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72" r:id="rId3"/>
    <p:sldId id="511" r:id="rId4"/>
    <p:sldId id="519" r:id="rId5"/>
    <p:sldId id="522" r:id="rId6"/>
    <p:sldId id="520" r:id="rId7"/>
    <p:sldId id="513" r:id="rId8"/>
    <p:sldId id="521" r:id="rId9"/>
    <p:sldId id="367" r:id="rId10"/>
    <p:sldId id="368" r:id="rId11"/>
    <p:sldId id="369" r:id="rId12"/>
    <p:sldId id="371" r:id="rId13"/>
    <p:sldId id="523" r:id="rId14"/>
    <p:sldId id="524" r:id="rId15"/>
    <p:sldId id="525" r:id="rId16"/>
    <p:sldId id="526" r:id="rId17"/>
    <p:sldId id="527" r:id="rId18"/>
    <p:sldId id="399" r:id="rId19"/>
    <p:sldId id="401" r:id="rId20"/>
    <p:sldId id="5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CS3300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6B5A-DEB1-2D46-BE82-CB343978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1273-C5DF-2642-A868-CBD4ED5C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Considerations for supervised feature selection</a:t>
            </a:r>
          </a:p>
          <a:p>
            <a:pPr lvl="1"/>
            <a:r>
              <a:rPr lang="en-US" dirty="0"/>
              <a:t>We may not want to leave the feature selection up to the model</a:t>
            </a:r>
          </a:p>
          <a:p>
            <a:pPr lvl="1"/>
            <a:r>
              <a:rPr lang="en-US" dirty="0"/>
              <a:t>Hard to interpret feature importance and interactions</a:t>
            </a:r>
          </a:p>
          <a:p>
            <a:pPr lvl="1"/>
            <a:r>
              <a:rPr lang="en-US" dirty="0"/>
              <a:t>Improve predictive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30092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0401-AAE4-864D-AD38-899B0EB9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Forward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9CBA-A1DB-6149-A62E-A341D05A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Calculate features' predictive power</a:t>
            </a:r>
          </a:p>
          <a:p>
            <a:pPr lvl="1"/>
            <a:r>
              <a:rPr lang="en-US" dirty="0"/>
              <a:t>Build a separate model for each feature</a:t>
            </a:r>
          </a:p>
          <a:p>
            <a:pPr lvl="1"/>
            <a:r>
              <a:rPr lang="en-US" dirty="0"/>
              <a:t>Evaluate predictive performance of each feature</a:t>
            </a:r>
          </a:p>
          <a:p>
            <a:pPr lvl="1"/>
            <a:r>
              <a:rPr lang="en-US" dirty="0"/>
              <a:t>Sort features from most to least predictive</a:t>
            </a:r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Initialize current model to model with no features</a:t>
            </a:r>
          </a:p>
          <a:p>
            <a:pPr lvl="1"/>
            <a:r>
              <a:rPr lang="en-US" dirty="0"/>
              <a:t>Create candidate model</a:t>
            </a:r>
          </a:p>
          <a:p>
            <a:pPr lvl="2"/>
            <a:r>
              <a:rPr lang="en-US" dirty="0"/>
              <a:t>Add next feature to model</a:t>
            </a:r>
          </a:p>
          <a:p>
            <a:pPr lvl="2"/>
            <a:r>
              <a:rPr lang="en-US" dirty="0"/>
              <a:t>If new model is better, replace current model</a:t>
            </a:r>
          </a:p>
          <a:p>
            <a:pPr lvl="2"/>
            <a:r>
              <a:rPr lang="en-US" dirty="0"/>
              <a:t>Otherwise, discard feature and new model</a:t>
            </a:r>
          </a:p>
          <a:p>
            <a:pPr lvl="1"/>
            <a:r>
              <a:rPr lang="en-US" dirty="0"/>
              <a:t>Return list of features in final model</a:t>
            </a:r>
          </a:p>
        </p:txBody>
      </p:sp>
    </p:spTree>
    <p:extLst>
      <p:ext uri="{BB962C8B-B14F-4D97-AF65-F5344CB8AC3E}">
        <p14:creationId xmlns:p14="http://schemas.microsoft.com/office/powerpoint/2010/main" val="402856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0401-AAE4-864D-AD38-899B0EB9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Backward Feature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9CBA-A1DB-6149-A62E-A341D05A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Calculate features' predictive power</a:t>
            </a:r>
          </a:p>
          <a:p>
            <a:pPr lvl="1"/>
            <a:r>
              <a:rPr lang="en-US" dirty="0"/>
              <a:t>Build a separate model for each feature</a:t>
            </a:r>
          </a:p>
          <a:p>
            <a:pPr lvl="1"/>
            <a:r>
              <a:rPr lang="en-US" dirty="0"/>
              <a:t>Evaluate predictive performance of each feature</a:t>
            </a:r>
          </a:p>
          <a:p>
            <a:pPr lvl="1"/>
            <a:r>
              <a:rPr lang="en-US" dirty="0"/>
              <a:t>Sort features from least to most predictive</a:t>
            </a:r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Initialize current model to model with all features</a:t>
            </a:r>
          </a:p>
          <a:p>
            <a:pPr lvl="1"/>
            <a:r>
              <a:rPr lang="en-US" dirty="0"/>
              <a:t>Create candidate model</a:t>
            </a:r>
          </a:p>
          <a:p>
            <a:pPr lvl="2"/>
            <a:r>
              <a:rPr lang="en-US" dirty="0"/>
              <a:t>Remove feature from current model</a:t>
            </a:r>
          </a:p>
          <a:p>
            <a:pPr lvl="2"/>
            <a:r>
              <a:rPr lang="en-US" dirty="0"/>
              <a:t>If new model is better, replace current model and discard feature</a:t>
            </a:r>
          </a:p>
          <a:p>
            <a:pPr lvl="2"/>
            <a:r>
              <a:rPr lang="en-US" dirty="0"/>
              <a:t>Otherwise, keep feature and current model</a:t>
            </a:r>
          </a:p>
          <a:p>
            <a:pPr lvl="1"/>
            <a:r>
              <a:rPr lang="en-US" dirty="0"/>
              <a:t>Return list of features in final model</a:t>
            </a:r>
          </a:p>
        </p:txBody>
      </p:sp>
    </p:spTree>
    <p:extLst>
      <p:ext uri="{BB962C8B-B14F-4D97-AF65-F5344CB8AC3E}">
        <p14:creationId xmlns:p14="http://schemas.microsoft.com/office/powerpoint/2010/main" val="167232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4716-03C7-4CCD-94DB-AFC06A02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E1A1-5B0A-478E-B383-9931C99E0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new and more relevant features (for prediction) from the original data</a:t>
            </a:r>
          </a:p>
          <a:p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(Linear) Matrix Factorization Methods</a:t>
            </a:r>
          </a:p>
          <a:p>
            <a:pPr lvl="2"/>
            <a:r>
              <a:rPr lang="en-US" dirty="0"/>
              <a:t>Principal Component Analysis (PCA)</a:t>
            </a:r>
          </a:p>
          <a:p>
            <a:pPr lvl="2"/>
            <a:r>
              <a:rPr lang="en-US" dirty="0"/>
              <a:t>Non-Negative Matrix Factorization (NMF)</a:t>
            </a:r>
          </a:p>
          <a:p>
            <a:pPr lvl="1"/>
            <a:r>
              <a:rPr lang="en-US" dirty="0"/>
              <a:t>t-Distributed Stochastic Neighbor Embedding (t-SNE)</a:t>
            </a:r>
          </a:p>
          <a:p>
            <a:pPr lvl="1"/>
            <a:r>
              <a:rPr lang="en-US" dirty="0"/>
              <a:t>Uniform Manifold Approximate Projection (UMAP)</a:t>
            </a:r>
          </a:p>
          <a:p>
            <a:pPr lvl="1"/>
            <a:r>
              <a:rPr lang="en-US" dirty="0"/>
              <a:t>Variational Auto-Encoders (VAEs)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EB0DF-2C87-9842-951E-73A5401D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Matrix Factorization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1E705-A29B-6242-9C6A-4BAD13880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r="92"/>
          <a:stretch/>
        </p:blipFill>
        <p:spPr>
          <a:xfrm>
            <a:off x="2690648" y="1601298"/>
            <a:ext cx="6810703" cy="243561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A6F527-46B6-DB46-B6C8-AAB2FE16B80A}"/>
              </a:ext>
            </a:extLst>
          </p:cNvPr>
          <p:cNvSpPr txBox="1">
            <a:spLocks/>
          </p:cNvSpPr>
          <p:nvPr/>
        </p:nvSpPr>
        <p:spPr>
          <a:xfrm>
            <a:off x="838200" y="4393323"/>
            <a:ext cx="10515600" cy="1783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matrix factorization we can represent our original feature matrix as the multiplication of two smaller matrices</a:t>
            </a:r>
          </a:p>
          <a:p>
            <a:pPr lvl="1"/>
            <a:r>
              <a:rPr lang="en-US" dirty="0"/>
              <a:t>A = BC</a:t>
            </a:r>
          </a:p>
          <a:p>
            <a:pPr lvl="1"/>
            <a:r>
              <a:rPr lang="en-US" dirty="0"/>
              <a:t>Outer dimensions match original matrix (n observations and m features)</a:t>
            </a:r>
          </a:p>
          <a:p>
            <a:pPr lvl="1"/>
            <a:r>
              <a:rPr lang="en-US" dirty="0"/>
              <a:t>Inner dimensions depend on method and hyperparameters – but can be used for feature interpretation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D97D9-DA55-0246-BE25-0CE6D0EBD858}"/>
              </a:ext>
            </a:extLst>
          </p:cNvPr>
          <p:cNvSpPr txBox="1"/>
          <p:nvPr/>
        </p:nvSpPr>
        <p:spPr>
          <a:xfrm>
            <a:off x="3951890" y="38522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7DAB0-F274-264A-8FB7-EC8EBC2EF7A8}"/>
              </a:ext>
            </a:extLst>
          </p:cNvPr>
          <p:cNvSpPr txBox="1"/>
          <p:nvPr/>
        </p:nvSpPr>
        <p:spPr>
          <a:xfrm>
            <a:off x="6206137" y="38522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F452A2-8FCD-6849-A551-7D3085F45B84}"/>
              </a:ext>
            </a:extLst>
          </p:cNvPr>
          <p:cNvSpPr txBox="1"/>
          <p:nvPr/>
        </p:nvSpPr>
        <p:spPr>
          <a:xfrm>
            <a:off x="7916805" y="38522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9134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EAFF-F722-2642-8901-C7582A5B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F95A-6BD3-5B4C-8B80-107D02D5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compressed representation of the original matrix</a:t>
            </a:r>
          </a:p>
          <a:p>
            <a:pPr lvl="1"/>
            <a:endParaRPr lang="en-US" dirty="0"/>
          </a:p>
          <a:p>
            <a:r>
              <a:rPr lang="en-US" dirty="0"/>
              <a:t>The B matrix forms a condensed representation of the features.</a:t>
            </a:r>
          </a:p>
          <a:p>
            <a:pPr lvl="1"/>
            <a:r>
              <a:rPr lang="en-US" dirty="0"/>
              <a:t>The new features can be thought of as linear combinations of the original features</a:t>
            </a:r>
          </a:p>
          <a:p>
            <a:pPr lvl="1"/>
            <a:r>
              <a:rPr lang="en-US" dirty="0"/>
              <a:t>The new features represent similar groupings of the original features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4E771-F5B6-2744-AB5D-B4CE9601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48124"/>
            <a:ext cx="3613150" cy="14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38E-0F0A-FD46-B3BD-DBDC61AD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42AD-83A6-BB43-B332-41448AB50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analyze text, we might collect observations from multiple sources (</a:t>
            </a:r>
            <a:r>
              <a:rPr lang="en-US" dirty="0" err="1"/>
              <a:t>books,passages,essays</a:t>
            </a:r>
            <a:r>
              <a:rPr lang="en-US" dirty="0"/>
              <a:t>).</a:t>
            </a:r>
          </a:p>
          <a:p>
            <a:r>
              <a:rPr lang="en-US" dirty="0"/>
              <a:t>The features we could extract would be the frequency of a word appearing. We might track 50,000 words.</a:t>
            </a:r>
          </a:p>
          <a:p>
            <a:r>
              <a:rPr lang="en-US" dirty="0"/>
              <a:t>The feature matrix is going to be sparse. (many observations are going to have zero occurrences of 50,000 unique words)</a:t>
            </a:r>
          </a:p>
          <a:p>
            <a:r>
              <a:rPr lang="en-US" dirty="0"/>
              <a:t>We want to represent this data in lower dimension space – matrix factorization to the rescue.</a:t>
            </a:r>
          </a:p>
        </p:txBody>
      </p:sp>
    </p:spTree>
    <p:extLst>
      <p:ext uri="{BB962C8B-B14F-4D97-AF65-F5344CB8AC3E}">
        <p14:creationId xmlns:p14="http://schemas.microsoft.com/office/powerpoint/2010/main" val="372778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B1F2-F820-DA43-8542-D5E07E43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61F4A36-2374-1143-B9A4-011B3B3B3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r="92"/>
          <a:stretch/>
        </p:blipFill>
        <p:spPr>
          <a:xfrm>
            <a:off x="2448910" y="2814717"/>
            <a:ext cx="6810703" cy="2435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536D60-3037-F84C-BAA0-6E97EB48E755}"/>
              </a:ext>
            </a:extLst>
          </p:cNvPr>
          <p:cNvSpPr txBox="1"/>
          <p:nvPr/>
        </p:nvSpPr>
        <p:spPr>
          <a:xfrm>
            <a:off x="2448910" y="5265931"/>
            <a:ext cx="2671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Matrix</a:t>
            </a:r>
            <a:br>
              <a:rPr lang="en-US" dirty="0"/>
            </a:br>
            <a:r>
              <a:rPr lang="en-US" dirty="0"/>
              <a:t>(books x word occurrence)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C67BC-44AC-0A45-B519-57454C41EB9F}"/>
              </a:ext>
            </a:extLst>
          </p:cNvPr>
          <p:cNvSpPr txBox="1"/>
          <p:nvPr/>
        </p:nvSpPr>
        <p:spPr>
          <a:xfrm>
            <a:off x="5098100" y="1706289"/>
            <a:ext cx="199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Observation Matrix</a:t>
            </a:r>
            <a:br>
              <a:rPr lang="en-US" dirty="0"/>
            </a:br>
            <a:r>
              <a:rPr lang="en-US" dirty="0"/>
              <a:t>(books x topic)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80587-F40D-EA46-95E6-9A155F0344F3}"/>
              </a:ext>
            </a:extLst>
          </p:cNvPr>
          <p:cNvSpPr txBox="1"/>
          <p:nvPr/>
        </p:nvSpPr>
        <p:spPr>
          <a:xfrm>
            <a:off x="7050558" y="4288634"/>
            <a:ext cx="2583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Observation Matrix</a:t>
            </a:r>
            <a:br>
              <a:rPr lang="en-US" dirty="0"/>
            </a:br>
            <a:r>
              <a:rPr lang="en-US" dirty="0"/>
              <a:t>(topic x word occurrence)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49F4CF-DEB6-634B-AD27-0C629544DDCE}"/>
              </a:ext>
            </a:extLst>
          </p:cNvPr>
          <p:cNvCxnSpPr>
            <a:stCxn id="6" idx="2"/>
          </p:cNvCxnSpPr>
          <p:nvPr/>
        </p:nvCxnSpPr>
        <p:spPr>
          <a:xfrm flipH="1">
            <a:off x="6096000" y="2352620"/>
            <a:ext cx="2" cy="369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30B16C-DCD9-FF4A-A5AD-5B8BBB7D4E89}"/>
              </a:ext>
            </a:extLst>
          </p:cNvPr>
          <p:cNvCxnSpPr>
            <a:cxnSpLocks/>
          </p:cNvCxnSpPr>
          <p:nvPr/>
        </p:nvCxnSpPr>
        <p:spPr>
          <a:xfrm flipH="1" flipV="1">
            <a:off x="7977352" y="3731173"/>
            <a:ext cx="231227" cy="301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50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D697-07A2-B942-8435-98E32990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B9BD-3913-4049-BC9E-9550EC2839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Identifiers clusters of correlated variables</a:t>
            </a:r>
          </a:p>
          <a:p>
            <a:r>
              <a:rPr lang="en-US" dirty="0"/>
              <a:t>Replaces each cluster with a single variable (principal component)</a:t>
            </a:r>
          </a:p>
          <a:p>
            <a:r>
              <a:rPr lang="en-US" dirty="0"/>
              <a:t>The components are orthogonal and form a new coordinate system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B8C26-DF72-FB4D-92E2-87FB382107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Approximate factorization of the feature matrix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X ≅ T W</a:t>
            </a:r>
            <a:r>
              <a:rPr lang="en-US" baseline="30000" dirty="0"/>
              <a:t>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 = XW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X is n x p, W is p x l, T is n x l</a:t>
            </a:r>
          </a:p>
        </p:txBody>
      </p:sp>
    </p:spTree>
    <p:extLst>
      <p:ext uri="{BB962C8B-B14F-4D97-AF65-F5344CB8AC3E}">
        <p14:creationId xmlns:p14="http://schemas.microsoft.com/office/powerpoint/2010/main" val="276730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D697-07A2-B942-8435-98E32990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B9BD-3913-4049-BC9E-9550EC28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a covariance matrix (X</a:t>
            </a:r>
            <a:r>
              <a:rPr lang="en-US" baseline="30000" dirty="0"/>
              <a:t>T</a:t>
            </a:r>
            <a:r>
              <a:rPr lang="en-US" dirty="0"/>
              <a:t>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Diagonalize covariance matrix to get eigenvectors and eigenvalues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Eigenvectors are the principal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Eigenvalues give you the explained variance of each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reality, we don't do this: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Covariance matrix will be very large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 use randomized algorithms or SVD to avoid computing the covariance matrix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Good libraries (e.g., </a:t>
            </a:r>
            <a:r>
              <a:rPr lang="en-US" dirty="0" err="1"/>
              <a:t>scikit</a:t>
            </a:r>
            <a:r>
              <a:rPr lang="en-US" dirty="0"/>
              <a:t>-learn) should provide implementations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907B-7EE4-42B9-81E0-9C38732B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AF548-3F02-4899-96A5-65B6065BD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23" y="1200735"/>
            <a:ext cx="8245186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8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54B2-A778-3247-9919-B6B42822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04ED-2DD5-0D47-8B46-CDA72DD42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SVD Example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/understanding-singular-value-decomposition-and-its-application-in-data-science-388a54be95d</a:t>
            </a:r>
          </a:p>
        </p:txBody>
      </p:sp>
    </p:spTree>
    <p:extLst>
      <p:ext uri="{BB962C8B-B14F-4D97-AF65-F5344CB8AC3E}">
        <p14:creationId xmlns:p14="http://schemas.microsoft.com/office/powerpoint/2010/main" val="332894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9D9E-8440-BE47-B0CF-0B25F1DD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923D-66E9-F942-BAA9-BE34A982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with more than low 10's of dimensions (variables)</a:t>
            </a:r>
          </a:p>
          <a:p>
            <a:r>
              <a:rPr lang="en-US" dirty="0"/>
              <a:t>Cannot analyze individual variables by hand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Text data</a:t>
            </a:r>
          </a:p>
          <a:p>
            <a:pPr lvl="1"/>
            <a:r>
              <a:rPr lang="en-US" dirty="0"/>
              <a:t>Genomic data</a:t>
            </a:r>
          </a:p>
          <a:p>
            <a:pPr lvl="1"/>
            <a:r>
              <a:rPr lang="en-US" dirty="0"/>
              <a:t>Clickstream (user-product interaction) data</a:t>
            </a:r>
          </a:p>
          <a:p>
            <a:r>
              <a:rPr lang="en-US" dirty="0"/>
              <a:t>Need other approaches</a:t>
            </a:r>
          </a:p>
        </p:txBody>
      </p:sp>
    </p:spTree>
    <p:extLst>
      <p:ext uri="{BB962C8B-B14F-4D97-AF65-F5344CB8AC3E}">
        <p14:creationId xmlns:p14="http://schemas.microsoft.com/office/powerpoint/2010/main" val="31033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34DE-A456-6945-BE4B-0F704644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8C26-6262-0546-BF7E-967E859E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dimensional data sets can pose a number of problems</a:t>
            </a:r>
          </a:p>
          <a:p>
            <a:pPr lvl="1"/>
            <a:r>
              <a:rPr lang="en-US" dirty="0"/>
              <a:t>As features are added the volume of our space increases exponentially</a:t>
            </a:r>
          </a:p>
          <a:p>
            <a:pPr lvl="2"/>
            <a:r>
              <a:rPr lang="en-US" dirty="0"/>
              <a:t>We have seen that statistical methods (and confidence) are dependent on number of samples</a:t>
            </a:r>
          </a:p>
          <a:p>
            <a:pPr lvl="2"/>
            <a:r>
              <a:rPr lang="en-US" dirty="0"/>
              <a:t>Fitting methods require traversing this space (or a proportionally sized space)</a:t>
            </a:r>
          </a:p>
          <a:p>
            <a:pPr lvl="2"/>
            <a:r>
              <a:rPr lang="en-US" dirty="0"/>
              <a:t>As this volume grows, the number of observations required to fill this space grows with 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Occam's Razor</a:t>
            </a:r>
          </a:p>
          <a:p>
            <a:pPr lvl="2"/>
            <a:r>
              <a:rPr lang="en-US" dirty="0"/>
              <a:t>We want to keep our models as simple as possible.</a:t>
            </a:r>
          </a:p>
          <a:p>
            <a:pPr lvl="2"/>
            <a:r>
              <a:rPr lang="en-US" dirty="0"/>
              <a:t>Models with higher degrees of freedom are at a greater risk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80116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0CF0-452F-F74A-90D0-1F9887BB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FACE-F642-7A41-83C5-069B8936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similar vein as the curse of dimensionality, with high dimensional data we have to care about correlated data.</a:t>
            </a:r>
          </a:p>
          <a:p>
            <a:endParaRPr lang="en-US" dirty="0"/>
          </a:p>
          <a:p>
            <a:r>
              <a:rPr lang="en-US" dirty="0"/>
              <a:t>Variable correlation</a:t>
            </a:r>
          </a:p>
          <a:p>
            <a:pPr lvl="1"/>
            <a:r>
              <a:rPr lang="en-US" dirty="0"/>
              <a:t>We want our features correlated with the response – this leads to good predictions</a:t>
            </a:r>
          </a:p>
          <a:p>
            <a:pPr lvl="1"/>
            <a:r>
              <a:rPr lang="en-US" dirty="0"/>
              <a:t>We want to minimize the correlation between our features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9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3B86-CDF9-274D-B5AA-774333FE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D42E-01EA-3344-A57D-2AF21423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Models</a:t>
            </a:r>
          </a:p>
          <a:p>
            <a:r>
              <a:rPr lang="en-US" dirty="0"/>
              <a:t>Regularization</a:t>
            </a:r>
          </a:p>
          <a:p>
            <a:endParaRPr lang="en-US" dirty="0"/>
          </a:p>
          <a:p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136670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AF06-2C65-45FC-9093-0E2BEE63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8790E7-C927-48BE-8074-AC0558223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8" y="1825625"/>
            <a:ext cx="5089783" cy="43513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82119D-19F4-4FB7-9E44-D347ED194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21" y="1825625"/>
            <a:ext cx="3690758" cy="4351338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F49433F-E892-4567-BDE8-21A68A99A56D}"/>
              </a:ext>
            </a:extLst>
          </p:cNvPr>
          <p:cNvSpPr/>
          <p:nvPr/>
        </p:nvSpPr>
        <p:spPr>
          <a:xfrm>
            <a:off x="5862320" y="4124960"/>
            <a:ext cx="1615440" cy="579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2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A20C-E979-B240-818B-C9EC5D73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CFCD-A06A-974D-95DF-EB42D25A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features that are predictive or important to the response from the existing features.</a:t>
            </a:r>
          </a:p>
          <a:p>
            <a:pPr lvl="1"/>
            <a:endParaRPr lang="en-US" dirty="0"/>
          </a:p>
          <a:p>
            <a:r>
              <a:rPr lang="en-US" dirty="0"/>
              <a:t>Approaches for feature selection</a:t>
            </a:r>
          </a:p>
          <a:p>
            <a:pPr lvl="1"/>
            <a:r>
              <a:rPr lang="en-US" dirty="0"/>
              <a:t>Reliance on subject matter expertise</a:t>
            </a:r>
          </a:p>
          <a:p>
            <a:pPr lvl="1"/>
            <a:r>
              <a:rPr lang="en-US" dirty="0"/>
              <a:t>Supervised learning approaches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1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FB8-50FC-1347-AEDB-3E9E9690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BAB1-8774-BC46-9141-3579832B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of Linear Models</a:t>
            </a:r>
          </a:p>
          <a:p>
            <a:pPr lvl="1"/>
            <a:r>
              <a:rPr lang="en-US" dirty="0"/>
              <a:t>ML models assign weights to each feature</a:t>
            </a:r>
          </a:p>
          <a:p>
            <a:pPr lvl="1"/>
            <a:r>
              <a:rPr lang="en-US" dirty="0"/>
              <a:t>Features that are predictive of the outcome get high weights</a:t>
            </a:r>
          </a:p>
          <a:p>
            <a:pPr lvl="1"/>
            <a:r>
              <a:rPr lang="en-US" dirty="0"/>
              <a:t>Features that are noisy or not predictive get low weights</a:t>
            </a:r>
          </a:p>
          <a:p>
            <a:pPr lvl="1"/>
            <a:r>
              <a:rPr lang="en-US" dirty="0"/>
              <a:t>Training a model is effectively the process of learning the weights that give the best predictions</a:t>
            </a:r>
          </a:p>
        </p:txBody>
      </p:sp>
    </p:spTree>
    <p:extLst>
      <p:ext uri="{BB962C8B-B14F-4D97-AF65-F5344CB8AC3E}">
        <p14:creationId xmlns:p14="http://schemas.microsoft.com/office/powerpoint/2010/main" val="26802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871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Dimensionality Reduction</vt:lpstr>
      <vt:lpstr>Machine Learning Process</vt:lpstr>
      <vt:lpstr>High-Dimensional Data</vt:lpstr>
      <vt:lpstr>Curse of Dimensionality</vt:lpstr>
      <vt:lpstr>Correlated Data</vt:lpstr>
      <vt:lpstr>Dealing with the Curse of Dimensionality</vt:lpstr>
      <vt:lpstr>Dimensionality Reduction</vt:lpstr>
      <vt:lpstr>Feature Selection</vt:lpstr>
      <vt:lpstr>Feature Selection</vt:lpstr>
      <vt:lpstr>Feature Selection</vt:lpstr>
      <vt:lpstr>Greedy Forward Feature Selection</vt:lpstr>
      <vt:lpstr>Greedy Backward Feature Elimination</vt:lpstr>
      <vt:lpstr>Feature Extraction</vt:lpstr>
      <vt:lpstr>Matrix Factorization</vt:lpstr>
      <vt:lpstr>Matrix Factorization Benefits</vt:lpstr>
      <vt:lpstr>Text Analysis Example</vt:lpstr>
      <vt:lpstr>Text analysis</vt:lpstr>
      <vt:lpstr>Principal Component Analysis (PCA)</vt:lpstr>
      <vt:lpstr>Principal Component Analysis (PCA)</vt:lpstr>
      <vt:lpstr>PCA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Bukowy, John</dc:creator>
  <cp:lastModifiedBy>John</cp:lastModifiedBy>
  <cp:revision>8</cp:revision>
  <dcterms:created xsi:type="dcterms:W3CDTF">2021-01-16T23:25:53Z</dcterms:created>
  <dcterms:modified xsi:type="dcterms:W3CDTF">2021-01-18T16:11:49Z</dcterms:modified>
</cp:coreProperties>
</file>