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53" r:id="rId3"/>
    <p:sldId id="354" r:id="rId4"/>
    <p:sldId id="355" r:id="rId5"/>
    <p:sldId id="323" r:id="rId6"/>
    <p:sldId id="349" r:id="rId7"/>
    <p:sldId id="373" r:id="rId8"/>
    <p:sldId id="263" r:id="rId9"/>
    <p:sldId id="302" r:id="rId10"/>
    <p:sldId id="310" r:id="rId11"/>
    <p:sldId id="372" r:id="rId12"/>
    <p:sldId id="360" r:id="rId13"/>
    <p:sldId id="309" r:id="rId14"/>
    <p:sldId id="357" r:id="rId15"/>
    <p:sldId id="307" r:id="rId16"/>
    <p:sldId id="308" r:id="rId17"/>
    <p:sldId id="369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1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user_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machine-learning-javascript-web-developer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4716-03C7-4CCD-94DB-AFC06A0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1A1-5B0A-478E-B383-9931C99E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irrelevant features prior to model fitting</a:t>
            </a:r>
          </a:p>
          <a:p>
            <a:pPr lvl="1"/>
            <a:r>
              <a:rPr lang="en-US" dirty="0"/>
              <a:t>Features with poor correlation to response variable</a:t>
            </a:r>
          </a:p>
          <a:p>
            <a:pPr lvl="1"/>
            <a:r>
              <a:rPr lang="en-US" dirty="0"/>
              <a:t>Features that lack qualitative reason for impacting response variable</a:t>
            </a:r>
          </a:p>
          <a:p>
            <a:r>
              <a:rPr lang="en-US" dirty="0"/>
              <a:t>Reducing and condensing the number of features that we have to a more powerful and concise representations.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A56A9-9BC5-4C4F-94AE-7D16E0DD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87" y="4041049"/>
            <a:ext cx="6041425" cy="27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D4AC-7E93-4267-98D0-AAEF046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5150" cy="1325563"/>
          </a:xfrm>
        </p:spPr>
        <p:txBody>
          <a:bodyPr/>
          <a:lstStyle/>
          <a:p>
            <a:r>
              <a:rPr lang="en-US" dirty="0"/>
              <a:t>Common Dimensionality Reduction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8EE2-7485-44ED-8C7D-883619CA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(Linear) Matrix Factorization Methods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Non-Negative Matrix Factorization (NMF)</a:t>
            </a:r>
          </a:p>
          <a:p>
            <a:r>
              <a:rPr lang="en-US" dirty="0"/>
              <a:t>t-Distributed Stochastic Neighbor Embedding (t-SNE)</a:t>
            </a:r>
          </a:p>
          <a:p>
            <a:r>
              <a:rPr lang="en-US" dirty="0"/>
              <a:t>Uniform Manifold Approximate Projection (UMAP)</a:t>
            </a:r>
          </a:p>
          <a:p>
            <a:r>
              <a:rPr lang="en-US" dirty="0"/>
              <a:t>Variational Auto-Encoders (VAEs)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7CD3-1A7A-6941-B35D-66CF8955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1CB30-AF04-0B4A-AABC-86B0CB5A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76" y="1825625"/>
            <a:ext cx="731024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2C358-0554-C548-BCF3-EF50C30F7AFF}"/>
              </a:ext>
            </a:extLst>
          </p:cNvPr>
          <p:cNvSpPr txBox="1"/>
          <p:nvPr/>
        </p:nvSpPr>
        <p:spPr>
          <a:xfrm>
            <a:off x="350874" y="6492875"/>
            <a:ext cx="419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https://scikit-learn.org/stable/modules/clustering.html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057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2461-0104-48A5-B440-6223F347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84B4-63FA-4501-B928-95866D44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k-Medoids</a:t>
            </a:r>
          </a:p>
          <a:p>
            <a:r>
              <a:rPr lang="en-US" dirty="0"/>
              <a:t>Ward's Hierarchical Clustering</a:t>
            </a:r>
          </a:p>
          <a:p>
            <a:r>
              <a:rPr lang="en-US" dirty="0"/>
              <a:t>Gaussian Mixture Models</a:t>
            </a:r>
          </a:p>
          <a:p>
            <a:r>
              <a:rPr lang="en-US" dirty="0"/>
              <a:t>DBSCAN</a:t>
            </a:r>
          </a:p>
          <a:p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7790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E127-A54E-7E46-B35C-7796EE67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ECEB-0A27-7946-9A15-FFC889DB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We are trying to predict the values of a variable</a:t>
            </a:r>
          </a:p>
          <a:p>
            <a:pPr lvl="1"/>
            <a:r>
              <a:rPr lang="en-US" dirty="0"/>
              <a:t>We train the model using samples with known values</a:t>
            </a:r>
          </a:p>
          <a:p>
            <a:pPr lvl="1"/>
            <a:r>
              <a:rPr lang="en-US" dirty="0"/>
              <a:t>We apply the model to samples for which the value is not known</a:t>
            </a:r>
          </a:p>
          <a:p>
            <a:r>
              <a:rPr lang="en-US" dirty="0"/>
              <a:t>Classification -- predict a categorical value</a:t>
            </a:r>
          </a:p>
          <a:p>
            <a:pPr lvl="1"/>
            <a:r>
              <a:rPr lang="en-US" dirty="0"/>
              <a:t>Does the picture contain a cat or a dog?</a:t>
            </a:r>
          </a:p>
          <a:p>
            <a:r>
              <a:rPr lang="en-US" dirty="0"/>
              <a:t>Regression -- predict a continuous value</a:t>
            </a:r>
          </a:p>
          <a:p>
            <a:pPr lvl="1"/>
            <a:r>
              <a:rPr lang="en-US" dirty="0"/>
              <a:t>How much money will the house sell for?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B775-B7EA-4E6F-A8A8-1A0F5E6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Regression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FB7F-9918-45F0-A97E-2DEFDC4A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Multivariate Adaptive Regression Splines (MARS)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Neural Network Regression</a:t>
            </a:r>
          </a:p>
        </p:txBody>
      </p:sp>
    </p:spTree>
    <p:extLst>
      <p:ext uri="{BB962C8B-B14F-4D97-AF65-F5344CB8AC3E}">
        <p14:creationId xmlns:p14="http://schemas.microsoft.com/office/powerpoint/2010/main" val="325972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9DB5-071B-4370-95B8-72B08685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326E-2ADB-4C2F-9A88-0743D751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 (SVMs)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13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5E2-7B99-E540-82E4-8F7FC86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543D-2BBE-1C44-8087-DBEB332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models by comparing predictions to known values</a:t>
            </a:r>
          </a:p>
          <a:p>
            <a:r>
              <a:rPr lang="en-US" dirty="0"/>
              <a:t>We use metrics to quantify the amount of error</a:t>
            </a:r>
          </a:p>
          <a:p>
            <a:r>
              <a:rPr lang="en-US" dirty="0"/>
              <a:t>The choice of metric depends on:</a:t>
            </a:r>
          </a:p>
          <a:p>
            <a:pPr lvl="1"/>
            <a:r>
              <a:rPr lang="en-US" dirty="0"/>
              <a:t>The type of machine learning problem (e.g., classification or regression)</a:t>
            </a:r>
          </a:p>
          <a:p>
            <a:pPr lvl="1"/>
            <a:r>
              <a:rPr lang="en-US" dirty="0"/>
              <a:t>Whether some types of errors are more important than others</a:t>
            </a:r>
          </a:p>
        </p:txBody>
      </p:sp>
    </p:spTree>
    <p:extLst>
      <p:ext uri="{BB962C8B-B14F-4D97-AF65-F5344CB8AC3E}">
        <p14:creationId xmlns:p14="http://schemas.microsoft.com/office/powerpoint/2010/main" val="82266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4E9-B900-48E7-9E99-6D5F6E1E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95B5-2A09-4381-B6A5-AEE44E6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Python library for machine learning</a:t>
            </a:r>
          </a:p>
          <a:p>
            <a:r>
              <a:rPr lang="en-US" dirty="0"/>
              <a:t>One of the most widely used for machine learning, period</a:t>
            </a:r>
          </a:p>
          <a:p>
            <a:r>
              <a:rPr lang="en-US" dirty="0"/>
              <a:t>Key innovations:</a:t>
            </a:r>
          </a:p>
          <a:p>
            <a:pPr lvl="1"/>
            <a:r>
              <a:rPr lang="en-US" dirty="0"/>
              <a:t>High quality software with regular releases</a:t>
            </a:r>
          </a:p>
          <a:p>
            <a:pPr lvl="1"/>
            <a:r>
              <a:rPr lang="en-US" dirty="0"/>
              <a:t>Includes a large array of algorithms – hard to find something missing!</a:t>
            </a:r>
          </a:p>
          <a:p>
            <a:pPr lvl="1"/>
            <a:r>
              <a:rPr lang="en-US" dirty="0"/>
              <a:t>Great user documentation</a:t>
            </a:r>
          </a:p>
          <a:p>
            <a:pPr lvl="1"/>
            <a:r>
              <a:rPr lang="en-US" dirty="0"/>
              <a:t>Fit nearly all models into a unified API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http://scikit-learn.org/stable/user_guide.html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2948-0A9F-4D24-AD05-5055A9C8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EACA8-203A-45B4-AF7A-21D71C43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70064"/>
            <a:ext cx="10515600" cy="3862460"/>
          </a:xfrm>
        </p:spPr>
      </p:pic>
    </p:spTree>
    <p:extLst>
      <p:ext uri="{BB962C8B-B14F-4D97-AF65-F5344CB8AC3E}">
        <p14:creationId xmlns:p14="http://schemas.microsoft.com/office/powerpoint/2010/main" val="195862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112" y="1574884"/>
            <a:ext cx="7031776" cy="5029200"/>
          </a:xfrm>
        </p:spPr>
      </p:pic>
    </p:spTree>
    <p:extLst>
      <p:ext uri="{BB962C8B-B14F-4D97-AF65-F5344CB8AC3E}">
        <p14:creationId xmlns:p14="http://schemas.microsoft.com/office/powerpoint/2010/main" val="22538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1DF9-9924-1C40-B218-A04682D2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B3936-5829-0E4D-BBD2-672E98BC4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5" y="1825625"/>
            <a:ext cx="82784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25425-36DF-344F-BD60-1C8814351DC7}"/>
              </a:ext>
            </a:extLst>
          </p:cNvPr>
          <p:cNvSpPr txBox="1"/>
          <p:nvPr/>
        </p:nvSpPr>
        <p:spPr>
          <a:xfrm>
            <a:off x="446567" y="6492875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https://www.robinwieruch.de/machine-learning-javascript-web-developers/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12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98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9C72-B74D-B34B-A6B0-0313963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DB3-0BE6-5F4A-A554-F6BE37DE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expect a matrix of variables</a:t>
            </a:r>
          </a:p>
          <a:p>
            <a:r>
              <a:rPr lang="en-US" dirty="0"/>
              <a:t>Variables called features</a:t>
            </a:r>
          </a:p>
          <a:p>
            <a:r>
              <a:rPr lang="en-US" dirty="0"/>
              <a:t>Feature engineering is the process of creating features from our data</a:t>
            </a:r>
          </a:p>
          <a:p>
            <a:pPr lvl="1"/>
            <a:r>
              <a:rPr lang="en-US" dirty="0"/>
              <a:t>Numerical representations of variables</a:t>
            </a:r>
          </a:p>
          <a:p>
            <a:pPr lvl="1"/>
            <a:r>
              <a:rPr lang="en-US" dirty="0"/>
              <a:t>Create new features from existing variables</a:t>
            </a:r>
          </a:p>
        </p:txBody>
      </p:sp>
    </p:spTree>
    <p:extLst>
      <p:ext uri="{BB962C8B-B14F-4D97-AF65-F5344CB8AC3E}">
        <p14:creationId xmlns:p14="http://schemas.microsoft.com/office/powerpoint/2010/main" val="252709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713-2875-4CFF-9E55-06F34B0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F4FA1-4D0D-40E8-9CE7-46932CC6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471797"/>
            <a:ext cx="9344025" cy="762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867AD-BF9B-4449-8CE3-F4CF5CB0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768212"/>
            <a:ext cx="9344025" cy="1611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7AA4B-6E57-4380-95B7-1F008991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15" y="4186530"/>
            <a:ext cx="3138346" cy="24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5BCEFD-C9BE-6E47-9BD8-9802A6BE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Example</a:t>
            </a:r>
          </a:p>
        </p:txBody>
      </p:sp>
    </p:spTree>
    <p:extLst>
      <p:ext uri="{BB962C8B-B14F-4D97-AF65-F5344CB8AC3E}">
        <p14:creationId xmlns:p14="http://schemas.microsoft.com/office/powerpoint/2010/main" val="13696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FE1E-00CD-4E4D-A8EC-C01B3570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955F-DC36-4D2A-B643-8067AD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you have data that does not have an output variable</a:t>
            </a:r>
          </a:p>
          <a:p>
            <a:r>
              <a:rPr lang="en-US" dirty="0"/>
              <a:t>Often used in an exploratory setting to identify relationships between samples or patterns in the data</a:t>
            </a:r>
          </a:p>
          <a:p>
            <a:r>
              <a:rPr lang="en-US" dirty="0"/>
              <a:t>Common approaches include:</a:t>
            </a:r>
          </a:p>
          <a:p>
            <a:pPr lvl="1"/>
            <a:r>
              <a:rPr lang="en-US" dirty="0"/>
              <a:t>Dimensionality Reduction – reducing the number of variables by grouping variables</a:t>
            </a:r>
          </a:p>
          <a:p>
            <a:pPr lvl="1"/>
            <a:r>
              <a:rPr lang="en-US" dirty="0"/>
              <a:t>Clustering – grouping samples into a discrete set of clusters</a:t>
            </a:r>
          </a:p>
        </p:txBody>
      </p:sp>
    </p:spTree>
    <p:extLst>
      <p:ext uri="{BB962C8B-B14F-4D97-AF65-F5344CB8AC3E}">
        <p14:creationId xmlns:p14="http://schemas.microsoft.com/office/powerpoint/2010/main" val="334893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27793</TotalTime>
  <Words>514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Machine Learning</vt:lpstr>
      <vt:lpstr>Traditional Programming</vt:lpstr>
      <vt:lpstr>Machine Learning</vt:lpstr>
      <vt:lpstr>Machine Learning</vt:lpstr>
      <vt:lpstr>Machine Learning Process</vt:lpstr>
      <vt:lpstr>Feature Engineering</vt:lpstr>
      <vt:lpstr>Feature Engineering Example</vt:lpstr>
      <vt:lpstr>Feature Engineering Example</vt:lpstr>
      <vt:lpstr>Unsupervised Machine Learning</vt:lpstr>
      <vt:lpstr>Dimensionality Reduction</vt:lpstr>
      <vt:lpstr>Common Dimensionality Reduction Algorithms </vt:lpstr>
      <vt:lpstr>Clustering</vt:lpstr>
      <vt:lpstr>Common Clustering Algorithms</vt:lpstr>
      <vt:lpstr>Supervised Machine Learning</vt:lpstr>
      <vt:lpstr>Common Regression Algorithms</vt:lpstr>
      <vt:lpstr>Common Classification Algorithms</vt:lpstr>
      <vt:lpstr>Evaluation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John</cp:lastModifiedBy>
  <cp:revision>218</cp:revision>
  <dcterms:created xsi:type="dcterms:W3CDTF">2018-08-24T15:44:19Z</dcterms:created>
  <dcterms:modified xsi:type="dcterms:W3CDTF">2021-01-18T13:49:38Z</dcterms:modified>
</cp:coreProperties>
</file>