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47" r:id="rId3"/>
    <p:sldId id="349" r:id="rId4"/>
    <p:sldId id="352" r:id="rId5"/>
    <p:sldId id="353" r:id="rId6"/>
    <p:sldId id="354" r:id="rId7"/>
    <p:sldId id="355" r:id="rId8"/>
    <p:sldId id="356" r:id="rId9"/>
    <p:sldId id="379" r:id="rId10"/>
    <p:sldId id="357" r:id="rId11"/>
    <p:sldId id="375" r:id="rId12"/>
    <p:sldId id="374" r:id="rId13"/>
    <p:sldId id="376" r:id="rId14"/>
    <p:sldId id="378" r:id="rId15"/>
    <p:sldId id="380" r:id="rId16"/>
    <p:sldId id="377" r:id="rId17"/>
    <p:sldId id="381" r:id="rId18"/>
    <p:sldId id="263" r:id="rId19"/>
    <p:sldId id="382" r:id="rId20"/>
    <p:sldId id="260" r:id="rId21"/>
    <p:sldId id="261" r:id="rId22"/>
    <p:sldId id="328" r:id="rId23"/>
    <p:sldId id="264" r:id="rId24"/>
    <p:sldId id="641" r:id="rId25"/>
    <p:sldId id="383" r:id="rId26"/>
    <p:sldId id="635" r:id="rId27"/>
    <p:sldId id="637" r:id="rId28"/>
    <p:sldId id="636" r:id="rId29"/>
    <p:sldId id="643" r:id="rId30"/>
    <p:sldId id="642" r:id="rId31"/>
    <p:sldId id="331" r:id="rId32"/>
    <p:sldId id="644" r:id="rId33"/>
    <p:sldId id="63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CACB-5971-45D4-9C67-FB657E8DB397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E3EA-2FAB-47B0-973D-F2F6D64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BE-D8B2-4F97-A3D1-FE7DFE35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642A-E4AB-4CF5-9AB6-6A4BC016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0D7-F72E-4BD6-859F-9172BDC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AFE3-326B-434C-8868-85AE4FF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1746-7841-4C25-A242-3ECCD984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9B-500A-496D-B4D9-F977820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EB8F-B4BA-44E5-88AC-88224F29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4613-DC20-4985-BA9F-FD9160A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1043-1250-4111-B31D-F06A98B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98D8-E6A2-4106-AC9E-C128165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D81D-1246-4B00-A010-388321F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97C9-E1FA-4D61-92BB-630BE2C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213-7C75-4546-8719-2090167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16E-47A1-48CF-BC45-6C8B323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7EC8-FCC5-49F8-95FE-501140C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B3D-6C5E-44E6-AA4B-5A6B8E8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805-8BE6-4E29-9C78-3D8B73E0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2477-D5B5-4DDD-A5D9-50198EE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9E22-7F5C-4AC5-81DE-D70CB1A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7-FA8A-4FC9-98C8-16D02D9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0DA-C526-440C-9E25-118EE569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23D-1BCE-46E9-BDE5-038B070D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AE8-A89F-4AF0-A124-627C96C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07E-3A0E-4314-BE35-65A00B2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7654-312A-49F9-A8A7-E041AEF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A80-9157-46B9-9B6C-866ECB4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512-1E79-417B-AF52-B967554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5347-824F-45BB-94BB-795BE001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D165-3FD6-4EDC-B038-27B6FA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70DF-7097-4D69-8812-83D8CD2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3A0B-7540-4059-9843-355929D0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613-E280-44CA-A770-834C43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B75-DC09-433C-9F55-300EC8F8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A939-CA30-4F17-87B7-760951DE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A096-3BC1-45BF-BC50-E43A20C2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EAD1-F304-43E7-9440-3CD09AE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FD4-5E10-4382-843A-45EC2E7A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9640-D6E4-47BC-95C6-821D6A3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7401-4351-40E8-A5AE-99EC9008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5DB-477C-48A9-82E4-9F1069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002-3405-414C-BD0D-4E02A8A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4212-8BB5-49D0-AB4B-36DC20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84A2-C0C8-4E8D-87D6-271599D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CF15-D505-48CD-8264-FE5C979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F9DB-CAA2-4020-9012-9F1EF52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9D5-D7B0-4AB1-9375-2C4F776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E85-C239-4C22-AD11-1040538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297-510E-493F-8C06-041D0A6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91D9-41B8-4112-9C50-627E9171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F5DB-1613-4DC5-87A3-86E6BE1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033E-2E39-4F20-B20C-5C24BC11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31C63-D410-40AA-9340-9A31222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96E-E2C7-4318-8EF7-93A7D84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617-2F37-4AC2-B419-EAA8C0AD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A429-F83D-4DB8-8195-20270AE2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AEFC-C38F-4B3B-AA22-980F0C1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91E-3787-4F78-872B-58723CBB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02F8-480F-486B-BD94-412196A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CB8-2FD9-4E31-B363-89615416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99CE-A21C-4684-93F1-A267B39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116-D6CC-4CC6-9E36-248C5BB1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882-1CF3-4E21-89BE-C5CEB3924659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86ED-4DCF-44D7-AC26-E894F4A1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9EE5-4619-4AE1-8C4A-7E25B406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B932-E397-4929-95D5-E688161E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Engineering, Imputation, and Scaling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6D2B-55C7-4A2B-B516-E6D8FFBE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CS3300 Data Science</a:t>
            </a:r>
          </a:p>
          <a:p>
            <a:r>
              <a:rPr lang="en-US" dirty="0"/>
              <a:t>RJ Nowling</a:t>
            </a:r>
          </a:p>
        </p:txBody>
      </p:sp>
    </p:spTree>
    <p:extLst>
      <p:ext uri="{BB962C8B-B14F-4D97-AF65-F5344CB8AC3E}">
        <p14:creationId xmlns:p14="http://schemas.microsoft.com/office/powerpoint/2010/main" val="9531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E7E5-6838-AA48-8C60-400BD249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494C-CB31-C24A-9DA2-43E153B5D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can identify date and time strings in certain specific formats but often times real data has slight variations</a:t>
            </a:r>
          </a:p>
          <a:p>
            <a:r>
              <a:rPr lang="en-US" dirty="0"/>
              <a:t>The Python </a:t>
            </a:r>
            <a:r>
              <a:rPr lang="en-US" sz="2400" dirty="0" err="1"/>
              <a:t>datetime.datetime.strptime</a:t>
            </a:r>
            <a:r>
              <a:rPr lang="en-US" sz="2400" dirty="0"/>
              <a:t>() </a:t>
            </a:r>
            <a:r>
              <a:rPr lang="en-US" dirty="0"/>
              <a:t>function can be used to parse a date time string and return a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DateTime</a:t>
            </a:r>
            <a:r>
              <a:rPr lang="en-US" dirty="0"/>
              <a:t> object.</a:t>
            </a:r>
          </a:p>
          <a:p>
            <a:r>
              <a:rPr lang="en-US" dirty="0"/>
              <a:t>You probably already did this during the data cleaning steps.</a:t>
            </a:r>
          </a:p>
        </p:txBody>
      </p:sp>
    </p:spTree>
    <p:extLst>
      <p:ext uri="{BB962C8B-B14F-4D97-AF65-F5344CB8AC3E}">
        <p14:creationId xmlns:p14="http://schemas.microsoft.com/office/powerpoint/2010/main" val="244834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7272-593E-1149-8A26-9E10246B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BBDF-91F8-C64B-96B7-5E3B939E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engineer a few features from 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Date</a:t>
            </a:r>
            <a:r>
              <a:rPr lang="en-US" dirty="0"/>
              <a:t> or </a:t>
            </a:r>
            <a:r>
              <a:rPr lang="en-US" sz="2400" dirty="0" err="1"/>
              <a:t>DateTime</a:t>
            </a:r>
            <a:r>
              <a:rPr lang="en-US" dirty="0"/>
              <a:t> objects</a:t>
            </a:r>
          </a:p>
          <a:p>
            <a:r>
              <a:rPr lang="en-US" dirty="0"/>
              <a:t>Convert to Unix epoch to get a single numerical value representing progression of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df["timestamp"] = df["datetime"].map(lambda dt: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dt.timestamp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1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2C65-B738-654B-B59A-6EAF789F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99F6-F436-5A4C-A520-A2ECB2B03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we not interested in absolute time but periods of time</a:t>
            </a:r>
          </a:p>
          <a:p>
            <a:pPr lvl="1"/>
            <a:r>
              <a:rPr lang="en-US" dirty="0"/>
              <a:t>Hour of the day</a:t>
            </a:r>
          </a:p>
          <a:p>
            <a:pPr lvl="1"/>
            <a:r>
              <a:rPr lang="en-US" dirty="0"/>
              <a:t>Day of the week</a:t>
            </a:r>
          </a:p>
          <a:p>
            <a:pPr lvl="1"/>
            <a:r>
              <a:rPr lang="en-US" dirty="0"/>
              <a:t>Month of the year</a:t>
            </a:r>
          </a:p>
          <a:p>
            <a:pPr lvl="1"/>
            <a:r>
              <a:rPr lang="en-US" dirty="0"/>
              <a:t>Season (summer, fall, winter, spring)</a:t>
            </a:r>
          </a:p>
          <a:p>
            <a:r>
              <a:rPr lang="en-US" dirty="0"/>
              <a:t>Machine learning models cannot infer periodicity, so we have to manually engineer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1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A709-AAA4-E641-8F5C-E265EC3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A24A-CA57-934E-8CF9-6CDDD9B5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Hours: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df["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hour_of_day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 = df["datetime"].map(lambda dt: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t.hour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Day of the week:</a:t>
            </a:r>
            <a:br>
              <a:rPr lang="en-US" dirty="0"/>
            </a:br>
            <a:br>
              <a:rPr lang="en-US" dirty="0"/>
            </a:b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day_of_week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= df["datetime"].map(lambda dt: 									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dt.weekday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())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A709-AAA4-E641-8F5C-E265EC3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A24A-CA57-934E-8CF9-6CDDD9B5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Month of the Year: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df["month"] = df["datetime"].map(lambda dt: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t.month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)</a:t>
            </a:r>
            <a:br>
              <a:rPr lang="en-US" dirty="0"/>
            </a:b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3BF6-3D16-9E45-BAAF-5140F88D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7741-2209-2845-9B35-91A7E2F2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Hour of the day may be too granular.  You want periods of the day:</a:t>
            </a:r>
          </a:p>
          <a:p>
            <a:pPr lvl="1"/>
            <a:r>
              <a:rPr lang="en-US" dirty="0"/>
              <a:t>Early morning – midnight to 8 am</a:t>
            </a:r>
          </a:p>
          <a:p>
            <a:pPr lvl="1"/>
            <a:r>
              <a:rPr lang="en-US" dirty="0"/>
              <a:t>Morning – 8 am to noon</a:t>
            </a:r>
          </a:p>
          <a:p>
            <a:pPr lvl="1"/>
            <a:r>
              <a:rPr lang="en-US" dirty="0"/>
              <a:t>Afternoon – noon to 5 pm</a:t>
            </a:r>
          </a:p>
          <a:p>
            <a:pPr lvl="1"/>
            <a:r>
              <a:rPr lang="en-US" dirty="0"/>
              <a:t>Evening – 5 pm to midnight</a:t>
            </a:r>
          </a:p>
        </p:txBody>
      </p:sp>
    </p:spTree>
    <p:extLst>
      <p:ext uri="{BB962C8B-B14F-4D97-AF65-F5344CB8AC3E}">
        <p14:creationId xmlns:p14="http://schemas.microsoft.com/office/powerpoint/2010/main" val="235565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30EE-93E2-314A-B2A4-34656E19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2FD6-0292-2742-BB4F-6BCD65C8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day of the week will be returned as an integer.  It can be useful to make it categorical:</a:t>
            </a:r>
            <a:br>
              <a:rPr lang="en-US" dirty="0"/>
            </a:br>
            <a:br>
              <a:rPr lang="en-US" dirty="0"/>
            </a:b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day_of_week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day_of_week.astype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("category")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dummies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pd.get_dummies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day_of_week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				prefix="day_")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df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df.merge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(dummies,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left_index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=True, 								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right_index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=True)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endParaRPr lang="en-US" sz="2400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4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4CEF-EBF9-2142-A908-60CC8E71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65F6-A37A-CF49-873B-1D228A654C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Roboto Mono" pitchFamily="2" charset="0"/>
                <a:ea typeface="Roboto Mono" pitchFamily="2" charset="0"/>
              </a:rPr>
              <a:t>def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to_periods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(hour):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if hour &lt; 8: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	return 0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elif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hour &lt; 12: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	return 1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 # 5pm, 24 hour time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elif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hour &lt; 17: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	return 2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else: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	return 3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df["periods"] = df["datetime"].map(lambda dt: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to_periods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dt.hour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543EC-1E82-9B44-A322-B73A26F2FB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And then make it categorical.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3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DD41D44-26F1-AB49-AF87-EDB5C9E112B2}"/>
              </a:ext>
            </a:extLst>
          </p:cNvPr>
          <p:cNvGrpSpPr/>
          <p:nvPr/>
        </p:nvGrpSpPr>
        <p:grpSpPr>
          <a:xfrm>
            <a:off x="886196" y="1720840"/>
            <a:ext cx="10419609" cy="3416320"/>
            <a:chOff x="838199" y="2398816"/>
            <a:chExt cx="10419609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070485-3C4F-8546-ACB3-DBAD5F5088F2}"/>
                </a:ext>
              </a:extLst>
            </p:cNvPr>
            <p:cNvSpPr txBox="1"/>
            <p:nvPr/>
          </p:nvSpPr>
          <p:spPr>
            <a:xfrm>
              <a:off x="838199" y="2398816"/>
              <a:ext cx="3745675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Dear Class,</a:t>
              </a:r>
              <a:br>
                <a:rPr lang="en-US" sz="2400" dirty="0"/>
              </a:br>
              <a:br>
                <a:rPr lang="en-US" sz="2400" dirty="0"/>
              </a:br>
              <a:r>
                <a:rPr lang="en-US" sz="2400" dirty="0"/>
                <a:t>I've uploaded the new homework to D2L.  It's due on Monday.  I'm looking forward to seeing your solutions!</a:t>
              </a:r>
              <a:br>
                <a:rPr lang="en-US" sz="2400" dirty="0"/>
              </a:br>
              <a:br>
                <a:rPr lang="en-US" sz="2400" dirty="0"/>
              </a:br>
              <a:r>
                <a:rPr lang="en-US" sz="2400" dirty="0"/>
                <a:t>RJ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470023-7289-AF46-B5D7-87D51AD94A36}"/>
                </a:ext>
              </a:extLst>
            </p:cNvPr>
            <p:cNvSpPr txBox="1"/>
            <p:nvPr/>
          </p:nvSpPr>
          <p:spPr>
            <a:xfrm>
              <a:off x="7849590" y="3415814"/>
              <a:ext cx="3408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[0, 1, 0, 0, 0, 1, 1, 0, 0]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8E1540-1D16-D14F-8558-08FE896BBA81}"/>
                </a:ext>
              </a:extLst>
            </p:cNvPr>
            <p:cNvCxnSpPr/>
            <p:nvPr/>
          </p:nvCxnSpPr>
          <p:spPr>
            <a:xfrm>
              <a:off x="4875701" y="3677424"/>
              <a:ext cx="279070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CABCBF-EBF7-E940-AFD2-0E8BC2FE22AA}"/>
                </a:ext>
              </a:extLst>
            </p:cNvPr>
            <p:cNvSpPr txBox="1"/>
            <p:nvPr/>
          </p:nvSpPr>
          <p:spPr>
            <a:xfrm>
              <a:off x="5708732" y="2907983"/>
              <a:ext cx="1016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/>
                <a:t>?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4D186B-56BD-F54C-A84B-B29C951A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</p:txBody>
      </p:sp>
    </p:spTree>
    <p:extLst>
      <p:ext uri="{BB962C8B-B14F-4D97-AF65-F5344CB8AC3E}">
        <p14:creationId xmlns:p14="http://schemas.microsoft.com/office/powerpoint/2010/main" val="105876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144D-B2F5-2344-BAAE-9EB934EE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9B25-C7BB-1D4D-AD90-E5F19F67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approach is a bag of words model</a:t>
            </a:r>
          </a:p>
          <a:p>
            <a:r>
              <a:rPr lang="en-US" dirty="0"/>
              <a:t>We keep track of how many times each word appears in each document</a:t>
            </a:r>
          </a:p>
          <a:p>
            <a:r>
              <a:rPr lang="en-US" dirty="0"/>
              <a:t>Each word count is stored as a separate column</a:t>
            </a:r>
          </a:p>
          <a:p>
            <a:r>
              <a:rPr lang="en-US" dirty="0"/>
              <a:t>Some variations:</a:t>
            </a:r>
          </a:p>
          <a:p>
            <a:pPr lvl="1"/>
            <a:r>
              <a:rPr lang="en-US" dirty="0"/>
              <a:t>Pre-process vocabulary to perform "stemming"</a:t>
            </a:r>
          </a:p>
          <a:p>
            <a:pPr lvl="1"/>
            <a:r>
              <a:rPr lang="en-US" dirty="0"/>
              <a:t>Binary (absence / presence) instead of counts</a:t>
            </a:r>
          </a:p>
          <a:p>
            <a:pPr lvl="1"/>
            <a:r>
              <a:rPr lang="en-US" dirty="0"/>
              <a:t>Weight the words based on document frequency (e.g., rare words get high weights, common words get lower weights)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4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907B-7EE4-42B9-81E0-9C38732B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AF548-3F02-4899-96A5-65B6065BD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9624" y="1200735"/>
            <a:ext cx="8245184" cy="5257799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84776CFD-40AC-8849-8080-895D24B8CB33}"/>
              </a:ext>
            </a:extLst>
          </p:cNvPr>
          <p:cNvSpPr/>
          <p:nvPr/>
        </p:nvSpPr>
        <p:spPr>
          <a:xfrm>
            <a:off x="7523921" y="5055947"/>
            <a:ext cx="1967948" cy="1202635"/>
          </a:xfrm>
          <a:prstGeom prst="donut">
            <a:avLst>
              <a:gd name="adj" fmla="val 264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67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CD47-94F5-0A40-8893-9076F897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Vocabulary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010EA-3C2B-094D-9139-3E707EC3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295" y="1328086"/>
            <a:ext cx="8013410" cy="5486400"/>
          </a:xfrm>
        </p:spPr>
      </p:pic>
    </p:spTree>
    <p:extLst>
      <p:ext uri="{BB962C8B-B14F-4D97-AF65-F5344CB8AC3E}">
        <p14:creationId xmlns:p14="http://schemas.microsoft.com/office/powerpoint/2010/main" val="244536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94E-B6AF-E245-981D-08C2AE71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Words to Column Indices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136A4-189E-F74A-95E5-929B0B1EF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529" y="1328086"/>
            <a:ext cx="3660943" cy="5486400"/>
          </a:xfrm>
        </p:spPr>
      </p:pic>
    </p:spTree>
    <p:extLst>
      <p:ext uri="{BB962C8B-B14F-4D97-AF65-F5344CB8AC3E}">
        <p14:creationId xmlns:p14="http://schemas.microsoft.com/office/powerpoint/2010/main" val="2325661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4BA3-0374-4D4D-A068-74D12837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863A6-702E-FA4F-B9C3-890F1908D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187"/>
          <a:stretch/>
        </p:blipFill>
        <p:spPr>
          <a:xfrm>
            <a:off x="10102" y="1533016"/>
            <a:ext cx="6915133" cy="5029200"/>
          </a:xfrm>
        </p:spPr>
      </p:pic>
    </p:spTree>
    <p:extLst>
      <p:ext uri="{BB962C8B-B14F-4D97-AF65-F5344CB8AC3E}">
        <p14:creationId xmlns:p14="http://schemas.microsoft.com/office/powerpoint/2010/main" val="2094038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4BA3-0374-4D4D-A068-74D12837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863A6-702E-FA4F-B9C3-890F1908D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2" y="1533016"/>
            <a:ext cx="12171797" cy="5029200"/>
          </a:xfrm>
        </p:spPr>
      </p:pic>
    </p:spTree>
    <p:extLst>
      <p:ext uri="{BB962C8B-B14F-4D97-AF65-F5344CB8AC3E}">
        <p14:creationId xmlns:p14="http://schemas.microsoft.com/office/powerpoint/2010/main" val="3573327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907B-7EE4-42B9-81E0-9C38732B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AF548-3F02-4899-96A5-65B6065BD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9624" y="1200735"/>
            <a:ext cx="8245184" cy="5257799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84776CFD-40AC-8849-8080-895D24B8CB33}"/>
              </a:ext>
            </a:extLst>
          </p:cNvPr>
          <p:cNvSpPr/>
          <p:nvPr/>
        </p:nvSpPr>
        <p:spPr>
          <a:xfrm>
            <a:off x="5655365" y="4340329"/>
            <a:ext cx="1967948" cy="1202635"/>
          </a:xfrm>
          <a:prstGeom prst="donut">
            <a:avLst>
              <a:gd name="adj" fmla="val 264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711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1164-CE4B-C141-BF69-2448DA48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and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2DE5-A5DF-134C-8FFB-344098A5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we deal with missing data</a:t>
            </a:r>
          </a:p>
          <a:p>
            <a:r>
              <a:rPr lang="en-US" dirty="0"/>
              <a:t>For numerical features, missing data is represented as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Software will crash when you attempt to do math with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For categorical features, all dummies are 0 – no problems</a:t>
            </a:r>
          </a:p>
          <a:p>
            <a:r>
              <a:rPr lang="en-US" dirty="0"/>
              <a:t>We have to maintain our experimental setup:</a:t>
            </a:r>
          </a:p>
          <a:p>
            <a:pPr lvl="1"/>
            <a:r>
              <a:rPr lang="en-US" dirty="0"/>
              <a:t>Training the imputer on training set records with known values</a:t>
            </a:r>
          </a:p>
          <a:p>
            <a:pPr lvl="1"/>
            <a:r>
              <a:rPr lang="en-US" dirty="0"/>
              <a:t>Impute the missing values in the training and testing sets with that average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4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3B03-7F47-8546-995E-B4B13862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Imputation: Mean or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3694-2088-CA4C-8D1D-0DB2ECFD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imputation strategy</a:t>
            </a:r>
          </a:p>
          <a:p>
            <a:pPr lvl="1"/>
            <a:r>
              <a:rPr lang="en-US" dirty="0"/>
              <a:t>Calculate the mean, median, or mode of known values</a:t>
            </a:r>
          </a:p>
          <a:p>
            <a:pPr lvl="1"/>
            <a:r>
              <a:rPr lang="en-US" dirty="0"/>
              <a:t>Replace missing values with calculated value</a:t>
            </a:r>
          </a:p>
          <a:p>
            <a:r>
              <a:rPr lang="en-US" dirty="0"/>
              <a:t>Tends to be safe in that imputed values will not bias ML models</a:t>
            </a:r>
          </a:p>
          <a:p>
            <a:r>
              <a:rPr lang="en-US" dirty="0"/>
              <a:t>Most common practice</a:t>
            </a:r>
          </a:p>
          <a:p>
            <a:r>
              <a:rPr lang="en-US" dirty="0"/>
              <a:t>May not be appropriate:</a:t>
            </a:r>
          </a:p>
          <a:p>
            <a:pPr lvl="1"/>
            <a:r>
              <a:rPr lang="en-US" dirty="0"/>
              <a:t>e.g., using an average birth year for for historical figures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17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DB44-02FF-D74A-B33E-56B6E57D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SimpleImputer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4F8F-DAB0-9B42-92FF-6A97633E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Roboto Mono" pitchFamily="2" charset="0"/>
                <a:ea typeface="Roboto Mono" pitchFamily="2" charset="0"/>
              </a:rPr>
              <a:t>from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sklearn.preprocessing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import Imputer</a:t>
            </a:r>
          </a:p>
          <a:p>
            <a:pPr marL="0" indent="0">
              <a:buNone/>
            </a:pPr>
            <a:r>
              <a:rPr lang="en-US" sz="2400" dirty="0">
                <a:latin typeface="Roboto Mono" pitchFamily="2" charset="0"/>
                <a:ea typeface="Roboto Mono" pitchFamily="2" charset="0"/>
              </a:rPr>
              <a:t>imputer = Imputer()</a:t>
            </a:r>
          </a:p>
          <a:p>
            <a:pPr marL="0" indent="0">
              <a:buNone/>
            </a:pPr>
            <a:endParaRPr lang="en-US" sz="24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train_df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imputer.fit_transform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train_df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"])</a:t>
            </a:r>
          </a:p>
          <a:p>
            <a:pPr marL="0" indent="0">
              <a:buNone/>
            </a:pPr>
            <a:endParaRPr lang="en-US" sz="24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test_df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imputer.transform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test_df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"])</a:t>
            </a:r>
          </a:p>
        </p:txBody>
      </p:sp>
    </p:spTree>
    <p:extLst>
      <p:ext uri="{BB962C8B-B14F-4D97-AF65-F5344CB8AC3E}">
        <p14:creationId xmlns:p14="http://schemas.microsoft.com/office/powerpoint/2010/main" val="1537243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3B03-7F47-8546-995E-B4B13862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Imputation: 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3694-2088-CA4C-8D1D-0DB2ECFD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complex strategy</a:t>
            </a:r>
          </a:p>
          <a:p>
            <a:pPr lvl="1"/>
            <a:r>
              <a:rPr lang="en-US" dirty="0"/>
              <a:t>Find similar records using other fields with known values</a:t>
            </a:r>
          </a:p>
          <a:p>
            <a:pPr lvl="1"/>
            <a:r>
              <a:rPr lang="en-US" dirty="0"/>
              <a:t>Use known values from similar records to impute missing value</a:t>
            </a:r>
          </a:p>
          <a:p>
            <a:r>
              <a:rPr lang="en-US" dirty="0"/>
              <a:t>Not many good (robust) implementations available</a:t>
            </a:r>
          </a:p>
          <a:p>
            <a:pPr lvl="1"/>
            <a:r>
              <a:rPr lang="en-US" dirty="0"/>
              <a:t>May fail when a large number of records have missing values</a:t>
            </a:r>
          </a:p>
          <a:p>
            <a:r>
              <a:rPr lang="en-US" dirty="0"/>
              <a:t>Complex</a:t>
            </a:r>
          </a:p>
          <a:p>
            <a:pPr lvl="1"/>
            <a:r>
              <a:rPr lang="en-US" dirty="0"/>
              <a:t>Requires transforming data (feature engineering, scaling) to work well</a:t>
            </a:r>
          </a:p>
          <a:p>
            <a:pPr lvl="1"/>
            <a:r>
              <a:rPr lang="en-US" dirty="0"/>
              <a:t>Basically doing machine learning at that point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36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AD564D4-C0B0-C340-91E3-B072FEDF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Square Footage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1FC09A-B2C6-244B-B2B1-10602D561E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" b="1"/>
          <a:stretch/>
        </p:blipFill>
        <p:spPr>
          <a:xfrm>
            <a:off x="838200" y="2286000"/>
            <a:ext cx="5181600" cy="351223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FD20CFD-4174-5540-8855-C7E1296740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7467"/>
            <a:ext cx="5181600" cy="3647653"/>
          </a:xfrm>
        </p:spPr>
      </p:pic>
    </p:spTree>
    <p:extLst>
      <p:ext uri="{BB962C8B-B14F-4D97-AF65-F5344CB8AC3E}">
        <p14:creationId xmlns:p14="http://schemas.microsoft.com/office/powerpoint/2010/main" val="183643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9C72-B74D-B34B-A6B0-03139636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5DB3-0BE6-5F4A-A554-F6BE37DE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algorithms expect a matrix of variables</a:t>
            </a:r>
          </a:p>
          <a:p>
            <a:r>
              <a:rPr lang="en-US" dirty="0"/>
              <a:t>Variables called features</a:t>
            </a:r>
          </a:p>
          <a:p>
            <a:r>
              <a:rPr lang="en-US" dirty="0"/>
              <a:t>All features must be floating-point numbers</a:t>
            </a:r>
          </a:p>
          <a:p>
            <a:r>
              <a:rPr lang="en-US" dirty="0"/>
              <a:t>Feature engineering is the process of creating features from our data</a:t>
            </a:r>
          </a:p>
          <a:p>
            <a:pPr lvl="1"/>
            <a:r>
              <a:rPr lang="en-US" dirty="0"/>
              <a:t>Numerical representations of variables</a:t>
            </a:r>
          </a:p>
          <a:p>
            <a:pPr lvl="1"/>
            <a:r>
              <a:rPr lang="en-US" dirty="0"/>
              <a:t>Create new features from existing variables</a:t>
            </a:r>
          </a:p>
        </p:txBody>
      </p:sp>
    </p:spTree>
    <p:extLst>
      <p:ext uri="{BB962C8B-B14F-4D97-AF65-F5344CB8AC3E}">
        <p14:creationId xmlns:p14="http://schemas.microsoft.com/office/powerpoint/2010/main" val="2527092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907B-7EE4-42B9-81E0-9C38732B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AF548-3F02-4899-96A5-65B6065BD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9624" y="1200735"/>
            <a:ext cx="8245184" cy="5257799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84776CFD-40AC-8849-8080-895D24B8CB33}"/>
              </a:ext>
            </a:extLst>
          </p:cNvPr>
          <p:cNvSpPr/>
          <p:nvPr/>
        </p:nvSpPr>
        <p:spPr>
          <a:xfrm>
            <a:off x="5685182" y="4330391"/>
            <a:ext cx="1967948" cy="1202635"/>
          </a:xfrm>
          <a:prstGeom prst="donut">
            <a:avLst>
              <a:gd name="adj" fmla="val 264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60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6F14-5481-482A-B41A-C142B10B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1EE42-ADA3-42B6-9695-6328FFCF0F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Many machine learning algorithms do better when variables have:</a:t>
            </a:r>
          </a:p>
          <a:p>
            <a:pPr lvl="1"/>
            <a:r>
              <a:rPr lang="en-US" dirty="0"/>
              <a:t>the same ranges</a:t>
            </a:r>
          </a:p>
          <a:p>
            <a:pPr lvl="1"/>
            <a:r>
              <a:rPr lang="en-US" dirty="0"/>
              <a:t>an average value of 0 </a:t>
            </a:r>
          </a:p>
          <a:p>
            <a:r>
              <a:rPr lang="en-US" dirty="0"/>
              <a:t>We can scale the values of the variables without changing their overall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4827AF9-5DA9-594D-ADCF-FFF15F02668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scale the value x, we:</a:t>
                </a:r>
              </a:p>
              <a:p>
                <a:r>
                  <a:rPr lang="en-US" dirty="0"/>
                  <a:t>shift by </a:t>
                </a:r>
                <a:r>
                  <a:rPr lang="en-US" dirty="0" err="1"/>
                  <a:t>μ</a:t>
                </a:r>
                <a:r>
                  <a:rPr lang="en-US" dirty="0"/>
                  <a:t> units to get an average value of 0</a:t>
                </a:r>
              </a:p>
              <a:p>
                <a:r>
                  <a:rPr lang="en-US" dirty="0"/>
                  <a:t>and divide by the standard deviation </a:t>
                </a:r>
                <a:r>
                  <a:rPr lang="en-US" dirty="0" err="1"/>
                  <a:t>σ</a:t>
                </a:r>
                <a:r>
                  <a:rPr lang="en-US" dirty="0"/>
                  <a:t> to get a consistent range across all variables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4827AF9-5DA9-594D-ADCF-FFF15F026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45" t="-291" r="-2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72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F94C-78D7-6240-9613-4A605F18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Square Footage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6BDAE9-60C6-6E40-8AE5-5493989BE9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9472"/>
            <a:ext cx="5181600" cy="374364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ACB3E5-CD77-6F4D-8975-D7645C262E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6524"/>
            <a:ext cx="5181600" cy="3649540"/>
          </a:xfrm>
        </p:spPr>
      </p:pic>
    </p:spTree>
    <p:extLst>
      <p:ext uri="{BB962C8B-B14F-4D97-AF65-F5344CB8AC3E}">
        <p14:creationId xmlns:p14="http://schemas.microsoft.com/office/powerpoint/2010/main" val="3227620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D639-2E46-324A-B5E3-9FC27393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4767F-489C-2945-8E71-72F4E597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Roboto Mono" pitchFamily="2" charset="0"/>
                <a:ea typeface="Roboto Mono" pitchFamily="2" charset="0"/>
              </a:rPr>
              <a:t>from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sklearn.preprocessing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import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StandardScaler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Roboto Mono" pitchFamily="2" charset="0"/>
                <a:ea typeface="Roboto Mono" pitchFamily="2" charset="0"/>
              </a:rPr>
              <a:t>scaler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StandardScaler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train_df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scaler.fit_transform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train_df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"])</a:t>
            </a:r>
          </a:p>
          <a:p>
            <a:pPr marL="0" indent="0">
              <a:buNone/>
            </a:pPr>
            <a:endParaRPr lang="en-US" sz="24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test_df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scaler.transform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test_df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"])</a:t>
            </a:r>
          </a:p>
          <a:p>
            <a:pPr marL="0" indent="0">
              <a:buNone/>
            </a:pPr>
            <a:endParaRPr lang="en-US" sz="2400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3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BA7B-713F-5246-A305-0D321C15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163F-CCFC-8D47-8AD2-74F9043D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 a person's height, square footage of a building, petal width</a:t>
            </a:r>
          </a:p>
          <a:p>
            <a:r>
              <a:rPr lang="en-US" dirty="0"/>
              <a:t>Each of these can be represented as a single numerical variable</a:t>
            </a:r>
          </a:p>
          <a:p>
            <a:r>
              <a:rPr lang="en-US" dirty="0"/>
              <a:t>Very little feature engineering to do</a:t>
            </a:r>
          </a:p>
        </p:txBody>
      </p:sp>
    </p:spTree>
    <p:extLst>
      <p:ext uri="{BB962C8B-B14F-4D97-AF65-F5344CB8AC3E}">
        <p14:creationId xmlns:p14="http://schemas.microsoft.com/office/powerpoint/2010/main" val="309917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29A5-1120-FE43-919B-D15C6BD1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1682-A91E-EF4E-8179-5081FBE1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can be presented as floating points numbers with values of 0 and 1</a:t>
            </a:r>
          </a:p>
          <a:p>
            <a:r>
              <a:rPr lang="en-US" dirty="0"/>
              <a:t>Boolean columns may need to be converted to floats: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df["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 = df["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"].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astype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(np.float32)</a:t>
            </a:r>
          </a:p>
        </p:txBody>
      </p:sp>
    </p:spTree>
    <p:extLst>
      <p:ext uri="{BB962C8B-B14F-4D97-AF65-F5344CB8AC3E}">
        <p14:creationId xmlns:p14="http://schemas.microsoft.com/office/powerpoint/2010/main" val="278732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02FA-A460-9445-81D8-C1AC9C82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912A-5D7F-0C4E-9FF7-6FCD2C4D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variables need to be represented numerically</a:t>
            </a:r>
          </a:p>
          <a:p>
            <a:r>
              <a:rPr lang="en-US" dirty="0"/>
              <a:t>Common mis-practice is to represent categories as a single numerical variable:</a:t>
            </a:r>
          </a:p>
          <a:p>
            <a:pPr lvl="1"/>
            <a:r>
              <a:rPr lang="en-US" dirty="0"/>
              <a:t>1 – Red</a:t>
            </a:r>
          </a:p>
          <a:p>
            <a:pPr lvl="1"/>
            <a:r>
              <a:rPr lang="en-US" dirty="0"/>
              <a:t>2 – Green</a:t>
            </a:r>
          </a:p>
          <a:p>
            <a:pPr lvl="1"/>
            <a:r>
              <a:rPr lang="en-US" dirty="0"/>
              <a:t>3 – Blue</a:t>
            </a:r>
          </a:p>
          <a:p>
            <a:r>
              <a:rPr lang="en-US" dirty="0"/>
              <a:t>The problem is that it implies an ordering which is not appropriate</a:t>
            </a:r>
          </a:p>
          <a:p>
            <a:pPr lvl="1"/>
            <a:r>
              <a:rPr lang="en-US" dirty="0"/>
              <a:t>distance(Blue, Red) = 2</a:t>
            </a:r>
          </a:p>
          <a:p>
            <a:pPr lvl="1"/>
            <a:r>
              <a:rPr lang="en-US" dirty="0"/>
              <a:t>distance(Blue, Green) = 1</a:t>
            </a:r>
          </a:p>
        </p:txBody>
      </p:sp>
    </p:spTree>
    <p:extLst>
      <p:ext uri="{BB962C8B-B14F-4D97-AF65-F5344CB8AC3E}">
        <p14:creationId xmlns:p14="http://schemas.microsoft.com/office/powerpoint/2010/main" val="290472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02FA-A460-9445-81D8-C1AC9C82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912A-5D7F-0C4E-9FF7-6FCD2C4D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it better to use one-hot encoding:</a:t>
            </a:r>
          </a:p>
          <a:p>
            <a:pPr lvl="1"/>
            <a:r>
              <a:rPr lang="en-US" dirty="0"/>
              <a:t>A separate numerical variable is created for each category</a:t>
            </a:r>
          </a:p>
          <a:p>
            <a:pPr lvl="1"/>
            <a:r>
              <a:rPr lang="en-US" dirty="0"/>
              <a:t>1 indicates which category applies</a:t>
            </a:r>
          </a:p>
          <a:p>
            <a:pPr lvl="1"/>
            <a:r>
              <a:rPr lang="en-US" dirty="0"/>
              <a:t>Only one category can be present in a single record so only one of the variables has a 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distance(Blue, Red) = 1</a:t>
            </a:r>
          </a:p>
          <a:p>
            <a:r>
              <a:rPr lang="en-US" dirty="0"/>
              <a:t>distance(Blue, Green) = 1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C6714E-5758-4542-BB01-684208F99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91830"/>
              </p:ext>
            </p:extLst>
          </p:nvPr>
        </p:nvGraphicFramePr>
        <p:xfrm>
          <a:off x="2032000" y="351219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00428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3848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56508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1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3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5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9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29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DFFA-7508-A044-8339-E905004A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7987-DCB8-3A45-83E6-5AA738AA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Pandas has utility functions that can create dummy variables for categorical variables: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df["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beds_cats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 = df["beds"].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astype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("category")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dummies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pd.get_dummies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(df["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beds_cats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"],    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				prefix="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beds_cats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")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df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df.merge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(dummies,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left_index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=True, 								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right_index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38349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B79A-E169-0D43-B9A5-81824558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Integers as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100C-56FD-414D-A56E-F4B5C521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can be helpful to encode certain integers as categories</a:t>
            </a:r>
          </a:p>
          <a:p>
            <a:pPr lvl="1"/>
            <a:r>
              <a:rPr lang="en-US" dirty="0"/>
              <a:t>Number of bedrooms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Day of the week</a:t>
            </a:r>
          </a:p>
          <a:p>
            <a:r>
              <a:rPr lang="en-US" dirty="0"/>
              <a:t>Why? Let's assume the average value of a house</a:t>
            </a:r>
          </a:p>
          <a:p>
            <a:pPr lvl="1"/>
            <a:r>
              <a:rPr lang="en-US" dirty="0"/>
              <a:t>Increases by $20k when you got from 2 bedrooms to 3</a:t>
            </a:r>
          </a:p>
          <a:p>
            <a:pPr lvl="1"/>
            <a:r>
              <a:rPr lang="en-US" dirty="0"/>
              <a:t>Increases by $40k when you go from 3 bedrooms to 4</a:t>
            </a:r>
          </a:p>
          <a:p>
            <a:pPr lvl="1"/>
            <a:r>
              <a:rPr lang="en-US" dirty="0"/>
              <a:t>This is a non-linear relationship – it may be due to other factors like larger houses are in wealthier areas</a:t>
            </a:r>
          </a:p>
          <a:p>
            <a:pPr lvl="1"/>
            <a:r>
              <a:rPr lang="en-US" dirty="0"/>
              <a:t>In linear models, we approximate non-linear relationships by treating such variables as categorical</a:t>
            </a:r>
          </a:p>
        </p:txBody>
      </p:sp>
    </p:spTree>
    <p:extLst>
      <p:ext uri="{BB962C8B-B14F-4D97-AF65-F5344CB8AC3E}">
        <p14:creationId xmlns:p14="http://schemas.microsoft.com/office/powerpoint/2010/main" val="161205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29089</TotalTime>
  <Words>1476</Words>
  <Application>Microsoft Macintosh PowerPoint</Application>
  <PresentationFormat>Widescreen</PresentationFormat>
  <Paragraphs>158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Roboto Mono</vt:lpstr>
      <vt:lpstr>Office Theme</vt:lpstr>
      <vt:lpstr>Feature Engineering, Imputation, and Scaling</vt:lpstr>
      <vt:lpstr>Machine Learning Process</vt:lpstr>
      <vt:lpstr>Feature Engineering</vt:lpstr>
      <vt:lpstr>Numerical Data</vt:lpstr>
      <vt:lpstr>Boolean Data</vt:lpstr>
      <vt:lpstr>Categorical Variables</vt:lpstr>
      <vt:lpstr>Categorical Variables</vt:lpstr>
      <vt:lpstr>Categorical Variables</vt:lpstr>
      <vt:lpstr>Encoding Integers as Categories</vt:lpstr>
      <vt:lpstr>Dates and Times</vt:lpstr>
      <vt:lpstr>Dates and Times</vt:lpstr>
      <vt:lpstr>Dates and Times</vt:lpstr>
      <vt:lpstr>Dates and Times</vt:lpstr>
      <vt:lpstr>Dates and Times</vt:lpstr>
      <vt:lpstr>Dates and Times</vt:lpstr>
      <vt:lpstr>Dates and Times</vt:lpstr>
      <vt:lpstr>Dates and Times</vt:lpstr>
      <vt:lpstr>Text Data</vt:lpstr>
      <vt:lpstr>Bag of Words Model</vt:lpstr>
      <vt:lpstr>Extract Vocabulary</vt:lpstr>
      <vt:lpstr>Map Words to Column Indices</vt:lpstr>
      <vt:lpstr>Encode Features</vt:lpstr>
      <vt:lpstr>Encode Features</vt:lpstr>
      <vt:lpstr>Machine Learning Process</vt:lpstr>
      <vt:lpstr>Missing Data and Imputation</vt:lpstr>
      <vt:lpstr>Imputation: Mean or Mode</vt:lpstr>
      <vt:lpstr>SimpleImputer</vt:lpstr>
      <vt:lpstr>Imputation: Nearest Neighbor</vt:lpstr>
      <vt:lpstr>Imputing Square Footage</vt:lpstr>
      <vt:lpstr>Machine Learning Process</vt:lpstr>
      <vt:lpstr>Scaling</vt:lpstr>
      <vt:lpstr>Scaling Square Footage</vt:lpstr>
      <vt:lpstr>Scaling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CS4981 Data Science</dc:title>
  <dc:creator>Nowling, RJ</dc:creator>
  <cp:lastModifiedBy>Nowling, RJ</cp:lastModifiedBy>
  <cp:revision>234</cp:revision>
  <dcterms:created xsi:type="dcterms:W3CDTF">2018-08-24T15:44:19Z</dcterms:created>
  <dcterms:modified xsi:type="dcterms:W3CDTF">2021-02-01T13:17:59Z</dcterms:modified>
</cp:coreProperties>
</file>