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2" r:id="rId3"/>
    <p:sldId id="338" r:id="rId4"/>
    <p:sldId id="686" r:id="rId5"/>
    <p:sldId id="684" r:id="rId6"/>
    <p:sldId id="685" r:id="rId7"/>
    <p:sldId id="339" r:id="rId8"/>
    <p:sldId id="373" r:id="rId9"/>
    <p:sldId id="340" r:id="rId10"/>
    <p:sldId id="341" r:id="rId11"/>
    <p:sldId id="343" r:id="rId12"/>
    <p:sldId id="344" r:id="rId13"/>
    <p:sldId id="342" r:id="rId14"/>
    <p:sldId id="345" r:id="rId15"/>
    <p:sldId id="346" r:id="rId16"/>
    <p:sldId id="665" r:id="rId17"/>
    <p:sldId id="687" r:id="rId18"/>
    <p:sldId id="682" r:id="rId19"/>
    <p:sldId id="688" r:id="rId20"/>
    <p:sldId id="689" r:id="rId21"/>
    <p:sldId id="690" r:id="rId22"/>
    <p:sldId id="6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8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 and Experimental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Method </a:t>
            </a:r>
            <a:r>
              <a:rPr lang="en-US" sz="3200" dirty="0"/>
              <a:t>(“validation” - Train-Test Split)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Sampling without Replacement</a:t>
            </a:r>
          </a:p>
          <a:p>
            <a:pPr lvl="1"/>
            <a:r>
              <a:rPr lang="en-US" dirty="0"/>
              <a:t>Simplest approach</a:t>
            </a:r>
          </a:p>
          <a:p>
            <a:pPr lvl="1"/>
            <a:r>
              <a:rPr lang="en-US" dirty="0"/>
              <a:t>Appropriate for regression problems that are not time dependent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For each record, flip a coin to decide if the record goes into the training or testing set</a:t>
            </a:r>
          </a:p>
          <a:p>
            <a:pPr lvl="1"/>
            <a:r>
              <a:rPr lang="en-US" dirty="0"/>
              <a:t>Frequently, 70% of records are used for training and 30% for testing</a:t>
            </a:r>
          </a:p>
        </p:txBody>
      </p:sp>
    </p:spTree>
    <p:extLst>
      <p:ext uri="{BB962C8B-B14F-4D97-AF65-F5344CB8AC3E}">
        <p14:creationId xmlns:p14="http://schemas.microsoft.com/office/powerpoint/2010/main" val="1929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Method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Stratification Followed by Random Sampling without Replacement</a:t>
            </a:r>
          </a:p>
          <a:p>
            <a:pPr lvl="1"/>
            <a:r>
              <a:rPr lang="en-US" dirty="0"/>
              <a:t>Ensures that the class ratios for the training and testing sets match the original data set</a:t>
            </a:r>
          </a:p>
          <a:p>
            <a:pPr lvl="1"/>
            <a:r>
              <a:rPr lang="en-US" dirty="0"/>
              <a:t>Appropriate for classification problems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Samples are divided by their class labels</a:t>
            </a:r>
          </a:p>
          <a:p>
            <a:pPr lvl="1"/>
            <a:r>
              <a:rPr lang="en-US" dirty="0"/>
              <a:t>Each class is divided into a training and testing set using random sampling without replacement</a:t>
            </a:r>
          </a:p>
          <a:p>
            <a:pPr lvl="1"/>
            <a:r>
              <a:rPr lang="en-US" dirty="0"/>
              <a:t>All training sets are merged to produce a single training set</a:t>
            </a:r>
          </a:p>
          <a:p>
            <a:pPr lvl="1"/>
            <a:r>
              <a:rPr lang="en-US" dirty="0"/>
              <a:t>All testing sets are merged to produce a single testing set</a:t>
            </a:r>
          </a:p>
        </p:txBody>
      </p:sp>
    </p:spTree>
    <p:extLst>
      <p:ext uri="{BB962C8B-B14F-4D97-AF65-F5344CB8AC3E}">
        <p14:creationId xmlns:p14="http://schemas.microsoft.com/office/powerpoint/2010/main" val="370396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Method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by Time</a:t>
            </a:r>
          </a:p>
          <a:p>
            <a:pPr lvl="1"/>
            <a:r>
              <a:rPr lang="en-US" dirty="0"/>
              <a:t>Used for data that depends on time (e.g., weather data)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Choose a cutoff time: either a single point in time OR for each record individually</a:t>
            </a:r>
          </a:p>
          <a:p>
            <a:pPr lvl="1"/>
            <a:r>
              <a:rPr lang="en-US" dirty="0"/>
              <a:t>Training set: all records before the cutoff</a:t>
            </a:r>
          </a:p>
          <a:p>
            <a:pPr lvl="1"/>
            <a:r>
              <a:rPr lang="en-US" dirty="0"/>
              <a:t>Testing set: all records after the cutoff</a:t>
            </a:r>
          </a:p>
        </p:txBody>
      </p:sp>
    </p:spTree>
    <p:extLst>
      <p:ext uri="{BB962C8B-B14F-4D97-AF65-F5344CB8AC3E}">
        <p14:creationId xmlns:p14="http://schemas.microsoft.com/office/powerpoint/2010/main" val="225766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Method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may not be independent</a:t>
            </a:r>
          </a:p>
          <a:p>
            <a:pPr lvl="1"/>
            <a:r>
              <a:rPr lang="en-US" dirty="0"/>
              <a:t>A single patient will have records from multiple points in time (e.g., one for each doctor visit)</a:t>
            </a:r>
          </a:p>
          <a:p>
            <a:pPr lvl="1"/>
            <a:r>
              <a:rPr lang="en-US" dirty="0"/>
              <a:t>If a patient's records end up in both sits, you will not be able to detect overfitting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Organize the records into groups (all records belong to same patient)</a:t>
            </a:r>
          </a:p>
          <a:p>
            <a:pPr lvl="1"/>
            <a:r>
              <a:rPr lang="en-US" dirty="0"/>
              <a:t>Randomly assign entire groups to training or testing set (e.g., sampling with replacement, stratification)</a:t>
            </a:r>
          </a:p>
        </p:txBody>
      </p:sp>
    </p:spTree>
    <p:extLst>
      <p:ext uri="{BB962C8B-B14F-4D97-AF65-F5344CB8AC3E}">
        <p14:creationId xmlns:p14="http://schemas.microsoft.com/office/powerpoint/2010/main" val="76605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Method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situations may arise</a:t>
            </a:r>
          </a:p>
          <a:p>
            <a:r>
              <a:rPr lang="en-US" dirty="0"/>
              <a:t>Example: Predict whether a patient will be diagnosed with Alzheimer's in the future based on (other) past diagnoses</a:t>
            </a:r>
          </a:p>
          <a:p>
            <a:pPr lvl="1"/>
            <a:r>
              <a:rPr lang="en-US" dirty="0"/>
              <a:t>Time dependent: need to use records BEFORE Alzheimer's diagnoses for training</a:t>
            </a:r>
          </a:p>
          <a:p>
            <a:pPr lvl="1"/>
            <a:r>
              <a:rPr lang="en-US" dirty="0"/>
              <a:t>Class dependent: stratify by Alzheimer's vs not</a:t>
            </a:r>
          </a:p>
          <a:p>
            <a:pPr lvl="1"/>
            <a:r>
              <a:rPr lang="en-US" dirty="0"/>
              <a:t>Patient dependent: need to keep records grouped by patient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2DC3-D2E1-4B4C-9926-2E7D213F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Method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B7C-329F-2242-8377-4D43132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Predict whether a patient will be diagnosed with Alzheimer's in the future based on (other) past diagnoses</a:t>
            </a:r>
          </a:p>
          <a:p>
            <a:pPr lvl="1"/>
            <a:r>
              <a:rPr lang="en-US" dirty="0"/>
              <a:t>Stratify patients by outcome (Alzheimer's vs not)</a:t>
            </a:r>
          </a:p>
          <a:p>
            <a:pPr lvl="1"/>
            <a:r>
              <a:rPr lang="en-US" dirty="0"/>
              <a:t>For Alzheimer's positive patients, divide each patients' records into before and after diagnosis; discard records from AFTER diagnosis</a:t>
            </a:r>
          </a:p>
          <a:p>
            <a:pPr lvl="1"/>
            <a:r>
              <a:rPr lang="en-US" dirty="0"/>
              <a:t>Within each class, assign patients using random sampling with replacement </a:t>
            </a:r>
          </a:p>
          <a:p>
            <a:pPr lvl="1"/>
            <a:r>
              <a:rPr lang="en-US" dirty="0"/>
              <a:t>Merge training and testing 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3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151F-17FE-1146-B1BF-B0551A1F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Cross-fold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D3C-2054-6645-95C3-B0596CC4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Cross-fold validation is a more sophisticated approach to holdout cross validation (train-test splitting)</a:t>
            </a:r>
          </a:p>
          <a:p>
            <a:r>
              <a:rPr lang="en-US" dirty="0"/>
              <a:t>Instead of generating one split, the data is divided into multiple "folds"</a:t>
            </a:r>
          </a:p>
          <a:p>
            <a:r>
              <a:rPr lang="en-US" dirty="0"/>
              <a:t>Each datum is assigned to a single fold</a:t>
            </a:r>
          </a:p>
          <a:p>
            <a:r>
              <a:rPr lang="en-US" dirty="0"/>
              <a:t>You then loop through the folds, using each fold as the hold out set.  You train on the remaining folds and evaluate the on the hold out set.</a:t>
            </a:r>
          </a:p>
          <a:p>
            <a:r>
              <a:rPr lang="en-US" dirty="0"/>
              <a:t>Allows you to calculate summary statistics on the predictor</a:t>
            </a:r>
          </a:p>
        </p:txBody>
      </p:sp>
    </p:spTree>
    <p:extLst>
      <p:ext uri="{BB962C8B-B14F-4D97-AF65-F5344CB8AC3E}">
        <p14:creationId xmlns:p14="http://schemas.microsoft.com/office/powerpoint/2010/main" val="153773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6A93-EB01-C74A-859B-ADBE10D4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297D129-58D2-D84E-A2C1-015BEFE5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4" y="2072493"/>
            <a:ext cx="5627297" cy="375153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807BD1D-A363-494B-A6C0-4ECB6417B34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Training data is dividing in k folds</a:t>
            </a:r>
          </a:p>
          <a:p>
            <a:r>
              <a:rPr lang="en-US" sz="2400" dirty="0"/>
              <a:t>The predictor is trained using all folds, but the hold out</a:t>
            </a:r>
          </a:p>
          <a:p>
            <a:r>
              <a:rPr lang="en-US" sz="2400" dirty="0"/>
              <a:t>Predictor performance is measured</a:t>
            </a:r>
          </a:p>
          <a:p>
            <a:r>
              <a:rPr lang="en-US" sz="2400" dirty="0"/>
              <a:t>This is repeated for each fold</a:t>
            </a:r>
          </a:p>
          <a:p>
            <a:r>
              <a:rPr lang="en-US" sz="2400" dirty="0"/>
              <a:t>Can be useful for adjusting model hyperparameters or evaluating different architectures</a:t>
            </a:r>
          </a:p>
          <a:p>
            <a:r>
              <a:rPr lang="en-US" sz="2400" dirty="0"/>
              <a:t>You want to save a separate test set for final testing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23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6A4B-1831-C045-9FB7-66CE7D97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StratifiedKFold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1D94BB-CE88-E547-AD35-8902667828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3DDD-FBB6-C542-8E26-1931D603EE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first stratify by class</a:t>
            </a:r>
          </a:p>
          <a:p>
            <a:r>
              <a:rPr lang="en-US" dirty="0"/>
              <a:t>Each class is divided into k-folds</a:t>
            </a:r>
          </a:p>
          <a:p>
            <a:r>
              <a:rPr lang="en-US" dirty="0"/>
              <a:t>The corresponding class folds are then merged.</a:t>
            </a:r>
          </a:p>
        </p:txBody>
      </p:sp>
    </p:spTree>
    <p:extLst>
      <p:ext uri="{BB962C8B-B14F-4D97-AF65-F5344CB8AC3E}">
        <p14:creationId xmlns:p14="http://schemas.microsoft.com/office/powerpoint/2010/main" val="337997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6A93-EB01-C74A-859B-ADBE10D4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297D129-58D2-D84E-A2C1-015BEFE5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4" y="2072493"/>
            <a:ext cx="5627297" cy="375153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807BD1D-A363-494B-A6C0-4ECB6417B344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Logical extreme of k-fold cross validation</a:t>
            </a:r>
          </a:p>
          <a:p>
            <a:r>
              <a:rPr lang="en-US" sz="2400" dirty="0"/>
              <a:t>Each fold is one observation</a:t>
            </a:r>
          </a:p>
          <a:p>
            <a:r>
              <a:rPr lang="en-US" sz="2400" dirty="0"/>
              <a:t>Often used when you have few observations</a:t>
            </a:r>
          </a:p>
          <a:p>
            <a:r>
              <a:rPr lang="en-US" sz="2400" dirty="0"/>
              <a:t>May be computationally expensive</a:t>
            </a:r>
          </a:p>
          <a:p>
            <a:r>
              <a:rPr lang="en-US" sz="2400" dirty="0"/>
              <a:t>May overestimate accuracy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90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DCAA942-401C-4A25-9D58-25B4B528C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9624" y="1200735"/>
            <a:ext cx="8245184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20-F547-ED47-A4B6-DC8AC37D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Cross-fold validation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CBC5-27FC-1D47-8653-C2445525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use cells/tissue types to predict cancer state in prostate</a:t>
            </a:r>
          </a:p>
          <a:p>
            <a:pPr lvl="1"/>
            <a:r>
              <a:rPr lang="en-US" dirty="0"/>
              <a:t>Epithelium, lumen, and Stroma</a:t>
            </a:r>
          </a:p>
          <a:p>
            <a:pPr lvl="1"/>
            <a:r>
              <a:rPr lang="en-US" dirty="0"/>
              <a:t>Low grade vs high grade cancer</a:t>
            </a:r>
          </a:p>
          <a:p>
            <a:r>
              <a:rPr lang="en-US" dirty="0"/>
              <a:t>Prostates are sliced into 10-20 samples</a:t>
            </a:r>
          </a:p>
          <a:p>
            <a:r>
              <a:rPr lang="en-US" dirty="0"/>
              <a:t>Each slice is an observation that a pathologist annotates</a:t>
            </a:r>
          </a:p>
          <a:p>
            <a:pPr lvl="1"/>
            <a:r>
              <a:rPr lang="en-US" dirty="0"/>
              <a:t>This means slice may not be independent</a:t>
            </a:r>
          </a:p>
          <a:p>
            <a:r>
              <a:rPr lang="en-US" dirty="0"/>
              <a:t>Limited number of graded tissues from pathologist</a:t>
            </a:r>
          </a:p>
          <a:p>
            <a:pPr lvl="1"/>
            <a:r>
              <a:rPr lang="en-US" dirty="0"/>
              <a:t>Expensive and </a:t>
            </a:r>
            <a:r>
              <a:rPr lang="en-US"/>
              <a:t>time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6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F242628-DFC1-2C46-8ADB-FFBEBFF58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05"/>
          <a:stretch/>
        </p:blipFill>
        <p:spPr>
          <a:xfrm>
            <a:off x="831761" y="379827"/>
            <a:ext cx="10528478" cy="55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14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F242628-DFC1-2C46-8ADB-FFBEBFF58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6" b="-154"/>
          <a:stretch/>
        </p:blipFill>
        <p:spPr>
          <a:xfrm>
            <a:off x="831761" y="379827"/>
            <a:ext cx="10528478" cy="60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2085-B17D-154D-B695-10A6102D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&amp;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2625-509C-D242-A8FC-CE52A020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real-world use cases, we want to:</a:t>
            </a:r>
          </a:p>
          <a:p>
            <a:pPr lvl="1"/>
            <a:r>
              <a:rPr lang="en-US" dirty="0"/>
              <a:t>Train a model on data we have</a:t>
            </a:r>
          </a:p>
          <a:p>
            <a:pPr lvl="1"/>
            <a:r>
              <a:rPr lang="en-US" dirty="0"/>
              <a:t>to make predictions on data we haven't seen yet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Predict which emails are spam</a:t>
            </a:r>
          </a:p>
          <a:p>
            <a:pPr lvl="1"/>
            <a:r>
              <a:rPr lang="en-US" dirty="0"/>
              <a:t>Predict what ads a user will click on given their past history</a:t>
            </a:r>
          </a:p>
          <a:p>
            <a:pPr lvl="1"/>
            <a:r>
              <a:rPr lang="en-US" dirty="0"/>
              <a:t>Predict the price that a property will sell for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5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2E3-6B2B-FB4B-8245-85B86A9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&amp;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8658-7ED9-BD4B-8220-6A1A5963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characterize our model's performance?</a:t>
            </a:r>
          </a:p>
          <a:p>
            <a:pPr lvl="1"/>
            <a:r>
              <a:rPr lang="en-US" dirty="0"/>
              <a:t>Classification – Accuracy, Recall, Precision,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Regression – Mean squared error, Absolute error,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Visualization of these metrics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Receiver operating characteristic curves</a:t>
            </a:r>
          </a:p>
          <a:p>
            <a:pPr lvl="1"/>
            <a:r>
              <a:rPr lang="en-US" dirty="0"/>
              <a:t>Scatter plots of response vs. prediction (line of identity)</a:t>
            </a:r>
          </a:p>
          <a:p>
            <a:pPr lvl="1"/>
            <a:r>
              <a:rPr lang="en-US" dirty="0"/>
              <a:t>Plotting of residuals vs the true value</a:t>
            </a:r>
          </a:p>
        </p:txBody>
      </p:sp>
    </p:spTree>
    <p:extLst>
      <p:ext uri="{BB962C8B-B14F-4D97-AF65-F5344CB8AC3E}">
        <p14:creationId xmlns:p14="http://schemas.microsoft.com/office/powerpoint/2010/main" val="208142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2E3-6B2B-FB4B-8245-85B86A9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&amp;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8658-7ED9-BD4B-8220-6A1A5963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than characterizing our models with performance metrics, it is often helpful to evaluate whether our models are better than other approaches.</a:t>
            </a:r>
          </a:p>
          <a:p>
            <a:r>
              <a:rPr lang="en-US" dirty="0"/>
              <a:t>We may want a “line in the sand” to compare our model performance to.</a:t>
            </a:r>
          </a:p>
          <a:p>
            <a:r>
              <a:rPr lang="en-US" dirty="0"/>
              <a:t>For instance, if two observations occupy the same point in feature space but have different response labels it may not be possible for us to achieve 100% accuracy. </a:t>
            </a:r>
          </a:p>
          <a:p>
            <a:pPr lvl="1"/>
            <a:r>
              <a:rPr lang="en-US" dirty="0"/>
              <a:t>Does that mean if we don’t achieve 100% accuracy, our model is no good?</a:t>
            </a:r>
          </a:p>
          <a:p>
            <a:pPr lvl="1"/>
            <a:r>
              <a:rPr lang="en-US" dirty="0"/>
              <a:t>How can we judge this?</a:t>
            </a:r>
          </a:p>
        </p:txBody>
      </p:sp>
    </p:spTree>
    <p:extLst>
      <p:ext uri="{BB962C8B-B14F-4D97-AF65-F5344CB8AC3E}">
        <p14:creationId xmlns:p14="http://schemas.microsoft.com/office/powerpoint/2010/main" val="284327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2E3-6B2B-FB4B-8245-85B86A9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8658-7ED9-BD4B-8220-6A1A5963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that we can use for reference – to judge the characterization of our trained models.</a:t>
            </a:r>
          </a:p>
          <a:p>
            <a:pPr lvl="1"/>
            <a:r>
              <a:rPr lang="en-US" dirty="0"/>
              <a:t>Uniform or random selection among labels</a:t>
            </a:r>
          </a:p>
          <a:p>
            <a:pPr lvl="1"/>
            <a:r>
              <a:rPr lang="en-US" dirty="0"/>
              <a:t>Most common label appearing in the training data</a:t>
            </a:r>
          </a:p>
          <a:p>
            <a:pPr lvl="1"/>
            <a:r>
              <a:rPr lang="en-US" dirty="0"/>
              <a:t>Most accurate single-feature model</a:t>
            </a:r>
          </a:p>
          <a:p>
            <a:pPr lvl="1"/>
            <a:r>
              <a:rPr lang="en-US" dirty="0"/>
              <a:t>Somebody else’s model</a:t>
            </a:r>
          </a:p>
          <a:p>
            <a:pPr lvl="1"/>
            <a:r>
              <a:rPr lang="en-US" dirty="0"/>
              <a:t>Expected upper bounds from human annotations</a:t>
            </a:r>
          </a:p>
          <a:p>
            <a:pPr lvl="1"/>
            <a:endParaRPr lang="en-US" dirty="0"/>
          </a:p>
          <a:p>
            <a:r>
              <a:rPr lang="en-US" dirty="0"/>
              <a:t>We can also use these models, and their evaluation metrics, to establish confidence in our model’s predictions</a:t>
            </a:r>
          </a:p>
        </p:txBody>
      </p:sp>
    </p:spTree>
    <p:extLst>
      <p:ext uri="{BB962C8B-B14F-4D97-AF65-F5344CB8AC3E}">
        <p14:creationId xmlns:p14="http://schemas.microsoft.com/office/powerpoint/2010/main" val="240846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2E3-6B2B-FB4B-8245-85B86A9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&amp;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8658-7ED9-BD4B-8220-6A1A5963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our experiments to tell us how a model will perform when applied to unseen data</a:t>
            </a:r>
          </a:p>
          <a:p>
            <a:r>
              <a:rPr lang="en-US" dirty="0"/>
              <a:t>We design our experiment to match the real-world use case</a:t>
            </a:r>
          </a:p>
          <a:p>
            <a:r>
              <a:rPr lang="en-US" dirty="0"/>
              <a:t>We divide data (records) into:</a:t>
            </a:r>
          </a:p>
          <a:p>
            <a:pPr lvl="1"/>
            <a:r>
              <a:rPr lang="en-US" dirty="0"/>
              <a:t>Training set – used for training the model</a:t>
            </a:r>
          </a:p>
          <a:p>
            <a:pPr lvl="1"/>
            <a:r>
              <a:rPr lang="en-US" dirty="0"/>
              <a:t>Validation set – used for optimizing model hyper-parameters (most commonly used with deep learning)</a:t>
            </a:r>
          </a:p>
          <a:p>
            <a:pPr lvl="1"/>
            <a:r>
              <a:rPr lang="en-US" dirty="0"/>
              <a:t>Testing set – used for evaluating the model's predictions</a:t>
            </a:r>
          </a:p>
          <a:p>
            <a:r>
              <a:rPr lang="en-US" dirty="0"/>
              <a:t>Since the testing set data is not used at all in training, it becomes an accurate way to evaluate a model's performance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66787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580F-08CD-4A9A-ADE9-261038E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190B7-3982-49EE-9A2A-F8B05EEF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8855" y="1518547"/>
            <a:ext cx="4821761" cy="3448574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1B68A7-0D42-48E3-8055-51EBD7D8A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60"/>
          <a:stretch/>
        </p:blipFill>
        <p:spPr>
          <a:xfrm>
            <a:off x="3620186" y="5035700"/>
            <a:ext cx="4821761" cy="1773944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F8BC011D-7907-474A-8D48-944D32942615}"/>
              </a:ext>
            </a:extLst>
          </p:cNvPr>
          <p:cNvSpPr/>
          <p:nvPr/>
        </p:nvSpPr>
        <p:spPr>
          <a:xfrm>
            <a:off x="11395413" y="2153610"/>
            <a:ext cx="485369" cy="2049835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EAA7732A-20E7-42C5-B01E-E4CE1BA68E6A}"/>
              </a:ext>
            </a:extLst>
          </p:cNvPr>
          <p:cNvSpPr/>
          <p:nvPr/>
        </p:nvSpPr>
        <p:spPr>
          <a:xfrm rot="10800000">
            <a:off x="8946172" y="2217916"/>
            <a:ext cx="485369" cy="2049835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84F37-AC60-4FF5-9077-D16E6D31F08B}"/>
              </a:ext>
            </a:extLst>
          </p:cNvPr>
          <p:cNvSpPr txBox="1"/>
          <p:nvPr/>
        </p:nvSpPr>
        <p:spPr>
          <a:xfrm>
            <a:off x="9737020" y="2672483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1F79A-3E71-4431-B267-1B0728176289}"/>
              </a:ext>
            </a:extLst>
          </p:cNvPr>
          <p:cNvSpPr txBox="1"/>
          <p:nvPr/>
        </p:nvSpPr>
        <p:spPr>
          <a:xfrm>
            <a:off x="9676801" y="3345848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476-A404-44FB-AA74-615032F12EF8}"/>
              </a:ext>
            </a:extLst>
          </p:cNvPr>
          <p:cNvSpPr txBox="1"/>
          <p:nvPr/>
        </p:nvSpPr>
        <p:spPr>
          <a:xfrm>
            <a:off x="9960596" y="5855029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67626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C2E3-6B2B-FB4B-8245-85B86A90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8658-7ED9-BD4B-8220-6A1A5963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  <a:p>
            <a:r>
              <a:rPr lang="en-US" dirty="0"/>
              <a:t>Leaking Labels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29222</TotalTime>
  <Words>1058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Model Evaluation and Experimental Setup</vt:lpstr>
      <vt:lpstr>Machine Learning Process</vt:lpstr>
      <vt:lpstr>Experimental Setup &amp; Model Evaluation</vt:lpstr>
      <vt:lpstr>Experimental Setup &amp; Model Evaluation</vt:lpstr>
      <vt:lpstr>Experimental Setup &amp; Model Evaluation</vt:lpstr>
      <vt:lpstr>Baseline Models</vt:lpstr>
      <vt:lpstr>Experimental Setup &amp; Model Evaluation</vt:lpstr>
      <vt:lpstr>Machine Learning</vt:lpstr>
      <vt:lpstr>Training Problems</vt:lpstr>
      <vt:lpstr>Holdout Method (“validation” - Train-Test Split)</vt:lpstr>
      <vt:lpstr>Holdout Method – Validation</vt:lpstr>
      <vt:lpstr>Holdout Method – Validation</vt:lpstr>
      <vt:lpstr>Holdout Method – Validation</vt:lpstr>
      <vt:lpstr>Holdout Method – Validation</vt:lpstr>
      <vt:lpstr>Holdout Method – Validation</vt:lpstr>
      <vt:lpstr>Cross-fold Validation</vt:lpstr>
      <vt:lpstr>K-fold Cross Validation</vt:lpstr>
      <vt:lpstr>StratifiedKFold</vt:lpstr>
      <vt:lpstr>Leave one out cross validation</vt:lpstr>
      <vt:lpstr>Cross-fold validation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John</cp:lastModifiedBy>
  <cp:revision>233</cp:revision>
  <dcterms:created xsi:type="dcterms:W3CDTF">2018-08-24T15:44:19Z</dcterms:created>
  <dcterms:modified xsi:type="dcterms:W3CDTF">2021-02-01T16:51:56Z</dcterms:modified>
</cp:coreProperties>
</file>