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34" r:id="rId3"/>
    <p:sldId id="321" r:id="rId4"/>
    <p:sldId id="263" r:id="rId5"/>
    <p:sldId id="260" r:id="rId6"/>
    <p:sldId id="261" r:id="rId7"/>
    <p:sldId id="328" r:id="rId8"/>
    <p:sldId id="264" r:id="rId9"/>
    <p:sldId id="317" r:id="rId10"/>
    <p:sldId id="324" r:id="rId11"/>
    <p:sldId id="31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2299-D548-154C-8895-A65C048796C1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88DE6-3B4C-D740-B5E6-8AE1FAE0E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363-5FC2-DA40-BBF1-58A6188674F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46-DCF0-D342-9A01-0F3771E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363-5FC2-DA40-BBF1-58A6188674F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46-DCF0-D342-9A01-0F3771E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2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363-5FC2-DA40-BBF1-58A6188674F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46-DCF0-D342-9A01-0F3771E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363-5FC2-DA40-BBF1-58A6188674F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46-DCF0-D342-9A01-0F3771E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6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363-5FC2-DA40-BBF1-58A6188674F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46-DCF0-D342-9A01-0F3771E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363-5FC2-DA40-BBF1-58A6188674F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46-DCF0-D342-9A01-0F3771E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8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363-5FC2-DA40-BBF1-58A6188674F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46-DCF0-D342-9A01-0F3771E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363-5FC2-DA40-BBF1-58A6188674F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46-DCF0-D342-9A01-0F3771E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363-5FC2-DA40-BBF1-58A6188674F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46-DCF0-D342-9A01-0F3771E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363-5FC2-DA40-BBF1-58A6188674F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46-DCF0-D342-9A01-0F3771E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363-5FC2-DA40-BBF1-58A6188674F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E846-DCF0-D342-9A01-0F3771E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5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B2363-5FC2-DA40-BBF1-58A6188674F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5E846-DCF0-D342-9A01-0F3771E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Overpass Bold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Overpass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Overpass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Overpass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Overpass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Overpass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g.uwaterloo.ca/~gvcormac/treccorpus07/abou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Classifier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  <a:p>
            <a:r>
              <a:rPr lang="en-US" dirty="0"/>
              <a:t>RJ Nowling</a:t>
            </a:r>
          </a:p>
        </p:txBody>
      </p:sp>
    </p:spTree>
    <p:extLst>
      <p:ext uri="{BB962C8B-B14F-4D97-AF65-F5344CB8AC3E}">
        <p14:creationId xmlns:p14="http://schemas.microsoft.com/office/powerpoint/2010/main" val="167910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CA98-0CDD-614E-8A5C-2B378EF8AF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578224"/>
            <a:ext cx="10515600" cy="584947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From: "repairs" xlvwscs@net.il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X-Mailer: Microsoft Office Outlook, Build 11.0.5510</a:t>
            </a:r>
          </a:p>
        </p:txBody>
      </p:sp>
    </p:spTree>
    <p:extLst>
      <p:ext uri="{BB962C8B-B14F-4D97-AF65-F5344CB8AC3E}">
        <p14:creationId xmlns:p14="http://schemas.microsoft.com/office/powerpoint/2010/main" val="187136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E599-7C60-D542-BB9E-4E1347E648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618565"/>
            <a:ext cx="10515600" cy="555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Overpass" panose="020B0503020203020203" pitchFamily="34" charset="0"/>
              </a:rPr>
              <a:t>Domains</a:t>
            </a:r>
          </a:p>
          <a:p>
            <a:pPr marL="0" indent="0">
              <a:buNone/>
            </a:pPr>
            <a:endParaRPr lang="en-US" sz="1400" b="1" dirty="0">
              <a:latin typeface="Monaco" pitchFamily="2" charset="77"/>
            </a:endParaRPr>
          </a:p>
          <a:p>
            <a:pPr marL="457200" lvl="1" indent="0">
              <a:buNone/>
            </a:pPr>
            <a:r>
              <a:rPr lang="en-US" b="1" dirty="0" err="1">
                <a:latin typeface="Monaco" pitchFamily="2" charset="77"/>
              </a:rPr>
              <a:t>net.il</a:t>
            </a:r>
            <a:r>
              <a:rPr lang="en-US" b="1" dirty="0">
                <a:latin typeface="Monaco" pitchFamily="2" charset="77"/>
              </a:rPr>
              <a:t> =&gt; { </a:t>
            </a:r>
            <a:r>
              <a:rPr lang="en-US" b="1" dirty="0" err="1">
                <a:latin typeface="Monaco" pitchFamily="2" charset="77"/>
              </a:rPr>
              <a:t>net.il</a:t>
            </a:r>
            <a:r>
              <a:rPr lang="en-US" b="1" dirty="0">
                <a:latin typeface="Monaco" pitchFamily="2" charset="77"/>
              </a:rPr>
              <a:t>, </a:t>
            </a:r>
            <a:r>
              <a:rPr lang="en-US" b="1" dirty="0" err="1">
                <a:latin typeface="Monaco" pitchFamily="2" charset="77"/>
              </a:rPr>
              <a:t>il</a:t>
            </a:r>
            <a:r>
              <a:rPr lang="en-US" b="1" dirty="0">
                <a:latin typeface="Monaco" pitchFamily="2" charset="77"/>
              </a:rPr>
              <a:t> }</a:t>
            </a:r>
          </a:p>
          <a:p>
            <a:pPr marL="457200" lvl="1" indent="0">
              <a:buNone/>
            </a:pPr>
            <a:r>
              <a:rPr lang="en-US" b="1" dirty="0" err="1">
                <a:latin typeface="Monaco" pitchFamily="2" charset="77"/>
              </a:rPr>
              <a:t>amazon.co.uk</a:t>
            </a:r>
            <a:r>
              <a:rPr lang="en-US" b="1" dirty="0">
                <a:latin typeface="Monaco" pitchFamily="2" charset="77"/>
              </a:rPr>
              <a:t> =&gt; { </a:t>
            </a:r>
            <a:r>
              <a:rPr lang="en-US" b="1" dirty="0" err="1">
                <a:latin typeface="Monaco" pitchFamily="2" charset="77"/>
              </a:rPr>
              <a:t>amazon.co.uk</a:t>
            </a:r>
            <a:r>
              <a:rPr lang="en-US" b="1" dirty="0">
                <a:latin typeface="Monaco" pitchFamily="2" charset="77"/>
              </a:rPr>
              <a:t>, </a:t>
            </a:r>
            <a:r>
              <a:rPr lang="en-US" b="1" dirty="0" err="1">
                <a:latin typeface="Monaco" pitchFamily="2" charset="77"/>
              </a:rPr>
              <a:t>co.uk</a:t>
            </a:r>
            <a:r>
              <a:rPr lang="en-US" b="1" dirty="0">
                <a:latin typeface="Monaco" pitchFamily="2" charset="77"/>
              </a:rPr>
              <a:t>, </a:t>
            </a:r>
            <a:r>
              <a:rPr lang="en-US" b="1" dirty="0" err="1">
                <a:latin typeface="Monaco" pitchFamily="2" charset="77"/>
              </a:rPr>
              <a:t>uk</a:t>
            </a:r>
            <a:r>
              <a:rPr lang="en-US" b="1" dirty="0">
                <a:latin typeface="Monaco" pitchFamily="2" charset="77"/>
              </a:rPr>
              <a:t> }</a:t>
            </a:r>
          </a:p>
          <a:p>
            <a:pPr marL="457200" lvl="1" indent="0">
              <a:buNone/>
            </a:pPr>
            <a:endParaRPr lang="en-US" b="1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b="1" dirty="0">
                <a:latin typeface="Overpass" panose="020B0503020203020203" pitchFamily="34" charset="0"/>
              </a:rPr>
              <a:t>User Agents</a:t>
            </a:r>
          </a:p>
          <a:p>
            <a:pPr marL="0" indent="0">
              <a:buNone/>
            </a:pPr>
            <a:endParaRPr lang="en-US" sz="1400" b="1" dirty="0">
              <a:latin typeface="Monaco" pitchFamily="2" charset="77"/>
            </a:endParaRPr>
          </a:p>
          <a:p>
            <a:pPr marL="457200" lvl="1" indent="0">
              <a:buNone/>
            </a:pPr>
            <a:r>
              <a:rPr lang="en-US" b="1" dirty="0">
                <a:latin typeface="Monaco" pitchFamily="2" charset="77"/>
              </a:rPr>
              <a:t>Microsoft Office Outlook, Build 11.0.5510 =&gt;</a:t>
            </a:r>
          </a:p>
          <a:p>
            <a:pPr marL="457200" lvl="1" indent="0">
              <a:buNone/>
            </a:pPr>
            <a:br>
              <a:rPr lang="en-US" b="1" dirty="0">
                <a:latin typeface="Monaco" pitchFamily="2" charset="77"/>
              </a:rPr>
            </a:br>
            <a:r>
              <a:rPr lang="en-US" b="1" dirty="0">
                <a:latin typeface="Monaco" pitchFamily="2" charset="77"/>
              </a:rPr>
              <a:t>{ </a:t>
            </a:r>
            <a:r>
              <a:rPr lang="en-US" b="1" dirty="0" err="1">
                <a:latin typeface="Monaco" pitchFamily="2" charset="77"/>
              </a:rPr>
              <a:t>microsoft</a:t>
            </a:r>
            <a:r>
              <a:rPr lang="en-US" b="1" dirty="0">
                <a:latin typeface="Monaco" pitchFamily="2" charset="77"/>
              </a:rPr>
              <a:t>, office, outlook, build, 11, 0, 5510 }</a:t>
            </a:r>
          </a:p>
          <a:p>
            <a:pPr marL="457200" lvl="1" indent="0">
              <a:buNone/>
            </a:pPr>
            <a:endParaRPr lang="en-US" b="1" dirty="0">
              <a:latin typeface="Monaco" pitchFamily="2" charset="77"/>
            </a:endParaRPr>
          </a:p>
          <a:p>
            <a:pPr marL="457200" lvl="1" indent="0">
              <a:buNone/>
            </a:pPr>
            <a:r>
              <a:rPr lang="en-US" b="1" dirty="0">
                <a:latin typeface="Monaco" pitchFamily="2" charset="77"/>
              </a:rPr>
              <a:t>Thunderbird 1.5 (Windows/20051201) =&gt;</a:t>
            </a:r>
          </a:p>
          <a:p>
            <a:pPr marL="457200" lvl="1" indent="0">
              <a:buNone/>
            </a:pPr>
            <a:br>
              <a:rPr lang="en-US" b="1" dirty="0">
                <a:latin typeface="Monaco" pitchFamily="2" charset="77"/>
              </a:rPr>
            </a:br>
            <a:r>
              <a:rPr lang="en-US" b="1" dirty="0">
                <a:latin typeface="Monaco" pitchFamily="2" charset="77"/>
              </a:rPr>
              <a:t>{ thunderbird, 1, 5, windows, 20051201 }</a:t>
            </a:r>
          </a:p>
          <a:p>
            <a:pPr lvl="1"/>
            <a:endParaRPr lang="en-US" b="1" dirty="0">
              <a:latin typeface="Monaco" pitchFamily="2" charset="77"/>
            </a:endParaRPr>
          </a:p>
          <a:p>
            <a:endParaRPr lang="en-US" b="1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495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AF1F-8A5D-8C4D-B919-B2C07331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5E62-4C89-124C-87A0-C28FA906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predict whether a given email is spam or not.</a:t>
            </a:r>
          </a:p>
        </p:txBody>
      </p:sp>
    </p:spTree>
    <p:extLst>
      <p:ext uri="{BB962C8B-B14F-4D97-AF65-F5344CB8AC3E}">
        <p14:creationId xmlns:p14="http://schemas.microsoft.com/office/powerpoint/2010/main" val="411138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6D77-64BA-574A-8933-391EB0C1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A43E-DD1B-5E46-A035-B17CCCAF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trec07p</a:t>
            </a:r>
            <a:r>
              <a:rPr lang="en-US" sz="3600" dirty="0"/>
              <a:t> – University of Waterloo</a:t>
            </a:r>
          </a:p>
          <a:p>
            <a:r>
              <a:rPr lang="en-US" sz="3600" dirty="0"/>
              <a:t>~ 75k emails from between April and July 2007</a:t>
            </a:r>
          </a:p>
          <a:p>
            <a:pPr lvl="1"/>
            <a:r>
              <a:rPr lang="en-US" sz="3600" dirty="0"/>
              <a:t>~25k ham</a:t>
            </a:r>
          </a:p>
          <a:p>
            <a:pPr lvl="1"/>
            <a:r>
              <a:rPr lang="en-US" sz="3600" dirty="0"/>
              <a:t>~50k spam</a:t>
            </a:r>
          </a:p>
          <a:p>
            <a:r>
              <a:rPr lang="en-US" sz="3600" dirty="0"/>
              <a:t>Used 75% for training, 25% for testing</a:t>
            </a:r>
          </a:p>
        </p:txBody>
      </p:sp>
    </p:spTree>
    <p:extLst>
      <p:ext uri="{BB962C8B-B14F-4D97-AF65-F5344CB8AC3E}">
        <p14:creationId xmlns:p14="http://schemas.microsoft.com/office/powerpoint/2010/main" val="38319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41D44-26F1-AB49-AF87-EDB5C9E112B2}"/>
              </a:ext>
            </a:extLst>
          </p:cNvPr>
          <p:cNvGrpSpPr/>
          <p:nvPr/>
        </p:nvGrpSpPr>
        <p:grpSpPr>
          <a:xfrm>
            <a:off x="886196" y="1720840"/>
            <a:ext cx="10419609" cy="3416320"/>
            <a:chOff x="838199" y="2398816"/>
            <a:chExt cx="10419609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070485-3C4F-8546-ACB3-DBAD5F5088F2}"/>
                </a:ext>
              </a:extLst>
            </p:cNvPr>
            <p:cNvSpPr txBox="1"/>
            <p:nvPr/>
          </p:nvSpPr>
          <p:spPr>
            <a:xfrm>
              <a:off x="838199" y="2398816"/>
              <a:ext cx="3745675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Dear Class,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I've uploaded the new homework to D2L.  It's due on Monday.  I'm looking forward to seeing your solutions!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RJ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470023-7289-AF46-B5D7-87D51AD94A36}"/>
                </a:ext>
              </a:extLst>
            </p:cNvPr>
            <p:cNvSpPr txBox="1"/>
            <p:nvPr/>
          </p:nvSpPr>
          <p:spPr>
            <a:xfrm>
              <a:off x="7849590" y="3415814"/>
              <a:ext cx="3408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[0, 1, 0, 0, 0, 1, 1, 0, 0]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8E1540-1D16-D14F-8558-08FE896BBA81}"/>
                </a:ext>
              </a:extLst>
            </p:cNvPr>
            <p:cNvCxnSpPr/>
            <p:nvPr/>
          </p:nvCxnSpPr>
          <p:spPr>
            <a:xfrm>
              <a:off x="4875701" y="3677424"/>
              <a:ext cx="279070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CABCBF-EBF7-E940-AFD2-0E8BC2FE22AA}"/>
                </a:ext>
              </a:extLst>
            </p:cNvPr>
            <p:cNvSpPr txBox="1"/>
            <p:nvPr/>
          </p:nvSpPr>
          <p:spPr>
            <a:xfrm>
              <a:off x="5708732" y="2907983"/>
              <a:ext cx="1016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CD47-94F5-0A40-8893-9076F897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Vocabulary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010EA-3C2B-094D-9139-3E707EC3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295" y="1328086"/>
            <a:ext cx="8013410" cy="5486400"/>
          </a:xfrm>
        </p:spPr>
      </p:pic>
    </p:spTree>
    <p:extLst>
      <p:ext uri="{BB962C8B-B14F-4D97-AF65-F5344CB8AC3E}">
        <p14:creationId xmlns:p14="http://schemas.microsoft.com/office/powerpoint/2010/main" val="331502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94E-B6AF-E245-981D-08C2AE71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Words to Column Indices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136A4-189E-F74A-95E5-929B0B1E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529" y="1328086"/>
            <a:ext cx="3660943" cy="5486400"/>
          </a:xfrm>
        </p:spPr>
      </p:pic>
    </p:spTree>
    <p:extLst>
      <p:ext uri="{BB962C8B-B14F-4D97-AF65-F5344CB8AC3E}">
        <p14:creationId xmlns:p14="http://schemas.microsoft.com/office/powerpoint/2010/main" val="319547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4BA3-0374-4D4D-A068-74D12837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863A6-702E-FA4F-B9C3-890F1908D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187"/>
          <a:stretch/>
        </p:blipFill>
        <p:spPr>
          <a:xfrm>
            <a:off x="10102" y="1533016"/>
            <a:ext cx="6915133" cy="5029200"/>
          </a:xfrm>
        </p:spPr>
      </p:pic>
    </p:spTree>
    <p:extLst>
      <p:ext uri="{BB962C8B-B14F-4D97-AF65-F5344CB8AC3E}">
        <p14:creationId xmlns:p14="http://schemas.microsoft.com/office/powerpoint/2010/main" val="62823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4BA3-0374-4D4D-A068-74D12837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863A6-702E-FA4F-B9C3-890F1908D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2" y="1533016"/>
            <a:ext cx="12171797" cy="5029200"/>
          </a:xfrm>
        </p:spPr>
      </p:pic>
    </p:spTree>
    <p:extLst>
      <p:ext uri="{BB962C8B-B14F-4D97-AF65-F5344CB8AC3E}">
        <p14:creationId xmlns:p14="http://schemas.microsoft.com/office/powerpoint/2010/main" val="281779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CA98-0CDD-614E-8A5C-2B378EF8AF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578224"/>
            <a:ext cx="10515600" cy="584947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From </a:t>
            </a:r>
            <a:r>
              <a:rPr lang="en-US" sz="1800" b="1" dirty="0" err="1">
                <a:latin typeface="Monaco" pitchFamily="2" charset="77"/>
              </a:rPr>
              <a:t>xlvwscs@net.il</a:t>
            </a:r>
            <a:r>
              <a:rPr lang="en-US" sz="1800" b="1" dirty="0">
                <a:latin typeface="Monaco" pitchFamily="2" charset="77"/>
              </a:rPr>
              <a:t>  Wed Apr 11 21:18:50 2007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Return-Path: xlvwscs@net.il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Received: from DSL217-132-183-148.bb.netvision.net.il (89-139-22-235.bb.netvision.net.il [89.139.22.235])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    by </a:t>
            </a:r>
            <a:r>
              <a:rPr lang="en-US" sz="1800" b="1" dirty="0" err="1">
                <a:latin typeface="Monaco" pitchFamily="2" charset="77"/>
              </a:rPr>
              <a:t>speedy.uwaterloo.ca</a:t>
            </a:r>
            <a:r>
              <a:rPr lang="en-US" sz="1800" b="1" dirty="0">
                <a:latin typeface="Monaco" pitchFamily="2" charset="77"/>
              </a:rPr>
              <a:t> (8.12.8/8.12.5) with ESMTP id l3C1Im0I024199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    for &lt;</a:t>
            </a:r>
            <a:r>
              <a:rPr lang="en-US" sz="1800" b="1" dirty="0" err="1">
                <a:latin typeface="Monaco" pitchFamily="2" charset="77"/>
              </a:rPr>
              <a:t>gnitpick@speedy.uwaterloo.ca</a:t>
            </a:r>
            <a:r>
              <a:rPr lang="en-US" sz="1800" b="1" dirty="0">
                <a:latin typeface="Monaco" pitchFamily="2" charset="77"/>
              </a:rPr>
              <a:t>&gt;; Wed, 11 Apr 2007 21:18:49 -0400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From: "repairs" xlvwscs@net.il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To: gnitpick@speedy.uwaterloo.ca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Subject: Secure Web-Form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Date:     Thu, 12 Apr 2007 04:18:33 -0300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MIME-Version: 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Content-Type: multipart/related;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    boundary="----=_NextPart_000_0004_01C77CB9.A20DDD00"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X-Mailer: Microsoft Office Outlook, Build 11.0.5510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Thread-Index: Acd8uaINCus5OCPWRZ2d2pVdMAveNQ==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X-</a:t>
            </a:r>
            <a:r>
              <a:rPr lang="en-US" sz="1800" b="1" dirty="0" err="1">
                <a:latin typeface="Monaco" pitchFamily="2" charset="77"/>
              </a:rPr>
              <a:t>MimeOLE</a:t>
            </a:r>
            <a:r>
              <a:rPr lang="en-US" sz="1800" b="1" dirty="0">
                <a:latin typeface="Monaco" pitchFamily="2" charset="77"/>
              </a:rPr>
              <a:t>: Produced By Microsoft </a:t>
            </a:r>
            <a:r>
              <a:rPr lang="en-US" sz="1800" b="1" dirty="0" err="1">
                <a:latin typeface="Monaco" pitchFamily="2" charset="77"/>
              </a:rPr>
              <a:t>MimeOLE</a:t>
            </a:r>
            <a:r>
              <a:rPr lang="en-US" sz="1800" b="1" dirty="0">
                <a:latin typeface="Monaco" pitchFamily="2" charset="77"/>
              </a:rPr>
              <a:t> V6.00.2900.2869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Message-Id: &lt;FC6B2A13C68B036.F7152FB58C@net.il&gt;</a:t>
            </a:r>
          </a:p>
        </p:txBody>
      </p:sp>
    </p:spTree>
    <p:extLst>
      <p:ext uri="{BB962C8B-B14F-4D97-AF65-F5344CB8AC3E}">
        <p14:creationId xmlns:p14="http://schemas.microsoft.com/office/powerpoint/2010/main" val="181187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F06A524-D0B0-124C-87B6-F78DCFEDAF15}" vid="{6A65AA0E-B9A3-7948-B7ED-B315439DF7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7747</TotalTime>
  <Words>304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Monaco</vt:lpstr>
      <vt:lpstr>Overpass</vt:lpstr>
      <vt:lpstr>Overpass Bold</vt:lpstr>
      <vt:lpstr>Overpass Regular</vt:lpstr>
      <vt:lpstr>Office Theme</vt:lpstr>
      <vt:lpstr>Spam Classifier Tutorial</vt:lpstr>
      <vt:lpstr>Problem Definition</vt:lpstr>
      <vt:lpstr>Data Set</vt:lpstr>
      <vt:lpstr>PowerPoint Presentation</vt:lpstr>
      <vt:lpstr>Extract Vocabulary</vt:lpstr>
      <vt:lpstr>Map Words to Column Indices</vt:lpstr>
      <vt:lpstr>Encode Features</vt:lpstr>
      <vt:lpstr>Encode Features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Real-World Lessons in Machine Learning Applied to Spam Classification</dc:title>
  <dc:creator>Nowling, Ronald</dc:creator>
  <cp:lastModifiedBy>Nowling, RJ</cp:lastModifiedBy>
  <cp:revision>144</cp:revision>
  <cp:lastPrinted>2018-04-17T16:55:25Z</cp:lastPrinted>
  <dcterms:created xsi:type="dcterms:W3CDTF">2018-04-14T19:19:53Z</dcterms:created>
  <dcterms:modified xsi:type="dcterms:W3CDTF">2019-08-26T01:50:38Z</dcterms:modified>
</cp:coreProperties>
</file>