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827" r:id="rId2"/>
    <p:sldId id="993" r:id="rId3"/>
    <p:sldId id="963" r:id="rId4"/>
    <p:sldId id="964" r:id="rId5"/>
    <p:sldId id="965" r:id="rId6"/>
    <p:sldId id="966" r:id="rId7"/>
    <p:sldId id="967" r:id="rId8"/>
    <p:sldId id="969" r:id="rId9"/>
    <p:sldId id="971" r:id="rId10"/>
    <p:sldId id="972" r:id="rId11"/>
    <p:sldId id="973" r:id="rId12"/>
    <p:sldId id="974" r:id="rId13"/>
    <p:sldId id="978" r:id="rId14"/>
    <p:sldId id="979" r:id="rId15"/>
    <p:sldId id="3872" r:id="rId16"/>
    <p:sldId id="980" r:id="rId17"/>
    <p:sldId id="981" r:id="rId18"/>
    <p:sldId id="982" r:id="rId19"/>
    <p:sldId id="988" r:id="rId20"/>
    <p:sldId id="989" r:id="rId21"/>
    <p:sldId id="990" r:id="rId22"/>
    <p:sldId id="991" r:id="rId23"/>
    <p:sldId id="3836" r:id="rId24"/>
  </p:sldIdLst>
  <p:sldSz cx="10972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60" autoAdjust="0"/>
    <p:restoredTop sz="94660"/>
  </p:normalViewPr>
  <p:slideViewPr>
    <p:cSldViewPr snapToGrid="0">
      <p:cViewPr varScale="1">
        <p:scale>
          <a:sx n="88" d="100"/>
          <a:sy n="88" d="100"/>
        </p:scale>
        <p:origin x="894" y="90"/>
      </p:cViewPr>
      <p:guideLst/>
    </p:cSldViewPr>
  </p:slideViewPr>
  <p:notesTextViewPr>
    <p:cViewPr>
      <p:scale>
        <a:sx n="3" d="2"/>
        <a:sy n="3" d="2"/>
      </p:scale>
      <p:origin x="0" y="0"/>
    </p:cViewPr>
  </p:notesTextViewPr>
  <p:notesViewPr>
    <p:cSldViewPr snapToGrid="0">
      <p:cViewPr varScale="1">
        <p:scale>
          <a:sx n="67" d="100"/>
          <a:sy n="67" d="100"/>
        </p:scale>
        <p:origin x="293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935890-289D-48CF-A192-5CCB27F70E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22255A-A51A-4040-87FD-BC18C8F47E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B41A07-9572-4BA8-B004-1940BA5DB093}" type="datetimeFigureOut">
              <a:rPr lang="en-US" smtClean="0"/>
              <a:t>9/1/2021</a:t>
            </a:fld>
            <a:endParaRPr lang="en-US"/>
          </a:p>
        </p:txBody>
      </p:sp>
      <p:sp>
        <p:nvSpPr>
          <p:cNvPr id="4" name="Footer Placeholder 3">
            <a:extLst>
              <a:ext uri="{FF2B5EF4-FFF2-40B4-BE49-F238E27FC236}">
                <a16:creationId xmlns:a16="http://schemas.microsoft.com/office/drawing/2014/main" id="{1F52C04B-C05F-4C6C-8259-543965D3D39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0C9C99-6F7C-4115-BB8E-498012FD45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E4A9C0-C8C6-439F-A9E1-F6B62EC2C6D3}" type="slidenum">
              <a:rPr lang="en-US" smtClean="0"/>
              <a:t>‹#›</a:t>
            </a:fld>
            <a:endParaRPr lang="en-US"/>
          </a:p>
        </p:txBody>
      </p:sp>
    </p:spTree>
    <p:extLst>
      <p:ext uri="{BB962C8B-B14F-4D97-AF65-F5344CB8AC3E}">
        <p14:creationId xmlns:p14="http://schemas.microsoft.com/office/powerpoint/2010/main" val="1652049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8AEA-81C9-4CCC-BD9F-40FD61BC80F3}" type="datetimeFigureOut">
              <a:rPr lang="en-US" smtClean="0"/>
              <a:t>9/1/2021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C7739-F984-46A3-B42A-7DB3B6E905AA}" type="slidenum">
              <a:rPr lang="en-US" smtClean="0"/>
              <a:t>‹#›</a:t>
            </a:fld>
            <a:endParaRPr lang="en-US"/>
          </a:p>
        </p:txBody>
      </p:sp>
    </p:spTree>
    <p:extLst>
      <p:ext uri="{BB962C8B-B14F-4D97-AF65-F5344CB8AC3E}">
        <p14:creationId xmlns:p14="http://schemas.microsoft.com/office/powerpoint/2010/main" val="218344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t>Alex Milenkovich</a:t>
            </a:r>
          </a:p>
        </p:txBody>
      </p:sp>
      <p:sp>
        <p:nvSpPr>
          <p:cNvPr id="5" name="Slide Number Placeholder 4"/>
          <p:cNvSpPr>
            <a:spLocks noGrp="1"/>
          </p:cNvSpPr>
          <p:nvPr>
            <p:ph type="sldNum" sz="quarter" idx="11"/>
          </p:nvPr>
        </p:nvSpPr>
        <p:spPr/>
        <p:txBody>
          <a:bodyPr/>
          <a:lstStyle/>
          <a:p>
            <a:pPr>
              <a:defRPr/>
            </a:pPr>
            <a:fld id="{272EE40F-F077-4B81-B994-00D35E33B8E5}" type="slidenum">
              <a:rPr lang="en-US" smtClean="0"/>
              <a:pPr>
                <a:defRPr/>
              </a:pPr>
              <a:t>3</a:t>
            </a:fld>
            <a:endParaRPr lang="en-US"/>
          </a:p>
        </p:txBody>
      </p:sp>
    </p:spTree>
    <p:extLst>
      <p:ext uri="{BB962C8B-B14F-4D97-AF65-F5344CB8AC3E}">
        <p14:creationId xmlns:p14="http://schemas.microsoft.com/office/powerpoint/2010/main" val="2139380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Alex Milenkovich</a:t>
            </a:r>
          </a:p>
        </p:txBody>
      </p:sp>
      <p:sp>
        <p:nvSpPr>
          <p:cNvPr id="5" name="Slide Number Placeholder 4"/>
          <p:cNvSpPr>
            <a:spLocks noGrp="1"/>
          </p:cNvSpPr>
          <p:nvPr>
            <p:ph type="sldNum" sz="quarter" idx="11"/>
          </p:nvPr>
        </p:nvSpPr>
        <p:spPr/>
        <p:txBody>
          <a:bodyPr/>
          <a:lstStyle/>
          <a:p>
            <a:fld id="{FF0D8DEF-72EE-4D2E-8D29-7A13D3309580}" type="slidenum">
              <a:rPr lang="en-US" smtClean="0"/>
              <a:pPr/>
              <a:t>15</a:t>
            </a:fld>
            <a:endParaRPr lang="en-US"/>
          </a:p>
        </p:txBody>
      </p:sp>
    </p:spTree>
    <p:extLst>
      <p:ext uri="{BB962C8B-B14F-4D97-AF65-F5344CB8AC3E}">
        <p14:creationId xmlns:p14="http://schemas.microsoft.com/office/powerpoint/2010/main" val="349069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310" y="170156"/>
            <a:ext cx="9978067" cy="731520"/>
          </a:xfrm>
        </p:spPr>
        <p:txBody>
          <a:bodyPr/>
          <a:lstStyle>
            <a:lvl1pPr marL="0" indent="0">
              <a:defRPr sz="3600" b="1">
                <a:solidFill>
                  <a:srgbClr val="0000CC"/>
                </a:solidFill>
              </a:defRPr>
            </a:lvl1pPr>
          </a:lstStyle>
          <a:p>
            <a:r>
              <a:rPr lang="en-US" dirty="0"/>
              <a:t>Click to edit Master title style</a:t>
            </a:r>
          </a:p>
        </p:txBody>
      </p:sp>
      <p:sp>
        <p:nvSpPr>
          <p:cNvPr id="8" name="Content Placeholder 7"/>
          <p:cNvSpPr>
            <a:spLocks noGrp="1"/>
          </p:cNvSpPr>
          <p:nvPr>
            <p:ph sz="quarter" idx="1"/>
          </p:nvPr>
        </p:nvSpPr>
        <p:spPr>
          <a:xfrm>
            <a:off x="572493" y="1233489"/>
            <a:ext cx="10047884" cy="5360852"/>
          </a:xfrm>
        </p:spPr>
        <p:txBody>
          <a:bodyPr/>
          <a:lstStyle>
            <a:lvl1pPr>
              <a:buClr>
                <a:srgbClr val="333399"/>
              </a:buClr>
              <a:buSzPct val="80000"/>
              <a:defRPr sz="2200"/>
            </a:lvl1pPr>
            <a:lvl2pPr>
              <a:buClr>
                <a:srgbClr val="FF0000"/>
              </a:buClr>
              <a:buSzPct val="80000"/>
              <a:defRPr sz="2000"/>
            </a:lvl2pPr>
            <a:lvl3pPr>
              <a:buClr>
                <a:srgbClr val="333399"/>
              </a:buClr>
              <a:buSzPct val="80000"/>
              <a:defRPr sz="1800"/>
            </a:lvl3pPr>
            <a:lvl4pPr>
              <a:buClr>
                <a:srgbClr val="333399"/>
              </a:buClr>
              <a:buSzPct val="80000"/>
              <a:defRPr sz="1600"/>
            </a:lvl4pPr>
            <a:lvl5pPr>
              <a:buClr>
                <a:srgbClr val="333399"/>
              </a:buClr>
              <a:buSzPct val="800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2"/>
          <p:cNvSpPr>
            <a:spLocks noGrp="1"/>
          </p:cNvSpPr>
          <p:nvPr>
            <p:ph type="ftr" sz="quarter" idx="11"/>
          </p:nvPr>
        </p:nvSpPr>
        <p:spPr>
          <a:xfrm>
            <a:off x="4114802" y="908820"/>
            <a:ext cx="6505575" cy="317525"/>
          </a:xfrm>
        </p:spPr>
        <p:txBody>
          <a:bodyPr/>
          <a:lstStyle>
            <a:lvl1pPr>
              <a:defRPr/>
            </a:lvl1pPr>
          </a:lstStyle>
          <a:p>
            <a:pPr>
              <a:defRPr/>
            </a:pPr>
            <a:r>
              <a:rPr lang="en-US"/>
              <a:t>Introduction (01)</a:t>
            </a:r>
            <a:endParaRPr lang="en-US" dirty="0"/>
          </a:p>
        </p:txBody>
      </p:sp>
      <p:sp>
        <p:nvSpPr>
          <p:cNvPr id="6" name="Slide Number Placeholder 22"/>
          <p:cNvSpPr>
            <a:spLocks noGrp="1"/>
          </p:cNvSpPr>
          <p:nvPr>
            <p:ph type="sldNum" sz="quarter" idx="12"/>
          </p:nvPr>
        </p:nvSpPr>
        <p:spPr>
          <a:xfrm>
            <a:off x="0" y="930335"/>
            <a:ext cx="658368" cy="274320"/>
          </a:xfrm>
        </p:spPr>
        <p:txBody>
          <a:bodyPr/>
          <a:lstStyle>
            <a:lvl1pPr>
              <a:defRPr/>
            </a:lvl1pPr>
          </a:lstStyle>
          <a:p>
            <a:pPr>
              <a:defRPr/>
            </a:pPr>
            <a:fld id="{0D7B5496-982B-480A-8085-B08F2CA91C21}" type="slidenum">
              <a:rPr lang="en-US" smtClean="0"/>
              <a:pPr>
                <a:defRPr/>
              </a:pPr>
              <a:t>‹#›</a:t>
            </a:fld>
            <a:endParaRPr lang="en-US" dirty="0"/>
          </a:p>
        </p:txBody>
      </p:sp>
    </p:spTree>
    <p:extLst>
      <p:ext uri="{BB962C8B-B14F-4D97-AF65-F5344CB8AC3E}">
        <p14:creationId xmlns:p14="http://schemas.microsoft.com/office/powerpoint/2010/main" val="28417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9" name="Content Placeholder 8"/>
          <p:cNvSpPr>
            <a:spLocks noGrp="1"/>
          </p:cNvSpPr>
          <p:nvPr>
            <p:ph sz="quarter" idx="1"/>
          </p:nvPr>
        </p:nvSpPr>
        <p:spPr>
          <a:xfrm>
            <a:off x="572105" y="1233570"/>
            <a:ext cx="4937760"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5735777" y="1247108"/>
            <a:ext cx="4884599" cy="5421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9"/>
          <p:cNvSpPr>
            <a:spLocks noGrp="1"/>
          </p:cNvSpPr>
          <p:nvPr>
            <p:ph type="sldNum" sz="quarter" idx="11"/>
          </p:nvPr>
        </p:nvSpPr>
        <p:spPr/>
        <p:txBody>
          <a:bodyPr rtlCol="0"/>
          <a:lstStyle>
            <a:lvl1pPr>
              <a:defRPr/>
            </a:lvl1pPr>
          </a:lstStyle>
          <a:p>
            <a:pPr>
              <a:defRPr/>
            </a:pPr>
            <a:fld id="{D490341F-FBE9-465C-84BF-B364B3D69BE6}" type="slidenum">
              <a:rPr lang="en-US" smtClean="0"/>
              <a:pPr>
                <a:defRPr/>
              </a:pPr>
              <a:t>‹#›</a:t>
            </a:fld>
            <a:endParaRPr lang="en-US" dirty="0"/>
          </a:p>
        </p:txBody>
      </p:sp>
      <p:sp>
        <p:nvSpPr>
          <p:cNvPr id="7" name="Footer Placeholder 11"/>
          <p:cNvSpPr>
            <a:spLocks noGrp="1"/>
          </p:cNvSpPr>
          <p:nvPr>
            <p:ph type="ftr" sz="quarter" idx="12"/>
          </p:nvPr>
        </p:nvSpPr>
        <p:spPr/>
        <p:txBody>
          <a:bodyPr rtlCol="0"/>
          <a:lstStyle>
            <a:lvl1pPr>
              <a:defRPr/>
            </a:lvl1pPr>
          </a:lstStyle>
          <a:p>
            <a:pPr>
              <a:defRPr/>
            </a:pPr>
            <a:r>
              <a:rPr lang="en-US"/>
              <a:t>Introduction (01)</a:t>
            </a:r>
            <a:endParaRPr lang="en-US" dirty="0"/>
          </a:p>
        </p:txBody>
      </p:sp>
    </p:spTree>
    <p:extLst>
      <p:ext uri="{BB962C8B-B14F-4D97-AF65-F5344CB8AC3E}">
        <p14:creationId xmlns:p14="http://schemas.microsoft.com/office/powerpoint/2010/main" val="353756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solidFill>
                  <a:srgbClr val="0000CC"/>
                </a:solidFill>
              </a:defRPr>
            </a:lvl1pPr>
          </a:lstStyle>
          <a:p>
            <a:r>
              <a:rPr lang="en-US"/>
              <a:t>Click to edit Master title style</a:t>
            </a: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a:t>Introduction (01)</a:t>
            </a:r>
            <a:endParaRPr lang="en-US" dirty="0"/>
          </a:p>
        </p:txBody>
      </p:sp>
      <p:sp>
        <p:nvSpPr>
          <p:cNvPr id="5" name="Slide Number Placeholder 22"/>
          <p:cNvSpPr>
            <a:spLocks noGrp="1"/>
          </p:cNvSpPr>
          <p:nvPr>
            <p:ph type="sldNum" sz="quarter" idx="12"/>
          </p:nvPr>
        </p:nvSpPr>
        <p:spPr/>
        <p:txBody>
          <a:bodyPr/>
          <a:lstStyle>
            <a:lvl1pPr>
              <a:defRPr/>
            </a:lvl1pPr>
          </a:lstStyle>
          <a:p>
            <a:pPr>
              <a:defRPr/>
            </a:pPr>
            <a:fld id="{F59D9B86-AB8B-404F-8D86-C97B35C4C67E}" type="slidenum">
              <a:rPr lang="en-US" smtClean="0"/>
              <a:pPr>
                <a:defRPr/>
              </a:pPr>
              <a:t>‹#›</a:t>
            </a:fld>
            <a:endParaRPr lang="en-US" dirty="0"/>
          </a:p>
        </p:txBody>
      </p:sp>
    </p:spTree>
    <p:extLst>
      <p:ext uri="{BB962C8B-B14F-4D97-AF65-F5344CB8AC3E}">
        <p14:creationId xmlns:p14="http://schemas.microsoft.com/office/powerpoint/2010/main" val="27823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83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308887704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109728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7"/>
          <p:cNvSpPr/>
          <p:nvPr/>
        </p:nvSpPr>
        <p:spPr>
          <a:xfrm>
            <a:off x="0" y="1600200"/>
            <a:ext cx="155448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645920" y="1600200"/>
            <a:ext cx="932688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Text Placeholder 2"/>
          <p:cNvSpPr>
            <a:spLocks noGrp="1"/>
          </p:cNvSpPr>
          <p:nvPr>
            <p:ph type="body" idx="1"/>
          </p:nvPr>
        </p:nvSpPr>
        <p:spPr>
          <a:xfrm>
            <a:off x="1645921" y="2743200"/>
            <a:ext cx="854773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645920" y="1600200"/>
            <a:ext cx="9144000" cy="990600"/>
          </a:xfrm>
        </p:spPr>
        <p:txBody>
          <a:bodyPr/>
          <a:lstStyle>
            <a:lvl1pPr algn="l">
              <a:buNone/>
              <a:defRPr sz="3600" b="1" cap="none">
                <a:solidFill>
                  <a:srgbClr val="FFFFFF"/>
                </a:solidFill>
              </a:defRPr>
            </a:lvl1pPr>
          </a:lstStyle>
          <a:p>
            <a:r>
              <a:rPr lang="en-US"/>
              <a:t>Click to edit Master title style</a:t>
            </a:r>
            <a:endParaRPr lang="en-US" dirty="0"/>
          </a:p>
        </p:txBody>
      </p:sp>
      <p:sp>
        <p:nvSpPr>
          <p:cNvPr id="8" name="Slide Number Placeholder 12"/>
          <p:cNvSpPr>
            <a:spLocks noGrp="1"/>
          </p:cNvSpPr>
          <p:nvPr>
            <p:ph type="sldNum" sz="quarter" idx="11"/>
          </p:nvPr>
        </p:nvSpPr>
        <p:spPr>
          <a:xfrm>
            <a:off x="0" y="1752602"/>
            <a:ext cx="1554480" cy="701675"/>
          </a:xfrm>
        </p:spPr>
        <p:txBody>
          <a:bodyPr>
            <a:noAutofit/>
          </a:bodyPr>
          <a:lstStyle>
            <a:lvl1pPr>
              <a:defRPr sz="2000">
                <a:solidFill>
                  <a:srgbClr val="FFFFFF"/>
                </a:solidFill>
              </a:defRPr>
            </a:lvl1pPr>
          </a:lstStyle>
          <a:p>
            <a:pPr>
              <a:defRPr/>
            </a:pPr>
            <a:fld id="{05F3E5B3-DBDD-4BE1-9C90-2CB0F3BF80B9}" type="slidenum">
              <a:rPr lang="en-US" smtClean="0"/>
              <a:pPr>
                <a:defRPr/>
              </a:pPr>
              <a:t>‹#›</a:t>
            </a:fld>
            <a:endParaRPr lang="en-US" dirty="0"/>
          </a:p>
        </p:txBody>
      </p:sp>
      <p:sp>
        <p:nvSpPr>
          <p:cNvPr id="9" name="Footer Placeholder 13"/>
          <p:cNvSpPr>
            <a:spLocks noGrp="1"/>
          </p:cNvSpPr>
          <p:nvPr>
            <p:ph type="ftr" sz="quarter" idx="12"/>
          </p:nvPr>
        </p:nvSpPr>
        <p:spPr/>
        <p:txBody>
          <a:bodyPr/>
          <a:lstStyle>
            <a:lvl1pPr>
              <a:defRPr/>
            </a:lvl1pPr>
          </a:lstStyle>
          <a:p>
            <a:pPr>
              <a:defRPr/>
            </a:pPr>
            <a:r>
              <a:rPr lang="en-US"/>
              <a:t>Introduction (01)</a:t>
            </a:r>
            <a:endParaRPr lang="en-US" dirty="0"/>
          </a:p>
        </p:txBody>
      </p:sp>
    </p:spTree>
    <p:extLst>
      <p:ext uri="{BB962C8B-B14F-4D97-AF65-F5344CB8AC3E}">
        <p14:creationId xmlns:p14="http://schemas.microsoft.com/office/powerpoint/2010/main" val="356086398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11430" y="4572002"/>
            <a:ext cx="109728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8"/>
          <p:cNvSpPr/>
          <p:nvPr/>
        </p:nvSpPr>
        <p:spPr>
          <a:xfrm>
            <a:off x="-11429" y="4664075"/>
            <a:ext cx="1756410"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7" name="Rectangle 9"/>
          <p:cNvSpPr/>
          <p:nvPr/>
        </p:nvSpPr>
        <p:spPr>
          <a:xfrm>
            <a:off x="1853566" y="4654550"/>
            <a:ext cx="911923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Rectangle 10"/>
          <p:cNvSpPr/>
          <p:nvPr/>
        </p:nvSpPr>
        <p:spPr bwMode="white">
          <a:xfrm>
            <a:off x="1737361" y="2"/>
            <a:ext cx="120016"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4" name="Text Placeholder 3"/>
          <p:cNvSpPr>
            <a:spLocks noGrp="1"/>
          </p:cNvSpPr>
          <p:nvPr>
            <p:ph type="body" sz="half" idx="2"/>
          </p:nvPr>
        </p:nvSpPr>
        <p:spPr>
          <a:xfrm>
            <a:off x="1920240" y="5486400"/>
            <a:ext cx="877824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920240" y="4648200"/>
            <a:ext cx="8778240" cy="685800"/>
          </a:xfrm>
        </p:spPr>
        <p:txBody>
          <a:bodyPr/>
          <a:lstStyle>
            <a:lvl1pPr algn="l">
              <a:buNone/>
              <a:defRPr sz="2800" b="1">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872691" y="0"/>
            <a:ext cx="9100109"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0" name="Slide Number Placeholder 12"/>
          <p:cNvSpPr>
            <a:spLocks noGrp="1"/>
          </p:cNvSpPr>
          <p:nvPr>
            <p:ph type="sldNum" sz="quarter" idx="11"/>
          </p:nvPr>
        </p:nvSpPr>
        <p:spPr>
          <a:xfrm>
            <a:off x="0" y="4667252"/>
            <a:ext cx="1737360" cy="663575"/>
          </a:xfrm>
        </p:spPr>
        <p:txBody>
          <a:bodyPr rtlCol="0"/>
          <a:lstStyle>
            <a:lvl1pPr>
              <a:defRPr sz="2800"/>
            </a:lvl1pPr>
          </a:lstStyle>
          <a:p>
            <a:pPr>
              <a:defRPr/>
            </a:pPr>
            <a:fld id="{E9717E89-1D92-4CB2-8893-FF8AE25F8B18}" type="slidenum">
              <a:rPr lang="en-US" smtClean="0"/>
              <a:pPr>
                <a:defRPr/>
              </a:pPr>
              <a:t>‹#›</a:t>
            </a:fld>
            <a:endParaRPr lang="en-US" dirty="0"/>
          </a:p>
        </p:txBody>
      </p:sp>
    </p:spTree>
    <p:extLst>
      <p:ext uri="{BB962C8B-B14F-4D97-AF65-F5344CB8AC3E}">
        <p14:creationId xmlns:p14="http://schemas.microsoft.com/office/powerpoint/2010/main" val="186163445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109728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5" name="Rectangle 9"/>
          <p:cNvSpPr/>
          <p:nvPr/>
        </p:nvSpPr>
        <p:spPr>
          <a:xfrm>
            <a:off x="-11429" y="6053140"/>
            <a:ext cx="2699385"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6" name="Rectangle 10"/>
          <p:cNvSpPr/>
          <p:nvPr/>
        </p:nvSpPr>
        <p:spPr>
          <a:xfrm>
            <a:off x="2830832" y="6043615"/>
            <a:ext cx="8141970"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8" name="Title 7"/>
          <p:cNvSpPr>
            <a:spLocks noGrp="1"/>
          </p:cNvSpPr>
          <p:nvPr>
            <p:ph type="ctrTitle"/>
          </p:nvPr>
        </p:nvSpPr>
        <p:spPr>
          <a:xfrm>
            <a:off x="2834640" y="4038600"/>
            <a:ext cx="7772400" cy="1828800"/>
          </a:xfrm>
        </p:spPr>
        <p:txBody>
          <a:bodyPr anchor="b"/>
          <a:lstStyle>
            <a:lvl1pPr>
              <a:defRPr sz="3600" b="1" cap="all" baseline="0"/>
            </a:lvl1pPr>
          </a:lstStyle>
          <a:p>
            <a:r>
              <a:rPr lang="en-US"/>
              <a:t>Click to edit Master title style</a:t>
            </a:r>
            <a:endParaRPr lang="en-US" dirty="0"/>
          </a:p>
        </p:txBody>
      </p:sp>
      <p:sp>
        <p:nvSpPr>
          <p:cNvPr id="9" name="Subtitle 8"/>
          <p:cNvSpPr>
            <a:spLocks noGrp="1"/>
          </p:cNvSpPr>
          <p:nvPr>
            <p:ph type="subTitle" idx="1"/>
          </p:nvPr>
        </p:nvSpPr>
        <p:spPr>
          <a:xfrm>
            <a:off x="2834640" y="6050037"/>
            <a:ext cx="804672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11" name="Slide Number Placeholder 28"/>
          <p:cNvSpPr>
            <a:spLocks noGrp="1"/>
          </p:cNvSpPr>
          <p:nvPr>
            <p:ph type="sldNum" sz="quarter" idx="12"/>
          </p:nvPr>
        </p:nvSpPr>
        <p:spPr>
          <a:xfrm>
            <a:off x="835343" y="6210300"/>
            <a:ext cx="1005840" cy="381000"/>
          </a:xfrm>
        </p:spPr>
        <p:txBody>
          <a:bodyPr/>
          <a:lstStyle>
            <a:lvl1pPr>
              <a:defRPr>
                <a:solidFill>
                  <a:schemeClr val="tx2"/>
                </a:solidFill>
              </a:defRPr>
            </a:lvl1pPr>
          </a:lstStyle>
          <a:p>
            <a:pPr>
              <a:defRPr/>
            </a:pPr>
            <a:fld id="{A0C1462C-D640-45B3-901B-F425AA5C3674}" type="slidenum">
              <a:rPr lang="en-US" smtClean="0"/>
              <a:pPr>
                <a:defRPr/>
              </a:pPr>
              <a:t>‹#›</a:t>
            </a:fld>
            <a:endParaRPr lang="en-US" dirty="0"/>
          </a:p>
        </p:txBody>
      </p:sp>
    </p:spTree>
    <p:extLst>
      <p:ext uri="{BB962C8B-B14F-4D97-AF65-F5344CB8AC3E}">
        <p14:creationId xmlns:p14="http://schemas.microsoft.com/office/powerpoint/2010/main" val="199938253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40080" y="169342"/>
            <a:ext cx="9980296" cy="73152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12"/>
          <p:cNvSpPr>
            <a:spLocks noGrp="1"/>
          </p:cNvSpPr>
          <p:nvPr>
            <p:ph type="body" idx="1"/>
          </p:nvPr>
        </p:nvSpPr>
        <p:spPr bwMode="auto">
          <a:xfrm>
            <a:off x="572494" y="1232738"/>
            <a:ext cx="10047883" cy="53135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a:off x="0" y="914400"/>
            <a:ext cx="572494" cy="3048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600"/>
          </a:p>
        </p:txBody>
      </p:sp>
      <p:sp>
        <p:nvSpPr>
          <p:cNvPr id="23" name="Slide Number Placeholder 22"/>
          <p:cNvSpPr>
            <a:spLocks noGrp="1"/>
          </p:cNvSpPr>
          <p:nvPr>
            <p:ph type="sldNum" sz="quarter" idx="4"/>
          </p:nvPr>
        </p:nvSpPr>
        <p:spPr>
          <a:xfrm>
            <a:off x="0" y="935916"/>
            <a:ext cx="658368" cy="274320"/>
          </a:xfrm>
          <a:prstGeom prst="rect">
            <a:avLst/>
          </a:prstGeom>
        </p:spPr>
        <p:txBody>
          <a:bodyPr vert="horz" anchor="ctr" anchorCtr="0">
            <a:noAutofit/>
          </a:bodyPr>
          <a:lstStyle>
            <a:lvl1pPr algn="ctr" eaLnBrk="1" latinLnBrk="0" hangingPunct="1">
              <a:defRPr kumimoji="0" sz="1600" b="1">
                <a:solidFill>
                  <a:srgbClr val="FFFFFF"/>
                </a:solidFill>
                <a:cs typeface="+mn-cs"/>
              </a:defRPr>
            </a:lvl1pPr>
          </a:lstStyle>
          <a:p>
            <a:pPr>
              <a:defRPr/>
            </a:pPr>
            <a:fld id="{092D65BA-A6BD-4478-A097-F0968B1F9883}" type="slidenum">
              <a:rPr lang="en-US" smtClean="0"/>
              <a:pPr>
                <a:defRPr/>
              </a:pPr>
              <a:t>‹#›</a:t>
            </a:fld>
            <a:endParaRPr lang="en-US" dirty="0"/>
          </a:p>
        </p:txBody>
      </p:sp>
      <p:sp>
        <p:nvSpPr>
          <p:cNvPr id="9" name="Rectangle 8"/>
          <p:cNvSpPr/>
          <p:nvPr/>
        </p:nvSpPr>
        <p:spPr>
          <a:xfrm>
            <a:off x="640080" y="914400"/>
            <a:ext cx="10332720" cy="3048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p>
        </p:txBody>
      </p:sp>
      <p:sp>
        <p:nvSpPr>
          <p:cNvPr id="3" name="Footer Placeholder 2"/>
          <p:cNvSpPr>
            <a:spLocks noGrp="1"/>
          </p:cNvSpPr>
          <p:nvPr>
            <p:ph type="ftr" sz="quarter" idx="3"/>
          </p:nvPr>
        </p:nvSpPr>
        <p:spPr>
          <a:xfrm>
            <a:off x="5640287" y="914400"/>
            <a:ext cx="4980090" cy="297654"/>
          </a:xfrm>
          <a:prstGeom prst="rect">
            <a:avLst/>
          </a:prstGeom>
        </p:spPr>
        <p:txBody>
          <a:bodyPr vert="horz" anchor="ctr"/>
          <a:lstStyle>
            <a:lvl1pPr algn="r" eaLnBrk="1" latinLnBrk="0" hangingPunct="1">
              <a:defRPr kumimoji="0" sz="1400">
                <a:solidFill>
                  <a:schemeClr val="bg1"/>
                </a:solidFill>
                <a:cs typeface="+mn-cs"/>
              </a:defRPr>
            </a:lvl1pPr>
          </a:lstStyle>
          <a:p>
            <a:pPr>
              <a:defRPr/>
            </a:pPr>
            <a:r>
              <a:rPr lang="en-US"/>
              <a:t>Introduction (01)</a:t>
            </a:r>
            <a:endParaRPr lang="en-US" dirty="0"/>
          </a:p>
        </p:txBody>
      </p:sp>
    </p:spTree>
    <p:extLst>
      <p:ext uri="{BB962C8B-B14F-4D97-AF65-F5344CB8AC3E}">
        <p14:creationId xmlns:p14="http://schemas.microsoft.com/office/powerpoint/2010/main" val="4031385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spcBef>
          <a:spcPct val="0"/>
        </a:spcBef>
        <a:spcAft>
          <a:spcPct val="0"/>
        </a:spcAft>
        <a:defRPr sz="3600" b="1" kern="1200">
          <a:solidFill>
            <a:srgbClr val="0000CC"/>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rgbClr val="333399"/>
        </a:buClr>
        <a:buSzPct val="80000"/>
        <a:buFont typeface="Arial" panose="020B0604020202020204" pitchFamily="34" charset="0"/>
        <a:buChar char="■"/>
        <a:defRPr sz="2200" kern="1200">
          <a:solidFill>
            <a:schemeClr val="tx1"/>
          </a:solidFill>
          <a:latin typeface="+mn-lt"/>
          <a:ea typeface="+mn-ea"/>
          <a:cs typeface="+mn-cs"/>
        </a:defRPr>
      </a:lvl1pPr>
      <a:lvl2pPr marL="639763" indent="-273050" algn="l" rtl="0" eaLnBrk="1" fontAlgn="base" hangingPunct="1">
        <a:spcBef>
          <a:spcPts val="550"/>
        </a:spcBef>
        <a:spcAft>
          <a:spcPct val="0"/>
        </a:spcAft>
        <a:buClr>
          <a:srgbClr val="FF0000"/>
        </a:buClr>
        <a:buSzPct val="80000"/>
        <a:buFont typeface="Arial" panose="020B0604020202020204" pitchFamily="34" charset="0"/>
        <a:buChar char="■"/>
        <a:defRPr sz="2000" kern="1200">
          <a:solidFill>
            <a:schemeClr val="tx1"/>
          </a:solidFill>
          <a:latin typeface="+mn-lt"/>
          <a:ea typeface="+mn-ea"/>
          <a:cs typeface="+mn-cs"/>
        </a:defRPr>
      </a:lvl2pPr>
      <a:lvl3pPr marL="914400" indent="-228600" algn="l" rtl="0" eaLnBrk="1" fontAlgn="base" hangingPunct="1">
        <a:spcBef>
          <a:spcPts val="500"/>
        </a:spcBef>
        <a:spcAft>
          <a:spcPct val="0"/>
        </a:spcAft>
        <a:buClr>
          <a:srgbClr val="333399"/>
        </a:buClr>
        <a:buSzPct val="80000"/>
        <a:buFont typeface="Arial" panose="020B0604020202020204" pitchFamily="34" charset="0"/>
        <a:buChar char="■"/>
        <a:defRPr sz="18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333399"/>
        </a:buClr>
        <a:buSzPct val="80000"/>
        <a:buFont typeface="Arial" panose="020B0604020202020204" pitchFamily="34" charset="0"/>
        <a:buChar char="■"/>
        <a:defRPr sz="16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333399"/>
        </a:buClr>
        <a:buSzPct val="80000"/>
        <a:buFont typeface="Arial" panose="020B0604020202020204" pitchFamily="34" charset="0"/>
        <a:buChar char="■"/>
        <a:defRPr sz="14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itting on top of a table&#10;&#10;Description automatically generated">
            <a:extLst>
              <a:ext uri="{FF2B5EF4-FFF2-40B4-BE49-F238E27FC236}">
                <a16:creationId xmlns:a16="http://schemas.microsoft.com/office/drawing/2014/main" id="{668D8DC0-A0F8-40ED-B870-9E0CA2A34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972800" cy="6858000"/>
          </a:xfrm>
          <a:prstGeom prst="rect">
            <a:avLst/>
          </a:prstGeom>
        </p:spPr>
      </p:pic>
      <p:pic>
        <p:nvPicPr>
          <p:cNvPr id="11" name="Picture 10" descr="A black sign with white text&#10;&#10;Description automatically generated">
            <a:extLst>
              <a:ext uri="{FF2B5EF4-FFF2-40B4-BE49-F238E27FC236}">
                <a16:creationId xmlns:a16="http://schemas.microsoft.com/office/drawing/2014/main" id="{5F929E59-6A17-4939-A0C0-0D0B6A31D2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059" y="2590801"/>
            <a:ext cx="1054389" cy="1054389"/>
          </a:xfrm>
          <a:prstGeom prst="rect">
            <a:avLst/>
          </a:prstGeom>
        </p:spPr>
      </p:pic>
      <p:pic>
        <p:nvPicPr>
          <p:cNvPr id="14" name="Picture 13">
            <a:extLst>
              <a:ext uri="{FF2B5EF4-FFF2-40B4-BE49-F238E27FC236}">
                <a16:creationId xmlns:a16="http://schemas.microsoft.com/office/drawing/2014/main" id="{987EE442-E56C-4CB1-9EAB-A5D65C152DE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549375">
            <a:off x="4123329" y="4746022"/>
            <a:ext cx="683867" cy="933195"/>
          </a:xfrm>
          <a:prstGeom prst="rect">
            <a:avLst/>
          </a:prstGeom>
        </p:spPr>
      </p:pic>
      <p:pic>
        <p:nvPicPr>
          <p:cNvPr id="16" name="Picture 15">
            <a:extLst>
              <a:ext uri="{FF2B5EF4-FFF2-40B4-BE49-F238E27FC236}">
                <a16:creationId xmlns:a16="http://schemas.microsoft.com/office/drawing/2014/main" id="{3EBC0667-29FC-49E9-AF68-4F67E1D84C45}"/>
              </a:ext>
            </a:extLst>
          </p:cNvPr>
          <p:cNvPicPr>
            <a:picLocks noChangeAspect="1"/>
          </p:cNvPicPr>
          <p:nvPr/>
        </p:nvPicPr>
        <p:blipFill>
          <a:blip r:embed="rId4" cstate="print">
            <a:alphaModFix amt="70000"/>
            <a:extLst>
              <a:ext uri="{28A0092B-C50C-407E-A947-70E740481C1C}">
                <a14:useLocalDpi xmlns:a14="http://schemas.microsoft.com/office/drawing/2010/main" val="0"/>
              </a:ext>
            </a:extLst>
          </a:blip>
          <a:stretch>
            <a:fillRect/>
          </a:stretch>
        </p:blipFill>
        <p:spPr>
          <a:xfrm rot="21268024">
            <a:off x="8588591" y="4880704"/>
            <a:ext cx="683867" cy="933195"/>
          </a:xfrm>
          <a:prstGeom prst="rect">
            <a:avLst/>
          </a:prstGeom>
        </p:spPr>
      </p:pic>
      <p:sp>
        <p:nvSpPr>
          <p:cNvPr id="8" name="TextBox 7">
            <a:extLst>
              <a:ext uri="{FF2B5EF4-FFF2-40B4-BE49-F238E27FC236}">
                <a16:creationId xmlns:a16="http://schemas.microsoft.com/office/drawing/2014/main" id="{F265A2F2-BE02-450E-9DD3-581F95EA14CF}"/>
              </a:ext>
            </a:extLst>
          </p:cNvPr>
          <p:cNvSpPr txBox="1"/>
          <p:nvPr/>
        </p:nvSpPr>
        <p:spPr>
          <a:xfrm>
            <a:off x="276226" y="121639"/>
            <a:ext cx="4800599" cy="1215717"/>
          </a:xfrm>
          <a:prstGeom prst="rect">
            <a:avLst/>
          </a:prstGeom>
          <a:noFill/>
        </p:spPr>
        <p:txBody>
          <a:bodyPr wrap="square" rtlCol="0">
            <a:spAutoFit/>
          </a:bodyPr>
          <a:lstStyle/>
          <a:p>
            <a:pPr algn="ctr" fontAlgn="base"/>
            <a:r>
              <a:rPr lang="en-US" sz="2200" b="1" dirty="0">
                <a:solidFill>
                  <a:prstClr val="black"/>
                </a:solidFill>
                <a:latin typeface="Arial" charset="0"/>
                <a:cs typeface="Arial" charset="0"/>
              </a:rPr>
              <a:t>Welcome to</a:t>
            </a:r>
          </a:p>
          <a:p>
            <a:pPr algn="ctr" fontAlgn="base"/>
            <a:r>
              <a:rPr lang="en-US" sz="2200" b="1" dirty="0">
                <a:solidFill>
                  <a:prstClr val="black"/>
                </a:solidFill>
                <a:latin typeface="Arial" charset="0"/>
                <a:cs typeface="Arial" charset="0"/>
              </a:rPr>
              <a:t>CS 345 Operating Systems</a:t>
            </a:r>
          </a:p>
          <a:p>
            <a:pPr algn="ctr" fontAlgn="base">
              <a:spcBef>
                <a:spcPts val="600"/>
              </a:spcBef>
            </a:pPr>
            <a:r>
              <a:rPr lang="en-US" sz="2400" b="1" dirty="0">
                <a:solidFill>
                  <a:prstClr val="black"/>
                </a:solidFill>
                <a:latin typeface="Arial" charset="0"/>
                <a:cs typeface="Arial" charset="0"/>
              </a:rPr>
              <a:t>Introduction (01)</a:t>
            </a:r>
          </a:p>
        </p:txBody>
      </p:sp>
    </p:spTree>
    <p:extLst>
      <p:ext uri="{BB962C8B-B14F-4D97-AF65-F5344CB8AC3E}">
        <p14:creationId xmlns:p14="http://schemas.microsoft.com/office/powerpoint/2010/main" val="2614572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1524001" y="228601"/>
            <a:ext cx="7183437" cy="657225"/>
          </a:xfrm>
        </p:spPr>
        <p:txBody>
          <a:bodyPr/>
          <a:lstStyle/>
          <a:p>
            <a:pPr eaLnBrk="1" hangingPunct="1"/>
            <a:r>
              <a:rPr lang="en-US" dirty="0">
                <a:cs typeface="Times New Roman" pitchFamily="18" charset="0"/>
              </a:rPr>
              <a:t>CS 345 Overview</a:t>
            </a:r>
            <a:endParaRPr lang="en-US" sz="2000" dirty="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8463644"/>
              </p:ext>
            </p:extLst>
          </p:nvPr>
        </p:nvGraphicFramePr>
        <p:xfrm>
          <a:off x="658368" y="1625600"/>
          <a:ext cx="9543722" cy="4998720"/>
        </p:xfrm>
        <a:graphic>
          <a:graphicData uri="http://schemas.openxmlformats.org/drawingml/2006/table">
            <a:tbl>
              <a:tblPr firstRow="1" bandRow="1">
                <a:tableStyleId>{5C22544A-7EE6-4342-B048-85BDC9FD1C3A}</a:tableStyleId>
              </a:tblPr>
              <a:tblGrid>
                <a:gridCol w="6076573">
                  <a:extLst>
                    <a:ext uri="{9D8B030D-6E8A-4147-A177-3AD203B41FA5}">
                      <a16:colId xmlns:a16="http://schemas.microsoft.com/office/drawing/2014/main" val="20000"/>
                    </a:ext>
                  </a:extLst>
                </a:gridCol>
                <a:gridCol w="700677">
                  <a:extLst>
                    <a:ext uri="{9D8B030D-6E8A-4147-A177-3AD203B41FA5}">
                      <a16:colId xmlns:a16="http://schemas.microsoft.com/office/drawing/2014/main" val="20001"/>
                    </a:ext>
                  </a:extLst>
                </a:gridCol>
                <a:gridCol w="2766472">
                  <a:extLst>
                    <a:ext uri="{9D8B030D-6E8A-4147-A177-3AD203B41FA5}">
                      <a16:colId xmlns:a16="http://schemas.microsoft.com/office/drawing/2014/main" val="20002"/>
                    </a:ext>
                  </a:extLst>
                </a:gridCol>
              </a:tblGrid>
              <a:tr h="370840">
                <a:tc>
                  <a:txBody>
                    <a:bodyPr/>
                    <a:lstStyle/>
                    <a:p>
                      <a:r>
                        <a:rPr lang="en-US" sz="2000" dirty="0"/>
                        <a:t>Stalling’s Chapter</a:t>
                      </a:r>
                    </a:p>
                  </a:txBody>
                  <a:tcPr/>
                </a:tc>
                <a:tc>
                  <a:txBody>
                    <a:bodyPr/>
                    <a:lstStyle/>
                    <a:p>
                      <a:pPr algn="ctr"/>
                      <a:r>
                        <a:rPr lang="en-US" sz="2000" dirty="0"/>
                        <a:t>#</a:t>
                      </a:r>
                    </a:p>
                  </a:txBody>
                  <a:tcPr/>
                </a:tc>
                <a:tc>
                  <a:txBody>
                    <a:bodyPr/>
                    <a:lstStyle/>
                    <a:p>
                      <a:r>
                        <a:rPr lang="en-US" sz="2000" dirty="0"/>
                        <a:t>Project</a:t>
                      </a:r>
                    </a:p>
                  </a:txBody>
                  <a:tcPr/>
                </a:tc>
                <a:extLst>
                  <a:ext uri="{0D108BD9-81ED-4DB2-BD59-A6C34878D82A}">
                    <a16:rowId xmlns:a16="http://schemas.microsoft.com/office/drawing/2014/main" val="10000"/>
                  </a:ext>
                </a:extLst>
              </a:tr>
              <a:tr h="370840">
                <a:tc>
                  <a:txBody>
                    <a:bodyPr/>
                    <a:lstStyle/>
                    <a:p>
                      <a:r>
                        <a:rPr lang="en-US" sz="2000" dirty="0"/>
                        <a:t>1: Computer System Overview</a:t>
                      </a:r>
                    </a:p>
                    <a:p>
                      <a:r>
                        <a:rPr lang="en-US" sz="2000" dirty="0"/>
                        <a:t>2: Operating System Overview</a:t>
                      </a:r>
                    </a:p>
                  </a:txBody>
                  <a:tcPr/>
                </a:tc>
                <a:tc>
                  <a:txBody>
                    <a:bodyPr/>
                    <a:lstStyle/>
                    <a:p>
                      <a:pPr algn="ctr"/>
                      <a:r>
                        <a:rPr lang="en-US" sz="2000" dirty="0"/>
                        <a:t>4</a:t>
                      </a:r>
                    </a:p>
                  </a:txBody>
                  <a:tcPr/>
                </a:tc>
                <a:tc>
                  <a:txBody>
                    <a:bodyPr/>
                    <a:lstStyle/>
                    <a:p>
                      <a:r>
                        <a:rPr lang="en-US" sz="2000" dirty="0"/>
                        <a:t>P1:</a:t>
                      </a:r>
                      <a:r>
                        <a:rPr lang="en-US" sz="2000" baseline="0" dirty="0"/>
                        <a:t> Shell</a:t>
                      </a:r>
                      <a:endParaRPr lang="en-US" sz="2000" dirty="0"/>
                    </a:p>
                  </a:txBody>
                  <a:tcPr/>
                </a:tc>
                <a:extLst>
                  <a:ext uri="{0D108BD9-81ED-4DB2-BD59-A6C34878D82A}">
                    <a16:rowId xmlns:a16="http://schemas.microsoft.com/office/drawing/2014/main" val="10001"/>
                  </a:ext>
                </a:extLst>
              </a:tr>
              <a:tr h="370840">
                <a:tc>
                  <a:txBody>
                    <a:bodyPr/>
                    <a:lstStyle/>
                    <a:p>
                      <a:r>
                        <a:rPr lang="en-US" sz="2000" dirty="0"/>
                        <a:t>3: Process Description and Control</a:t>
                      </a:r>
                    </a:p>
                    <a:p>
                      <a:r>
                        <a:rPr lang="en-US" sz="2000" dirty="0"/>
                        <a:t>4: Threads</a:t>
                      </a:r>
                    </a:p>
                  </a:txBody>
                  <a:tcPr/>
                </a:tc>
                <a:tc>
                  <a:txBody>
                    <a:bodyPr/>
                    <a:lstStyle/>
                    <a:p>
                      <a:pPr algn="ctr"/>
                      <a:r>
                        <a:rPr lang="en-US" sz="2000" dirty="0"/>
                        <a:t>4</a:t>
                      </a:r>
                    </a:p>
                  </a:txBody>
                  <a:tcPr/>
                </a:tc>
                <a:tc>
                  <a:txBody>
                    <a:bodyPr/>
                    <a:lstStyle/>
                    <a:p>
                      <a:r>
                        <a:rPr lang="en-US" sz="2000" dirty="0"/>
                        <a:t>P2: Tasking</a:t>
                      </a:r>
                    </a:p>
                  </a:txBody>
                  <a:tcPr/>
                </a:tc>
                <a:extLst>
                  <a:ext uri="{0D108BD9-81ED-4DB2-BD59-A6C34878D82A}">
                    <a16:rowId xmlns:a16="http://schemas.microsoft.com/office/drawing/2014/main" val="10002"/>
                  </a:ext>
                </a:extLst>
              </a:tr>
              <a:tr h="370840">
                <a:tc>
                  <a:txBody>
                    <a:bodyPr/>
                    <a:lstStyle/>
                    <a:p>
                      <a:r>
                        <a:rPr lang="en-US" sz="2000" dirty="0"/>
                        <a:t>5: Concurrency: ME and Synchronization</a:t>
                      </a:r>
                    </a:p>
                    <a:p>
                      <a:r>
                        <a:rPr lang="en-US" sz="2000" dirty="0"/>
                        <a:t>6: Concurrency: Deadlock and Starvation</a:t>
                      </a:r>
                    </a:p>
                  </a:txBody>
                  <a:tcPr/>
                </a:tc>
                <a:tc>
                  <a:txBody>
                    <a:bodyPr/>
                    <a:lstStyle/>
                    <a:p>
                      <a:pPr algn="ctr"/>
                      <a:r>
                        <a:rPr lang="en-US" sz="2000" dirty="0"/>
                        <a:t>6</a:t>
                      </a:r>
                    </a:p>
                  </a:txBody>
                  <a:tcPr/>
                </a:tc>
                <a:tc>
                  <a:txBody>
                    <a:bodyPr/>
                    <a:lstStyle/>
                    <a:p>
                      <a:r>
                        <a:rPr lang="en-US" sz="2000" dirty="0"/>
                        <a:t>P3: Jurassic Park</a:t>
                      </a:r>
                    </a:p>
                  </a:txBody>
                  <a:tcPr/>
                </a:tc>
                <a:extLst>
                  <a:ext uri="{0D108BD9-81ED-4DB2-BD59-A6C34878D82A}">
                    <a16:rowId xmlns:a16="http://schemas.microsoft.com/office/drawing/2014/main" val="10003"/>
                  </a:ext>
                </a:extLst>
              </a:tr>
              <a:tr h="370840">
                <a:tc>
                  <a:txBody>
                    <a:bodyPr/>
                    <a:lstStyle/>
                    <a:p>
                      <a:r>
                        <a:rPr lang="en-US" sz="2000" dirty="0"/>
                        <a:t>7: Memory</a:t>
                      </a:r>
                      <a:r>
                        <a:rPr lang="en-US" sz="2000" baseline="0" dirty="0"/>
                        <a:t> Management</a:t>
                      </a:r>
                    </a:p>
                    <a:p>
                      <a:r>
                        <a:rPr lang="en-US" sz="2000" baseline="0" dirty="0"/>
                        <a:t>8: Virtual memory</a:t>
                      </a:r>
                      <a:endParaRPr lang="en-US" sz="2000" dirty="0"/>
                    </a:p>
                  </a:txBody>
                  <a:tcPr/>
                </a:tc>
                <a:tc>
                  <a:txBody>
                    <a:bodyPr/>
                    <a:lstStyle/>
                    <a:p>
                      <a:pPr algn="ctr"/>
                      <a:r>
                        <a:rPr lang="en-US" sz="2000" dirty="0"/>
                        <a:t>6</a:t>
                      </a:r>
                    </a:p>
                  </a:txBody>
                  <a:tcPr/>
                </a:tc>
                <a:tc>
                  <a:txBody>
                    <a:bodyPr/>
                    <a:lstStyle/>
                    <a:p>
                      <a:r>
                        <a:rPr lang="en-US" sz="2000" dirty="0"/>
                        <a:t>P4: Virtual Memory</a:t>
                      </a:r>
                    </a:p>
                  </a:txBody>
                  <a:tcPr/>
                </a:tc>
                <a:extLst>
                  <a:ext uri="{0D108BD9-81ED-4DB2-BD59-A6C34878D82A}">
                    <a16:rowId xmlns:a16="http://schemas.microsoft.com/office/drawing/2014/main" val="10004"/>
                  </a:ext>
                </a:extLst>
              </a:tr>
              <a:tr h="370840">
                <a:tc>
                  <a:txBody>
                    <a:bodyPr/>
                    <a:lstStyle/>
                    <a:p>
                      <a:r>
                        <a:rPr lang="en-US" sz="2000" dirty="0"/>
                        <a:t>9: Uniprocessor Scheduling</a:t>
                      </a:r>
                    </a:p>
                    <a:p>
                      <a:r>
                        <a:rPr lang="en-US" sz="2000" dirty="0"/>
                        <a:t>10:</a:t>
                      </a:r>
                      <a:r>
                        <a:rPr lang="en-US" sz="2000" baseline="0" dirty="0"/>
                        <a:t> Multiprocessor and Real-Time Scheduling</a:t>
                      </a:r>
                      <a:endParaRPr lang="en-US" sz="2000" dirty="0"/>
                    </a:p>
                  </a:txBody>
                  <a:tcPr/>
                </a:tc>
                <a:tc>
                  <a:txBody>
                    <a:bodyPr/>
                    <a:lstStyle/>
                    <a:p>
                      <a:pPr algn="ctr"/>
                      <a:r>
                        <a:rPr lang="en-US" sz="2000" dirty="0"/>
                        <a:t>6</a:t>
                      </a:r>
                    </a:p>
                  </a:txBody>
                  <a:tcPr/>
                </a:tc>
                <a:tc>
                  <a:txBody>
                    <a:bodyPr/>
                    <a:lstStyle/>
                    <a:p>
                      <a:r>
                        <a:rPr lang="en-US" sz="2000" dirty="0"/>
                        <a:t>P5: Scheduling</a:t>
                      </a:r>
                    </a:p>
                  </a:txBody>
                  <a:tcPr/>
                </a:tc>
                <a:extLst>
                  <a:ext uri="{0D108BD9-81ED-4DB2-BD59-A6C34878D82A}">
                    <a16:rowId xmlns:a16="http://schemas.microsoft.com/office/drawing/2014/main" val="10005"/>
                  </a:ext>
                </a:extLst>
              </a:tr>
              <a:tr h="370840">
                <a:tc>
                  <a:txBody>
                    <a:bodyPr/>
                    <a:lstStyle/>
                    <a:p>
                      <a:r>
                        <a:rPr lang="en-US" sz="2000" dirty="0"/>
                        <a:t>11: I/O Management and Disk Scheduling</a:t>
                      </a:r>
                    </a:p>
                    <a:p>
                      <a:r>
                        <a:rPr lang="en-US" sz="2000" dirty="0"/>
                        <a:t>12: File Management</a:t>
                      </a:r>
                    </a:p>
                  </a:txBody>
                  <a:tcPr/>
                </a:tc>
                <a:tc>
                  <a:txBody>
                    <a:bodyPr/>
                    <a:lstStyle/>
                    <a:p>
                      <a:pPr algn="ctr"/>
                      <a:r>
                        <a:rPr lang="en-US" sz="2000" dirty="0"/>
                        <a:t>6</a:t>
                      </a:r>
                    </a:p>
                  </a:txBody>
                  <a:tcPr/>
                </a:tc>
                <a:tc>
                  <a:txBody>
                    <a:bodyPr/>
                    <a:lstStyle/>
                    <a:p>
                      <a:r>
                        <a:rPr lang="en-US" sz="2000" dirty="0"/>
                        <a:t>P6: FAT</a:t>
                      </a:r>
                    </a:p>
                  </a:txBody>
                  <a:tcPr/>
                </a:tc>
                <a:extLst>
                  <a:ext uri="{0D108BD9-81ED-4DB2-BD59-A6C34878D82A}">
                    <a16:rowId xmlns:a16="http://schemas.microsoft.com/office/drawing/2014/main" val="10006"/>
                  </a:ext>
                </a:extLst>
              </a:tr>
              <a:tr h="370840">
                <a:tc>
                  <a:txBody>
                    <a:bodyPr/>
                    <a:lstStyle/>
                    <a:p>
                      <a:r>
                        <a:rPr lang="en-US" sz="2000" dirty="0"/>
                        <a:t>Student</a:t>
                      </a:r>
                      <a:r>
                        <a:rPr lang="en-US" sz="2000" baseline="0" dirty="0"/>
                        <a:t> Presentations</a:t>
                      </a:r>
                      <a:endParaRPr lang="en-US" sz="2000" dirty="0"/>
                    </a:p>
                  </a:txBody>
                  <a:tcPr/>
                </a:tc>
                <a:tc>
                  <a:txBody>
                    <a:bodyPr/>
                    <a:lstStyle/>
                    <a:p>
                      <a:pPr algn="ctr"/>
                      <a:r>
                        <a:rPr lang="en-US" sz="2000" dirty="0"/>
                        <a:t>8</a:t>
                      </a:r>
                    </a:p>
                  </a:txBody>
                  <a:tcPr/>
                </a:tc>
                <a:tc>
                  <a:txBody>
                    <a:bodyPr/>
                    <a:lstStyle/>
                    <a:p>
                      <a:endParaRPr lang="en-US" sz="2000" dirty="0"/>
                    </a:p>
                  </a:txBody>
                  <a:tcPr/>
                </a:tc>
                <a:extLst>
                  <a:ext uri="{0D108BD9-81ED-4DB2-BD59-A6C34878D82A}">
                    <a16:rowId xmlns:a16="http://schemas.microsoft.com/office/drawing/2014/main" val="10007"/>
                  </a:ext>
                </a:extLst>
              </a:tr>
            </a:tbl>
          </a:graphicData>
        </a:graphic>
      </p:graphicFrame>
      <p:sp>
        <p:nvSpPr>
          <p:cNvPr id="2" name="Footer Placeholder 1">
            <a:extLst>
              <a:ext uri="{FF2B5EF4-FFF2-40B4-BE49-F238E27FC236}">
                <a16:creationId xmlns:a16="http://schemas.microsoft.com/office/drawing/2014/main" id="{424A04D8-EA4C-4B18-BC1F-6C2EA36FA3E3}"/>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4B8AC8A2-DCAD-40A5-A4A3-42E4B946E567}"/>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10</a:t>
            </a:fld>
            <a:endParaRPr lang="en-US" dirty="0"/>
          </a:p>
        </p:txBody>
      </p:sp>
    </p:spTree>
    <p:extLst>
      <p:ext uri="{BB962C8B-B14F-4D97-AF65-F5344CB8AC3E}">
        <p14:creationId xmlns:p14="http://schemas.microsoft.com/office/powerpoint/2010/main" val="217818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t>Lab Grading</a:t>
            </a:r>
          </a:p>
        </p:txBody>
      </p:sp>
      <p:sp>
        <p:nvSpPr>
          <p:cNvPr id="12294" name="Rectangle 3"/>
          <p:cNvSpPr>
            <a:spLocks noGrp="1" noChangeArrowheads="1"/>
          </p:cNvSpPr>
          <p:nvPr>
            <p:ph type="body" idx="1"/>
          </p:nvPr>
        </p:nvSpPr>
        <p:spPr>
          <a:xfrm>
            <a:off x="522514" y="1433513"/>
            <a:ext cx="9154886" cy="4914900"/>
          </a:xfrm>
        </p:spPr>
        <p:txBody>
          <a:bodyPr/>
          <a:lstStyle/>
          <a:p>
            <a:pPr eaLnBrk="1" hangingPunct="1"/>
            <a:r>
              <a:rPr lang="en-US" dirty="0"/>
              <a:t>Programming Labs: (60%) </a:t>
            </a:r>
          </a:p>
          <a:p>
            <a:pPr lvl="1" eaLnBrk="1" hangingPunct="1"/>
            <a:r>
              <a:rPr lang="en-US" dirty="0"/>
              <a:t>Lab 1: Shell (CLI) – 8% </a:t>
            </a:r>
          </a:p>
          <a:p>
            <a:pPr lvl="1" eaLnBrk="1" hangingPunct="1"/>
            <a:r>
              <a:rPr lang="en-US" dirty="0"/>
              <a:t>Lab 2: Tasking – 10%</a:t>
            </a:r>
          </a:p>
          <a:p>
            <a:pPr lvl="1" eaLnBrk="1" hangingPunct="1"/>
            <a:r>
              <a:rPr lang="en-US" dirty="0"/>
              <a:t>Lab 3: Jurassic Park – 10% </a:t>
            </a:r>
          </a:p>
          <a:p>
            <a:pPr lvl="1" eaLnBrk="1" hangingPunct="1"/>
            <a:r>
              <a:rPr lang="en-US" dirty="0"/>
              <a:t>Lab 4: Virtual Memory – 10%</a:t>
            </a:r>
          </a:p>
          <a:p>
            <a:pPr lvl="1" eaLnBrk="1" hangingPunct="1"/>
            <a:r>
              <a:rPr lang="en-US" dirty="0"/>
              <a:t>Lab 5: Scheduling – 6%</a:t>
            </a:r>
          </a:p>
          <a:p>
            <a:pPr lvl="1" eaLnBrk="1" hangingPunct="1"/>
            <a:r>
              <a:rPr lang="en-US" dirty="0"/>
              <a:t>Lab 6: FAT – 16%</a:t>
            </a:r>
          </a:p>
          <a:p>
            <a:pPr lvl="2" eaLnBrk="1" hangingPunct="1"/>
            <a:r>
              <a:rPr lang="en-US" dirty="0"/>
              <a:t>FAT 1 – 6%</a:t>
            </a:r>
          </a:p>
          <a:p>
            <a:pPr lvl="2" eaLnBrk="1" hangingPunct="1"/>
            <a:r>
              <a:rPr lang="en-US" dirty="0"/>
              <a:t>FAT 2 – 10%</a:t>
            </a:r>
          </a:p>
        </p:txBody>
      </p:sp>
      <p:sp>
        <p:nvSpPr>
          <p:cNvPr id="2" name="Footer Placeholder 1">
            <a:extLst>
              <a:ext uri="{FF2B5EF4-FFF2-40B4-BE49-F238E27FC236}">
                <a16:creationId xmlns:a16="http://schemas.microsoft.com/office/drawing/2014/main" id="{54EBDE63-DE4B-4587-8CE1-348D3A32F1D2}"/>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CA81D278-8809-48A8-9CC8-B2267533423F}"/>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11</a:t>
            </a:fld>
            <a:endParaRPr lang="en-US" dirty="0"/>
          </a:p>
        </p:txBody>
      </p:sp>
    </p:spTree>
    <p:extLst>
      <p:ext uri="{BB962C8B-B14F-4D97-AF65-F5344CB8AC3E}">
        <p14:creationId xmlns:p14="http://schemas.microsoft.com/office/powerpoint/2010/main" val="285037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dirty="0"/>
              <a:t>OS345 Labs</a:t>
            </a:r>
          </a:p>
        </p:txBody>
      </p:sp>
      <p:sp>
        <p:nvSpPr>
          <p:cNvPr id="2421763" name="Rectangle 3"/>
          <p:cNvSpPr>
            <a:spLocks noGrp="1" noChangeArrowheads="1"/>
          </p:cNvSpPr>
          <p:nvPr>
            <p:ph type="body" idx="1"/>
          </p:nvPr>
        </p:nvSpPr>
        <p:spPr>
          <a:xfrm>
            <a:off x="548640" y="1340427"/>
            <a:ext cx="10071737" cy="5253914"/>
          </a:xfrm>
        </p:spPr>
        <p:txBody>
          <a:bodyPr/>
          <a:lstStyle/>
          <a:p>
            <a:pPr>
              <a:lnSpc>
                <a:spcPct val="90000"/>
              </a:lnSpc>
              <a:spcBef>
                <a:spcPts val="0"/>
              </a:spcBef>
              <a:spcAft>
                <a:spcPts val="0"/>
              </a:spcAft>
            </a:pPr>
            <a:r>
              <a:rPr lang="en-US" dirty="0"/>
              <a:t>Lab 1: </a:t>
            </a:r>
            <a:r>
              <a:rPr lang="en-US" b="1" u="sng" dirty="0"/>
              <a:t>Shell</a:t>
            </a:r>
            <a:r>
              <a:rPr lang="en-US" dirty="0"/>
              <a:t>.  Write a Shell (Command Language Interpreter) to parse textual commands entered from the user’s keyboard, malloc argument variables, handle signals, and execute programs directly or as child processes.</a:t>
            </a:r>
          </a:p>
          <a:p>
            <a:pPr eaLnBrk="1" hangingPunct="1">
              <a:lnSpc>
                <a:spcPct val="90000"/>
              </a:lnSpc>
              <a:spcBef>
                <a:spcPts val="1200"/>
              </a:spcBef>
            </a:pPr>
            <a:r>
              <a:rPr lang="en-US" dirty="0"/>
              <a:t>Lab 2: </a:t>
            </a:r>
            <a:r>
              <a:rPr lang="en-US" b="1" u="sng" dirty="0"/>
              <a:t>Scheduler</a:t>
            </a:r>
            <a:r>
              <a:rPr lang="en-US" dirty="0"/>
              <a:t>.  Write a five-state task scheduler capable of simultaneously executing up to 128 tasks in a preemptive, prioritized, round-robin manner.  Implement binary and counting semaphores and schedule your CLI as its first task with pseudo-interrupt driven character input.  Add timer semaphores and tasks to validate your implementation.</a:t>
            </a:r>
          </a:p>
          <a:p>
            <a:pPr>
              <a:lnSpc>
                <a:spcPct val="90000"/>
              </a:lnSpc>
              <a:spcBef>
                <a:spcPts val="1200"/>
              </a:spcBef>
            </a:pPr>
            <a:r>
              <a:rPr lang="en-US" dirty="0"/>
              <a:t>Lab 3: </a:t>
            </a:r>
            <a:r>
              <a:rPr lang="en-US" b="1" u="sng" dirty="0"/>
              <a:t>Jurassic Park</a:t>
            </a:r>
            <a:r>
              <a:rPr lang="en-US" dirty="0"/>
              <a:t>.  Write a Jurassic Park simulation where visitors to the park purchase a ticket, wait to take a ride on a park tour car to see the dinosaurs, and then visit the museum and gift shops before leaving the park.  Since the park is on a limited budget, drivers must perform double duty when not sleeping by selling tickets and driving the tour cars.  Visitors, drivers, cars, park display, and lost visitors' alerts are concurrent tasks.</a:t>
            </a:r>
          </a:p>
        </p:txBody>
      </p:sp>
      <p:sp>
        <p:nvSpPr>
          <p:cNvPr id="2" name="Footer Placeholder 1">
            <a:extLst>
              <a:ext uri="{FF2B5EF4-FFF2-40B4-BE49-F238E27FC236}">
                <a16:creationId xmlns:a16="http://schemas.microsoft.com/office/drawing/2014/main" id="{F46182E5-78CA-480E-B49A-23D6913A1004}"/>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C491DF0C-04AC-4DC8-9991-695CD99D045A}"/>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12</a:t>
            </a:fld>
            <a:endParaRPr lang="en-US" dirty="0"/>
          </a:p>
        </p:txBody>
      </p:sp>
    </p:spTree>
    <p:extLst>
      <p:ext uri="{BB962C8B-B14F-4D97-AF65-F5344CB8AC3E}">
        <p14:creationId xmlns:p14="http://schemas.microsoft.com/office/powerpoint/2010/main" val="1661994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1763">
                                            <p:txEl>
                                              <p:pRg st="0" end="0"/>
                                            </p:txEl>
                                          </p:spTgt>
                                        </p:tgtEl>
                                        <p:attrNameLst>
                                          <p:attrName>style.visibility</p:attrName>
                                        </p:attrNameLst>
                                      </p:cBhvr>
                                      <p:to>
                                        <p:strVal val="visible"/>
                                      </p:to>
                                    </p:set>
                                    <p:animEffect transition="in" filter="dissolve">
                                      <p:cBhvr>
                                        <p:cTn id="7" dur="500"/>
                                        <p:tgtEl>
                                          <p:spTgt spid="2421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1763">
                                            <p:txEl>
                                              <p:pRg st="1" end="1"/>
                                            </p:txEl>
                                          </p:spTgt>
                                        </p:tgtEl>
                                        <p:attrNameLst>
                                          <p:attrName>style.visibility</p:attrName>
                                        </p:attrNameLst>
                                      </p:cBhvr>
                                      <p:to>
                                        <p:strVal val="visible"/>
                                      </p:to>
                                    </p:set>
                                    <p:animEffect transition="in" filter="dissolve">
                                      <p:cBhvr>
                                        <p:cTn id="12" dur="500"/>
                                        <p:tgtEl>
                                          <p:spTgt spid="2421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21763">
                                            <p:txEl>
                                              <p:pRg st="2" end="2"/>
                                            </p:txEl>
                                          </p:spTgt>
                                        </p:tgtEl>
                                        <p:attrNameLst>
                                          <p:attrName>style.visibility</p:attrName>
                                        </p:attrNameLst>
                                      </p:cBhvr>
                                      <p:to>
                                        <p:strVal val="visible"/>
                                      </p:to>
                                    </p:set>
                                    <p:animEffect transition="in" filter="dissolve">
                                      <p:cBhvr>
                                        <p:cTn id="17" dur="500"/>
                                        <p:tgtEl>
                                          <p:spTgt spid="2421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176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dirty="0"/>
              <a:t>OS345 Labs</a:t>
            </a:r>
          </a:p>
        </p:txBody>
      </p:sp>
      <p:sp>
        <p:nvSpPr>
          <p:cNvPr id="2425859" name="Rectangle 3"/>
          <p:cNvSpPr>
            <a:spLocks noGrp="1" noChangeArrowheads="1"/>
          </p:cNvSpPr>
          <p:nvPr>
            <p:ph type="body" idx="1"/>
          </p:nvPr>
        </p:nvSpPr>
        <p:spPr>
          <a:xfrm>
            <a:off x="535577" y="1381991"/>
            <a:ext cx="10084800" cy="4942609"/>
          </a:xfrm>
        </p:spPr>
        <p:txBody>
          <a:bodyPr/>
          <a:lstStyle/>
          <a:p>
            <a:pPr>
              <a:lnSpc>
                <a:spcPct val="90000"/>
              </a:lnSpc>
              <a:spcBef>
                <a:spcPts val="1200"/>
              </a:spcBef>
              <a:spcAft>
                <a:spcPts val="0"/>
              </a:spcAft>
            </a:pPr>
            <a:r>
              <a:rPr lang="en-US" dirty="0"/>
              <a:t>Lab 4: </a:t>
            </a:r>
            <a:r>
              <a:rPr lang="en-US" b="1" u="sng" dirty="0"/>
              <a:t>Virtual Memory</a:t>
            </a:r>
            <a:r>
              <a:rPr lang="en-US" dirty="0"/>
              <a:t>.  Add a Memory Management Unit (MMU) to your OS that translates virtual LC-3 logical addresses to physical addresses in a restricted memory space.  Validate your implementation by successfully executing up to 10 LC-3 crawler and/or memory test programs concurrently in 2 frames of physical memory (128 words).</a:t>
            </a:r>
          </a:p>
          <a:p>
            <a:pPr>
              <a:lnSpc>
                <a:spcPct val="90000"/>
              </a:lnSpc>
              <a:spcBef>
                <a:spcPts val="1200"/>
              </a:spcBef>
              <a:spcAft>
                <a:spcPts val="0"/>
              </a:spcAft>
            </a:pPr>
            <a:r>
              <a:rPr lang="en-US" dirty="0"/>
              <a:t>Lab 5: </a:t>
            </a:r>
            <a:r>
              <a:rPr lang="en-US" b="1" u="sng" dirty="0"/>
              <a:t>FSS Scheduling</a:t>
            </a:r>
            <a:r>
              <a:rPr lang="en-US" dirty="0"/>
              <a:t>.  Add a Fair Share Scheduler (FSS) to your OS scheduler to maximize overall CPU utilization while also maximizing interactive performance. Instead of using run queues, implement a “fair” timeline of future task execution.</a:t>
            </a:r>
          </a:p>
          <a:p>
            <a:pPr eaLnBrk="1" hangingPunct="1">
              <a:lnSpc>
                <a:spcPct val="90000"/>
              </a:lnSpc>
              <a:spcBef>
                <a:spcPts val="1200"/>
              </a:spcBef>
              <a:spcAft>
                <a:spcPts val="0"/>
              </a:spcAft>
            </a:pPr>
            <a:r>
              <a:rPr lang="en-US" dirty="0"/>
              <a:t>Lab 6: </a:t>
            </a:r>
            <a:r>
              <a:rPr lang="en-US" b="1" u="sng" dirty="0"/>
              <a:t>FAT File Manager</a:t>
            </a:r>
            <a:r>
              <a:rPr lang="en-US" dirty="0"/>
              <a:t>.  Add a MS-DOS® FAT-12 file manager to your OS that is able to traverse file directories, view file data, and load/execute LC-3 programs from files.  Implement creation, access, and modification of FAT-12 files by adding file manager functions and commands that use file system buffering, basic file I/O, file descriptors, and file pointers to modify file allocation tables (FAT), directory structures and cluster chains.  </a:t>
            </a:r>
          </a:p>
        </p:txBody>
      </p:sp>
      <p:sp>
        <p:nvSpPr>
          <p:cNvPr id="2" name="Footer Placeholder 1">
            <a:extLst>
              <a:ext uri="{FF2B5EF4-FFF2-40B4-BE49-F238E27FC236}">
                <a16:creationId xmlns:a16="http://schemas.microsoft.com/office/drawing/2014/main" id="{EDC0C0B1-C089-4034-B002-9432325C2C2F}"/>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42FFA407-1F49-47E2-88C3-CB78B906DEEA}"/>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13</a:t>
            </a:fld>
            <a:endParaRPr lang="en-US" dirty="0"/>
          </a:p>
        </p:txBody>
      </p:sp>
    </p:spTree>
    <p:extLst>
      <p:ext uri="{BB962C8B-B14F-4D97-AF65-F5344CB8AC3E}">
        <p14:creationId xmlns:p14="http://schemas.microsoft.com/office/powerpoint/2010/main" val="4132796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25859">
                                            <p:txEl>
                                              <p:pRg st="0" end="0"/>
                                            </p:txEl>
                                          </p:spTgt>
                                        </p:tgtEl>
                                        <p:attrNameLst>
                                          <p:attrName>style.visibility</p:attrName>
                                        </p:attrNameLst>
                                      </p:cBhvr>
                                      <p:to>
                                        <p:strVal val="visible"/>
                                      </p:to>
                                    </p:set>
                                    <p:animEffect transition="in" filter="dissolve">
                                      <p:cBhvr>
                                        <p:cTn id="7" dur="500"/>
                                        <p:tgtEl>
                                          <p:spTgt spid="2425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25859">
                                            <p:txEl>
                                              <p:pRg st="1" end="1"/>
                                            </p:txEl>
                                          </p:spTgt>
                                        </p:tgtEl>
                                        <p:attrNameLst>
                                          <p:attrName>style.visibility</p:attrName>
                                        </p:attrNameLst>
                                      </p:cBhvr>
                                      <p:to>
                                        <p:strVal val="visible"/>
                                      </p:to>
                                    </p:set>
                                    <p:animEffect transition="in" filter="dissolve">
                                      <p:cBhvr>
                                        <p:cTn id="12" dur="500"/>
                                        <p:tgtEl>
                                          <p:spTgt spid="2425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425859">
                                            <p:txEl>
                                              <p:pRg st="2" end="2"/>
                                            </p:txEl>
                                          </p:spTgt>
                                        </p:tgtEl>
                                        <p:attrNameLst>
                                          <p:attrName>style.visibility</p:attrName>
                                        </p:attrNameLst>
                                      </p:cBhvr>
                                      <p:to>
                                        <p:strVal val="visible"/>
                                      </p:to>
                                    </p:set>
                                    <p:animEffect transition="in" filter="dissolve">
                                      <p:cBhvr>
                                        <p:cTn id="17" dur="500"/>
                                        <p:tgtEl>
                                          <p:spTgt spid="2425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585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p:cNvSpPr>
            <a:spLocks noGrp="1" noChangeArrowheads="1"/>
          </p:cNvSpPr>
          <p:nvPr>
            <p:ph type="body" idx="1"/>
          </p:nvPr>
        </p:nvSpPr>
        <p:spPr>
          <a:xfrm>
            <a:off x="640081" y="1416050"/>
            <a:ext cx="8984934" cy="4471988"/>
          </a:xfrm>
        </p:spPr>
        <p:txBody>
          <a:bodyPr/>
          <a:lstStyle/>
          <a:p>
            <a:pPr eaLnBrk="1" hangingPunct="1"/>
            <a:r>
              <a:rPr lang="en-US" sz="2800" dirty="0"/>
              <a:t>Programming Environments</a:t>
            </a:r>
          </a:p>
          <a:p>
            <a:pPr eaLnBrk="1" hangingPunct="1"/>
            <a:r>
              <a:rPr lang="en-US" sz="2800" dirty="0"/>
              <a:t>CS Retake Policy</a:t>
            </a:r>
          </a:p>
          <a:p>
            <a:pPr eaLnBrk="1" hangingPunct="1"/>
            <a:r>
              <a:rPr lang="en-US" sz="2800" dirty="0"/>
              <a:t>Academic Honesty</a:t>
            </a:r>
          </a:p>
          <a:p>
            <a:pPr eaLnBrk="1" hangingPunct="1"/>
            <a:r>
              <a:rPr lang="en-US" sz="2800" dirty="0"/>
              <a:t>TA’s</a:t>
            </a:r>
          </a:p>
          <a:p>
            <a:pPr eaLnBrk="1" hangingPunct="1"/>
            <a:r>
              <a:rPr lang="en-US" sz="2800" dirty="0"/>
              <a:t>Help sessions</a:t>
            </a:r>
          </a:p>
          <a:p>
            <a:pPr eaLnBrk="1" hangingPunct="1"/>
            <a:r>
              <a:rPr lang="en-US" sz="2800" dirty="0"/>
              <a:t>Office hours</a:t>
            </a:r>
          </a:p>
          <a:p>
            <a:pPr eaLnBrk="1" hangingPunct="1"/>
            <a:r>
              <a:rPr lang="en-US" sz="2800" dirty="0"/>
              <a:t>Email communication (proper@cs.byu.edu)</a:t>
            </a:r>
          </a:p>
          <a:p>
            <a:pPr eaLnBrk="1" hangingPunct="1"/>
            <a:r>
              <a:rPr lang="en-US" sz="2800" dirty="0"/>
              <a:t>Linux </a:t>
            </a:r>
            <a:r>
              <a:rPr lang="en-US" sz="2800" dirty="0" err="1"/>
              <a:t>vs</a:t>
            </a:r>
            <a:r>
              <a:rPr lang="en-US" sz="2800" dirty="0"/>
              <a:t> Microsoft users</a:t>
            </a:r>
          </a:p>
          <a:p>
            <a:pPr eaLnBrk="1" hangingPunct="1"/>
            <a:r>
              <a:rPr lang="en-US" sz="2800" dirty="0"/>
              <a:t>Questions?</a:t>
            </a:r>
          </a:p>
        </p:txBody>
      </p:sp>
      <p:sp>
        <p:nvSpPr>
          <p:cNvPr id="2" name="Footer Placeholder 1">
            <a:extLst>
              <a:ext uri="{FF2B5EF4-FFF2-40B4-BE49-F238E27FC236}">
                <a16:creationId xmlns:a16="http://schemas.microsoft.com/office/drawing/2014/main" id="{77F0A31C-BD89-45C7-BCE5-B4E52A3DAD72}"/>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BEF2838B-2DFF-4CEA-9D98-5E07085AF857}"/>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14</a:t>
            </a:fld>
            <a:endParaRPr lang="en-US" dirty="0"/>
          </a:p>
        </p:txBody>
      </p:sp>
      <p:sp>
        <p:nvSpPr>
          <p:cNvPr id="4" name="Title 3">
            <a:extLst>
              <a:ext uri="{FF2B5EF4-FFF2-40B4-BE49-F238E27FC236}">
                <a16:creationId xmlns:a16="http://schemas.microsoft.com/office/drawing/2014/main" id="{04F7D708-F9C5-47E0-B8D6-837AAD3BDA58}"/>
              </a:ext>
            </a:extLst>
          </p:cNvPr>
          <p:cNvSpPr>
            <a:spLocks noGrp="1"/>
          </p:cNvSpPr>
          <p:nvPr>
            <p:ph type="title"/>
          </p:nvPr>
        </p:nvSpPr>
        <p:spPr/>
        <p:txBody>
          <a:bodyPr/>
          <a:lstStyle/>
          <a:p>
            <a:r>
              <a:rPr lang="en-US" dirty="0"/>
              <a:t>Miscellaneous</a:t>
            </a:r>
          </a:p>
        </p:txBody>
      </p:sp>
    </p:spTree>
    <p:extLst>
      <p:ext uri="{BB962C8B-B14F-4D97-AF65-F5344CB8AC3E}">
        <p14:creationId xmlns:p14="http://schemas.microsoft.com/office/powerpoint/2010/main" val="300046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4">
                                            <p:txEl>
                                              <p:pRg st="0" end="0"/>
                                            </p:txEl>
                                          </p:spTgt>
                                        </p:tgtEl>
                                        <p:attrNameLst>
                                          <p:attrName>style.visibility</p:attrName>
                                        </p:attrNameLst>
                                      </p:cBhvr>
                                      <p:to>
                                        <p:strVal val="visible"/>
                                      </p:to>
                                    </p:set>
                                    <p:animEffect transition="in" filter="fade">
                                      <p:cBhvr>
                                        <p:cTn id="7" dur="500"/>
                                        <p:tgtEl>
                                          <p:spTgt spid="327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4">
                                            <p:txEl>
                                              <p:pRg st="1" end="1"/>
                                            </p:txEl>
                                          </p:spTgt>
                                        </p:tgtEl>
                                        <p:attrNameLst>
                                          <p:attrName>style.visibility</p:attrName>
                                        </p:attrNameLst>
                                      </p:cBhvr>
                                      <p:to>
                                        <p:strVal val="visible"/>
                                      </p:to>
                                    </p:set>
                                    <p:animEffect transition="in" filter="fade">
                                      <p:cBhvr>
                                        <p:cTn id="12" dur="500"/>
                                        <p:tgtEl>
                                          <p:spTgt spid="327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774">
                                            <p:txEl>
                                              <p:pRg st="2" end="2"/>
                                            </p:txEl>
                                          </p:spTgt>
                                        </p:tgtEl>
                                        <p:attrNameLst>
                                          <p:attrName>style.visibility</p:attrName>
                                        </p:attrNameLst>
                                      </p:cBhvr>
                                      <p:to>
                                        <p:strVal val="visible"/>
                                      </p:to>
                                    </p:set>
                                    <p:animEffect transition="in" filter="fade">
                                      <p:cBhvr>
                                        <p:cTn id="17" dur="500"/>
                                        <p:tgtEl>
                                          <p:spTgt spid="327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774">
                                            <p:txEl>
                                              <p:pRg st="3" end="3"/>
                                            </p:txEl>
                                          </p:spTgt>
                                        </p:tgtEl>
                                        <p:attrNameLst>
                                          <p:attrName>style.visibility</p:attrName>
                                        </p:attrNameLst>
                                      </p:cBhvr>
                                      <p:to>
                                        <p:strVal val="visible"/>
                                      </p:to>
                                    </p:set>
                                    <p:animEffect transition="in" filter="fade">
                                      <p:cBhvr>
                                        <p:cTn id="22" dur="500"/>
                                        <p:tgtEl>
                                          <p:spTgt spid="327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774">
                                            <p:txEl>
                                              <p:pRg st="4" end="4"/>
                                            </p:txEl>
                                          </p:spTgt>
                                        </p:tgtEl>
                                        <p:attrNameLst>
                                          <p:attrName>style.visibility</p:attrName>
                                        </p:attrNameLst>
                                      </p:cBhvr>
                                      <p:to>
                                        <p:strVal val="visible"/>
                                      </p:to>
                                    </p:set>
                                    <p:animEffect transition="in" filter="fade">
                                      <p:cBhvr>
                                        <p:cTn id="27" dur="500"/>
                                        <p:tgtEl>
                                          <p:spTgt spid="327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774">
                                            <p:txEl>
                                              <p:pRg st="5" end="5"/>
                                            </p:txEl>
                                          </p:spTgt>
                                        </p:tgtEl>
                                        <p:attrNameLst>
                                          <p:attrName>style.visibility</p:attrName>
                                        </p:attrNameLst>
                                      </p:cBhvr>
                                      <p:to>
                                        <p:strVal val="visible"/>
                                      </p:to>
                                    </p:set>
                                    <p:animEffect transition="in" filter="fade">
                                      <p:cBhvr>
                                        <p:cTn id="32" dur="500"/>
                                        <p:tgtEl>
                                          <p:spTgt spid="327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774">
                                            <p:txEl>
                                              <p:pRg st="6" end="6"/>
                                            </p:txEl>
                                          </p:spTgt>
                                        </p:tgtEl>
                                        <p:attrNameLst>
                                          <p:attrName>style.visibility</p:attrName>
                                        </p:attrNameLst>
                                      </p:cBhvr>
                                      <p:to>
                                        <p:strVal val="visible"/>
                                      </p:to>
                                    </p:set>
                                    <p:animEffect transition="in" filter="fade">
                                      <p:cBhvr>
                                        <p:cTn id="37" dur="500"/>
                                        <p:tgtEl>
                                          <p:spTgt spid="327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774">
                                            <p:txEl>
                                              <p:pRg st="7" end="7"/>
                                            </p:txEl>
                                          </p:spTgt>
                                        </p:tgtEl>
                                        <p:attrNameLst>
                                          <p:attrName>style.visibility</p:attrName>
                                        </p:attrNameLst>
                                      </p:cBhvr>
                                      <p:to>
                                        <p:strVal val="visible"/>
                                      </p:to>
                                    </p:set>
                                    <p:animEffect transition="in" filter="fade">
                                      <p:cBhvr>
                                        <p:cTn id="42" dur="500"/>
                                        <p:tgtEl>
                                          <p:spTgt spid="3277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2774">
                                            <p:txEl>
                                              <p:pRg st="8" end="8"/>
                                            </p:txEl>
                                          </p:spTgt>
                                        </p:tgtEl>
                                        <p:attrNameLst>
                                          <p:attrName>style.visibility</p:attrName>
                                        </p:attrNameLst>
                                      </p:cBhvr>
                                      <p:to>
                                        <p:strVal val="visible"/>
                                      </p:to>
                                    </p:set>
                                    <p:animEffect transition="in" filter="fade">
                                      <p:cBhvr>
                                        <p:cTn id="47" dur="500"/>
                                        <p:tgtEl>
                                          <p:spTgt spid="327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dirty="0"/>
              <a:t>Lab 1: Shell</a:t>
            </a:r>
          </a:p>
        </p:txBody>
      </p:sp>
      <p:sp>
        <p:nvSpPr>
          <p:cNvPr id="2547715" name="Rectangle 3"/>
          <p:cNvSpPr>
            <a:spLocks noGrp="1" noChangeArrowheads="1"/>
          </p:cNvSpPr>
          <p:nvPr>
            <p:ph type="body" idx="1"/>
          </p:nvPr>
        </p:nvSpPr>
        <p:spPr>
          <a:xfrm>
            <a:off x="522515" y="1291969"/>
            <a:ext cx="9978066" cy="4791075"/>
          </a:xfrm>
        </p:spPr>
        <p:txBody>
          <a:bodyPr/>
          <a:lstStyle/>
          <a:p>
            <a:pPr>
              <a:lnSpc>
                <a:spcPct val="90000"/>
              </a:lnSpc>
            </a:pPr>
            <a:r>
              <a:rPr lang="en-US" dirty="0"/>
              <a:t>Lab 1: </a:t>
            </a:r>
            <a:r>
              <a:rPr lang="en-US" b="1" u="sng" dirty="0"/>
              <a:t>Shell</a:t>
            </a:r>
            <a:r>
              <a:rPr lang="en-US" dirty="0"/>
              <a:t>.  Write a Shell (Command Language Interpreter) to parse textual commands entered from the user’s keyboard, malloc argument variables, handle signals, and execute programs directly or as child processes.</a:t>
            </a:r>
          </a:p>
          <a:p>
            <a:pPr lvl="1">
              <a:lnSpc>
                <a:spcPct val="90000"/>
              </a:lnSpc>
            </a:pPr>
            <a:r>
              <a:rPr lang="en-US" sz="1800" dirty="0"/>
              <a:t>A shell (Command Language Interpreter) is a task (unit of execution ) that functions as an interface between the user and an Operating System.</a:t>
            </a:r>
          </a:p>
          <a:p>
            <a:pPr lvl="1">
              <a:lnSpc>
                <a:spcPct val="90000"/>
              </a:lnSpc>
            </a:pPr>
            <a:r>
              <a:rPr lang="en-US" sz="1800" dirty="0"/>
              <a:t>A shell interprets textual commands coming either from the user’s keyboard or from a script file and executes the commands either directly or creates a new child process to execute the command.</a:t>
            </a:r>
          </a:p>
          <a:p>
            <a:pPr eaLnBrk="1" hangingPunct="1">
              <a:lnSpc>
                <a:spcPct val="90000"/>
              </a:lnSpc>
            </a:pPr>
            <a:r>
              <a:rPr lang="en-US" dirty="0">
                <a:cs typeface="Times New Roman" pitchFamily="18" charset="0"/>
              </a:rPr>
              <a:t>Download all the project files from class website.</a:t>
            </a:r>
          </a:p>
          <a:p>
            <a:pPr lvl="1" eaLnBrk="1" hangingPunct="1">
              <a:lnSpc>
                <a:spcPct val="90000"/>
              </a:lnSpc>
            </a:pPr>
            <a:r>
              <a:rPr lang="en-US" sz="1800" dirty="0">
                <a:cs typeface="Times New Roman" pitchFamily="18" charset="0"/>
              </a:rPr>
              <a:t>os345.c, os345interrupts.c, os345signals.c os345tasks.c, os345semaphores.c</a:t>
            </a:r>
          </a:p>
          <a:p>
            <a:pPr lvl="1" eaLnBrk="1" hangingPunct="1">
              <a:lnSpc>
                <a:spcPct val="90000"/>
              </a:lnSpc>
            </a:pPr>
            <a:r>
              <a:rPr lang="en-US" sz="1800" dirty="0">
                <a:cs typeface="Times New Roman" pitchFamily="18" charset="0"/>
              </a:rPr>
              <a:t>os345.h, </a:t>
            </a:r>
            <a:r>
              <a:rPr lang="en-US" sz="1800" dirty="0">
                <a:solidFill>
                  <a:srgbClr val="FF0000"/>
                </a:solidFill>
                <a:cs typeface="Times New Roman" pitchFamily="18" charset="0"/>
              </a:rPr>
              <a:t>os345config.h</a:t>
            </a:r>
            <a:r>
              <a:rPr lang="en-US" sz="1800" dirty="0">
                <a:cs typeface="Times New Roman" pitchFamily="18" charset="0"/>
              </a:rPr>
              <a:t>, os345signals.h</a:t>
            </a:r>
          </a:p>
          <a:p>
            <a:pPr lvl="1" eaLnBrk="1" hangingPunct="1">
              <a:lnSpc>
                <a:spcPct val="90000"/>
              </a:lnSpc>
            </a:pPr>
            <a:r>
              <a:rPr lang="en-US" sz="1800" dirty="0">
                <a:cs typeface="Times New Roman" pitchFamily="18" charset="0"/>
              </a:rPr>
              <a:t>os345p1.c, os345p2.c, os345p3.c, os345p4.c, os345p5.c, os345p6.c</a:t>
            </a:r>
          </a:p>
          <a:p>
            <a:pPr lvl="1" eaLnBrk="1" hangingPunct="1">
              <a:lnSpc>
                <a:spcPct val="90000"/>
              </a:lnSpc>
            </a:pPr>
            <a:r>
              <a:rPr lang="en-US" sz="1800" dirty="0">
                <a:cs typeface="Times New Roman" pitchFamily="18" charset="0"/>
              </a:rPr>
              <a:t>os345park.c, os345park.h, os345lc3.c, os345lc3.h, os345mmu.c, os345fat.c, os345fat.h</a:t>
            </a:r>
          </a:p>
          <a:p>
            <a:pPr lvl="1">
              <a:lnSpc>
                <a:spcPct val="90000"/>
              </a:lnSpc>
            </a:pPr>
            <a:r>
              <a:rPr lang="en-US" sz="1800" dirty="0">
                <a:cs typeface="Times New Roman" pitchFamily="18" charset="0"/>
              </a:rPr>
              <a:t>Edit os345config.h (if necessary) to select host OS/IDE/ISA. (Only enable one of the following defines: DOS, GCC, MAC, or NET.)</a:t>
            </a:r>
          </a:p>
          <a:p>
            <a:pPr lvl="1">
              <a:lnSpc>
                <a:spcPct val="90000"/>
              </a:lnSpc>
            </a:pPr>
            <a:r>
              <a:rPr lang="en-US" sz="1800" dirty="0">
                <a:cs typeface="Times New Roman" pitchFamily="18" charset="0"/>
              </a:rPr>
              <a:t>Compile and execute your OS. </a:t>
            </a:r>
          </a:p>
        </p:txBody>
      </p:sp>
      <p:sp>
        <p:nvSpPr>
          <p:cNvPr id="2" name="Footer Placeholder 1">
            <a:extLst>
              <a:ext uri="{FF2B5EF4-FFF2-40B4-BE49-F238E27FC236}">
                <a16:creationId xmlns:a16="http://schemas.microsoft.com/office/drawing/2014/main" id="{25A837BF-A8DB-4610-95A7-1B0236206850}"/>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B43AEDCD-9218-42AA-B0F3-9BE0A22B8878}"/>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15</a:t>
            </a:fld>
            <a:endParaRPr lang="en-US" dirty="0"/>
          </a:p>
        </p:txBody>
      </p:sp>
    </p:spTree>
    <p:extLst>
      <p:ext uri="{BB962C8B-B14F-4D97-AF65-F5344CB8AC3E}">
        <p14:creationId xmlns:p14="http://schemas.microsoft.com/office/powerpoint/2010/main" val="41240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47715">
                                            <p:txEl>
                                              <p:pRg st="0" end="0"/>
                                            </p:txEl>
                                          </p:spTgt>
                                        </p:tgtEl>
                                        <p:attrNameLst>
                                          <p:attrName>style.visibility</p:attrName>
                                        </p:attrNameLst>
                                      </p:cBhvr>
                                      <p:to>
                                        <p:strVal val="visible"/>
                                      </p:to>
                                    </p:set>
                                    <p:animEffect transition="in" filter="fade">
                                      <p:cBhvr>
                                        <p:cTn id="7" dur="500"/>
                                        <p:tgtEl>
                                          <p:spTgt spid="2547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47715">
                                            <p:txEl>
                                              <p:pRg st="1" end="1"/>
                                            </p:txEl>
                                          </p:spTgt>
                                        </p:tgtEl>
                                        <p:attrNameLst>
                                          <p:attrName>style.visibility</p:attrName>
                                        </p:attrNameLst>
                                      </p:cBhvr>
                                      <p:to>
                                        <p:strVal val="visible"/>
                                      </p:to>
                                    </p:set>
                                    <p:animEffect transition="in" filter="fade">
                                      <p:cBhvr>
                                        <p:cTn id="10" dur="500"/>
                                        <p:tgtEl>
                                          <p:spTgt spid="2547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47715">
                                            <p:txEl>
                                              <p:pRg st="2" end="2"/>
                                            </p:txEl>
                                          </p:spTgt>
                                        </p:tgtEl>
                                        <p:attrNameLst>
                                          <p:attrName>style.visibility</p:attrName>
                                        </p:attrNameLst>
                                      </p:cBhvr>
                                      <p:to>
                                        <p:strVal val="visible"/>
                                      </p:to>
                                    </p:set>
                                    <p:animEffect transition="in" filter="fade">
                                      <p:cBhvr>
                                        <p:cTn id="13" dur="500"/>
                                        <p:tgtEl>
                                          <p:spTgt spid="2547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47715">
                                            <p:txEl>
                                              <p:pRg st="3" end="3"/>
                                            </p:txEl>
                                          </p:spTgt>
                                        </p:tgtEl>
                                        <p:attrNameLst>
                                          <p:attrName>style.visibility</p:attrName>
                                        </p:attrNameLst>
                                      </p:cBhvr>
                                      <p:to>
                                        <p:strVal val="visible"/>
                                      </p:to>
                                    </p:set>
                                    <p:animEffect transition="in" filter="fade">
                                      <p:cBhvr>
                                        <p:cTn id="18" dur="500"/>
                                        <p:tgtEl>
                                          <p:spTgt spid="254771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47715">
                                            <p:txEl>
                                              <p:pRg st="4" end="4"/>
                                            </p:txEl>
                                          </p:spTgt>
                                        </p:tgtEl>
                                        <p:attrNameLst>
                                          <p:attrName>style.visibility</p:attrName>
                                        </p:attrNameLst>
                                      </p:cBhvr>
                                      <p:to>
                                        <p:strVal val="visible"/>
                                      </p:to>
                                    </p:set>
                                    <p:animEffect transition="in" filter="fade">
                                      <p:cBhvr>
                                        <p:cTn id="21" dur="500"/>
                                        <p:tgtEl>
                                          <p:spTgt spid="25477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47715">
                                            <p:txEl>
                                              <p:pRg st="5" end="5"/>
                                            </p:txEl>
                                          </p:spTgt>
                                        </p:tgtEl>
                                        <p:attrNameLst>
                                          <p:attrName>style.visibility</p:attrName>
                                        </p:attrNameLst>
                                      </p:cBhvr>
                                      <p:to>
                                        <p:strVal val="visible"/>
                                      </p:to>
                                    </p:set>
                                    <p:animEffect transition="in" filter="fade">
                                      <p:cBhvr>
                                        <p:cTn id="24" dur="500"/>
                                        <p:tgtEl>
                                          <p:spTgt spid="25477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47715">
                                            <p:txEl>
                                              <p:pRg st="6" end="6"/>
                                            </p:txEl>
                                          </p:spTgt>
                                        </p:tgtEl>
                                        <p:attrNameLst>
                                          <p:attrName>style.visibility</p:attrName>
                                        </p:attrNameLst>
                                      </p:cBhvr>
                                      <p:to>
                                        <p:strVal val="visible"/>
                                      </p:to>
                                    </p:set>
                                    <p:animEffect transition="in" filter="fade">
                                      <p:cBhvr>
                                        <p:cTn id="27" dur="500"/>
                                        <p:tgtEl>
                                          <p:spTgt spid="25477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7715">
                                            <p:txEl>
                                              <p:pRg st="7" end="7"/>
                                            </p:txEl>
                                          </p:spTgt>
                                        </p:tgtEl>
                                        <p:attrNameLst>
                                          <p:attrName>style.visibility</p:attrName>
                                        </p:attrNameLst>
                                      </p:cBhvr>
                                      <p:to>
                                        <p:strVal val="visible"/>
                                      </p:to>
                                    </p:set>
                                    <p:animEffect transition="in" filter="fade">
                                      <p:cBhvr>
                                        <p:cTn id="30" dur="500"/>
                                        <p:tgtEl>
                                          <p:spTgt spid="2547715">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47715">
                                            <p:txEl>
                                              <p:pRg st="8" end="8"/>
                                            </p:txEl>
                                          </p:spTgt>
                                        </p:tgtEl>
                                        <p:attrNameLst>
                                          <p:attrName>style.visibility</p:attrName>
                                        </p:attrNameLst>
                                      </p:cBhvr>
                                      <p:to>
                                        <p:strVal val="visible"/>
                                      </p:to>
                                    </p:set>
                                    <p:animEffect transition="in" filter="fade">
                                      <p:cBhvr>
                                        <p:cTn id="33" dur="500"/>
                                        <p:tgtEl>
                                          <p:spTgt spid="2547715">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547715">
                                            <p:txEl>
                                              <p:pRg st="9" end="9"/>
                                            </p:txEl>
                                          </p:spTgt>
                                        </p:tgtEl>
                                        <p:attrNameLst>
                                          <p:attrName>style.visibility</p:attrName>
                                        </p:attrNameLst>
                                      </p:cBhvr>
                                      <p:to>
                                        <p:strVal val="visible"/>
                                      </p:to>
                                    </p:set>
                                    <p:animEffect transition="in" filter="fade">
                                      <p:cBhvr>
                                        <p:cTn id="36" dur="500"/>
                                        <p:tgtEl>
                                          <p:spTgt spid="25477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77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hangingPunct="1"/>
            <a:r>
              <a:rPr lang="en-US" dirty="0"/>
              <a:t>Why Take CS 345?</a:t>
            </a:r>
          </a:p>
        </p:txBody>
      </p:sp>
      <p:sp>
        <p:nvSpPr>
          <p:cNvPr id="33798" name="Text Box 3"/>
          <p:cNvSpPr txBox="1">
            <a:spLocks noChangeArrowheads="1"/>
          </p:cNvSpPr>
          <p:nvPr/>
        </p:nvSpPr>
        <p:spPr bwMode="auto">
          <a:xfrm>
            <a:off x="1490664" y="2919414"/>
            <a:ext cx="7602537"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spcBef>
                <a:spcPct val="50000"/>
              </a:spcBef>
            </a:pPr>
            <a:r>
              <a:rPr lang="en-US" sz="7200">
                <a:latin typeface="Times New Roman" pitchFamily="18" charset="0"/>
              </a:rPr>
              <a:t>Why CS 345?</a:t>
            </a:r>
          </a:p>
        </p:txBody>
      </p:sp>
      <p:sp>
        <p:nvSpPr>
          <p:cNvPr id="2" name="TextBox 1"/>
          <p:cNvSpPr txBox="1"/>
          <p:nvPr/>
        </p:nvSpPr>
        <p:spPr>
          <a:xfrm>
            <a:off x="2266117" y="2037520"/>
            <a:ext cx="6271591" cy="3170099"/>
          </a:xfrm>
          <a:prstGeom prst="rect">
            <a:avLst/>
          </a:prstGeom>
          <a:solidFill>
            <a:srgbClr val="FFFF00"/>
          </a:solidFill>
        </p:spPr>
        <p:txBody>
          <a:bodyPr wrap="square" rtlCol="0">
            <a:spAutoFit/>
          </a:bodyPr>
          <a:lstStyle/>
          <a:p>
            <a:pPr marL="342900" indent="-342900">
              <a:spcAft>
                <a:spcPts val="600"/>
              </a:spcAft>
              <a:buFont typeface="Wingdings" panose="05000000000000000000" pitchFamily="2" charset="2"/>
              <a:buChar char="ü"/>
            </a:pPr>
            <a:r>
              <a:rPr lang="en-US" sz="3600" dirty="0"/>
              <a:t>Senioritis</a:t>
            </a:r>
          </a:p>
          <a:p>
            <a:pPr marL="342900" indent="-342900">
              <a:spcAft>
                <a:spcPts val="600"/>
              </a:spcAft>
              <a:buFont typeface="Wingdings" panose="05000000000000000000" pitchFamily="2" charset="2"/>
              <a:buChar char="ü"/>
            </a:pPr>
            <a:r>
              <a:rPr lang="en-US" sz="3600" dirty="0"/>
              <a:t>224/324 Repeat</a:t>
            </a:r>
          </a:p>
          <a:p>
            <a:pPr marL="342900" indent="-342900">
              <a:spcAft>
                <a:spcPts val="600"/>
              </a:spcAft>
              <a:buFont typeface="Wingdings" panose="05000000000000000000" pitchFamily="2" charset="2"/>
              <a:buChar char="ü"/>
            </a:pPr>
            <a:r>
              <a:rPr lang="en-US" sz="3600" dirty="0"/>
              <a:t>Love C</a:t>
            </a:r>
          </a:p>
          <a:p>
            <a:pPr marL="342900" indent="-342900">
              <a:spcAft>
                <a:spcPts val="600"/>
              </a:spcAft>
              <a:buFont typeface="Wingdings" panose="05000000000000000000" pitchFamily="2" charset="2"/>
              <a:buChar char="ü"/>
            </a:pPr>
            <a:r>
              <a:rPr lang="en-US" sz="3600" dirty="0"/>
              <a:t>Fascinated with OS’s</a:t>
            </a:r>
          </a:p>
          <a:p>
            <a:pPr marL="342900" indent="-342900">
              <a:spcAft>
                <a:spcPts val="600"/>
              </a:spcAft>
              <a:buFont typeface="Wingdings" panose="05000000000000000000" pitchFamily="2" charset="2"/>
              <a:buChar char="ü"/>
            </a:pPr>
            <a:r>
              <a:rPr lang="en-US" sz="3600" dirty="0"/>
              <a:t>Concurrency</a:t>
            </a:r>
          </a:p>
        </p:txBody>
      </p:sp>
      <p:sp>
        <p:nvSpPr>
          <p:cNvPr id="3" name="Footer Placeholder 2">
            <a:extLst>
              <a:ext uri="{FF2B5EF4-FFF2-40B4-BE49-F238E27FC236}">
                <a16:creationId xmlns:a16="http://schemas.microsoft.com/office/drawing/2014/main" id="{ABDCB1EC-4A30-4047-A126-B287B33835E6}"/>
              </a:ext>
            </a:extLst>
          </p:cNvPr>
          <p:cNvSpPr>
            <a:spLocks noGrp="1"/>
          </p:cNvSpPr>
          <p:nvPr>
            <p:ph type="ftr" sz="quarter" idx="11"/>
          </p:nvPr>
        </p:nvSpPr>
        <p:spPr/>
        <p:txBody>
          <a:bodyPr/>
          <a:lstStyle/>
          <a:p>
            <a:pPr>
              <a:defRPr/>
            </a:pPr>
            <a:r>
              <a:rPr lang="en-US"/>
              <a:t>Introduction (01)</a:t>
            </a:r>
            <a:endParaRPr lang="en-US" dirty="0"/>
          </a:p>
        </p:txBody>
      </p:sp>
      <p:sp>
        <p:nvSpPr>
          <p:cNvPr id="7" name="Slide Number Placeholder 3">
            <a:extLst>
              <a:ext uri="{FF2B5EF4-FFF2-40B4-BE49-F238E27FC236}">
                <a16:creationId xmlns:a16="http://schemas.microsoft.com/office/drawing/2014/main" id="{E7747F13-0E74-4421-B0A8-26AC4571643F}"/>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16</a:t>
            </a:fld>
            <a:endParaRPr lang="en-US" dirty="0"/>
          </a:p>
        </p:txBody>
      </p:sp>
    </p:spTree>
    <p:extLst>
      <p:ext uri="{BB962C8B-B14F-4D97-AF65-F5344CB8AC3E}">
        <p14:creationId xmlns:p14="http://schemas.microsoft.com/office/powerpoint/2010/main" val="21250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Comments…</a:t>
            </a:r>
          </a:p>
        </p:txBody>
      </p:sp>
      <p:sp>
        <p:nvSpPr>
          <p:cNvPr id="7" name="TextBox 6"/>
          <p:cNvSpPr txBox="1"/>
          <p:nvPr/>
        </p:nvSpPr>
        <p:spPr>
          <a:xfrm>
            <a:off x="1580322" y="1620082"/>
            <a:ext cx="8090452" cy="1015663"/>
          </a:xfrm>
          <a:prstGeom prst="rect">
            <a:avLst/>
          </a:prstGeom>
          <a:noFill/>
        </p:spPr>
        <p:txBody>
          <a:bodyPr wrap="square" rtlCol="0">
            <a:spAutoFit/>
          </a:bodyPr>
          <a:lstStyle/>
          <a:p>
            <a:r>
              <a:rPr lang="en-US" sz="2000" dirty="0">
                <a:latin typeface="Comic Sans MS" panose="030F0702030302020204" pitchFamily="66" charset="0"/>
              </a:rPr>
              <a:t>“345 was the first class I took where I felt motivated and capable (in a CS class) of learning new things quickly. It genuinely was a turning point for me as a student.</a:t>
            </a:r>
          </a:p>
        </p:txBody>
      </p:sp>
      <p:sp>
        <p:nvSpPr>
          <p:cNvPr id="8" name="TextBox 7"/>
          <p:cNvSpPr txBox="1"/>
          <p:nvPr/>
        </p:nvSpPr>
        <p:spPr>
          <a:xfrm>
            <a:off x="1573698" y="2865772"/>
            <a:ext cx="8090452" cy="1015663"/>
          </a:xfrm>
          <a:prstGeom prst="rect">
            <a:avLst/>
          </a:prstGeom>
          <a:noFill/>
        </p:spPr>
        <p:txBody>
          <a:bodyPr wrap="square" rtlCol="0">
            <a:spAutoFit/>
          </a:bodyPr>
          <a:lstStyle/>
          <a:p>
            <a:r>
              <a:rPr lang="en-US" sz="2000" dirty="0">
                <a:latin typeface="Comic Sans MS" panose="030F0702030302020204" pitchFamily="66" charset="0"/>
              </a:rPr>
              <a:t>“… applied to the Goldman Sachs technology division, and they asked me non-stop about CS 345. Well I got a full-time job offer…”</a:t>
            </a:r>
          </a:p>
        </p:txBody>
      </p:sp>
      <p:sp>
        <p:nvSpPr>
          <p:cNvPr id="9" name="TextBox 8"/>
          <p:cNvSpPr txBox="1"/>
          <p:nvPr/>
        </p:nvSpPr>
        <p:spPr>
          <a:xfrm>
            <a:off x="1577013" y="4091583"/>
            <a:ext cx="8090452" cy="1938992"/>
          </a:xfrm>
          <a:prstGeom prst="rect">
            <a:avLst/>
          </a:prstGeom>
          <a:noFill/>
        </p:spPr>
        <p:txBody>
          <a:bodyPr wrap="square" rtlCol="0">
            <a:spAutoFit/>
          </a:bodyPr>
          <a:lstStyle/>
          <a:p>
            <a:r>
              <a:rPr lang="en-US" sz="2000" dirty="0">
                <a:latin typeface="Comic Sans MS" panose="030F0702030302020204" pitchFamily="66" charset="0"/>
              </a:rPr>
              <a:t>“… I recently took part in a grueling 3 hour job interview for a local startup company.  The coveted prize was a paid internship that came with training for my future career as a software engineer.  …  Questions were asked about processes/threads, virtual memory, and scheduling, all three of which are key components of the operating systems class on campus.”</a:t>
            </a:r>
          </a:p>
        </p:txBody>
      </p:sp>
      <p:sp>
        <p:nvSpPr>
          <p:cNvPr id="3" name="Footer Placeholder 2">
            <a:extLst>
              <a:ext uri="{FF2B5EF4-FFF2-40B4-BE49-F238E27FC236}">
                <a16:creationId xmlns:a16="http://schemas.microsoft.com/office/drawing/2014/main" id="{75746F58-B8A3-472A-B2EF-DF35C1B6B7B9}"/>
              </a:ext>
            </a:extLst>
          </p:cNvPr>
          <p:cNvSpPr>
            <a:spLocks noGrp="1"/>
          </p:cNvSpPr>
          <p:nvPr>
            <p:ph type="ftr" sz="quarter" idx="11"/>
          </p:nvPr>
        </p:nvSpPr>
        <p:spPr/>
        <p:txBody>
          <a:bodyPr/>
          <a:lstStyle/>
          <a:p>
            <a:pPr>
              <a:defRPr/>
            </a:pPr>
            <a:r>
              <a:rPr lang="en-US"/>
              <a:t>Introduction (01)</a:t>
            </a:r>
            <a:endParaRPr lang="en-US" dirty="0"/>
          </a:p>
        </p:txBody>
      </p:sp>
      <p:sp>
        <p:nvSpPr>
          <p:cNvPr id="10" name="Slide Number Placeholder 3">
            <a:extLst>
              <a:ext uri="{FF2B5EF4-FFF2-40B4-BE49-F238E27FC236}">
                <a16:creationId xmlns:a16="http://schemas.microsoft.com/office/drawing/2014/main" id="{298314F2-7CCE-4298-A5F2-2FD0F4AB8EC6}"/>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17</a:t>
            </a:fld>
            <a:endParaRPr lang="en-US" dirty="0"/>
          </a:p>
        </p:txBody>
      </p:sp>
    </p:spTree>
    <p:extLst>
      <p:ext uri="{BB962C8B-B14F-4D97-AF65-F5344CB8AC3E}">
        <p14:creationId xmlns:p14="http://schemas.microsoft.com/office/powerpoint/2010/main" val="119479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Comments…</a:t>
            </a:r>
          </a:p>
        </p:txBody>
      </p:sp>
      <p:sp>
        <p:nvSpPr>
          <p:cNvPr id="9" name="TextBox 8"/>
          <p:cNvSpPr txBox="1"/>
          <p:nvPr/>
        </p:nvSpPr>
        <p:spPr>
          <a:xfrm>
            <a:off x="1577013" y="1616773"/>
            <a:ext cx="8090452" cy="1323439"/>
          </a:xfrm>
          <a:prstGeom prst="rect">
            <a:avLst/>
          </a:prstGeom>
          <a:noFill/>
        </p:spPr>
        <p:txBody>
          <a:bodyPr wrap="square" rtlCol="0">
            <a:spAutoFit/>
          </a:bodyPr>
          <a:lstStyle/>
          <a:p>
            <a:r>
              <a:rPr lang="en-US" sz="2000" dirty="0">
                <a:latin typeface="Comic Sans MS" panose="030F0702030302020204" pitchFamily="66" charset="0"/>
              </a:rPr>
              <a:t>“… OSes are the most used pieces of software on any computer, and being familiar with how they work under the hood is an essential for anyone who wants to have a successful career in software development.”</a:t>
            </a:r>
          </a:p>
        </p:txBody>
      </p:sp>
      <p:sp>
        <p:nvSpPr>
          <p:cNvPr id="10" name="TextBox 9"/>
          <p:cNvSpPr txBox="1"/>
          <p:nvPr/>
        </p:nvSpPr>
        <p:spPr>
          <a:xfrm>
            <a:off x="1570389" y="3071181"/>
            <a:ext cx="8090452" cy="2862322"/>
          </a:xfrm>
          <a:prstGeom prst="rect">
            <a:avLst/>
          </a:prstGeom>
          <a:noFill/>
        </p:spPr>
        <p:txBody>
          <a:bodyPr wrap="square" rtlCol="0">
            <a:spAutoFit/>
          </a:bodyPr>
          <a:lstStyle/>
          <a:p>
            <a:r>
              <a:rPr lang="en-US" sz="2000" dirty="0">
                <a:latin typeface="Comic Sans MS" panose="030F0702030302020204" pitchFamily="66" charset="0"/>
              </a:rPr>
              <a:t>“… Not all CS classes currently in the program are beneficial to all students' future careers in software development, but I argue that operating systems is actually very useful to all students hoping to develop software professionally.  … the OS class an elective ... a great disservice to any CS student hoping to advance a career in industry and will leave him/her to learn the necessary OS material later on in their careers, while others competing for the same jobs will have already learned the material during their undergraduate studies.”</a:t>
            </a:r>
          </a:p>
        </p:txBody>
      </p:sp>
      <p:sp>
        <p:nvSpPr>
          <p:cNvPr id="3" name="Footer Placeholder 2">
            <a:extLst>
              <a:ext uri="{FF2B5EF4-FFF2-40B4-BE49-F238E27FC236}">
                <a16:creationId xmlns:a16="http://schemas.microsoft.com/office/drawing/2014/main" id="{61935BC6-B351-4A37-B1A3-97B18F2DB381}"/>
              </a:ext>
            </a:extLst>
          </p:cNvPr>
          <p:cNvSpPr>
            <a:spLocks noGrp="1"/>
          </p:cNvSpPr>
          <p:nvPr>
            <p:ph type="ftr" sz="quarter" idx="11"/>
          </p:nvPr>
        </p:nvSpPr>
        <p:spPr/>
        <p:txBody>
          <a:bodyPr/>
          <a:lstStyle/>
          <a:p>
            <a:pPr>
              <a:defRPr/>
            </a:pPr>
            <a:r>
              <a:rPr lang="en-US"/>
              <a:t>Introduction (01)</a:t>
            </a:r>
            <a:endParaRPr lang="en-US" dirty="0"/>
          </a:p>
        </p:txBody>
      </p:sp>
      <p:sp>
        <p:nvSpPr>
          <p:cNvPr id="7" name="Slide Number Placeholder 3">
            <a:extLst>
              <a:ext uri="{FF2B5EF4-FFF2-40B4-BE49-F238E27FC236}">
                <a16:creationId xmlns:a16="http://schemas.microsoft.com/office/drawing/2014/main" id="{D4B7A425-F395-420E-AC9A-9C8A21908E75}"/>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18</a:t>
            </a:fld>
            <a:endParaRPr lang="en-US" dirty="0"/>
          </a:p>
        </p:txBody>
      </p:sp>
    </p:spTree>
    <p:extLst>
      <p:ext uri="{BB962C8B-B14F-4D97-AF65-F5344CB8AC3E}">
        <p14:creationId xmlns:p14="http://schemas.microsoft.com/office/powerpoint/2010/main" val="64095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a:t>Operating Systems</a:t>
            </a:r>
          </a:p>
        </p:txBody>
      </p:sp>
      <p:sp>
        <p:nvSpPr>
          <p:cNvPr id="2428931" name="Rectangle 3"/>
          <p:cNvSpPr>
            <a:spLocks noGrp="1" noChangeArrowheads="1"/>
          </p:cNvSpPr>
          <p:nvPr>
            <p:ph type="body" idx="1"/>
          </p:nvPr>
        </p:nvSpPr>
        <p:spPr>
          <a:xfrm>
            <a:off x="548641" y="1416051"/>
            <a:ext cx="9797142" cy="4695825"/>
          </a:xfrm>
        </p:spPr>
        <p:txBody>
          <a:bodyPr/>
          <a:lstStyle/>
          <a:p>
            <a:pPr eaLnBrk="1" hangingPunct="1"/>
            <a:r>
              <a:rPr lang="en-US" sz="2400" dirty="0"/>
              <a:t>What is an operating system?</a:t>
            </a:r>
          </a:p>
          <a:p>
            <a:pPr lvl="1" eaLnBrk="1" hangingPunct="1"/>
            <a:r>
              <a:rPr lang="en-US" sz="2200" dirty="0"/>
              <a:t>Hard to define precisely, because operating systems arose historically as people needed to solve problems associated with using computers.</a:t>
            </a:r>
          </a:p>
          <a:p>
            <a:pPr lvl="1" eaLnBrk="1" hangingPunct="1"/>
            <a:r>
              <a:rPr lang="en-US" sz="2200" dirty="0"/>
              <a:t>How about…</a:t>
            </a:r>
          </a:p>
          <a:p>
            <a:pPr lvl="2" eaLnBrk="1" hangingPunct="1">
              <a:buFont typeface="Wingdings" pitchFamily="2" charset="2"/>
              <a:buNone/>
            </a:pPr>
            <a:r>
              <a:rPr lang="en-US" sz="2200" dirty="0"/>
              <a:t>“Software that makes computing power available to users by controlling the hardware.”</a:t>
            </a:r>
          </a:p>
          <a:p>
            <a:pPr lvl="2" eaLnBrk="1" hangingPunct="1">
              <a:buFont typeface="Wingdings" pitchFamily="2" charset="2"/>
              <a:buNone/>
            </a:pPr>
            <a:r>
              <a:rPr lang="en-US" sz="2200" dirty="0"/>
              <a:t>“Software executes when nothing else is happening.”</a:t>
            </a:r>
          </a:p>
          <a:p>
            <a:pPr lvl="2" eaLnBrk="1" hangingPunct="1">
              <a:buFont typeface="Wingdings" pitchFamily="2" charset="2"/>
              <a:buNone/>
            </a:pPr>
            <a:r>
              <a:rPr lang="en-US" sz="2200" dirty="0"/>
              <a:t>“A collection of software modules including device drivers, libraries, and access routines.”</a:t>
            </a:r>
          </a:p>
        </p:txBody>
      </p:sp>
      <p:sp>
        <p:nvSpPr>
          <p:cNvPr id="2" name="Footer Placeholder 1">
            <a:extLst>
              <a:ext uri="{FF2B5EF4-FFF2-40B4-BE49-F238E27FC236}">
                <a16:creationId xmlns:a16="http://schemas.microsoft.com/office/drawing/2014/main" id="{AEEA7867-FD92-4700-86FF-FB21D978423D}"/>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AEEECC37-1E84-458E-A70E-28176ACB0F2B}"/>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19</a:t>
            </a:fld>
            <a:endParaRPr lang="en-US" dirty="0"/>
          </a:p>
        </p:txBody>
      </p:sp>
    </p:spTree>
    <p:extLst>
      <p:ext uri="{BB962C8B-B14F-4D97-AF65-F5344CB8AC3E}">
        <p14:creationId xmlns:p14="http://schemas.microsoft.com/office/powerpoint/2010/main" val="66641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28931">
                                            <p:txEl>
                                              <p:pRg st="0" end="0"/>
                                            </p:txEl>
                                          </p:spTgt>
                                        </p:tgtEl>
                                        <p:attrNameLst>
                                          <p:attrName>style.visibility</p:attrName>
                                        </p:attrNameLst>
                                      </p:cBhvr>
                                      <p:to>
                                        <p:strVal val="visible"/>
                                      </p:to>
                                    </p:set>
                                    <p:animEffect transition="in" filter="fade">
                                      <p:cBhvr>
                                        <p:cTn id="7" dur="500"/>
                                        <p:tgtEl>
                                          <p:spTgt spid="24289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28931">
                                            <p:txEl>
                                              <p:pRg st="1" end="1"/>
                                            </p:txEl>
                                          </p:spTgt>
                                        </p:tgtEl>
                                        <p:attrNameLst>
                                          <p:attrName>style.visibility</p:attrName>
                                        </p:attrNameLst>
                                      </p:cBhvr>
                                      <p:to>
                                        <p:strVal val="visible"/>
                                      </p:to>
                                    </p:set>
                                    <p:animEffect transition="in" filter="fade">
                                      <p:cBhvr>
                                        <p:cTn id="12" dur="500"/>
                                        <p:tgtEl>
                                          <p:spTgt spid="24289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28931">
                                            <p:txEl>
                                              <p:pRg st="2" end="2"/>
                                            </p:txEl>
                                          </p:spTgt>
                                        </p:tgtEl>
                                        <p:attrNameLst>
                                          <p:attrName>style.visibility</p:attrName>
                                        </p:attrNameLst>
                                      </p:cBhvr>
                                      <p:to>
                                        <p:strVal val="visible"/>
                                      </p:to>
                                    </p:set>
                                    <p:animEffect transition="in" filter="fade">
                                      <p:cBhvr>
                                        <p:cTn id="17" dur="500"/>
                                        <p:tgtEl>
                                          <p:spTgt spid="24289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28931">
                                            <p:txEl>
                                              <p:pRg st="3" end="3"/>
                                            </p:txEl>
                                          </p:spTgt>
                                        </p:tgtEl>
                                        <p:attrNameLst>
                                          <p:attrName>style.visibility</p:attrName>
                                        </p:attrNameLst>
                                      </p:cBhvr>
                                      <p:to>
                                        <p:strVal val="visible"/>
                                      </p:to>
                                    </p:set>
                                    <p:animEffect transition="in" filter="fade">
                                      <p:cBhvr>
                                        <p:cTn id="20" dur="500"/>
                                        <p:tgtEl>
                                          <p:spTgt spid="242893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28931">
                                            <p:txEl>
                                              <p:pRg st="4" end="4"/>
                                            </p:txEl>
                                          </p:spTgt>
                                        </p:tgtEl>
                                        <p:attrNameLst>
                                          <p:attrName>style.visibility</p:attrName>
                                        </p:attrNameLst>
                                      </p:cBhvr>
                                      <p:to>
                                        <p:strVal val="visible"/>
                                      </p:to>
                                    </p:set>
                                    <p:animEffect transition="in" filter="fade">
                                      <p:cBhvr>
                                        <p:cTn id="23" dur="500"/>
                                        <p:tgtEl>
                                          <p:spTgt spid="242893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28931">
                                            <p:txEl>
                                              <p:pRg st="5" end="5"/>
                                            </p:txEl>
                                          </p:spTgt>
                                        </p:tgtEl>
                                        <p:attrNameLst>
                                          <p:attrName>style.visibility</p:attrName>
                                        </p:attrNameLst>
                                      </p:cBhvr>
                                      <p:to>
                                        <p:strVal val="visible"/>
                                      </p:to>
                                    </p:set>
                                    <p:animEffect transition="in" filter="fade">
                                      <p:cBhvr>
                                        <p:cTn id="26" dur="500"/>
                                        <p:tgtEl>
                                          <p:spTgt spid="2428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8931"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4C3487C-1617-449B-95F6-3806BCF442E9}"/>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D8AA2029-8359-49D6-89FC-B193E5BFB1D6}"/>
              </a:ext>
            </a:extLst>
          </p:cNvPr>
          <p:cNvSpPr>
            <a:spLocks noGrp="1"/>
          </p:cNvSpPr>
          <p:nvPr>
            <p:ph type="sldNum" sz="quarter" idx="12"/>
          </p:nvPr>
        </p:nvSpPr>
        <p:spPr/>
        <p:txBody>
          <a:bodyPr/>
          <a:lstStyle/>
          <a:p>
            <a:pPr>
              <a:defRPr/>
            </a:pPr>
            <a:fld id="{A0C1462C-D640-45B3-901B-F425AA5C3674}" type="slidenum">
              <a:rPr lang="en-US" smtClean="0"/>
              <a:pPr>
                <a:defRPr/>
              </a:pPr>
              <a:t>2</a:t>
            </a:fld>
            <a:endParaRPr lang="en-US" dirty="0"/>
          </a:p>
        </p:txBody>
      </p:sp>
      <p:sp>
        <p:nvSpPr>
          <p:cNvPr id="4" name="TextBox 3">
            <a:extLst>
              <a:ext uri="{FF2B5EF4-FFF2-40B4-BE49-F238E27FC236}">
                <a16:creationId xmlns:a16="http://schemas.microsoft.com/office/drawing/2014/main" id="{986AD35B-2C8D-47E2-B84D-DD38E1CA873F}"/>
              </a:ext>
            </a:extLst>
          </p:cNvPr>
          <p:cNvSpPr txBox="1"/>
          <p:nvPr/>
        </p:nvSpPr>
        <p:spPr>
          <a:xfrm>
            <a:off x="2362200" y="1371601"/>
            <a:ext cx="7239000" cy="646331"/>
          </a:xfrm>
          <a:prstGeom prst="rect">
            <a:avLst/>
          </a:prstGeom>
          <a:noFill/>
        </p:spPr>
        <p:txBody>
          <a:bodyPr wrap="square" rtlCol="0">
            <a:spAutoFit/>
          </a:bodyPr>
          <a:lstStyle/>
          <a:p>
            <a:r>
              <a:rPr lang="en-US" sz="3600" dirty="0"/>
              <a:t>CS 345 – Operating Systems</a:t>
            </a:r>
          </a:p>
        </p:txBody>
      </p:sp>
      <p:pic>
        <p:nvPicPr>
          <p:cNvPr id="6" name="Picture 5" descr="A close up of a piece of paper&#10;&#10;Description automatically generated">
            <a:extLst>
              <a:ext uri="{FF2B5EF4-FFF2-40B4-BE49-F238E27FC236}">
                <a16:creationId xmlns:a16="http://schemas.microsoft.com/office/drawing/2014/main" id="{A74ED881-AA0E-4DB3-A6CE-2F0B6F1AF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590800"/>
            <a:ext cx="4572000" cy="2560320"/>
          </a:xfrm>
          <a:prstGeom prst="rect">
            <a:avLst/>
          </a:prstGeom>
        </p:spPr>
      </p:pic>
    </p:spTree>
    <p:extLst>
      <p:ext uri="{BB962C8B-B14F-4D97-AF65-F5344CB8AC3E}">
        <p14:creationId xmlns:p14="http://schemas.microsoft.com/office/powerpoint/2010/main" val="274362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dirty="0"/>
              <a:t>What Does a Modern OS Do? </a:t>
            </a:r>
          </a:p>
        </p:txBody>
      </p:sp>
      <p:sp>
        <p:nvSpPr>
          <p:cNvPr id="2429955" name="Rectangle 3"/>
          <p:cNvSpPr>
            <a:spLocks noGrp="1" noChangeArrowheads="1"/>
          </p:cNvSpPr>
          <p:nvPr>
            <p:ph type="body" idx="1"/>
          </p:nvPr>
        </p:nvSpPr>
        <p:spPr>
          <a:xfrm>
            <a:off x="522514" y="1429305"/>
            <a:ext cx="9978066" cy="4576208"/>
          </a:xfrm>
        </p:spPr>
        <p:txBody>
          <a:bodyPr/>
          <a:lstStyle/>
          <a:p>
            <a:pPr eaLnBrk="1" hangingPunct="1"/>
            <a:r>
              <a:rPr lang="en-US" sz="2400" b="1" dirty="0"/>
              <a:t>Provides Abstractions:</a:t>
            </a:r>
          </a:p>
          <a:p>
            <a:pPr lvl="1" eaLnBrk="1" hangingPunct="1"/>
            <a:r>
              <a:rPr lang="en-US" sz="2400" dirty="0"/>
              <a:t>Hardware has low-level physical resources with complicated, idiosyncratic interfaces.</a:t>
            </a:r>
          </a:p>
          <a:p>
            <a:pPr lvl="1" eaLnBrk="1" hangingPunct="1"/>
            <a:r>
              <a:rPr lang="en-US" sz="2400" dirty="0"/>
              <a:t>OS provides abstractions that present clean interfaces.</a:t>
            </a:r>
          </a:p>
          <a:p>
            <a:pPr lvl="1" eaLnBrk="1" hangingPunct="1"/>
            <a:r>
              <a:rPr lang="en-US" sz="2400" dirty="0"/>
              <a:t>Goal: make computer easier to use.</a:t>
            </a:r>
          </a:p>
          <a:p>
            <a:pPr lvl="1" eaLnBrk="1" hangingPunct="1"/>
            <a:r>
              <a:rPr lang="en-US" sz="2400" dirty="0"/>
              <a:t>Examples: Processes, Unbounded Memory, Files, Synchronization and Communication Mechanisms. </a:t>
            </a:r>
          </a:p>
          <a:p>
            <a:pPr eaLnBrk="1" hangingPunct="1"/>
            <a:r>
              <a:rPr lang="en-US" sz="2400" b="1" dirty="0"/>
              <a:t>Provides Standard Interface:</a:t>
            </a:r>
          </a:p>
          <a:p>
            <a:pPr lvl="1" eaLnBrk="1" hangingPunct="1"/>
            <a:r>
              <a:rPr lang="en-US" sz="2400" dirty="0"/>
              <a:t>Goal: portability.</a:t>
            </a:r>
          </a:p>
          <a:p>
            <a:pPr lvl="1" eaLnBrk="1" hangingPunct="1"/>
            <a:r>
              <a:rPr lang="en-US" sz="2400" dirty="0"/>
              <a:t>Unix runs on many very different computer systems.</a:t>
            </a:r>
          </a:p>
        </p:txBody>
      </p:sp>
      <p:sp>
        <p:nvSpPr>
          <p:cNvPr id="2" name="Footer Placeholder 1">
            <a:extLst>
              <a:ext uri="{FF2B5EF4-FFF2-40B4-BE49-F238E27FC236}">
                <a16:creationId xmlns:a16="http://schemas.microsoft.com/office/drawing/2014/main" id="{8AFC5007-0B3B-4F13-A08C-1B5A6AD14AD4}"/>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A7AF61F7-071E-42CE-B715-DA75A3C1CFBE}"/>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20</a:t>
            </a:fld>
            <a:endParaRPr lang="en-US" dirty="0"/>
          </a:p>
        </p:txBody>
      </p:sp>
    </p:spTree>
    <p:extLst>
      <p:ext uri="{BB962C8B-B14F-4D97-AF65-F5344CB8AC3E}">
        <p14:creationId xmlns:p14="http://schemas.microsoft.com/office/powerpoint/2010/main" val="81869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29955">
                                            <p:txEl>
                                              <p:pRg st="0" end="0"/>
                                            </p:txEl>
                                          </p:spTgt>
                                        </p:tgtEl>
                                        <p:attrNameLst>
                                          <p:attrName>style.visibility</p:attrName>
                                        </p:attrNameLst>
                                      </p:cBhvr>
                                      <p:to>
                                        <p:strVal val="visible"/>
                                      </p:to>
                                    </p:set>
                                    <p:animEffect transition="in" filter="fade">
                                      <p:cBhvr>
                                        <p:cTn id="7" dur="500"/>
                                        <p:tgtEl>
                                          <p:spTgt spid="24299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29955">
                                            <p:txEl>
                                              <p:pRg st="1" end="1"/>
                                            </p:txEl>
                                          </p:spTgt>
                                        </p:tgtEl>
                                        <p:attrNameLst>
                                          <p:attrName>style.visibility</p:attrName>
                                        </p:attrNameLst>
                                      </p:cBhvr>
                                      <p:to>
                                        <p:strVal val="visible"/>
                                      </p:to>
                                    </p:set>
                                    <p:animEffect transition="in" filter="fade">
                                      <p:cBhvr>
                                        <p:cTn id="10" dur="500"/>
                                        <p:tgtEl>
                                          <p:spTgt spid="242995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29955">
                                            <p:txEl>
                                              <p:pRg st="2" end="2"/>
                                            </p:txEl>
                                          </p:spTgt>
                                        </p:tgtEl>
                                        <p:attrNameLst>
                                          <p:attrName>style.visibility</p:attrName>
                                        </p:attrNameLst>
                                      </p:cBhvr>
                                      <p:to>
                                        <p:strVal val="visible"/>
                                      </p:to>
                                    </p:set>
                                    <p:animEffect transition="in" filter="fade">
                                      <p:cBhvr>
                                        <p:cTn id="13" dur="500"/>
                                        <p:tgtEl>
                                          <p:spTgt spid="242995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29955">
                                            <p:txEl>
                                              <p:pRg st="3" end="3"/>
                                            </p:txEl>
                                          </p:spTgt>
                                        </p:tgtEl>
                                        <p:attrNameLst>
                                          <p:attrName>style.visibility</p:attrName>
                                        </p:attrNameLst>
                                      </p:cBhvr>
                                      <p:to>
                                        <p:strVal val="visible"/>
                                      </p:to>
                                    </p:set>
                                    <p:animEffect transition="in" filter="fade">
                                      <p:cBhvr>
                                        <p:cTn id="16" dur="500"/>
                                        <p:tgtEl>
                                          <p:spTgt spid="242995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29955">
                                            <p:txEl>
                                              <p:pRg st="4" end="4"/>
                                            </p:txEl>
                                          </p:spTgt>
                                        </p:tgtEl>
                                        <p:attrNameLst>
                                          <p:attrName>style.visibility</p:attrName>
                                        </p:attrNameLst>
                                      </p:cBhvr>
                                      <p:to>
                                        <p:strVal val="visible"/>
                                      </p:to>
                                    </p:set>
                                    <p:animEffect transition="in" filter="fade">
                                      <p:cBhvr>
                                        <p:cTn id="19" dur="500"/>
                                        <p:tgtEl>
                                          <p:spTgt spid="242995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29955">
                                            <p:txEl>
                                              <p:pRg st="5" end="5"/>
                                            </p:txEl>
                                          </p:spTgt>
                                        </p:tgtEl>
                                        <p:attrNameLst>
                                          <p:attrName>style.visibility</p:attrName>
                                        </p:attrNameLst>
                                      </p:cBhvr>
                                      <p:to>
                                        <p:strVal val="visible"/>
                                      </p:to>
                                    </p:set>
                                    <p:animEffect transition="in" filter="fade">
                                      <p:cBhvr>
                                        <p:cTn id="24" dur="500"/>
                                        <p:tgtEl>
                                          <p:spTgt spid="242995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29955">
                                            <p:txEl>
                                              <p:pRg st="6" end="6"/>
                                            </p:txEl>
                                          </p:spTgt>
                                        </p:tgtEl>
                                        <p:attrNameLst>
                                          <p:attrName>style.visibility</p:attrName>
                                        </p:attrNameLst>
                                      </p:cBhvr>
                                      <p:to>
                                        <p:strVal val="visible"/>
                                      </p:to>
                                    </p:set>
                                    <p:animEffect transition="in" filter="fade">
                                      <p:cBhvr>
                                        <p:cTn id="27" dur="500"/>
                                        <p:tgtEl>
                                          <p:spTgt spid="242995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29955">
                                            <p:txEl>
                                              <p:pRg st="7" end="7"/>
                                            </p:txEl>
                                          </p:spTgt>
                                        </p:tgtEl>
                                        <p:attrNameLst>
                                          <p:attrName>style.visibility</p:attrName>
                                        </p:attrNameLst>
                                      </p:cBhvr>
                                      <p:to>
                                        <p:strVal val="visible"/>
                                      </p:to>
                                    </p:set>
                                    <p:animEffect transition="in" filter="fade">
                                      <p:cBhvr>
                                        <p:cTn id="30" dur="500"/>
                                        <p:tgtEl>
                                          <p:spTgt spid="24299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995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sz="4000"/>
              <a:t>What Does a Modern OS Do?</a:t>
            </a:r>
          </a:p>
        </p:txBody>
      </p:sp>
      <p:sp>
        <p:nvSpPr>
          <p:cNvPr id="2430979" name="Rectangle 3"/>
          <p:cNvSpPr>
            <a:spLocks noGrp="1" noChangeArrowheads="1"/>
          </p:cNvSpPr>
          <p:nvPr>
            <p:ph type="body" idx="1"/>
          </p:nvPr>
        </p:nvSpPr>
        <p:spPr>
          <a:xfrm>
            <a:off x="642309" y="1411550"/>
            <a:ext cx="9978067" cy="4830500"/>
          </a:xfrm>
        </p:spPr>
        <p:txBody>
          <a:bodyPr/>
          <a:lstStyle/>
          <a:p>
            <a:pPr eaLnBrk="1" hangingPunct="1">
              <a:lnSpc>
                <a:spcPct val="90000"/>
              </a:lnSpc>
            </a:pPr>
            <a:r>
              <a:rPr lang="en-US" sz="2400" b="1" dirty="0"/>
              <a:t>Mediates Resource Usage:</a:t>
            </a:r>
          </a:p>
          <a:p>
            <a:pPr lvl="1" eaLnBrk="1" hangingPunct="1">
              <a:lnSpc>
                <a:spcPct val="90000"/>
              </a:lnSpc>
            </a:pPr>
            <a:r>
              <a:rPr lang="en-US" sz="2200" dirty="0"/>
              <a:t>Goal: allow multiple users to share resources fairly, efficiently, safely and securely.</a:t>
            </a:r>
          </a:p>
          <a:p>
            <a:pPr lvl="1" eaLnBrk="1" hangingPunct="1">
              <a:lnSpc>
                <a:spcPct val="90000"/>
              </a:lnSpc>
            </a:pPr>
            <a:r>
              <a:rPr lang="en-US" sz="2200" dirty="0"/>
              <a:t>Examples:</a:t>
            </a:r>
          </a:p>
          <a:p>
            <a:pPr lvl="2" eaLnBrk="1" hangingPunct="1">
              <a:lnSpc>
                <a:spcPct val="90000"/>
              </a:lnSpc>
            </a:pPr>
            <a:r>
              <a:rPr lang="en-US" sz="2000" dirty="0"/>
              <a:t>Multiple processes share one processor. (</a:t>
            </a:r>
            <a:r>
              <a:rPr lang="en-US" sz="2000" dirty="0" err="1"/>
              <a:t>preemptable</a:t>
            </a:r>
            <a:r>
              <a:rPr lang="en-US" sz="2000" dirty="0"/>
              <a:t> resource)</a:t>
            </a:r>
          </a:p>
          <a:p>
            <a:pPr lvl="2" eaLnBrk="1" hangingPunct="1">
              <a:lnSpc>
                <a:spcPct val="90000"/>
              </a:lnSpc>
            </a:pPr>
            <a:r>
              <a:rPr lang="en-US" sz="2000" dirty="0"/>
              <a:t>Multiple programs share one physical memory (</a:t>
            </a:r>
            <a:r>
              <a:rPr lang="en-US" sz="2000" dirty="0" err="1"/>
              <a:t>preemptable</a:t>
            </a:r>
            <a:r>
              <a:rPr lang="en-US" sz="2000" dirty="0"/>
              <a:t> resource).</a:t>
            </a:r>
          </a:p>
          <a:p>
            <a:pPr lvl="2" eaLnBrk="1" hangingPunct="1">
              <a:lnSpc>
                <a:spcPct val="90000"/>
              </a:lnSpc>
            </a:pPr>
            <a:r>
              <a:rPr lang="en-US" sz="2000" dirty="0"/>
              <a:t>Multiple users and files share one disk. (non-</a:t>
            </a:r>
            <a:r>
              <a:rPr lang="en-US" sz="2000" dirty="0" err="1"/>
              <a:t>preemptable</a:t>
            </a:r>
            <a:r>
              <a:rPr lang="en-US" sz="2000" dirty="0"/>
              <a:t> resource)</a:t>
            </a:r>
          </a:p>
          <a:p>
            <a:pPr lvl="2" eaLnBrk="1" hangingPunct="1">
              <a:lnSpc>
                <a:spcPct val="90000"/>
              </a:lnSpc>
            </a:pPr>
            <a:r>
              <a:rPr lang="en-US" sz="2000" dirty="0"/>
              <a:t>Multiple programs share a given amount of disk and network bandwidth (preemptable resource). </a:t>
            </a:r>
          </a:p>
          <a:p>
            <a:pPr eaLnBrk="1" hangingPunct="1">
              <a:lnSpc>
                <a:spcPct val="90000"/>
              </a:lnSpc>
            </a:pPr>
            <a:r>
              <a:rPr lang="en-US" sz="2400" b="1" dirty="0"/>
              <a:t>Consumes Resources:</a:t>
            </a:r>
          </a:p>
          <a:p>
            <a:pPr lvl="1" eaLnBrk="1" hangingPunct="1">
              <a:lnSpc>
                <a:spcPct val="90000"/>
              </a:lnSpc>
            </a:pPr>
            <a:r>
              <a:rPr lang="en-US" sz="2200" dirty="0"/>
              <a:t>Solaris takes up about 8 Mbytes physical memory (or about $400). </a:t>
            </a:r>
          </a:p>
        </p:txBody>
      </p:sp>
      <p:sp>
        <p:nvSpPr>
          <p:cNvPr id="2" name="Footer Placeholder 1">
            <a:extLst>
              <a:ext uri="{FF2B5EF4-FFF2-40B4-BE49-F238E27FC236}">
                <a16:creationId xmlns:a16="http://schemas.microsoft.com/office/drawing/2014/main" id="{BFA111B0-BD6E-4006-AAE4-F0EE38AE9303}"/>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D43B7734-3D3E-4731-9359-8A2711E3D3EF}"/>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21</a:t>
            </a:fld>
            <a:endParaRPr lang="en-US" dirty="0"/>
          </a:p>
        </p:txBody>
      </p:sp>
    </p:spTree>
    <p:extLst>
      <p:ext uri="{BB962C8B-B14F-4D97-AF65-F5344CB8AC3E}">
        <p14:creationId xmlns:p14="http://schemas.microsoft.com/office/powerpoint/2010/main" val="276402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30979">
                                            <p:txEl>
                                              <p:pRg st="0" end="0"/>
                                            </p:txEl>
                                          </p:spTgt>
                                        </p:tgtEl>
                                        <p:attrNameLst>
                                          <p:attrName>style.visibility</p:attrName>
                                        </p:attrNameLst>
                                      </p:cBhvr>
                                      <p:to>
                                        <p:strVal val="visible"/>
                                      </p:to>
                                    </p:set>
                                    <p:animEffect transition="in" filter="fade">
                                      <p:cBhvr>
                                        <p:cTn id="7" dur="500"/>
                                        <p:tgtEl>
                                          <p:spTgt spid="24309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30979">
                                            <p:txEl>
                                              <p:pRg st="1" end="1"/>
                                            </p:txEl>
                                          </p:spTgt>
                                        </p:tgtEl>
                                        <p:attrNameLst>
                                          <p:attrName>style.visibility</p:attrName>
                                        </p:attrNameLst>
                                      </p:cBhvr>
                                      <p:to>
                                        <p:strVal val="visible"/>
                                      </p:to>
                                    </p:set>
                                    <p:animEffect transition="in" filter="fade">
                                      <p:cBhvr>
                                        <p:cTn id="10" dur="500"/>
                                        <p:tgtEl>
                                          <p:spTgt spid="24309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30979">
                                            <p:txEl>
                                              <p:pRg st="2" end="2"/>
                                            </p:txEl>
                                          </p:spTgt>
                                        </p:tgtEl>
                                        <p:attrNameLst>
                                          <p:attrName>style.visibility</p:attrName>
                                        </p:attrNameLst>
                                      </p:cBhvr>
                                      <p:to>
                                        <p:strVal val="visible"/>
                                      </p:to>
                                    </p:set>
                                    <p:animEffect transition="in" filter="fade">
                                      <p:cBhvr>
                                        <p:cTn id="13" dur="500"/>
                                        <p:tgtEl>
                                          <p:spTgt spid="24309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30979">
                                            <p:txEl>
                                              <p:pRg st="3" end="3"/>
                                            </p:txEl>
                                          </p:spTgt>
                                        </p:tgtEl>
                                        <p:attrNameLst>
                                          <p:attrName>style.visibility</p:attrName>
                                        </p:attrNameLst>
                                      </p:cBhvr>
                                      <p:to>
                                        <p:strVal val="visible"/>
                                      </p:to>
                                    </p:set>
                                    <p:animEffect transition="in" filter="fade">
                                      <p:cBhvr>
                                        <p:cTn id="16" dur="500"/>
                                        <p:tgtEl>
                                          <p:spTgt spid="243097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30979">
                                            <p:txEl>
                                              <p:pRg st="4" end="4"/>
                                            </p:txEl>
                                          </p:spTgt>
                                        </p:tgtEl>
                                        <p:attrNameLst>
                                          <p:attrName>style.visibility</p:attrName>
                                        </p:attrNameLst>
                                      </p:cBhvr>
                                      <p:to>
                                        <p:strVal val="visible"/>
                                      </p:to>
                                    </p:set>
                                    <p:animEffect transition="in" filter="fade">
                                      <p:cBhvr>
                                        <p:cTn id="19" dur="500"/>
                                        <p:tgtEl>
                                          <p:spTgt spid="243097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30979">
                                            <p:txEl>
                                              <p:pRg st="5" end="5"/>
                                            </p:txEl>
                                          </p:spTgt>
                                        </p:tgtEl>
                                        <p:attrNameLst>
                                          <p:attrName>style.visibility</p:attrName>
                                        </p:attrNameLst>
                                      </p:cBhvr>
                                      <p:to>
                                        <p:strVal val="visible"/>
                                      </p:to>
                                    </p:set>
                                    <p:animEffect transition="in" filter="fade">
                                      <p:cBhvr>
                                        <p:cTn id="22" dur="500"/>
                                        <p:tgtEl>
                                          <p:spTgt spid="243097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30979">
                                            <p:txEl>
                                              <p:pRg st="6" end="6"/>
                                            </p:txEl>
                                          </p:spTgt>
                                        </p:tgtEl>
                                        <p:attrNameLst>
                                          <p:attrName>style.visibility</p:attrName>
                                        </p:attrNameLst>
                                      </p:cBhvr>
                                      <p:to>
                                        <p:strVal val="visible"/>
                                      </p:to>
                                    </p:set>
                                    <p:animEffect transition="in" filter="fade">
                                      <p:cBhvr>
                                        <p:cTn id="25" dur="500"/>
                                        <p:tgtEl>
                                          <p:spTgt spid="243097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30979">
                                            <p:txEl>
                                              <p:pRg st="7" end="7"/>
                                            </p:txEl>
                                          </p:spTgt>
                                        </p:tgtEl>
                                        <p:attrNameLst>
                                          <p:attrName>style.visibility</p:attrName>
                                        </p:attrNameLst>
                                      </p:cBhvr>
                                      <p:to>
                                        <p:strVal val="visible"/>
                                      </p:to>
                                    </p:set>
                                    <p:animEffect transition="in" filter="fade">
                                      <p:cBhvr>
                                        <p:cTn id="30" dur="500"/>
                                        <p:tgtEl>
                                          <p:spTgt spid="243097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30979">
                                            <p:txEl>
                                              <p:pRg st="8" end="8"/>
                                            </p:txEl>
                                          </p:spTgt>
                                        </p:tgtEl>
                                        <p:attrNameLst>
                                          <p:attrName>style.visibility</p:attrName>
                                        </p:attrNameLst>
                                      </p:cBhvr>
                                      <p:to>
                                        <p:strVal val="visible"/>
                                      </p:to>
                                    </p:set>
                                    <p:animEffect transition="in" filter="fade">
                                      <p:cBhvr>
                                        <p:cTn id="33" dur="500"/>
                                        <p:tgtEl>
                                          <p:spTgt spid="24309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097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n-US"/>
              <a:t>The Future…</a:t>
            </a:r>
          </a:p>
        </p:txBody>
      </p:sp>
      <p:sp>
        <p:nvSpPr>
          <p:cNvPr id="2432003" name="Rectangle 3"/>
          <p:cNvSpPr>
            <a:spLocks noGrp="1" noChangeArrowheads="1"/>
          </p:cNvSpPr>
          <p:nvPr>
            <p:ph type="body" idx="1"/>
          </p:nvPr>
        </p:nvSpPr>
        <p:spPr>
          <a:xfrm>
            <a:off x="535577" y="1416050"/>
            <a:ext cx="9849394" cy="4935054"/>
          </a:xfrm>
        </p:spPr>
        <p:txBody>
          <a:bodyPr/>
          <a:lstStyle/>
          <a:p>
            <a:pPr eaLnBrk="1" hangingPunct="1"/>
            <a:r>
              <a:rPr lang="en-US" sz="2400" dirty="0"/>
              <a:t>In the future, computers will continue to become </a:t>
            </a:r>
            <a:r>
              <a:rPr lang="en-US" sz="2400" b="1" dirty="0"/>
              <a:t>physically smaller and more portable</a:t>
            </a:r>
            <a:r>
              <a:rPr lang="en-US" sz="2400" dirty="0"/>
              <a:t>.</a:t>
            </a:r>
          </a:p>
          <a:p>
            <a:pPr eaLnBrk="1" hangingPunct="1"/>
            <a:r>
              <a:rPr lang="en-US" sz="2400" dirty="0"/>
              <a:t>Operating systems have to deal with issues like </a:t>
            </a:r>
            <a:r>
              <a:rPr lang="en-US" sz="2400" b="1" dirty="0"/>
              <a:t>disconnected operation and mobility</a:t>
            </a:r>
            <a:r>
              <a:rPr lang="en-US" sz="2400" dirty="0"/>
              <a:t>.</a:t>
            </a:r>
          </a:p>
          <a:p>
            <a:pPr eaLnBrk="1" hangingPunct="1"/>
            <a:r>
              <a:rPr lang="en-US" sz="2400" b="1" dirty="0"/>
              <a:t>Media rich information </a:t>
            </a:r>
            <a:r>
              <a:rPr lang="en-US" sz="2400" dirty="0"/>
              <a:t>within the grasp of common people - information with </a:t>
            </a:r>
            <a:r>
              <a:rPr lang="en-US" sz="2400" dirty="0" err="1"/>
              <a:t>psuedo</a:t>
            </a:r>
            <a:r>
              <a:rPr lang="en-US" sz="2400" dirty="0"/>
              <a:t>-real time components like voice and video.</a:t>
            </a:r>
          </a:p>
          <a:p>
            <a:pPr eaLnBrk="1" hangingPunct="1"/>
            <a:r>
              <a:rPr lang="en-US" sz="2400" dirty="0"/>
              <a:t>Operating systems will have to adjust to deliver </a:t>
            </a:r>
            <a:r>
              <a:rPr lang="en-US" sz="2400" b="1" dirty="0"/>
              <a:t>acceptable performance </a:t>
            </a:r>
            <a:r>
              <a:rPr lang="en-US" sz="2400" dirty="0"/>
              <a:t>for these new forms of data. </a:t>
            </a:r>
          </a:p>
          <a:p>
            <a:pPr eaLnBrk="1" hangingPunct="1"/>
            <a:endParaRPr lang="en-US" sz="2400" dirty="0"/>
          </a:p>
        </p:txBody>
      </p:sp>
      <p:sp>
        <p:nvSpPr>
          <p:cNvPr id="2" name="Footer Placeholder 1">
            <a:extLst>
              <a:ext uri="{FF2B5EF4-FFF2-40B4-BE49-F238E27FC236}">
                <a16:creationId xmlns:a16="http://schemas.microsoft.com/office/drawing/2014/main" id="{E09DF046-A466-40FA-B392-09C0B1C35207}"/>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7BE4F2B0-620C-4A64-AF7E-55380BE42E18}"/>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22</a:t>
            </a:fld>
            <a:endParaRPr lang="en-US" dirty="0"/>
          </a:p>
        </p:txBody>
      </p:sp>
    </p:spTree>
    <p:extLst>
      <p:ext uri="{BB962C8B-B14F-4D97-AF65-F5344CB8AC3E}">
        <p14:creationId xmlns:p14="http://schemas.microsoft.com/office/powerpoint/2010/main" val="88322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32003">
                                            <p:txEl>
                                              <p:pRg st="0" end="0"/>
                                            </p:txEl>
                                          </p:spTgt>
                                        </p:tgtEl>
                                        <p:attrNameLst>
                                          <p:attrName>style.visibility</p:attrName>
                                        </p:attrNameLst>
                                      </p:cBhvr>
                                      <p:to>
                                        <p:strVal val="visible"/>
                                      </p:to>
                                    </p:set>
                                    <p:animEffect transition="in" filter="fade">
                                      <p:cBhvr>
                                        <p:cTn id="7" dur="500"/>
                                        <p:tgtEl>
                                          <p:spTgt spid="2432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32003">
                                            <p:txEl>
                                              <p:pRg st="1" end="1"/>
                                            </p:txEl>
                                          </p:spTgt>
                                        </p:tgtEl>
                                        <p:attrNameLst>
                                          <p:attrName>style.visibility</p:attrName>
                                        </p:attrNameLst>
                                      </p:cBhvr>
                                      <p:to>
                                        <p:strVal val="visible"/>
                                      </p:to>
                                    </p:set>
                                    <p:animEffect transition="in" filter="fade">
                                      <p:cBhvr>
                                        <p:cTn id="12" dur="500"/>
                                        <p:tgtEl>
                                          <p:spTgt spid="2432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32003">
                                            <p:txEl>
                                              <p:pRg st="2" end="2"/>
                                            </p:txEl>
                                          </p:spTgt>
                                        </p:tgtEl>
                                        <p:attrNameLst>
                                          <p:attrName>style.visibility</p:attrName>
                                        </p:attrNameLst>
                                      </p:cBhvr>
                                      <p:to>
                                        <p:strVal val="visible"/>
                                      </p:to>
                                    </p:set>
                                    <p:animEffect transition="in" filter="fade">
                                      <p:cBhvr>
                                        <p:cTn id="17" dur="500"/>
                                        <p:tgtEl>
                                          <p:spTgt spid="2432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32003">
                                            <p:txEl>
                                              <p:pRg st="3" end="3"/>
                                            </p:txEl>
                                          </p:spTgt>
                                        </p:tgtEl>
                                        <p:attrNameLst>
                                          <p:attrName>style.visibility</p:attrName>
                                        </p:attrNameLst>
                                      </p:cBhvr>
                                      <p:to>
                                        <p:strVal val="visible"/>
                                      </p:to>
                                    </p:set>
                                    <p:animEffect transition="in" filter="fade">
                                      <p:cBhvr>
                                        <p:cTn id="22" dur="500"/>
                                        <p:tgtEl>
                                          <p:spTgt spid="2432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200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onkey programmers">
            <a:extLst>
              <a:ext uri="{FF2B5EF4-FFF2-40B4-BE49-F238E27FC236}">
                <a16:creationId xmlns:a16="http://schemas.microsoft.com/office/drawing/2014/main" id="{541F3F45-3494-4844-B869-92B6B1BEC979}"/>
              </a:ext>
            </a:extLst>
          </p:cNvPr>
          <p:cNvPicPr>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hought Bubble: Cloud 4">
            <a:extLst>
              <a:ext uri="{FF2B5EF4-FFF2-40B4-BE49-F238E27FC236}">
                <a16:creationId xmlns:a16="http://schemas.microsoft.com/office/drawing/2014/main" id="{8F3E42C3-0146-41D4-98D1-826C8870EFD0}"/>
              </a:ext>
            </a:extLst>
          </p:cNvPr>
          <p:cNvSpPr/>
          <p:nvPr/>
        </p:nvSpPr>
        <p:spPr>
          <a:xfrm>
            <a:off x="4434348" y="324464"/>
            <a:ext cx="2182761" cy="1229032"/>
          </a:xfrm>
          <a:prstGeom prst="cloudCallout">
            <a:avLst>
              <a:gd name="adj1" fmla="val 91605"/>
              <a:gd name="adj2" fmla="val 5210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latin typeface="Comic Sans MS" panose="030F0702030302020204" pitchFamily="66" charset="0"/>
              </a:rPr>
              <a:t>Be Safe</a:t>
            </a:r>
          </a:p>
        </p:txBody>
      </p:sp>
      <p:pic>
        <p:nvPicPr>
          <p:cNvPr id="6" name="Picture 5">
            <a:extLst>
              <a:ext uri="{FF2B5EF4-FFF2-40B4-BE49-F238E27FC236}">
                <a16:creationId xmlns:a16="http://schemas.microsoft.com/office/drawing/2014/main" id="{7EDB1758-187B-4E58-A8B9-4D2448FA9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547633">
            <a:off x="7704102" y="1889526"/>
            <a:ext cx="1246948" cy="1051464"/>
          </a:xfrm>
          <a:prstGeom prst="rect">
            <a:avLst/>
          </a:prstGeom>
        </p:spPr>
      </p:pic>
    </p:spTree>
    <p:extLst>
      <p:ext uri="{BB962C8B-B14F-4D97-AF65-F5344CB8AC3E}">
        <p14:creationId xmlns:p14="http://schemas.microsoft.com/office/powerpoint/2010/main" val="50796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dirty="0"/>
              <a:t>William Stallings</a:t>
            </a:r>
          </a:p>
        </p:txBody>
      </p:sp>
      <p:sp>
        <p:nvSpPr>
          <p:cNvPr id="6150" name="Rectangle 3"/>
          <p:cNvSpPr>
            <a:spLocks noGrp="1" noChangeArrowheads="1"/>
          </p:cNvSpPr>
          <p:nvPr>
            <p:ph sz="quarter" idx="1"/>
          </p:nvPr>
        </p:nvSpPr>
        <p:spPr>
          <a:xfrm>
            <a:off x="502408" y="1358537"/>
            <a:ext cx="7104530" cy="4590643"/>
          </a:xfrm>
        </p:spPr>
        <p:txBody>
          <a:bodyPr/>
          <a:lstStyle/>
          <a:p>
            <a:pPr marL="173038" indent="-173038">
              <a:lnSpc>
                <a:spcPct val="90000"/>
              </a:lnSpc>
              <a:spcBef>
                <a:spcPts val="0"/>
              </a:spcBef>
              <a:spcAft>
                <a:spcPts val="600"/>
              </a:spcAft>
              <a:buSzPct val="100000"/>
              <a:buFont typeface="Arial" panose="020B0604020202020204" pitchFamily="34" charset="0"/>
              <a:buChar char="•"/>
            </a:pPr>
            <a:r>
              <a:rPr lang="en-US" sz="1800" dirty="0"/>
              <a:t>Authored 17 titles, and counting revised editions, a total of 40 books on various aspects of these subjects.</a:t>
            </a:r>
          </a:p>
          <a:p>
            <a:pPr marL="173038" indent="-173038">
              <a:lnSpc>
                <a:spcPct val="90000"/>
              </a:lnSpc>
              <a:spcBef>
                <a:spcPts val="0"/>
              </a:spcBef>
              <a:spcAft>
                <a:spcPts val="600"/>
              </a:spcAft>
              <a:buSzPct val="100000"/>
              <a:buFont typeface="Arial" panose="020B0604020202020204" pitchFamily="34" charset="0"/>
              <a:buChar char="•"/>
            </a:pPr>
            <a:r>
              <a:rPr lang="en-US" sz="1800" dirty="0"/>
              <a:t>In over 20 years in the field, he has been a technical contributor, technical manager, and an executive with several high-technology firms.</a:t>
            </a:r>
          </a:p>
          <a:p>
            <a:pPr marL="173038" indent="-173038">
              <a:lnSpc>
                <a:spcPct val="90000"/>
              </a:lnSpc>
              <a:spcBef>
                <a:spcPts val="0"/>
              </a:spcBef>
              <a:spcAft>
                <a:spcPts val="600"/>
              </a:spcAft>
              <a:buSzPct val="100000"/>
              <a:buFont typeface="Arial" panose="020B0604020202020204" pitchFamily="34" charset="0"/>
              <a:buChar char="•"/>
            </a:pPr>
            <a:r>
              <a:rPr lang="en-US" sz="1800" dirty="0"/>
              <a:t>Currently he is an independent consultant whose clients have included computer and networking manufacturers and customers, software development firms, and leading-edge government research institutions.</a:t>
            </a:r>
          </a:p>
          <a:p>
            <a:pPr marL="173038" indent="-173038">
              <a:lnSpc>
                <a:spcPct val="90000"/>
              </a:lnSpc>
              <a:spcBef>
                <a:spcPts val="0"/>
              </a:spcBef>
              <a:spcAft>
                <a:spcPts val="600"/>
              </a:spcAft>
              <a:buSzPct val="100000"/>
              <a:buFont typeface="Arial" panose="020B0604020202020204" pitchFamily="34" charset="0"/>
              <a:buChar char="•"/>
            </a:pPr>
            <a:r>
              <a:rPr lang="en-US" sz="1800" dirty="0"/>
              <a:t>Bill has designed and implemented both TCP/IP-based and OSI-based protocol suites on a variety of computers and operating systems, ranging from microcomputers to mainframes.</a:t>
            </a:r>
          </a:p>
          <a:p>
            <a:pPr marL="173038" indent="-173038">
              <a:lnSpc>
                <a:spcPct val="90000"/>
              </a:lnSpc>
              <a:spcBef>
                <a:spcPts val="0"/>
              </a:spcBef>
              <a:spcAft>
                <a:spcPts val="600"/>
              </a:spcAft>
              <a:buSzPct val="100000"/>
              <a:buFont typeface="Arial" panose="020B0604020202020204" pitchFamily="34" charset="0"/>
              <a:buChar char="•"/>
            </a:pPr>
            <a:r>
              <a:rPr lang="en-US" sz="1800" dirty="0"/>
              <a:t>He has received the award for the best Computer Science textbook of the year from the Text and Academic Authors Association three times.</a:t>
            </a:r>
          </a:p>
          <a:p>
            <a:pPr marL="173038" indent="-173038">
              <a:lnSpc>
                <a:spcPct val="90000"/>
              </a:lnSpc>
              <a:spcBef>
                <a:spcPts val="0"/>
              </a:spcBef>
              <a:spcAft>
                <a:spcPts val="600"/>
              </a:spcAft>
              <a:buSzPct val="100000"/>
              <a:buFont typeface="Arial" panose="020B0604020202020204" pitchFamily="34" charset="0"/>
              <a:buChar char="•"/>
            </a:pPr>
            <a:r>
              <a:rPr lang="en-US" sz="1800" dirty="0"/>
              <a:t>Dr. Stallings received his B.S. in electrical engineering from University of Notre Dame and his PhD in computer science from Massachusetts Institute of Technology.</a:t>
            </a:r>
          </a:p>
        </p:txBody>
      </p:sp>
      <p:pic>
        <p:nvPicPr>
          <p:cNvPr id="3" name="Picture 2"/>
          <p:cNvPicPr>
            <a:picLocks noChangeAspect="1"/>
          </p:cNvPicPr>
          <p:nvPr/>
        </p:nvPicPr>
        <p:blipFill>
          <a:blip r:embed="rId3"/>
          <a:stretch>
            <a:fillRect/>
          </a:stretch>
        </p:blipFill>
        <p:spPr>
          <a:xfrm>
            <a:off x="7606938" y="430696"/>
            <a:ext cx="3133725" cy="6238875"/>
          </a:xfrm>
          <a:prstGeom prst="rect">
            <a:avLst/>
          </a:prstGeom>
        </p:spPr>
      </p:pic>
      <p:sp>
        <p:nvSpPr>
          <p:cNvPr id="4" name="Footer Placeholder 3">
            <a:extLst>
              <a:ext uri="{FF2B5EF4-FFF2-40B4-BE49-F238E27FC236}">
                <a16:creationId xmlns:a16="http://schemas.microsoft.com/office/drawing/2014/main" id="{80F5EB81-0289-487A-B364-C7284F57FF37}"/>
              </a:ext>
            </a:extLst>
          </p:cNvPr>
          <p:cNvSpPr>
            <a:spLocks noGrp="1"/>
          </p:cNvSpPr>
          <p:nvPr>
            <p:ph type="ftr" sz="quarter" idx="11"/>
          </p:nvPr>
        </p:nvSpPr>
        <p:spPr/>
        <p:txBody>
          <a:bodyPr/>
          <a:lstStyle/>
          <a:p>
            <a:pPr>
              <a:defRPr/>
            </a:pPr>
            <a:r>
              <a:rPr lang="en-US"/>
              <a:t>Introduction (01)</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4921" y="430696"/>
            <a:ext cx="1524000" cy="1524000"/>
          </a:xfrm>
          <a:prstGeom prst="rect">
            <a:avLst/>
          </a:prstGeom>
        </p:spPr>
      </p:pic>
      <p:sp>
        <p:nvSpPr>
          <p:cNvPr id="8" name="Slide Number Placeholder 3">
            <a:extLst>
              <a:ext uri="{FF2B5EF4-FFF2-40B4-BE49-F238E27FC236}">
                <a16:creationId xmlns:a16="http://schemas.microsoft.com/office/drawing/2014/main" id="{3BB2BADC-A065-4792-880E-9EB5666BC181}"/>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3</a:t>
            </a:fld>
            <a:endParaRPr lang="en-US" dirty="0"/>
          </a:p>
        </p:txBody>
      </p:sp>
    </p:spTree>
    <p:extLst>
      <p:ext uri="{BB962C8B-B14F-4D97-AF65-F5344CB8AC3E}">
        <p14:creationId xmlns:p14="http://schemas.microsoft.com/office/powerpoint/2010/main" val="6936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50">
                                            <p:txEl>
                                              <p:pRg st="0" end="0"/>
                                            </p:txEl>
                                          </p:spTgt>
                                        </p:tgtEl>
                                        <p:attrNameLst>
                                          <p:attrName>style.visibility</p:attrName>
                                        </p:attrNameLst>
                                      </p:cBhvr>
                                      <p:to>
                                        <p:strVal val="visible"/>
                                      </p:to>
                                    </p:set>
                                    <p:animEffect transition="in" filter="fade">
                                      <p:cBhvr>
                                        <p:cTn id="17" dur="500"/>
                                        <p:tgtEl>
                                          <p:spTgt spid="6150">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50">
                                            <p:txEl>
                                              <p:pRg st="1" end="1"/>
                                            </p:txEl>
                                          </p:spTgt>
                                        </p:tgtEl>
                                        <p:attrNameLst>
                                          <p:attrName>style.visibility</p:attrName>
                                        </p:attrNameLst>
                                      </p:cBhvr>
                                      <p:to>
                                        <p:strVal val="visible"/>
                                      </p:to>
                                    </p:set>
                                    <p:animEffect transition="in" filter="fade">
                                      <p:cBhvr>
                                        <p:cTn id="20" dur="500"/>
                                        <p:tgtEl>
                                          <p:spTgt spid="6150">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50">
                                            <p:txEl>
                                              <p:pRg st="2" end="2"/>
                                            </p:txEl>
                                          </p:spTgt>
                                        </p:tgtEl>
                                        <p:attrNameLst>
                                          <p:attrName>style.visibility</p:attrName>
                                        </p:attrNameLst>
                                      </p:cBhvr>
                                      <p:to>
                                        <p:strVal val="visible"/>
                                      </p:to>
                                    </p:set>
                                    <p:animEffect transition="in" filter="fade">
                                      <p:cBhvr>
                                        <p:cTn id="23" dur="500"/>
                                        <p:tgtEl>
                                          <p:spTgt spid="6150">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50">
                                            <p:txEl>
                                              <p:pRg st="3" end="3"/>
                                            </p:txEl>
                                          </p:spTgt>
                                        </p:tgtEl>
                                        <p:attrNameLst>
                                          <p:attrName>style.visibility</p:attrName>
                                        </p:attrNameLst>
                                      </p:cBhvr>
                                      <p:to>
                                        <p:strVal val="visible"/>
                                      </p:to>
                                    </p:set>
                                    <p:animEffect transition="in" filter="fade">
                                      <p:cBhvr>
                                        <p:cTn id="26" dur="500"/>
                                        <p:tgtEl>
                                          <p:spTgt spid="615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150">
                                            <p:txEl>
                                              <p:pRg st="4" end="4"/>
                                            </p:txEl>
                                          </p:spTgt>
                                        </p:tgtEl>
                                        <p:attrNameLst>
                                          <p:attrName>style.visibility</p:attrName>
                                        </p:attrNameLst>
                                      </p:cBhvr>
                                      <p:to>
                                        <p:strVal val="visible"/>
                                      </p:to>
                                    </p:set>
                                    <p:animEffect transition="in" filter="fade">
                                      <p:cBhvr>
                                        <p:cTn id="29" dur="500"/>
                                        <p:tgtEl>
                                          <p:spTgt spid="6150">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150">
                                            <p:txEl>
                                              <p:pRg st="5" end="5"/>
                                            </p:txEl>
                                          </p:spTgt>
                                        </p:tgtEl>
                                        <p:attrNameLst>
                                          <p:attrName>style.visibility</p:attrName>
                                        </p:attrNameLst>
                                      </p:cBhvr>
                                      <p:to>
                                        <p:strVal val="visible"/>
                                      </p:to>
                                    </p:set>
                                    <p:animEffect transition="in" filter="fade">
                                      <p:cBhvr>
                                        <p:cTn id="32" dur="500"/>
                                        <p:tgtEl>
                                          <p:spTgt spid="615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2306" name="Rectangle 2"/>
          <p:cNvSpPr>
            <a:spLocks noGrp="1" noChangeArrowheads="1"/>
          </p:cNvSpPr>
          <p:nvPr>
            <p:ph type="body" idx="1"/>
          </p:nvPr>
        </p:nvSpPr>
        <p:spPr>
          <a:xfrm>
            <a:off x="561703" y="1333500"/>
            <a:ext cx="9692640" cy="4914900"/>
          </a:xfrm>
        </p:spPr>
        <p:txBody>
          <a:bodyPr/>
          <a:lstStyle/>
          <a:p>
            <a:pPr eaLnBrk="1" hangingPunct="1"/>
            <a:r>
              <a:rPr lang="en-US" dirty="0">
                <a:solidFill>
                  <a:srgbClr val="000000"/>
                </a:solidFill>
                <a:cs typeface="Times New Roman" pitchFamily="18" charset="0"/>
              </a:rPr>
              <a:t>Pre-requisites</a:t>
            </a:r>
          </a:p>
          <a:p>
            <a:pPr lvl="1" eaLnBrk="1" hangingPunct="1"/>
            <a:r>
              <a:rPr lang="en-US" sz="1800" dirty="0">
                <a:solidFill>
                  <a:srgbClr val="000000"/>
                </a:solidFill>
                <a:cs typeface="Times New Roman" pitchFamily="18" charset="0"/>
              </a:rPr>
              <a:t>CS 224, CS 235, CS 236, CS 240.</a:t>
            </a:r>
          </a:p>
          <a:p>
            <a:pPr lvl="1" eaLnBrk="1" hangingPunct="1"/>
            <a:r>
              <a:rPr lang="en-US" sz="1800" dirty="0">
                <a:solidFill>
                  <a:srgbClr val="000000"/>
                </a:solidFill>
                <a:cs typeface="Times New Roman" pitchFamily="18" charset="0"/>
              </a:rPr>
              <a:t>Knowledge of C or instructor’s consent.</a:t>
            </a:r>
          </a:p>
          <a:p>
            <a:pPr eaLnBrk="1" hangingPunct="1"/>
            <a:r>
              <a:rPr lang="en-US" dirty="0">
                <a:solidFill>
                  <a:srgbClr val="000000"/>
                </a:solidFill>
                <a:cs typeface="Times New Roman" pitchFamily="18" charset="0"/>
              </a:rPr>
              <a:t>CS 345 is an introduction to the principles underlying the design and the implementation of contemporary computer operating systems.</a:t>
            </a:r>
          </a:p>
          <a:p>
            <a:pPr eaLnBrk="1" hangingPunct="1">
              <a:lnSpc>
                <a:spcPct val="90000"/>
              </a:lnSpc>
            </a:pPr>
            <a:r>
              <a:rPr lang="en-US" dirty="0">
                <a:solidFill>
                  <a:srgbClr val="000000"/>
                </a:solidFill>
                <a:cs typeface="Times New Roman" pitchFamily="18" charset="0"/>
              </a:rPr>
              <a:t>At the end of the course, the student should have…</a:t>
            </a:r>
          </a:p>
          <a:p>
            <a:pPr lvl="1" eaLnBrk="1" hangingPunct="1">
              <a:lnSpc>
                <a:spcPct val="90000"/>
              </a:lnSpc>
            </a:pPr>
            <a:r>
              <a:rPr lang="en-US" sz="1800" dirty="0">
                <a:solidFill>
                  <a:srgbClr val="000000"/>
                </a:solidFill>
                <a:cs typeface="Times New Roman" pitchFamily="18" charset="0"/>
              </a:rPr>
              <a:t>Demonstrated a basic understanding of design and implementation issues of an operating system by </a:t>
            </a:r>
            <a:r>
              <a:rPr lang="en-US" sz="1800" b="1" u="sng" dirty="0">
                <a:solidFill>
                  <a:srgbClr val="000000"/>
                </a:solidFill>
                <a:cs typeface="Times New Roman" pitchFamily="18" charset="0"/>
              </a:rPr>
              <a:t>implementing a cooperative OS</a:t>
            </a:r>
            <a:r>
              <a:rPr lang="en-US" sz="1800" dirty="0">
                <a:solidFill>
                  <a:srgbClr val="000000"/>
                </a:solidFill>
                <a:cs typeface="Times New Roman" pitchFamily="18" charset="0"/>
              </a:rPr>
              <a:t>.</a:t>
            </a:r>
          </a:p>
          <a:p>
            <a:pPr lvl="1" eaLnBrk="1" hangingPunct="1">
              <a:lnSpc>
                <a:spcPct val="90000"/>
              </a:lnSpc>
            </a:pPr>
            <a:r>
              <a:rPr lang="en-US" sz="1800" dirty="0">
                <a:solidFill>
                  <a:srgbClr val="000000"/>
                </a:solidFill>
                <a:cs typeface="Times New Roman" pitchFamily="18" charset="0"/>
              </a:rPr>
              <a:t>Discussed, analyzed, and implemented many of the </a:t>
            </a:r>
            <a:r>
              <a:rPr lang="en-US" sz="1800" b="1" u="sng" dirty="0">
                <a:solidFill>
                  <a:srgbClr val="000000"/>
                </a:solidFill>
                <a:cs typeface="Times New Roman" pitchFamily="18" charset="0"/>
              </a:rPr>
              <a:t>concepts of process, multithreading</a:t>
            </a:r>
            <a:r>
              <a:rPr lang="en-US" sz="1800" dirty="0">
                <a:solidFill>
                  <a:srgbClr val="000000"/>
                </a:solidFill>
                <a:cs typeface="Times New Roman" pitchFamily="18" charset="0"/>
              </a:rPr>
              <a:t>, symmetric multiprocessing, and microkernels.</a:t>
            </a:r>
          </a:p>
          <a:p>
            <a:pPr lvl="1" eaLnBrk="1" hangingPunct="1">
              <a:lnSpc>
                <a:spcPct val="90000"/>
              </a:lnSpc>
            </a:pPr>
            <a:r>
              <a:rPr lang="en-US" sz="1800" b="1" u="sng" dirty="0">
                <a:solidFill>
                  <a:srgbClr val="000000"/>
                </a:solidFill>
                <a:cs typeface="Times New Roman" pitchFamily="18" charset="0"/>
              </a:rPr>
              <a:t>Implemented memory management techniques</a:t>
            </a:r>
            <a:r>
              <a:rPr lang="en-US" sz="1800" dirty="0">
                <a:solidFill>
                  <a:srgbClr val="000000"/>
                </a:solidFill>
                <a:cs typeface="Times New Roman" pitchFamily="18" charset="0"/>
              </a:rPr>
              <a:t>, including virtual memory.</a:t>
            </a:r>
          </a:p>
          <a:p>
            <a:pPr lvl="1" eaLnBrk="1" hangingPunct="1">
              <a:lnSpc>
                <a:spcPct val="90000"/>
              </a:lnSpc>
            </a:pPr>
            <a:r>
              <a:rPr lang="en-US" sz="1800" dirty="0">
                <a:solidFill>
                  <a:srgbClr val="000000"/>
                </a:solidFill>
                <a:cs typeface="Times New Roman" pitchFamily="18" charset="0"/>
              </a:rPr>
              <a:t>Programmed various approaches to </a:t>
            </a:r>
            <a:r>
              <a:rPr lang="en-US" sz="1800" b="1" u="sng" dirty="0">
                <a:solidFill>
                  <a:srgbClr val="000000"/>
                </a:solidFill>
                <a:cs typeface="Times New Roman" pitchFamily="18" charset="0"/>
              </a:rPr>
              <a:t>process scheduling</a:t>
            </a:r>
            <a:r>
              <a:rPr lang="en-US" sz="1800" dirty="0">
                <a:solidFill>
                  <a:srgbClr val="000000"/>
                </a:solidFill>
                <a:cs typeface="Times New Roman" pitchFamily="18" charset="0"/>
              </a:rPr>
              <a:t>.</a:t>
            </a:r>
          </a:p>
          <a:p>
            <a:pPr lvl="1" eaLnBrk="1" hangingPunct="1">
              <a:lnSpc>
                <a:spcPct val="90000"/>
              </a:lnSpc>
            </a:pPr>
            <a:r>
              <a:rPr lang="en-US" sz="1800" dirty="0">
                <a:solidFill>
                  <a:srgbClr val="000000"/>
                </a:solidFill>
                <a:cs typeface="Times New Roman" pitchFamily="18" charset="0"/>
              </a:rPr>
              <a:t>Programmed an OS </a:t>
            </a:r>
            <a:r>
              <a:rPr lang="en-US" sz="1800" b="1" u="sng" dirty="0">
                <a:solidFill>
                  <a:srgbClr val="000000"/>
                </a:solidFill>
                <a:cs typeface="Times New Roman" pitchFamily="18" charset="0"/>
              </a:rPr>
              <a:t>management of files</a:t>
            </a:r>
            <a:r>
              <a:rPr lang="en-US" sz="1800" dirty="0">
                <a:solidFill>
                  <a:srgbClr val="000000"/>
                </a:solidFill>
                <a:cs typeface="Times New Roman" pitchFamily="18" charset="0"/>
              </a:rPr>
              <a:t>.</a:t>
            </a:r>
          </a:p>
        </p:txBody>
      </p:sp>
      <p:sp>
        <p:nvSpPr>
          <p:cNvPr id="2" name="Footer Placeholder 1">
            <a:extLst>
              <a:ext uri="{FF2B5EF4-FFF2-40B4-BE49-F238E27FC236}">
                <a16:creationId xmlns:a16="http://schemas.microsoft.com/office/drawing/2014/main" id="{7B4AE561-6F94-4561-B444-ED29E9F92B07}"/>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A0612E8F-D088-4DB5-8937-693B46B3B950}"/>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4</a:t>
            </a:fld>
            <a:endParaRPr lang="en-US" dirty="0"/>
          </a:p>
        </p:txBody>
      </p:sp>
      <p:sp>
        <p:nvSpPr>
          <p:cNvPr id="4" name="Title 3">
            <a:extLst>
              <a:ext uri="{FF2B5EF4-FFF2-40B4-BE49-F238E27FC236}">
                <a16:creationId xmlns:a16="http://schemas.microsoft.com/office/drawing/2014/main" id="{29C84C1C-7550-40BC-B061-B36347A3DA96}"/>
              </a:ext>
            </a:extLst>
          </p:cNvPr>
          <p:cNvSpPr>
            <a:spLocks noGrp="1"/>
          </p:cNvSpPr>
          <p:nvPr>
            <p:ph type="title"/>
          </p:nvPr>
        </p:nvSpPr>
        <p:spPr/>
        <p:txBody>
          <a:bodyPr/>
          <a:lstStyle/>
          <a:p>
            <a:r>
              <a:rPr lang="en-US" dirty="0"/>
              <a:t>CS 345 Learning Outcomes</a:t>
            </a:r>
          </a:p>
        </p:txBody>
      </p:sp>
    </p:spTree>
    <p:extLst>
      <p:ext uri="{BB962C8B-B14F-4D97-AF65-F5344CB8AC3E}">
        <p14:creationId xmlns:p14="http://schemas.microsoft.com/office/powerpoint/2010/main" val="46969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2306">
                                            <p:txEl>
                                              <p:pRg st="0" end="0"/>
                                            </p:txEl>
                                          </p:spTgt>
                                        </p:tgtEl>
                                        <p:attrNameLst>
                                          <p:attrName>style.visibility</p:attrName>
                                        </p:attrNameLst>
                                      </p:cBhvr>
                                      <p:to>
                                        <p:strVal val="visible"/>
                                      </p:to>
                                    </p:set>
                                    <p:animEffect transition="in" filter="fade">
                                      <p:cBhvr>
                                        <p:cTn id="7" dur="500"/>
                                        <p:tgtEl>
                                          <p:spTgt spid="240230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02306">
                                            <p:txEl>
                                              <p:pRg st="1" end="1"/>
                                            </p:txEl>
                                          </p:spTgt>
                                        </p:tgtEl>
                                        <p:attrNameLst>
                                          <p:attrName>style.visibility</p:attrName>
                                        </p:attrNameLst>
                                      </p:cBhvr>
                                      <p:to>
                                        <p:strVal val="visible"/>
                                      </p:to>
                                    </p:set>
                                    <p:animEffect transition="in" filter="fade">
                                      <p:cBhvr>
                                        <p:cTn id="10" dur="500"/>
                                        <p:tgtEl>
                                          <p:spTgt spid="240230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02306">
                                            <p:txEl>
                                              <p:pRg st="2" end="2"/>
                                            </p:txEl>
                                          </p:spTgt>
                                        </p:tgtEl>
                                        <p:attrNameLst>
                                          <p:attrName>style.visibility</p:attrName>
                                        </p:attrNameLst>
                                      </p:cBhvr>
                                      <p:to>
                                        <p:strVal val="visible"/>
                                      </p:to>
                                    </p:set>
                                    <p:animEffect transition="in" filter="fade">
                                      <p:cBhvr>
                                        <p:cTn id="13" dur="500"/>
                                        <p:tgtEl>
                                          <p:spTgt spid="240230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02306">
                                            <p:txEl>
                                              <p:pRg st="3" end="3"/>
                                            </p:txEl>
                                          </p:spTgt>
                                        </p:tgtEl>
                                        <p:attrNameLst>
                                          <p:attrName>style.visibility</p:attrName>
                                        </p:attrNameLst>
                                      </p:cBhvr>
                                      <p:to>
                                        <p:strVal val="visible"/>
                                      </p:to>
                                    </p:set>
                                    <p:animEffect transition="in" filter="fade">
                                      <p:cBhvr>
                                        <p:cTn id="18" dur="500"/>
                                        <p:tgtEl>
                                          <p:spTgt spid="240230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02306">
                                            <p:txEl>
                                              <p:pRg st="4" end="4"/>
                                            </p:txEl>
                                          </p:spTgt>
                                        </p:tgtEl>
                                        <p:attrNameLst>
                                          <p:attrName>style.visibility</p:attrName>
                                        </p:attrNameLst>
                                      </p:cBhvr>
                                      <p:to>
                                        <p:strVal val="visible"/>
                                      </p:to>
                                    </p:set>
                                    <p:animEffect transition="in" filter="fade">
                                      <p:cBhvr>
                                        <p:cTn id="23" dur="500"/>
                                        <p:tgtEl>
                                          <p:spTgt spid="240230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02306">
                                            <p:txEl>
                                              <p:pRg st="5" end="5"/>
                                            </p:txEl>
                                          </p:spTgt>
                                        </p:tgtEl>
                                        <p:attrNameLst>
                                          <p:attrName>style.visibility</p:attrName>
                                        </p:attrNameLst>
                                      </p:cBhvr>
                                      <p:to>
                                        <p:strVal val="visible"/>
                                      </p:to>
                                    </p:set>
                                    <p:animEffect transition="in" filter="fade">
                                      <p:cBhvr>
                                        <p:cTn id="26" dur="500"/>
                                        <p:tgtEl>
                                          <p:spTgt spid="2402306">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02306">
                                            <p:txEl>
                                              <p:pRg st="6" end="6"/>
                                            </p:txEl>
                                          </p:spTgt>
                                        </p:tgtEl>
                                        <p:attrNameLst>
                                          <p:attrName>style.visibility</p:attrName>
                                        </p:attrNameLst>
                                      </p:cBhvr>
                                      <p:to>
                                        <p:strVal val="visible"/>
                                      </p:to>
                                    </p:set>
                                    <p:animEffect transition="in" filter="fade">
                                      <p:cBhvr>
                                        <p:cTn id="29" dur="500"/>
                                        <p:tgtEl>
                                          <p:spTgt spid="2402306">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02306">
                                            <p:txEl>
                                              <p:pRg st="7" end="7"/>
                                            </p:txEl>
                                          </p:spTgt>
                                        </p:tgtEl>
                                        <p:attrNameLst>
                                          <p:attrName>style.visibility</p:attrName>
                                        </p:attrNameLst>
                                      </p:cBhvr>
                                      <p:to>
                                        <p:strVal val="visible"/>
                                      </p:to>
                                    </p:set>
                                    <p:animEffect transition="in" filter="fade">
                                      <p:cBhvr>
                                        <p:cTn id="32" dur="500"/>
                                        <p:tgtEl>
                                          <p:spTgt spid="2402306">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02306">
                                            <p:txEl>
                                              <p:pRg st="8" end="8"/>
                                            </p:txEl>
                                          </p:spTgt>
                                        </p:tgtEl>
                                        <p:attrNameLst>
                                          <p:attrName>style.visibility</p:attrName>
                                        </p:attrNameLst>
                                      </p:cBhvr>
                                      <p:to>
                                        <p:strVal val="visible"/>
                                      </p:to>
                                    </p:set>
                                    <p:animEffect transition="in" filter="fade">
                                      <p:cBhvr>
                                        <p:cTn id="35" dur="500"/>
                                        <p:tgtEl>
                                          <p:spTgt spid="2402306">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02306">
                                            <p:txEl>
                                              <p:pRg st="9" end="9"/>
                                            </p:txEl>
                                          </p:spTgt>
                                        </p:tgtEl>
                                        <p:attrNameLst>
                                          <p:attrName>style.visibility</p:attrName>
                                        </p:attrNameLst>
                                      </p:cBhvr>
                                      <p:to>
                                        <p:strVal val="visible"/>
                                      </p:to>
                                    </p:set>
                                    <p:animEffect transition="in" filter="fade">
                                      <p:cBhvr>
                                        <p:cTn id="38" dur="500"/>
                                        <p:tgtEl>
                                          <p:spTgt spid="240230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230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dirty="0"/>
              <a:t>Organization and Grading</a:t>
            </a:r>
          </a:p>
        </p:txBody>
      </p:sp>
      <p:sp>
        <p:nvSpPr>
          <p:cNvPr id="11270" name="Rectangle 3"/>
          <p:cNvSpPr>
            <a:spLocks noGrp="1" noChangeArrowheads="1"/>
          </p:cNvSpPr>
          <p:nvPr>
            <p:ph type="body" idx="1"/>
          </p:nvPr>
        </p:nvSpPr>
        <p:spPr>
          <a:xfrm>
            <a:off x="535577" y="1433513"/>
            <a:ext cx="9141823" cy="2919826"/>
          </a:xfrm>
        </p:spPr>
        <p:txBody>
          <a:bodyPr/>
          <a:lstStyle/>
          <a:p>
            <a:pPr eaLnBrk="1" hangingPunct="1">
              <a:lnSpc>
                <a:spcPct val="90000"/>
              </a:lnSpc>
            </a:pPr>
            <a:r>
              <a:rPr lang="en-US" dirty="0">
                <a:solidFill>
                  <a:srgbClr val="000000"/>
                </a:solidFill>
                <a:cs typeface="Times New Roman" pitchFamily="18" charset="0"/>
              </a:rPr>
              <a:t>Weighted contribution to your final grade:</a:t>
            </a:r>
            <a:endParaRPr lang="en-US" b="1" dirty="0"/>
          </a:p>
          <a:p>
            <a:pPr lvl="1" eaLnBrk="1" hangingPunct="1">
              <a:lnSpc>
                <a:spcPct val="90000"/>
              </a:lnSpc>
            </a:pPr>
            <a:r>
              <a:rPr lang="en-US" b="1" dirty="0"/>
              <a:t>Homework:</a:t>
            </a:r>
            <a:r>
              <a:rPr lang="en-US" dirty="0"/>
              <a:t> 10%</a:t>
            </a:r>
          </a:p>
          <a:p>
            <a:pPr lvl="1" eaLnBrk="1" hangingPunct="1">
              <a:lnSpc>
                <a:spcPct val="90000"/>
              </a:lnSpc>
            </a:pPr>
            <a:r>
              <a:rPr lang="en-US" b="1" dirty="0"/>
              <a:t>Programming Labs:</a:t>
            </a:r>
            <a:r>
              <a:rPr lang="en-US" dirty="0"/>
              <a:t> 60%</a:t>
            </a:r>
          </a:p>
          <a:p>
            <a:pPr lvl="1" eaLnBrk="1" hangingPunct="1">
              <a:lnSpc>
                <a:spcPct val="90000"/>
              </a:lnSpc>
            </a:pPr>
            <a:r>
              <a:rPr lang="en-US" b="1" dirty="0"/>
              <a:t>Midterm Exams:</a:t>
            </a:r>
            <a:r>
              <a:rPr lang="en-US" dirty="0"/>
              <a:t> 20%</a:t>
            </a:r>
          </a:p>
          <a:p>
            <a:pPr lvl="1" eaLnBrk="1" hangingPunct="1">
              <a:lnSpc>
                <a:spcPct val="90000"/>
              </a:lnSpc>
            </a:pPr>
            <a:r>
              <a:rPr lang="en-US" b="1" dirty="0"/>
              <a:t>Presentation (Final): </a:t>
            </a:r>
            <a:r>
              <a:rPr lang="en-US" dirty="0"/>
              <a:t>10%</a:t>
            </a:r>
          </a:p>
          <a:p>
            <a:pPr>
              <a:lnSpc>
                <a:spcPct val="90000"/>
              </a:lnSpc>
            </a:pPr>
            <a:r>
              <a:rPr lang="en-US" sz="2400" dirty="0">
                <a:solidFill>
                  <a:srgbClr val="000000"/>
                </a:solidFill>
                <a:cs typeface="Times New Roman" pitchFamily="18" charset="0"/>
              </a:rPr>
              <a:t>All exams will be administered by Learning Suite.</a:t>
            </a:r>
          </a:p>
          <a:p>
            <a:pPr>
              <a:lnSpc>
                <a:spcPct val="90000"/>
              </a:lnSpc>
            </a:pPr>
            <a:endParaRPr lang="en-US" dirty="0"/>
          </a:p>
        </p:txBody>
      </p:sp>
      <p:sp>
        <p:nvSpPr>
          <p:cNvPr id="8" name="Text Box 1171"/>
          <p:cNvSpPr txBox="1">
            <a:spLocks noChangeArrowheads="1"/>
          </p:cNvSpPr>
          <p:nvPr/>
        </p:nvSpPr>
        <p:spPr bwMode="auto">
          <a:xfrm>
            <a:off x="6220121" y="4251488"/>
            <a:ext cx="3291526" cy="1754326"/>
          </a:xfrm>
          <a:prstGeom prst="rect">
            <a:avLst/>
          </a:prstGeom>
          <a:noFill/>
          <a:ln w="12700">
            <a:solidFill>
              <a:schemeClr val="tx1"/>
            </a:solidFill>
            <a:miter lim="800000"/>
            <a:headEnd type="none" w="lg" len="lg"/>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tabLst>
                <a:tab pos="455613" algn="l"/>
                <a:tab pos="746125" algn="l"/>
                <a:tab pos="2743200" algn="l"/>
                <a:tab pos="3313113" algn="l"/>
                <a:tab pos="3598863" algn="l"/>
              </a:tabLst>
              <a:defRPr sz="2400">
                <a:solidFill>
                  <a:schemeClr val="tx1"/>
                </a:solidFill>
                <a:latin typeface="Times New Roman" pitchFamily="18" charset="0"/>
              </a:defRPr>
            </a:lvl1pPr>
            <a:lvl2pPr algn="l">
              <a:tabLst>
                <a:tab pos="455613" algn="l"/>
                <a:tab pos="746125" algn="l"/>
                <a:tab pos="2743200" algn="l"/>
                <a:tab pos="3313113" algn="l"/>
                <a:tab pos="3598863" algn="l"/>
              </a:tabLst>
              <a:defRPr sz="2400">
                <a:solidFill>
                  <a:schemeClr val="tx1"/>
                </a:solidFill>
                <a:latin typeface="Times New Roman" pitchFamily="18" charset="0"/>
              </a:defRPr>
            </a:lvl2pPr>
            <a:lvl3pPr algn="l">
              <a:tabLst>
                <a:tab pos="455613" algn="l"/>
                <a:tab pos="746125" algn="l"/>
                <a:tab pos="2743200" algn="l"/>
                <a:tab pos="3313113" algn="l"/>
                <a:tab pos="3598863" algn="l"/>
              </a:tabLst>
              <a:defRPr sz="2400">
                <a:solidFill>
                  <a:schemeClr val="tx1"/>
                </a:solidFill>
                <a:latin typeface="Times New Roman" pitchFamily="18" charset="0"/>
              </a:defRPr>
            </a:lvl3pPr>
            <a:lvl4pPr algn="l">
              <a:tabLst>
                <a:tab pos="455613" algn="l"/>
                <a:tab pos="746125" algn="l"/>
                <a:tab pos="2743200" algn="l"/>
                <a:tab pos="3313113" algn="l"/>
                <a:tab pos="3598863" algn="l"/>
              </a:tabLst>
              <a:defRPr sz="2400">
                <a:solidFill>
                  <a:schemeClr val="tx1"/>
                </a:solidFill>
                <a:latin typeface="Times New Roman" pitchFamily="18" charset="0"/>
              </a:defRPr>
            </a:lvl4pPr>
            <a:lvl5pPr algn="l">
              <a:tabLst>
                <a:tab pos="455613" algn="l"/>
                <a:tab pos="746125" algn="l"/>
                <a:tab pos="2743200" algn="l"/>
                <a:tab pos="3313113" algn="l"/>
                <a:tab pos="3598863" algn="l"/>
              </a:tabLst>
              <a:defRPr sz="2400">
                <a:solidFill>
                  <a:schemeClr val="tx1"/>
                </a:solidFill>
                <a:latin typeface="Times New Roman" pitchFamily="18" charset="0"/>
              </a:defRPr>
            </a:lvl5pPr>
            <a:lvl6pPr eaLnBrk="0" fontAlgn="base" hangingPunct="0">
              <a:spcBef>
                <a:spcPct val="0"/>
              </a:spcBef>
              <a:spcAft>
                <a:spcPct val="0"/>
              </a:spcAft>
              <a:tabLst>
                <a:tab pos="455613" algn="l"/>
                <a:tab pos="746125" algn="l"/>
                <a:tab pos="2743200" algn="l"/>
                <a:tab pos="3313113" algn="l"/>
                <a:tab pos="3598863" algn="l"/>
              </a:tabLst>
              <a:defRPr sz="2400">
                <a:solidFill>
                  <a:schemeClr val="tx1"/>
                </a:solidFill>
                <a:latin typeface="Times New Roman" pitchFamily="18" charset="0"/>
              </a:defRPr>
            </a:lvl6pPr>
            <a:lvl7pPr eaLnBrk="0" fontAlgn="base" hangingPunct="0">
              <a:spcBef>
                <a:spcPct val="0"/>
              </a:spcBef>
              <a:spcAft>
                <a:spcPct val="0"/>
              </a:spcAft>
              <a:tabLst>
                <a:tab pos="455613" algn="l"/>
                <a:tab pos="746125" algn="l"/>
                <a:tab pos="2743200" algn="l"/>
                <a:tab pos="3313113" algn="l"/>
                <a:tab pos="3598863" algn="l"/>
              </a:tabLst>
              <a:defRPr sz="2400">
                <a:solidFill>
                  <a:schemeClr val="tx1"/>
                </a:solidFill>
                <a:latin typeface="Times New Roman" pitchFamily="18" charset="0"/>
              </a:defRPr>
            </a:lvl7pPr>
            <a:lvl8pPr eaLnBrk="0" fontAlgn="base" hangingPunct="0">
              <a:spcBef>
                <a:spcPct val="0"/>
              </a:spcBef>
              <a:spcAft>
                <a:spcPct val="0"/>
              </a:spcAft>
              <a:tabLst>
                <a:tab pos="455613" algn="l"/>
                <a:tab pos="746125" algn="l"/>
                <a:tab pos="2743200" algn="l"/>
                <a:tab pos="3313113" algn="l"/>
                <a:tab pos="3598863" algn="l"/>
              </a:tabLst>
              <a:defRPr sz="2400">
                <a:solidFill>
                  <a:schemeClr val="tx1"/>
                </a:solidFill>
                <a:latin typeface="Times New Roman" pitchFamily="18" charset="0"/>
              </a:defRPr>
            </a:lvl8pPr>
            <a:lvl9pPr eaLnBrk="0" fontAlgn="base" hangingPunct="0">
              <a:spcBef>
                <a:spcPct val="0"/>
              </a:spcBef>
              <a:spcAft>
                <a:spcPct val="0"/>
              </a:spcAft>
              <a:tabLst>
                <a:tab pos="455613" algn="l"/>
                <a:tab pos="746125" algn="l"/>
                <a:tab pos="2743200" algn="l"/>
                <a:tab pos="3313113" algn="l"/>
                <a:tab pos="3598863" algn="l"/>
              </a:tabLst>
              <a:defRPr sz="2400">
                <a:solidFill>
                  <a:schemeClr val="tx1"/>
                </a:solidFill>
                <a:latin typeface="Times New Roman" pitchFamily="18" charset="0"/>
              </a:defRPr>
            </a:lvl9pPr>
          </a:lstStyle>
          <a:p>
            <a:pPr>
              <a:tabLst>
                <a:tab pos="339725" algn="l"/>
                <a:tab pos="574675" algn="l"/>
                <a:tab pos="1489075" algn="l"/>
                <a:tab pos="1771650" algn="l"/>
                <a:tab pos="1998663" algn="l"/>
              </a:tabLst>
            </a:pPr>
            <a:r>
              <a:rPr lang="en-US" sz="1800" b="1" dirty="0">
                <a:latin typeface="Arial Narrow" pitchFamily="34" charset="0"/>
              </a:rPr>
              <a:t>A	=	93%	C	=	73%</a:t>
            </a:r>
          </a:p>
          <a:p>
            <a:pPr>
              <a:tabLst>
                <a:tab pos="339725" algn="l"/>
                <a:tab pos="574675" algn="l"/>
                <a:tab pos="1489075" algn="l"/>
                <a:tab pos="1771650" algn="l"/>
                <a:tab pos="1998663" algn="l"/>
              </a:tabLst>
            </a:pPr>
            <a:r>
              <a:rPr lang="en-US" sz="1800" b="1" dirty="0">
                <a:latin typeface="Arial Narrow" pitchFamily="34" charset="0"/>
              </a:rPr>
              <a:t>A-	=	90%	C-	=	70%</a:t>
            </a:r>
          </a:p>
          <a:p>
            <a:pPr>
              <a:tabLst>
                <a:tab pos="339725" algn="l"/>
                <a:tab pos="574675" algn="l"/>
                <a:tab pos="1489075" algn="l"/>
                <a:tab pos="1771650" algn="l"/>
                <a:tab pos="1998663" algn="l"/>
              </a:tabLst>
            </a:pPr>
            <a:r>
              <a:rPr lang="en-US" sz="1800" b="1" dirty="0">
                <a:latin typeface="Arial Narrow" pitchFamily="34" charset="0"/>
              </a:rPr>
              <a:t>B+	=	87%	D+	=	67%</a:t>
            </a:r>
          </a:p>
          <a:p>
            <a:pPr>
              <a:tabLst>
                <a:tab pos="339725" algn="l"/>
                <a:tab pos="574675" algn="l"/>
                <a:tab pos="1489075" algn="l"/>
                <a:tab pos="1771650" algn="l"/>
                <a:tab pos="1998663" algn="l"/>
              </a:tabLst>
            </a:pPr>
            <a:r>
              <a:rPr lang="en-US" sz="1800" b="1" dirty="0">
                <a:latin typeface="Arial Narrow" pitchFamily="34" charset="0"/>
              </a:rPr>
              <a:t>B	=	83%	D	=	63%</a:t>
            </a:r>
          </a:p>
          <a:p>
            <a:pPr>
              <a:tabLst>
                <a:tab pos="339725" algn="l"/>
                <a:tab pos="574675" algn="l"/>
                <a:tab pos="1489075" algn="l"/>
                <a:tab pos="1771650" algn="l"/>
                <a:tab pos="1998663" algn="l"/>
              </a:tabLst>
            </a:pPr>
            <a:r>
              <a:rPr lang="en-US" sz="1800" b="1" dirty="0">
                <a:latin typeface="Arial Narrow" pitchFamily="34" charset="0"/>
              </a:rPr>
              <a:t>B-	=	80%	D-	=	60%</a:t>
            </a:r>
          </a:p>
          <a:p>
            <a:pPr>
              <a:tabLst>
                <a:tab pos="339725" algn="l"/>
                <a:tab pos="574675" algn="l"/>
                <a:tab pos="1489075" algn="l"/>
                <a:tab pos="1771650" algn="l"/>
                <a:tab pos="1998663" algn="l"/>
              </a:tabLst>
            </a:pPr>
            <a:r>
              <a:rPr lang="en-US" sz="1800" b="1" dirty="0">
                <a:latin typeface="Arial Narrow" pitchFamily="34" charset="0"/>
              </a:rPr>
              <a:t>C+	=	77%	E	=	below 60%</a:t>
            </a:r>
          </a:p>
        </p:txBody>
      </p:sp>
      <p:sp>
        <p:nvSpPr>
          <p:cNvPr id="2" name="Footer Placeholder 1">
            <a:extLst>
              <a:ext uri="{FF2B5EF4-FFF2-40B4-BE49-F238E27FC236}">
                <a16:creationId xmlns:a16="http://schemas.microsoft.com/office/drawing/2014/main" id="{BE779B33-80B9-4409-B107-5F15A7B9AE5F}"/>
              </a:ext>
            </a:extLst>
          </p:cNvPr>
          <p:cNvSpPr>
            <a:spLocks noGrp="1"/>
          </p:cNvSpPr>
          <p:nvPr>
            <p:ph type="ftr" sz="quarter" idx="11"/>
          </p:nvPr>
        </p:nvSpPr>
        <p:spPr/>
        <p:txBody>
          <a:bodyPr/>
          <a:lstStyle/>
          <a:p>
            <a:pPr>
              <a:defRPr/>
            </a:pPr>
            <a:r>
              <a:rPr lang="en-US"/>
              <a:t>Introduction (01)</a:t>
            </a:r>
            <a:endParaRPr lang="en-US" dirty="0"/>
          </a:p>
        </p:txBody>
      </p:sp>
      <p:sp>
        <p:nvSpPr>
          <p:cNvPr id="7" name="Slide Number Placeholder 3">
            <a:extLst>
              <a:ext uri="{FF2B5EF4-FFF2-40B4-BE49-F238E27FC236}">
                <a16:creationId xmlns:a16="http://schemas.microsoft.com/office/drawing/2014/main" id="{E7184507-59A3-46FF-8243-FFC744C9A0D6}"/>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5</a:t>
            </a:fld>
            <a:endParaRPr lang="en-US" dirty="0"/>
          </a:p>
        </p:txBody>
      </p:sp>
    </p:spTree>
    <p:extLst>
      <p:ext uri="{BB962C8B-B14F-4D97-AF65-F5344CB8AC3E}">
        <p14:creationId xmlns:p14="http://schemas.microsoft.com/office/powerpoint/2010/main" val="266130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70">
                                            <p:txEl>
                                              <p:pRg st="0" end="0"/>
                                            </p:txEl>
                                          </p:spTgt>
                                        </p:tgtEl>
                                        <p:attrNameLst>
                                          <p:attrName>style.visibility</p:attrName>
                                        </p:attrNameLst>
                                      </p:cBhvr>
                                      <p:to>
                                        <p:strVal val="visible"/>
                                      </p:to>
                                    </p:set>
                                    <p:animEffect transition="in" filter="fade">
                                      <p:cBhvr>
                                        <p:cTn id="7" dur="500"/>
                                        <p:tgtEl>
                                          <p:spTgt spid="1127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70">
                                            <p:txEl>
                                              <p:pRg st="1" end="1"/>
                                            </p:txEl>
                                          </p:spTgt>
                                        </p:tgtEl>
                                        <p:attrNameLst>
                                          <p:attrName>style.visibility</p:attrName>
                                        </p:attrNameLst>
                                      </p:cBhvr>
                                      <p:to>
                                        <p:strVal val="visible"/>
                                      </p:to>
                                    </p:set>
                                    <p:animEffect transition="in" filter="fade">
                                      <p:cBhvr>
                                        <p:cTn id="10" dur="500"/>
                                        <p:tgtEl>
                                          <p:spTgt spid="11270">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270">
                                            <p:txEl>
                                              <p:pRg st="2" end="2"/>
                                            </p:txEl>
                                          </p:spTgt>
                                        </p:tgtEl>
                                        <p:attrNameLst>
                                          <p:attrName>style.visibility</p:attrName>
                                        </p:attrNameLst>
                                      </p:cBhvr>
                                      <p:to>
                                        <p:strVal val="visible"/>
                                      </p:to>
                                    </p:set>
                                    <p:animEffect transition="in" filter="fade">
                                      <p:cBhvr>
                                        <p:cTn id="13" dur="500"/>
                                        <p:tgtEl>
                                          <p:spTgt spid="1127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270">
                                            <p:txEl>
                                              <p:pRg st="3" end="3"/>
                                            </p:txEl>
                                          </p:spTgt>
                                        </p:tgtEl>
                                        <p:attrNameLst>
                                          <p:attrName>style.visibility</p:attrName>
                                        </p:attrNameLst>
                                      </p:cBhvr>
                                      <p:to>
                                        <p:strVal val="visible"/>
                                      </p:to>
                                    </p:set>
                                    <p:animEffect transition="in" filter="fade">
                                      <p:cBhvr>
                                        <p:cTn id="16" dur="500"/>
                                        <p:tgtEl>
                                          <p:spTgt spid="11270">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270">
                                            <p:txEl>
                                              <p:pRg st="4" end="4"/>
                                            </p:txEl>
                                          </p:spTgt>
                                        </p:tgtEl>
                                        <p:attrNameLst>
                                          <p:attrName>style.visibility</p:attrName>
                                        </p:attrNameLst>
                                      </p:cBhvr>
                                      <p:to>
                                        <p:strVal val="visible"/>
                                      </p:to>
                                    </p:set>
                                    <p:animEffect transition="in" filter="fade">
                                      <p:cBhvr>
                                        <p:cTn id="19" dur="500"/>
                                        <p:tgtEl>
                                          <p:spTgt spid="1127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270">
                                            <p:txEl>
                                              <p:pRg st="5" end="5"/>
                                            </p:txEl>
                                          </p:spTgt>
                                        </p:tgtEl>
                                        <p:attrNameLst>
                                          <p:attrName>style.visibility</p:attrName>
                                        </p:attrNameLst>
                                      </p:cBhvr>
                                      <p:to>
                                        <p:strVal val="visible"/>
                                      </p:to>
                                    </p:set>
                                    <p:animEffect transition="in" filter="fade">
                                      <p:cBhvr>
                                        <p:cTn id="24" dur="500"/>
                                        <p:tgtEl>
                                          <p:spTgt spid="112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8451" name="Rectangle 3"/>
          <p:cNvSpPr>
            <a:spLocks noGrp="1" noChangeArrowheads="1"/>
          </p:cNvSpPr>
          <p:nvPr>
            <p:ph type="body" idx="1"/>
          </p:nvPr>
        </p:nvSpPr>
        <p:spPr>
          <a:xfrm>
            <a:off x="530530" y="1370445"/>
            <a:ext cx="9268097" cy="4838700"/>
          </a:xfrm>
        </p:spPr>
        <p:txBody>
          <a:bodyPr/>
          <a:lstStyle/>
          <a:p>
            <a:pPr eaLnBrk="1" hangingPunct="1"/>
            <a:r>
              <a:rPr lang="en-US" sz="2400" dirty="0">
                <a:solidFill>
                  <a:srgbClr val="000000"/>
                </a:solidFill>
                <a:cs typeface="Times New Roman" pitchFamily="18" charset="0"/>
              </a:rPr>
              <a:t>Homework assignments are designed to reinforce class material and help in exam preparation.</a:t>
            </a:r>
          </a:p>
          <a:p>
            <a:pPr lvl="1"/>
            <a:r>
              <a:rPr lang="en-US" sz="2200" dirty="0">
                <a:solidFill>
                  <a:srgbClr val="000000"/>
                </a:solidFill>
                <a:cs typeface="Times New Roman" pitchFamily="18" charset="0"/>
              </a:rPr>
              <a:t>Homework is assigned for every 4 or 5 sessions.</a:t>
            </a:r>
          </a:p>
          <a:p>
            <a:pPr lvl="1"/>
            <a:r>
              <a:rPr lang="en-US" sz="2200" dirty="0">
                <a:solidFill>
                  <a:srgbClr val="000000"/>
                </a:solidFill>
                <a:cs typeface="Times New Roman" pitchFamily="18" charset="0"/>
              </a:rPr>
              <a:t>Any homework submitted after the due date will lose 50% per week.</a:t>
            </a:r>
          </a:p>
          <a:p>
            <a:pPr eaLnBrk="1" hangingPunct="1"/>
            <a:r>
              <a:rPr lang="en-US" sz="2400" dirty="0">
                <a:solidFill>
                  <a:srgbClr val="000000"/>
                </a:solidFill>
                <a:cs typeface="Times New Roman" pitchFamily="18" charset="0"/>
              </a:rPr>
              <a:t>Submit home via Learning Suite.</a:t>
            </a:r>
          </a:p>
          <a:p>
            <a:pPr eaLnBrk="1" hangingPunct="1"/>
            <a:r>
              <a:rPr lang="en-US" sz="2400" dirty="0">
                <a:cs typeface="Times New Roman" pitchFamily="18" charset="0"/>
              </a:rPr>
              <a:t>You are welcome and encouraged to discuss the homework with your classmates and others.  However, you are to do and submit your own work.  Submitting someone's work is considered cheating for which you will receive an E grade for the class and be reported to the Honor Code Office.</a:t>
            </a:r>
          </a:p>
          <a:p>
            <a:pPr eaLnBrk="1" hangingPunct="1"/>
            <a:endParaRPr lang="en-US" sz="2400" dirty="0">
              <a:solidFill>
                <a:srgbClr val="000000"/>
              </a:solidFill>
              <a:cs typeface="Times New Roman" pitchFamily="18" charset="0"/>
            </a:endParaRPr>
          </a:p>
        </p:txBody>
      </p:sp>
      <p:sp>
        <p:nvSpPr>
          <p:cNvPr id="2" name="Footer Placeholder 1">
            <a:extLst>
              <a:ext uri="{FF2B5EF4-FFF2-40B4-BE49-F238E27FC236}">
                <a16:creationId xmlns:a16="http://schemas.microsoft.com/office/drawing/2014/main" id="{7A5B39FE-D72A-414F-98CE-D4326D3F5AFB}"/>
              </a:ext>
            </a:extLst>
          </p:cNvPr>
          <p:cNvSpPr>
            <a:spLocks noGrp="1"/>
          </p:cNvSpPr>
          <p:nvPr>
            <p:ph type="ftr" sz="quarter" idx="11"/>
          </p:nvPr>
        </p:nvSpPr>
        <p:spPr/>
        <p:txBody>
          <a:bodyPr/>
          <a:lstStyle/>
          <a:p>
            <a:pPr>
              <a:defRPr/>
            </a:pPr>
            <a:r>
              <a:rPr lang="en-US" dirty="0"/>
              <a:t>Introduction (01)</a:t>
            </a:r>
          </a:p>
        </p:txBody>
      </p:sp>
      <p:sp>
        <p:nvSpPr>
          <p:cNvPr id="6" name="Slide Number Placeholder 3">
            <a:extLst>
              <a:ext uri="{FF2B5EF4-FFF2-40B4-BE49-F238E27FC236}">
                <a16:creationId xmlns:a16="http://schemas.microsoft.com/office/drawing/2014/main" id="{907DD9C5-E02C-4B7E-8FC9-7BE9BF79F838}"/>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6</a:t>
            </a:fld>
            <a:endParaRPr lang="en-US" dirty="0"/>
          </a:p>
        </p:txBody>
      </p:sp>
      <p:sp>
        <p:nvSpPr>
          <p:cNvPr id="4" name="Title 3">
            <a:extLst>
              <a:ext uri="{FF2B5EF4-FFF2-40B4-BE49-F238E27FC236}">
                <a16:creationId xmlns:a16="http://schemas.microsoft.com/office/drawing/2014/main" id="{89092F2B-346E-4EF1-BB55-92B7EF1C7A90}"/>
              </a:ext>
            </a:extLst>
          </p:cNvPr>
          <p:cNvSpPr>
            <a:spLocks noGrp="1"/>
          </p:cNvSpPr>
          <p:nvPr>
            <p:ph type="title"/>
          </p:nvPr>
        </p:nvSpPr>
        <p:spPr/>
        <p:txBody>
          <a:bodyPr/>
          <a:lstStyle/>
          <a:p>
            <a:r>
              <a:rPr lang="en-US" dirty="0"/>
              <a:t>Homework (10%)</a:t>
            </a:r>
          </a:p>
        </p:txBody>
      </p:sp>
    </p:spTree>
    <p:extLst>
      <p:ext uri="{BB962C8B-B14F-4D97-AF65-F5344CB8AC3E}">
        <p14:creationId xmlns:p14="http://schemas.microsoft.com/office/powerpoint/2010/main" val="88349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8451">
                                            <p:txEl>
                                              <p:pRg st="0" end="0"/>
                                            </p:txEl>
                                          </p:spTgt>
                                        </p:tgtEl>
                                        <p:attrNameLst>
                                          <p:attrName>style.visibility</p:attrName>
                                        </p:attrNameLst>
                                      </p:cBhvr>
                                      <p:to>
                                        <p:strVal val="visible"/>
                                      </p:to>
                                    </p:set>
                                    <p:animEffect transition="in" filter="fade">
                                      <p:cBhvr>
                                        <p:cTn id="7" dur="500"/>
                                        <p:tgtEl>
                                          <p:spTgt spid="24084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08451">
                                            <p:txEl>
                                              <p:pRg st="1" end="1"/>
                                            </p:txEl>
                                          </p:spTgt>
                                        </p:tgtEl>
                                        <p:attrNameLst>
                                          <p:attrName>style.visibility</p:attrName>
                                        </p:attrNameLst>
                                      </p:cBhvr>
                                      <p:to>
                                        <p:strVal val="visible"/>
                                      </p:to>
                                    </p:set>
                                    <p:animEffect transition="in" filter="fade">
                                      <p:cBhvr>
                                        <p:cTn id="10" dur="500"/>
                                        <p:tgtEl>
                                          <p:spTgt spid="24084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08451">
                                            <p:txEl>
                                              <p:pRg st="2" end="2"/>
                                            </p:txEl>
                                          </p:spTgt>
                                        </p:tgtEl>
                                        <p:attrNameLst>
                                          <p:attrName>style.visibility</p:attrName>
                                        </p:attrNameLst>
                                      </p:cBhvr>
                                      <p:to>
                                        <p:strVal val="visible"/>
                                      </p:to>
                                    </p:set>
                                    <p:animEffect transition="in" filter="fade">
                                      <p:cBhvr>
                                        <p:cTn id="13" dur="500"/>
                                        <p:tgtEl>
                                          <p:spTgt spid="24084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08451">
                                            <p:txEl>
                                              <p:pRg st="3" end="3"/>
                                            </p:txEl>
                                          </p:spTgt>
                                        </p:tgtEl>
                                        <p:attrNameLst>
                                          <p:attrName>style.visibility</p:attrName>
                                        </p:attrNameLst>
                                      </p:cBhvr>
                                      <p:to>
                                        <p:strVal val="visible"/>
                                      </p:to>
                                    </p:set>
                                    <p:animEffect transition="in" filter="fade">
                                      <p:cBhvr>
                                        <p:cTn id="18" dur="500"/>
                                        <p:tgtEl>
                                          <p:spTgt spid="24084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408451">
                                            <p:txEl>
                                              <p:pRg st="4" end="4"/>
                                            </p:txEl>
                                          </p:spTgt>
                                        </p:tgtEl>
                                        <p:attrNameLst>
                                          <p:attrName>style.visibility</p:attrName>
                                        </p:attrNameLst>
                                      </p:cBhvr>
                                      <p:to>
                                        <p:strVal val="visible"/>
                                      </p:to>
                                    </p:set>
                                    <p:animEffect transition="in" filter="fade">
                                      <p:cBhvr>
                                        <p:cTn id="23" dur="500"/>
                                        <p:tgtEl>
                                          <p:spTgt spid="2408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8451"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dirty="0"/>
              <a:t>Programming Assignments (60%)</a:t>
            </a:r>
          </a:p>
        </p:txBody>
      </p:sp>
      <p:sp>
        <p:nvSpPr>
          <p:cNvPr id="2410499" name="Rectangle 3"/>
          <p:cNvSpPr>
            <a:spLocks noGrp="1" noChangeArrowheads="1"/>
          </p:cNvSpPr>
          <p:nvPr>
            <p:ph type="body" idx="1"/>
          </p:nvPr>
        </p:nvSpPr>
        <p:spPr>
          <a:xfrm>
            <a:off x="522513" y="1416050"/>
            <a:ext cx="9978067" cy="5034446"/>
          </a:xfrm>
        </p:spPr>
        <p:txBody>
          <a:bodyPr/>
          <a:lstStyle/>
          <a:p>
            <a:pPr eaLnBrk="1" hangingPunct="1"/>
            <a:r>
              <a:rPr lang="en-US" sz="2000" dirty="0"/>
              <a:t>Programming assignments can be found on the CS345 web site (</a:t>
            </a:r>
            <a:r>
              <a:rPr lang="en-US" sz="2000" dirty="0">
                <a:solidFill>
                  <a:srgbClr val="FF0033"/>
                </a:solidFill>
              </a:rPr>
              <a:t>http://students.cs.byu.edu/~cs345ta/</a:t>
            </a:r>
            <a:r>
              <a:rPr lang="en-US" sz="2000" dirty="0"/>
              <a:t>).</a:t>
            </a:r>
          </a:p>
          <a:p>
            <a:pPr eaLnBrk="1" hangingPunct="1"/>
            <a:r>
              <a:rPr lang="en-US" sz="2000" dirty="0"/>
              <a:t>The programming assignments build upon each other.</a:t>
            </a:r>
          </a:p>
          <a:p>
            <a:pPr eaLnBrk="1" hangingPunct="1"/>
            <a:r>
              <a:rPr lang="en-US" sz="2000" dirty="0"/>
              <a:t>Programming </a:t>
            </a:r>
            <a:r>
              <a:rPr lang="en-US" sz="2000" dirty="0">
                <a:cs typeface="Times New Roman" pitchFamily="18" charset="0"/>
              </a:rPr>
              <a:t>assignments must be passed off by a TA via a zoom session on a school computer or your personal laptop.</a:t>
            </a:r>
          </a:p>
          <a:p>
            <a:r>
              <a:rPr lang="en-US" sz="2000" dirty="0">
                <a:cs typeface="Times New Roman" pitchFamily="18" charset="0"/>
              </a:rPr>
              <a:t>To receive full credit, programming assignments must be completed and passed off with a </a:t>
            </a:r>
            <a:r>
              <a:rPr lang="en-US" sz="2000" dirty="0">
                <a:latin typeface="Times New Roman" pitchFamily="18" charset="0"/>
                <a:cs typeface="Times New Roman" pitchFamily="18" charset="0"/>
              </a:rPr>
              <a:t>“</a:t>
            </a:r>
            <a:r>
              <a:rPr lang="en-US" sz="2000" dirty="0">
                <a:cs typeface="Times New Roman" pitchFamily="18" charset="0"/>
              </a:rPr>
              <a:t>Date Modified</a:t>
            </a:r>
            <a:r>
              <a:rPr lang="en-US" sz="2000" dirty="0">
                <a:latin typeface="Times New Roman" pitchFamily="18" charset="0"/>
                <a:cs typeface="Times New Roman" pitchFamily="18" charset="0"/>
              </a:rPr>
              <a:t>”</a:t>
            </a:r>
            <a:r>
              <a:rPr lang="en-US" sz="2000" dirty="0">
                <a:cs typeface="Times New Roman" pitchFamily="18" charset="0"/>
              </a:rPr>
              <a:t> timestamp on or before the due date.</a:t>
            </a:r>
          </a:p>
          <a:p>
            <a:pPr lvl="1"/>
            <a:r>
              <a:rPr lang="en-US" sz="1800" b="1" u="sng" dirty="0">
                <a:cs typeface="Times New Roman" pitchFamily="18" charset="0"/>
              </a:rPr>
              <a:t>NOTE:</a:t>
            </a:r>
            <a:r>
              <a:rPr lang="en-US" sz="1800" dirty="0">
                <a:cs typeface="Times New Roman" pitchFamily="18" charset="0"/>
              </a:rPr>
              <a:t> Timestamps cannot be used for extra credit points and cannot be more than one week delinquent.</a:t>
            </a:r>
          </a:p>
          <a:p>
            <a:r>
              <a:rPr lang="en-US" sz="2000" dirty="0">
                <a:cs typeface="Times New Roman" pitchFamily="18" charset="0"/>
              </a:rPr>
              <a:t>Programming assignments submitted after the due date will receive a 50% penalty on portions of the lab not submitted on time.</a:t>
            </a:r>
          </a:p>
          <a:p>
            <a:r>
              <a:rPr lang="en-US" sz="2000" dirty="0">
                <a:solidFill>
                  <a:srgbClr val="000000"/>
                </a:solidFill>
                <a:cs typeface="Times New Roman" pitchFamily="18" charset="0"/>
              </a:rPr>
              <a:t>As an incentive to get your assignments done early, assignments passed off </a:t>
            </a:r>
            <a:r>
              <a:rPr lang="en-US" sz="2000" b="1" u="sng" dirty="0">
                <a:solidFill>
                  <a:srgbClr val="000000"/>
                </a:solidFill>
                <a:cs typeface="Times New Roman" pitchFamily="18" charset="0"/>
              </a:rPr>
              <a:t>at least one day before the due date</a:t>
            </a:r>
            <a:r>
              <a:rPr lang="en-US" sz="2000" dirty="0">
                <a:solidFill>
                  <a:srgbClr val="000000"/>
                </a:solidFill>
                <a:cs typeface="Times New Roman" pitchFamily="18" charset="0"/>
              </a:rPr>
              <a:t> (timestamps do not count) with a TA, will receive an additional extra credit point (</a:t>
            </a:r>
            <a:r>
              <a:rPr lang="en-US" dirty="0">
                <a:sym typeface="Symbol" panose="05050102010706020507" pitchFamily="18" charset="2"/>
              </a:rPr>
              <a:t></a:t>
            </a:r>
            <a:r>
              <a:rPr lang="en-US" sz="2000" dirty="0">
                <a:solidFill>
                  <a:srgbClr val="000000"/>
                </a:solidFill>
                <a:cs typeface="Times New Roman" pitchFamily="18" charset="0"/>
              </a:rPr>
              <a:t>10%).</a:t>
            </a:r>
            <a:endParaRPr lang="en-US" sz="2000" dirty="0">
              <a:cs typeface="Times New Roman" pitchFamily="18" charset="0"/>
            </a:endParaRPr>
          </a:p>
        </p:txBody>
      </p:sp>
      <p:sp>
        <p:nvSpPr>
          <p:cNvPr id="2" name="Footer Placeholder 1">
            <a:extLst>
              <a:ext uri="{FF2B5EF4-FFF2-40B4-BE49-F238E27FC236}">
                <a16:creationId xmlns:a16="http://schemas.microsoft.com/office/drawing/2014/main" id="{4BFA26B7-35E7-4F47-87C2-F0EB0F5BE27C}"/>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AF3D7049-82EF-4E4D-9863-1F2C936B0E01}"/>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7</a:t>
            </a:fld>
            <a:endParaRPr lang="en-US" dirty="0"/>
          </a:p>
        </p:txBody>
      </p:sp>
    </p:spTree>
    <p:extLst>
      <p:ext uri="{BB962C8B-B14F-4D97-AF65-F5344CB8AC3E}">
        <p14:creationId xmlns:p14="http://schemas.microsoft.com/office/powerpoint/2010/main" val="32465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0499">
                                            <p:txEl>
                                              <p:pRg st="0" end="0"/>
                                            </p:txEl>
                                          </p:spTgt>
                                        </p:tgtEl>
                                        <p:attrNameLst>
                                          <p:attrName>style.visibility</p:attrName>
                                        </p:attrNameLst>
                                      </p:cBhvr>
                                      <p:to>
                                        <p:strVal val="visible"/>
                                      </p:to>
                                    </p:set>
                                    <p:animEffect transition="in" filter="fade">
                                      <p:cBhvr>
                                        <p:cTn id="7" dur="500"/>
                                        <p:tgtEl>
                                          <p:spTgt spid="2410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10499">
                                            <p:txEl>
                                              <p:pRg st="1" end="1"/>
                                            </p:txEl>
                                          </p:spTgt>
                                        </p:tgtEl>
                                        <p:attrNameLst>
                                          <p:attrName>style.visibility</p:attrName>
                                        </p:attrNameLst>
                                      </p:cBhvr>
                                      <p:to>
                                        <p:strVal val="visible"/>
                                      </p:to>
                                    </p:set>
                                    <p:animEffect transition="in" filter="fade">
                                      <p:cBhvr>
                                        <p:cTn id="12" dur="500"/>
                                        <p:tgtEl>
                                          <p:spTgt spid="24104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10499">
                                            <p:txEl>
                                              <p:pRg st="2" end="2"/>
                                            </p:txEl>
                                          </p:spTgt>
                                        </p:tgtEl>
                                        <p:attrNameLst>
                                          <p:attrName>style.visibility</p:attrName>
                                        </p:attrNameLst>
                                      </p:cBhvr>
                                      <p:to>
                                        <p:strVal val="visible"/>
                                      </p:to>
                                    </p:set>
                                    <p:animEffect transition="in" filter="fade">
                                      <p:cBhvr>
                                        <p:cTn id="17" dur="500"/>
                                        <p:tgtEl>
                                          <p:spTgt spid="24104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10499">
                                            <p:txEl>
                                              <p:pRg st="3" end="3"/>
                                            </p:txEl>
                                          </p:spTgt>
                                        </p:tgtEl>
                                        <p:attrNameLst>
                                          <p:attrName>style.visibility</p:attrName>
                                        </p:attrNameLst>
                                      </p:cBhvr>
                                      <p:to>
                                        <p:strVal val="visible"/>
                                      </p:to>
                                    </p:set>
                                    <p:animEffect transition="in" filter="fade">
                                      <p:cBhvr>
                                        <p:cTn id="22" dur="500"/>
                                        <p:tgtEl>
                                          <p:spTgt spid="2410499">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10499">
                                            <p:txEl>
                                              <p:pRg st="4" end="4"/>
                                            </p:txEl>
                                          </p:spTgt>
                                        </p:tgtEl>
                                        <p:attrNameLst>
                                          <p:attrName>style.visibility</p:attrName>
                                        </p:attrNameLst>
                                      </p:cBhvr>
                                      <p:to>
                                        <p:strVal val="visible"/>
                                      </p:to>
                                    </p:set>
                                    <p:animEffect transition="in" filter="fade">
                                      <p:cBhvr>
                                        <p:cTn id="25" dur="500"/>
                                        <p:tgtEl>
                                          <p:spTgt spid="241049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10499">
                                            <p:txEl>
                                              <p:pRg st="5" end="5"/>
                                            </p:txEl>
                                          </p:spTgt>
                                        </p:tgtEl>
                                        <p:attrNameLst>
                                          <p:attrName>style.visibility</p:attrName>
                                        </p:attrNameLst>
                                      </p:cBhvr>
                                      <p:to>
                                        <p:strVal val="visible"/>
                                      </p:to>
                                    </p:set>
                                    <p:animEffect transition="in" filter="fade">
                                      <p:cBhvr>
                                        <p:cTn id="30" dur="500"/>
                                        <p:tgtEl>
                                          <p:spTgt spid="241049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10499">
                                            <p:txEl>
                                              <p:pRg st="6" end="6"/>
                                            </p:txEl>
                                          </p:spTgt>
                                        </p:tgtEl>
                                        <p:attrNameLst>
                                          <p:attrName>style.visibility</p:attrName>
                                        </p:attrNameLst>
                                      </p:cBhvr>
                                      <p:to>
                                        <p:strVal val="visible"/>
                                      </p:to>
                                    </p:set>
                                    <p:animEffect transition="in" filter="fade">
                                      <p:cBhvr>
                                        <p:cTn id="35" dur="500"/>
                                        <p:tgtEl>
                                          <p:spTgt spid="2410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049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t>Programming </a:t>
            </a:r>
            <a:r>
              <a:rPr lang="en-US" sz="2000"/>
              <a:t>(continued…)</a:t>
            </a:r>
          </a:p>
        </p:txBody>
      </p:sp>
      <p:sp>
        <p:nvSpPr>
          <p:cNvPr id="2413571" name="Rectangle 3"/>
          <p:cNvSpPr>
            <a:spLocks noGrp="1" noChangeArrowheads="1"/>
          </p:cNvSpPr>
          <p:nvPr>
            <p:ph type="body" idx="1"/>
          </p:nvPr>
        </p:nvSpPr>
        <p:spPr>
          <a:xfrm>
            <a:off x="548640" y="1416050"/>
            <a:ext cx="9978067" cy="4546600"/>
          </a:xfrm>
        </p:spPr>
        <p:txBody>
          <a:bodyPr/>
          <a:lstStyle/>
          <a:p>
            <a:pPr eaLnBrk="1" hangingPunct="1"/>
            <a:r>
              <a:rPr lang="en-US" sz="2000" dirty="0">
                <a:solidFill>
                  <a:srgbClr val="000000"/>
                </a:solidFill>
                <a:cs typeface="Times New Roman" pitchFamily="18" charset="0"/>
              </a:rPr>
              <a:t>All six programming assignments must be completed (fully functional) to receive and </a:t>
            </a:r>
            <a:r>
              <a:rPr lang="en-US" sz="2000" dirty="0">
                <a:solidFill>
                  <a:srgbClr val="000000"/>
                </a:solidFill>
                <a:latin typeface="Times New Roman" pitchFamily="18" charset="0"/>
                <a:cs typeface="Times New Roman" pitchFamily="18" charset="0"/>
              </a:rPr>
              <a:t>“</a:t>
            </a:r>
            <a:r>
              <a:rPr lang="en-US" sz="2000" dirty="0">
                <a:solidFill>
                  <a:srgbClr val="000000"/>
                </a:solidFill>
                <a:cs typeface="Times New Roman" pitchFamily="18" charset="0"/>
              </a:rPr>
              <a:t>A</a:t>
            </a:r>
            <a:r>
              <a:rPr lang="en-US" sz="2000" dirty="0">
                <a:solidFill>
                  <a:srgbClr val="000000"/>
                </a:solidFill>
                <a:latin typeface="Times New Roman" pitchFamily="18" charset="0"/>
                <a:cs typeface="Times New Roman" pitchFamily="18" charset="0"/>
              </a:rPr>
              <a:t>”</a:t>
            </a:r>
            <a:r>
              <a:rPr lang="en-US" sz="2000" dirty="0">
                <a:solidFill>
                  <a:srgbClr val="000000"/>
                </a:solidFill>
                <a:cs typeface="Times New Roman" pitchFamily="18" charset="0"/>
              </a:rPr>
              <a:t> grade.</a:t>
            </a:r>
          </a:p>
          <a:p>
            <a:pPr eaLnBrk="1" hangingPunct="1"/>
            <a:r>
              <a:rPr lang="en-US" sz="2000" dirty="0">
                <a:solidFill>
                  <a:srgbClr val="000000"/>
                </a:solidFill>
                <a:cs typeface="Times New Roman" pitchFamily="18" charset="0"/>
              </a:rPr>
              <a:t>Everyone who completes all six programming assignments (regardless of their scores) </a:t>
            </a:r>
            <a:r>
              <a:rPr lang="en-US" sz="2000" b="1" u="sng" dirty="0">
                <a:solidFill>
                  <a:srgbClr val="000000"/>
                </a:solidFill>
                <a:cs typeface="Times New Roman" pitchFamily="18" charset="0"/>
              </a:rPr>
              <a:t>and</a:t>
            </a:r>
            <a:r>
              <a:rPr lang="en-US" sz="2000" dirty="0">
                <a:solidFill>
                  <a:srgbClr val="000000"/>
                </a:solidFill>
                <a:cs typeface="Times New Roman" pitchFamily="18" charset="0"/>
              </a:rPr>
              <a:t> passes a final exam (70% or better) will pass the class with at least a </a:t>
            </a:r>
            <a:r>
              <a:rPr lang="en-US" sz="2000" dirty="0">
                <a:solidFill>
                  <a:srgbClr val="000000"/>
                </a:solidFill>
                <a:latin typeface="Times New Roman" pitchFamily="18" charset="0"/>
                <a:cs typeface="Times New Roman" pitchFamily="18" charset="0"/>
              </a:rPr>
              <a:t>“</a:t>
            </a:r>
            <a:r>
              <a:rPr lang="en-US" sz="2000" dirty="0">
                <a:solidFill>
                  <a:srgbClr val="000000"/>
                </a:solidFill>
                <a:cs typeface="Times New Roman" pitchFamily="18" charset="0"/>
              </a:rPr>
              <a:t>C-</a:t>
            </a:r>
            <a:r>
              <a:rPr lang="en-US" sz="2000" dirty="0">
                <a:solidFill>
                  <a:srgbClr val="000000"/>
                </a:solidFill>
                <a:latin typeface="Times New Roman" pitchFamily="18" charset="0"/>
                <a:cs typeface="Times New Roman" pitchFamily="18" charset="0"/>
              </a:rPr>
              <a:t>”</a:t>
            </a:r>
            <a:r>
              <a:rPr lang="en-US" sz="2000" dirty="0">
                <a:solidFill>
                  <a:srgbClr val="000000"/>
                </a:solidFill>
                <a:cs typeface="Times New Roman" pitchFamily="18" charset="0"/>
              </a:rPr>
              <a:t> grade.</a:t>
            </a:r>
          </a:p>
          <a:p>
            <a:pPr eaLnBrk="1" hangingPunct="1"/>
            <a:r>
              <a:rPr lang="en-US" sz="2000" dirty="0">
                <a:cs typeface="Times New Roman" pitchFamily="18" charset="0"/>
              </a:rPr>
              <a:t>Any grade points earned on assignments above the allotted percentage may apply to your overall grade.</a:t>
            </a:r>
          </a:p>
          <a:p>
            <a:pPr eaLnBrk="1" hangingPunct="1"/>
            <a:r>
              <a:rPr lang="en-US" sz="2000" dirty="0">
                <a:cs typeface="Times New Roman" pitchFamily="18" charset="0"/>
              </a:rPr>
              <a:t>All assignments </a:t>
            </a:r>
            <a:r>
              <a:rPr lang="en-US" sz="2000" b="1" u="sng" dirty="0">
                <a:cs typeface="Times New Roman" pitchFamily="18" charset="0"/>
              </a:rPr>
              <a:t>MUST BE COMPLETED, PASSED OFF AND SUBMITTED</a:t>
            </a:r>
            <a:r>
              <a:rPr lang="en-US" sz="2000" dirty="0">
                <a:cs typeface="Times New Roman" pitchFamily="18" charset="0"/>
              </a:rPr>
              <a:t> on or before the final day of class.</a:t>
            </a:r>
            <a:endParaRPr lang="en-US" sz="2000" dirty="0">
              <a:solidFill>
                <a:srgbClr val="000000"/>
              </a:solidFill>
              <a:cs typeface="Times New Roman" pitchFamily="18" charset="0"/>
            </a:endParaRPr>
          </a:p>
        </p:txBody>
      </p:sp>
      <p:sp>
        <p:nvSpPr>
          <p:cNvPr id="2" name="Footer Placeholder 1">
            <a:extLst>
              <a:ext uri="{FF2B5EF4-FFF2-40B4-BE49-F238E27FC236}">
                <a16:creationId xmlns:a16="http://schemas.microsoft.com/office/drawing/2014/main" id="{AC9688D9-FB4A-413C-8056-E1EE829E815F}"/>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88B7ABC7-D221-49BE-AEDF-B1FC529F0EC2}"/>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8</a:t>
            </a:fld>
            <a:endParaRPr lang="en-US" dirty="0"/>
          </a:p>
        </p:txBody>
      </p:sp>
    </p:spTree>
    <p:extLst>
      <p:ext uri="{BB962C8B-B14F-4D97-AF65-F5344CB8AC3E}">
        <p14:creationId xmlns:p14="http://schemas.microsoft.com/office/powerpoint/2010/main" val="317606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3571">
                                            <p:txEl>
                                              <p:pRg st="0" end="0"/>
                                            </p:txEl>
                                          </p:spTgt>
                                        </p:tgtEl>
                                        <p:attrNameLst>
                                          <p:attrName>style.visibility</p:attrName>
                                        </p:attrNameLst>
                                      </p:cBhvr>
                                      <p:to>
                                        <p:strVal val="visible"/>
                                      </p:to>
                                    </p:set>
                                    <p:animEffect transition="in" filter="fade">
                                      <p:cBhvr>
                                        <p:cTn id="7" dur="500"/>
                                        <p:tgtEl>
                                          <p:spTgt spid="24135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13571">
                                            <p:txEl>
                                              <p:pRg st="1" end="1"/>
                                            </p:txEl>
                                          </p:spTgt>
                                        </p:tgtEl>
                                        <p:attrNameLst>
                                          <p:attrName>style.visibility</p:attrName>
                                        </p:attrNameLst>
                                      </p:cBhvr>
                                      <p:to>
                                        <p:strVal val="visible"/>
                                      </p:to>
                                    </p:set>
                                    <p:animEffect transition="in" filter="fade">
                                      <p:cBhvr>
                                        <p:cTn id="12" dur="500"/>
                                        <p:tgtEl>
                                          <p:spTgt spid="24135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13571">
                                            <p:txEl>
                                              <p:pRg st="2" end="2"/>
                                            </p:txEl>
                                          </p:spTgt>
                                        </p:tgtEl>
                                        <p:attrNameLst>
                                          <p:attrName>style.visibility</p:attrName>
                                        </p:attrNameLst>
                                      </p:cBhvr>
                                      <p:to>
                                        <p:strVal val="visible"/>
                                      </p:to>
                                    </p:set>
                                    <p:animEffect transition="in" filter="fade">
                                      <p:cBhvr>
                                        <p:cTn id="17" dur="500"/>
                                        <p:tgtEl>
                                          <p:spTgt spid="24135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13571">
                                            <p:txEl>
                                              <p:pRg st="3" end="3"/>
                                            </p:txEl>
                                          </p:spTgt>
                                        </p:tgtEl>
                                        <p:attrNameLst>
                                          <p:attrName>style.visibility</p:attrName>
                                        </p:attrNameLst>
                                      </p:cBhvr>
                                      <p:to>
                                        <p:strVal val="visible"/>
                                      </p:to>
                                    </p:set>
                                    <p:animEffect transition="in" filter="fade">
                                      <p:cBhvr>
                                        <p:cTn id="22" dur="500"/>
                                        <p:tgtEl>
                                          <p:spTgt spid="2413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357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n-US" dirty="0"/>
              <a:t>Presentations (10%)</a:t>
            </a:r>
          </a:p>
        </p:txBody>
      </p:sp>
      <p:sp>
        <p:nvSpPr>
          <p:cNvPr id="21510" name="Rectangle 3"/>
          <p:cNvSpPr>
            <a:spLocks noGrp="1" noChangeArrowheads="1"/>
          </p:cNvSpPr>
          <p:nvPr>
            <p:ph type="body" idx="1"/>
          </p:nvPr>
        </p:nvSpPr>
        <p:spPr>
          <a:xfrm>
            <a:off x="535577" y="1416050"/>
            <a:ext cx="9978067" cy="4776788"/>
          </a:xfrm>
        </p:spPr>
        <p:txBody>
          <a:bodyPr/>
          <a:lstStyle/>
          <a:p>
            <a:pPr eaLnBrk="1" hangingPunct="1"/>
            <a:r>
              <a:rPr lang="en-US" sz="2400" dirty="0"/>
              <a:t>At the end of the semester, each student (in a small group setting) is given the opportunity to present a specific OS topic with respect to an assigned contemporary operating system.</a:t>
            </a:r>
          </a:p>
          <a:p>
            <a:pPr eaLnBrk="1" hangingPunct="1"/>
            <a:r>
              <a:rPr lang="en-US" sz="2400" dirty="0"/>
              <a:t>Your presentation will be peer graded and should be</a:t>
            </a:r>
          </a:p>
          <a:p>
            <a:pPr lvl="1" eaLnBrk="1" hangingPunct="1"/>
            <a:r>
              <a:rPr lang="en-US" b="1" dirty="0"/>
              <a:t>complete</a:t>
            </a:r>
            <a:r>
              <a:rPr lang="en-US" dirty="0"/>
              <a:t> (</a:t>
            </a:r>
            <a:r>
              <a:rPr lang="en-US" dirty="0" err="1"/>
              <a:t>ie</a:t>
            </a:r>
            <a:r>
              <a:rPr lang="en-US" dirty="0"/>
              <a:t>., self-contained, concise, relevant, adequately addressed topic),</a:t>
            </a:r>
          </a:p>
          <a:p>
            <a:pPr lvl="1" eaLnBrk="1" hangingPunct="1"/>
            <a:r>
              <a:rPr lang="en-US" b="1" dirty="0"/>
              <a:t>insightful</a:t>
            </a:r>
            <a:r>
              <a:rPr lang="en-US" dirty="0"/>
              <a:t> (</a:t>
            </a:r>
            <a:r>
              <a:rPr lang="en-US" dirty="0" err="1"/>
              <a:t>ie</a:t>
            </a:r>
            <a:r>
              <a:rPr lang="en-US" dirty="0"/>
              <a:t>., researched, thoughtful, shows effort), and</a:t>
            </a:r>
          </a:p>
          <a:p>
            <a:pPr lvl="1" eaLnBrk="1" hangingPunct="1"/>
            <a:r>
              <a:rPr lang="en-US" b="1" dirty="0"/>
              <a:t>presented well</a:t>
            </a:r>
            <a:r>
              <a:rPr lang="en-US" dirty="0"/>
              <a:t> (</a:t>
            </a:r>
            <a:r>
              <a:rPr lang="en-US" dirty="0" err="1"/>
              <a:t>ie</a:t>
            </a:r>
            <a:r>
              <a:rPr lang="en-US" dirty="0"/>
              <a:t>., materials, slides, handouts, examples, stage presence, well organized, intro/summary).</a:t>
            </a:r>
          </a:p>
          <a:p>
            <a:pPr eaLnBrk="1" hangingPunct="1"/>
            <a:r>
              <a:rPr lang="en-US" sz="2400" dirty="0"/>
              <a:t>Your presentation along with submission of your OS source code will be the final exam for the course.</a:t>
            </a:r>
          </a:p>
        </p:txBody>
      </p:sp>
      <p:sp>
        <p:nvSpPr>
          <p:cNvPr id="2" name="Footer Placeholder 1">
            <a:extLst>
              <a:ext uri="{FF2B5EF4-FFF2-40B4-BE49-F238E27FC236}">
                <a16:creationId xmlns:a16="http://schemas.microsoft.com/office/drawing/2014/main" id="{85C3806F-6CFE-4BB9-BB38-57E353B53D62}"/>
              </a:ext>
            </a:extLst>
          </p:cNvPr>
          <p:cNvSpPr>
            <a:spLocks noGrp="1"/>
          </p:cNvSpPr>
          <p:nvPr>
            <p:ph type="ftr" sz="quarter" idx="11"/>
          </p:nvPr>
        </p:nvSpPr>
        <p:spPr/>
        <p:txBody>
          <a:bodyPr/>
          <a:lstStyle/>
          <a:p>
            <a:pPr>
              <a:defRPr/>
            </a:pPr>
            <a:r>
              <a:rPr lang="en-US"/>
              <a:t>Introduction (01)</a:t>
            </a:r>
            <a:endParaRPr lang="en-US" dirty="0"/>
          </a:p>
        </p:txBody>
      </p:sp>
      <p:sp>
        <p:nvSpPr>
          <p:cNvPr id="6" name="Slide Number Placeholder 3">
            <a:extLst>
              <a:ext uri="{FF2B5EF4-FFF2-40B4-BE49-F238E27FC236}">
                <a16:creationId xmlns:a16="http://schemas.microsoft.com/office/drawing/2014/main" id="{7630F3DF-26C0-4367-8615-9C81794361B9}"/>
              </a:ext>
            </a:extLst>
          </p:cNvPr>
          <p:cNvSpPr>
            <a:spLocks noGrp="1"/>
          </p:cNvSpPr>
          <p:nvPr>
            <p:ph type="sldNum" sz="quarter" idx="12"/>
          </p:nvPr>
        </p:nvSpPr>
        <p:spPr>
          <a:xfrm>
            <a:off x="0" y="935916"/>
            <a:ext cx="658368" cy="274320"/>
          </a:xfrm>
        </p:spPr>
        <p:txBody>
          <a:bodyPr/>
          <a:lstStyle/>
          <a:p>
            <a:pPr>
              <a:defRPr/>
            </a:pPr>
            <a:fld id="{F59D9B86-AB8B-404F-8D86-C97B35C4C67E}" type="slidenum">
              <a:rPr lang="en-US" smtClean="0"/>
              <a:pPr>
                <a:defRPr/>
              </a:pPr>
              <a:t>9</a:t>
            </a:fld>
            <a:endParaRPr lang="en-US" dirty="0"/>
          </a:p>
        </p:txBody>
      </p:sp>
    </p:spTree>
    <p:extLst>
      <p:ext uri="{BB962C8B-B14F-4D97-AF65-F5344CB8AC3E}">
        <p14:creationId xmlns:p14="http://schemas.microsoft.com/office/powerpoint/2010/main" val="254954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10">
                                            <p:txEl>
                                              <p:pRg st="0" end="0"/>
                                            </p:txEl>
                                          </p:spTgt>
                                        </p:tgtEl>
                                        <p:attrNameLst>
                                          <p:attrName>style.visibility</p:attrName>
                                        </p:attrNameLst>
                                      </p:cBhvr>
                                      <p:to>
                                        <p:strVal val="visible"/>
                                      </p:to>
                                    </p:set>
                                    <p:animEffect transition="in" filter="fade">
                                      <p:cBhvr>
                                        <p:cTn id="7" dur="500"/>
                                        <p:tgtEl>
                                          <p:spTgt spid="21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10">
                                            <p:txEl>
                                              <p:pRg st="1" end="1"/>
                                            </p:txEl>
                                          </p:spTgt>
                                        </p:tgtEl>
                                        <p:attrNameLst>
                                          <p:attrName>style.visibility</p:attrName>
                                        </p:attrNameLst>
                                      </p:cBhvr>
                                      <p:to>
                                        <p:strVal val="visible"/>
                                      </p:to>
                                    </p:set>
                                    <p:animEffect transition="in" filter="fade">
                                      <p:cBhvr>
                                        <p:cTn id="12" dur="500"/>
                                        <p:tgtEl>
                                          <p:spTgt spid="21510">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510">
                                            <p:txEl>
                                              <p:pRg st="2" end="2"/>
                                            </p:txEl>
                                          </p:spTgt>
                                        </p:tgtEl>
                                        <p:attrNameLst>
                                          <p:attrName>style.visibility</p:attrName>
                                        </p:attrNameLst>
                                      </p:cBhvr>
                                      <p:to>
                                        <p:strVal val="visible"/>
                                      </p:to>
                                    </p:set>
                                    <p:animEffect transition="in" filter="fade">
                                      <p:cBhvr>
                                        <p:cTn id="15" dur="500"/>
                                        <p:tgtEl>
                                          <p:spTgt spid="2151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510">
                                            <p:txEl>
                                              <p:pRg st="3" end="3"/>
                                            </p:txEl>
                                          </p:spTgt>
                                        </p:tgtEl>
                                        <p:attrNameLst>
                                          <p:attrName>style.visibility</p:attrName>
                                        </p:attrNameLst>
                                      </p:cBhvr>
                                      <p:to>
                                        <p:strVal val="visible"/>
                                      </p:to>
                                    </p:set>
                                    <p:animEffect transition="in" filter="fade">
                                      <p:cBhvr>
                                        <p:cTn id="18" dur="500"/>
                                        <p:tgtEl>
                                          <p:spTgt spid="21510">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510">
                                            <p:txEl>
                                              <p:pRg st="4" end="4"/>
                                            </p:txEl>
                                          </p:spTgt>
                                        </p:tgtEl>
                                        <p:attrNameLst>
                                          <p:attrName>style.visibility</p:attrName>
                                        </p:attrNameLst>
                                      </p:cBhvr>
                                      <p:to>
                                        <p:strVal val="visible"/>
                                      </p:to>
                                    </p:set>
                                    <p:animEffect transition="in" filter="fade">
                                      <p:cBhvr>
                                        <p:cTn id="21" dur="500"/>
                                        <p:tgtEl>
                                          <p:spTgt spid="215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510">
                                            <p:txEl>
                                              <p:pRg st="5" end="5"/>
                                            </p:txEl>
                                          </p:spTgt>
                                        </p:tgtEl>
                                        <p:attrNameLst>
                                          <p:attrName>style.visibility</p:attrName>
                                        </p:attrNameLst>
                                      </p:cBhvr>
                                      <p:to>
                                        <p:strVal val="visible"/>
                                      </p:to>
                                    </p:set>
                                    <p:animEffect transition="in" filter="fade">
                                      <p:cBhvr>
                                        <p:cTn id="26" dur="500"/>
                                        <p:tgtEl>
                                          <p:spTgt spid="215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S 235 Theme">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972</TotalTime>
  <Words>2407</Words>
  <Application>Microsoft Office PowerPoint</Application>
  <PresentationFormat>Custom</PresentationFormat>
  <Paragraphs>221</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Narrow</vt:lpstr>
      <vt:lpstr>Calibri</vt:lpstr>
      <vt:lpstr>Comic Sans MS</vt:lpstr>
      <vt:lpstr>Times New Roman</vt:lpstr>
      <vt:lpstr>Tw Cen MT</vt:lpstr>
      <vt:lpstr>Wingdings</vt:lpstr>
      <vt:lpstr>CS 235 Theme</vt:lpstr>
      <vt:lpstr>PowerPoint Presentation</vt:lpstr>
      <vt:lpstr>PowerPoint Presentation</vt:lpstr>
      <vt:lpstr>William Stallings</vt:lpstr>
      <vt:lpstr>CS 345 Learning Outcomes</vt:lpstr>
      <vt:lpstr>Organization and Grading</vt:lpstr>
      <vt:lpstr>Homework (10%)</vt:lpstr>
      <vt:lpstr>Programming Assignments (60%)</vt:lpstr>
      <vt:lpstr>Programming (continued…)</vt:lpstr>
      <vt:lpstr>Presentations (10%)</vt:lpstr>
      <vt:lpstr>CS 345 Overview</vt:lpstr>
      <vt:lpstr>Lab Grading</vt:lpstr>
      <vt:lpstr>OS345 Labs</vt:lpstr>
      <vt:lpstr>OS345 Labs</vt:lpstr>
      <vt:lpstr>Miscellaneous</vt:lpstr>
      <vt:lpstr>Lab 1: Shell</vt:lpstr>
      <vt:lpstr>Why Take CS 345?</vt:lpstr>
      <vt:lpstr>Student Comments…</vt:lpstr>
      <vt:lpstr>Student Comments…</vt:lpstr>
      <vt:lpstr>Operating Systems</vt:lpstr>
      <vt:lpstr>What Does a Modern OS Do? </vt:lpstr>
      <vt:lpstr>What Does a Modern OS Do?</vt:lpstr>
      <vt:lpstr>The Future…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Roper</dc:creator>
  <cp:lastModifiedBy>Paul Roper</cp:lastModifiedBy>
  <cp:revision>66</cp:revision>
  <dcterms:created xsi:type="dcterms:W3CDTF">2020-07-19T21:27:39Z</dcterms:created>
  <dcterms:modified xsi:type="dcterms:W3CDTF">2021-09-01T18:53:14Z</dcterms:modified>
</cp:coreProperties>
</file>