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729" r:id="rId2"/>
    <p:sldId id="1101" r:id="rId3"/>
    <p:sldId id="966" r:id="rId4"/>
    <p:sldId id="1062" r:id="rId5"/>
    <p:sldId id="3826" r:id="rId6"/>
    <p:sldId id="1095" r:id="rId7"/>
    <p:sldId id="1079" r:id="rId8"/>
    <p:sldId id="1077" r:id="rId9"/>
    <p:sldId id="3892" r:id="rId10"/>
    <p:sldId id="3893" r:id="rId11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E2625-7404-4853-A722-6CC6FA6A6E9F}"/>
              </a:ext>
            </a:extLst>
          </p:cNvPr>
          <p:cNvSpPr txBox="1"/>
          <p:nvPr/>
        </p:nvSpPr>
        <p:spPr>
          <a:xfrm>
            <a:off x="276226" y="121639"/>
            <a:ext cx="480059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Chapter 1 (03)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C3487C-1617-449B-95F6-3806BCF44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A2029-8359-49D6-89FC-B193E5BF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AD35B-2C8D-47E2-B84D-DD38E1CA873F}"/>
              </a:ext>
            </a:extLst>
          </p:cNvPr>
          <p:cNvSpPr txBox="1"/>
          <p:nvPr/>
        </p:nvSpPr>
        <p:spPr>
          <a:xfrm>
            <a:off x="2029619" y="106055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Chapter 1 – Computer Systems</a:t>
            </a:r>
          </a:p>
          <a:p>
            <a:pPr algn="ctr"/>
            <a:r>
              <a:rPr lang="en-US" sz="3600" dirty="0"/>
              <a:t>Part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12997-5915-4484-B18E-226662B6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02" y="2667001"/>
            <a:ext cx="7434197" cy="25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1.2 Malloc/free </a:t>
            </a:r>
            <a:r>
              <a:rPr lang="en-US" dirty="0" err="1"/>
              <a:t>argc</a:t>
            </a:r>
            <a:r>
              <a:rPr lang="en-US" dirty="0"/>
              <a:t>/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54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057" y="1496733"/>
            <a:ext cx="9786257" cy="2355421"/>
          </a:xfrm>
        </p:spPr>
        <p:txBody>
          <a:bodyPr/>
          <a:lstStyle/>
          <a:p>
            <a:pPr eaLnBrk="1" hangingPunct="1"/>
            <a:r>
              <a:rPr lang="en-US" sz="2000" dirty="0"/>
              <a:t>All tasks functions (main’s) are passed two arguments:</a:t>
            </a:r>
          </a:p>
          <a:p>
            <a:pPr lvl="1" eaLnBrk="1" hangingPunct="1"/>
            <a:r>
              <a:rPr lang="en-US" sz="1800" dirty="0"/>
              <a:t>The first (conventionally called </a:t>
            </a:r>
            <a:r>
              <a:rPr lang="en-US" sz="1800" b="1" dirty="0"/>
              <a:t>argc</a:t>
            </a:r>
            <a:r>
              <a:rPr lang="en-US" sz="1800" dirty="0"/>
              <a:t>, for argument count) is the number of command-line arguments (including the program name).</a:t>
            </a:r>
          </a:p>
          <a:p>
            <a:pPr lvl="1" eaLnBrk="1" hangingPunct="1"/>
            <a:r>
              <a:rPr lang="en-US" sz="1800" dirty="0"/>
              <a:t>The second (</a:t>
            </a:r>
            <a:r>
              <a:rPr lang="en-US" sz="1800" b="1" dirty="0"/>
              <a:t>argv</a:t>
            </a:r>
            <a:r>
              <a:rPr lang="en-US" sz="1800" dirty="0"/>
              <a:t>, for argument vector) is a pointer to an array of character pointers (strings) that contain the arguments, one per string.</a:t>
            </a:r>
          </a:p>
          <a:p>
            <a:pPr lvl="1" eaLnBrk="1" hangingPunct="1"/>
            <a:r>
              <a:rPr lang="en-US" sz="1800" dirty="0"/>
              <a:t>By convention, </a:t>
            </a:r>
            <a:r>
              <a:rPr lang="en-US" sz="1800" dirty="0" err="1"/>
              <a:t>argv</a:t>
            </a:r>
            <a:r>
              <a:rPr lang="en-US" sz="1800" dirty="0"/>
              <a:t>[0] points to the program name and  </a:t>
            </a:r>
            <a:r>
              <a:rPr lang="en-US" sz="1800" dirty="0" err="1"/>
              <a:t>argv</a:t>
            </a:r>
            <a:r>
              <a:rPr lang="en-US" sz="1800" dirty="0"/>
              <a:t>[</a:t>
            </a:r>
            <a:r>
              <a:rPr lang="en-US" sz="1800" dirty="0" err="1"/>
              <a:t>argc</a:t>
            </a:r>
            <a:r>
              <a:rPr lang="en-US" sz="1800" dirty="0"/>
              <a:t>] is a null pointer.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2537" y="3682284"/>
            <a:ext cx="9786257" cy="95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2"/>
              <a:defRPr/>
            </a:pPr>
            <a:r>
              <a:rPr lang="en-US" sz="2000" b="1" kern="0" dirty="0">
                <a:solidFill>
                  <a:srgbClr val="FF0000"/>
                </a:solidFill>
                <a:latin typeface="Arial"/>
              </a:rPr>
              <a:t>Modify the function P1_shellTask() (os345p1.c) to parse the commands and parameters from the keyboard </a:t>
            </a:r>
            <a:r>
              <a:rPr lang="en-US" sz="2000" b="1" i="1" kern="0" dirty="0">
                <a:solidFill>
                  <a:srgbClr val="FF0000"/>
                </a:solidFill>
                <a:latin typeface="Arial"/>
              </a:rPr>
              <a:t>inbuffer</a:t>
            </a:r>
            <a:r>
              <a:rPr lang="en-US" sz="2000" b="1" kern="0" dirty="0">
                <a:solidFill>
                  <a:srgbClr val="FF0000"/>
                </a:solidFill>
                <a:latin typeface="Arial"/>
              </a:rPr>
              <a:t> string into traditional argc and </a:t>
            </a:r>
            <a:r>
              <a:rPr lang="en-US" sz="2000" b="1" kern="0" dirty="0" err="1">
                <a:solidFill>
                  <a:srgbClr val="FF0000"/>
                </a:solidFill>
                <a:latin typeface="Arial"/>
              </a:rPr>
              <a:t>malloc'd</a:t>
            </a:r>
            <a:r>
              <a:rPr lang="en-US" sz="2000" b="1" kern="0" dirty="0">
                <a:solidFill>
                  <a:srgbClr val="FF0000"/>
                </a:solidFill>
                <a:latin typeface="Arial"/>
              </a:rPr>
              <a:t> argv C variables:</a:t>
            </a:r>
            <a:endParaRPr lang="en-US" sz="1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9289" y="4642108"/>
            <a:ext cx="9786257" cy="187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FF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Your shell executes the command directly using a function pointer with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malloc’d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arguments, waits for the function to return, and then recovers memory (free) before prompting for the next command.</a:t>
            </a:r>
          </a:p>
          <a:p>
            <a:pPr lvl="1">
              <a:buClr>
                <a:srgbClr val="FF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Commands and arguments are case insensitive.</a:t>
            </a:r>
          </a:p>
          <a:p>
            <a:pPr lvl="1">
              <a:buClr>
                <a:srgbClr val="FF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Quoted strings are treated as one argument and case is preserved within the string.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3F95-AD4B-43D7-8DA0-DC2FDAA7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kern="0" dirty="0">
                <a:solidFill>
                  <a:srgbClr val="333399"/>
                </a:solidFill>
              </a:rPr>
              <a:t>1.2 Malloc/free </a:t>
            </a:r>
            <a:r>
              <a:rPr lang="en-US" kern="0" dirty="0" err="1">
                <a:solidFill>
                  <a:srgbClr val="333399"/>
                </a:solidFill>
              </a:rPr>
              <a:t>argc</a:t>
            </a:r>
            <a:r>
              <a:rPr lang="en-US" kern="0" dirty="0">
                <a:solidFill>
                  <a:srgbClr val="333399"/>
                </a:solidFill>
              </a:rPr>
              <a:t>/</a:t>
            </a:r>
            <a:r>
              <a:rPr lang="en-US" kern="0" dirty="0" err="1">
                <a:solidFill>
                  <a:srgbClr val="333399"/>
                </a:solidFill>
              </a:rPr>
              <a:t>argv</a:t>
            </a:r>
            <a:endParaRPr lang="en-US" kern="0" dirty="0">
              <a:solidFill>
                <a:srgbClr val="33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47518" y="1322322"/>
            <a:ext cx="5599889" cy="727232"/>
            <a:chOff x="2423805" y="1555794"/>
            <a:chExt cx="5599889" cy="727232"/>
          </a:xfrm>
        </p:grpSpPr>
        <p:sp>
          <p:nvSpPr>
            <p:cNvPr id="5" name="Rectangle 4"/>
            <p:cNvSpPr/>
            <p:nvPr/>
          </p:nvSpPr>
          <p:spPr bwMode="auto">
            <a:xfrm>
              <a:off x="2423805" y="1934609"/>
              <a:ext cx="5599889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4742" y="1913694"/>
              <a:ext cx="414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echo Good "Morning America"\0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1633" y="1555794"/>
              <a:ext cx="127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Tahoma" pitchFamily="34" charset="0"/>
                </a:rPr>
                <a:t>inbuffer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99030" y="2171906"/>
            <a:ext cx="6939065" cy="1800348"/>
            <a:chOff x="1084629" y="2405378"/>
            <a:chExt cx="6939065" cy="18003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444881" y="2775023"/>
              <a:ext cx="768485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88336" y="2775023"/>
              <a:ext cx="768485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88336" y="3091179"/>
              <a:ext cx="768485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988336" y="3407335"/>
              <a:ext cx="768485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88336" y="3723491"/>
              <a:ext cx="768485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cxnSp>
          <p:nvCxnSpPr>
            <p:cNvPr id="14" name="Straight Arrow Connector 13"/>
            <p:cNvCxnSpPr>
              <a:endCxn id="10" idx="1"/>
            </p:cNvCxnSpPr>
            <p:nvPr/>
          </p:nvCxnSpPr>
          <p:spPr bwMode="auto">
            <a:xfrm>
              <a:off x="2829123" y="2935529"/>
              <a:ext cx="1159213" cy="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2444881" y="2405378"/>
              <a:ext cx="89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00"/>
                  </a:solidFill>
                  <a:latin typeface="Tahoma" pitchFamily="34" charset="0"/>
                </a:rPr>
                <a:t>argv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715961" y="2590044"/>
              <a:ext cx="4307733" cy="1615682"/>
            </a:xfrm>
            <a:prstGeom prst="roundRect">
              <a:avLst/>
            </a:prstGeom>
            <a:noFill/>
            <a:ln w="50800" cap="flat" cmpd="sng" algn="ctr">
              <a:solidFill>
                <a:srgbClr val="0070C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4629" y="3404092"/>
              <a:ext cx="259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CC"/>
                  </a:solidFill>
                  <a:latin typeface="Comic Sans MS" panose="030F0702030302020204" pitchFamily="66" charset="0"/>
                </a:rPr>
                <a:t>Malloc'd memory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22822" y="4246274"/>
            <a:ext cx="5045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argv = (char**)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(argc*sizeof(char*));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argument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endParaRPr lang="en-US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  argv[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] = (char*)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malloc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strlen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)+1);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strcpy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(argv[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],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2822" y="5943601"/>
            <a:ext cx="49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for each argument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free(argv[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free(argv);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02736" y="2517393"/>
            <a:ext cx="4113180" cy="1322658"/>
            <a:chOff x="3988336" y="2750865"/>
            <a:chExt cx="4113180" cy="132265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531791" y="2771780"/>
              <a:ext cx="998708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531790" y="3087936"/>
              <a:ext cx="998709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531790" y="3404092"/>
              <a:ext cx="2355718" cy="321013"/>
            </a:xfrm>
            <a:prstGeom prst="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2727" y="2750865"/>
              <a:ext cx="1085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echo\0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2727" y="3068641"/>
              <a:ext cx="1085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good\0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2726" y="3376689"/>
              <a:ext cx="2558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Morning America\0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4372577" y="2935530"/>
              <a:ext cx="1159213" cy="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4372577" y="3251684"/>
              <a:ext cx="1159213" cy="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372577" y="3567840"/>
              <a:ext cx="1159213" cy="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miter lim="800000"/>
              <a:headEnd type="oval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3988336" y="3704191"/>
              <a:ext cx="76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\0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2822" y="5506015"/>
            <a:ext cx="609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retValue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= (*commands[?]-&gt;</a:t>
            </a:r>
            <a:r>
              <a:rPr lang="en-US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)(argc, argv);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C543392D-6600-4DEA-B7D5-51EEB38A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</a:t>
            </a:r>
            <a:r>
              <a:rPr lang="en-US" i="1" dirty="0">
                <a:latin typeface="Courier New" pitchFamily="49" charset="0"/>
              </a:rPr>
              <a:t>main</a:t>
            </a:r>
            <a:r>
              <a:rPr lang="en-US" dirty="0"/>
              <a:t>  Function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340515" y="3531931"/>
            <a:ext cx="8485188" cy="286232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int main(int argc, char* argv[ 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while (--argc &gt; 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s%s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", *++argv, (argc &gt; 1) ? " " : "");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49262" y="3006961"/>
            <a:ext cx="1032419" cy="53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46200" y="1476353"/>
            <a:ext cx="8371006" cy="103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What is the output of the following echo C program?</a:t>
            </a:r>
          </a:p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endParaRPr lang="en-US" sz="1000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&gt;&gt;echo Good Morning America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59422" y="2712321"/>
            <a:ext cx="1591219" cy="4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163662" y="2712321"/>
            <a:ext cx="1601379" cy="4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Morning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16542" y="2712321"/>
            <a:ext cx="1601379" cy="4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03" y="2389233"/>
            <a:ext cx="3142801" cy="13057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FF85-9C46-41AC-99C6-8B94B8A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1.3 Background Tasks</a:t>
            </a:r>
          </a:p>
        </p:txBody>
      </p:sp>
      <p:sp>
        <p:nvSpPr>
          <p:cNvPr id="254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287" y="1496732"/>
            <a:ext cx="9612084" cy="1741320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Implement background execution of programs:</a:t>
            </a:r>
          </a:p>
          <a:p>
            <a:pPr lvl="1" eaLnBrk="1" hangingPunct="1"/>
            <a:r>
              <a:rPr lang="en-US" sz="1800" dirty="0"/>
              <a:t>If the command line ends with an ampersand (&amp;), your shell creates a new task to execute the command line. (Otherwise, your shell calls the command function (and waits for the function to return.)</a:t>
            </a:r>
          </a:p>
          <a:p>
            <a:pPr lvl="1" eaLnBrk="1" hangingPunct="1"/>
            <a:r>
              <a:rPr lang="en-US" sz="1800" dirty="0"/>
              <a:t>Use the </a:t>
            </a:r>
            <a:r>
              <a:rPr lang="en-US" sz="1800" i="1" dirty="0"/>
              <a:t>createTask</a:t>
            </a:r>
            <a:r>
              <a:rPr lang="en-US" sz="1800" dirty="0"/>
              <a:t> function to create a background process.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0372" y="3167856"/>
            <a:ext cx="8348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int createTask(char* name,        // task name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       int (*task)(int, char**),	// task address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       int priority,		// task priority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       int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,			// task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count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       char**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)			// task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list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6075" y="4693647"/>
            <a:ext cx="9612084" cy="156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buClr>
                <a:srgbClr val="FF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The command arguments are passed to the new task in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malloc'd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strings.  Modify the function </a:t>
            </a:r>
            <a:r>
              <a:rPr lang="en-US" sz="1800" i="1" kern="0" dirty="0">
                <a:solidFill>
                  <a:srgbClr val="000000"/>
                </a:solidFill>
                <a:latin typeface="Arial"/>
              </a:rPr>
              <a:t>createTask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(os345tasks.c) to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malloc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new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argc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variables.</a:t>
            </a:r>
          </a:p>
          <a:p>
            <a:pPr lvl="1" eaLnBrk="1" hangingPunct="1">
              <a:buClr>
                <a:srgbClr val="FF0000"/>
              </a:buClr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Modify the function </a:t>
            </a:r>
            <a:r>
              <a:rPr lang="en-US" sz="1800" i="1" kern="0" dirty="0" err="1">
                <a:solidFill>
                  <a:srgbClr val="000000"/>
                </a:solidFill>
                <a:latin typeface="Arial"/>
              </a:rPr>
              <a:t>sysKillTask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(also in os345tasks.c) to recover </a:t>
            </a:r>
            <a:r>
              <a:rPr lang="en-US" sz="1800" kern="0" dirty="0" err="1">
                <a:solidFill>
                  <a:srgbClr val="000000"/>
                </a:solidFill>
                <a:latin typeface="Arial"/>
              </a:rPr>
              <a:t>malloc'd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createTask memory.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63F4-99F0-4361-AE2A-37DF8BB4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31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Background Tasks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1236" y="2007700"/>
            <a:ext cx="50942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P1_shellTask(int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SEM_WAIT(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inBufferReady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parse command line into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malloc’d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execute command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(background)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call createTask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// call function directly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free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malloc’d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free(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P1_shellTask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65" y="1484244"/>
            <a:ext cx="3776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createTask(char* name,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(*task)(int, char**),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priority,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populate new TCB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put task in ready queue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creatTask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5941" y="4469258"/>
            <a:ext cx="3776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sysKillTask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delete task semaphores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delete task from ready queue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free task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malloc’d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release TCB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sysKillTask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c 2"/>
          <p:cNvSpPr/>
          <p:nvPr/>
        </p:nvSpPr>
        <p:spPr bwMode="auto">
          <a:xfrm flipH="1">
            <a:off x="1390650" y="3401268"/>
            <a:ext cx="1000125" cy="2056556"/>
          </a:xfrm>
          <a:prstGeom prst="arc">
            <a:avLst>
              <a:gd name="adj1" fmla="val 15811634"/>
              <a:gd name="adj2" fmla="val 549700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Arc 9"/>
          <p:cNvSpPr/>
          <p:nvPr/>
        </p:nvSpPr>
        <p:spPr bwMode="auto">
          <a:xfrm flipH="1">
            <a:off x="5801590" y="2914650"/>
            <a:ext cx="1104035" cy="2543175"/>
          </a:xfrm>
          <a:prstGeom prst="arc">
            <a:avLst>
              <a:gd name="adj1" fmla="val 16200000"/>
              <a:gd name="adj2" fmla="val 549700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4364-DE2D-4823-9D39-E1023CA5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– Computer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3600451"/>
            <a:ext cx="7434197" cy="25134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2980D-4490-4F1C-9E24-98D027D76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D5C5-BB79-49E0-8B03-973035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Define the following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8354-169F-4D29-B8EF-27A98EE256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4406" y="2458512"/>
            <a:ext cx="4581994" cy="3768117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Kernel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Systems program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Applications program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Middleware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Firmware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Bootstrap program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Daemon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Device Driver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Asymmetric multiprocessing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Symmetric multiprocessing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CC996-25C1-4D4C-90AE-29F0C2E6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  <a:latin typeface="Arial" charset="0"/>
              </a:rPr>
              <a:t>C++ Primer (02)</a:t>
            </a: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BD031-7681-4608-922A-63119486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B5496-982B-480A-8085-B08F2CA91C21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2B66C2-8139-4AE3-9647-EAB5DF4E1228}"/>
              </a:ext>
            </a:extLst>
          </p:cNvPr>
          <p:cNvSpPr txBox="1">
            <a:spLocks/>
          </p:cNvSpPr>
          <p:nvPr/>
        </p:nvSpPr>
        <p:spPr>
          <a:xfrm>
            <a:off x="642310" y="1422349"/>
            <a:ext cx="9978066" cy="840159"/>
          </a:xfrm>
          <a:prstGeom prst="rect">
            <a:avLst/>
          </a:prstGeom>
          <a:noFill/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/>
              </a:rPr>
              <a:t>Let's move to breakout rooms for 10-15 minutes to define the following terms in your chat box: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A58A8-BA18-42C3-B0C1-1E9F70A0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0" y="2783181"/>
            <a:ext cx="4777153" cy="26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802</Words>
  <Application>Microsoft Office PowerPoint</Application>
  <PresentationFormat>Custom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Comic Sans MS</vt:lpstr>
      <vt:lpstr>Courier New</vt:lpstr>
      <vt:lpstr>Courier Std</vt:lpstr>
      <vt:lpstr>Tahoma</vt:lpstr>
      <vt:lpstr>Tw Cen MT</vt:lpstr>
      <vt:lpstr>Wingdings</vt:lpstr>
      <vt:lpstr>CS 235 Theme</vt:lpstr>
      <vt:lpstr>PowerPoint Presentation</vt:lpstr>
      <vt:lpstr>PowerPoint Presentation</vt:lpstr>
      <vt:lpstr>1.2 Malloc/free argc/argv</vt:lpstr>
      <vt:lpstr>1.2 Malloc/free argc/argv</vt:lpstr>
      <vt:lpstr>The  main  Function</vt:lpstr>
      <vt:lpstr>1.3 Background Tasks</vt:lpstr>
      <vt:lpstr>1.3 Background Tasks</vt:lpstr>
      <vt:lpstr>Chapter 1 – Computer Systems</vt:lpstr>
      <vt:lpstr>Quiz: Define the following terms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61</cp:revision>
  <dcterms:created xsi:type="dcterms:W3CDTF">2020-07-19T21:27:39Z</dcterms:created>
  <dcterms:modified xsi:type="dcterms:W3CDTF">2021-09-01T18:51:24Z</dcterms:modified>
</cp:coreProperties>
</file>