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880" r:id="rId2"/>
    <p:sldId id="965" r:id="rId3"/>
    <p:sldId id="966" r:id="rId4"/>
    <p:sldId id="967" r:id="rId5"/>
    <p:sldId id="975" r:id="rId6"/>
    <p:sldId id="969" r:id="rId7"/>
    <p:sldId id="970" r:id="rId8"/>
    <p:sldId id="971" r:id="rId9"/>
    <p:sldId id="976" r:id="rId10"/>
    <p:sldId id="1101" r:id="rId11"/>
    <p:sldId id="1084" r:id="rId12"/>
    <p:sldId id="964" r:id="rId13"/>
    <p:sldId id="3566" r:id="rId14"/>
    <p:sldId id="3567" r:id="rId15"/>
    <p:sldId id="978" r:id="rId16"/>
    <p:sldId id="1096" r:id="rId17"/>
    <p:sldId id="1097" r:id="rId18"/>
    <p:sldId id="1092" r:id="rId19"/>
    <p:sldId id="1094" r:id="rId20"/>
    <p:sldId id="987" r:id="rId21"/>
    <p:sldId id="990" r:id="rId22"/>
    <p:sldId id="992" r:id="rId23"/>
    <p:sldId id="993" r:id="rId24"/>
    <p:sldId id="3881" r:id="rId25"/>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117" d="100"/>
          <a:sy n="117" d="100"/>
        </p:scale>
        <p:origin x="184" y="416"/>
      </p:cViewPr>
      <p:guideLst/>
    </p:cSldViewPr>
  </p:slideViewPr>
  <p:notesTextViewPr>
    <p:cViewPr>
      <p:scale>
        <a:sx n="3" d="2"/>
        <a:sy n="3" d="2"/>
      </p:scale>
      <p:origin x="0" y="0"/>
    </p:cViewPr>
  </p:notesTextViewPr>
  <p:notesViewPr>
    <p:cSldViewPr snapToGrid="0">
      <p:cViewPr varScale="1">
        <p:scale>
          <a:sx n="67" d="100"/>
          <a:sy n="67" d="100"/>
        </p:scale>
        <p:origin x="293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35890-289D-48CF-A192-5CCB27F70E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2255A-A51A-4040-87FD-BC18C8F47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B41A07-9572-4BA8-B004-1940BA5DB093}" type="datetimeFigureOut">
              <a:rPr lang="en-US" smtClean="0"/>
              <a:t>11/26/22</a:t>
            </a:fld>
            <a:endParaRPr lang="en-US"/>
          </a:p>
        </p:txBody>
      </p:sp>
      <p:sp>
        <p:nvSpPr>
          <p:cNvPr id="4" name="Footer Placeholder 3">
            <a:extLst>
              <a:ext uri="{FF2B5EF4-FFF2-40B4-BE49-F238E27FC236}">
                <a16:creationId xmlns:a16="http://schemas.microsoft.com/office/drawing/2014/main" id="{1F52C04B-C05F-4C6C-8259-543965D3D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0C9C99-6F7C-4115-BB8E-498012FD4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4A9C0-C8C6-439F-A9E1-F6B62EC2C6D3}" type="slidenum">
              <a:rPr lang="en-US" smtClean="0"/>
              <a:t>‹#›</a:t>
            </a:fld>
            <a:endParaRPr lang="en-US"/>
          </a:p>
        </p:txBody>
      </p:sp>
    </p:spTree>
    <p:extLst>
      <p:ext uri="{BB962C8B-B14F-4D97-AF65-F5344CB8AC3E}">
        <p14:creationId xmlns:p14="http://schemas.microsoft.com/office/powerpoint/2010/main" val="1652049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AEA-81C9-4CCC-BD9F-40FD61BC80F3}" type="datetimeFigureOut">
              <a:rPr lang="en-US" smtClean="0"/>
              <a:t>11/26/22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C7739-F984-46A3-B42A-7DB3B6E905AA}" type="slidenum">
              <a:rPr lang="en-US" smtClean="0"/>
              <a:t>‹#›</a:t>
            </a:fld>
            <a:endParaRPr lang="en-US"/>
          </a:p>
        </p:txBody>
      </p:sp>
    </p:spTree>
    <p:extLst>
      <p:ext uri="{BB962C8B-B14F-4D97-AF65-F5344CB8AC3E}">
        <p14:creationId xmlns:p14="http://schemas.microsoft.com/office/powerpoint/2010/main" val="218344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omputer_storage"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en.wikipedia.org/wiki/Non-uniform_memory_access#cite_note-nyu-numa-1" TargetMode="External"/><Relationship Id="rId4" Type="http://schemas.openxmlformats.org/officeDocument/2006/relationships/hyperlink" Target="https://en.wikipedia.org/wiki/Multiprocess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854EC3B-CA61-4A98-A42E-C28A3DB95338}" type="slidenum">
              <a:rPr lang="en-US"/>
              <a:pPr/>
              <a:t>11</a:t>
            </a:fld>
            <a:endParaRPr lang="en-US"/>
          </a:p>
        </p:txBody>
      </p:sp>
      <p:sp>
        <p:nvSpPr>
          <p:cNvPr id="2490370" name="Rectangle 2"/>
          <p:cNvSpPr>
            <a:spLocks noGrp="1" noRot="1" noChangeAspect="1" noChangeArrowheads="1" noTextEdit="1"/>
          </p:cNvSpPr>
          <p:nvPr>
            <p:ph type="sldImg"/>
          </p:nvPr>
        </p:nvSpPr>
        <p:spPr>
          <a:xfrm>
            <a:off x="722313" y="700088"/>
            <a:ext cx="5572125" cy="3482975"/>
          </a:xfrm>
          <a:ln w="12700" cap="flat">
            <a:solidFill>
              <a:schemeClr val="tx1"/>
            </a:solidFill>
          </a:ln>
          <a:extLst>
            <a:ext uri="{909E8E84-426E-40DD-AFC4-6F175D3DCCD1}">
              <a14:hiddenFill xmlns:a14="http://schemas.microsoft.com/office/drawing/2010/main">
                <a:noFill/>
              </a14:hiddenFill>
            </a:ext>
          </a:extLst>
        </p:spPr>
      </p:sp>
      <p:sp>
        <p:nvSpPr>
          <p:cNvPr id="2490371" name="Rectangle 3"/>
          <p:cNvSpPr>
            <a:spLocks noGrp="1" noChangeArrowheads="1"/>
          </p:cNvSpPr>
          <p:nvPr>
            <p:ph type="body" idx="1"/>
          </p:nvPr>
        </p:nvSpPr>
        <p:spPr>
          <a:xfrm>
            <a:off x="933098" y="4416425"/>
            <a:ext cx="5142582" cy="4184650"/>
          </a:xfrm>
          <a:ln/>
        </p:spPr>
        <p:txBody>
          <a:bodyPr lIns="90488" tIns="44450" rIns="90488" bIns="44450"/>
          <a:lstStyle/>
          <a:p>
            <a:endParaRPr lang="en-US"/>
          </a:p>
        </p:txBody>
      </p:sp>
    </p:spTree>
    <p:extLst>
      <p:ext uri="{BB962C8B-B14F-4D97-AF65-F5344CB8AC3E}">
        <p14:creationId xmlns:p14="http://schemas.microsoft.com/office/powerpoint/2010/main" val="211439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854EC3B-CA61-4A98-A42E-C28A3DB95338}" type="slidenum">
              <a:rPr lang="en-US"/>
              <a:pPr/>
              <a:t>13</a:t>
            </a:fld>
            <a:endParaRPr lang="en-US"/>
          </a:p>
        </p:txBody>
      </p:sp>
      <p:sp>
        <p:nvSpPr>
          <p:cNvPr id="2490370" name="Rectangle 2"/>
          <p:cNvSpPr>
            <a:spLocks noGrp="1" noRot="1" noChangeAspect="1" noChangeArrowheads="1" noTextEdit="1"/>
          </p:cNvSpPr>
          <p:nvPr>
            <p:ph type="sldImg"/>
          </p:nvPr>
        </p:nvSpPr>
        <p:spPr>
          <a:xfrm>
            <a:off x="722313" y="700088"/>
            <a:ext cx="5572125" cy="3482975"/>
          </a:xfrm>
          <a:ln w="12700" cap="flat">
            <a:solidFill>
              <a:schemeClr val="tx1"/>
            </a:solidFill>
          </a:ln>
          <a:extLst>
            <a:ext uri="{909E8E84-426E-40DD-AFC4-6F175D3DCCD1}">
              <a14:hiddenFill xmlns:a14="http://schemas.microsoft.com/office/drawing/2010/main">
                <a:noFill/>
              </a14:hiddenFill>
            </a:ext>
          </a:extLst>
        </p:spPr>
      </p:sp>
      <p:sp>
        <p:nvSpPr>
          <p:cNvPr id="2490371" name="Rectangle 3"/>
          <p:cNvSpPr>
            <a:spLocks noGrp="1" noChangeArrowheads="1"/>
          </p:cNvSpPr>
          <p:nvPr>
            <p:ph type="body" idx="1"/>
          </p:nvPr>
        </p:nvSpPr>
        <p:spPr>
          <a:xfrm>
            <a:off x="933098" y="4416425"/>
            <a:ext cx="5142582" cy="4184650"/>
          </a:xfrm>
          <a:ln/>
        </p:spPr>
        <p:txBody>
          <a:bodyPr lIns="90488" tIns="44450" rIns="90488" bIns="44450"/>
          <a:lstStyle/>
          <a:p>
            <a:endParaRPr lang="en-US"/>
          </a:p>
        </p:txBody>
      </p:sp>
    </p:spTree>
    <p:extLst>
      <p:ext uri="{BB962C8B-B14F-4D97-AF65-F5344CB8AC3E}">
        <p14:creationId xmlns:p14="http://schemas.microsoft.com/office/powerpoint/2010/main" val="384203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854EC3B-CA61-4A98-A42E-C28A3DB95338}" type="slidenum">
              <a:rPr lang="en-US"/>
              <a:pPr/>
              <a:t>14</a:t>
            </a:fld>
            <a:endParaRPr lang="en-US"/>
          </a:p>
        </p:txBody>
      </p:sp>
      <p:sp>
        <p:nvSpPr>
          <p:cNvPr id="2490370" name="Rectangle 2"/>
          <p:cNvSpPr>
            <a:spLocks noGrp="1" noRot="1" noChangeAspect="1" noChangeArrowheads="1" noTextEdit="1"/>
          </p:cNvSpPr>
          <p:nvPr>
            <p:ph type="sldImg"/>
          </p:nvPr>
        </p:nvSpPr>
        <p:spPr>
          <a:xfrm>
            <a:off x="722313" y="700088"/>
            <a:ext cx="5572125" cy="3482975"/>
          </a:xfrm>
          <a:ln w="12700" cap="flat">
            <a:solidFill>
              <a:schemeClr val="tx1"/>
            </a:solidFill>
          </a:ln>
          <a:extLst>
            <a:ext uri="{909E8E84-426E-40DD-AFC4-6F175D3DCCD1}">
              <a14:hiddenFill xmlns:a14="http://schemas.microsoft.com/office/drawing/2010/main">
                <a:noFill/>
              </a14:hiddenFill>
            </a:ext>
          </a:extLst>
        </p:spPr>
      </p:sp>
      <p:sp>
        <p:nvSpPr>
          <p:cNvPr id="2490371" name="Rectangle 3"/>
          <p:cNvSpPr>
            <a:spLocks noGrp="1" noChangeArrowheads="1"/>
          </p:cNvSpPr>
          <p:nvPr>
            <p:ph type="body" idx="1"/>
          </p:nvPr>
        </p:nvSpPr>
        <p:spPr>
          <a:xfrm>
            <a:off x="933098" y="4416425"/>
            <a:ext cx="5142582" cy="4184650"/>
          </a:xfrm>
          <a:ln/>
        </p:spPr>
        <p:txBody>
          <a:bodyPr lIns="90488" tIns="44450" rIns="90488" bIns="44450"/>
          <a:lstStyle/>
          <a:p>
            <a:endParaRPr lang="en-US"/>
          </a:p>
        </p:txBody>
      </p:sp>
    </p:spTree>
    <p:extLst>
      <p:ext uri="{BB962C8B-B14F-4D97-AF65-F5344CB8AC3E}">
        <p14:creationId xmlns:p14="http://schemas.microsoft.com/office/powerpoint/2010/main" val="143104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04C2CB7-D3AF-4BC0-9B0E-ED9D11F4B181}" type="slidenum">
              <a:rPr lang="en-US"/>
              <a:pPr/>
              <a:t>18</a:t>
            </a:fld>
            <a:endParaRPr lang="en-US"/>
          </a:p>
        </p:txBody>
      </p:sp>
      <p:sp>
        <p:nvSpPr>
          <p:cNvPr id="2521090" name="Rectangle 2"/>
          <p:cNvSpPr>
            <a:spLocks noGrp="1" noRot="1" noChangeAspect="1" noChangeArrowheads="1" noTextEdit="1"/>
          </p:cNvSpPr>
          <p:nvPr>
            <p:ph type="sldImg"/>
          </p:nvPr>
        </p:nvSpPr>
        <p:spPr>
          <a:xfrm>
            <a:off x="722313" y="700088"/>
            <a:ext cx="5572125" cy="3482975"/>
          </a:xfrm>
          <a:ln w="12700" cap="flat">
            <a:solidFill>
              <a:schemeClr val="tx1"/>
            </a:solidFill>
          </a:ln>
          <a:extLst>
            <a:ext uri="{909E8E84-426E-40DD-AFC4-6F175D3DCCD1}">
              <a14:hiddenFill xmlns:a14="http://schemas.microsoft.com/office/drawing/2010/main">
                <a:noFill/>
              </a14:hiddenFill>
            </a:ext>
          </a:extLst>
        </p:spPr>
      </p:sp>
      <p:sp>
        <p:nvSpPr>
          <p:cNvPr id="2521091" name="Rectangle 3"/>
          <p:cNvSpPr>
            <a:spLocks noGrp="1" noChangeArrowheads="1"/>
          </p:cNvSpPr>
          <p:nvPr>
            <p:ph type="body" idx="1"/>
          </p:nvPr>
        </p:nvSpPr>
        <p:spPr>
          <a:xfrm>
            <a:off x="933098" y="4416425"/>
            <a:ext cx="5142582" cy="4184650"/>
          </a:xfrm>
          <a:ln/>
        </p:spPr>
        <p:txBody>
          <a:bodyPr lIns="90488" tIns="44450" rIns="90488" bIns="44450"/>
          <a:lstStyle/>
          <a:p>
            <a:endParaRPr lang="en-US"/>
          </a:p>
        </p:txBody>
      </p:sp>
    </p:spTree>
    <p:extLst>
      <p:ext uri="{BB962C8B-B14F-4D97-AF65-F5344CB8AC3E}">
        <p14:creationId xmlns:p14="http://schemas.microsoft.com/office/powerpoint/2010/main" val="7007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7632894-2F5A-46FE-8A2B-89B309465481}" type="slidenum">
              <a:rPr lang="en-US" smtClean="0"/>
              <a:pPr>
                <a:defRPr/>
              </a:pPr>
              <a:t>21</a:t>
            </a:fld>
            <a:endParaRPr lang="en-US" dirty="0"/>
          </a:p>
        </p:txBody>
      </p:sp>
    </p:spTree>
    <p:extLst>
      <p:ext uri="{BB962C8B-B14F-4D97-AF65-F5344CB8AC3E}">
        <p14:creationId xmlns:p14="http://schemas.microsoft.com/office/powerpoint/2010/main" val="938074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UMA = uniform memory access</a:t>
            </a:r>
          </a:p>
          <a:p>
            <a:r>
              <a:rPr lang="en-US" b="1" dirty="0">
                <a:effectLst/>
              </a:rPr>
              <a:t>Non-uniform memory access</a:t>
            </a:r>
            <a:r>
              <a:rPr lang="en-US" dirty="0">
                <a:effectLst/>
              </a:rPr>
              <a:t> (</a:t>
            </a:r>
            <a:r>
              <a:rPr lang="en-US" b="1" dirty="0">
                <a:effectLst/>
              </a:rPr>
              <a:t>NUMA</a:t>
            </a:r>
            <a:r>
              <a:rPr lang="en-US" dirty="0">
                <a:effectLst/>
              </a:rPr>
              <a:t>) is a </a:t>
            </a:r>
            <a:r>
              <a:rPr lang="en-US" dirty="0">
                <a:effectLst/>
                <a:hlinkClick r:id="rId3" tooltip="Computer storage"/>
              </a:rPr>
              <a:t>computer memory</a:t>
            </a:r>
            <a:r>
              <a:rPr lang="en-US" dirty="0">
                <a:effectLst/>
              </a:rPr>
              <a:t> design used in </a:t>
            </a:r>
            <a:r>
              <a:rPr lang="en-US" dirty="0">
                <a:effectLst/>
                <a:hlinkClick r:id="rId4" tooltip="Multiprocessing"/>
              </a:rPr>
              <a:t>multiprocessing</a:t>
            </a:r>
            <a:r>
              <a:rPr lang="en-US" dirty="0">
                <a:effectLst/>
              </a:rPr>
              <a:t>, where the memory access time depends on the memory location relative to the processor. Under NUMA, a processor can access its own local memory faster than non-local memory (memory local to another processor or memory shared between processors). The benefits of NUMA are limited to particular workloads, notably on servers where the data are often associated strongly with certain tasks or users.</a:t>
            </a:r>
            <a:r>
              <a:rPr lang="en-US" b="0" i="0" baseline="30000" dirty="0">
                <a:effectLst/>
                <a:hlinkClick r:id="rId5"/>
              </a:rPr>
              <a:t>[</a:t>
            </a:r>
            <a:endParaRPr lang="en-US" dirty="0"/>
          </a:p>
        </p:txBody>
      </p:sp>
      <p:sp>
        <p:nvSpPr>
          <p:cNvPr id="4" name="Footer Placeholder 3"/>
          <p:cNvSpPr>
            <a:spLocks noGrp="1"/>
          </p:cNvSpPr>
          <p:nvPr>
            <p:ph type="ftr" sz="quarter" idx="10"/>
          </p:nvPr>
        </p:nvSpPr>
        <p:spPr/>
        <p:txBody>
          <a:bodyPr/>
          <a:lstStyle/>
          <a:p>
            <a:r>
              <a:rPr lang="en-US"/>
              <a:t>Alex Milenkovich</a:t>
            </a:r>
          </a:p>
        </p:txBody>
      </p:sp>
      <p:sp>
        <p:nvSpPr>
          <p:cNvPr id="5" name="Slide Number Placeholder 4"/>
          <p:cNvSpPr>
            <a:spLocks noGrp="1"/>
          </p:cNvSpPr>
          <p:nvPr>
            <p:ph type="sldNum" sz="quarter" idx="11"/>
          </p:nvPr>
        </p:nvSpPr>
        <p:spPr/>
        <p:txBody>
          <a:bodyPr/>
          <a:lstStyle/>
          <a:p>
            <a:fld id="{FF0D8DEF-72EE-4D2E-8D29-7A13D3309580}" type="slidenum">
              <a:rPr lang="en-US" smtClean="0"/>
              <a:pPr/>
              <a:t>23</a:t>
            </a:fld>
            <a:endParaRPr lang="en-US"/>
          </a:p>
        </p:txBody>
      </p:sp>
    </p:spTree>
    <p:extLst>
      <p:ext uri="{BB962C8B-B14F-4D97-AF65-F5344CB8AC3E}">
        <p14:creationId xmlns:p14="http://schemas.microsoft.com/office/powerpoint/2010/main" val="3483001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310" y="170156"/>
            <a:ext cx="9978067" cy="731520"/>
          </a:xfrm>
        </p:spPr>
        <p:txBody>
          <a:bodyPr/>
          <a:lstStyle>
            <a:lvl1pPr marL="0" indent="0">
              <a:defRPr sz="3600" b="1">
                <a:solidFill>
                  <a:srgbClr val="0000CC"/>
                </a:solidFill>
              </a:defRPr>
            </a:lvl1pPr>
          </a:lstStyle>
          <a:p>
            <a:r>
              <a:rPr lang="en-US" dirty="0"/>
              <a:t>Click to edit Master title style</a:t>
            </a:r>
          </a:p>
        </p:txBody>
      </p:sp>
      <p:sp>
        <p:nvSpPr>
          <p:cNvPr id="8" name="Content Placeholder 7"/>
          <p:cNvSpPr>
            <a:spLocks noGrp="1"/>
          </p:cNvSpPr>
          <p:nvPr>
            <p:ph sz="quarter" idx="1"/>
          </p:nvPr>
        </p:nvSpPr>
        <p:spPr>
          <a:xfrm>
            <a:off x="572493" y="1233489"/>
            <a:ext cx="10047884" cy="5360852"/>
          </a:xfrm>
        </p:spPr>
        <p:txBody>
          <a:bodyPr/>
          <a:lstStyle>
            <a:lvl1pPr>
              <a:buClr>
                <a:srgbClr val="333399"/>
              </a:buClr>
              <a:buSzPct val="80000"/>
              <a:defRPr sz="22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4114802" y="908820"/>
            <a:ext cx="6505575" cy="317525"/>
          </a:xfrm>
        </p:spPr>
        <p:txBody>
          <a:bodyPr/>
          <a:lstStyle>
            <a:lvl1pPr>
              <a:defRPr/>
            </a:lvl1pPr>
          </a:lstStyle>
          <a:p>
            <a:pPr>
              <a:defRPr/>
            </a:pPr>
            <a:r>
              <a:rPr lang="en-US"/>
              <a:t>Computer Systems (04)</a:t>
            </a:r>
            <a:endParaRPr lang="en-US" dirty="0"/>
          </a:p>
        </p:txBody>
      </p:sp>
      <p:sp>
        <p:nvSpPr>
          <p:cNvPr id="6" name="Slide Number Placeholder 22"/>
          <p:cNvSpPr>
            <a:spLocks noGrp="1"/>
          </p:cNvSpPr>
          <p:nvPr>
            <p:ph type="sldNum" sz="quarter" idx="12"/>
          </p:nvPr>
        </p:nvSpPr>
        <p:spPr>
          <a:xfrm>
            <a:off x="0" y="930335"/>
            <a:ext cx="658368" cy="27432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284172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572105" y="1233570"/>
            <a:ext cx="4937760"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5735777" y="1247108"/>
            <a:ext cx="4884599"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Computer Systems (04)</a:t>
            </a:r>
            <a:endParaRPr lang="en-US" dirty="0"/>
          </a:p>
        </p:txBody>
      </p:sp>
    </p:spTree>
    <p:extLst>
      <p:ext uri="{BB962C8B-B14F-4D97-AF65-F5344CB8AC3E}">
        <p14:creationId xmlns:p14="http://schemas.microsoft.com/office/powerpoint/2010/main" val="353756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Computer Systems (04)</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278230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83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08887704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109728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7"/>
          <p:cNvSpPr/>
          <p:nvPr/>
        </p:nvSpPr>
        <p:spPr>
          <a:xfrm>
            <a:off x="0" y="1600200"/>
            <a:ext cx="155448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645920" y="1600200"/>
            <a:ext cx="932688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Text Placeholder 2"/>
          <p:cNvSpPr>
            <a:spLocks noGrp="1"/>
          </p:cNvSpPr>
          <p:nvPr>
            <p:ph type="body" idx="1"/>
          </p:nvPr>
        </p:nvSpPr>
        <p:spPr>
          <a:xfrm>
            <a:off x="1645921" y="2743200"/>
            <a:ext cx="854773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645920" y="1600200"/>
            <a:ext cx="9144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2"/>
            <a:ext cx="155448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Computer Systems (04)</a:t>
            </a:r>
            <a:endParaRPr lang="en-US" dirty="0"/>
          </a:p>
        </p:txBody>
      </p:sp>
    </p:spTree>
    <p:extLst>
      <p:ext uri="{BB962C8B-B14F-4D97-AF65-F5344CB8AC3E}">
        <p14:creationId xmlns:p14="http://schemas.microsoft.com/office/powerpoint/2010/main" val="356086398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11430" y="4572002"/>
            <a:ext cx="109728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1429" y="4664075"/>
            <a:ext cx="1756410"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Rectangle 9"/>
          <p:cNvSpPr/>
          <p:nvPr/>
        </p:nvSpPr>
        <p:spPr>
          <a:xfrm>
            <a:off x="1853566" y="4654550"/>
            <a:ext cx="9119235"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Rectangle 10"/>
          <p:cNvSpPr/>
          <p:nvPr/>
        </p:nvSpPr>
        <p:spPr bwMode="white">
          <a:xfrm>
            <a:off x="1737361" y="2"/>
            <a:ext cx="1200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4" name="Text Placeholder 3"/>
          <p:cNvSpPr>
            <a:spLocks noGrp="1"/>
          </p:cNvSpPr>
          <p:nvPr>
            <p:ph type="body" sz="half" idx="2"/>
          </p:nvPr>
        </p:nvSpPr>
        <p:spPr>
          <a:xfrm>
            <a:off x="1920240" y="5486400"/>
            <a:ext cx="877824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920240" y="4648200"/>
            <a:ext cx="877824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872691" y="0"/>
            <a:ext cx="9100109"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2"/>
            <a:ext cx="173736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186163445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Title 7"/>
          <p:cNvSpPr>
            <a:spLocks noGrp="1"/>
          </p:cNvSpPr>
          <p:nvPr>
            <p:ph type="ctrTitle"/>
          </p:nvPr>
        </p:nvSpPr>
        <p:spPr>
          <a:xfrm>
            <a:off x="2834640" y="4038600"/>
            <a:ext cx="77724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99382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40080" y="169342"/>
            <a:ext cx="9980296"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572494" y="1232738"/>
            <a:ext cx="10047883" cy="53135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72494"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35916"/>
            <a:ext cx="658368" cy="27432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640080" y="914400"/>
            <a:ext cx="1033272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Footer Placeholder 2"/>
          <p:cNvSpPr>
            <a:spLocks noGrp="1"/>
          </p:cNvSpPr>
          <p:nvPr>
            <p:ph type="ftr" sz="quarter" idx="3"/>
          </p:nvPr>
        </p:nvSpPr>
        <p:spPr>
          <a:xfrm>
            <a:off x="5640287" y="914400"/>
            <a:ext cx="4980090"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Computer Systems (04)</a:t>
            </a:r>
            <a:endParaRPr lang="en-US" dirty="0"/>
          </a:p>
        </p:txBody>
      </p:sp>
    </p:spTree>
    <p:extLst>
      <p:ext uri="{BB962C8B-B14F-4D97-AF65-F5344CB8AC3E}">
        <p14:creationId xmlns:p14="http://schemas.microsoft.com/office/powerpoint/2010/main" val="4031385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hyperlink" Target="https://www.youtube.com/watch?v=vXDRF5wvp-o" TargetMode="Externa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668D8DC0-A0F8-40ED-B870-9E0CA2A3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pic>
        <p:nvPicPr>
          <p:cNvPr id="11" name="Picture 10" descr="A black sign with white text&#10;&#10;Description automatically generated">
            <a:extLst>
              <a:ext uri="{FF2B5EF4-FFF2-40B4-BE49-F238E27FC236}">
                <a16:creationId xmlns:a16="http://schemas.microsoft.com/office/drawing/2014/main" id="{5F929E59-6A17-4939-A0C0-0D0B6A31D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059" y="2590801"/>
            <a:ext cx="1054389" cy="1054389"/>
          </a:xfrm>
          <a:prstGeom prst="rect">
            <a:avLst/>
          </a:prstGeom>
        </p:spPr>
      </p:pic>
      <p:pic>
        <p:nvPicPr>
          <p:cNvPr id="14" name="Picture 13">
            <a:extLst>
              <a:ext uri="{FF2B5EF4-FFF2-40B4-BE49-F238E27FC236}">
                <a16:creationId xmlns:a16="http://schemas.microsoft.com/office/drawing/2014/main" id="{987EE442-E56C-4CB1-9EAB-A5D65C152DE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549375">
            <a:off x="4123329" y="4746022"/>
            <a:ext cx="683867" cy="933195"/>
          </a:xfrm>
          <a:prstGeom prst="rect">
            <a:avLst/>
          </a:prstGeom>
        </p:spPr>
      </p:pic>
      <p:pic>
        <p:nvPicPr>
          <p:cNvPr id="16" name="Picture 15">
            <a:extLst>
              <a:ext uri="{FF2B5EF4-FFF2-40B4-BE49-F238E27FC236}">
                <a16:creationId xmlns:a16="http://schemas.microsoft.com/office/drawing/2014/main" id="{3EBC0667-29FC-49E9-AF68-4F67E1D84C4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21268024">
            <a:off x="8588591" y="4880704"/>
            <a:ext cx="683867" cy="933195"/>
          </a:xfrm>
          <a:prstGeom prst="rect">
            <a:avLst/>
          </a:prstGeom>
        </p:spPr>
      </p:pic>
      <p:sp>
        <p:nvSpPr>
          <p:cNvPr id="8" name="TextBox 7">
            <a:extLst>
              <a:ext uri="{FF2B5EF4-FFF2-40B4-BE49-F238E27FC236}">
                <a16:creationId xmlns:a16="http://schemas.microsoft.com/office/drawing/2014/main" id="{7E57CD6C-45BD-427F-86A8-01BCC8CE40EF}"/>
              </a:ext>
            </a:extLst>
          </p:cNvPr>
          <p:cNvSpPr txBox="1"/>
          <p:nvPr/>
        </p:nvSpPr>
        <p:spPr>
          <a:xfrm>
            <a:off x="276226" y="261339"/>
            <a:ext cx="4800599" cy="1292662"/>
          </a:xfrm>
          <a:prstGeom prst="rect">
            <a:avLst/>
          </a:prstGeom>
          <a:noFill/>
        </p:spPr>
        <p:txBody>
          <a:bodyPr wrap="square" rtlCol="0">
            <a:spAutoFit/>
          </a:bodyPr>
          <a:lstStyle/>
          <a:p>
            <a:pPr algn="ctr" fontAlgn="base"/>
            <a:r>
              <a:rPr lang="en-US" sz="2200" b="1" dirty="0">
                <a:solidFill>
                  <a:prstClr val="black"/>
                </a:solidFill>
                <a:latin typeface="Arial" charset="0"/>
                <a:cs typeface="Arial" charset="0"/>
              </a:rPr>
              <a:t>Welcome to</a:t>
            </a:r>
          </a:p>
          <a:p>
            <a:pPr algn="ctr" fontAlgn="base">
              <a:spcAft>
                <a:spcPts val="600"/>
              </a:spcAft>
            </a:pPr>
            <a:r>
              <a:rPr lang="en-US" sz="2400" b="1" dirty="0">
                <a:solidFill>
                  <a:prstClr val="black"/>
                </a:solidFill>
                <a:latin typeface="Arial" charset="0"/>
                <a:cs typeface="Arial" charset="0"/>
              </a:rPr>
              <a:t>CS 345 Operating Systems</a:t>
            </a:r>
          </a:p>
          <a:p>
            <a:pPr algn="ctr" fontAlgn="base">
              <a:spcBef>
                <a:spcPts val="600"/>
              </a:spcBef>
            </a:pPr>
            <a:r>
              <a:rPr lang="en-US" sz="2200" b="1" dirty="0">
                <a:solidFill>
                  <a:prstClr val="black"/>
                </a:solidFill>
                <a:latin typeface="Arial" charset="0"/>
                <a:cs typeface="Arial" charset="0"/>
              </a:rPr>
              <a:t> Computer Systems, Part 2 (04)</a:t>
            </a:r>
          </a:p>
        </p:txBody>
      </p:sp>
    </p:spTree>
    <p:extLst>
      <p:ext uri="{BB962C8B-B14F-4D97-AF65-F5344CB8AC3E}">
        <p14:creationId xmlns:p14="http://schemas.microsoft.com/office/powerpoint/2010/main" val="203776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4C3487C-1617-449B-95F6-3806BCF442E9}"/>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D8AA2029-8359-49D6-89FC-B193E5BFB1D6}"/>
              </a:ext>
            </a:extLst>
          </p:cNvPr>
          <p:cNvSpPr>
            <a:spLocks noGrp="1"/>
          </p:cNvSpPr>
          <p:nvPr>
            <p:ph type="sldNum" sz="quarter" idx="12"/>
          </p:nvPr>
        </p:nvSpPr>
        <p:spPr/>
        <p:txBody>
          <a:bodyPr/>
          <a:lstStyle/>
          <a:p>
            <a:pPr>
              <a:defRPr/>
            </a:pPr>
            <a:fld id="{A0C1462C-D640-45B3-901B-F425AA5C3674}" type="slidenum">
              <a:rPr lang="en-US" smtClean="0"/>
              <a:pPr>
                <a:defRPr/>
              </a:pPr>
              <a:t>10</a:t>
            </a:fld>
            <a:endParaRPr lang="en-US" dirty="0"/>
          </a:p>
        </p:txBody>
      </p:sp>
      <p:sp>
        <p:nvSpPr>
          <p:cNvPr id="4" name="TextBox 3">
            <a:extLst>
              <a:ext uri="{FF2B5EF4-FFF2-40B4-BE49-F238E27FC236}">
                <a16:creationId xmlns:a16="http://schemas.microsoft.com/office/drawing/2014/main" id="{986AD35B-2C8D-47E2-B84D-DD38E1CA873F}"/>
              </a:ext>
            </a:extLst>
          </p:cNvPr>
          <p:cNvSpPr txBox="1"/>
          <p:nvPr/>
        </p:nvSpPr>
        <p:spPr>
          <a:xfrm>
            <a:off x="2029619" y="1060550"/>
            <a:ext cx="7239000" cy="1200329"/>
          </a:xfrm>
          <a:prstGeom prst="rect">
            <a:avLst/>
          </a:prstGeom>
          <a:noFill/>
        </p:spPr>
        <p:txBody>
          <a:bodyPr wrap="square" rtlCol="0">
            <a:spAutoFit/>
          </a:bodyPr>
          <a:lstStyle/>
          <a:p>
            <a:pPr algn="ctr"/>
            <a:r>
              <a:rPr lang="en-US" sz="3600" dirty="0"/>
              <a:t>Chapter 1 – Computer Systems</a:t>
            </a:r>
          </a:p>
          <a:p>
            <a:pPr algn="ctr"/>
            <a:r>
              <a:rPr lang="en-US" sz="3600" dirty="0"/>
              <a:t>Part 2</a:t>
            </a:r>
          </a:p>
        </p:txBody>
      </p:sp>
      <p:pic>
        <p:nvPicPr>
          <p:cNvPr id="7" name="Picture 6">
            <a:extLst>
              <a:ext uri="{FF2B5EF4-FFF2-40B4-BE49-F238E27FC236}">
                <a16:creationId xmlns:a16="http://schemas.microsoft.com/office/drawing/2014/main" id="{08812997-5915-4484-B18E-226662B6A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302" y="2667001"/>
            <a:ext cx="7434197" cy="2513467"/>
          </a:xfrm>
          <a:prstGeom prst="rect">
            <a:avLst/>
          </a:prstGeom>
        </p:spPr>
      </p:pic>
    </p:spTree>
    <p:extLst>
      <p:ext uri="{BB962C8B-B14F-4D97-AF65-F5344CB8AC3E}">
        <p14:creationId xmlns:p14="http://schemas.microsoft.com/office/powerpoint/2010/main" val="274362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9348" name="Picture 4" descr="p4co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746" y="1411288"/>
            <a:ext cx="6090871" cy="5104221"/>
          </a:xfrm>
          <a:prstGeom prst="rect">
            <a:avLst/>
          </a:prstGeom>
          <a:noFill/>
          <a:extLst>
            <a:ext uri="{909E8E84-426E-40DD-AFC4-6F175D3DCCD1}">
              <a14:hiddenFill xmlns:a14="http://schemas.microsoft.com/office/drawing/2010/main">
                <a:solidFill>
                  <a:srgbClr val="FFFFFF"/>
                </a:solidFill>
              </a14:hiddenFill>
            </a:ext>
          </a:extLst>
        </p:spPr>
      </p:pic>
      <p:pic>
        <p:nvPicPr>
          <p:cNvPr id="2489349" name="Picture 5" descr="CPU Regis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9420" y="1279098"/>
            <a:ext cx="6311180" cy="550270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0D7B5496-982B-480A-8085-B08F2CA91C21}" type="slidenum">
              <a:rPr lang="en-US" smtClean="0"/>
              <a:pPr>
                <a:defRPr/>
              </a:pPr>
              <a:t>11</a:t>
            </a:fld>
            <a:endParaRPr lang="en-US" dirty="0"/>
          </a:p>
        </p:txBody>
      </p:sp>
      <p:sp>
        <p:nvSpPr>
          <p:cNvPr id="3" name="Footer Placeholder 2">
            <a:extLst>
              <a:ext uri="{FF2B5EF4-FFF2-40B4-BE49-F238E27FC236}">
                <a16:creationId xmlns:a16="http://schemas.microsoft.com/office/drawing/2014/main" id="{7DF4749D-F51C-41B5-9438-3BA58DA92EEE}"/>
              </a:ext>
            </a:extLst>
          </p:cNvPr>
          <p:cNvSpPr>
            <a:spLocks noGrp="1"/>
          </p:cNvSpPr>
          <p:nvPr>
            <p:ph type="ftr" sz="quarter" idx="11"/>
          </p:nvPr>
        </p:nvSpPr>
        <p:spPr/>
        <p:txBody>
          <a:bodyPr/>
          <a:lstStyle/>
          <a:p>
            <a:pPr>
              <a:defRPr/>
            </a:pPr>
            <a:r>
              <a:rPr lang="en-US"/>
              <a:t>Computer Systems (04)</a:t>
            </a:r>
            <a:endParaRPr lang="en-US" dirty="0"/>
          </a:p>
        </p:txBody>
      </p:sp>
      <p:sp>
        <p:nvSpPr>
          <p:cNvPr id="5" name="Title 4">
            <a:extLst>
              <a:ext uri="{FF2B5EF4-FFF2-40B4-BE49-F238E27FC236}">
                <a16:creationId xmlns:a16="http://schemas.microsoft.com/office/drawing/2014/main" id="{C632680E-D388-4DD8-8017-7214210F50DA}"/>
              </a:ext>
            </a:extLst>
          </p:cNvPr>
          <p:cNvSpPr>
            <a:spLocks noGrp="1"/>
          </p:cNvSpPr>
          <p:nvPr>
            <p:ph type="title"/>
          </p:nvPr>
        </p:nvSpPr>
        <p:spPr/>
        <p:txBody>
          <a:bodyPr/>
          <a:lstStyle/>
          <a:p>
            <a:r>
              <a:rPr lang="en-US" dirty="0"/>
              <a:t>1.1 Basic Elements</a:t>
            </a:r>
          </a:p>
        </p:txBody>
      </p:sp>
    </p:spTree>
    <p:extLst>
      <p:ext uri="{BB962C8B-B14F-4D97-AF65-F5344CB8AC3E}">
        <p14:creationId xmlns:p14="http://schemas.microsoft.com/office/powerpoint/2010/main" val="1935775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89349"/>
                                        </p:tgtEl>
                                        <p:attrNameLst>
                                          <p:attrName>style.visibility</p:attrName>
                                        </p:attrNameLst>
                                      </p:cBhvr>
                                      <p:to>
                                        <p:strVal val="visible"/>
                                      </p:to>
                                    </p:set>
                                    <p:animEffect transition="in" filter="dissolve">
                                      <p:cBhvr>
                                        <p:cTn id="7" dur="500"/>
                                        <p:tgtEl>
                                          <p:spTgt spid="248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55D4AD98-3506-4EEC-AB57-3EFC3EBE9993}" type="slidenum">
              <a:rPr lang="en-US"/>
              <a:pPr/>
              <a:t>12</a:t>
            </a:fld>
            <a:endParaRPr lang="en-US"/>
          </a:p>
        </p:txBody>
      </p:sp>
      <p:sp>
        <p:nvSpPr>
          <p:cNvPr id="3031042" name="Rectangle 2" descr="pter "/>
          <p:cNvSpPr>
            <a:spLocks noGrp="1" noChangeArrowheads="1"/>
          </p:cNvSpPr>
          <p:nvPr>
            <p:ph type="title"/>
          </p:nvPr>
        </p:nvSpPr>
        <p:spPr/>
        <p:txBody>
          <a:bodyPr/>
          <a:lstStyle/>
          <a:p>
            <a:r>
              <a:rPr lang="en-US" dirty="0"/>
              <a:t>1.2 Microprocessor Evolution</a:t>
            </a:r>
          </a:p>
        </p:txBody>
      </p:sp>
      <p:sp>
        <p:nvSpPr>
          <p:cNvPr id="13" name="Rectangle 3"/>
          <p:cNvSpPr txBox="1">
            <a:spLocks noChangeArrowheads="1"/>
          </p:cNvSpPr>
          <p:nvPr/>
        </p:nvSpPr>
        <p:spPr bwMode="auto">
          <a:xfrm>
            <a:off x="658368" y="1407967"/>
            <a:ext cx="6862894" cy="1941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buClr>
                <a:srgbClr val="3333CC"/>
              </a:buClr>
            </a:pPr>
            <a:r>
              <a:rPr lang="en-US" sz="2000" b="1" kern="0" dirty="0">
                <a:solidFill>
                  <a:srgbClr val="000000"/>
                </a:solidFill>
              </a:rPr>
              <a:t>Jack St. Clair </a:t>
            </a:r>
            <a:r>
              <a:rPr lang="en-US" sz="2000" b="1" kern="0" dirty="0" err="1">
                <a:solidFill>
                  <a:srgbClr val="000000"/>
                </a:solidFill>
              </a:rPr>
              <a:t>Kilby</a:t>
            </a:r>
            <a:r>
              <a:rPr lang="en-US" sz="2000" b="1" kern="0" dirty="0">
                <a:solidFill>
                  <a:srgbClr val="000000"/>
                </a:solidFill>
              </a:rPr>
              <a:t> (November 8, 1923 – June 20, 2005) was an American electrical engineer who took part (along with Robert Noyce) in the realization of the first integrated circuit while working at Texas Instruments (TI) in 1958.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514" y="1437785"/>
            <a:ext cx="2436609" cy="1941521"/>
          </a:xfrm>
          <a:prstGeom prst="rect">
            <a:avLst/>
          </a:prstGeom>
        </p:spPr>
      </p:pic>
      <p:grpSp>
        <p:nvGrpSpPr>
          <p:cNvPr id="7" name="Group 6"/>
          <p:cNvGrpSpPr/>
          <p:nvPr/>
        </p:nvGrpSpPr>
        <p:grpSpPr>
          <a:xfrm>
            <a:off x="642310" y="3409125"/>
            <a:ext cx="9750941" cy="3125040"/>
            <a:chOff x="430171" y="3409125"/>
            <a:chExt cx="8329518" cy="3125040"/>
          </a:xfrm>
        </p:grpSpPr>
        <p:sp>
          <p:nvSpPr>
            <p:cNvPr id="12" name="Rectangle 3"/>
            <p:cNvSpPr txBox="1">
              <a:spLocks noChangeArrowheads="1"/>
            </p:cNvSpPr>
            <p:nvPr/>
          </p:nvSpPr>
          <p:spPr bwMode="auto">
            <a:xfrm>
              <a:off x="430171" y="3409125"/>
              <a:ext cx="8329518" cy="1306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buClr>
                  <a:srgbClr val="3333CC"/>
                </a:buClr>
              </a:pPr>
              <a:r>
                <a:rPr lang="en-US" sz="2000" b="1" kern="0" dirty="0" err="1">
                  <a:solidFill>
                    <a:srgbClr val="000000"/>
                  </a:solidFill>
                </a:rPr>
                <a:t>Kilby</a:t>
              </a:r>
              <a:r>
                <a:rPr lang="en-US" sz="2000" b="1" kern="0" dirty="0">
                  <a:solidFill>
                    <a:srgbClr val="000000"/>
                  </a:solidFill>
                </a:rPr>
                <a:t> was awarded the Nobel Prize in physics on December 10, 2000. He is also the inventor of the handheld calculator and the thermal printer (and seven others), for which he has patents.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194" y="4716120"/>
              <a:ext cx="2440057" cy="16899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4206" y="4481057"/>
              <a:ext cx="3085272" cy="2053108"/>
            </a:xfrm>
            <a:prstGeom prst="rect">
              <a:avLst/>
            </a:prstGeom>
          </p:spPr>
        </p:pic>
      </p:grpSp>
      <p:sp>
        <p:nvSpPr>
          <p:cNvPr id="2" name="Rectangle 1">
            <a:extLst>
              <a:ext uri="{FF2B5EF4-FFF2-40B4-BE49-F238E27FC236}">
                <a16:creationId xmlns:a16="http://schemas.microsoft.com/office/drawing/2014/main" id="{3136412A-7B0B-4889-AF89-299662FB3E1A}"/>
              </a:ext>
            </a:extLst>
          </p:cNvPr>
          <p:cNvSpPr/>
          <p:nvPr/>
        </p:nvSpPr>
        <p:spPr>
          <a:xfrm>
            <a:off x="983972" y="6422945"/>
            <a:ext cx="5829300" cy="369332"/>
          </a:xfrm>
          <a:prstGeom prst="rect">
            <a:avLst/>
          </a:prstGeom>
        </p:spPr>
        <p:txBody>
          <a:bodyPr wrap="square">
            <a:spAutoFit/>
          </a:bodyPr>
          <a:lstStyle/>
          <a:p>
            <a:r>
              <a:rPr lang="en-US" dirty="0">
                <a:hlinkClick r:id="rId5"/>
              </a:rPr>
              <a:t>https://www.youtube.com/watch?v=vXDRF5wvp-o</a:t>
            </a:r>
            <a:endParaRPr lang="en-US" dirty="0"/>
          </a:p>
        </p:txBody>
      </p:sp>
      <p:sp>
        <p:nvSpPr>
          <p:cNvPr id="3" name="Footer Placeholder 2">
            <a:extLst>
              <a:ext uri="{FF2B5EF4-FFF2-40B4-BE49-F238E27FC236}">
                <a16:creationId xmlns:a16="http://schemas.microsoft.com/office/drawing/2014/main" id="{8C935351-03E9-4708-BA9B-F717B6AA32D6}"/>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81598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9349" name="Picture 5" descr="CPU Regi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534" y="1500662"/>
            <a:ext cx="5638696" cy="4916366"/>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3"/>
          <p:cNvSpPr/>
          <p:nvPr/>
        </p:nvSpPr>
        <p:spPr bwMode="auto">
          <a:xfrm>
            <a:off x="4612194" y="1737236"/>
            <a:ext cx="2200589" cy="604031"/>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2" name="Freeform 11"/>
          <p:cNvSpPr/>
          <p:nvPr/>
        </p:nvSpPr>
        <p:spPr bwMode="auto">
          <a:xfrm rot="20792432" flipH="1" flipV="1">
            <a:off x="4642486" y="2552806"/>
            <a:ext cx="2419083" cy="397912"/>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1" name="Freeform 10"/>
          <p:cNvSpPr/>
          <p:nvPr/>
        </p:nvSpPr>
        <p:spPr bwMode="auto">
          <a:xfrm>
            <a:off x="3317632" y="1888242"/>
            <a:ext cx="973015" cy="302016"/>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3" name="Freeform 12"/>
          <p:cNvSpPr/>
          <p:nvPr/>
        </p:nvSpPr>
        <p:spPr bwMode="auto">
          <a:xfrm flipH="1" flipV="1">
            <a:off x="3399693" y="2812050"/>
            <a:ext cx="973015" cy="302016"/>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2" name="Slide Number Placeholder 1"/>
          <p:cNvSpPr>
            <a:spLocks noGrp="1"/>
          </p:cNvSpPr>
          <p:nvPr>
            <p:ph type="sldNum" sz="quarter" idx="12"/>
          </p:nvPr>
        </p:nvSpPr>
        <p:spPr/>
        <p:txBody>
          <a:bodyPr/>
          <a:lstStyle/>
          <a:p>
            <a:pPr>
              <a:defRPr/>
            </a:pPr>
            <a:fld id="{0D7B5496-982B-480A-8085-B08F2CA91C21}" type="slidenum">
              <a:rPr lang="en-US" smtClean="0"/>
              <a:pPr>
                <a:defRPr/>
              </a:pPr>
              <a:t>13</a:t>
            </a:fld>
            <a:endParaRPr lang="en-US" dirty="0"/>
          </a:p>
        </p:txBody>
      </p:sp>
      <p:sp>
        <p:nvSpPr>
          <p:cNvPr id="3" name="Footer Placeholder 2">
            <a:extLst>
              <a:ext uri="{FF2B5EF4-FFF2-40B4-BE49-F238E27FC236}">
                <a16:creationId xmlns:a16="http://schemas.microsoft.com/office/drawing/2014/main" id="{FBA789E3-9B10-4F80-B265-4E7B6F18BC20}"/>
              </a:ext>
            </a:extLst>
          </p:cNvPr>
          <p:cNvSpPr>
            <a:spLocks noGrp="1"/>
          </p:cNvSpPr>
          <p:nvPr>
            <p:ph type="ftr" sz="quarter" idx="11"/>
          </p:nvPr>
        </p:nvSpPr>
        <p:spPr/>
        <p:txBody>
          <a:bodyPr/>
          <a:lstStyle/>
          <a:p>
            <a:pPr>
              <a:defRPr/>
            </a:pPr>
            <a:r>
              <a:rPr lang="en-US"/>
              <a:t>Computer Systems (04)</a:t>
            </a:r>
            <a:endParaRPr lang="en-US" dirty="0"/>
          </a:p>
        </p:txBody>
      </p:sp>
      <p:sp>
        <p:nvSpPr>
          <p:cNvPr id="6" name="Title 5">
            <a:extLst>
              <a:ext uri="{FF2B5EF4-FFF2-40B4-BE49-F238E27FC236}">
                <a16:creationId xmlns:a16="http://schemas.microsoft.com/office/drawing/2014/main" id="{57EBCC60-893A-4359-A17E-4A7D2B341C7B}"/>
              </a:ext>
            </a:extLst>
          </p:cNvPr>
          <p:cNvSpPr>
            <a:spLocks noGrp="1"/>
          </p:cNvSpPr>
          <p:nvPr>
            <p:ph type="title"/>
          </p:nvPr>
        </p:nvSpPr>
        <p:spPr/>
        <p:txBody>
          <a:bodyPr/>
          <a:lstStyle/>
          <a:p>
            <a:r>
              <a:rPr lang="en-US" dirty="0"/>
              <a:t>1.3 Instruction Execution</a:t>
            </a:r>
          </a:p>
        </p:txBody>
      </p:sp>
    </p:spTree>
    <p:extLst>
      <p:ext uri="{BB962C8B-B14F-4D97-AF65-F5344CB8AC3E}">
        <p14:creationId xmlns:p14="http://schemas.microsoft.com/office/powerpoint/2010/main" val="184544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9349" name="Picture 5" descr="CPU Regi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534" y="1500662"/>
            <a:ext cx="5638696" cy="4916366"/>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3"/>
          <p:cNvSpPr/>
          <p:nvPr/>
        </p:nvSpPr>
        <p:spPr bwMode="auto">
          <a:xfrm rot="1453332">
            <a:off x="4725680" y="2261821"/>
            <a:ext cx="2737192" cy="604031"/>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2" name="Freeform 11"/>
          <p:cNvSpPr/>
          <p:nvPr/>
        </p:nvSpPr>
        <p:spPr bwMode="auto">
          <a:xfrm rot="866411" flipH="1" flipV="1">
            <a:off x="4642487" y="2998337"/>
            <a:ext cx="2419083" cy="397912"/>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3" name="Freeform 12"/>
          <p:cNvSpPr/>
          <p:nvPr/>
        </p:nvSpPr>
        <p:spPr bwMode="auto">
          <a:xfrm rot="19910309" flipH="1">
            <a:off x="3065763" y="2810399"/>
            <a:ext cx="1046829" cy="225482"/>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FF000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4" name="Freeform 13"/>
          <p:cNvSpPr/>
          <p:nvPr/>
        </p:nvSpPr>
        <p:spPr bwMode="auto">
          <a:xfrm rot="1453332">
            <a:off x="4727360" y="2363981"/>
            <a:ext cx="2737192" cy="604031"/>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00B05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5" name="Freeform 14"/>
          <p:cNvSpPr/>
          <p:nvPr/>
        </p:nvSpPr>
        <p:spPr bwMode="auto">
          <a:xfrm rot="866411" flipH="1" flipV="1">
            <a:off x="4644167" y="3100497"/>
            <a:ext cx="2419083" cy="397912"/>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00B05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6" name="Freeform 15"/>
          <p:cNvSpPr/>
          <p:nvPr/>
        </p:nvSpPr>
        <p:spPr bwMode="auto">
          <a:xfrm rot="19084576" flipH="1">
            <a:off x="3482732" y="2893787"/>
            <a:ext cx="643248" cy="192543"/>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00B050"/>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7" name="Freeform 16"/>
          <p:cNvSpPr/>
          <p:nvPr/>
        </p:nvSpPr>
        <p:spPr bwMode="auto">
          <a:xfrm rot="967154" flipV="1">
            <a:off x="4478046" y="3135479"/>
            <a:ext cx="2567750" cy="559365"/>
          </a:xfrm>
          <a:custGeom>
            <a:avLst/>
            <a:gdLst>
              <a:gd name="connsiteX0" fmla="*/ 0 w 3245617"/>
              <a:gd name="connsiteY0" fmla="*/ 483451 h 604031"/>
              <a:gd name="connsiteX1" fmla="*/ 1858945 w 3245617"/>
              <a:gd name="connsiteY1" fmla="*/ 1130 h 604031"/>
              <a:gd name="connsiteX2" fmla="*/ 3245617 w 3245617"/>
              <a:gd name="connsiteY2" fmla="*/ 604031 h 604031"/>
            </a:gdLst>
            <a:ahLst/>
            <a:cxnLst>
              <a:cxn ang="0">
                <a:pos x="connsiteX0" y="connsiteY0"/>
              </a:cxn>
              <a:cxn ang="0">
                <a:pos x="connsiteX1" y="connsiteY1"/>
              </a:cxn>
              <a:cxn ang="0">
                <a:pos x="connsiteX2" y="connsiteY2"/>
              </a:cxn>
            </a:cxnLst>
            <a:rect l="l" t="t" r="r" b="b"/>
            <a:pathLst>
              <a:path w="3245617" h="604031">
                <a:moveTo>
                  <a:pt x="0" y="483451"/>
                </a:moveTo>
                <a:cubicBezTo>
                  <a:pt x="659004" y="232242"/>
                  <a:pt x="1318009" y="-18967"/>
                  <a:pt x="1858945" y="1130"/>
                </a:cubicBezTo>
                <a:cubicBezTo>
                  <a:pt x="2399881" y="21227"/>
                  <a:pt x="2822749" y="312629"/>
                  <a:pt x="3245617" y="604031"/>
                </a:cubicBezTo>
              </a:path>
            </a:pathLst>
          </a:custGeom>
          <a:noFill/>
          <a:ln w="50800" cap="flat" cmpd="sng" algn="ctr">
            <a:solidFill>
              <a:srgbClr val="990099"/>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3" name="Freeform 2"/>
          <p:cNvSpPr/>
          <p:nvPr/>
        </p:nvSpPr>
        <p:spPr bwMode="auto">
          <a:xfrm>
            <a:off x="3356150" y="2833637"/>
            <a:ext cx="1105319" cy="966548"/>
          </a:xfrm>
          <a:custGeom>
            <a:avLst/>
            <a:gdLst>
              <a:gd name="connsiteX0" fmla="*/ 0 w 1175657"/>
              <a:gd name="connsiteY0" fmla="*/ 723482 h 966548"/>
              <a:gd name="connsiteX1" fmla="*/ 411982 w 1175657"/>
              <a:gd name="connsiteY1" fmla="*/ 924449 h 966548"/>
              <a:gd name="connsiteX2" fmla="*/ 1175657 w 1175657"/>
              <a:gd name="connsiteY2" fmla="*/ 0 h 966548"/>
            </a:gdLst>
            <a:ahLst/>
            <a:cxnLst>
              <a:cxn ang="0">
                <a:pos x="connsiteX0" y="connsiteY0"/>
              </a:cxn>
              <a:cxn ang="0">
                <a:pos x="connsiteX1" y="connsiteY1"/>
              </a:cxn>
              <a:cxn ang="0">
                <a:pos x="connsiteX2" y="connsiteY2"/>
              </a:cxn>
            </a:cxnLst>
            <a:rect l="l" t="t" r="r" b="b"/>
            <a:pathLst>
              <a:path w="1175657" h="966548">
                <a:moveTo>
                  <a:pt x="0" y="723482"/>
                </a:moveTo>
                <a:cubicBezTo>
                  <a:pt x="108019" y="884255"/>
                  <a:pt x="216039" y="1045029"/>
                  <a:pt x="411982" y="924449"/>
                </a:cubicBezTo>
                <a:cubicBezTo>
                  <a:pt x="607925" y="803869"/>
                  <a:pt x="891791" y="401934"/>
                  <a:pt x="1175657" y="0"/>
                </a:cubicBezTo>
              </a:path>
            </a:pathLst>
          </a:custGeom>
          <a:noFill/>
          <a:ln w="50800" cap="flat" cmpd="sng" algn="ctr">
            <a:solidFill>
              <a:srgbClr val="990099"/>
            </a:solidFill>
            <a:prstDash val="solid"/>
            <a:miter lim="800000"/>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2" name="Slide Number Placeholder 1"/>
          <p:cNvSpPr>
            <a:spLocks noGrp="1"/>
          </p:cNvSpPr>
          <p:nvPr>
            <p:ph type="sldNum" sz="quarter" idx="12"/>
          </p:nvPr>
        </p:nvSpPr>
        <p:spPr/>
        <p:txBody>
          <a:bodyPr/>
          <a:lstStyle/>
          <a:p>
            <a:pPr>
              <a:defRPr/>
            </a:pPr>
            <a:fld id="{0D7B5496-982B-480A-8085-B08F2CA91C21}" type="slidenum">
              <a:rPr lang="en-US" smtClean="0"/>
              <a:pPr>
                <a:defRPr/>
              </a:pPr>
              <a:t>14</a:t>
            </a:fld>
            <a:endParaRPr lang="en-US" dirty="0"/>
          </a:p>
        </p:txBody>
      </p:sp>
      <p:sp>
        <p:nvSpPr>
          <p:cNvPr id="5" name="Footer Placeholder 4">
            <a:extLst>
              <a:ext uri="{FF2B5EF4-FFF2-40B4-BE49-F238E27FC236}">
                <a16:creationId xmlns:a16="http://schemas.microsoft.com/office/drawing/2014/main" id="{342FD3AA-DA78-4B68-B8CB-9BBC3CF27390}"/>
              </a:ext>
            </a:extLst>
          </p:cNvPr>
          <p:cNvSpPr>
            <a:spLocks noGrp="1"/>
          </p:cNvSpPr>
          <p:nvPr>
            <p:ph type="ftr" sz="quarter" idx="11"/>
          </p:nvPr>
        </p:nvSpPr>
        <p:spPr/>
        <p:txBody>
          <a:bodyPr/>
          <a:lstStyle/>
          <a:p>
            <a:pPr>
              <a:defRPr/>
            </a:pPr>
            <a:r>
              <a:rPr lang="en-US"/>
              <a:t>Computer Systems (04)</a:t>
            </a:r>
            <a:endParaRPr lang="en-US" dirty="0"/>
          </a:p>
        </p:txBody>
      </p:sp>
      <p:sp>
        <p:nvSpPr>
          <p:cNvPr id="7" name="Title 6">
            <a:extLst>
              <a:ext uri="{FF2B5EF4-FFF2-40B4-BE49-F238E27FC236}">
                <a16:creationId xmlns:a16="http://schemas.microsoft.com/office/drawing/2014/main" id="{9F38A0CA-863A-47F6-AD12-72FEC24D365B}"/>
              </a:ext>
            </a:extLst>
          </p:cNvPr>
          <p:cNvSpPr>
            <a:spLocks noGrp="1"/>
          </p:cNvSpPr>
          <p:nvPr>
            <p:ph type="title"/>
          </p:nvPr>
        </p:nvSpPr>
        <p:spPr/>
        <p:txBody>
          <a:bodyPr/>
          <a:lstStyle/>
          <a:p>
            <a:r>
              <a:rPr lang="en-US" dirty="0"/>
              <a:t>1.3 Instruction Execution</a:t>
            </a:r>
          </a:p>
        </p:txBody>
      </p:sp>
    </p:spTree>
    <p:extLst>
      <p:ext uri="{BB962C8B-B14F-4D97-AF65-F5344CB8AC3E}">
        <p14:creationId xmlns:p14="http://schemas.microsoft.com/office/powerpoint/2010/main" val="339581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89247" y="1585640"/>
            <a:ext cx="3742660" cy="4410271"/>
            <a:chOff x="244549" y="1585639"/>
            <a:chExt cx="3742660" cy="4410271"/>
          </a:xfrm>
        </p:grpSpPr>
        <p:sp>
          <p:nvSpPr>
            <p:cNvPr id="83" name="Rectangle 82"/>
            <p:cNvSpPr/>
            <p:nvPr/>
          </p:nvSpPr>
          <p:spPr bwMode="auto">
            <a:xfrm>
              <a:off x="244549" y="1585639"/>
              <a:ext cx="3742660" cy="307777"/>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sz="1400" b="1">
                <a:latin typeface="Arial" pitchFamily="34" charset="0"/>
              </a:endParaRPr>
            </a:p>
          </p:txBody>
        </p:sp>
        <p:sp>
          <p:nvSpPr>
            <p:cNvPr id="84" name="Text Box 6"/>
            <p:cNvSpPr txBox="1">
              <a:spLocks noChangeArrowheads="1"/>
            </p:cNvSpPr>
            <p:nvPr/>
          </p:nvSpPr>
          <p:spPr bwMode="auto">
            <a:xfrm>
              <a:off x="705439" y="5361890"/>
              <a:ext cx="2545669"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a:latin typeface="Tahoma" pitchFamily="34" charset="0"/>
                </a:rPr>
                <a:t>Main Routine</a:t>
              </a:r>
              <a:endParaRPr lang="en-US" sz="2000" dirty="0">
                <a:latin typeface="Tahoma" pitchFamily="34" charset="0"/>
              </a:endParaRPr>
            </a:p>
            <a:p>
              <a:pPr algn="ctr">
                <a:lnSpc>
                  <a:spcPct val="80000"/>
                </a:lnSpc>
                <a:spcBef>
                  <a:spcPct val="0"/>
                </a:spcBef>
              </a:pPr>
              <a:r>
                <a:rPr lang="en-US" sz="2000" dirty="0">
                  <a:latin typeface="Tahoma" pitchFamily="34" charset="0"/>
                </a:rPr>
                <a:t>(synchronous)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648" y="2475275"/>
              <a:ext cx="2894695" cy="2325311"/>
            </a:xfrm>
            <a:prstGeom prst="rect">
              <a:avLst/>
            </a:prstGeom>
          </p:spPr>
        </p:pic>
      </p:grpSp>
      <p:sp>
        <p:nvSpPr>
          <p:cNvPr id="3062792" name="Rectangle 8"/>
          <p:cNvSpPr>
            <a:spLocks noGrp="1" noChangeArrowheads="1"/>
          </p:cNvSpPr>
          <p:nvPr>
            <p:ph type="title"/>
          </p:nvPr>
        </p:nvSpPr>
        <p:spPr/>
        <p:txBody>
          <a:bodyPr/>
          <a:lstStyle/>
          <a:p>
            <a:r>
              <a:rPr lang="en-US" dirty="0"/>
              <a:t>1.4 Interrupts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4436" y="2203793"/>
            <a:ext cx="860259" cy="843054"/>
          </a:xfrm>
          <a:prstGeom prst="rect">
            <a:avLst/>
          </a:prstGeom>
        </p:spPr>
      </p:pic>
      <p:grpSp>
        <p:nvGrpSpPr>
          <p:cNvPr id="15" name="Group 14"/>
          <p:cNvGrpSpPr/>
          <p:nvPr/>
        </p:nvGrpSpPr>
        <p:grpSpPr>
          <a:xfrm>
            <a:off x="1253559" y="1321453"/>
            <a:ext cx="8581574" cy="5030183"/>
            <a:chOff x="339159" y="1321452"/>
            <a:chExt cx="8581574" cy="5030183"/>
          </a:xfrm>
        </p:grpSpPr>
        <p:sp>
          <p:nvSpPr>
            <p:cNvPr id="16" name="Rectangle 15"/>
            <p:cNvSpPr/>
            <p:nvPr/>
          </p:nvSpPr>
          <p:spPr bwMode="auto">
            <a:xfrm>
              <a:off x="339159" y="1810773"/>
              <a:ext cx="3901507" cy="307777"/>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sz="1400" b="1">
                <a:latin typeface="Arial" pitchFamily="34" charset="0"/>
              </a:endParaRPr>
            </a:p>
          </p:txBody>
        </p:sp>
        <p:sp>
          <p:nvSpPr>
            <p:cNvPr id="17" name="Text Box 17"/>
            <p:cNvSpPr txBox="1">
              <a:spLocks noChangeArrowheads="1"/>
            </p:cNvSpPr>
            <p:nvPr/>
          </p:nvSpPr>
          <p:spPr bwMode="auto">
            <a:xfrm>
              <a:off x="5510689" y="5422150"/>
              <a:ext cx="3410044"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a:latin typeface="Tahoma" pitchFamily="34" charset="0"/>
                </a:rPr>
                <a:t>Interrupt Service Routine</a:t>
              </a:r>
            </a:p>
            <a:p>
              <a:pPr algn="ctr">
                <a:lnSpc>
                  <a:spcPct val="80000"/>
                </a:lnSpc>
                <a:spcBef>
                  <a:spcPct val="0"/>
                </a:spcBef>
              </a:pPr>
              <a:r>
                <a:rPr lang="en-US" sz="2000" dirty="0">
                  <a:latin typeface="Tahoma" pitchFamily="34" charset="0"/>
                </a:rPr>
                <a:t>(asynchronous)</a:t>
              </a: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558" y="1321452"/>
              <a:ext cx="1577340" cy="1859280"/>
            </a:xfrm>
            <a:prstGeom prst="rect">
              <a:avLst/>
            </a:prstGeom>
          </p:spPr>
        </p:pic>
      </p:grpSp>
      <p:grpSp>
        <p:nvGrpSpPr>
          <p:cNvPr id="27" name="Group 26"/>
          <p:cNvGrpSpPr/>
          <p:nvPr/>
        </p:nvGrpSpPr>
        <p:grpSpPr>
          <a:xfrm>
            <a:off x="489247" y="1585640"/>
            <a:ext cx="3742660" cy="4410271"/>
            <a:chOff x="244549" y="1585639"/>
            <a:chExt cx="3742660" cy="4410271"/>
          </a:xfrm>
        </p:grpSpPr>
        <p:sp>
          <p:nvSpPr>
            <p:cNvPr id="28" name="Rectangle 27"/>
            <p:cNvSpPr/>
            <p:nvPr/>
          </p:nvSpPr>
          <p:spPr bwMode="auto">
            <a:xfrm>
              <a:off x="244549" y="1585639"/>
              <a:ext cx="3742660" cy="307777"/>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sz="1400" b="1">
                <a:latin typeface="Arial" pitchFamily="34" charset="0"/>
              </a:endParaRPr>
            </a:p>
          </p:txBody>
        </p:sp>
        <p:sp>
          <p:nvSpPr>
            <p:cNvPr id="29" name="Text Box 6"/>
            <p:cNvSpPr txBox="1">
              <a:spLocks noChangeArrowheads="1"/>
            </p:cNvSpPr>
            <p:nvPr/>
          </p:nvSpPr>
          <p:spPr bwMode="auto">
            <a:xfrm>
              <a:off x="705439" y="5361890"/>
              <a:ext cx="2545669"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a:latin typeface="Tahoma" pitchFamily="34" charset="0"/>
                </a:rPr>
                <a:t>Main Routine</a:t>
              </a:r>
              <a:endParaRPr lang="en-US" sz="2000" dirty="0">
                <a:latin typeface="Tahoma" pitchFamily="34" charset="0"/>
              </a:endParaRPr>
            </a:p>
            <a:p>
              <a:pPr algn="ctr">
                <a:lnSpc>
                  <a:spcPct val="80000"/>
                </a:lnSpc>
                <a:spcBef>
                  <a:spcPct val="0"/>
                </a:spcBef>
              </a:pPr>
              <a:r>
                <a:rPr lang="en-US" sz="2000" dirty="0">
                  <a:latin typeface="Tahoma" pitchFamily="34" charset="0"/>
                </a:rPr>
                <a:t>(synchronous)</a:t>
              </a: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648" y="2475275"/>
              <a:ext cx="2894695" cy="2325311"/>
            </a:xfrm>
            <a:prstGeom prst="rect">
              <a:avLst/>
            </a:prstGeom>
          </p:spPr>
        </p:pic>
      </p:gr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4435" y="3390454"/>
            <a:ext cx="970542" cy="570907"/>
          </a:xfrm>
          <a:prstGeom prst="rect">
            <a:avLst/>
          </a:prstGeom>
        </p:spPr>
      </p:pic>
      <p:grpSp>
        <p:nvGrpSpPr>
          <p:cNvPr id="32" name="Group 31"/>
          <p:cNvGrpSpPr/>
          <p:nvPr/>
        </p:nvGrpSpPr>
        <p:grpSpPr>
          <a:xfrm>
            <a:off x="1253559" y="1810773"/>
            <a:ext cx="9229994" cy="4540862"/>
            <a:chOff x="339159" y="1810773"/>
            <a:chExt cx="8581574" cy="4540862"/>
          </a:xfrm>
        </p:grpSpPr>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904491" y="2297853"/>
              <a:ext cx="903364" cy="2057572"/>
            </a:xfrm>
            <a:prstGeom prst="rect">
              <a:avLst/>
            </a:prstGeom>
          </p:spPr>
        </p:pic>
        <p:sp>
          <p:nvSpPr>
            <p:cNvPr id="34" name="Text Box 17"/>
            <p:cNvSpPr txBox="1">
              <a:spLocks noChangeArrowheads="1"/>
            </p:cNvSpPr>
            <p:nvPr/>
          </p:nvSpPr>
          <p:spPr bwMode="auto">
            <a:xfrm>
              <a:off x="5510689" y="5422150"/>
              <a:ext cx="3410044"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a:latin typeface="Tahoma" pitchFamily="34" charset="0"/>
                </a:rPr>
                <a:t>Interrupt Service Routine</a:t>
              </a:r>
            </a:p>
            <a:p>
              <a:pPr algn="ctr">
                <a:lnSpc>
                  <a:spcPct val="80000"/>
                </a:lnSpc>
                <a:spcBef>
                  <a:spcPct val="0"/>
                </a:spcBef>
              </a:pPr>
              <a:r>
                <a:rPr lang="en-US" sz="2000" dirty="0">
                  <a:latin typeface="Tahoma" pitchFamily="34" charset="0"/>
                </a:rPr>
                <a:t>(asynchronous)</a:t>
              </a:r>
            </a:p>
          </p:txBody>
        </p:sp>
        <p:sp>
          <p:nvSpPr>
            <p:cNvPr id="35" name="Rectangle 34"/>
            <p:cNvSpPr/>
            <p:nvPr/>
          </p:nvSpPr>
          <p:spPr bwMode="auto">
            <a:xfrm>
              <a:off x="339159" y="1810773"/>
              <a:ext cx="3901507" cy="307777"/>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sz="1400" b="1">
                <a:latin typeface="Arial" pitchFamily="34" charset="0"/>
              </a:endParaRPr>
            </a:p>
          </p:txBody>
        </p:sp>
      </p:grpSp>
      <p:grpSp>
        <p:nvGrpSpPr>
          <p:cNvPr id="36" name="Group 35"/>
          <p:cNvGrpSpPr/>
          <p:nvPr/>
        </p:nvGrpSpPr>
        <p:grpSpPr>
          <a:xfrm>
            <a:off x="489247" y="1585640"/>
            <a:ext cx="3742660" cy="4410271"/>
            <a:chOff x="244549" y="1585639"/>
            <a:chExt cx="3742660" cy="4410271"/>
          </a:xfrm>
        </p:grpSpPr>
        <p:sp>
          <p:nvSpPr>
            <p:cNvPr id="37" name="Rectangle 36"/>
            <p:cNvSpPr/>
            <p:nvPr/>
          </p:nvSpPr>
          <p:spPr bwMode="auto">
            <a:xfrm>
              <a:off x="244549" y="1585639"/>
              <a:ext cx="3742660" cy="307777"/>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sz="1400" b="1">
                <a:latin typeface="Arial" pitchFamily="34" charset="0"/>
              </a:endParaRPr>
            </a:p>
          </p:txBody>
        </p:sp>
        <p:sp>
          <p:nvSpPr>
            <p:cNvPr id="38" name="Text Box 6"/>
            <p:cNvSpPr txBox="1">
              <a:spLocks noChangeArrowheads="1"/>
            </p:cNvSpPr>
            <p:nvPr/>
          </p:nvSpPr>
          <p:spPr bwMode="auto">
            <a:xfrm>
              <a:off x="705439" y="5361890"/>
              <a:ext cx="2545669"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a:latin typeface="Tahoma" pitchFamily="34" charset="0"/>
                </a:rPr>
                <a:t>Main Routine</a:t>
              </a:r>
              <a:endParaRPr lang="en-US" sz="2000" dirty="0">
                <a:latin typeface="Tahoma" pitchFamily="34" charset="0"/>
              </a:endParaRPr>
            </a:p>
            <a:p>
              <a:pPr algn="ctr">
                <a:lnSpc>
                  <a:spcPct val="80000"/>
                </a:lnSpc>
                <a:spcBef>
                  <a:spcPct val="0"/>
                </a:spcBef>
              </a:pPr>
              <a:r>
                <a:rPr lang="en-US" sz="2000" dirty="0">
                  <a:latin typeface="Tahoma" pitchFamily="34" charset="0"/>
                </a:rPr>
                <a:t>(synchronous)</a:t>
              </a:r>
            </a:p>
          </p:txBody>
        </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648" y="2475275"/>
              <a:ext cx="2894695" cy="2325311"/>
            </a:xfrm>
            <a:prstGeom prst="rect">
              <a:avLst/>
            </a:prstGeom>
          </p:spPr>
        </p:pic>
      </p:gr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6711" y="4463125"/>
            <a:ext cx="963247" cy="834276"/>
          </a:xfrm>
          <a:prstGeom prst="rect">
            <a:avLst/>
          </a:prstGeom>
        </p:spPr>
      </p:pic>
      <p:grpSp>
        <p:nvGrpSpPr>
          <p:cNvPr id="41" name="Group 40"/>
          <p:cNvGrpSpPr/>
          <p:nvPr/>
        </p:nvGrpSpPr>
        <p:grpSpPr>
          <a:xfrm>
            <a:off x="1257097" y="1803678"/>
            <a:ext cx="8568695" cy="4553741"/>
            <a:chOff x="339159" y="1810773"/>
            <a:chExt cx="8568695" cy="4553741"/>
          </a:xfrm>
        </p:grpSpPr>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6600775" y="3970184"/>
              <a:ext cx="1107830" cy="1401357"/>
            </a:xfrm>
            <a:prstGeom prst="rect">
              <a:avLst/>
            </a:prstGeom>
          </p:spPr>
        </p:pic>
        <p:sp>
          <p:nvSpPr>
            <p:cNvPr id="43" name="Text Box 17"/>
            <p:cNvSpPr txBox="1">
              <a:spLocks noChangeArrowheads="1"/>
            </p:cNvSpPr>
            <p:nvPr/>
          </p:nvSpPr>
          <p:spPr bwMode="auto">
            <a:xfrm>
              <a:off x="5497810" y="5435029"/>
              <a:ext cx="3410044"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a:latin typeface="Tahoma" pitchFamily="34" charset="0"/>
                </a:rPr>
                <a:t>Interrupt Service Routine</a:t>
              </a:r>
            </a:p>
            <a:p>
              <a:pPr algn="ctr">
                <a:lnSpc>
                  <a:spcPct val="80000"/>
                </a:lnSpc>
                <a:spcBef>
                  <a:spcPct val="0"/>
                </a:spcBef>
              </a:pPr>
              <a:r>
                <a:rPr lang="en-US" sz="2000" dirty="0">
                  <a:latin typeface="Tahoma" pitchFamily="34" charset="0"/>
                </a:rPr>
                <a:t>(asynchronous)</a:t>
              </a:r>
            </a:p>
          </p:txBody>
        </p:sp>
        <p:sp>
          <p:nvSpPr>
            <p:cNvPr id="44" name="Rectangle 43"/>
            <p:cNvSpPr/>
            <p:nvPr/>
          </p:nvSpPr>
          <p:spPr bwMode="auto">
            <a:xfrm>
              <a:off x="339159" y="1810773"/>
              <a:ext cx="3901507" cy="307777"/>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sz="1400" b="1">
                <a:latin typeface="Arial" pitchFamily="34" charset="0"/>
              </a:endParaRPr>
            </a:p>
          </p:txBody>
        </p:sp>
      </p:grpSp>
      <p:grpSp>
        <p:nvGrpSpPr>
          <p:cNvPr id="45" name="Group 44"/>
          <p:cNvGrpSpPr/>
          <p:nvPr/>
        </p:nvGrpSpPr>
        <p:grpSpPr>
          <a:xfrm>
            <a:off x="489247" y="1585640"/>
            <a:ext cx="3742660" cy="4410271"/>
            <a:chOff x="244549" y="1585639"/>
            <a:chExt cx="3742660" cy="4410271"/>
          </a:xfrm>
        </p:grpSpPr>
        <p:sp>
          <p:nvSpPr>
            <p:cNvPr id="46" name="Rectangle 45"/>
            <p:cNvSpPr/>
            <p:nvPr/>
          </p:nvSpPr>
          <p:spPr bwMode="auto">
            <a:xfrm>
              <a:off x="244549" y="1585639"/>
              <a:ext cx="3742660" cy="307777"/>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sz="1400" b="1">
                <a:latin typeface="Arial" pitchFamily="34" charset="0"/>
              </a:endParaRPr>
            </a:p>
          </p:txBody>
        </p:sp>
        <p:sp>
          <p:nvSpPr>
            <p:cNvPr id="47" name="Text Box 6"/>
            <p:cNvSpPr txBox="1">
              <a:spLocks noChangeArrowheads="1"/>
            </p:cNvSpPr>
            <p:nvPr/>
          </p:nvSpPr>
          <p:spPr bwMode="auto">
            <a:xfrm>
              <a:off x="705439" y="5361890"/>
              <a:ext cx="2545669"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sz="2400" dirty="0">
                  <a:latin typeface="Tahoma" pitchFamily="34" charset="0"/>
                </a:rPr>
                <a:t>Main Routine</a:t>
              </a:r>
              <a:endParaRPr lang="en-US" sz="2000" dirty="0">
                <a:latin typeface="Tahoma" pitchFamily="34" charset="0"/>
              </a:endParaRPr>
            </a:p>
            <a:p>
              <a:pPr algn="ctr">
                <a:lnSpc>
                  <a:spcPct val="80000"/>
                </a:lnSpc>
                <a:spcBef>
                  <a:spcPct val="0"/>
                </a:spcBef>
              </a:pPr>
              <a:r>
                <a:rPr lang="en-US" sz="2000" dirty="0">
                  <a:latin typeface="Tahoma" pitchFamily="34" charset="0"/>
                </a:rPr>
                <a:t>(synchronous)</a:t>
              </a:r>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648" y="2475275"/>
              <a:ext cx="2894695" cy="2325311"/>
            </a:xfrm>
            <a:prstGeom prst="rect">
              <a:avLst/>
            </a:prstGeom>
          </p:spPr>
        </p:pic>
      </p:grpSp>
      <p:grpSp>
        <p:nvGrpSpPr>
          <p:cNvPr id="49" name="Group 48"/>
          <p:cNvGrpSpPr/>
          <p:nvPr/>
        </p:nvGrpSpPr>
        <p:grpSpPr>
          <a:xfrm>
            <a:off x="4572948" y="2074087"/>
            <a:ext cx="2013858" cy="2709826"/>
            <a:chOff x="4021250" y="1806880"/>
            <a:chExt cx="2013858" cy="2709826"/>
          </a:xfrm>
        </p:grpSpPr>
        <p:sp>
          <p:nvSpPr>
            <p:cNvPr id="50" name="Rectangle 49"/>
            <p:cNvSpPr/>
            <p:nvPr/>
          </p:nvSpPr>
          <p:spPr bwMode="auto">
            <a:xfrm>
              <a:off x="4021250" y="1806880"/>
              <a:ext cx="2013858" cy="307777"/>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sz="1400" b="1">
                <a:latin typeface="Arial" pitchFamily="34" charset="0"/>
              </a:endParaRPr>
            </a:p>
          </p:txBody>
        </p: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00191" y="2807098"/>
              <a:ext cx="1374559" cy="1709608"/>
            </a:xfrm>
            <a:prstGeom prst="rect">
              <a:avLst/>
            </a:prstGeom>
          </p:spPr>
        </p:pic>
      </p:grpSp>
      <p:sp>
        <p:nvSpPr>
          <p:cNvPr id="4" name="Slide Number Placeholder 3"/>
          <p:cNvSpPr>
            <a:spLocks noGrp="1"/>
          </p:cNvSpPr>
          <p:nvPr>
            <p:ph type="sldNum" sz="quarter" idx="12"/>
          </p:nvPr>
        </p:nvSpPr>
        <p:spPr/>
        <p:txBody>
          <a:bodyPr/>
          <a:lstStyle/>
          <a:p>
            <a:pPr>
              <a:defRPr/>
            </a:pPr>
            <a:fld id="{0D7B5496-982B-480A-8085-B08F2CA91C21}" type="slidenum">
              <a:rPr lang="en-US" smtClean="0"/>
              <a:pPr>
                <a:defRPr/>
              </a:pPr>
              <a:t>15</a:t>
            </a:fld>
            <a:endParaRPr lang="en-US" dirty="0"/>
          </a:p>
        </p:txBody>
      </p:sp>
      <p:sp>
        <p:nvSpPr>
          <p:cNvPr id="5" name="Footer Placeholder 4">
            <a:extLst>
              <a:ext uri="{FF2B5EF4-FFF2-40B4-BE49-F238E27FC236}">
                <a16:creationId xmlns:a16="http://schemas.microsoft.com/office/drawing/2014/main" id="{D4801609-F233-4854-B72A-F2F09B04F45E}"/>
              </a:ext>
            </a:extLst>
          </p:cNvPr>
          <p:cNvSpPr>
            <a:spLocks noGrp="1"/>
          </p:cNvSpPr>
          <p:nvPr>
            <p:ph type="ftr" sz="quarter" idx="11"/>
          </p:nvPr>
        </p:nvSpPr>
        <p:spPr/>
        <p:txBody>
          <a:bodyPr/>
          <a:lstStyle/>
          <a:p>
            <a:pPr>
              <a:defRPr/>
            </a:pPr>
            <a:r>
              <a:rPr lang="en-US"/>
              <a:t>Computer Systems (04)</a:t>
            </a:r>
            <a:endParaRPr lang="en-US" dirty="0"/>
          </a:p>
        </p:txBody>
      </p:sp>
      <p:sp>
        <p:nvSpPr>
          <p:cNvPr id="3062797" name="Text Box 13"/>
          <p:cNvSpPr txBox="1">
            <a:spLocks noChangeArrowheads="1"/>
          </p:cNvSpPr>
          <p:nvPr/>
        </p:nvSpPr>
        <p:spPr bwMode="auto">
          <a:xfrm>
            <a:off x="4736513" y="1756140"/>
            <a:ext cx="149610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0"/>
              </a:spcBef>
            </a:pPr>
            <a:r>
              <a:rPr lang="en-US" dirty="0">
                <a:latin typeface="Tahoma" pitchFamily="34" charset="0"/>
              </a:rPr>
              <a:t>Interrupt</a:t>
            </a:r>
          </a:p>
        </p:txBody>
      </p:sp>
    </p:spTree>
    <p:extLst>
      <p:ext uri="{BB962C8B-B14F-4D97-AF65-F5344CB8AC3E}">
        <p14:creationId xmlns:p14="http://schemas.microsoft.com/office/powerpoint/2010/main" val="391326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302D-8E4D-46EB-A475-F80D158BC675}"/>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12731DEE-63CA-435F-A691-92C202E9E1E2}"/>
              </a:ext>
            </a:extLst>
          </p:cNvPr>
          <p:cNvSpPr>
            <a:spLocks noGrp="1"/>
          </p:cNvSpPr>
          <p:nvPr>
            <p:ph sz="quarter" idx="1"/>
          </p:nvPr>
        </p:nvSpPr>
        <p:spPr>
          <a:xfrm>
            <a:off x="658367" y="1295401"/>
            <a:ext cx="9789997" cy="5454359"/>
          </a:xfrm>
        </p:spPr>
        <p:txBody>
          <a:bodyPr/>
          <a:lstStyle/>
          <a:p>
            <a:r>
              <a:rPr lang="en-US" dirty="0"/>
              <a:t>The interrupt was the principle tool available to system programmers in developing multi-tasking systems!</a:t>
            </a:r>
          </a:p>
          <a:p>
            <a:pPr lvl="1"/>
            <a:r>
              <a:rPr lang="en-US" dirty="0"/>
              <a:t>Classes of Interrupts</a:t>
            </a:r>
          </a:p>
          <a:p>
            <a:pPr lvl="1"/>
            <a:r>
              <a:rPr lang="en-US" dirty="0"/>
              <a:t>Program: arithmetic overflow, division by zero</a:t>
            </a:r>
          </a:p>
          <a:p>
            <a:pPr lvl="1"/>
            <a:r>
              <a:rPr lang="en-US" dirty="0"/>
              <a:t>Execute illegal instruction</a:t>
            </a:r>
          </a:p>
          <a:p>
            <a:pPr lvl="1"/>
            <a:r>
              <a:rPr lang="en-US" dirty="0"/>
              <a:t>Reference outside user’s memory space</a:t>
            </a:r>
          </a:p>
          <a:p>
            <a:pPr lvl="1"/>
            <a:r>
              <a:rPr lang="en-US" dirty="0"/>
              <a:t>I/O: Timer, DMA</a:t>
            </a:r>
          </a:p>
          <a:p>
            <a:pPr lvl="1"/>
            <a:r>
              <a:rPr lang="en-US" dirty="0"/>
              <a:t>Hardware failure</a:t>
            </a:r>
          </a:p>
          <a:p>
            <a:r>
              <a:rPr lang="en-US" dirty="0"/>
              <a:t>Interrupt control</a:t>
            </a:r>
          </a:p>
          <a:p>
            <a:pPr lvl="1"/>
            <a:r>
              <a:rPr lang="en-US" dirty="0"/>
              <a:t>Disable during ISR</a:t>
            </a:r>
          </a:p>
          <a:p>
            <a:pPr lvl="1"/>
            <a:r>
              <a:rPr lang="en-US" dirty="0"/>
              <a:t>Allow Interrupts?</a:t>
            </a:r>
          </a:p>
          <a:p>
            <a:pPr lvl="1"/>
            <a:r>
              <a:rPr lang="en-US" dirty="0"/>
              <a:t>Allow higher priorities?</a:t>
            </a:r>
          </a:p>
          <a:p>
            <a:pPr marL="366713" lvl="1" indent="0">
              <a:buNone/>
            </a:pPr>
            <a:endParaRPr lang="en-US" dirty="0"/>
          </a:p>
        </p:txBody>
      </p:sp>
      <p:sp>
        <p:nvSpPr>
          <p:cNvPr id="4" name="Slide Number Placeholder 3">
            <a:extLst>
              <a:ext uri="{FF2B5EF4-FFF2-40B4-BE49-F238E27FC236}">
                <a16:creationId xmlns:a16="http://schemas.microsoft.com/office/drawing/2014/main" id="{0D0D3E65-3BD8-4647-B3D3-7F545FDE7374}"/>
              </a:ext>
            </a:extLst>
          </p:cNvPr>
          <p:cNvSpPr>
            <a:spLocks noGrp="1"/>
          </p:cNvSpPr>
          <p:nvPr>
            <p:ph type="sldNum" sz="quarter" idx="12"/>
          </p:nvPr>
        </p:nvSpPr>
        <p:spPr/>
        <p:txBody>
          <a:bodyPr/>
          <a:lstStyle/>
          <a:p>
            <a:pPr>
              <a:defRPr/>
            </a:pPr>
            <a:fld id="{0D7B5496-982B-480A-8085-B08F2CA91C21}" type="slidenum">
              <a:rPr lang="en-US" smtClean="0"/>
              <a:pPr>
                <a:defRPr/>
              </a:pPr>
              <a:t>16</a:t>
            </a:fld>
            <a:endParaRPr lang="en-US" dirty="0"/>
          </a:p>
        </p:txBody>
      </p:sp>
      <p:pic>
        <p:nvPicPr>
          <p:cNvPr id="5" name="Picture 4">
            <a:extLst>
              <a:ext uri="{FF2B5EF4-FFF2-40B4-BE49-F238E27FC236}">
                <a16:creationId xmlns:a16="http://schemas.microsoft.com/office/drawing/2014/main" id="{3850B4FC-15E4-425D-BDDB-1AB344CFE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6798" y="2380783"/>
            <a:ext cx="1928073" cy="1960101"/>
          </a:xfrm>
          <a:prstGeom prst="rect">
            <a:avLst/>
          </a:prstGeom>
        </p:spPr>
      </p:pic>
      <p:pic>
        <p:nvPicPr>
          <p:cNvPr id="6" name="Picture 5">
            <a:extLst>
              <a:ext uri="{FF2B5EF4-FFF2-40B4-BE49-F238E27FC236}">
                <a16:creationId xmlns:a16="http://schemas.microsoft.com/office/drawing/2014/main" id="{68FDF784-FDCE-467A-9C91-667B5EA54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464" y="4541843"/>
            <a:ext cx="4896258" cy="1969482"/>
          </a:xfrm>
          <a:prstGeom prst="rect">
            <a:avLst/>
          </a:prstGeom>
        </p:spPr>
      </p:pic>
      <p:sp>
        <p:nvSpPr>
          <p:cNvPr id="7" name="Footer Placeholder 6">
            <a:extLst>
              <a:ext uri="{FF2B5EF4-FFF2-40B4-BE49-F238E27FC236}">
                <a16:creationId xmlns:a16="http://schemas.microsoft.com/office/drawing/2014/main" id="{63394BB5-0718-4F3F-89CF-34F2E5CD4045}"/>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402161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5313-8B60-4C6E-90BA-CC1AF257380F}"/>
              </a:ext>
            </a:extLst>
          </p:cNvPr>
          <p:cNvSpPr>
            <a:spLocks noGrp="1"/>
          </p:cNvSpPr>
          <p:nvPr>
            <p:ph type="title"/>
          </p:nvPr>
        </p:nvSpPr>
        <p:spPr/>
        <p:txBody>
          <a:bodyPr/>
          <a:lstStyle/>
          <a:p>
            <a:r>
              <a:rPr lang="en-US" dirty="0"/>
              <a:t>1.5 Memory Hierarchy</a:t>
            </a:r>
          </a:p>
        </p:txBody>
      </p:sp>
      <p:sp>
        <p:nvSpPr>
          <p:cNvPr id="3" name="Slide Number Placeholder 2">
            <a:extLst>
              <a:ext uri="{FF2B5EF4-FFF2-40B4-BE49-F238E27FC236}">
                <a16:creationId xmlns:a16="http://schemas.microsoft.com/office/drawing/2014/main" id="{6DD35DA9-4462-4EC1-A898-537BC6305FA0}"/>
              </a:ext>
            </a:extLst>
          </p:cNvPr>
          <p:cNvSpPr>
            <a:spLocks noGrp="1"/>
          </p:cNvSpPr>
          <p:nvPr>
            <p:ph type="sldNum" sz="quarter" idx="12"/>
          </p:nvPr>
        </p:nvSpPr>
        <p:spPr/>
        <p:txBody>
          <a:bodyPr/>
          <a:lstStyle/>
          <a:p>
            <a:pPr>
              <a:defRPr/>
            </a:pPr>
            <a:fld id="{F59D9B86-AB8B-404F-8D86-C97B35C4C67E}" type="slidenum">
              <a:rPr lang="en-US" smtClean="0"/>
              <a:pPr>
                <a:defRPr/>
              </a:pPr>
              <a:t>17</a:t>
            </a:fld>
            <a:endParaRPr lang="en-US" dirty="0"/>
          </a:p>
        </p:txBody>
      </p:sp>
      <p:sp>
        <p:nvSpPr>
          <p:cNvPr id="4" name="Line 3">
            <a:extLst>
              <a:ext uri="{FF2B5EF4-FFF2-40B4-BE49-F238E27FC236}">
                <a16:creationId xmlns:a16="http://schemas.microsoft.com/office/drawing/2014/main" id="{0F4230F5-D5B8-40CF-B498-D7E52DF53133}"/>
              </a:ext>
            </a:extLst>
          </p:cNvPr>
          <p:cNvSpPr>
            <a:spLocks noChangeShapeType="1"/>
          </p:cNvSpPr>
          <p:nvPr/>
        </p:nvSpPr>
        <p:spPr bwMode="auto">
          <a:xfrm>
            <a:off x="1833564" y="6192839"/>
            <a:ext cx="7202487" cy="15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4">
            <a:extLst>
              <a:ext uri="{FF2B5EF4-FFF2-40B4-BE49-F238E27FC236}">
                <a16:creationId xmlns:a16="http://schemas.microsoft.com/office/drawing/2014/main" id="{D77B88EF-0807-4A59-8B5B-E97B08613E71}"/>
              </a:ext>
            </a:extLst>
          </p:cNvPr>
          <p:cNvSpPr>
            <a:spLocks noChangeShapeType="1"/>
          </p:cNvSpPr>
          <p:nvPr/>
        </p:nvSpPr>
        <p:spPr bwMode="auto">
          <a:xfrm flipH="1">
            <a:off x="1820864" y="1517650"/>
            <a:ext cx="3616325" cy="46751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5">
            <a:extLst>
              <a:ext uri="{FF2B5EF4-FFF2-40B4-BE49-F238E27FC236}">
                <a16:creationId xmlns:a16="http://schemas.microsoft.com/office/drawing/2014/main" id="{C0F17490-1DAE-4721-BAFD-9FEF63BC38F7}"/>
              </a:ext>
            </a:extLst>
          </p:cNvPr>
          <p:cNvSpPr>
            <a:spLocks noChangeShapeType="1"/>
          </p:cNvSpPr>
          <p:nvPr/>
        </p:nvSpPr>
        <p:spPr bwMode="auto">
          <a:xfrm>
            <a:off x="4476751" y="2768600"/>
            <a:ext cx="1890713"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a:extLst>
              <a:ext uri="{FF2B5EF4-FFF2-40B4-BE49-F238E27FC236}">
                <a16:creationId xmlns:a16="http://schemas.microsoft.com/office/drawing/2014/main" id="{78D3B8C4-E6E1-48A4-97E1-837C61EE9CB0}"/>
              </a:ext>
            </a:extLst>
          </p:cNvPr>
          <p:cNvSpPr>
            <a:spLocks noChangeShapeType="1"/>
          </p:cNvSpPr>
          <p:nvPr/>
        </p:nvSpPr>
        <p:spPr bwMode="auto">
          <a:xfrm>
            <a:off x="3943351" y="3452813"/>
            <a:ext cx="2930525"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7">
            <a:extLst>
              <a:ext uri="{FF2B5EF4-FFF2-40B4-BE49-F238E27FC236}">
                <a16:creationId xmlns:a16="http://schemas.microsoft.com/office/drawing/2014/main" id="{9AE63680-16EA-4D17-A4FB-489A68A48AE0}"/>
              </a:ext>
            </a:extLst>
          </p:cNvPr>
          <p:cNvSpPr>
            <a:spLocks noChangeShapeType="1"/>
          </p:cNvSpPr>
          <p:nvPr/>
        </p:nvSpPr>
        <p:spPr bwMode="auto">
          <a:xfrm>
            <a:off x="3409951" y="4137025"/>
            <a:ext cx="4024313"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8">
            <a:extLst>
              <a:ext uri="{FF2B5EF4-FFF2-40B4-BE49-F238E27FC236}">
                <a16:creationId xmlns:a16="http://schemas.microsoft.com/office/drawing/2014/main" id="{6FF781AB-F883-4C97-92C6-F3FADCFB5347}"/>
              </a:ext>
            </a:extLst>
          </p:cNvPr>
          <p:cNvSpPr>
            <a:spLocks noChangeShapeType="1"/>
          </p:cNvSpPr>
          <p:nvPr/>
        </p:nvSpPr>
        <p:spPr bwMode="auto">
          <a:xfrm>
            <a:off x="2876551" y="4822825"/>
            <a:ext cx="5064125"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87B14379-099B-460A-9D05-D125151304B2}"/>
              </a:ext>
            </a:extLst>
          </p:cNvPr>
          <p:cNvSpPr>
            <a:spLocks noChangeShapeType="1"/>
          </p:cNvSpPr>
          <p:nvPr/>
        </p:nvSpPr>
        <p:spPr bwMode="auto">
          <a:xfrm>
            <a:off x="2344739" y="5507038"/>
            <a:ext cx="6142037"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10">
            <a:extLst>
              <a:ext uri="{FF2B5EF4-FFF2-40B4-BE49-F238E27FC236}">
                <a16:creationId xmlns:a16="http://schemas.microsoft.com/office/drawing/2014/main" id="{75925014-BB02-4B30-93EE-5F04F2BA0BF1}"/>
              </a:ext>
            </a:extLst>
          </p:cNvPr>
          <p:cNvSpPr>
            <a:spLocks noChangeArrowheads="1"/>
          </p:cNvSpPr>
          <p:nvPr/>
        </p:nvSpPr>
        <p:spPr bwMode="auto">
          <a:xfrm>
            <a:off x="4900883" y="2224089"/>
            <a:ext cx="109324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b="1" dirty="0">
                <a:latin typeface="Times New Roman" pitchFamily="18" charset="0"/>
              </a:rPr>
              <a:t>Registers</a:t>
            </a:r>
          </a:p>
        </p:txBody>
      </p:sp>
      <p:sp>
        <p:nvSpPr>
          <p:cNvPr id="12" name="Rectangle 11">
            <a:extLst>
              <a:ext uri="{FF2B5EF4-FFF2-40B4-BE49-F238E27FC236}">
                <a16:creationId xmlns:a16="http://schemas.microsoft.com/office/drawing/2014/main" id="{CF2F1828-7249-4F05-89B2-DE346A866F12}"/>
              </a:ext>
            </a:extLst>
          </p:cNvPr>
          <p:cNvSpPr>
            <a:spLocks noChangeArrowheads="1"/>
          </p:cNvSpPr>
          <p:nvPr/>
        </p:nvSpPr>
        <p:spPr bwMode="auto">
          <a:xfrm>
            <a:off x="4998672" y="2926531"/>
            <a:ext cx="79829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hangingPunct="0"/>
            <a:r>
              <a:rPr lang="en-US" b="1" dirty="0">
                <a:latin typeface="Times New Roman" pitchFamily="18" charset="0"/>
              </a:rPr>
              <a:t>Cache</a:t>
            </a:r>
          </a:p>
        </p:txBody>
      </p:sp>
      <p:sp>
        <p:nvSpPr>
          <p:cNvPr id="13" name="Rectangle 12">
            <a:extLst>
              <a:ext uri="{FF2B5EF4-FFF2-40B4-BE49-F238E27FC236}">
                <a16:creationId xmlns:a16="http://schemas.microsoft.com/office/drawing/2014/main" id="{CA252504-0FA3-4522-A93D-0E5B474ACB13}"/>
              </a:ext>
            </a:extLst>
          </p:cNvPr>
          <p:cNvSpPr>
            <a:spLocks noChangeArrowheads="1"/>
          </p:cNvSpPr>
          <p:nvPr/>
        </p:nvSpPr>
        <p:spPr bwMode="auto">
          <a:xfrm>
            <a:off x="4628495" y="3611729"/>
            <a:ext cx="161262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b="1" dirty="0">
                <a:latin typeface="Times New Roman" pitchFamily="18" charset="0"/>
              </a:rPr>
              <a:t>Main Memory</a:t>
            </a:r>
          </a:p>
        </p:txBody>
      </p:sp>
      <p:sp>
        <p:nvSpPr>
          <p:cNvPr id="14" name="Rectangle 13">
            <a:extLst>
              <a:ext uri="{FF2B5EF4-FFF2-40B4-BE49-F238E27FC236}">
                <a16:creationId xmlns:a16="http://schemas.microsoft.com/office/drawing/2014/main" id="{EC1ECF29-B8E5-4712-BB9C-8C6035A52724}"/>
              </a:ext>
            </a:extLst>
          </p:cNvPr>
          <p:cNvSpPr>
            <a:spLocks noChangeArrowheads="1"/>
          </p:cNvSpPr>
          <p:nvPr/>
        </p:nvSpPr>
        <p:spPr bwMode="auto">
          <a:xfrm>
            <a:off x="4763334" y="4304620"/>
            <a:ext cx="130484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b="1" dirty="0">
                <a:latin typeface="Times New Roman" pitchFamily="18" charset="0"/>
              </a:rPr>
              <a:t>Disk Cache</a:t>
            </a:r>
          </a:p>
        </p:txBody>
      </p:sp>
      <p:sp>
        <p:nvSpPr>
          <p:cNvPr id="15" name="Rectangle 14">
            <a:extLst>
              <a:ext uri="{FF2B5EF4-FFF2-40B4-BE49-F238E27FC236}">
                <a16:creationId xmlns:a16="http://schemas.microsoft.com/office/drawing/2014/main" id="{53273459-9EC1-4132-BBEC-8480D3427CE3}"/>
              </a:ext>
            </a:extLst>
          </p:cNvPr>
          <p:cNvSpPr>
            <a:spLocks noChangeArrowheads="1"/>
          </p:cNvSpPr>
          <p:nvPr/>
        </p:nvSpPr>
        <p:spPr bwMode="auto">
          <a:xfrm>
            <a:off x="4648340" y="4973584"/>
            <a:ext cx="161262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b="1" dirty="0">
                <a:latin typeface="Times New Roman" pitchFamily="18" charset="0"/>
              </a:rPr>
              <a:t>Magnetic Disk</a:t>
            </a:r>
          </a:p>
        </p:txBody>
      </p:sp>
      <p:grpSp>
        <p:nvGrpSpPr>
          <p:cNvPr id="26" name="Group 25">
            <a:extLst>
              <a:ext uri="{FF2B5EF4-FFF2-40B4-BE49-F238E27FC236}">
                <a16:creationId xmlns:a16="http://schemas.microsoft.com/office/drawing/2014/main" id="{A433C6F1-C5E4-45B7-A69A-410FCD220636}"/>
              </a:ext>
            </a:extLst>
          </p:cNvPr>
          <p:cNvGrpSpPr/>
          <p:nvPr/>
        </p:nvGrpSpPr>
        <p:grpSpPr>
          <a:xfrm>
            <a:off x="3063430" y="5681665"/>
            <a:ext cx="4811883" cy="366767"/>
            <a:chOff x="2149029" y="5681664"/>
            <a:chExt cx="4811883" cy="366767"/>
          </a:xfrm>
        </p:grpSpPr>
        <p:sp>
          <p:nvSpPr>
            <p:cNvPr id="16" name="Rectangle 15">
              <a:extLst>
                <a:ext uri="{FF2B5EF4-FFF2-40B4-BE49-F238E27FC236}">
                  <a16:creationId xmlns:a16="http://schemas.microsoft.com/office/drawing/2014/main" id="{4C0159AC-FCCB-4242-ADEA-DF6707F3ECEF}"/>
                </a:ext>
              </a:extLst>
            </p:cNvPr>
            <p:cNvSpPr>
              <a:spLocks noChangeArrowheads="1"/>
            </p:cNvSpPr>
            <p:nvPr/>
          </p:nvSpPr>
          <p:spPr bwMode="auto">
            <a:xfrm>
              <a:off x="2149029" y="5681664"/>
              <a:ext cx="163859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b="1" dirty="0">
                  <a:latin typeface="Times New Roman" pitchFamily="18" charset="0"/>
                </a:rPr>
                <a:t>Magnetic Tape</a:t>
              </a:r>
            </a:p>
          </p:txBody>
        </p:sp>
        <p:sp>
          <p:nvSpPr>
            <p:cNvPr id="17" name="Rectangle 16">
              <a:extLst>
                <a:ext uri="{FF2B5EF4-FFF2-40B4-BE49-F238E27FC236}">
                  <a16:creationId xmlns:a16="http://schemas.microsoft.com/office/drawing/2014/main" id="{5E31597E-CADC-4EDF-BA72-BB2FE2BD2CCE}"/>
                </a:ext>
              </a:extLst>
            </p:cNvPr>
            <p:cNvSpPr>
              <a:spLocks noChangeArrowheads="1"/>
            </p:cNvSpPr>
            <p:nvPr/>
          </p:nvSpPr>
          <p:spPr bwMode="auto">
            <a:xfrm>
              <a:off x="5540650" y="5681664"/>
              <a:ext cx="142026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b="1" dirty="0">
                  <a:latin typeface="Times New Roman" pitchFamily="18" charset="0"/>
                </a:rPr>
                <a:t>Optical Disk</a:t>
              </a:r>
            </a:p>
          </p:txBody>
        </p:sp>
      </p:grpSp>
      <p:sp>
        <p:nvSpPr>
          <p:cNvPr id="18" name="Line 17">
            <a:extLst>
              <a:ext uri="{FF2B5EF4-FFF2-40B4-BE49-F238E27FC236}">
                <a16:creationId xmlns:a16="http://schemas.microsoft.com/office/drawing/2014/main" id="{739ADEF6-CE04-4DBD-BCDB-CEAF45975E8C}"/>
              </a:ext>
            </a:extLst>
          </p:cNvPr>
          <p:cNvSpPr>
            <a:spLocks noChangeShapeType="1"/>
          </p:cNvSpPr>
          <p:nvPr/>
        </p:nvSpPr>
        <p:spPr bwMode="auto">
          <a:xfrm>
            <a:off x="5559425" y="5502276"/>
            <a:ext cx="0" cy="69056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 name="Group 18">
            <a:extLst>
              <a:ext uri="{FF2B5EF4-FFF2-40B4-BE49-F238E27FC236}">
                <a16:creationId xmlns:a16="http://schemas.microsoft.com/office/drawing/2014/main" id="{E2603CA2-8D78-4D79-B8E8-CBDC15265B20}"/>
              </a:ext>
            </a:extLst>
          </p:cNvPr>
          <p:cNvGrpSpPr>
            <a:grpSpLocks/>
          </p:cNvGrpSpPr>
          <p:nvPr/>
        </p:nvGrpSpPr>
        <p:grpSpPr bwMode="auto">
          <a:xfrm>
            <a:off x="1231901" y="1436689"/>
            <a:ext cx="1819275" cy="3641725"/>
            <a:chOff x="200" y="905"/>
            <a:chExt cx="1146" cy="2294"/>
          </a:xfrm>
        </p:grpSpPr>
        <p:sp>
          <p:nvSpPr>
            <p:cNvPr id="20" name="Line 19">
              <a:extLst>
                <a:ext uri="{FF2B5EF4-FFF2-40B4-BE49-F238E27FC236}">
                  <a16:creationId xmlns:a16="http://schemas.microsoft.com/office/drawing/2014/main" id="{61753790-98A0-4864-8A24-9B1027F54D83}"/>
                </a:ext>
              </a:extLst>
            </p:cNvPr>
            <p:cNvSpPr>
              <a:spLocks noChangeShapeType="1"/>
            </p:cNvSpPr>
            <p:nvPr/>
          </p:nvSpPr>
          <p:spPr bwMode="auto">
            <a:xfrm flipV="1">
              <a:off x="943" y="1465"/>
              <a:ext cx="0" cy="17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0">
              <a:extLst>
                <a:ext uri="{FF2B5EF4-FFF2-40B4-BE49-F238E27FC236}">
                  <a16:creationId xmlns:a16="http://schemas.microsoft.com/office/drawing/2014/main" id="{09B7582A-F9C2-4527-87AB-A9B4BBF7B063}"/>
                </a:ext>
              </a:extLst>
            </p:cNvPr>
            <p:cNvSpPr txBox="1">
              <a:spLocks noChangeArrowheads="1"/>
            </p:cNvSpPr>
            <p:nvPr/>
          </p:nvSpPr>
          <p:spPr bwMode="auto">
            <a:xfrm>
              <a:off x="200" y="905"/>
              <a:ext cx="114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Garamond" pitchFamily="18" charset="0"/>
                </a:rPr>
                <a:t>More Expensive</a:t>
              </a:r>
            </a:p>
            <a:p>
              <a:pPr eaLnBrk="0" hangingPunct="0"/>
              <a:r>
                <a:rPr lang="en-US" b="1">
                  <a:latin typeface="Garamond" pitchFamily="18" charset="0"/>
                </a:rPr>
                <a:t>Faster &amp; Smaller</a:t>
              </a:r>
            </a:p>
          </p:txBody>
        </p:sp>
      </p:grpSp>
      <p:grpSp>
        <p:nvGrpSpPr>
          <p:cNvPr id="22" name="Group 21">
            <a:extLst>
              <a:ext uri="{FF2B5EF4-FFF2-40B4-BE49-F238E27FC236}">
                <a16:creationId xmlns:a16="http://schemas.microsoft.com/office/drawing/2014/main" id="{B61FADDA-D10E-4F3D-8200-523FC1F64A66}"/>
              </a:ext>
            </a:extLst>
          </p:cNvPr>
          <p:cNvGrpSpPr>
            <a:grpSpLocks/>
          </p:cNvGrpSpPr>
          <p:nvPr/>
        </p:nvGrpSpPr>
        <p:grpSpPr bwMode="auto">
          <a:xfrm>
            <a:off x="8551869" y="1454150"/>
            <a:ext cx="842963" cy="3703638"/>
            <a:chOff x="4811" y="916"/>
            <a:chExt cx="531" cy="2333"/>
          </a:xfrm>
        </p:grpSpPr>
        <p:sp>
          <p:nvSpPr>
            <p:cNvPr id="23" name="Line 22">
              <a:extLst>
                <a:ext uri="{FF2B5EF4-FFF2-40B4-BE49-F238E27FC236}">
                  <a16:creationId xmlns:a16="http://schemas.microsoft.com/office/drawing/2014/main" id="{5EAA7BFE-0151-4C43-A272-C5A46D0C2C03}"/>
                </a:ext>
              </a:extLst>
            </p:cNvPr>
            <p:cNvSpPr>
              <a:spLocks noChangeShapeType="1"/>
            </p:cNvSpPr>
            <p:nvPr/>
          </p:nvSpPr>
          <p:spPr bwMode="auto">
            <a:xfrm>
              <a:off x="5137" y="916"/>
              <a:ext cx="0" cy="187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23">
              <a:extLst>
                <a:ext uri="{FF2B5EF4-FFF2-40B4-BE49-F238E27FC236}">
                  <a16:creationId xmlns:a16="http://schemas.microsoft.com/office/drawing/2014/main" id="{DCCBE56F-D377-4AB1-B704-5B99176963E8}"/>
                </a:ext>
              </a:extLst>
            </p:cNvPr>
            <p:cNvSpPr txBox="1">
              <a:spLocks noChangeArrowheads="1"/>
            </p:cNvSpPr>
            <p:nvPr/>
          </p:nvSpPr>
          <p:spPr bwMode="auto">
            <a:xfrm>
              <a:off x="4811" y="2842"/>
              <a:ext cx="53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Garamond" pitchFamily="18" charset="0"/>
                </a:rPr>
                <a:t>Bigger</a:t>
              </a:r>
            </a:p>
            <a:p>
              <a:pPr eaLnBrk="0" hangingPunct="0"/>
              <a:r>
                <a:rPr lang="en-US" b="1">
                  <a:latin typeface="Garamond" pitchFamily="18" charset="0"/>
                </a:rPr>
                <a:t>Slower</a:t>
              </a:r>
            </a:p>
          </p:txBody>
        </p:sp>
      </p:grpSp>
      <p:sp>
        <p:nvSpPr>
          <p:cNvPr id="25" name="Line 24">
            <a:extLst>
              <a:ext uri="{FF2B5EF4-FFF2-40B4-BE49-F238E27FC236}">
                <a16:creationId xmlns:a16="http://schemas.microsoft.com/office/drawing/2014/main" id="{3EA46FA2-8E25-4DA5-95CC-08691A1F02EF}"/>
              </a:ext>
            </a:extLst>
          </p:cNvPr>
          <p:cNvSpPr>
            <a:spLocks noChangeShapeType="1"/>
          </p:cNvSpPr>
          <p:nvPr/>
        </p:nvSpPr>
        <p:spPr bwMode="auto">
          <a:xfrm>
            <a:off x="5418139" y="1536700"/>
            <a:ext cx="3616325" cy="46751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ooter Placeholder 26">
            <a:extLst>
              <a:ext uri="{FF2B5EF4-FFF2-40B4-BE49-F238E27FC236}">
                <a16:creationId xmlns:a16="http://schemas.microsoft.com/office/drawing/2014/main" id="{1F335A85-A6C9-4B82-AD05-E2FA126F4F0D}"/>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79384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0066" name="Rectangle 2"/>
          <p:cNvSpPr>
            <a:spLocks noGrp="1" noChangeArrowheads="1"/>
          </p:cNvSpPr>
          <p:nvPr>
            <p:ph type="title"/>
          </p:nvPr>
        </p:nvSpPr>
        <p:spPr>
          <a:noFill/>
          <a:ln/>
        </p:spPr>
        <p:txBody>
          <a:bodyPr vert="horz" wrap="square" lIns="90488" tIns="44450" rIns="90488" bIns="44450" numCol="1" anchor="ctr" anchorCtr="0" compatLnSpc="1">
            <a:prstTxWarp prst="textNoShape">
              <a:avLst/>
            </a:prstTxWarp>
          </a:bodyPr>
          <a:lstStyle/>
          <a:p>
            <a:r>
              <a:rPr lang="en-US" dirty="0"/>
              <a:t>1.6 Cache Memory</a:t>
            </a:r>
          </a:p>
        </p:txBody>
      </p:sp>
      <p:sp>
        <p:nvSpPr>
          <p:cNvPr id="2520067" name="Rectangle 3"/>
          <p:cNvSpPr>
            <a:spLocks noGrp="1" noChangeArrowheads="1"/>
          </p:cNvSpPr>
          <p:nvPr>
            <p:ph type="body" idx="1"/>
          </p:nvPr>
        </p:nvSpPr>
        <p:spPr>
          <a:xfrm>
            <a:off x="658369" y="1362263"/>
            <a:ext cx="10069732" cy="4829175"/>
          </a:xfrm>
          <a:noFill/>
          <a:ln/>
        </p:spPr>
        <p:txBody>
          <a:bodyPr vert="horz" wrap="square" lIns="90488" tIns="44450" rIns="90488" bIns="44450" numCol="1" anchor="t" anchorCtr="0" compatLnSpc="1">
            <a:prstTxWarp prst="textNoShape">
              <a:avLst/>
            </a:prstTxWarp>
          </a:bodyPr>
          <a:lstStyle/>
          <a:p>
            <a:r>
              <a:rPr lang="en-US" sz="2400" dirty="0"/>
              <a:t>Memory Cache</a:t>
            </a:r>
          </a:p>
          <a:p>
            <a:pPr lvl="1"/>
            <a:r>
              <a:rPr lang="en-US" sz="2200" dirty="0"/>
              <a:t>Small caches have a significant impact on performance.</a:t>
            </a:r>
          </a:p>
          <a:p>
            <a:pPr lvl="1"/>
            <a:r>
              <a:rPr lang="en-US" sz="2200" dirty="0"/>
              <a:t>Increase block size until probability of using newly fetched data &lt; reusing data that has been moved out of cache</a:t>
            </a:r>
          </a:p>
          <a:p>
            <a:pPr lvl="1"/>
            <a:r>
              <a:rPr lang="en-US" sz="2200" dirty="0"/>
              <a:t>main memory must be current for direct memory access by I/O modules and multiple processors</a:t>
            </a:r>
          </a:p>
          <a:p>
            <a:r>
              <a:rPr lang="en-US" sz="2400" dirty="0"/>
              <a:t>Disk Cache</a:t>
            </a:r>
          </a:p>
          <a:p>
            <a:pPr lvl="1"/>
            <a:r>
              <a:rPr lang="en-US" dirty="0"/>
              <a:t>Disk writes are clustered – use a portion of main memory as a buffer to temporarily to hold data for the disk.</a:t>
            </a:r>
          </a:p>
          <a:p>
            <a:pPr lvl="1"/>
            <a:r>
              <a:rPr lang="en-US" dirty="0"/>
              <a:t>Some data written out may be referenced again.  The data are retrieved rapidly from the software cache instead of slowly from disk</a:t>
            </a:r>
          </a:p>
          <a:p>
            <a:r>
              <a:rPr lang="en-US" sz="2400" dirty="0"/>
              <a:t>I/O Cache</a:t>
            </a:r>
          </a:p>
          <a:p>
            <a:pPr lvl="1"/>
            <a:r>
              <a:rPr lang="en-US" dirty="0"/>
              <a:t>Circular buffers</a:t>
            </a:r>
          </a:p>
          <a:p>
            <a:pPr lvl="1"/>
            <a:r>
              <a:rPr lang="en-US" dirty="0"/>
              <a:t>Lists / Streams</a:t>
            </a:r>
          </a:p>
        </p:txBody>
      </p:sp>
      <p:sp>
        <p:nvSpPr>
          <p:cNvPr id="2" name="Slide Number Placeholder 1"/>
          <p:cNvSpPr>
            <a:spLocks noGrp="1"/>
          </p:cNvSpPr>
          <p:nvPr>
            <p:ph type="sldNum" sz="quarter" idx="12"/>
          </p:nvPr>
        </p:nvSpPr>
        <p:spPr/>
        <p:txBody>
          <a:bodyPr/>
          <a:lstStyle/>
          <a:p>
            <a:pPr>
              <a:defRPr/>
            </a:pPr>
            <a:fld id="{0D7B5496-982B-480A-8085-B08F2CA91C21}" type="slidenum">
              <a:rPr lang="en-US" smtClean="0"/>
              <a:pPr>
                <a:defRPr/>
              </a:pPr>
              <a:t>18</a:t>
            </a:fld>
            <a:endParaRPr lang="en-US" dirty="0"/>
          </a:p>
        </p:txBody>
      </p:sp>
      <p:sp>
        <p:nvSpPr>
          <p:cNvPr id="3" name="Footer Placeholder 2">
            <a:extLst>
              <a:ext uri="{FF2B5EF4-FFF2-40B4-BE49-F238E27FC236}">
                <a16:creationId xmlns:a16="http://schemas.microsoft.com/office/drawing/2014/main" id="{03A83A35-6C9A-48C2-9A4B-FB3995F7A6AB}"/>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1049994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20067">
                                            <p:txEl>
                                              <p:pRg st="0" end="0"/>
                                            </p:txEl>
                                          </p:spTgt>
                                        </p:tgtEl>
                                        <p:attrNameLst>
                                          <p:attrName>style.visibility</p:attrName>
                                        </p:attrNameLst>
                                      </p:cBhvr>
                                      <p:to>
                                        <p:strVal val="visible"/>
                                      </p:to>
                                    </p:set>
                                    <p:animEffect transition="in" filter="dissolve">
                                      <p:cBhvr>
                                        <p:cTn id="7" dur="500"/>
                                        <p:tgtEl>
                                          <p:spTgt spid="252006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20067">
                                            <p:txEl>
                                              <p:pRg st="1" end="1"/>
                                            </p:txEl>
                                          </p:spTgt>
                                        </p:tgtEl>
                                        <p:attrNameLst>
                                          <p:attrName>style.visibility</p:attrName>
                                        </p:attrNameLst>
                                      </p:cBhvr>
                                      <p:to>
                                        <p:strVal val="visible"/>
                                      </p:to>
                                    </p:set>
                                    <p:animEffect transition="in" filter="dissolve">
                                      <p:cBhvr>
                                        <p:cTn id="10" dur="500"/>
                                        <p:tgtEl>
                                          <p:spTgt spid="252006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20067">
                                            <p:txEl>
                                              <p:pRg st="2" end="2"/>
                                            </p:txEl>
                                          </p:spTgt>
                                        </p:tgtEl>
                                        <p:attrNameLst>
                                          <p:attrName>style.visibility</p:attrName>
                                        </p:attrNameLst>
                                      </p:cBhvr>
                                      <p:to>
                                        <p:strVal val="visible"/>
                                      </p:to>
                                    </p:set>
                                    <p:animEffect transition="in" filter="dissolve">
                                      <p:cBhvr>
                                        <p:cTn id="13" dur="500"/>
                                        <p:tgtEl>
                                          <p:spTgt spid="252006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20067">
                                            <p:txEl>
                                              <p:pRg st="3" end="3"/>
                                            </p:txEl>
                                          </p:spTgt>
                                        </p:tgtEl>
                                        <p:attrNameLst>
                                          <p:attrName>style.visibility</p:attrName>
                                        </p:attrNameLst>
                                      </p:cBhvr>
                                      <p:to>
                                        <p:strVal val="visible"/>
                                      </p:to>
                                    </p:set>
                                    <p:animEffect transition="in" filter="dissolve">
                                      <p:cBhvr>
                                        <p:cTn id="16" dur="500"/>
                                        <p:tgtEl>
                                          <p:spTgt spid="252006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520067">
                                            <p:txEl>
                                              <p:pRg st="4" end="4"/>
                                            </p:txEl>
                                          </p:spTgt>
                                        </p:tgtEl>
                                        <p:attrNameLst>
                                          <p:attrName>style.visibility</p:attrName>
                                        </p:attrNameLst>
                                      </p:cBhvr>
                                      <p:to>
                                        <p:strVal val="visible"/>
                                      </p:to>
                                    </p:set>
                                    <p:animEffect transition="in" filter="dissolve">
                                      <p:cBhvr>
                                        <p:cTn id="21" dur="500"/>
                                        <p:tgtEl>
                                          <p:spTgt spid="2520067">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520067">
                                            <p:txEl>
                                              <p:pRg st="5" end="5"/>
                                            </p:txEl>
                                          </p:spTgt>
                                        </p:tgtEl>
                                        <p:attrNameLst>
                                          <p:attrName>style.visibility</p:attrName>
                                        </p:attrNameLst>
                                      </p:cBhvr>
                                      <p:to>
                                        <p:strVal val="visible"/>
                                      </p:to>
                                    </p:set>
                                    <p:animEffect transition="in" filter="dissolve">
                                      <p:cBhvr>
                                        <p:cTn id="24" dur="500"/>
                                        <p:tgtEl>
                                          <p:spTgt spid="252006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520067">
                                            <p:txEl>
                                              <p:pRg st="6" end="6"/>
                                            </p:txEl>
                                          </p:spTgt>
                                        </p:tgtEl>
                                        <p:attrNameLst>
                                          <p:attrName>style.visibility</p:attrName>
                                        </p:attrNameLst>
                                      </p:cBhvr>
                                      <p:to>
                                        <p:strVal val="visible"/>
                                      </p:to>
                                    </p:set>
                                    <p:animEffect transition="in" filter="dissolve">
                                      <p:cBhvr>
                                        <p:cTn id="27" dur="500"/>
                                        <p:tgtEl>
                                          <p:spTgt spid="252006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20067">
                                            <p:txEl>
                                              <p:pRg st="7" end="7"/>
                                            </p:txEl>
                                          </p:spTgt>
                                        </p:tgtEl>
                                        <p:attrNameLst>
                                          <p:attrName>style.visibility</p:attrName>
                                        </p:attrNameLst>
                                      </p:cBhvr>
                                      <p:to>
                                        <p:strVal val="visible"/>
                                      </p:to>
                                    </p:set>
                                    <p:animEffect transition="in" filter="dissolve">
                                      <p:cBhvr>
                                        <p:cTn id="32" dur="500"/>
                                        <p:tgtEl>
                                          <p:spTgt spid="2520067">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520067">
                                            <p:txEl>
                                              <p:pRg st="8" end="8"/>
                                            </p:txEl>
                                          </p:spTgt>
                                        </p:tgtEl>
                                        <p:attrNameLst>
                                          <p:attrName>style.visibility</p:attrName>
                                        </p:attrNameLst>
                                      </p:cBhvr>
                                      <p:to>
                                        <p:strVal val="visible"/>
                                      </p:to>
                                    </p:set>
                                    <p:animEffect transition="in" filter="dissolve">
                                      <p:cBhvr>
                                        <p:cTn id="35" dur="500"/>
                                        <p:tgtEl>
                                          <p:spTgt spid="2520067">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520067">
                                            <p:txEl>
                                              <p:pRg st="9" end="9"/>
                                            </p:txEl>
                                          </p:spTgt>
                                        </p:tgtEl>
                                        <p:attrNameLst>
                                          <p:attrName>style.visibility</p:attrName>
                                        </p:attrNameLst>
                                      </p:cBhvr>
                                      <p:to>
                                        <p:strVal val="visible"/>
                                      </p:to>
                                    </p:set>
                                    <p:animEffect transition="in" filter="dissolve">
                                      <p:cBhvr>
                                        <p:cTn id="38" dur="500"/>
                                        <p:tgtEl>
                                          <p:spTgt spid="25200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006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2114" name="Rectangle 2"/>
          <p:cNvSpPr>
            <a:spLocks noGrp="1" noChangeArrowheads="1"/>
          </p:cNvSpPr>
          <p:nvPr>
            <p:ph type="title"/>
          </p:nvPr>
        </p:nvSpPr>
        <p:spPr/>
        <p:txBody>
          <a:bodyPr/>
          <a:lstStyle/>
          <a:p>
            <a:r>
              <a:rPr lang="en-US" dirty="0"/>
              <a:t>1.7 Direct Memory Access</a:t>
            </a:r>
          </a:p>
        </p:txBody>
      </p:sp>
      <p:pic>
        <p:nvPicPr>
          <p:cNvPr id="7" name="Picture 4" descr="1_1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13788" y="1858702"/>
            <a:ext cx="2510534" cy="443885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4" descr="1_19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0318" y="1828800"/>
            <a:ext cx="2667000" cy="446875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4" descr="1_19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8123315" y="1828801"/>
            <a:ext cx="2278680" cy="231750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pPr>
              <a:defRPr/>
            </a:pPr>
            <a:fld id="{0D7B5496-982B-480A-8085-B08F2CA91C21}" type="slidenum">
              <a:rPr lang="en-US" smtClean="0"/>
              <a:pPr>
                <a:defRPr/>
              </a:pPr>
              <a:t>19</a:t>
            </a:fld>
            <a:endParaRPr lang="en-US" dirty="0"/>
          </a:p>
        </p:txBody>
      </p:sp>
      <p:sp>
        <p:nvSpPr>
          <p:cNvPr id="3" name="Footer Placeholder 2">
            <a:extLst>
              <a:ext uri="{FF2B5EF4-FFF2-40B4-BE49-F238E27FC236}">
                <a16:creationId xmlns:a16="http://schemas.microsoft.com/office/drawing/2014/main" id="{E5F046EA-0AC7-4EB4-A56C-F0658027519E}"/>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67324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2669630-2ECF-4B95-BA6B-D40F38D7BF8B}" type="slidenum">
              <a:rPr lang="en-US" sz="1400">
                <a:solidFill>
                  <a:schemeClr val="bg1">
                    <a:lumMod val="95000"/>
                  </a:schemeClr>
                </a:solidFill>
              </a:rPr>
              <a:pPr eaLnBrk="1" hangingPunct="1"/>
              <a:t>2</a:t>
            </a:fld>
            <a:endParaRPr lang="en-US" sz="1400">
              <a:solidFill>
                <a:schemeClr val="bg1">
                  <a:lumMod val="95000"/>
                </a:schemeClr>
              </a:solidFill>
            </a:endParaRPr>
          </a:p>
        </p:txBody>
      </p:sp>
      <p:sp>
        <p:nvSpPr>
          <p:cNvPr id="4101" name="Rectangle 2"/>
          <p:cNvSpPr>
            <a:spLocks noGrp="1" noChangeArrowheads="1"/>
          </p:cNvSpPr>
          <p:nvPr>
            <p:ph type="title"/>
          </p:nvPr>
        </p:nvSpPr>
        <p:spPr/>
        <p:txBody>
          <a:bodyPr/>
          <a:lstStyle/>
          <a:p>
            <a:pPr eaLnBrk="1" hangingPunct="1"/>
            <a:r>
              <a:rPr lang="en-US"/>
              <a:t>Event-driven programming </a:t>
            </a:r>
          </a:p>
        </p:txBody>
      </p:sp>
      <p:sp>
        <p:nvSpPr>
          <p:cNvPr id="2543619" name="Rectangle 3"/>
          <p:cNvSpPr>
            <a:spLocks noGrp="1" noChangeArrowheads="1"/>
          </p:cNvSpPr>
          <p:nvPr>
            <p:ph type="body" idx="1"/>
          </p:nvPr>
        </p:nvSpPr>
        <p:spPr>
          <a:xfrm>
            <a:off x="642310" y="1416050"/>
            <a:ext cx="9530390" cy="5038538"/>
          </a:xfrm>
        </p:spPr>
        <p:txBody>
          <a:bodyPr/>
          <a:lstStyle/>
          <a:p>
            <a:pPr eaLnBrk="1" hangingPunct="1">
              <a:lnSpc>
                <a:spcPct val="90000"/>
              </a:lnSpc>
            </a:pPr>
            <a:r>
              <a:rPr lang="en-US" sz="2400" dirty="0"/>
              <a:t>Event-driven programming is a programming paradigm in which the flow of the program is determined by</a:t>
            </a:r>
          </a:p>
          <a:p>
            <a:pPr lvl="1" eaLnBrk="1" hangingPunct="1">
              <a:lnSpc>
                <a:spcPct val="90000"/>
              </a:lnSpc>
            </a:pPr>
            <a:r>
              <a:rPr lang="en-US" dirty="0"/>
              <a:t>sensor outputs,</a:t>
            </a:r>
          </a:p>
          <a:p>
            <a:pPr lvl="1" eaLnBrk="1" hangingPunct="1">
              <a:lnSpc>
                <a:spcPct val="90000"/>
              </a:lnSpc>
            </a:pPr>
            <a:r>
              <a:rPr lang="en-US" dirty="0"/>
              <a:t>user actions (mouse clicks, key presses), or</a:t>
            </a:r>
          </a:p>
          <a:p>
            <a:pPr lvl="1" eaLnBrk="1" hangingPunct="1">
              <a:lnSpc>
                <a:spcPct val="90000"/>
              </a:lnSpc>
            </a:pPr>
            <a:r>
              <a:rPr lang="en-US" dirty="0"/>
              <a:t>messages from other programs or threads.</a:t>
            </a:r>
          </a:p>
          <a:p>
            <a:pPr lvl="1" eaLnBrk="1" hangingPunct="1">
              <a:lnSpc>
                <a:spcPct val="90000"/>
              </a:lnSpc>
            </a:pPr>
            <a:r>
              <a:rPr lang="en-US" dirty="0"/>
              <a:t>interrupts</a:t>
            </a:r>
          </a:p>
          <a:p>
            <a:pPr eaLnBrk="1" hangingPunct="1">
              <a:lnSpc>
                <a:spcPct val="90000"/>
              </a:lnSpc>
            </a:pPr>
            <a:r>
              <a:rPr lang="en-US" sz="2400" dirty="0"/>
              <a:t>Application has a main loop</a:t>
            </a:r>
          </a:p>
          <a:p>
            <a:pPr lvl="1" eaLnBrk="1" hangingPunct="1">
              <a:lnSpc>
                <a:spcPct val="90000"/>
              </a:lnSpc>
            </a:pPr>
            <a:r>
              <a:rPr lang="en-US" dirty="0"/>
              <a:t>Event selection (scheduler).</a:t>
            </a:r>
          </a:p>
          <a:p>
            <a:pPr lvl="1" eaLnBrk="1" hangingPunct="1">
              <a:lnSpc>
                <a:spcPct val="90000"/>
              </a:lnSpc>
            </a:pPr>
            <a:r>
              <a:rPr lang="en-US" dirty="0"/>
              <a:t>Event handling (dispatcher).</a:t>
            </a:r>
          </a:p>
          <a:p>
            <a:pPr eaLnBrk="1" hangingPunct="1"/>
            <a:r>
              <a:rPr lang="en-US" sz="2400" dirty="0"/>
              <a:t>Events are external to a task</a:t>
            </a:r>
          </a:p>
          <a:p>
            <a:pPr lvl="1" eaLnBrk="1" hangingPunct="1"/>
            <a:r>
              <a:rPr lang="en-US" dirty="0"/>
              <a:t>Signals are </a:t>
            </a:r>
            <a:r>
              <a:rPr lang="en-US" i="1" u="sng" dirty="0">
                <a:solidFill>
                  <a:srgbClr val="FF0000"/>
                </a:solidFill>
              </a:rPr>
              <a:t>asynchronous</a:t>
            </a:r>
            <a:r>
              <a:rPr lang="en-US" dirty="0"/>
              <a:t> events</a:t>
            </a:r>
          </a:p>
          <a:p>
            <a:pPr lvl="2" eaLnBrk="1" hangingPunct="1"/>
            <a:r>
              <a:rPr lang="en-US" dirty="0"/>
              <a:t>Occur anytime, handled by call-back functions</a:t>
            </a:r>
          </a:p>
          <a:p>
            <a:pPr lvl="1" eaLnBrk="1" hangingPunct="1"/>
            <a:r>
              <a:rPr lang="en-US" dirty="0"/>
              <a:t>Semaphores are </a:t>
            </a:r>
            <a:r>
              <a:rPr lang="en-US" i="1" u="sng" dirty="0">
                <a:solidFill>
                  <a:srgbClr val="FF0000"/>
                </a:solidFill>
              </a:rPr>
              <a:t>synchronous</a:t>
            </a:r>
            <a:r>
              <a:rPr lang="en-US" dirty="0"/>
              <a:t> events.</a:t>
            </a:r>
          </a:p>
          <a:p>
            <a:pPr lvl="2" eaLnBrk="1" hangingPunct="1"/>
            <a:r>
              <a:rPr lang="en-US" dirty="0"/>
              <a:t>Occur anytime, handled by semaphores</a:t>
            </a:r>
          </a:p>
          <a:p>
            <a:pPr lvl="1" eaLnBrk="1" hangingPunct="1">
              <a:lnSpc>
                <a:spcPct val="90000"/>
              </a:lnSpc>
            </a:pPr>
            <a:endParaRPr lang="en-US" sz="2400" dirty="0"/>
          </a:p>
          <a:p>
            <a:pPr eaLnBrk="1" hangingPunct="1">
              <a:lnSpc>
                <a:spcPct val="90000"/>
              </a:lnSpc>
            </a:pPr>
            <a:endParaRPr lang="en-US" sz="2400" dirty="0"/>
          </a:p>
        </p:txBody>
      </p:sp>
      <p:sp>
        <p:nvSpPr>
          <p:cNvPr id="2" name="Footer Placeholder 1">
            <a:extLst>
              <a:ext uri="{FF2B5EF4-FFF2-40B4-BE49-F238E27FC236}">
                <a16:creationId xmlns:a16="http://schemas.microsoft.com/office/drawing/2014/main" id="{5308FF88-140A-4782-8778-062E5275AE33}"/>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25379979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43619">
                                            <p:txEl>
                                              <p:pRg st="0" end="0"/>
                                            </p:txEl>
                                          </p:spTgt>
                                        </p:tgtEl>
                                        <p:attrNameLst>
                                          <p:attrName>style.visibility</p:attrName>
                                        </p:attrNameLst>
                                      </p:cBhvr>
                                      <p:to>
                                        <p:strVal val="visible"/>
                                      </p:to>
                                    </p:set>
                                    <p:animEffect transition="in" filter="dissolve">
                                      <p:cBhvr>
                                        <p:cTn id="7" dur="500"/>
                                        <p:tgtEl>
                                          <p:spTgt spid="25436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43619">
                                            <p:txEl>
                                              <p:pRg st="1" end="1"/>
                                            </p:txEl>
                                          </p:spTgt>
                                        </p:tgtEl>
                                        <p:attrNameLst>
                                          <p:attrName>style.visibility</p:attrName>
                                        </p:attrNameLst>
                                      </p:cBhvr>
                                      <p:to>
                                        <p:strVal val="visible"/>
                                      </p:to>
                                    </p:set>
                                    <p:animEffect transition="in" filter="dissolve">
                                      <p:cBhvr>
                                        <p:cTn id="10" dur="500"/>
                                        <p:tgtEl>
                                          <p:spTgt spid="25436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43619">
                                            <p:txEl>
                                              <p:pRg st="2" end="2"/>
                                            </p:txEl>
                                          </p:spTgt>
                                        </p:tgtEl>
                                        <p:attrNameLst>
                                          <p:attrName>style.visibility</p:attrName>
                                        </p:attrNameLst>
                                      </p:cBhvr>
                                      <p:to>
                                        <p:strVal val="visible"/>
                                      </p:to>
                                    </p:set>
                                    <p:animEffect transition="in" filter="dissolve">
                                      <p:cBhvr>
                                        <p:cTn id="13" dur="500"/>
                                        <p:tgtEl>
                                          <p:spTgt spid="25436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43619">
                                            <p:txEl>
                                              <p:pRg st="3" end="3"/>
                                            </p:txEl>
                                          </p:spTgt>
                                        </p:tgtEl>
                                        <p:attrNameLst>
                                          <p:attrName>style.visibility</p:attrName>
                                        </p:attrNameLst>
                                      </p:cBhvr>
                                      <p:to>
                                        <p:strVal val="visible"/>
                                      </p:to>
                                    </p:set>
                                    <p:animEffect transition="in" filter="dissolve">
                                      <p:cBhvr>
                                        <p:cTn id="16" dur="500"/>
                                        <p:tgtEl>
                                          <p:spTgt spid="254361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43619">
                                            <p:txEl>
                                              <p:pRg st="4" end="4"/>
                                            </p:txEl>
                                          </p:spTgt>
                                        </p:tgtEl>
                                        <p:attrNameLst>
                                          <p:attrName>style.visibility</p:attrName>
                                        </p:attrNameLst>
                                      </p:cBhvr>
                                      <p:to>
                                        <p:strVal val="visible"/>
                                      </p:to>
                                    </p:set>
                                    <p:animEffect transition="in" filter="dissolve">
                                      <p:cBhvr>
                                        <p:cTn id="19" dur="500"/>
                                        <p:tgtEl>
                                          <p:spTgt spid="254361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43619">
                                            <p:txEl>
                                              <p:pRg st="5" end="5"/>
                                            </p:txEl>
                                          </p:spTgt>
                                        </p:tgtEl>
                                        <p:attrNameLst>
                                          <p:attrName>style.visibility</p:attrName>
                                        </p:attrNameLst>
                                      </p:cBhvr>
                                      <p:to>
                                        <p:strVal val="visible"/>
                                      </p:to>
                                    </p:set>
                                    <p:animEffect transition="in" filter="dissolve">
                                      <p:cBhvr>
                                        <p:cTn id="24" dur="500"/>
                                        <p:tgtEl>
                                          <p:spTgt spid="254361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543619">
                                            <p:txEl>
                                              <p:pRg st="6" end="6"/>
                                            </p:txEl>
                                          </p:spTgt>
                                        </p:tgtEl>
                                        <p:attrNameLst>
                                          <p:attrName>style.visibility</p:attrName>
                                        </p:attrNameLst>
                                      </p:cBhvr>
                                      <p:to>
                                        <p:strVal val="visible"/>
                                      </p:to>
                                    </p:set>
                                    <p:animEffect transition="in" filter="dissolve">
                                      <p:cBhvr>
                                        <p:cTn id="27" dur="500"/>
                                        <p:tgtEl>
                                          <p:spTgt spid="254361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543619">
                                            <p:txEl>
                                              <p:pRg st="7" end="7"/>
                                            </p:txEl>
                                          </p:spTgt>
                                        </p:tgtEl>
                                        <p:attrNameLst>
                                          <p:attrName>style.visibility</p:attrName>
                                        </p:attrNameLst>
                                      </p:cBhvr>
                                      <p:to>
                                        <p:strVal val="visible"/>
                                      </p:to>
                                    </p:set>
                                    <p:animEffect transition="in" filter="dissolve">
                                      <p:cBhvr>
                                        <p:cTn id="30" dur="500"/>
                                        <p:tgtEl>
                                          <p:spTgt spid="25436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543619">
                                            <p:txEl>
                                              <p:pRg st="8" end="8"/>
                                            </p:txEl>
                                          </p:spTgt>
                                        </p:tgtEl>
                                        <p:attrNameLst>
                                          <p:attrName>style.visibility</p:attrName>
                                        </p:attrNameLst>
                                      </p:cBhvr>
                                      <p:to>
                                        <p:strVal val="visible"/>
                                      </p:to>
                                    </p:set>
                                    <p:animEffect transition="in" filter="dissolve">
                                      <p:cBhvr>
                                        <p:cTn id="35" dur="500"/>
                                        <p:tgtEl>
                                          <p:spTgt spid="254361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543619">
                                            <p:txEl>
                                              <p:pRg st="9" end="9"/>
                                            </p:txEl>
                                          </p:spTgt>
                                        </p:tgtEl>
                                        <p:attrNameLst>
                                          <p:attrName>style.visibility</p:attrName>
                                        </p:attrNameLst>
                                      </p:cBhvr>
                                      <p:to>
                                        <p:strVal val="visible"/>
                                      </p:to>
                                    </p:set>
                                    <p:animEffect transition="in" filter="dissolve">
                                      <p:cBhvr>
                                        <p:cTn id="38" dur="500"/>
                                        <p:tgtEl>
                                          <p:spTgt spid="2543619">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43619">
                                            <p:txEl>
                                              <p:pRg st="10" end="10"/>
                                            </p:txEl>
                                          </p:spTgt>
                                        </p:tgtEl>
                                        <p:attrNameLst>
                                          <p:attrName>style.visibility</p:attrName>
                                        </p:attrNameLst>
                                      </p:cBhvr>
                                      <p:to>
                                        <p:strVal val="visible"/>
                                      </p:to>
                                    </p:set>
                                    <p:animEffect transition="in" filter="dissolve">
                                      <p:cBhvr>
                                        <p:cTn id="41" dur="500"/>
                                        <p:tgtEl>
                                          <p:spTgt spid="2543619">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43619">
                                            <p:txEl>
                                              <p:pRg st="11" end="11"/>
                                            </p:txEl>
                                          </p:spTgt>
                                        </p:tgtEl>
                                        <p:attrNameLst>
                                          <p:attrName>style.visibility</p:attrName>
                                        </p:attrNameLst>
                                      </p:cBhvr>
                                      <p:to>
                                        <p:strVal val="visible"/>
                                      </p:to>
                                    </p:set>
                                    <p:animEffect transition="in" filter="dissolve">
                                      <p:cBhvr>
                                        <p:cTn id="44" dur="500"/>
                                        <p:tgtEl>
                                          <p:spTgt spid="2543619">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543619">
                                            <p:txEl>
                                              <p:pRg st="12" end="12"/>
                                            </p:txEl>
                                          </p:spTgt>
                                        </p:tgtEl>
                                        <p:attrNameLst>
                                          <p:attrName>style.visibility</p:attrName>
                                        </p:attrNameLst>
                                      </p:cBhvr>
                                      <p:to>
                                        <p:strVal val="visible"/>
                                      </p:to>
                                    </p:set>
                                    <p:animEffect transition="in" filter="dissolve">
                                      <p:cBhvr>
                                        <p:cTn id="47" dur="500"/>
                                        <p:tgtEl>
                                          <p:spTgt spid="25436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36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1105" y="1295400"/>
            <a:ext cx="8963910" cy="1251718"/>
          </a:xfrm>
        </p:spPr>
        <p:txBody>
          <a:bodyPr/>
          <a:lstStyle/>
          <a:p>
            <a:r>
              <a:rPr lang="en-US" sz="2000" dirty="0"/>
              <a:t>Traditionally, the computer has been viewed as a sequential machine.</a:t>
            </a:r>
          </a:p>
          <a:p>
            <a:pPr lvl="1"/>
            <a:r>
              <a:rPr lang="en-US" sz="1600" dirty="0"/>
              <a:t>Multiple control signals</a:t>
            </a:r>
          </a:p>
          <a:p>
            <a:pPr lvl="1"/>
            <a:r>
              <a:rPr lang="en-US" sz="1600" dirty="0"/>
              <a:t>Pipelining</a:t>
            </a:r>
            <a:endParaRPr lang="en-US" sz="1200" dirty="0"/>
          </a:p>
        </p:txBody>
      </p:sp>
      <p:grpSp>
        <p:nvGrpSpPr>
          <p:cNvPr id="6" name="Group 5">
            <a:extLst>
              <a:ext uri="{FF2B5EF4-FFF2-40B4-BE49-F238E27FC236}">
                <a16:creationId xmlns:a16="http://schemas.microsoft.com/office/drawing/2014/main" id="{C7D27595-C13C-4A8E-9A3D-D58ECCDCB799}"/>
              </a:ext>
            </a:extLst>
          </p:cNvPr>
          <p:cNvGrpSpPr/>
          <p:nvPr/>
        </p:nvGrpSpPr>
        <p:grpSpPr>
          <a:xfrm>
            <a:off x="658368" y="2165350"/>
            <a:ext cx="9818829" cy="2252206"/>
            <a:chOff x="546100" y="2165350"/>
            <a:chExt cx="8943189" cy="2252206"/>
          </a:xfrm>
        </p:grpSpPr>
        <p:sp>
          <p:nvSpPr>
            <p:cNvPr id="14" name="Content Placeholder 2">
              <a:extLst>
                <a:ext uri="{FF2B5EF4-FFF2-40B4-BE49-F238E27FC236}">
                  <a16:creationId xmlns:a16="http://schemas.microsoft.com/office/drawing/2014/main" id="{72FCBFF2-1004-47CC-86D2-2E3E0D136175}"/>
                </a:ext>
              </a:extLst>
            </p:cNvPr>
            <p:cNvSpPr txBox="1">
              <a:spLocks/>
            </p:cNvSpPr>
            <p:nvPr/>
          </p:nvSpPr>
          <p:spPr>
            <a:xfrm>
              <a:off x="546100" y="2718388"/>
              <a:ext cx="8164513" cy="1555750"/>
            </a:xfrm>
            <a:prstGeom prst="rect">
              <a:avLst/>
            </a:prstGeom>
          </p:spPr>
          <p:txBody>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4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000" kern="0" dirty="0"/>
                <a:t>Parallelism</a:t>
              </a:r>
            </a:p>
            <a:p>
              <a:pPr lvl="1"/>
              <a:r>
                <a:rPr lang="en-US" sz="1600" kern="0" dirty="0"/>
                <a:t>Multiprocessors (SMP)</a:t>
              </a:r>
            </a:p>
            <a:p>
              <a:pPr lvl="2"/>
              <a:r>
                <a:rPr lang="en-US" sz="1200" kern="0" dirty="0"/>
                <a:t>2 or more identical processors that share resources</a:t>
              </a:r>
            </a:p>
            <a:p>
              <a:pPr lvl="2">
                <a:spcBef>
                  <a:spcPts val="0"/>
                </a:spcBef>
              </a:pPr>
              <a:r>
                <a:rPr lang="en-US" sz="1200" kern="0" dirty="0"/>
                <a:t>Integrated OS to control jobs, tasks, files, data elements…</a:t>
              </a:r>
            </a:p>
            <a:p>
              <a:pPr lvl="2">
                <a:spcBef>
                  <a:spcPts val="0"/>
                </a:spcBef>
              </a:pPr>
              <a:r>
                <a:rPr lang="en-US" sz="1200" kern="0" dirty="0"/>
                <a:t>High degree of  interaction/cooperation between processes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8977" y="2165350"/>
              <a:ext cx="2830312" cy="2252206"/>
            </a:xfrm>
            <a:prstGeom prst="rect">
              <a:avLst/>
            </a:prstGeom>
          </p:spPr>
        </p:pic>
      </p:grpSp>
      <p:sp>
        <p:nvSpPr>
          <p:cNvPr id="4" name="Slide Number Placeholder 3"/>
          <p:cNvSpPr>
            <a:spLocks noGrp="1"/>
          </p:cNvSpPr>
          <p:nvPr>
            <p:ph type="sldNum" sz="quarter" idx="12"/>
          </p:nvPr>
        </p:nvSpPr>
        <p:spPr/>
        <p:txBody>
          <a:bodyPr/>
          <a:lstStyle/>
          <a:p>
            <a:pPr>
              <a:defRPr/>
            </a:pPr>
            <a:fld id="{0D7B5496-982B-480A-8085-B08F2CA91C21}" type="slidenum">
              <a:rPr lang="en-US" smtClean="0"/>
              <a:pPr>
                <a:defRPr/>
              </a:pPr>
              <a:t>20</a:t>
            </a:fld>
            <a:endParaRPr lang="en-US" dirty="0"/>
          </a:p>
        </p:txBody>
      </p:sp>
      <p:grpSp>
        <p:nvGrpSpPr>
          <p:cNvPr id="17" name="Group 16">
            <a:extLst>
              <a:ext uri="{FF2B5EF4-FFF2-40B4-BE49-F238E27FC236}">
                <a16:creationId xmlns:a16="http://schemas.microsoft.com/office/drawing/2014/main" id="{398ED4DC-E582-4652-AFFC-9B6D3E9FDAD2}"/>
              </a:ext>
            </a:extLst>
          </p:cNvPr>
          <p:cNvGrpSpPr/>
          <p:nvPr/>
        </p:nvGrpSpPr>
        <p:grpSpPr>
          <a:xfrm>
            <a:off x="661105" y="4166956"/>
            <a:ext cx="8963910" cy="2585421"/>
            <a:chOff x="546100" y="4166956"/>
            <a:chExt cx="8164513" cy="2585421"/>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988" y="4354686"/>
              <a:ext cx="2833634" cy="2397691"/>
            </a:xfrm>
            <a:prstGeom prst="rect">
              <a:avLst/>
            </a:prstGeom>
          </p:spPr>
        </p:pic>
        <p:sp>
          <p:nvSpPr>
            <p:cNvPr id="15" name="Content Placeholder 2">
              <a:extLst>
                <a:ext uri="{FF2B5EF4-FFF2-40B4-BE49-F238E27FC236}">
                  <a16:creationId xmlns:a16="http://schemas.microsoft.com/office/drawing/2014/main" id="{B2279D13-0671-4806-BD9E-5A88DC6AC832}"/>
                </a:ext>
              </a:extLst>
            </p:cNvPr>
            <p:cNvSpPr txBox="1">
              <a:spLocks/>
            </p:cNvSpPr>
            <p:nvPr/>
          </p:nvSpPr>
          <p:spPr>
            <a:xfrm>
              <a:off x="546100" y="4166956"/>
              <a:ext cx="8164513" cy="1555750"/>
            </a:xfrm>
            <a:prstGeom prst="rect">
              <a:avLst/>
            </a:prstGeom>
          </p:spPr>
          <p:txBody>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4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r>
                <a:rPr lang="en-US" sz="1600" kern="0" dirty="0"/>
                <a:t>Multicore Computers</a:t>
              </a:r>
            </a:p>
            <a:p>
              <a:pPr lvl="2"/>
              <a:r>
                <a:rPr lang="en-US" sz="1200" kern="0" dirty="0"/>
                <a:t>Single piece of silicon (die)</a:t>
              </a:r>
            </a:p>
            <a:p>
              <a:pPr lvl="2">
                <a:spcBef>
                  <a:spcPts val="0"/>
                </a:spcBef>
              </a:pPr>
              <a:r>
                <a:rPr lang="en-US" sz="1200" kern="0" dirty="0"/>
                <a:t>Independent processors + levels of cache</a:t>
              </a:r>
            </a:p>
            <a:p>
              <a:pPr lvl="2">
                <a:spcBef>
                  <a:spcPts val="0"/>
                </a:spcBef>
              </a:pPr>
              <a:r>
                <a:rPr lang="en-US" sz="1200" kern="0" dirty="0"/>
                <a:t>Intel Core i7</a:t>
              </a:r>
            </a:p>
            <a:p>
              <a:pPr lvl="2">
                <a:spcBef>
                  <a:spcPts val="0"/>
                </a:spcBef>
              </a:pPr>
              <a:r>
                <a:rPr lang="en-US" sz="1200" kern="0" dirty="0"/>
                <a:t>Prefetching</a:t>
              </a:r>
            </a:p>
          </p:txBody>
        </p:sp>
      </p:grpSp>
      <p:sp>
        <p:nvSpPr>
          <p:cNvPr id="16" name="Content Placeholder 2">
            <a:extLst>
              <a:ext uri="{FF2B5EF4-FFF2-40B4-BE49-F238E27FC236}">
                <a16:creationId xmlns:a16="http://schemas.microsoft.com/office/drawing/2014/main" id="{32BEFABE-EFA5-4D8E-8464-81D93C6669EB}"/>
              </a:ext>
            </a:extLst>
          </p:cNvPr>
          <p:cNvSpPr txBox="1">
            <a:spLocks/>
          </p:cNvSpPr>
          <p:nvPr/>
        </p:nvSpPr>
        <p:spPr>
          <a:xfrm>
            <a:off x="661105" y="5386104"/>
            <a:ext cx="8963910" cy="1555750"/>
          </a:xfrm>
          <a:prstGeom prst="rect">
            <a:avLst/>
          </a:prstGeom>
        </p:spPr>
        <p:txBody>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4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r>
              <a:rPr lang="en-US" sz="1600" kern="0" dirty="0"/>
              <a:t>Cluster computing</a:t>
            </a:r>
          </a:p>
          <a:p>
            <a:pPr lvl="2"/>
            <a:r>
              <a:rPr lang="en-US" sz="1200" kern="0" dirty="0"/>
              <a:t>Loosely coupled - network</a:t>
            </a:r>
          </a:p>
          <a:p>
            <a:pPr lvl="2">
              <a:spcBef>
                <a:spcPts val="0"/>
              </a:spcBef>
            </a:pPr>
            <a:r>
              <a:rPr lang="en-US" sz="1200" kern="0" dirty="0"/>
              <a:t>Client / server environment</a:t>
            </a:r>
          </a:p>
          <a:p>
            <a:pPr lvl="2">
              <a:spcBef>
                <a:spcPts val="0"/>
              </a:spcBef>
            </a:pPr>
            <a:r>
              <a:rPr lang="en-US" sz="1200" kern="0" dirty="0"/>
              <a:t>Middleware</a:t>
            </a:r>
          </a:p>
          <a:p>
            <a:pPr lvl="2">
              <a:spcBef>
                <a:spcPts val="0"/>
              </a:spcBef>
            </a:pPr>
            <a:r>
              <a:rPr lang="en-US" sz="1200" kern="0" dirty="0"/>
              <a:t>DME, RPC</a:t>
            </a:r>
          </a:p>
        </p:txBody>
      </p:sp>
      <p:sp>
        <p:nvSpPr>
          <p:cNvPr id="5" name="Footer Placeholder 4">
            <a:extLst>
              <a:ext uri="{FF2B5EF4-FFF2-40B4-BE49-F238E27FC236}">
                <a16:creationId xmlns:a16="http://schemas.microsoft.com/office/drawing/2014/main" id="{4188D3F9-7BDA-4CE8-8870-7291E80C2FFD}"/>
              </a:ext>
            </a:extLst>
          </p:cNvPr>
          <p:cNvSpPr>
            <a:spLocks noGrp="1"/>
          </p:cNvSpPr>
          <p:nvPr>
            <p:ph type="ftr" sz="quarter" idx="11"/>
          </p:nvPr>
        </p:nvSpPr>
        <p:spPr/>
        <p:txBody>
          <a:bodyPr/>
          <a:lstStyle/>
          <a:p>
            <a:pPr>
              <a:defRPr/>
            </a:pPr>
            <a:r>
              <a:rPr lang="en-US"/>
              <a:t>Computer Systems (04)</a:t>
            </a:r>
            <a:endParaRPr lang="en-US" dirty="0"/>
          </a:p>
        </p:txBody>
      </p:sp>
      <p:sp>
        <p:nvSpPr>
          <p:cNvPr id="10" name="Title 9">
            <a:extLst>
              <a:ext uri="{FF2B5EF4-FFF2-40B4-BE49-F238E27FC236}">
                <a16:creationId xmlns:a16="http://schemas.microsoft.com/office/drawing/2014/main" id="{D503C558-1E48-4BDC-847F-26C80B21AE84}"/>
              </a:ext>
            </a:extLst>
          </p:cNvPr>
          <p:cNvSpPr>
            <a:spLocks noGrp="1"/>
          </p:cNvSpPr>
          <p:nvPr>
            <p:ph type="title"/>
          </p:nvPr>
        </p:nvSpPr>
        <p:spPr/>
        <p:txBody>
          <a:bodyPr/>
          <a:lstStyle/>
          <a:p>
            <a:r>
              <a:rPr lang="en-US" dirty="0"/>
              <a:t>1.8 Multi Processor/Core</a:t>
            </a:r>
          </a:p>
        </p:txBody>
      </p:sp>
    </p:spTree>
    <p:extLst>
      <p:ext uri="{BB962C8B-B14F-4D97-AF65-F5344CB8AC3E}">
        <p14:creationId xmlns:p14="http://schemas.microsoft.com/office/powerpoint/2010/main" val="42676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fade">
                                      <p:cBhvr>
                                        <p:cTn id="28" dur="500"/>
                                        <p:tgtEl>
                                          <p:spTgt spid="16">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xEl>
                                              <p:pRg st="1" end="1"/>
                                            </p:txEl>
                                          </p:spTgt>
                                        </p:tgtEl>
                                        <p:attrNameLst>
                                          <p:attrName>style.visibility</p:attrName>
                                        </p:attrNameLst>
                                      </p:cBhvr>
                                      <p:to>
                                        <p:strVal val="visible"/>
                                      </p:to>
                                    </p:set>
                                    <p:animEffect transition="in" filter="fade">
                                      <p:cBhvr>
                                        <p:cTn id="31" dur="500"/>
                                        <p:tgtEl>
                                          <p:spTgt spid="16">
                                            <p:txEl>
                                              <p:pRg st="1" end="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xEl>
                                              <p:pRg st="2" end="2"/>
                                            </p:txEl>
                                          </p:spTgt>
                                        </p:tgtEl>
                                        <p:attrNameLst>
                                          <p:attrName>style.visibility</p:attrName>
                                        </p:attrNameLst>
                                      </p:cBhvr>
                                      <p:to>
                                        <p:strVal val="visible"/>
                                      </p:to>
                                    </p:set>
                                    <p:animEffect transition="in" filter="fade">
                                      <p:cBhvr>
                                        <p:cTn id="34" dur="500"/>
                                        <p:tgtEl>
                                          <p:spTgt spid="16">
                                            <p:txEl>
                                              <p:pRg st="2" end="2"/>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xEl>
                                              <p:pRg st="3" end="3"/>
                                            </p:txEl>
                                          </p:spTgt>
                                        </p:tgtEl>
                                        <p:attrNameLst>
                                          <p:attrName>style.visibility</p:attrName>
                                        </p:attrNameLst>
                                      </p:cBhvr>
                                      <p:to>
                                        <p:strVal val="visible"/>
                                      </p:to>
                                    </p:set>
                                    <p:animEffect transition="in" filter="fade">
                                      <p:cBhvr>
                                        <p:cTn id="37" dur="500"/>
                                        <p:tgtEl>
                                          <p:spTgt spid="16">
                                            <p:txEl>
                                              <p:pRg st="3" end="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animEffect transition="in" filter="fade">
                                      <p:cBhvr>
                                        <p:cTn id="40"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Locality</a:t>
            </a:r>
          </a:p>
        </p:txBody>
      </p:sp>
      <p:sp>
        <p:nvSpPr>
          <p:cNvPr id="3" name="Content Placeholder 2"/>
          <p:cNvSpPr>
            <a:spLocks noGrp="1"/>
          </p:cNvSpPr>
          <p:nvPr>
            <p:ph idx="1"/>
          </p:nvPr>
        </p:nvSpPr>
        <p:spPr>
          <a:xfrm>
            <a:off x="642311" y="1416051"/>
            <a:ext cx="8982704" cy="3197047"/>
          </a:xfrm>
        </p:spPr>
        <p:txBody>
          <a:bodyPr/>
          <a:lstStyle/>
          <a:p>
            <a:r>
              <a:rPr lang="en-US" sz="2800" dirty="0"/>
              <a:t>Locality</a:t>
            </a:r>
          </a:p>
          <a:p>
            <a:pPr lvl="1"/>
            <a:r>
              <a:rPr lang="en-US" sz="2400" dirty="0"/>
              <a:t>Spatial locality – clustered access</a:t>
            </a:r>
          </a:p>
          <a:p>
            <a:pPr lvl="2"/>
            <a:r>
              <a:rPr lang="en-US" sz="2000" dirty="0"/>
              <a:t>Large cache</a:t>
            </a:r>
          </a:p>
          <a:p>
            <a:pPr lvl="2"/>
            <a:r>
              <a:rPr lang="en-US" sz="2000" dirty="0"/>
              <a:t>Pre-fetch</a:t>
            </a:r>
          </a:p>
          <a:p>
            <a:pPr lvl="1"/>
            <a:r>
              <a:rPr lang="en-US" sz="2400" dirty="0"/>
              <a:t>Temporal locality – recent/repeated access</a:t>
            </a:r>
          </a:p>
          <a:p>
            <a:pPr lvl="2"/>
            <a:r>
              <a:rPr lang="en-US" sz="2000" dirty="0"/>
              <a:t>Cache Least Recently Used (LRU)</a:t>
            </a:r>
          </a:p>
          <a:p>
            <a:pPr lvl="2"/>
            <a:r>
              <a:rPr lang="en-US" sz="2000" dirty="0"/>
              <a:t>Cache hierarchy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366517" y="1787707"/>
            <a:ext cx="2270588" cy="7181635"/>
          </a:xfrm>
          <a:prstGeom prst="rect">
            <a:avLst/>
          </a:prstGeom>
        </p:spPr>
      </p:pic>
      <p:sp>
        <p:nvSpPr>
          <p:cNvPr id="4" name="Slide Number Placeholder 3"/>
          <p:cNvSpPr>
            <a:spLocks noGrp="1"/>
          </p:cNvSpPr>
          <p:nvPr>
            <p:ph type="sldNum" sz="quarter" idx="12"/>
          </p:nvPr>
        </p:nvSpPr>
        <p:spPr/>
        <p:txBody>
          <a:bodyPr/>
          <a:lstStyle/>
          <a:p>
            <a:pPr>
              <a:defRPr/>
            </a:pPr>
            <a:fld id="{0D7B5496-982B-480A-8085-B08F2CA91C21}" type="slidenum">
              <a:rPr lang="en-US" smtClean="0"/>
              <a:pPr>
                <a:defRPr/>
              </a:pPr>
              <a:t>21</a:t>
            </a:fld>
            <a:endParaRPr lang="en-US" dirty="0"/>
          </a:p>
        </p:txBody>
      </p:sp>
      <p:sp>
        <p:nvSpPr>
          <p:cNvPr id="5" name="Footer Placeholder 4">
            <a:extLst>
              <a:ext uri="{FF2B5EF4-FFF2-40B4-BE49-F238E27FC236}">
                <a16:creationId xmlns:a16="http://schemas.microsoft.com/office/drawing/2014/main" id="{7370DF8A-247D-41F4-8763-68B9E5C3EF73}"/>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27510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8658" name="Rectangle 2"/>
          <p:cNvSpPr>
            <a:spLocks noGrp="1" noChangeArrowheads="1"/>
          </p:cNvSpPr>
          <p:nvPr>
            <p:ph type="title"/>
          </p:nvPr>
        </p:nvSpPr>
        <p:spPr/>
        <p:txBody>
          <a:bodyPr/>
          <a:lstStyle/>
          <a:p>
            <a:r>
              <a:rPr lang="en-US"/>
              <a:t>The Call / Return Mechanism</a:t>
            </a:r>
          </a:p>
        </p:txBody>
      </p:sp>
      <p:sp>
        <p:nvSpPr>
          <p:cNvPr id="2" name="TextBox 1"/>
          <p:cNvSpPr txBox="1"/>
          <p:nvPr/>
        </p:nvSpPr>
        <p:spPr>
          <a:xfrm>
            <a:off x="5285923" y="4605055"/>
            <a:ext cx="4010141" cy="1938992"/>
          </a:xfrm>
          <a:prstGeom prst="rect">
            <a:avLst/>
          </a:prstGeom>
          <a:noFill/>
        </p:spPr>
        <p:txBody>
          <a:bodyPr wrap="square" rtlCol="0">
            <a:spAutoFit/>
          </a:bodyPr>
          <a:lstStyle/>
          <a:p>
            <a:r>
              <a:rPr lang="en-US" sz="2000" dirty="0">
                <a:latin typeface="Comic Sans MS" pitchFamily="66" charset="0"/>
              </a:rPr>
              <a:t>Smaller programs.</a:t>
            </a:r>
          </a:p>
          <a:p>
            <a:r>
              <a:rPr lang="en-US" sz="2000" dirty="0">
                <a:latin typeface="Comic Sans MS" pitchFamily="66" charset="0"/>
              </a:rPr>
              <a:t>Easier to maintain.</a:t>
            </a:r>
          </a:p>
          <a:p>
            <a:r>
              <a:rPr lang="en-US" sz="2000" dirty="0">
                <a:latin typeface="Comic Sans MS" pitchFamily="66" charset="0"/>
              </a:rPr>
              <a:t>Reduces development costs.</a:t>
            </a:r>
          </a:p>
          <a:p>
            <a:r>
              <a:rPr lang="en-US" sz="2000" dirty="0">
                <a:latin typeface="Comic Sans MS" pitchFamily="66" charset="0"/>
              </a:rPr>
              <a:t>Increased reliability.</a:t>
            </a:r>
          </a:p>
          <a:p>
            <a:r>
              <a:rPr lang="en-US" sz="2000" dirty="0">
                <a:latin typeface="Comic Sans MS" pitchFamily="66" charset="0"/>
              </a:rPr>
              <a:t>Fewer bugs do to copying code.</a:t>
            </a:r>
          </a:p>
          <a:p>
            <a:r>
              <a:rPr lang="en-US" sz="2000" dirty="0">
                <a:latin typeface="Comic Sans MS" pitchFamily="66" charset="0"/>
              </a:rPr>
              <a:t>More library friendly.</a:t>
            </a:r>
          </a:p>
        </p:txBody>
      </p:sp>
      <p:sp>
        <p:nvSpPr>
          <p:cNvPr id="9" name="TextBox 8"/>
          <p:cNvSpPr txBox="1"/>
          <p:nvPr/>
        </p:nvSpPr>
        <p:spPr>
          <a:xfrm>
            <a:off x="2210902" y="5109037"/>
            <a:ext cx="2548943" cy="707886"/>
          </a:xfrm>
          <a:prstGeom prst="rect">
            <a:avLst/>
          </a:prstGeom>
          <a:noFill/>
        </p:spPr>
        <p:txBody>
          <a:bodyPr wrap="square" rtlCol="0">
            <a:spAutoFit/>
          </a:bodyPr>
          <a:lstStyle/>
          <a:p>
            <a:r>
              <a:rPr lang="en-US" sz="2000" dirty="0">
                <a:latin typeface="Comic Sans MS" pitchFamily="66" charset="0"/>
              </a:rPr>
              <a:t>Faster programs.</a:t>
            </a:r>
          </a:p>
          <a:p>
            <a:r>
              <a:rPr lang="en-US" sz="2000" dirty="0">
                <a:latin typeface="Comic Sans MS" pitchFamily="66" charset="0"/>
              </a:rPr>
              <a:t>Less overhead.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901" y="1388394"/>
            <a:ext cx="2063644" cy="359190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117" y="1336258"/>
            <a:ext cx="4016052" cy="3257776"/>
          </a:xfrm>
          <a:prstGeom prst="rect">
            <a:avLst/>
          </a:prstGeom>
        </p:spPr>
      </p:pic>
      <p:sp>
        <p:nvSpPr>
          <p:cNvPr id="5" name="Slide Number Placeholder 4"/>
          <p:cNvSpPr>
            <a:spLocks noGrp="1"/>
          </p:cNvSpPr>
          <p:nvPr>
            <p:ph type="sldNum" sz="quarter" idx="12"/>
          </p:nvPr>
        </p:nvSpPr>
        <p:spPr/>
        <p:txBody>
          <a:bodyPr/>
          <a:lstStyle/>
          <a:p>
            <a:pPr>
              <a:defRPr/>
            </a:pPr>
            <a:fld id="{0D7B5496-982B-480A-8085-B08F2CA91C21}" type="slidenum">
              <a:rPr lang="en-US" smtClean="0"/>
              <a:pPr>
                <a:defRPr/>
              </a:pPr>
              <a:t>22</a:t>
            </a:fld>
            <a:endParaRPr lang="en-US" dirty="0"/>
          </a:p>
        </p:txBody>
      </p:sp>
      <p:sp>
        <p:nvSpPr>
          <p:cNvPr id="6" name="Footer Placeholder 5">
            <a:extLst>
              <a:ext uri="{FF2B5EF4-FFF2-40B4-BE49-F238E27FC236}">
                <a16:creationId xmlns:a16="http://schemas.microsoft.com/office/drawing/2014/main" id="{286E1CDB-5318-4056-84EB-918E5A794567}"/>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127352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idx="1"/>
          </p:nvPr>
        </p:nvSpPr>
        <p:spPr/>
        <p:txBody>
          <a:bodyPr/>
          <a:lstStyle/>
          <a:p>
            <a:r>
              <a:rPr lang="en-US" sz="2400" dirty="0"/>
              <a:t>Operating System Tradeoffs</a:t>
            </a:r>
          </a:p>
          <a:p>
            <a:pPr lvl="1"/>
            <a:r>
              <a:rPr lang="en-US" dirty="0"/>
              <a:t>Convenience vs efficiency</a:t>
            </a:r>
          </a:p>
          <a:p>
            <a:pPr lvl="1"/>
            <a:r>
              <a:rPr lang="en-US" dirty="0"/>
              <a:t>Ease of use vs maximum resource utilization</a:t>
            </a:r>
          </a:p>
          <a:p>
            <a:pPr lvl="1"/>
            <a:r>
              <a:rPr lang="en-US" dirty="0"/>
              <a:t>Interactive user interface vs no user view</a:t>
            </a:r>
          </a:p>
          <a:p>
            <a:pPr lvl="1"/>
            <a:r>
              <a:rPr lang="en-US" dirty="0"/>
              <a:t>Asymmetric vs symmetric processing</a:t>
            </a:r>
          </a:p>
          <a:p>
            <a:pPr lvl="1"/>
            <a:r>
              <a:rPr lang="en-US" dirty="0"/>
              <a:t>Single-processor vs multiprocessor systems</a:t>
            </a:r>
          </a:p>
          <a:p>
            <a:pPr lvl="1"/>
            <a:r>
              <a:rPr lang="en-US" dirty="0" err="1"/>
              <a:t>Unicore</a:t>
            </a:r>
            <a:r>
              <a:rPr lang="en-US" dirty="0"/>
              <a:t> vs multicore systems</a:t>
            </a:r>
          </a:p>
          <a:p>
            <a:pPr lvl="1"/>
            <a:r>
              <a:rPr lang="en-US" dirty="0"/>
              <a:t>UMA vs NUMA</a:t>
            </a:r>
          </a:p>
          <a:p>
            <a:pPr lvl="1"/>
            <a:r>
              <a:rPr lang="en-US" dirty="0"/>
              <a:t>Batch vs time sharing</a:t>
            </a:r>
          </a:p>
          <a:p>
            <a:pPr lvl="1"/>
            <a:r>
              <a:rPr lang="en-US" dirty="0"/>
              <a:t>Logical vs physical memory</a:t>
            </a:r>
          </a:p>
          <a:p>
            <a:pPr lvl="1"/>
            <a:r>
              <a:rPr lang="en-US" dirty="0"/>
              <a:t>Dual mode vs multimode</a:t>
            </a:r>
          </a:p>
          <a:p>
            <a:endParaRPr lang="en-US" sz="2400" dirty="0"/>
          </a:p>
        </p:txBody>
      </p:sp>
      <p:sp>
        <p:nvSpPr>
          <p:cNvPr id="4" name="Slide Number Placeholder 3"/>
          <p:cNvSpPr>
            <a:spLocks noGrp="1"/>
          </p:cNvSpPr>
          <p:nvPr>
            <p:ph type="sldNum" sz="quarter" idx="12"/>
          </p:nvPr>
        </p:nvSpPr>
        <p:spPr/>
        <p:txBody>
          <a:bodyPr/>
          <a:lstStyle/>
          <a:p>
            <a:pPr>
              <a:defRPr/>
            </a:pPr>
            <a:fld id="{0D7B5496-982B-480A-8085-B08F2CA91C21}" type="slidenum">
              <a:rPr lang="en-US" smtClean="0"/>
              <a:pPr>
                <a:defRPr/>
              </a:pPr>
              <a:t>23</a:t>
            </a:fld>
            <a:endParaRPr lang="en-US" dirty="0"/>
          </a:p>
        </p:txBody>
      </p:sp>
      <p:sp>
        <p:nvSpPr>
          <p:cNvPr id="5" name="Footer Placeholder 4">
            <a:extLst>
              <a:ext uri="{FF2B5EF4-FFF2-40B4-BE49-F238E27FC236}">
                <a16:creationId xmlns:a16="http://schemas.microsoft.com/office/drawing/2014/main" id="{742A2DB1-1448-40E4-86AF-D735D882EAB3}"/>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373572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a:extLst>
              <a:ext uri="{FF2B5EF4-FFF2-40B4-BE49-F238E27FC236}">
                <a16:creationId xmlns:a16="http://schemas.microsoft.com/office/drawing/2014/main" id="{541F3F45-3494-4844-B869-92B6B1BEC97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0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12AB096-A82D-4186-8DD6-041D95368C8C}" type="slidenum">
              <a:rPr lang="en-US" sz="1400">
                <a:solidFill>
                  <a:schemeClr val="bg1">
                    <a:lumMod val="95000"/>
                  </a:schemeClr>
                </a:solidFill>
              </a:rPr>
              <a:pPr eaLnBrk="1" hangingPunct="1"/>
              <a:t>3</a:t>
            </a:fld>
            <a:endParaRPr lang="en-US" sz="1400">
              <a:solidFill>
                <a:schemeClr val="bg1">
                  <a:lumMod val="95000"/>
                </a:schemeClr>
              </a:solidFill>
            </a:endParaRPr>
          </a:p>
        </p:txBody>
      </p:sp>
      <p:sp>
        <p:nvSpPr>
          <p:cNvPr id="11269" name="Rectangle 2"/>
          <p:cNvSpPr>
            <a:spLocks noGrp="1" noChangeArrowheads="1"/>
          </p:cNvSpPr>
          <p:nvPr>
            <p:ph type="title"/>
          </p:nvPr>
        </p:nvSpPr>
        <p:spPr/>
        <p:txBody>
          <a:bodyPr/>
          <a:lstStyle/>
          <a:p>
            <a:r>
              <a:rPr lang="en-US" dirty="0"/>
              <a:t>Project 1.4 Signals</a:t>
            </a:r>
          </a:p>
        </p:txBody>
      </p:sp>
      <p:sp>
        <p:nvSpPr>
          <p:cNvPr id="2549763" name="Rectangle 3"/>
          <p:cNvSpPr>
            <a:spLocks noGrp="1" noChangeArrowheads="1"/>
          </p:cNvSpPr>
          <p:nvPr>
            <p:ph type="body" idx="1"/>
          </p:nvPr>
        </p:nvSpPr>
        <p:spPr>
          <a:xfrm>
            <a:off x="642310" y="1496732"/>
            <a:ext cx="9771689" cy="4908550"/>
          </a:xfrm>
        </p:spPr>
        <p:txBody>
          <a:bodyPr/>
          <a:lstStyle/>
          <a:p>
            <a:pPr eaLnBrk="1" hangingPunct="1"/>
            <a:r>
              <a:rPr lang="en-US" sz="2000" dirty="0"/>
              <a:t>A signal is an asynchronous notification of an event that is sent to a process before it is rescheduled for execution.</a:t>
            </a:r>
          </a:p>
          <a:p>
            <a:pPr eaLnBrk="1" hangingPunct="1"/>
            <a:r>
              <a:rPr lang="en-US" sz="2000" dirty="0"/>
              <a:t>Blocked processes are not un-blocked by a signal, but rather the signal remains pending until such time as the process is un-blocked and scheduled for execution.</a:t>
            </a:r>
          </a:p>
          <a:p>
            <a:pPr marL="457200" indent="-457200">
              <a:buClr>
                <a:srgbClr val="FF0000"/>
              </a:buClr>
              <a:buSzPct val="100000"/>
              <a:buFont typeface="+mj-lt"/>
              <a:buAutoNum type="arabicPeriod" startAt="4"/>
            </a:pPr>
            <a:r>
              <a:rPr lang="en-US" sz="2000" b="1" dirty="0">
                <a:solidFill>
                  <a:srgbClr val="FF0000"/>
                </a:solidFill>
              </a:rPr>
              <a:t>Before a task is scheduled by the function </a:t>
            </a:r>
            <a:r>
              <a:rPr lang="en-US" sz="2000" b="1" i="1" dirty="0">
                <a:solidFill>
                  <a:srgbClr val="FF0000"/>
                </a:solidFill>
              </a:rPr>
              <a:t>dispatcher </a:t>
            </a:r>
            <a:r>
              <a:rPr lang="en-US" sz="2000" b="1" dirty="0">
                <a:solidFill>
                  <a:srgbClr val="FF0000"/>
                </a:solidFill>
              </a:rPr>
              <a:t> (os345.c), the function </a:t>
            </a:r>
            <a:r>
              <a:rPr lang="en-US" sz="2000" b="1" i="1" dirty="0">
                <a:solidFill>
                  <a:srgbClr val="FF0000"/>
                </a:solidFill>
              </a:rPr>
              <a:t>signals</a:t>
            </a:r>
            <a:r>
              <a:rPr lang="en-US" sz="2000" b="1" dirty="0">
                <a:solidFill>
                  <a:srgbClr val="FF0000"/>
                </a:solidFill>
              </a:rPr>
              <a:t> (os345signals.c) is called:</a:t>
            </a:r>
          </a:p>
          <a:p>
            <a:pPr lvl="1" eaLnBrk="1" hangingPunct="1"/>
            <a:r>
              <a:rPr lang="en-US" sz="1600" dirty="0"/>
              <a:t>Modify the function </a:t>
            </a:r>
            <a:r>
              <a:rPr lang="en-US" sz="1600" i="1" dirty="0"/>
              <a:t>signals</a:t>
            </a:r>
            <a:r>
              <a:rPr lang="en-US" sz="1600" dirty="0"/>
              <a:t> (os345signals.c) to call all pending task signal handlers.</a:t>
            </a:r>
          </a:p>
          <a:p>
            <a:pPr lvl="1" eaLnBrk="1" hangingPunct="1"/>
            <a:r>
              <a:rPr lang="en-US" sz="1600" dirty="0"/>
              <a:t>Modify the function </a:t>
            </a:r>
            <a:r>
              <a:rPr lang="en-US" sz="1600" i="1" dirty="0" err="1"/>
              <a:t>createTaskSigHandlers</a:t>
            </a:r>
            <a:r>
              <a:rPr lang="en-US" sz="1600" dirty="0"/>
              <a:t> (os345signals.c) such that a child task inherits all its parent signal handlers.</a:t>
            </a:r>
          </a:p>
          <a:p>
            <a:pPr lvl="1" eaLnBrk="1" hangingPunct="1"/>
            <a:r>
              <a:rPr lang="en-US" sz="1600" dirty="0"/>
              <a:t>Modify the function </a:t>
            </a:r>
            <a:r>
              <a:rPr lang="en-US" sz="1600" i="1" dirty="0" err="1"/>
              <a:t>sigAction</a:t>
            </a:r>
            <a:r>
              <a:rPr lang="en-US" sz="1600" dirty="0"/>
              <a:t> (os345signals.c) to register new task signal handlers.</a:t>
            </a:r>
          </a:p>
          <a:p>
            <a:pPr lvl="1" eaLnBrk="1" hangingPunct="1"/>
            <a:r>
              <a:rPr lang="en-US" sz="1600" dirty="0"/>
              <a:t>Add default signal handlers as needed.</a:t>
            </a:r>
          </a:p>
          <a:p>
            <a:pPr lvl="1" eaLnBrk="1" hangingPunct="1"/>
            <a:r>
              <a:rPr lang="en-US" sz="1600" dirty="0"/>
              <a:t>Implement all signals and signal handlers such that:</a:t>
            </a:r>
          </a:p>
          <a:p>
            <a:pPr lvl="2" eaLnBrk="1" hangingPunct="1"/>
            <a:r>
              <a:rPr lang="en-US" sz="1600" dirty="0" err="1"/>
              <a:t>Cntrl</a:t>
            </a:r>
            <a:r>
              <a:rPr lang="en-US" sz="1600" dirty="0"/>
              <a:t>-X terminates (kills) all tasks except task 0 (shell).</a:t>
            </a:r>
          </a:p>
          <a:p>
            <a:pPr lvl="2" eaLnBrk="1" hangingPunct="1"/>
            <a:r>
              <a:rPr lang="en-US" sz="1600" dirty="0" err="1"/>
              <a:t>Cntrl</a:t>
            </a:r>
            <a:r>
              <a:rPr lang="en-US" sz="1600" dirty="0"/>
              <a:t>-W pauses the execution of all tasks.</a:t>
            </a:r>
          </a:p>
          <a:p>
            <a:pPr lvl="2" eaLnBrk="1" hangingPunct="1"/>
            <a:r>
              <a:rPr lang="en-US" sz="1600" dirty="0" err="1"/>
              <a:t>Cntrl</a:t>
            </a:r>
            <a:r>
              <a:rPr lang="en-US" sz="1600" dirty="0"/>
              <a:t>-R continues the execution of all tasks after a pause.</a:t>
            </a:r>
          </a:p>
        </p:txBody>
      </p:sp>
      <p:sp>
        <p:nvSpPr>
          <p:cNvPr id="2" name="Footer Placeholder 1">
            <a:extLst>
              <a:ext uri="{FF2B5EF4-FFF2-40B4-BE49-F238E27FC236}">
                <a16:creationId xmlns:a16="http://schemas.microsoft.com/office/drawing/2014/main" id="{C7D08492-71D2-4D39-BBBE-7E68F5B3EBE1}"/>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736927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49763">
                                            <p:txEl>
                                              <p:pRg st="0" end="0"/>
                                            </p:txEl>
                                          </p:spTgt>
                                        </p:tgtEl>
                                        <p:attrNameLst>
                                          <p:attrName>style.visibility</p:attrName>
                                        </p:attrNameLst>
                                      </p:cBhvr>
                                      <p:to>
                                        <p:strVal val="visible"/>
                                      </p:to>
                                    </p:set>
                                    <p:animEffect transition="in" filter="fade">
                                      <p:cBhvr>
                                        <p:cTn id="7" dur="500"/>
                                        <p:tgtEl>
                                          <p:spTgt spid="2549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49763">
                                            <p:txEl>
                                              <p:pRg st="1" end="1"/>
                                            </p:txEl>
                                          </p:spTgt>
                                        </p:tgtEl>
                                        <p:attrNameLst>
                                          <p:attrName>style.visibility</p:attrName>
                                        </p:attrNameLst>
                                      </p:cBhvr>
                                      <p:to>
                                        <p:strVal val="visible"/>
                                      </p:to>
                                    </p:set>
                                    <p:animEffect transition="in" filter="fade">
                                      <p:cBhvr>
                                        <p:cTn id="12" dur="500"/>
                                        <p:tgtEl>
                                          <p:spTgt spid="2549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49763">
                                            <p:txEl>
                                              <p:pRg st="2" end="2"/>
                                            </p:txEl>
                                          </p:spTgt>
                                        </p:tgtEl>
                                        <p:attrNameLst>
                                          <p:attrName>style.visibility</p:attrName>
                                        </p:attrNameLst>
                                      </p:cBhvr>
                                      <p:to>
                                        <p:strVal val="visible"/>
                                      </p:to>
                                    </p:set>
                                    <p:animEffect transition="in" filter="fade">
                                      <p:cBhvr>
                                        <p:cTn id="17" dur="500"/>
                                        <p:tgtEl>
                                          <p:spTgt spid="254976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49763">
                                            <p:txEl>
                                              <p:pRg st="3" end="3"/>
                                            </p:txEl>
                                          </p:spTgt>
                                        </p:tgtEl>
                                        <p:attrNameLst>
                                          <p:attrName>style.visibility</p:attrName>
                                        </p:attrNameLst>
                                      </p:cBhvr>
                                      <p:to>
                                        <p:strVal val="visible"/>
                                      </p:to>
                                    </p:set>
                                    <p:animEffect transition="in" filter="fade">
                                      <p:cBhvr>
                                        <p:cTn id="20" dur="500"/>
                                        <p:tgtEl>
                                          <p:spTgt spid="254976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49763">
                                            <p:txEl>
                                              <p:pRg st="4" end="4"/>
                                            </p:txEl>
                                          </p:spTgt>
                                        </p:tgtEl>
                                        <p:attrNameLst>
                                          <p:attrName>style.visibility</p:attrName>
                                        </p:attrNameLst>
                                      </p:cBhvr>
                                      <p:to>
                                        <p:strVal val="visible"/>
                                      </p:to>
                                    </p:set>
                                    <p:animEffect transition="in" filter="fade">
                                      <p:cBhvr>
                                        <p:cTn id="23" dur="500"/>
                                        <p:tgtEl>
                                          <p:spTgt spid="254976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49763">
                                            <p:txEl>
                                              <p:pRg st="5" end="5"/>
                                            </p:txEl>
                                          </p:spTgt>
                                        </p:tgtEl>
                                        <p:attrNameLst>
                                          <p:attrName>style.visibility</p:attrName>
                                        </p:attrNameLst>
                                      </p:cBhvr>
                                      <p:to>
                                        <p:strVal val="visible"/>
                                      </p:to>
                                    </p:set>
                                    <p:animEffect transition="in" filter="fade">
                                      <p:cBhvr>
                                        <p:cTn id="26" dur="500"/>
                                        <p:tgtEl>
                                          <p:spTgt spid="25497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49763">
                                            <p:txEl>
                                              <p:pRg st="6" end="6"/>
                                            </p:txEl>
                                          </p:spTgt>
                                        </p:tgtEl>
                                        <p:attrNameLst>
                                          <p:attrName>style.visibility</p:attrName>
                                        </p:attrNameLst>
                                      </p:cBhvr>
                                      <p:to>
                                        <p:strVal val="visible"/>
                                      </p:to>
                                    </p:set>
                                    <p:animEffect transition="in" filter="fade">
                                      <p:cBhvr>
                                        <p:cTn id="29" dur="500"/>
                                        <p:tgtEl>
                                          <p:spTgt spid="25497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49763">
                                            <p:txEl>
                                              <p:pRg st="7" end="7"/>
                                            </p:txEl>
                                          </p:spTgt>
                                        </p:tgtEl>
                                        <p:attrNameLst>
                                          <p:attrName>style.visibility</p:attrName>
                                        </p:attrNameLst>
                                      </p:cBhvr>
                                      <p:to>
                                        <p:strVal val="visible"/>
                                      </p:to>
                                    </p:set>
                                    <p:animEffect transition="in" filter="fade">
                                      <p:cBhvr>
                                        <p:cTn id="32" dur="500"/>
                                        <p:tgtEl>
                                          <p:spTgt spid="254976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49763">
                                            <p:txEl>
                                              <p:pRg st="8" end="8"/>
                                            </p:txEl>
                                          </p:spTgt>
                                        </p:tgtEl>
                                        <p:attrNameLst>
                                          <p:attrName>style.visibility</p:attrName>
                                        </p:attrNameLst>
                                      </p:cBhvr>
                                      <p:to>
                                        <p:strVal val="visible"/>
                                      </p:to>
                                    </p:set>
                                    <p:animEffect transition="in" filter="fade">
                                      <p:cBhvr>
                                        <p:cTn id="35" dur="500"/>
                                        <p:tgtEl>
                                          <p:spTgt spid="254976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49763">
                                            <p:txEl>
                                              <p:pRg st="9" end="9"/>
                                            </p:txEl>
                                          </p:spTgt>
                                        </p:tgtEl>
                                        <p:attrNameLst>
                                          <p:attrName>style.visibility</p:attrName>
                                        </p:attrNameLst>
                                      </p:cBhvr>
                                      <p:to>
                                        <p:strVal val="visible"/>
                                      </p:to>
                                    </p:set>
                                    <p:animEffect transition="in" filter="fade">
                                      <p:cBhvr>
                                        <p:cTn id="38" dur="500"/>
                                        <p:tgtEl>
                                          <p:spTgt spid="254976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49763">
                                            <p:txEl>
                                              <p:pRg st="10" end="10"/>
                                            </p:txEl>
                                          </p:spTgt>
                                        </p:tgtEl>
                                        <p:attrNameLst>
                                          <p:attrName>style.visibility</p:attrName>
                                        </p:attrNameLst>
                                      </p:cBhvr>
                                      <p:to>
                                        <p:strVal val="visible"/>
                                      </p:to>
                                    </p:set>
                                    <p:animEffect transition="in" filter="fade">
                                      <p:cBhvr>
                                        <p:cTn id="41" dur="500"/>
                                        <p:tgtEl>
                                          <p:spTgt spid="25497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4"/>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E548320-6684-497F-8CDD-4CF9DE440A94}" type="slidenum">
              <a:rPr lang="en-US" sz="1400">
                <a:solidFill>
                  <a:schemeClr val="bg1">
                    <a:lumMod val="95000"/>
                  </a:schemeClr>
                </a:solidFill>
              </a:rPr>
              <a:pPr eaLnBrk="1" hangingPunct="1"/>
              <a:t>4</a:t>
            </a:fld>
            <a:endParaRPr lang="en-US" sz="1400">
              <a:solidFill>
                <a:schemeClr val="bg1">
                  <a:lumMod val="95000"/>
                </a:schemeClr>
              </a:solidFill>
            </a:endParaRPr>
          </a:p>
        </p:txBody>
      </p:sp>
      <p:sp>
        <p:nvSpPr>
          <p:cNvPr id="8197" name="Rectangle 2"/>
          <p:cNvSpPr>
            <a:spLocks noGrp="1" noChangeArrowheads="1"/>
          </p:cNvSpPr>
          <p:nvPr>
            <p:ph type="title"/>
          </p:nvPr>
        </p:nvSpPr>
        <p:spPr/>
        <p:txBody>
          <a:bodyPr/>
          <a:lstStyle/>
          <a:p>
            <a:pPr eaLnBrk="1" hangingPunct="1"/>
            <a:r>
              <a:rPr lang="en-US" dirty="0"/>
              <a:t>Project 1.4 Signals Example</a:t>
            </a:r>
          </a:p>
        </p:txBody>
      </p:sp>
      <p:grpSp>
        <p:nvGrpSpPr>
          <p:cNvPr id="14" name="Group 13"/>
          <p:cNvGrpSpPr>
            <a:grpSpLocks/>
          </p:cNvGrpSpPr>
          <p:nvPr/>
        </p:nvGrpSpPr>
        <p:grpSpPr bwMode="auto">
          <a:xfrm>
            <a:off x="5830608" y="2800712"/>
            <a:ext cx="3640418" cy="1437563"/>
            <a:chOff x="5233338" y="2694746"/>
            <a:chExt cx="3641512" cy="1437184"/>
          </a:xfrm>
        </p:grpSpPr>
        <p:sp>
          <p:nvSpPr>
            <p:cNvPr id="2" name="Rectangle 1"/>
            <p:cNvSpPr/>
            <p:nvPr/>
          </p:nvSpPr>
          <p:spPr>
            <a:xfrm>
              <a:off x="5233338" y="2694746"/>
              <a:ext cx="3641512" cy="953855"/>
            </a:xfrm>
            <a:prstGeom prst="rect">
              <a:avLst/>
            </a:prstGeom>
          </p:spPr>
          <p:txBody>
            <a:bodyPr wrap="square">
              <a:spAutoFit/>
            </a:bodyPr>
            <a:lstStyle/>
            <a:p>
              <a:pPr>
                <a:defRPr/>
              </a:pPr>
              <a:r>
                <a:rPr lang="en-US" sz="1400" b="1" dirty="0">
                  <a:cs typeface="Courier New" pitchFamily="49" charset="0"/>
                </a:rPr>
                <a:t>Task registers call-back signal handler functions with the OS:</a:t>
              </a:r>
            </a:p>
            <a:p>
              <a:pPr>
                <a:tabLst>
                  <a:tab pos="230188" algn="l"/>
                </a:tabLst>
                <a:defRPr/>
              </a:pPr>
              <a:endParaRPr lang="en-US" sz="400" b="1" dirty="0">
                <a:cs typeface="Courier New" pitchFamily="49" charset="0"/>
              </a:endParaRPr>
            </a:p>
            <a:p>
              <a:pPr>
                <a:tabLst>
                  <a:tab pos="230188" algn="l"/>
                </a:tabLst>
                <a:defRPr/>
              </a:pPr>
              <a:r>
                <a:rPr lang="en-US" sz="1200" b="1" dirty="0" err="1">
                  <a:latin typeface="Courier New" pitchFamily="49" charset="0"/>
                  <a:cs typeface="Courier New" pitchFamily="49" charset="0"/>
                </a:rPr>
                <a:t>sigAction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mySIGINTHandler</a:t>
              </a:r>
              <a:r>
                <a:rPr lang="en-US" sz="1200" b="1" dirty="0">
                  <a:latin typeface="Courier New" pitchFamily="49" charset="0"/>
                  <a:cs typeface="Courier New" pitchFamily="49" charset="0"/>
                </a:rPr>
                <a:t>, SIGINT);</a:t>
              </a:r>
            </a:p>
            <a:p>
              <a:pPr>
                <a:tabLst>
                  <a:tab pos="230188" algn="l"/>
                </a:tabLst>
                <a:defRPr/>
              </a:pPr>
              <a:r>
                <a:rPr lang="en-US" sz="1200" b="1" dirty="0" err="1">
                  <a:latin typeface="Courier New" pitchFamily="49" charset="0"/>
                  <a:cs typeface="Courier New" pitchFamily="49" charset="0"/>
                </a:rPr>
                <a:t>sigAction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mySIGTERMHandler</a:t>
              </a:r>
              <a:r>
                <a:rPr lang="en-US" sz="1200" b="1" dirty="0">
                  <a:latin typeface="Courier New" pitchFamily="49" charset="0"/>
                  <a:cs typeface="Courier New" pitchFamily="49" charset="0"/>
                </a:rPr>
                <a:t>, SIGTERM);</a:t>
              </a:r>
            </a:p>
          </p:txBody>
        </p:sp>
        <p:cxnSp>
          <p:nvCxnSpPr>
            <p:cNvPr id="8206" name="Straight Arrow Connector 4"/>
            <p:cNvCxnSpPr>
              <a:cxnSpLocks noChangeShapeType="1"/>
            </p:cNvCxnSpPr>
            <p:nvPr/>
          </p:nvCxnSpPr>
          <p:spPr bwMode="auto">
            <a:xfrm flipV="1">
              <a:off x="5476776" y="3616009"/>
              <a:ext cx="362815" cy="515921"/>
            </a:xfrm>
            <a:prstGeom prst="straightConnector1">
              <a:avLst/>
            </a:prstGeom>
            <a:noFill/>
            <a:ln w="44450" algn="ctr">
              <a:solidFill>
                <a:srgbClr val="FF0000"/>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 name="Rectangle 11"/>
          <p:cNvSpPr/>
          <p:nvPr/>
        </p:nvSpPr>
        <p:spPr>
          <a:xfrm>
            <a:off x="1063625" y="2694245"/>
            <a:ext cx="3302000" cy="769441"/>
          </a:xfrm>
          <a:prstGeom prst="rect">
            <a:avLst/>
          </a:prstGeom>
        </p:spPr>
        <p:txBody>
          <a:bodyPr>
            <a:spAutoFit/>
          </a:bodyPr>
          <a:lstStyle/>
          <a:p>
            <a:pPr>
              <a:defRPr/>
            </a:pPr>
            <a:r>
              <a:rPr lang="en-US" sz="1400" b="1" dirty="0" err="1"/>
              <a:t>keyboard_isr</a:t>
            </a:r>
            <a:r>
              <a:rPr lang="en-US" sz="1400" b="1" dirty="0"/>
              <a:t>() detects a </a:t>
            </a:r>
            <a:r>
              <a:rPr lang="en-US" sz="1400" b="1" dirty="0" err="1"/>
              <a:t>cntrl</a:t>
            </a:r>
            <a:r>
              <a:rPr lang="en-US" sz="1400" b="1" dirty="0"/>
              <a:t>-X and sends a SIGINT signal to the shell:</a:t>
            </a:r>
          </a:p>
          <a:p>
            <a:pPr>
              <a:defRPr/>
            </a:pPr>
            <a:endParaRPr lang="en-US" sz="400" b="1" dirty="0">
              <a:latin typeface="Courier New" pitchFamily="49" charset="0"/>
              <a:cs typeface="Courier New" pitchFamily="49" charset="0"/>
            </a:endParaRPr>
          </a:p>
          <a:p>
            <a:pPr>
              <a:defRPr/>
            </a:pPr>
            <a:r>
              <a:rPr lang="en-US" sz="1200" b="1" dirty="0" err="1">
                <a:latin typeface="Courier New" pitchFamily="49" charset="0"/>
                <a:cs typeface="Courier New" pitchFamily="49" charset="0"/>
              </a:rPr>
              <a:t>sigSignal</a:t>
            </a:r>
            <a:r>
              <a:rPr lang="en-US" sz="1200" b="1" dirty="0">
                <a:latin typeface="Courier New" pitchFamily="49" charset="0"/>
                <a:cs typeface="Courier New" pitchFamily="49" charset="0"/>
              </a:rPr>
              <a:t>(0, SIGINT);</a:t>
            </a:r>
          </a:p>
        </p:txBody>
      </p:sp>
      <p:grpSp>
        <p:nvGrpSpPr>
          <p:cNvPr id="15" name="Group 14"/>
          <p:cNvGrpSpPr>
            <a:grpSpLocks/>
          </p:cNvGrpSpPr>
          <p:nvPr/>
        </p:nvGrpSpPr>
        <p:grpSpPr bwMode="auto">
          <a:xfrm>
            <a:off x="2123987" y="4592232"/>
            <a:ext cx="5991679" cy="2096426"/>
            <a:chOff x="6508545" y="689317"/>
            <a:chExt cx="5760640" cy="2095984"/>
          </a:xfrm>
        </p:grpSpPr>
        <p:sp>
          <p:nvSpPr>
            <p:cNvPr id="16" name="Text Box 4"/>
            <p:cNvSpPr txBox="1">
              <a:spLocks noChangeArrowheads="1"/>
            </p:cNvSpPr>
            <p:nvPr/>
          </p:nvSpPr>
          <p:spPr bwMode="auto">
            <a:xfrm>
              <a:off x="7251043" y="1277514"/>
              <a:ext cx="5018142" cy="150778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463550" algn="l"/>
                  <a:tab pos="914400" algn="l"/>
                  <a:tab pos="1377950" algn="l"/>
                </a:tabLst>
                <a:defRPr sz="2400">
                  <a:solidFill>
                    <a:schemeClr val="tx1"/>
                  </a:solidFill>
                  <a:latin typeface="Tahoma" pitchFamily="34" charset="0"/>
                </a:defRPr>
              </a:lvl1pPr>
              <a:lvl2pPr marL="742950" indent="-285750" eaLnBrk="0" hangingPunct="0">
                <a:tabLst>
                  <a:tab pos="463550" algn="l"/>
                  <a:tab pos="914400" algn="l"/>
                  <a:tab pos="1377950" algn="l"/>
                </a:tabLst>
                <a:defRPr sz="2400">
                  <a:solidFill>
                    <a:schemeClr val="tx1"/>
                  </a:solidFill>
                  <a:latin typeface="Tahoma" pitchFamily="34" charset="0"/>
                </a:defRPr>
              </a:lvl2pPr>
              <a:lvl3pPr marL="1143000" indent="-228600" eaLnBrk="0" hangingPunct="0">
                <a:tabLst>
                  <a:tab pos="463550" algn="l"/>
                  <a:tab pos="914400" algn="l"/>
                  <a:tab pos="1377950" algn="l"/>
                </a:tabLst>
                <a:defRPr sz="2400">
                  <a:solidFill>
                    <a:schemeClr val="tx1"/>
                  </a:solidFill>
                  <a:latin typeface="Tahoma" pitchFamily="34" charset="0"/>
                </a:defRPr>
              </a:lvl3pPr>
              <a:lvl4pPr marL="1600200" indent="-228600" eaLnBrk="0" hangingPunct="0">
                <a:tabLst>
                  <a:tab pos="463550" algn="l"/>
                  <a:tab pos="914400" algn="l"/>
                  <a:tab pos="1377950" algn="l"/>
                </a:tabLst>
                <a:defRPr sz="2400">
                  <a:solidFill>
                    <a:schemeClr val="tx1"/>
                  </a:solidFill>
                  <a:latin typeface="Tahoma" pitchFamily="34" charset="0"/>
                </a:defRPr>
              </a:lvl4pPr>
              <a:lvl5pPr marL="2057400" indent="-228600" eaLnBrk="0" hangingPunct="0">
                <a:tabLst>
                  <a:tab pos="463550" algn="l"/>
                  <a:tab pos="914400" algn="l"/>
                  <a:tab pos="1377950" algn="l"/>
                </a:tabLst>
                <a:defRPr sz="2400">
                  <a:solidFill>
                    <a:schemeClr val="tx1"/>
                  </a:solidFill>
                  <a:latin typeface="Tahoma" pitchFamily="34" charset="0"/>
                </a:defRPr>
              </a:lvl5pPr>
              <a:lvl6pPr marL="25146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6pPr>
              <a:lvl7pPr marL="29718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7pPr>
              <a:lvl8pPr marL="34290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8pPr>
              <a:lvl9pPr marL="38862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9pPr>
            </a:lstStyle>
            <a:p>
              <a:r>
                <a:rPr lang="en-US" sz="1400" b="1" dirty="0" err="1">
                  <a:latin typeface="Arial" charset="0"/>
                </a:rPr>
                <a:t>createTask</a:t>
              </a:r>
              <a:r>
                <a:rPr lang="en-US" sz="1400" b="1" dirty="0">
                  <a:latin typeface="Arial" charset="0"/>
                </a:rPr>
                <a:t> calls </a:t>
              </a:r>
              <a:r>
                <a:rPr lang="en-US" sz="1400" b="1" i="1" dirty="0" err="1">
                  <a:latin typeface="Arial" charset="0"/>
                </a:rPr>
                <a:t>createTaskSigHandlers</a:t>
              </a:r>
              <a:r>
                <a:rPr lang="en-US" sz="1400" b="1" dirty="0">
                  <a:latin typeface="Arial" charset="0"/>
                </a:rPr>
                <a:t>() to setup</a:t>
              </a:r>
            </a:p>
            <a:p>
              <a:r>
                <a:rPr lang="en-US" sz="1400" b="1" dirty="0">
                  <a:latin typeface="Arial" charset="0"/>
                </a:rPr>
                <a:t>default / parent signal handlers:</a:t>
              </a:r>
            </a:p>
            <a:p>
              <a:endParaRPr lang="en-US" sz="400" b="1" dirty="0">
                <a:latin typeface="Arial" charset="0"/>
              </a:endParaRPr>
            </a:p>
            <a:p>
              <a:r>
                <a:rPr lang="en-US" sz="1200" b="1" dirty="0">
                  <a:latin typeface="Courier New" pitchFamily="49" charset="0"/>
                  <a:cs typeface="Courier New" pitchFamily="49" charset="0"/>
                </a:rPr>
                <a:t> void </a:t>
              </a:r>
              <a:r>
                <a:rPr lang="en-US" sz="1200" b="1" dirty="0" err="1">
                  <a:latin typeface="Courier New" pitchFamily="49" charset="0"/>
                  <a:cs typeface="Courier New" pitchFamily="49" charset="0"/>
                </a:rPr>
                <a:t>createTaskSigHandlers</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tid</a:t>
              </a:r>
              <a:r>
                <a:rPr lang="en-US" sz="1200" b="1" dirty="0">
                  <a:latin typeface="Courier New" pitchFamily="49" charset="0"/>
                  <a:cs typeface="Courier New" pitchFamily="49" charset="0"/>
                </a:rPr>
                <a:t>)</a:t>
              </a:r>
            </a:p>
            <a:p>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tcb</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tid</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sigIntHandler</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defaultSigIntHandler</a:t>
              </a:r>
              <a:r>
                <a:rPr lang="en-US" sz="1200" b="1" dirty="0">
                  <a:latin typeface="Courier New" pitchFamily="49" charset="0"/>
                  <a:cs typeface="Courier New" pitchFamily="49" charset="0"/>
                </a:rPr>
                <a:t>;</a:t>
              </a:r>
            </a:p>
            <a:p>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tcb</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tid</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sigTermHandler</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defaultSigTermHandler</a:t>
              </a:r>
              <a:r>
                <a:rPr lang="en-US" sz="1200" b="1" dirty="0">
                  <a:latin typeface="Courier New" pitchFamily="49" charset="0"/>
                  <a:cs typeface="Courier New" pitchFamily="49" charset="0"/>
                </a:rPr>
                <a:t>;</a:t>
              </a:r>
            </a:p>
            <a:p>
              <a:r>
                <a:rPr lang="en-US" sz="1200" b="1" dirty="0">
                  <a:latin typeface="Courier New" pitchFamily="49" charset="0"/>
                  <a:cs typeface="Courier New" pitchFamily="49" charset="0"/>
                </a:rPr>
                <a:t>   return;</a:t>
              </a:r>
            </a:p>
            <a:p>
              <a:r>
                <a:rPr lang="en-US" sz="1200" b="1" dirty="0">
                  <a:latin typeface="Courier New" pitchFamily="49" charset="0"/>
                  <a:cs typeface="Courier New" pitchFamily="49" charset="0"/>
                </a:rPr>
                <a:t>}</a:t>
              </a:r>
            </a:p>
          </p:txBody>
        </p:sp>
        <p:cxnSp>
          <p:nvCxnSpPr>
            <p:cNvPr id="17" name="Straight Arrow Connector 14"/>
            <p:cNvCxnSpPr>
              <a:cxnSpLocks noChangeShapeType="1"/>
            </p:cNvCxnSpPr>
            <p:nvPr/>
          </p:nvCxnSpPr>
          <p:spPr bwMode="auto">
            <a:xfrm flipH="1" flipV="1">
              <a:off x="6508545" y="689317"/>
              <a:ext cx="742499" cy="717969"/>
            </a:xfrm>
            <a:prstGeom prst="straightConnector1">
              <a:avLst/>
            </a:prstGeom>
            <a:noFill/>
            <a:ln w="44450" algn="ctr">
              <a:solidFill>
                <a:srgbClr val="FF0000"/>
              </a:solidFill>
              <a:miter lim="800000"/>
              <a:headEnd type="arrow"/>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203" name="Text Box 4"/>
          <p:cNvSpPr txBox="1">
            <a:spLocks noChangeArrowheads="1"/>
          </p:cNvSpPr>
          <p:nvPr/>
        </p:nvSpPr>
        <p:spPr bwMode="auto">
          <a:xfrm>
            <a:off x="3618013" y="1631090"/>
            <a:ext cx="5638796" cy="83099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463550" algn="l"/>
                <a:tab pos="914400" algn="l"/>
                <a:tab pos="1377950" algn="l"/>
              </a:tabLst>
              <a:defRPr sz="2400">
                <a:solidFill>
                  <a:schemeClr val="tx1"/>
                </a:solidFill>
                <a:latin typeface="Tahoma" pitchFamily="34" charset="0"/>
              </a:defRPr>
            </a:lvl1pPr>
            <a:lvl2pPr marL="742950" indent="-285750" eaLnBrk="0" hangingPunct="0">
              <a:tabLst>
                <a:tab pos="463550" algn="l"/>
                <a:tab pos="914400" algn="l"/>
                <a:tab pos="1377950" algn="l"/>
              </a:tabLst>
              <a:defRPr sz="2400">
                <a:solidFill>
                  <a:schemeClr val="tx1"/>
                </a:solidFill>
                <a:latin typeface="Tahoma" pitchFamily="34" charset="0"/>
              </a:defRPr>
            </a:lvl2pPr>
            <a:lvl3pPr marL="1143000" indent="-228600" eaLnBrk="0" hangingPunct="0">
              <a:tabLst>
                <a:tab pos="463550" algn="l"/>
                <a:tab pos="914400" algn="l"/>
                <a:tab pos="1377950" algn="l"/>
              </a:tabLst>
              <a:defRPr sz="2400">
                <a:solidFill>
                  <a:schemeClr val="tx1"/>
                </a:solidFill>
                <a:latin typeface="Tahoma" pitchFamily="34" charset="0"/>
              </a:defRPr>
            </a:lvl3pPr>
            <a:lvl4pPr marL="1600200" indent="-228600" eaLnBrk="0" hangingPunct="0">
              <a:tabLst>
                <a:tab pos="463550" algn="l"/>
                <a:tab pos="914400" algn="l"/>
                <a:tab pos="1377950" algn="l"/>
              </a:tabLst>
              <a:defRPr sz="2400">
                <a:solidFill>
                  <a:schemeClr val="tx1"/>
                </a:solidFill>
                <a:latin typeface="Tahoma" pitchFamily="34" charset="0"/>
              </a:defRPr>
            </a:lvl4pPr>
            <a:lvl5pPr marL="2057400" indent="-228600" eaLnBrk="0" hangingPunct="0">
              <a:tabLst>
                <a:tab pos="463550" algn="l"/>
                <a:tab pos="914400" algn="l"/>
                <a:tab pos="1377950" algn="l"/>
              </a:tabLst>
              <a:defRPr sz="2400">
                <a:solidFill>
                  <a:schemeClr val="tx1"/>
                </a:solidFill>
                <a:latin typeface="Tahoma" pitchFamily="34" charset="0"/>
              </a:defRPr>
            </a:lvl5pPr>
            <a:lvl6pPr marL="25146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6pPr>
            <a:lvl7pPr marL="29718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7pPr>
            <a:lvl8pPr marL="34290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8pPr>
            <a:lvl9pPr marL="38862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9pPr>
          </a:lstStyle>
          <a:p>
            <a:pPr>
              <a:tabLst>
                <a:tab pos="463550" algn="l"/>
                <a:tab pos="914400" algn="l"/>
                <a:tab pos="1377950" algn="l"/>
                <a:tab pos="2863850" algn="l"/>
              </a:tabLst>
            </a:pPr>
            <a:r>
              <a:rPr lang="en-US" sz="1200" b="1" dirty="0">
                <a:latin typeface="Courier New" pitchFamily="49" charset="0"/>
                <a:cs typeface="Courier New" pitchFamily="49" charset="0"/>
              </a:rPr>
              <a:t> void </a:t>
            </a:r>
            <a:r>
              <a:rPr lang="en-US" sz="1200" b="1" dirty="0" err="1">
                <a:latin typeface="Courier New" pitchFamily="49" charset="0"/>
                <a:cs typeface="Courier New" pitchFamily="49" charset="0"/>
              </a:rPr>
              <a:t>mySIGINTHandler</a:t>
            </a:r>
            <a:r>
              <a:rPr lang="en-US" sz="1200" b="1" dirty="0">
                <a:latin typeface="Courier New" pitchFamily="49" charset="0"/>
                <a:cs typeface="Courier New" pitchFamily="49" charset="0"/>
              </a:rPr>
              <a:t>(void)	void </a:t>
            </a:r>
            <a:r>
              <a:rPr lang="en-US" sz="1200" b="1" dirty="0" err="1">
                <a:latin typeface="Courier New" pitchFamily="49" charset="0"/>
                <a:cs typeface="Courier New" pitchFamily="49" charset="0"/>
              </a:rPr>
              <a:t>mySIGTERMHandler</a:t>
            </a:r>
            <a:r>
              <a:rPr lang="en-US" sz="1200" b="1" dirty="0">
                <a:latin typeface="Courier New" pitchFamily="49" charset="0"/>
                <a:cs typeface="Courier New" pitchFamily="49" charset="0"/>
              </a:rPr>
              <a:t>(void)</a:t>
            </a:r>
          </a:p>
          <a:p>
            <a:pPr>
              <a:tabLst>
                <a:tab pos="463550" algn="l"/>
                <a:tab pos="914400" algn="l"/>
                <a:tab pos="1377950" algn="l"/>
                <a:tab pos="2863850" algn="l"/>
              </a:tabLst>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sigSignal</a:t>
            </a:r>
            <a:r>
              <a:rPr lang="en-US" sz="1200" b="1" dirty="0">
                <a:latin typeface="Courier New" pitchFamily="49" charset="0"/>
                <a:cs typeface="Courier New" pitchFamily="49" charset="0"/>
              </a:rPr>
              <a:t>(-1, SIGTERM);	{  </a:t>
            </a:r>
            <a:r>
              <a:rPr lang="en-US" sz="1200" b="1" dirty="0" err="1">
                <a:latin typeface="Courier New" pitchFamily="49" charset="0"/>
                <a:cs typeface="Courier New" pitchFamily="49" charset="0"/>
              </a:rPr>
              <a:t>killTask</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curTask</a:t>
            </a:r>
            <a:r>
              <a:rPr lang="en-US" sz="1200" b="1" dirty="0">
                <a:latin typeface="Courier New" pitchFamily="49" charset="0"/>
                <a:cs typeface="Courier New" pitchFamily="49" charset="0"/>
              </a:rPr>
              <a:t>);</a:t>
            </a:r>
          </a:p>
          <a:p>
            <a:pPr>
              <a:tabLst>
                <a:tab pos="463550" algn="l"/>
                <a:tab pos="914400" algn="l"/>
                <a:tab pos="1377950" algn="l"/>
                <a:tab pos="2863850" algn="l"/>
              </a:tabLst>
            </a:pPr>
            <a:r>
              <a:rPr lang="en-US" sz="1200" b="1" dirty="0">
                <a:latin typeface="Courier New" pitchFamily="49" charset="0"/>
                <a:cs typeface="Courier New" pitchFamily="49" charset="0"/>
              </a:rPr>
              <a:t>   return;		   return;</a:t>
            </a:r>
          </a:p>
          <a:p>
            <a:pPr>
              <a:tabLst>
                <a:tab pos="463550" algn="l"/>
                <a:tab pos="914400" algn="l"/>
                <a:tab pos="1377950" algn="l"/>
                <a:tab pos="2863850" algn="l"/>
              </a:tabLst>
            </a:pPr>
            <a:r>
              <a:rPr lang="en-US" sz="1200" b="1" dirty="0">
                <a:latin typeface="Courier New" pitchFamily="49" charset="0"/>
                <a:cs typeface="Courier New" pitchFamily="49" charset="0"/>
              </a:rPr>
              <a:t>}				}</a:t>
            </a:r>
          </a:p>
        </p:txBody>
      </p:sp>
      <p:cxnSp>
        <p:nvCxnSpPr>
          <p:cNvPr id="23" name="Straight Arrow Connector 14"/>
          <p:cNvCxnSpPr>
            <a:cxnSpLocks noChangeShapeType="1"/>
            <a:stCxn id="39" idx="0"/>
          </p:cNvCxnSpPr>
          <p:nvPr/>
        </p:nvCxnSpPr>
        <p:spPr bwMode="auto">
          <a:xfrm flipV="1">
            <a:off x="5105879" y="2008518"/>
            <a:ext cx="1331532" cy="1897147"/>
          </a:xfrm>
          <a:prstGeom prst="straightConnector1">
            <a:avLst/>
          </a:prstGeom>
          <a:noFill/>
          <a:ln w="44450" algn="ctr">
            <a:solidFill>
              <a:srgbClr val="FF0000"/>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8"/>
          <p:cNvGrpSpPr/>
          <p:nvPr/>
        </p:nvGrpSpPr>
        <p:grpSpPr>
          <a:xfrm>
            <a:off x="2058508" y="4021154"/>
            <a:ext cx="2586176" cy="739047"/>
            <a:chOff x="1461608" y="3914812"/>
            <a:chExt cx="2586176" cy="739047"/>
          </a:xfrm>
        </p:grpSpPr>
        <p:cxnSp>
          <p:nvCxnSpPr>
            <p:cNvPr id="7" name="Straight Arrow Connector 6"/>
            <p:cNvCxnSpPr/>
            <p:nvPr/>
          </p:nvCxnSpPr>
          <p:spPr bwMode="auto">
            <a:xfrm>
              <a:off x="1527086" y="4331988"/>
              <a:ext cx="1340159"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1461608" y="3914812"/>
              <a:ext cx="1470742" cy="307777"/>
            </a:xfrm>
            <a:prstGeom prst="rect">
              <a:avLst/>
            </a:prstGeom>
            <a:noFill/>
          </p:spPr>
          <p:txBody>
            <a:bodyPr wrap="square" rtlCol="0">
              <a:spAutoFit/>
            </a:bodyPr>
            <a:lstStyle/>
            <a:p>
              <a:pPr algn="ctr"/>
              <a:r>
                <a:rPr lang="en-US" sz="1400" b="1" dirty="0" err="1"/>
                <a:t>createTask</a:t>
              </a:r>
              <a:r>
                <a:rPr lang="en-US" sz="1400" b="1" dirty="0"/>
                <a:t>()</a:t>
              </a:r>
            </a:p>
          </p:txBody>
        </p:sp>
        <p:grpSp>
          <p:nvGrpSpPr>
            <p:cNvPr id="24" name="Group 23"/>
            <p:cNvGrpSpPr/>
            <p:nvPr/>
          </p:nvGrpSpPr>
          <p:grpSpPr>
            <a:xfrm>
              <a:off x="2850776" y="4010118"/>
              <a:ext cx="1197008" cy="643741"/>
              <a:chOff x="466725" y="3968600"/>
              <a:chExt cx="985558" cy="643741"/>
            </a:xfrm>
          </p:grpSpPr>
          <p:sp>
            <p:nvSpPr>
              <p:cNvPr id="25" name="Oval 24"/>
              <p:cNvSpPr/>
              <p:nvPr/>
            </p:nvSpPr>
            <p:spPr bwMode="auto">
              <a:xfrm>
                <a:off x="466725" y="3968600"/>
                <a:ext cx="931769"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26" name="TextBox 25"/>
              <p:cNvSpPr txBox="1"/>
              <p:nvPr/>
            </p:nvSpPr>
            <p:spPr>
              <a:xfrm>
                <a:off x="473449" y="4090415"/>
                <a:ext cx="978834" cy="400110"/>
              </a:xfrm>
              <a:prstGeom prst="rect">
                <a:avLst/>
              </a:prstGeom>
              <a:noFill/>
            </p:spPr>
            <p:txBody>
              <a:bodyPr wrap="square" rtlCol="0">
                <a:spAutoFit/>
              </a:bodyPr>
              <a:lstStyle/>
              <a:p>
                <a:pPr algn="ctr"/>
                <a:r>
                  <a:rPr lang="en-US" sz="2000" b="1" dirty="0"/>
                  <a:t>Ready</a:t>
                </a:r>
              </a:p>
            </p:txBody>
          </p:sp>
        </p:grpSp>
      </p:grpSp>
      <p:grpSp>
        <p:nvGrpSpPr>
          <p:cNvPr id="11" name="Group 10"/>
          <p:cNvGrpSpPr/>
          <p:nvPr/>
        </p:nvGrpSpPr>
        <p:grpSpPr>
          <a:xfrm>
            <a:off x="4370508" y="3905664"/>
            <a:ext cx="2612500" cy="1038398"/>
            <a:chOff x="3773608" y="3799323"/>
            <a:chExt cx="2612500" cy="1038398"/>
          </a:xfrm>
        </p:grpSpPr>
        <p:sp>
          <p:nvSpPr>
            <p:cNvPr id="40" name="TextBox 39"/>
            <p:cNvSpPr txBox="1"/>
            <p:nvPr/>
          </p:nvSpPr>
          <p:spPr>
            <a:xfrm>
              <a:off x="3778091" y="4529944"/>
              <a:ext cx="1470742" cy="307777"/>
            </a:xfrm>
            <a:prstGeom prst="rect">
              <a:avLst/>
            </a:prstGeom>
            <a:noFill/>
          </p:spPr>
          <p:txBody>
            <a:bodyPr wrap="square" rtlCol="0">
              <a:spAutoFit/>
            </a:bodyPr>
            <a:lstStyle/>
            <a:p>
              <a:pPr algn="ctr"/>
              <a:r>
                <a:rPr lang="en-US" sz="1400" b="1" dirty="0"/>
                <a:t>SWAP</a:t>
              </a:r>
            </a:p>
          </p:txBody>
        </p:sp>
        <p:grpSp>
          <p:nvGrpSpPr>
            <p:cNvPr id="10" name="Group 9"/>
            <p:cNvGrpSpPr/>
            <p:nvPr/>
          </p:nvGrpSpPr>
          <p:grpSpPr>
            <a:xfrm>
              <a:off x="3773608" y="3799323"/>
              <a:ext cx="2612500" cy="854536"/>
              <a:chOff x="3773608" y="3799323"/>
              <a:chExt cx="2612500" cy="854536"/>
            </a:xfrm>
          </p:grpSpPr>
          <p:cxnSp>
            <p:nvCxnSpPr>
              <p:cNvPr id="35" name="Straight Arrow Connector 34"/>
              <p:cNvCxnSpPr/>
              <p:nvPr/>
            </p:nvCxnSpPr>
            <p:spPr bwMode="auto">
              <a:xfrm>
                <a:off x="3921994" y="4199021"/>
                <a:ext cx="1173149"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p:cNvCxnSpPr/>
              <p:nvPr/>
            </p:nvCxnSpPr>
            <p:spPr bwMode="auto">
              <a:xfrm flipH="1">
                <a:off x="3921994" y="4485891"/>
                <a:ext cx="1173149"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3773608" y="3799323"/>
                <a:ext cx="1470742" cy="307777"/>
              </a:xfrm>
              <a:prstGeom prst="rect">
                <a:avLst/>
              </a:prstGeom>
              <a:noFill/>
            </p:spPr>
            <p:txBody>
              <a:bodyPr wrap="square" rtlCol="0">
                <a:spAutoFit/>
              </a:bodyPr>
              <a:lstStyle/>
              <a:p>
                <a:pPr algn="ctr"/>
                <a:r>
                  <a:rPr lang="en-US" sz="1400" b="1" dirty="0"/>
                  <a:t>dispatch()</a:t>
                </a:r>
              </a:p>
            </p:txBody>
          </p:sp>
          <p:grpSp>
            <p:nvGrpSpPr>
              <p:cNvPr id="27" name="Group 26"/>
              <p:cNvGrpSpPr/>
              <p:nvPr/>
            </p:nvGrpSpPr>
            <p:grpSpPr>
              <a:xfrm>
                <a:off x="5018150" y="4010118"/>
                <a:ext cx="1367958" cy="643741"/>
                <a:chOff x="466725" y="3968600"/>
                <a:chExt cx="1367958" cy="643741"/>
              </a:xfrm>
            </p:grpSpPr>
            <p:sp>
              <p:nvSpPr>
                <p:cNvPr id="28" name="Oval 27"/>
                <p:cNvSpPr/>
                <p:nvPr/>
              </p:nvSpPr>
              <p:spPr bwMode="auto">
                <a:xfrm>
                  <a:off x="466725" y="3968600"/>
                  <a:ext cx="1367958"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29" name="TextBox 28"/>
                <p:cNvSpPr txBox="1"/>
                <p:nvPr/>
              </p:nvSpPr>
              <p:spPr>
                <a:xfrm>
                  <a:off x="473449" y="4090415"/>
                  <a:ext cx="1267104" cy="400110"/>
                </a:xfrm>
                <a:prstGeom prst="rect">
                  <a:avLst/>
                </a:prstGeom>
                <a:noFill/>
              </p:spPr>
              <p:txBody>
                <a:bodyPr wrap="square" rtlCol="0">
                  <a:spAutoFit/>
                </a:bodyPr>
                <a:lstStyle/>
                <a:p>
                  <a:pPr algn="ctr"/>
                  <a:r>
                    <a:rPr lang="en-US" sz="2000" b="1" dirty="0"/>
                    <a:t>Running</a:t>
                  </a:r>
                </a:p>
              </p:txBody>
            </p:sp>
          </p:grpSp>
        </p:grpSp>
      </p:grpSp>
      <p:grpSp>
        <p:nvGrpSpPr>
          <p:cNvPr id="13" name="Group 12"/>
          <p:cNvGrpSpPr/>
          <p:nvPr/>
        </p:nvGrpSpPr>
        <p:grpSpPr>
          <a:xfrm>
            <a:off x="6665509" y="4021154"/>
            <a:ext cx="2400611" cy="739047"/>
            <a:chOff x="6068608" y="3914812"/>
            <a:chExt cx="2400611" cy="739047"/>
          </a:xfrm>
        </p:grpSpPr>
        <p:cxnSp>
          <p:nvCxnSpPr>
            <p:cNvPr id="34" name="Straight Arrow Connector 33"/>
            <p:cNvCxnSpPr>
              <a:stCxn id="28" idx="6"/>
            </p:cNvCxnSpPr>
            <p:nvPr/>
          </p:nvCxnSpPr>
          <p:spPr bwMode="auto">
            <a:xfrm flipV="1">
              <a:off x="6068608" y="4438329"/>
              <a:ext cx="1131171" cy="1"/>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6181374" y="3914812"/>
              <a:ext cx="1470742" cy="307777"/>
            </a:xfrm>
            <a:prstGeom prst="rect">
              <a:avLst/>
            </a:prstGeom>
            <a:noFill/>
          </p:spPr>
          <p:txBody>
            <a:bodyPr wrap="square" rtlCol="0">
              <a:spAutoFit/>
            </a:bodyPr>
            <a:lstStyle/>
            <a:p>
              <a:pPr algn="ctr"/>
              <a:r>
                <a:rPr lang="en-US" sz="1400" b="1" dirty="0" err="1"/>
                <a:t>sysKillTask</a:t>
              </a:r>
              <a:r>
                <a:rPr lang="en-US" sz="1400" b="1" dirty="0"/>
                <a:t>()</a:t>
              </a:r>
            </a:p>
          </p:txBody>
        </p:sp>
        <p:grpSp>
          <p:nvGrpSpPr>
            <p:cNvPr id="30" name="Group 29"/>
            <p:cNvGrpSpPr/>
            <p:nvPr/>
          </p:nvGrpSpPr>
          <p:grpSpPr>
            <a:xfrm>
              <a:off x="7483661" y="4010118"/>
              <a:ext cx="985558" cy="643741"/>
              <a:chOff x="466725" y="3968600"/>
              <a:chExt cx="985558" cy="643741"/>
            </a:xfrm>
          </p:grpSpPr>
          <p:sp>
            <p:nvSpPr>
              <p:cNvPr id="31" name="Oval 30"/>
              <p:cNvSpPr/>
              <p:nvPr/>
            </p:nvSpPr>
            <p:spPr bwMode="auto">
              <a:xfrm>
                <a:off x="466725" y="3968600"/>
                <a:ext cx="931769"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32" name="TextBox 31"/>
              <p:cNvSpPr txBox="1"/>
              <p:nvPr/>
            </p:nvSpPr>
            <p:spPr>
              <a:xfrm>
                <a:off x="473449" y="4090415"/>
                <a:ext cx="978834" cy="400110"/>
              </a:xfrm>
              <a:prstGeom prst="rect">
                <a:avLst/>
              </a:prstGeom>
              <a:noFill/>
            </p:spPr>
            <p:txBody>
              <a:bodyPr wrap="square" rtlCol="0">
                <a:spAutoFit/>
              </a:bodyPr>
              <a:lstStyle/>
              <a:p>
                <a:pPr algn="ctr"/>
                <a:r>
                  <a:rPr lang="en-US" sz="2000" b="1" dirty="0"/>
                  <a:t>Exit</a:t>
                </a:r>
              </a:p>
            </p:txBody>
          </p:sp>
        </p:grpSp>
      </p:grpSp>
      <p:grpSp>
        <p:nvGrpSpPr>
          <p:cNvPr id="6" name="Group 5"/>
          <p:cNvGrpSpPr/>
          <p:nvPr/>
        </p:nvGrpSpPr>
        <p:grpSpPr>
          <a:xfrm>
            <a:off x="3618013" y="1323312"/>
            <a:ext cx="5638796" cy="2582352"/>
            <a:chOff x="3021113" y="1216971"/>
            <a:chExt cx="5638796" cy="2582352"/>
          </a:xfrm>
        </p:grpSpPr>
        <p:cxnSp>
          <p:nvCxnSpPr>
            <p:cNvPr id="8204" name="Straight Arrow Connector 14"/>
            <p:cNvCxnSpPr>
              <a:cxnSpLocks noChangeShapeType="1"/>
            </p:cNvCxnSpPr>
            <p:nvPr/>
          </p:nvCxnSpPr>
          <p:spPr bwMode="auto">
            <a:xfrm flipH="1" flipV="1">
              <a:off x="3583644" y="2299448"/>
              <a:ext cx="786650" cy="1499875"/>
            </a:xfrm>
            <a:prstGeom prst="straightConnector1">
              <a:avLst/>
            </a:prstGeom>
            <a:noFill/>
            <a:ln w="44450" algn="ctr">
              <a:solidFill>
                <a:srgbClr val="FF0000"/>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 Box 4"/>
            <p:cNvSpPr txBox="1">
              <a:spLocks noChangeArrowheads="1"/>
            </p:cNvSpPr>
            <p:nvPr/>
          </p:nvSpPr>
          <p:spPr bwMode="auto">
            <a:xfrm>
              <a:off x="3021113" y="1216971"/>
              <a:ext cx="5638796"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463550" algn="l"/>
                  <a:tab pos="914400" algn="l"/>
                  <a:tab pos="1377950" algn="l"/>
                </a:tabLst>
                <a:defRPr sz="2400">
                  <a:solidFill>
                    <a:schemeClr val="tx1"/>
                  </a:solidFill>
                  <a:latin typeface="Tahoma" pitchFamily="34" charset="0"/>
                </a:defRPr>
              </a:lvl1pPr>
              <a:lvl2pPr marL="742950" indent="-285750" eaLnBrk="0" hangingPunct="0">
                <a:tabLst>
                  <a:tab pos="463550" algn="l"/>
                  <a:tab pos="914400" algn="l"/>
                  <a:tab pos="1377950" algn="l"/>
                </a:tabLst>
                <a:defRPr sz="2400">
                  <a:solidFill>
                    <a:schemeClr val="tx1"/>
                  </a:solidFill>
                  <a:latin typeface="Tahoma" pitchFamily="34" charset="0"/>
                </a:defRPr>
              </a:lvl2pPr>
              <a:lvl3pPr marL="1143000" indent="-228600" eaLnBrk="0" hangingPunct="0">
                <a:tabLst>
                  <a:tab pos="463550" algn="l"/>
                  <a:tab pos="914400" algn="l"/>
                  <a:tab pos="1377950" algn="l"/>
                </a:tabLst>
                <a:defRPr sz="2400">
                  <a:solidFill>
                    <a:schemeClr val="tx1"/>
                  </a:solidFill>
                  <a:latin typeface="Tahoma" pitchFamily="34" charset="0"/>
                </a:defRPr>
              </a:lvl3pPr>
              <a:lvl4pPr marL="1600200" indent="-228600" eaLnBrk="0" hangingPunct="0">
                <a:tabLst>
                  <a:tab pos="463550" algn="l"/>
                  <a:tab pos="914400" algn="l"/>
                  <a:tab pos="1377950" algn="l"/>
                </a:tabLst>
                <a:defRPr sz="2400">
                  <a:solidFill>
                    <a:schemeClr val="tx1"/>
                  </a:solidFill>
                  <a:latin typeface="Tahoma" pitchFamily="34" charset="0"/>
                </a:defRPr>
              </a:lvl4pPr>
              <a:lvl5pPr marL="2057400" indent="-228600" eaLnBrk="0" hangingPunct="0">
                <a:tabLst>
                  <a:tab pos="463550" algn="l"/>
                  <a:tab pos="914400" algn="l"/>
                  <a:tab pos="1377950" algn="l"/>
                </a:tabLst>
                <a:defRPr sz="2400">
                  <a:solidFill>
                    <a:schemeClr val="tx1"/>
                  </a:solidFill>
                  <a:latin typeface="Tahoma" pitchFamily="34" charset="0"/>
                </a:defRPr>
              </a:lvl5pPr>
              <a:lvl6pPr marL="25146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6pPr>
              <a:lvl7pPr marL="29718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7pPr>
              <a:lvl8pPr marL="34290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8pPr>
              <a:lvl9pPr marL="3886200" indent="-228600" eaLnBrk="0" fontAlgn="base" hangingPunct="0">
                <a:spcBef>
                  <a:spcPct val="0"/>
                </a:spcBef>
                <a:spcAft>
                  <a:spcPct val="0"/>
                </a:spcAft>
                <a:tabLst>
                  <a:tab pos="463550" algn="l"/>
                  <a:tab pos="914400" algn="l"/>
                  <a:tab pos="1377950" algn="l"/>
                </a:tabLst>
                <a:defRPr sz="2400">
                  <a:solidFill>
                    <a:schemeClr val="tx1"/>
                  </a:solidFill>
                  <a:latin typeface="Tahoma" pitchFamily="34" charset="0"/>
                </a:defRPr>
              </a:lvl9pPr>
            </a:lstStyle>
            <a:p>
              <a:pPr>
                <a:tabLst>
                  <a:tab pos="463550" algn="l"/>
                  <a:tab pos="914400" algn="l"/>
                  <a:tab pos="1377950" algn="l"/>
                  <a:tab pos="2514600" algn="l"/>
                </a:tabLst>
              </a:pPr>
              <a:r>
                <a:rPr lang="en-US" sz="1400" b="1" dirty="0">
                  <a:latin typeface="Arial" charset="0"/>
                </a:rPr>
                <a:t>Dispatcher calls signal handlers before rescheduling task:</a:t>
              </a:r>
              <a:endParaRPr lang="en-US" sz="1200" b="1" dirty="0">
                <a:latin typeface="Courier New" pitchFamily="49" charset="0"/>
                <a:cs typeface="Courier New" pitchFamily="49" charset="0"/>
              </a:endParaRPr>
            </a:p>
          </p:txBody>
        </p:sp>
      </p:grpSp>
      <p:grpSp>
        <p:nvGrpSpPr>
          <p:cNvPr id="5" name="Group 4"/>
          <p:cNvGrpSpPr/>
          <p:nvPr/>
        </p:nvGrpSpPr>
        <p:grpSpPr>
          <a:xfrm>
            <a:off x="1232557" y="4116460"/>
            <a:ext cx="985558" cy="643741"/>
            <a:chOff x="466725" y="3968600"/>
            <a:chExt cx="985558" cy="643741"/>
          </a:xfrm>
        </p:grpSpPr>
        <p:sp>
          <p:nvSpPr>
            <p:cNvPr id="3" name="Oval 2"/>
            <p:cNvSpPr/>
            <p:nvPr/>
          </p:nvSpPr>
          <p:spPr bwMode="auto">
            <a:xfrm>
              <a:off x="466725" y="3968600"/>
              <a:ext cx="931769"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4" name="TextBox 3"/>
            <p:cNvSpPr txBox="1"/>
            <p:nvPr/>
          </p:nvSpPr>
          <p:spPr>
            <a:xfrm>
              <a:off x="473449" y="4090415"/>
              <a:ext cx="978834" cy="400110"/>
            </a:xfrm>
            <a:prstGeom prst="rect">
              <a:avLst/>
            </a:prstGeom>
            <a:noFill/>
          </p:spPr>
          <p:txBody>
            <a:bodyPr wrap="square" rtlCol="0">
              <a:spAutoFit/>
            </a:bodyPr>
            <a:lstStyle/>
            <a:p>
              <a:pPr algn="ctr"/>
              <a:r>
                <a:rPr lang="en-US" sz="2000" b="1" dirty="0"/>
                <a:t>New</a:t>
              </a:r>
            </a:p>
          </p:txBody>
        </p:sp>
      </p:grpSp>
      <p:sp>
        <p:nvSpPr>
          <p:cNvPr id="8" name="Footer Placeholder 7">
            <a:extLst>
              <a:ext uri="{FF2B5EF4-FFF2-40B4-BE49-F238E27FC236}">
                <a16:creationId xmlns:a16="http://schemas.microsoft.com/office/drawing/2014/main" id="{4AB90DCD-64BA-4282-9FC6-38333056FD0B}"/>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203715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203"/>
                                        </p:tgtEl>
                                        <p:attrNameLst>
                                          <p:attrName>style.visibility</p:attrName>
                                        </p:attrNameLst>
                                      </p:cBhvr>
                                      <p:to>
                                        <p:strVal val="visible"/>
                                      </p:to>
                                    </p:set>
                                    <p:animEffect transition="in" filter="fade">
                                      <p:cBhvr>
                                        <p:cTn id="27" dur="500"/>
                                        <p:tgtEl>
                                          <p:spTgt spid="820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203"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Interrupts</a:t>
            </a:r>
          </a:p>
        </p:txBody>
      </p:sp>
      <p:sp>
        <p:nvSpPr>
          <p:cNvPr id="3" name="Slide Number Placeholder 2"/>
          <p:cNvSpPr>
            <a:spLocks noGrp="1"/>
          </p:cNvSpPr>
          <p:nvPr>
            <p:ph type="sldNum" sz="quarter" idx="12"/>
          </p:nvPr>
        </p:nvSpPr>
        <p:spPr/>
        <p:txBody>
          <a:bodyPr/>
          <a:lstStyle/>
          <a:p>
            <a:pPr>
              <a:defRPr/>
            </a:pPr>
            <a:fld id="{F59D9B86-AB8B-404F-8D86-C97B35C4C67E}" type="slidenum">
              <a:rPr lang="en-US" smtClean="0"/>
              <a:pPr>
                <a:defRPr/>
              </a:pPr>
              <a:t>5</a:t>
            </a:fld>
            <a:endParaRPr lang="en-US" dirty="0"/>
          </a:p>
        </p:txBody>
      </p:sp>
      <p:graphicFrame>
        <p:nvGraphicFramePr>
          <p:cNvPr id="4" name="Table 3"/>
          <p:cNvGraphicFramePr>
            <a:graphicFrameLocks noGrp="1"/>
          </p:cNvGraphicFramePr>
          <p:nvPr/>
        </p:nvGraphicFramePr>
        <p:xfrm>
          <a:off x="1550894" y="1773516"/>
          <a:ext cx="7942730" cy="3657600"/>
        </p:xfrm>
        <a:graphic>
          <a:graphicData uri="http://schemas.openxmlformats.org/drawingml/2006/table">
            <a:tbl>
              <a:tblPr firstRow="1" bandRow="1">
                <a:tableStyleId>{00A15C55-8517-42AA-B614-E9B94910E393}</a:tableStyleId>
              </a:tblPr>
              <a:tblGrid>
                <a:gridCol w="1891553">
                  <a:extLst>
                    <a:ext uri="{9D8B030D-6E8A-4147-A177-3AD203B41FA5}">
                      <a16:colId xmlns:a16="http://schemas.microsoft.com/office/drawing/2014/main" val="20000"/>
                    </a:ext>
                  </a:extLst>
                </a:gridCol>
                <a:gridCol w="6051177">
                  <a:extLst>
                    <a:ext uri="{9D8B030D-6E8A-4147-A177-3AD203B41FA5}">
                      <a16:colId xmlns:a16="http://schemas.microsoft.com/office/drawing/2014/main" val="20001"/>
                    </a:ext>
                  </a:extLst>
                </a:gridCol>
              </a:tblGrid>
              <a:tr h="370840">
                <a:tc>
                  <a:txBody>
                    <a:bodyPr/>
                    <a:lstStyle/>
                    <a:p>
                      <a:r>
                        <a:rPr lang="en-US" sz="2400" dirty="0"/>
                        <a:t>Keyboard Input</a:t>
                      </a:r>
                    </a:p>
                  </a:txBody>
                  <a:tcPr/>
                </a:tc>
                <a:tc>
                  <a:txBody>
                    <a:bodyPr/>
                    <a:lstStyle/>
                    <a:p>
                      <a:r>
                        <a:rPr lang="en-US" sz="2400" dirty="0"/>
                        <a:t>Action</a:t>
                      </a:r>
                    </a:p>
                  </a:txBody>
                  <a:tcPr/>
                </a:tc>
                <a:extLst>
                  <a:ext uri="{0D108BD9-81ED-4DB2-BD59-A6C34878D82A}">
                    <a16:rowId xmlns:a16="http://schemas.microsoft.com/office/drawing/2014/main" val="10000"/>
                  </a:ext>
                </a:extLst>
              </a:tr>
              <a:tr h="370840">
                <a:tc>
                  <a:txBody>
                    <a:bodyPr/>
                    <a:lstStyle/>
                    <a:p>
                      <a:r>
                        <a:rPr lang="en-US" sz="2400" dirty="0" err="1"/>
                        <a:t>Cntrl</a:t>
                      </a:r>
                      <a:r>
                        <a:rPr lang="en-US" sz="2400" dirty="0"/>
                        <a:t>-X</a:t>
                      </a:r>
                    </a:p>
                  </a:txBody>
                  <a:tcPr/>
                </a:tc>
                <a:tc>
                  <a:txBody>
                    <a:bodyPr/>
                    <a:lstStyle/>
                    <a:p>
                      <a:r>
                        <a:rPr lang="en-US" sz="2400" dirty="0" err="1"/>
                        <a:t>sigSignal</a:t>
                      </a:r>
                      <a:r>
                        <a:rPr lang="en-US" sz="2400" baseline="0" dirty="0"/>
                        <a:t> </a:t>
                      </a:r>
                      <a:r>
                        <a:rPr lang="en-US" sz="2400" dirty="0"/>
                        <a:t>SIGINT to shell</a:t>
                      </a:r>
                    </a:p>
                    <a:p>
                      <a:r>
                        <a:rPr lang="en-US" sz="2400" dirty="0"/>
                        <a:t>Clear input buffer</a:t>
                      </a:r>
                    </a:p>
                    <a:p>
                      <a:r>
                        <a:rPr lang="en-US" sz="2400" dirty="0" err="1"/>
                        <a:t>semSignal</a:t>
                      </a:r>
                      <a:r>
                        <a:rPr lang="en-US" sz="2400" dirty="0"/>
                        <a:t> </a:t>
                      </a:r>
                      <a:r>
                        <a:rPr lang="en-US" sz="2400" dirty="0" err="1"/>
                        <a:t>inBufferReady</a:t>
                      </a:r>
                      <a:endParaRPr lang="en-US" sz="2400" dirty="0"/>
                    </a:p>
                  </a:txBody>
                  <a:tcPr/>
                </a:tc>
                <a:extLst>
                  <a:ext uri="{0D108BD9-81ED-4DB2-BD59-A6C34878D82A}">
                    <a16:rowId xmlns:a16="http://schemas.microsoft.com/office/drawing/2014/main" val="10001"/>
                  </a:ext>
                </a:extLst>
              </a:tr>
              <a:tr h="370840">
                <a:tc>
                  <a:txBody>
                    <a:bodyPr/>
                    <a:lstStyle/>
                    <a:p>
                      <a:r>
                        <a:rPr lang="en-US" sz="2400" dirty="0" err="1"/>
                        <a:t>Cntrl</a:t>
                      </a:r>
                      <a:r>
                        <a:rPr lang="en-US" sz="2400" dirty="0"/>
                        <a:t>-R</a:t>
                      </a:r>
                    </a:p>
                  </a:txBody>
                  <a:tcPr/>
                </a:tc>
                <a:tc>
                  <a:txBody>
                    <a:bodyPr/>
                    <a:lstStyle/>
                    <a:p>
                      <a:r>
                        <a:rPr lang="en-US" sz="2400" dirty="0" err="1"/>
                        <a:t>sigSignal</a:t>
                      </a:r>
                      <a:r>
                        <a:rPr lang="en-US" sz="2400" dirty="0"/>
                        <a:t> SIGCONT to all tasks</a:t>
                      </a:r>
                    </a:p>
                    <a:p>
                      <a:r>
                        <a:rPr lang="en-US" sz="2400" dirty="0"/>
                        <a:t>Clear</a:t>
                      </a:r>
                      <a:r>
                        <a:rPr lang="en-US" sz="2400" baseline="0" dirty="0"/>
                        <a:t> SIGSTOP from all tasks</a:t>
                      </a:r>
                    </a:p>
                    <a:p>
                      <a:r>
                        <a:rPr lang="en-US" sz="2400" baseline="0" dirty="0"/>
                        <a:t>Clear SIGTSTP from all tasks</a:t>
                      </a:r>
                      <a:endParaRPr lang="en-US" sz="2400" dirty="0"/>
                    </a:p>
                  </a:txBody>
                  <a:tcPr/>
                </a:tc>
                <a:extLst>
                  <a:ext uri="{0D108BD9-81ED-4DB2-BD59-A6C34878D82A}">
                    <a16:rowId xmlns:a16="http://schemas.microsoft.com/office/drawing/2014/main" val="10002"/>
                  </a:ext>
                </a:extLst>
              </a:tr>
              <a:tr h="370840">
                <a:tc>
                  <a:txBody>
                    <a:bodyPr/>
                    <a:lstStyle/>
                    <a:p>
                      <a:r>
                        <a:rPr lang="en-US" sz="2400" dirty="0" err="1"/>
                        <a:t>Cntrl</a:t>
                      </a:r>
                      <a:r>
                        <a:rPr lang="en-US" sz="2400" dirty="0"/>
                        <a:t>-W</a:t>
                      </a:r>
                    </a:p>
                  </a:txBody>
                  <a:tcPr/>
                </a:tc>
                <a:tc>
                  <a:txBody>
                    <a:bodyPr/>
                    <a:lstStyle/>
                    <a:p>
                      <a:r>
                        <a:rPr lang="en-US" sz="2400" dirty="0" err="1"/>
                        <a:t>sigSignal</a:t>
                      </a:r>
                      <a:r>
                        <a:rPr lang="en-US" sz="2400" baseline="0" dirty="0"/>
                        <a:t> SIGTSTP to all tasks</a:t>
                      </a:r>
                      <a:endParaRPr lang="en-US" sz="2400" dirty="0"/>
                    </a:p>
                  </a:txBody>
                  <a:tcPr/>
                </a:tc>
                <a:extLst>
                  <a:ext uri="{0D108BD9-81ED-4DB2-BD59-A6C34878D82A}">
                    <a16:rowId xmlns:a16="http://schemas.microsoft.com/office/drawing/2014/main" val="10003"/>
                  </a:ext>
                </a:extLst>
              </a:tr>
            </a:tbl>
          </a:graphicData>
        </a:graphic>
      </p:graphicFrame>
      <p:sp>
        <p:nvSpPr>
          <p:cNvPr id="5" name="Footer Placeholder 4">
            <a:extLst>
              <a:ext uri="{FF2B5EF4-FFF2-40B4-BE49-F238E27FC236}">
                <a16:creationId xmlns:a16="http://schemas.microsoft.com/office/drawing/2014/main" id="{51102396-1D4B-4F72-83B5-244A9CC5BDB0}"/>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101914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6" name="Slide Number Placeholder 4"/>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E548320-6684-497F-8CDD-4CF9DE440A94}" type="slidenum">
              <a:rPr lang="en-US" sz="1400">
                <a:solidFill>
                  <a:schemeClr val="bg1">
                    <a:lumMod val="95000"/>
                  </a:schemeClr>
                </a:solidFill>
              </a:rPr>
              <a:pPr eaLnBrk="1" hangingPunct="1"/>
              <a:t>6</a:t>
            </a:fld>
            <a:endParaRPr lang="en-US" sz="1400">
              <a:solidFill>
                <a:schemeClr val="bg1">
                  <a:lumMod val="95000"/>
                </a:schemeClr>
              </a:solidFill>
            </a:endParaRPr>
          </a:p>
        </p:txBody>
      </p:sp>
      <p:sp>
        <p:nvSpPr>
          <p:cNvPr id="8197" name="Rectangle 2"/>
          <p:cNvSpPr>
            <a:spLocks noGrp="1" noChangeArrowheads="1"/>
          </p:cNvSpPr>
          <p:nvPr>
            <p:ph type="title"/>
          </p:nvPr>
        </p:nvSpPr>
        <p:spPr/>
        <p:txBody>
          <a:bodyPr/>
          <a:lstStyle/>
          <a:p>
            <a:pPr eaLnBrk="1" hangingPunct="1"/>
            <a:r>
              <a:rPr lang="en-US" dirty="0"/>
              <a:t>Signal Handling</a:t>
            </a:r>
          </a:p>
        </p:txBody>
      </p:sp>
      <p:graphicFrame>
        <p:nvGraphicFramePr>
          <p:cNvPr id="2" name="Table 1">
            <a:extLst>
              <a:ext uri="{FF2B5EF4-FFF2-40B4-BE49-F238E27FC236}">
                <a16:creationId xmlns:a16="http://schemas.microsoft.com/office/drawing/2014/main" id="{8FFB5BB3-BD57-4367-95D6-4F3F5D5E7DC0}"/>
              </a:ext>
            </a:extLst>
          </p:cNvPr>
          <p:cNvGraphicFramePr>
            <a:graphicFrameLocks noGrp="1"/>
          </p:cNvGraphicFramePr>
          <p:nvPr/>
        </p:nvGraphicFramePr>
        <p:xfrm>
          <a:off x="1296543" y="1643380"/>
          <a:ext cx="8493761" cy="4942840"/>
        </p:xfrm>
        <a:graphic>
          <a:graphicData uri="http://schemas.openxmlformats.org/drawingml/2006/table">
            <a:tbl>
              <a:tblPr firstRow="1" bandRow="1">
                <a:tableStyleId>{073A0DAA-6AF3-43AB-8588-CEC1D06C72B9}</a:tableStyleId>
              </a:tblPr>
              <a:tblGrid>
                <a:gridCol w="1310641">
                  <a:extLst>
                    <a:ext uri="{9D8B030D-6E8A-4147-A177-3AD203B41FA5}">
                      <a16:colId xmlns:a16="http://schemas.microsoft.com/office/drawing/2014/main" val="3674397935"/>
                    </a:ext>
                  </a:extLst>
                </a:gridCol>
                <a:gridCol w="1889760">
                  <a:extLst>
                    <a:ext uri="{9D8B030D-6E8A-4147-A177-3AD203B41FA5}">
                      <a16:colId xmlns:a16="http://schemas.microsoft.com/office/drawing/2014/main" val="289130435"/>
                    </a:ext>
                  </a:extLst>
                </a:gridCol>
                <a:gridCol w="1513840">
                  <a:extLst>
                    <a:ext uri="{9D8B030D-6E8A-4147-A177-3AD203B41FA5}">
                      <a16:colId xmlns:a16="http://schemas.microsoft.com/office/drawing/2014/main" val="1428552421"/>
                    </a:ext>
                  </a:extLst>
                </a:gridCol>
                <a:gridCol w="1889760">
                  <a:extLst>
                    <a:ext uri="{9D8B030D-6E8A-4147-A177-3AD203B41FA5}">
                      <a16:colId xmlns:a16="http://schemas.microsoft.com/office/drawing/2014/main" val="3138185050"/>
                    </a:ext>
                  </a:extLst>
                </a:gridCol>
                <a:gridCol w="1889760">
                  <a:extLst>
                    <a:ext uri="{9D8B030D-6E8A-4147-A177-3AD203B41FA5}">
                      <a16:colId xmlns:a16="http://schemas.microsoft.com/office/drawing/2014/main" val="1107113472"/>
                    </a:ext>
                  </a:extLst>
                </a:gridCol>
              </a:tblGrid>
              <a:tr h="370840">
                <a:tc>
                  <a:txBody>
                    <a:bodyPr/>
                    <a:lstStyle/>
                    <a:p>
                      <a:pPr algn="ctr"/>
                      <a:r>
                        <a:rPr lang="en-US" dirty="0"/>
                        <a:t>Signal</a:t>
                      </a:r>
                    </a:p>
                  </a:txBody>
                  <a:tcPr anchor="ctr"/>
                </a:tc>
                <a:tc>
                  <a:txBody>
                    <a:bodyPr/>
                    <a:lstStyle/>
                    <a:p>
                      <a:pPr algn="ctr"/>
                      <a:r>
                        <a:rPr lang="en-US" dirty="0" err="1"/>
                        <a:t>PollInterrupts</a:t>
                      </a:r>
                      <a:endParaRPr lang="en-US" dirty="0"/>
                    </a:p>
                  </a:txBody>
                  <a:tcPr anchor="ctr"/>
                </a:tc>
                <a:tc>
                  <a:txBody>
                    <a:bodyPr/>
                    <a:lstStyle/>
                    <a:p>
                      <a:pPr algn="ctr"/>
                      <a:r>
                        <a:rPr lang="en-US" dirty="0"/>
                        <a:t>Scheduler</a:t>
                      </a:r>
                    </a:p>
                  </a:txBody>
                  <a:tcPr anchor="ctr"/>
                </a:tc>
                <a:tc>
                  <a:txBody>
                    <a:bodyPr/>
                    <a:lstStyle/>
                    <a:p>
                      <a:pPr algn="ctr"/>
                      <a:r>
                        <a:rPr lang="en-US" dirty="0"/>
                        <a:t>Dispatcher</a:t>
                      </a:r>
                    </a:p>
                  </a:txBody>
                  <a:tcPr anchor="ctr"/>
                </a:tc>
                <a:tc>
                  <a:txBody>
                    <a:bodyPr/>
                    <a:lstStyle/>
                    <a:p>
                      <a:pPr algn="ctr"/>
                      <a:r>
                        <a:rPr lang="en-US" dirty="0"/>
                        <a:t>Signal Handler</a:t>
                      </a:r>
                    </a:p>
                  </a:txBody>
                  <a:tcPr anchor="ctr"/>
                </a:tc>
                <a:extLst>
                  <a:ext uri="{0D108BD9-81ED-4DB2-BD59-A6C34878D82A}">
                    <a16:rowId xmlns:a16="http://schemas.microsoft.com/office/drawing/2014/main" val="3108478140"/>
                  </a:ext>
                </a:extLst>
              </a:tr>
              <a:tr h="914400">
                <a:tc>
                  <a:txBody>
                    <a:bodyPr/>
                    <a:lstStyle/>
                    <a:p>
                      <a:r>
                        <a:rPr lang="en-US" b="1" dirty="0"/>
                        <a:t>SIGCONT</a:t>
                      </a:r>
                    </a:p>
                  </a:txBody>
                  <a:tcPr anchor="ctr"/>
                </a:tc>
                <a:tc>
                  <a:txBody>
                    <a:bodyPr/>
                    <a:lstStyle/>
                    <a:p>
                      <a:r>
                        <a:rPr lang="en-US" sz="1200" dirty="0" err="1"/>
                        <a:t>Cntrl</a:t>
                      </a:r>
                      <a:r>
                        <a:rPr lang="en-US" sz="1200" dirty="0"/>
                        <a:t>-R</a:t>
                      </a:r>
                    </a:p>
                    <a:p>
                      <a:r>
                        <a:rPr lang="en-US" sz="1200" dirty="0" err="1"/>
                        <a:t>sigSignal</a:t>
                      </a:r>
                      <a:r>
                        <a:rPr lang="en-US" sz="1200" dirty="0"/>
                        <a:t>(-1,</a:t>
                      </a:r>
                      <a:r>
                        <a:rPr lang="en-US" sz="1200" b="1" dirty="0"/>
                        <a:t>SIGCONT</a:t>
                      </a:r>
                      <a:r>
                        <a:rPr lang="en-US" sz="1200" dirty="0"/>
                        <a:t>);</a:t>
                      </a:r>
                    </a:p>
                    <a:p>
                      <a:r>
                        <a:rPr lang="en-US" sz="1200" dirty="0"/>
                        <a:t>**Clear </a:t>
                      </a:r>
                      <a:r>
                        <a:rPr lang="en-US" sz="1200" b="1" dirty="0"/>
                        <a:t>SIGSTOP</a:t>
                      </a:r>
                      <a:r>
                        <a:rPr lang="en-US" sz="1200" dirty="0"/>
                        <a:t> and </a:t>
                      </a:r>
                      <a:r>
                        <a:rPr lang="en-US" sz="1200" b="1" dirty="0"/>
                        <a:t>SIGTSTP</a:t>
                      </a:r>
                      <a:r>
                        <a:rPr lang="en-US" sz="1200" dirty="0"/>
                        <a:t> in all tasks</a:t>
                      </a:r>
                    </a:p>
                  </a:txBody>
                  <a:tcPr anchor="ctr"/>
                </a:tc>
                <a:tc>
                  <a:txBody>
                    <a:bodyPr/>
                    <a:lstStyle/>
                    <a:p>
                      <a:pPr algn="ctr"/>
                      <a:r>
                        <a:rPr lang="en-US" sz="1200" dirty="0"/>
                        <a:t>-</a:t>
                      </a:r>
                    </a:p>
                  </a:txBody>
                  <a:tcPr anchor="ctr"/>
                </a:tc>
                <a:tc>
                  <a:txBody>
                    <a:bodyPr/>
                    <a:lstStyle/>
                    <a:p>
                      <a:r>
                        <a:rPr lang="en-US" sz="1200" dirty="0"/>
                        <a:t>Clear </a:t>
                      </a:r>
                      <a:r>
                        <a:rPr lang="en-US" sz="1200" b="1" dirty="0"/>
                        <a:t>SIGCONT</a:t>
                      </a:r>
                    </a:p>
                    <a:p>
                      <a:r>
                        <a:rPr lang="en-US" sz="1200" dirty="0"/>
                        <a:t>Call </a:t>
                      </a:r>
                      <a:r>
                        <a:rPr lang="en-US" sz="1200" dirty="0" err="1"/>
                        <a:t>sigContHandler</a:t>
                      </a:r>
                      <a:r>
                        <a:rPr lang="en-US" sz="1200" dirty="0"/>
                        <a:t>()</a:t>
                      </a:r>
                    </a:p>
                    <a:p>
                      <a:r>
                        <a:rPr lang="en-US" sz="1200" dirty="0"/>
                        <a:t>Schedule task</a:t>
                      </a:r>
                    </a:p>
                  </a:txBody>
                  <a:tcPr anchor="ctr"/>
                </a:tc>
                <a:tc>
                  <a:txBody>
                    <a:bodyPr/>
                    <a:lstStyle/>
                    <a:p>
                      <a:r>
                        <a:rPr lang="en-US" sz="1200" dirty="0"/>
                        <a:t>return;</a:t>
                      </a:r>
                    </a:p>
                  </a:txBody>
                  <a:tcPr anchor="ctr"/>
                </a:tc>
                <a:extLst>
                  <a:ext uri="{0D108BD9-81ED-4DB2-BD59-A6C34878D82A}">
                    <a16:rowId xmlns:a16="http://schemas.microsoft.com/office/drawing/2014/main" val="566657490"/>
                  </a:ext>
                </a:extLst>
              </a:tr>
              <a:tr h="914400">
                <a:tc>
                  <a:txBody>
                    <a:bodyPr/>
                    <a:lstStyle/>
                    <a:p>
                      <a:r>
                        <a:rPr lang="en-US" b="1" dirty="0"/>
                        <a:t>SIGINT</a:t>
                      </a:r>
                    </a:p>
                  </a:txBody>
                  <a:tcPr anchor="ctr"/>
                </a:tc>
                <a:tc>
                  <a:txBody>
                    <a:bodyPr/>
                    <a:lstStyle/>
                    <a:p>
                      <a:r>
                        <a:rPr lang="en-US" sz="1200" dirty="0" err="1"/>
                        <a:t>Cntrl</a:t>
                      </a:r>
                      <a:r>
                        <a:rPr lang="en-US" sz="1200" dirty="0"/>
                        <a:t>-X</a:t>
                      </a:r>
                    </a:p>
                    <a:p>
                      <a:r>
                        <a:rPr lang="en-US" sz="1200" dirty="0" err="1"/>
                        <a:t>sigSignal</a:t>
                      </a:r>
                      <a:r>
                        <a:rPr lang="en-US" sz="1200" dirty="0"/>
                        <a:t>(-1,</a:t>
                      </a:r>
                      <a:r>
                        <a:rPr lang="en-US" sz="1200" b="1" dirty="0"/>
                        <a:t>SIGINT</a:t>
                      </a:r>
                      <a:r>
                        <a:rPr lang="en-US" sz="1200" dirty="0"/>
                        <a:t>);</a:t>
                      </a:r>
                    </a:p>
                  </a:txBody>
                  <a:tcPr anchor="ctr"/>
                </a:tc>
                <a:tc>
                  <a:txBody>
                    <a:bodyPr/>
                    <a:lstStyle/>
                    <a:p>
                      <a:pPr algn="ctr"/>
                      <a:r>
                        <a:rPr lang="en-US" sz="1200" dirty="0"/>
                        <a:t>-</a:t>
                      </a:r>
                    </a:p>
                  </a:txBody>
                  <a:tcPr anchor="ctr"/>
                </a:tc>
                <a:tc>
                  <a:txBody>
                    <a:bodyPr/>
                    <a:lstStyle/>
                    <a:p>
                      <a:r>
                        <a:rPr lang="en-US" sz="1200" dirty="0"/>
                        <a:t>Clear </a:t>
                      </a:r>
                      <a:r>
                        <a:rPr lang="en-US" sz="1200" b="1" dirty="0"/>
                        <a:t>SIGINT</a:t>
                      </a:r>
                    </a:p>
                    <a:p>
                      <a:r>
                        <a:rPr lang="en-US" sz="1200" dirty="0"/>
                        <a:t>Call </a:t>
                      </a:r>
                      <a:r>
                        <a:rPr lang="en-US" sz="1200" dirty="0" err="1"/>
                        <a:t>sigIntHandler</a:t>
                      </a:r>
                      <a:r>
                        <a:rPr lang="en-US" sz="1200" dirty="0"/>
                        <a:t>()</a:t>
                      </a:r>
                    </a:p>
                    <a:p>
                      <a:r>
                        <a:rPr lang="en-US" sz="1200" dirty="0"/>
                        <a:t>Schedule task</a:t>
                      </a:r>
                    </a:p>
                  </a:txBody>
                  <a:tcPr anchor="ctr"/>
                </a:tc>
                <a:tc>
                  <a:txBody>
                    <a:bodyPr/>
                    <a:lstStyle/>
                    <a:p>
                      <a:r>
                        <a:rPr lang="en-US" sz="1200" dirty="0" err="1"/>
                        <a:t>sigSignal</a:t>
                      </a:r>
                      <a:r>
                        <a:rPr lang="en-US" sz="1200" dirty="0"/>
                        <a:t>(-1,</a:t>
                      </a:r>
                      <a:r>
                        <a:rPr lang="en-US" sz="1200" b="1" dirty="0"/>
                        <a:t>SIGTERM</a:t>
                      </a:r>
                      <a:r>
                        <a:rPr lang="en-US" sz="1200" dirty="0"/>
                        <a:t>);</a:t>
                      </a:r>
                    </a:p>
                  </a:txBody>
                  <a:tcPr anchor="ctr"/>
                </a:tc>
                <a:extLst>
                  <a:ext uri="{0D108BD9-81ED-4DB2-BD59-A6C34878D82A}">
                    <a16:rowId xmlns:a16="http://schemas.microsoft.com/office/drawing/2014/main" val="431993978"/>
                  </a:ext>
                </a:extLst>
              </a:tr>
              <a:tr h="914400">
                <a:tc>
                  <a:txBody>
                    <a:bodyPr/>
                    <a:lstStyle/>
                    <a:p>
                      <a:r>
                        <a:rPr lang="en-US" b="1" dirty="0"/>
                        <a:t>SIGTERM</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r>
                        <a:rPr lang="en-US" sz="1200" dirty="0"/>
                        <a:t>Clear </a:t>
                      </a:r>
                      <a:r>
                        <a:rPr lang="en-US" sz="1200" b="1" dirty="0"/>
                        <a:t>SIGTERM</a:t>
                      </a:r>
                    </a:p>
                    <a:p>
                      <a:r>
                        <a:rPr lang="en-US" sz="1200" dirty="0"/>
                        <a:t>Call </a:t>
                      </a:r>
                      <a:r>
                        <a:rPr lang="en-US" sz="1200" dirty="0" err="1"/>
                        <a:t>sigTermHandler</a:t>
                      </a:r>
                      <a:r>
                        <a:rPr lang="en-US" sz="1200" dirty="0"/>
                        <a:t>()</a:t>
                      </a:r>
                    </a:p>
                    <a:p>
                      <a:r>
                        <a:rPr lang="en-US" sz="1200" dirty="0"/>
                        <a:t>**DO NOT schedule task</a:t>
                      </a:r>
                    </a:p>
                  </a:txBody>
                  <a:tcPr anchor="ctr"/>
                </a:tc>
                <a:tc>
                  <a:txBody>
                    <a:bodyPr/>
                    <a:lstStyle/>
                    <a:p>
                      <a:r>
                        <a:rPr lang="en-US" sz="1200" dirty="0"/>
                        <a:t>killTask(</a:t>
                      </a:r>
                      <a:r>
                        <a:rPr lang="en-US" sz="1200" dirty="0" err="1"/>
                        <a:t>curTask</a:t>
                      </a:r>
                      <a:r>
                        <a:rPr lang="en-US" sz="1200" dirty="0"/>
                        <a:t>);</a:t>
                      </a:r>
                    </a:p>
                    <a:p>
                      <a:r>
                        <a:rPr lang="en-US" sz="1200" dirty="0"/>
                        <a:t>NOTE: killTask does not terminate shell.</a:t>
                      </a:r>
                    </a:p>
                  </a:txBody>
                  <a:tcPr anchor="ctr"/>
                </a:tc>
                <a:extLst>
                  <a:ext uri="{0D108BD9-81ED-4DB2-BD59-A6C34878D82A}">
                    <a16:rowId xmlns:a16="http://schemas.microsoft.com/office/drawing/2014/main" val="2542688244"/>
                  </a:ext>
                </a:extLst>
              </a:tr>
              <a:tr h="914400">
                <a:tc>
                  <a:txBody>
                    <a:bodyPr/>
                    <a:lstStyle/>
                    <a:p>
                      <a:r>
                        <a:rPr lang="en-US" b="1" dirty="0"/>
                        <a:t>SIGTSTP</a:t>
                      </a:r>
                    </a:p>
                  </a:txBody>
                  <a:tcPr anchor="ctr"/>
                </a:tc>
                <a:tc>
                  <a:txBody>
                    <a:bodyPr/>
                    <a:lstStyle/>
                    <a:p>
                      <a:r>
                        <a:rPr lang="en-US" sz="1200" dirty="0" err="1"/>
                        <a:t>Cntrl</a:t>
                      </a:r>
                      <a:r>
                        <a:rPr lang="en-US" sz="1200" dirty="0"/>
                        <a:t>-W</a:t>
                      </a:r>
                    </a:p>
                    <a:p>
                      <a:r>
                        <a:rPr lang="en-US" sz="1200" dirty="0" err="1"/>
                        <a:t>sigSignal</a:t>
                      </a:r>
                      <a:r>
                        <a:rPr lang="en-US" sz="1200" dirty="0"/>
                        <a:t>(-1,</a:t>
                      </a:r>
                      <a:r>
                        <a:rPr lang="en-US" sz="1200" b="1" dirty="0"/>
                        <a:t>SIGTSTP</a:t>
                      </a:r>
                      <a:r>
                        <a:rPr lang="en-US" sz="1200" dirty="0"/>
                        <a:t>);</a:t>
                      </a:r>
                    </a:p>
                  </a:txBody>
                  <a:tcPr anchor="ctr"/>
                </a:tc>
                <a:tc>
                  <a:txBody>
                    <a:bodyPr/>
                    <a:lstStyle/>
                    <a:p>
                      <a:pPr algn="ctr"/>
                      <a:r>
                        <a:rPr lang="en-US" sz="1200" dirty="0"/>
                        <a:t>-</a:t>
                      </a:r>
                    </a:p>
                  </a:txBody>
                  <a:tcPr anchor="ctr"/>
                </a:tc>
                <a:tc>
                  <a:txBody>
                    <a:bodyPr/>
                    <a:lstStyle/>
                    <a:p>
                      <a:r>
                        <a:rPr lang="en-US" sz="1200" dirty="0"/>
                        <a:t>Clear </a:t>
                      </a:r>
                      <a:r>
                        <a:rPr lang="en-US" sz="1200" b="1" dirty="0"/>
                        <a:t>SIGTSTP</a:t>
                      </a:r>
                    </a:p>
                    <a:p>
                      <a:r>
                        <a:rPr lang="en-US" sz="1200" dirty="0"/>
                        <a:t>Call </a:t>
                      </a:r>
                      <a:r>
                        <a:rPr lang="en-US" sz="1200" dirty="0" err="1"/>
                        <a:t>sigTstpHandler</a:t>
                      </a:r>
                      <a:r>
                        <a:rPr lang="en-US" sz="1200" dirty="0"/>
                        <a:t>()</a:t>
                      </a:r>
                    </a:p>
                    <a:p>
                      <a:r>
                        <a:rPr lang="en-US" sz="1200" dirty="0"/>
                        <a:t>**DO NOT schedule task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sigSignal</a:t>
                      </a:r>
                      <a:r>
                        <a:rPr lang="en-US" sz="1200" dirty="0"/>
                        <a:t>(-1,</a:t>
                      </a:r>
                      <a:r>
                        <a:rPr lang="en-US" sz="1200" b="1" dirty="0"/>
                        <a:t>SIGSTOP</a:t>
                      </a:r>
                      <a:r>
                        <a:rPr lang="en-US" sz="1200" dirty="0"/>
                        <a:t>);</a:t>
                      </a:r>
                    </a:p>
                  </a:txBody>
                  <a:tcPr anchor="ctr"/>
                </a:tc>
                <a:extLst>
                  <a:ext uri="{0D108BD9-81ED-4DB2-BD59-A6C34878D82A}">
                    <a16:rowId xmlns:a16="http://schemas.microsoft.com/office/drawing/2014/main" val="3406619964"/>
                  </a:ext>
                </a:extLst>
              </a:tr>
              <a:tr h="914400">
                <a:tc>
                  <a:txBody>
                    <a:bodyPr/>
                    <a:lstStyle/>
                    <a:p>
                      <a:r>
                        <a:rPr lang="en-US" b="1" dirty="0"/>
                        <a:t>SIGSTOP</a:t>
                      </a:r>
                    </a:p>
                  </a:txBody>
                  <a:tcPr anchor="ctr"/>
                </a:tc>
                <a:tc>
                  <a:txBody>
                    <a:bodyPr/>
                    <a:lstStyle/>
                    <a:p>
                      <a:pPr algn="ctr"/>
                      <a:r>
                        <a:rPr lang="en-US" sz="1200" dirty="0"/>
                        <a:t>-</a:t>
                      </a:r>
                    </a:p>
                  </a:txBody>
                  <a:tcPr anchor="ctr"/>
                </a:tc>
                <a:tc>
                  <a:txBody>
                    <a:bodyPr/>
                    <a:lstStyle/>
                    <a:p>
                      <a:pPr algn="ctr"/>
                      <a:r>
                        <a:rPr lang="en-US" sz="1200" dirty="0"/>
                        <a:t>TASK NOT SCHEDULED</a:t>
                      </a:r>
                    </a:p>
                  </a:txBody>
                  <a:tcPr anchor="ctr"/>
                </a:tc>
                <a:tc>
                  <a:txBody>
                    <a:bodyPr/>
                    <a:lstStyle/>
                    <a:p>
                      <a:pPr algn="ctr"/>
                      <a:r>
                        <a:rPr lang="en-US" sz="12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txBody>
                  <a:tcPr anchor="ctr"/>
                </a:tc>
                <a:extLst>
                  <a:ext uri="{0D108BD9-81ED-4DB2-BD59-A6C34878D82A}">
                    <a16:rowId xmlns:a16="http://schemas.microsoft.com/office/drawing/2014/main" val="379237017"/>
                  </a:ext>
                </a:extLst>
              </a:tr>
            </a:tbl>
          </a:graphicData>
        </a:graphic>
      </p:graphicFrame>
      <p:sp>
        <p:nvSpPr>
          <p:cNvPr id="3" name="Footer Placeholder 2">
            <a:extLst>
              <a:ext uri="{FF2B5EF4-FFF2-40B4-BE49-F238E27FC236}">
                <a16:creationId xmlns:a16="http://schemas.microsoft.com/office/drawing/2014/main" id="{DC450F6D-6F67-4B61-85A1-ABBCAEF33452}"/>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410506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94C6340-9CFB-4142-8D3E-A6BF8076B267}" type="slidenum">
              <a:rPr lang="en-US" sz="1400">
                <a:solidFill>
                  <a:schemeClr val="bg1">
                    <a:lumMod val="95000"/>
                  </a:schemeClr>
                </a:solidFill>
              </a:rPr>
              <a:pPr eaLnBrk="1" hangingPunct="1"/>
              <a:t>7</a:t>
            </a:fld>
            <a:endParaRPr lang="en-US" sz="1400">
              <a:solidFill>
                <a:schemeClr val="bg1">
                  <a:lumMod val="95000"/>
                </a:schemeClr>
              </a:solidFill>
            </a:endParaRPr>
          </a:p>
        </p:txBody>
      </p:sp>
      <p:sp>
        <p:nvSpPr>
          <p:cNvPr id="14341" name="Rectangle 2"/>
          <p:cNvSpPr>
            <a:spLocks noGrp="1" noChangeArrowheads="1"/>
          </p:cNvSpPr>
          <p:nvPr>
            <p:ph type="title"/>
          </p:nvPr>
        </p:nvSpPr>
        <p:spPr/>
        <p:txBody>
          <a:bodyPr/>
          <a:lstStyle/>
          <a:p>
            <a:pPr eaLnBrk="1" hangingPunct="1"/>
            <a:r>
              <a:rPr lang="en-US" dirty="0"/>
              <a:t>Project 1 File Summary…</a:t>
            </a:r>
          </a:p>
        </p:txBody>
      </p:sp>
      <p:sp>
        <p:nvSpPr>
          <p:cNvPr id="14342" name="Rectangle 3"/>
          <p:cNvSpPr>
            <a:spLocks noGrp="1" noChangeArrowheads="1"/>
          </p:cNvSpPr>
          <p:nvPr>
            <p:ph type="body" idx="1"/>
          </p:nvPr>
        </p:nvSpPr>
        <p:spPr/>
        <p:txBody>
          <a:bodyPr/>
          <a:lstStyle/>
          <a:p>
            <a:pPr eaLnBrk="1" hangingPunct="1"/>
            <a:r>
              <a:rPr lang="en-US" sz="2400" dirty="0"/>
              <a:t>Files needing attention:</a:t>
            </a:r>
          </a:p>
          <a:p>
            <a:pPr lvl="1" eaLnBrk="1" hangingPunct="1"/>
            <a:r>
              <a:rPr lang="en-US" b="1" dirty="0"/>
              <a:t>os345tasks.c</a:t>
            </a:r>
            <a:r>
              <a:rPr lang="en-US" dirty="0"/>
              <a:t> – </a:t>
            </a:r>
            <a:r>
              <a:rPr lang="en-US" dirty="0" err="1"/>
              <a:t>createTask</a:t>
            </a:r>
            <a:r>
              <a:rPr lang="en-US" dirty="0"/>
              <a:t>, </a:t>
            </a:r>
            <a:r>
              <a:rPr lang="en-US" dirty="0" err="1"/>
              <a:t>sysKillTask</a:t>
            </a:r>
            <a:endParaRPr lang="en-US" dirty="0"/>
          </a:p>
          <a:p>
            <a:pPr lvl="1" eaLnBrk="1" hangingPunct="1"/>
            <a:r>
              <a:rPr lang="en-US" b="1" dirty="0"/>
              <a:t>os345interrupts.c</a:t>
            </a:r>
            <a:r>
              <a:rPr lang="en-US" dirty="0"/>
              <a:t> – </a:t>
            </a:r>
            <a:r>
              <a:rPr lang="en-US" dirty="0" err="1"/>
              <a:t>keyboard_isr</a:t>
            </a:r>
            <a:endParaRPr lang="en-US" dirty="0"/>
          </a:p>
          <a:p>
            <a:pPr lvl="1" eaLnBrk="1" hangingPunct="1"/>
            <a:r>
              <a:rPr lang="en-US" b="1" dirty="0">
                <a:solidFill>
                  <a:srgbClr val="FF0000"/>
                </a:solidFill>
              </a:rPr>
              <a:t>os345signals.c</a:t>
            </a:r>
            <a:r>
              <a:rPr lang="en-US" dirty="0">
                <a:solidFill>
                  <a:srgbClr val="FF0000"/>
                </a:solidFill>
              </a:rPr>
              <a:t> – signals, </a:t>
            </a:r>
            <a:r>
              <a:rPr lang="en-US" dirty="0" err="1">
                <a:solidFill>
                  <a:srgbClr val="FF0000"/>
                </a:solidFill>
              </a:rPr>
              <a:t>sigAction</a:t>
            </a:r>
            <a:r>
              <a:rPr lang="en-US" dirty="0">
                <a:solidFill>
                  <a:srgbClr val="FF0000"/>
                </a:solidFill>
              </a:rPr>
              <a:t>, </a:t>
            </a:r>
            <a:r>
              <a:rPr lang="en-US" dirty="0" err="1">
                <a:solidFill>
                  <a:srgbClr val="FF0000"/>
                </a:solidFill>
              </a:rPr>
              <a:t>sigSignal</a:t>
            </a:r>
            <a:r>
              <a:rPr lang="en-US" dirty="0">
                <a:solidFill>
                  <a:srgbClr val="FF0000"/>
                </a:solidFill>
              </a:rPr>
              <a:t>, </a:t>
            </a:r>
            <a:r>
              <a:rPr lang="en-US" dirty="0" err="1">
                <a:solidFill>
                  <a:srgbClr val="FF0000"/>
                </a:solidFill>
              </a:rPr>
              <a:t>defaultSigxxHandler</a:t>
            </a:r>
            <a:r>
              <a:rPr lang="en-US" dirty="0">
                <a:solidFill>
                  <a:srgbClr val="FF0000"/>
                </a:solidFill>
              </a:rPr>
              <a:t>, </a:t>
            </a:r>
            <a:r>
              <a:rPr lang="en-US" dirty="0" err="1">
                <a:solidFill>
                  <a:srgbClr val="FF0000"/>
                </a:solidFill>
              </a:rPr>
              <a:t>createTaskSigHandlers</a:t>
            </a:r>
            <a:endParaRPr lang="en-US" dirty="0">
              <a:solidFill>
                <a:srgbClr val="FF0000"/>
              </a:solidFill>
            </a:endParaRPr>
          </a:p>
          <a:p>
            <a:pPr lvl="1" eaLnBrk="1" hangingPunct="1"/>
            <a:r>
              <a:rPr lang="en-US" b="1" dirty="0"/>
              <a:t>os345p1.c</a:t>
            </a:r>
            <a:r>
              <a:rPr lang="en-US" dirty="0"/>
              <a:t> – P1_shellTask, P1_help …</a:t>
            </a:r>
          </a:p>
          <a:p>
            <a:pPr lvl="1" eaLnBrk="1" hangingPunct="1"/>
            <a:r>
              <a:rPr lang="en-US" b="1" dirty="0"/>
              <a:t>os345.h</a:t>
            </a:r>
            <a:r>
              <a:rPr lang="en-US" dirty="0"/>
              <a:t> – your equates</a:t>
            </a:r>
          </a:p>
          <a:p>
            <a:pPr eaLnBrk="1" hangingPunct="1"/>
            <a:r>
              <a:rPr lang="en-US" sz="2400" dirty="0"/>
              <a:t>Signal Event Handlers</a:t>
            </a:r>
          </a:p>
          <a:p>
            <a:pPr lvl="1" eaLnBrk="1" hangingPunct="1"/>
            <a:r>
              <a:rPr lang="en-US" b="1" dirty="0" err="1"/>
              <a:t>int</a:t>
            </a:r>
            <a:r>
              <a:rPr lang="en-US" b="1" dirty="0"/>
              <a:t> signals(void);</a:t>
            </a:r>
          </a:p>
          <a:p>
            <a:pPr lvl="1" eaLnBrk="1" hangingPunct="1"/>
            <a:r>
              <a:rPr lang="en-US" b="1" dirty="0" err="1"/>
              <a:t>int</a:t>
            </a:r>
            <a:r>
              <a:rPr lang="en-US" b="1" dirty="0"/>
              <a:t> </a:t>
            </a:r>
            <a:r>
              <a:rPr lang="en-US" b="1" dirty="0" err="1"/>
              <a:t>sigAction</a:t>
            </a:r>
            <a:r>
              <a:rPr lang="en-US" b="1" dirty="0"/>
              <a:t>(</a:t>
            </a:r>
            <a:r>
              <a:rPr lang="da-DK" b="1" dirty="0"/>
              <a:t>void (*sigHandler)(void), int sig</a:t>
            </a:r>
            <a:r>
              <a:rPr lang="en-US" b="1" dirty="0"/>
              <a:t>);</a:t>
            </a:r>
          </a:p>
          <a:p>
            <a:pPr lvl="1" eaLnBrk="1" hangingPunct="1"/>
            <a:r>
              <a:rPr lang="en-US" b="1" dirty="0" err="1"/>
              <a:t>int</a:t>
            </a:r>
            <a:r>
              <a:rPr lang="en-US" b="1" dirty="0"/>
              <a:t> </a:t>
            </a:r>
            <a:r>
              <a:rPr lang="en-US" b="1" dirty="0" err="1"/>
              <a:t>sigSignal</a:t>
            </a:r>
            <a:r>
              <a:rPr lang="en-US" b="1" dirty="0"/>
              <a:t>(</a:t>
            </a:r>
            <a:r>
              <a:rPr lang="en-US" b="1" dirty="0" err="1"/>
              <a:t>int</a:t>
            </a:r>
            <a:r>
              <a:rPr lang="en-US" b="1" dirty="0"/>
              <a:t> </a:t>
            </a:r>
            <a:r>
              <a:rPr lang="en-US" b="1" dirty="0" err="1"/>
              <a:t>taskId</a:t>
            </a:r>
            <a:r>
              <a:rPr lang="en-US" b="1" dirty="0"/>
              <a:t>, </a:t>
            </a:r>
            <a:r>
              <a:rPr lang="en-US" b="1" dirty="0" err="1"/>
              <a:t>int</a:t>
            </a:r>
            <a:r>
              <a:rPr lang="en-US" b="1" dirty="0"/>
              <a:t> sig);</a:t>
            </a:r>
          </a:p>
          <a:p>
            <a:pPr lvl="1" eaLnBrk="1" hangingPunct="1"/>
            <a:r>
              <a:rPr lang="en-US" b="1" dirty="0"/>
              <a:t>void </a:t>
            </a:r>
            <a:r>
              <a:rPr lang="en-US" b="1" dirty="0" err="1"/>
              <a:t>defaultSigxxxHandler</a:t>
            </a:r>
            <a:r>
              <a:rPr lang="en-US" b="1" dirty="0"/>
              <a:t>(void);</a:t>
            </a:r>
          </a:p>
          <a:p>
            <a:pPr lvl="1" eaLnBrk="1" hangingPunct="1"/>
            <a:r>
              <a:rPr lang="en-US" b="1" dirty="0"/>
              <a:t>void </a:t>
            </a:r>
            <a:r>
              <a:rPr lang="en-US" b="1" dirty="0" err="1"/>
              <a:t>createTaskSigHandlers</a:t>
            </a:r>
            <a:r>
              <a:rPr lang="en-US" b="1" dirty="0"/>
              <a:t>(</a:t>
            </a:r>
            <a:r>
              <a:rPr lang="en-US" b="1" dirty="0" err="1"/>
              <a:t>int</a:t>
            </a:r>
            <a:r>
              <a:rPr lang="en-US" b="1" dirty="0"/>
              <a:t> </a:t>
            </a:r>
            <a:r>
              <a:rPr lang="en-US" b="1" dirty="0" err="1"/>
              <a:t>tid</a:t>
            </a:r>
            <a:r>
              <a:rPr lang="en-US" b="1" dirty="0"/>
              <a:t>)</a:t>
            </a:r>
          </a:p>
        </p:txBody>
      </p:sp>
      <p:sp>
        <p:nvSpPr>
          <p:cNvPr id="2" name="Footer Placeholder 1">
            <a:extLst>
              <a:ext uri="{FF2B5EF4-FFF2-40B4-BE49-F238E27FC236}">
                <a16:creationId xmlns:a16="http://schemas.microsoft.com/office/drawing/2014/main" id="{6AA2693D-0110-4245-BF1F-CE9BBFD17A4A}"/>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41874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fade">
                                      <p:cBhvr>
                                        <p:cTn id="7" dur="500"/>
                                        <p:tgtEl>
                                          <p:spTgt spid="1434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42">
                                            <p:txEl>
                                              <p:pRg st="1" end="1"/>
                                            </p:txEl>
                                          </p:spTgt>
                                        </p:tgtEl>
                                        <p:attrNameLst>
                                          <p:attrName>style.visibility</p:attrName>
                                        </p:attrNameLst>
                                      </p:cBhvr>
                                      <p:to>
                                        <p:strVal val="visible"/>
                                      </p:to>
                                    </p:set>
                                    <p:animEffect transition="in" filter="fade">
                                      <p:cBhvr>
                                        <p:cTn id="10" dur="500"/>
                                        <p:tgtEl>
                                          <p:spTgt spid="1434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42">
                                            <p:txEl>
                                              <p:pRg st="2" end="2"/>
                                            </p:txEl>
                                          </p:spTgt>
                                        </p:tgtEl>
                                        <p:attrNameLst>
                                          <p:attrName>style.visibility</p:attrName>
                                        </p:attrNameLst>
                                      </p:cBhvr>
                                      <p:to>
                                        <p:strVal val="visible"/>
                                      </p:to>
                                    </p:set>
                                    <p:animEffect transition="in" filter="fade">
                                      <p:cBhvr>
                                        <p:cTn id="13" dur="500"/>
                                        <p:tgtEl>
                                          <p:spTgt spid="1434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42">
                                            <p:txEl>
                                              <p:pRg st="3" end="3"/>
                                            </p:txEl>
                                          </p:spTgt>
                                        </p:tgtEl>
                                        <p:attrNameLst>
                                          <p:attrName>style.visibility</p:attrName>
                                        </p:attrNameLst>
                                      </p:cBhvr>
                                      <p:to>
                                        <p:strVal val="visible"/>
                                      </p:to>
                                    </p:set>
                                    <p:animEffect transition="in" filter="fade">
                                      <p:cBhvr>
                                        <p:cTn id="16" dur="500"/>
                                        <p:tgtEl>
                                          <p:spTgt spid="1434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342">
                                            <p:txEl>
                                              <p:pRg st="4" end="4"/>
                                            </p:txEl>
                                          </p:spTgt>
                                        </p:tgtEl>
                                        <p:attrNameLst>
                                          <p:attrName>style.visibility</p:attrName>
                                        </p:attrNameLst>
                                      </p:cBhvr>
                                      <p:to>
                                        <p:strVal val="visible"/>
                                      </p:to>
                                    </p:set>
                                    <p:animEffect transition="in" filter="fade">
                                      <p:cBhvr>
                                        <p:cTn id="19" dur="500"/>
                                        <p:tgtEl>
                                          <p:spTgt spid="1434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342">
                                            <p:txEl>
                                              <p:pRg st="5" end="5"/>
                                            </p:txEl>
                                          </p:spTgt>
                                        </p:tgtEl>
                                        <p:attrNameLst>
                                          <p:attrName>style.visibility</p:attrName>
                                        </p:attrNameLst>
                                      </p:cBhvr>
                                      <p:to>
                                        <p:strVal val="visible"/>
                                      </p:to>
                                    </p:set>
                                    <p:animEffect transition="in" filter="fade">
                                      <p:cBhvr>
                                        <p:cTn id="22" dur="500"/>
                                        <p:tgtEl>
                                          <p:spTgt spid="1434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342">
                                            <p:txEl>
                                              <p:pRg st="6" end="6"/>
                                            </p:txEl>
                                          </p:spTgt>
                                        </p:tgtEl>
                                        <p:attrNameLst>
                                          <p:attrName>style.visibility</p:attrName>
                                        </p:attrNameLst>
                                      </p:cBhvr>
                                      <p:to>
                                        <p:strVal val="visible"/>
                                      </p:to>
                                    </p:set>
                                    <p:animEffect transition="in" filter="fade">
                                      <p:cBhvr>
                                        <p:cTn id="27" dur="500"/>
                                        <p:tgtEl>
                                          <p:spTgt spid="1434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342">
                                            <p:txEl>
                                              <p:pRg st="7" end="7"/>
                                            </p:txEl>
                                          </p:spTgt>
                                        </p:tgtEl>
                                        <p:attrNameLst>
                                          <p:attrName>style.visibility</p:attrName>
                                        </p:attrNameLst>
                                      </p:cBhvr>
                                      <p:to>
                                        <p:strVal val="visible"/>
                                      </p:to>
                                    </p:set>
                                    <p:animEffect transition="in" filter="fade">
                                      <p:cBhvr>
                                        <p:cTn id="30" dur="500"/>
                                        <p:tgtEl>
                                          <p:spTgt spid="14342">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342">
                                            <p:txEl>
                                              <p:pRg st="8" end="8"/>
                                            </p:txEl>
                                          </p:spTgt>
                                        </p:tgtEl>
                                        <p:attrNameLst>
                                          <p:attrName>style.visibility</p:attrName>
                                        </p:attrNameLst>
                                      </p:cBhvr>
                                      <p:to>
                                        <p:strVal val="visible"/>
                                      </p:to>
                                    </p:set>
                                    <p:animEffect transition="in" filter="fade">
                                      <p:cBhvr>
                                        <p:cTn id="33" dur="500"/>
                                        <p:tgtEl>
                                          <p:spTgt spid="14342">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342">
                                            <p:txEl>
                                              <p:pRg st="9" end="9"/>
                                            </p:txEl>
                                          </p:spTgt>
                                        </p:tgtEl>
                                        <p:attrNameLst>
                                          <p:attrName>style.visibility</p:attrName>
                                        </p:attrNameLst>
                                      </p:cBhvr>
                                      <p:to>
                                        <p:strVal val="visible"/>
                                      </p:to>
                                    </p:set>
                                    <p:animEffect transition="in" filter="fade">
                                      <p:cBhvr>
                                        <p:cTn id="36" dur="500"/>
                                        <p:tgtEl>
                                          <p:spTgt spid="14342">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342">
                                            <p:txEl>
                                              <p:pRg st="10" end="10"/>
                                            </p:txEl>
                                          </p:spTgt>
                                        </p:tgtEl>
                                        <p:attrNameLst>
                                          <p:attrName>style.visibility</p:attrName>
                                        </p:attrNameLst>
                                      </p:cBhvr>
                                      <p:to>
                                        <p:strVal val="visible"/>
                                      </p:to>
                                    </p:set>
                                    <p:animEffect transition="in" filter="fade">
                                      <p:cBhvr>
                                        <p:cTn id="39" dur="500"/>
                                        <p:tgtEl>
                                          <p:spTgt spid="14342">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342">
                                            <p:txEl>
                                              <p:pRg st="11" end="11"/>
                                            </p:txEl>
                                          </p:spTgt>
                                        </p:tgtEl>
                                        <p:attrNameLst>
                                          <p:attrName>style.visibility</p:attrName>
                                        </p:attrNameLst>
                                      </p:cBhvr>
                                      <p:to>
                                        <p:strVal val="visible"/>
                                      </p:to>
                                    </p:set>
                                    <p:animEffect transition="in" filter="fade">
                                      <p:cBhvr>
                                        <p:cTn id="42" dur="500"/>
                                        <p:tgtEl>
                                          <p:spTgt spid="1434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1 Pass-off</a:t>
            </a:r>
          </a:p>
        </p:txBody>
      </p:sp>
      <p:sp>
        <p:nvSpPr>
          <p:cNvPr id="5" name="Slide Number Placeholder 4"/>
          <p:cNvSpPr>
            <a:spLocks noGrp="1"/>
          </p:cNvSpPr>
          <p:nvPr>
            <p:ph type="sldNum" sz="quarter" idx="12"/>
          </p:nvPr>
        </p:nvSpPr>
        <p:spPr/>
        <p:txBody>
          <a:bodyPr/>
          <a:lstStyle/>
          <a:p>
            <a:pPr>
              <a:defRPr/>
            </a:pPr>
            <a:fld id="{CC997EF5-A516-43B4-80D8-E3CDCDAAE44F}" type="slidenum">
              <a:rPr lang="en-US" smtClean="0"/>
              <a:pPr>
                <a:defRPr/>
              </a:pPr>
              <a:t>8</a:t>
            </a:fld>
            <a:endParaRPr lang="en-US"/>
          </a:p>
        </p:txBody>
      </p:sp>
      <p:sp>
        <p:nvSpPr>
          <p:cNvPr id="6" name="TextBox 5"/>
          <p:cNvSpPr txBox="1"/>
          <p:nvPr/>
        </p:nvSpPr>
        <p:spPr>
          <a:xfrm>
            <a:off x="1054100" y="1955273"/>
            <a:ext cx="6163837" cy="3631763"/>
          </a:xfrm>
          <a:prstGeom prst="rect">
            <a:avLst/>
          </a:prstGeom>
          <a:noFill/>
        </p:spPr>
        <p:txBody>
          <a:bodyPr wrap="square" rtlCol="0">
            <a:spAutoFit/>
          </a:bodyPr>
          <a:lstStyle/>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int P1_project1(int argc, char* argv[])</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int p1_mode = 0;</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if (argc &gt; 1) p1_mode = </a:t>
            </a:r>
            <a:r>
              <a:rPr lang="en-US" sz="1000" b="1" dirty="0" err="1">
                <a:latin typeface="Courier New" panose="02070309020205020404" pitchFamily="49" charset="0"/>
                <a:cs typeface="Courier New" panose="02070309020205020404" pitchFamily="49" charset="0"/>
              </a:rPr>
              <a:t>atoi</a:t>
            </a:r>
            <a:r>
              <a:rPr lang="en-US" sz="1000" b="1" dirty="0">
                <a:latin typeface="Courier New" panose="02070309020205020404" pitchFamily="49" charset="0"/>
                <a:cs typeface="Courier New" panose="02070309020205020404" pitchFamily="49" charset="0"/>
              </a:rPr>
              <a:t>(argv[1]);</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switch(p1_mode)</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default:</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case 0:</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int j;</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for (j = 0; j &lt; 4; </a:t>
            </a:r>
            <a:r>
              <a:rPr lang="en-US" sz="1000" b="1" dirty="0" err="1">
                <a:latin typeface="Courier New" panose="02070309020205020404" pitchFamily="49" charset="0"/>
                <a:cs typeface="Courier New" panose="02070309020205020404" pitchFamily="49" charset="0"/>
              </a:rPr>
              <a:t>j++</a:t>
            </a:r>
            <a:r>
              <a:rPr lang="en-US" sz="1000" b="1" dirty="0">
                <a:latin typeface="Courier New" panose="02070309020205020404" pitchFamily="49" charset="0"/>
                <a:cs typeface="Courier New" panose="02070309020205020404" pitchFamily="49" charset="0"/>
              </a:rPr>
              <a:t>)</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int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printf</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nI'm</a:t>
            </a:r>
            <a:r>
              <a:rPr lang="en-US" sz="1000" b="1" dirty="0">
                <a:latin typeface="Courier New" panose="02070309020205020404" pitchFamily="49" charset="0"/>
                <a:cs typeface="Courier New" panose="02070309020205020404" pitchFamily="49" charset="0"/>
              </a:rPr>
              <a:t> Alive %</a:t>
            </a:r>
            <a:r>
              <a:rPr lang="en-US" sz="1000" b="1" dirty="0" err="1">
                <a:latin typeface="Courier New" panose="02070309020205020404" pitchFamily="49" charset="0"/>
                <a:cs typeface="Courier New" panose="02070309020205020404" pitchFamily="49" charset="0"/>
              </a:rPr>
              <a:t>d,%d</a:t>
            </a: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curTask</a:t>
            </a:r>
            <a:r>
              <a:rPr lang="en-US" sz="1000" b="1" dirty="0">
                <a:latin typeface="Courier New" panose="02070309020205020404" pitchFamily="49" charset="0"/>
                <a:cs typeface="Courier New" panose="02070309020205020404" pitchFamily="49" charset="0"/>
              </a:rPr>
              <a:t>, j);</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for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 0;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&lt; 100000;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swapTask();</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break;</a:t>
            </a:r>
          </a:p>
          <a:p>
            <a:pPr>
              <a:tabLst>
                <a:tab pos="233363" algn="l"/>
                <a:tab pos="457200" algn="l"/>
                <a:tab pos="690563" algn="l"/>
                <a:tab pos="914400" algn="l"/>
                <a:tab pos="1147763" algn="l"/>
                <a:tab pos="3200400" algn="l"/>
              </a:tabLst>
            </a:pPr>
            <a:endParaRPr lang="en-US" sz="1000" b="1" dirty="0">
              <a:latin typeface="Courier New" panose="02070309020205020404" pitchFamily="49" charset="0"/>
              <a:cs typeface="Courier New" panose="02070309020205020404" pitchFamily="49" charset="0"/>
            </a:endParaRP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case 1:</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 create 3 tasks</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break;</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return 0;</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 end P1_project1</a:t>
            </a:r>
          </a:p>
        </p:txBody>
      </p:sp>
      <p:sp>
        <p:nvSpPr>
          <p:cNvPr id="7" name="TextBox 6"/>
          <p:cNvSpPr txBox="1"/>
          <p:nvPr/>
        </p:nvSpPr>
        <p:spPr>
          <a:xfrm>
            <a:off x="7087693" y="2040393"/>
            <a:ext cx="3064213" cy="3631763"/>
          </a:xfrm>
          <a:prstGeom prst="rect">
            <a:avLst/>
          </a:prstGeom>
          <a:noFill/>
        </p:spPr>
        <p:txBody>
          <a:bodyPr wrap="square" rtlCol="0">
            <a:spAutoFit/>
          </a:bodyPr>
          <a:lstStyle/>
          <a:p>
            <a:r>
              <a:rPr lang="en-US" sz="1000" b="1" dirty="0">
                <a:latin typeface="Comic Sans MS" panose="030F0702030302020204" pitchFamily="66" charset="0"/>
              </a:rPr>
              <a:t>myOS345</a:t>
            </a:r>
          </a:p>
          <a:p>
            <a:r>
              <a:rPr lang="en-US" sz="1000" b="1" dirty="0">
                <a:latin typeface="Comic Sans MS" panose="030F0702030302020204" pitchFamily="66" charset="0"/>
              </a:rPr>
              <a:t>c:\lcc\projects\pros345.exe</a:t>
            </a:r>
          </a:p>
          <a:p>
            <a:r>
              <a:rPr lang="en-US" sz="1000" b="1" dirty="0">
                <a:latin typeface="Comic Sans MS" panose="030F0702030302020204" pitchFamily="66" charset="0"/>
              </a:rPr>
              <a:t>New Task[0] </a:t>
            </a:r>
            <a:r>
              <a:rPr lang="en-US" sz="1000" b="1" dirty="0" err="1">
                <a:latin typeface="Comic Sans MS" panose="030F0702030302020204" pitchFamily="66" charset="0"/>
              </a:rPr>
              <a:t>myShell</a:t>
            </a:r>
            <a:endParaRPr lang="en-US" sz="1000" b="1" dirty="0">
              <a:latin typeface="Comic Sans MS" panose="030F0702030302020204" pitchFamily="66" charset="0"/>
            </a:endParaRPr>
          </a:p>
          <a:p>
            <a:r>
              <a:rPr lang="en-US" sz="1000" b="1" dirty="0">
                <a:latin typeface="Comic Sans MS" panose="030F0702030302020204" pitchFamily="66" charset="0"/>
              </a:rPr>
              <a:t>0&gt;&gt;</a:t>
            </a:r>
            <a:r>
              <a:rPr lang="en-US" sz="1000" b="1" dirty="0" err="1">
                <a:latin typeface="Comic Sans MS" panose="030F0702030302020204" pitchFamily="66" charset="0"/>
              </a:rPr>
              <a:t>lt</a:t>
            </a:r>
            <a:endParaRPr lang="en-US" sz="1000" b="1" dirty="0">
              <a:latin typeface="Comic Sans MS" panose="030F0702030302020204" pitchFamily="66" charset="0"/>
            </a:endParaRPr>
          </a:p>
          <a:p>
            <a:r>
              <a:rPr lang="en-US" sz="1000" b="1" dirty="0">
                <a:latin typeface="Comic Sans MS" panose="030F0702030302020204" pitchFamily="66" charset="0"/>
              </a:rPr>
              <a:t>   0/0                </a:t>
            </a:r>
            <a:r>
              <a:rPr lang="en-US" sz="1000" b="1" dirty="0" err="1">
                <a:latin typeface="Comic Sans MS" panose="030F0702030302020204" pitchFamily="66" charset="0"/>
              </a:rPr>
              <a:t>myShell</a:t>
            </a:r>
            <a:r>
              <a:rPr lang="en-US" sz="1000" b="1" dirty="0">
                <a:latin typeface="Comic Sans MS" panose="030F0702030302020204" pitchFamily="66" charset="0"/>
              </a:rPr>
              <a:t>   5  Running</a:t>
            </a:r>
          </a:p>
          <a:p>
            <a:r>
              <a:rPr lang="en-US" sz="1000" b="1" dirty="0">
                <a:latin typeface="Comic Sans MS" panose="030F0702030302020204" pitchFamily="66" charset="0"/>
              </a:rPr>
              <a:t>3&gt;&gt;p1</a:t>
            </a:r>
          </a:p>
          <a:p>
            <a:r>
              <a:rPr lang="en-US" sz="1000" b="1" dirty="0">
                <a:latin typeface="Comic Sans MS" panose="030F0702030302020204" pitchFamily="66" charset="0"/>
              </a:rPr>
              <a:t>I'm Alive 0,0lt</a:t>
            </a:r>
          </a:p>
          <a:p>
            <a:r>
              <a:rPr lang="en-US" sz="1000" b="1" dirty="0">
                <a:latin typeface="Comic Sans MS" panose="030F0702030302020204" pitchFamily="66" charset="0"/>
              </a:rPr>
              <a:t>I'm Alive 0,1</a:t>
            </a:r>
          </a:p>
          <a:p>
            <a:r>
              <a:rPr lang="en-US" sz="1000" b="1" dirty="0">
                <a:latin typeface="Comic Sans MS" panose="030F0702030302020204" pitchFamily="66" charset="0"/>
              </a:rPr>
              <a:t>I'm Alive 0,2</a:t>
            </a:r>
          </a:p>
          <a:p>
            <a:r>
              <a:rPr lang="en-US" sz="1000" b="1" dirty="0">
                <a:latin typeface="Comic Sans MS" panose="030F0702030302020204" pitchFamily="66" charset="0"/>
              </a:rPr>
              <a:t>I'm Alive 0,3</a:t>
            </a:r>
          </a:p>
          <a:p>
            <a:r>
              <a:rPr lang="en-US" sz="1000" b="1" dirty="0">
                <a:latin typeface="Comic Sans MS" panose="030F0702030302020204" pitchFamily="66" charset="0"/>
              </a:rPr>
              <a:t>400005&gt;&gt;</a:t>
            </a:r>
          </a:p>
          <a:p>
            <a:r>
              <a:rPr lang="en-US" sz="1000" b="1" dirty="0">
                <a:latin typeface="Comic Sans MS" panose="030F0702030302020204" pitchFamily="66" charset="0"/>
              </a:rPr>
              <a:t>   0/0                </a:t>
            </a:r>
            <a:r>
              <a:rPr lang="en-US" sz="1000" b="1" dirty="0" err="1">
                <a:latin typeface="Comic Sans MS" panose="030F0702030302020204" pitchFamily="66" charset="0"/>
              </a:rPr>
              <a:t>myShell</a:t>
            </a:r>
            <a:r>
              <a:rPr lang="en-US" sz="1000" b="1" dirty="0">
                <a:latin typeface="Comic Sans MS" panose="030F0702030302020204" pitchFamily="66" charset="0"/>
              </a:rPr>
              <a:t>   5  Running</a:t>
            </a:r>
          </a:p>
          <a:p>
            <a:r>
              <a:rPr lang="en-US" sz="1000" b="1" dirty="0">
                <a:latin typeface="Comic Sans MS" panose="030F0702030302020204" pitchFamily="66" charset="0"/>
              </a:rPr>
              <a:t>400008&gt;&gt;p1&amp;</a:t>
            </a:r>
          </a:p>
          <a:p>
            <a:r>
              <a:rPr lang="en-US" sz="1000" b="1" dirty="0">
                <a:latin typeface="Comic Sans MS" panose="030F0702030302020204" pitchFamily="66" charset="0"/>
              </a:rPr>
              <a:t>400011&gt;&gt;</a:t>
            </a:r>
          </a:p>
          <a:p>
            <a:r>
              <a:rPr lang="en-US" sz="1000" b="1" dirty="0">
                <a:latin typeface="Comic Sans MS" panose="030F0702030302020204" pitchFamily="66" charset="0"/>
              </a:rPr>
              <a:t>New Task[1] p1</a:t>
            </a:r>
          </a:p>
          <a:p>
            <a:r>
              <a:rPr lang="en-US" sz="1000" b="1" dirty="0">
                <a:latin typeface="Comic Sans MS" panose="030F0702030302020204" pitchFamily="66" charset="0"/>
              </a:rPr>
              <a:t>I'm Alive 1,0lt</a:t>
            </a:r>
          </a:p>
          <a:p>
            <a:r>
              <a:rPr lang="en-US" sz="1000" b="1" dirty="0">
                <a:latin typeface="Comic Sans MS" panose="030F0702030302020204" pitchFamily="66" charset="0"/>
              </a:rPr>
              <a:t>   0/0                </a:t>
            </a:r>
            <a:r>
              <a:rPr lang="en-US" sz="1000" b="1" dirty="0" err="1">
                <a:latin typeface="Comic Sans MS" panose="030F0702030302020204" pitchFamily="66" charset="0"/>
              </a:rPr>
              <a:t>myShell</a:t>
            </a:r>
            <a:r>
              <a:rPr lang="en-US" sz="1000" b="1" dirty="0">
                <a:latin typeface="Comic Sans MS" panose="030F0702030302020204" pitchFamily="66" charset="0"/>
              </a:rPr>
              <a:t>   5  Running</a:t>
            </a:r>
          </a:p>
          <a:p>
            <a:r>
              <a:rPr lang="en-US" sz="1000" b="1" dirty="0">
                <a:latin typeface="Comic Sans MS" panose="030F0702030302020204" pitchFamily="66" charset="0"/>
              </a:rPr>
              <a:t>   1/0                      p1   5  Ready</a:t>
            </a:r>
          </a:p>
          <a:p>
            <a:r>
              <a:rPr lang="en-US" sz="1000" b="1" dirty="0">
                <a:latin typeface="Comic Sans MS" panose="030F0702030302020204" pitchFamily="66" charset="0"/>
              </a:rPr>
              <a:t>486881&gt;&gt;</a:t>
            </a:r>
          </a:p>
          <a:p>
            <a:r>
              <a:rPr lang="en-US" sz="1000" b="1" dirty="0">
                <a:latin typeface="Comic Sans MS" panose="030F0702030302020204" pitchFamily="66" charset="0"/>
              </a:rPr>
              <a:t>I'm Alive 1,1</a:t>
            </a:r>
          </a:p>
          <a:p>
            <a:r>
              <a:rPr lang="en-US" sz="1000" b="1" dirty="0">
                <a:latin typeface="Comic Sans MS" panose="030F0702030302020204" pitchFamily="66" charset="0"/>
              </a:rPr>
              <a:t>I'm Alive 1,2</a:t>
            </a:r>
          </a:p>
          <a:p>
            <a:r>
              <a:rPr lang="en-US" sz="1000" b="1" dirty="0">
                <a:latin typeface="Comic Sans MS" panose="030F0702030302020204" pitchFamily="66" charset="0"/>
              </a:rPr>
              <a:t>I'm Alive 1,3</a:t>
            </a:r>
          </a:p>
          <a:p>
            <a:r>
              <a:rPr lang="en-US" sz="1000" b="1" dirty="0">
                <a:latin typeface="Comic Sans MS" panose="030F0702030302020204" pitchFamily="66" charset="0"/>
              </a:rPr>
              <a:t>Task[1] returned 0</a:t>
            </a:r>
          </a:p>
        </p:txBody>
      </p:sp>
      <p:sp>
        <p:nvSpPr>
          <p:cNvPr id="8" name="Rectangle 7"/>
          <p:cNvSpPr/>
          <p:nvPr/>
        </p:nvSpPr>
        <p:spPr>
          <a:xfrm>
            <a:off x="649395" y="1480204"/>
            <a:ext cx="5361990" cy="369332"/>
          </a:xfrm>
          <a:prstGeom prst="rect">
            <a:avLst/>
          </a:prstGeom>
        </p:spPr>
        <p:txBody>
          <a:bodyPr wrap="square">
            <a:spAutoFit/>
          </a:bodyPr>
          <a:lstStyle/>
          <a:p>
            <a:pPr marL="457200" indent="-457200">
              <a:spcAft>
                <a:spcPts val="1800"/>
              </a:spcAft>
              <a:buClr>
                <a:schemeClr val="tx1"/>
              </a:buClr>
              <a:buSzPct val="100000"/>
              <a:buFont typeface="+mj-lt"/>
              <a:buAutoNum type="arabicPeriod"/>
            </a:pPr>
            <a:r>
              <a:rPr lang="en-US" b="1" dirty="0">
                <a:latin typeface="Comic Sans MS" panose="030F0702030302020204" pitchFamily="66" charset="0"/>
              </a:rPr>
              <a:t>Use P1&amp; to test background tasks:</a:t>
            </a:r>
          </a:p>
        </p:txBody>
      </p:sp>
      <p:sp>
        <p:nvSpPr>
          <p:cNvPr id="9" name="Rectangle 8"/>
          <p:cNvSpPr/>
          <p:nvPr/>
        </p:nvSpPr>
        <p:spPr>
          <a:xfrm>
            <a:off x="569176" y="5757276"/>
            <a:ext cx="5894216" cy="369332"/>
          </a:xfrm>
          <a:prstGeom prst="rect">
            <a:avLst/>
          </a:prstGeom>
        </p:spPr>
        <p:txBody>
          <a:bodyPr wrap="square">
            <a:spAutoFit/>
          </a:bodyPr>
          <a:lstStyle/>
          <a:p>
            <a:pPr marL="457200" indent="-457200">
              <a:spcAft>
                <a:spcPts val="1800"/>
              </a:spcAft>
              <a:buClr>
                <a:schemeClr val="tx1"/>
              </a:buClr>
              <a:buSzPct val="100000"/>
              <a:buFont typeface="+mj-lt"/>
              <a:buAutoNum type="arabicPeriod" startAt="2"/>
            </a:pPr>
            <a:r>
              <a:rPr lang="en-US" b="1" dirty="0">
                <a:latin typeface="Comic Sans MS" panose="030F0702030302020204" pitchFamily="66" charset="0"/>
              </a:rPr>
              <a:t>Use P3 to test ^x, ^w, and ^r signals.</a:t>
            </a:r>
          </a:p>
        </p:txBody>
      </p:sp>
      <p:sp>
        <p:nvSpPr>
          <p:cNvPr id="3" name="Footer Placeholder 2">
            <a:extLst>
              <a:ext uri="{FF2B5EF4-FFF2-40B4-BE49-F238E27FC236}">
                <a16:creationId xmlns:a16="http://schemas.microsoft.com/office/drawing/2014/main" id="{0C7E9F46-8133-4B12-B2F7-BAF5D036C0B7}"/>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118123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Signals</a:t>
            </a:r>
          </a:p>
        </p:txBody>
      </p:sp>
      <p:sp>
        <p:nvSpPr>
          <p:cNvPr id="3" name="Slide Number Placeholder 2"/>
          <p:cNvSpPr>
            <a:spLocks noGrp="1"/>
          </p:cNvSpPr>
          <p:nvPr>
            <p:ph type="sldNum" sz="quarter" idx="12"/>
          </p:nvPr>
        </p:nvSpPr>
        <p:spPr/>
        <p:txBody>
          <a:bodyPr/>
          <a:lstStyle/>
          <a:p>
            <a:pPr>
              <a:defRPr/>
            </a:pPr>
            <a:fld id="{F59D9B86-AB8B-404F-8D86-C97B35C4C67E}" type="slidenum">
              <a:rPr lang="en-US" smtClean="0"/>
              <a:pPr>
                <a:defRPr/>
              </a:pPr>
              <a:t>9</a:t>
            </a:fld>
            <a:endParaRPr lang="en-US" dirty="0"/>
          </a:p>
        </p:txBody>
      </p:sp>
      <p:sp>
        <p:nvSpPr>
          <p:cNvPr id="4" name="Rectangle 3"/>
          <p:cNvSpPr/>
          <p:nvPr/>
        </p:nvSpPr>
        <p:spPr>
          <a:xfrm>
            <a:off x="1293778" y="1550052"/>
            <a:ext cx="8404698" cy="4278094"/>
          </a:xfrm>
          <a:prstGeom prst="rect">
            <a:avLst/>
          </a:prstGeom>
        </p:spPr>
        <p:txBody>
          <a:bodyPr wrap="square">
            <a:spAutoFit/>
          </a:bodyPr>
          <a:lstStyle/>
          <a:p>
            <a:pPr>
              <a:tabLst>
                <a:tab pos="2062163" algn="l"/>
                <a:tab pos="4114800" algn="l"/>
                <a:tab pos="6176963" algn="l"/>
              </a:tabLst>
            </a:pPr>
            <a:r>
              <a:rPr lang="en-US" sz="1600" b="1" dirty="0">
                <a:latin typeface="Courier Std" pitchFamily="49" charset="0"/>
              </a:rPr>
              <a:t>$ kill –l</a:t>
            </a:r>
          </a:p>
          <a:p>
            <a:pPr>
              <a:tabLst>
                <a:tab pos="2062163" algn="l"/>
                <a:tab pos="4114800" algn="l"/>
                <a:tab pos="6176963" algn="l"/>
              </a:tabLst>
            </a:pPr>
            <a:r>
              <a:rPr lang="en-US" sz="1600" b="1" dirty="0">
                <a:latin typeface="Courier Std" pitchFamily="49" charset="0"/>
              </a:rPr>
              <a:t>1) SIGHUP	2) </a:t>
            </a:r>
            <a:r>
              <a:rPr lang="en-US" sz="1600" b="1" dirty="0">
                <a:solidFill>
                  <a:srgbClr val="FF0000"/>
                </a:solidFill>
                <a:latin typeface="Courier Std" pitchFamily="49" charset="0"/>
              </a:rPr>
              <a:t>SIGINT</a:t>
            </a:r>
            <a:r>
              <a:rPr lang="en-US" sz="1600" b="1" dirty="0">
                <a:latin typeface="Courier Std" pitchFamily="49" charset="0"/>
              </a:rPr>
              <a:t>	3) SIGQUIT	4) SIGILL</a:t>
            </a:r>
          </a:p>
          <a:p>
            <a:pPr>
              <a:tabLst>
                <a:tab pos="2062163" algn="l"/>
                <a:tab pos="4114800" algn="l"/>
                <a:tab pos="6176963" algn="l"/>
              </a:tabLst>
            </a:pPr>
            <a:r>
              <a:rPr lang="en-US" sz="1600" b="1" dirty="0">
                <a:latin typeface="Courier Std" pitchFamily="49" charset="0"/>
              </a:rPr>
              <a:t>5) SIGTRAP	6) SIGABRT	7) SIGBUS	8) SIGFPE</a:t>
            </a:r>
          </a:p>
          <a:p>
            <a:pPr>
              <a:tabLst>
                <a:tab pos="2062163" algn="l"/>
                <a:tab pos="4114800" algn="l"/>
                <a:tab pos="6176963" algn="l"/>
              </a:tabLst>
            </a:pPr>
            <a:r>
              <a:rPr lang="en-US" sz="1600" b="1" dirty="0">
                <a:latin typeface="Courier Std" pitchFamily="49" charset="0"/>
              </a:rPr>
              <a:t>9) </a:t>
            </a:r>
            <a:r>
              <a:rPr lang="en-US" sz="1600" b="1" dirty="0">
                <a:solidFill>
                  <a:srgbClr val="FF0000"/>
                </a:solidFill>
                <a:latin typeface="Courier Std" pitchFamily="49" charset="0"/>
              </a:rPr>
              <a:t>SIGKILL</a:t>
            </a:r>
            <a:r>
              <a:rPr lang="en-US" sz="1600" b="1" dirty="0">
                <a:latin typeface="Courier Std" pitchFamily="49" charset="0"/>
              </a:rPr>
              <a:t>	10) SIGUSR1	11) SIGSEGV	12) SIGUSR2</a:t>
            </a:r>
          </a:p>
          <a:p>
            <a:pPr>
              <a:tabLst>
                <a:tab pos="2062163" algn="l"/>
                <a:tab pos="4114800" algn="l"/>
                <a:tab pos="6176963" algn="l"/>
              </a:tabLst>
            </a:pPr>
            <a:r>
              <a:rPr lang="en-US" sz="1600" b="1" dirty="0">
                <a:latin typeface="Courier Std" pitchFamily="49" charset="0"/>
              </a:rPr>
              <a:t>13) SIGPIPE	14) SIGALRM	15) </a:t>
            </a:r>
            <a:r>
              <a:rPr lang="en-US" sz="1600" b="1" dirty="0">
                <a:solidFill>
                  <a:srgbClr val="FF0000"/>
                </a:solidFill>
                <a:latin typeface="Courier Std" pitchFamily="49" charset="0"/>
              </a:rPr>
              <a:t>SIGTERM</a:t>
            </a:r>
            <a:r>
              <a:rPr lang="en-US" sz="1600" b="1" dirty="0">
                <a:latin typeface="Courier Std" pitchFamily="49" charset="0"/>
              </a:rPr>
              <a:t>	16) SIGSTKFLT</a:t>
            </a:r>
          </a:p>
          <a:p>
            <a:pPr>
              <a:tabLst>
                <a:tab pos="2062163" algn="l"/>
                <a:tab pos="4114800" algn="l"/>
                <a:tab pos="6176963" algn="l"/>
              </a:tabLst>
            </a:pPr>
            <a:r>
              <a:rPr lang="en-US" sz="1600" b="1" dirty="0">
                <a:latin typeface="Courier Std" pitchFamily="49" charset="0"/>
              </a:rPr>
              <a:t>17) SIGCHLD	18) </a:t>
            </a:r>
            <a:r>
              <a:rPr lang="en-US" sz="1600" b="1" dirty="0">
                <a:solidFill>
                  <a:srgbClr val="FF0000"/>
                </a:solidFill>
                <a:latin typeface="Courier Std" pitchFamily="49" charset="0"/>
              </a:rPr>
              <a:t>SIGCONT</a:t>
            </a:r>
            <a:r>
              <a:rPr lang="en-US" sz="1600" b="1" dirty="0">
                <a:latin typeface="Courier Std" pitchFamily="49" charset="0"/>
              </a:rPr>
              <a:t>	19) SIGSTOP	20) </a:t>
            </a:r>
            <a:r>
              <a:rPr lang="en-US" sz="1600" b="1" dirty="0">
                <a:solidFill>
                  <a:srgbClr val="FF0000"/>
                </a:solidFill>
                <a:latin typeface="Courier Std" pitchFamily="49" charset="0"/>
              </a:rPr>
              <a:t>SIGTSTP</a:t>
            </a:r>
          </a:p>
          <a:p>
            <a:pPr>
              <a:tabLst>
                <a:tab pos="2062163" algn="l"/>
                <a:tab pos="4114800" algn="l"/>
                <a:tab pos="6176963" algn="l"/>
              </a:tabLst>
            </a:pPr>
            <a:r>
              <a:rPr lang="en-US" sz="1600" b="1" dirty="0">
                <a:latin typeface="Courier Std" pitchFamily="49" charset="0"/>
              </a:rPr>
              <a:t>21) SIGTTIN	22) SIGTTOU	23) SIGURG	24) SIGXCPU</a:t>
            </a:r>
          </a:p>
          <a:p>
            <a:pPr>
              <a:tabLst>
                <a:tab pos="2062163" algn="l"/>
                <a:tab pos="4114800" algn="l"/>
                <a:tab pos="6176963" algn="l"/>
              </a:tabLst>
            </a:pPr>
            <a:r>
              <a:rPr lang="en-US" sz="1600" b="1" dirty="0">
                <a:latin typeface="Courier Std" pitchFamily="49" charset="0"/>
              </a:rPr>
              <a:t>25) SIGXFSZ	26) SIGVTALRM	27) SIGPROF	28) SIGWINCH</a:t>
            </a:r>
          </a:p>
          <a:p>
            <a:pPr>
              <a:tabLst>
                <a:tab pos="2062163" algn="l"/>
                <a:tab pos="4114800" algn="l"/>
                <a:tab pos="6176963" algn="l"/>
              </a:tabLst>
            </a:pPr>
            <a:r>
              <a:rPr lang="en-US" sz="1600" b="1" dirty="0">
                <a:latin typeface="Courier Std" pitchFamily="49" charset="0"/>
              </a:rPr>
              <a:t>29) SIGIO	30) SIGPWR	31) SIGSYS	34) SIGRTMIN</a:t>
            </a:r>
          </a:p>
          <a:p>
            <a:pPr>
              <a:tabLst>
                <a:tab pos="2062163" algn="l"/>
                <a:tab pos="4114800" algn="l"/>
                <a:tab pos="6176963" algn="l"/>
              </a:tabLst>
            </a:pPr>
            <a:r>
              <a:rPr lang="en-US" sz="1600" b="1" dirty="0">
                <a:latin typeface="Courier Std" pitchFamily="49" charset="0"/>
              </a:rPr>
              <a:t>35) SIGRTMIN+1	36) SIGRTMIN+2	37) SIGRTMIN+3	38) SIGRTMIN+4 39) SIGRTMIN+5	40) SIGRTMIN+6	41) SIGRTMIN+7	42) SIGRTMIN+8</a:t>
            </a:r>
          </a:p>
          <a:p>
            <a:pPr>
              <a:tabLst>
                <a:tab pos="2062163" algn="l"/>
                <a:tab pos="4114800" algn="l"/>
                <a:tab pos="6176963" algn="l"/>
              </a:tabLst>
            </a:pPr>
            <a:r>
              <a:rPr lang="en-US" sz="1600" b="1" dirty="0">
                <a:latin typeface="Courier Std" pitchFamily="49" charset="0"/>
              </a:rPr>
              <a:t>43) SIGRTMIN+9	44) SIGRTMIN+10	45) SIGRTMIN+11	46) SIGRTMIN+12</a:t>
            </a:r>
          </a:p>
          <a:p>
            <a:pPr>
              <a:tabLst>
                <a:tab pos="2062163" algn="l"/>
                <a:tab pos="4114800" algn="l"/>
                <a:tab pos="6176963" algn="l"/>
              </a:tabLst>
            </a:pPr>
            <a:r>
              <a:rPr lang="en-US" sz="1600" b="1" dirty="0">
                <a:latin typeface="Courier Std" pitchFamily="49" charset="0"/>
              </a:rPr>
              <a:t>47) SIGRTMIN+13	48) SIGRTMIN+14	49) SIGRTMIN+15	50) SIGRTMAX-14</a:t>
            </a:r>
          </a:p>
          <a:p>
            <a:pPr>
              <a:tabLst>
                <a:tab pos="2062163" algn="l"/>
                <a:tab pos="4114800" algn="l"/>
                <a:tab pos="6176963" algn="l"/>
              </a:tabLst>
            </a:pPr>
            <a:r>
              <a:rPr lang="en-US" sz="1600" b="1" dirty="0">
                <a:latin typeface="Courier Std" pitchFamily="49" charset="0"/>
              </a:rPr>
              <a:t>51) SIGRTMAX-13	52) SIGRTMAX-12	53) SIGRTMAX-11	54) SIGRTMAX-10 55) SIGRTMAX-9	56) SIGRTMAX-8	57) SIGRTMAX-7	58) SIGRTMAX-6</a:t>
            </a:r>
          </a:p>
          <a:p>
            <a:pPr>
              <a:tabLst>
                <a:tab pos="2062163" algn="l"/>
                <a:tab pos="4114800" algn="l"/>
                <a:tab pos="6176963" algn="l"/>
              </a:tabLst>
            </a:pPr>
            <a:r>
              <a:rPr lang="en-US" sz="1600" b="1" dirty="0">
                <a:latin typeface="Courier Std" pitchFamily="49" charset="0"/>
              </a:rPr>
              <a:t>59) SIGRTMAX-5	60) SIGRTMAX-4	61) SIGRTMAX-3	62) SIGRTMAX-2</a:t>
            </a:r>
          </a:p>
          <a:p>
            <a:pPr>
              <a:tabLst>
                <a:tab pos="2062163" algn="l"/>
                <a:tab pos="4114800" algn="l"/>
                <a:tab pos="6176963" algn="l"/>
              </a:tabLst>
            </a:pPr>
            <a:r>
              <a:rPr lang="en-US" sz="1600" b="1" dirty="0">
                <a:latin typeface="Courier Std" pitchFamily="49" charset="0"/>
              </a:rPr>
              <a:t>63) SIGRTMAX-1	64) SIGRTMAX</a:t>
            </a:r>
          </a:p>
        </p:txBody>
      </p:sp>
      <p:sp>
        <p:nvSpPr>
          <p:cNvPr id="5" name="Footer Placeholder 4">
            <a:extLst>
              <a:ext uri="{FF2B5EF4-FFF2-40B4-BE49-F238E27FC236}">
                <a16:creationId xmlns:a16="http://schemas.microsoft.com/office/drawing/2014/main" id="{A40BD5F9-B5B8-4705-A9C8-BE1183084063}"/>
              </a:ext>
            </a:extLst>
          </p:cNvPr>
          <p:cNvSpPr>
            <a:spLocks noGrp="1"/>
          </p:cNvSpPr>
          <p:nvPr>
            <p:ph type="ftr" sz="quarter" idx="11"/>
          </p:nvPr>
        </p:nvSpPr>
        <p:spPr/>
        <p:txBody>
          <a:bodyPr/>
          <a:lstStyle/>
          <a:p>
            <a:pPr>
              <a:defRPr/>
            </a:pPr>
            <a:r>
              <a:rPr lang="en-US"/>
              <a:t>Computer Systems (04)</a:t>
            </a:r>
            <a:endParaRPr lang="en-US" dirty="0"/>
          </a:p>
        </p:txBody>
      </p:sp>
    </p:spTree>
    <p:extLst>
      <p:ext uri="{BB962C8B-B14F-4D97-AF65-F5344CB8AC3E}">
        <p14:creationId xmlns:p14="http://schemas.microsoft.com/office/powerpoint/2010/main" val="36993773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971</TotalTime>
  <Words>1991</Words>
  <Application>Microsoft Macintosh PowerPoint</Application>
  <PresentationFormat>Custom</PresentationFormat>
  <Paragraphs>358</Paragraphs>
  <Slides>24</Slides>
  <Notes>6</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Comic Sans MS</vt:lpstr>
      <vt:lpstr>Courier New</vt:lpstr>
      <vt:lpstr>Courier Std</vt:lpstr>
      <vt:lpstr>Garamond</vt:lpstr>
      <vt:lpstr>Tahoma</vt:lpstr>
      <vt:lpstr>Times New Roman</vt:lpstr>
      <vt:lpstr>Tw Cen MT</vt:lpstr>
      <vt:lpstr>Wingdings</vt:lpstr>
      <vt:lpstr>CS 235 Theme</vt:lpstr>
      <vt:lpstr>PowerPoint Presentation</vt:lpstr>
      <vt:lpstr>Event-driven programming </vt:lpstr>
      <vt:lpstr>Project 1.4 Signals</vt:lpstr>
      <vt:lpstr>Project 1.4 Signals Example</vt:lpstr>
      <vt:lpstr>Keyboard Interrupts</vt:lpstr>
      <vt:lpstr>Signal Handling</vt:lpstr>
      <vt:lpstr>Project 1 File Summary…</vt:lpstr>
      <vt:lpstr>Project 1 Pass-off</vt:lpstr>
      <vt:lpstr>Unix Signals</vt:lpstr>
      <vt:lpstr>PowerPoint Presentation</vt:lpstr>
      <vt:lpstr>1.1 Basic Elements</vt:lpstr>
      <vt:lpstr>1.2 Microprocessor Evolution</vt:lpstr>
      <vt:lpstr>1.3 Instruction Execution</vt:lpstr>
      <vt:lpstr>1.3 Instruction Execution</vt:lpstr>
      <vt:lpstr>1.4 Interrupts</vt:lpstr>
      <vt:lpstr>Interrupts</vt:lpstr>
      <vt:lpstr>1.5 Memory Hierarchy</vt:lpstr>
      <vt:lpstr>1.6 Cache Memory</vt:lpstr>
      <vt:lpstr>1.7 Direct Memory Access</vt:lpstr>
      <vt:lpstr>1.8 Multi Processor/Core</vt:lpstr>
      <vt:lpstr>Locality</vt:lpstr>
      <vt:lpstr>The Call / Return Mechanism</vt:lpstr>
      <vt:lpstr>Finally…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Roper</dc:creator>
  <cp:lastModifiedBy>Powers, Joshua</cp:lastModifiedBy>
  <cp:revision>66</cp:revision>
  <dcterms:created xsi:type="dcterms:W3CDTF">2020-07-19T21:27:39Z</dcterms:created>
  <dcterms:modified xsi:type="dcterms:W3CDTF">2022-11-26T17:42:15Z</dcterms:modified>
</cp:coreProperties>
</file>