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3729" r:id="rId2"/>
    <p:sldId id="1907" r:id="rId3"/>
    <p:sldId id="974" r:id="rId4"/>
    <p:sldId id="1901" r:id="rId5"/>
    <p:sldId id="1898" r:id="rId6"/>
    <p:sldId id="1849" r:id="rId7"/>
    <p:sldId id="1961" r:id="rId8"/>
    <p:sldId id="1911" r:id="rId9"/>
    <p:sldId id="1912" r:id="rId10"/>
    <p:sldId id="1913" r:id="rId11"/>
    <p:sldId id="1914" r:id="rId12"/>
    <p:sldId id="1915" r:id="rId13"/>
    <p:sldId id="1922" r:id="rId14"/>
    <p:sldId id="1923" r:id="rId15"/>
    <p:sldId id="1973" r:id="rId16"/>
    <p:sldId id="1924" r:id="rId17"/>
    <p:sldId id="1925" r:id="rId18"/>
    <p:sldId id="3879" r:id="rId19"/>
  </p:sldIdLst>
  <p:sldSz cx="10972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76542" autoAdjust="0"/>
  </p:normalViewPr>
  <p:slideViewPr>
    <p:cSldViewPr snapToGrid="0">
      <p:cViewPr varScale="1">
        <p:scale>
          <a:sx n="67" d="100"/>
          <a:sy n="67" d="100"/>
        </p:scale>
        <p:origin x="1824" y="60"/>
      </p:cViewPr>
      <p:guideLst/>
    </p:cSldViewPr>
  </p:slideViewPr>
  <p:notesTextViewPr>
    <p:cViewPr>
      <p:scale>
        <a:sx n="3" d="2"/>
        <a:sy n="3" d="2"/>
      </p:scale>
      <p:origin x="0" y="0"/>
    </p:cViewPr>
  </p:notesTextViewPr>
  <p:notesViewPr>
    <p:cSldViewPr snapToGrid="0">
      <p:cViewPr varScale="1">
        <p:scale>
          <a:sx n="67" d="100"/>
          <a:sy n="67" d="100"/>
        </p:scale>
        <p:origin x="293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935890-289D-48CF-A192-5CCB27F70E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822255A-A51A-4040-87FD-BC18C8F47E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B41A07-9572-4BA8-B004-1940BA5DB093}" type="datetimeFigureOut">
              <a:rPr lang="en-US" smtClean="0"/>
              <a:t>9/14/2021</a:t>
            </a:fld>
            <a:endParaRPr lang="en-US"/>
          </a:p>
        </p:txBody>
      </p:sp>
      <p:sp>
        <p:nvSpPr>
          <p:cNvPr id="4" name="Footer Placeholder 3">
            <a:extLst>
              <a:ext uri="{FF2B5EF4-FFF2-40B4-BE49-F238E27FC236}">
                <a16:creationId xmlns:a16="http://schemas.microsoft.com/office/drawing/2014/main" id="{1F52C04B-C05F-4C6C-8259-543965D3D3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0C9C99-6F7C-4115-BB8E-498012FD45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4A9C0-C8C6-439F-A9E1-F6B62EC2C6D3}" type="slidenum">
              <a:rPr lang="en-US" smtClean="0"/>
              <a:t>‹#›</a:t>
            </a:fld>
            <a:endParaRPr lang="en-US"/>
          </a:p>
        </p:txBody>
      </p:sp>
    </p:spTree>
    <p:extLst>
      <p:ext uri="{BB962C8B-B14F-4D97-AF65-F5344CB8AC3E}">
        <p14:creationId xmlns:p14="http://schemas.microsoft.com/office/powerpoint/2010/main" val="1652049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28AEA-81C9-4CCC-BD9F-40FD61BC80F3}" type="datetimeFigureOut">
              <a:rPr lang="en-US" smtClean="0"/>
              <a:t>9/14/2021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C7739-F984-46A3-B42A-7DB3B6E905AA}" type="slidenum">
              <a:rPr lang="en-US" smtClean="0"/>
              <a:t>‹#›</a:t>
            </a:fld>
            <a:endParaRPr lang="en-US"/>
          </a:p>
        </p:txBody>
      </p:sp>
    </p:spTree>
    <p:extLst>
      <p:ext uri="{BB962C8B-B14F-4D97-AF65-F5344CB8AC3E}">
        <p14:creationId xmlns:p14="http://schemas.microsoft.com/office/powerpoint/2010/main" val="218344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ENIAC (Electronic Numerical Integrator and Computer) is arguably the first general-purpose electronic computer.</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Created for a very specific purpose: to compute firing tables for the military.</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machine contained: an internal memory of 200 decimal digits, I/O speed of 8,000 decimal digits per minute, computation speed of 5,000 operations per second, built with 18,000 vacuum tubes and consumed 100,000 watts (40,000 watts went to the tube filaments and were converted to heat), programmed through patch panels and switches, data read from punched cards.</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“Preparing ENIAC for a series of runs was an incredibly involved process. First, detailed instructions had to be written defining the problem and a procedure for solving it. These instructions were programmed by adjusting switches manually and inserting thousands of cables into as many as forty large plug boards. A team of five operators might work several days on the external wiring and many more days searching for errors and correcting them.”</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55C7739-F984-46A3-B42A-7DB3B6E905AA}" type="slidenum">
              <a:rPr lang="en-US" smtClean="0"/>
              <a:t>7</a:t>
            </a:fld>
            <a:endParaRPr lang="en-US"/>
          </a:p>
        </p:txBody>
      </p:sp>
    </p:spTree>
    <p:extLst>
      <p:ext uri="{BB962C8B-B14F-4D97-AF65-F5344CB8AC3E}">
        <p14:creationId xmlns:p14="http://schemas.microsoft.com/office/powerpoint/2010/main" val="4205018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marR="0" lvl="1" indent="-285750">
              <a:lnSpc>
                <a:spcPct val="107000"/>
              </a:lnSpc>
              <a:spcBef>
                <a:spcPts val="0"/>
              </a:spcBef>
              <a:spcAft>
                <a:spcPts val="800"/>
              </a:spcAft>
              <a:buFont typeface="Wingdings" panose="05000000000000000000" pitchFamily="2" charset="2"/>
              <a:buChar char=""/>
              <a:tabLst>
                <a:tab pos="9144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Virtual memory and multiprocessing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MCP was the first operating system written in a high-level language (note that this was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not</a:t>
            </a:r>
            <a:r>
              <a:rPr lang="en-US" sz="1800" dirty="0">
                <a:effectLst/>
                <a:latin typeface="Calibri" panose="020F0502020204030204" pitchFamily="34" charset="0"/>
                <a:ea typeface="Calibri" panose="020F0502020204030204" pitchFamily="34" charset="0"/>
                <a:cs typeface="Times New Roman" panose="02020603050405020304" pitchFamily="18" charset="0"/>
              </a:rPr>
              <a:t> a portable operating system; it only ran on the B5000 computer). The B5000 system running MCP gave the user:</a:t>
            </a:r>
          </a:p>
          <a:p>
            <a:pPr marL="742950" marR="0" lvl="1" indent="-285750">
              <a:lnSpc>
                <a:spcPct val="107000"/>
              </a:lnSpc>
              <a:spcBef>
                <a:spcPts val="0"/>
              </a:spcBef>
              <a:spcAft>
                <a:spcPts val="800"/>
              </a:spcAft>
              <a:buFont typeface="Wingdings" panose="05000000000000000000" pitchFamily="2" charset="2"/>
              <a:buChar char=""/>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Multiprogramming</a:t>
            </a:r>
          </a:p>
          <a:p>
            <a:pPr marL="742950" marR="0" lvl="1" indent="-285750">
              <a:lnSpc>
                <a:spcPct val="107000"/>
              </a:lnSpc>
              <a:spcBef>
                <a:spcPts val="0"/>
              </a:spcBef>
              <a:spcAft>
                <a:spcPts val="800"/>
              </a:spcAft>
              <a:buFont typeface="Wingdings" panose="05000000000000000000" pitchFamily="2" charset="2"/>
              <a:buChar char=""/>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Multiprocessing</a:t>
            </a:r>
          </a:p>
          <a:p>
            <a:pPr marL="742950" marR="0" lvl="1" indent="-285750">
              <a:lnSpc>
                <a:spcPct val="107000"/>
              </a:lnSpc>
              <a:spcBef>
                <a:spcPts val="0"/>
              </a:spcBef>
              <a:spcAft>
                <a:spcPts val="800"/>
              </a:spcAft>
              <a:buFont typeface="Wingdings" panose="05000000000000000000" pitchFamily="2" charset="2"/>
              <a:buChar char=""/>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Virtual storage (provides the illusion of a system having more physical memory than it really does)</a:t>
            </a:r>
          </a:p>
          <a:p>
            <a:pPr marL="742950" marR="0" lvl="1" indent="-285750">
              <a:lnSpc>
                <a:spcPct val="107000"/>
              </a:lnSpc>
              <a:spcBef>
                <a:spcPts val="0"/>
              </a:spcBef>
              <a:spcAft>
                <a:spcPts val="800"/>
              </a:spcAft>
              <a:buFont typeface="Wingdings" panose="05000000000000000000" pitchFamily="2" charset="2"/>
              <a:buChar char=""/>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Source language debugging capability</a:t>
            </a:r>
          </a:p>
          <a:p>
            <a:endParaRPr lang="en-US" dirty="0"/>
          </a:p>
        </p:txBody>
      </p:sp>
      <p:sp>
        <p:nvSpPr>
          <p:cNvPr id="4" name="Slide Number Placeholder 3"/>
          <p:cNvSpPr>
            <a:spLocks noGrp="1"/>
          </p:cNvSpPr>
          <p:nvPr>
            <p:ph type="sldNum" sz="quarter" idx="5"/>
          </p:nvPr>
        </p:nvSpPr>
        <p:spPr/>
        <p:txBody>
          <a:bodyPr/>
          <a:lstStyle/>
          <a:p>
            <a:fld id="{E55C7739-F984-46A3-B42A-7DB3B6E905AA}" type="slidenum">
              <a:rPr lang="en-US" smtClean="0"/>
              <a:t>16</a:t>
            </a:fld>
            <a:endParaRPr lang="en-US"/>
          </a:p>
        </p:txBody>
      </p:sp>
    </p:spTree>
    <p:extLst>
      <p:ext uri="{BB962C8B-B14F-4D97-AF65-F5344CB8AC3E}">
        <p14:creationId xmlns:p14="http://schemas.microsoft.com/office/powerpoint/2010/main" val="3732756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Teikn</a:t>
            </a:r>
            <a:r>
              <a:rPr lang="en-US" dirty="0"/>
              <a:t> Smith</a:t>
            </a:r>
          </a:p>
        </p:txBody>
      </p:sp>
      <p:sp>
        <p:nvSpPr>
          <p:cNvPr id="4" name="Slide Number Placeholder 3"/>
          <p:cNvSpPr>
            <a:spLocks noGrp="1"/>
          </p:cNvSpPr>
          <p:nvPr>
            <p:ph type="sldNum" sz="quarter" idx="5"/>
          </p:nvPr>
        </p:nvSpPr>
        <p:spPr/>
        <p:txBody>
          <a:bodyPr/>
          <a:lstStyle/>
          <a:p>
            <a:fld id="{E55C7739-F984-46A3-B42A-7DB3B6E905AA}" type="slidenum">
              <a:rPr lang="en-US" smtClean="0"/>
              <a:t>17</a:t>
            </a:fld>
            <a:endParaRPr lang="en-US"/>
          </a:p>
        </p:txBody>
      </p:sp>
    </p:spTree>
    <p:extLst>
      <p:ext uri="{BB962C8B-B14F-4D97-AF65-F5344CB8AC3E}">
        <p14:creationId xmlns:p14="http://schemas.microsoft.com/office/powerpoint/2010/main" val="2865412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PJ Rape</a:t>
            </a:r>
          </a:p>
        </p:txBody>
      </p:sp>
      <p:sp>
        <p:nvSpPr>
          <p:cNvPr id="4" name="Slide Number Placeholder 3"/>
          <p:cNvSpPr>
            <a:spLocks noGrp="1"/>
          </p:cNvSpPr>
          <p:nvPr>
            <p:ph type="sldNum" sz="quarter" idx="5"/>
          </p:nvPr>
        </p:nvSpPr>
        <p:spPr/>
        <p:txBody>
          <a:bodyPr/>
          <a:lstStyle/>
          <a:p>
            <a:fld id="{E55C7739-F984-46A3-B42A-7DB3B6E905AA}" type="slidenum">
              <a:rPr lang="en-US" smtClean="0"/>
              <a:t>8</a:t>
            </a:fld>
            <a:endParaRPr lang="en-US"/>
          </a:p>
        </p:txBody>
      </p:sp>
    </p:spTree>
    <p:extLst>
      <p:ext uri="{BB962C8B-B14F-4D97-AF65-F5344CB8AC3E}">
        <p14:creationId xmlns:p14="http://schemas.microsoft.com/office/powerpoint/2010/main" val="4101792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Cara Johnson</a:t>
            </a:r>
          </a:p>
        </p:txBody>
      </p:sp>
      <p:sp>
        <p:nvSpPr>
          <p:cNvPr id="4" name="Slide Number Placeholder 3"/>
          <p:cNvSpPr>
            <a:spLocks noGrp="1"/>
          </p:cNvSpPr>
          <p:nvPr>
            <p:ph type="sldNum" sz="quarter" idx="5"/>
          </p:nvPr>
        </p:nvSpPr>
        <p:spPr/>
        <p:txBody>
          <a:bodyPr/>
          <a:lstStyle/>
          <a:p>
            <a:fld id="{E55C7739-F984-46A3-B42A-7DB3B6E905AA}" type="slidenum">
              <a:rPr lang="en-US" smtClean="0"/>
              <a:t>9</a:t>
            </a:fld>
            <a:endParaRPr lang="en-US"/>
          </a:p>
        </p:txBody>
      </p:sp>
    </p:spTree>
    <p:extLst>
      <p:ext uri="{BB962C8B-B14F-4D97-AF65-F5344CB8AC3E}">
        <p14:creationId xmlns:p14="http://schemas.microsoft.com/office/powerpoint/2010/main" val="3824265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 Martin</a:t>
            </a:r>
          </a:p>
        </p:txBody>
      </p:sp>
      <p:sp>
        <p:nvSpPr>
          <p:cNvPr id="4" name="Slide Number Placeholder 3"/>
          <p:cNvSpPr>
            <a:spLocks noGrp="1"/>
          </p:cNvSpPr>
          <p:nvPr>
            <p:ph type="sldNum" sz="quarter" idx="5"/>
          </p:nvPr>
        </p:nvSpPr>
        <p:spPr/>
        <p:txBody>
          <a:bodyPr/>
          <a:lstStyle/>
          <a:p>
            <a:fld id="{E55C7739-F984-46A3-B42A-7DB3B6E905AA}" type="slidenum">
              <a:rPr lang="en-US" smtClean="0"/>
              <a:t>10</a:t>
            </a:fld>
            <a:endParaRPr lang="en-US"/>
          </a:p>
        </p:txBody>
      </p:sp>
    </p:spTree>
    <p:extLst>
      <p:ext uri="{BB962C8B-B14F-4D97-AF65-F5344CB8AC3E}">
        <p14:creationId xmlns:p14="http://schemas.microsoft.com/office/powerpoint/2010/main" val="1281037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nSpc>
                <a:spcPct val="107000"/>
              </a:lnSpc>
              <a:spcBef>
                <a:spcPts val="0"/>
              </a:spcBef>
              <a:spcAft>
                <a:spcPts val="800"/>
              </a:spcAft>
              <a:buFont typeface="Wingdings" panose="05000000000000000000" pitchFamily="2" charset="2"/>
              <a:buChar char=""/>
              <a:tabLst>
                <a:tab pos="9144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1951: UNIVAC by Remington - Reusable code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Font typeface="Wingdings" panose="05000000000000000000" pitchFamily="2" charset="2"/>
              <a:buChar char=""/>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concepts of code sharing emerge. A standard set of mathematical subroutines was created. These were written on paper and copied (onto the card punch) as needed. Unfortunately, programmers don’t always copy very accurately, so debugging was often needed.</a:t>
            </a:r>
          </a:p>
          <a:p>
            <a:pPr marL="285750" marR="0" lvl="0" indent="-285750">
              <a:lnSpc>
                <a:spcPct val="107000"/>
              </a:lnSpc>
              <a:spcBef>
                <a:spcPts val="0"/>
              </a:spcBef>
              <a:spcAft>
                <a:spcPts val="800"/>
              </a:spcAft>
              <a:buFont typeface="Wingdings" panose="05000000000000000000" pitchFamily="2" charset="2"/>
              <a:buChar char=""/>
              <a:tabLst>
                <a:tab pos="9144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John Mauchly estimated that there were perhaps twelve organizations in the world that needed and could afford a UNIVAC. Over 45 were sold.</a:t>
            </a:r>
          </a:p>
          <a:p>
            <a:endParaRPr lang="en-US" dirty="0"/>
          </a:p>
        </p:txBody>
      </p:sp>
      <p:sp>
        <p:nvSpPr>
          <p:cNvPr id="4" name="Slide Number Placeholder 3"/>
          <p:cNvSpPr>
            <a:spLocks noGrp="1"/>
          </p:cNvSpPr>
          <p:nvPr>
            <p:ph type="sldNum" sz="quarter" idx="5"/>
          </p:nvPr>
        </p:nvSpPr>
        <p:spPr/>
        <p:txBody>
          <a:bodyPr/>
          <a:lstStyle/>
          <a:p>
            <a:fld id="{E55C7739-F984-46A3-B42A-7DB3B6E905AA}" type="slidenum">
              <a:rPr lang="en-US" smtClean="0"/>
              <a:t>11</a:t>
            </a:fld>
            <a:endParaRPr lang="en-US"/>
          </a:p>
        </p:txBody>
      </p:sp>
    </p:spTree>
    <p:extLst>
      <p:ext uri="{BB962C8B-B14F-4D97-AF65-F5344CB8AC3E}">
        <p14:creationId xmlns:p14="http://schemas.microsoft.com/office/powerpoint/2010/main" val="980182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1952: IBM 701 - True reusable code and a real assembler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Font typeface="Wingdings" panose="05000000000000000000" pitchFamily="2" charset="2"/>
              <a:buChar char=""/>
              <a:tabLst>
                <a:tab pos="914400" algn="l"/>
              </a:tabLst>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701 was IBM’s first commercial scientific computer. It contained 1,024 words of random access memory and used plastic magnetic tape as a storage medium. The computer featured a modular construction; it was built in several units that would be shipped to the customer where it would undergo final connections. This contrasts with earlier machines like the UNIVAC that had to be fully assembled at the customer site.</a:t>
            </a:r>
          </a:p>
          <a:p>
            <a:pPr marL="285750" marR="0" lvl="0" indent="-285750">
              <a:lnSpc>
                <a:spcPct val="107000"/>
              </a:lnSpc>
              <a:spcBef>
                <a:spcPts val="0"/>
              </a:spcBef>
              <a:spcAft>
                <a:spcPts val="800"/>
              </a:spcAft>
              <a:buFont typeface="Wingdings" panose="05000000000000000000" pitchFamily="2" charset="2"/>
              <a:buChar char=""/>
              <a:tabLst>
                <a:tab pos="914400" algn="l"/>
              </a:tabLst>
            </a:pPr>
            <a:r>
              <a:rPr lang="en-US" sz="1100" dirty="0">
                <a:effectLst/>
                <a:latin typeface="Calibri" panose="020F0502020204030204" pitchFamily="34" charset="0"/>
                <a:ea typeface="Calibri" panose="020F0502020204030204" pitchFamily="34" charset="0"/>
                <a:cs typeface="Times New Roman" panose="02020603050405020304" pitchFamily="18" charset="0"/>
              </a:rPr>
              <a:t>The 701 brought about: The emergence of an assembler-style language: IBM Speed Coding - SHARE (Society to Help Alleviate Redundant Effort), an IBM user organization, was created. It maintained a repository of common routines. For example, if you needed code for advancing the tape to a certain position and writing a block of data, you could get it from SHARE. These shared I/O routines were the precursor to device drivers found in today’s operating systems.</a:t>
            </a:r>
          </a:p>
          <a:p>
            <a:endParaRPr lang="en-US" dirty="0"/>
          </a:p>
        </p:txBody>
      </p:sp>
      <p:sp>
        <p:nvSpPr>
          <p:cNvPr id="4" name="Slide Number Placeholder 3"/>
          <p:cNvSpPr>
            <a:spLocks noGrp="1"/>
          </p:cNvSpPr>
          <p:nvPr>
            <p:ph type="sldNum" sz="quarter" idx="5"/>
          </p:nvPr>
        </p:nvSpPr>
        <p:spPr/>
        <p:txBody>
          <a:bodyPr/>
          <a:lstStyle/>
          <a:p>
            <a:fld id="{E55C7739-F984-46A3-B42A-7DB3B6E905AA}" type="slidenum">
              <a:rPr lang="en-US" smtClean="0"/>
              <a:t>12</a:t>
            </a:fld>
            <a:endParaRPr lang="en-US"/>
          </a:p>
        </p:txBody>
      </p:sp>
    </p:spTree>
    <p:extLst>
      <p:ext uri="{BB962C8B-B14F-4D97-AF65-F5344CB8AC3E}">
        <p14:creationId xmlns:p14="http://schemas.microsoft.com/office/powerpoint/2010/main" val="1198669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Dallen</a:t>
            </a:r>
            <a:r>
              <a:rPr lang="en-US" dirty="0"/>
              <a:t> </a:t>
            </a:r>
            <a:r>
              <a:rPr lang="en-US" dirty="0" err="1"/>
              <a:t>Aguino</a:t>
            </a:r>
            <a:endParaRPr lang="en-US" dirty="0"/>
          </a:p>
        </p:txBody>
      </p:sp>
      <p:sp>
        <p:nvSpPr>
          <p:cNvPr id="4" name="Slide Number Placeholder 3"/>
          <p:cNvSpPr>
            <a:spLocks noGrp="1"/>
          </p:cNvSpPr>
          <p:nvPr>
            <p:ph type="sldNum" sz="quarter" idx="5"/>
          </p:nvPr>
        </p:nvSpPr>
        <p:spPr/>
        <p:txBody>
          <a:bodyPr/>
          <a:lstStyle/>
          <a:p>
            <a:fld id="{E55C7739-F984-46A3-B42A-7DB3B6E905AA}" type="slidenum">
              <a:rPr lang="en-US" smtClean="0"/>
              <a:t>13</a:t>
            </a:fld>
            <a:endParaRPr lang="en-US"/>
          </a:p>
        </p:txBody>
      </p:sp>
    </p:spTree>
    <p:extLst>
      <p:ext uri="{BB962C8B-B14F-4D97-AF65-F5344CB8AC3E}">
        <p14:creationId xmlns:p14="http://schemas.microsoft.com/office/powerpoint/2010/main" val="3709491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Connor Miller</a:t>
            </a:r>
          </a:p>
        </p:txBody>
      </p:sp>
      <p:sp>
        <p:nvSpPr>
          <p:cNvPr id="4" name="Slide Number Placeholder 3"/>
          <p:cNvSpPr>
            <a:spLocks noGrp="1"/>
          </p:cNvSpPr>
          <p:nvPr>
            <p:ph type="sldNum" sz="quarter" idx="5"/>
          </p:nvPr>
        </p:nvSpPr>
        <p:spPr/>
        <p:txBody>
          <a:bodyPr/>
          <a:lstStyle/>
          <a:p>
            <a:fld id="{E55C7739-F984-46A3-B42A-7DB3B6E905AA}" type="slidenum">
              <a:rPr lang="en-US" smtClean="0"/>
              <a:t>14</a:t>
            </a:fld>
            <a:endParaRPr lang="en-US"/>
          </a:p>
        </p:txBody>
      </p:sp>
    </p:spTree>
    <p:extLst>
      <p:ext uri="{BB962C8B-B14F-4D97-AF65-F5344CB8AC3E}">
        <p14:creationId xmlns:p14="http://schemas.microsoft.com/office/powerpoint/2010/main" val="2103174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Transaction processing systems: IBM developed the SABRE airline reservation system for American Airlines in 1960. It consisted of two connected IBM 7090 computers (built with discrete transistors) Travel agents communicated with the central computer via typewriter terminals. Although SABRE was a dedicated system and not a general purpose operating environment, it ushered in new requirements for computing.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100" dirty="0">
                <a:effectLst/>
                <a:latin typeface="Calibri" panose="020F0502020204030204" pitchFamily="34" charset="0"/>
                <a:ea typeface="Calibri" panose="020F0502020204030204" pitchFamily="34" charset="0"/>
                <a:cs typeface="Times New Roman" panose="02020603050405020304" pitchFamily="18" charset="0"/>
              </a:rPr>
              <a:t>User accounts and concurrent access required the creation of protection mechanisms and password storage.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100" dirty="0">
                <a:effectLst/>
                <a:latin typeface="Calibri" panose="020F0502020204030204" pitchFamily="34" charset="0"/>
                <a:ea typeface="Calibri" panose="020F0502020204030204" pitchFamily="34" charset="0"/>
                <a:cs typeface="Times New Roman" panose="02020603050405020304" pitchFamily="18" charset="0"/>
              </a:rPr>
              <a:t>Computers now had to operate interactively (conversationally). Because of this, human factors became an issue: response time and ease of use.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100" dirty="0">
                <a:effectLst/>
                <a:latin typeface="Calibri" panose="020F0502020204030204" pitchFamily="34" charset="0"/>
                <a:ea typeface="Calibri" panose="020F0502020204030204" pitchFamily="34" charset="0"/>
                <a:cs typeface="Times New Roman" panose="02020603050405020304" pitchFamily="18" charset="0"/>
              </a:rPr>
              <a:t>With the widespread deployment of disks, access storage organization techniques were developed followed by file systems.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100" dirty="0">
                <a:effectLst/>
                <a:latin typeface="Calibri" panose="020F0502020204030204" pitchFamily="34" charset="0"/>
                <a:ea typeface="Calibri" panose="020F0502020204030204" pitchFamily="34" charset="0"/>
                <a:cs typeface="Times New Roman" panose="02020603050405020304" pitchFamily="18" charset="0"/>
              </a:rPr>
              <a:t>Data communication links were used for remote access. For the most part, these were telephone lines</a:t>
            </a:r>
            <a:endParaRPr lang="en-US" dirty="0"/>
          </a:p>
        </p:txBody>
      </p:sp>
      <p:sp>
        <p:nvSpPr>
          <p:cNvPr id="4" name="Slide Number Placeholder 3"/>
          <p:cNvSpPr>
            <a:spLocks noGrp="1"/>
          </p:cNvSpPr>
          <p:nvPr>
            <p:ph type="sldNum" sz="quarter" idx="5"/>
          </p:nvPr>
        </p:nvSpPr>
        <p:spPr/>
        <p:txBody>
          <a:bodyPr/>
          <a:lstStyle/>
          <a:p>
            <a:fld id="{E55C7739-F984-46A3-B42A-7DB3B6E905AA}" type="slidenum">
              <a:rPr lang="en-US" smtClean="0"/>
              <a:t>15</a:t>
            </a:fld>
            <a:endParaRPr lang="en-US"/>
          </a:p>
        </p:txBody>
      </p:sp>
    </p:spTree>
    <p:extLst>
      <p:ext uri="{BB962C8B-B14F-4D97-AF65-F5344CB8AC3E}">
        <p14:creationId xmlns:p14="http://schemas.microsoft.com/office/powerpoint/2010/main" val="2418774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310" y="170156"/>
            <a:ext cx="9978067" cy="731520"/>
          </a:xfrm>
        </p:spPr>
        <p:txBody>
          <a:bodyPr/>
          <a:lstStyle>
            <a:lvl1pPr marL="0" indent="0">
              <a:defRPr sz="3600" b="1">
                <a:solidFill>
                  <a:srgbClr val="0000CC"/>
                </a:solidFill>
              </a:defRPr>
            </a:lvl1pPr>
          </a:lstStyle>
          <a:p>
            <a:r>
              <a:rPr lang="en-US" dirty="0"/>
              <a:t>Click to edit Master title style</a:t>
            </a:r>
          </a:p>
        </p:txBody>
      </p:sp>
      <p:sp>
        <p:nvSpPr>
          <p:cNvPr id="8" name="Content Placeholder 7"/>
          <p:cNvSpPr>
            <a:spLocks noGrp="1"/>
          </p:cNvSpPr>
          <p:nvPr>
            <p:ph sz="quarter" idx="1"/>
          </p:nvPr>
        </p:nvSpPr>
        <p:spPr>
          <a:xfrm>
            <a:off x="572493" y="1233489"/>
            <a:ext cx="10047884" cy="5360852"/>
          </a:xfrm>
        </p:spPr>
        <p:txBody>
          <a:bodyPr/>
          <a:lstStyle>
            <a:lvl1pPr>
              <a:buClr>
                <a:srgbClr val="333399"/>
              </a:buClr>
              <a:buSzPct val="80000"/>
              <a:defRPr sz="2200"/>
            </a:lvl1pPr>
            <a:lvl2pPr>
              <a:buClr>
                <a:srgbClr val="FF0000"/>
              </a:buClr>
              <a:buSzPct val="80000"/>
              <a:defRPr sz="2000"/>
            </a:lvl2pPr>
            <a:lvl3pPr>
              <a:buClr>
                <a:srgbClr val="333399"/>
              </a:buClr>
              <a:buSzPct val="80000"/>
              <a:defRPr sz="1800"/>
            </a:lvl3pPr>
            <a:lvl4pPr>
              <a:buClr>
                <a:srgbClr val="333399"/>
              </a:buClr>
              <a:buSzPct val="80000"/>
              <a:defRPr sz="1600"/>
            </a:lvl4pPr>
            <a:lvl5pPr>
              <a:buClr>
                <a:srgbClr val="333399"/>
              </a:buClr>
              <a:buSzPct val="800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2"/>
          <p:cNvSpPr>
            <a:spLocks noGrp="1"/>
          </p:cNvSpPr>
          <p:nvPr>
            <p:ph type="ftr" sz="quarter" idx="11"/>
          </p:nvPr>
        </p:nvSpPr>
        <p:spPr>
          <a:xfrm>
            <a:off x="4114802" y="908820"/>
            <a:ext cx="6505575" cy="317525"/>
          </a:xfrm>
        </p:spPr>
        <p:txBody>
          <a:bodyPr/>
          <a:lstStyle>
            <a:lvl1pPr>
              <a:defRPr/>
            </a:lvl1pPr>
          </a:lstStyle>
          <a:p>
            <a:pPr>
              <a:defRPr/>
            </a:pPr>
            <a:r>
              <a:rPr lang="en-US"/>
              <a:t>Operating Systems (05)</a:t>
            </a:r>
            <a:endParaRPr lang="en-US" dirty="0"/>
          </a:p>
        </p:txBody>
      </p:sp>
      <p:sp>
        <p:nvSpPr>
          <p:cNvPr id="6" name="Slide Number Placeholder 22"/>
          <p:cNvSpPr>
            <a:spLocks noGrp="1"/>
          </p:cNvSpPr>
          <p:nvPr>
            <p:ph type="sldNum" sz="quarter" idx="12"/>
          </p:nvPr>
        </p:nvSpPr>
        <p:spPr>
          <a:xfrm>
            <a:off x="0" y="930335"/>
            <a:ext cx="658368" cy="274320"/>
          </a:xfrm>
        </p:spPr>
        <p:txBody>
          <a:bodyPr/>
          <a:lstStyle>
            <a:lvl1pPr>
              <a:defRPr/>
            </a:lvl1pPr>
          </a:lstStyle>
          <a:p>
            <a:pPr>
              <a:defRPr/>
            </a:pPr>
            <a:fld id="{0D7B5496-982B-480A-8085-B08F2CA91C21}" type="slidenum">
              <a:rPr lang="en-US" smtClean="0"/>
              <a:pPr>
                <a:defRPr/>
              </a:pPr>
              <a:t>‹#›</a:t>
            </a:fld>
            <a:endParaRPr lang="en-US" dirty="0"/>
          </a:p>
        </p:txBody>
      </p:sp>
    </p:spTree>
    <p:extLst>
      <p:ext uri="{BB962C8B-B14F-4D97-AF65-F5344CB8AC3E}">
        <p14:creationId xmlns:p14="http://schemas.microsoft.com/office/powerpoint/2010/main" val="284172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9" name="Content Placeholder 8"/>
          <p:cNvSpPr>
            <a:spLocks noGrp="1"/>
          </p:cNvSpPr>
          <p:nvPr>
            <p:ph sz="quarter" idx="1"/>
          </p:nvPr>
        </p:nvSpPr>
        <p:spPr>
          <a:xfrm>
            <a:off x="572105" y="1233570"/>
            <a:ext cx="4937760" cy="5421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5735777" y="1247108"/>
            <a:ext cx="4884599" cy="5421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9"/>
          <p:cNvSpPr>
            <a:spLocks noGrp="1"/>
          </p:cNvSpPr>
          <p:nvPr>
            <p:ph type="sldNum" sz="quarter" idx="11"/>
          </p:nvPr>
        </p:nvSpPr>
        <p:spPr/>
        <p:txBody>
          <a:bodyPr rtlCol="0"/>
          <a:lstStyle>
            <a:lvl1pPr>
              <a:defRPr/>
            </a:lvl1pPr>
          </a:lstStyle>
          <a:p>
            <a:pPr>
              <a:defRPr/>
            </a:pPr>
            <a:fld id="{D490341F-FBE9-465C-84BF-B364B3D69BE6}" type="slidenum">
              <a:rPr lang="en-US" smtClean="0"/>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a:t>Operating Systems (05)</a:t>
            </a:r>
            <a:endParaRPr lang="en-US" dirty="0"/>
          </a:p>
        </p:txBody>
      </p:sp>
    </p:spTree>
    <p:extLst>
      <p:ext uri="{BB962C8B-B14F-4D97-AF65-F5344CB8AC3E}">
        <p14:creationId xmlns:p14="http://schemas.microsoft.com/office/powerpoint/2010/main" val="353756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Operating Systems (05)</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F59D9B86-AB8B-404F-8D86-C97B35C4C67E}" type="slidenum">
              <a:rPr lang="en-US" smtClean="0"/>
              <a:pPr>
                <a:defRPr/>
              </a:pPr>
              <a:t>‹#›</a:t>
            </a:fld>
            <a:endParaRPr lang="en-US" dirty="0"/>
          </a:p>
        </p:txBody>
      </p:sp>
    </p:spTree>
    <p:extLst>
      <p:ext uri="{BB962C8B-B14F-4D97-AF65-F5344CB8AC3E}">
        <p14:creationId xmlns:p14="http://schemas.microsoft.com/office/powerpoint/2010/main" val="278230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83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109728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9"/>
          <p:cNvSpPr/>
          <p:nvPr/>
        </p:nvSpPr>
        <p:spPr>
          <a:xfrm>
            <a:off x="-11429" y="6053140"/>
            <a:ext cx="2699385"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10"/>
          <p:cNvSpPr/>
          <p:nvPr/>
        </p:nvSpPr>
        <p:spPr>
          <a:xfrm>
            <a:off x="2830832" y="6043615"/>
            <a:ext cx="8141970"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9" name="Subtitle 8"/>
          <p:cNvSpPr>
            <a:spLocks noGrp="1"/>
          </p:cNvSpPr>
          <p:nvPr>
            <p:ph type="subTitle" idx="1"/>
          </p:nvPr>
        </p:nvSpPr>
        <p:spPr>
          <a:xfrm>
            <a:off x="2834640" y="6050037"/>
            <a:ext cx="804672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835343" y="6210300"/>
            <a:ext cx="100584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308887704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109728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7"/>
          <p:cNvSpPr/>
          <p:nvPr/>
        </p:nvSpPr>
        <p:spPr>
          <a:xfrm>
            <a:off x="0" y="1600200"/>
            <a:ext cx="155448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8"/>
          <p:cNvSpPr/>
          <p:nvPr/>
        </p:nvSpPr>
        <p:spPr>
          <a:xfrm>
            <a:off x="1645920" y="1600200"/>
            <a:ext cx="932688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3" name="Text Placeholder 2"/>
          <p:cNvSpPr>
            <a:spLocks noGrp="1"/>
          </p:cNvSpPr>
          <p:nvPr>
            <p:ph type="body" idx="1"/>
          </p:nvPr>
        </p:nvSpPr>
        <p:spPr>
          <a:xfrm>
            <a:off x="1645921" y="2743200"/>
            <a:ext cx="8547736"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645920" y="1600200"/>
            <a:ext cx="9144000" cy="990600"/>
          </a:xfrm>
        </p:spPr>
        <p:txBody>
          <a:bodyPr/>
          <a:lstStyle>
            <a:lvl1pPr algn="l">
              <a:buNone/>
              <a:defRPr sz="3600" b="1" cap="none">
                <a:solidFill>
                  <a:srgbClr val="FFFFFF"/>
                </a:solidFill>
              </a:defRPr>
            </a:lvl1pPr>
          </a:lstStyle>
          <a:p>
            <a:r>
              <a:rPr lang="en-US"/>
              <a:t>Click to edit Master title style</a:t>
            </a:r>
            <a:endParaRPr lang="en-US" dirty="0"/>
          </a:p>
        </p:txBody>
      </p:sp>
      <p:sp>
        <p:nvSpPr>
          <p:cNvPr id="8" name="Slide Number Placeholder 12"/>
          <p:cNvSpPr>
            <a:spLocks noGrp="1"/>
          </p:cNvSpPr>
          <p:nvPr>
            <p:ph type="sldNum" sz="quarter" idx="11"/>
          </p:nvPr>
        </p:nvSpPr>
        <p:spPr>
          <a:xfrm>
            <a:off x="0" y="1752602"/>
            <a:ext cx="1554480" cy="701675"/>
          </a:xfrm>
        </p:spPr>
        <p:txBody>
          <a:bodyPr>
            <a:noAutofit/>
          </a:bodyPr>
          <a:lstStyle>
            <a:lvl1pPr>
              <a:defRPr sz="2000">
                <a:solidFill>
                  <a:srgbClr val="FFFFFF"/>
                </a:solidFill>
              </a:defRPr>
            </a:lvl1pPr>
          </a:lstStyle>
          <a:p>
            <a:pPr>
              <a:defRPr/>
            </a:pPr>
            <a:fld id="{05F3E5B3-DBDD-4BE1-9C90-2CB0F3BF80B9}"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a:t>Operating Systems (05)</a:t>
            </a:r>
            <a:endParaRPr lang="en-US" dirty="0"/>
          </a:p>
        </p:txBody>
      </p:sp>
    </p:spTree>
    <p:extLst>
      <p:ext uri="{BB962C8B-B14F-4D97-AF65-F5344CB8AC3E}">
        <p14:creationId xmlns:p14="http://schemas.microsoft.com/office/powerpoint/2010/main" val="356086398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11430" y="4572002"/>
            <a:ext cx="109728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8"/>
          <p:cNvSpPr/>
          <p:nvPr/>
        </p:nvSpPr>
        <p:spPr>
          <a:xfrm>
            <a:off x="-11429" y="4664075"/>
            <a:ext cx="1756410"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7" name="Rectangle 9"/>
          <p:cNvSpPr/>
          <p:nvPr/>
        </p:nvSpPr>
        <p:spPr>
          <a:xfrm>
            <a:off x="1853566" y="4654550"/>
            <a:ext cx="9119235"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8" name="Rectangle 10"/>
          <p:cNvSpPr/>
          <p:nvPr/>
        </p:nvSpPr>
        <p:spPr bwMode="white">
          <a:xfrm>
            <a:off x="1737361" y="2"/>
            <a:ext cx="120016"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4" name="Text Placeholder 3"/>
          <p:cNvSpPr>
            <a:spLocks noGrp="1"/>
          </p:cNvSpPr>
          <p:nvPr>
            <p:ph type="body" sz="half" idx="2"/>
          </p:nvPr>
        </p:nvSpPr>
        <p:spPr>
          <a:xfrm>
            <a:off x="1920240" y="5486400"/>
            <a:ext cx="877824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920240" y="4648200"/>
            <a:ext cx="8778240" cy="685800"/>
          </a:xfrm>
        </p:spPr>
        <p:txBody>
          <a:bodyPr/>
          <a:lstStyle>
            <a:lvl1pPr algn="l">
              <a:buNone/>
              <a:defRPr sz="2800" b="1">
                <a:solidFill>
                  <a:srgbClr val="FFFFFF"/>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872691" y="0"/>
            <a:ext cx="9100109"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10" name="Slide Number Placeholder 12"/>
          <p:cNvSpPr>
            <a:spLocks noGrp="1"/>
          </p:cNvSpPr>
          <p:nvPr>
            <p:ph type="sldNum" sz="quarter" idx="11"/>
          </p:nvPr>
        </p:nvSpPr>
        <p:spPr>
          <a:xfrm>
            <a:off x="0" y="4667252"/>
            <a:ext cx="1737360" cy="663575"/>
          </a:xfrm>
        </p:spPr>
        <p:txBody>
          <a:bodyPr rtlCol="0"/>
          <a:lstStyle>
            <a:lvl1pPr>
              <a:defRPr sz="2800"/>
            </a:lvl1pPr>
          </a:lstStyle>
          <a:p>
            <a:pPr>
              <a:defRPr/>
            </a:pPr>
            <a:fld id="{E9717E89-1D92-4CB2-8893-FF8AE25F8B18}" type="slidenum">
              <a:rPr lang="en-US" smtClean="0"/>
              <a:pPr>
                <a:defRPr/>
              </a:pPr>
              <a:t>‹#›</a:t>
            </a:fld>
            <a:endParaRPr lang="en-US" dirty="0"/>
          </a:p>
        </p:txBody>
      </p:sp>
    </p:spTree>
    <p:extLst>
      <p:ext uri="{BB962C8B-B14F-4D97-AF65-F5344CB8AC3E}">
        <p14:creationId xmlns:p14="http://schemas.microsoft.com/office/powerpoint/2010/main" val="186163445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109728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9"/>
          <p:cNvSpPr/>
          <p:nvPr/>
        </p:nvSpPr>
        <p:spPr>
          <a:xfrm>
            <a:off x="-11429" y="6053140"/>
            <a:ext cx="2699385"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10"/>
          <p:cNvSpPr/>
          <p:nvPr/>
        </p:nvSpPr>
        <p:spPr>
          <a:xfrm>
            <a:off x="2830832" y="6043615"/>
            <a:ext cx="8141970"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8" name="Title 7"/>
          <p:cNvSpPr>
            <a:spLocks noGrp="1"/>
          </p:cNvSpPr>
          <p:nvPr>
            <p:ph type="ctrTitle"/>
          </p:nvPr>
        </p:nvSpPr>
        <p:spPr>
          <a:xfrm>
            <a:off x="2834640" y="4038600"/>
            <a:ext cx="7772400" cy="1828800"/>
          </a:xfrm>
        </p:spPr>
        <p:txBody>
          <a:bodyPr anchor="b"/>
          <a:lstStyle>
            <a:lvl1pPr>
              <a:defRPr sz="3600" b="1" cap="all" baseline="0"/>
            </a:lvl1pPr>
          </a:lstStyle>
          <a:p>
            <a:r>
              <a:rPr lang="en-US"/>
              <a:t>Click to edit Master title style</a:t>
            </a:r>
            <a:endParaRPr lang="en-US" dirty="0"/>
          </a:p>
        </p:txBody>
      </p:sp>
      <p:sp>
        <p:nvSpPr>
          <p:cNvPr id="9" name="Subtitle 8"/>
          <p:cNvSpPr>
            <a:spLocks noGrp="1"/>
          </p:cNvSpPr>
          <p:nvPr>
            <p:ph type="subTitle" idx="1"/>
          </p:nvPr>
        </p:nvSpPr>
        <p:spPr>
          <a:xfrm>
            <a:off x="2834640" y="6050037"/>
            <a:ext cx="804672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835343" y="6210300"/>
            <a:ext cx="100584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199938253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40080" y="169342"/>
            <a:ext cx="9980296" cy="7315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12"/>
          <p:cNvSpPr>
            <a:spLocks noGrp="1"/>
          </p:cNvSpPr>
          <p:nvPr>
            <p:ph type="body" idx="1"/>
          </p:nvPr>
        </p:nvSpPr>
        <p:spPr bwMode="auto">
          <a:xfrm>
            <a:off x="572494" y="1232738"/>
            <a:ext cx="10047883" cy="53135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a:off x="0" y="914400"/>
            <a:ext cx="572494" cy="3048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600"/>
          </a:p>
        </p:txBody>
      </p:sp>
      <p:sp>
        <p:nvSpPr>
          <p:cNvPr id="23" name="Slide Number Placeholder 22"/>
          <p:cNvSpPr>
            <a:spLocks noGrp="1"/>
          </p:cNvSpPr>
          <p:nvPr>
            <p:ph type="sldNum" sz="quarter" idx="4"/>
          </p:nvPr>
        </p:nvSpPr>
        <p:spPr>
          <a:xfrm>
            <a:off x="0" y="935916"/>
            <a:ext cx="658368" cy="274320"/>
          </a:xfrm>
          <a:prstGeom prst="rect">
            <a:avLst/>
          </a:prstGeom>
        </p:spPr>
        <p:txBody>
          <a:bodyPr vert="horz" anchor="ctr" anchorCtr="0">
            <a:noAutofit/>
          </a:bodyPr>
          <a:lstStyle>
            <a:lvl1pPr algn="ctr" eaLnBrk="1" latinLnBrk="0" hangingPunct="1">
              <a:defRPr kumimoji="0" sz="1600" b="1">
                <a:solidFill>
                  <a:srgbClr val="FFFFFF"/>
                </a:solidFill>
                <a:cs typeface="+mn-cs"/>
              </a:defRPr>
            </a:lvl1pPr>
          </a:lstStyle>
          <a:p>
            <a:pPr>
              <a:defRPr/>
            </a:pPr>
            <a:fld id="{092D65BA-A6BD-4478-A097-F0968B1F9883}" type="slidenum">
              <a:rPr lang="en-US" smtClean="0"/>
              <a:pPr>
                <a:defRPr/>
              </a:pPr>
              <a:t>‹#›</a:t>
            </a:fld>
            <a:endParaRPr lang="en-US" dirty="0"/>
          </a:p>
        </p:txBody>
      </p:sp>
      <p:sp>
        <p:nvSpPr>
          <p:cNvPr id="9" name="Rectangle 8"/>
          <p:cNvSpPr/>
          <p:nvPr/>
        </p:nvSpPr>
        <p:spPr>
          <a:xfrm>
            <a:off x="640080" y="914400"/>
            <a:ext cx="10332720" cy="3048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3" name="Footer Placeholder 2"/>
          <p:cNvSpPr>
            <a:spLocks noGrp="1"/>
          </p:cNvSpPr>
          <p:nvPr>
            <p:ph type="ftr" sz="quarter" idx="3"/>
          </p:nvPr>
        </p:nvSpPr>
        <p:spPr>
          <a:xfrm>
            <a:off x="5640287" y="914400"/>
            <a:ext cx="4980090" cy="297654"/>
          </a:xfrm>
          <a:prstGeom prst="rect">
            <a:avLst/>
          </a:prstGeom>
        </p:spPr>
        <p:txBody>
          <a:bodyPr vert="horz" anchor="ctr"/>
          <a:lstStyle>
            <a:lvl1pPr algn="r" eaLnBrk="1" latinLnBrk="0" hangingPunct="1">
              <a:defRPr kumimoji="0" sz="1400">
                <a:solidFill>
                  <a:schemeClr val="bg1"/>
                </a:solidFill>
                <a:cs typeface="+mn-cs"/>
              </a:defRPr>
            </a:lvl1pPr>
          </a:lstStyle>
          <a:p>
            <a:pPr>
              <a:defRPr/>
            </a:pPr>
            <a:r>
              <a:rPr lang="en-US"/>
              <a:t>Operating Systems (05)</a:t>
            </a:r>
            <a:endParaRPr lang="en-US" dirty="0"/>
          </a:p>
        </p:txBody>
      </p:sp>
    </p:spTree>
    <p:extLst>
      <p:ext uri="{BB962C8B-B14F-4D97-AF65-F5344CB8AC3E}">
        <p14:creationId xmlns:p14="http://schemas.microsoft.com/office/powerpoint/2010/main" val="4031385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dt="0"/>
  <p:txStyles>
    <p:titleStyle>
      <a:lvl1pPr algn="l" rtl="0" eaLnBrk="1" fontAlgn="base" hangingPunct="1">
        <a:spcBef>
          <a:spcPct val="0"/>
        </a:spcBef>
        <a:spcAft>
          <a:spcPct val="0"/>
        </a:spcAft>
        <a:defRPr sz="3600" b="1" kern="1200">
          <a:solidFill>
            <a:srgbClr val="0000CC"/>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668D8DC0-A0F8-40ED-B870-9E0CA2A34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972800" cy="6858000"/>
          </a:xfrm>
          <a:prstGeom prst="rect">
            <a:avLst/>
          </a:prstGeom>
        </p:spPr>
      </p:pic>
      <p:pic>
        <p:nvPicPr>
          <p:cNvPr id="11" name="Picture 10" descr="A black sign with white text&#10;&#10;Description automatically generated">
            <a:extLst>
              <a:ext uri="{FF2B5EF4-FFF2-40B4-BE49-F238E27FC236}">
                <a16:creationId xmlns:a16="http://schemas.microsoft.com/office/drawing/2014/main" id="{5F929E59-6A17-4939-A0C0-0D0B6A31D2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059" y="2590801"/>
            <a:ext cx="1054389" cy="1054389"/>
          </a:xfrm>
          <a:prstGeom prst="rect">
            <a:avLst/>
          </a:prstGeom>
        </p:spPr>
      </p:pic>
      <p:pic>
        <p:nvPicPr>
          <p:cNvPr id="14" name="Picture 13">
            <a:extLst>
              <a:ext uri="{FF2B5EF4-FFF2-40B4-BE49-F238E27FC236}">
                <a16:creationId xmlns:a16="http://schemas.microsoft.com/office/drawing/2014/main" id="{987EE442-E56C-4CB1-9EAB-A5D65C152DE5}"/>
              </a:ext>
            </a:extLst>
          </p:cNvPr>
          <p:cNvPicPr>
            <a:picLocks noChangeAspect="1"/>
          </p:cNvPicPr>
          <p:nvPr/>
        </p:nvPicPr>
        <p:blipFill>
          <a:blip r:embed="rId4" cstate="print">
            <a:alphaModFix amt="70000"/>
            <a:extLst>
              <a:ext uri="{28A0092B-C50C-407E-A947-70E740481C1C}">
                <a14:useLocalDpi xmlns:a14="http://schemas.microsoft.com/office/drawing/2010/main" val="0"/>
              </a:ext>
            </a:extLst>
          </a:blip>
          <a:stretch>
            <a:fillRect/>
          </a:stretch>
        </p:blipFill>
        <p:spPr>
          <a:xfrm rot="549375">
            <a:off x="4123329" y="4746022"/>
            <a:ext cx="683867" cy="933195"/>
          </a:xfrm>
          <a:prstGeom prst="rect">
            <a:avLst/>
          </a:prstGeom>
        </p:spPr>
      </p:pic>
      <p:pic>
        <p:nvPicPr>
          <p:cNvPr id="16" name="Picture 15">
            <a:extLst>
              <a:ext uri="{FF2B5EF4-FFF2-40B4-BE49-F238E27FC236}">
                <a16:creationId xmlns:a16="http://schemas.microsoft.com/office/drawing/2014/main" id="{3EBC0667-29FC-49E9-AF68-4F67E1D84C45}"/>
              </a:ext>
            </a:extLst>
          </p:cNvPr>
          <p:cNvPicPr>
            <a:picLocks noChangeAspect="1"/>
          </p:cNvPicPr>
          <p:nvPr/>
        </p:nvPicPr>
        <p:blipFill>
          <a:blip r:embed="rId4" cstate="print">
            <a:alphaModFix amt="70000"/>
            <a:extLst>
              <a:ext uri="{28A0092B-C50C-407E-A947-70E740481C1C}">
                <a14:useLocalDpi xmlns:a14="http://schemas.microsoft.com/office/drawing/2010/main" val="0"/>
              </a:ext>
            </a:extLst>
          </a:blip>
          <a:stretch>
            <a:fillRect/>
          </a:stretch>
        </p:blipFill>
        <p:spPr>
          <a:xfrm rot="21268024">
            <a:off x="8588591" y="4880704"/>
            <a:ext cx="683867" cy="933195"/>
          </a:xfrm>
          <a:prstGeom prst="rect">
            <a:avLst/>
          </a:prstGeom>
        </p:spPr>
      </p:pic>
      <p:sp>
        <p:nvSpPr>
          <p:cNvPr id="8" name="TextBox 7">
            <a:extLst>
              <a:ext uri="{FF2B5EF4-FFF2-40B4-BE49-F238E27FC236}">
                <a16:creationId xmlns:a16="http://schemas.microsoft.com/office/drawing/2014/main" id="{18234DF6-89ED-4C1F-93D0-8EAEED79A1CF}"/>
              </a:ext>
            </a:extLst>
          </p:cNvPr>
          <p:cNvSpPr txBox="1"/>
          <p:nvPr/>
        </p:nvSpPr>
        <p:spPr>
          <a:xfrm>
            <a:off x="276226" y="261339"/>
            <a:ext cx="4800599" cy="1292662"/>
          </a:xfrm>
          <a:prstGeom prst="rect">
            <a:avLst/>
          </a:prstGeom>
          <a:noFill/>
        </p:spPr>
        <p:txBody>
          <a:bodyPr wrap="square" rtlCol="0">
            <a:spAutoFit/>
          </a:bodyPr>
          <a:lstStyle/>
          <a:p>
            <a:pPr algn="ctr" fontAlgn="base"/>
            <a:r>
              <a:rPr lang="en-US" sz="2200" b="1" dirty="0">
                <a:solidFill>
                  <a:prstClr val="black"/>
                </a:solidFill>
                <a:latin typeface="Arial" charset="0"/>
                <a:cs typeface="Arial" charset="0"/>
              </a:rPr>
              <a:t>Welcome to</a:t>
            </a:r>
          </a:p>
          <a:p>
            <a:pPr algn="ctr" fontAlgn="base">
              <a:spcAft>
                <a:spcPts val="600"/>
              </a:spcAft>
            </a:pPr>
            <a:r>
              <a:rPr lang="en-US" sz="2400" b="1" dirty="0">
                <a:solidFill>
                  <a:prstClr val="black"/>
                </a:solidFill>
                <a:latin typeface="Arial" charset="0"/>
                <a:cs typeface="Arial" charset="0"/>
              </a:rPr>
              <a:t>CS 345 Operating Systems</a:t>
            </a:r>
          </a:p>
          <a:p>
            <a:pPr algn="ctr" fontAlgn="base">
              <a:spcBef>
                <a:spcPts val="600"/>
              </a:spcBef>
            </a:pPr>
            <a:r>
              <a:rPr lang="en-US" sz="2200" b="1" dirty="0">
                <a:solidFill>
                  <a:prstClr val="black"/>
                </a:solidFill>
                <a:latin typeface="Arial" charset="0"/>
                <a:cs typeface="Arial" charset="0"/>
              </a:rPr>
              <a:t>Operating Systems (05)</a:t>
            </a:r>
          </a:p>
        </p:txBody>
      </p:sp>
    </p:spTree>
    <p:extLst>
      <p:ext uri="{BB962C8B-B14F-4D97-AF65-F5344CB8AC3E}">
        <p14:creationId xmlns:p14="http://schemas.microsoft.com/office/powerpoint/2010/main" val="2437083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Operating Systems (05)</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10</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21" name="TextBox 20">
            <a:extLst>
              <a:ext uri="{FF2B5EF4-FFF2-40B4-BE49-F238E27FC236}">
                <a16:creationId xmlns:a16="http://schemas.microsoft.com/office/drawing/2014/main" id="{D0E86DD4-66F5-4AF2-9C02-8DDD8989F4F2}"/>
              </a:ext>
            </a:extLst>
          </p:cNvPr>
          <p:cNvSpPr txBox="1"/>
          <p:nvPr/>
        </p:nvSpPr>
        <p:spPr>
          <a:xfrm rot="16200000">
            <a:off x="-50389" y="4005931"/>
            <a:ext cx="4478858" cy="276999"/>
          </a:xfrm>
          <a:prstGeom prst="rect">
            <a:avLst/>
          </a:prstGeom>
          <a:noFill/>
        </p:spPr>
        <p:txBody>
          <a:bodyPr wrap="square" rtlCol="0">
            <a:spAutoFit/>
          </a:bodyPr>
          <a:lstStyle/>
          <a:p>
            <a:r>
              <a:rPr lang="en-US" sz="1200" b="1" dirty="0"/>
              <a:t>ENIAC</a:t>
            </a:r>
          </a:p>
        </p:txBody>
      </p:sp>
      <p:sp>
        <p:nvSpPr>
          <p:cNvPr id="22" name="TextBox 21">
            <a:extLst>
              <a:ext uri="{FF2B5EF4-FFF2-40B4-BE49-F238E27FC236}">
                <a16:creationId xmlns:a16="http://schemas.microsoft.com/office/drawing/2014/main" id="{4FD16E1E-D506-46C8-91E4-6C69FA13283E}"/>
              </a:ext>
            </a:extLst>
          </p:cNvPr>
          <p:cNvSpPr txBox="1"/>
          <p:nvPr/>
        </p:nvSpPr>
        <p:spPr>
          <a:xfrm rot="16200000">
            <a:off x="196108" y="4027267"/>
            <a:ext cx="4478858" cy="276999"/>
          </a:xfrm>
          <a:prstGeom prst="rect">
            <a:avLst/>
          </a:prstGeom>
          <a:noFill/>
        </p:spPr>
        <p:txBody>
          <a:bodyPr wrap="square" rtlCol="0">
            <a:spAutoFit/>
          </a:bodyPr>
          <a:lstStyle/>
          <a:p>
            <a:r>
              <a:rPr lang="en-US" sz="1200" b="1" dirty="0"/>
              <a:t>Transistor</a:t>
            </a:r>
          </a:p>
        </p:txBody>
      </p:sp>
      <p:sp>
        <p:nvSpPr>
          <p:cNvPr id="24" name="TextBox 23">
            <a:extLst>
              <a:ext uri="{FF2B5EF4-FFF2-40B4-BE49-F238E27FC236}">
                <a16:creationId xmlns:a16="http://schemas.microsoft.com/office/drawing/2014/main" id="{86CC6602-9318-4ECD-8E03-541F3410B6B2}"/>
              </a:ext>
            </a:extLst>
          </p:cNvPr>
          <p:cNvSpPr txBox="1"/>
          <p:nvPr/>
        </p:nvSpPr>
        <p:spPr>
          <a:xfrm rot="16200000">
            <a:off x="395376" y="4011297"/>
            <a:ext cx="4478858" cy="276999"/>
          </a:xfrm>
          <a:prstGeom prst="rect">
            <a:avLst/>
          </a:prstGeom>
          <a:noFill/>
        </p:spPr>
        <p:txBody>
          <a:bodyPr wrap="square" rtlCol="0">
            <a:spAutoFit/>
          </a:bodyPr>
          <a:lstStyle/>
          <a:p>
            <a:r>
              <a:rPr lang="en-US" sz="1200" b="1" dirty="0"/>
              <a:t>EDSAC and EDVAC</a:t>
            </a:r>
          </a:p>
        </p:txBody>
      </p:sp>
      <p:pic>
        <p:nvPicPr>
          <p:cNvPr id="26" name="Picture 25">
            <a:extLst>
              <a:ext uri="{FF2B5EF4-FFF2-40B4-BE49-F238E27FC236}">
                <a16:creationId xmlns:a16="http://schemas.microsoft.com/office/drawing/2014/main" id="{24A40397-EFD0-4641-AF13-8A83C0BF8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8701" y="1439369"/>
            <a:ext cx="7005251" cy="3742219"/>
          </a:xfrm>
          <a:prstGeom prst="rect">
            <a:avLst/>
          </a:prstGeom>
        </p:spPr>
      </p:pic>
      <p:sp>
        <p:nvSpPr>
          <p:cNvPr id="23" name="TextBox 22">
            <a:extLst>
              <a:ext uri="{FF2B5EF4-FFF2-40B4-BE49-F238E27FC236}">
                <a16:creationId xmlns:a16="http://schemas.microsoft.com/office/drawing/2014/main" id="{DEC4F71F-EA19-4E50-9807-FBA7215CC55D}"/>
              </a:ext>
            </a:extLst>
          </p:cNvPr>
          <p:cNvSpPr txBox="1"/>
          <p:nvPr/>
        </p:nvSpPr>
        <p:spPr>
          <a:xfrm rot="16200000">
            <a:off x="547776" y="4011297"/>
            <a:ext cx="4478858" cy="276999"/>
          </a:xfrm>
          <a:prstGeom prst="rect">
            <a:avLst/>
          </a:prstGeom>
          <a:noFill/>
        </p:spPr>
        <p:txBody>
          <a:bodyPr wrap="square" rtlCol="0">
            <a:spAutoFit/>
          </a:bodyPr>
          <a:lstStyle/>
          <a:p>
            <a:r>
              <a:rPr lang="en-US" sz="1200" b="1" dirty="0"/>
              <a:t>BINAC</a:t>
            </a:r>
          </a:p>
        </p:txBody>
      </p:sp>
    </p:spTree>
    <p:extLst>
      <p:ext uri="{BB962C8B-B14F-4D97-AF65-F5344CB8AC3E}">
        <p14:creationId xmlns:p14="http://schemas.microsoft.com/office/powerpoint/2010/main" val="232107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Operating Systems (05)</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11</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21" name="TextBox 20">
            <a:extLst>
              <a:ext uri="{FF2B5EF4-FFF2-40B4-BE49-F238E27FC236}">
                <a16:creationId xmlns:a16="http://schemas.microsoft.com/office/drawing/2014/main" id="{D0E86DD4-66F5-4AF2-9C02-8DDD8989F4F2}"/>
              </a:ext>
            </a:extLst>
          </p:cNvPr>
          <p:cNvSpPr txBox="1"/>
          <p:nvPr/>
        </p:nvSpPr>
        <p:spPr>
          <a:xfrm rot="16200000">
            <a:off x="-50389" y="4005931"/>
            <a:ext cx="4478858" cy="276999"/>
          </a:xfrm>
          <a:prstGeom prst="rect">
            <a:avLst/>
          </a:prstGeom>
          <a:noFill/>
        </p:spPr>
        <p:txBody>
          <a:bodyPr wrap="square" rtlCol="0">
            <a:spAutoFit/>
          </a:bodyPr>
          <a:lstStyle/>
          <a:p>
            <a:r>
              <a:rPr lang="en-US" sz="1200" b="1" dirty="0"/>
              <a:t>ENIAC</a:t>
            </a:r>
          </a:p>
        </p:txBody>
      </p:sp>
      <p:sp>
        <p:nvSpPr>
          <p:cNvPr id="22" name="TextBox 21">
            <a:extLst>
              <a:ext uri="{FF2B5EF4-FFF2-40B4-BE49-F238E27FC236}">
                <a16:creationId xmlns:a16="http://schemas.microsoft.com/office/drawing/2014/main" id="{4FD16E1E-D506-46C8-91E4-6C69FA13283E}"/>
              </a:ext>
            </a:extLst>
          </p:cNvPr>
          <p:cNvSpPr txBox="1"/>
          <p:nvPr/>
        </p:nvSpPr>
        <p:spPr>
          <a:xfrm rot="16200000">
            <a:off x="196108" y="4027267"/>
            <a:ext cx="4478858" cy="276999"/>
          </a:xfrm>
          <a:prstGeom prst="rect">
            <a:avLst/>
          </a:prstGeom>
          <a:noFill/>
        </p:spPr>
        <p:txBody>
          <a:bodyPr wrap="square" rtlCol="0">
            <a:spAutoFit/>
          </a:bodyPr>
          <a:lstStyle/>
          <a:p>
            <a:r>
              <a:rPr lang="en-US" sz="1200" b="1" dirty="0"/>
              <a:t>Transistor</a:t>
            </a:r>
          </a:p>
        </p:txBody>
      </p:sp>
      <p:sp>
        <p:nvSpPr>
          <p:cNvPr id="24" name="TextBox 23">
            <a:extLst>
              <a:ext uri="{FF2B5EF4-FFF2-40B4-BE49-F238E27FC236}">
                <a16:creationId xmlns:a16="http://schemas.microsoft.com/office/drawing/2014/main" id="{86CC6602-9318-4ECD-8E03-541F3410B6B2}"/>
              </a:ext>
            </a:extLst>
          </p:cNvPr>
          <p:cNvSpPr txBox="1"/>
          <p:nvPr/>
        </p:nvSpPr>
        <p:spPr>
          <a:xfrm rot="16200000">
            <a:off x="395376" y="4011297"/>
            <a:ext cx="4478858" cy="276999"/>
          </a:xfrm>
          <a:prstGeom prst="rect">
            <a:avLst/>
          </a:prstGeom>
          <a:noFill/>
        </p:spPr>
        <p:txBody>
          <a:bodyPr wrap="square" rtlCol="0">
            <a:spAutoFit/>
          </a:bodyPr>
          <a:lstStyle/>
          <a:p>
            <a:r>
              <a:rPr lang="en-US" sz="1200" b="1" dirty="0"/>
              <a:t>EDSAC and EDVAC</a:t>
            </a:r>
          </a:p>
        </p:txBody>
      </p:sp>
      <p:sp>
        <p:nvSpPr>
          <p:cNvPr id="23" name="TextBox 22">
            <a:extLst>
              <a:ext uri="{FF2B5EF4-FFF2-40B4-BE49-F238E27FC236}">
                <a16:creationId xmlns:a16="http://schemas.microsoft.com/office/drawing/2014/main" id="{DEC4F71F-EA19-4E50-9807-FBA7215CC55D}"/>
              </a:ext>
            </a:extLst>
          </p:cNvPr>
          <p:cNvSpPr txBox="1"/>
          <p:nvPr/>
        </p:nvSpPr>
        <p:spPr>
          <a:xfrm rot="16200000">
            <a:off x="547776" y="4002826"/>
            <a:ext cx="4478858" cy="276999"/>
          </a:xfrm>
          <a:prstGeom prst="rect">
            <a:avLst/>
          </a:prstGeom>
          <a:noFill/>
        </p:spPr>
        <p:txBody>
          <a:bodyPr wrap="square" rtlCol="0">
            <a:spAutoFit/>
          </a:bodyPr>
          <a:lstStyle/>
          <a:p>
            <a:r>
              <a:rPr lang="en-US" sz="1200" b="1" dirty="0"/>
              <a:t>BINAC</a:t>
            </a:r>
          </a:p>
        </p:txBody>
      </p:sp>
      <p:pic>
        <p:nvPicPr>
          <p:cNvPr id="25" name="Picture 24">
            <a:extLst>
              <a:ext uri="{FF2B5EF4-FFF2-40B4-BE49-F238E27FC236}">
                <a16:creationId xmlns:a16="http://schemas.microsoft.com/office/drawing/2014/main" id="{706CFEFB-4E2F-4DFB-B205-6C5A984E6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6694" y="1420332"/>
            <a:ext cx="5421425" cy="4066069"/>
          </a:xfrm>
          <a:prstGeom prst="rect">
            <a:avLst/>
          </a:prstGeom>
        </p:spPr>
      </p:pic>
      <p:sp>
        <p:nvSpPr>
          <p:cNvPr id="27" name="TextBox 26">
            <a:extLst>
              <a:ext uri="{FF2B5EF4-FFF2-40B4-BE49-F238E27FC236}">
                <a16:creationId xmlns:a16="http://schemas.microsoft.com/office/drawing/2014/main" id="{8089A950-AC7B-458F-AB38-3A6F0643A25D}"/>
              </a:ext>
            </a:extLst>
          </p:cNvPr>
          <p:cNvSpPr txBox="1"/>
          <p:nvPr/>
        </p:nvSpPr>
        <p:spPr>
          <a:xfrm rot="16200000">
            <a:off x="746271" y="4005931"/>
            <a:ext cx="4478858" cy="276999"/>
          </a:xfrm>
          <a:prstGeom prst="rect">
            <a:avLst/>
          </a:prstGeom>
          <a:noFill/>
        </p:spPr>
        <p:txBody>
          <a:bodyPr wrap="square" rtlCol="0">
            <a:spAutoFit/>
          </a:bodyPr>
          <a:lstStyle/>
          <a:p>
            <a:r>
              <a:rPr lang="en-US" sz="1200" b="1" dirty="0"/>
              <a:t>UNIVAC</a:t>
            </a:r>
          </a:p>
        </p:txBody>
      </p:sp>
    </p:spTree>
    <p:extLst>
      <p:ext uri="{BB962C8B-B14F-4D97-AF65-F5344CB8AC3E}">
        <p14:creationId xmlns:p14="http://schemas.microsoft.com/office/powerpoint/2010/main" val="285861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Operating Systems (05)</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12</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21" name="TextBox 20">
            <a:extLst>
              <a:ext uri="{FF2B5EF4-FFF2-40B4-BE49-F238E27FC236}">
                <a16:creationId xmlns:a16="http://schemas.microsoft.com/office/drawing/2014/main" id="{D0E86DD4-66F5-4AF2-9C02-8DDD8989F4F2}"/>
              </a:ext>
            </a:extLst>
          </p:cNvPr>
          <p:cNvSpPr txBox="1"/>
          <p:nvPr/>
        </p:nvSpPr>
        <p:spPr>
          <a:xfrm rot="16200000">
            <a:off x="-50389" y="4005931"/>
            <a:ext cx="4478858" cy="276999"/>
          </a:xfrm>
          <a:prstGeom prst="rect">
            <a:avLst/>
          </a:prstGeom>
          <a:noFill/>
        </p:spPr>
        <p:txBody>
          <a:bodyPr wrap="square" rtlCol="0">
            <a:spAutoFit/>
          </a:bodyPr>
          <a:lstStyle/>
          <a:p>
            <a:r>
              <a:rPr lang="en-US" sz="1200" b="1" dirty="0"/>
              <a:t>ENIAC</a:t>
            </a:r>
          </a:p>
        </p:txBody>
      </p:sp>
      <p:sp>
        <p:nvSpPr>
          <p:cNvPr id="22" name="TextBox 21">
            <a:extLst>
              <a:ext uri="{FF2B5EF4-FFF2-40B4-BE49-F238E27FC236}">
                <a16:creationId xmlns:a16="http://schemas.microsoft.com/office/drawing/2014/main" id="{4FD16E1E-D506-46C8-91E4-6C69FA13283E}"/>
              </a:ext>
            </a:extLst>
          </p:cNvPr>
          <p:cNvSpPr txBox="1"/>
          <p:nvPr/>
        </p:nvSpPr>
        <p:spPr>
          <a:xfrm rot="16200000">
            <a:off x="196108" y="4027267"/>
            <a:ext cx="4478858" cy="276999"/>
          </a:xfrm>
          <a:prstGeom prst="rect">
            <a:avLst/>
          </a:prstGeom>
          <a:noFill/>
        </p:spPr>
        <p:txBody>
          <a:bodyPr wrap="square" rtlCol="0">
            <a:spAutoFit/>
          </a:bodyPr>
          <a:lstStyle/>
          <a:p>
            <a:r>
              <a:rPr lang="en-US" sz="1200" b="1" dirty="0"/>
              <a:t>Transistor</a:t>
            </a:r>
          </a:p>
        </p:txBody>
      </p:sp>
      <p:sp>
        <p:nvSpPr>
          <p:cNvPr id="27" name="TextBox 26">
            <a:extLst>
              <a:ext uri="{FF2B5EF4-FFF2-40B4-BE49-F238E27FC236}">
                <a16:creationId xmlns:a16="http://schemas.microsoft.com/office/drawing/2014/main" id="{8089A950-AC7B-458F-AB38-3A6F0643A25D}"/>
              </a:ext>
            </a:extLst>
          </p:cNvPr>
          <p:cNvSpPr txBox="1"/>
          <p:nvPr/>
        </p:nvSpPr>
        <p:spPr>
          <a:xfrm rot="16200000">
            <a:off x="746271" y="4005931"/>
            <a:ext cx="4478858" cy="276999"/>
          </a:xfrm>
          <a:prstGeom prst="rect">
            <a:avLst/>
          </a:prstGeom>
          <a:noFill/>
        </p:spPr>
        <p:txBody>
          <a:bodyPr wrap="square" rtlCol="0">
            <a:spAutoFit/>
          </a:bodyPr>
          <a:lstStyle/>
          <a:p>
            <a:r>
              <a:rPr lang="en-US" sz="1200" b="1" dirty="0"/>
              <a:t>UNIVAC</a:t>
            </a:r>
          </a:p>
        </p:txBody>
      </p:sp>
      <p:pic>
        <p:nvPicPr>
          <p:cNvPr id="26" name="Picture 25">
            <a:extLst>
              <a:ext uri="{FF2B5EF4-FFF2-40B4-BE49-F238E27FC236}">
                <a16:creationId xmlns:a16="http://schemas.microsoft.com/office/drawing/2014/main" id="{59642F0C-8183-4CCC-B03B-C8DA01867E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5905" y="1366114"/>
            <a:ext cx="5756656" cy="4458035"/>
          </a:xfrm>
          <a:prstGeom prst="rect">
            <a:avLst/>
          </a:prstGeom>
        </p:spPr>
      </p:pic>
      <p:sp>
        <p:nvSpPr>
          <p:cNvPr id="28" name="TextBox 27">
            <a:extLst>
              <a:ext uri="{FF2B5EF4-FFF2-40B4-BE49-F238E27FC236}">
                <a16:creationId xmlns:a16="http://schemas.microsoft.com/office/drawing/2014/main" id="{99A8319D-87EC-43A1-BC6D-78943F4AC39C}"/>
              </a:ext>
            </a:extLst>
          </p:cNvPr>
          <p:cNvSpPr txBox="1"/>
          <p:nvPr/>
        </p:nvSpPr>
        <p:spPr>
          <a:xfrm rot="16200000">
            <a:off x="898671" y="4005931"/>
            <a:ext cx="4478858" cy="276999"/>
          </a:xfrm>
          <a:prstGeom prst="rect">
            <a:avLst/>
          </a:prstGeom>
          <a:noFill/>
        </p:spPr>
        <p:txBody>
          <a:bodyPr wrap="square" rtlCol="0">
            <a:spAutoFit/>
          </a:bodyPr>
          <a:lstStyle/>
          <a:p>
            <a:r>
              <a:rPr lang="en-US" sz="1200" b="1" dirty="0"/>
              <a:t>IBM 701</a:t>
            </a:r>
          </a:p>
        </p:txBody>
      </p:sp>
      <p:sp>
        <p:nvSpPr>
          <p:cNvPr id="31" name="TextBox 30">
            <a:extLst>
              <a:ext uri="{FF2B5EF4-FFF2-40B4-BE49-F238E27FC236}">
                <a16:creationId xmlns:a16="http://schemas.microsoft.com/office/drawing/2014/main" id="{394AAD9D-88AD-48BB-A6EA-2A0A8B81E3DC}"/>
              </a:ext>
            </a:extLst>
          </p:cNvPr>
          <p:cNvSpPr txBox="1"/>
          <p:nvPr/>
        </p:nvSpPr>
        <p:spPr>
          <a:xfrm rot="16200000">
            <a:off x="395376" y="4011297"/>
            <a:ext cx="4478858" cy="276999"/>
          </a:xfrm>
          <a:prstGeom prst="rect">
            <a:avLst/>
          </a:prstGeom>
          <a:noFill/>
        </p:spPr>
        <p:txBody>
          <a:bodyPr wrap="square" rtlCol="0">
            <a:spAutoFit/>
          </a:bodyPr>
          <a:lstStyle/>
          <a:p>
            <a:r>
              <a:rPr lang="en-US" sz="1200" b="1" dirty="0"/>
              <a:t>EDSAC and EDVAC</a:t>
            </a:r>
          </a:p>
        </p:txBody>
      </p:sp>
      <p:sp>
        <p:nvSpPr>
          <p:cNvPr id="32" name="TextBox 31">
            <a:extLst>
              <a:ext uri="{FF2B5EF4-FFF2-40B4-BE49-F238E27FC236}">
                <a16:creationId xmlns:a16="http://schemas.microsoft.com/office/drawing/2014/main" id="{C9083E0E-6D97-474C-861C-AC410D5F4416}"/>
              </a:ext>
            </a:extLst>
          </p:cNvPr>
          <p:cNvSpPr txBox="1"/>
          <p:nvPr/>
        </p:nvSpPr>
        <p:spPr>
          <a:xfrm rot="16200000">
            <a:off x="547776" y="4002826"/>
            <a:ext cx="4478858" cy="276999"/>
          </a:xfrm>
          <a:prstGeom prst="rect">
            <a:avLst/>
          </a:prstGeom>
          <a:noFill/>
        </p:spPr>
        <p:txBody>
          <a:bodyPr wrap="square" rtlCol="0">
            <a:spAutoFit/>
          </a:bodyPr>
          <a:lstStyle/>
          <a:p>
            <a:r>
              <a:rPr lang="en-US" sz="1200" b="1" dirty="0"/>
              <a:t>BINAC</a:t>
            </a:r>
          </a:p>
        </p:txBody>
      </p:sp>
    </p:spTree>
    <p:extLst>
      <p:ext uri="{BB962C8B-B14F-4D97-AF65-F5344CB8AC3E}">
        <p14:creationId xmlns:p14="http://schemas.microsoft.com/office/powerpoint/2010/main" val="376242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Operating Systems (05)</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13</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21" name="TextBox 20">
            <a:extLst>
              <a:ext uri="{FF2B5EF4-FFF2-40B4-BE49-F238E27FC236}">
                <a16:creationId xmlns:a16="http://schemas.microsoft.com/office/drawing/2014/main" id="{D0E86DD4-66F5-4AF2-9C02-8DDD8989F4F2}"/>
              </a:ext>
            </a:extLst>
          </p:cNvPr>
          <p:cNvSpPr txBox="1"/>
          <p:nvPr/>
        </p:nvSpPr>
        <p:spPr>
          <a:xfrm rot="16200000">
            <a:off x="-50389" y="4005931"/>
            <a:ext cx="4478858" cy="276999"/>
          </a:xfrm>
          <a:prstGeom prst="rect">
            <a:avLst/>
          </a:prstGeom>
          <a:noFill/>
        </p:spPr>
        <p:txBody>
          <a:bodyPr wrap="square" rtlCol="0">
            <a:spAutoFit/>
          </a:bodyPr>
          <a:lstStyle/>
          <a:p>
            <a:r>
              <a:rPr lang="en-US" sz="1200" b="1" dirty="0"/>
              <a:t>ENIAC</a:t>
            </a:r>
          </a:p>
        </p:txBody>
      </p:sp>
      <p:sp>
        <p:nvSpPr>
          <p:cNvPr id="22" name="TextBox 21">
            <a:extLst>
              <a:ext uri="{FF2B5EF4-FFF2-40B4-BE49-F238E27FC236}">
                <a16:creationId xmlns:a16="http://schemas.microsoft.com/office/drawing/2014/main" id="{4FD16E1E-D506-46C8-91E4-6C69FA13283E}"/>
              </a:ext>
            </a:extLst>
          </p:cNvPr>
          <p:cNvSpPr txBox="1"/>
          <p:nvPr/>
        </p:nvSpPr>
        <p:spPr>
          <a:xfrm rot="16200000">
            <a:off x="196108" y="4027267"/>
            <a:ext cx="4478858" cy="276999"/>
          </a:xfrm>
          <a:prstGeom prst="rect">
            <a:avLst/>
          </a:prstGeom>
          <a:noFill/>
        </p:spPr>
        <p:txBody>
          <a:bodyPr wrap="square" rtlCol="0">
            <a:spAutoFit/>
          </a:bodyPr>
          <a:lstStyle/>
          <a:p>
            <a:r>
              <a:rPr lang="en-US" sz="1200" b="1" dirty="0"/>
              <a:t>Transistor</a:t>
            </a:r>
          </a:p>
        </p:txBody>
      </p:sp>
      <p:sp>
        <p:nvSpPr>
          <p:cNvPr id="27" name="TextBox 26">
            <a:extLst>
              <a:ext uri="{FF2B5EF4-FFF2-40B4-BE49-F238E27FC236}">
                <a16:creationId xmlns:a16="http://schemas.microsoft.com/office/drawing/2014/main" id="{8089A950-AC7B-458F-AB38-3A6F0643A25D}"/>
              </a:ext>
            </a:extLst>
          </p:cNvPr>
          <p:cNvSpPr txBox="1"/>
          <p:nvPr/>
        </p:nvSpPr>
        <p:spPr>
          <a:xfrm rot="16200000">
            <a:off x="746271" y="4005931"/>
            <a:ext cx="4478858" cy="276999"/>
          </a:xfrm>
          <a:prstGeom prst="rect">
            <a:avLst/>
          </a:prstGeom>
          <a:noFill/>
        </p:spPr>
        <p:txBody>
          <a:bodyPr wrap="square" rtlCol="0">
            <a:spAutoFit/>
          </a:bodyPr>
          <a:lstStyle/>
          <a:p>
            <a:r>
              <a:rPr lang="en-US" sz="1200" b="1" dirty="0"/>
              <a:t>UNIVAC</a:t>
            </a:r>
          </a:p>
        </p:txBody>
      </p:sp>
      <p:sp>
        <p:nvSpPr>
          <p:cNvPr id="28" name="TextBox 27">
            <a:extLst>
              <a:ext uri="{FF2B5EF4-FFF2-40B4-BE49-F238E27FC236}">
                <a16:creationId xmlns:a16="http://schemas.microsoft.com/office/drawing/2014/main" id="{99A8319D-87EC-43A1-BC6D-78943F4AC39C}"/>
              </a:ext>
            </a:extLst>
          </p:cNvPr>
          <p:cNvSpPr txBox="1"/>
          <p:nvPr/>
        </p:nvSpPr>
        <p:spPr>
          <a:xfrm rot="16200000">
            <a:off x="898671" y="4005931"/>
            <a:ext cx="4478858" cy="276999"/>
          </a:xfrm>
          <a:prstGeom prst="rect">
            <a:avLst/>
          </a:prstGeom>
          <a:noFill/>
        </p:spPr>
        <p:txBody>
          <a:bodyPr wrap="square" rtlCol="0">
            <a:spAutoFit/>
          </a:bodyPr>
          <a:lstStyle/>
          <a:p>
            <a:r>
              <a:rPr lang="en-US" sz="1200" b="1" dirty="0"/>
              <a:t>IBM 701</a:t>
            </a:r>
          </a:p>
        </p:txBody>
      </p:sp>
      <p:sp>
        <p:nvSpPr>
          <p:cNvPr id="29" name="TextBox 28">
            <a:extLst>
              <a:ext uri="{FF2B5EF4-FFF2-40B4-BE49-F238E27FC236}">
                <a16:creationId xmlns:a16="http://schemas.microsoft.com/office/drawing/2014/main" id="{C4F2EA23-65B1-4FD4-9DF5-BB89758F258B}"/>
              </a:ext>
            </a:extLst>
          </p:cNvPr>
          <p:cNvSpPr txBox="1"/>
          <p:nvPr/>
        </p:nvSpPr>
        <p:spPr>
          <a:xfrm rot="16200000">
            <a:off x="1069571" y="4005931"/>
            <a:ext cx="4478858" cy="276999"/>
          </a:xfrm>
          <a:prstGeom prst="rect">
            <a:avLst/>
          </a:prstGeom>
          <a:noFill/>
        </p:spPr>
        <p:txBody>
          <a:bodyPr wrap="square" rtlCol="0">
            <a:spAutoFit/>
          </a:bodyPr>
          <a:lstStyle/>
          <a:p>
            <a:r>
              <a:rPr lang="en-US" sz="1200" b="1" dirty="0"/>
              <a:t>UNIVAC 1103A</a:t>
            </a:r>
          </a:p>
        </p:txBody>
      </p:sp>
      <p:pic>
        <p:nvPicPr>
          <p:cNvPr id="30" name="Picture 29">
            <a:extLst>
              <a:ext uri="{FF2B5EF4-FFF2-40B4-BE49-F238E27FC236}">
                <a16:creationId xmlns:a16="http://schemas.microsoft.com/office/drawing/2014/main" id="{F715637B-2722-4BAE-897D-F2B65AD30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669" y="1414508"/>
            <a:ext cx="5837428" cy="4551336"/>
          </a:xfrm>
          <a:prstGeom prst="rect">
            <a:avLst/>
          </a:prstGeom>
        </p:spPr>
      </p:pic>
      <p:sp>
        <p:nvSpPr>
          <p:cNvPr id="33" name="TextBox 32">
            <a:extLst>
              <a:ext uri="{FF2B5EF4-FFF2-40B4-BE49-F238E27FC236}">
                <a16:creationId xmlns:a16="http://schemas.microsoft.com/office/drawing/2014/main" id="{6370D05A-8C9F-4282-9B5A-6DE0494728E4}"/>
              </a:ext>
            </a:extLst>
          </p:cNvPr>
          <p:cNvSpPr txBox="1"/>
          <p:nvPr/>
        </p:nvSpPr>
        <p:spPr>
          <a:xfrm rot="16200000">
            <a:off x="395376" y="4011297"/>
            <a:ext cx="4478858" cy="276999"/>
          </a:xfrm>
          <a:prstGeom prst="rect">
            <a:avLst/>
          </a:prstGeom>
          <a:noFill/>
        </p:spPr>
        <p:txBody>
          <a:bodyPr wrap="square" rtlCol="0">
            <a:spAutoFit/>
          </a:bodyPr>
          <a:lstStyle/>
          <a:p>
            <a:r>
              <a:rPr lang="en-US" sz="1200" b="1" dirty="0"/>
              <a:t>EDSAC and EDVAC</a:t>
            </a:r>
          </a:p>
        </p:txBody>
      </p:sp>
      <p:sp>
        <p:nvSpPr>
          <p:cNvPr id="34" name="TextBox 33">
            <a:extLst>
              <a:ext uri="{FF2B5EF4-FFF2-40B4-BE49-F238E27FC236}">
                <a16:creationId xmlns:a16="http://schemas.microsoft.com/office/drawing/2014/main" id="{BC89A583-B650-418A-BF5D-4BE94CEC69A1}"/>
              </a:ext>
            </a:extLst>
          </p:cNvPr>
          <p:cNvSpPr txBox="1"/>
          <p:nvPr/>
        </p:nvSpPr>
        <p:spPr>
          <a:xfrm rot="16200000">
            <a:off x="547776" y="4002826"/>
            <a:ext cx="4478858" cy="276999"/>
          </a:xfrm>
          <a:prstGeom prst="rect">
            <a:avLst/>
          </a:prstGeom>
          <a:noFill/>
        </p:spPr>
        <p:txBody>
          <a:bodyPr wrap="square" rtlCol="0">
            <a:spAutoFit/>
          </a:bodyPr>
          <a:lstStyle/>
          <a:p>
            <a:r>
              <a:rPr lang="en-US" sz="1200" b="1" dirty="0"/>
              <a:t>BINAC</a:t>
            </a:r>
          </a:p>
        </p:txBody>
      </p:sp>
    </p:spTree>
    <p:extLst>
      <p:ext uri="{BB962C8B-B14F-4D97-AF65-F5344CB8AC3E}">
        <p14:creationId xmlns:p14="http://schemas.microsoft.com/office/powerpoint/2010/main" val="424226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Operating Systems (05)</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14</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21" name="TextBox 20">
            <a:extLst>
              <a:ext uri="{FF2B5EF4-FFF2-40B4-BE49-F238E27FC236}">
                <a16:creationId xmlns:a16="http://schemas.microsoft.com/office/drawing/2014/main" id="{D0E86DD4-66F5-4AF2-9C02-8DDD8989F4F2}"/>
              </a:ext>
            </a:extLst>
          </p:cNvPr>
          <p:cNvSpPr txBox="1"/>
          <p:nvPr/>
        </p:nvSpPr>
        <p:spPr>
          <a:xfrm rot="16200000">
            <a:off x="-50389" y="4005931"/>
            <a:ext cx="4478858" cy="276999"/>
          </a:xfrm>
          <a:prstGeom prst="rect">
            <a:avLst/>
          </a:prstGeom>
          <a:noFill/>
        </p:spPr>
        <p:txBody>
          <a:bodyPr wrap="square" rtlCol="0">
            <a:spAutoFit/>
          </a:bodyPr>
          <a:lstStyle/>
          <a:p>
            <a:r>
              <a:rPr lang="en-US" sz="1200" b="1" dirty="0"/>
              <a:t>ENIAC</a:t>
            </a:r>
          </a:p>
        </p:txBody>
      </p:sp>
      <p:sp>
        <p:nvSpPr>
          <p:cNvPr id="22" name="TextBox 21">
            <a:extLst>
              <a:ext uri="{FF2B5EF4-FFF2-40B4-BE49-F238E27FC236}">
                <a16:creationId xmlns:a16="http://schemas.microsoft.com/office/drawing/2014/main" id="{4FD16E1E-D506-46C8-91E4-6C69FA13283E}"/>
              </a:ext>
            </a:extLst>
          </p:cNvPr>
          <p:cNvSpPr txBox="1"/>
          <p:nvPr/>
        </p:nvSpPr>
        <p:spPr>
          <a:xfrm rot="16200000">
            <a:off x="196108" y="4027267"/>
            <a:ext cx="4478858" cy="276999"/>
          </a:xfrm>
          <a:prstGeom prst="rect">
            <a:avLst/>
          </a:prstGeom>
          <a:noFill/>
        </p:spPr>
        <p:txBody>
          <a:bodyPr wrap="square" rtlCol="0">
            <a:spAutoFit/>
          </a:bodyPr>
          <a:lstStyle/>
          <a:p>
            <a:r>
              <a:rPr lang="en-US" sz="1200" b="1" dirty="0"/>
              <a:t>Transistor</a:t>
            </a:r>
          </a:p>
        </p:txBody>
      </p:sp>
      <p:sp>
        <p:nvSpPr>
          <p:cNvPr id="27" name="TextBox 26">
            <a:extLst>
              <a:ext uri="{FF2B5EF4-FFF2-40B4-BE49-F238E27FC236}">
                <a16:creationId xmlns:a16="http://schemas.microsoft.com/office/drawing/2014/main" id="{8089A950-AC7B-458F-AB38-3A6F0643A25D}"/>
              </a:ext>
            </a:extLst>
          </p:cNvPr>
          <p:cNvSpPr txBox="1"/>
          <p:nvPr/>
        </p:nvSpPr>
        <p:spPr>
          <a:xfrm rot="16200000">
            <a:off x="746271" y="4005931"/>
            <a:ext cx="4478858" cy="276999"/>
          </a:xfrm>
          <a:prstGeom prst="rect">
            <a:avLst/>
          </a:prstGeom>
          <a:noFill/>
        </p:spPr>
        <p:txBody>
          <a:bodyPr wrap="square" rtlCol="0">
            <a:spAutoFit/>
          </a:bodyPr>
          <a:lstStyle/>
          <a:p>
            <a:r>
              <a:rPr lang="en-US" sz="1200" b="1" dirty="0"/>
              <a:t>UNIVAC</a:t>
            </a:r>
          </a:p>
        </p:txBody>
      </p:sp>
      <p:sp>
        <p:nvSpPr>
          <p:cNvPr id="28" name="TextBox 27">
            <a:extLst>
              <a:ext uri="{FF2B5EF4-FFF2-40B4-BE49-F238E27FC236}">
                <a16:creationId xmlns:a16="http://schemas.microsoft.com/office/drawing/2014/main" id="{99A8319D-87EC-43A1-BC6D-78943F4AC39C}"/>
              </a:ext>
            </a:extLst>
          </p:cNvPr>
          <p:cNvSpPr txBox="1"/>
          <p:nvPr/>
        </p:nvSpPr>
        <p:spPr>
          <a:xfrm rot="16200000">
            <a:off x="898671" y="4005931"/>
            <a:ext cx="4478858" cy="276999"/>
          </a:xfrm>
          <a:prstGeom prst="rect">
            <a:avLst/>
          </a:prstGeom>
          <a:noFill/>
        </p:spPr>
        <p:txBody>
          <a:bodyPr wrap="square" rtlCol="0">
            <a:spAutoFit/>
          </a:bodyPr>
          <a:lstStyle/>
          <a:p>
            <a:r>
              <a:rPr lang="en-US" sz="1200" b="1" dirty="0"/>
              <a:t>IBM 701</a:t>
            </a:r>
          </a:p>
        </p:txBody>
      </p:sp>
      <p:sp>
        <p:nvSpPr>
          <p:cNvPr id="29" name="TextBox 28">
            <a:extLst>
              <a:ext uri="{FF2B5EF4-FFF2-40B4-BE49-F238E27FC236}">
                <a16:creationId xmlns:a16="http://schemas.microsoft.com/office/drawing/2014/main" id="{C4F2EA23-65B1-4FD4-9DF5-BB89758F258B}"/>
              </a:ext>
            </a:extLst>
          </p:cNvPr>
          <p:cNvSpPr txBox="1"/>
          <p:nvPr/>
        </p:nvSpPr>
        <p:spPr>
          <a:xfrm rot="16200000">
            <a:off x="1069571" y="4005931"/>
            <a:ext cx="4478858" cy="276999"/>
          </a:xfrm>
          <a:prstGeom prst="rect">
            <a:avLst/>
          </a:prstGeom>
          <a:noFill/>
        </p:spPr>
        <p:txBody>
          <a:bodyPr wrap="square" rtlCol="0">
            <a:spAutoFit/>
          </a:bodyPr>
          <a:lstStyle/>
          <a:p>
            <a:r>
              <a:rPr lang="en-US" sz="1200" b="1" dirty="0"/>
              <a:t>UNIVAC 1103A</a:t>
            </a:r>
          </a:p>
        </p:txBody>
      </p:sp>
      <p:sp>
        <p:nvSpPr>
          <p:cNvPr id="31" name="TextBox 30">
            <a:extLst>
              <a:ext uri="{FF2B5EF4-FFF2-40B4-BE49-F238E27FC236}">
                <a16:creationId xmlns:a16="http://schemas.microsoft.com/office/drawing/2014/main" id="{D990F2D3-2C17-4339-922B-44AB6FAE4848}"/>
              </a:ext>
            </a:extLst>
          </p:cNvPr>
          <p:cNvSpPr txBox="1"/>
          <p:nvPr/>
        </p:nvSpPr>
        <p:spPr>
          <a:xfrm rot="16200000">
            <a:off x="1251871" y="4005931"/>
            <a:ext cx="4478858" cy="276999"/>
          </a:xfrm>
          <a:prstGeom prst="rect">
            <a:avLst/>
          </a:prstGeom>
          <a:noFill/>
        </p:spPr>
        <p:txBody>
          <a:bodyPr wrap="square" rtlCol="0">
            <a:spAutoFit/>
          </a:bodyPr>
          <a:lstStyle/>
          <a:p>
            <a:r>
              <a:rPr lang="en-US" sz="1200" b="1" dirty="0"/>
              <a:t>FORTRAN</a:t>
            </a:r>
          </a:p>
        </p:txBody>
      </p:sp>
      <p:pic>
        <p:nvPicPr>
          <p:cNvPr id="32" name="Picture 31">
            <a:extLst>
              <a:ext uri="{FF2B5EF4-FFF2-40B4-BE49-F238E27FC236}">
                <a16:creationId xmlns:a16="http://schemas.microsoft.com/office/drawing/2014/main" id="{2C5D0476-0F31-4289-9EA3-2684E0133A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8096" y="1676401"/>
            <a:ext cx="6704451" cy="3215117"/>
          </a:xfrm>
          <a:prstGeom prst="rect">
            <a:avLst/>
          </a:prstGeom>
        </p:spPr>
      </p:pic>
      <p:sp>
        <p:nvSpPr>
          <p:cNvPr id="35" name="TextBox 34">
            <a:extLst>
              <a:ext uri="{FF2B5EF4-FFF2-40B4-BE49-F238E27FC236}">
                <a16:creationId xmlns:a16="http://schemas.microsoft.com/office/drawing/2014/main" id="{EB45D3DF-5EB1-4BF0-A788-D60AF8A0E5E0}"/>
              </a:ext>
            </a:extLst>
          </p:cNvPr>
          <p:cNvSpPr txBox="1"/>
          <p:nvPr/>
        </p:nvSpPr>
        <p:spPr>
          <a:xfrm rot="16200000">
            <a:off x="395376" y="4011297"/>
            <a:ext cx="4478858" cy="276999"/>
          </a:xfrm>
          <a:prstGeom prst="rect">
            <a:avLst/>
          </a:prstGeom>
          <a:noFill/>
        </p:spPr>
        <p:txBody>
          <a:bodyPr wrap="square" rtlCol="0">
            <a:spAutoFit/>
          </a:bodyPr>
          <a:lstStyle/>
          <a:p>
            <a:r>
              <a:rPr lang="en-US" sz="1200" b="1" dirty="0"/>
              <a:t>EDSAC and EDVAC</a:t>
            </a:r>
          </a:p>
        </p:txBody>
      </p:sp>
      <p:sp>
        <p:nvSpPr>
          <p:cNvPr id="36" name="TextBox 35">
            <a:extLst>
              <a:ext uri="{FF2B5EF4-FFF2-40B4-BE49-F238E27FC236}">
                <a16:creationId xmlns:a16="http://schemas.microsoft.com/office/drawing/2014/main" id="{7F93CCA7-03AE-4568-9661-DBB4E1ED0AF8}"/>
              </a:ext>
            </a:extLst>
          </p:cNvPr>
          <p:cNvSpPr txBox="1"/>
          <p:nvPr/>
        </p:nvSpPr>
        <p:spPr>
          <a:xfrm rot="16200000">
            <a:off x="547776" y="4002826"/>
            <a:ext cx="4478858" cy="276999"/>
          </a:xfrm>
          <a:prstGeom prst="rect">
            <a:avLst/>
          </a:prstGeom>
          <a:noFill/>
        </p:spPr>
        <p:txBody>
          <a:bodyPr wrap="square" rtlCol="0">
            <a:spAutoFit/>
          </a:bodyPr>
          <a:lstStyle/>
          <a:p>
            <a:r>
              <a:rPr lang="en-US" sz="1200" b="1" dirty="0"/>
              <a:t>BINAC</a:t>
            </a:r>
          </a:p>
        </p:txBody>
      </p:sp>
    </p:spTree>
    <p:extLst>
      <p:ext uri="{BB962C8B-B14F-4D97-AF65-F5344CB8AC3E}">
        <p14:creationId xmlns:p14="http://schemas.microsoft.com/office/powerpoint/2010/main" val="371358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Operating Systems (05)</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15</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21" name="TextBox 20">
            <a:extLst>
              <a:ext uri="{FF2B5EF4-FFF2-40B4-BE49-F238E27FC236}">
                <a16:creationId xmlns:a16="http://schemas.microsoft.com/office/drawing/2014/main" id="{D0E86DD4-66F5-4AF2-9C02-8DDD8989F4F2}"/>
              </a:ext>
            </a:extLst>
          </p:cNvPr>
          <p:cNvSpPr txBox="1"/>
          <p:nvPr/>
        </p:nvSpPr>
        <p:spPr>
          <a:xfrm rot="16200000">
            <a:off x="-50389" y="4005931"/>
            <a:ext cx="4478858" cy="276999"/>
          </a:xfrm>
          <a:prstGeom prst="rect">
            <a:avLst/>
          </a:prstGeom>
          <a:noFill/>
        </p:spPr>
        <p:txBody>
          <a:bodyPr wrap="square" rtlCol="0">
            <a:spAutoFit/>
          </a:bodyPr>
          <a:lstStyle/>
          <a:p>
            <a:r>
              <a:rPr lang="en-US" sz="1200" b="1" dirty="0"/>
              <a:t>ENIAC</a:t>
            </a:r>
          </a:p>
        </p:txBody>
      </p:sp>
      <p:sp>
        <p:nvSpPr>
          <p:cNvPr id="22" name="TextBox 21">
            <a:extLst>
              <a:ext uri="{FF2B5EF4-FFF2-40B4-BE49-F238E27FC236}">
                <a16:creationId xmlns:a16="http://schemas.microsoft.com/office/drawing/2014/main" id="{4FD16E1E-D506-46C8-91E4-6C69FA13283E}"/>
              </a:ext>
            </a:extLst>
          </p:cNvPr>
          <p:cNvSpPr txBox="1"/>
          <p:nvPr/>
        </p:nvSpPr>
        <p:spPr>
          <a:xfrm rot="16200000">
            <a:off x="196108" y="4027267"/>
            <a:ext cx="4478858" cy="276999"/>
          </a:xfrm>
          <a:prstGeom prst="rect">
            <a:avLst/>
          </a:prstGeom>
          <a:noFill/>
        </p:spPr>
        <p:txBody>
          <a:bodyPr wrap="square" rtlCol="0">
            <a:spAutoFit/>
          </a:bodyPr>
          <a:lstStyle/>
          <a:p>
            <a:r>
              <a:rPr lang="en-US" sz="1200" b="1" dirty="0"/>
              <a:t>Transistor</a:t>
            </a:r>
          </a:p>
        </p:txBody>
      </p:sp>
      <p:sp>
        <p:nvSpPr>
          <p:cNvPr id="27" name="TextBox 26">
            <a:extLst>
              <a:ext uri="{FF2B5EF4-FFF2-40B4-BE49-F238E27FC236}">
                <a16:creationId xmlns:a16="http://schemas.microsoft.com/office/drawing/2014/main" id="{8089A950-AC7B-458F-AB38-3A6F0643A25D}"/>
              </a:ext>
            </a:extLst>
          </p:cNvPr>
          <p:cNvSpPr txBox="1"/>
          <p:nvPr/>
        </p:nvSpPr>
        <p:spPr>
          <a:xfrm rot="16200000">
            <a:off x="746271" y="4005931"/>
            <a:ext cx="4478858" cy="276999"/>
          </a:xfrm>
          <a:prstGeom prst="rect">
            <a:avLst/>
          </a:prstGeom>
          <a:noFill/>
        </p:spPr>
        <p:txBody>
          <a:bodyPr wrap="square" rtlCol="0">
            <a:spAutoFit/>
          </a:bodyPr>
          <a:lstStyle/>
          <a:p>
            <a:r>
              <a:rPr lang="en-US" sz="1200" b="1" dirty="0"/>
              <a:t>UNIVAC</a:t>
            </a:r>
          </a:p>
        </p:txBody>
      </p:sp>
      <p:sp>
        <p:nvSpPr>
          <p:cNvPr id="28" name="TextBox 27">
            <a:extLst>
              <a:ext uri="{FF2B5EF4-FFF2-40B4-BE49-F238E27FC236}">
                <a16:creationId xmlns:a16="http://schemas.microsoft.com/office/drawing/2014/main" id="{99A8319D-87EC-43A1-BC6D-78943F4AC39C}"/>
              </a:ext>
            </a:extLst>
          </p:cNvPr>
          <p:cNvSpPr txBox="1"/>
          <p:nvPr/>
        </p:nvSpPr>
        <p:spPr>
          <a:xfrm rot="16200000">
            <a:off x="898671" y="4005931"/>
            <a:ext cx="4478858" cy="276999"/>
          </a:xfrm>
          <a:prstGeom prst="rect">
            <a:avLst/>
          </a:prstGeom>
          <a:noFill/>
        </p:spPr>
        <p:txBody>
          <a:bodyPr wrap="square" rtlCol="0">
            <a:spAutoFit/>
          </a:bodyPr>
          <a:lstStyle/>
          <a:p>
            <a:r>
              <a:rPr lang="en-US" sz="1200" b="1" dirty="0"/>
              <a:t>IBM 701</a:t>
            </a:r>
          </a:p>
        </p:txBody>
      </p:sp>
      <p:sp>
        <p:nvSpPr>
          <p:cNvPr id="29" name="TextBox 28">
            <a:extLst>
              <a:ext uri="{FF2B5EF4-FFF2-40B4-BE49-F238E27FC236}">
                <a16:creationId xmlns:a16="http://schemas.microsoft.com/office/drawing/2014/main" id="{C4F2EA23-65B1-4FD4-9DF5-BB89758F258B}"/>
              </a:ext>
            </a:extLst>
          </p:cNvPr>
          <p:cNvSpPr txBox="1"/>
          <p:nvPr/>
        </p:nvSpPr>
        <p:spPr>
          <a:xfrm rot="16200000">
            <a:off x="1069571" y="4005931"/>
            <a:ext cx="4478858" cy="276999"/>
          </a:xfrm>
          <a:prstGeom prst="rect">
            <a:avLst/>
          </a:prstGeom>
          <a:noFill/>
        </p:spPr>
        <p:txBody>
          <a:bodyPr wrap="square" rtlCol="0">
            <a:spAutoFit/>
          </a:bodyPr>
          <a:lstStyle/>
          <a:p>
            <a:r>
              <a:rPr lang="en-US" sz="1200" b="1" dirty="0"/>
              <a:t>UNIVAC 1103A</a:t>
            </a:r>
          </a:p>
        </p:txBody>
      </p:sp>
      <p:sp>
        <p:nvSpPr>
          <p:cNvPr id="25" name="TextBox 24">
            <a:extLst>
              <a:ext uri="{FF2B5EF4-FFF2-40B4-BE49-F238E27FC236}">
                <a16:creationId xmlns:a16="http://schemas.microsoft.com/office/drawing/2014/main" id="{3A0E1814-06F6-4682-8C54-245BAE8F9EEE}"/>
              </a:ext>
            </a:extLst>
          </p:cNvPr>
          <p:cNvSpPr txBox="1"/>
          <p:nvPr/>
        </p:nvSpPr>
        <p:spPr>
          <a:xfrm rot="16200000">
            <a:off x="1404271" y="4005931"/>
            <a:ext cx="4478858" cy="276999"/>
          </a:xfrm>
          <a:prstGeom prst="rect">
            <a:avLst/>
          </a:prstGeom>
          <a:noFill/>
        </p:spPr>
        <p:txBody>
          <a:bodyPr wrap="square" rtlCol="0">
            <a:spAutoFit/>
          </a:bodyPr>
          <a:lstStyle/>
          <a:p>
            <a:r>
              <a:rPr lang="en-US" sz="1200" b="1" dirty="0"/>
              <a:t>IBM 7090</a:t>
            </a:r>
          </a:p>
        </p:txBody>
      </p:sp>
      <p:pic>
        <p:nvPicPr>
          <p:cNvPr id="8" name="Picture 7" descr="A large room&#10;&#10;Description automatically generated">
            <a:extLst>
              <a:ext uri="{FF2B5EF4-FFF2-40B4-BE49-F238E27FC236}">
                <a16:creationId xmlns:a16="http://schemas.microsoft.com/office/drawing/2014/main" id="{F7EBDDAB-A6A5-4BDD-A178-66DE8CF637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1" y="1386160"/>
            <a:ext cx="5421312" cy="4097503"/>
          </a:xfrm>
          <a:prstGeom prst="rect">
            <a:avLst/>
          </a:prstGeom>
        </p:spPr>
      </p:pic>
      <p:sp>
        <p:nvSpPr>
          <p:cNvPr id="32" name="TextBox 31">
            <a:extLst>
              <a:ext uri="{FF2B5EF4-FFF2-40B4-BE49-F238E27FC236}">
                <a16:creationId xmlns:a16="http://schemas.microsoft.com/office/drawing/2014/main" id="{8C730FC5-B9B5-4AD5-B7B9-52562FB77279}"/>
              </a:ext>
            </a:extLst>
          </p:cNvPr>
          <p:cNvSpPr txBox="1"/>
          <p:nvPr/>
        </p:nvSpPr>
        <p:spPr>
          <a:xfrm rot="16200000">
            <a:off x="395376" y="4011297"/>
            <a:ext cx="4478858" cy="276999"/>
          </a:xfrm>
          <a:prstGeom prst="rect">
            <a:avLst/>
          </a:prstGeom>
          <a:noFill/>
        </p:spPr>
        <p:txBody>
          <a:bodyPr wrap="square" rtlCol="0">
            <a:spAutoFit/>
          </a:bodyPr>
          <a:lstStyle/>
          <a:p>
            <a:r>
              <a:rPr lang="en-US" sz="1200" b="1" dirty="0"/>
              <a:t>EDSAC and EDVAC</a:t>
            </a:r>
          </a:p>
        </p:txBody>
      </p:sp>
      <p:sp>
        <p:nvSpPr>
          <p:cNvPr id="33" name="TextBox 32">
            <a:extLst>
              <a:ext uri="{FF2B5EF4-FFF2-40B4-BE49-F238E27FC236}">
                <a16:creationId xmlns:a16="http://schemas.microsoft.com/office/drawing/2014/main" id="{A461E7C4-19AA-40E8-A41C-5524BCFB5EAE}"/>
              </a:ext>
            </a:extLst>
          </p:cNvPr>
          <p:cNvSpPr txBox="1"/>
          <p:nvPr/>
        </p:nvSpPr>
        <p:spPr>
          <a:xfrm rot="16200000">
            <a:off x="547776" y="4002826"/>
            <a:ext cx="4478858" cy="276999"/>
          </a:xfrm>
          <a:prstGeom prst="rect">
            <a:avLst/>
          </a:prstGeom>
          <a:noFill/>
        </p:spPr>
        <p:txBody>
          <a:bodyPr wrap="square" rtlCol="0">
            <a:spAutoFit/>
          </a:bodyPr>
          <a:lstStyle/>
          <a:p>
            <a:r>
              <a:rPr lang="en-US" sz="1200" b="1" dirty="0"/>
              <a:t>BINAC</a:t>
            </a:r>
          </a:p>
        </p:txBody>
      </p:sp>
      <p:sp>
        <p:nvSpPr>
          <p:cNvPr id="31" name="TextBox 30">
            <a:extLst>
              <a:ext uri="{FF2B5EF4-FFF2-40B4-BE49-F238E27FC236}">
                <a16:creationId xmlns:a16="http://schemas.microsoft.com/office/drawing/2014/main" id="{7A0CAB35-1A3C-4354-9F99-C68017DCC838}"/>
              </a:ext>
            </a:extLst>
          </p:cNvPr>
          <p:cNvSpPr txBox="1"/>
          <p:nvPr/>
        </p:nvSpPr>
        <p:spPr>
          <a:xfrm rot="16200000">
            <a:off x="1251871" y="4005931"/>
            <a:ext cx="4478858" cy="276999"/>
          </a:xfrm>
          <a:prstGeom prst="rect">
            <a:avLst/>
          </a:prstGeom>
          <a:noFill/>
        </p:spPr>
        <p:txBody>
          <a:bodyPr wrap="square" rtlCol="0">
            <a:spAutoFit/>
          </a:bodyPr>
          <a:lstStyle/>
          <a:p>
            <a:r>
              <a:rPr lang="en-US" sz="1200" b="1" dirty="0"/>
              <a:t>FORTRAN</a:t>
            </a:r>
          </a:p>
        </p:txBody>
      </p:sp>
    </p:spTree>
    <p:extLst>
      <p:ext uri="{BB962C8B-B14F-4D97-AF65-F5344CB8AC3E}">
        <p14:creationId xmlns:p14="http://schemas.microsoft.com/office/powerpoint/2010/main" val="114640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Operating Systems (05)</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16</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21" name="TextBox 20">
            <a:extLst>
              <a:ext uri="{FF2B5EF4-FFF2-40B4-BE49-F238E27FC236}">
                <a16:creationId xmlns:a16="http://schemas.microsoft.com/office/drawing/2014/main" id="{D0E86DD4-66F5-4AF2-9C02-8DDD8989F4F2}"/>
              </a:ext>
            </a:extLst>
          </p:cNvPr>
          <p:cNvSpPr txBox="1"/>
          <p:nvPr/>
        </p:nvSpPr>
        <p:spPr>
          <a:xfrm rot="16200000">
            <a:off x="-50389" y="4005931"/>
            <a:ext cx="4478858" cy="276999"/>
          </a:xfrm>
          <a:prstGeom prst="rect">
            <a:avLst/>
          </a:prstGeom>
          <a:noFill/>
        </p:spPr>
        <p:txBody>
          <a:bodyPr wrap="square" rtlCol="0">
            <a:spAutoFit/>
          </a:bodyPr>
          <a:lstStyle/>
          <a:p>
            <a:r>
              <a:rPr lang="en-US" sz="1200" b="1" dirty="0"/>
              <a:t>ENIAC</a:t>
            </a:r>
          </a:p>
        </p:txBody>
      </p:sp>
      <p:sp>
        <p:nvSpPr>
          <p:cNvPr id="22" name="TextBox 21">
            <a:extLst>
              <a:ext uri="{FF2B5EF4-FFF2-40B4-BE49-F238E27FC236}">
                <a16:creationId xmlns:a16="http://schemas.microsoft.com/office/drawing/2014/main" id="{4FD16E1E-D506-46C8-91E4-6C69FA13283E}"/>
              </a:ext>
            </a:extLst>
          </p:cNvPr>
          <p:cNvSpPr txBox="1"/>
          <p:nvPr/>
        </p:nvSpPr>
        <p:spPr>
          <a:xfrm rot="16200000">
            <a:off x="196108" y="4027267"/>
            <a:ext cx="4478858" cy="276999"/>
          </a:xfrm>
          <a:prstGeom prst="rect">
            <a:avLst/>
          </a:prstGeom>
          <a:noFill/>
        </p:spPr>
        <p:txBody>
          <a:bodyPr wrap="square" rtlCol="0">
            <a:spAutoFit/>
          </a:bodyPr>
          <a:lstStyle/>
          <a:p>
            <a:r>
              <a:rPr lang="en-US" sz="1200" b="1" dirty="0"/>
              <a:t>Transistor</a:t>
            </a:r>
          </a:p>
        </p:txBody>
      </p:sp>
      <p:sp>
        <p:nvSpPr>
          <p:cNvPr id="27" name="TextBox 26">
            <a:extLst>
              <a:ext uri="{FF2B5EF4-FFF2-40B4-BE49-F238E27FC236}">
                <a16:creationId xmlns:a16="http://schemas.microsoft.com/office/drawing/2014/main" id="{8089A950-AC7B-458F-AB38-3A6F0643A25D}"/>
              </a:ext>
            </a:extLst>
          </p:cNvPr>
          <p:cNvSpPr txBox="1"/>
          <p:nvPr/>
        </p:nvSpPr>
        <p:spPr>
          <a:xfrm rot="16200000">
            <a:off x="746271" y="4005931"/>
            <a:ext cx="4478858" cy="276999"/>
          </a:xfrm>
          <a:prstGeom prst="rect">
            <a:avLst/>
          </a:prstGeom>
          <a:noFill/>
        </p:spPr>
        <p:txBody>
          <a:bodyPr wrap="square" rtlCol="0">
            <a:spAutoFit/>
          </a:bodyPr>
          <a:lstStyle/>
          <a:p>
            <a:r>
              <a:rPr lang="en-US" sz="1200" b="1" dirty="0"/>
              <a:t>UNIVAC</a:t>
            </a:r>
          </a:p>
        </p:txBody>
      </p:sp>
      <p:sp>
        <p:nvSpPr>
          <p:cNvPr id="28" name="TextBox 27">
            <a:extLst>
              <a:ext uri="{FF2B5EF4-FFF2-40B4-BE49-F238E27FC236}">
                <a16:creationId xmlns:a16="http://schemas.microsoft.com/office/drawing/2014/main" id="{99A8319D-87EC-43A1-BC6D-78943F4AC39C}"/>
              </a:ext>
            </a:extLst>
          </p:cNvPr>
          <p:cNvSpPr txBox="1"/>
          <p:nvPr/>
        </p:nvSpPr>
        <p:spPr>
          <a:xfrm rot="16200000">
            <a:off x="898671" y="4005931"/>
            <a:ext cx="4478858" cy="276999"/>
          </a:xfrm>
          <a:prstGeom prst="rect">
            <a:avLst/>
          </a:prstGeom>
          <a:noFill/>
        </p:spPr>
        <p:txBody>
          <a:bodyPr wrap="square" rtlCol="0">
            <a:spAutoFit/>
          </a:bodyPr>
          <a:lstStyle/>
          <a:p>
            <a:r>
              <a:rPr lang="en-US" sz="1200" b="1" dirty="0"/>
              <a:t>IBM 701</a:t>
            </a:r>
          </a:p>
        </p:txBody>
      </p:sp>
      <p:sp>
        <p:nvSpPr>
          <p:cNvPr id="29" name="TextBox 28">
            <a:extLst>
              <a:ext uri="{FF2B5EF4-FFF2-40B4-BE49-F238E27FC236}">
                <a16:creationId xmlns:a16="http://schemas.microsoft.com/office/drawing/2014/main" id="{C4F2EA23-65B1-4FD4-9DF5-BB89758F258B}"/>
              </a:ext>
            </a:extLst>
          </p:cNvPr>
          <p:cNvSpPr txBox="1"/>
          <p:nvPr/>
        </p:nvSpPr>
        <p:spPr>
          <a:xfrm rot="16200000">
            <a:off x="1069571" y="4005931"/>
            <a:ext cx="4478858" cy="276999"/>
          </a:xfrm>
          <a:prstGeom prst="rect">
            <a:avLst/>
          </a:prstGeom>
          <a:noFill/>
        </p:spPr>
        <p:txBody>
          <a:bodyPr wrap="square" rtlCol="0">
            <a:spAutoFit/>
          </a:bodyPr>
          <a:lstStyle/>
          <a:p>
            <a:r>
              <a:rPr lang="en-US" sz="1200" b="1" dirty="0"/>
              <a:t>UNIVAC 1103A</a:t>
            </a:r>
          </a:p>
        </p:txBody>
      </p:sp>
      <p:sp>
        <p:nvSpPr>
          <p:cNvPr id="25" name="TextBox 24">
            <a:extLst>
              <a:ext uri="{FF2B5EF4-FFF2-40B4-BE49-F238E27FC236}">
                <a16:creationId xmlns:a16="http://schemas.microsoft.com/office/drawing/2014/main" id="{3A0E1814-06F6-4682-8C54-245BAE8F9EEE}"/>
              </a:ext>
            </a:extLst>
          </p:cNvPr>
          <p:cNvSpPr txBox="1"/>
          <p:nvPr/>
        </p:nvSpPr>
        <p:spPr>
          <a:xfrm rot="16200000">
            <a:off x="1556671" y="4005931"/>
            <a:ext cx="4478858" cy="276999"/>
          </a:xfrm>
          <a:prstGeom prst="rect">
            <a:avLst/>
          </a:prstGeom>
          <a:noFill/>
        </p:spPr>
        <p:txBody>
          <a:bodyPr wrap="square" rtlCol="0">
            <a:spAutoFit/>
          </a:bodyPr>
          <a:lstStyle/>
          <a:p>
            <a:r>
              <a:rPr lang="en-US" sz="1200" b="1" dirty="0"/>
              <a:t>Burroughs B5000</a:t>
            </a:r>
          </a:p>
        </p:txBody>
      </p:sp>
      <p:sp>
        <p:nvSpPr>
          <p:cNvPr id="26" name="TextBox 25">
            <a:extLst>
              <a:ext uri="{FF2B5EF4-FFF2-40B4-BE49-F238E27FC236}">
                <a16:creationId xmlns:a16="http://schemas.microsoft.com/office/drawing/2014/main" id="{9789DC37-D1C2-42F3-9C27-86163B9ACDA6}"/>
              </a:ext>
            </a:extLst>
          </p:cNvPr>
          <p:cNvSpPr txBox="1"/>
          <p:nvPr/>
        </p:nvSpPr>
        <p:spPr>
          <a:xfrm rot="16200000">
            <a:off x="1251871" y="4005931"/>
            <a:ext cx="4478858" cy="276999"/>
          </a:xfrm>
          <a:prstGeom prst="rect">
            <a:avLst/>
          </a:prstGeom>
          <a:noFill/>
        </p:spPr>
        <p:txBody>
          <a:bodyPr wrap="square" rtlCol="0">
            <a:spAutoFit/>
          </a:bodyPr>
          <a:lstStyle/>
          <a:p>
            <a:r>
              <a:rPr lang="en-US" sz="1200" b="1" dirty="0"/>
              <a:t>FORTRAN</a:t>
            </a:r>
          </a:p>
        </p:txBody>
      </p:sp>
      <p:sp>
        <p:nvSpPr>
          <p:cNvPr id="32" name="TextBox 31">
            <a:extLst>
              <a:ext uri="{FF2B5EF4-FFF2-40B4-BE49-F238E27FC236}">
                <a16:creationId xmlns:a16="http://schemas.microsoft.com/office/drawing/2014/main" id="{8C730FC5-B9B5-4AD5-B7B9-52562FB77279}"/>
              </a:ext>
            </a:extLst>
          </p:cNvPr>
          <p:cNvSpPr txBox="1"/>
          <p:nvPr/>
        </p:nvSpPr>
        <p:spPr>
          <a:xfrm rot="16200000">
            <a:off x="395376" y="4011297"/>
            <a:ext cx="4478858" cy="276999"/>
          </a:xfrm>
          <a:prstGeom prst="rect">
            <a:avLst/>
          </a:prstGeom>
          <a:noFill/>
        </p:spPr>
        <p:txBody>
          <a:bodyPr wrap="square" rtlCol="0">
            <a:spAutoFit/>
          </a:bodyPr>
          <a:lstStyle/>
          <a:p>
            <a:r>
              <a:rPr lang="en-US" sz="1200" b="1" dirty="0"/>
              <a:t>EDSAC and EDVAC</a:t>
            </a:r>
          </a:p>
        </p:txBody>
      </p:sp>
      <p:sp>
        <p:nvSpPr>
          <p:cNvPr id="33" name="TextBox 32">
            <a:extLst>
              <a:ext uri="{FF2B5EF4-FFF2-40B4-BE49-F238E27FC236}">
                <a16:creationId xmlns:a16="http://schemas.microsoft.com/office/drawing/2014/main" id="{A461E7C4-19AA-40E8-A41C-5524BCFB5EAE}"/>
              </a:ext>
            </a:extLst>
          </p:cNvPr>
          <p:cNvSpPr txBox="1"/>
          <p:nvPr/>
        </p:nvSpPr>
        <p:spPr>
          <a:xfrm rot="16200000">
            <a:off x="547776" y="4002826"/>
            <a:ext cx="4478858" cy="276999"/>
          </a:xfrm>
          <a:prstGeom prst="rect">
            <a:avLst/>
          </a:prstGeom>
          <a:noFill/>
        </p:spPr>
        <p:txBody>
          <a:bodyPr wrap="square" rtlCol="0">
            <a:spAutoFit/>
          </a:bodyPr>
          <a:lstStyle/>
          <a:p>
            <a:r>
              <a:rPr lang="en-US" sz="1200" b="1" dirty="0"/>
              <a:t>BINAC</a:t>
            </a:r>
          </a:p>
        </p:txBody>
      </p:sp>
      <p:pic>
        <p:nvPicPr>
          <p:cNvPr id="30" name="Picture 29">
            <a:extLst>
              <a:ext uri="{FF2B5EF4-FFF2-40B4-BE49-F238E27FC236}">
                <a16:creationId xmlns:a16="http://schemas.microsoft.com/office/drawing/2014/main" id="{2FF2307C-3FB4-4A93-92A6-C9BE244C3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454" y="1712516"/>
            <a:ext cx="6428536" cy="3018276"/>
          </a:xfrm>
          <a:prstGeom prst="rect">
            <a:avLst/>
          </a:prstGeom>
        </p:spPr>
      </p:pic>
      <p:sp>
        <p:nvSpPr>
          <p:cNvPr id="5" name="TextBox 4">
            <a:extLst>
              <a:ext uri="{FF2B5EF4-FFF2-40B4-BE49-F238E27FC236}">
                <a16:creationId xmlns:a16="http://schemas.microsoft.com/office/drawing/2014/main" id="{D878323E-BAB5-40FF-AF47-CDFC699B96CD}"/>
              </a:ext>
            </a:extLst>
          </p:cNvPr>
          <p:cNvSpPr txBox="1"/>
          <p:nvPr/>
        </p:nvSpPr>
        <p:spPr>
          <a:xfrm rot="16200000">
            <a:off x="1404271" y="4005931"/>
            <a:ext cx="4478858" cy="276999"/>
          </a:xfrm>
          <a:prstGeom prst="rect">
            <a:avLst/>
          </a:prstGeom>
          <a:noFill/>
        </p:spPr>
        <p:txBody>
          <a:bodyPr wrap="square" rtlCol="0">
            <a:spAutoFit/>
          </a:bodyPr>
          <a:lstStyle/>
          <a:p>
            <a:r>
              <a:rPr lang="en-US" sz="1200" b="1" dirty="0"/>
              <a:t>IBM 7090</a:t>
            </a:r>
          </a:p>
        </p:txBody>
      </p:sp>
    </p:spTree>
    <p:extLst>
      <p:ext uri="{BB962C8B-B14F-4D97-AF65-F5344CB8AC3E}">
        <p14:creationId xmlns:p14="http://schemas.microsoft.com/office/powerpoint/2010/main" val="244402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Operating Systems (05)</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17</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21" name="TextBox 20">
            <a:extLst>
              <a:ext uri="{FF2B5EF4-FFF2-40B4-BE49-F238E27FC236}">
                <a16:creationId xmlns:a16="http://schemas.microsoft.com/office/drawing/2014/main" id="{D0E86DD4-66F5-4AF2-9C02-8DDD8989F4F2}"/>
              </a:ext>
            </a:extLst>
          </p:cNvPr>
          <p:cNvSpPr txBox="1"/>
          <p:nvPr/>
        </p:nvSpPr>
        <p:spPr>
          <a:xfrm rot="16200000">
            <a:off x="-50389" y="4005931"/>
            <a:ext cx="4478858" cy="276999"/>
          </a:xfrm>
          <a:prstGeom prst="rect">
            <a:avLst/>
          </a:prstGeom>
          <a:noFill/>
        </p:spPr>
        <p:txBody>
          <a:bodyPr wrap="square" rtlCol="0">
            <a:spAutoFit/>
          </a:bodyPr>
          <a:lstStyle/>
          <a:p>
            <a:r>
              <a:rPr lang="en-US" sz="1200" b="1" dirty="0"/>
              <a:t>ENIAC</a:t>
            </a:r>
          </a:p>
        </p:txBody>
      </p:sp>
      <p:sp>
        <p:nvSpPr>
          <p:cNvPr id="22" name="TextBox 21">
            <a:extLst>
              <a:ext uri="{FF2B5EF4-FFF2-40B4-BE49-F238E27FC236}">
                <a16:creationId xmlns:a16="http://schemas.microsoft.com/office/drawing/2014/main" id="{4FD16E1E-D506-46C8-91E4-6C69FA13283E}"/>
              </a:ext>
            </a:extLst>
          </p:cNvPr>
          <p:cNvSpPr txBox="1"/>
          <p:nvPr/>
        </p:nvSpPr>
        <p:spPr>
          <a:xfrm rot="16200000">
            <a:off x="196108" y="4027267"/>
            <a:ext cx="4478858" cy="276999"/>
          </a:xfrm>
          <a:prstGeom prst="rect">
            <a:avLst/>
          </a:prstGeom>
          <a:noFill/>
        </p:spPr>
        <p:txBody>
          <a:bodyPr wrap="square" rtlCol="0">
            <a:spAutoFit/>
          </a:bodyPr>
          <a:lstStyle/>
          <a:p>
            <a:r>
              <a:rPr lang="en-US" sz="1200" b="1" dirty="0"/>
              <a:t>Transistor</a:t>
            </a:r>
          </a:p>
        </p:txBody>
      </p:sp>
      <p:sp>
        <p:nvSpPr>
          <p:cNvPr id="27" name="TextBox 26">
            <a:extLst>
              <a:ext uri="{FF2B5EF4-FFF2-40B4-BE49-F238E27FC236}">
                <a16:creationId xmlns:a16="http://schemas.microsoft.com/office/drawing/2014/main" id="{8089A950-AC7B-458F-AB38-3A6F0643A25D}"/>
              </a:ext>
            </a:extLst>
          </p:cNvPr>
          <p:cNvSpPr txBox="1"/>
          <p:nvPr/>
        </p:nvSpPr>
        <p:spPr>
          <a:xfrm rot="16200000">
            <a:off x="746271" y="4005931"/>
            <a:ext cx="4478858" cy="276999"/>
          </a:xfrm>
          <a:prstGeom prst="rect">
            <a:avLst/>
          </a:prstGeom>
          <a:noFill/>
        </p:spPr>
        <p:txBody>
          <a:bodyPr wrap="square" rtlCol="0">
            <a:spAutoFit/>
          </a:bodyPr>
          <a:lstStyle/>
          <a:p>
            <a:r>
              <a:rPr lang="en-US" sz="1200" b="1" dirty="0"/>
              <a:t>UNIVAC</a:t>
            </a:r>
          </a:p>
        </p:txBody>
      </p:sp>
      <p:sp>
        <p:nvSpPr>
          <p:cNvPr id="28" name="TextBox 27">
            <a:extLst>
              <a:ext uri="{FF2B5EF4-FFF2-40B4-BE49-F238E27FC236}">
                <a16:creationId xmlns:a16="http://schemas.microsoft.com/office/drawing/2014/main" id="{99A8319D-87EC-43A1-BC6D-78943F4AC39C}"/>
              </a:ext>
            </a:extLst>
          </p:cNvPr>
          <p:cNvSpPr txBox="1"/>
          <p:nvPr/>
        </p:nvSpPr>
        <p:spPr>
          <a:xfrm rot="16200000">
            <a:off x="898671" y="4005931"/>
            <a:ext cx="4478858" cy="276999"/>
          </a:xfrm>
          <a:prstGeom prst="rect">
            <a:avLst/>
          </a:prstGeom>
          <a:noFill/>
        </p:spPr>
        <p:txBody>
          <a:bodyPr wrap="square" rtlCol="0">
            <a:spAutoFit/>
          </a:bodyPr>
          <a:lstStyle/>
          <a:p>
            <a:r>
              <a:rPr lang="en-US" sz="1200" b="1" dirty="0"/>
              <a:t>IBM 701</a:t>
            </a:r>
          </a:p>
        </p:txBody>
      </p:sp>
      <p:sp>
        <p:nvSpPr>
          <p:cNvPr id="29" name="TextBox 28">
            <a:extLst>
              <a:ext uri="{FF2B5EF4-FFF2-40B4-BE49-F238E27FC236}">
                <a16:creationId xmlns:a16="http://schemas.microsoft.com/office/drawing/2014/main" id="{C4F2EA23-65B1-4FD4-9DF5-BB89758F258B}"/>
              </a:ext>
            </a:extLst>
          </p:cNvPr>
          <p:cNvSpPr txBox="1"/>
          <p:nvPr/>
        </p:nvSpPr>
        <p:spPr>
          <a:xfrm rot="16200000">
            <a:off x="1069571" y="4005931"/>
            <a:ext cx="4478858" cy="276999"/>
          </a:xfrm>
          <a:prstGeom prst="rect">
            <a:avLst/>
          </a:prstGeom>
          <a:noFill/>
        </p:spPr>
        <p:txBody>
          <a:bodyPr wrap="square" rtlCol="0">
            <a:spAutoFit/>
          </a:bodyPr>
          <a:lstStyle/>
          <a:p>
            <a:r>
              <a:rPr lang="en-US" sz="1200" b="1" dirty="0"/>
              <a:t>UNIVAC 1103A</a:t>
            </a:r>
          </a:p>
        </p:txBody>
      </p:sp>
      <p:sp>
        <p:nvSpPr>
          <p:cNvPr id="26" name="TextBox 25">
            <a:extLst>
              <a:ext uri="{FF2B5EF4-FFF2-40B4-BE49-F238E27FC236}">
                <a16:creationId xmlns:a16="http://schemas.microsoft.com/office/drawing/2014/main" id="{44D39A8E-9CF0-4C0A-8A38-812D59A4A39A}"/>
              </a:ext>
            </a:extLst>
          </p:cNvPr>
          <p:cNvSpPr txBox="1"/>
          <p:nvPr/>
        </p:nvSpPr>
        <p:spPr>
          <a:xfrm rot="16200000">
            <a:off x="1736871" y="4005931"/>
            <a:ext cx="4478858" cy="276999"/>
          </a:xfrm>
          <a:prstGeom prst="rect">
            <a:avLst/>
          </a:prstGeom>
          <a:noFill/>
        </p:spPr>
        <p:txBody>
          <a:bodyPr wrap="square" rtlCol="0">
            <a:spAutoFit/>
          </a:bodyPr>
          <a:lstStyle/>
          <a:p>
            <a:r>
              <a:rPr lang="en-US" sz="1200" b="1" dirty="0"/>
              <a:t>DEC PDP-1</a:t>
            </a:r>
          </a:p>
        </p:txBody>
      </p:sp>
      <p:sp>
        <p:nvSpPr>
          <p:cNvPr id="33" name="TextBox 32">
            <a:extLst>
              <a:ext uri="{FF2B5EF4-FFF2-40B4-BE49-F238E27FC236}">
                <a16:creationId xmlns:a16="http://schemas.microsoft.com/office/drawing/2014/main" id="{84DFC4CB-7ABB-4819-B855-588D46C6550C}"/>
              </a:ext>
            </a:extLst>
          </p:cNvPr>
          <p:cNvSpPr txBox="1"/>
          <p:nvPr/>
        </p:nvSpPr>
        <p:spPr>
          <a:xfrm rot="16200000">
            <a:off x="395376" y="4011297"/>
            <a:ext cx="4478858" cy="276999"/>
          </a:xfrm>
          <a:prstGeom prst="rect">
            <a:avLst/>
          </a:prstGeom>
          <a:noFill/>
        </p:spPr>
        <p:txBody>
          <a:bodyPr wrap="square" rtlCol="0">
            <a:spAutoFit/>
          </a:bodyPr>
          <a:lstStyle/>
          <a:p>
            <a:r>
              <a:rPr lang="en-US" sz="1200" b="1" dirty="0"/>
              <a:t>EDSAC and EDVAC</a:t>
            </a:r>
          </a:p>
        </p:txBody>
      </p:sp>
      <p:sp>
        <p:nvSpPr>
          <p:cNvPr id="34" name="TextBox 33">
            <a:extLst>
              <a:ext uri="{FF2B5EF4-FFF2-40B4-BE49-F238E27FC236}">
                <a16:creationId xmlns:a16="http://schemas.microsoft.com/office/drawing/2014/main" id="{F9813F85-1966-4A7D-AD9E-E9C8D6645A54}"/>
              </a:ext>
            </a:extLst>
          </p:cNvPr>
          <p:cNvSpPr txBox="1"/>
          <p:nvPr/>
        </p:nvSpPr>
        <p:spPr>
          <a:xfrm rot="16200000">
            <a:off x="547776" y="4002826"/>
            <a:ext cx="4478858" cy="276999"/>
          </a:xfrm>
          <a:prstGeom prst="rect">
            <a:avLst/>
          </a:prstGeom>
          <a:noFill/>
        </p:spPr>
        <p:txBody>
          <a:bodyPr wrap="square" rtlCol="0">
            <a:spAutoFit/>
          </a:bodyPr>
          <a:lstStyle/>
          <a:p>
            <a:r>
              <a:rPr lang="en-US" sz="1200" b="1" dirty="0"/>
              <a:t>BINAC</a:t>
            </a:r>
          </a:p>
        </p:txBody>
      </p:sp>
      <p:sp>
        <p:nvSpPr>
          <p:cNvPr id="35" name="TextBox 34">
            <a:extLst>
              <a:ext uri="{FF2B5EF4-FFF2-40B4-BE49-F238E27FC236}">
                <a16:creationId xmlns:a16="http://schemas.microsoft.com/office/drawing/2014/main" id="{17DF9707-6B85-4C87-A2A5-407B6EAE124B}"/>
              </a:ext>
            </a:extLst>
          </p:cNvPr>
          <p:cNvSpPr txBox="1"/>
          <p:nvPr/>
        </p:nvSpPr>
        <p:spPr>
          <a:xfrm rot="16200000">
            <a:off x="1251871" y="4005931"/>
            <a:ext cx="4478858" cy="276999"/>
          </a:xfrm>
          <a:prstGeom prst="rect">
            <a:avLst/>
          </a:prstGeom>
          <a:noFill/>
        </p:spPr>
        <p:txBody>
          <a:bodyPr wrap="square" rtlCol="0">
            <a:spAutoFit/>
          </a:bodyPr>
          <a:lstStyle/>
          <a:p>
            <a:r>
              <a:rPr lang="en-US" sz="1200" b="1" dirty="0"/>
              <a:t>FORTRAN</a:t>
            </a:r>
          </a:p>
        </p:txBody>
      </p:sp>
      <p:pic>
        <p:nvPicPr>
          <p:cNvPr id="8" name="Picture 7" descr="A close up of a computer&#10;&#10;Description automatically generated">
            <a:extLst>
              <a:ext uri="{FF2B5EF4-FFF2-40B4-BE49-F238E27FC236}">
                <a16:creationId xmlns:a16="http://schemas.microsoft.com/office/drawing/2014/main" id="{5AE1AFF7-112D-4BDF-ABF3-76B184378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638" y="1371601"/>
            <a:ext cx="4879313" cy="3803559"/>
          </a:xfrm>
          <a:prstGeom prst="rect">
            <a:avLst/>
          </a:prstGeom>
        </p:spPr>
      </p:pic>
      <p:sp>
        <p:nvSpPr>
          <p:cNvPr id="5" name="TextBox 4">
            <a:extLst>
              <a:ext uri="{FF2B5EF4-FFF2-40B4-BE49-F238E27FC236}">
                <a16:creationId xmlns:a16="http://schemas.microsoft.com/office/drawing/2014/main" id="{1CA05FF1-980F-4054-AF45-F17705D58B60}"/>
              </a:ext>
            </a:extLst>
          </p:cNvPr>
          <p:cNvSpPr txBox="1"/>
          <p:nvPr/>
        </p:nvSpPr>
        <p:spPr>
          <a:xfrm rot="16200000">
            <a:off x="1556671" y="4005931"/>
            <a:ext cx="4478858" cy="276999"/>
          </a:xfrm>
          <a:prstGeom prst="rect">
            <a:avLst/>
          </a:prstGeom>
          <a:noFill/>
        </p:spPr>
        <p:txBody>
          <a:bodyPr wrap="square" rtlCol="0">
            <a:spAutoFit/>
          </a:bodyPr>
          <a:lstStyle/>
          <a:p>
            <a:r>
              <a:rPr lang="en-US" sz="1200" b="1" dirty="0"/>
              <a:t>Burroughs B5000</a:t>
            </a:r>
          </a:p>
        </p:txBody>
      </p:sp>
      <p:sp>
        <p:nvSpPr>
          <p:cNvPr id="9" name="TextBox 8">
            <a:extLst>
              <a:ext uri="{FF2B5EF4-FFF2-40B4-BE49-F238E27FC236}">
                <a16:creationId xmlns:a16="http://schemas.microsoft.com/office/drawing/2014/main" id="{C4D9CA9E-83D7-4AB5-A940-29233952A420}"/>
              </a:ext>
            </a:extLst>
          </p:cNvPr>
          <p:cNvSpPr txBox="1"/>
          <p:nvPr/>
        </p:nvSpPr>
        <p:spPr>
          <a:xfrm rot="16200000">
            <a:off x="1404271" y="4005931"/>
            <a:ext cx="4478858" cy="276999"/>
          </a:xfrm>
          <a:prstGeom prst="rect">
            <a:avLst/>
          </a:prstGeom>
          <a:noFill/>
        </p:spPr>
        <p:txBody>
          <a:bodyPr wrap="square" rtlCol="0">
            <a:spAutoFit/>
          </a:bodyPr>
          <a:lstStyle/>
          <a:p>
            <a:r>
              <a:rPr lang="en-US" sz="1200" b="1" dirty="0"/>
              <a:t>IBM 7090</a:t>
            </a:r>
          </a:p>
        </p:txBody>
      </p:sp>
    </p:spTree>
    <p:extLst>
      <p:ext uri="{BB962C8B-B14F-4D97-AF65-F5344CB8AC3E}">
        <p14:creationId xmlns:p14="http://schemas.microsoft.com/office/powerpoint/2010/main" val="215968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nkey programmers">
            <a:extLst>
              <a:ext uri="{FF2B5EF4-FFF2-40B4-BE49-F238E27FC236}">
                <a16:creationId xmlns:a16="http://schemas.microsoft.com/office/drawing/2014/main" id="{541F3F45-3494-4844-B869-92B6B1BEC979}"/>
              </a:ext>
            </a:extLst>
          </p:cNvPr>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10972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hought Bubble: Cloud 4">
            <a:extLst>
              <a:ext uri="{FF2B5EF4-FFF2-40B4-BE49-F238E27FC236}">
                <a16:creationId xmlns:a16="http://schemas.microsoft.com/office/drawing/2014/main" id="{8F3E42C3-0146-41D4-98D1-826C8870EFD0}"/>
              </a:ext>
            </a:extLst>
          </p:cNvPr>
          <p:cNvSpPr/>
          <p:nvPr/>
        </p:nvSpPr>
        <p:spPr>
          <a:xfrm>
            <a:off x="4434348" y="324464"/>
            <a:ext cx="2182761" cy="1229032"/>
          </a:xfrm>
          <a:prstGeom prst="cloudCallout">
            <a:avLst>
              <a:gd name="adj1" fmla="val 91605"/>
              <a:gd name="adj2" fmla="val 521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Comic Sans MS" panose="030F0702030302020204" pitchFamily="66" charset="0"/>
              </a:rPr>
              <a:t>Be Safe</a:t>
            </a:r>
          </a:p>
        </p:txBody>
      </p:sp>
      <p:pic>
        <p:nvPicPr>
          <p:cNvPr id="6" name="Picture 5">
            <a:extLst>
              <a:ext uri="{FF2B5EF4-FFF2-40B4-BE49-F238E27FC236}">
                <a16:creationId xmlns:a16="http://schemas.microsoft.com/office/drawing/2014/main" id="{7EDB1758-187B-4E58-A8B9-4D2448FA9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47633">
            <a:off x="7704102" y="1889526"/>
            <a:ext cx="1246948" cy="1051464"/>
          </a:xfrm>
          <a:prstGeom prst="rect">
            <a:avLst/>
          </a:prstGeom>
        </p:spPr>
      </p:pic>
    </p:spTree>
    <p:extLst>
      <p:ext uri="{BB962C8B-B14F-4D97-AF65-F5344CB8AC3E}">
        <p14:creationId xmlns:p14="http://schemas.microsoft.com/office/powerpoint/2010/main" val="353182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833240-C668-4A35-9D3E-8E9B38F7773A}"/>
              </a:ext>
            </a:extLst>
          </p:cNvPr>
          <p:cNvSpPr>
            <a:spLocks noGrp="1"/>
          </p:cNvSpPr>
          <p:nvPr>
            <p:ph type="body" idx="1"/>
          </p:nvPr>
        </p:nvSpPr>
        <p:spPr/>
        <p:txBody>
          <a:bodyPr/>
          <a:lstStyle/>
          <a:p>
            <a:r>
              <a:rPr lang="en-US" dirty="0"/>
              <a:t>Chapter 2</a:t>
            </a:r>
          </a:p>
        </p:txBody>
      </p:sp>
      <p:sp>
        <p:nvSpPr>
          <p:cNvPr id="3" name="Title 2">
            <a:extLst>
              <a:ext uri="{FF2B5EF4-FFF2-40B4-BE49-F238E27FC236}">
                <a16:creationId xmlns:a16="http://schemas.microsoft.com/office/drawing/2014/main" id="{A2F4789D-7253-4F0E-B1AD-A17F062B267C}"/>
              </a:ext>
            </a:extLst>
          </p:cNvPr>
          <p:cNvSpPr>
            <a:spLocks noGrp="1"/>
          </p:cNvSpPr>
          <p:nvPr>
            <p:ph type="title"/>
          </p:nvPr>
        </p:nvSpPr>
        <p:spPr/>
        <p:txBody>
          <a:bodyPr/>
          <a:lstStyle/>
          <a:p>
            <a:r>
              <a:rPr lang="en-US" dirty="0"/>
              <a:t>Operating Systems Overview</a:t>
            </a:r>
          </a:p>
        </p:txBody>
      </p:sp>
      <p:sp>
        <p:nvSpPr>
          <p:cNvPr id="4" name="Slide Number Placeholder 3">
            <a:extLst>
              <a:ext uri="{FF2B5EF4-FFF2-40B4-BE49-F238E27FC236}">
                <a16:creationId xmlns:a16="http://schemas.microsoft.com/office/drawing/2014/main" id="{F1C3466E-5647-4471-A3DD-F9AABD33C527}"/>
              </a:ext>
            </a:extLst>
          </p:cNvPr>
          <p:cNvSpPr>
            <a:spLocks noGrp="1"/>
          </p:cNvSpPr>
          <p:nvPr>
            <p:ph type="sldNum" sz="quarter" idx="11"/>
          </p:nvPr>
        </p:nvSpPr>
        <p:spPr/>
        <p:txBody>
          <a:bodyPr/>
          <a:lstStyle/>
          <a:p>
            <a:pPr>
              <a:defRPr/>
            </a:pPr>
            <a:fld id="{05F3E5B3-DBDD-4BE1-9C90-2CB0F3BF80B9}" type="slidenum">
              <a:rPr lang="en-US" smtClean="0"/>
              <a:pPr>
                <a:defRPr/>
              </a:pPr>
              <a:t>2</a:t>
            </a:fld>
            <a:endParaRPr lang="en-US" dirty="0"/>
          </a:p>
        </p:txBody>
      </p:sp>
      <p:sp>
        <p:nvSpPr>
          <p:cNvPr id="5" name="Footer Placeholder 4">
            <a:extLst>
              <a:ext uri="{FF2B5EF4-FFF2-40B4-BE49-F238E27FC236}">
                <a16:creationId xmlns:a16="http://schemas.microsoft.com/office/drawing/2014/main" id="{5DAF03DE-0728-4ADE-B102-0C98786D6819}"/>
              </a:ext>
            </a:extLst>
          </p:cNvPr>
          <p:cNvSpPr>
            <a:spLocks noGrp="1"/>
          </p:cNvSpPr>
          <p:nvPr>
            <p:ph type="ftr" sz="quarter" idx="12"/>
          </p:nvPr>
        </p:nvSpPr>
        <p:spPr/>
        <p:txBody>
          <a:bodyPr/>
          <a:lstStyle/>
          <a:p>
            <a:pPr>
              <a:defRPr/>
            </a:pPr>
            <a:r>
              <a:rPr lang="en-US"/>
              <a:t>Operating Systems (05)</a:t>
            </a:r>
            <a:endParaRPr lang="en-US" dirty="0"/>
          </a:p>
        </p:txBody>
      </p:sp>
    </p:spTree>
    <p:extLst>
      <p:ext uri="{BB962C8B-B14F-4D97-AF65-F5344CB8AC3E}">
        <p14:creationId xmlns:p14="http://schemas.microsoft.com/office/powerpoint/2010/main" val="7236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9DFC74C7-E169-4078-A4C2-4C7327F0EC5B}" type="slidenum">
              <a:rPr lang="en-US" sz="1400">
                <a:solidFill>
                  <a:schemeClr val="bg1">
                    <a:lumMod val="95000"/>
                  </a:schemeClr>
                </a:solidFill>
              </a:rPr>
              <a:pPr eaLnBrk="1" hangingPunct="1"/>
              <a:t>3</a:t>
            </a:fld>
            <a:endParaRPr lang="en-US" sz="1400">
              <a:solidFill>
                <a:schemeClr val="bg1">
                  <a:lumMod val="95000"/>
                </a:schemeClr>
              </a:solidFill>
            </a:endParaRPr>
          </a:p>
        </p:txBody>
      </p:sp>
      <p:sp>
        <p:nvSpPr>
          <p:cNvPr id="4102" name="Rectangle 3"/>
          <p:cNvSpPr>
            <a:spLocks noGrp="1" noChangeArrowheads="1"/>
          </p:cNvSpPr>
          <p:nvPr>
            <p:ph type="body" idx="1"/>
          </p:nvPr>
        </p:nvSpPr>
        <p:spPr>
          <a:xfrm>
            <a:off x="642310" y="1449402"/>
            <a:ext cx="9885990" cy="4951399"/>
          </a:xfrm>
        </p:spPr>
        <p:txBody>
          <a:bodyPr/>
          <a:lstStyle/>
          <a:p>
            <a:pPr marL="457200" indent="-457200">
              <a:spcBef>
                <a:spcPts val="0"/>
              </a:spcBef>
              <a:spcAft>
                <a:spcPts val="1800"/>
              </a:spcAft>
              <a:buClr>
                <a:schemeClr val="tx1"/>
              </a:buClr>
              <a:buSzPct val="100000"/>
              <a:buFont typeface="+mj-lt"/>
              <a:buAutoNum type="arabicPeriod"/>
            </a:pPr>
            <a:r>
              <a:rPr lang="en-US" sz="2400" b="1" dirty="0">
                <a:latin typeface="Comic Sans MS" panose="030F0702030302020204" pitchFamily="66" charset="0"/>
              </a:rPr>
              <a:t>What is a signal?</a:t>
            </a:r>
          </a:p>
          <a:p>
            <a:pPr marL="457200" indent="-457200">
              <a:spcBef>
                <a:spcPts val="0"/>
              </a:spcBef>
              <a:spcAft>
                <a:spcPts val="1800"/>
              </a:spcAft>
              <a:buClr>
                <a:schemeClr val="tx1"/>
              </a:buClr>
              <a:buSzPct val="100000"/>
              <a:buFont typeface="+mj-lt"/>
              <a:buAutoNum type="arabicPeriod"/>
            </a:pPr>
            <a:r>
              <a:rPr lang="en-US" sz="2400" b="1" dirty="0">
                <a:latin typeface="Comic Sans MS" panose="030F0702030302020204" pitchFamily="66" charset="0"/>
              </a:rPr>
              <a:t>Who can signal?</a:t>
            </a:r>
          </a:p>
          <a:p>
            <a:pPr marL="457200" indent="-457200">
              <a:spcBef>
                <a:spcPts val="0"/>
              </a:spcBef>
              <a:spcAft>
                <a:spcPts val="1800"/>
              </a:spcAft>
              <a:buClr>
                <a:schemeClr val="tx1"/>
              </a:buClr>
              <a:buSzPct val="100000"/>
              <a:buFont typeface="+mj-lt"/>
              <a:buAutoNum type="arabicPeriod"/>
            </a:pPr>
            <a:r>
              <a:rPr lang="en-US" sz="2400" b="1" dirty="0">
                <a:latin typeface="Comic Sans MS" panose="030F0702030302020204" pitchFamily="66" charset="0"/>
              </a:rPr>
              <a:t>When is a signal acknowledged?</a:t>
            </a:r>
          </a:p>
          <a:p>
            <a:pPr marL="457200" indent="-457200">
              <a:spcBef>
                <a:spcPts val="0"/>
              </a:spcBef>
              <a:spcAft>
                <a:spcPts val="1800"/>
              </a:spcAft>
              <a:buClr>
                <a:schemeClr val="tx1"/>
              </a:buClr>
              <a:buSzPct val="100000"/>
              <a:buFont typeface="+mj-lt"/>
              <a:buAutoNum type="arabicPeriod"/>
            </a:pPr>
            <a:r>
              <a:rPr lang="en-US" sz="2400" b="1" dirty="0">
                <a:latin typeface="Comic Sans MS" panose="030F0702030302020204" pitchFamily="66" charset="0"/>
              </a:rPr>
              <a:t>How are signals delivered to a process?</a:t>
            </a:r>
          </a:p>
          <a:p>
            <a:pPr marL="457200" indent="-457200">
              <a:spcBef>
                <a:spcPts val="0"/>
              </a:spcBef>
              <a:spcAft>
                <a:spcPts val="1800"/>
              </a:spcAft>
              <a:buClr>
                <a:schemeClr val="tx1"/>
              </a:buClr>
              <a:buSzPct val="100000"/>
              <a:buFont typeface="+mj-lt"/>
              <a:buAutoNum type="arabicPeriod"/>
            </a:pPr>
            <a:r>
              <a:rPr lang="en-US" sz="2400" b="1" dirty="0">
                <a:latin typeface="Comic Sans MS" panose="030F0702030302020204" pitchFamily="66" charset="0"/>
              </a:rPr>
              <a:t>What operations are illegal within a signal handler?</a:t>
            </a:r>
          </a:p>
          <a:p>
            <a:pPr marL="457200" indent="-457200">
              <a:spcBef>
                <a:spcPts val="0"/>
              </a:spcBef>
              <a:spcAft>
                <a:spcPts val="1800"/>
              </a:spcAft>
              <a:buClr>
                <a:schemeClr val="tx1"/>
              </a:buClr>
              <a:buSzPct val="100000"/>
              <a:buFont typeface="+mj-lt"/>
              <a:buAutoNum type="arabicPeriod"/>
            </a:pPr>
            <a:r>
              <a:rPr lang="en-US" sz="2400" b="1" dirty="0">
                <a:latin typeface="Comic Sans MS" panose="030F0702030302020204" pitchFamily="66" charset="0"/>
              </a:rPr>
              <a:t>How are parameters passed to a signal?</a:t>
            </a:r>
          </a:p>
          <a:p>
            <a:pPr marL="457200" indent="-457200">
              <a:spcBef>
                <a:spcPts val="0"/>
              </a:spcBef>
              <a:spcAft>
                <a:spcPts val="1800"/>
              </a:spcAft>
              <a:buClr>
                <a:schemeClr val="tx1"/>
              </a:buClr>
              <a:buSzPct val="100000"/>
              <a:buFont typeface="+mj-lt"/>
              <a:buAutoNum type="arabicPeriod"/>
            </a:pPr>
            <a:r>
              <a:rPr lang="en-US" sz="2400" b="1" dirty="0">
                <a:latin typeface="Comic Sans MS" panose="030F0702030302020204" pitchFamily="66" charset="0"/>
              </a:rPr>
              <a:t>What signals might a process not handle?</a:t>
            </a:r>
          </a:p>
          <a:p>
            <a:pPr marL="457200" indent="-457200">
              <a:spcBef>
                <a:spcPts val="0"/>
              </a:spcBef>
              <a:spcAft>
                <a:spcPts val="1800"/>
              </a:spcAft>
              <a:buClr>
                <a:schemeClr val="tx1"/>
              </a:buClr>
              <a:buSzPct val="100000"/>
              <a:buFont typeface="+mj-lt"/>
              <a:buAutoNum type="arabicPeriod"/>
            </a:pPr>
            <a:r>
              <a:rPr lang="en-US" sz="2400" b="1" dirty="0">
                <a:latin typeface="Comic Sans MS" panose="030F0702030302020204" pitchFamily="66" charset="0"/>
              </a:rPr>
              <a:t>How many signals might a system support?</a:t>
            </a:r>
          </a:p>
        </p:txBody>
      </p:sp>
      <p:sp>
        <p:nvSpPr>
          <p:cNvPr id="2" name="Rectangle 1"/>
          <p:cNvSpPr/>
          <p:nvPr/>
        </p:nvSpPr>
        <p:spPr>
          <a:xfrm>
            <a:off x="4114802" y="1518699"/>
            <a:ext cx="6505574" cy="338554"/>
          </a:xfrm>
          <a:prstGeom prst="rect">
            <a:avLst/>
          </a:prstGeom>
        </p:spPr>
        <p:txBody>
          <a:bodyPr wrap="square">
            <a:spAutoFit/>
          </a:bodyPr>
          <a:lstStyle/>
          <a:p>
            <a:pPr>
              <a:buClr>
                <a:schemeClr val="tx1"/>
              </a:buClr>
              <a:buSzPct val="100000"/>
            </a:pPr>
            <a:r>
              <a:rPr lang="en-US" sz="1600" b="1" dirty="0">
                <a:solidFill>
                  <a:srgbClr val="FF0000"/>
                </a:solidFill>
                <a:latin typeface="Comic Sans MS" panose="030F0702030302020204" pitchFamily="66" charset="0"/>
              </a:rPr>
              <a:t>An asynchronous notification of an event (software interrupt).</a:t>
            </a:r>
          </a:p>
        </p:txBody>
      </p:sp>
      <p:sp>
        <p:nvSpPr>
          <p:cNvPr id="8" name="Rectangle 7"/>
          <p:cNvSpPr/>
          <p:nvPr/>
        </p:nvSpPr>
        <p:spPr>
          <a:xfrm>
            <a:off x="2762135" y="2985737"/>
            <a:ext cx="7858241" cy="338554"/>
          </a:xfrm>
          <a:prstGeom prst="rect">
            <a:avLst/>
          </a:prstGeom>
        </p:spPr>
        <p:txBody>
          <a:bodyPr wrap="none">
            <a:spAutoFit/>
          </a:bodyPr>
          <a:lstStyle/>
          <a:p>
            <a:pPr>
              <a:spcAft>
                <a:spcPts val="1800"/>
              </a:spcAft>
              <a:buClr>
                <a:schemeClr val="tx1"/>
              </a:buClr>
              <a:buSzPct val="100000"/>
            </a:pPr>
            <a:r>
              <a:rPr lang="en-US" sz="1600" b="1" dirty="0">
                <a:solidFill>
                  <a:srgbClr val="FF0000"/>
                </a:solidFill>
                <a:latin typeface="Comic Sans MS" panose="030F0702030302020204" pitchFamily="66" charset="0"/>
              </a:rPr>
              <a:t>Pending signals processed before the process is rescheduled for execution.</a:t>
            </a:r>
          </a:p>
        </p:txBody>
      </p:sp>
      <p:sp>
        <p:nvSpPr>
          <p:cNvPr id="9" name="Rectangle 8"/>
          <p:cNvSpPr/>
          <p:nvPr/>
        </p:nvSpPr>
        <p:spPr>
          <a:xfrm>
            <a:off x="6780863" y="2127459"/>
            <a:ext cx="3839513" cy="338554"/>
          </a:xfrm>
          <a:prstGeom prst="rect">
            <a:avLst/>
          </a:prstGeom>
        </p:spPr>
        <p:txBody>
          <a:bodyPr wrap="none">
            <a:spAutoFit/>
          </a:bodyPr>
          <a:lstStyle/>
          <a:p>
            <a:pPr>
              <a:spcAft>
                <a:spcPts val="1800"/>
              </a:spcAft>
              <a:buClr>
                <a:schemeClr val="tx1"/>
              </a:buClr>
              <a:buSzPct val="100000"/>
            </a:pPr>
            <a:r>
              <a:rPr lang="en-US" sz="1600" b="1" dirty="0">
                <a:solidFill>
                  <a:srgbClr val="FF0000"/>
                </a:solidFill>
                <a:latin typeface="Comic Sans MS" panose="030F0702030302020204" pitchFamily="66" charset="0"/>
              </a:rPr>
              <a:t>Any process / call-back / interrupt.</a:t>
            </a:r>
          </a:p>
        </p:txBody>
      </p:sp>
      <p:sp>
        <p:nvSpPr>
          <p:cNvPr id="10" name="Rectangle 9"/>
          <p:cNvSpPr/>
          <p:nvPr/>
        </p:nvSpPr>
        <p:spPr>
          <a:xfrm>
            <a:off x="5471209" y="3583354"/>
            <a:ext cx="5149167" cy="338554"/>
          </a:xfrm>
          <a:prstGeom prst="rect">
            <a:avLst/>
          </a:prstGeom>
        </p:spPr>
        <p:txBody>
          <a:bodyPr wrap="none">
            <a:spAutoFit/>
          </a:bodyPr>
          <a:lstStyle/>
          <a:p>
            <a:pPr>
              <a:spcAft>
                <a:spcPts val="1800"/>
              </a:spcAft>
              <a:buClr>
                <a:schemeClr val="tx1"/>
              </a:buClr>
              <a:buSzPct val="100000"/>
            </a:pPr>
            <a:r>
              <a:rPr lang="en-US" sz="1600" b="1" dirty="0">
                <a:solidFill>
                  <a:srgbClr val="FF0000"/>
                </a:solidFill>
                <a:latin typeface="Comic Sans MS" panose="030F0702030302020204" pitchFamily="66" charset="0"/>
              </a:rPr>
              <a:t>Via a signal variable in the process control block.</a:t>
            </a:r>
          </a:p>
        </p:txBody>
      </p:sp>
      <p:sp>
        <p:nvSpPr>
          <p:cNvPr id="11" name="Rectangle 10"/>
          <p:cNvSpPr/>
          <p:nvPr/>
        </p:nvSpPr>
        <p:spPr>
          <a:xfrm>
            <a:off x="4539865" y="4218075"/>
            <a:ext cx="6080511" cy="338554"/>
          </a:xfrm>
          <a:prstGeom prst="rect">
            <a:avLst/>
          </a:prstGeom>
        </p:spPr>
        <p:txBody>
          <a:bodyPr wrap="none">
            <a:spAutoFit/>
          </a:bodyPr>
          <a:lstStyle/>
          <a:p>
            <a:pPr>
              <a:spcAft>
                <a:spcPts val="1800"/>
              </a:spcAft>
              <a:buClr>
                <a:schemeClr val="tx1"/>
              </a:buClr>
              <a:buSzPct val="100000"/>
            </a:pPr>
            <a:r>
              <a:rPr lang="en-US" sz="1600" b="1" dirty="0">
                <a:solidFill>
                  <a:srgbClr val="FF0000"/>
                </a:solidFill>
                <a:latin typeface="Comic Sans MS" panose="030F0702030302020204" pitchFamily="66" charset="0"/>
              </a:rPr>
              <a:t>Blocking operations (call-backs are not on the user stack).</a:t>
            </a:r>
          </a:p>
        </p:txBody>
      </p:sp>
      <p:sp>
        <p:nvSpPr>
          <p:cNvPr id="12" name="Rectangle 11"/>
          <p:cNvSpPr/>
          <p:nvPr/>
        </p:nvSpPr>
        <p:spPr>
          <a:xfrm>
            <a:off x="5259613" y="4802554"/>
            <a:ext cx="5360763" cy="338554"/>
          </a:xfrm>
          <a:prstGeom prst="rect">
            <a:avLst/>
          </a:prstGeom>
        </p:spPr>
        <p:txBody>
          <a:bodyPr wrap="none">
            <a:spAutoFit/>
          </a:bodyPr>
          <a:lstStyle/>
          <a:p>
            <a:pPr>
              <a:spcAft>
                <a:spcPts val="1800"/>
              </a:spcAft>
              <a:buClr>
                <a:schemeClr val="tx1"/>
              </a:buClr>
              <a:buSzPct val="100000"/>
            </a:pPr>
            <a:r>
              <a:rPr lang="en-US" sz="1600" b="1" dirty="0">
                <a:solidFill>
                  <a:srgbClr val="FF0000"/>
                </a:solidFill>
                <a:latin typeface="Comic Sans MS" panose="030F0702030302020204" pitchFamily="66" charset="0"/>
              </a:rPr>
              <a:t>Via global variables (not thru function parameters).</a:t>
            </a:r>
          </a:p>
        </p:txBody>
      </p:sp>
      <p:sp>
        <p:nvSpPr>
          <p:cNvPr id="13" name="Rectangle 12"/>
          <p:cNvSpPr/>
          <p:nvPr/>
        </p:nvSpPr>
        <p:spPr>
          <a:xfrm>
            <a:off x="6848190" y="5397082"/>
            <a:ext cx="3772186" cy="338554"/>
          </a:xfrm>
          <a:prstGeom prst="rect">
            <a:avLst/>
          </a:prstGeom>
        </p:spPr>
        <p:txBody>
          <a:bodyPr wrap="none">
            <a:spAutoFit/>
          </a:bodyPr>
          <a:lstStyle/>
          <a:p>
            <a:pPr>
              <a:spcAft>
                <a:spcPts val="1800"/>
              </a:spcAft>
              <a:buClr>
                <a:schemeClr val="tx1"/>
              </a:buClr>
              <a:buSzPct val="100000"/>
            </a:pPr>
            <a:r>
              <a:rPr lang="en-US" sz="1600" b="1" dirty="0">
                <a:solidFill>
                  <a:srgbClr val="FF0000"/>
                </a:solidFill>
                <a:latin typeface="Comic Sans MS" panose="030F0702030302020204" pitchFamily="66" charset="0"/>
              </a:rPr>
              <a:t>Harmless signals such as SIGSTOP.</a:t>
            </a:r>
          </a:p>
        </p:txBody>
      </p:sp>
      <p:sp>
        <p:nvSpPr>
          <p:cNvPr id="14" name="Rectangle 13"/>
          <p:cNvSpPr/>
          <p:nvPr/>
        </p:nvSpPr>
        <p:spPr>
          <a:xfrm>
            <a:off x="5299689" y="5971498"/>
            <a:ext cx="5320687" cy="338554"/>
          </a:xfrm>
          <a:prstGeom prst="rect">
            <a:avLst/>
          </a:prstGeom>
        </p:spPr>
        <p:txBody>
          <a:bodyPr wrap="none">
            <a:spAutoFit/>
          </a:bodyPr>
          <a:lstStyle/>
          <a:p>
            <a:pPr>
              <a:spcAft>
                <a:spcPts val="1800"/>
              </a:spcAft>
              <a:buClr>
                <a:schemeClr val="tx1"/>
              </a:buClr>
              <a:buSzPct val="100000"/>
            </a:pPr>
            <a:r>
              <a:rPr lang="en-US" sz="1600" b="1" dirty="0">
                <a:solidFill>
                  <a:srgbClr val="FF0000"/>
                </a:solidFill>
                <a:latin typeface="Comic Sans MS" panose="030F0702030302020204" pitchFamily="66" charset="0"/>
              </a:rPr>
              <a:t>Maximum number of bits in process signal variable.</a:t>
            </a:r>
          </a:p>
        </p:txBody>
      </p:sp>
      <p:sp>
        <p:nvSpPr>
          <p:cNvPr id="3" name="Title 2"/>
          <p:cNvSpPr>
            <a:spLocks noGrp="1"/>
          </p:cNvSpPr>
          <p:nvPr>
            <p:ph type="title"/>
          </p:nvPr>
        </p:nvSpPr>
        <p:spPr/>
        <p:txBody>
          <a:bodyPr/>
          <a:lstStyle/>
          <a:p>
            <a:r>
              <a:rPr lang="en-US" dirty="0"/>
              <a:t>Project 1 Signals Quiz</a:t>
            </a:r>
          </a:p>
        </p:txBody>
      </p:sp>
      <p:sp>
        <p:nvSpPr>
          <p:cNvPr id="4" name="Footer Placeholder 3">
            <a:extLst>
              <a:ext uri="{FF2B5EF4-FFF2-40B4-BE49-F238E27FC236}">
                <a16:creationId xmlns:a16="http://schemas.microsoft.com/office/drawing/2014/main" id="{D3A0AC93-14FF-4826-9DEA-E9812C280CE6}"/>
              </a:ext>
            </a:extLst>
          </p:cNvPr>
          <p:cNvSpPr>
            <a:spLocks noGrp="1"/>
          </p:cNvSpPr>
          <p:nvPr>
            <p:ph type="ftr" sz="quarter" idx="11"/>
          </p:nvPr>
        </p:nvSpPr>
        <p:spPr/>
        <p:txBody>
          <a:bodyPr/>
          <a:lstStyle/>
          <a:p>
            <a:pPr>
              <a:defRPr/>
            </a:pPr>
            <a:r>
              <a:rPr lang="en-US"/>
              <a:t>Operating Systems (05)</a:t>
            </a:r>
            <a:endParaRPr lang="en-US" dirty="0"/>
          </a:p>
        </p:txBody>
      </p:sp>
    </p:spTree>
    <p:extLst>
      <p:ext uri="{BB962C8B-B14F-4D97-AF65-F5344CB8AC3E}">
        <p14:creationId xmlns:p14="http://schemas.microsoft.com/office/powerpoint/2010/main" val="98236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649" y="1447800"/>
            <a:ext cx="9915136" cy="5240858"/>
          </a:xfrm>
          <a:prstGeom prst="rect">
            <a:avLst/>
          </a:prstGeom>
        </p:spPr>
      </p:pic>
      <p:sp>
        <p:nvSpPr>
          <p:cNvPr id="8196" name="Slide Number Placeholder 4"/>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4E548320-6684-497F-8CDD-4CF9DE440A94}" type="slidenum">
              <a:rPr lang="en-US" sz="1400">
                <a:solidFill>
                  <a:schemeClr val="bg1">
                    <a:lumMod val="95000"/>
                  </a:schemeClr>
                </a:solidFill>
              </a:rPr>
              <a:pPr eaLnBrk="1" hangingPunct="1"/>
              <a:t>4</a:t>
            </a:fld>
            <a:endParaRPr lang="en-US" sz="1400">
              <a:solidFill>
                <a:schemeClr val="bg1">
                  <a:lumMod val="95000"/>
                </a:schemeClr>
              </a:solidFill>
            </a:endParaRPr>
          </a:p>
        </p:txBody>
      </p:sp>
      <p:sp>
        <p:nvSpPr>
          <p:cNvPr id="8197" name="Rectangle 2"/>
          <p:cNvSpPr>
            <a:spLocks noGrp="1" noChangeArrowheads="1"/>
          </p:cNvSpPr>
          <p:nvPr>
            <p:ph type="title"/>
          </p:nvPr>
        </p:nvSpPr>
        <p:spPr/>
        <p:txBody>
          <a:bodyPr/>
          <a:lstStyle/>
          <a:p>
            <a:pPr eaLnBrk="1" hangingPunct="1"/>
            <a:r>
              <a:rPr lang="en-US" dirty="0"/>
              <a:t>Signal Handling</a:t>
            </a:r>
          </a:p>
        </p:txBody>
      </p:sp>
      <p:sp>
        <p:nvSpPr>
          <p:cNvPr id="2" name="Footer Placeholder 1"/>
          <p:cNvSpPr>
            <a:spLocks noGrp="1"/>
          </p:cNvSpPr>
          <p:nvPr>
            <p:ph type="ftr" sz="quarter" idx="11"/>
          </p:nvPr>
        </p:nvSpPr>
        <p:spPr/>
        <p:txBody>
          <a:bodyPr/>
          <a:lstStyle/>
          <a:p>
            <a:pPr>
              <a:defRPr/>
            </a:pPr>
            <a:r>
              <a:rPr lang="en-US"/>
              <a:t>Operating Systems (05)</a:t>
            </a:r>
            <a:endParaRPr lang="en-US" dirty="0"/>
          </a:p>
        </p:txBody>
      </p:sp>
      <p:cxnSp>
        <p:nvCxnSpPr>
          <p:cNvPr id="9" name="Straight Arrow Connector 8">
            <a:extLst>
              <a:ext uri="{FF2B5EF4-FFF2-40B4-BE49-F238E27FC236}">
                <a16:creationId xmlns:a16="http://schemas.microsoft.com/office/drawing/2014/main" id="{9A383DA7-9583-4B7B-8C4B-29D88D53CE02}"/>
              </a:ext>
            </a:extLst>
          </p:cNvPr>
          <p:cNvCxnSpPr>
            <a:cxnSpLocks/>
            <a:stCxn id="17" idx="3"/>
          </p:cNvCxnSpPr>
          <p:nvPr/>
        </p:nvCxnSpPr>
        <p:spPr>
          <a:xfrm flipV="1">
            <a:off x="8211823" y="3429000"/>
            <a:ext cx="878389" cy="1363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66B3BA42-3A98-4A61-AA61-FD7C1124627C}"/>
              </a:ext>
            </a:extLst>
          </p:cNvPr>
          <p:cNvSpPr/>
          <p:nvPr/>
        </p:nvSpPr>
        <p:spPr>
          <a:xfrm>
            <a:off x="1882588" y="3081995"/>
            <a:ext cx="2662518" cy="101836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26E80A6-D621-41E7-8D8C-C213063AA565}"/>
              </a:ext>
            </a:extLst>
          </p:cNvPr>
          <p:cNvGrpSpPr/>
          <p:nvPr/>
        </p:nvGrpSpPr>
        <p:grpSpPr>
          <a:xfrm>
            <a:off x="4545106" y="3108121"/>
            <a:ext cx="3666717" cy="914400"/>
            <a:chOff x="4545106" y="3081995"/>
            <a:chExt cx="3666717" cy="914400"/>
          </a:xfrm>
        </p:grpSpPr>
        <p:cxnSp>
          <p:nvCxnSpPr>
            <p:cNvPr id="4" name="Straight Arrow Connector 3">
              <a:extLst>
                <a:ext uri="{FF2B5EF4-FFF2-40B4-BE49-F238E27FC236}">
                  <a16:creationId xmlns:a16="http://schemas.microsoft.com/office/drawing/2014/main" id="{3ED15A67-0717-4013-805A-A1CA2A1D9553}"/>
                </a:ext>
              </a:extLst>
            </p:cNvPr>
            <p:cNvCxnSpPr>
              <a:cxnSpLocks/>
            </p:cNvCxnSpPr>
            <p:nvPr/>
          </p:nvCxnSpPr>
          <p:spPr>
            <a:xfrm>
              <a:off x="4545106" y="3635828"/>
              <a:ext cx="133458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3C5B6D53-6AE1-4986-A3DC-A4F49C7C805F}"/>
                </a:ext>
              </a:extLst>
            </p:cNvPr>
            <p:cNvSpPr/>
            <p:nvPr/>
          </p:nvSpPr>
          <p:spPr>
            <a:xfrm>
              <a:off x="5904141" y="3081995"/>
              <a:ext cx="2307682" cy="914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EC53D77-3F86-4E28-B947-6A280E08605C}"/>
              </a:ext>
            </a:extLst>
          </p:cNvPr>
          <p:cNvGrpSpPr/>
          <p:nvPr/>
        </p:nvGrpSpPr>
        <p:grpSpPr>
          <a:xfrm>
            <a:off x="5932878" y="3490379"/>
            <a:ext cx="3562428" cy="1526246"/>
            <a:chOff x="5932878" y="3490379"/>
            <a:chExt cx="3562428" cy="1526246"/>
          </a:xfrm>
        </p:grpSpPr>
        <p:cxnSp>
          <p:nvCxnSpPr>
            <p:cNvPr id="13" name="Straight Arrow Connector 12">
              <a:extLst>
                <a:ext uri="{FF2B5EF4-FFF2-40B4-BE49-F238E27FC236}">
                  <a16:creationId xmlns:a16="http://schemas.microsoft.com/office/drawing/2014/main" id="{A9C0DA4A-1187-4E31-81FB-022C34C4D00F}"/>
                </a:ext>
              </a:extLst>
            </p:cNvPr>
            <p:cNvCxnSpPr>
              <a:cxnSpLocks/>
            </p:cNvCxnSpPr>
            <p:nvPr/>
          </p:nvCxnSpPr>
          <p:spPr>
            <a:xfrm flipH="1">
              <a:off x="8265006" y="3490379"/>
              <a:ext cx="1230300" cy="10687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F07BEDE1-29D2-45FA-9DCA-1820C9DF8162}"/>
                </a:ext>
              </a:extLst>
            </p:cNvPr>
            <p:cNvSpPr/>
            <p:nvPr/>
          </p:nvSpPr>
          <p:spPr>
            <a:xfrm>
              <a:off x="5932878" y="4102225"/>
              <a:ext cx="2307682" cy="914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32F4FCD4-EF4D-4DE2-BAC6-43314879B36A}"/>
              </a:ext>
            </a:extLst>
          </p:cNvPr>
          <p:cNvGrpSpPr/>
          <p:nvPr/>
        </p:nvGrpSpPr>
        <p:grpSpPr>
          <a:xfrm>
            <a:off x="7535537" y="3367621"/>
            <a:ext cx="3034038" cy="1630679"/>
            <a:chOff x="7535537" y="3367621"/>
            <a:chExt cx="3034038" cy="1630679"/>
          </a:xfrm>
        </p:grpSpPr>
        <p:sp>
          <p:nvSpPr>
            <p:cNvPr id="28" name="Rectangle: Rounded Corners 27">
              <a:extLst>
                <a:ext uri="{FF2B5EF4-FFF2-40B4-BE49-F238E27FC236}">
                  <a16:creationId xmlns:a16="http://schemas.microsoft.com/office/drawing/2014/main" id="{E5934E79-0033-4119-B346-2852FD93C18D}"/>
                </a:ext>
              </a:extLst>
            </p:cNvPr>
            <p:cNvSpPr/>
            <p:nvPr/>
          </p:nvSpPr>
          <p:spPr>
            <a:xfrm>
              <a:off x="8261893" y="4083900"/>
              <a:ext cx="2307682" cy="914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DDD7F290-182B-4B72-999C-43C1614FE9ED}"/>
                </a:ext>
              </a:extLst>
            </p:cNvPr>
            <p:cNvSpPr/>
            <p:nvPr/>
          </p:nvSpPr>
          <p:spPr>
            <a:xfrm>
              <a:off x="7535537" y="3367621"/>
              <a:ext cx="1878094" cy="1180933"/>
            </a:xfrm>
            <a:custGeom>
              <a:avLst/>
              <a:gdLst>
                <a:gd name="connsiteX0" fmla="*/ 2082251 w 2082251"/>
                <a:gd name="connsiteY0" fmla="*/ 0 h 1066800"/>
                <a:gd name="connsiteX1" fmla="*/ 1695389 w 2082251"/>
                <a:gd name="connsiteY1" fmla="*/ 422031 h 1066800"/>
                <a:gd name="connsiteX2" fmla="*/ 300343 w 2082251"/>
                <a:gd name="connsiteY2" fmla="*/ 726831 h 1066800"/>
                <a:gd name="connsiteX3" fmla="*/ 42435 w 2082251"/>
                <a:gd name="connsiteY3" fmla="*/ 949569 h 1066800"/>
                <a:gd name="connsiteX4" fmla="*/ 921666 w 2082251"/>
                <a:gd name="connsiteY4" fmla="*/ 10668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251" h="1066800">
                  <a:moveTo>
                    <a:pt x="2082251" y="0"/>
                  </a:moveTo>
                  <a:cubicBezTo>
                    <a:pt x="2037312" y="150446"/>
                    <a:pt x="1992374" y="300893"/>
                    <a:pt x="1695389" y="422031"/>
                  </a:cubicBezTo>
                  <a:cubicBezTo>
                    <a:pt x="1398404" y="543169"/>
                    <a:pt x="575835" y="638908"/>
                    <a:pt x="300343" y="726831"/>
                  </a:cubicBezTo>
                  <a:cubicBezTo>
                    <a:pt x="24851" y="814754"/>
                    <a:pt x="-61119" y="892908"/>
                    <a:pt x="42435" y="949569"/>
                  </a:cubicBezTo>
                  <a:cubicBezTo>
                    <a:pt x="145989" y="1006231"/>
                    <a:pt x="533827" y="1036515"/>
                    <a:pt x="921666" y="1066800"/>
                  </a:cubicBezTo>
                </a:path>
              </a:pathLst>
            </a:custGeom>
            <a:noFill/>
            <a:ln w="381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2305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right)">
                                      <p:cBhvr>
                                        <p:cTn id="22"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up)">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833240-C668-4A35-9D3E-8E9B38F7773A}"/>
              </a:ext>
            </a:extLst>
          </p:cNvPr>
          <p:cNvSpPr>
            <a:spLocks noGrp="1"/>
          </p:cNvSpPr>
          <p:nvPr>
            <p:ph type="body" idx="1"/>
          </p:nvPr>
        </p:nvSpPr>
        <p:spPr/>
        <p:txBody>
          <a:bodyPr/>
          <a:lstStyle/>
          <a:p>
            <a:r>
              <a:rPr lang="en-US" dirty="0"/>
              <a:t>Chapter 2</a:t>
            </a:r>
          </a:p>
        </p:txBody>
      </p:sp>
      <p:sp>
        <p:nvSpPr>
          <p:cNvPr id="3" name="Title 2">
            <a:extLst>
              <a:ext uri="{FF2B5EF4-FFF2-40B4-BE49-F238E27FC236}">
                <a16:creationId xmlns:a16="http://schemas.microsoft.com/office/drawing/2014/main" id="{A2F4789D-7253-4F0E-B1AD-A17F062B267C}"/>
              </a:ext>
            </a:extLst>
          </p:cNvPr>
          <p:cNvSpPr>
            <a:spLocks noGrp="1"/>
          </p:cNvSpPr>
          <p:nvPr>
            <p:ph type="title"/>
          </p:nvPr>
        </p:nvSpPr>
        <p:spPr/>
        <p:txBody>
          <a:bodyPr/>
          <a:lstStyle/>
          <a:p>
            <a:r>
              <a:rPr lang="en-US" dirty="0"/>
              <a:t>Operating Systems Overview</a:t>
            </a:r>
          </a:p>
        </p:txBody>
      </p:sp>
      <p:sp>
        <p:nvSpPr>
          <p:cNvPr id="4" name="Slide Number Placeholder 3">
            <a:extLst>
              <a:ext uri="{FF2B5EF4-FFF2-40B4-BE49-F238E27FC236}">
                <a16:creationId xmlns:a16="http://schemas.microsoft.com/office/drawing/2014/main" id="{F1C3466E-5647-4471-A3DD-F9AABD33C527}"/>
              </a:ext>
            </a:extLst>
          </p:cNvPr>
          <p:cNvSpPr>
            <a:spLocks noGrp="1"/>
          </p:cNvSpPr>
          <p:nvPr>
            <p:ph type="sldNum" sz="quarter" idx="11"/>
          </p:nvPr>
        </p:nvSpPr>
        <p:spPr/>
        <p:txBody>
          <a:bodyPr/>
          <a:lstStyle/>
          <a:p>
            <a:pPr>
              <a:defRPr/>
            </a:pPr>
            <a:fld id="{05F3E5B3-DBDD-4BE1-9C90-2CB0F3BF80B9}" type="slidenum">
              <a:rPr lang="en-US" smtClean="0"/>
              <a:pPr>
                <a:defRPr/>
              </a:pPr>
              <a:t>5</a:t>
            </a:fld>
            <a:endParaRPr lang="en-US" dirty="0"/>
          </a:p>
        </p:txBody>
      </p:sp>
      <p:sp>
        <p:nvSpPr>
          <p:cNvPr id="5" name="Footer Placeholder 4">
            <a:extLst>
              <a:ext uri="{FF2B5EF4-FFF2-40B4-BE49-F238E27FC236}">
                <a16:creationId xmlns:a16="http://schemas.microsoft.com/office/drawing/2014/main" id="{5DAF03DE-0728-4ADE-B102-0C98786D6819}"/>
              </a:ext>
            </a:extLst>
          </p:cNvPr>
          <p:cNvSpPr>
            <a:spLocks noGrp="1"/>
          </p:cNvSpPr>
          <p:nvPr>
            <p:ph type="ftr" sz="quarter" idx="12"/>
          </p:nvPr>
        </p:nvSpPr>
        <p:spPr/>
        <p:txBody>
          <a:bodyPr/>
          <a:lstStyle/>
          <a:p>
            <a:pPr>
              <a:defRPr/>
            </a:pPr>
            <a:r>
              <a:rPr lang="en-US"/>
              <a:t>Operating Systems (05)</a:t>
            </a:r>
            <a:endParaRPr lang="en-US" dirty="0"/>
          </a:p>
        </p:txBody>
      </p:sp>
    </p:spTree>
    <p:extLst>
      <p:ext uri="{BB962C8B-B14F-4D97-AF65-F5344CB8AC3E}">
        <p14:creationId xmlns:p14="http://schemas.microsoft.com/office/powerpoint/2010/main" val="364389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Look at the Evolution of OS</a:t>
            </a:r>
          </a:p>
        </p:txBody>
      </p:sp>
      <p:sp>
        <p:nvSpPr>
          <p:cNvPr id="3" name="Content Placeholder 2"/>
          <p:cNvSpPr>
            <a:spLocks noGrp="1"/>
          </p:cNvSpPr>
          <p:nvPr>
            <p:ph idx="1"/>
          </p:nvPr>
        </p:nvSpPr>
        <p:spPr/>
        <p:txBody>
          <a:bodyPr/>
          <a:lstStyle/>
          <a:p>
            <a:r>
              <a:rPr lang="en-US" b="1" dirty="0"/>
              <a:t>In the beginning…</a:t>
            </a:r>
            <a:endParaRPr lang="en-US" dirty="0"/>
          </a:p>
          <a:p>
            <a:pPr lvl="1"/>
            <a:r>
              <a:rPr lang="en-US" sz="1800" dirty="0"/>
              <a:t>There were no operating systems,</a:t>
            </a:r>
          </a:p>
          <a:p>
            <a:pPr lvl="1"/>
            <a:r>
              <a:rPr lang="en-US" sz="1800" dirty="0"/>
              <a:t>No programming languages or compilers,</a:t>
            </a:r>
          </a:p>
          <a:p>
            <a:pPr lvl="1"/>
            <a:r>
              <a:rPr lang="en-US" sz="1800" dirty="0"/>
              <a:t>No mice and no windows,</a:t>
            </a:r>
          </a:p>
          <a:p>
            <a:pPr lvl="1"/>
            <a:r>
              <a:rPr lang="en-US" sz="1800" dirty="0"/>
              <a:t>and the earth was without form, and void; and darkness was upon the face of the deep.</a:t>
            </a:r>
          </a:p>
          <a:p>
            <a:r>
              <a:rPr lang="en-US" dirty="0"/>
              <a:t>Suppose you built a computer.</a:t>
            </a:r>
          </a:p>
          <a:p>
            <a:pPr lvl="1"/>
            <a:r>
              <a:rPr lang="en-US" sz="1800" dirty="0"/>
              <a:t>How would you get it to read and run the programs that you will write?</a:t>
            </a:r>
          </a:p>
          <a:p>
            <a:pPr lvl="1"/>
            <a:r>
              <a:rPr lang="en-US" sz="1800" dirty="0"/>
              <a:t>How would it access devices: read input and write output data?</a:t>
            </a:r>
          </a:p>
          <a:p>
            <a:pPr lvl="1"/>
            <a:r>
              <a:rPr lang="en-US" sz="1800" dirty="0"/>
              <a:t>A program runs from memory, but one must get the program into memory somehow. How would you then run a different program?</a:t>
            </a:r>
          </a:p>
          <a:p>
            <a:pPr lvl="1"/>
            <a:r>
              <a:rPr lang="en-US" sz="1800" dirty="0"/>
              <a:t>Would you have to restart the computer?</a:t>
            </a:r>
          </a:p>
          <a:p>
            <a:pPr lvl="1"/>
            <a:r>
              <a:rPr lang="en-US" sz="1800" dirty="0"/>
              <a:t>How much does the program you write have know about your system’s hardware: the details of accessing a disk or scanning a keyboard?</a:t>
            </a:r>
          </a:p>
          <a:p>
            <a:pPr lvl="1"/>
            <a:r>
              <a:rPr lang="en-US" sz="1800" dirty="0"/>
              <a:t>Can this information be hidden from application programmers?</a:t>
            </a:r>
          </a:p>
        </p:txBody>
      </p:sp>
      <p:sp>
        <p:nvSpPr>
          <p:cNvPr id="6" name="Slide Number Placeholder 5"/>
          <p:cNvSpPr>
            <a:spLocks noGrp="1"/>
          </p:cNvSpPr>
          <p:nvPr>
            <p:ph type="sldNum" sz="quarter" idx="12"/>
          </p:nvPr>
        </p:nvSpPr>
        <p:spPr/>
        <p:txBody>
          <a:bodyPr/>
          <a:lstStyle/>
          <a:p>
            <a:pPr>
              <a:defRPr/>
            </a:pPr>
            <a:fld id="{1CDE165A-C287-4352-B412-A859FCC009E4}" type="slidenum">
              <a:rPr lang="en-US" smtClean="0"/>
              <a:pPr>
                <a:defRPr/>
              </a:pPr>
              <a:t>6</a:t>
            </a:fld>
            <a:endParaRPr lang="en-US"/>
          </a:p>
        </p:txBody>
      </p:sp>
      <p:sp>
        <p:nvSpPr>
          <p:cNvPr id="4" name="Footer Placeholder 3">
            <a:extLst>
              <a:ext uri="{FF2B5EF4-FFF2-40B4-BE49-F238E27FC236}">
                <a16:creationId xmlns:a16="http://schemas.microsoft.com/office/drawing/2014/main" id="{63205869-ECE4-4C45-B181-3CFCDDB114E6}"/>
              </a:ext>
            </a:extLst>
          </p:cNvPr>
          <p:cNvSpPr>
            <a:spLocks noGrp="1"/>
          </p:cNvSpPr>
          <p:nvPr>
            <p:ph type="ftr" sz="quarter" idx="11"/>
          </p:nvPr>
        </p:nvSpPr>
        <p:spPr/>
        <p:txBody>
          <a:bodyPr/>
          <a:lstStyle/>
          <a:p>
            <a:pPr>
              <a:defRPr/>
            </a:pPr>
            <a:r>
              <a:rPr lang="en-US"/>
              <a:t>Operating Systems (05)</a:t>
            </a:r>
            <a:endParaRPr lang="en-US" dirty="0"/>
          </a:p>
        </p:txBody>
      </p:sp>
    </p:spTree>
    <p:extLst>
      <p:ext uri="{BB962C8B-B14F-4D97-AF65-F5344CB8AC3E}">
        <p14:creationId xmlns:p14="http://schemas.microsoft.com/office/powerpoint/2010/main" val="115079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Operating Systems (05)</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7</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21" name="TextBox 20">
            <a:extLst>
              <a:ext uri="{FF2B5EF4-FFF2-40B4-BE49-F238E27FC236}">
                <a16:creationId xmlns:a16="http://schemas.microsoft.com/office/drawing/2014/main" id="{D0E86DD4-66F5-4AF2-9C02-8DDD8989F4F2}"/>
              </a:ext>
            </a:extLst>
          </p:cNvPr>
          <p:cNvSpPr txBox="1"/>
          <p:nvPr/>
        </p:nvSpPr>
        <p:spPr>
          <a:xfrm rot="16200000">
            <a:off x="-50389" y="4005930"/>
            <a:ext cx="4478858" cy="276999"/>
          </a:xfrm>
          <a:prstGeom prst="rect">
            <a:avLst/>
          </a:prstGeom>
          <a:noFill/>
        </p:spPr>
        <p:txBody>
          <a:bodyPr wrap="square" rtlCol="0">
            <a:spAutoFit/>
          </a:bodyPr>
          <a:lstStyle/>
          <a:p>
            <a:r>
              <a:rPr lang="en-US" sz="1200" b="1" dirty="0"/>
              <a:t>ENIAC</a:t>
            </a:r>
          </a:p>
        </p:txBody>
      </p:sp>
      <p:pic>
        <p:nvPicPr>
          <p:cNvPr id="8" name="Picture 7" descr="A black and white photo of a building&#10;&#10;Description automatically generated">
            <a:extLst>
              <a:ext uri="{FF2B5EF4-FFF2-40B4-BE49-F238E27FC236}">
                <a16:creationId xmlns:a16="http://schemas.microsoft.com/office/drawing/2014/main" id="{0FCCD617-9F32-4C5A-974B-964133A14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911" y="1904999"/>
            <a:ext cx="5280607" cy="2590798"/>
          </a:xfrm>
          <a:prstGeom prst="rect">
            <a:avLst/>
          </a:prstGeom>
        </p:spPr>
      </p:pic>
    </p:spTree>
    <p:extLst>
      <p:ext uri="{BB962C8B-B14F-4D97-AF65-F5344CB8AC3E}">
        <p14:creationId xmlns:p14="http://schemas.microsoft.com/office/powerpoint/2010/main" val="366531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Operating Systems (05)</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8</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20" name="Speech Bubble: Rectangle 19">
            <a:extLst>
              <a:ext uri="{FF2B5EF4-FFF2-40B4-BE49-F238E27FC236}">
                <a16:creationId xmlns:a16="http://schemas.microsoft.com/office/drawing/2014/main" id="{F46E1467-5F91-4C4B-93E8-0FD79FE53C17}"/>
              </a:ext>
            </a:extLst>
          </p:cNvPr>
          <p:cNvSpPr/>
          <p:nvPr/>
        </p:nvSpPr>
        <p:spPr>
          <a:xfrm>
            <a:off x="4343400" y="2286000"/>
            <a:ext cx="3138680" cy="1904927"/>
          </a:xfrm>
          <a:prstGeom prst="wedgeRectCallout">
            <a:avLst>
              <a:gd name="adj1" fmla="val -105198"/>
              <a:gd name="adj2" fmla="val 1173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sz="1600" kern="0" dirty="0"/>
              <a:t>December 1947</a:t>
            </a:r>
          </a:p>
          <a:p>
            <a:pPr marL="0" lvl="1"/>
            <a:r>
              <a:rPr lang="en-US" sz="1600" kern="0" dirty="0"/>
              <a:t>The transistor is on the list of IEEE milestones in electronics and Bardeen, Brattain, and Shockley shared the 1956 Nobel Prize in Physics for their achievement.</a:t>
            </a:r>
          </a:p>
        </p:txBody>
      </p:sp>
      <p:sp>
        <p:nvSpPr>
          <p:cNvPr id="21" name="TextBox 20">
            <a:extLst>
              <a:ext uri="{FF2B5EF4-FFF2-40B4-BE49-F238E27FC236}">
                <a16:creationId xmlns:a16="http://schemas.microsoft.com/office/drawing/2014/main" id="{D0E86DD4-66F5-4AF2-9C02-8DDD8989F4F2}"/>
              </a:ext>
            </a:extLst>
          </p:cNvPr>
          <p:cNvSpPr txBox="1"/>
          <p:nvPr/>
        </p:nvSpPr>
        <p:spPr>
          <a:xfrm rot="16200000">
            <a:off x="-50389" y="4005931"/>
            <a:ext cx="4478858" cy="276999"/>
          </a:xfrm>
          <a:prstGeom prst="rect">
            <a:avLst/>
          </a:prstGeom>
          <a:noFill/>
        </p:spPr>
        <p:txBody>
          <a:bodyPr wrap="square" rtlCol="0">
            <a:spAutoFit/>
          </a:bodyPr>
          <a:lstStyle/>
          <a:p>
            <a:r>
              <a:rPr lang="en-US" sz="1200" b="1" dirty="0"/>
              <a:t>ENIAC</a:t>
            </a:r>
          </a:p>
        </p:txBody>
      </p:sp>
      <p:pic>
        <p:nvPicPr>
          <p:cNvPr id="23" name="Picture 22">
            <a:extLst>
              <a:ext uri="{FF2B5EF4-FFF2-40B4-BE49-F238E27FC236}">
                <a16:creationId xmlns:a16="http://schemas.microsoft.com/office/drawing/2014/main" id="{9D69ADDA-C229-42C1-952B-F1E3F2F7F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2080" y="2286000"/>
            <a:ext cx="2400300" cy="1905000"/>
          </a:xfrm>
          <a:prstGeom prst="rect">
            <a:avLst/>
          </a:prstGeom>
        </p:spPr>
      </p:pic>
      <p:sp>
        <p:nvSpPr>
          <p:cNvPr id="24" name="TextBox 23">
            <a:extLst>
              <a:ext uri="{FF2B5EF4-FFF2-40B4-BE49-F238E27FC236}">
                <a16:creationId xmlns:a16="http://schemas.microsoft.com/office/drawing/2014/main" id="{54E67ED0-C851-417C-B337-F55904F2FB19}"/>
              </a:ext>
            </a:extLst>
          </p:cNvPr>
          <p:cNvSpPr txBox="1"/>
          <p:nvPr/>
        </p:nvSpPr>
        <p:spPr>
          <a:xfrm rot="16200000">
            <a:off x="196108" y="4027267"/>
            <a:ext cx="4478858" cy="276999"/>
          </a:xfrm>
          <a:prstGeom prst="rect">
            <a:avLst/>
          </a:prstGeom>
          <a:noFill/>
        </p:spPr>
        <p:txBody>
          <a:bodyPr wrap="square" rtlCol="0">
            <a:spAutoFit/>
          </a:bodyPr>
          <a:lstStyle/>
          <a:p>
            <a:r>
              <a:rPr lang="en-US" sz="1200" b="1" dirty="0"/>
              <a:t>Transistor</a:t>
            </a:r>
          </a:p>
        </p:txBody>
      </p:sp>
    </p:spTree>
    <p:extLst>
      <p:ext uri="{BB962C8B-B14F-4D97-AF65-F5344CB8AC3E}">
        <p14:creationId xmlns:p14="http://schemas.microsoft.com/office/powerpoint/2010/main" val="32531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80E4-728A-4407-AA74-8EF0473624DD}"/>
              </a:ext>
            </a:extLst>
          </p:cNvPr>
          <p:cNvSpPr>
            <a:spLocks noGrp="1"/>
          </p:cNvSpPr>
          <p:nvPr>
            <p:ph type="title"/>
          </p:nvPr>
        </p:nvSpPr>
        <p:spPr/>
        <p:txBody>
          <a:bodyPr/>
          <a:lstStyle/>
          <a:p>
            <a:r>
              <a:rPr lang="en-US" dirty="0"/>
              <a:t>The OS Evolution</a:t>
            </a:r>
          </a:p>
        </p:txBody>
      </p:sp>
      <p:sp>
        <p:nvSpPr>
          <p:cNvPr id="3" name="Footer Placeholder 2">
            <a:extLst>
              <a:ext uri="{FF2B5EF4-FFF2-40B4-BE49-F238E27FC236}">
                <a16:creationId xmlns:a16="http://schemas.microsoft.com/office/drawing/2014/main" id="{DF7A7E46-9E2A-47EF-9F34-E5E3F4452989}"/>
              </a:ext>
            </a:extLst>
          </p:cNvPr>
          <p:cNvSpPr>
            <a:spLocks noGrp="1"/>
          </p:cNvSpPr>
          <p:nvPr>
            <p:ph type="ftr" sz="quarter" idx="11"/>
          </p:nvPr>
        </p:nvSpPr>
        <p:spPr/>
        <p:txBody>
          <a:bodyPr/>
          <a:lstStyle/>
          <a:p>
            <a:pPr>
              <a:defRPr/>
            </a:pPr>
            <a:r>
              <a:rPr lang="en-US"/>
              <a:t>Operating Systems (05)</a:t>
            </a:r>
            <a:endParaRPr lang="en-US" dirty="0"/>
          </a:p>
        </p:txBody>
      </p:sp>
      <p:sp>
        <p:nvSpPr>
          <p:cNvPr id="4" name="Slide Number Placeholder 3">
            <a:extLst>
              <a:ext uri="{FF2B5EF4-FFF2-40B4-BE49-F238E27FC236}">
                <a16:creationId xmlns:a16="http://schemas.microsoft.com/office/drawing/2014/main" id="{62FE260A-0DE2-4029-9AC3-BC5C38326225}"/>
              </a:ext>
            </a:extLst>
          </p:cNvPr>
          <p:cNvSpPr>
            <a:spLocks noGrp="1"/>
          </p:cNvSpPr>
          <p:nvPr>
            <p:ph type="sldNum" sz="quarter" idx="12"/>
          </p:nvPr>
        </p:nvSpPr>
        <p:spPr/>
        <p:txBody>
          <a:bodyPr/>
          <a:lstStyle/>
          <a:p>
            <a:pPr>
              <a:defRPr/>
            </a:pPr>
            <a:fld id="{F59D9B86-AB8B-404F-8D86-C97B35C4C67E}" type="slidenum">
              <a:rPr lang="en-US" smtClean="0"/>
              <a:pPr>
                <a:defRPr/>
              </a:pPr>
              <a:t>9</a:t>
            </a:fld>
            <a:endParaRPr lang="en-US" dirty="0"/>
          </a:p>
        </p:txBody>
      </p:sp>
      <p:cxnSp>
        <p:nvCxnSpPr>
          <p:cNvPr id="6" name="Straight Arrow Connector 5">
            <a:extLst>
              <a:ext uri="{FF2B5EF4-FFF2-40B4-BE49-F238E27FC236}">
                <a16:creationId xmlns:a16="http://schemas.microsoft.com/office/drawing/2014/main" id="{3C87B873-1190-4F01-AF96-3EF6428B0C45}"/>
              </a:ext>
            </a:extLst>
          </p:cNvPr>
          <p:cNvCxnSpPr/>
          <p:nvPr/>
        </p:nvCxnSpPr>
        <p:spPr>
          <a:xfrm flipV="1">
            <a:off x="1600200" y="1524000"/>
            <a:ext cx="0" cy="480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9D7888C-2FF3-4852-8BE7-20B473BB4102}"/>
              </a:ext>
            </a:extLst>
          </p:cNvPr>
          <p:cNvCxnSpPr>
            <a:cxnSpLocks/>
          </p:cNvCxnSpPr>
          <p:nvPr/>
        </p:nvCxnSpPr>
        <p:spPr>
          <a:xfrm>
            <a:off x="1600200" y="6324600"/>
            <a:ext cx="822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90B6A1-D97E-44D3-8177-FC487871C490}"/>
              </a:ext>
            </a:extLst>
          </p:cNvPr>
          <p:cNvSpPr txBox="1"/>
          <p:nvPr/>
        </p:nvSpPr>
        <p:spPr>
          <a:xfrm rot="16200000">
            <a:off x="542544" y="3747701"/>
            <a:ext cx="1676399" cy="276999"/>
          </a:xfrm>
          <a:prstGeom prst="rect">
            <a:avLst/>
          </a:prstGeom>
          <a:noFill/>
        </p:spPr>
        <p:txBody>
          <a:bodyPr wrap="square" rtlCol="0">
            <a:spAutoFit/>
          </a:bodyPr>
          <a:lstStyle/>
          <a:p>
            <a:r>
              <a:rPr lang="en-US" sz="1200" b="1" dirty="0"/>
              <a:t>OS Complexity</a:t>
            </a:r>
          </a:p>
        </p:txBody>
      </p:sp>
      <p:sp>
        <p:nvSpPr>
          <p:cNvPr id="11" name="TextBox 10">
            <a:extLst>
              <a:ext uri="{FF2B5EF4-FFF2-40B4-BE49-F238E27FC236}">
                <a16:creationId xmlns:a16="http://schemas.microsoft.com/office/drawing/2014/main" id="{37929524-8337-4F1D-9DD1-AB244FE62A2F}"/>
              </a:ext>
            </a:extLst>
          </p:cNvPr>
          <p:cNvSpPr txBox="1"/>
          <p:nvPr/>
        </p:nvSpPr>
        <p:spPr>
          <a:xfrm rot="16200000">
            <a:off x="1472001" y="6452803"/>
            <a:ext cx="533397" cy="276999"/>
          </a:xfrm>
          <a:prstGeom prst="rect">
            <a:avLst/>
          </a:prstGeom>
          <a:noFill/>
        </p:spPr>
        <p:txBody>
          <a:bodyPr wrap="square" rtlCol="0">
            <a:spAutoFit/>
          </a:bodyPr>
          <a:lstStyle/>
          <a:p>
            <a:pPr algn="r"/>
            <a:r>
              <a:rPr lang="en-US" sz="1200" b="1" dirty="0"/>
              <a:t>1940</a:t>
            </a:r>
          </a:p>
        </p:txBody>
      </p:sp>
      <p:sp>
        <p:nvSpPr>
          <p:cNvPr id="12" name="TextBox 11">
            <a:extLst>
              <a:ext uri="{FF2B5EF4-FFF2-40B4-BE49-F238E27FC236}">
                <a16:creationId xmlns:a16="http://schemas.microsoft.com/office/drawing/2014/main" id="{4B647017-C567-44A3-93CA-D26A22996B65}"/>
              </a:ext>
            </a:extLst>
          </p:cNvPr>
          <p:cNvSpPr txBox="1"/>
          <p:nvPr/>
        </p:nvSpPr>
        <p:spPr>
          <a:xfrm rot="16200000">
            <a:off x="2445837" y="6452803"/>
            <a:ext cx="533397" cy="276999"/>
          </a:xfrm>
          <a:prstGeom prst="rect">
            <a:avLst/>
          </a:prstGeom>
          <a:noFill/>
        </p:spPr>
        <p:txBody>
          <a:bodyPr wrap="square" rtlCol="0">
            <a:spAutoFit/>
          </a:bodyPr>
          <a:lstStyle/>
          <a:p>
            <a:pPr algn="r"/>
            <a:r>
              <a:rPr lang="en-US" sz="1200" b="1" dirty="0"/>
              <a:t>1950</a:t>
            </a:r>
          </a:p>
        </p:txBody>
      </p:sp>
      <p:sp>
        <p:nvSpPr>
          <p:cNvPr id="13" name="TextBox 12">
            <a:extLst>
              <a:ext uri="{FF2B5EF4-FFF2-40B4-BE49-F238E27FC236}">
                <a16:creationId xmlns:a16="http://schemas.microsoft.com/office/drawing/2014/main" id="{32CFE436-A8CD-41DD-A6D9-3907A949D793}"/>
              </a:ext>
            </a:extLst>
          </p:cNvPr>
          <p:cNvSpPr txBox="1"/>
          <p:nvPr/>
        </p:nvSpPr>
        <p:spPr>
          <a:xfrm rot="16200000">
            <a:off x="3419673" y="6452803"/>
            <a:ext cx="533397" cy="276999"/>
          </a:xfrm>
          <a:prstGeom prst="rect">
            <a:avLst/>
          </a:prstGeom>
          <a:noFill/>
        </p:spPr>
        <p:txBody>
          <a:bodyPr wrap="square" rtlCol="0">
            <a:spAutoFit/>
          </a:bodyPr>
          <a:lstStyle/>
          <a:p>
            <a:pPr algn="r"/>
            <a:r>
              <a:rPr lang="en-US" sz="1200" b="1" dirty="0"/>
              <a:t>1960</a:t>
            </a:r>
          </a:p>
        </p:txBody>
      </p:sp>
      <p:sp>
        <p:nvSpPr>
          <p:cNvPr id="14" name="TextBox 13">
            <a:extLst>
              <a:ext uri="{FF2B5EF4-FFF2-40B4-BE49-F238E27FC236}">
                <a16:creationId xmlns:a16="http://schemas.microsoft.com/office/drawing/2014/main" id="{F04BCD16-4B3F-42E5-B33D-112D2B6AF951}"/>
              </a:ext>
            </a:extLst>
          </p:cNvPr>
          <p:cNvSpPr txBox="1"/>
          <p:nvPr/>
        </p:nvSpPr>
        <p:spPr>
          <a:xfrm rot="16200000">
            <a:off x="4393509" y="6452803"/>
            <a:ext cx="533397" cy="276999"/>
          </a:xfrm>
          <a:prstGeom prst="rect">
            <a:avLst/>
          </a:prstGeom>
          <a:noFill/>
        </p:spPr>
        <p:txBody>
          <a:bodyPr wrap="square" rtlCol="0">
            <a:spAutoFit/>
          </a:bodyPr>
          <a:lstStyle/>
          <a:p>
            <a:pPr algn="r"/>
            <a:r>
              <a:rPr lang="en-US" sz="1200" b="1" dirty="0"/>
              <a:t>1970</a:t>
            </a:r>
          </a:p>
        </p:txBody>
      </p:sp>
      <p:sp>
        <p:nvSpPr>
          <p:cNvPr id="15" name="TextBox 14">
            <a:extLst>
              <a:ext uri="{FF2B5EF4-FFF2-40B4-BE49-F238E27FC236}">
                <a16:creationId xmlns:a16="http://schemas.microsoft.com/office/drawing/2014/main" id="{4D4AF81C-A349-42E3-B41A-5F460279F70F}"/>
              </a:ext>
            </a:extLst>
          </p:cNvPr>
          <p:cNvSpPr txBox="1"/>
          <p:nvPr/>
        </p:nvSpPr>
        <p:spPr>
          <a:xfrm rot="16200000">
            <a:off x="5367345" y="6452803"/>
            <a:ext cx="533397" cy="276999"/>
          </a:xfrm>
          <a:prstGeom prst="rect">
            <a:avLst/>
          </a:prstGeom>
          <a:noFill/>
        </p:spPr>
        <p:txBody>
          <a:bodyPr wrap="square" rtlCol="0">
            <a:spAutoFit/>
          </a:bodyPr>
          <a:lstStyle/>
          <a:p>
            <a:pPr algn="r"/>
            <a:r>
              <a:rPr lang="en-US" sz="1200" b="1" dirty="0"/>
              <a:t>1980</a:t>
            </a:r>
          </a:p>
        </p:txBody>
      </p:sp>
      <p:sp>
        <p:nvSpPr>
          <p:cNvPr id="16" name="TextBox 15">
            <a:extLst>
              <a:ext uri="{FF2B5EF4-FFF2-40B4-BE49-F238E27FC236}">
                <a16:creationId xmlns:a16="http://schemas.microsoft.com/office/drawing/2014/main" id="{AA5C15FD-5D91-4288-94BC-CBE505248ABA}"/>
              </a:ext>
            </a:extLst>
          </p:cNvPr>
          <p:cNvSpPr txBox="1"/>
          <p:nvPr/>
        </p:nvSpPr>
        <p:spPr>
          <a:xfrm rot="16200000">
            <a:off x="6341181" y="6452803"/>
            <a:ext cx="533397" cy="276999"/>
          </a:xfrm>
          <a:prstGeom prst="rect">
            <a:avLst/>
          </a:prstGeom>
          <a:noFill/>
        </p:spPr>
        <p:txBody>
          <a:bodyPr wrap="square" rtlCol="0">
            <a:spAutoFit/>
          </a:bodyPr>
          <a:lstStyle/>
          <a:p>
            <a:pPr algn="r"/>
            <a:r>
              <a:rPr lang="en-US" sz="1200" b="1" dirty="0"/>
              <a:t>1990</a:t>
            </a:r>
          </a:p>
        </p:txBody>
      </p:sp>
      <p:sp>
        <p:nvSpPr>
          <p:cNvPr id="17" name="TextBox 16">
            <a:extLst>
              <a:ext uri="{FF2B5EF4-FFF2-40B4-BE49-F238E27FC236}">
                <a16:creationId xmlns:a16="http://schemas.microsoft.com/office/drawing/2014/main" id="{254EF780-20EE-4208-AC9A-5B51E570D8BE}"/>
              </a:ext>
            </a:extLst>
          </p:cNvPr>
          <p:cNvSpPr txBox="1"/>
          <p:nvPr/>
        </p:nvSpPr>
        <p:spPr>
          <a:xfrm rot="16200000">
            <a:off x="7315017" y="6452803"/>
            <a:ext cx="533397" cy="276999"/>
          </a:xfrm>
          <a:prstGeom prst="rect">
            <a:avLst/>
          </a:prstGeom>
          <a:noFill/>
        </p:spPr>
        <p:txBody>
          <a:bodyPr wrap="square" rtlCol="0">
            <a:spAutoFit/>
          </a:bodyPr>
          <a:lstStyle/>
          <a:p>
            <a:pPr algn="r"/>
            <a:r>
              <a:rPr lang="en-US" sz="1200" b="1" dirty="0"/>
              <a:t>2000</a:t>
            </a:r>
          </a:p>
        </p:txBody>
      </p:sp>
      <p:sp>
        <p:nvSpPr>
          <p:cNvPr id="18" name="TextBox 17">
            <a:extLst>
              <a:ext uri="{FF2B5EF4-FFF2-40B4-BE49-F238E27FC236}">
                <a16:creationId xmlns:a16="http://schemas.microsoft.com/office/drawing/2014/main" id="{93540A19-D17B-403E-AB58-445F09B54FAA}"/>
              </a:ext>
            </a:extLst>
          </p:cNvPr>
          <p:cNvSpPr txBox="1"/>
          <p:nvPr/>
        </p:nvSpPr>
        <p:spPr>
          <a:xfrm rot="16200000">
            <a:off x="8288853" y="6452803"/>
            <a:ext cx="533397" cy="276999"/>
          </a:xfrm>
          <a:prstGeom prst="rect">
            <a:avLst/>
          </a:prstGeom>
          <a:noFill/>
        </p:spPr>
        <p:txBody>
          <a:bodyPr wrap="square" rtlCol="0">
            <a:spAutoFit/>
          </a:bodyPr>
          <a:lstStyle/>
          <a:p>
            <a:pPr algn="r"/>
            <a:r>
              <a:rPr lang="en-US" sz="1200" b="1" dirty="0"/>
              <a:t>2010</a:t>
            </a:r>
          </a:p>
        </p:txBody>
      </p:sp>
      <p:sp>
        <p:nvSpPr>
          <p:cNvPr id="19" name="TextBox 18">
            <a:extLst>
              <a:ext uri="{FF2B5EF4-FFF2-40B4-BE49-F238E27FC236}">
                <a16:creationId xmlns:a16="http://schemas.microsoft.com/office/drawing/2014/main" id="{E7A6B703-8E61-4264-80B8-C6FD5B10BA36}"/>
              </a:ext>
            </a:extLst>
          </p:cNvPr>
          <p:cNvSpPr txBox="1"/>
          <p:nvPr/>
        </p:nvSpPr>
        <p:spPr>
          <a:xfrm rot="16200000">
            <a:off x="9262689" y="6452803"/>
            <a:ext cx="533397" cy="276999"/>
          </a:xfrm>
          <a:prstGeom prst="rect">
            <a:avLst/>
          </a:prstGeom>
          <a:noFill/>
        </p:spPr>
        <p:txBody>
          <a:bodyPr wrap="square" rtlCol="0">
            <a:spAutoFit/>
          </a:bodyPr>
          <a:lstStyle/>
          <a:p>
            <a:pPr algn="r"/>
            <a:r>
              <a:rPr lang="en-US" sz="1200" b="1" dirty="0"/>
              <a:t>2020</a:t>
            </a:r>
          </a:p>
        </p:txBody>
      </p:sp>
      <p:sp>
        <p:nvSpPr>
          <p:cNvPr id="21" name="TextBox 20">
            <a:extLst>
              <a:ext uri="{FF2B5EF4-FFF2-40B4-BE49-F238E27FC236}">
                <a16:creationId xmlns:a16="http://schemas.microsoft.com/office/drawing/2014/main" id="{D0E86DD4-66F5-4AF2-9C02-8DDD8989F4F2}"/>
              </a:ext>
            </a:extLst>
          </p:cNvPr>
          <p:cNvSpPr txBox="1"/>
          <p:nvPr/>
        </p:nvSpPr>
        <p:spPr>
          <a:xfrm rot="16200000">
            <a:off x="-50389" y="4005931"/>
            <a:ext cx="4478858" cy="276999"/>
          </a:xfrm>
          <a:prstGeom prst="rect">
            <a:avLst/>
          </a:prstGeom>
          <a:noFill/>
        </p:spPr>
        <p:txBody>
          <a:bodyPr wrap="square" rtlCol="0">
            <a:spAutoFit/>
          </a:bodyPr>
          <a:lstStyle/>
          <a:p>
            <a:r>
              <a:rPr lang="en-US" sz="1200" b="1" dirty="0"/>
              <a:t>ENIAC</a:t>
            </a:r>
          </a:p>
        </p:txBody>
      </p:sp>
      <p:sp>
        <p:nvSpPr>
          <p:cNvPr id="22" name="TextBox 21">
            <a:extLst>
              <a:ext uri="{FF2B5EF4-FFF2-40B4-BE49-F238E27FC236}">
                <a16:creationId xmlns:a16="http://schemas.microsoft.com/office/drawing/2014/main" id="{4FD16E1E-D506-46C8-91E4-6C69FA13283E}"/>
              </a:ext>
            </a:extLst>
          </p:cNvPr>
          <p:cNvSpPr txBox="1"/>
          <p:nvPr/>
        </p:nvSpPr>
        <p:spPr>
          <a:xfrm rot="16200000">
            <a:off x="196108" y="4027267"/>
            <a:ext cx="4478858" cy="276999"/>
          </a:xfrm>
          <a:prstGeom prst="rect">
            <a:avLst/>
          </a:prstGeom>
          <a:noFill/>
        </p:spPr>
        <p:txBody>
          <a:bodyPr wrap="square" rtlCol="0">
            <a:spAutoFit/>
          </a:bodyPr>
          <a:lstStyle/>
          <a:p>
            <a:r>
              <a:rPr lang="en-US" sz="1200" b="1" dirty="0"/>
              <a:t>Transistor</a:t>
            </a:r>
          </a:p>
        </p:txBody>
      </p:sp>
      <p:sp>
        <p:nvSpPr>
          <p:cNvPr id="24" name="TextBox 23">
            <a:extLst>
              <a:ext uri="{FF2B5EF4-FFF2-40B4-BE49-F238E27FC236}">
                <a16:creationId xmlns:a16="http://schemas.microsoft.com/office/drawing/2014/main" id="{86CC6602-9318-4ECD-8E03-541F3410B6B2}"/>
              </a:ext>
            </a:extLst>
          </p:cNvPr>
          <p:cNvSpPr txBox="1"/>
          <p:nvPr/>
        </p:nvSpPr>
        <p:spPr>
          <a:xfrm rot="16200000">
            <a:off x="395376" y="4011297"/>
            <a:ext cx="4478858" cy="276999"/>
          </a:xfrm>
          <a:prstGeom prst="rect">
            <a:avLst/>
          </a:prstGeom>
          <a:noFill/>
        </p:spPr>
        <p:txBody>
          <a:bodyPr wrap="square" rtlCol="0">
            <a:spAutoFit/>
          </a:bodyPr>
          <a:lstStyle/>
          <a:p>
            <a:r>
              <a:rPr lang="en-US" sz="1200" b="1" dirty="0"/>
              <a:t>EDSAC and EDVAC</a:t>
            </a:r>
          </a:p>
        </p:txBody>
      </p:sp>
      <p:pic>
        <p:nvPicPr>
          <p:cNvPr id="25" name="Picture 24">
            <a:extLst>
              <a:ext uri="{FF2B5EF4-FFF2-40B4-BE49-F238E27FC236}">
                <a16:creationId xmlns:a16="http://schemas.microsoft.com/office/drawing/2014/main" id="{6675144F-3DFB-426D-B164-8B3C5831B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364" y="1414682"/>
            <a:ext cx="6018219" cy="4221736"/>
          </a:xfrm>
          <a:prstGeom prst="rect">
            <a:avLst/>
          </a:prstGeom>
        </p:spPr>
      </p:pic>
    </p:spTree>
    <p:extLst>
      <p:ext uri="{BB962C8B-B14F-4D97-AF65-F5344CB8AC3E}">
        <p14:creationId xmlns:p14="http://schemas.microsoft.com/office/powerpoint/2010/main" val="90536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S 235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2.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
  <TotalTime>1009</TotalTime>
  <Words>1352</Words>
  <Application>Microsoft Office PowerPoint</Application>
  <PresentationFormat>Custom</PresentationFormat>
  <Paragraphs>298</Paragraphs>
  <Slides>18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Comic Sans MS</vt:lpstr>
      <vt:lpstr>Tahoma</vt:lpstr>
      <vt:lpstr>Tw Cen MT</vt:lpstr>
      <vt:lpstr>Wingdings</vt:lpstr>
      <vt:lpstr>CS 235 Theme</vt:lpstr>
      <vt:lpstr>PowerPoint Presentation</vt:lpstr>
      <vt:lpstr>Operating Systems Overview</vt:lpstr>
      <vt:lpstr>Project 1 Signals Quiz</vt:lpstr>
      <vt:lpstr>Signal Handling</vt:lpstr>
      <vt:lpstr>Operating Systems Overview</vt:lpstr>
      <vt:lpstr>Brief Look at the Evolution of OS</vt:lpstr>
      <vt:lpstr>The OS Evolution</vt:lpstr>
      <vt:lpstr>The OS Evolution</vt:lpstr>
      <vt:lpstr>The OS Evolution</vt:lpstr>
      <vt:lpstr>The OS Evolution</vt:lpstr>
      <vt:lpstr>The OS Evolution</vt:lpstr>
      <vt:lpstr>The OS Evolution</vt:lpstr>
      <vt:lpstr>The OS Evolution</vt:lpstr>
      <vt:lpstr>The OS Evolution</vt:lpstr>
      <vt:lpstr>The OS Evolution</vt:lpstr>
      <vt:lpstr>The OS Evolution</vt:lpstr>
      <vt:lpstr>The OS Evolution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Roper</dc:creator>
  <cp:lastModifiedBy>Paul Roper</cp:lastModifiedBy>
  <cp:revision>70</cp:revision>
  <dcterms:created xsi:type="dcterms:W3CDTF">2020-07-19T21:27:39Z</dcterms:created>
  <dcterms:modified xsi:type="dcterms:W3CDTF">2021-09-15T02:11:22Z</dcterms:modified>
</cp:coreProperties>
</file>