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3729" r:id="rId2"/>
    <p:sldId id="3579" r:id="rId3"/>
    <p:sldId id="1898" r:id="rId4"/>
    <p:sldId id="1849" r:id="rId5"/>
    <p:sldId id="1926" r:id="rId6"/>
    <p:sldId id="1927" r:id="rId7"/>
    <p:sldId id="1963" r:id="rId8"/>
    <p:sldId id="1929" r:id="rId9"/>
    <p:sldId id="1964" r:id="rId10"/>
    <p:sldId id="1966" r:id="rId11"/>
    <p:sldId id="1967" r:id="rId12"/>
    <p:sldId id="1991" r:id="rId13"/>
    <p:sldId id="1965" r:id="rId14"/>
    <p:sldId id="1969" r:id="rId15"/>
    <p:sldId id="1968" r:id="rId16"/>
    <p:sldId id="1970" r:id="rId17"/>
    <p:sldId id="1971" r:id="rId18"/>
    <p:sldId id="1972" r:id="rId19"/>
    <p:sldId id="1974" r:id="rId20"/>
    <p:sldId id="1975" r:id="rId21"/>
    <p:sldId id="1976" r:id="rId22"/>
    <p:sldId id="1977" r:id="rId23"/>
    <p:sldId id="1978" r:id="rId24"/>
    <p:sldId id="3879" r:id="rId25"/>
  </p:sldIdLst>
  <p:sldSz cx="10972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75603" autoAdjust="0"/>
  </p:normalViewPr>
  <p:slideViewPr>
    <p:cSldViewPr snapToGrid="0">
      <p:cViewPr varScale="1">
        <p:scale>
          <a:sx n="66" d="100"/>
          <a:sy n="66" d="100"/>
        </p:scale>
        <p:origin x="1860" y="60"/>
      </p:cViewPr>
      <p:guideLst/>
    </p:cSldViewPr>
  </p:slideViewPr>
  <p:notesTextViewPr>
    <p:cViewPr>
      <p:scale>
        <a:sx n="3" d="2"/>
        <a:sy n="3" d="2"/>
      </p:scale>
      <p:origin x="0" y="0"/>
    </p:cViewPr>
  </p:notesTextViewPr>
  <p:notesViewPr>
    <p:cSldViewPr snapToGrid="0">
      <p:cViewPr varScale="1">
        <p:scale>
          <a:sx n="67" d="100"/>
          <a:sy n="67" d="100"/>
        </p:scale>
        <p:origin x="293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935890-289D-48CF-A192-5CCB27F70E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822255A-A51A-4040-87FD-BC18C8F47E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B41A07-9572-4BA8-B004-1940BA5DB093}" type="datetimeFigureOut">
              <a:rPr lang="en-US" smtClean="0"/>
              <a:t>9/14/2021</a:t>
            </a:fld>
            <a:endParaRPr lang="en-US"/>
          </a:p>
        </p:txBody>
      </p:sp>
      <p:sp>
        <p:nvSpPr>
          <p:cNvPr id="4" name="Footer Placeholder 3">
            <a:extLst>
              <a:ext uri="{FF2B5EF4-FFF2-40B4-BE49-F238E27FC236}">
                <a16:creationId xmlns:a16="http://schemas.microsoft.com/office/drawing/2014/main" id="{1F52C04B-C05F-4C6C-8259-543965D3D3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0C9C99-6F7C-4115-BB8E-498012FD45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E4A9C0-C8C6-439F-A9E1-F6B62EC2C6D3}" type="slidenum">
              <a:rPr lang="en-US" smtClean="0"/>
              <a:t>‹#›</a:t>
            </a:fld>
            <a:endParaRPr lang="en-US"/>
          </a:p>
        </p:txBody>
      </p:sp>
    </p:spTree>
    <p:extLst>
      <p:ext uri="{BB962C8B-B14F-4D97-AF65-F5344CB8AC3E}">
        <p14:creationId xmlns:p14="http://schemas.microsoft.com/office/powerpoint/2010/main" val="1652049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28AEA-81C9-4CCC-BD9F-40FD61BC80F3}" type="datetimeFigureOut">
              <a:rPr lang="en-US" smtClean="0"/>
              <a:t>9/14/2021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C7739-F984-46A3-B42A-7DB3B6E905AA}" type="slidenum">
              <a:rPr lang="en-US" smtClean="0"/>
              <a:t>‹#›</a:t>
            </a:fld>
            <a:endParaRPr lang="en-US"/>
          </a:p>
        </p:txBody>
      </p:sp>
    </p:spTree>
    <p:extLst>
      <p:ext uri="{BB962C8B-B14F-4D97-AF65-F5344CB8AC3E}">
        <p14:creationId xmlns:p14="http://schemas.microsoft.com/office/powerpoint/2010/main" val="218344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Consider newspapers and magazines articles. The heading is big and visible. The article itself tends to be fairly brief. Paragraphs are small. If the article is more than a few lines long, it is broken up with sub headings, out-of-context quotes, pictures, etc. It is delimited with blank and solid lines. Everything possible is done to break it up and give the brain time to stop and take in each piece of the message.</a:t>
            </a:r>
          </a:p>
          <a:p>
            <a:endParaRPr lang="en-US" dirty="0"/>
          </a:p>
        </p:txBody>
      </p:sp>
      <p:sp>
        <p:nvSpPr>
          <p:cNvPr id="4" name="Footer Placeholder 3"/>
          <p:cNvSpPr>
            <a:spLocks noGrp="1"/>
          </p:cNvSpPr>
          <p:nvPr>
            <p:ph type="ftr" sz="quarter" idx="10"/>
          </p:nvPr>
        </p:nvSpPr>
        <p:spPr/>
        <p:txBody>
          <a:bodyPr/>
          <a:lstStyle/>
          <a:p>
            <a:r>
              <a:rPr lang="en-US"/>
              <a:t>Alex Milenkovich</a:t>
            </a:r>
          </a:p>
        </p:txBody>
      </p:sp>
      <p:sp>
        <p:nvSpPr>
          <p:cNvPr id="5" name="Slide Number Placeholder 4"/>
          <p:cNvSpPr>
            <a:spLocks noGrp="1"/>
          </p:cNvSpPr>
          <p:nvPr>
            <p:ph type="sldNum" sz="quarter" idx="11"/>
          </p:nvPr>
        </p:nvSpPr>
        <p:spPr/>
        <p:txBody>
          <a:bodyPr/>
          <a:lstStyle/>
          <a:p>
            <a:fld id="{FF0D8DEF-72EE-4D2E-8D29-7A13D3309580}" type="slidenum">
              <a:rPr lang="en-US" smtClean="0"/>
              <a:pPr/>
              <a:t>2</a:t>
            </a:fld>
            <a:endParaRPr lang="en-US"/>
          </a:p>
        </p:txBody>
      </p:sp>
    </p:spTree>
    <p:extLst>
      <p:ext uri="{BB962C8B-B14F-4D97-AF65-F5344CB8AC3E}">
        <p14:creationId xmlns:p14="http://schemas.microsoft.com/office/powerpoint/2010/main" val="2725473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Taylor Whitlock</a:t>
            </a:r>
          </a:p>
        </p:txBody>
      </p:sp>
      <p:sp>
        <p:nvSpPr>
          <p:cNvPr id="4" name="Slide Number Placeholder 3"/>
          <p:cNvSpPr>
            <a:spLocks noGrp="1"/>
          </p:cNvSpPr>
          <p:nvPr>
            <p:ph type="sldNum" sz="quarter" idx="5"/>
          </p:nvPr>
        </p:nvSpPr>
        <p:spPr/>
        <p:txBody>
          <a:bodyPr/>
          <a:lstStyle/>
          <a:p>
            <a:fld id="{E55C7739-F984-46A3-B42A-7DB3B6E905AA}" type="slidenum">
              <a:rPr lang="en-US" smtClean="0"/>
              <a:t>13</a:t>
            </a:fld>
            <a:endParaRPr lang="en-US"/>
          </a:p>
        </p:txBody>
      </p:sp>
    </p:spTree>
    <p:extLst>
      <p:ext uri="{BB962C8B-B14F-4D97-AF65-F5344CB8AC3E}">
        <p14:creationId xmlns:p14="http://schemas.microsoft.com/office/powerpoint/2010/main" val="4025629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Adam Warnick</a:t>
            </a:r>
          </a:p>
        </p:txBody>
      </p:sp>
      <p:sp>
        <p:nvSpPr>
          <p:cNvPr id="4" name="Slide Number Placeholder 3"/>
          <p:cNvSpPr>
            <a:spLocks noGrp="1"/>
          </p:cNvSpPr>
          <p:nvPr>
            <p:ph type="sldNum" sz="quarter" idx="5"/>
          </p:nvPr>
        </p:nvSpPr>
        <p:spPr/>
        <p:txBody>
          <a:bodyPr/>
          <a:lstStyle/>
          <a:p>
            <a:fld id="{E55C7739-F984-46A3-B42A-7DB3B6E905AA}" type="slidenum">
              <a:rPr lang="en-US" smtClean="0"/>
              <a:t>14</a:t>
            </a:fld>
            <a:endParaRPr lang="en-US"/>
          </a:p>
        </p:txBody>
      </p:sp>
    </p:spTree>
    <p:extLst>
      <p:ext uri="{BB962C8B-B14F-4D97-AF65-F5344CB8AC3E}">
        <p14:creationId xmlns:p14="http://schemas.microsoft.com/office/powerpoint/2010/main" val="1397723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Christian </a:t>
            </a:r>
            <a:r>
              <a:rPr lang="en-US" dirty="0" err="1"/>
              <a:t>Rosenvall</a:t>
            </a:r>
            <a:endParaRPr lang="en-US" dirty="0"/>
          </a:p>
        </p:txBody>
      </p:sp>
      <p:sp>
        <p:nvSpPr>
          <p:cNvPr id="4" name="Slide Number Placeholder 3"/>
          <p:cNvSpPr>
            <a:spLocks noGrp="1"/>
          </p:cNvSpPr>
          <p:nvPr>
            <p:ph type="sldNum" sz="quarter" idx="5"/>
          </p:nvPr>
        </p:nvSpPr>
        <p:spPr/>
        <p:txBody>
          <a:bodyPr/>
          <a:lstStyle/>
          <a:p>
            <a:fld id="{E55C7739-F984-46A3-B42A-7DB3B6E905AA}" type="slidenum">
              <a:rPr lang="en-US" smtClean="0"/>
              <a:t>15</a:t>
            </a:fld>
            <a:endParaRPr lang="en-US"/>
          </a:p>
        </p:txBody>
      </p:sp>
    </p:spTree>
    <p:extLst>
      <p:ext uri="{BB962C8B-B14F-4D97-AF65-F5344CB8AC3E}">
        <p14:creationId xmlns:p14="http://schemas.microsoft.com/office/powerpoint/2010/main" val="3176213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Michael Black</a:t>
            </a:r>
          </a:p>
        </p:txBody>
      </p:sp>
      <p:sp>
        <p:nvSpPr>
          <p:cNvPr id="4" name="Slide Number Placeholder 3"/>
          <p:cNvSpPr>
            <a:spLocks noGrp="1"/>
          </p:cNvSpPr>
          <p:nvPr>
            <p:ph type="sldNum" sz="quarter" idx="5"/>
          </p:nvPr>
        </p:nvSpPr>
        <p:spPr/>
        <p:txBody>
          <a:bodyPr/>
          <a:lstStyle/>
          <a:p>
            <a:fld id="{E55C7739-F984-46A3-B42A-7DB3B6E905AA}" type="slidenum">
              <a:rPr lang="en-US" smtClean="0"/>
              <a:t>16</a:t>
            </a:fld>
            <a:endParaRPr lang="en-US"/>
          </a:p>
        </p:txBody>
      </p:sp>
    </p:spTree>
    <p:extLst>
      <p:ext uri="{BB962C8B-B14F-4D97-AF65-F5344CB8AC3E}">
        <p14:creationId xmlns:p14="http://schemas.microsoft.com/office/powerpoint/2010/main" val="1467238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Daniel Hancock</a:t>
            </a:r>
          </a:p>
        </p:txBody>
      </p:sp>
      <p:sp>
        <p:nvSpPr>
          <p:cNvPr id="4" name="Slide Number Placeholder 3"/>
          <p:cNvSpPr>
            <a:spLocks noGrp="1"/>
          </p:cNvSpPr>
          <p:nvPr>
            <p:ph type="sldNum" sz="quarter" idx="5"/>
          </p:nvPr>
        </p:nvSpPr>
        <p:spPr/>
        <p:txBody>
          <a:bodyPr/>
          <a:lstStyle/>
          <a:p>
            <a:fld id="{E55C7739-F984-46A3-B42A-7DB3B6E905AA}" type="slidenum">
              <a:rPr lang="en-US" smtClean="0"/>
              <a:t>17</a:t>
            </a:fld>
            <a:endParaRPr lang="en-US"/>
          </a:p>
        </p:txBody>
      </p:sp>
    </p:spTree>
    <p:extLst>
      <p:ext uri="{BB962C8B-B14F-4D97-AF65-F5344CB8AC3E}">
        <p14:creationId xmlns:p14="http://schemas.microsoft.com/office/powerpoint/2010/main" val="1041646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Austin Clarke</a:t>
            </a:r>
          </a:p>
        </p:txBody>
      </p:sp>
      <p:sp>
        <p:nvSpPr>
          <p:cNvPr id="4" name="Slide Number Placeholder 3"/>
          <p:cNvSpPr>
            <a:spLocks noGrp="1"/>
          </p:cNvSpPr>
          <p:nvPr>
            <p:ph type="sldNum" sz="quarter" idx="5"/>
          </p:nvPr>
        </p:nvSpPr>
        <p:spPr/>
        <p:txBody>
          <a:bodyPr/>
          <a:lstStyle/>
          <a:p>
            <a:fld id="{E55C7739-F984-46A3-B42A-7DB3B6E905AA}" type="slidenum">
              <a:rPr lang="en-US" smtClean="0"/>
              <a:t>18</a:t>
            </a:fld>
            <a:endParaRPr lang="en-US"/>
          </a:p>
        </p:txBody>
      </p:sp>
    </p:spTree>
    <p:extLst>
      <p:ext uri="{BB962C8B-B14F-4D97-AF65-F5344CB8AC3E}">
        <p14:creationId xmlns:p14="http://schemas.microsoft.com/office/powerpoint/2010/main" val="2080747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Jacob Bastian</a:t>
            </a:r>
          </a:p>
        </p:txBody>
      </p:sp>
      <p:sp>
        <p:nvSpPr>
          <p:cNvPr id="4" name="Slide Number Placeholder 3"/>
          <p:cNvSpPr>
            <a:spLocks noGrp="1"/>
          </p:cNvSpPr>
          <p:nvPr>
            <p:ph type="sldNum" sz="quarter" idx="5"/>
          </p:nvPr>
        </p:nvSpPr>
        <p:spPr/>
        <p:txBody>
          <a:bodyPr/>
          <a:lstStyle/>
          <a:p>
            <a:fld id="{E55C7739-F984-46A3-B42A-7DB3B6E905AA}" type="slidenum">
              <a:rPr lang="en-US" smtClean="0"/>
              <a:t>19</a:t>
            </a:fld>
            <a:endParaRPr lang="en-US"/>
          </a:p>
        </p:txBody>
      </p:sp>
    </p:spTree>
    <p:extLst>
      <p:ext uri="{BB962C8B-B14F-4D97-AF65-F5344CB8AC3E}">
        <p14:creationId xmlns:p14="http://schemas.microsoft.com/office/powerpoint/2010/main" val="4184654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Michael Sederberg</a:t>
            </a:r>
          </a:p>
        </p:txBody>
      </p:sp>
      <p:sp>
        <p:nvSpPr>
          <p:cNvPr id="4" name="Slide Number Placeholder 3"/>
          <p:cNvSpPr>
            <a:spLocks noGrp="1"/>
          </p:cNvSpPr>
          <p:nvPr>
            <p:ph type="sldNum" sz="quarter" idx="5"/>
          </p:nvPr>
        </p:nvSpPr>
        <p:spPr/>
        <p:txBody>
          <a:bodyPr/>
          <a:lstStyle/>
          <a:p>
            <a:fld id="{E55C7739-F984-46A3-B42A-7DB3B6E905AA}" type="slidenum">
              <a:rPr lang="en-US" smtClean="0"/>
              <a:t>20</a:t>
            </a:fld>
            <a:endParaRPr lang="en-US"/>
          </a:p>
        </p:txBody>
      </p:sp>
    </p:spTree>
    <p:extLst>
      <p:ext uri="{BB962C8B-B14F-4D97-AF65-F5344CB8AC3E}">
        <p14:creationId xmlns:p14="http://schemas.microsoft.com/office/powerpoint/2010/main" val="3104642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Caleb Larsen</a:t>
            </a:r>
          </a:p>
        </p:txBody>
      </p:sp>
      <p:sp>
        <p:nvSpPr>
          <p:cNvPr id="4" name="Slide Number Placeholder 3"/>
          <p:cNvSpPr>
            <a:spLocks noGrp="1"/>
          </p:cNvSpPr>
          <p:nvPr>
            <p:ph type="sldNum" sz="quarter" idx="5"/>
          </p:nvPr>
        </p:nvSpPr>
        <p:spPr/>
        <p:txBody>
          <a:bodyPr/>
          <a:lstStyle/>
          <a:p>
            <a:fld id="{E55C7739-F984-46A3-B42A-7DB3B6E905AA}" type="slidenum">
              <a:rPr lang="en-US" smtClean="0"/>
              <a:t>21</a:t>
            </a:fld>
            <a:endParaRPr lang="en-US"/>
          </a:p>
        </p:txBody>
      </p:sp>
    </p:spTree>
    <p:extLst>
      <p:ext uri="{BB962C8B-B14F-4D97-AF65-F5344CB8AC3E}">
        <p14:creationId xmlns:p14="http://schemas.microsoft.com/office/powerpoint/2010/main" val="2647280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Caleb Gregory</a:t>
            </a:r>
          </a:p>
        </p:txBody>
      </p:sp>
      <p:sp>
        <p:nvSpPr>
          <p:cNvPr id="4" name="Slide Number Placeholder 3"/>
          <p:cNvSpPr>
            <a:spLocks noGrp="1"/>
          </p:cNvSpPr>
          <p:nvPr>
            <p:ph type="sldNum" sz="quarter" idx="5"/>
          </p:nvPr>
        </p:nvSpPr>
        <p:spPr/>
        <p:txBody>
          <a:bodyPr/>
          <a:lstStyle/>
          <a:p>
            <a:fld id="{E55C7739-F984-46A3-B42A-7DB3B6E905AA}" type="slidenum">
              <a:rPr lang="en-US" smtClean="0"/>
              <a:t>22</a:t>
            </a:fld>
            <a:endParaRPr lang="en-US"/>
          </a:p>
        </p:txBody>
      </p:sp>
    </p:spTree>
    <p:extLst>
      <p:ext uri="{BB962C8B-B14F-4D97-AF65-F5344CB8AC3E}">
        <p14:creationId xmlns:p14="http://schemas.microsoft.com/office/powerpoint/2010/main" val="4087835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"system".  IBM set the company on the 360.</a:t>
            </a:r>
          </a:p>
          <a:p>
            <a:pPr marL="742950" marR="0" lvl="1" indent="-285750">
              <a:lnSpc>
                <a:spcPct val="107000"/>
              </a:lnSpc>
              <a:spcBef>
                <a:spcPts val="0"/>
              </a:spcBef>
              <a:spcAft>
                <a:spcPts val="800"/>
              </a:spcAft>
              <a:buFont typeface="Wingdings" panose="05000000000000000000" pitchFamily="2" charset="2"/>
              <a:buChar char=""/>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IBM bet the company on this one. It created a line of five computers, all compatible, that gave users a migration path as their computing needs grew. It included the largest assortment of simulators and emulators ever assembled for backward compatibility. Card readers, tape drives, printers, and memory devices were redesigned to make them faster (for instance, the System/360 Model 1403 Chain Printer printed 1,100 lines of text per minute).</a:t>
            </a:r>
          </a:p>
          <a:p>
            <a:pPr marL="742950" marR="0" lvl="1" indent="-285750">
              <a:lnSpc>
                <a:spcPct val="107000"/>
              </a:lnSpc>
              <a:spcBef>
                <a:spcPts val="0"/>
              </a:spcBef>
              <a:spcAft>
                <a:spcPts val="800"/>
              </a:spcAft>
              <a:buFont typeface="Wingdings" panose="05000000000000000000" pitchFamily="2" charset="2"/>
              <a:buChar char=""/>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R&amp;D for the project cost over $1 billion dollars. Within six months after its announcement, IBM booked orders for System/360s that totaled more than three times IBM’s entire annual income. The bet paid off big time. </a:t>
            </a:r>
          </a:p>
          <a:p>
            <a:pPr marL="742950" marR="0" lvl="1" indent="-285750">
              <a:lnSpc>
                <a:spcPct val="107000"/>
              </a:lnSpc>
              <a:spcBef>
                <a:spcPts val="0"/>
              </a:spcBef>
              <a:spcAft>
                <a:spcPts val="800"/>
              </a:spcAft>
              <a:buFont typeface="Wingdings" panose="05000000000000000000" pitchFamily="2" charset="2"/>
              <a:buChar char=""/>
              <a:tabLst>
                <a:tab pos="914400" algn="l"/>
              </a:tabLs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System/360 operating system goal</a:t>
            </a:r>
            <a:r>
              <a:rPr lang="en-US" sz="1800" dirty="0">
                <a:effectLst/>
                <a:latin typeface="Calibri" panose="020F0502020204030204" pitchFamily="34" charset="0"/>
                <a:ea typeface="Calibri" panose="020F0502020204030204" pitchFamily="34" charset="0"/>
                <a:cs typeface="Times New Roman" panose="02020603050405020304" pitchFamily="18" charset="0"/>
              </a:rPr>
              <a:t>: deliver one operating system for the entire line of computers.</a:t>
            </a:r>
          </a:p>
          <a:p>
            <a:pPr marL="742950" marR="0" lvl="1" indent="-285750">
              <a:lnSpc>
                <a:spcPct val="107000"/>
              </a:lnSpc>
              <a:spcBef>
                <a:spcPts val="0"/>
              </a:spcBef>
              <a:spcAft>
                <a:spcPts val="800"/>
              </a:spcAft>
              <a:buFont typeface="Wingdings" panose="05000000000000000000" pitchFamily="2" charset="2"/>
              <a:buChar char=""/>
              <a:tabLst>
                <a:tab pos="914400" algn="l"/>
              </a:tabLs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The reality</a:t>
            </a:r>
            <a:r>
              <a:rPr lang="en-US" sz="1800" dirty="0">
                <a:effectLst/>
                <a:latin typeface="Calibri" panose="020F0502020204030204" pitchFamily="34" charset="0"/>
                <a:ea typeface="Calibri" panose="020F0502020204030204" pitchFamily="34" charset="0"/>
                <a:cs typeface="Times New Roman" panose="02020603050405020304" pitchFamily="18" charset="0"/>
              </a:rPr>
              <a:t>: It proved difficult to create a system that would satisfy users with varying degrees of sophistication. It also didn’t seem fair to burden smaller machines with heavy-duty operating systems. A family of operating systems emerged:</a:t>
            </a:r>
          </a:p>
          <a:p>
            <a:pPr marL="742950" marR="0" lvl="1" indent="-285750">
              <a:lnSpc>
                <a:spcPct val="107000"/>
              </a:lnSpc>
              <a:spcBef>
                <a:spcPts val="0"/>
              </a:spcBef>
              <a:spcAft>
                <a:spcPts val="800"/>
              </a:spcAft>
              <a:buFont typeface="Wingdings" panose="05000000000000000000" pitchFamily="2" charset="2"/>
              <a:buChar char=""/>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PCP/360 — sequential job system </a:t>
            </a:r>
          </a:p>
          <a:p>
            <a:pPr marL="742950" marR="0" lvl="1" indent="-285750">
              <a:lnSpc>
                <a:spcPct val="107000"/>
              </a:lnSpc>
              <a:spcBef>
                <a:spcPts val="0"/>
              </a:spcBef>
              <a:spcAft>
                <a:spcPts val="800"/>
              </a:spcAft>
              <a:buFont typeface="Wingdings" panose="05000000000000000000" pitchFamily="2" charset="2"/>
              <a:buChar char=""/>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MFT: multiple job system, fixed number of tasks. The system memory is divided into a fixed number of partitions. Programs are loaded into these partitions and the processor spends some time on each partition</a:t>
            </a:r>
          </a:p>
          <a:p>
            <a:pPr marL="742950" marR="0" lvl="1" indent="-285750">
              <a:lnSpc>
                <a:spcPct val="107000"/>
              </a:lnSpc>
              <a:spcBef>
                <a:spcPts val="0"/>
              </a:spcBef>
              <a:spcAft>
                <a:spcPts val="800"/>
              </a:spcAft>
              <a:buFont typeface="Wingdings" panose="05000000000000000000" pitchFamily="2" charset="2"/>
              <a:buChar char=""/>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MVT: multiprogramming with a variable number of tasks. A new job asks for a partition of a certain size, gets it, runs, and then the partition is free again. This later became IBM’s MVS system. All memory references are direct memory references at this time (the memory address you ask for is the one you get).</a:t>
            </a:r>
          </a:p>
          <a:p>
            <a:endParaRPr lang="en-US" dirty="0"/>
          </a:p>
        </p:txBody>
      </p:sp>
      <p:sp>
        <p:nvSpPr>
          <p:cNvPr id="4" name="Slide Number Placeholder 3"/>
          <p:cNvSpPr>
            <a:spLocks noGrp="1"/>
          </p:cNvSpPr>
          <p:nvPr>
            <p:ph type="sldNum" sz="quarter" idx="5"/>
          </p:nvPr>
        </p:nvSpPr>
        <p:spPr/>
        <p:txBody>
          <a:bodyPr/>
          <a:lstStyle/>
          <a:p>
            <a:fld id="{E55C7739-F984-46A3-B42A-7DB3B6E905AA}" type="slidenum">
              <a:rPr lang="en-US" smtClean="0"/>
              <a:t>5</a:t>
            </a:fld>
            <a:endParaRPr lang="en-US"/>
          </a:p>
        </p:txBody>
      </p:sp>
    </p:spTree>
    <p:extLst>
      <p:ext uri="{BB962C8B-B14F-4D97-AF65-F5344CB8AC3E}">
        <p14:creationId xmlns:p14="http://schemas.microsoft.com/office/powerpoint/2010/main" val="1989424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Trevor </a:t>
            </a:r>
            <a:r>
              <a:rPr lang="en-US" dirty="0" err="1"/>
              <a:t>Jex</a:t>
            </a:r>
            <a:endParaRPr lang="en-US" dirty="0"/>
          </a:p>
        </p:txBody>
      </p:sp>
      <p:sp>
        <p:nvSpPr>
          <p:cNvPr id="4" name="Slide Number Placeholder 3"/>
          <p:cNvSpPr>
            <a:spLocks noGrp="1"/>
          </p:cNvSpPr>
          <p:nvPr>
            <p:ph type="sldNum" sz="quarter" idx="5"/>
          </p:nvPr>
        </p:nvSpPr>
        <p:spPr/>
        <p:txBody>
          <a:bodyPr/>
          <a:lstStyle/>
          <a:p>
            <a:fld id="{E55C7739-F984-46A3-B42A-7DB3B6E905AA}" type="slidenum">
              <a:rPr lang="en-US" smtClean="0"/>
              <a:t>23</a:t>
            </a:fld>
            <a:endParaRPr lang="en-US"/>
          </a:p>
        </p:txBody>
      </p:sp>
    </p:spTree>
    <p:extLst>
      <p:ext uri="{BB962C8B-B14F-4D97-AF65-F5344CB8AC3E}">
        <p14:creationId xmlns:p14="http://schemas.microsoft.com/office/powerpoint/2010/main" val="1366780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nSpc>
                <a:spcPct val="107000"/>
              </a:lnSpc>
              <a:spcBef>
                <a:spcPts val="0"/>
              </a:spcBef>
              <a:spcAft>
                <a:spcPts val="800"/>
              </a:spcAft>
              <a:buFont typeface="Wingdings" panose="05000000000000000000" pitchFamily="2" charset="2"/>
              <a:buChar char=""/>
              <a:tabLst>
                <a:tab pos="9144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Random access high-capacity storage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Font typeface="Wingdings" panose="05000000000000000000" pitchFamily="2" charset="2"/>
              <a:buChar char=""/>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first disk drive, the IBM 350 disk storage unit, was introduced in 1956. It had a capacity of 3.75 megabytes stored as five million six-bit characters on fifty (!) 24-inch diameter disks. IBM leased it for $3,200 per month.</a:t>
            </a:r>
          </a:p>
          <a:p>
            <a:pPr marL="285750" marR="0" lvl="0" indent="-285750">
              <a:lnSpc>
                <a:spcPct val="107000"/>
              </a:lnSpc>
              <a:spcBef>
                <a:spcPts val="0"/>
              </a:spcBef>
              <a:spcAft>
                <a:spcPts val="800"/>
              </a:spcAft>
              <a:buFont typeface="Wingdings" panose="05000000000000000000" pitchFamily="2" charset="2"/>
              <a:buChar char=""/>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By the 1960’s disk storage finally comes into widespread use. It offers high capacity, almost-random-access-storage. IBM created a family of Disk Operating Systems (DOS, DOS–2314, DOS MP, DOS VS, DOS/VSE) to take advantage of this technology.</a:t>
            </a:r>
          </a:p>
          <a:p>
            <a:endParaRPr lang="en-US" dirty="0"/>
          </a:p>
        </p:txBody>
      </p:sp>
      <p:sp>
        <p:nvSpPr>
          <p:cNvPr id="4" name="Slide Number Placeholder 3"/>
          <p:cNvSpPr>
            <a:spLocks noGrp="1"/>
          </p:cNvSpPr>
          <p:nvPr>
            <p:ph type="sldNum" sz="quarter" idx="5"/>
          </p:nvPr>
        </p:nvSpPr>
        <p:spPr/>
        <p:txBody>
          <a:bodyPr/>
          <a:lstStyle/>
          <a:p>
            <a:fld id="{E55C7739-F984-46A3-B42A-7DB3B6E905AA}" type="slidenum">
              <a:rPr lang="en-US" smtClean="0"/>
              <a:t>6</a:t>
            </a:fld>
            <a:endParaRPr lang="en-US"/>
          </a:p>
        </p:txBody>
      </p:sp>
    </p:spTree>
    <p:extLst>
      <p:ext uri="{BB962C8B-B14F-4D97-AF65-F5344CB8AC3E}">
        <p14:creationId xmlns:p14="http://schemas.microsoft.com/office/powerpoint/2010/main" val="2165710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Robert Jensen</a:t>
            </a:r>
          </a:p>
        </p:txBody>
      </p:sp>
      <p:sp>
        <p:nvSpPr>
          <p:cNvPr id="4" name="Slide Number Placeholder 3"/>
          <p:cNvSpPr>
            <a:spLocks noGrp="1"/>
          </p:cNvSpPr>
          <p:nvPr>
            <p:ph type="sldNum" sz="quarter" idx="5"/>
          </p:nvPr>
        </p:nvSpPr>
        <p:spPr/>
        <p:txBody>
          <a:bodyPr/>
          <a:lstStyle/>
          <a:p>
            <a:fld id="{E55C7739-F984-46A3-B42A-7DB3B6E905AA}" type="slidenum">
              <a:rPr lang="en-US" smtClean="0"/>
              <a:t>7</a:t>
            </a:fld>
            <a:endParaRPr lang="en-US"/>
          </a:p>
        </p:txBody>
      </p:sp>
    </p:spTree>
    <p:extLst>
      <p:ext uri="{BB962C8B-B14F-4D97-AF65-F5344CB8AC3E}">
        <p14:creationId xmlns:p14="http://schemas.microsoft.com/office/powerpoint/2010/main" val="6734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nSpc>
                <a:spcPct val="107000"/>
              </a:lnSpc>
              <a:spcBef>
                <a:spcPts val="0"/>
              </a:spcBef>
              <a:spcAft>
                <a:spcPts val="800"/>
              </a:spcAft>
              <a:buFont typeface="Wingdings" panose="05000000000000000000" pitchFamily="2" charset="2"/>
              <a:buChar char=""/>
              <a:tabLst>
                <a:tab pos="9144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Connor Bunch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55C7739-F984-46A3-B42A-7DB3B6E905AA}" type="slidenum">
              <a:rPr lang="en-US" smtClean="0"/>
              <a:t>8</a:t>
            </a:fld>
            <a:endParaRPr lang="en-US"/>
          </a:p>
        </p:txBody>
      </p:sp>
    </p:spTree>
    <p:extLst>
      <p:ext uri="{BB962C8B-B14F-4D97-AF65-F5344CB8AC3E}">
        <p14:creationId xmlns:p14="http://schemas.microsoft.com/office/powerpoint/2010/main" val="549731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5C7739-F984-46A3-B42A-7DB3B6E905AA}" type="slidenum">
              <a:rPr lang="en-US" smtClean="0"/>
              <a:t>9</a:t>
            </a:fld>
            <a:endParaRPr lang="en-US"/>
          </a:p>
        </p:txBody>
      </p:sp>
    </p:spTree>
    <p:extLst>
      <p:ext uri="{BB962C8B-B14F-4D97-AF65-F5344CB8AC3E}">
        <p14:creationId xmlns:p14="http://schemas.microsoft.com/office/powerpoint/2010/main" val="1314347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 Werner</a:t>
            </a:r>
          </a:p>
        </p:txBody>
      </p:sp>
      <p:sp>
        <p:nvSpPr>
          <p:cNvPr id="4" name="Slide Number Placeholder 3"/>
          <p:cNvSpPr>
            <a:spLocks noGrp="1"/>
          </p:cNvSpPr>
          <p:nvPr>
            <p:ph type="sldNum" sz="quarter" idx="5"/>
          </p:nvPr>
        </p:nvSpPr>
        <p:spPr/>
        <p:txBody>
          <a:bodyPr/>
          <a:lstStyle/>
          <a:p>
            <a:fld id="{E55C7739-F984-46A3-B42A-7DB3B6E905AA}" type="slidenum">
              <a:rPr lang="en-US" smtClean="0"/>
              <a:t>10</a:t>
            </a:fld>
            <a:endParaRPr lang="en-US"/>
          </a:p>
        </p:txBody>
      </p:sp>
    </p:spTree>
    <p:extLst>
      <p:ext uri="{BB962C8B-B14F-4D97-AF65-F5344CB8AC3E}">
        <p14:creationId xmlns:p14="http://schemas.microsoft.com/office/powerpoint/2010/main" val="1335714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Zed Jensen</a:t>
            </a:r>
          </a:p>
        </p:txBody>
      </p:sp>
      <p:sp>
        <p:nvSpPr>
          <p:cNvPr id="4" name="Slide Number Placeholder 3"/>
          <p:cNvSpPr>
            <a:spLocks noGrp="1"/>
          </p:cNvSpPr>
          <p:nvPr>
            <p:ph type="sldNum" sz="quarter" idx="5"/>
          </p:nvPr>
        </p:nvSpPr>
        <p:spPr/>
        <p:txBody>
          <a:bodyPr/>
          <a:lstStyle/>
          <a:p>
            <a:fld id="{E55C7739-F984-46A3-B42A-7DB3B6E905AA}" type="slidenum">
              <a:rPr lang="en-US" smtClean="0"/>
              <a:t>11</a:t>
            </a:fld>
            <a:endParaRPr lang="en-US"/>
          </a:p>
        </p:txBody>
      </p:sp>
    </p:spTree>
    <p:extLst>
      <p:ext uri="{BB962C8B-B14F-4D97-AF65-F5344CB8AC3E}">
        <p14:creationId xmlns:p14="http://schemas.microsoft.com/office/powerpoint/2010/main" val="1330498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Isaac Draper</a:t>
            </a:r>
          </a:p>
        </p:txBody>
      </p:sp>
      <p:sp>
        <p:nvSpPr>
          <p:cNvPr id="4" name="Slide Number Placeholder 3"/>
          <p:cNvSpPr>
            <a:spLocks noGrp="1"/>
          </p:cNvSpPr>
          <p:nvPr>
            <p:ph type="sldNum" sz="quarter" idx="5"/>
          </p:nvPr>
        </p:nvSpPr>
        <p:spPr/>
        <p:txBody>
          <a:bodyPr/>
          <a:lstStyle/>
          <a:p>
            <a:fld id="{E55C7739-F984-46A3-B42A-7DB3B6E905AA}" type="slidenum">
              <a:rPr lang="en-US" smtClean="0"/>
              <a:t>12</a:t>
            </a:fld>
            <a:endParaRPr lang="en-US"/>
          </a:p>
        </p:txBody>
      </p:sp>
    </p:spTree>
    <p:extLst>
      <p:ext uri="{BB962C8B-B14F-4D97-AF65-F5344CB8AC3E}">
        <p14:creationId xmlns:p14="http://schemas.microsoft.com/office/powerpoint/2010/main" val="237951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310" y="170156"/>
            <a:ext cx="9978067" cy="731520"/>
          </a:xfrm>
        </p:spPr>
        <p:txBody>
          <a:bodyPr/>
          <a:lstStyle>
            <a:lvl1pPr marL="0" indent="0">
              <a:defRPr sz="3600" b="1">
                <a:solidFill>
                  <a:srgbClr val="0000CC"/>
                </a:solidFill>
              </a:defRPr>
            </a:lvl1pPr>
          </a:lstStyle>
          <a:p>
            <a:r>
              <a:rPr lang="en-US" dirty="0"/>
              <a:t>Click to edit Master title style</a:t>
            </a:r>
          </a:p>
        </p:txBody>
      </p:sp>
      <p:sp>
        <p:nvSpPr>
          <p:cNvPr id="8" name="Content Placeholder 7"/>
          <p:cNvSpPr>
            <a:spLocks noGrp="1"/>
          </p:cNvSpPr>
          <p:nvPr>
            <p:ph sz="quarter" idx="1"/>
          </p:nvPr>
        </p:nvSpPr>
        <p:spPr>
          <a:xfrm>
            <a:off x="572493" y="1233489"/>
            <a:ext cx="10047884" cy="5360852"/>
          </a:xfrm>
        </p:spPr>
        <p:txBody>
          <a:bodyPr/>
          <a:lstStyle>
            <a:lvl1pPr>
              <a:buClr>
                <a:srgbClr val="333399"/>
              </a:buClr>
              <a:buSzPct val="80000"/>
              <a:defRPr sz="2200"/>
            </a:lvl1pPr>
            <a:lvl2pPr>
              <a:buClr>
                <a:srgbClr val="FF0000"/>
              </a:buClr>
              <a:buSzPct val="80000"/>
              <a:defRPr sz="2000"/>
            </a:lvl2pPr>
            <a:lvl3pPr>
              <a:buClr>
                <a:srgbClr val="333399"/>
              </a:buClr>
              <a:buSzPct val="80000"/>
              <a:defRPr sz="1800"/>
            </a:lvl3pPr>
            <a:lvl4pPr>
              <a:buClr>
                <a:srgbClr val="333399"/>
              </a:buClr>
              <a:buSzPct val="80000"/>
              <a:defRPr sz="1600"/>
            </a:lvl4pPr>
            <a:lvl5pPr>
              <a:buClr>
                <a:srgbClr val="333399"/>
              </a:buClr>
              <a:buSzPct val="800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2"/>
          <p:cNvSpPr>
            <a:spLocks noGrp="1"/>
          </p:cNvSpPr>
          <p:nvPr>
            <p:ph type="ftr" sz="quarter" idx="11"/>
          </p:nvPr>
        </p:nvSpPr>
        <p:spPr>
          <a:xfrm>
            <a:off x="4114802" y="908820"/>
            <a:ext cx="6505575" cy="317525"/>
          </a:xfrm>
        </p:spPr>
        <p:txBody>
          <a:bodyPr/>
          <a:lstStyle>
            <a:lvl1pPr>
              <a:defRPr/>
            </a:lvl1pPr>
          </a:lstStyle>
          <a:p>
            <a:pPr>
              <a:defRPr/>
            </a:pPr>
            <a:r>
              <a:rPr lang="en-US"/>
              <a:t>Computer Systems (06)</a:t>
            </a:r>
            <a:endParaRPr lang="en-US" dirty="0"/>
          </a:p>
        </p:txBody>
      </p:sp>
      <p:sp>
        <p:nvSpPr>
          <p:cNvPr id="6" name="Slide Number Placeholder 22"/>
          <p:cNvSpPr>
            <a:spLocks noGrp="1"/>
          </p:cNvSpPr>
          <p:nvPr>
            <p:ph type="sldNum" sz="quarter" idx="12"/>
          </p:nvPr>
        </p:nvSpPr>
        <p:spPr>
          <a:xfrm>
            <a:off x="0" y="930335"/>
            <a:ext cx="658368" cy="274320"/>
          </a:xfrm>
        </p:spPr>
        <p:txBody>
          <a:bodyPr/>
          <a:lstStyle>
            <a:lvl1pPr>
              <a:defRPr/>
            </a:lvl1pPr>
          </a:lstStyle>
          <a:p>
            <a:pPr>
              <a:defRPr/>
            </a:pPr>
            <a:fld id="{0D7B5496-982B-480A-8085-B08F2CA91C21}" type="slidenum">
              <a:rPr lang="en-US" smtClean="0"/>
              <a:pPr>
                <a:defRPr/>
              </a:pPr>
              <a:t>‹#›</a:t>
            </a:fld>
            <a:endParaRPr lang="en-US" dirty="0"/>
          </a:p>
        </p:txBody>
      </p:sp>
    </p:spTree>
    <p:extLst>
      <p:ext uri="{BB962C8B-B14F-4D97-AF65-F5344CB8AC3E}">
        <p14:creationId xmlns:p14="http://schemas.microsoft.com/office/powerpoint/2010/main" val="284172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9" name="Content Placeholder 8"/>
          <p:cNvSpPr>
            <a:spLocks noGrp="1"/>
          </p:cNvSpPr>
          <p:nvPr>
            <p:ph sz="quarter" idx="1"/>
          </p:nvPr>
        </p:nvSpPr>
        <p:spPr>
          <a:xfrm>
            <a:off x="572105" y="1233570"/>
            <a:ext cx="4937760" cy="54213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5735777" y="1247108"/>
            <a:ext cx="4884599" cy="54213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9"/>
          <p:cNvSpPr>
            <a:spLocks noGrp="1"/>
          </p:cNvSpPr>
          <p:nvPr>
            <p:ph type="sldNum" sz="quarter" idx="11"/>
          </p:nvPr>
        </p:nvSpPr>
        <p:spPr/>
        <p:txBody>
          <a:bodyPr rtlCol="0"/>
          <a:lstStyle>
            <a:lvl1pPr>
              <a:defRPr/>
            </a:lvl1pPr>
          </a:lstStyle>
          <a:p>
            <a:pPr>
              <a:defRPr/>
            </a:pPr>
            <a:fld id="{D490341F-FBE9-465C-84BF-B364B3D69BE6}" type="slidenum">
              <a:rPr lang="en-US" smtClean="0"/>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r>
              <a:rPr lang="en-US"/>
              <a:t>Computer Systems (06)</a:t>
            </a:r>
            <a:endParaRPr lang="en-US" dirty="0"/>
          </a:p>
        </p:txBody>
      </p:sp>
    </p:spTree>
    <p:extLst>
      <p:ext uri="{BB962C8B-B14F-4D97-AF65-F5344CB8AC3E}">
        <p14:creationId xmlns:p14="http://schemas.microsoft.com/office/powerpoint/2010/main" val="3537569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Computer Systems (06)</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F59D9B86-AB8B-404F-8D86-C97B35C4C67E}" type="slidenum">
              <a:rPr lang="en-US" smtClean="0"/>
              <a:pPr>
                <a:defRPr/>
              </a:pPr>
              <a:t>‹#›</a:t>
            </a:fld>
            <a:endParaRPr lang="en-US" dirty="0"/>
          </a:p>
        </p:txBody>
      </p:sp>
    </p:spTree>
    <p:extLst>
      <p:ext uri="{BB962C8B-B14F-4D97-AF65-F5344CB8AC3E}">
        <p14:creationId xmlns:p14="http://schemas.microsoft.com/office/powerpoint/2010/main" val="278230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83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109728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9"/>
          <p:cNvSpPr/>
          <p:nvPr/>
        </p:nvSpPr>
        <p:spPr>
          <a:xfrm>
            <a:off x="-11429" y="6053140"/>
            <a:ext cx="2699385"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10"/>
          <p:cNvSpPr/>
          <p:nvPr/>
        </p:nvSpPr>
        <p:spPr>
          <a:xfrm>
            <a:off x="2830832" y="6043615"/>
            <a:ext cx="8141970"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9" name="Subtitle 8"/>
          <p:cNvSpPr>
            <a:spLocks noGrp="1"/>
          </p:cNvSpPr>
          <p:nvPr>
            <p:ph type="subTitle" idx="1"/>
          </p:nvPr>
        </p:nvSpPr>
        <p:spPr>
          <a:xfrm>
            <a:off x="2834640" y="6050037"/>
            <a:ext cx="804672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835343" y="6210300"/>
            <a:ext cx="100584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308887704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109728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7"/>
          <p:cNvSpPr/>
          <p:nvPr/>
        </p:nvSpPr>
        <p:spPr>
          <a:xfrm>
            <a:off x="0" y="1600200"/>
            <a:ext cx="155448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8"/>
          <p:cNvSpPr/>
          <p:nvPr/>
        </p:nvSpPr>
        <p:spPr>
          <a:xfrm>
            <a:off x="1645920" y="1600200"/>
            <a:ext cx="932688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3" name="Text Placeholder 2"/>
          <p:cNvSpPr>
            <a:spLocks noGrp="1"/>
          </p:cNvSpPr>
          <p:nvPr>
            <p:ph type="body" idx="1"/>
          </p:nvPr>
        </p:nvSpPr>
        <p:spPr>
          <a:xfrm>
            <a:off x="1645921" y="2743200"/>
            <a:ext cx="8547736"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645920" y="1600200"/>
            <a:ext cx="9144000" cy="990600"/>
          </a:xfrm>
        </p:spPr>
        <p:txBody>
          <a:bodyPr/>
          <a:lstStyle>
            <a:lvl1pPr algn="l">
              <a:buNone/>
              <a:defRPr sz="3600" b="1" cap="none">
                <a:solidFill>
                  <a:srgbClr val="FFFFFF"/>
                </a:solidFill>
              </a:defRPr>
            </a:lvl1pPr>
          </a:lstStyle>
          <a:p>
            <a:r>
              <a:rPr lang="en-US"/>
              <a:t>Click to edit Master title style</a:t>
            </a:r>
            <a:endParaRPr lang="en-US" dirty="0"/>
          </a:p>
        </p:txBody>
      </p:sp>
      <p:sp>
        <p:nvSpPr>
          <p:cNvPr id="8" name="Slide Number Placeholder 12"/>
          <p:cNvSpPr>
            <a:spLocks noGrp="1"/>
          </p:cNvSpPr>
          <p:nvPr>
            <p:ph type="sldNum" sz="quarter" idx="11"/>
          </p:nvPr>
        </p:nvSpPr>
        <p:spPr>
          <a:xfrm>
            <a:off x="0" y="1752602"/>
            <a:ext cx="1554480" cy="701675"/>
          </a:xfrm>
        </p:spPr>
        <p:txBody>
          <a:bodyPr>
            <a:noAutofit/>
          </a:bodyPr>
          <a:lstStyle>
            <a:lvl1pPr>
              <a:defRPr sz="2000">
                <a:solidFill>
                  <a:srgbClr val="FFFFFF"/>
                </a:solidFill>
              </a:defRPr>
            </a:lvl1pPr>
          </a:lstStyle>
          <a:p>
            <a:pPr>
              <a:defRPr/>
            </a:pPr>
            <a:fld id="{05F3E5B3-DBDD-4BE1-9C90-2CB0F3BF80B9}"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a:t>Computer Systems (06)</a:t>
            </a:r>
            <a:endParaRPr lang="en-US" dirty="0"/>
          </a:p>
        </p:txBody>
      </p:sp>
    </p:spTree>
    <p:extLst>
      <p:ext uri="{BB962C8B-B14F-4D97-AF65-F5344CB8AC3E}">
        <p14:creationId xmlns:p14="http://schemas.microsoft.com/office/powerpoint/2010/main" val="356086398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11430" y="4572002"/>
            <a:ext cx="109728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8"/>
          <p:cNvSpPr/>
          <p:nvPr/>
        </p:nvSpPr>
        <p:spPr>
          <a:xfrm>
            <a:off x="-11429" y="4664075"/>
            <a:ext cx="1756410"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7" name="Rectangle 9"/>
          <p:cNvSpPr/>
          <p:nvPr/>
        </p:nvSpPr>
        <p:spPr>
          <a:xfrm>
            <a:off x="1853566" y="4654550"/>
            <a:ext cx="9119235"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8" name="Rectangle 10"/>
          <p:cNvSpPr/>
          <p:nvPr/>
        </p:nvSpPr>
        <p:spPr bwMode="white">
          <a:xfrm>
            <a:off x="1737361" y="2"/>
            <a:ext cx="120016"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4" name="Text Placeholder 3"/>
          <p:cNvSpPr>
            <a:spLocks noGrp="1"/>
          </p:cNvSpPr>
          <p:nvPr>
            <p:ph type="body" sz="half" idx="2"/>
          </p:nvPr>
        </p:nvSpPr>
        <p:spPr>
          <a:xfrm>
            <a:off x="1920240" y="5486400"/>
            <a:ext cx="877824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920240" y="4648200"/>
            <a:ext cx="8778240" cy="685800"/>
          </a:xfrm>
        </p:spPr>
        <p:txBody>
          <a:bodyPr/>
          <a:lstStyle>
            <a:lvl1pPr algn="l">
              <a:buNone/>
              <a:defRPr sz="2800" b="1">
                <a:solidFill>
                  <a:srgbClr val="FFFFFF"/>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872691" y="0"/>
            <a:ext cx="9100109"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10" name="Slide Number Placeholder 12"/>
          <p:cNvSpPr>
            <a:spLocks noGrp="1"/>
          </p:cNvSpPr>
          <p:nvPr>
            <p:ph type="sldNum" sz="quarter" idx="11"/>
          </p:nvPr>
        </p:nvSpPr>
        <p:spPr>
          <a:xfrm>
            <a:off x="0" y="4667252"/>
            <a:ext cx="1737360" cy="663575"/>
          </a:xfrm>
        </p:spPr>
        <p:txBody>
          <a:bodyPr rtlCol="0"/>
          <a:lstStyle>
            <a:lvl1pPr>
              <a:defRPr sz="2800"/>
            </a:lvl1pPr>
          </a:lstStyle>
          <a:p>
            <a:pPr>
              <a:defRPr/>
            </a:pPr>
            <a:fld id="{E9717E89-1D92-4CB2-8893-FF8AE25F8B18}" type="slidenum">
              <a:rPr lang="en-US" smtClean="0"/>
              <a:pPr>
                <a:defRPr/>
              </a:pPr>
              <a:t>‹#›</a:t>
            </a:fld>
            <a:endParaRPr lang="en-US" dirty="0"/>
          </a:p>
        </p:txBody>
      </p:sp>
    </p:spTree>
    <p:extLst>
      <p:ext uri="{BB962C8B-B14F-4D97-AF65-F5344CB8AC3E}">
        <p14:creationId xmlns:p14="http://schemas.microsoft.com/office/powerpoint/2010/main" val="186163445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109728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9"/>
          <p:cNvSpPr/>
          <p:nvPr/>
        </p:nvSpPr>
        <p:spPr>
          <a:xfrm>
            <a:off x="-11429" y="6053140"/>
            <a:ext cx="2699385"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10"/>
          <p:cNvSpPr/>
          <p:nvPr/>
        </p:nvSpPr>
        <p:spPr>
          <a:xfrm>
            <a:off x="2830832" y="6043615"/>
            <a:ext cx="8141970"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8" name="Title 7"/>
          <p:cNvSpPr>
            <a:spLocks noGrp="1"/>
          </p:cNvSpPr>
          <p:nvPr>
            <p:ph type="ctrTitle"/>
          </p:nvPr>
        </p:nvSpPr>
        <p:spPr>
          <a:xfrm>
            <a:off x="2834640" y="4038600"/>
            <a:ext cx="7772400" cy="1828800"/>
          </a:xfrm>
        </p:spPr>
        <p:txBody>
          <a:bodyPr anchor="b"/>
          <a:lstStyle>
            <a:lvl1pPr>
              <a:defRPr sz="3600" b="1" cap="all" baseline="0"/>
            </a:lvl1pPr>
          </a:lstStyle>
          <a:p>
            <a:r>
              <a:rPr lang="en-US"/>
              <a:t>Click to edit Master title style</a:t>
            </a:r>
            <a:endParaRPr lang="en-US" dirty="0"/>
          </a:p>
        </p:txBody>
      </p:sp>
      <p:sp>
        <p:nvSpPr>
          <p:cNvPr id="9" name="Subtitle 8"/>
          <p:cNvSpPr>
            <a:spLocks noGrp="1"/>
          </p:cNvSpPr>
          <p:nvPr>
            <p:ph type="subTitle" idx="1"/>
          </p:nvPr>
        </p:nvSpPr>
        <p:spPr>
          <a:xfrm>
            <a:off x="2834640" y="6050037"/>
            <a:ext cx="804672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835343" y="6210300"/>
            <a:ext cx="100584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199938253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40080" y="169342"/>
            <a:ext cx="9980296" cy="7315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12"/>
          <p:cNvSpPr>
            <a:spLocks noGrp="1"/>
          </p:cNvSpPr>
          <p:nvPr>
            <p:ph type="body" idx="1"/>
          </p:nvPr>
        </p:nvSpPr>
        <p:spPr bwMode="auto">
          <a:xfrm>
            <a:off x="572494" y="1232738"/>
            <a:ext cx="10047883" cy="53135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a:off x="0" y="914400"/>
            <a:ext cx="572494" cy="3048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600"/>
          </a:p>
        </p:txBody>
      </p:sp>
      <p:sp>
        <p:nvSpPr>
          <p:cNvPr id="23" name="Slide Number Placeholder 22"/>
          <p:cNvSpPr>
            <a:spLocks noGrp="1"/>
          </p:cNvSpPr>
          <p:nvPr>
            <p:ph type="sldNum" sz="quarter" idx="4"/>
          </p:nvPr>
        </p:nvSpPr>
        <p:spPr>
          <a:xfrm>
            <a:off x="0" y="935916"/>
            <a:ext cx="658368" cy="274320"/>
          </a:xfrm>
          <a:prstGeom prst="rect">
            <a:avLst/>
          </a:prstGeom>
        </p:spPr>
        <p:txBody>
          <a:bodyPr vert="horz" anchor="ctr" anchorCtr="0">
            <a:noAutofit/>
          </a:bodyPr>
          <a:lstStyle>
            <a:lvl1pPr algn="ctr" eaLnBrk="1" latinLnBrk="0" hangingPunct="1">
              <a:defRPr kumimoji="0" sz="1600" b="1">
                <a:solidFill>
                  <a:srgbClr val="FFFFFF"/>
                </a:solidFill>
                <a:cs typeface="+mn-cs"/>
              </a:defRPr>
            </a:lvl1pPr>
          </a:lstStyle>
          <a:p>
            <a:pPr>
              <a:defRPr/>
            </a:pPr>
            <a:fld id="{092D65BA-A6BD-4478-A097-F0968B1F9883}" type="slidenum">
              <a:rPr lang="en-US" smtClean="0"/>
              <a:pPr>
                <a:defRPr/>
              </a:pPr>
              <a:t>‹#›</a:t>
            </a:fld>
            <a:endParaRPr lang="en-US" dirty="0"/>
          </a:p>
        </p:txBody>
      </p:sp>
      <p:sp>
        <p:nvSpPr>
          <p:cNvPr id="9" name="Rectangle 8"/>
          <p:cNvSpPr/>
          <p:nvPr/>
        </p:nvSpPr>
        <p:spPr>
          <a:xfrm>
            <a:off x="640080" y="914400"/>
            <a:ext cx="10332720" cy="3048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3" name="Footer Placeholder 2"/>
          <p:cNvSpPr>
            <a:spLocks noGrp="1"/>
          </p:cNvSpPr>
          <p:nvPr>
            <p:ph type="ftr" sz="quarter" idx="3"/>
          </p:nvPr>
        </p:nvSpPr>
        <p:spPr>
          <a:xfrm>
            <a:off x="5640287" y="914400"/>
            <a:ext cx="4980090" cy="297654"/>
          </a:xfrm>
          <a:prstGeom prst="rect">
            <a:avLst/>
          </a:prstGeom>
        </p:spPr>
        <p:txBody>
          <a:bodyPr vert="horz" anchor="ctr"/>
          <a:lstStyle>
            <a:lvl1pPr algn="r" eaLnBrk="1" latinLnBrk="0" hangingPunct="1">
              <a:defRPr kumimoji="0" sz="1400">
                <a:solidFill>
                  <a:schemeClr val="bg1"/>
                </a:solidFill>
                <a:cs typeface="+mn-cs"/>
              </a:defRPr>
            </a:lvl1pPr>
          </a:lstStyle>
          <a:p>
            <a:pPr>
              <a:defRPr/>
            </a:pPr>
            <a:r>
              <a:rPr lang="en-US"/>
              <a:t>Computer Systems (06)</a:t>
            </a:r>
            <a:endParaRPr lang="en-US" dirty="0"/>
          </a:p>
        </p:txBody>
      </p:sp>
    </p:spTree>
    <p:extLst>
      <p:ext uri="{BB962C8B-B14F-4D97-AF65-F5344CB8AC3E}">
        <p14:creationId xmlns:p14="http://schemas.microsoft.com/office/powerpoint/2010/main" val="4031385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dt="0"/>
  <p:txStyles>
    <p:titleStyle>
      <a:lvl1pPr algn="l" rtl="0" eaLnBrk="1" fontAlgn="base" hangingPunct="1">
        <a:spcBef>
          <a:spcPct val="0"/>
        </a:spcBef>
        <a:spcAft>
          <a:spcPct val="0"/>
        </a:spcAft>
        <a:defRPr sz="3600" b="1" kern="1200">
          <a:solidFill>
            <a:srgbClr val="0000CC"/>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defRPr>
      </a:lvl2pPr>
      <a:lvl3pPr algn="l" rtl="0" eaLnBrk="1" fontAlgn="base" hangingPunct="1">
        <a:spcBef>
          <a:spcPct val="0"/>
        </a:spcBef>
        <a:spcAft>
          <a:spcPct val="0"/>
        </a:spcAft>
        <a:defRPr sz="4400">
          <a:solidFill>
            <a:schemeClr val="tx2"/>
          </a:solidFill>
          <a:latin typeface="Tw Cen MT" pitchFamily="34" charset="0"/>
        </a:defRPr>
      </a:lvl3pPr>
      <a:lvl4pPr algn="l" rtl="0" eaLnBrk="1" fontAlgn="base" hangingPunct="1">
        <a:spcBef>
          <a:spcPct val="0"/>
        </a:spcBef>
        <a:spcAft>
          <a:spcPct val="0"/>
        </a:spcAft>
        <a:defRPr sz="4400">
          <a:solidFill>
            <a:schemeClr val="tx2"/>
          </a:solidFill>
          <a:latin typeface="Tw Cen MT" pitchFamily="34" charset="0"/>
        </a:defRPr>
      </a:lvl4pPr>
      <a:lvl5pPr algn="l" rtl="0" eaLnBrk="1" fontAlgn="base" hangingPunct="1">
        <a:spcBef>
          <a:spcPct val="0"/>
        </a:spcBef>
        <a:spcAft>
          <a:spcPct val="0"/>
        </a:spcAft>
        <a:defRPr sz="4400">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itting on top of a table&#10;&#10;Description automatically generated">
            <a:extLst>
              <a:ext uri="{FF2B5EF4-FFF2-40B4-BE49-F238E27FC236}">
                <a16:creationId xmlns:a16="http://schemas.microsoft.com/office/drawing/2014/main" id="{668D8DC0-A0F8-40ED-B870-9E0CA2A34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972800" cy="6858000"/>
          </a:xfrm>
          <a:prstGeom prst="rect">
            <a:avLst/>
          </a:prstGeom>
        </p:spPr>
      </p:pic>
      <p:pic>
        <p:nvPicPr>
          <p:cNvPr id="11" name="Picture 10" descr="A black sign with white text&#10;&#10;Description automatically generated">
            <a:extLst>
              <a:ext uri="{FF2B5EF4-FFF2-40B4-BE49-F238E27FC236}">
                <a16:creationId xmlns:a16="http://schemas.microsoft.com/office/drawing/2014/main" id="{5F929E59-6A17-4939-A0C0-0D0B6A31D2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059" y="2590801"/>
            <a:ext cx="1054389" cy="1054389"/>
          </a:xfrm>
          <a:prstGeom prst="rect">
            <a:avLst/>
          </a:prstGeom>
        </p:spPr>
      </p:pic>
      <p:pic>
        <p:nvPicPr>
          <p:cNvPr id="14" name="Picture 13">
            <a:extLst>
              <a:ext uri="{FF2B5EF4-FFF2-40B4-BE49-F238E27FC236}">
                <a16:creationId xmlns:a16="http://schemas.microsoft.com/office/drawing/2014/main" id="{987EE442-E56C-4CB1-9EAB-A5D65C152DE5}"/>
              </a:ext>
            </a:extLst>
          </p:cNvPr>
          <p:cNvPicPr>
            <a:picLocks noChangeAspect="1"/>
          </p:cNvPicPr>
          <p:nvPr/>
        </p:nvPicPr>
        <p:blipFill>
          <a:blip r:embed="rId4" cstate="print">
            <a:alphaModFix amt="70000"/>
            <a:extLst>
              <a:ext uri="{28A0092B-C50C-407E-A947-70E740481C1C}">
                <a14:useLocalDpi xmlns:a14="http://schemas.microsoft.com/office/drawing/2010/main" val="0"/>
              </a:ext>
            </a:extLst>
          </a:blip>
          <a:stretch>
            <a:fillRect/>
          </a:stretch>
        </p:blipFill>
        <p:spPr>
          <a:xfrm rot="549375">
            <a:off x="4123329" y="4746022"/>
            <a:ext cx="683867" cy="933195"/>
          </a:xfrm>
          <a:prstGeom prst="rect">
            <a:avLst/>
          </a:prstGeom>
        </p:spPr>
      </p:pic>
      <p:pic>
        <p:nvPicPr>
          <p:cNvPr id="16" name="Picture 15">
            <a:extLst>
              <a:ext uri="{FF2B5EF4-FFF2-40B4-BE49-F238E27FC236}">
                <a16:creationId xmlns:a16="http://schemas.microsoft.com/office/drawing/2014/main" id="{3EBC0667-29FC-49E9-AF68-4F67E1D84C45}"/>
              </a:ext>
            </a:extLst>
          </p:cNvPr>
          <p:cNvPicPr>
            <a:picLocks noChangeAspect="1"/>
          </p:cNvPicPr>
          <p:nvPr/>
        </p:nvPicPr>
        <p:blipFill>
          <a:blip r:embed="rId4" cstate="print">
            <a:alphaModFix amt="70000"/>
            <a:extLst>
              <a:ext uri="{28A0092B-C50C-407E-A947-70E740481C1C}">
                <a14:useLocalDpi xmlns:a14="http://schemas.microsoft.com/office/drawing/2010/main" val="0"/>
              </a:ext>
            </a:extLst>
          </a:blip>
          <a:stretch>
            <a:fillRect/>
          </a:stretch>
        </p:blipFill>
        <p:spPr>
          <a:xfrm rot="21268024">
            <a:off x="8588591" y="4880704"/>
            <a:ext cx="683867" cy="933195"/>
          </a:xfrm>
          <a:prstGeom prst="rect">
            <a:avLst/>
          </a:prstGeom>
        </p:spPr>
      </p:pic>
      <p:sp>
        <p:nvSpPr>
          <p:cNvPr id="8" name="TextBox 7">
            <a:extLst>
              <a:ext uri="{FF2B5EF4-FFF2-40B4-BE49-F238E27FC236}">
                <a16:creationId xmlns:a16="http://schemas.microsoft.com/office/drawing/2014/main" id="{18234DF6-89ED-4C1F-93D0-8EAEED79A1CF}"/>
              </a:ext>
            </a:extLst>
          </p:cNvPr>
          <p:cNvSpPr txBox="1"/>
          <p:nvPr/>
        </p:nvSpPr>
        <p:spPr>
          <a:xfrm>
            <a:off x="276226" y="261339"/>
            <a:ext cx="4800599" cy="1292662"/>
          </a:xfrm>
          <a:prstGeom prst="rect">
            <a:avLst/>
          </a:prstGeom>
          <a:noFill/>
        </p:spPr>
        <p:txBody>
          <a:bodyPr wrap="square" rtlCol="0">
            <a:spAutoFit/>
          </a:bodyPr>
          <a:lstStyle/>
          <a:p>
            <a:pPr algn="ctr" fontAlgn="base"/>
            <a:r>
              <a:rPr lang="en-US" sz="2200" b="1" dirty="0">
                <a:solidFill>
                  <a:prstClr val="black"/>
                </a:solidFill>
                <a:latin typeface="Arial" charset="0"/>
                <a:cs typeface="Arial" charset="0"/>
              </a:rPr>
              <a:t>Welcome to</a:t>
            </a:r>
          </a:p>
          <a:p>
            <a:pPr algn="ctr" fontAlgn="base">
              <a:spcAft>
                <a:spcPts val="600"/>
              </a:spcAft>
            </a:pPr>
            <a:r>
              <a:rPr lang="en-US" sz="2400" b="1" dirty="0">
                <a:solidFill>
                  <a:prstClr val="black"/>
                </a:solidFill>
                <a:latin typeface="Arial" charset="0"/>
                <a:cs typeface="Arial" charset="0"/>
              </a:rPr>
              <a:t>CS 345 Operating Systems</a:t>
            </a:r>
          </a:p>
          <a:p>
            <a:pPr algn="ctr" fontAlgn="base">
              <a:spcBef>
                <a:spcPts val="600"/>
              </a:spcBef>
            </a:pPr>
            <a:r>
              <a:rPr lang="en-US" sz="2200" b="1" dirty="0">
                <a:solidFill>
                  <a:prstClr val="black"/>
                </a:solidFill>
                <a:latin typeface="Arial" charset="0"/>
                <a:cs typeface="Arial" charset="0"/>
              </a:rPr>
              <a:t>Operating Systems (05)</a:t>
            </a:r>
          </a:p>
        </p:txBody>
      </p:sp>
    </p:spTree>
    <p:extLst>
      <p:ext uri="{BB962C8B-B14F-4D97-AF65-F5344CB8AC3E}">
        <p14:creationId xmlns:p14="http://schemas.microsoft.com/office/powerpoint/2010/main" val="2437083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10</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sp>
        <p:nvSpPr>
          <p:cNvPr id="33" name="TextBox 32">
            <a:extLst>
              <a:ext uri="{FF2B5EF4-FFF2-40B4-BE49-F238E27FC236}">
                <a16:creationId xmlns:a16="http://schemas.microsoft.com/office/drawing/2014/main" id="{5C09D06B-B3D5-45E9-AB66-436D05D7DCA9}"/>
              </a:ext>
            </a:extLst>
          </p:cNvPr>
          <p:cNvSpPr txBox="1"/>
          <p:nvPr/>
        </p:nvSpPr>
        <p:spPr>
          <a:xfrm rot="16200000">
            <a:off x="2422671" y="4005931"/>
            <a:ext cx="4478858" cy="276999"/>
          </a:xfrm>
          <a:prstGeom prst="rect">
            <a:avLst/>
          </a:prstGeom>
          <a:noFill/>
        </p:spPr>
        <p:txBody>
          <a:bodyPr wrap="square" rtlCol="0">
            <a:spAutoFit/>
          </a:bodyPr>
          <a:lstStyle/>
          <a:p>
            <a:r>
              <a:rPr lang="en-US" sz="1200" b="1" dirty="0"/>
              <a:t>Intel 4004</a:t>
            </a:r>
          </a:p>
        </p:txBody>
      </p:sp>
      <p:sp>
        <p:nvSpPr>
          <p:cNvPr id="39" name="TextBox 38">
            <a:extLst>
              <a:ext uri="{FF2B5EF4-FFF2-40B4-BE49-F238E27FC236}">
                <a16:creationId xmlns:a16="http://schemas.microsoft.com/office/drawing/2014/main" id="{6EA6E7F8-2F54-4507-8E39-DCBE087837D4}"/>
              </a:ext>
            </a:extLst>
          </p:cNvPr>
          <p:cNvSpPr txBox="1"/>
          <p:nvPr/>
        </p:nvSpPr>
        <p:spPr>
          <a:xfrm rot="16200000">
            <a:off x="2569573" y="4005931"/>
            <a:ext cx="4478858" cy="276999"/>
          </a:xfrm>
          <a:prstGeom prst="rect">
            <a:avLst/>
          </a:prstGeom>
          <a:noFill/>
        </p:spPr>
        <p:txBody>
          <a:bodyPr wrap="square" rtlCol="0">
            <a:spAutoFit/>
          </a:bodyPr>
          <a:lstStyle/>
          <a:p>
            <a:r>
              <a:rPr lang="en-US" sz="1200" b="1" dirty="0"/>
              <a:t>Ethernet, WYSIWYG, Mouse</a:t>
            </a:r>
          </a:p>
        </p:txBody>
      </p:sp>
      <p:pic>
        <p:nvPicPr>
          <p:cNvPr id="8" name="Picture 7" descr="A picture containing person, indoor&#10;&#10;Description automatically generated">
            <a:extLst>
              <a:ext uri="{FF2B5EF4-FFF2-40B4-BE49-F238E27FC236}">
                <a16:creationId xmlns:a16="http://schemas.microsoft.com/office/drawing/2014/main" id="{00B0A041-23AB-45B9-96DC-E7F0F80DC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3" y="1466111"/>
            <a:ext cx="3604479" cy="4343397"/>
          </a:xfrm>
          <a:prstGeom prst="rect">
            <a:avLst/>
          </a:prstGeom>
        </p:spPr>
      </p:pic>
      <p:grpSp>
        <p:nvGrpSpPr>
          <p:cNvPr id="23" name="Group 22">
            <a:extLst>
              <a:ext uri="{FF2B5EF4-FFF2-40B4-BE49-F238E27FC236}">
                <a16:creationId xmlns:a16="http://schemas.microsoft.com/office/drawing/2014/main" id="{01BDA7F7-8567-4019-ABC9-DE17AB78DD9F}"/>
              </a:ext>
            </a:extLst>
          </p:cNvPr>
          <p:cNvGrpSpPr/>
          <p:nvPr/>
        </p:nvGrpSpPr>
        <p:grpSpPr>
          <a:xfrm>
            <a:off x="2050541" y="1901897"/>
            <a:ext cx="2521459" cy="4503299"/>
            <a:chOff x="1136140" y="1901896"/>
            <a:chExt cx="2521459" cy="4503299"/>
          </a:xfrm>
        </p:grpSpPr>
        <p:sp>
          <p:nvSpPr>
            <p:cNvPr id="21" name="TextBox 20">
              <a:extLst>
                <a:ext uri="{FF2B5EF4-FFF2-40B4-BE49-F238E27FC236}">
                  <a16:creationId xmlns:a16="http://schemas.microsoft.com/office/drawing/2014/main" id="{D0E86DD4-66F5-4AF2-9C02-8DDD8989F4F2}"/>
                </a:ext>
              </a:extLst>
            </p:cNvPr>
            <p:cNvSpPr txBox="1"/>
            <p:nvPr/>
          </p:nvSpPr>
          <p:spPr>
            <a:xfrm rot="16200000">
              <a:off x="-964789" y="4005930"/>
              <a:ext cx="4478858" cy="276999"/>
            </a:xfrm>
            <a:prstGeom prst="rect">
              <a:avLst/>
            </a:prstGeom>
            <a:noFill/>
          </p:spPr>
          <p:txBody>
            <a:bodyPr wrap="square" rtlCol="0">
              <a:spAutoFit/>
            </a:bodyPr>
            <a:lstStyle/>
            <a:p>
              <a:r>
                <a:rPr lang="en-US" sz="1200" b="1" dirty="0"/>
                <a:t>ENIAC</a:t>
              </a:r>
            </a:p>
          </p:txBody>
        </p:sp>
        <p:sp>
          <p:nvSpPr>
            <p:cNvPr id="22" name="TextBox 21">
              <a:extLst>
                <a:ext uri="{FF2B5EF4-FFF2-40B4-BE49-F238E27FC236}">
                  <a16:creationId xmlns:a16="http://schemas.microsoft.com/office/drawing/2014/main" id="{4FD16E1E-D506-46C8-91E4-6C69FA13283E}"/>
                </a:ext>
              </a:extLst>
            </p:cNvPr>
            <p:cNvSpPr txBox="1"/>
            <p:nvPr/>
          </p:nvSpPr>
          <p:spPr>
            <a:xfrm rot="16200000">
              <a:off x="-718292" y="4027266"/>
              <a:ext cx="4478858" cy="276999"/>
            </a:xfrm>
            <a:prstGeom prst="rect">
              <a:avLst/>
            </a:prstGeom>
            <a:noFill/>
          </p:spPr>
          <p:txBody>
            <a:bodyPr wrap="square" rtlCol="0">
              <a:spAutoFit/>
            </a:bodyPr>
            <a:lstStyle/>
            <a:p>
              <a:r>
                <a:rPr lang="en-US" sz="1200" b="1" dirty="0"/>
                <a:t>Transistor</a:t>
              </a:r>
            </a:p>
          </p:txBody>
        </p:sp>
        <p:sp>
          <p:nvSpPr>
            <p:cNvPr id="27" name="TextBox 26">
              <a:extLst>
                <a:ext uri="{FF2B5EF4-FFF2-40B4-BE49-F238E27FC236}">
                  <a16:creationId xmlns:a16="http://schemas.microsoft.com/office/drawing/2014/main" id="{8089A950-AC7B-458F-AB38-3A6F0643A25D}"/>
                </a:ext>
              </a:extLst>
            </p:cNvPr>
            <p:cNvSpPr txBox="1"/>
            <p:nvPr/>
          </p:nvSpPr>
          <p:spPr>
            <a:xfrm rot="16200000">
              <a:off x="-168129" y="4005930"/>
              <a:ext cx="4478858" cy="276999"/>
            </a:xfrm>
            <a:prstGeom prst="rect">
              <a:avLst/>
            </a:prstGeom>
            <a:noFill/>
          </p:spPr>
          <p:txBody>
            <a:bodyPr wrap="square" rtlCol="0">
              <a:spAutoFit/>
            </a:bodyPr>
            <a:lstStyle/>
            <a:p>
              <a:r>
                <a:rPr lang="en-US" sz="1200" b="1" dirty="0"/>
                <a:t>UNIVAC</a:t>
              </a:r>
            </a:p>
          </p:txBody>
        </p:sp>
        <p:sp>
          <p:nvSpPr>
            <p:cNvPr id="28" name="TextBox 27">
              <a:extLst>
                <a:ext uri="{FF2B5EF4-FFF2-40B4-BE49-F238E27FC236}">
                  <a16:creationId xmlns:a16="http://schemas.microsoft.com/office/drawing/2014/main" id="{99A8319D-87EC-43A1-BC6D-78943F4AC39C}"/>
                </a:ext>
              </a:extLst>
            </p:cNvPr>
            <p:cNvSpPr txBox="1"/>
            <p:nvPr/>
          </p:nvSpPr>
          <p:spPr>
            <a:xfrm rot="16200000">
              <a:off x="-15729" y="4005930"/>
              <a:ext cx="4478858" cy="276999"/>
            </a:xfrm>
            <a:prstGeom prst="rect">
              <a:avLst/>
            </a:prstGeom>
            <a:noFill/>
          </p:spPr>
          <p:txBody>
            <a:bodyPr wrap="square" rtlCol="0">
              <a:spAutoFit/>
            </a:bodyPr>
            <a:lstStyle/>
            <a:p>
              <a:r>
                <a:rPr lang="en-US" sz="1200" b="1" dirty="0"/>
                <a:t>IBM 701</a:t>
              </a:r>
            </a:p>
          </p:txBody>
        </p:sp>
        <p:sp>
          <p:nvSpPr>
            <p:cNvPr id="29" name="TextBox 28">
              <a:extLst>
                <a:ext uri="{FF2B5EF4-FFF2-40B4-BE49-F238E27FC236}">
                  <a16:creationId xmlns:a16="http://schemas.microsoft.com/office/drawing/2014/main" id="{C4F2EA23-65B1-4FD4-9DF5-BB89758F258B}"/>
                </a:ext>
              </a:extLst>
            </p:cNvPr>
            <p:cNvSpPr txBox="1"/>
            <p:nvPr/>
          </p:nvSpPr>
          <p:spPr>
            <a:xfrm rot="16200000">
              <a:off x="155171" y="4005930"/>
              <a:ext cx="4478858" cy="276999"/>
            </a:xfrm>
            <a:prstGeom prst="rect">
              <a:avLst/>
            </a:prstGeom>
            <a:noFill/>
          </p:spPr>
          <p:txBody>
            <a:bodyPr wrap="square" rtlCol="0">
              <a:spAutoFit/>
            </a:bodyPr>
            <a:lstStyle/>
            <a:p>
              <a:r>
                <a:rPr lang="en-US" sz="1200" b="1" dirty="0"/>
                <a:t>UNIVAC 1103A</a:t>
              </a:r>
            </a:p>
          </p:txBody>
        </p:sp>
        <p:sp>
          <p:nvSpPr>
            <p:cNvPr id="35" name="TextBox 34">
              <a:extLst>
                <a:ext uri="{FF2B5EF4-FFF2-40B4-BE49-F238E27FC236}">
                  <a16:creationId xmlns:a16="http://schemas.microsoft.com/office/drawing/2014/main" id="{A7F12276-0EA1-4EDA-973F-AA1A58A9FFF1}"/>
                </a:ext>
              </a:extLst>
            </p:cNvPr>
            <p:cNvSpPr txBox="1"/>
            <p:nvPr/>
          </p:nvSpPr>
          <p:spPr>
            <a:xfrm rot="16200000">
              <a:off x="-519024" y="4011296"/>
              <a:ext cx="4478858" cy="276999"/>
            </a:xfrm>
            <a:prstGeom prst="rect">
              <a:avLst/>
            </a:prstGeom>
            <a:noFill/>
          </p:spPr>
          <p:txBody>
            <a:bodyPr wrap="square" rtlCol="0">
              <a:spAutoFit/>
            </a:bodyPr>
            <a:lstStyle/>
            <a:p>
              <a:r>
                <a:rPr lang="en-US" sz="1200" b="1" dirty="0"/>
                <a:t>EDSAC and EDVAC</a:t>
              </a:r>
            </a:p>
          </p:txBody>
        </p:sp>
        <p:sp>
          <p:nvSpPr>
            <p:cNvPr id="36" name="TextBox 35">
              <a:extLst>
                <a:ext uri="{FF2B5EF4-FFF2-40B4-BE49-F238E27FC236}">
                  <a16:creationId xmlns:a16="http://schemas.microsoft.com/office/drawing/2014/main" id="{A7CB726F-6597-4ED8-911C-FAD211380763}"/>
                </a:ext>
              </a:extLst>
            </p:cNvPr>
            <p:cNvSpPr txBox="1"/>
            <p:nvPr/>
          </p:nvSpPr>
          <p:spPr>
            <a:xfrm rot="16200000">
              <a:off x="-366624" y="4002825"/>
              <a:ext cx="4478858" cy="276999"/>
            </a:xfrm>
            <a:prstGeom prst="rect">
              <a:avLst/>
            </a:prstGeom>
            <a:noFill/>
          </p:spPr>
          <p:txBody>
            <a:bodyPr wrap="square" rtlCol="0">
              <a:spAutoFit/>
            </a:bodyPr>
            <a:lstStyle/>
            <a:p>
              <a:r>
                <a:rPr lang="en-US" sz="1200" b="1" dirty="0"/>
                <a:t>BINAC</a:t>
              </a:r>
            </a:p>
          </p:txBody>
        </p:sp>
        <p:sp>
          <p:nvSpPr>
            <p:cNvPr id="37" name="TextBox 36">
              <a:extLst>
                <a:ext uri="{FF2B5EF4-FFF2-40B4-BE49-F238E27FC236}">
                  <a16:creationId xmlns:a16="http://schemas.microsoft.com/office/drawing/2014/main" id="{74C5C093-F1A1-4A10-818B-CBDB5098549B}"/>
                </a:ext>
              </a:extLst>
            </p:cNvPr>
            <p:cNvSpPr txBox="1"/>
            <p:nvPr/>
          </p:nvSpPr>
          <p:spPr>
            <a:xfrm rot="16200000">
              <a:off x="1279671" y="4005930"/>
              <a:ext cx="4478858" cy="276999"/>
            </a:xfrm>
            <a:prstGeom prst="rect">
              <a:avLst/>
            </a:prstGeom>
            <a:noFill/>
          </p:spPr>
          <p:txBody>
            <a:bodyPr wrap="square" rtlCol="0">
              <a:spAutoFit/>
            </a:bodyPr>
            <a:lstStyle/>
            <a:p>
              <a:r>
                <a:rPr lang="en-US" sz="1200" b="1" dirty="0"/>
                <a:t>DEC PD-8</a:t>
              </a:r>
            </a:p>
          </p:txBody>
        </p:sp>
        <p:sp>
          <p:nvSpPr>
            <p:cNvPr id="40" name="TextBox 39">
              <a:extLst>
                <a:ext uri="{FF2B5EF4-FFF2-40B4-BE49-F238E27FC236}">
                  <a16:creationId xmlns:a16="http://schemas.microsoft.com/office/drawing/2014/main" id="{4715B779-0A41-49BD-B587-2B451F9E8370}"/>
                </a:ext>
              </a:extLst>
            </p:cNvPr>
            <p:cNvSpPr txBox="1"/>
            <p:nvPr/>
          </p:nvSpPr>
          <p:spPr>
            <a:xfrm rot="16200000">
              <a:off x="1127271" y="4005930"/>
              <a:ext cx="4478858" cy="276999"/>
            </a:xfrm>
            <a:prstGeom prst="rect">
              <a:avLst/>
            </a:prstGeom>
            <a:noFill/>
          </p:spPr>
          <p:txBody>
            <a:bodyPr wrap="square" rtlCol="0">
              <a:spAutoFit/>
            </a:bodyPr>
            <a:lstStyle/>
            <a:p>
              <a:r>
                <a:rPr lang="en-US" sz="1200" b="1" dirty="0"/>
                <a:t>GE-645 Mainframe</a:t>
              </a:r>
            </a:p>
          </p:txBody>
        </p:sp>
        <p:sp>
          <p:nvSpPr>
            <p:cNvPr id="41" name="TextBox 40">
              <a:extLst>
                <a:ext uri="{FF2B5EF4-FFF2-40B4-BE49-F238E27FC236}">
                  <a16:creationId xmlns:a16="http://schemas.microsoft.com/office/drawing/2014/main" id="{12CE8414-D92D-4334-AE49-59C37C7A8C03}"/>
                </a:ext>
              </a:extLst>
            </p:cNvPr>
            <p:cNvSpPr txBox="1"/>
            <p:nvPr/>
          </p:nvSpPr>
          <p:spPr>
            <a:xfrm rot="16200000">
              <a:off x="974871" y="4005930"/>
              <a:ext cx="4478858" cy="276999"/>
            </a:xfrm>
            <a:prstGeom prst="rect">
              <a:avLst/>
            </a:prstGeom>
            <a:noFill/>
          </p:spPr>
          <p:txBody>
            <a:bodyPr wrap="square" rtlCol="0">
              <a:spAutoFit/>
            </a:bodyPr>
            <a:lstStyle/>
            <a:p>
              <a:r>
                <a:rPr lang="en-US" sz="1200" b="1" dirty="0"/>
                <a:t>IBM System/360</a:t>
              </a:r>
            </a:p>
          </p:txBody>
        </p:sp>
        <p:sp>
          <p:nvSpPr>
            <p:cNvPr id="42" name="TextBox 41">
              <a:extLst>
                <a:ext uri="{FF2B5EF4-FFF2-40B4-BE49-F238E27FC236}">
                  <a16:creationId xmlns:a16="http://schemas.microsoft.com/office/drawing/2014/main" id="{36F53B4C-D0AF-44BB-A567-4DED46D4CD5F}"/>
                </a:ext>
              </a:extLst>
            </p:cNvPr>
            <p:cNvSpPr txBox="1"/>
            <p:nvPr/>
          </p:nvSpPr>
          <p:spPr>
            <a:xfrm rot="16200000">
              <a:off x="822471" y="4005930"/>
              <a:ext cx="4478858" cy="276999"/>
            </a:xfrm>
            <a:prstGeom prst="rect">
              <a:avLst/>
            </a:prstGeom>
            <a:noFill/>
          </p:spPr>
          <p:txBody>
            <a:bodyPr wrap="square" rtlCol="0">
              <a:spAutoFit/>
            </a:bodyPr>
            <a:lstStyle/>
            <a:p>
              <a:r>
                <a:rPr lang="en-US" sz="1200" b="1" dirty="0"/>
                <a:t>DEC PDP-1</a:t>
              </a:r>
            </a:p>
          </p:txBody>
        </p:sp>
        <p:sp>
          <p:nvSpPr>
            <p:cNvPr id="45" name="TextBox 44">
              <a:extLst>
                <a:ext uri="{FF2B5EF4-FFF2-40B4-BE49-F238E27FC236}">
                  <a16:creationId xmlns:a16="http://schemas.microsoft.com/office/drawing/2014/main" id="{F15BBAB4-036A-4212-A5C8-7C631B24D195}"/>
                </a:ext>
              </a:extLst>
            </p:cNvPr>
            <p:cNvSpPr txBox="1"/>
            <p:nvPr/>
          </p:nvSpPr>
          <p:spPr>
            <a:xfrm rot="16200000">
              <a:off x="337471" y="4005930"/>
              <a:ext cx="4478858" cy="276999"/>
            </a:xfrm>
            <a:prstGeom prst="rect">
              <a:avLst/>
            </a:prstGeom>
            <a:noFill/>
          </p:spPr>
          <p:txBody>
            <a:bodyPr wrap="square" rtlCol="0">
              <a:spAutoFit/>
            </a:bodyPr>
            <a:lstStyle/>
            <a:p>
              <a:r>
                <a:rPr lang="en-US" sz="1200" b="1" dirty="0"/>
                <a:t>FORTRAN</a:t>
              </a:r>
            </a:p>
          </p:txBody>
        </p:sp>
        <p:sp>
          <p:nvSpPr>
            <p:cNvPr id="9" name="TextBox 8">
              <a:extLst>
                <a:ext uri="{FF2B5EF4-FFF2-40B4-BE49-F238E27FC236}">
                  <a16:creationId xmlns:a16="http://schemas.microsoft.com/office/drawing/2014/main" id="{C3073C71-08A2-458B-BADD-7A629098E33F}"/>
                </a:ext>
              </a:extLst>
            </p:cNvPr>
            <p:cNvSpPr txBox="1"/>
            <p:nvPr/>
          </p:nvSpPr>
          <p:spPr>
            <a:xfrm rot="16200000">
              <a:off x="642271" y="4005930"/>
              <a:ext cx="4478858" cy="276999"/>
            </a:xfrm>
            <a:prstGeom prst="rect">
              <a:avLst/>
            </a:prstGeom>
            <a:noFill/>
          </p:spPr>
          <p:txBody>
            <a:bodyPr wrap="square" rtlCol="0">
              <a:spAutoFit/>
            </a:bodyPr>
            <a:lstStyle/>
            <a:p>
              <a:r>
                <a:rPr lang="en-US" sz="1200" b="1" dirty="0"/>
                <a:t>Burroughs B5000</a:t>
              </a:r>
            </a:p>
          </p:txBody>
        </p:sp>
        <p:sp>
          <p:nvSpPr>
            <p:cNvPr id="20" name="TextBox 19">
              <a:extLst>
                <a:ext uri="{FF2B5EF4-FFF2-40B4-BE49-F238E27FC236}">
                  <a16:creationId xmlns:a16="http://schemas.microsoft.com/office/drawing/2014/main" id="{227187DC-E2E0-4EE3-9A67-84FCB512BCE4}"/>
                </a:ext>
              </a:extLst>
            </p:cNvPr>
            <p:cNvSpPr txBox="1"/>
            <p:nvPr/>
          </p:nvSpPr>
          <p:spPr>
            <a:xfrm rot="16200000">
              <a:off x="489871" y="4005930"/>
              <a:ext cx="4478858" cy="276999"/>
            </a:xfrm>
            <a:prstGeom prst="rect">
              <a:avLst/>
            </a:prstGeom>
            <a:noFill/>
          </p:spPr>
          <p:txBody>
            <a:bodyPr wrap="square" rtlCol="0">
              <a:spAutoFit/>
            </a:bodyPr>
            <a:lstStyle/>
            <a:p>
              <a:r>
                <a:rPr lang="en-US" sz="1200" b="1" dirty="0"/>
                <a:t>IBM 7090</a:t>
              </a:r>
            </a:p>
          </p:txBody>
        </p:sp>
      </p:grpSp>
    </p:spTree>
    <p:extLst>
      <p:ext uri="{BB962C8B-B14F-4D97-AF65-F5344CB8AC3E}">
        <p14:creationId xmlns:p14="http://schemas.microsoft.com/office/powerpoint/2010/main" val="4541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11</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sp>
        <p:nvSpPr>
          <p:cNvPr id="33" name="TextBox 32">
            <a:extLst>
              <a:ext uri="{FF2B5EF4-FFF2-40B4-BE49-F238E27FC236}">
                <a16:creationId xmlns:a16="http://schemas.microsoft.com/office/drawing/2014/main" id="{5C09D06B-B3D5-45E9-AB66-436D05D7DCA9}"/>
              </a:ext>
            </a:extLst>
          </p:cNvPr>
          <p:cNvSpPr txBox="1"/>
          <p:nvPr/>
        </p:nvSpPr>
        <p:spPr>
          <a:xfrm rot="16200000">
            <a:off x="2422671" y="4005931"/>
            <a:ext cx="4478858" cy="276999"/>
          </a:xfrm>
          <a:prstGeom prst="rect">
            <a:avLst/>
          </a:prstGeom>
          <a:noFill/>
        </p:spPr>
        <p:txBody>
          <a:bodyPr wrap="square" rtlCol="0">
            <a:spAutoFit/>
          </a:bodyPr>
          <a:lstStyle/>
          <a:p>
            <a:r>
              <a:rPr lang="en-US" sz="1200" b="1" dirty="0"/>
              <a:t>Intel 4004</a:t>
            </a:r>
          </a:p>
        </p:txBody>
      </p:sp>
      <p:sp>
        <p:nvSpPr>
          <p:cNvPr id="39" name="TextBox 38">
            <a:extLst>
              <a:ext uri="{FF2B5EF4-FFF2-40B4-BE49-F238E27FC236}">
                <a16:creationId xmlns:a16="http://schemas.microsoft.com/office/drawing/2014/main" id="{6EA6E7F8-2F54-4507-8E39-DCBE087837D4}"/>
              </a:ext>
            </a:extLst>
          </p:cNvPr>
          <p:cNvSpPr txBox="1"/>
          <p:nvPr/>
        </p:nvSpPr>
        <p:spPr>
          <a:xfrm rot="16200000">
            <a:off x="2575071" y="4005931"/>
            <a:ext cx="4478858" cy="276999"/>
          </a:xfrm>
          <a:prstGeom prst="rect">
            <a:avLst/>
          </a:prstGeom>
          <a:noFill/>
        </p:spPr>
        <p:txBody>
          <a:bodyPr wrap="square" rtlCol="0">
            <a:spAutoFit/>
          </a:bodyPr>
          <a:lstStyle/>
          <a:p>
            <a:r>
              <a:rPr lang="en-US" sz="1200" b="1" dirty="0"/>
              <a:t>Ethernet, WYSIWYG, Mouse</a:t>
            </a:r>
          </a:p>
        </p:txBody>
      </p:sp>
      <p:sp>
        <p:nvSpPr>
          <p:cNvPr id="37" name="TextBox 36">
            <a:extLst>
              <a:ext uri="{FF2B5EF4-FFF2-40B4-BE49-F238E27FC236}">
                <a16:creationId xmlns:a16="http://schemas.microsoft.com/office/drawing/2014/main" id="{76C70DCA-7A17-4B2B-B667-ACBA2A94D50E}"/>
              </a:ext>
            </a:extLst>
          </p:cNvPr>
          <p:cNvSpPr txBox="1"/>
          <p:nvPr/>
        </p:nvSpPr>
        <p:spPr>
          <a:xfrm rot="16200000">
            <a:off x="2727471" y="4005931"/>
            <a:ext cx="4478858" cy="276999"/>
          </a:xfrm>
          <a:prstGeom prst="rect">
            <a:avLst/>
          </a:prstGeom>
          <a:noFill/>
        </p:spPr>
        <p:txBody>
          <a:bodyPr wrap="square" rtlCol="0">
            <a:spAutoFit/>
          </a:bodyPr>
          <a:lstStyle/>
          <a:p>
            <a:r>
              <a:rPr lang="en-US" sz="1200" b="1" dirty="0"/>
              <a:t>Altair 8800</a:t>
            </a:r>
          </a:p>
        </p:txBody>
      </p:sp>
      <p:pic>
        <p:nvPicPr>
          <p:cNvPr id="40" name="Picture 39">
            <a:extLst>
              <a:ext uri="{FF2B5EF4-FFF2-40B4-BE49-F238E27FC236}">
                <a16:creationId xmlns:a16="http://schemas.microsoft.com/office/drawing/2014/main" id="{57C6A12A-5DE4-4C16-BE76-C444CC783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2682" y="1372313"/>
            <a:ext cx="2949078" cy="2580443"/>
          </a:xfrm>
          <a:prstGeom prst="rect">
            <a:avLst/>
          </a:prstGeom>
        </p:spPr>
      </p:pic>
      <p:pic>
        <p:nvPicPr>
          <p:cNvPr id="41" name="Picture 40">
            <a:extLst>
              <a:ext uri="{FF2B5EF4-FFF2-40B4-BE49-F238E27FC236}">
                <a16:creationId xmlns:a16="http://schemas.microsoft.com/office/drawing/2014/main" id="{F1456AAC-757C-4581-9D76-8968DFE0B5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2641" y="3881308"/>
            <a:ext cx="4205041" cy="2362699"/>
          </a:xfrm>
          <a:prstGeom prst="rect">
            <a:avLst/>
          </a:prstGeom>
        </p:spPr>
      </p:pic>
      <p:pic>
        <p:nvPicPr>
          <p:cNvPr id="42" name="Picture 41">
            <a:extLst>
              <a:ext uri="{FF2B5EF4-FFF2-40B4-BE49-F238E27FC236}">
                <a16:creationId xmlns:a16="http://schemas.microsoft.com/office/drawing/2014/main" id="{58DA2C0A-ED67-4614-BD15-08913C9C67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6844" y="1510497"/>
            <a:ext cx="2390745" cy="2054855"/>
          </a:xfrm>
          <a:prstGeom prst="rect">
            <a:avLst/>
          </a:prstGeom>
        </p:spPr>
      </p:pic>
      <p:grpSp>
        <p:nvGrpSpPr>
          <p:cNvPr id="65" name="Group 64">
            <a:extLst>
              <a:ext uri="{FF2B5EF4-FFF2-40B4-BE49-F238E27FC236}">
                <a16:creationId xmlns:a16="http://schemas.microsoft.com/office/drawing/2014/main" id="{5DD40B3D-D3F8-4F3A-90A5-265DF962A045}"/>
              </a:ext>
            </a:extLst>
          </p:cNvPr>
          <p:cNvGrpSpPr/>
          <p:nvPr/>
        </p:nvGrpSpPr>
        <p:grpSpPr>
          <a:xfrm>
            <a:off x="2050541" y="1901897"/>
            <a:ext cx="2521459" cy="4503299"/>
            <a:chOff x="1136140" y="1901896"/>
            <a:chExt cx="2521459" cy="4503299"/>
          </a:xfrm>
        </p:grpSpPr>
        <p:sp>
          <p:nvSpPr>
            <p:cNvPr id="66" name="TextBox 65">
              <a:extLst>
                <a:ext uri="{FF2B5EF4-FFF2-40B4-BE49-F238E27FC236}">
                  <a16:creationId xmlns:a16="http://schemas.microsoft.com/office/drawing/2014/main" id="{32098CC1-E3D7-4F3B-9FB1-4156FFE05D6C}"/>
                </a:ext>
              </a:extLst>
            </p:cNvPr>
            <p:cNvSpPr txBox="1"/>
            <p:nvPr/>
          </p:nvSpPr>
          <p:spPr>
            <a:xfrm rot="16200000">
              <a:off x="-964789" y="4005930"/>
              <a:ext cx="4478858" cy="276999"/>
            </a:xfrm>
            <a:prstGeom prst="rect">
              <a:avLst/>
            </a:prstGeom>
            <a:noFill/>
          </p:spPr>
          <p:txBody>
            <a:bodyPr wrap="square" rtlCol="0">
              <a:spAutoFit/>
            </a:bodyPr>
            <a:lstStyle/>
            <a:p>
              <a:r>
                <a:rPr lang="en-US" sz="1200" b="1" dirty="0"/>
                <a:t>ENIAC</a:t>
              </a:r>
            </a:p>
          </p:txBody>
        </p:sp>
        <p:sp>
          <p:nvSpPr>
            <p:cNvPr id="67" name="TextBox 66">
              <a:extLst>
                <a:ext uri="{FF2B5EF4-FFF2-40B4-BE49-F238E27FC236}">
                  <a16:creationId xmlns:a16="http://schemas.microsoft.com/office/drawing/2014/main" id="{54D16BED-B2CC-47F5-A64C-7726A237EFC6}"/>
                </a:ext>
              </a:extLst>
            </p:cNvPr>
            <p:cNvSpPr txBox="1"/>
            <p:nvPr/>
          </p:nvSpPr>
          <p:spPr>
            <a:xfrm rot="16200000">
              <a:off x="-718292" y="4027266"/>
              <a:ext cx="4478858" cy="276999"/>
            </a:xfrm>
            <a:prstGeom prst="rect">
              <a:avLst/>
            </a:prstGeom>
            <a:noFill/>
          </p:spPr>
          <p:txBody>
            <a:bodyPr wrap="square" rtlCol="0">
              <a:spAutoFit/>
            </a:bodyPr>
            <a:lstStyle/>
            <a:p>
              <a:r>
                <a:rPr lang="en-US" sz="1200" b="1" dirty="0"/>
                <a:t>Transistor</a:t>
              </a:r>
            </a:p>
          </p:txBody>
        </p:sp>
        <p:sp>
          <p:nvSpPr>
            <p:cNvPr id="68" name="TextBox 67">
              <a:extLst>
                <a:ext uri="{FF2B5EF4-FFF2-40B4-BE49-F238E27FC236}">
                  <a16:creationId xmlns:a16="http://schemas.microsoft.com/office/drawing/2014/main" id="{6FABDC71-B1ED-4417-B081-019D371E5EFA}"/>
                </a:ext>
              </a:extLst>
            </p:cNvPr>
            <p:cNvSpPr txBox="1"/>
            <p:nvPr/>
          </p:nvSpPr>
          <p:spPr>
            <a:xfrm rot="16200000">
              <a:off x="-168129" y="4005930"/>
              <a:ext cx="4478858" cy="276999"/>
            </a:xfrm>
            <a:prstGeom prst="rect">
              <a:avLst/>
            </a:prstGeom>
            <a:noFill/>
          </p:spPr>
          <p:txBody>
            <a:bodyPr wrap="square" rtlCol="0">
              <a:spAutoFit/>
            </a:bodyPr>
            <a:lstStyle/>
            <a:p>
              <a:r>
                <a:rPr lang="en-US" sz="1200" b="1" dirty="0"/>
                <a:t>UNIVAC</a:t>
              </a:r>
            </a:p>
          </p:txBody>
        </p:sp>
        <p:sp>
          <p:nvSpPr>
            <p:cNvPr id="69" name="TextBox 68">
              <a:extLst>
                <a:ext uri="{FF2B5EF4-FFF2-40B4-BE49-F238E27FC236}">
                  <a16:creationId xmlns:a16="http://schemas.microsoft.com/office/drawing/2014/main" id="{97261EC1-851B-44CC-87C4-C0B52E28B595}"/>
                </a:ext>
              </a:extLst>
            </p:cNvPr>
            <p:cNvSpPr txBox="1"/>
            <p:nvPr/>
          </p:nvSpPr>
          <p:spPr>
            <a:xfrm rot="16200000">
              <a:off x="-15729" y="4005930"/>
              <a:ext cx="4478858" cy="276999"/>
            </a:xfrm>
            <a:prstGeom prst="rect">
              <a:avLst/>
            </a:prstGeom>
            <a:noFill/>
          </p:spPr>
          <p:txBody>
            <a:bodyPr wrap="square" rtlCol="0">
              <a:spAutoFit/>
            </a:bodyPr>
            <a:lstStyle/>
            <a:p>
              <a:r>
                <a:rPr lang="en-US" sz="1200" b="1" dirty="0"/>
                <a:t>IBM 701</a:t>
              </a:r>
            </a:p>
          </p:txBody>
        </p:sp>
        <p:sp>
          <p:nvSpPr>
            <p:cNvPr id="70" name="TextBox 69">
              <a:extLst>
                <a:ext uri="{FF2B5EF4-FFF2-40B4-BE49-F238E27FC236}">
                  <a16:creationId xmlns:a16="http://schemas.microsoft.com/office/drawing/2014/main" id="{FF838143-3E4B-4333-9DD6-2880C386CA78}"/>
                </a:ext>
              </a:extLst>
            </p:cNvPr>
            <p:cNvSpPr txBox="1"/>
            <p:nvPr/>
          </p:nvSpPr>
          <p:spPr>
            <a:xfrm rot="16200000">
              <a:off x="155171" y="4005930"/>
              <a:ext cx="4478858" cy="276999"/>
            </a:xfrm>
            <a:prstGeom prst="rect">
              <a:avLst/>
            </a:prstGeom>
            <a:noFill/>
          </p:spPr>
          <p:txBody>
            <a:bodyPr wrap="square" rtlCol="0">
              <a:spAutoFit/>
            </a:bodyPr>
            <a:lstStyle/>
            <a:p>
              <a:r>
                <a:rPr lang="en-US" sz="1200" b="1" dirty="0"/>
                <a:t>UNIVAC 1103A</a:t>
              </a:r>
            </a:p>
          </p:txBody>
        </p:sp>
        <p:sp>
          <p:nvSpPr>
            <p:cNvPr id="71" name="TextBox 70">
              <a:extLst>
                <a:ext uri="{FF2B5EF4-FFF2-40B4-BE49-F238E27FC236}">
                  <a16:creationId xmlns:a16="http://schemas.microsoft.com/office/drawing/2014/main" id="{7CE3CFCB-13FC-4DB6-8286-0947D716B297}"/>
                </a:ext>
              </a:extLst>
            </p:cNvPr>
            <p:cNvSpPr txBox="1"/>
            <p:nvPr/>
          </p:nvSpPr>
          <p:spPr>
            <a:xfrm rot="16200000">
              <a:off x="-519024" y="4011296"/>
              <a:ext cx="4478858" cy="276999"/>
            </a:xfrm>
            <a:prstGeom prst="rect">
              <a:avLst/>
            </a:prstGeom>
            <a:noFill/>
          </p:spPr>
          <p:txBody>
            <a:bodyPr wrap="square" rtlCol="0">
              <a:spAutoFit/>
            </a:bodyPr>
            <a:lstStyle/>
            <a:p>
              <a:r>
                <a:rPr lang="en-US" sz="1200" b="1" dirty="0"/>
                <a:t>EDSAC and EDVAC</a:t>
              </a:r>
            </a:p>
          </p:txBody>
        </p:sp>
        <p:sp>
          <p:nvSpPr>
            <p:cNvPr id="72" name="TextBox 71">
              <a:extLst>
                <a:ext uri="{FF2B5EF4-FFF2-40B4-BE49-F238E27FC236}">
                  <a16:creationId xmlns:a16="http://schemas.microsoft.com/office/drawing/2014/main" id="{4A13AA9A-0505-4753-AE8B-E9584B1BF9BB}"/>
                </a:ext>
              </a:extLst>
            </p:cNvPr>
            <p:cNvSpPr txBox="1"/>
            <p:nvPr/>
          </p:nvSpPr>
          <p:spPr>
            <a:xfrm rot="16200000">
              <a:off x="-366624" y="4002825"/>
              <a:ext cx="4478858" cy="276999"/>
            </a:xfrm>
            <a:prstGeom prst="rect">
              <a:avLst/>
            </a:prstGeom>
            <a:noFill/>
          </p:spPr>
          <p:txBody>
            <a:bodyPr wrap="square" rtlCol="0">
              <a:spAutoFit/>
            </a:bodyPr>
            <a:lstStyle/>
            <a:p>
              <a:r>
                <a:rPr lang="en-US" sz="1200" b="1" dirty="0"/>
                <a:t>BINAC</a:t>
              </a:r>
            </a:p>
          </p:txBody>
        </p:sp>
        <p:sp>
          <p:nvSpPr>
            <p:cNvPr id="73" name="TextBox 72">
              <a:extLst>
                <a:ext uri="{FF2B5EF4-FFF2-40B4-BE49-F238E27FC236}">
                  <a16:creationId xmlns:a16="http://schemas.microsoft.com/office/drawing/2014/main" id="{C7E39532-CA99-4025-AA41-79E4C4F32F89}"/>
                </a:ext>
              </a:extLst>
            </p:cNvPr>
            <p:cNvSpPr txBox="1"/>
            <p:nvPr/>
          </p:nvSpPr>
          <p:spPr>
            <a:xfrm rot="16200000">
              <a:off x="1279671" y="4005930"/>
              <a:ext cx="4478858" cy="276999"/>
            </a:xfrm>
            <a:prstGeom prst="rect">
              <a:avLst/>
            </a:prstGeom>
            <a:noFill/>
          </p:spPr>
          <p:txBody>
            <a:bodyPr wrap="square" rtlCol="0">
              <a:spAutoFit/>
            </a:bodyPr>
            <a:lstStyle/>
            <a:p>
              <a:r>
                <a:rPr lang="en-US" sz="1200" b="1" dirty="0"/>
                <a:t>DEC PD-8</a:t>
              </a:r>
            </a:p>
          </p:txBody>
        </p:sp>
        <p:sp>
          <p:nvSpPr>
            <p:cNvPr id="74" name="TextBox 73">
              <a:extLst>
                <a:ext uri="{FF2B5EF4-FFF2-40B4-BE49-F238E27FC236}">
                  <a16:creationId xmlns:a16="http://schemas.microsoft.com/office/drawing/2014/main" id="{DE826AAB-E527-4FB8-B856-475C2888D0DF}"/>
                </a:ext>
              </a:extLst>
            </p:cNvPr>
            <p:cNvSpPr txBox="1"/>
            <p:nvPr/>
          </p:nvSpPr>
          <p:spPr>
            <a:xfrm rot="16200000">
              <a:off x="1127271" y="4005930"/>
              <a:ext cx="4478858" cy="276999"/>
            </a:xfrm>
            <a:prstGeom prst="rect">
              <a:avLst/>
            </a:prstGeom>
            <a:noFill/>
          </p:spPr>
          <p:txBody>
            <a:bodyPr wrap="square" rtlCol="0">
              <a:spAutoFit/>
            </a:bodyPr>
            <a:lstStyle/>
            <a:p>
              <a:r>
                <a:rPr lang="en-US" sz="1200" b="1" dirty="0"/>
                <a:t>GE-645 Mainframe</a:t>
              </a:r>
            </a:p>
          </p:txBody>
        </p:sp>
        <p:sp>
          <p:nvSpPr>
            <p:cNvPr id="75" name="TextBox 74">
              <a:extLst>
                <a:ext uri="{FF2B5EF4-FFF2-40B4-BE49-F238E27FC236}">
                  <a16:creationId xmlns:a16="http://schemas.microsoft.com/office/drawing/2014/main" id="{B239ED84-FFEC-4058-8F51-835190E7B432}"/>
                </a:ext>
              </a:extLst>
            </p:cNvPr>
            <p:cNvSpPr txBox="1"/>
            <p:nvPr/>
          </p:nvSpPr>
          <p:spPr>
            <a:xfrm rot="16200000">
              <a:off x="974871" y="4005930"/>
              <a:ext cx="4478858" cy="276999"/>
            </a:xfrm>
            <a:prstGeom prst="rect">
              <a:avLst/>
            </a:prstGeom>
            <a:noFill/>
          </p:spPr>
          <p:txBody>
            <a:bodyPr wrap="square" rtlCol="0">
              <a:spAutoFit/>
            </a:bodyPr>
            <a:lstStyle/>
            <a:p>
              <a:r>
                <a:rPr lang="en-US" sz="1200" b="1" dirty="0"/>
                <a:t>IBM System/360</a:t>
              </a:r>
            </a:p>
          </p:txBody>
        </p:sp>
        <p:sp>
          <p:nvSpPr>
            <p:cNvPr id="76" name="TextBox 75">
              <a:extLst>
                <a:ext uri="{FF2B5EF4-FFF2-40B4-BE49-F238E27FC236}">
                  <a16:creationId xmlns:a16="http://schemas.microsoft.com/office/drawing/2014/main" id="{16710A70-F33A-4AF8-8743-FDBF770B18B8}"/>
                </a:ext>
              </a:extLst>
            </p:cNvPr>
            <p:cNvSpPr txBox="1"/>
            <p:nvPr/>
          </p:nvSpPr>
          <p:spPr>
            <a:xfrm rot="16200000">
              <a:off x="822471" y="4005930"/>
              <a:ext cx="4478858" cy="276999"/>
            </a:xfrm>
            <a:prstGeom prst="rect">
              <a:avLst/>
            </a:prstGeom>
            <a:noFill/>
          </p:spPr>
          <p:txBody>
            <a:bodyPr wrap="square" rtlCol="0">
              <a:spAutoFit/>
            </a:bodyPr>
            <a:lstStyle/>
            <a:p>
              <a:r>
                <a:rPr lang="en-US" sz="1200" b="1" dirty="0"/>
                <a:t>DEC PDP-1</a:t>
              </a:r>
            </a:p>
          </p:txBody>
        </p:sp>
        <p:sp>
          <p:nvSpPr>
            <p:cNvPr id="77" name="TextBox 76">
              <a:extLst>
                <a:ext uri="{FF2B5EF4-FFF2-40B4-BE49-F238E27FC236}">
                  <a16:creationId xmlns:a16="http://schemas.microsoft.com/office/drawing/2014/main" id="{1569F9B1-5D98-4D34-9E0D-3E561A478A05}"/>
                </a:ext>
              </a:extLst>
            </p:cNvPr>
            <p:cNvSpPr txBox="1"/>
            <p:nvPr/>
          </p:nvSpPr>
          <p:spPr>
            <a:xfrm rot="16200000">
              <a:off x="337471" y="4005930"/>
              <a:ext cx="4478858" cy="276999"/>
            </a:xfrm>
            <a:prstGeom prst="rect">
              <a:avLst/>
            </a:prstGeom>
            <a:noFill/>
          </p:spPr>
          <p:txBody>
            <a:bodyPr wrap="square" rtlCol="0">
              <a:spAutoFit/>
            </a:bodyPr>
            <a:lstStyle/>
            <a:p>
              <a:r>
                <a:rPr lang="en-US" sz="1200" b="1" dirty="0"/>
                <a:t>FORTRAN</a:t>
              </a:r>
            </a:p>
          </p:txBody>
        </p:sp>
        <p:sp>
          <p:nvSpPr>
            <p:cNvPr id="78" name="TextBox 77">
              <a:extLst>
                <a:ext uri="{FF2B5EF4-FFF2-40B4-BE49-F238E27FC236}">
                  <a16:creationId xmlns:a16="http://schemas.microsoft.com/office/drawing/2014/main" id="{A50F173C-885A-4F9F-A727-030014785DFE}"/>
                </a:ext>
              </a:extLst>
            </p:cNvPr>
            <p:cNvSpPr txBox="1"/>
            <p:nvPr/>
          </p:nvSpPr>
          <p:spPr>
            <a:xfrm rot="16200000">
              <a:off x="642271" y="4005930"/>
              <a:ext cx="4478858" cy="276999"/>
            </a:xfrm>
            <a:prstGeom prst="rect">
              <a:avLst/>
            </a:prstGeom>
            <a:noFill/>
          </p:spPr>
          <p:txBody>
            <a:bodyPr wrap="square" rtlCol="0">
              <a:spAutoFit/>
            </a:bodyPr>
            <a:lstStyle/>
            <a:p>
              <a:r>
                <a:rPr lang="en-US" sz="1200" b="1" dirty="0"/>
                <a:t>Burroughs B5000</a:t>
              </a:r>
            </a:p>
          </p:txBody>
        </p:sp>
        <p:sp>
          <p:nvSpPr>
            <p:cNvPr id="79" name="TextBox 78">
              <a:extLst>
                <a:ext uri="{FF2B5EF4-FFF2-40B4-BE49-F238E27FC236}">
                  <a16:creationId xmlns:a16="http://schemas.microsoft.com/office/drawing/2014/main" id="{F897C50C-B9DD-4858-9653-4821203B1465}"/>
                </a:ext>
              </a:extLst>
            </p:cNvPr>
            <p:cNvSpPr txBox="1"/>
            <p:nvPr/>
          </p:nvSpPr>
          <p:spPr>
            <a:xfrm rot="16200000">
              <a:off x="489871" y="4005930"/>
              <a:ext cx="4478858" cy="276999"/>
            </a:xfrm>
            <a:prstGeom prst="rect">
              <a:avLst/>
            </a:prstGeom>
            <a:noFill/>
          </p:spPr>
          <p:txBody>
            <a:bodyPr wrap="square" rtlCol="0">
              <a:spAutoFit/>
            </a:bodyPr>
            <a:lstStyle/>
            <a:p>
              <a:r>
                <a:rPr lang="en-US" sz="1200" b="1" dirty="0"/>
                <a:t>IBM 7090</a:t>
              </a:r>
            </a:p>
          </p:txBody>
        </p:sp>
      </p:grpSp>
    </p:spTree>
    <p:extLst>
      <p:ext uri="{BB962C8B-B14F-4D97-AF65-F5344CB8AC3E}">
        <p14:creationId xmlns:p14="http://schemas.microsoft.com/office/powerpoint/2010/main" val="155545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12</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sp>
        <p:nvSpPr>
          <p:cNvPr id="33" name="TextBox 32">
            <a:extLst>
              <a:ext uri="{FF2B5EF4-FFF2-40B4-BE49-F238E27FC236}">
                <a16:creationId xmlns:a16="http://schemas.microsoft.com/office/drawing/2014/main" id="{5C09D06B-B3D5-45E9-AB66-436D05D7DCA9}"/>
              </a:ext>
            </a:extLst>
          </p:cNvPr>
          <p:cNvSpPr txBox="1"/>
          <p:nvPr/>
        </p:nvSpPr>
        <p:spPr>
          <a:xfrm rot="16200000">
            <a:off x="2422671" y="4005931"/>
            <a:ext cx="4478858" cy="276999"/>
          </a:xfrm>
          <a:prstGeom prst="rect">
            <a:avLst/>
          </a:prstGeom>
          <a:noFill/>
        </p:spPr>
        <p:txBody>
          <a:bodyPr wrap="square" rtlCol="0">
            <a:spAutoFit/>
          </a:bodyPr>
          <a:lstStyle/>
          <a:p>
            <a:r>
              <a:rPr lang="en-US" sz="1200" b="1" dirty="0"/>
              <a:t>Intel 4004</a:t>
            </a:r>
          </a:p>
        </p:txBody>
      </p:sp>
      <p:sp>
        <p:nvSpPr>
          <p:cNvPr id="39" name="TextBox 38">
            <a:extLst>
              <a:ext uri="{FF2B5EF4-FFF2-40B4-BE49-F238E27FC236}">
                <a16:creationId xmlns:a16="http://schemas.microsoft.com/office/drawing/2014/main" id="{6EA6E7F8-2F54-4507-8E39-DCBE087837D4}"/>
              </a:ext>
            </a:extLst>
          </p:cNvPr>
          <p:cNvSpPr txBox="1"/>
          <p:nvPr/>
        </p:nvSpPr>
        <p:spPr>
          <a:xfrm rot="16200000">
            <a:off x="2575071" y="4005931"/>
            <a:ext cx="4478858" cy="276999"/>
          </a:xfrm>
          <a:prstGeom prst="rect">
            <a:avLst/>
          </a:prstGeom>
          <a:noFill/>
        </p:spPr>
        <p:txBody>
          <a:bodyPr wrap="square" rtlCol="0">
            <a:spAutoFit/>
          </a:bodyPr>
          <a:lstStyle/>
          <a:p>
            <a:r>
              <a:rPr lang="en-US" sz="1200" b="1" dirty="0"/>
              <a:t>Ethernet, WYSIWYG, Mouse</a:t>
            </a:r>
          </a:p>
        </p:txBody>
      </p:sp>
      <p:sp>
        <p:nvSpPr>
          <p:cNvPr id="37" name="TextBox 36">
            <a:extLst>
              <a:ext uri="{FF2B5EF4-FFF2-40B4-BE49-F238E27FC236}">
                <a16:creationId xmlns:a16="http://schemas.microsoft.com/office/drawing/2014/main" id="{76C70DCA-7A17-4B2B-B667-ACBA2A94D50E}"/>
              </a:ext>
            </a:extLst>
          </p:cNvPr>
          <p:cNvSpPr txBox="1"/>
          <p:nvPr/>
        </p:nvSpPr>
        <p:spPr>
          <a:xfrm rot="16200000">
            <a:off x="2727471" y="4005931"/>
            <a:ext cx="4478858" cy="276999"/>
          </a:xfrm>
          <a:prstGeom prst="rect">
            <a:avLst/>
          </a:prstGeom>
          <a:noFill/>
        </p:spPr>
        <p:txBody>
          <a:bodyPr wrap="square" rtlCol="0">
            <a:spAutoFit/>
          </a:bodyPr>
          <a:lstStyle/>
          <a:p>
            <a:r>
              <a:rPr lang="en-US" sz="1200" b="1" dirty="0"/>
              <a:t>Altair 8800</a:t>
            </a:r>
          </a:p>
        </p:txBody>
      </p:sp>
      <p:grpSp>
        <p:nvGrpSpPr>
          <p:cNvPr id="65" name="Group 64">
            <a:extLst>
              <a:ext uri="{FF2B5EF4-FFF2-40B4-BE49-F238E27FC236}">
                <a16:creationId xmlns:a16="http://schemas.microsoft.com/office/drawing/2014/main" id="{5DD40B3D-D3F8-4F3A-90A5-265DF962A045}"/>
              </a:ext>
            </a:extLst>
          </p:cNvPr>
          <p:cNvGrpSpPr/>
          <p:nvPr/>
        </p:nvGrpSpPr>
        <p:grpSpPr>
          <a:xfrm>
            <a:off x="2050541" y="1901897"/>
            <a:ext cx="2521459" cy="4503299"/>
            <a:chOff x="1136140" y="1901896"/>
            <a:chExt cx="2521459" cy="4503299"/>
          </a:xfrm>
        </p:grpSpPr>
        <p:sp>
          <p:nvSpPr>
            <p:cNvPr id="66" name="TextBox 65">
              <a:extLst>
                <a:ext uri="{FF2B5EF4-FFF2-40B4-BE49-F238E27FC236}">
                  <a16:creationId xmlns:a16="http://schemas.microsoft.com/office/drawing/2014/main" id="{32098CC1-E3D7-4F3B-9FB1-4156FFE05D6C}"/>
                </a:ext>
              </a:extLst>
            </p:cNvPr>
            <p:cNvSpPr txBox="1"/>
            <p:nvPr/>
          </p:nvSpPr>
          <p:spPr>
            <a:xfrm rot="16200000">
              <a:off x="-964789" y="4005930"/>
              <a:ext cx="4478858" cy="276999"/>
            </a:xfrm>
            <a:prstGeom prst="rect">
              <a:avLst/>
            </a:prstGeom>
            <a:noFill/>
          </p:spPr>
          <p:txBody>
            <a:bodyPr wrap="square" rtlCol="0">
              <a:spAutoFit/>
            </a:bodyPr>
            <a:lstStyle/>
            <a:p>
              <a:r>
                <a:rPr lang="en-US" sz="1200" b="1" dirty="0"/>
                <a:t>ENIAC</a:t>
              </a:r>
            </a:p>
          </p:txBody>
        </p:sp>
        <p:sp>
          <p:nvSpPr>
            <p:cNvPr id="67" name="TextBox 66">
              <a:extLst>
                <a:ext uri="{FF2B5EF4-FFF2-40B4-BE49-F238E27FC236}">
                  <a16:creationId xmlns:a16="http://schemas.microsoft.com/office/drawing/2014/main" id="{54D16BED-B2CC-47F5-A64C-7726A237EFC6}"/>
                </a:ext>
              </a:extLst>
            </p:cNvPr>
            <p:cNvSpPr txBox="1"/>
            <p:nvPr/>
          </p:nvSpPr>
          <p:spPr>
            <a:xfrm rot="16200000">
              <a:off x="-718292" y="4027266"/>
              <a:ext cx="4478858" cy="276999"/>
            </a:xfrm>
            <a:prstGeom prst="rect">
              <a:avLst/>
            </a:prstGeom>
            <a:noFill/>
          </p:spPr>
          <p:txBody>
            <a:bodyPr wrap="square" rtlCol="0">
              <a:spAutoFit/>
            </a:bodyPr>
            <a:lstStyle/>
            <a:p>
              <a:r>
                <a:rPr lang="en-US" sz="1200" b="1" dirty="0"/>
                <a:t>Transistor</a:t>
              </a:r>
            </a:p>
          </p:txBody>
        </p:sp>
        <p:sp>
          <p:nvSpPr>
            <p:cNvPr id="68" name="TextBox 67">
              <a:extLst>
                <a:ext uri="{FF2B5EF4-FFF2-40B4-BE49-F238E27FC236}">
                  <a16:creationId xmlns:a16="http://schemas.microsoft.com/office/drawing/2014/main" id="{6FABDC71-B1ED-4417-B081-019D371E5EFA}"/>
                </a:ext>
              </a:extLst>
            </p:cNvPr>
            <p:cNvSpPr txBox="1"/>
            <p:nvPr/>
          </p:nvSpPr>
          <p:spPr>
            <a:xfrm rot="16200000">
              <a:off x="-168129" y="4005930"/>
              <a:ext cx="4478858" cy="276999"/>
            </a:xfrm>
            <a:prstGeom prst="rect">
              <a:avLst/>
            </a:prstGeom>
            <a:noFill/>
          </p:spPr>
          <p:txBody>
            <a:bodyPr wrap="square" rtlCol="0">
              <a:spAutoFit/>
            </a:bodyPr>
            <a:lstStyle/>
            <a:p>
              <a:r>
                <a:rPr lang="en-US" sz="1200" b="1" dirty="0"/>
                <a:t>UNIVAC</a:t>
              </a:r>
            </a:p>
          </p:txBody>
        </p:sp>
        <p:sp>
          <p:nvSpPr>
            <p:cNvPr id="69" name="TextBox 68">
              <a:extLst>
                <a:ext uri="{FF2B5EF4-FFF2-40B4-BE49-F238E27FC236}">
                  <a16:creationId xmlns:a16="http://schemas.microsoft.com/office/drawing/2014/main" id="{97261EC1-851B-44CC-87C4-C0B52E28B595}"/>
                </a:ext>
              </a:extLst>
            </p:cNvPr>
            <p:cNvSpPr txBox="1"/>
            <p:nvPr/>
          </p:nvSpPr>
          <p:spPr>
            <a:xfrm rot="16200000">
              <a:off x="-15729" y="4005930"/>
              <a:ext cx="4478858" cy="276999"/>
            </a:xfrm>
            <a:prstGeom prst="rect">
              <a:avLst/>
            </a:prstGeom>
            <a:noFill/>
          </p:spPr>
          <p:txBody>
            <a:bodyPr wrap="square" rtlCol="0">
              <a:spAutoFit/>
            </a:bodyPr>
            <a:lstStyle/>
            <a:p>
              <a:r>
                <a:rPr lang="en-US" sz="1200" b="1" dirty="0"/>
                <a:t>IBM 701</a:t>
              </a:r>
            </a:p>
          </p:txBody>
        </p:sp>
        <p:sp>
          <p:nvSpPr>
            <p:cNvPr id="70" name="TextBox 69">
              <a:extLst>
                <a:ext uri="{FF2B5EF4-FFF2-40B4-BE49-F238E27FC236}">
                  <a16:creationId xmlns:a16="http://schemas.microsoft.com/office/drawing/2014/main" id="{FF838143-3E4B-4333-9DD6-2880C386CA78}"/>
                </a:ext>
              </a:extLst>
            </p:cNvPr>
            <p:cNvSpPr txBox="1"/>
            <p:nvPr/>
          </p:nvSpPr>
          <p:spPr>
            <a:xfrm rot="16200000">
              <a:off x="155171" y="4005930"/>
              <a:ext cx="4478858" cy="276999"/>
            </a:xfrm>
            <a:prstGeom prst="rect">
              <a:avLst/>
            </a:prstGeom>
            <a:noFill/>
          </p:spPr>
          <p:txBody>
            <a:bodyPr wrap="square" rtlCol="0">
              <a:spAutoFit/>
            </a:bodyPr>
            <a:lstStyle/>
            <a:p>
              <a:r>
                <a:rPr lang="en-US" sz="1200" b="1" dirty="0"/>
                <a:t>UNIVAC 1103A</a:t>
              </a:r>
            </a:p>
          </p:txBody>
        </p:sp>
        <p:sp>
          <p:nvSpPr>
            <p:cNvPr id="71" name="TextBox 70">
              <a:extLst>
                <a:ext uri="{FF2B5EF4-FFF2-40B4-BE49-F238E27FC236}">
                  <a16:creationId xmlns:a16="http://schemas.microsoft.com/office/drawing/2014/main" id="{7CE3CFCB-13FC-4DB6-8286-0947D716B297}"/>
                </a:ext>
              </a:extLst>
            </p:cNvPr>
            <p:cNvSpPr txBox="1"/>
            <p:nvPr/>
          </p:nvSpPr>
          <p:spPr>
            <a:xfrm rot="16200000">
              <a:off x="-519024" y="4011296"/>
              <a:ext cx="4478858" cy="276999"/>
            </a:xfrm>
            <a:prstGeom prst="rect">
              <a:avLst/>
            </a:prstGeom>
            <a:noFill/>
          </p:spPr>
          <p:txBody>
            <a:bodyPr wrap="square" rtlCol="0">
              <a:spAutoFit/>
            </a:bodyPr>
            <a:lstStyle/>
            <a:p>
              <a:r>
                <a:rPr lang="en-US" sz="1200" b="1" dirty="0"/>
                <a:t>EDSAC and EDVAC</a:t>
              </a:r>
            </a:p>
          </p:txBody>
        </p:sp>
        <p:sp>
          <p:nvSpPr>
            <p:cNvPr id="72" name="TextBox 71">
              <a:extLst>
                <a:ext uri="{FF2B5EF4-FFF2-40B4-BE49-F238E27FC236}">
                  <a16:creationId xmlns:a16="http://schemas.microsoft.com/office/drawing/2014/main" id="{4A13AA9A-0505-4753-AE8B-E9584B1BF9BB}"/>
                </a:ext>
              </a:extLst>
            </p:cNvPr>
            <p:cNvSpPr txBox="1"/>
            <p:nvPr/>
          </p:nvSpPr>
          <p:spPr>
            <a:xfrm rot="16200000">
              <a:off x="-366624" y="4002825"/>
              <a:ext cx="4478858" cy="276999"/>
            </a:xfrm>
            <a:prstGeom prst="rect">
              <a:avLst/>
            </a:prstGeom>
            <a:noFill/>
          </p:spPr>
          <p:txBody>
            <a:bodyPr wrap="square" rtlCol="0">
              <a:spAutoFit/>
            </a:bodyPr>
            <a:lstStyle/>
            <a:p>
              <a:r>
                <a:rPr lang="en-US" sz="1200" b="1" dirty="0"/>
                <a:t>BINAC</a:t>
              </a:r>
            </a:p>
          </p:txBody>
        </p:sp>
        <p:sp>
          <p:nvSpPr>
            <p:cNvPr id="73" name="TextBox 72">
              <a:extLst>
                <a:ext uri="{FF2B5EF4-FFF2-40B4-BE49-F238E27FC236}">
                  <a16:creationId xmlns:a16="http://schemas.microsoft.com/office/drawing/2014/main" id="{C7E39532-CA99-4025-AA41-79E4C4F32F89}"/>
                </a:ext>
              </a:extLst>
            </p:cNvPr>
            <p:cNvSpPr txBox="1"/>
            <p:nvPr/>
          </p:nvSpPr>
          <p:spPr>
            <a:xfrm rot="16200000">
              <a:off x="1279671" y="4005930"/>
              <a:ext cx="4478858" cy="276999"/>
            </a:xfrm>
            <a:prstGeom prst="rect">
              <a:avLst/>
            </a:prstGeom>
            <a:noFill/>
          </p:spPr>
          <p:txBody>
            <a:bodyPr wrap="square" rtlCol="0">
              <a:spAutoFit/>
            </a:bodyPr>
            <a:lstStyle/>
            <a:p>
              <a:r>
                <a:rPr lang="en-US" sz="1200" b="1" dirty="0"/>
                <a:t>DEC PD-8</a:t>
              </a:r>
            </a:p>
          </p:txBody>
        </p:sp>
        <p:sp>
          <p:nvSpPr>
            <p:cNvPr id="74" name="TextBox 73">
              <a:extLst>
                <a:ext uri="{FF2B5EF4-FFF2-40B4-BE49-F238E27FC236}">
                  <a16:creationId xmlns:a16="http://schemas.microsoft.com/office/drawing/2014/main" id="{DE826AAB-E527-4FB8-B856-475C2888D0DF}"/>
                </a:ext>
              </a:extLst>
            </p:cNvPr>
            <p:cNvSpPr txBox="1"/>
            <p:nvPr/>
          </p:nvSpPr>
          <p:spPr>
            <a:xfrm rot="16200000">
              <a:off x="1127271" y="4005930"/>
              <a:ext cx="4478858" cy="276999"/>
            </a:xfrm>
            <a:prstGeom prst="rect">
              <a:avLst/>
            </a:prstGeom>
            <a:noFill/>
          </p:spPr>
          <p:txBody>
            <a:bodyPr wrap="square" rtlCol="0">
              <a:spAutoFit/>
            </a:bodyPr>
            <a:lstStyle/>
            <a:p>
              <a:r>
                <a:rPr lang="en-US" sz="1200" b="1" dirty="0"/>
                <a:t>GE-645 Mainframe</a:t>
              </a:r>
            </a:p>
          </p:txBody>
        </p:sp>
        <p:sp>
          <p:nvSpPr>
            <p:cNvPr id="75" name="TextBox 74">
              <a:extLst>
                <a:ext uri="{FF2B5EF4-FFF2-40B4-BE49-F238E27FC236}">
                  <a16:creationId xmlns:a16="http://schemas.microsoft.com/office/drawing/2014/main" id="{B239ED84-FFEC-4058-8F51-835190E7B432}"/>
                </a:ext>
              </a:extLst>
            </p:cNvPr>
            <p:cNvSpPr txBox="1"/>
            <p:nvPr/>
          </p:nvSpPr>
          <p:spPr>
            <a:xfrm rot="16200000">
              <a:off x="974871" y="4005930"/>
              <a:ext cx="4478858" cy="276999"/>
            </a:xfrm>
            <a:prstGeom prst="rect">
              <a:avLst/>
            </a:prstGeom>
            <a:noFill/>
          </p:spPr>
          <p:txBody>
            <a:bodyPr wrap="square" rtlCol="0">
              <a:spAutoFit/>
            </a:bodyPr>
            <a:lstStyle/>
            <a:p>
              <a:r>
                <a:rPr lang="en-US" sz="1200" b="1" dirty="0"/>
                <a:t>IBM System/360</a:t>
              </a:r>
            </a:p>
          </p:txBody>
        </p:sp>
        <p:sp>
          <p:nvSpPr>
            <p:cNvPr id="76" name="TextBox 75">
              <a:extLst>
                <a:ext uri="{FF2B5EF4-FFF2-40B4-BE49-F238E27FC236}">
                  <a16:creationId xmlns:a16="http://schemas.microsoft.com/office/drawing/2014/main" id="{16710A70-F33A-4AF8-8743-FDBF770B18B8}"/>
                </a:ext>
              </a:extLst>
            </p:cNvPr>
            <p:cNvSpPr txBox="1"/>
            <p:nvPr/>
          </p:nvSpPr>
          <p:spPr>
            <a:xfrm rot="16200000">
              <a:off x="822471" y="4005930"/>
              <a:ext cx="4478858" cy="276999"/>
            </a:xfrm>
            <a:prstGeom prst="rect">
              <a:avLst/>
            </a:prstGeom>
            <a:noFill/>
          </p:spPr>
          <p:txBody>
            <a:bodyPr wrap="square" rtlCol="0">
              <a:spAutoFit/>
            </a:bodyPr>
            <a:lstStyle/>
            <a:p>
              <a:r>
                <a:rPr lang="en-US" sz="1200" b="1" dirty="0"/>
                <a:t>DEC PDP-1</a:t>
              </a:r>
            </a:p>
          </p:txBody>
        </p:sp>
        <p:sp>
          <p:nvSpPr>
            <p:cNvPr id="77" name="TextBox 76">
              <a:extLst>
                <a:ext uri="{FF2B5EF4-FFF2-40B4-BE49-F238E27FC236}">
                  <a16:creationId xmlns:a16="http://schemas.microsoft.com/office/drawing/2014/main" id="{1569F9B1-5D98-4D34-9E0D-3E561A478A05}"/>
                </a:ext>
              </a:extLst>
            </p:cNvPr>
            <p:cNvSpPr txBox="1"/>
            <p:nvPr/>
          </p:nvSpPr>
          <p:spPr>
            <a:xfrm rot="16200000">
              <a:off x="337471" y="4005930"/>
              <a:ext cx="4478858" cy="276999"/>
            </a:xfrm>
            <a:prstGeom prst="rect">
              <a:avLst/>
            </a:prstGeom>
            <a:noFill/>
          </p:spPr>
          <p:txBody>
            <a:bodyPr wrap="square" rtlCol="0">
              <a:spAutoFit/>
            </a:bodyPr>
            <a:lstStyle/>
            <a:p>
              <a:r>
                <a:rPr lang="en-US" sz="1200" b="1" dirty="0"/>
                <a:t>FORTRAN</a:t>
              </a:r>
            </a:p>
          </p:txBody>
        </p:sp>
        <p:sp>
          <p:nvSpPr>
            <p:cNvPr id="78" name="TextBox 77">
              <a:extLst>
                <a:ext uri="{FF2B5EF4-FFF2-40B4-BE49-F238E27FC236}">
                  <a16:creationId xmlns:a16="http://schemas.microsoft.com/office/drawing/2014/main" id="{A50F173C-885A-4F9F-A727-030014785DFE}"/>
                </a:ext>
              </a:extLst>
            </p:cNvPr>
            <p:cNvSpPr txBox="1"/>
            <p:nvPr/>
          </p:nvSpPr>
          <p:spPr>
            <a:xfrm rot="16200000">
              <a:off x="642271" y="4005930"/>
              <a:ext cx="4478858" cy="276999"/>
            </a:xfrm>
            <a:prstGeom prst="rect">
              <a:avLst/>
            </a:prstGeom>
            <a:noFill/>
          </p:spPr>
          <p:txBody>
            <a:bodyPr wrap="square" rtlCol="0">
              <a:spAutoFit/>
            </a:bodyPr>
            <a:lstStyle/>
            <a:p>
              <a:r>
                <a:rPr lang="en-US" sz="1200" b="1" dirty="0"/>
                <a:t>Burroughs B5000</a:t>
              </a:r>
            </a:p>
          </p:txBody>
        </p:sp>
        <p:sp>
          <p:nvSpPr>
            <p:cNvPr id="79" name="TextBox 78">
              <a:extLst>
                <a:ext uri="{FF2B5EF4-FFF2-40B4-BE49-F238E27FC236}">
                  <a16:creationId xmlns:a16="http://schemas.microsoft.com/office/drawing/2014/main" id="{F897C50C-B9DD-4858-9653-4821203B1465}"/>
                </a:ext>
              </a:extLst>
            </p:cNvPr>
            <p:cNvSpPr txBox="1"/>
            <p:nvPr/>
          </p:nvSpPr>
          <p:spPr>
            <a:xfrm rot="16200000">
              <a:off x="489871" y="4005930"/>
              <a:ext cx="4478858" cy="276999"/>
            </a:xfrm>
            <a:prstGeom prst="rect">
              <a:avLst/>
            </a:prstGeom>
            <a:noFill/>
          </p:spPr>
          <p:txBody>
            <a:bodyPr wrap="square" rtlCol="0">
              <a:spAutoFit/>
            </a:bodyPr>
            <a:lstStyle/>
            <a:p>
              <a:r>
                <a:rPr lang="en-US" sz="1200" b="1" dirty="0"/>
                <a:t>IBM 7090</a:t>
              </a:r>
            </a:p>
          </p:txBody>
        </p:sp>
      </p:grpSp>
      <p:sp>
        <p:nvSpPr>
          <p:cNvPr id="9" name="TextBox 8">
            <a:extLst>
              <a:ext uri="{FF2B5EF4-FFF2-40B4-BE49-F238E27FC236}">
                <a16:creationId xmlns:a16="http://schemas.microsoft.com/office/drawing/2014/main" id="{34C17FD1-18EC-4937-866A-1FF0907B651A}"/>
              </a:ext>
            </a:extLst>
          </p:cNvPr>
          <p:cNvSpPr txBox="1"/>
          <p:nvPr/>
        </p:nvSpPr>
        <p:spPr>
          <a:xfrm rot="16200000">
            <a:off x="2879871" y="4000570"/>
            <a:ext cx="4478858" cy="276999"/>
          </a:xfrm>
          <a:prstGeom prst="rect">
            <a:avLst/>
          </a:prstGeom>
          <a:noFill/>
        </p:spPr>
        <p:txBody>
          <a:bodyPr wrap="square" rtlCol="0">
            <a:spAutoFit/>
          </a:bodyPr>
          <a:lstStyle/>
          <a:p>
            <a:r>
              <a:rPr lang="en-US" sz="1200" b="1" dirty="0"/>
              <a:t>IBM System/360 Model 67</a:t>
            </a:r>
          </a:p>
        </p:txBody>
      </p:sp>
      <p:pic>
        <p:nvPicPr>
          <p:cNvPr id="1026" name="Picture 2">
            <a:extLst>
              <a:ext uri="{FF2B5EF4-FFF2-40B4-BE49-F238E27FC236}">
                <a16:creationId xmlns:a16="http://schemas.microsoft.com/office/drawing/2014/main" id="{3C6DA2B9-AECF-4490-8EEE-D095B041AB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800500" y="1693073"/>
            <a:ext cx="3861650" cy="2709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83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13</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a:cxnSpLocks/>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840034"/>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pic>
        <p:nvPicPr>
          <p:cNvPr id="37" name="Picture 36">
            <a:extLst>
              <a:ext uri="{FF2B5EF4-FFF2-40B4-BE49-F238E27FC236}">
                <a16:creationId xmlns:a16="http://schemas.microsoft.com/office/drawing/2014/main" id="{D5185C25-8344-4CE8-B98F-6B456118AF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1249588"/>
            <a:ext cx="4267200" cy="3283744"/>
          </a:xfrm>
          <a:prstGeom prst="rect">
            <a:avLst/>
          </a:prstGeom>
        </p:spPr>
      </p:pic>
      <p:grpSp>
        <p:nvGrpSpPr>
          <p:cNvPr id="25" name="Group 24">
            <a:extLst>
              <a:ext uri="{FF2B5EF4-FFF2-40B4-BE49-F238E27FC236}">
                <a16:creationId xmlns:a16="http://schemas.microsoft.com/office/drawing/2014/main" id="{503395D2-F855-40A8-BC82-66D111EA9135}"/>
              </a:ext>
            </a:extLst>
          </p:cNvPr>
          <p:cNvGrpSpPr/>
          <p:nvPr/>
        </p:nvGrpSpPr>
        <p:grpSpPr>
          <a:xfrm>
            <a:off x="2050540" y="1899641"/>
            <a:ext cx="3365312" cy="4505555"/>
            <a:chOff x="1136140" y="1899640"/>
            <a:chExt cx="3365312" cy="4505555"/>
          </a:xfrm>
        </p:grpSpPr>
        <p:sp>
          <p:nvSpPr>
            <p:cNvPr id="21" name="TextBox 20">
              <a:extLst>
                <a:ext uri="{FF2B5EF4-FFF2-40B4-BE49-F238E27FC236}">
                  <a16:creationId xmlns:a16="http://schemas.microsoft.com/office/drawing/2014/main" id="{D0E86DD4-66F5-4AF2-9C02-8DDD8989F4F2}"/>
                </a:ext>
              </a:extLst>
            </p:cNvPr>
            <p:cNvSpPr txBox="1"/>
            <p:nvPr/>
          </p:nvSpPr>
          <p:spPr>
            <a:xfrm rot="16200000">
              <a:off x="-964789" y="4005930"/>
              <a:ext cx="4478858" cy="276999"/>
            </a:xfrm>
            <a:prstGeom prst="rect">
              <a:avLst/>
            </a:prstGeom>
            <a:noFill/>
          </p:spPr>
          <p:txBody>
            <a:bodyPr wrap="square" rtlCol="0">
              <a:spAutoFit/>
            </a:bodyPr>
            <a:lstStyle/>
            <a:p>
              <a:r>
                <a:rPr lang="en-US" sz="1200" b="1" dirty="0"/>
                <a:t>ENIAC</a:t>
              </a:r>
            </a:p>
          </p:txBody>
        </p:sp>
        <p:sp>
          <p:nvSpPr>
            <p:cNvPr id="22" name="TextBox 21">
              <a:extLst>
                <a:ext uri="{FF2B5EF4-FFF2-40B4-BE49-F238E27FC236}">
                  <a16:creationId xmlns:a16="http://schemas.microsoft.com/office/drawing/2014/main" id="{4FD16E1E-D506-46C8-91E4-6C69FA13283E}"/>
                </a:ext>
              </a:extLst>
            </p:cNvPr>
            <p:cNvSpPr txBox="1"/>
            <p:nvPr/>
          </p:nvSpPr>
          <p:spPr>
            <a:xfrm rot="16200000">
              <a:off x="-718292" y="4027266"/>
              <a:ext cx="4478858" cy="276999"/>
            </a:xfrm>
            <a:prstGeom prst="rect">
              <a:avLst/>
            </a:prstGeom>
            <a:noFill/>
          </p:spPr>
          <p:txBody>
            <a:bodyPr wrap="square" rtlCol="0">
              <a:spAutoFit/>
            </a:bodyPr>
            <a:lstStyle/>
            <a:p>
              <a:r>
                <a:rPr lang="en-US" sz="1200" b="1" dirty="0"/>
                <a:t>Transistor</a:t>
              </a:r>
            </a:p>
          </p:txBody>
        </p:sp>
        <p:sp>
          <p:nvSpPr>
            <p:cNvPr id="27" name="TextBox 26">
              <a:extLst>
                <a:ext uri="{FF2B5EF4-FFF2-40B4-BE49-F238E27FC236}">
                  <a16:creationId xmlns:a16="http://schemas.microsoft.com/office/drawing/2014/main" id="{8089A950-AC7B-458F-AB38-3A6F0643A25D}"/>
                </a:ext>
              </a:extLst>
            </p:cNvPr>
            <p:cNvSpPr txBox="1"/>
            <p:nvPr/>
          </p:nvSpPr>
          <p:spPr>
            <a:xfrm rot="16200000">
              <a:off x="-168129" y="4005930"/>
              <a:ext cx="4478858" cy="276999"/>
            </a:xfrm>
            <a:prstGeom prst="rect">
              <a:avLst/>
            </a:prstGeom>
            <a:noFill/>
          </p:spPr>
          <p:txBody>
            <a:bodyPr wrap="square" rtlCol="0">
              <a:spAutoFit/>
            </a:bodyPr>
            <a:lstStyle/>
            <a:p>
              <a:r>
                <a:rPr lang="en-US" sz="1200" b="1" dirty="0"/>
                <a:t>UNIVAC</a:t>
              </a:r>
            </a:p>
          </p:txBody>
        </p:sp>
        <p:sp>
          <p:nvSpPr>
            <p:cNvPr id="28" name="TextBox 27">
              <a:extLst>
                <a:ext uri="{FF2B5EF4-FFF2-40B4-BE49-F238E27FC236}">
                  <a16:creationId xmlns:a16="http://schemas.microsoft.com/office/drawing/2014/main" id="{99A8319D-87EC-43A1-BC6D-78943F4AC39C}"/>
                </a:ext>
              </a:extLst>
            </p:cNvPr>
            <p:cNvSpPr txBox="1"/>
            <p:nvPr/>
          </p:nvSpPr>
          <p:spPr>
            <a:xfrm rot="16200000">
              <a:off x="-15729" y="4005930"/>
              <a:ext cx="4478858" cy="276999"/>
            </a:xfrm>
            <a:prstGeom prst="rect">
              <a:avLst/>
            </a:prstGeom>
            <a:noFill/>
          </p:spPr>
          <p:txBody>
            <a:bodyPr wrap="square" rtlCol="0">
              <a:spAutoFit/>
            </a:bodyPr>
            <a:lstStyle/>
            <a:p>
              <a:r>
                <a:rPr lang="en-US" sz="1200" b="1" dirty="0"/>
                <a:t>IBM 701</a:t>
              </a:r>
            </a:p>
          </p:txBody>
        </p:sp>
        <p:sp>
          <p:nvSpPr>
            <p:cNvPr id="29" name="TextBox 28">
              <a:extLst>
                <a:ext uri="{FF2B5EF4-FFF2-40B4-BE49-F238E27FC236}">
                  <a16:creationId xmlns:a16="http://schemas.microsoft.com/office/drawing/2014/main" id="{C4F2EA23-65B1-4FD4-9DF5-BB89758F258B}"/>
                </a:ext>
              </a:extLst>
            </p:cNvPr>
            <p:cNvSpPr txBox="1"/>
            <p:nvPr/>
          </p:nvSpPr>
          <p:spPr>
            <a:xfrm rot="16200000">
              <a:off x="155171" y="4005930"/>
              <a:ext cx="4478858" cy="276999"/>
            </a:xfrm>
            <a:prstGeom prst="rect">
              <a:avLst/>
            </a:prstGeom>
            <a:noFill/>
          </p:spPr>
          <p:txBody>
            <a:bodyPr wrap="square" rtlCol="0">
              <a:spAutoFit/>
            </a:bodyPr>
            <a:lstStyle/>
            <a:p>
              <a:r>
                <a:rPr lang="en-US" sz="1200" b="1" dirty="0"/>
                <a:t>UNIVAC 1103A</a:t>
              </a:r>
            </a:p>
          </p:txBody>
        </p:sp>
        <p:sp>
          <p:nvSpPr>
            <p:cNvPr id="35" name="TextBox 34">
              <a:extLst>
                <a:ext uri="{FF2B5EF4-FFF2-40B4-BE49-F238E27FC236}">
                  <a16:creationId xmlns:a16="http://schemas.microsoft.com/office/drawing/2014/main" id="{A7F12276-0EA1-4EDA-973F-AA1A58A9FFF1}"/>
                </a:ext>
              </a:extLst>
            </p:cNvPr>
            <p:cNvSpPr txBox="1"/>
            <p:nvPr/>
          </p:nvSpPr>
          <p:spPr>
            <a:xfrm rot="16200000">
              <a:off x="-519024" y="4011296"/>
              <a:ext cx="4478858" cy="276999"/>
            </a:xfrm>
            <a:prstGeom prst="rect">
              <a:avLst/>
            </a:prstGeom>
            <a:noFill/>
          </p:spPr>
          <p:txBody>
            <a:bodyPr wrap="square" rtlCol="0">
              <a:spAutoFit/>
            </a:bodyPr>
            <a:lstStyle/>
            <a:p>
              <a:r>
                <a:rPr lang="en-US" sz="1200" b="1" dirty="0"/>
                <a:t>EDSAC and EDVAC</a:t>
              </a:r>
            </a:p>
          </p:txBody>
        </p:sp>
        <p:sp>
          <p:nvSpPr>
            <p:cNvPr id="36" name="TextBox 35">
              <a:extLst>
                <a:ext uri="{FF2B5EF4-FFF2-40B4-BE49-F238E27FC236}">
                  <a16:creationId xmlns:a16="http://schemas.microsoft.com/office/drawing/2014/main" id="{A7CB726F-6597-4ED8-911C-FAD211380763}"/>
                </a:ext>
              </a:extLst>
            </p:cNvPr>
            <p:cNvSpPr txBox="1"/>
            <p:nvPr/>
          </p:nvSpPr>
          <p:spPr>
            <a:xfrm rot="16200000">
              <a:off x="-366624" y="4002825"/>
              <a:ext cx="4478858" cy="276999"/>
            </a:xfrm>
            <a:prstGeom prst="rect">
              <a:avLst/>
            </a:prstGeom>
            <a:noFill/>
          </p:spPr>
          <p:txBody>
            <a:bodyPr wrap="square" rtlCol="0">
              <a:spAutoFit/>
            </a:bodyPr>
            <a:lstStyle/>
            <a:p>
              <a:r>
                <a:rPr lang="en-US" sz="1200" b="1" dirty="0"/>
                <a:t>BINAC</a:t>
              </a:r>
            </a:p>
          </p:txBody>
        </p:sp>
        <p:sp>
          <p:nvSpPr>
            <p:cNvPr id="33" name="TextBox 32">
              <a:extLst>
                <a:ext uri="{FF2B5EF4-FFF2-40B4-BE49-F238E27FC236}">
                  <a16:creationId xmlns:a16="http://schemas.microsoft.com/office/drawing/2014/main" id="{5C09D06B-B3D5-45E9-AB66-436D05D7DCA9}"/>
                </a:ext>
              </a:extLst>
            </p:cNvPr>
            <p:cNvSpPr txBox="1"/>
            <p:nvPr/>
          </p:nvSpPr>
          <p:spPr>
            <a:xfrm rot="16200000">
              <a:off x="1508271" y="4005930"/>
              <a:ext cx="4478858" cy="276999"/>
            </a:xfrm>
            <a:prstGeom prst="rect">
              <a:avLst/>
            </a:prstGeom>
            <a:noFill/>
          </p:spPr>
          <p:txBody>
            <a:bodyPr wrap="square" rtlCol="0">
              <a:spAutoFit/>
            </a:bodyPr>
            <a:lstStyle/>
            <a:p>
              <a:r>
                <a:rPr lang="en-US" sz="1200" b="1" dirty="0"/>
                <a:t>Intel 4004</a:t>
              </a:r>
            </a:p>
          </p:txBody>
        </p:sp>
        <p:sp>
          <p:nvSpPr>
            <p:cNvPr id="38" name="TextBox 37">
              <a:extLst>
                <a:ext uri="{FF2B5EF4-FFF2-40B4-BE49-F238E27FC236}">
                  <a16:creationId xmlns:a16="http://schemas.microsoft.com/office/drawing/2014/main" id="{652C3D56-8883-4CC7-AF92-E0B6EB21CA27}"/>
                </a:ext>
              </a:extLst>
            </p:cNvPr>
            <p:cNvSpPr txBox="1"/>
            <p:nvPr/>
          </p:nvSpPr>
          <p:spPr>
            <a:xfrm rot="16200000">
              <a:off x="2123524" y="4005930"/>
              <a:ext cx="4478858" cy="276999"/>
            </a:xfrm>
            <a:prstGeom prst="rect">
              <a:avLst/>
            </a:prstGeom>
            <a:noFill/>
          </p:spPr>
          <p:txBody>
            <a:bodyPr wrap="square" rtlCol="0">
              <a:spAutoFit/>
            </a:bodyPr>
            <a:lstStyle/>
            <a:p>
              <a:r>
                <a:rPr lang="en-US" sz="1200" b="1" dirty="0"/>
                <a:t>CRAY-1</a:t>
              </a:r>
            </a:p>
          </p:txBody>
        </p:sp>
        <p:sp>
          <p:nvSpPr>
            <p:cNvPr id="39" name="TextBox 38">
              <a:extLst>
                <a:ext uri="{FF2B5EF4-FFF2-40B4-BE49-F238E27FC236}">
                  <a16:creationId xmlns:a16="http://schemas.microsoft.com/office/drawing/2014/main" id="{A744CDF8-BFA7-480B-8A4C-38C20529DAF1}"/>
                </a:ext>
              </a:extLst>
            </p:cNvPr>
            <p:cNvSpPr txBox="1"/>
            <p:nvPr/>
          </p:nvSpPr>
          <p:spPr>
            <a:xfrm rot="16200000">
              <a:off x="1279671" y="4005930"/>
              <a:ext cx="4478858" cy="276999"/>
            </a:xfrm>
            <a:prstGeom prst="rect">
              <a:avLst/>
            </a:prstGeom>
            <a:noFill/>
          </p:spPr>
          <p:txBody>
            <a:bodyPr wrap="square" rtlCol="0">
              <a:spAutoFit/>
            </a:bodyPr>
            <a:lstStyle/>
            <a:p>
              <a:r>
                <a:rPr lang="en-US" sz="1200" b="1" dirty="0"/>
                <a:t>DEC PD-8</a:t>
              </a:r>
            </a:p>
          </p:txBody>
        </p:sp>
        <p:sp>
          <p:nvSpPr>
            <p:cNvPr id="40" name="TextBox 39">
              <a:extLst>
                <a:ext uri="{FF2B5EF4-FFF2-40B4-BE49-F238E27FC236}">
                  <a16:creationId xmlns:a16="http://schemas.microsoft.com/office/drawing/2014/main" id="{76B1860E-164E-4BBA-AB62-B76CBBA38A2F}"/>
                </a:ext>
              </a:extLst>
            </p:cNvPr>
            <p:cNvSpPr txBox="1"/>
            <p:nvPr/>
          </p:nvSpPr>
          <p:spPr>
            <a:xfrm rot="16200000">
              <a:off x="1127271" y="4005930"/>
              <a:ext cx="4478858" cy="276999"/>
            </a:xfrm>
            <a:prstGeom prst="rect">
              <a:avLst/>
            </a:prstGeom>
            <a:noFill/>
          </p:spPr>
          <p:txBody>
            <a:bodyPr wrap="square" rtlCol="0">
              <a:spAutoFit/>
            </a:bodyPr>
            <a:lstStyle/>
            <a:p>
              <a:r>
                <a:rPr lang="en-US" sz="1200" b="1" dirty="0"/>
                <a:t>GE-645 Mainframe</a:t>
              </a:r>
            </a:p>
          </p:txBody>
        </p:sp>
        <p:sp>
          <p:nvSpPr>
            <p:cNvPr id="41" name="TextBox 40">
              <a:extLst>
                <a:ext uri="{FF2B5EF4-FFF2-40B4-BE49-F238E27FC236}">
                  <a16:creationId xmlns:a16="http://schemas.microsoft.com/office/drawing/2014/main" id="{8DD877E6-2703-43B8-8C2A-0BD4C3D13DBC}"/>
                </a:ext>
              </a:extLst>
            </p:cNvPr>
            <p:cNvSpPr txBox="1"/>
            <p:nvPr/>
          </p:nvSpPr>
          <p:spPr>
            <a:xfrm rot="16200000">
              <a:off x="974871" y="4005930"/>
              <a:ext cx="4478858" cy="276999"/>
            </a:xfrm>
            <a:prstGeom prst="rect">
              <a:avLst/>
            </a:prstGeom>
            <a:noFill/>
          </p:spPr>
          <p:txBody>
            <a:bodyPr wrap="square" rtlCol="0">
              <a:spAutoFit/>
            </a:bodyPr>
            <a:lstStyle/>
            <a:p>
              <a:r>
                <a:rPr lang="en-US" sz="1200" b="1" dirty="0"/>
                <a:t>IBM System/360</a:t>
              </a:r>
            </a:p>
          </p:txBody>
        </p:sp>
        <p:sp>
          <p:nvSpPr>
            <p:cNvPr id="42" name="TextBox 41">
              <a:extLst>
                <a:ext uri="{FF2B5EF4-FFF2-40B4-BE49-F238E27FC236}">
                  <a16:creationId xmlns:a16="http://schemas.microsoft.com/office/drawing/2014/main" id="{FE2C5FB7-18AB-400B-BD22-FE332CA42E02}"/>
                </a:ext>
              </a:extLst>
            </p:cNvPr>
            <p:cNvSpPr txBox="1"/>
            <p:nvPr/>
          </p:nvSpPr>
          <p:spPr>
            <a:xfrm rot="16200000">
              <a:off x="822471" y="4005930"/>
              <a:ext cx="4478858" cy="276999"/>
            </a:xfrm>
            <a:prstGeom prst="rect">
              <a:avLst/>
            </a:prstGeom>
            <a:noFill/>
          </p:spPr>
          <p:txBody>
            <a:bodyPr wrap="square" rtlCol="0">
              <a:spAutoFit/>
            </a:bodyPr>
            <a:lstStyle/>
            <a:p>
              <a:r>
                <a:rPr lang="en-US" sz="1200" b="1" dirty="0"/>
                <a:t>DEC PDP-1</a:t>
              </a:r>
            </a:p>
          </p:txBody>
        </p:sp>
        <p:sp>
          <p:nvSpPr>
            <p:cNvPr id="45" name="TextBox 44">
              <a:extLst>
                <a:ext uri="{FF2B5EF4-FFF2-40B4-BE49-F238E27FC236}">
                  <a16:creationId xmlns:a16="http://schemas.microsoft.com/office/drawing/2014/main" id="{E3245CC7-AE68-4201-97E1-95AB068F05CC}"/>
                </a:ext>
              </a:extLst>
            </p:cNvPr>
            <p:cNvSpPr txBox="1"/>
            <p:nvPr/>
          </p:nvSpPr>
          <p:spPr>
            <a:xfrm rot="16200000">
              <a:off x="337471" y="4005930"/>
              <a:ext cx="4478858" cy="276999"/>
            </a:xfrm>
            <a:prstGeom prst="rect">
              <a:avLst/>
            </a:prstGeom>
            <a:noFill/>
          </p:spPr>
          <p:txBody>
            <a:bodyPr wrap="square" rtlCol="0">
              <a:spAutoFit/>
            </a:bodyPr>
            <a:lstStyle/>
            <a:p>
              <a:r>
                <a:rPr lang="en-US" sz="1200" b="1" dirty="0"/>
                <a:t>FORTRAN</a:t>
              </a:r>
            </a:p>
          </p:txBody>
        </p:sp>
        <p:sp>
          <p:nvSpPr>
            <p:cNvPr id="5" name="TextBox 4">
              <a:extLst>
                <a:ext uri="{FF2B5EF4-FFF2-40B4-BE49-F238E27FC236}">
                  <a16:creationId xmlns:a16="http://schemas.microsoft.com/office/drawing/2014/main" id="{A069169C-00AC-4317-B10B-3A8E8B77C78D}"/>
                </a:ext>
              </a:extLst>
            </p:cNvPr>
            <p:cNvSpPr txBox="1"/>
            <p:nvPr/>
          </p:nvSpPr>
          <p:spPr>
            <a:xfrm rot="16200000">
              <a:off x="642271" y="4005930"/>
              <a:ext cx="4478858" cy="276999"/>
            </a:xfrm>
            <a:prstGeom prst="rect">
              <a:avLst/>
            </a:prstGeom>
            <a:noFill/>
          </p:spPr>
          <p:txBody>
            <a:bodyPr wrap="square" rtlCol="0">
              <a:spAutoFit/>
            </a:bodyPr>
            <a:lstStyle/>
            <a:p>
              <a:r>
                <a:rPr lang="en-US" sz="1200" b="1" dirty="0"/>
                <a:t>Burroughs B5000</a:t>
              </a:r>
            </a:p>
          </p:txBody>
        </p:sp>
        <p:sp>
          <p:nvSpPr>
            <p:cNvPr id="8" name="TextBox 7">
              <a:extLst>
                <a:ext uri="{FF2B5EF4-FFF2-40B4-BE49-F238E27FC236}">
                  <a16:creationId xmlns:a16="http://schemas.microsoft.com/office/drawing/2014/main" id="{A14A619C-956E-457F-8878-5B05CA237AE9}"/>
                </a:ext>
              </a:extLst>
            </p:cNvPr>
            <p:cNvSpPr txBox="1"/>
            <p:nvPr/>
          </p:nvSpPr>
          <p:spPr>
            <a:xfrm rot="16200000">
              <a:off x="489871" y="4005930"/>
              <a:ext cx="4478858" cy="276999"/>
            </a:xfrm>
            <a:prstGeom prst="rect">
              <a:avLst/>
            </a:prstGeom>
            <a:noFill/>
          </p:spPr>
          <p:txBody>
            <a:bodyPr wrap="square" rtlCol="0">
              <a:spAutoFit/>
            </a:bodyPr>
            <a:lstStyle/>
            <a:p>
              <a:r>
                <a:rPr lang="en-US" sz="1200" b="1" dirty="0"/>
                <a:t>IBM 7090</a:t>
              </a:r>
            </a:p>
          </p:txBody>
        </p:sp>
        <p:sp>
          <p:nvSpPr>
            <p:cNvPr id="9" name="TextBox 8">
              <a:extLst>
                <a:ext uri="{FF2B5EF4-FFF2-40B4-BE49-F238E27FC236}">
                  <a16:creationId xmlns:a16="http://schemas.microsoft.com/office/drawing/2014/main" id="{30B89447-46AC-48FE-A8B3-10DADD1DFAA9}"/>
                </a:ext>
              </a:extLst>
            </p:cNvPr>
            <p:cNvSpPr txBox="1"/>
            <p:nvPr/>
          </p:nvSpPr>
          <p:spPr>
            <a:xfrm rot="16200000">
              <a:off x="1660671" y="4005930"/>
              <a:ext cx="4478858" cy="276999"/>
            </a:xfrm>
            <a:prstGeom prst="rect">
              <a:avLst/>
            </a:prstGeom>
            <a:noFill/>
          </p:spPr>
          <p:txBody>
            <a:bodyPr wrap="square" rtlCol="0">
              <a:spAutoFit/>
            </a:bodyPr>
            <a:lstStyle/>
            <a:p>
              <a:r>
                <a:rPr lang="en-US" sz="1200" b="1" dirty="0"/>
                <a:t>Ethernet, WYSIWYG, Mouse</a:t>
              </a:r>
            </a:p>
          </p:txBody>
        </p:sp>
        <p:sp>
          <p:nvSpPr>
            <p:cNvPr id="20" name="TextBox 19">
              <a:extLst>
                <a:ext uri="{FF2B5EF4-FFF2-40B4-BE49-F238E27FC236}">
                  <a16:creationId xmlns:a16="http://schemas.microsoft.com/office/drawing/2014/main" id="{2E04B305-EBD2-4A29-839A-726034A2B526}"/>
                </a:ext>
              </a:extLst>
            </p:cNvPr>
            <p:cNvSpPr txBox="1"/>
            <p:nvPr/>
          </p:nvSpPr>
          <p:spPr>
            <a:xfrm rot="16200000">
              <a:off x="1813071" y="4005930"/>
              <a:ext cx="4478858" cy="276999"/>
            </a:xfrm>
            <a:prstGeom prst="rect">
              <a:avLst/>
            </a:prstGeom>
            <a:noFill/>
          </p:spPr>
          <p:txBody>
            <a:bodyPr wrap="square" rtlCol="0">
              <a:spAutoFit/>
            </a:bodyPr>
            <a:lstStyle/>
            <a:p>
              <a:r>
                <a:rPr lang="en-US" sz="1200" b="1" dirty="0"/>
                <a:t>Altair 8800</a:t>
              </a:r>
            </a:p>
          </p:txBody>
        </p:sp>
        <p:sp>
          <p:nvSpPr>
            <p:cNvPr id="23" name="TextBox 22">
              <a:extLst>
                <a:ext uri="{FF2B5EF4-FFF2-40B4-BE49-F238E27FC236}">
                  <a16:creationId xmlns:a16="http://schemas.microsoft.com/office/drawing/2014/main" id="{42780885-17F2-4367-8C17-83C208CEDDF7}"/>
                </a:ext>
              </a:extLst>
            </p:cNvPr>
            <p:cNvSpPr txBox="1"/>
            <p:nvPr/>
          </p:nvSpPr>
          <p:spPr>
            <a:xfrm rot="16200000">
              <a:off x="1965471" y="4000569"/>
              <a:ext cx="4478858" cy="276999"/>
            </a:xfrm>
            <a:prstGeom prst="rect">
              <a:avLst/>
            </a:prstGeom>
            <a:noFill/>
          </p:spPr>
          <p:txBody>
            <a:bodyPr wrap="square" rtlCol="0">
              <a:spAutoFit/>
            </a:bodyPr>
            <a:lstStyle/>
            <a:p>
              <a:r>
                <a:rPr lang="en-US" sz="1200" b="1" dirty="0"/>
                <a:t>IBM System/360 Model 67</a:t>
              </a:r>
            </a:p>
          </p:txBody>
        </p:sp>
      </p:grpSp>
    </p:spTree>
    <p:extLst>
      <p:ext uri="{BB962C8B-B14F-4D97-AF65-F5344CB8AC3E}">
        <p14:creationId xmlns:p14="http://schemas.microsoft.com/office/powerpoint/2010/main" val="300026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14</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pic>
        <p:nvPicPr>
          <p:cNvPr id="8" name="Picture 7" descr="A picture containing object&#10;&#10;Description automatically generated">
            <a:extLst>
              <a:ext uri="{FF2B5EF4-FFF2-40B4-BE49-F238E27FC236}">
                <a16:creationId xmlns:a16="http://schemas.microsoft.com/office/drawing/2014/main" id="{77D126C5-F177-4A98-9B61-14FDFD883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5340" y="1492426"/>
            <a:ext cx="3983242" cy="2733886"/>
          </a:xfrm>
          <a:prstGeom prst="rect">
            <a:avLst/>
          </a:prstGeom>
        </p:spPr>
      </p:pic>
      <p:pic>
        <p:nvPicPr>
          <p:cNvPr id="20" name="Picture 19" descr="A close up of a newspaper&#10;&#10;Description automatically generated">
            <a:extLst>
              <a:ext uri="{FF2B5EF4-FFF2-40B4-BE49-F238E27FC236}">
                <a16:creationId xmlns:a16="http://schemas.microsoft.com/office/drawing/2014/main" id="{21E667C0-B4C4-486B-8B65-50641FE27A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8754" y="1360883"/>
            <a:ext cx="3017235" cy="3835982"/>
          </a:xfrm>
          <a:prstGeom prst="rect">
            <a:avLst/>
          </a:prstGeom>
        </p:spPr>
      </p:pic>
      <p:grpSp>
        <p:nvGrpSpPr>
          <p:cNvPr id="5" name="Group 4">
            <a:extLst>
              <a:ext uri="{FF2B5EF4-FFF2-40B4-BE49-F238E27FC236}">
                <a16:creationId xmlns:a16="http://schemas.microsoft.com/office/drawing/2014/main" id="{F46A8ACB-3C4B-44CF-A595-9DE64B453F35}"/>
              </a:ext>
            </a:extLst>
          </p:cNvPr>
          <p:cNvGrpSpPr/>
          <p:nvPr/>
        </p:nvGrpSpPr>
        <p:grpSpPr>
          <a:xfrm>
            <a:off x="2050541" y="1899641"/>
            <a:ext cx="3512059" cy="4505555"/>
            <a:chOff x="1136140" y="1899640"/>
            <a:chExt cx="3512059" cy="4505555"/>
          </a:xfrm>
        </p:grpSpPr>
        <p:sp>
          <p:nvSpPr>
            <p:cNvPr id="40" name="TextBox 39">
              <a:extLst>
                <a:ext uri="{FF2B5EF4-FFF2-40B4-BE49-F238E27FC236}">
                  <a16:creationId xmlns:a16="http://schemas.microsoft.com/office/drawing/2014/main" id="{5C4E1A3A-2533-4284-B9D6-9E4ACFDA9D9E}"/>
                </a:ext>
              </a:extLst>
            </p:cNvPr>
            <p:cNvSpPr txBox="1"/>
            <p:nvPr/>
          </p:nvSpPr>
          <p:spPr>
            <a:xfrm rot="16200000">
              <a:off x="2270271" y="4005930"/>
              <a:ext cx="4478858" cy="276999"/>
            </a:xfrm>
            <a:prstGeom prst="rect">
              <a:avLst/>
            </a:prstGeom>
            <a:noFill/>
          </p:spPr>
          <p:txBody>
            <a:bodyPr wrap="square" rtlCol="0">
              <a:spAutoFit/>
            </a:bodyPr>
            <a:lstStyle/>
            <a:p>
              <a:r>
                <a:rPr lang="en-US" sz="1200" b="1" dirty="0"/>
                <a:t>BASIC, CP/M</a:t>
              </a:r>
            </a:p>
          </p:txBody>
        </p:sp>
        <p:sp>
          <p:nvSpPr>
            <p:cNvPr id="64" name="TextBox 63">
              <a:extLst>
                <a:ext uri="{FF2B5EF4-FFF2-40B4-BE49-F238E27FC236}">
                  <a16:creationId xmlns:a16="http://schemas.microsoft.com/office/drawing/2014/main" id="{04B66866-CE4D-4F96-A9FF-32AC61353407}"/>
                </a:ext>
              </a:extLst>
            </p:cNvPr>
            <p:cNvSpPr txBox="1"/>
            <p:nvPr/>
          </p:nvSpPr>
          <p:spPr>
            <a:xfrm rot="16200000">
              <a:off x="-964789" y="4005930"/>
              <a:ext cx="4478858" cy="276999"/>
            </a:xfrm>
            <a:prstGeom prst="rect">
              <a:avLst/>
            </a:prstGeom>
            <a:noFill/>
          </p:spPr>
          <p:txBody>
            <a:bodyPr wrap="square" rtlCol="0">
              <a:spAutoFit/>
            </a:bodyPr>
            <a:lstStyle/>
            <a:p>
              <a:r>
                <a:rPr lang="en-US" sz="1200" b="1" dirty="0"/>
                <a:t>ENIAC</a:t>
              </a:r>
            </a:p>
          </p:txBody>
        </p:sp>
        <p:sp>
          <p:nvSpPr>
            <p:cNvPr id="65" name="TextBox 64">
              <a:extLst>
                <a:ext uri="{FF2B5EF4-FFF2-40B4-BE49-F238E27FC236}">
                  <a16:creationId xmlns:a16="http://schemas.microsoft.com/office/drawing/2014/main" id="{6327A05E-BEF7-4257-A187-8BC94BC8BDD8}"/>
                </a:ext>
              </a:extLst>
            </p:cNvPr>
            <p:cNvSpPr txBox="1"/>
            <p:nvPr/>
          </p:nvSpPr>
          <p:spPr>
            <a:xfrm rot="16200000">
              <a:off x="-718292" y="4027266"/>
              <a:ext cx="4478858" cy="276999"/>
            </a:xfrm>
            <a:prstGeom prst="rect">
              <a:avLst/>
            </a:prstGeom>
            <a:noFill/>
          </p:spPr>
          <p:txBody>
            <a:bodyPr wrap="square" rtlCol="0">
              <a:spAutoFit/>
            </a:bodyPr>
            <a:lstStyle/>
            <a:p>
              <a:r>
                <a:rPr lang="en-US" sz="1200" b="1" dirty="0"/>
                <a:t>Transistor</a:t>
              </a:r>
            </a:p>
          </p:txBody>
        </p:sp>
        <p:sp>
          <p:nvSpPr>
            <p:cNvPr id="66" name="TextBox 65">
              <a:extLst>
                <a:ext uri="{FF2B5EF4-FFF2-40B4-BE49-F238E27FC236}">
                  <a16:creationId xmlns:a16="http://schemas.microsoft.com/office/drawing/2014/main" id="{B9411D13-12EB-426A-97A1-37DE49F725F7}"/>
                </a:ext>
              </a:extLst>
            </p:cNvPr>
            <p:cNvSpPr txBox="1"/>
            <p:nvPr/>
          </p:nvSpPr>
          <p:spPr>
            <a:xfrm rot="16200000">
              <a:off x="-168129" y="4005930"/>
              <a:ext cx="4478858" cy="276999"/>
            </a:xfrm>
            <a:prstGeom prst="rect">
              <a:avLst/>
            </a:prstGeom>
            <a:noFill/>
          </p:spPr>
          <p:txBody>
            <a:bodyPr wrap="square" rtlCol="0">
              <a:spAutoFit/>
            </a:bodyPr>
            <a:lstStyle/>
            <a:p>
              <a:r>
                <a:rPr lang="en-US" sz="1200" b="1" dirty="0"/>
                <a:t>UNIVAC</a:t>
              </a:r>
            </a:p>
          </p:txBody>
        </p:sp>
        <p:sp>
          <p:nvSpPr>
            <p:cNvPr id="67" name="TextBox 66">
              <a:extLst>
                <a:ext uri="{FF2B5EF4-FFF2-40B4-BE49-F238E27FC236}">
                  <a16:creationId xmlns:a16="http://schemas.microsoft.com/office/drawing/2014/main" id="{7CE4B734-46E9-4032-894B-5C61132DF515}"/>
                </a:ext>
              </a:extLst>
            </p:cNvPr>
            <p:cNvSpPr txBox="1"/>
            <p:nvPr/>
          </p:nvSpPr>
          <p:spPr>
            <a:xfrm rot="16200000">
              <a:off x="-15729" y="4005930"/>
              <a:ext cx="4478858" cy="276999"/>
            </a:xfrm>
            <a:prstGeom prst="rect">
              <a:avLst/>
            </a:prstGeom>
            <a:noFill/>
          </p:spPr>
          <p:txBody>
            <a:bodyPr wrap="square" rtlCol="0">
              <a:spAutoFit/>
            </a:bodyPr>
            <a:lstStyle/>
            <a:p>
              <a:r>
                <a:rPr lang="en-US" sz="1200" b="1" dirty="0"/>
                <a:t>IBM 701</a:t>
              </a:r>
            </a:p>
          </p:txBody>
        </p:sp>
        <p:sp>
          <p:nvSpPr>
            <p:cNvPr id="68" name="TextBox 67">
              <a:extLst>
                <a:ext uri="{FF2B5EF4-FFF2-40B4-BE49-F238E27FC236}">
                  <a16:creationId xmlns:a16="http://schemas.microsoft.com/office/drawing/2014/main" id="{1ED0E5EC-C6A1-44E6-9DA7-41AF4986388F}"/>
                </a:ext>
              </a:extLst>
            </p:cNvPr>
            <p:cNvSpPr txBox="1"/>
            <p:nvPr/>
          </p:nvSpPr>
          <p:spPr>
            <a:xfrm rot="16200000">
              <a:off x="155171" y="4005930"/>
              <a:ext cx="4478858" cy="276999"/>
            </a:xfrm>
            <a:prstGeom prst="rect">
              <a:avLst/>
            </a:prstGeom>
            <a:noFill/>
          </p:spPr>
          <p:txBody>
            <a:bodyPr wrap="square" rtlCol="0">
              <a:spAutoFit/>
            </a:bodyPr>
            <a:lstStyle/>
            <a:p>
              <a:r>
                <a:rPr lang="en-US" sz="1200" b="1" dirty="0"/>
                <a:t>UNIVAC 1103A</a:t>
              </a:r>
            </a:p>
          </p:txBody>
        </p:sp>
        <p:sp>
          <p:nvSpPr>
            <p:cNvPr id="69" name="TextBox 68">
              <a:extLst>
                <a:ext uri="{FF2B5EF4-FFF2-40B4-BE49-F238E27FC236}">
                  <a16:creationId xmlns:a16="http://schemas.microsoft.com/office/drawing/2014/main" id="{80F54A0B-16D7-4DDC-B7FF-D37C93CC0DD2}"/>
                </a:ext>
              </a:extLst>
            </p:cNvPr>
            <p:cNvSpPr txBox="1"/>
            <p:nvPr/>
          </p:nvSpPr>
          <p:spPr>
            <a:xfrm rot="16200000">
              <a:off x="-519024" y="4011296"/>
              <a:ext cx="4478858" cy="276999"/>
            </a:xfrm>
            <a:prstGeom prst="rect">
              <a:avLst/>
            </a:prstGeom>
            <a:noFill/>
          </p:spPr>
          <p:txBody>
            <a:bodyPr wrap="square" rtlCol="0">
              <a:spAutoFit/>
            </a:bodyPr>
            <a:lstStyle/>
            <a:p>
              <a:r>
                <a:rPr lang="en-US" sz="1200" b="1" dirty="0"/>
                <a:t>EDSAC and EDVAC</a:t>
              </a:r>
            </a:p>
          </p:txBody>
        </p:sp>
        <p:sp>
          <p:nvSpPr>
            <p:cNvPr id="70" name="TextBox 69">
              <a:extLst>
                <a:ext uri="{FF2B5EF4-FFF2-40B4-BE49-F238E27FC236}">
                  <a16:creationId xmlns:a16="http://schemas.microsoft.com/office/drawing/2014/main" id="{8478F551-E41F-4A8F-885C-8C1F6BF238A8}"/>
                </a:ext>
              </a:extLst>
            </p:cNvPr>
            <p:cNvSpPr txBox="1"/>
            <p:nvPr/>
          </p:nvSpPr>
          <p:spPr>
            <a:xfrm rot="16200000">
              <a:off x="-366624" y="4002825"/>
              <a:ext cx="4478858" cy="276999"/>
            </a:xfrm>
            <a:prstGeom prst="rect">
              <a:avLst/>
            </a:prstGeom>
            <a:noFill/>
          </p:spPr>
          <p:txBody>
            <a:bodyPr wrap="square" rtlCol="0">
              <a:spAutoFit/>
            </a:bodyPr>
            <a:lstStyle/>
            <a:p>
              <a:r>
                <a:rPr lang="en-US" sz="1200" b="1" dirty="0"/>
                <a:t>BINAC</a:t>
              </a:r>
            </a:p>
          </p:txBody>
        </p:sp>
        <p:sp>
          <p:nvSpPr>
            <p:cNvPr id="71" name="TextBox 70">
              <a:extLst>
                <a:ext uri="{FF2B5EF4-FFF2-40B4-BE49-F238E27FC236}">
                  <a16:creationId xmlns:a16="http://schemas.microsoft.com/office/drawing/2014/main" id="{4ADCBD06-D43C-421B-960E-93D6CEDE7EBD}"/>
                </a:ext>
              </a:extLst>
            </p:cNvPr>
            <p:cNvSpPr txBox="1"/>
            <p:nvPr/>
          </p:nvSpPr>
          <p:spPr>
            <a:xfrm rot="16200000">
              <a:off x="1508271" y="4005930"/>
              <a:ext cx="4478858" cy="276999"/>
            </a:xfrm>
            <a:prstGeom prst="rect">
              <a:avLst/>
            </a:prstGeom>
            <a:noFill/>
          </p:spPr>
          <p:txBody>
            <a:bodyPr wrap="square" rtlCol="0">
              <a:spAutoFit/>
            </a:bodyPr>
            <a:lstStyle/>
            <a:p>
              <a:r>
                <a:rPr lang="en-US" sz="1200" b="1" dirty="0"/>
                <a:t>Intel 4004</a:t>
              </a:r>
            </a:p>
          </p:txBody>
        </p:sp>
        <p:sp>
          <p:nvSpPr>
            <p:cNvPr id="72" name="TextBox 71">
              <a:extLst>
                <a:ext uri="{FF2B5EF4-FFF2-40B4-BE49-F238E27FC236}">
                  <a16:creationId xmlns:a16="http://schemas.microsoft.com/office/drawing/2014/main" id="{9304706E-2758-4B12-B87B-62A21B469830}"/>
                </a:ext>
              </a:extLst>
            </p:cNvPr>
            <p:cNvSpPr txBox="1"/>
            <p:nvPr/>
          </p:nvSpPr>
          <p:spPr>
            <a:xfrm rot="16200000">
              <a:off x="2123524" y="4005930"/>
              <a:ext cx="4478858" cy="276999"/>
            </a:xfrm>
            <a:prstGeom prst="rect">
              <a:avLst/>
            </a:prstGeom>
            <a:noFill/>
          </p:spPr>
          <p:txBody>
            <a:bodyPr wrap="square" rtlCol="0">
              <a:spAutoFit/>
            </a:bodyPr>
            <a:lstStyle/>
            <a:p>
              <a:r>
                <a:rPr lang="en-US" sz="1200" b="1" dirty="0"/>
                <a:t>CRAY-1</a:t>
              </a:r>
            </a:p>
          </p:txBody>
        </p:sp>
        <p:sp>
          <p:nvSpPr>
            <p:cNvPr id="73" name="TextBox 72">
              <a:extLst>
                <a:ext uri="{FF2B5EF4-FFF2-40B4-BE49-F238E27FC236}">
                  <a16:creationId xmlns:a16="http://schemas.microsoft.com/office/drawing/2014/main" id="{B6F6234F-BEAB-4C12-A2FC-C9726E83A1B6}"/>
                </a:ext>
              </a:extLst>
            </p:cNvPr>
            <p:cNvSpPr txBox="1"/>
            <p:nvPr/>
          </p:nvSpPr>
          <p:spPr>
            <a:xfrm rot="16200000">
              <a:off x="1279671" y="4005930"/>
              <a:ext cx="4478858" cy="276999"/>
            </a:xfrm>
            <a:prstGeom prst="rect">
              <a:avLst/>
            </a:prstGeom>
            <a:noFill/>
          </p:spPr>
          <p:txBody>
            <a:bodyPr wrap="square" rtlCol="0">
              <a:spAutoFit/>
            </a:bodyPr>
            <a:lstStyle/>
            <a:p>
              <a:r>
                <a:rPr lang="en-US" sz="1200" b="1" dirty="0"/>
                <a:t>DEC PD-8</a:t>
              </a:r>
            </a:p>
          </p:txBody>
        </p:sp>
        <p:sp>
          <p:nvSpPr>
            <p:cNvPr id="74" name="TextBox 73">
              <a:extLst>
                <a:ext uri="{FF2B5EF4-FFF2-40B4-BE49-F238E27FC236}">
                  <a16:creationId xmlns:a16="http://schemas.microsoft.com/office/drawing/2014/main" id="{49ADB86D-9B3C-44CF-B041-BC4B9516FA57}"/>
                </a:ext>
              </a:extLst>
            </p:cNvPr>
            <p:cNvSpPr txBox="1"/>
            <p:nvPr/>
          </p:nvSpPr>
          <p:spPr>
            <a:xfrm rot="16200000">
              <a:off x="1127271" y="4005930"/>
              <a:ext cx="4478858" cy="276999"/>
            </a:xfrm>
            <a:prstGeom prst="rect">
              <a:avLst/>
            </a:prstGeom>
            <a:noFill/>
          </p:spPr>
          <p:txBody>
            <a:bodyPr wrap="square" rtlCol="0">
              <a:spAutoFit/>
            </a:bodyPr>
            <a:lstStyle/>
            <a:p>
              <a:r>
                <a:rPr lang="en-US" sz="1200" b="1" dirty="0"/>
                <a:t>GE-645 Mainframe</a:t>
              </a:r>
            </a:p>
          </p:txBody>
        </p:sp>
        <p:sp>
          <p:nvSpPr>
            <p:cNvPr id="75" name="TextBox 74">
              <a:extLst>
                <a:ext uri="{FF2B5EF4-FFF2-40B4-BE49-F238E27FC236}">
                  <a16:creationId xmlns:a16="http://schemas.microsoft.com/office/drawing/2014/main" id="{59807277-3E36-4CAE-A89D-21658E6CF49F}"/>
                </a:ext>
              </a:extLst>
            </p:cNvPr>
            <p:cNvSpPr txBox="1"/>
            <p:nvPr/>
          </p:nvSpPr>
          <p:spPr>
            <a:xfrm rot="16200000">
              <a:off x="974871" y="4005930"/>
              <a:ext cx="4478858" cy="276999"/>
            </a:xfrm>
            <a:prstGeom prst="rect">
              <a:avLst/>
            </a:prstGeom>
            <a:noFill/>
          </p:spPr>
          <p:txBody>
            <a:bodyPr wrap="square" rtlCol="0">
              <a:spAutoFit/>
            </a:bodyPr>
            <a:lstStyle/>
            <a:p>
              <a:r>
                <a:rPr lang="en-US" sz="1200" b="1" dirty="0"/>
                <a:t>IBM System/360</a:t>
              </a:r>
            </a:p>
          </p:txBody>
        </p:sp>
        <p:sp>
          <p:nvSpPr>
            <p:cNvPr id="76" name="TextBox 75">
              <a:extLst>
                <a:ext uri="{FF2B5EF4-FFF2-40B4-BE49-F238E27FC236}">
                  <a16:creationId xmlns:a16="http://schemas.microsoft.com/office/drawing/2014/main" id="{F74631F0-80F2-4E5E-9352-42CBFF11C05B}"/>
                </a:ext>
              </a:extLst>
            </p:cNvPr>
            <p:cNvSpPr txBox="1"/>
            <p:nvPr/>
          </p:nvSpPr>
          <p:spPr>
            <a:xfrm rot="16200000">
              <a:off x="822471" y="4005930"/>
              <a:ext cx="4478858" cy="276999"/>
            </a:xfrm>
            <a:prstGeom prst="rect">
              <a:avLst/>
            </a:prstGeom>
            <a:noFill/>
          </p:spPr>
          <p:txBody>
            <a:bodyPr wrap="square" rtlCol="0">
              <a:spAutoFit/>
            </a:bodyPr>
            <a:lstStyle/>
            <a:p>
              <a:r>
                <a:rPr lang="en-US" sz="1200" b="1" dirty="0"/>
                <a:t>DEC PDP-1</a:t>
              </a:r>
            </a:p>
          </p:txBody>
        </p:sp>
        <p:sp>
          <p:nvSpPr>
            <p:cNvPr id="77" name="TextBox 76">
              <a:extLst>
                <a:ext uri="{FF2B5EF4-FFF2-40B4-BE49-F238E27FC236}">
                  <a16:creationId xmlns:a16="http://schemas.microsoft.com/office/drawing/2014/main" id="{38B34F4A-3330-4CD9-A663-35693DF8A873}"/>
                </a:ext>
              </a:extLst>
            </p:cNvPr>
            <p:cNvSpPr txBox="1"/>
            <p:nvPr/>
          </p:nvSpPr>
          <p:spPr>
            <a:xfrm rot="16200000">
              <a:off x="337471" y="4005930"/>
              <a:ext cx="4478858" cy="276999"/>
            </a:xfrm>
            <a:prstGeom prst="rect">
              <a:avLst/>
            </a:prstGeom>
            <a:noFill/>
          </p:spPr>
          <p:txBody>
            <a:bodyPr wrap="square" rtlCol="0">
              <a:spAutoFit/>
            </a:bodyPr>
            <a:lstStyle/>
            <a:p>
              <a:r>
                <a:rPr lang="en-US" sz="1200" b="1" dirty="0"/>
                <a:t>FORTRAN</a:t>
              </a:r>
            </a:p>
          </p:txBody>
        </p:sp>
        <p:sp>
          <p:nvSpPr>
            <p:cNvPr id="78" name="TextBox 77">
              <a:extLst>
                <a:ext uri="{FF2B5EF4-FFF2-40B4-BE49-F238E27FC236}">
                  <a16:creationId xmlns:a16="http://schemas.microsoft.com/office/drawing/2014/main" id="{841F9ADA-A5BF-4B04-A428-A81D1B6F8BC5}"/>
                </a:ext>
              </a:extLst>
            </p:cNvPr>
            <p:cNvSpPr txBox="1"/>
            <p:nvPr/>
          </p:nvSpPr>
          <p:spPr>
            <a:xfrm rot="16200000">
              <a:off x="642271" y="4005930"/>
              <a:ext cx="4478858" cy="276999"/>
            </a:xfrm>
            <a:prstGeom prst="rect">
              <a:avLst/>
            </a:prstGeom>
            <a:noFill/>
          </p:spPr>
          <p:txBody>
            <a:bodyPr wrap="square" rtlCol="0">
              <a:spAutoFit/>
            </a:bodyPr>
            <a:lstStyle/>
            <a:p>
              <a:r>
                <a:rPr lang="en-US" sz="1200" b="1" dirty="0"/>
                <a:t>Burroughs B5000</a:t>
              </a:r>
            </a:p>
          </p:txBody>
        </p:sp>
        <p:sp>
          <p:nvSpPr>
            <p:cNvPr id="79" name="TextBox 78">
              <a:extLst>
                <a:ext uri="{FF2B5EF4-FFF2-40B4-BE49-F238E27FC236}">
                  <a16:creationId xmlns:a16="http://schemas.microsoft.com/office/drawing/2014/main" id="{D8A3B0EC-E354-4FD8-8CC3-62A994671087}"/>
                </a:ext>
              </a:extLst>
            </p:cNvPr>
            <p:cNvSpPr txBox="1"/>
            <p:nvPr/>
          </p:nvSpPr>
          <p:spPr>
            <a:xfrm rot="16200000">
              <a:off x="489871" y="4005930"/>
              <a:ext cx="4478858" cy="276999"/>
            </a:xfrm>
            <a:prstGeom prst="rect">
              <a:avLst/>
            </a:prstGeom>
            <a:noFill/>
          </p:spPr>
          <p:txBody>
            <a:bodyPr wrap="square" rtlCol="0">
              <a:spAutoFit/>
            </a:bodyPr>
            <a:lstStyle/>
            <a:p>
              <a:r>
                <a:rPr lang="en-US" sz="1200" b="1" dirty="0"/>
                <a:t>IBM 7090</a:t>
              </a:r>
            </a:p>
          </p:txBody>
        </p:sp>
        <p:sp>
          <p:nvSpPr>
            <p:cNvPr id="80" name="TextBox 79">
              <a:extLst>
                <a:ext uri="{FF2B5EF4-FFF2-40B4-BE49-F238E27FC236}">
                  <a16:creationId xmlns:a16="http://schemas.microsoft.com/office/drawing/2014/main" id="{E4E7B954-FFD7-45B1-A634-1B02F35FD689}"/>
                </a:ext>
              </a:extLst>
            </p:cNvPr>
            <p:cNvSpPr txBox="1"/>
            <p:nvPr/>
          </p:nvSpPr>
          <p:spPr>
            <a:xfrm rot="16200000">
              <a:off x="1660671" y="4005930"/>
              <a:ext cx="4478858" cy="276999"/>
            </a:xfrm>
            <a:prstGeom prst="rect">
              <a:avLst/>
            </a:prstGeom>
            <a:noFill/>
          </p:spPr>
          <p:txBody>
            <a:bodyPr wrap="square" rtlCol="0">
              <a:spAutoFit/>
            </a:bodyPr>
            <a:lstStyle/>
            <a:p>
              <a:r>
                <a:rPr lang="en-US" sz="1200" b="1" dirty="0"/>
                <a:t>Ethernet, WYSIWYG, Mouse</a:t>
              </a:r>
            </a:p>
          </p:txBody>
        </p:sp>
        <p:sp>
          <p:nvSpPr>
            <p:cNvPr id="81" name="TextBox 80">
              <a:extLst>
                <a:ext uri="{FF2B5EF4-FFF2-40B4-BE49-F238E27FC236}">
                  <a16:creationId xmlns:a16="http://schemas.microsoft.com/office/drawing/2014/main" id="{48584BA2-FBBB-484E-A915-58C60FD0FB9D}"/>
                </a:ext>
              </a:extLst>
            </p:cNvPr>
            <p:cNvSpPr txBox="1"/>
            <p:nvPr/>
          </p:nvSpPr>
          <p:spPr>
            <a:xfrm rot="16200000">
              <a:off x="1813071" y="4005930"/>
              <a:ext cx="4478858" cy="276999"/>
            </a:xfrm>
            <a:prstGeom prst="rect">
              <a:avLst/>
            </a:prstGeom>
            <a:noFill/>
          </p:spPr>
          <p:txBody>
            <a:bodyPr wrap="square" rtlCol="0">
              <a:spAutoFit/>
            </a:bodyPr>
            <a:lstStyle/>
            <a:p>
              <a:r>
                <a:rPr lang="en-US" sz="1200" b="1" dirty="0"/>
                <a:t>Altair 8800</a:t>
              </a:r>
            </a:p>
          </p:txBody>
        </p:sp>
        <p:sp>
          <p:nvSpPr>
            <p:cNvPr id="82" name="TextBox 81">
              <a:extLst>
                <a:ext uri="{FF2B5EF4-FFF2-40B4-BE49-F238E27FC236}">
                  <a16:creationId xmlns:a16="http://schemas.microsoft.com/office/drawing/2014/main" id="{77880803-71C2-4799-A105-DC0FCEF4A8A8}"/>
                </a:ext>
              </a:extLst>
            </p:cNvPr>
            <p:cNvSpPr txBox="1"/>
            <p:nvPr/>
          </p:nvSpPr>
          <p:spPr>
            <a:xfrm rot="16200000">
              <a:off x="1965471" y="4000569"/>
              <a:ext cx="4478858" cy="276999"/>
            </a:xfrm>
            <a:prstGeom prst="rect">
              <a:avLst/>
            </a:prstGeom>
            <a:noFill/>
          </p:spPr>
          <p:txBody>
            <a:bodyPr wrap="square" rtlCol="0">
              <a:spAutoFit/>
            </a:bodyPr>
            <a:lstStyle/>
            <a:p>
              <a:r>
                <a:rPr lang="en-US" sz="1200" b="1" dirty="0"/>
                <a:t>IBM System/360 Model 67</a:t>
              </a:r>
            </a:p>
          </p:txBody>
        </p:sp>
      </p:grpSp>
    </p:spTree>
    <p:extLst>
      <p:ext uri="{BB962C8B-B14F-4D97-AF65-F5344CB8AC3E}">
        <p14:creationId xmlns:p14="http://schemas.microsoft.com/office/powerpoint/2010/main" val="14785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15</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pic>
        <p:nvPicPr>
          <p:cNvPr id="44" name="Picture 43">
            <a:extLst>
              <a:ext uri="{FF2B5EF4-FFF2-40B4-BE49-F238E27FC236}">
                <a16:creationId xmlns:a16="http://schemas.microsoft.com/office/drawing/2014/main" id="{96917419-8D3F-4C5D-839B-69E3957EE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7400" y="1483644"/>
            <a:ext cx="2469674" cy="2021548"/>
          </a:xfrm>
          <a:prstGeom prst="rect">
            <a:avLst/>
          </a:prstGeom>
        </p:spPr>
      </p:pic>
      <p:pic>
        <p:nvPicPr>
          <p:cNvPr id="45" name="Picture 44">
            <a:extLst>
              <a:ext uri="{FF2B5EF4-FFF2-40B4-BE49-F238E27FC236}">
                <a16:creationId xmlns:a16="http://schemas.microsoft.com/office/drawing/2014/main" id="{FA2D1976-2F22-426C-9984-D29827ADE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4371" y="1516187"/>
            <a:ext cx="2977692" cy="1956462"/>
          </a:xfrm>
          <a:prstGeom prst="rect">
            <a:avLst/>
          </a:prstGeom>
        </p:spPr>
      </p:pic>
      <p:pic>
        <p:nvPicPr>
          <p:cNvPr id="46" name="Picture 45">
            <a:extLst>
              <a:ext uri="{FF2B5EF4-FFF2-40B4-BE49-F238E27FC236}">
                <a16:creationId xmlns:a16="http://schemas.microsoft.com/office/drawing/2014/main" id="{035F9EAD-02A2-4E3C-A227-3C8DC2A4AE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8400" y="3763794"/>
            <a:ext cx="3535862" cy="2404906"/>
          </a:xfrm>
          <a:prstGeom prst="rect">
            <a:avLst/>
          </a:prstGeom>
        </p:spPr>
      </p:pic>
      <p:grpSp>
        <p:nvGrpSpPr>
          <p:cNvPr id="8" name="Group 7">
            <a:extLst>
              <a:ext uri="{FF2B5EF4-FFF2-40B4-BE49-F238E27FC236}">
                <a16:creationId xmlns:a16="http://schemas.microsoft.com/office/drawing/2014/main" id="{43726497-C523-4059-83D7-7929C6E5C144}"/>
              </a:ext>
            </a:extLst>
          </p:cNvPr>
          <p:cNvGrpSpPr/>
          <p:nvPr/>
        </p:nvGrpSpPr>
        <p:grpSpPr>
          <a:xfrm>
            <a:off x="2050541" y="1899641"/>
            <a:ext cx="3658961" cy="4505555"/>
            <a:chOff x="1136140" y="1899640"/>
            <a:chExt cx="3658961" cy="4505555"/>
          </a:xfrm>
        </p:grpSpPr>
        <p:sp>
          <p:nvSpPr>
            <p:cNvPr id="43" name="TextBox 42">
              <a:extLst>
                <a:ext uri="{FF2B5EF4-FFF2-40B4-BE49-F238E27FC236}">
                  <a16:creationId xmlns:a16="http://schemas.microsoft.com/office/drawing/2014/main" id="{67B891ED-19A3-419D-875A-49C8933A71E9}"/>
                </a:ext>
              </a:extLst>
            </p:cNvPr>
            <p:cNvSpPr txBox="1"/>
            <p:nvPr/>
          </p:nvSpPr>
          <p:spPr>
            <a:xfrm rot="16200000">
              <a:off x="2417173" y="4005930"/>
              <a:ext cx="4478858" cy="276999"/>
            </a:xfrm>
            <a:prstGeom prst="rect">
              <a:avLst/>
            </a:prstGeom>
            <a:noFill/>
          </p:spPr>
          <p:txBody>
            <a:bodyPr wrap="square" rtlCol="0">
              <a:spAutoFit/>
            </a:bodyPr>
            <a:lstStyle/>
            <a:p>
              <a:r>
                <a:rPr lang="en-US" sz="1200" b="1" dirty="0"/>
                <a:t>Apple II, PET, Atari</a:t>
              </a:r>
            </a:p>
          </p:txBody>
        </p:sp>
        <p:grpSp>
          <p:nvGrpSpPr>
            <p:cNvPr id="5" name="Group 4">
              <a:extLst>
                <a:ext uri="{FF2B5EF4-FFF2-40B4-BE49-F238E27FC236}">
                  <a16:creationId xmlns:a16="http://schemas.microsoft.com/office/drawing/2014/main" id="{C4865ACA-C67A-421C-9595-1332A9F9B627}"/>
                </a:ext>
              </a:extLst>
            </p:cNvPr>
            <p:cNvGrpSpPr/>
            <p:nvPr/>
          </p:nvGrpSpPr>
          <p:grpSpPr>
            <a:xfrm>
              <a:off x="1136140" y="1899640"/>
              <a:ext cx="3512059" cy="4505555"/>
              <a:chOff x="1136140" y="1899640"/>
              <a:chExt cx="3512059" cy="4505555"/>
            </a:xfrm>
          </p:grpSpPr>
          <p:sp>
            <p:nvSpPr>
              <p:cNvPr id="88" name="TextBox 87">
                <a:extLst>
                  <a:ext uri="{FF2B5EF4-FFF2-40B4-BE49-F238E27FC236}">
                    <a16:creationId xmlns:a16="http://schemas.microsoft.com/office/drawing/2014/main" id="{933AF306-4363-4DA1-845C-8E1C9E73ABD7}"/>
                  </a:ext>
                </a:extLst>
              </p:cNvPr>
              <p:cNvSpPr txBox="1"/>
              <p:nvPr/>
            </p:nvSpPr>
            <p:spPr>
              <a:xfrm rot="16200000">
                <a:off x="2270271" y="4005930"/>
                <a:ext cx="4478858" cy="276999"/>
              </a:xfrm>
              <a:prstGeom prst="rect">
                <a:avLst/>
              </a:prstGeom>
              <a:noFill/>
            </p:spPr>
            <p:txBody>
              <a:bodyPr wrap="square" rtlCol="0">
                <a:spAutoFit/>
              </a:bodyPr>
              <a:lstStyle/>
              <a:p>
                <a:r>
                  <a:rPr lang="en-US" sz="1200" b="1" dirty="0"/>
                  <a:t>BASIC, CP/M</a:t>
                </a:r>
              </a:p>
            </p:txBody>
          </p:sp>
          <p:sp>
            <p:nvSpPr>
              <p:cNvPr id="89" name="TextBox 88">
                <a:extLst>
                  <a:ext uri="{FF2B5EF4-FFF2-40B4-BE49-F238E27FC236}">
                    <a16:creationId xmlns:a16="http://schemas.microsoft.com/office/drawing/2014/main" id="{75DAB1BD-E5DD-454D-999E-744E558A21D9}"/>
                  </a:ext>
                </a:extLst>
              </p:cNvPr>
              <p:cNvSpPr txBox="1"/>
              <p:nvPr/>
            </p:nvSpPr>
            <p:spPr>
              <a:xfrm rot="16200000">
                <a:off x="-964789" y="4005930"/>
                <a:ext cx="4478858" cy="276999"/>
              </a:xfrm>
              <a:prstGeom prst="rect">
                <a:avLst/>
              </a:prstGeom>
              <a:noFill/>
            </p:spPr>
            <p:txBody>
              <a:bodyPr wrap="square" rtlCol="0">
                <a:spAutoFit/>
              </a:bodyPr>
              <a:lstStyle/>
              <a:p>
                <a:r>
                  <a:rPr lang="en-US" sz="1200" b="1" dirty="0"/>
                  <a:t>ENIAC</a:t>
                </a:r>
              </a:p>
            </p:txBody>
          </p:sp>
          <p:sp>
            <p:nvSpPr>
              <p:cNvPr id="90" name="TextBox 89">
                <a:extLst>
                  <a:ext uri="{FF2B5EF4-FFF2-40B4-BE49-F238E27FC236}">
                    <a16:creationId xmlns:a16="http://schemas.microsoft.com/office/drawing/2014/main" id="{6590197C-4F03-4D2F-B562-0D9A0C1C6B7E}"/>
                  </a:ext>
                </a:extLst>
              </p:cNvPr>
              <p:cNvSpPr txBox="1"/>
              <p:nvPr/>
            </p:nvSpPr>
            <p:spPr>
              <a:xfrm rot="16200000">
                <a:off x="-718292" y="4027266"/>
                <a:ext cx="4478858" cy="276999"/>
              </a:xfrm>
              <a:prstGeom prst="rect">
                <a:avLst/>
              </a:prstGeom>
              <a:noFill/>
            </p:spPr>
            <p:txBody>
              <a:bodyPr wrap="square" rtlCol="0">
                <a:spAutoFit/>
              </a:bodyPr>
              <a:lstStyle/>
              <a:p>
                <a:r>
                  <a:rPr lang="en-US" sz="1200" b="1" dirty="0"/>
                  <a:t>Transistor</a:t>
                </a:r>
              </a:p>
            </p:txBody>
          </p:sp>
          <p:sp>
            <p:nvSpPr>
              <p:cNvPr id="91" name="TextBox 90">
                <a:extLst>
                  <a:ext uri="{FF2B5EF4-FFF2-40B4-BE49-F238E27FC236}">
                    <a16:creationId xmlns:a16="http://schemas.microsoft.com/office/drawing/2014/main" id="{2FFD4599-FDF1-4C44-B359-C9D8564F98AC}"/>
                  </a:ext>
                </a:extLst>
              </p:cNvPr>
              <p:cNvSpPr txBox="1"/>
              <p:nvPr/>
            </p:nvSpPr>
            <p:spPr>
              <a:xfrm rot="16200000">
                <a:off x="-168129" y="4005930"/>
                <a:ext cx="4478858" cy="276999"/>
              </a:xfrm>
              <a:prstGeom prst="rect">
                <a:avLst/>
              </a:prstGeom>
              <a:noFill/>
            </p:spPr>
            <p:txBody>
              <a:bodyPr wrap="square" rtlCol="0">
                <a:spAutoFit/>
              </a:bodyPr>
              <a:lstStyle/>
              <a:p>
                <a:r>
                  <a:rPr lang="en-US" sz="1200" b="1" dirty="0"/>
                  <a:t>UNIVAC</a:t>
                </a:r>
              </a:p>
            </p:txBody>
          </p:sp>
          <p:sp>
            <p:nvSpPr>
              <p:cNvPr id="92" name="TextBox 91">
                <a:extLst>
                  <a:ext uri="{FF2B5EF4-FFF2-40B4-BE49-F238E27FC236}">
                    <a16:creationId xmlns:a16="http://schemas.microsoft.com/office/drawing/2014/main" id="{AF51A373-4D7E-40C1-8296-6CB5D52236C8}"/>
                  </a:ext>
                </a:extLst>
              </p:cNvPr>
              <p:cNvSpPr txBox="1"/>
              <p:nvPr/>
            </p:nvSpPr>
            <p:spPr>
              <a:xfrm rot="16200000">
                <a:off x="-15729" y="4005930"/>
                <a:ext cx="4478858" cy="276999"/>
              </a:xfrm>
              <a:prstGeom prst="rect">
                <a:avLst/>
              </a:prstGeom>
              <a:noFill/>
            </p:spPr>
            <p:txBody>
              <a:bodyPr wrap="square" rtlCol="0">
                <a:spAutoFit/>
              </a:bodyPr>
              <a:lstStyle/>
              <a:p>
                <a:r>
                  <a:rPr lang="en-US" sz="1200" b="1" dirty="0"/>
                  <a:t>IBM 701</a:t>
                </a:r>
              </a:p>
            </p:txBody>
          </p:sp>
          <p:sp>
            <p:nvSpPr>
              <p:cNvPr id="93" name="TextBox 92">
                <a:extLst>
                  <a:ext uri="{FF2B5EF4-FFF2-40B4-BE49-F238E27FC236}">
                    <a16:creationId xmlns:a16="http://schemas.microsoft.com/office/drawing/2014/main" id="{95530AE0-D61B-4C03-87D5-B5930EB12D49}"/>
                  </a:ext>
                </a:extLst>
              </p:cNvPr>
              <p:cNvSpPr txBox="1"/>
              <p:nvPr/>
            </p:nvSpPr>
            <p:spPr>
              <a:xfrm rot="16200000">
                <a:off x="155171" y="4005930"/>
                <a:ext cx="4478858" cy="276999"/>
              </a:xfrm>
              <a:prstGeom prst="rect">
                <a:avLst/>
              </a:prstGeom>
              <a:noFill/>
            </p:spPr>
            <p:txBody>
              <a:bodyPr wrap="square" rtlCol="0">
                <a:spAutoFit/>
              </a:bodyPr>
              <a:lstStyle/>
              <a:p>
                <a:r>
                  <a:rPr lang="en-US" sz="1200" b="1" dirty="0"/>
                  <a:t>UNIVAC 1103A</a:t>
                </a:r>
              </a:p>
            </p:txBody>
          </p:sp>
          <p:sp>
            <p:nvSpPr>
              <p:cNvPr id="94" name="TextBox 93">
                <a:extLst>
                  <a:ext uri="{FF2B5EF4-FFF2-40B4-BE49-F238E27FC236}">
                    <a16:creationId xmlns:a16="http://schemas.microsoft.com/office/drawing/2014/main" id="{51538AAC-2A47-47DA-B483-00AAD21D7E4E}"/>
                  </a:ext>
                </a:extLst>
              </p:cNvPr>
              <p:cNvSpPr txBox="1"/>
              <p:nvPr/>
            </p:nvSpPr>
            <p:spPr>
              <a:xfrm rot="16200000">
                <a:off x="-519024" y="4011296"/>
                <a:ext cx="4478858" cy="276999"/>
              </a:xfrm>
              <a:prstGeom prst="rect">
                <a:avLst/>
              </a:prstGeom>
              <a:noFill/>
            </p:spPr>
            <p:txBody>
              <a:bodyPr wrap="square" rtlCol="0">
                <a:spAutoFit/>
              </a:bodyPr>
              <a:lstStyle/>
              <a:p>
                <a:r>
                  <a:rPr lang="en-US" sz="1200" b="1" dirty="0"/>
                  <a:t>EDSAC and EDVAC</a:t>
                </a:r>
              </a:p>
            </p:txBody>
          </p:sp>
          <p:sp>
            <p:nvSpPr>
              <p:cNvPr id="95" name="TextBox 94">
                <a:extLst>
                  <a:ext uri="{FF2B5EF4-FFF2-40B4-BE49-F238E27FC236}">
                    <a16:creationId xmlns:a16="http://schemas.microsoft.com/office/drawing/2014/main" id="{63D70471-CDA3-42CE-B2F0-3110336D7D13}"/>
                  </a:ext>
                </a:extLst>
              </p:cNvPr>
              <p:cNvSpPr txBox="1"/>
              <p:nvPr/>
            </p:nvSpPr>
            <p:spPr>
              <a:xfrm rot="16200000">
                <a:off x="-366624" y="4002825"/>
                <a:ext cx="4478858" cy="276999"/>
              </a:xfrm>
              <a:prstGeom prst="rect">
                <a:avLst/>
              </a:prstGeom>
              <a:noFill/>
            </p:spPr>
            <p:txBody>
              <a:bodyPr wrap="square" rtlCol="0">
                <a:spAutoFit/>
              </a:bodyPr>
              <a:lstStyle/>
              <a:p>
                <a:r>
                  <a:rPr lang="en-US" sz="1200" b="1" dirty="0"/>
                  <a:t>BINAC</a:t>
                </a:r>
              </a:p>
            </p:txBody>
          </p:sp>
          <p:sp>
            <p:nvSpPr>
              <p:cNvPr id="96" name="TextBox 95">
                <a:extLst>
                  <a:ext uri="{FF2B5EF4-FFF2-40B4-BE49-F238E27FC236}">
                    <a16:creationId xmlns:a16="http://schemas.microsoft.com/office/drawing/2014/main" id="{B5EEE1AC-7744-4F00-94F3-F89F90F25F37}"/>
                  </a:ext>
                </a:extLst>
              </p:cNvPr>
              <p:cNvSpPr txBox="1"/>
              <p:nvPr/>
            </p:nvSpPr>
            <p:spPr>
              <a:xfrm rot="16200000">
                <a:off x="1508271" y="4005930"/>
                <a:ext cx="4478858" cy="276999"/>
              </a:xfrm>
              <a:prstGeom prst="rect">
                <a:avLst/>
              </a:prstGeom>
              <a:noFill/>
            </p:spPr>
            <p:txBody>
              <a:bodyPr wrap="square" rtlCol="0">
                <a:spAutoFit/>
              </a:bodyPr>
              <a:lstStyle/>
              <a:p>
                <a:r>
                  <a:rPr lang="en-US" sz="1200" b="1" dirty="0"/>
                  <a:t>Intel 4004</a:t>
                </a:r>
              </a:p>
            </p:txBody>
          </p:sp>
          <p:sp>
            <p:nvSpPr>
              <p:cNvPr id="97" name="TextBox 96">
                <a:extLst>
                  <a:ext uri="{FF2B5EF4-FFF2-40B4-BE49-F238E27FC236}">
                    <a16:creationId xmlns:a16="http://schemas.microsoft.com/office/drawing/2014/main" id="{5BCC04BB-C67E-4A0A-ACB9-AB07CC887920}"/>
                  </a:ext>
                </a:extLst>
              </p:cNvPr>
              <p:cNvSpPr txBox="1"/>
              <p:nvPr/>
            </p:nvSpPr>
            <p:spPr>
              <a:xfrm rot="16200000">
                <a:off x="2123524" y="4005930"/>
                <a:ext cx="4478858" cy="276999"/>
              </a:xfrm>
              <a:prstGeom prst="rect">
                <a:avLst/>
              </a:prstGeom>
              <a:noFill/>
            </p:spPr>
            <p:txBody>
              <a:bodyPr wrap="square" rtlCol="0">
                <a:spAutoFit/>
              </a:bodyPr>
              <a:lstStyle/>
              <a:p>
                <a:r>
                  <a:rPr lang="en-US" sz="1200" b="1" dirty="0"/>
                  <a:t>CRAY-1</a:t>
                </a:r>
              </a:p>
            </p:txBody>
          </p:sp>
          <p:sp>
            <p:nvSpPr>
              <p:cNvPr id="98" name="TextBox 97">
                <a:extLst>
                  <a:ext uri="{FF2B5EF4-FFF2-40B4-BE49-F238E27FC236}">
                    <a16:creationId xmlns:a16="http://schemas.microsoft.com/office/drawing/2014/main" id="{5B14ECF9-0507-4C8C-9376-F1D5C5F2E004}"/>
                  </a:ext>
                </a:extLst>
              </p:cNvPr>
              <p:cNvSpPr txBox="1"/>
              <p:nvPr/>
            </p:nvSpPr>
            <p:spPr>
              <a:xfrm rot="16200000">
                <a:off x="1279671" y="4005930"/>
                <a:ext cx="4478858" cy="276999"/>
              </a:xfrm>
              <a:prstGeom prst="rect">
                <a:avLst/>
              </a:prstGeom>
              <a:noFill/>
            </p:spPr>
            <p:txBody>
              <a:bodyPr wrap="square" rtlCol="0">
                <a:spAutoFit/>
              </a:bodyPr>
              <a:lstStyle/>
              <a:p>
                <a:r>
                  <a:rPr lang="en-US" sz="1200" b="1" dirty="0"/>
                  <a:t>DEC PD-8</a:t>
                </a:r>
              </a:p>
            </p:txBody>
          </p:sp>
          <p:sp>
            <p:nvSpPr>
              <p:cNvPr id="99" name="TextBox 98">
                <a:extLst>
                  <a:ext uri="{FF2B5EF4-FFF2-40B4-BE49-F238E27FC236}">
                    <a16:creationId xmlns:a16="http://schemas.microsoft.com/office/drawing/2014/main" id="{12BFD6F1-157A-4B82-B9F1-40AE71EBDFEC}"/>
                  </a:ext>
                </a:extLst>
              </p:cNvPr>
              <p:cNvSpPr txBox="1"/>
              <p:nvPr/>
            </p:nvSpPr>
            <p:spPr>
              <a:xfrm rot="16200000">
                <a:off x="1127271" y="4005930"/>
                <a:ext cx="4478858" cy="276999"/>
              </a:xfrm>
              <a:prstGeom prst="rect">
                <a:avLst/>
              </a:prstGeom>
              <a:noFill/>
            </p:spPr>
            <p:txBody>
              <a:bodyPr wrap="square" rtlCol="0">
                <a:spAutoFit/>
              </a:bodyPr>
              <a:lstStyle/>
              <a:p>
                <a:r>
                  <a:rPr lang="en-US" sz="1200" b="1" dirty="0"/>
                  <a:t>GE-645 Mainframe</a:t>
                </a:r>
              </a:p>
            </p:txBody>
          </p:sp>
          <p:sp>
            <p:nvSpPr>
              <p:cNvPr id="100" name="TextBox 99">
                <a:extLst>
                  <a:ext uri="{FF2B5EF4-FFF2-40B4-BE49-F238E27FC236}">
                    <a16:creationId xmlns:a16="http://schemas.microsoft.com/office/drawing/2014/main" id="{3848CFB2-20C2-4F62-902A-795B8852B7DA}"/>
                  </a:ext>
                </a:extLst>
              </p:cNvPr>
              <p:cNvSpPr txBox="1"/>
              <p:nvPr/>
            </p:nvSpPr>
            <p:spPr>
              <a:xfrm rot="16200000">
                <a:off x="974871" y="4005930"/>
                <a:ext cx="4478858" cy="276999"/>
              </a:xfrm>
              <a:prstGeom prst="rect">
                <a:avLst/>
              </a:prstGeom>
              <a:noFill/>
            </p:spPr>
            <p:txBody>
              <a:bodyPr wrap="square" rtlCol="0">
                <a:spAutoFit/>
              </a:bodyPr>
              <a:lstStyle/>
              <a:p>
                <a:r>
                  <a:rPr lang="en-US" sz="1200" b="1" dirty="0"/>
                  <a:t>IBM System/360</a:t>
                </a:r>
              </a:p>
            </p:txBody>
          </p:sp>
          <p:sp>
            <p:nvSpPr>
              <p:cNvPr id="101" name="TextBox 100">
                <a:extLst>
                  <a:ext uri="{FF2B5EF4-FFF2-40B4-BE49-F238E27FC236}">
                    <a16:creationId xmlns:a16="http://schemas.microsoft.com/office/drawing/2014/main" id="{2E2E692D-D981-4359-9918-8AE2D6095A55}"/>
                  </a:ext>
                </a:extLst>
              </p:cNvPr>
              <p:cNvSpPr txBox="1"/>
              <p:nvPr/>
            </p:nvSpPr>
            <p:spPr>
              <a:xfrm rot="16200000">
                <a:off x="822471" y="4005930"/>
                <a:ext cx="4478858" cy="276999"/>
              </a:xfrm>
              <a:prstGeom prst="rect">
                <a:avLst/>
              </a:prstGeom>
              <a:noFill/>
            </p:spPr>
            <p:txBody>
              <a:bodyPr wrap="square" rtlCol="0">
                <a:spAutoFit/>
              </a:bodyPr>
              <a:lstStyle/>
              <a:p>
                <a:r>
                  <a:rPr lang="en-US" sz="1200" b="1" dirty="0"/>
                  <a:t>DEC PDP-1</a:t>
                </a:r>
              </a:p>
            </p:txBody>
          </p:sp>
          <p:sp>
            <p:nvSpPr>
              <p:cNvPr id="102" name="TextBox 101">
                <a:extLst>
                  <a:ext uri="{FF2B5EF4-FFF2-40B4-BE49-F238E27FC236}">
                    <a16:creationId xmlns:a16="http://schemas.microsoft.com/office/drawing/2014/main" id="{58036500-785B-4DE0-B2FB-3B1053D91EB6}"/>
                  </a:ext>
                </a:extLst>
              </p:cNvPr>
              <p:cNvSpPr txBox="1"/>
              <p:nvPr/>
            </p:nvSpPr>
            <p:spPr>
              <a:xfrm rot="16200000">
                <a:off x="337471" y="4005930"/>
                <a:ext cx="4478858" cy="276999"/>
              </a:xfrm>
              <a:prstGeom prst="rect">
                <a:avLst/>
              </a:prstGeom>
              <a:noFill/>
            </p:spPr>
            <p:txBody>
              <a:bodyPr wrap="square" rtlCol="0">
                <a:spAutoFit/>
              </a:bodyPr>
              <a:lstStyle/>
              <a:p>
                <a:r>
                  <a:rPr lang="en-US" sz="1200" b="1" dirty="0"/>
                  <a:t>FORTRAN</a:t>
                </a:r>
              </a:p>
            </p:txBody>
          </p:sp>
          <p:sp>
            <p:nvSpPr>
              <p:cNvPr id="103" name="TextBox 102">
                <a:extLst>
                  <a:ext uri="{FF2B5EF4-FFF2-40B4-BE49-F238E27FC236}">
                    <a16:creationId xmlns:a16="http://schemas.microsoft.com/office/drawing/2014/main" id="{27ADB5A6-57B8-4581-A475-12A33E3B12C4}"/>
                  </a:ext>
                </a:extLst>
              </p:cNvPr>
              <p:cNvSpPr txBox="1"/>
              <p:nvPr/>
            </p:nvSpPr>
            <p:spPr>
              <a:xfrm rot="16200000">
                <a:off x="642271" y="4005930"/>
                <a:ext cx="4478858" cy="276999"/>
              </a:xfrm>
              <a:prstGeom prst="rect">
                <a:avLst/>
              </a:prstGeom>
              <a:noFill/>
            </p:spPr>
            <p:txBody>
              <a:bodyPr wrap="square" rtlCol="0">
                <a:spAutoFit/>
              </a:bodyPr>
              <a:lstStyle/>
              <a:p>
                <a:r>
                  <a:rPr lang="en-US" sz="1200" b="1" dirty="0"/>
                  <a:t>Burroughs B5000</a:t>
                </a:r>
              </a:p>
            </p:txBody>
          </p:sp>
          <p:sp>
            <p:nvSpPr>
              <p:cNvPr id="104" name="TextBox 103">
                <a:extLst>
                  <a:ext uri="{FF2B5EF4-FFF2-40B4-BE49-F238E27FC236}">
                    <a16:creationId xmlns:a16="http://schemas.microsoft.com/office/drawing/2014/main" id="{27E4D4DE-3AB3-4557-82FB-053A3D81EF90}"/>
                  </a:ext>
                </a:extLst>
              </p:cNvPr>
              <p:cNvSpPr txBox="1"/>
              <p:nvPr/>
            </p:nvSpPr>
            <p:spPr>
              <a:xfrm rot="16200000">
                <a:off x="489871" y="4005930"/>
                <a:ext cx="4478858" cy="276999"/>
              </a:xfrm>
              <a:prstGeom prst="rect">
                <a:avLst/>
              </a:prstGeom>
              <a:noFill/>
            </p:spPr>
            <p:txBody>
              <a:bodyPr wrap="square" rtlCol="0">
                <a:spAutoFit/>
              </a:bodyPr>
              <a:lstStyle/>
              <a:p>
                <a:r>
                  <a:rPr lang="en-US" sz="1200" b="1" dirty="0"/>
                  <a:t>IBM 7090</a:t>
                </a:r>
              </a:p>
            </p:txBody>
          </p:sp>
          <p:sp>
            <p:nvSpPr>
              <p:cNvPr id="105" name="TextBox 104">
                <a:extLst>
                  <a:ext uri="{FF2B5EF4-FFF2-40B4-BE49-F238E27FC236}">
                    <a16:creationId xmlns:a16="http://schemas.microsoft.com/office/drawing/2014/main" id="{18ED1C7C-3614-4CB7-93BB-B31F987BEDA7}"/>
                  </a:ext>
                </a:extLst>
              </p:cNvPr>
              <p:cNvSpPr txBox="1"/>
              <p:nvPr/>
            </p:nvSpPr>
            <p:spPr>
              <a:xfrm rot="16200000">
                <a:off x="1660671" y="4005930"/>
                <a:ext cx="4478858" cy="276999"/>
              </a:xfrm>
              <a:prstGeom prst="rect">
                <a:avLst/>
              </a:prstGeom>
              <a:noFill/>
            </p:spPr>
            <p:txBody>
              <a:bodyPr wrap="square" rtlCol="0">
                <a:spAutoFit/>
              </a:bodyPr>
              <a:lstStyle/>
              <a:p>
                <a:r>
                  <a:rPr lang="en-US" sz="1200" b="1" dirty="0"/>
                  <a:t>Ethernet, WYSIWYG, Mouse</a:t>
                </a:r>
              </a:p>
            </p:txBody>
          </p:sp>
          <p:sp>
            <p:nvSpPr>
              <p:cNvPr id="106" name="TextBox 105">
                <a:extLst>
                  <a:ext uri="{FF2B5EF4-FFF2-40B4-BE49-F238E27FC236}">
                    <a16:creationId xmlns:a16="http://schemas.microsoft.com/office/drawing/2014/main" id="{EEEDA75C-1D6F-412C-964D-B87E3BECDB85}"/>
                  </a:ext>
                </a:extLst>
              </p:cNvPr>
              <p:cNvSpPr txBox="1"/>
              <p:nvPr/>
            </p:nvSpPr>
            <p:spPr>
              <a:xfrm rot="16200000">
                <a:off x="1813071" y="4005930"/>
                <a:ext cx="4478858" cy="276999"/>
              </a:xfrm>
              <a:prstGeom prst="rect">
                <a:avLst/>
              </a:prstGeom>
              <a:noFill/>
            </p:spPr>
            <p:txBody>
              <a:bodyPr wrap="square" rtlCol="0">
                <a:spAutoFit/>
              </a:bodyPr>
              <a:lstStyle/>
              <a:p>
                <a:r>
                  <a:rPr lang="en-US" sz="1200" b="1" dirty="0"/>
                  <a:t>Altair 8800</a:t>
                </a:r>
              </a:p>
            </p:txBody>
          </p:sp>
          <p:sp>
            <p:nvSpPr>
              <p:cNvPr id="107" name="TextBox 106">
                <a:extLst>
                  <a:ext uri="{FF2B5EF4-FFF2-40B4-BE49-F238E27FC236}">
                    <a16:creationId xmlns:a16="http://schemas.microsoft.com/office/drawing/2014/main" id="{CE29C872-B274-4655-88F0-0F1044839716}"/>
                  </a:ext>
                </a:extLst>
              </p:cNvPr>
              <p:cNvSpPr txBox="1"/>
              <p:nvPr/>
            </p:nvSpPr>
            <p:spPr>
              <a:xfrm rot="16200000">
                <a:off x="1965471" y="4000569"/>
                <a:ext cx="4478858" cy="276999"/>
              </a:xfrm>
              <a:prstGeom prst="rect">
                <a:avLst/>
              </a:prstGeom>
              <a:noFill/>
            </p:spPr>
            <p:txBody>
              <a:bodyPr wrap="square" rtlCol="0">
                <a:spAutoFit/>
              </a:bodyPr>
              <a:lstStyle/>
              <a:p>
                <a:r>
                  <a:rPr lang="en-US" sz="1200" b="1" dirty="0"/>
                  <a:t>IBM System/360 Model 67</a:t>
                </a:r>
              </a:p>
            </p:txBody>
          </p:sp>
        </p:grpSp>
      </p:grpSp>
    </p:spTree>
    <p:extLst>
      <p:ext uri="{BB962C8B-B14F-4D97-AF65-F5344CB8AC3E}">
        <p14:creationId xmlns:p14="http://schemas.microsoft.com/office/powerpoint/2010/main" val="248856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16</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sp>
        <p:nvSpPr>
          <p:cNvPr id="41" name="TextBox 40">
            <a:extLst>
              <a:ext uri="{FF2B5EF4-FFF2-40B4-BE49-F238E27FC236}">
                <a16:creationId xmlns:a16="http://schemas.microsoft.com/office/drawing/2014/main" id="{A64FF735-4BEF-472A-8CE2-1213605D5E71}"/>
              </a:ext>
            </a:extLst>
          </p:cNvPr>
          <p:cNvSpPr txBox="1"/>
          <p:nvPr/>
        </p:nvSpPr>
        <p:spPr>
          <a:xfrm rot="16200000">
            <a:off x="3489471" y="4005931"/>
            <a:ext cx="4478858" cy="276999"/>
          </a:xfrm>
          <a:prstGeom prst="rect">
            <a:avLst/>
          </a:prstGeom>
          <a:noFill/>
        </p:spPr>
        <p:txBody>
          <a:bodyPr wrap="square" rtlCol="0">
            <a:spAutoFit/>
          </a:bodyPr>
          <a:lstStyle/>
          <a:p>
            <a:r>
              <a:rPr lang="en-US" sz="1200" b="1" dirty="0"/>
              <a:t>DEC VAX 11/780</a:t>
            </a:r>
          </a:p>
        </p:txBody>
      </p:sp>
      <p:pic>
        <p:nvPicPr>
          <p:cNvPr id="42" name="Picture 41">
            <a:extLst>
              <a:ext uri="{FF2B5EF4-FFF2-40B4-BE49-F238E27FC236}">
                <a16:creationId xmlns:a16="http://schemas.microsoft.com/office/drawing/2014/main" id="{C64CA510-9AAD-4AC3-940A-8C8C5E8AE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1" y="1472349"/>
            <a:ext cx="4201737" cy="3151302"/>
          </a:xfrm>
          <a:prstGeom prst="rect">
            <a:avLst/>
          </a:prstGeom>
        </p:spPr>
      </p:pic>
      <p:grpSp>
        <p:nvGrpSpPr>
          <p:cNvPr id="87" name="Group 86">
            <a:extLst>
              <a:ext uri="{FF2B5EF4-FFF2-40B4-BE49-F238E27FC236}">
                <a16:creationId xmlns:a16="http://schemas.microsoft.com/office/drawing/2014/main" id="{8615EF7C-1E14-4C68-8055-F724AE84BB9D}"/>
              </a:ext>
            </a:extLst>
          </p:cNvPr>
          <p:cNvGrpSpPr/>
          <p:nvPr/>
        </p:nvGrpSpPr>
        <p:grpSpPr>
          <a:xfrm>
            <a:off x="2050541" y="1899641"/>
            <a:ext cx="3512059" cy="4505555"/>
            <a:chOff x="1136140" y="1899640"/>
            <a:chExt cx="3512059" cy="4505555"/>
          </a:xfrm>
        </p:grpSpPr>
        <p:sp>
          <p:nvSpPr>
            <p:cNvPr id="88" name="TextBox 87">
              <a:extLst>
                <a:ext uri="{FF2B5EF4-FFF2-40B4-BE49-F238E27FC236}">
                  <a16:creationId xmlns:a16="http://schemas.microsoft.com/office/drawing/2014/main" id="{EB5C8566-91AB-4853-BF9D-60D9BCD5DCF1}"/>
                </a:ext>
              </a:extLst>
            </p:cNvPr>
            <p:cNvSpPr txBox="1"/>
            <p:nvPr/>
          </p:nvSpPr>
          <p:spPr>
            <a:xfrm rot="16200000">
              <a:off x="2270271" y="4005930"/>
              <a:ext cx="4478858" cy="276999"/>
            </a:xfrm>
            <a:prstGeom prst="rect">
              <a:avLst/>
            </a:prstGeom>
            <a:noFill/>
          </p:spPr>
          <p:txBody>
            <a:bodyPr wrap="square" rtlCol="0">
              <a:spAutoFit/>
            </a:bodyPr>
            <a:lstStyle/>
            <a:p>
              <a:r>
                <a:rPr lang="en-US" sz="1200" b="1" dirty="0"/>
                <a:t>BASIC, CP/M</a:t>
              </a:r>
            </a:p>
          </p:txBody>
        </p:sp>
        <p:sp>
          <p:nvSpPr>
            <p:cNvPr id="89" name="TextBox 88">
              <a:extLst>
                <a:ext uri="{FF2B5EF4-FFF2-40B4-BE49-F238E27FC236}">
                  <a16:creationId xmlns:a16="http://schemas.microsoft.com/office/drawing/2014/main" id="{13AE45DC-A0FF-4FEC-99A8-7EBC522C279A}"/>
                </a:ext>
              </a:extLst>
            </p:cNvPr>
            <p:cNvSpPr txBox="1"/>
            <p:nvPr/>
          </p:nvSpPr>
          <p:spPr>
            <a:xfrm rot="16200000">
              <a:off x="-964789" y="4005930"/>
              <a:ext cx="4478858" cy="276999"/>
            </a:xfrm>
            <a:prstGeom prst="rect">
              <a:avLst/>
            </a:prstGeom>
            <a:noFill/>
          </p:spPr>
          <p:txBody>
            <a:bodyPr wrap="square" rtlCol="0">
              <a:spAutoFit/>
            </a:bodyPr>
            <a:lstStyle/>
            <a:p>
              <a:r>
                <a:rPr lang="en-US" sz="1200" b="1" dirty="0"/>
                <a:t>ENIAC</a:t>
              </a:r>
            </a:p>
          </p:txBody>
        </p:sp>
        <p:sp>
          <p:nvSpPr>
            <p:cNvPr id="90" name="TextBox 89">
              <a:extLst>
                <a:ext uri="{FF2B5EF4-FFF2-40B4-BE49-F238E27FC236}">
                  <a16:creationId xmlns:a16="http://schemas.microsoft.com/office/drawing/2014/main" id="{63EA7EE1-9291-4CCE-B34B-57F60BF134AD}"/>
                </a:ext>
              </a:extLst>
            </p:cNvPr>
            <p:cNvSpPr txBox="1"/>
            <p:nvPr/>
          </p:nvSpPr>
          <p:spPr>
            <a:xfrm rot="16200000">
              <a:off x="-718292" y="4027266"/>
              <a:ext cx="4478858" cy="276999"/>
            </a:xfrm>
            <a:prstGeom prst="rect">
              <a:avLst/>
            </a:prstGeom>
            <a:noFill/>
          </p:spPr>
          <p:txBody>
            <a:bodyPr wrap="square" rtlCol="0">
              <a:spAutoFit/>
            </a:bodyPr>
            <a:lstStyle/>
            <a:p>
              <a:r>
                <a:rPr lang="en-US" sz="1200" b="1" dirty="0"/>
                <a:t>Transistor</a:t>
              </a:r>
            </a:p>
          </p:txBody>
        </p:sp>
        <p:sp>
          <p:nvSpPr>
            <p:cNvPr id="91" name="TextBox 90">
              <a:extLst>
                <a:ext uri="{FF2B5EF4-FFF2-40B4-BE49-F238E27FC236}">
                  <a16:creationId xmlns:a16="http://schemas.microsoft.com/office/drawing/2014/main" id="{9D057639-2DE3-43B3-AEBA-0ED4479092B4}"/>
                </a:ext>
              </a:extLst>
            </p:cNvPr>
            <p:cNvSpPr txBox="1"/>
            <p:nvPr/>
          </p:nvSpPr>
          <p:spPr>
            <a:xfrm rot="16200000">
              <a:off x="-168129" y="4005930"/>
              <a:ext cx="4478858" cy="276999"/>
            </a:xfrm>
            <a:prstGeom prst="rect">
              <a:avLst/>
            </a:prstGeom>
            <a:noFill/>
          </p:spPr>
          <p:txBody>
            <a:bodyPr wrap="square" rtlCol="0">
              <a:spAutoFit/>
            </a:bodyPr>
            <a:lstStyle/>
            <a:p>
              <a:r>
                <a:rPr lang="en-US" sz="1200" b="1" dirty="0"/>
                <a:t>UNIVAC</a:t>
              </a:r>
            </a:p>
          </p:txBody>
        </p:sp>
        <p:sp>
          <p:nvSpPr>
            <p:cNvPr id="92" name="TextBox 91">
              <a:extLst>
                <a:ext uri="{FF2B5EF4-FFF2-40B4-BE49-F238E27FC236}">
                  <a16:creationId xmlns:a16="http://schemas.microsoft.com/office/drawing/2014/main" id="{817459F1-5998-4379-9870-C21AF5934198}"/>
                </a:ext>
              </a:extLst>
            </p:cNvPr>
            <p:cNvSpPr txBox="1"/>
            <p:nvPr/>
          </p:nvSpPr>
          <p:spPr>
            <a:xfrm rot="16200000">
              <a:off x="-15729" y="4005930"/>
              <a:ext cx="4478858" cy="276999"/>
            </a:xfrm>
            <a:prstGeom prst="rect">
              <a:avLst/>
            </a:prstGeom>
            <a:noFill/>
          </p:spPr>
          <p:txBody>
            <a:bodyPr wrap="square" rtlCol="0">
              <a:spAutoFit/>
            </a:bodyPr>
            <a:lstStyle/>
            <a:p>
              <a:r>
                <a:rPr lang="en-US" sz="1200" b="1" dirty="0"/>
                <a:t>IBM 701</a:t>
              </a:r>
            </a:p>
          </p:txBody>
        </p:sp>
        <p:sp>
          <p:nvSpPr>
            <p:cNvPr id="93" name="TextBox 92">
              <a:extLst>
                <a:ext uri="{FF2B5EF4-FFF2-40B4-BE49-F238E27FC236}">
                  <a16:creationId xmlns:a16="http://schemas.microsoft.com/office/drawing/2014/main" id="{06A8034E-85B0-4014-9DC3-77F6874A2261}"/>
                </a:ext>
              </a:extLst>
            </p:cNvPr>
            <p:cNvSpPr txBox="1"/>
            <p:nvPr/>
          </p:nvSpPr>
          <p:spPr>
            <a:xfrm rot="16200000">
              <a:off x="155171" y="4005930"/>
              <a:ext cx="4478858" cy="276999"/>
            </a:xfrm>
            <a:prstGeom prst="rect">
              <a:avLst/>
            </a:prstGeom>
            <a:noFill/>
          </p:spPr>
          <p:txBody>
            <a:bodyPr wrap="square" rtlCol="0">
              <a:spAutoFit/>
            </a:bodyPr>
            <a:lstStyle/>
            <a:p>
              <a:r>
                <a:rPr lang="en-US" sz="1200" b="1" dirty="0"/>
                <a:t>UNIVAC 1103A</a:t>
              </a:r>
            </a:p>
          </p:txBody>
        </p:sp>
        <p:sp>
          <p:nvSpPr>
            <p:cNvPr id="94" name="TextBox 93">
              <a:extLst>
                <a:ext uri="{FF2B5EF4-FFF2-40B4-BE49-F238E27FC236}">
                  <a16:creationId xmlns:a16="http://schemas.microsoft.com/office/drawing/2014/main" id="{EF05C5A5-5691-44BA-A58A-BF389DE51198}"/>
                </a:ext>
              </a:extLst>
            </p:cNvPr>
            <p:cNvSpPr txBox="1"/>
            <p:nvPr/>
          </p:nvSpPr>
          <p:spPr>
            <a:xfrm rot="16200000">
              <a:off x="-519024" y="4011296"/>
              <a:ext cx="4478858" cy="276999"/>
            </a:xfrm>
            <a:prstGeom prst="rect">
              <a:avLst/>
            </a:prstGeom>
            <a:noFill/>
          </p:spPr>
          <p:txBody>
            <a:bodyPr wrap="square" rtlCol="0">
              <a:spAutoFit/>
            </a:bodyPr>
            <a:lstStyle/>
            <a:p>
              <a:r>
                <a:rPr lang="en-US" sz="1200" b="1" dirty="0"/>
                <a:t>EDSAC and EDVAC</a:t>
              </a:r>
            </a:p>
          </p:txBody>
        </p:sp>
        <p:sp>
          <p:nvSpPr>
            <p:cNvPr id="95" name="TextBox 94">
              <a:extLst>
                <a:ext uri="{FF2B5EF4-FFF2-40B4-BE49-F238E27FC236}">
                  <a16:creationId xmlns:a16="http://schemas.microsoft.com/office/drawing/2014/main" id="{4A11F100-486F-4F0F-B8F3-E5F1A4D644C3}"/>
                </a:ext>
              </a:extLst>
            </p:cNvPr>
            <p:cNvSpPr txBox="1"/>
            <p:nvPr/>
          </p:nvSpPr>
          <p:spPr>
            <a:xfrm rot="16200000">
              <a:off x="-366624" y="4002825"/>
              <a:ext cx="4478858" cy="276999"/>
            </a:xfrm>
            <a:prstGeom prst="rect">
              <a:avLst/>
            </a:prstGeom>
            <a:noFill/>
          </p:spPr>
          <p:txBody>
            <a:bodyPr wrap="square" rtlCol="0">
              <a:spAutoFit/>
            </a:bodyPr>
            <a:lstStyle/>
            <a:p>
              <a:r>
                <a:rPr lang="en-US" sz="1200" b="1" dirty="0"/>
                <a:t>BINAC</a:t>
              </a:r>
            </a:p>
          </p:txBody>
        </p:sp>
        <p:sp>
          <p:nvSpPr>
            <p:cNvPr id="96" name="TextBox 95">
              <a:extLst>
                <a:ext uri="{FF2B5EF4-FFF2-40B4-BE49-F238E27FC236}">
                  <a16:creationId xmlns:a16="http://schemas.microsoft.com/office/drawing/2014/main" id="{D643DA0B-20F0-4308-8AB1-B9CC0B375CE6}"/>
                </a:ext>
              </a:extLst>
            </p:cNvPr>
            <p:cNvSpPr txBox="1"/>
            <p:nvPr/>
          </p:nvSpPr>
          <p:spPr>
            <a:xfrm rot="16200000">
              <a:off x="1508271" y="4005930"/>
              <a:ext cx="4478858" cy="276999"/>
            </a:xfrm>
            <a:prstGeom prst="rect">
              <a:avLst/>
            </a:prstGeom>
            <a:noFill/>
          </p:spPr>
          <p:txBody>
            <a:bodyPr wrap="square" rtlCol="0">
              <a:spAutoFit/>
            </a:bodyPr>
            <a:lstStyle/>
            <a:p>
              <a:r>
                <a:rPr lang="en-US" sz="1200" b="1" dirty="0"/>
                <a:t>Intel 4004</a:t>
              </a:r>
            </a:p>
          </p:txBody>
        </p:sp>
        <p:sp>
          <p:nvSpPr>
            <p:cNvPr id="97" name="TextBox 96">
              <a:extLst>
                <a:ext uri="{FF2B5EF4-FFF2-40B4-BE49-F238E27FC236}">
                  <a16:creationId xmlns:a16="http://schemas.microsoft.com/office/drawing/2014/main" id="{D203A1B3-561C-4EEF-AB9D-C2BB69BD0A84}"/>
                </a:ext>
              </a:extLst>
            </p:cNvPr>
            <p:cNvSpPr txBox="1"/>
            <p:nvPr/>
          </p:nvSpPr>
          <p:spPr>
            <a:xfrm rot="16200000">
              <a:off x="2123524" y="4005930"/>
              <a:ext cx="4478858" cy="276999"/>
            </a:xfrm>
            <a:prstGeom prst="rect">
              <a:avLst/>
            </a:prstGeom>
            <a:noFill/>
          </p:spPr>
          <p:txBody>
            <a:bodyPr wrap="square" rtlCol="0">
              <a:spAutoFit/>
            </a:bodyPr>
            <a:lstStyle/>
            <a:p>
              <a:r>
                <a:rPr lang="en-US" sz="1200" b="1" dirty="0"/>
                <a:t>CRAY-1</a:t>
              </a:r>
            </a:p>
          </p:txBody>
        </p:sp>
        <p:sp>
          <p:nvSpPr>
            <p:cNvPr id="98" name="TextBox 97">
              <a:extLst>
                <a:ext uri="{FF2B5EF4-FFF2-40B4-BE49-F238E27FC236}">
                  <a16:creationId xmlns:a16="http://schemas.microsoft.com/office/drawing/2014/main" id="{EB28E22B-66BC-4C95-B7C2-EE5B8D97B5D1}"/>
                </a:ext>
              </a:extLst>
            </p:cNvPr>
            <p:cNvSpPr txBox="1"/>
            <p:nvPr/>
          </p:nvSpPr>
          <p:spPr>
            <a:xfrm rot="16200000">
              <a:off x="1279671" y="4005930"/>
              <a:ext cx="4478858" cy="276999"/>
            </a:xfrm>
            <a:prstGeom prst="rect">
              <a:avLst/>
            </a:prstGeom>
            <a:noFill/>
          </p:spPr>
          <p:txBody>
            <a:bodyPr wrap="square" rtlCol="0">
              <a:spAutoFit/>
            </a:bodyPr>
            <a:lstStyle/>
            <a:p>
              <a:r>
                <a:rPr lang="en-US" sz="1200" b="1" dirty="0"/>
                <a:t>DEC PD-8</a:t>
              </a:r>
            </a:p>
          </p:txBody>
        </p:sp>
        <p:sp>
          <p:nvSpPr>
            <p:cNvPr id="99" name="TextBox 98">
              <a:extLst>
                <a:ext uri="{FF2B5EF4-FFF2-40B4-BE49-F238E27FC236}">
                  <a16:creationId xmlns:a16="http://schemas.microsoft.com/office/drawing/2014/main" id="{2CDF59A8-839F-4D97-AD83-9E16596038B4}"/>
                </a:ext>
              </a:extLst>
            </p:cNvPr>
            <p:cNvSpPr txBox="1"/>
            <p:nvPr/>
          </p:nvSpPr>
          <p:spPr>
            <a:xfrm rot="16200000">
              <a:off x="1127271" y="4005930"/>
              <a:ext cx="4478858" cy="276999"/>
            </a:xfrm>
            <a:prstGeom prst="rect">
              <a:avLst/>
            </a:prstGeom>
            <a:noFill/>
          </p:spPr>
          <p:txBody>
            <a:bodyPr wrap="square" rtlCol="0">
              <a:spAutoFit/>
            </a:bodyPr>
            <a:lstStyle/>
            <a:p>
              <a:r>
                <a:rPr lang="en-US" sz="1200" b="1" dirty="0"/>
                <a:t>GE-645 Mainframe</a:t>
              </a:r>
            </a:p>
          </p:txBody>
        </p:sp>
        <p:sp>
          <p:nvSpPr>
            <p:cNvPr id="100" name="TextBox 99">
              <a:extLst>
                <a:ext uri="{FF2B5EF4-FFF2-40B4-BE49-F238E27FC236}">
                  <a16:creationId xmlns:a16="http://schemas.microsoft.com/office/drawing/2014/main" id="{95040377-23F3-4590-B550-34016F16FD55}"/>
                </a:ext>
              </a:extLst>
            </p:cNvPr>
            <p:cNvSpPr txBox="1"/>
            <p:nvPr/>
          </p:nvSpPr>
          <p:spPr>
            <a:xfrm rot="16200000">
              <a:off x="974871" y="4005930"/>
              <a:ext cx="4478858" cy="276999"/>
            </a:xfrm>
            <a:prstGeom prst="rect">
              <a:avLst/>
            </a:prstGeom>
            <a:noFill/>
          </p:spPr>
          <p:txBody>
            <a:bodyPr wrap="square" rtlCol="0">
              <a:spAutoFit/>
            </a:bodyPr>
            <a:lstStyle/>
            <a:p>
              <a:r>
                <a:rPr lang="en-US" sz="1200" b="1" dirty="0"/>
                <a:t>IBM System/360</a:t>
              </a:r>
            </a:p>
          </p:txBody>
        </p:sp>
        <p:sp>
          <p:nvSpPr>
            <p:cNvPr id="101" name="TextBox 100">
              <a:extLst>
                <a:ext uri="{FF2B5EF4-FFF2-40B4-BE49-F238E27FC236}">
                  <a16:creationId xmlns:a16="http://schemas.microsoft.com/office/drawing/2014/main" id="{9FAC6958-823A-46A9-AD1C-AFBA5276F567}"/>
                </a:ext>
              </a:extLst>
            </p:cNvPr>
            <p:cNvSpPr txBox="1"/>
            <p:nvPr/>
          </p:nvSpPr>
          <p:spPr>
            <a:xfrm rot="16200000">
              <a:off x="822471" y="4005930"/>
              <a:ext cx="4478858" cy="276999"/>
            </a:xfrm>
            <a:prstGeom prst="rect">
              <a:avLst/>
            </a:prstGeom>
            <a:noFill/>
          </p:spPr>
          <p:txBody>
            <a:bodyPr wrap="square" rtlCol="0">
              <a:spAutoFit/>
            </a:bodyPr>
            <a:lstStyle/>
            <a:p>
              <a:r>
                <a:rPr lang="en-US" sz="1200" b="1" dirty="0"/>
                <a:t>DEC PDP-1</a:t>
              </a:r>
            </a:p>
          </p:txBody>
        </p:sp>
        <p:sp>
          <p:nvSpPr>
            <p:cNvPr id="102" name="TextBox 101">
              <a:extLst>
                <a:ext uri="{FF2B5EF4-FFF2-40B4-BE49-F238E27FC236}">
                  <a16:creationId xmlns:a16="http://schemas.microsoft.com/office/drawing/2014/main" id="{EEE875C8-C67C-4022-81A4-D28F5DF3B2C7}"/>
                </a:ext>
              </a:extLst>
            </p:cNvPr>
            <p:cNvSpPr txBox="1"/>
            <p:nvPr/>
          </p:nvSpPr>
          <p:spPr>
            <a:xfrm rot="16200000">
              <a:off x="337471" y="4005930"/>
              <a:ext cx="4478858" cy="276999"/>
            </a:xfrm>
            <a:prstGeom prst="rect">
              <a:avLst/>
            </a:prstGeom>
            <a:noFill/>
          </p:spPr>
          <p:txBody>
            <a:bodyPr wrap="square" rtlCol="0">
              <a:spAutoFit/>
            </a:bodyPr>
            <a:lstStyle/>
            <a:p>
              <a:r>
                <a:rPr lang="en-US" sz="1200" b="1" dirty="0"/>
                <a:t>FORTRAN</a:t>
              </a:r>
            </a:p>
          </p:txBody>
        </p:sp>
        <p:sp>
          <p:nvSpPr>
            <p:cNvPr id="103" name="TextBox 102">
              <a:extLst>
                <a:ext uri="{FF2B5EF4-FFF2-40B4-BE49-F238E27FC236}">
                  <a16:creationId xmlns:a16="http://schemas.microsoft.com/office/drawing/2014/main" id="{586A7B46-DB36-4BDE-8159-8980F89FEB8F}"/>
                </a:ext>
              </a:extLst>
            </p:cNvPr>
            <p:cNvSpPr txBox="1"/>
            <p:nvPr/>
          </p:nvSpPr>
          <p:spPr>
            <a:xfrm rot="16200000">
              <a:off x="642271" y="4005930"/>
              <a:ext cx="4478858" cy="276999"/>
            </a:xfrm>
            <a:prstGeom prst="rect">
              <a:avLst/>
            </a:prstGeom>
            <a:noFill/>
          </p:spPr>
          <p:txBody>
            <a:bodyPr wrap="square" rtlCol="0">
              <a:spAutoFit/>
            </a:bodyPr>
            <a:lstStyle/>
            <a:p>
              <a:r>
                <a:rPr lang="en-US" sz="1200" b="1" dirty="0"/>
                <a:t>Burroughs B5000</a:t>
              </a:r>
            </a:p>
          </p:txBody>
        </p:sp>
        <p:sp>
          <p:nvSpPr>
            <p:cNvPr id="104" name="TextBox 103">
              <a:extLst>
                <a:ext uri="{FF2B5EF4-FFF2-40B4-BE49-F238E27FC236}">
                  <a16:creationId xmlns:a16="http://schemas.microsoft.com/office/drawing/2014/main" id="{79DC874F-36F2-415D-8608-3302AA851B82}"/>
                </a:ext>
              </a:extLst>
            </p:cNvPr>
            <p:cNvSpPr txBox="1"/>
            <p:nvPr/>
          </p:nvSpPr>
          <p:spPr>
            <a:xfrm rot="16200000">
              <a:off x="489871" y="4005930"/>
              <a:ext cx="4478858" cy="276999"/>
            </a:xfrm>
            <a:prstGeom prst="rect">
              <a:avLst/>
            </a:prstGeom>
            <a:noFill/>
          </p:spPr>
          <p:txBody>
            <a:bodyPr wrap="square" rtlCol="0">
              <a:spAutoFit/>
            </a:bodyPr>
            <a:lstStyle/>
            <a:p>
              <a:r>
                <a:rPr lang="en-US" sz="1200" b="1" dirty="0"/>
                <a:t>IBM 7090</a:t>
              </a:r>
            </a:p>
          </p:txBody>
        </p:sp>
        <p:sp>
          <p:nvSpPr>
            <p:cNvPr id="105" name="TextBox 104">
              <a:extLst>
                <a:ext uri="{FF2B5EF4-FFF2-40B4-BE49-F238E27FC236}">
                  <a16:creationId xmlns:a16="http://schemas.microsoft.com/office/drawing/2014/main" id="{1024585F-A0E7-4747-B194-ED527D9C9601}"/>
                </a:ext>
              </a:extLst>
            </p:cNvPr>
            <p:cNvSpPr txBox="1"/>
            <p:nvPr/>
          </p:nvSpPr>
          <p:spPr>
            <a:xfrm rot="16200000">
              <a:off x="1660671" y="4005930"/>
              <a:ext cx="4478858" cy="276999"/>
            </a:xfrm>
            <a:prstGeom prst="rect">
              <a:avLst/>
            </a:prstGeom>
            <a:noFill/>
          </p:spPr>
          <p:txBody>
            <a:bodyPr wrap="square" rtlCol="0">
              <a:spAutoFit/>
            </a:bodyPr>
            <a:lstStyle/>
            <a:p>
              <a:r>
                <a:rPr lang="en-US" sz="1200" b="1" dirty="0"/>
                <a:t>Ethernet, WYSIWYG, Mouse</a:t>
              </a:r>
            </a:p>
          </p:txBody>
        </p:sp>
        <p:sp>
          <p:nvSpPr>
            <p:cNvPr id="106" name="TextBox 105">
              <a:extLst>
                <a:ext uri="{FF2B5EF4-FFF2-40B4-BE49-F238E27FC236}">
                  <a16:creationId xmlns:a16="http://schemas.microsoft.com/office/drawing/2014/main" id="{31627051-9C39-4492-930D-278EB44A4774}"/>
                </a:ext>
              </a:extLst>
            </p:cNvPr>
            <p:cNvSpPr txBox="1"/>
            <p:nvPr/>
          </p:nvSpPr>
          <p:spPr>
            <a:xfrm rot="16200000">
              <a:off x="1813071" y="4005930"/>
              <a:ext cx="4478858" cy="276999"/>
            </a:xfrm>
            <a:prstGeom prst="rect">
              <a:avLst/>
            </a:prstGeom>
            <a:noFill/>
          </p:spPr>
          <p:txBody>
            <a:bodyPr wrap="square" rtlCol="0">
              <a:spAutoFit/>
            </a:bodyPr>
            <a:lstStyle/>
            <a:p>
              <a:r>
                <a:rPr lang="en-US" sz="1200" b="1" dirty="0"/>
                <a:t>Altair 8800</a:t>
              </a:r>
            </a:p>
          </p:txBody>
        </p:sp>
        <p:sp>
          <p:nvSpPr>
            <p:cNvPr id="107" name="TextBox 106">
              <a:extLst>
                <a:ext uri="{FF2B5EF4-FFF2-40B4-BE49-F238E27FC236}">
                  <a16:creationId xmlns:a16="http://schemas.microsoft.com/office/drawing/2014/main" id="{DA56850E-5057-4E90-A749-E7B0F7196CC7}"/>
                </a:ext>
              </a:extLst>
            </p:cNvPr>
            <p:cNvSpPr txBox="1"/>
            <p:nvPr/>
          </p:nvSpPr>
          <p:spPr>
            <a:xfrm rot="16200000">
              <a:off x="1965471" y="4000569"/>
              <a:ext cx="4478858" cy="276999"/>
            </a:xfrm>
            <a:prstGeom prst="rect">
              <a:avLst/>
            </a:prstGeom>
            <a:noFill/>
          </p:spPr>
          <p:txBody>
            <a:bodyPr wrap="square" rtlCol="0">
              <a:spAutoFit/>
            </a:bodyPr>
            <a:lstStyle/>
            <a:p>
              <a:r>
                <a:rPr lang="en-US" sz="1200" b="1" dirty="0"/>
                <a:t>IBM System/360 Model 67</a:t>
              </a:r>
            </a:p>
          </p:txBody>
        </p:sp>
      </p:grpSp>
      <p:grpSp>
        <p:nvGrpSpPr>
          <p:cNvPr id="108" name="Group 107">
            <a:extLst>
              <a:ext uri="{FF2B5EF4-FFF2-40B4-BE49-F238E27FC236}">
                <a16:creationId xmlns:a16="http://schemas.microsoft.com/office/drawing/2014/main" id="{B3F6BCE3-7C70-4FC9-98A5-C9017434DBA9}"/>
              </a:ext>
            </a:extLst>
          </p:cNvPr>
          <p:cNvGrpSpPr/>
          <p:nvPr/>
        </p:nvGrpSpPr>
        <p:grpSpPr>
          <a:xfrm>
            <a:off x="2050541" y="1899641"/>
            <a:ext cx="3658961" cy="4505555"/>
            <a:chOff x="1136140" y="1899640"/>
            <a:chExt cx="3658961" cy="4505555"/>
          </a:xfrm>
        </p:grpSpPr>
        <p:sp>
          <p:nvSpPr>
            <p:cNvPr id="109" name="TextBox 108">
              <a:extLst>
                <a:ext uri="{FF2B5EF4-FFF2-40B4-BE49-F238E27FC236}">
                  <a16:creationId xmlns:a16="http://schemas.microsoft.com/office/drawing/2014/main" id="{E150CE20-8CFC-4B0F-9B21-5D512EC0A3D0}"/>
                </a:ext>
              </a:extLst>
            </p:cNvPr>
            <p:cNvSpPr txBox="1"/>
            <p:nvPr/>
          </p:nvSpPr>
          <p:spPr>
            <a:xfrm rot="16200000">
              <a:off x="2417173" y="4005930"/>
              <a:ext cx="4478858" cy="276999"/>
            </a:xfrm>
            <a:prstGeom prst="rect">
              <a:avLst/>
            </a:prstGeom>
            <a:noFill/>
          </p:spPr>
          <p:txBody>
            <a:bodyPr wrap="square" rtlCol="0">
              <a:spAutoFit/>
            </a:bodyPr>
            <a:lstStyle/>
            <a:p>
              <a:r>
                <a:rPr lang="en-US" sz="1200" b="1" dirty="0"/>
                <a:t>Apple II, PET, Atari</a:t>
              </a:r>
            </a:p>
          </p:txBody>
        </p:sp>
        <p:grpSp>
          <p:nvGrpSpPr>
            <p:cNvPr id="110" name="Group 109">
              <a:extLst>
                <a:ext uri="{FF2B5EF4-FFF2-40B4-BE49-F238E27FC236}">
                  <a16:creationId xmlns:a16="http://schemas.microsoft.com/office/drawing/2014/main" id="{D5526FE8-2166-4A0F-8F76-8F9B406D053A}"/>
                </a:ext>
              </a:extLst>
            </p:cNvPr>
            <p:cNvGrpSpPr/>
            <p:nvPr/>
          </p:nvGrpSpPr>
          <p:grpSpPr>
            <a:xfrm>
              <a:off x="1136140" y="1899640"/>
              <a:ext cx="3512059" cy="4505555"/>
              <a:chOff x="1136140" y="1899640"/>
              <a:chExt cx="3512059" cy="4505555"/>
            </a:xfrm>
          </p:grpSpPr>
          <p:sp>
            <p:nvSpPr>
              <p:cNvPr id="111" name="TextBox 110">
                <a:extLst>
                  <a:ext uri="{FF2B5EF4-FFF2-40B4-BE49-F238E27FC236}">
                    <a16:creationId xmlns:a16="http://schemas.microsoft.com/office/drawing/2014/main" id="{F3507D51-19BC-4459-97EC-9AB77CCF63C9}"/>
                  </a:ext>
                </a:extLst>
              </p:cNvPr>
              <p:cNvSpPr txBox="1"/>
              <p:nvPr/>
            </p:nvSpPr>
            <p:spPr>
              <a:xfrm rot="16200000">
                <a:off x="2270271" y="4005930"/>
                <a:ext cx="4478858" cy="276999"/>
              </a:xfrm>
              <a:prstGeom prst="rect">
                <a:avLst/>
              </a:prstGeom>
              <a:noFill/>
            </p:spPr>
            <p:txBody>
              <a:bodyPr wrap="square" rtlCol="0">
                <a:spAutoFit/>
              </a:bodyPr>
              <a:lstStyle/>
              <a:p>
                <a:r>
                  <a:rPr lang="en-US" sz="1200" b="1" dirty="0"/>
                  <a:t>BASIC, CP/M</a:t>
                </a:r>
              </a:p>
            </p:txBody>
          </p:sp>
          <p:sp>
            <p:nvSpPr>
              <p:cNvPr id="112" name="TextBox 111">
                <a:extLst>
                  <a:ext uri="{FF2B5EF4-FFF2-40B4-BE49-F238E27FC236}">
                    <a16:creationId xmlns:a16="http://schemas.microsoft.com/office/drawing/2014/main" id="{A4157C9D-DAB8-4C56-A36D-E145A1511521}"/>
                  </a:ext>
                </a:extLst>
              </p:cNvPr>
              <p:cNvSpPr txBox="1"/>
              <p:nvPr/>
            </p:nvSpPr>
            <p:spPr>
              <a:xfrm rot="16200000">
                <a:off x="-964789" y="4005930"/>
                <a:ext cx="4478858" cy="276999"/>
              </a:xfrm>
              <a:prstGeom prst="rect">
                <a:avLst/>
              </a:prstGeom>
              <a:noFill/>
            </p:spPr>
            <p:txBody>
              <a:bodyPr wrap="square" rtlCol="0">
                <a:spAutoFit/>
              </a:bodyPr>
              <a:lstStyle/>
              <a:p>
                <a:r>
                  <a:rPr lang="en-US" sz="1200" b="1" dirty="0"/>
                  <a:t>ENIAC</a:t>
                </a:r>
              </a:p>
            </p:txBody>
          </p:sp>
          <p:sp>
            <p:nvSpPr>
              <p:cNvPr id="113" name="TextBox 112">
                <a:extLst>
                  <a:ext uri="{FF2B5EF4-FFF2-40B4-BE49-F238E27FC236}">
                    <a16:creationId xmlns:a16="http://schemas.microsoft.com/office/drawing/2014/main" id="{9D315709-27AB-427F-80F4-37A74E3508DB}"/>
                  </a:ext>
                </a:extLst>
              </p:cNvPr>
              <p:cNvSpPr txBox="1"/>
              <p:nvPr/>
            </p:nvSpPr>
            <p:spPr>
              <a:xfrm rot="16200000">
                <a:off x="-718292" y="4027266"/>
                <a:ext cx="4478858" cy="276999"/>
              </a:xfrm>
              <a:prstGeom prst="rect">
                <a:avLst/>
              </a:prstGeom>
              <a:noFill/>
            </p:spPr>
            <p:txBody>
              <a:bodyPr wrap="square" rtlCol="0">
                <a:spAutoFit/>
              </a:bodyPr>
              <a:lstStyle/>
              <a:p>
                <a:r>
                  <a:rPr lang="en-US" sz="1200" b="1" dirty="0"/>
                  <a:t>Transistor</a:t>
                </a:r>
              </a:p>
            </p:txBody>
          </p:sp>
          <p:sp>
            <p:nvSpPr>
              <p:cNvPr id="114" name="TextBox 113">
                <a:extLst>
                  <a:ext uri="{FF2B5EF4-FFF2-40B4-BE49-F238E27FC236}">
                    <a16:creationId xmlns:a16="http://schemas.microsoft.com/office/drawing/2014/main" id="{094EA676-34ED-41EF-8947-4696142B2996}"/>
                  </a:ext>
                </a:extLst>
              </p:cNvPr>
              <p:cNvSpPr txBox="1"/>
              <p:nvPr/>
            </p:nvSpPr>
            <p:spPr>
              <a:xfrm rot="16200000">
                <a:off x="-168129" y="4005930"/>
                <a:ext cx="4478858" cy="276999"/>
              </a:xfrm>
              <a:prstGeom prst="rect">
                <a:avLst/>
              </a:prstGeom>
              <a:noFill/>
            </p:spPr>
            <p:txBody>
              <a:bodyPr wrap="square" rtlCol="0">
                <a:spAutoFit/>
              </a:bodyPr>
              <a:lstStyle/>
              <a:p>
                <a:r>
                  <a:rPr lang="en-US" sz="1200" b="1" dirty="0"/>
                  <a:t>UNIVAC</a:t>
                </a:r>
              </a:p>
            </p:txBody>
          </p:sp>
          <p:sp>
            <p:nvSpPr>
              <p:cNvPr id="115" name="TextBox 114">
                <a:extLst>
                  <a:ext uri="{FF2B5EF4-FFF2-40B4-BE49-F238E27FC236}">
                    <a16:creationId xmlns:a16="http://schemas.microsoft.com/office/drawing/2014/main" id="{1C50AB36-2FAD-4BC2-A088-0E69BE6B1864}"/>
                  </a:ext>
                </a:extLst>
              </p:cNvPr>
              <p:cNvSpPr txBox="1"/>
              <p:nvPr/>
            </p:nvSpPr>
            <p:spPr>
              <a:xfrm rot="16200000">
                <a:off x="-15729" y="4005930"/>
                <a:ext cx="4478858" cy="276999"/>
              </a:xfrm>
              <a:prstGeom prst="rect">
                <a:avLst/>
              </a:prstGeom>
              <a:noFill/>
            </p:spPr>
            <p:txBody>
              <a:bodyPr wrap="square" rtlCol="0">
                <a:spAutoFit/>
              </a:bodyPr>
              <a:lstStyle/>
              <a:p>
                <a:r>
                  <a:rPr lang="en-US" sz="1200" b="1" dirty="0"/>
                  <a:t>IBM 701</a:t>
                </a:r>
              </a:p>
            </p:txBody>
          </p:sp>
          <p:sp>
            <p:nvSpPr>
              <p:cNvPr id="116" name="TextBox 115">
                <a:extLst>
                  <a:ext uri="{FF2B5EF4-FFF2-40B4-BE49-F238E27FC236}">
                    <a16:creationId xmlns:a16="http://schemas.microsoft.com/office/drawing/2014/main" id="{991C65AE-3950-46A1-A425-E1DA9EE66780}"/>
                  </a:ext>
                </a:extLst>
              </p:cNvPr>
              <p:cNvSpPr txBox="1"/>
              <p:nvPr/>
            </p:nvSpPr>
            <p:spPr>
              <a:xfrm rot="16200000">
                <a:off x="155171" y="4005930"/>
                <a:ext cx="4478858" cy="276999"/>
              </a:xfrm>
              <a:prstGeom prst="rect">
                <a:avLst/>
              </a:prstGeom>
              <a:noFill/>
            </p:spPr>
            <p:txBody>
              <a:bodyPr wrap="square" rtlCol="0">
                <a:spAutoFit/>
              </a:bodyPr>
              <a:lstStyle/>
              <a:p>
                <a:r>
                  <a:rPr lang="en-US" sz="1200" b="1" dirty="0"/>
                  <a:t>UNIVAC 1103A</a:t>
                </a:r>
              </a:p>
            </p:txBody>
          </p:sp>
          <p:sp>
            <p:nvSpPr>
              <p:cNvPr id="117" name="TextBox 116">
                <a:extLst>
                  <a:ext uri="{FF2B5EF4-FFF2-40B4-BE49-F238E27FC236}">
                    <a16:creationId xmlns:a16="http://schemas.microsoft.com/office/drawing/2014/main" id="{E435F9A2-21C1-4B02-8DC3-FA9771385CD3}"/>
                  </a:ext>
                </a:extLst>
              </p:cNvPr>
              <p:cNvSpPr txBox="1"/>
              <p:nvPr/>
            </p:nvSpPr>
            <p:spPr>
              <a:xfrm rot="16200000">
                <a:off x="-519024" y="4011296"/>
                <a:ext cx="4478858" cy="276999"/>
              </a:xfrm>
              <a:prstGeom prst="rect">
                <a:avLst/>
              </a:prstGeom>
              <a:noFill/>
            </p:spPr>
            <p:txBody>
              <a:bodyPr wrap="square" rtlCol="0">
                <a:spAutoFit/>
              </a:bodyPr>
              <a:lstStyle/>
              <a:p>
                <a:r>
                  <a:rPr lang="en-US" sz="1200" b="1" dirty="0"/>
                  <a:t>EDSAC and EDVAC</a:t>
                </a:r>
              </a:p>
            </p:txBody>
          </p:sp>
          <p:sp>
            <p:nvSpPr>
              <p:cNvPr id="118" name="TextBox 117">
                <a:extLst>
                  <a:ext uri="{FF2B5EF4-FFF2-40B4-BE49-F238E27FC236}">
                    <a16:creationId xmlns:a16="http://schemas.microsoft.com/office/drawing/2014/main" id="{07EEFEAC-7A0D-4D2D-80FF-DCA8CF62ACD5}"/>
                  </a:ext>
                </a:extLst>
              </p:cNvPr>
              <p:cNvSpPr txBox="1"/>
              <p:nvPr/>
            </p:nvSpPr>
            <p:spPr>
              <a:xfrm rot="16200000">
                <a:off x="-366624" y="4002825"/>
                <a:ext cx="4478858" cy="276999"/>
              </a:xfrm>
              <a:prstGeom prst="rect">
                <a:avLst/>
              </a:prstGeom>
              <a:noFill/>
            </p:spPr>
            <p:txBody>
              <a:bodyPr wrap="square" rtlCol="0">
                <a:spAutoFit/>
              </a:bodyPr>
              <a:lstStyle/>
              <a:p>
                <a:r>
                  <a:rPr lang="en-US" sz="1200" b="1" dirty="0"/>
                  <a:t>BINAC</a:t>
                </a:r>
              </a:p>
            </p:txBody>
          </p:sp>
          <p:sp>
            <p:nvSpPr>
              <p:cNvPr id="119" name="TextBox 118">
                <a:extLst>
                  <a:ext uri="{FF2B5EF4-FFF2-40B4-BE49-F238E27FC236}">
                    <a16:creationId xmlns:a16="http://schemas.microsoft.com/office/drawing/2014/main" id="{8BAC42F9-4CB7-4076-A444-D464EB1F1262}"/>
                  </a:ext>
                </a:extLst>
              </p:cNvPr>
              <p:cNvSpPr txBox="1"/>
              <p:nvPr/>
            </p:nvSpPr>
            <p:spPr>
              <a:xfrm rot="16200000">
                <a:off x="1508271" y="4005930"/>
                <a:ext cx="4478858" cy="276999"/>
              </a:xfrm>
              <a:prstGeom prst="rect">
                <a:avLst/>
              </a:prstGeom>
              <a:noFill/>
            </p:spPr>
            <p:txBody>
              <a:bodyPr wrap="square" rtlCol="0">
                <a:spAutoFit/>
              </a:bodyPr>
              <a:lstStyle/>
              <a:p>
                <a:r>
                  <a:rPr lang="en-US" sz="1200" b="1" dirty="0"/>
                  <a:t>Intel 4004</a:t>
                </a:r>
              </a:p>
            </p:txBody>
          </p:sp>
          <p:sp>
            <p:nvSpPr>
              <p:cNvPr id="120" name="TextBox 119">
                <a:extLst>
                  <a:ext uri="{FF2B5EF4-FFF2-40B4-BE49-F238E27FC236}">
                    <a16:creationId xmlns:a16="http://schemas.microsoft.com/office/drawing/2014/main" id="{53009044-2702-47DB-B645-0A91BEDC3E42}"/>
                  </a:ext>
                </a:extLst>
              </p:cNvPr>
              <p:cNvSpPr txBox="1"/>
              <p:nvPr/>
            </p:nvSpPr>
            <p:spPr>
              <a:xfrm rot="16200000">
                <a:off x="2123524" y="4005930"/>
                <a:ext cx="4478858" cy="276999"/>
              </a:xfrm>
              <a:prstGeom prst="rect">
                <a:avLst/>
              </a:prstGeom>
              <a:noFill/>
            </p:spPr>
            <p:txBody>
              <a:bodyPr wrap="square" rtlCol="0">
                <a:spAutoFit/>
              </a:bodyPr>
              <a:lstStyle/>
              <a:p>
                <a:r>
                  <a:rPr lang="en-US" sz="1200" b="1" dirty="0"/>
                  <a:t>CRAY-1</a:t>
                </a:r>
              </a:p>
            </p:txBody>
          </p:sp>
          <p:sp>
            <p:nvSpPr>
              <p:cNvPr id="121" name="TextBox 120">
                <a:extLst>
                  <a:ext uri="{FF2B5EF4-FFF2-40B4-BE49-F238E27FC236}">
                    <a16:creationId xmlns:a16="http://schemas.microsoft.com/office/drawing/2014/main" id="{CAF00DB0-6C8D-48BB-8A56-9A0A9223785E}"/>
                  </a:ext>
                </a:extLst>
              </p:cNvPr>
              <p:cNvSpPr txBox="1"/>
              <p:nvPr/>
            </p:nvSpPr>
            <p:spPr>
              <a:xfrm rot="16200000">
                <a:off x="1279671" y="4005930"/>
                <a:ext cx="4478858" cy="276999"/>
              </a:xfrm>
              <a:prstGeom prst="rect">
                <a:avLst/>
              </a:prstGeom>
              <a:noFill/>
            </p:spPr>
            <p:txBody>
              <a:bodyPr wrap="square" rtlCol="0">
                <a:spAutoFit/>
              </a:bodyPr>
              <a:lstStyle/>
              <a:p>
                <a:r>
                  <a:rPr lang="en-US" sz="1200" b="1" dirty="0"/>
                  <a:t>DEC PD-8</a:t>
                </a:r>
              </a:p>
            </p:txBody>
          </p:sp>
          <p:sp>
            <p:nvSpPr>
              <p:cNvPr id="122" name="TextBox 121">
                <a:extLst>
                  <a:ext uri="{FF2B5EF4-FFF2-40B4-BE49-F238E27FC236}">
                    <a16:creationId xmlns:a16="http://schemas.microsoft.com/office/drawing/2014/main" id="{0E85B99D-3ADB-4EB5-8FC2-70C1060D60B2}"/>
                  </a:ext>
                </a:extLst>
              </p:cNvPr>
              <p:cNvSpPr txBox="1"/>
              <p:nvPr/>
            </p:nvSpPr>
            <p:spPr>
              <a:xfrm rot="16200000">
                <a:off x="1127271" y="4005930"/>
                <a:ext cx="4478858" cy="276999"/>
              </a:xfrm>
              <a:prstGeom prst="rect">
                <a:avLst/>
              </a:prstGeom>
              <a:noFill/>
            </p:spPr>
            <p:txBody>
              <a:bodyPr wrap="square" rtlCol="0">
                <a:spAutoFit/>
              </a:bodyPr>
              <a:lstStyle/>
              <a:p>
                <a:r>
                  <a:rPr lang="en-US" sz="1200" b="1" dirty="0"/>
                  <a:t>GE-645 Mainframe</a:t>
                </a:r>
              </a:p>
            </p:txBody>
          </p:sp>
          <p:sp>
            <p:nvSpPr>
              <p:cNvPr id="123" name="TextBox 122">
                <a:extLst>
                  <a:ext uri="{FF2B5EF4-FFF2-40B4-BE49-F238E27FC236}">
                    <a16:creationId xmlns:a16="http://schemas.microsoft.com/office/drawing/2014/main" id="{DA54EE0D-51BA-4CFF-BD31-5FFB4208427C}"/>
                  </a:ext>
                </a:extLst>
              </p:cNvPr>
              <p:cNvSpPr txBox="1"/>
              <p:nvPr/>
            </p:nvSpPr>
            <p:spPr>
              <a:xfrm rot="16200000">
                <a:off x="974871" y="4005930"/>
                <a:ext cx="4478858" cy="276999"/>
              </a:xfrm>
              <a:prstGeom prst="rect">
                <a:avLst/>
              </a:prstGeom>
              <a:noFill/>
            </p:spPr>
            <p:txBody>
              <a:bodyPr wrap="square" rtlCol="0">
                <a:spAutoFit/>
              </a:bodyPr>
              <a:lstStyle/>
              <a:p>
                <a:r>
                  <a:rPr lang="en-US" sz="1200" b="1" dirty="0"/>
                  <a:t>IBM System/360</a:t>
                </a:r>
              </a:p>
            </p:txBody>
          </p:sp>
          <p:sp>
            <p:nvSpPr>
              <p:cNvPr id="124" name="TextBox 123">
                <a:extLst>
                  <a:ext uri="{FF2B5EF4-FFF2-40B4-BE49-F238E27FC236}">
                    <a16:creationId xmlns:a16="http://schemas.microsoft.com/office/drawing/2014/main" id="{6AFFD8D8-0663-4F33-BF2B-D21B69F17D1C}"/>
                  </a:ext>
                </a:extLst>
              </p:cNvPr>
              <p:cNvSpPr txBox="1"/>
              <p:nvPr/>
            </p:nvSpPr>
            <p:spPr>
              <a:xfrm rot="16200000">
                <a:off x="822471" y="4005930"/>
                <a:ext cx="4478858" cy="276999"/>
              </a:xfrm>
              <a:prstGeom prst="rect">
                <a:avLst/>
              </a:prstGeom>
              <a:noFill/>
            </p:spPr>
            <p:txBody>
              <a:bodyPr wrap="square" rtlCol="0">
                <a:spAutoFit/>
              </a:bodyPr>
              <a:lstStyle/>
              <a:p>
                <a:r>
                  <a:rPr lang="en-US" sz="1200" b="1" dirty="0"/>
                  <a:t>DEC PDP-1</a:t>
                </a:r>
              </a:p>
            </p:txBody>
          </p:sp>
          <p:sp>
            <p:nvSpPr>
              <p:cNvPr id="125" name="TextBox 124">
                <a:extLst>
                  <a:ext uri="{FF2B5EF4-FFF2-40B4-BE49-F238E27FC236}">
                    <a16:creationId xmlns:a16="http://schemas.microsoft.com/office/drawing/2014/main" id="{658661EF-5DF7-4554-B6E0-BADCDEF5F0C6}"/>
                  </a:ext>
                </a:extLst>
              </p:cNvPr>
              <p:cNvSpPr txBox="1"/>
              <p:nvPr/>
            </p:nvSpPr>
            <p:spPr>
              <a:xfrm rot="16200000">
                <a:off x="337471" y="4005930"/>
                <a:ext cx="4478858" cy="276999"/>
              </a:xfrm>
              <a:prstGeom prst="rect">
                <a:avLst/>
              </a:prstGeom>
              <a:noFill/>
            </p:spPr>
            <p:txBody>
              <a:bodyPr wrap="square" rtlCol="0">
                <a:spAutoFit/>
              </a:bodyPr>
              <a:lstStyle/>
              <a:p>
                <a:r>
                  <a:rPr lang="en-US" sz="1200" b="1" dirty="0"/>
                  <a:t>FORTRAN</a:t>
                </a:r>
              </a:p>
            </p:txBody>
          </p:sp>
          <p:sp>
            <p:nvSpPr>
              <p:cNvPr id="126" name="TextBox 125">
                <a:extLst>
                  <a:ext uri="{FF2B5EF4-FFF2-40B4-BE49-F238E27FC236}">
                    <a16:creationId xmlns:a16="http://schemas.microsoft.com/office/drawing/2014/main" id="{19881362-AB46-406B-A9ED-E50C0DD194BF}"/>
                  </a:ext>
                </a:extLst>
              </p:cNvPr>
              <p:cNvSpPr txBox="1"/>
              <p:nvPr/>
            </p:nvSpPr>
            <p:spPr>
              <a:xfrm rot="16200000">
                <a:off x="642271" y="4005930"/>
                <a:ext cx="4478858" cy="276999"/>
              </a:xfrm>
              <a:prstGeom prst="rect">
                <a:avLst/>
              </a:prstGeom>
              <a:noFill/>
            </p:spPr>
            <p:txBody>
              <a:bodyPr wrap="square" rtlCol="0">
                <a:spAutoFit/>
              </a:bodyPr>
              <a:lstStyle/>
              <a:p>
                <a:r>
                  <a:rPr lang="en-US" sz="1200" b="1" dirty="0"/>
                  <a:t>Burroughs B5000</a:t>
                </a:r>
              </a:p>
            </p:txBody>
          </p:sp>
          <p:sp>
            <p:nvSpPr>
              <p:cNvPr id="127" name="TextBox 126">
                <a:extLst>
                  <a:ext uri="{FF2B5EF4-FFF2-40B4-BE49-F238E27FC236}">
                    <a16:creationId xmlns:a16="http://schemas.microsoft.com/office/drawing/2014/main" id="{8172E7A7-F45D-40B0-B22F-8D1378DD6584}"/>
                  </a:ext>
                </a:extLst>
              </p:cNvPr>
              <p:cNvSpPr txBox="1"/>
              <p:nvPr/>
            </p:nvSpPr>
            <p:spPr>
              <a:xfrm rot="16200000">
                <a:off x="489871" y="4005930"/>
                <a:ext cx="4478858" cy="276999"/>
              </a:xfrm>
              <a:prstGeom prst="rect">
                <a:avLst/>
              </a:prstGeom>
              <a:noFill/>
            </p:spPr>
            <p:txBody>
              <a:bodyPr wrap="square" rtlCol="0">
                <a:spAutoFit/>
              </a:bodyPr>
              <a:lstStyle/>
              <a:p>
                <a:r>
                  <a:rPr lang="en-US" sz="1200" b="1" dirty="0"/>
                  <a:t>IBM 7090</a:t>
                </a:r>
              </a:p>
            </p:txBody>
          </p:sp>
          <p:sp>
            <p:nvSpPr>
              <p:cNvPr id="128" name="TextBox 127">
                <a:extLst>
                  <a:ext uri="{FF2B5EF4-FFF2-40B4-BE49-F238E27FC236}">
                    <a16:creationId xmlns:a16="http://schemas.microsoft.com/office/drawing/2014/main" id="{8254B612-BB0C-4E82-A88C-114922236258}"/>
                  </a:ext>
                </a:extLst>
              </p:cNvPr>
              <p:cNvSpPr txBox="1"/>
              <p:nvPr/>
            </p:nvSpPr>
            <p:spPr>
              <a:xfrm rot="16200000">
                <a:off x="1660671" y="4005930"/>
                <a:ext cx="4478858" cy="276999"/>
              </a:xfrm>
              <a:prstGeom prst="rect">
                <a:avLst/>
              </a:prstGeom>
              <a:noFill/>
            </p:spPr>
            <p:txBody>
              <a:bodyPr wrap="square" rtlCol="0">
                <a:spAutoFit/>
              </a:bodyPr>
              <a:lstStyle/>
              <a:p>
                <a:r>
                  <a:rPr lang="en-US" sz="1200" b="1" dirty="0"/>
                  <a:t>Ethernet, WYSIWYG, Mouse</a:t>
                </a:r>
              </a:p>
            </p:txBody>
          </p:sp>
          <p:sp>
            <p:nvSpPr>
              <p:cNvPr id="129" name="TextBox 128">
                <a:extLst>
                  <a:ext uri="{FF2B5EF4-FFF2-40B4-BE49-F238E27FC236}">
                    <a16:creationId xmlns:a16="http://schemas.microsoft.com/office/drawing/2014/main" id="{C04E8BFC-E724-44CA-987C-0B9EAEDCA775}"/>
                  </a:ext>
                </a:extLst>
              </p:cNvPr>
              <p:cNvSpPr txBox="1"/>
              <p:nvPr/>
            </p:nvSpPr>
            <p:spPr>
              <a:xfrm rot="16200000">
                <a:off x="1813071" y="4005930"/>
                <a:ext cx="4478858" cy="276999"/>
              </a:xfrm>
              <a:prstGeom prst="rect">
                <a:avLst/>
              </a:prstGeom>
              <a:noFill/>
            </p:spPr>
            <p:txBody>
              <a:bodyPr wrap="square" rtlCol="0">
                <a:spAutoFit/>
              </a:bodyPr>
              <a:lstStyle/>
              <a:p>
                <a:r>
                  <a:rPr lang="en-US" sz="1200" b="1" dirty="0"/>
                  <a:t>Altair 8800</a:t>
                </a:r>
              </a:p>
            </p:txBody>
          </p:sp>
          <p:sp>
            <p:nvSpPr>
              <p:cNvPr id="130" name="TextBox 129">
                <a:extLst>
                  <a:ext uri="{FF2B5EF4-FFF2-40B4-BE49-F238E27FC236}">
                    <a16:creationId xmlns:a16="http://schemas.microsoft.com/office/drawing/2014/main" id="{A7EE2B04-47FB-42ED-B3EB-E31842AAED41}"/>
                  </a:ext>
                </a:extLst>
              </p:cNvPr>
              <p:cNvSpPr txBox="1"/>
              <p:nvPr/>
            </p:nvSpPr>
            <p:spPr>
              <a:xfrm rot="16200000">
                <a:off x="1965471" y="4000569"/>
                <a:ext cx="4478858" cy="276999"/>
              </a:xfrm>
              <a:prstGeom prst="rect">
                <a:avLst/>
              </a:prstGeom>
              <a:noFill/>
            </p:spPr>
            <p:txBody>
              <a:bodyPr wrap="square" rtlCol="0">
                <a:spAutoFit/>
              </a:bodyPr>
              <a:lstStyle/>
              <a:p>
                <a:r>
                  <a:rPr lang="en-US" sz="1200" b="1" dirty="0"/>
                  <a:t>IBM System/360 Model 67</a:t>
                </a:r>
              </a:p>
            </p:txBody>
          </p:sp>
        </p:grpSp>
      </p:grpSp>
    </p:spTree>
    <p:extLst>
      <p:ext uri="{BB962C8B-B14F-4D97-AF65-F5344CB8AC3E}">
        <p14:creationId xmlns:p14="http://schemas.microsoft.com/office/powerpoint/2010/main" val="115819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17</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pic>
        <p:nvPicPr>
          <p:cNvPr id="45" name="Picture 44">
            <a:extLst>
              <a:ext uri="{FF2B5EF4-FFF2-40B4-BE49-F238E27FC236}">
                <a16:creationId xmlns:a16="http://schemas.microsoft.com/office/drawing/2014/main" id="{DEF38055-DFDE-4CA1-9EEB-994C123FA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733" y="1364190"/>
            <a:ext cx="4784748" cy="3283997"/>
          </a:xfrm>
          <a:prstGeom prst="rect">
            <a:avLst/>
          </a:prstGeom>
        </p:spPr>
      </p:pic>
      <p:grpSp>
        <p:nvGrpSpPr>
          <p:cNvPr id="8" name="Group 7">
            <a:extLst>
              <a:ext uri="{FF2B5EF4-FFF2-40B4-BE49-F238E27FC236}">
                <a16:creationId xmlns:a16="http://schemas.microsoft.com/office/drawing/2014/main" id="{9E3716C0-3B3C-42AD-975D-14BDCCE2CA9E}"/>
              </a:ext>
            </a:extLst>
          </p:cNvPr>
          <p:cNvGrpSpPr/>
          <p:nvPr/>
        </p:nvGrpSpPr>
        <p:grpSpPr>
          <a:xfrm>
            <a:off x="2050541" y="1899641"/>
            <a:ext cx="3969259" cy="4505555"/>
            <a:chOff x="1136140" y="1899640"/>
            <a:chExt cx="3969259" cy="4505555"/>
          </a:xfrm>
        </p:grpSpPr>
        <p:sp>
          <p:nvSpPr>
            <p:cNvPr id="44" name="TextBox 43">
              <a:extLst>
                <a:ext uri="{FF2B5EF4-FFF2-40B4-BE49-F238E27FC236}">
                  <a16:creationId xmlns:a16="http://schemas.microsoft.com/office/drawing/2014/main" id="{2895B20A-48D0-4FC6-9453-BBAA2DA371EC}"/>
                </a:ext>
              </a:extLst>
            </p:cNvPr>
            <p:cNvSpPr txBox="1"/>
            <p:nvPr/>
          </p:nvSpPr>
          <p:spPr>
            <a:xfrm rot="16200000">
              <a:off x="2727471" y="4005930"/>
              <a:ext cx="4478858" cy="276999"/>
            </a:xfrm>
            <a:prstGeom prst="rect">
              <a:avLst/>
            </a:prstGeom>
            <a:noFill/>
          </p:spPr>
          <p:txBody>
            <a:bodyPr wrap="square" rtlCol="0">
              <a:spAutoFit/>
            </a:bodyPr>
            <a:lstStyle/>
            <a:p>
              <a:r>
                <a:rPr lang="en-US" sz="1200" b="1" dirty="0" err="1"/>
                <a:t>Visicalc</a:t>
              </a:r>
              <a:r>
                <a:rPr lang="en-US" sz="1200" b="1" dirty="0"/>
                <a:t>, WordStar</a:t>
              </a:r>
            </a:p>
          </p:txBody>
        </p:sp>
        <p:grpSp>
          <p:nvGrpSpPr>
            <p:cNvPr id="5" name="Group 4">
              <a:extLst>
                <a:ext uri="{FF2B5EF4-FFF2-40B4-BE49-F238E27FC236}">
                  <a16:creationId xmlns:a16="http://schemas.microsoft.com/office/drawing/2014/main" id="{F6B35F12-7012-4F78-823D-B221AED76A81}"/>
                </a:ext>
              </a:extLst>
            </p:cNvPr>
            <p:cNvGrpSpPr/>
            <p:nvPr/>
          </p:nvGrpSpPr>
          <p:grpSpPr>
            <a:xfrm>
              <a:off x="1136140" y="1899640"/>
              <a:ext cx="3816859" cy="4505555"/>
              <a:chOff x="1136140" y="1899640"/>
              <a:chExt cx="3816859" cy="4505555"/>
            </a:xfrm>
          </p:grpSpPr>
          <p:sp>
            <p:nvSpPr>
              <p:cNvPr id="67" name="TextBox 66">
                <a:extLst>
                  <a:ext uri="{FF2B5EF4-FFF2-40B4-BE49-F238E27FC236}">
                    <a16:creationId xmlns:a16="http://schemas.microsoft.com/office/drawing/2014/main" id="{45D07774-E81D-4FBF-A069-04A9790009D4}"/>
                  </a:ext>
                </a:extLst>
              </p:cNvPr>
              <p:cNvSpPr txBox="1"/>
              <p:nvPr/>
            </p:nvSpPr>
            <p:spPr>
              <a:xfrm rot="16200000">
                <a:off x="2575071" y="4005930"/>
                <a:ext cx="4478858" cy="276999"/>
              </a:xfrm>
              <a:prstGeom prst="rect">
                <a:avLst/>
              </a:prstGeom>
              <a:noFill/>
            </p:spPr>
            <p:txBody>
              <a:bodyPr wrap="square" rtlCol="0">
                <a:spAutoFit/>
              </a:bodyPr>
              <a:lstStyle/>
              <a:p>
                <a:r>
                  <a:rPr lang="en-US" sz="1200" b="1" dirty="0"/>
                  <a:t>DEC VAX 11/780</a:t>
                </a:r>
              </a:p>
            </p:txBody>
          </p:sp>
          <p:grpSp>
            <p:nvGrpSpPr>
              <p:cNvPr id="68" name="Group 67">
                <a:extLst>
                  <a:ext uri="{FF2B5EF4-FFF2-40B4-BE49-F238E27FC236}">
                    <a16:creationId xmlns:a16="http://schemas.microsoft.com/office/drawing/2014/main" id="{0C6750A2-FFCD-4363-92A8-35D084885D9F}"/>
                  </a:ext>
                </a:extLst>
              </p:cNvPr>
              <p:cNvGrpSpPr/>
              <p:nvPr/>
            </p:nvGrpSpPr>
            <p:grpSpPr>
              <a:xfrm>
                <a:off x="1136140" y="1899640"/>
                <a:ext cx="3658961" cy="4505555"/>
                <a:chOff x="1136140" y="1899640"/>
                <a:chExt cx="3658961" cy="4505555"/>
              </a:xfrm>
            </p:grpSpPr>
            <p:sp>
              <p:nvSpPr>
                <p:cNvPr id="69" name="TextBox 68">
                  <a:extLst>
                    <a:ext uri="{FF2B5EF4-FFF2-40B4-BE49-F238E27FC236}">
                      <a16:creationId xmlns:a16="http://schemas.microsoft.com/office/drawing/2014/main" id="{43AEC139-9040-426D-8C52-F1F90ED8DC76}"/>
                    </a:ext>
                  </a:extLst>
                </p:cNvPr>
                <p:cNvSpPr txBox="1"/>
                <p:nvPr/>
              </p:nvSpPr>
              <p:spPr>
                <a:xfrm rot="16200000">
                  <a:off x="2417173" y="4005930"/>
                  <a:ext cx="4478858" cy="276999"/>
                </a:xfrm>
                <a:prstGeom prst="rect">
                  <a:avLst/>
                </a:prstGeom>
                <a:noFill/>
              </p:spPr>
              <p:txBody>
                <a:bodyPr wrap="square" rtlCol="0">
                  <a:spAutoFit/>
                </a:bodyPr>
                <a:lstStyle/>
                <a:p>
                  <a:r>
                    <a:rPr lang="en-US" sz="1200" b="1" dirty="0"/>
                    <a:t>Apple II, PET, Atari</a:t>
                  </a:r>
                </a:p>
              </p:txBody>
            </p:sp>
            <p:grpSp>
              <p:nvGrpSpPr>
                <p:cNvPr id="70" name="Group 69">
                  <a:extLst>
                    <a:ext uri="{FF2B5EF4-FFF2-40B4-BE49-F238E27FC236}">
                      <a16:creationId xmlns:a16="http://schemas.microsoft.com/office/drawing/2014/main" id="{0AD6A4CE-37EF-4533-AB78-A47FF7DFA6A3}"/>
                    </a:ext>
                  </a:extLst>
                </p:cNvPr>
                <p:cNvGrpSpPr/>
                <p:nvPr/>
              </p:nvGrpSpPr>
              <p:grpSpPr>
                <a:xfrm>
                  <a:off x="1136140" y="1899640"/>
                  <a:ext cx="3512059" cy="4505555"/>
                  <a:chOff x="1136140" y="1899640"/>
                  <a:chExt cx="3512059" cy="4505555"/>
                </a:xfrm>
              </p:grpSpPr>
              <p:sp>
                <p:nvSpPr>
                  <p:cNvPr id="71" name="TextBox 70">
                    <a:extLst>
                      <a:ext uri="{FF2B5EF4-FFF2-40B4-BE49-F238E27FC236}">
                        <a16:creationId xmlns:a16="http://schemas.microsoft.com/office/drawing/2014/main" id="{F043F8F1-1C7B-4228-A23C-4008D523445C}"/>
                      </a:ext>
                    </a:extLst>
                  </p:cNvPr>
                  <p:cNvSpPr txBox="1"/>
                  <p:nvPr/>
                </p:nvSpPr>
                <p:spPr>
                  <a:xfrm rot="16200000">
                    <a:off x="2270271" y="4005930"/>
                    <a:ext cx="4478858" cy="276999"/>
                  </a:xfrm>
                  <a:prstGeom prst="rect">
                    <a:avLst/>
                  </a:prstGeom>
                  <a:noFill/>
                </p:spPr>
                <p:txBody>
                  <a:bodyPr wrap="square" rtlCol="0">
                    <a:spAutoFit/>
                  </a:bodyPr>
                  <a:lstStyle/>
                  <a:p>
                    <a:r>
                      <a:rPr lang="en-US" sz="1200" b="1" dirty="0"/>
                      <a:t>BASIC, CP/M</a:t>
                    </a:r>
                  </a:p>
                </p:txBody>
              </p:sp>
              <p:sp>
                <p:nvSpPr>
                  <p:cNvPr id="72" name="TextBox 71">
                    <a:extLst>
                      <a:ext uri="{FF2B5EF4-FFF2-40B4-BE49-F238E27FC236}">
                        <a16:creationId xmlns:a16="http://schemas.microsoft.com/office/drawing/2014/main" id="{1EBFEF6C-87C9-4C1B-AF28-45403700C94E}"/>
                      </a:ext>
                    </a:extLst>
                  </p:cNvPr>
                  <p:cNvSpPr txBox="1"/>
                  <p:nvPr/>
                </p:nvSpPr>
                <p:spPr>
                  <a:xfrm rot="16200000">
                    <a:off x="-964789" y="4005930"/>
                    <a:ext cx="4478858" cy="276999"/>
                  </a:xfrm>
                  <a:prstGeom prst="rect">
                    <a:avLst/>
                  </a:prstGeom>
                  <a:noFill/>
                </p:spPr>
                <p:txBody>
                  <a:bodyPr wrap="square" rtlCol="0">
                    <a:spAutoFit/>
                  </a:bodyPr>
                  <a:lstStyle/>
                  <a:p>
                    <a:r>
                      <a:rPr lang="en-US" sz="1200" b="1" dirty="0"/>
                      <a:t>ENIAC</a:t>
                    </a:r>
                  </a:p>
                </p:txBody>
              </p:sp>
              <p:sp>
                <p:nvSpPr>
                  <p:cNvPr id="73" name="TextBox 72">
                    <a:extLst>
                      <a:ext uri="{FF2B5EF4-FFF2-40B4-BE49-F238E27FC236}">
                        <a16:creationId xmlns:a16="http://schemas.microsoft.com/office/drawing/2014/main" id="{C773ED58-5A17-44D6-95EF-456DB3811EB3}"/>
                      </a:ext>
                    </a:extLst>
                  </p:cNvPr>
                  <p:cNvSpPr txBox="1"/>
                  <p:nvPr/>
                </p:nvSpPr>
                <p:spPr>
                  <a:xfrm rot="16200000">
                    <a:off x="-718292" y="4027266"/>
                    <a:ext cx="4478858" cy="276999"/>
                  </a:xfrm>
                  <a:prstGeom prst="rect">
                    <a:avLst/>
                  </a:prstGeom>
                  <a:noFill/>
                </p:spPr>
                <p:txBody>
                  <a:bodyPr wrap="square" rtlCol="0">
                    <a:spAutoFit/>
                  </a:bodyPr>
                  <a:lstStyle/>
                  <a:p>
                    <a:r>
                      <a:rPr lang="en-US" sz="1200" b="1" dirty="0"/>
                      <a:t>Transistor</a:t>
                    </a:r>
                  </a:p>
                </p:txBody>
              </p:sp>
              <p:sp>
                <p:nvSpPr>
                  <p:cNvPr id="74" name="TextBox 73">
                    <a:extLst>
                      <a:ext uri="{FF2B5EF4-FFF2-40B4-BE49-F238E27FC236}">
                        <a16:creationId xmlns:a16="http://schemas.microsoft.com/office/drawing/2014/main" id="{7B06D69E-6EED-444F-9C55-CE0317EE3A52}"/>
                      </a:ext>
                    </a:extLst>
                  </p:cNvPr>
                  <p:cNvSpPr txBox="1"/>
                  <p:nvPr/>
                </p:nvSpPr>
                <p:spPr>
                  <a:xfrm rot="16200000">
                    <a:off x="-168129" y="4005930"/>
                    <a:ext cx="4478858" cy="276999"/>
                  </a:xfrm>
                  <a:prstGeom prst="rect">
                    <a:avLst/>
                  </a:prstGeom>
                  <a:noFill/>
                </p:spPr>
                <p:txBody>
                  <a:bodyPr wrap="square" rtlCol="0">
                    <a:spAutoFit/>
                  </a:bodyPr>
                  <a:lstStyle/>
                  <a:p>
                    <a:r>
                      <a:rPr lang="en-US" sz="1200" b="1" dirty="0"/>
                      <a:t>UNIVAC</a:t>
                    </a:r>
                  </a:p>
                </p:txBody>
              </p:sp>
              <p:sp>
                <p:nvSpPr>
                  <p:cNvPr id="75" name="TextBox 74">
                    <a:extLst>
                      <a:ext uri="{FF2B5EF4-FFF2-40B4-BE49-F238E27FC236}">
                        <a16:creationId xmlns:a16="http://schemas.microsoft.com/office/drawing/2014/main" id="{BBE38E8B-2BB4-40D9-958D-03D21F31C740}"/>
                      </a:ext>
                    </a:extLst>
                  </p:cNvPr>
                  <p:cNvSpPr txBox="1"/>
                  <p:nvPr/>
                </p:nvSpPr>
                <p:spPr>
                  <a:xfrm rot="16200000">
                    <a:off x="-15729" y="4005930"/>
                    <a:ext cx="4478858" cy="276999"/>
                  </a:xfrm>
                  <a:prstGeom prst="rect">
                    <a:avLst/>
                  </a:prstGeom>
                  <a:noFill/>
                </p:spPr>
                <p:txBody>
                  <a:bodyPr wrap="square" rtlCol="0">
                    <a:spAutoFit/>
                  </a:bodyPr>
                  <a:lstStyle/>
                  <a:p>
                    <a:r>
                      <a:rPr lang="en-US" sz="1200" b="1" dirty="0"/>
                      <a:t>IBM 701</a:t>
                    </a:r>
                  </a:p>
                </p:txBody>
              </p:sp>
              <p:sp>
                <p:nvSpPr>
                  <p:cNvPr id="76" name="TextBox 75">
                    <a:extLst>
                      <a:ext uri="{FF2B5EF4-FFF2-40B4-BE49-F238E27FC236}">
                        <a16:creationId xmlns:a16="http://schemas.microsoft.com/office/drawing/2014/main" id="{CD5CCA6D-818A-405E-A5FF-5422BB862564}"/>
                      </a:ext>
                    </a:extLst>
                  </p:cNvPr>
                  <p:cNvSpPr txBox="1"/>
                  <p:nvPr/>
                </p:nvSpPr>
                <p:spPr>
                  <a:xfrm rot="16200000">
                    <a:off x="155171" y="4005930"/>
                    <a:ext cx="4478858" cy="276999"/>
                  </a:xfrm>
                  <a:prstGeom prst="rect">
                    <a:avLst/>
                  </a:prstGeom>
                  <a:noFill/>
                </p:spPr>
                <p:txBody>
                  <a:bodyPr wrap="square" rtlCol="0">
                    <a:spAutoFit/>
                  </a:bodyPr>
                  <a:lstStyle/>
                  <a:p>
                    <a:r>
                      <a:rPr lang="en-US" sz="1200" b="1" dirty="0"/>
                      <a:t>UNIVAC 1103A</a:t>
                    </a:r>
                  </a:p>
                </p:txBody>
              </p:sp>
              <p:sp>
                <p:nvSpPr>
                  <p:cNvPr id="77" name="TextBox 76">
                    <a:extLst>
                      <a:ext uri="{FF2B5EF4-FFF2-40B4-BE49-F238E27FC236}">
                        <a16:creationId xmlns:a16="http://schemas.microsoft.com/office/drawing/2014/main" id="{5A825377-0E63-475D-919E-366DBF3C1B27}"/>
                      </a:ext>
                    </a:extLst>
                  </p:cNvPr>
                  <p:cNvSpPr txBox="1"/>
                  <p:nvPr/>
                </p:nvSpPr>
                <p:spPr>
                  <a:xfrm rot="16200000">
                    <a:off x="-519024" y="4011296"/>
                    <a:ext cx="4478858" cy="276999"/>
                  </a:xfrm>
                  <a:prstGeom prst="rect">
                    <a:avLst/>
                  </a:prstGeom>
                  <a:noFill/>
                </p:spPr>
                <p:txBody>
                  <a:bodyPr wrap="square" rtlCol="0">
                    <a:spAutoFit/>
                  </a:bodyPr>
                  <a:lstStyle/>
                  <a:p>
                    <a:r>
                      <a:rPr lang="en-US" sz="1200" b="1" dirty="0"/>
                      <a:t>EDSAC and EDVAC</a:t>
                    </a:r>
                  </a:p>
                </p:txBody>
              </p:sp>
              <p:sp>
                <p:nvSpPr>
                  <p:cNvPr id="78" name="TextBox 77">
                    <a:extLst>
                      <a:ext uri="{FF2B5EF4-FFF2-40B4-BE49-F238E27FC236}">
                        <a16:creationId xmlns:a16="http://schemas.microsoft.com/office/drawing/2014/main" id="{A10016A1-8141-4AF7-9955-ACD8C55E2061}"/>
                      </a:ext>
                    </a:extLst>
                  </p:cNvPr>
                  <p:cNvSpPr txBox="1"/>
                  <p:nvPr/>
                </p:nvSpPr>
                <p:spPr>
                  <a:xfrm rot="16200000">
                    <a:off x="-366624" y="4002825"/>
                    <a:ext cx="4478858" cy="276999"/>
                  </a:xfrm>
                  <a:prstGeom prst="rect">
                    <a:avLst/>
                  </a:prstGeom>
                  <a:noFill/>
                </p:spPr>
                <p:txBody>
                  <a:bodyPr wrap="square" rtlCol="0">
                    <a:spAutoFit/>
                  </a:bodyPr>
                  <a:lstStyle/>
                  <a:p>
                    <a:r>
                      <a:rPr lang="en-US" sz="1200" b="1" dirty="0"/>
                      <a:t>BINAC</a:t>
                    </a:r>
                  </a:p>
                </p:txBody>
              </p:sp>
              <p:sp>
                <p:nvSpPr>
                  <p:cNvPr id="79" name="TextBox 78">
                    <a:extLst>
                      <a:ext uri="{FF2B5EF4-FFF2-40B4-BE49-F238E27FC236}">
                        <a16:creationId xmlns:a16="http://schemas.microsoft.com/office/drawing/2014/main" id="{F512F40D-A1F6-4409-9E42-1185ABE659B4}"/>
                      </a:ext>
                    </a:extLst>
                  </p:cNvPr>
                  <p:cNvSpPr txBox="1"/>
                  <p:nvPr/>
                </p:nvSpPr>
                <p:spPr>
                  <a:xfrm rot="16200000">
                    <a:off x="1508271" y="4005930"/>
                    <a:ext cx="4478858" cy="276999"/>
                  </a:xfrm>
                  <a:prstGeom prst="rect">
                    <a:avLst/>
                  </a:prstGeom>
                  <a:noFill/>
                </p:spPr>
                <p:txBody>
                  <a:bodyPr wrap="square" rtlCol="0">
                    <a:spAutoFit/>
                  </a:bodyPr>
                  <a:lstStyle/>
                  <a:p>
                    <a:r>
                      <a:rPr lang="en-US" sz="1200" b="1" dirty="0"/>
                      <a:t>Intel 4004</a:t>
                    </a:r>
                  </a:p>
                </p:txBody>
              </p:sp>
              <p:sp>
                <p:nvSpPr>
                  <p:cNvPr id="80" name="TextBox 79">
                    <a:extLst>
                      <a:ext uri="{FF2B5EF4-FFF2-40B4-BE49-F238E27FC236}">
                        <a16:creationId xmlns:a16="http://schemas.microsoft.com/office/drawing/2014/main" id="{C03435B4-D228-4EAF-938F-CD27890CB745}"/>
                      </a:ext>
                    </a:extLst>
                  </p:cNvPr>
                  <p:cNvSpPr txBox="1"/>
                  <p:nvPr/>
                </p:nvSpPr>
                <p:spPr>
                  <a:xfrm rot="16200000">
                    <a:off x="2123524" y="4005930"/>
                    <a:ext cx="4478858" cy="276999"/>
                  </a:xfrm>
                  <a:prstGeom prst="rect">
                    <a:avLst/>
                  </a:prstGeom>
                  <a:noFill/>
                </p:spPr>
                <p:txBody>
                  <a:bodyPr wrap="square" rtlCol="0">
                    <a:spAutoFit/>
                  </a:bodyPr>
                  <a:lstStyle/>
                  <a:p>
                    <a:r>
                      <a:rPr lang="en-US" sz="1200" b="1" dirty="0"/>
                      <a:t>CRAY-1</a:t>
                    </a:r>
                  </a:p>
                </p:txBody>
              </p:sp>
              <p:sp>
                <p:nvSpPr>
                  <p:cNvPr id="81" name="TextBox 80">
                    <a:extLst>
                      <a:ext uri="{FF2B5EF4-FFF2-40B4-BE49-F238E27FC236}">
                        <a16:creationId xmlns:a16="http://schemas.microsoft.com/office/drawing/2014/main" id="{B2C7CB76-F557-4E5B-ADD8-F529179A3EB7}"/>
                      </a:ext>
                    </a:extLst>
                  </p:cNvPr>
                  <p:cNvSpPr txBox="1"/>
                  <p:nvPr/>
                </p:nvSpPr>
                <p:spPr>
                  <a:xfrm rot="16200000">
                    <a:off x="1279671" y="4005930"/>
                    <a:ext cx="4478858" cy="276999"/>
                  </a:xfrm>
                  <a:prstGeom prst="rect">
                    <a:avLst/>
                  </a:prstGeom>
                  <a:noFill/>
                </p:spPr>
                <p:txBody>
                  <a:bodyPr wrap="square" rtlCol="0">
                    <a:spAutoFit/>
                  </a:bodyPr>
                  <a:lstStyle/>
                  <a:p>
                    <a:r>
                      <a:rPr lang="en-US" sz="1200" b="1" dirty="0"/>
                      <a:t>DEC PD-8</a:t>
                    </a:r>
                  </a:p>
                </p:txBody>
              </p:sp>
              <p:sp>
                <p:nvSpPr>
                  <p:cNvPr id="82" name="TextBox 81">
                    <a:extLst>
                      <a:ext uri="{FF2B5EF4-FFF2-40B4-BE49-F238E27FC236}">
                        <a16:creationId xmlns:a16="http://schemas.microsoft.com/office/drawing/2014/main" id="{08AEFD26-3740-4219-B098-E837A9A9D929}"/>
                      </a:ext>
                    </a:extLst>
                  </p:cNvPr>
                  <p:cNvSpPr txBox="1"/>
                  <p:nvPr/>
                </p:nvSpPr>
                <p:spPr>
                  <a:xfrm rot="16200000">
                    <a:off x="1127271" y="4005930"/>
                    <a:ext cx="4478858" cy="276999"/>
                  </a:xfrm>
                  <a:prstGeom prst="rect">
                    <a:avLst/>
                  </a:prstGeom>
                  <a:noFill/>
                </p:spPr>
                <p:txBody>
                  <a:bodyPr wrap="square" rtlCol="0">
                    <a:spAutoFit/>
                  </a:bodyPr>
                  <a:lstStyle/>
                  <a:p>
                    <a:r>
                      <a:rPr lang="en-US" sz="1200" b="1" dirty="0"/>
                      <a:t>GE-645 Mainframe</a:t>
                    </a:r>
                  </a:p>
                </p:txBody>
              </p:sp>
              <p:sp>
                <p:nvSpPr>
                  <p:cNvPr id="83" name="TextBox 82">
                    <a:extLst>
                      <a:ext uri="{FF2B5EF4-FFF2-40B4-BE49-F238E27FC236}">
                        <a16:creationId xmlns:a16="http://schemas.microsoft.com/office/drawing/2014/main" id="{9E745E7E-A78E-4189-A051-E33E439AF8D1}"/>
                      </a:ext>
                    </a:extLst>
                  </p:cNvPr>
                  <p:cNvSpPr txBox="1"/>
                  <p:nvPr/>
                </p:nvSpPr>
                <p:spPr>
                  <a:xfrm rot="16200000">
                    <a:off x="974871" y="4005930"/>
                    <a:ext cx="4478858" cy="276999"/>
                  </a:xfrm>
                  <a:prstGeom prst="rect">
                    <a:avLst/>
                  </a:prstGeom>
                  <a:noFill/>
                </p:spPr>
                <p:txBody>
                  <a:bodyPr wrap="square" rtlCol="0">
                    <a:spAutoFit/>
                  </a:bodyPr>
                  <a:lstStyle/>
                  <a:p>
                    <a:r>
                      <a:rPr lang="en-US" sz="1200" b="1" dirty="0"/>
                      <a:t>IBM System/360</a:t>
                    </a:r>
                  </a:p>
                </p:txBody>
              </p:sp>
              <p:sp>
                <p:nvSpPr>
                  <p:cNvPr id="84" name="TextBox 83">
                    <a:extLst>
                      <a:ext uri="{FF2B5EF4-FFF2-40B4-BE49-F238E27FC236}">
                        <a16:creationId xmlns:a16="http://schemas.microsoft.com/office/drawing/2014/main" id="{E9511319-547A-4471-8D2A-4DF1CCB4650B}"/>
                      </a:ext>
                    </a:extLst>
                  </p:cNvPr>
                  <p:cNvSpPr txBox="1"/>
                  <p:nvPr/>
                </p:nvSpPr>
                <p:spPr>
                  <a:xfrm rot="16200000">
                    <a:off x="822471" y="4005930"/>
                    <a:ext cx="4478858" cy="276999"/>
                  </a:xfrm>
                  <a:prstGeom prst="rect">
                    <a:avLst/>
                  </a:prstGeom>
                  <a:noFill/>
                </p:spPr>
                <p:txBody>
                  <a:bodyPr wrap="square" rtlCol="0">
                    <a:spAutoFit/>
                  </a:bodyPr>
                  <a:lstStyle/>
                  <a:p>
                    <a:r>
                      <a:rPr lang="en-US" sz="1200" b="1" dirty="0"/>
                      <a:t>DEC PDP-1</a:t>
                    </a:r>
                  </a:p>
                </p:txBody>
              </p:sp>
              <p:sp>
                <p:nvSpPr>
                  <p:cNvPr id="85" name="TextBox 84">
                    <a:extLst>
                      <a:ext uri="{FF2B5EF4-FFF2-40B4-BE49-F238E27FC236}">
                        <a16:creationId xmlns:a16="http://schemas.microsoft.com/office/drawing/2014/main" id="{E0A0C951-4F6E-42A5-B5E5-3493DAE734F1}"/>
                      </a:ext>
                    </a:extLst>
                  </p:cNvPr>
                  <p:cNvSpPr txBox="1"/>
                  <p:nvPr/>
                </p:nvSpPr>
                <p:spPr>
                  <a:xfrm rot="16200000">
                    <a:off x="337471" y="4005930"/>
                    <a:ext cx="4478858" cy="276999"/>
                  </a:xfrm>
                  <a:prstGeom prst="rect">
                    <a:avLst/>
                  </a:prstGeom>
                  <a:noFill/>
                </p:spPr>
                <p:txBody>
                  <a:bodyPr wrap="square" rtlCol="0">
                    <a:spAutoFit/>
                  </a:bodyPr>
                  <a:lstStyle/>
                  <a:p>
                    <a:r>
                      <a:rPr lang="en-US" sz="1200" b="1" dirty="0"/>
                      <a:t>FORTRAN</a:t>
                    </a:r>
                  </a:p>
                </p:txBody>
              </p:sp>
              <p:sp>
                <p:nvSpPr>
                  <p:cNvPr id="86" name="TextBox 85">
                    <a:extLst>
                      <a:ext uri="{FF2B5EF4-FFF2-40B4-BE49-F238E27FC236}">
                        <a16:creationId xmlns:a16="http://schemas.microsoft.com/office/drawing/2014/main" id="{91A4BD4F-81C3-4DDF-96E8-F79DCB8C5646}"/>
                      </a:ext>
                    </a:extLst>
                  </p:cNvPr>
                  <p:cNvSpPr txBox="1"/>
                  <p:nvPr/>
                </p:nvSpPr>
                <p:spPr>
                  <a:xfrm rot="16200000">
                    <a:off x="642271" y="4005930"/>
                    <a:ext cx="4478858" cy="276999"/>
                  </a:xfrm>
                  <a:prstGeom prst="rect">
                    <a:avLst/>
                  </a:prstGeom>
                  <a:noFill/>
                </p:spPr>
                <p:txBody>
                  <a:bodyPr wrap="square" rtlCol="0">
                    <a:spAutoFit/>
                  </a:bodyPr>
                  <a:lstStyle/>
                  <a:p>
                    <a:r>
                      <a:rPr lang="en-US" sz="1200" b="1" dirty="0"/>
                      <a:t>Burroughs B5000</a:t>
                    </a:r>
                  </a:p>
                </p:txBody>
              </p:sp>
              <p:sp>
                <p:nvSpPr>
                  <p:cNvPr id="87" name="TextBox 86">
                    <a:extLst>
                      <a:ext uri="{FF2B5EF4-FFF2-40B4-BE49-F238E27FC236}">
                        <a16:creationId xmlns:a16="http://schemas.microsoft.com/office/drawing/2014/main" id="{5EE3331F-B08F-4DEB-B82F-413C46B32332}"/>
                      </a:ext>
                    </a:extLst>
                  </p:cNvPr>
                  <p:cNvSpPr txBox="1"/>
                  <p:nvPr/>
                </p:nvSpPr>
                <p:spPr>
                  <a:xfrm rot="16200000">
                    <a:off x="489871" y="4005930"/>
                    <a:ext cx="4478858" cy="276999"/>
                  </a:xfrm>
                  <a:prstGeom prst="rect">
                    <a:avLst/>
                  </a:prstGeom>
                  <a:noFill/>
                </p:spPr>
                <p:txBody>
                  <a:bodyPr wrap="square" rtlCol="0">
                    <a:spAutoFit/>
                  </a:bodyPr>
                  <a:lstStyle/>
                  <a:p>
                    <a:r>
                      <a:rPr lang="en-US" sz="1200" b="1" dirty="0"/>
                      <a:t>IBM 7090</a:t>
                    </a:r>
                  </a:p>
                </p:txBody>
              </p:sp>
              <p:sp>
                <p:nvSpPr>
                  <p:cNvPr id="88" name="TextBox 87">
                    <a:extLst>
                      <a:ext uri="{FF2B5EF4-FFF2-40B4-BE49-F238E27FC236}">
                        <a16:creationId xmlns:a16="http://schemas.microsoft.com/office/drawing/2014/main" id="{D5F04FBB-B25D-4A44-A81A-D6576D5F43B3}"/>
                      </a:ext>
                    </a:extLst>
                  </p:cNvPr>
                  <p:cNvSpPr txBox="1"/>
                  <p:nvPr/>
                </p:nvSpPr>
                <p:spPr>
                  <a:xfrm rot="16200000">
                    <a:off x="1660671" y="4005930"/>
                    <a:ext cx="4478858" cy="276999"/>
                  </a:xfrm>
                  <a:prstGeom prst="rect">
                    <a:avLst/>
                  </a:prstGeom>
                  <a:noFill/>
                </p:spPr>
                <p:txBody>
                  <a:bodyPr wrap="square" rtlCol="0">
                    <a:spAutoFit/>
                  </a:bodyPr>
                  <a:lstStyle/>
                  <a:p>
                    <a:r>
                      <a:rPr lang="en-US" sz="1200" b="1" dirty="0"/>
                      <a:t>Ethernet, WYSIWYG, Mouse</a:t>
                    </a:r>
                  </a:p>
                </p:txBody>
              </p:sp>
              <p:sp>
                <p:nvSpPr>
                  <p:cNvPr id="89" name="TextBox 88">
                    <a:extLst>
                      <a:ext uri="{FF2B5EF4-FFF2-40B4-BE49-F238E27FC236}">
                        <a16:creationId xmlns:a16="http://schemas.microsoft.com/office/drawing/2014/main" id="{3E2DD78B-6D94-45C7-AAEA-E10DE0C97982}"/>
                      </a:ext>
                    </a:extLst>
                  </p:cNvPr>
                  <p:cNvSpPr txBox="1"/>
                  <p:nvPr/>
                </p:nvSpPr>
                <p:spPr>
                  <a:xfrm rot="16200000">
                    <a:off x="1813071" y="4005930"/>
                    <a:ext cx="4478858" cy="276999"/>
                  </a:xfrm>
                  <a:prstGeom prst="rect">
                    <a:avLst/>
                  </a:prstGeom>
                  <a:noFill/>
                </p:spPr>
                <p:txBody>
                  <a:bodyPr wrap="square" rtlCol="0">
                    <a:spAutoFit/>
                  </a:bodyPr>
                  <a:lstStyle/>
                  <a:p>
                    <a:r>
                      <a:rPr lang="en-US" sz="1200" b="1" dirty="0"/>
                      <a:t>Altair 8800</a:t>
                    </a:r>
                  </a:p>
                </p:txBody>
              </p:sp>
              <p:sp>
                <p:nvSpPr>
                  <p:cNvPr id="90" name="TextBox 89">
                    <a:extLst>
                      <a:ext uri="{FF2B5EF4-FFF2-40B4-BE49-F238E27FC236}">
                        <a16:creationId xmlns:a16="http://schemas.microsoft.com/office/drawing/2014/main" id="{C928D16F-C286-4C90-B139-8B4518D2A14B}"/>
                      </a:ext>
                    </a:extLst>
                  </p:cNvPr>
                  <p:cNvSpPr txBox="1"/>
                  <p:nvPr/>
                </p:nvSpPr>
                <p:spPr>
                  <a:xfrm rot="16200000">
                    <a:off x="1965471" y="4000569"/>
                    <a:ext cx="4478858" cy="276999"/>
                  </a:xfrm>
                  <a:prstGeom prst="rect">
                    <a:avLst/>
                  </a:prstGeom>
                  <a:noFill/>
                </p:spPr>
                <p:txBody>
                  <a:bodyPr wrap="square" rtlCol="0">
                    <a:spAutoFit/>
                  </a:bodyPr>
                  <a:lstStyle/>
                  <a:p>
                    <a:r>
                      <a:rPr lang="en-US" sz="1200" b="1" dirty="0"/>
                      <a:t>IBM System/360 Model 67</a:t>
                    </a:r>
                  </a:p>
                </p:txBody>
              </p:sp>
            </p:grpSp>
          </p:grpSp>
        </p:grpSp>
      </p:grpSp>
    </p:spTree>
    <p:extLst>
      <p:ext uri="{BB962C8B-B14F-4D97-AF65-F5344CB8AC3E}">
        <p14:creationId xmlns:p14="http://schemas.microsoft.com/office/powerpoint/2010/main" val="57432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18</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pic>
        <p:nvPicPr>
          <p:cNvPr id="46" name="Picture 45">
            <a:extLst>
              <a:ext uri="{FF2B5EF4-FFF2-40B4-BE49-F238E27FC236}">
                <a16:creationId xmlns:a16="http://schemas.microsoft.com/office/drawing/2014/main" id="{8A734168-A648-40FF-91AF-886A53F29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654" y="1412122"/>
            <a:ext cx="4192927" cy="3887005"/>
          </a:xfrm>
          <a:prstGeom prst="rect">
            <a:avLst/>
          </a:prstGeom>
        </p:spPr>
      </p:pic>
      <p:grpSp>
        <p:nvGrpSpPr>
          <p:cNvPr id="5" name="Group 4">
            <a:extLst>
              <a:ext uri="{FF2B5EF4-FFF2-40B4-BE49-F238E27FC236}">
                <a16:creationId xmlns:a16="http://schemas.microsoft.com/office/drawing/2014/main" id="{EA5F59D1-9802-42CE-BF10-414BA7A1A9DF}"/>
              </a:ext>
            </a:extLst>
          </p:cNvPr>
          <p:cNvGrpSpPr/>
          <p:nvPr/>
        </p:nvGrpSpPr>
        <p:grpSpPr>
          <a:xfrm>
            <a:off x="2050541" y="1899641"/>
            <a:ext cx="4121659" cy="4505555"/>
            <a:chOff x="1136140" y="1899640"/>
            <a:chExt cx="4121659" cy="4505555"/>
          </a:xfrm>
        </p:grpSpPr>
        <p:sp>
          <p:nvSpPr>
            <p:cNvPr id="42" name="TextBox 41">
              <a:extLst>
                <a:ext uri="{FF2B5EF4-FFF2-40B4-BE49-F238E27FC236}">
                  <a16:creationId xmlns:a16="http://schemas.microsoft.com/office/drawing/2014/main" id="{2F5BBF5C-A6D1-48BC-88EE-4C442917F49E}"/>
                </a:ext>
              </a:extLst>
            </p:cNvPr>
            <p:cNvSpPr txBox="1"/>
            <p:nvPr/>
          </p:nvSpPr>
          <p:spPr>
            <a:xfrm rot="16200000">
              <a:off x="2879871" y="4005930"/>
              <a:ext cx="4478858" cy="276999"/>
            </a:xfrm>
            <a:prstGeom prst="rect">
              <a:avLst/>
            </a:prstGeom>
            <a:noFill/>
          </p:spPr>
          <p:txBody>
            <a:bodyPr wrap="square" rtlCol="0">
              <a:spAutoFit/>
            </a:bodyPr>
            <a:lstStyle/>
            <a:p>
              <a:r>
                <a:rPr lang="en-US" sz="1200" b="1" dirty="0"/>
                <a:t>IBM PC</a:t>
              </a:r>
            </a:p>
          </p:txBody>
        </p:sp>
        <p:grpSp>
          <p:nvGrpSpPr>
            <p:cNvPr id="69" name="Group 68">
              <a:extLst>
                <a:ext uri="{FF2B5EF4-FFF2-40B4-BE49-F238E27FC236}">
                  <a16:creationId xmlns:a16="http://schemas.microsoft.com/office/drawing/2014/main" id="{54A3C5EC-F8B1-4572-BF44-5BDCE83D17C3}"/>
                </a:ext>
              </a:extLst>
            </p:cNvPr>
            <p:cNvGrpSpPr/>
            <p:nvPr/>
          </p:nvGrpSpPr>
          <p:grpSpPr>
            <a:xfrm>
              <a:off x="1136140" y="1899640"/>
              <a:ext cx="3969259" cy="4505555"/>
              <a:chOff x="1136140" y="1899640"/>
              <a:chExt cx="3969259" cy="4505555"/>
            </a:xfrm>
          </p:grpSpPr>
          <p:sp>
            <p:nvSpPr>
              <p:cNvPr id="70" name="TextBox 69">
                <a:extLst>
                  <a:ext uri="{FF2B5EF4-FFF2-40B4-BE49-F238E27FC236}">
                    <a16:creationId xmlns:a16="http://schemas.microsoft.com/office/drawing/2014/main" id="{D0277A16-1B32-402F-9B05-0ED2895CCB3E}"/>
                  </a:ext>
                </a:extLst>
              </p:cNvPr>
              <p:cNvSpPr txBox="1"/>
              <p:nvPr/>
            </p:nvSpPr>
            <p:spPr>
              <a:xfrm rot="16200000">
                <a:off x="2727471" y="4005930"/>
                <a:ext cx="4478858" cy="276999"/>
              </a:xfrm>
              <a:prstGeom prst="rect">
                <a:avLst/>
              </a:prstGeom>
              <a:noFill/>
            </p:spPr>
            <p:txBody>
              <a:bodyPr wrap="square" rtlCol="0">
                <a:spAutoFit/>
              </a:bodyPr>
              <a:lstStyle/>
              <a:p>
                <a:r>
                  <a:rPr lang="en-US" sz="1200" b="1" dirty="0" err="1"/>
                  <a:t>Visicalc</a:t>
                </a:r>
                <a:r>
                  <a:rPr lang="en-US" sz="1200" b="1" dirty="0"/>
                  <a:t>, WordStar</a:t>
                </a:r>
              </a:p>
            </p:txBody>
          </p:sp>
          <p:grpSp>
            <p:nvGrpSpPr>
              <p:cNvPr id="71" name="Group 70">
                <a:extLst>
                  <a:ext uri="{FF2B5EF4-FFF2-40B4-BE49-F238E27FC236}">
                    <a16:creationId xmlns:a16="http://schemas.microsoft.com/office/drawing/2014/main" id="{BEC0A3C7-AA0C-45E3-A876-932410CF82B0}"/>
                  </a:ext>
                </a:extLst>
              </p:cNvPr>
              <p:cNvGrpSpPr/>
              <p:nvPr/>
            </p:nvGrpSpPr>
            <p:grpSpPr>
              <a:xfrm>
                <a:off x="1136140" y="1899640"/>
                <a:ext cx="3816859" cy="4505555"/>
                <a:chOff x="1136140" y="1899640"/>
                <a:chExt cx="3816859" cy="4505555"/>
              </a:xfrm>
            </p:grpSpPr>
            <p:sp>
              <p:nvSpPr>
                <p:cNvPr id="72" name="TextBox 71">
                  <a:extLst>
                    <a:ext uri="{FF2B5EF4-FFF2-40B4-BE49-F238E27FC236}">
                      <a16:creationId xmlns:a16="http://schemas.microsoft.com/office/drawing/2014/main" id="{81671B1F-A3F0-4916-B8EA-CEA8EFE25F6B}"/>
                    </a:ext>
                  </a:extLst>
                </p:cNvPr>
                <p:cNvSpPr txBox="1"/>
                <p:nvPr/>
              </p:nvSpPr>
              <p:spPr>
                <a:xfrm rot="16200000">
                  <a:off x="2575071" y="4005930"/>
                  <a:ext cx="4478858" cy="276999"/>
                </a:xfrm>
                <a:prstGeom prst="rect">
                  <a:avLst/>
                </a:prstGeom>
                <a:noFill/>
              </p:spPr>
              <p:txBody>
                <a:bodyPr wrap="square" rtlCol="0">
                  <a:spAutoFit/>
                </a:bodyPr>
                <a:lstStyle/>
                <a:p>
                  <a:r>
                    <a:rPr lang="en-US" sz="1200" b="1" dirty="0"/>
                    <a:t>DEC VAX 11/780</a:t>
                  </a:r>
                </a:p>
              </p:txBody>
            </p:sp>
            <p:grpSp>
              <p:nvGrpSpPr>
                <p:cNvPr id="73" name="Group 72">
                  <a:extLst>
                    <a:ext uri="{FF2B5EF4-FFF2-40B4-BE49-F238E27FC236}">
                      <a16:creationId xmlns:a16="http://schemas.microsoft.com/office/drawing/2014/main" id="{2DC604A4-42EF-49CB-8482-ADFECD2EE7BB}"/>
                    </a:ext>
                  </a:extLst>
                </p:cNvPr>
                <p:cNvGrpSpPr/>
                <p:nvPr/>
              </p:nvGrpSpPr>
              <p:grpSpPr>
                <a:xfrm>
                  <a:off x="1136140" y="1899640"/>
                  <a:ext cx="3658961" cy="4505555"/>
                  <a:chOff x="1136140" y="1899640"/>
                  <a:chExt cx="3658961" cy="4505555"/>
                </a:xfrm>
              </p:grpSpPr>
              <p:sp>
                <p:nvSpPr>
                  <p:cNvPr id="74" name="TextBox 73">
                    <a:extLst>
                      <a:ext uri="{FF2B5EF4-FFF2-40B4-BE49-F238E27FC236}">
                        <a16:creationId xmlns:a16="http://schemas.microsoft.com/office/drawing/2014/main" id="{8A2444B3-DBA9-4050-8ACC-3F957E5C080E}"/>
                      </a:ext>
                    </a:extLst>
                  </p:cNvPr>
                  <p:cNvSpPr txBox="1"/>
                  <p:nvPr/>
                </p:nvSpPr>
                <p:spPr>
                  <a:xfrm rot="16200000">
                    <a:off x="2417173" y="4005930"/>
                    <a:ext cx="4478858" cy="276999"/>
                  </a:xfrm>
                  <a:prstGeom prst="rect">
                    <a:avLst/>
                  </a:prstGeom>
                  <a:noFill/>
                </p:spPr>
                <p:txBody>
                  <a:bodyPr wrap="square" rtlCol="0">
                    <a:spAutoFit/>
                  </a:bodyPr>
                  <a:lstStyle/>
                  <a:p>
                    <a:r>
                      <a:rPr lang="en-US" sz="1200" b="1" dirty="0"/>
                      <a:t>Apple II, PET, Atari</a:t>
                    </a:r>
                  </a:p>
                </p:txBody>
              </p:sp>
              <p:grpSp>
                <p:nvGrpSpPr>
                  <p:cNvPr id="75" name="Group 74">
                    <a:extLst>
                      <a:ext uri="{FF2B5EF4-FFF2-40B4-BE49-F238E27FC236}">
                        <a16:creationId xmlns:a16="http://schemas.microsoft.com/office/drawing/2014/main" id="{AB6E58A1-987D-49DD-8A39-48F51ADC1DEB}"/>
                      </a:ext>
                    </a:extLst>
                  </p:cNvPr>
                  <p:cNvGrpSpPr/>
                  <p:nvPr/>
                </p:nvGrpSpPr>
                <p:grpSpPr>
                  <a:xfrm>
                    <a:off x="1136140" y="1899640"/>
                    <a:ext cx="3512059" cy="4505555"/>
                    <a:chOff x="1136140" y="1899640"/>
                    <a:chExt cx="3512059" cy="4505555"/>
                  </a:xfrm>
                </p:grpSpPr>
                <p:sp>
                  <p:nvSpPr>
                    <p:cNvPr id="76" name="TextBox 75">
                      <a:extLst>
                        <a:ext uri="{FF2B5EF4-FFF2-40B4-BE49-F238E27FC236}">
                          <a16:creationId xmlns:a16="http://schemas.microsoft.com/office/drawing/2014/main" id="{E8B46947-424E-4685-8ABC-401007D3E8EE}"/>
                        </a:ext>
                      </a:extLst>
                    </p:cNvPr>
                    <p:cNvSpPr txBox="1"/>
                    <p:nvPr/>
                  </p:nvSpPr>
                  <p:spPr>
                    <a:xfrm rot="16200000">
                      <a:off x="2270271" y="4005930"/>
                      <a:ext cx="4478858" cy="276999"/>
                    </a:xfrm>
                    <a:prstGeom prst="rect">
                      <a:avLst/>
                    </a:prstGeom>
                    <a:noFill/>
                  </p:spPr>
                  <p:txBody>
                    <a:bodyPr wrap="square" rtlCol="0">
                      <a:spAutoFit/>
                    </a:bodyPr>
                    <a:lstStyle/>
                    <a:p>
                      <a:r>
                        <a:rPr lang="en-US" sz="1200" b="1" dirty="0"/>
                        <a:t>BASIC, CP/M</a:t>
                      </a:r>
                    </a:p>
                  </p:txBody>
                </p:sp>
                <p:sp>
                  <p:nvSpPr>
                    <p:cNvPr id="77" name="TextBox 76">
                      <a:extLst>
                        <a:ext uri="{FF2B5EF4-FFF2-40B4-BE49-F238E27FC236}">
                          <a16:creationId xmlns:a16="http://schemas.microsoft.com/office/drawing/2014/main" id="{6F1C468E-EA77-43A1-B7BE-EB1A75568C9E}"/>
                        </a:ext>
                      </a:extLst>
                    </p:cNvPr>
                    <p:cNvSpPr txBox="1"/>
                    <p:nvPr/>
                  </p:nvSpPr>
                  <p:spPr>
                    <a:xfrm rot="16200000">
                      <a:off x="-964789" y="4005930"/>
                      <a:ext cx="4478858" cy="276999"/>
                    </a:xfrm>
                    <a:prstGeom prst="rect">
                      <a:avLst/>
                    </a:prstGeom>
                    <a:noFill/>
                  </p:spPr>
                  <p:txBody>
                    <a:bodyPr wrap="square" rtlCol="0">
                      <a:spAutoFit/>
                    </a:bodyPr>
                    <a:lstStyle/>
                    <a:p>
                      <a:r>
                        <a:rPr lang="en-US" sz="1200" b="1" dirty="0"/>
                        <a:t>ENIAC</a:t>
                      </a:r>
                    </a:p>
                  </p:txBody>
                </p:sp>
                <p:sp>
                  <p:nvSpPr>
                    <p:cNvPr id="78" name="TextBox 77">
                      <a:extLst>
                        <a:ext uri="{FF2B5EF4-FFF2-40B4-BE49-F238E27FC236}">
                          <a16:creationId xmlns:a16="http://schemas.microsoft.com/office/drawing/2014/main" id="{D9D5BF38-8EB2-4035-AFAF-92FE7FC922D3}"/>
                        </a:ext>
                      </a:extLst>
                    </p:cNvPr>
                    <p:cNvSpPr txBox="1"/>
                    <p:nvPr/>
                  </p:nvSpPr>
                  <p:spPr>
                    <a:xfrm rot="16200000">
                      <a:off x="-718292" y="4027266"/>
                      <a:ext cx="4478858" cy="276999"/>
                    </a:xfrm>
                    <a:prstGeom prst="rect">
                      <a:avLst/>
                    </a:prstGeom>
                    <a:noFill/>
                  </p:spPr>
                  <p:txBody>
                    <a:bodyPr wrap="square" rtlCol="0">
                      <a:spAutoFit/>
                    </a:bodyPr>
                    <a:lstStyle/>
                    <a:p>
                      <a:r>
                        <a:rPr lang="en-US" sz="1200" b="1" dirty="0"/>
                        <a:t>Transistor</a:t>
                      </a:r>
                    </a:p>
                  </p:txBody>
                </p:sp>
                <p:sp>
                  <p:nvSpPr>
                    <p:cNvPr id="79" name="TextBox 78">
                      <a:extLst>
                        <a:ext uri="{FF2B5EF4-FFF2-40B4-BE49-F238E27FC236}">
                          <a16:creationId xmlns:a16="http://schemas.microsoft.com/office/drawing/2014/main" id="{8DAF9BA1-0A5F-46B8-862F-5A45340B9095}"/>
                        </a:ext>
                      </a:extLst>
                    </p:cNvPr>
                    <p:cNvSpPr txBox="1"/>
                    <p:nvPr/>
                  </p:nvSpPr>
                  <p:spPr>
                    <a:xfrm rot="16200000">
                      <a:off x="-168129" y="4005930"/>
                      <a:ext cx="4478858" cy="276999"/>
                    </a:xfrm>
                    <a:prstGeom prst="rect">
                      <a:avLst/>
                    </a:prstGeom>
                    <a:noFill/>
                  </p:spPr>
                  <p:txBody>
                    <a:bodyPr wrap="square" rtlCol="0">
                      <a:spAutoFit/>
                    </a:bodyPr>
                    <a:lstStyle/>
                    <a:p>
                      <a:r>
                        <a:rPr lang="en-US" sz="1200" b="1" dirty="0"/>
                        <a:t>UNIVAC</a:t>
                      </a:r>
                    </a:p>
                  </p:txBody>
                </p:sp>
                <p:sp>
                  <p:nvSpPr>
                    <p:cNvPr id="80" name="TextBox 79">
                      <a:extLst>
                        <a:ext uri="{FF2B5EF4-FFF2-40B4-BE49-F238E27FC236}">
                          <a16:creationId xmlns:a16="http://schemas.microsoft.com/office/drawing/2014/main" id="{4A535CCF-277A-4A52-8C8A-A7F1AA593089}"/>
                        </a:ext>
                      </a:extLst>
                    </p:cNvPr>
                    <p:cNvSpPr txBox="1"/>
                    <p:nvPr/>
                  </p:nvSpPr>
                  <p:spPr>
                    <a:xfrm rot="16200000">
                      <a:off x="-15729" y="4005930"/>
                      <a:ext cx="4478858" cy="276999"/>
                    </a:xfrm>
                    <a:prstGeom prst="rect">
                      <a:avLst/>
                    </a:prstGeom>
                    <a:noFill/>
                  </p:spPr>
                  <p:txBody>
                    <a:bodyPr wrap="square" rtlCol="0">
                      <a:spAutoFit/>
                    </a:bodyPr>
                    <a:lstStyle/>
                    <a:p>
                      <a:r>
                        <a:rPr lang="en-US" sz="1200" b="1" dirty="0"/>
                        <a:t>IBM 701</a:t>
                      </a:r>
                    </a:p>
                  </p:txBody>
                </p:sp>
                <p:sp>
                  <p:nvSpPr>
                    <p:cNvPr id="81" name="TextBox 80">
                      <a:extLst>
                        <a:ext uri="{FF2B5EF4-FFF2-40B4-BE49-F238E27FC236}">
                          <a16:creationId xmlns:a16="http://schemas.microsoft.com/office/drawing/2014/main" id="{FC4C4D36-A7FF-4B06-A144-BE9F906424BE}"/>
                        </a:ext>
                      </a:extLst>
                    </p:cNvPr>
                    <p:cNvSpPr txBox="1"/>
                    <p:nvPr/>
                  </p:nvSpPr>
                  <p:spPr>
                    <a:xfrm rot="16200000">
                      <a:off x="155171" y="4005930"/>
                      <a:ext cx="4478858" cy="276999"/>
                    </a:xfrm>
                    <a:prstGeom prst="rect">
                      <a:avLst/>
                    </a:prstGeom>
                    <a:noFill/>
                  </p:spPr>
                  <p:txBody>
                    <a:bodyPr wrap="square" rtlCol="0">
                      <a:spAutoFit/>
                    </a:bodyPr>
                    <a:lstStyle/>
                    <a:p>
                      <a:r>
                        <a:rPr lang="en-US" sz="1200" b="1" dirty="0"/>
                        <a:t>UNIVAC 1103A</a:t>
                      </a:r>
                    </a:p>
                  </p:txBody>
                </p:sp>
                <p:sp>
                  <p:nvSpPr>
                    <p:cNvPr id="82" name="TextBox 81">
                      <a:extLst>
                        <a:ext uri="{FF2B5EF4-FFF2-40B4-BE49-F238E27FC236}">
                          <a16:creationId xmlns:a16="http://schemas.microsoft.com/office/drawing/2014/main" id="{70F3E644-CF36-46D7-BD8D-52D520CAF2A5}"/>
                        </a:ext>
                      </a:extLst>
                    </p:cNvPr>
                    <p:cNvSpPr txBox="1"/>
                    <p:nvPr/>
                  </p:nvSpPr>
                  <p:spPr>
                    <a:xfrm rot="16200000">
                      <a:off x="-519024" y="4011296"/>
                      <a:ext cx="4478858" cy="276999"/>
                    </a:xfrm>
                    <a:prstGeom prst="rect">
                      <a:avLst/>
                    </a:prstGeom>
                    <a:noFill/>
                  </p:spPr>
                  <p:txBody>
                    <a:bodyPr wrap="square" rtlCol="0">
                      <a:spAutoFit/>
                    </a:bodyPr>
                    <a:lstStyle/>
                    <a:p>
                      <a:r>
                        <a:rPr lang="en-US" sz="1200" b="1" dirty="0"/>
                        <a:t>EDSAC and EDVAC</a:t>
                      </a:r>
                    </a:p>
                  </p:txBody>
                </p:sp>
                <p:sp>
                  <p:nvSpPr>
                    <p:cNvPr id="83" name="TextBox 82">
                      <a:extLst>
                        <a:ext uri="{FF2B5EF4-FFF2-40B4-BE49-F238E27FC236}">
                          <a16:creationId xmlns:a16="http://schemas.microsoft.com/office/drawing/2014/main" id="{95D2CA40-6CB4-400D-8152-2ADF7B05C7C2}"/>
                        </a:ext>
                      </a:extLst>
                    </p:cNvPr>
                    <p:cNvSpPr txBox="1"/>
                    <p:nvPr/>
                  </p:nvSpPr>
                  <p:spPr>
                    <a:xfrm rot="16200000">
                      <a:off x="-366624" y="4002825"/>
                      <a:ext cx="4478858" cy="276999"/>
                    </a:xfrm>
                    <a:prstGeom prst="rect">
                      <a:avLst/>
                    </a:prstGeom>
                    <a:noFill/>
                  </p:spPr>
                  <p:txBody>
                    <a:bodyPr wrap="square" rtlCol="0">
                      <a:spAutoFit/>
                    </a:bodyPr>
                    <a:lstStyle/>
                    <a:p>
                      <a:r>
                        <a:rPr lang="en-US" sz="1200" b="1" dirty="0"/>
                        <a:t>BINAC</a:t>
                      </a:r>
                    </a:p>
                  </p:txBody>
                </p:sp>
                <p:sp>
                  <p:nvSpPr>
                    <p:cNvPr id="84" name="TextBox 83">
                      <a:extLst>
                        <a:ext uri="{FF2B5EF4-FFF2-40B4-BE49-F238E27FC236}">
                          <a16:creationId xmlns:a16="http://schemas.microsoft.com/office/drawing/2014/main" id="{8D30F503-85DB-472C-90E8-ACC895278B93}"/>
                        </a:ext>
                      </a:extLst>
                    </p:cNvPr>
                    <p:cNvSpPr txBox="1"/>
                    <p:nvPr/>
                  </p:nvSpPr>
                  <p:spPr>
                    <a:xfrm rot="16200000">
                      <a:off x="1508271" y="4005930"/>
                      <a:ext cx="4478858" cy="276999"/>
                    </a:xfrm>
                    <a:prstGeom prst="rect">
                      <a:avLst/>
                    </a:prstGeom>
                    <a:noFill/>
                  </p:spPr>
                  <p:txBody>
                    <a:bodyPr wrap="square" rtlCol="0">
                      <a:spAutoFit/>
                    </a:bodyPr>
                    <a:lstStyle/>
                    <a:p>
                      <a:r>
                        <a:rPr lang="en-US" sz="1200" b="1" dirty="0"/>
                        <a:t>Intel 4004</a:t>
                      </a:r>
                    </a:p>
                  </p:txBody>
                </p:sp>
                <p:sp>
                  <p:nvSpPr>
                    <p:cNvPr id="85" name="TextBox 84">
                      <a:extLst>
                        <a:ext uri="{FF2B5EF4-FFF2-40B4-BE49-F238E27FC236}">
                          <a16:creationId xmlns:a16="http://schemas.microsoft.com/office/drawing/2014/main" id="{0209B43B-141B-47BC-82F7-6C68ACB0B3BE}"/>
                        </a:ext>
                      </a:extLst>
                    </p:cNvPr>
                    <p:cNvSpPr txBox="1"/>
                    <p:nvPr/>
                  </p:nvSpPr>
                  <p:spPr>
                    <a:xfrm rot="16200000">
                      <a:off x="2123524" y="4005930"/>
                      <a:ext cx="4478858" cy="276999"/>
                    </a:xfrm>
                    <a:prstGeom prst="rect">
                      <a:avLst/>
                    </a:prstGeom>
                    <a:noFill/>
                  </p:spPr>
                  <p:txBody>
                    <a:bodyPr wrap="square" rtlCol="0">
                      <a:spAutoFit/>
                    </a:bodyPr>
                    <a:lstStyle/>
                    <a:p>
                      <a:r>
                        <a:rPr lang="en-US" sz="1200" b="1" dirty="0"/>
                        <a:t>CRAY-1</a:t>
                      </a:r>
                    </a:p>
                  </p:txBody>
                </p:sp>
                <p:sp>
                  <p:nvSpPr>
                    <p:cNvPr id="86" name="TextBox 85">
                      <a:extLst>
                        <a:ext uri="{FF2B5EF4-FFF2-40B4-BE49-F238E27FC236}">
                          <a16:creationId xmlns:a16="http://schemas.microsoft.com/office/drawing/2014/main" id="{40F87D43-0F4D-4BD2-A4C7-50EECFBC3AEC}"/>
                        </a:ext>
                      </a:extLst>
                    </p:cNvPr>
                    <p:cNvSpPr txBox="1"/>
                    <p:nvPr/>
                  </p:nvSpPr>
                  <p:spPr>
                    <a:xfrm rot="16200000">
                      <a:off x="1279671" y="4005930"/>
                      <a:ext cx="4478858" cy="276999"/>
                    </a:xfrm>
                    <a:prstGeom prst="rect">
                      <a:avLst/>
                    </a:prstGeom>
                    <a:noFill/>
                  </p:spPr>
                  <p:txBody>
                    <a:bodyPr wrap="square" rtlCol="0">
                      <a:spAutoFit/>
                    </a:bodyPr>
                    <a:lstStyle/>
                    <a:p>
                      <a:r>
                        <a:rPr lang="en-US" sz="1200" b="1" dirty="0"/>
                        <a:t>DEC PD-8</a:t>
                      </a:r>
                    </a:p>
                  </p:txBody>
                </p:sp>
                <p:sp>
                  <p:nvSpPr>
                    <p:cNvPr id="87" name="TextBox 86">
                      <a:extLst>
                        <a:ext uri="{FF2B5EF4-FFF2-40B4-BE49-F238E27FC236}">
                          <a16:creationId xmlns:a16="http://schemas.microsoft.com/office/drawing/2014/main" id="{1CA02312-80F3-4F7F-9AF6-B689510648C3}"/>
                        </a:ext>
                      </a:extLst>
                    </p:cNvPr>
                    <p:cNvSpPr txBox="1"/>
                    <p:nvPr/>
                  </p:nvSpPr>
                  <p:spPr>
                    <a:xfrm rot="16200000">
                      <a:off x="1127271" y="4005930"/>
                      <a:ext cx="4478858" cy="276999"/>
                    </a:xfrm>
                    <a:prstGeom prst="rect">
                      <a:avLst/>
                    </a:prstGeom>
                    <a:noFill/>
                  </p:spPr>
                  <p:txBody>
                    <a:bodyPr wrap="square" rtlCol="0">
                      <a:spAutoFit/>
                    </a:bodyPr>
                    <a:lstStyle/>
                    <a:p>
                      <a:r>
                        <a:rPr lang="en-US" sz="1200" b="1" dirty="0"/>
                        <a:t>GE-645 Mainframe</a:t>
                      </a:r>
                    </a:p>
                  </p:txBody>
                </p:sp>
                <p:sp>
                  <p:nvSpPr>
                    <p:cNvPr id="88" name="TextBox 87">
                      <a:extLst>
                        <a:ext uri="{FF2B5EF4-FFF2-40B4-BE49-F238E27FC236}">
                          <a16:creationId xmlns:a16="http://schemas.microsoft.com/office/drawing/2014/main" id="{A66ED032-1DAF-4403-B4C4-7516BA253683}"/>
                        </a:ext>
                      </a:extLst>
                    </p:cNvPr>
                    <p:cNvSpPr txBox="1"/>
                    <p:nvPr/>
                  </p:nvSpPr>
                  <p:spPr>
                    <a:xfrm rot="16200000">
                      <a:off x="974871" y="4005930"/>
                      <a:ext cx="4478858" cy="276999"/>
                    </a:xfrm>
                    <a:prstGeom prst="rect">
                      <a:avLst/>
                    </a:prstGeom>
                    <a:noFill/>
                  </p:spPr>
                  <p:txBody>
                    <a:bodyPr wrap="square" rtlCol="0">
                      <a:spAutoFit/>
                    </a:bodyPr>
                    <a:lstStyle/>
                    <a:p>
                      <a:r>
                        <a:rPr lang="en-US" sz="1200" b="1" dirty="0"/>
                        <a:t>IBM System/360</a:t>
                      </a:r>
                    </a:p>
                  </p:txBody>
                </p:sp>
                <p:sp>
                  <p:nvSpPr>
                    <p:cNvPr id="89" name="TextBox 88">
                      <a:extLst>
                        <a:ext uri="{FF2B5EF4-FFF2-40B4-BE49-F238E27FC236}">
                          <a16:creationId xmlns:a16="http://schemas.microsoft.com/office/drawing/2014/main" id="{CDD50981-9239-48F8-90E1-1D9A0AE16A70}"/>
                        </a:ext>
                      </a:extLst>
                    </p:cNvPr>
                    <p:cNvSpPr txBox="1"/>
                    <p:nvPr/>
                  </p:nvSpPr>
                  <p:spPr>
                    <a:xfrm rot="16200000">
                      <a:off x="822471" y="4005930"/>
                      <a:ext cx="4478858" cy="276999"/>
                    </a:xfrm>
                    <a:prstGeom prst="rect">
                      <a:avLst/>
                    </a:prstGeom>
                    <a:noFill/>
                  </p:spPr>
                  <p:txBody>
                    <a:bodyPr wrap="square" rtlCol="0">
                      <a:spAutoFit/>
                    </a:bodyPr>
                    <a:lstStyle/>
                    <a:p>
                      <a:r>
                        <a:rPr lang="en-US" sz="1200" b="1" dirty="0"/>
                        <a:t>DEC PDP-1</a:t>
                      </a:r>
                    </a:p>
                  </p:txBody>
                </p:sp>
                <p:sp>
                  <p:nvSpPr>
                    <p:cNvPr id="90" name="TextBox 89">
                      <a:extLst>
                        <a:ext uri="{FF2B5EF4-FFF2-40B4-BE49-F238E27FC236}">
                          <a16:creationId xmlns:a16="http://schemas.microsoft.com/office/drawing/2014/main" id="{47EFFCF3-24B2-4FE4-99ED-975E44C01F88}"/>
                        </a:ext>
                      </a:extLst>
                    </p:cNvPr>
                    <p:cNvSpPr txBox="1"/>
                    <p:nvPr/>
                  </p:nvSpPr>
                  <p:spPr>
                    <a:xfrm rot="16200000">
                      <a:off x="337471" y="4005930"/>
                      <a:ext cx="4478858" cy="276999"/>
                    </a:xfrm>
                    <a:prstGeom prst="rect">
                      <a:avLst/>
                    </a:prstGeom>
                    <a:noFill/>
                  </p:spPr>
                  <p:txBody>
                    <a:bodyPr wrap="square" rtlCol="0">
                      <a:spAutoFit/>
                    </a:bodyPr>
                    <a:lstStyle/>
                    <a:p>
                      <a:r>
                        <a:rPr lang="en-US" sz="1200" b="1" dirty="0"/>
                        <a:t>FORTRAN</a:t>
                      </a:r>
                    </a:p>
                  </p:txBody>
                </p:sp>
                <p:sp>
                  <p:nvSpPr>
                    <p:cNvPr id="91" name="TextBox 90">
                      <a:extLst>
                        <a:ext uri="{FF2B5EF4-FFF2-40B4-BE49-F238E27FC236}">
                          <a16:creationId xmlns:a16="http://schemas.microsoft.com/office/drawing/2014/main" id="{0F7839BA-FA5C-462F-9456-213C37962A81}"/>
                        </a:ext>
                      </a:extLst>
                    </p:cNvPr>
                    <p:cNvSpPr txBox="1"/>
                    <p:nvPr/>
                  </p:nvSpPr>
                  <p:spPr>
                    <a:xfrm rot="16200000">
                      <a:off x="642271" y="4005930"/>
                      <a:ext cx="4478858" cy="276999"/>
                    </a:xfrm>
                    <a:prstGeom prst="rect">
                      <a:avLst/>
                    </a:prstGeom>
                    <a:noFill/>
                  </p:spPr>
                  <p:txBody>
                    <a:bodyPr wrap="square" rtlCol="0">
                      <a:spAutoFit/>
                    </a:bodyPr>
                    <a:lstStyle/>
                    <a:p>
                      <a:r>
                        <a:rPr lang="en-US" sz="1200" b="1" dirty="0"/>
                        <a:t>Burroughs B5000</a:t>
                      </a:r>
                    </a:p>
                  </p:txBody>
                </p:sp>
                <p:sp>
                  <p:nvSpPr>
                    <p:cNvPr id="92" name="TextBox 91">
                      <a:extLst>
                        <a:ext uri="{FF2B5EF4-FFF2-40B4-BE49-F238E27FC236}">
                          <a16:creationId xmlns:a16="http://schemas.microsoft.com/office/drawing/2014/main" id="{D76E2C43-BE6E-44FD-BEA5-AE8797FB4505}"/>
                        </a:ext>
                      </a:extLst>
                    </p:cNvPr>
                    <p:cNvSpPr txBox="1"/>
                    <p:nvPr/>
                  </p:nvSpPr>
                  <p:spPr>
                    <a:xfrm rot="16200000">
                      <a:off x="489871" y="4005930"/>
                      <a:ext cx="4478858" cy="276999"/>
                    </a:xfrm>
                    <a:prstGeom prst="rect">
                      <a:avLst/>
                    </a:prstGeom>
                    <a:noFill/>
                  </p:spPr>
                  <p:txBody>
                    <a:bodyPr wrap="square" rtlCol="0">
                      <a:spAutoFit/>
                    </a:bodyPr>
                    <a:lstStyle/>
                    <a:p>
                      <a:r>
                        <a:rPr lang="en-US" sz="1200" b="1" dirty="0"/>
                        <a:t>IBM 7090</a:t>
                      </a:r>
                    </a:p>
                  </p:txBody>
                </p:sp>
                <p:sp>
                  <p:nvSpPr>
                    <p:cNvPr id="93" name="TextBox 92">
                      <a:extLst>
                        <a:ext uri="{FF2B5EF4-FFF2-40B4-BE49-F238E27FC236}">
                          <a16:creationId xmlns:a16="http://schemas.microsoft.com/office/drawing/2014/main" id="{5246042D-A56E-4C82-8684-400EE06EDA1B}"/>
                        </a:ext>
                      </a:extLst>
                    </p:cNvPr>
                    <p:cNvSpPr txBox="1"/>
                    <p:nvPr/>
                  </p:nvSpPr>
                  <p:spPr>
                    <a:xfrm rot="16200000">
                      <a:off x="1660671" y="4005930"/>
                      <a:ext cx="4478858" cy="276999"/>
                    </a:xfrm>
                    <a:prstGeom prst="rect">
                      <a:avLst/>
                    </a:prstGeom>
                    <a:noFill/>
                  </p:spPr>
                  <p:txBody>
                    <a:bodyPr wrap="square" rtlCol="0">
                      <a:spAutoFit/>
                    </a:bodyPr>
                    <a:lstStyle/>
                    <a:p>
                      <a:r>
                        <a:rPr lang="en-US" sz="1200" b="1" dirty="0"/>
                        <a:t>Ethernet, WYSIWYG, Mouse</a:t>
                      </a:r>
                    </a:p>
                  </p:txBody>
                </p:sp>
                <p:sp>
                  <p:nvSpPr>
                    <p:cNvPr id="94" name="TextBox 93">
                      <a:extLst>
                        <a:ext uri="{FF2B5EF4-FFF2-40B4-BE49-F238E27FC236}">
                          <a16:creationId xmlns:a16="http://schemas.microsoft.com/office/drawing/2014/main" id="{65ABE735-847A-45CC-8684-EE13221974D4}"/>
                        </a:ext>
                      </a:extLst>
                    </p:cNvPr>
                    <p:cNvSpPr txBox="1"/>
                    <p:nvPr/>
                  </p:nvSpPr>
                  <p:spPr>
                    <a:xfrm rot="16200000">
                      <a:off x="1813071" y="4005930"/>
                      <a:ext cx="4478858" cy="276999"/>
                    </a:xfrm>
                    <a:prstGeom prst="rect">
                      <a:avLst/>
                    </a:prstGeom>
                    <a:noFill/>
                  </p:spPr>
                  <p:txBody>
                    <a:bodyPr wrap="square" rtlCol="0">
                      <a:spAutoFit/>
                    </a:bodyPr>
                    <a:lstStyle/>
                    <a:p>
                      <a:r>
                        <a:rPr lang="en-US" sz="1200" b="1" dirty="0"/>
                        <a:t>Altair 8800</a:t>
                      </a:r>
                    </a:p>
                  </p:txBody>
                </p:sp>
                <p:sp>
                  <p:nvSpPr>
                    <p:cNvPr id="95" name="TextBox 94">
                      <a:extLst>
                        <a:ext uri="{FF2B5EF4-FFF2-40B4-BE49-F238E27FC236}">
                          <a16:creationId xmlns:a16="http://schemas.microsoft.com/office/drawing/2014/main" id="{DCBD8A1E-6D73-4C90-9BBC-C4056182D95B}"/>
                        </a:ext>
                      </a:extLst>
                    </p:cNvPr>
                    <p:cNvSpPr txBox="1"/>
                    <p:nvPr/>
                  </p:nvSpPr>
                  <p:spPr>
                    <a:xfrm rot="16200000">
                      <a:off x="1965471" y="4000569"/>
                      <a:ext cx="4478858" cy="276999"/>
                    </a:xfrm>
                    <a:prstGeom prst="rect">
                      <a:avLst/>
                    </a:prstGeom>
                    <a:noFill/>
                  </p:spPr>
                  <p:txBody>
                    <a:bodyPr wrap="square" rtlCol="0">
                      <a:spAutoFit/>
                    </a:bodyPr>
                    <a:lstStyle/>
                    <a:p>
                      <a:r>
                        <a:rPr lang="en-US" sz="1200" b="1" dirty="0"/>
                        <a:t>IBM System/360 Model 67</a:t>
                      </a:r>
                    </a:p>
                  </p:txBody>
                </p:sp>
              </p:grpSp>
            </p:grpSp>
          </p:grpSp>
        </p:grpSp>
      </p:grpSp>
    </p:spTree>
    <p:extLst>
      <p:ext uri="{BB962C8B-B14F-4D97-AF65-F5344CB8AC3E}">
        <p14:creationId xmlns:p14="http://schemas.microsoft.com/office/powerpoint/2010/main" val="228155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19</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pic>
        <p:nvPicPr>
          <p:cNvPr id="8" name="Picture 7" descr="A close up of a computer&#10;&#10;Description automatically generated">
            <a:extLst>
              <a:ext uri="{FF2B5EF4-FFF2-40B4-BE49-F238E27FC236}">
                <a16:creationId xmlns:a16="http://schemas.microsoft.com/office/drawing/2014/main" id="{FDF3B6CA-7BCC-4AD4-BC30-70EEEBF5D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363860"/>
            <a:ext cx="4625058" cy="3077766"/>
          </a:xfrm>
          <a:prstGeom prst="rect">
            <a:avLst/>
          </a:prstGeom>
        </p:spPr>
      </p:pic>
      <p:grpSp>
        <p:nvGrpSpPr>
          <p:cNvPr id="5" name="Group 4">
            <a:extLst>
              <a:ext uri="{FF2B5EF4-FFF2-40B4-BE49-F238E27FC236}">
                <a16:creationId xmlns:a16="http://schemas.microsoft.com/office/drawing/2014/main" id="{15A08B71-FA47-4024-AA72-D0456D3927E5}"/>
              </a:ext>
            </a:extLst>
          </p:cNvPr>
          <p:cNvGrpSpPr/>
          <p:nvPr/>
        </p:nvGrpSpPr>
        <p:grpSpPr>
          <a:xfrm>
            <a:off x="2050541" y="1899641"/>
            <a:ext cx="4274059" cy="4505555"/>
            <a:chOff x="1136140" y="1899640"/>
            <a:chExt cx="4274059" cy="4505555"/>
          </a:xfrm>
        </p:grpSpPr>
        <p:sp>
          <p:nvSpPr>
            <p:cNvPr id="43" name="TextBox 42">
              <a:extLst>
                <a:ext uri="{FF2B5EF4-FFF2-40B4-BE49-F238E27FC236}">
                  <a16:creationId xmlns:a16="http://schemas.microsoft.com/office/drawing/2014/main" id="{6AEE09D4-2F96-41B1-9DCE-E9B05114F69D}"/>
                </a:ext>
              </a:extLst>
            </p:cNvPr>
            <p:cNvSpPr txBox="1"/>
            <p:nvPr/>
          </p:nvSpPr>
          <p:spPr>
            <a:xfrm rot="16200000">
              <a:off x="3032271" y="4005930"/>
              <a:ext cx="4478858" cy="276999"/>
            </a:xfrm>
            <a:prstGeom prst="rect">
              <a:avLst/>
            </a:prstGeom>
            <a:noFill/>
          </p:spPr>
          <p:txBody>
            <a:bodyPr wrap="square" rtlCol="0">
              <a:spAutoFit/>
            </a:bodyPr>
            <a:lstStyle/>
            <a:p>
              <a:r>
                <a:rPr lang="en-US" sz="1200" b="1" dirty="0"/>
                <a:t>Apple Macintosh</a:t>
              </a:r>
            </a:p>
          </p:txBody>
        </p:sp>
        <p:grpSp>
          <p:nvGrpSpPr>
            <p:cNvPr id="69" name="Group 68">
              <a:extLst>
                <a:ext uri="{FF2B5EF4-FFF2-40B4-BE49-F238E27FC236}">
                  <a16:creationId xmlns:a16="http://schemas.microsoft.com/office/drawing/2014/main" id="{514CFEDA-6D0D-439E-9C44-4FDD9576B91F}"/>
                </a:ext>
              </a:extLst>
            </p:cNvPr>
            <p:cNvGrpSpPr/>
            <p:nvPr/>
          </p:nvGrpSpPr>
          <p:grpSpPr>
            <a:xfrm>
              <a:off x="1136140" y="1899640"/>
              <a:ext cx="4121659" cy="4505555"/>
              <a:chOff x="1136140" y="1899640"/>
              <a:chExt cx="4121659" cy="4505555"/>
            </a:xfrm>
          </p:grpSpPr>
          <p:sp>
            <p:nvSpPr>
              <p:cNvPr id="70" name="TextBox 69">
                <a:extLst>
                  <a:ext uri="{FF2B5EF4-FFF2-40B4-BE49-F238E27FC236}">
                    <a16:creationId xmlns:a16="http://schemas.microsoft.com/office/drawing/2014/main" id="{28B134E6-E756-48EB-92C6-110F72381B94}"/>
                  </a:ext>
                </a:extLst>
              </p:cNvPr>
              <p:cNvSpPr txBox="1"/>
              <p:nvPr/>
            </p:nvSpPr>
            <p:spPr>
              <a:xfrm rot="16200000">
                <a:off x="2879871" y="4005930"/>
                <a:ext cx="4478858" cy="276999"/>
              </a:xfrm>
              <a:prstGeom prst="rect">
                <a:avLst/>
              </a:prstGeom>
              <a:noFill/>
            </p:spPr>
            <p:txBody>
              <a:bodyPr wrap="square" rtlCol="0">
                <a:spAutoFit/>
              </a:bodyPr>
              <a:lstStyle/>
              <a:p>
                <a:r>
                  <a:rPr lang="en-US" sz="1200" b="1" dirty="0"/>
                  <a:t>IBM PC</a:t>
                </a:r>
              </a:p>
            </p:txBody>
          </p:sp>
          <p:grpSp>
            <p:nvGrpSpPr>
              <p:cNvPr id="71" name="Group 70">
                <a:extLst>
                  <a:ext uri="{FF2B5EF4-FFF2-40B4-BE49-F238E27FC236}">
                    <a16:creationId xmlns:a16="http://schemas.microsoft.com/office/drawing/2014/main" id="{47033C68-5B58-49D6-81C0-BBB3EA252C5D}"/>
                  </a:ext>
                </a:extLst>
              </p:cNvPr>
              <p:cNvGrpSpPr/>
              <p:nvPr/>
            </p:nvGrpSpPr>
            <p:grpSpPr>
              <a:xfrm>
                <a:off x="1136140" y="1899640"/>
                <a:ext cx="3969259" cy="4505555"/>
                <a:chOff x="1136140" y="1899640"/>
                <a:chExt cx="3969259" cy="4505555"/>
              </a:xfrm>
            </p:grpSpPr>
            <p:sp>
              <p:nvSpPr>
                <p:cNvPr id="72" name="TextBox 71">
                  <a:extLst>
                    <a:ext uri="{FF2B5EF4-FFF2-40B4-BE49-F238E27FC236}">
                      <a16:creationId xmlns:a16="http://schemas.microsoft.com/office/drawing/2014/main" id="{F612190B-CCCC-43F5-AE03-D14573621AB5}"/>
                    </a:ext>
                  </a:extLst>
                </p:cNvPr>
                <p:cNvSpPr txBox="1"/>
                <p:nvPr/>
              </p:nvSpPr>
              <p:spPr>
                <a:xfrm rot="16200000">
                  <a:off x="2727471" y="4005930"/>
                  <a:ext cx="4478858" cy="276999"/>
                </a:xfrm>
                <a:prstGeom prst="rect">
                  <a:avLst/>
                </a:prstGeom>
                <a:noFill/>
              </p:spPr>
              <p:txBody>
                <a:bodyPr wrap="square" rtlCol="0">
                  <a:spAutoFit/>
                </a:bodyPr>
                <a:lstStyle/>
                <a:p>
                  <a:r>
                    <a:rPr lang="en-US" sz="1200" b="1" dirty="0" err="1"/>
                    <a:t>Visicalc</a:t>
                  </a:r>
                  <a:r>
                    <a:rPr lang="en-US" sz="1200" b="1" dirty="0"/>
                    <a:t>, WordStar</a:t>
                  </a:r>
                </a:p>
              </p:txBody>
            </p:sp>
            <p:grpSp>
              <p:nvGrpSpPr>
                <p:cNvPr id="73" name="Group 72">
                  <a:extLst>
                    <a:ext uri="{FF2B5EF4-FFF2-40B4-BE49-F238E27FC236}">
                      <a16:creationId xmlns:a16="http://schemas.microsoft.com/office/drawing/2014/main" id="{C524EE4A-FA4F-4853-9589-2CA0EE7F7D6A}"/>
                    </a:ext>
                  </a:extLst>
                </p:cNvPr>
                <p:cNvGrpSpPr/>
                <p:nvPr/>
              </p:nvGrpSpPr>
              <p:grpSpPr>
                <a:xfrm>
                  <a:off x="1136140" y="1899640"/>
                  <a:ext cx="3816859" cy="4505555"/>
                  <a:chOff x="1136140" y="1899640"/>
                  <a:chExt cx="3816859" cy="4505555"/>
                </a:xfrm>
              </p:grpSpPr>
              <p:sp>
                <p:nvSpPr>
                  <p:cNvPr id="74" name="TextBox 73">
                    <a:extLst>
                      <a:ext uri="{FF2B5EF4-FFF2-40B4-BE49-F238E27FC236}">
                        <a16:creationId xmlns:a16="http://schemas.microsoft.com/office/drawing/2014/main" id="{91B89121-AFBD-4BB8-881F-DBD88DF106CE}"/>
                      </a:ext>
                    </a:extLst>
                  </p:cNvPr>
                  <p:cNvSpPr txBox="1"/>
                  <p:nvPr/>
                </p:nvSpPr>
                <p:spPr>
                  <a:xfrm rot="16200000">
                    <a:off x="2575071" y="4005930"/>
                    <a:ext cx="4478858" cy="276999"/>
                  </a:xfrm>
                  <a:prstGeom prst="rect">
                    <a:avLst/>
                  </a:prstGeom>
                  <a:noFill/>
                </p:spPr>
                <p:txBody>
                  <a:bodyPr wrap="square" rtlCol="0">
                    <a:spAutoFit/>
                  </a:bodyPr>
                  <a:lstStyle/>
                  <a:p>
                    <a:r>
                      <a:rPr lang="en-US" sz="1200" b="1" dirty="0"/>
                      <a:t>DEC VAX 11/780</a:t>
                    </a:r>
                  </a:p>
                </p:txBody>
              </p:sp>
              <p:grpSp>
                <p:nvGrpSpPr>
                  <p:cNvPr id="75" name="Group 74">
                    <a:extLst>
                      <a:ext uri="{FF2B5EF4-FFF2-40B4-BE49-F238E27FC236}">
                        <a16:creationId xmlns:a16="http://schemas.microsoft.com/office/drawing/2014/main" id="{86057C73-0413-4669-9878-2B8F0FDDFFAC}"/>
                      </a:ext>
                    </a:extLst>
                  </p:cNvPr>
                  <p:cNvGrpSpPr/>
                  <p:nvPr/>
                </p:nvGrpSpPr>
                <p:grpSpPr>
                  <a:xfrm>
                    <a:off x="1136140" y="1899640"/>
                    <a:ext cx="3658961" cy="4505555"/>
                    <a:chOff x="1136140" y="1899640"/>
                    <a:chExt cx="3658961" cy="4505555"/>
                  </a:xfrm>
                </p:grpSpPr>
                <p:sp>
                  <p:nvSpPr>
                    <p:cNvPr id="76" name="TextBox 75">
                      <a:extLst>
                        <a:ext uri="{FF2B5EF4-FFF2-40B4-BE49-F238E27FC236}">
                          <a16:creationId xmlns:a16="http://schemas.microsoft.com/office/drawing/2014/main" id="{A76B0B01-7177-44F9-ADA8-A4166E3E51BE}"/>
                        </a:ext>
                      </a:extLst>
                    </p:cNvPr>
                    <p:cNvSpPr txBox="1"/>
                    <p:nvPr/>
                  </p:nvSpPr>
                  <p:spPr>
                    <a:xfrm rot="16200000">
                      <a:off x="2417173" y="4005930"/>
                      <a:ext cx="4478858" cy="276999"/>
                    </a:xfrm>
                    <a:prstGeom prst="rect">
                      <a:avLst/>
                    </a:prstGeom>
                    <a:noFill/>
                  </p:spPr>
                  <p:txBody>
                    <a:bodyPr wrap="square" rtlCol="0">
                      <a:spAutoFit/>
                    </a:bodyPr>
                    <a:lstStyle/>
                    <a:p>
                      <a:r>
                        <a:rPr lang="en-US" sz="1200" b="1" dirty="0"/>
                        <a:t>Apple II, PET, Atari</a:t>
                      </a:r>
                    </a:p>
                  </p:txBody>
                </p:sp>
                <p:grpSp>
                  <p:nvGrpSpPr>
                    <p:cNvPr id="77" name="Group 76">
                      <a:extLst>
                        <a:ext uri="{FF2B5EF4-FFF2-40B4-BE49-F238E27FC236}">
                          <a16:creationId xmlns:a16="http://schemas.microsoft.com/office/drawing/2014/main" id="{4F848036-2C90-41D8-B0AE-EB0BA5A5E2D8}"/>
                        </a:ext>
                      </a:extLst>
                    </p:cNvPr>
                    <p:cNvGrpSpPr/>
                    <p:nvPr/>
                  </p:nvGrpSpPr>
                  <p:grpSpPr>
                    <a:xfrm>
                      <a:off x="1136140" y="1899640"/>
                      <a:ext cx="3512059" cy="4505555"/>
                      <a:chOff x="1136140" y="1899640"/>
                      <a:chExt cx="3512059" cy="4505555"/>
                    </a:xfrm>
                  </p:grpSpPr>
                  <p:sp>
                    <p:nvSpPr>
                      <p:cNvPr id="78" name="TextBox 77">
                        <a:extLst>
                          <a:ext uri="{FF2B5EF4-FFF2-40B4-BE49-F238E27FC236}">
                            <a16:creationId xmlns:a16="http://schemas.microsoft.com/office/drawing/2014/main" id="{8952C4E1-7CCB-4531-AA59-10ED52C8BB26}"/>
                          </a:ext>
                        </a:extLst>
                      </p:cNvPr>
                      <p:cNvSpPr txBox="1"/>
                      <p:nvPr/>
                    </p:nvSpPr>
                    <p:spPr>
                      <a:xfrm rot="16200000">
                        <a:off x="2270271" y="4005930"/>
                        <a:ext cx="4478858" cy="276999"/>
                      </a:xfrm>
                      <a:prstGeom prst="rect">
                        <a:avLst/>
                      </a:prstGeom>
                      <a:noFill/>
                    </p:spPr>
                    <p:txBody>
                      <a:bodyPr wrap="square" rtlCol="0">
                        <a:spAutoFit/>
                      </a:bodyPr>
                      <a:lstStyle/>
                      <a:p>
                        <a:r>
                          <a:rPr lang="en-US" sz="1200" b="1" dirty="0"/>
                          <a:t>BASIC, CP/M</a:t>
                        </a:r>
                      </a:p>
                    </p:txBody>
                  </p:sp>
                  <p:sp>
                    <p:nvSpPr>
                      <p:cNvPr id="79" name="TextBox 78">
                        <a:extLst>
                          <a:ext uri="{FF2B5EF4-FFF2-40B4-BE49-F238E27FC236}">
                            <a16:creationId xmlns:a16="http://schemas.microsoft.com/office/drawing/2014/main" id="{3B55AC1D-083D-4B63-99E1-A89BB0761A5E}"/>
                          </a:ext>
                        </a:extLst>
                      </p:cNvPr>
                      <p:cNvSpPr txBox="1"/>
                      <p:nvPr/>
                    </p:nvSpPr>
                    <p:spPr>
                      <a:xfrm rot="16200000">
                        <a:off x="-964789" y="4005930"/>
                        <a:ext cx="4478858" cy="276999"/>
                      </a:xfrm>
                      <a:prstGeom prst="rect">
                        <a:avLst/>
                      </a:prstGeom>
                      <a:noFill/>
                    </p:spPr>
                    <p:txBody>
                      <a:bodyPr wrap="square" rtlCol="0">
                        <a:spAutoFit/>
                      </a:bodyPr>
                      <a:lstStyle/>
                      <a:p>
                        <a:r>
                          <a:rPr lang="en-US" sz="1200" b="1" dirty="0"/>
                          <a:t>ENIAC</a:t>
                        </a:r>
                      </a:p>
                    </p:txBody>
                  </p:sp>
                  <p:sp>
                    <p:nvSpPr>
                      <p:cNvPr id="80" name="TextBox 79">
                        <a:extLst>
                          <a:ext uri="{FF2B5EF4-FFF2-40B4-BE49-F238E27FC236}">
                            <a16:creationId xmlns:a16="http://schemas.microsoft.com/office/drawing/2014/main" id="{B27EC513-1FF8-4F2C-ACAA-408A94CB14BD}"/>
                          </a:ext>
                        </a:extLst>
                      </p:cNvPr>
                      <p:cNvSpPr txBox="1"/>
                      <p:nvPr/>
                    </p:nvSpPr>
                    <p:spPr>
                      <a:xfrm rot="16200000">
                        <a:off x="-718292" y="4027266"/>
                        <a:ext cx="4478858" cy="276999"/>
                      </a:xfrm>
                      <a:prstGeom prst="rect">
                        <a:avLst/>
                      </a:prstGeom>
                      <a:noFill/>
                    </p:spPr>
                    <p:txBody>
                      <a:bodyPr wrap="square" rtlCol="0">
                        <a:spAutoFit/>
                      </a:bodyPr>
                      <a:lstStyle/>
                      <a:p>
                        <a:r>
                          <a:rPr lang="en-US" sz="1200" b="1" dirty="0"/>
                          <a:t>Transistor</a:t>
                        </a:r>
                      </a:p>
                    </p:txBody>
                  </p:sp>
                  <p:sp>
                    <p:nvSpPr>
                      <p:cNvPr id="81" name="TextBox 80">
                        <a:extLst>
                          <a:ext uri="{FF2B5EF4-FFF2-40B4-BE49-F238E27FC236}">
                            <a16:creationId xmlns:a16="http://schemas.microsoft.com/office/drawing/2014/main" id="{4D4A5016-73E8-4E02-BC52-AA090A353B39}"/>
                          </a:ext>
                        </a:extLst>
                      </p:cNvPr>
                      <p:cNvSpPr txBox="1"/>
                      <p:nvPr/>
                    </p:nvSpPr>
                    <p:spPr>
                      <a:xfrm rot="16200000">
                        <a:off x="-168129" y="4005930"/>
                        <a:ext cx="4478858" cy="276999"/>
                      </a:xfrm>
                      <a:prstGeom prst="rect">
                        <a:avLst/>
                      </a:prstGeom>
                      <a:noFill/>
                    </p:spPr>
                    <p:txBody>
                      <a:bodyPr wrap="square" rtlCol="0">
                        <a:spAutoFit/>
                      </a:bodyPr>
                      <a:lstStyle/>
                      <a:p>
                        <a:r>
                          <a:rPr lang="en-US" sz="1200" b="1" dirty="0"/>
                          <a:t>UNIVAC</a:t>
                        </a:r>
                      </a:p>
                    </p:txBody>
                  </p:sp>
                  <p:sp>
                    <p:nvSpPr>
                      <p:cNvPr id="82" name="TextBox 81">
                        <a:extLst>
                          <a:ext uri="{FF2B5EF4-FFF2-40B4-BE49-F238E27FC236}">
                            <a16:creationId xmlns:a16="http://schemas.microsoft.com/office/drawing/2014/main" id="{B5E1CC8B-0165-4BA9-A774-02651A5AA2E5}"/>
                          </a:ext>
                        </a:extLst>
                      </p:cNvPr>
                      <p:cNvSpPr txBox="1"/>
                      <p:nvPr/>
                    </p:nvSpPr>
                    <p:spPr>
                      <a:xfrm rot="16200000">
                        <a:off x="-15729" y="4005930"/>
                        <a:ext cx="4478858" cy="276999"/>
                      </a:xfrm>
                      <a:prstGeom prst="rect">
                        <a:avLst/>
                      </a:prstGeom>
                      <a:noFill/>
                    </p:spPr>
                    <p:txBody>
                      <a:bodyPr wrap="square" rtlCol="0">
                        <a:spAutoFit/>
                      </a:bodyPr>
                      <a:lstStyle/>
                      <a:p>
                        <a:r>
                          <a:rPr lang="en-US" sz="1200" b="1" dirty="0"/>
                          <a:t>IBM 701</a:t>
                        </a:r>
                      </a:p>
                    </p:txBody>
                  </p:sp>
                  <p:sp>
                    <p:nvSpPr>
                      <p:cNvPr id="83" name="TextBox 82">
                        <a:extLst>
                          <a:ext uri="{FF2B5EF4-FFF2-40B4-BE49-F238E27FC236}">
                            <a16:creationId xmlns:a16="http://schemas.microsoft.com/office/drawing/2014/main" id="{15A8CAF9-6294-4D1C-A475-843144EF0034}"/>
                          </a:ext>
                        </a:extLst>
                      </p:cNvPr>
                      <p:cNvSpPr txBox="1"/>
                      <p:nvPr/>
                    </p:nvSpPr>
                    <p:spPr>
                      <a:xfrm rot="16200000">
                        <a:off x="155171" y="4005930"/>
                        <a:ext cx="4478858" cy="276999"/>
                      </a:xfrm>
                      <a:prstGeom prst="rect">
                        <a:avLst/>
                      </a:prstGeom>
                      <a:noFill/>
                    </p:spPr>
                    <p:txBody>
                      <a:bodyPr wrap="square" rtlCol="0">
                        <a:spAutoFit/>
                      </a:bodyPr>
                      <a:lstStyle/>
                      <a:p>
                        <a:r>
                          <a:rPr lang="en-US" sz="1200" b="1" dirty="0"/>
                          <a:t>UNIVAC 1103A</a:t>
                        </a:r>
                      </a:p>
                    </p:txBody>
                  </p:sp>
                  <p:sp>
                    <p:nvSpPr>
                      <p:cNvPr id="84" name="TextBox 83">
                        <a:extLst>
                          <a:ext uri="{FF2B5EF4-FFF2-40B4-BE49-F238E27FC236}">
                            <a16:creationId xmlns:a16="http://schemas.microsoft.com/office/drawing/2014/main" id="{963CB258-6695-47DC-B4B8-A0C105DD8B89}"/>
                          </a:ext>
                        </a:extLst>
                      </p:cNvPr>
                      <p:cNvSpPr txBox="1"/>
                      <p:nvPr/>
                    </p:nvSpPr>
                    <p:spPr>
                      <a:xfrm rot="16200000">
                        <a:off x="-519024" y="4011296"/>
                        <a:ext cx="4478858" cy="276999"/>
                      </a:xfrm>
                      <a:prstGeom prst="rect">
                        <a:avLst/>
                      </a:prstGeom>
                      <a:noFill/>
                    </p:spPr>
                    <p:txBody>
                      <a:bodyPr wrap="square" rtlCol="0">
                        <a:spAutoFit/>
                      </a:bodyPr>
                      <a:lstStyle/>
                      <a:p>
                        <a:r>
                          <a:rPr lang="en-US" sz="1200" b="1" dirty="0"/>
                          <a:t>EDSAC and EDVAC</a:t>
                        </a:r>
                      </a:p>
                    </p:txBody>
                  </p:sp>
                  <p:sp>
                    <p:nvSpPr>
                      <p:cNvPr id="85" name="TextBox 84">
                        <a:extLst>
                          <a:ext uri="{FF2B5EF4-FFF2-40B4-BE49-F238E27FC236}">
                            <a16:creationId xmlns:a16="http://schemas.microsoft.com/office/drawing/2014/main" id="{33831E0A-C6B8-4E07-A658-9A5E7C401B4A}"/>
                          </a:ext>
                        </a:extLst>
                      </p:cNvPr>
                      <p:cNvSpPr txBox="1"/>
                      <p:nvPr/>
                    </p:nvSpPr>
                    <p:spPr>
                      <a:xfrm rot="16200000">
                        <a:off x="-366624" y="4002825"/>
                        <a:ext cx="4478858" cy="276999"/>
                      </a:xfrm>
                      <a:prstGeom prst="rect">
                        <a:avLst/>
                      </a:prstGeom>
                      <a:noFill/>
                    </p:spPr>
                    <p:txBody>
                      <a:bodyPr wrap="square" rtlCol="0">
                        <a:spAutoFit/>
                      </a:bodyPr>
                      <a:lstStyle/>
                      <a:p>
                        <a:r>
                          <a:rPr lang="en-US" sz="1200" b="1" dirty="0"/>
                          <a:t>BINAC</a:t>
                        </a:r>
                      </a:p>
                    </p:txBody>
                  </p:sp>
                  <p:sp>
                    <p:nvSpPr>
                      <p:cNvPr id="86" name="TextBox 85">
                        <a:extLst>
                          <a:ext uri="{FF2B5EF4-FFF2-40B4-BE49-F238E27FC236}">
                            <a16:creationId xmlns:a16="http://schemas.microsoft.com/office/drawing/2014/main" id="{A26BE2D1-2EA7-4655-B178-9BE5352EC83E}"/>
                          </a:ext>
                        </a:extLst>
                      </p:cNvPr>
                      <p:cNvSpPr txBox="1"/>
                      <p:nvPr/>
                    </p:nvSpPr>
                    <p:spPr>
                      <a:xfrm rot="16200000">
                        <a:off x="1508271" y="4005930"/>
                        <a:ext cx="4478858" cy="276999"/>
                      </a:xfrm>
                      <a:prstGeom prst="rect">
                        <a:avLst/>
                      </a:prstGeom>
                      <a:noFill/>
                    </p:spPr>
                    <p:txBody>
                      <a:bodyPr wrap="square" rtlCol="0">
                        <a:spAutoFit/>
                      </a:bodyPr>
                      <a:lstStyle/>
                      <a:p>
                        <a:r>
                          <a:rPr lang="en-US" sz="1200" b="1" dirty="0"/>
                          <a:t>Intel 4004</a:t>
                        </a:r>
                      </a:p>
                    </p:txBody>
                  </p:sp>
                  <p:sp>
                    <p:nvSpPr>
                      <p:cNvPr id="87" name="TextBox 86">
                        <a:extLst>
                          <a:ext uri="{FF2B5EF4-FFF2-40B4-BE49-F238E27FC236}">
                            <a16:creationId xmlns:a16="http://schemas.microsoft.com/office/drawing/2014/main" id="{A39469B7-EF80-4F40-AF42-307E0FE07547}"/>
                          </a:ext>
                        </a:extLst>
                      </p:cNvPr>
                      <p:cNvSpPr txBox="1"/>
                      <p:nvPr/>
                    </p:nvSpPr>
                    <p:spPr>
                      <a:xfrm rot="16200000">
                        <a:off x="2123524" y="4005930"/>
                        <a:ext cx="4478858" cy="276999"/>
                      </a:xfrm>
                      <a:prstGeom prst="rect">
                        <a:avLst/>
                      </a:prstGeom>
                      <a:noFill/>
                    </p:spPr>
                    <p:txBody>
                      <a:bodyPr wrap="square" rtlCol="0">
                        <a:spAutoFit/>
                      </a:bodyPr>
                      <a:lstStyle/>
                      <a:p>
                        <a:r>
                          <a:rPr lang="en-US" sz="1200" b="1" dirty="0"/>
                          <a:t>CRAY-1</a:t>
                        </a:r>
                      </a:p>
                    </p:txBody>
                  </p:sp>
                  <p:sp>
                    <p:nvSpPr>
                      <p:cNvPr id="88" name="TextBox 87">
                        <a:extLst>
                          <a:ext uri="{FF2B5EF4-FFF2-40B4-BE49-F238E27FC236}">
                            <a16:creationId xmlns:a16="http://schemas.microsoft.com/office/drawing/2014/main" id="{0737EE1A-7E5F-4F9B-ACCD-B479F1B2723B}"/>
                          </a:ext>
                        </a:extLst>
                      </p:cNvPr>
                      <p:cNvSpPr txBox="1"/>
                      <p:nvPr/>
                    </p:nvSpPr>
                    <p:spPr>
                      <a:xfrm rot="16200000">
                        <a:off x="1279671" y="4005930"/>
                        <a:ext cx="4478858" cy="276999"/>
                      </a:xfrm>
                      <a:prstGeom prst="rect">
                        <a:avLst/>
                      </a:prstGeom>
                      <a:noFill/>
                    </p:spPr>
                    <p:txBody>
                      <a:bodyPr wrap="square" rtlCol="0">
                        <a:spAutoFit/>
                      </a:bodyPr>
                      <a:lstStyle/>
                      <a:p>
                        <a:r>
                          <a:rPr lang="en-US" sz="1200" b="1" dirty="0"/>
                          <a:t>DEC PD-8</a:t>
                        </a:r>
                      </a:p>
                    </p:txBody>
                  </p:sp>
                  <p:sp>
                    <p:nvSpPr>
                      <p:cNvPr id="89" name="TextBox 88">
                        <a:extLst>
                          <a:ext uri="{FF2B5EF4-FFF2-40B4-BE49-F238E27FC236}">
                            <a16:creationId xmlns:a16="http://schemas.microsoft.com/office/drawing/2014/main" id="{901DC972-23AA-4F3F-A7D2-2C482AE9B93A}"/>
                          </a:ext>
                        </a:extLst>
                      </p:cNvPr>
                      <p:cNvSpPr txBox="1"/>
                      <p:nvPr/>
                    </p:nvSpPr>
                    <p:spPr>
                      <a:xfrm rot="16200000">
                        <a:off x="1127271" y="4005930"/>
                        <a:ext cx="4478858" cy="276999"/>
                      </a:xfrm>
                      <a:prstGeom prst="rect">
                        <a:avLst/>
                      </a:prstGeom>
                      <a:noFill/>
                    </p:spPr>
                    <p:txBody>
                      <a:bodyPr wrap="square" rtlCol="0">
                        <a:spAutoFit/>
                      </a:bodyPr>
                      <a:lstStyle/>
                      <a:p>
                        <a:r>
                          <a:rPr lang="en-US" sz="1200" b="1" dirty="0"/>
                          <a:t>GE-645 Mainframe</a:t>
                        </a:r>
                      </a:p>
                    </p:txBody>
                  </p:sp>
                  <p:sp>
                    <p:nvSpPr>
                      <p:cNvPr id="90" name="TextBox 89">
                        <a:extLst>
                          <a:ext uri="{FF2B5EF4-FFF2-40B4-BE49-F238E27FC236}">
                            <a16:creationId xmlns:a16="http://schemas.microsoft.com/office/drawing/2014/main" id="{69370E11-B066-4CC8-92F1-30D12673FAC2}"/>
                          </a:ext>
                        </a:extLst>
                      </p:cNvPr>
                      <p:cNvSpPr txBox="1"/>
                      <p:nvPr/>
                    </p:nvSpPr>
                    <p:spPr>
                      <a:xfrm rot="16200000">
                        <a:off x="974871" y="4005930"/>
                        <a:ext cx="4478858" cy="276999"/>
                      </a:xfrm>
                      <a:prstGeom prst="rect">
                        <a:avLst/>
                      </a:prstGeom>
                      <a:noFill/>
                    </p:spPr>
                    <p:txBody>
                      <a:bodyPr wrap="square" rtlCol="0">
                        <a:spAutoFit/>
                      </a:bodyPr>
                      <a:lstStyle/>
                      <a:p>
                        <a:r>
                          <a:rPr lang="en-US" sz="1200" b="1" dirty="0"/>
                          <a:t>IBM System/360</a:t>
                        </a:r>
                      </a:p>
                    </p:txBody>
                  </p:sp>
                  <p:sp>
                    <p:nvSpPr>
                      <p:cNvPr id="91" name="TextBox 90">
                        <a:extLst>
                          <a:ext uri="{FF2B5EF4-FFF2-40B4-BE49-F238E27FC236}">
                            <a16:creationId xmlns:a16="http://schemas.microsoft.com/office/drawing/2014/main" id="{42B81D51-9521-40A6-9DCF-5D5EC30B2B22}"/>
                          </a:ext>
                        </a:extLst>
                      </p:cNvPr>
                      <p:cNvSpPr txBox="1"/>
                      <p:nvPr/>
                    </p:nvSpPr>
                    <p:spPr>
                      <a:xfrm rot="16200000">
                        <a:off x="822471" y="4005930"/>
                        <a:ext cx="4478858" cy="276999"/>
                      </a:xfrm>
                      <a:prstGeom prst="rect">
                        <a:avLst/>
                      </a:prstGeom>
                      <a:noFill/>
                    </p:spPr>
                    <p:txBody>
                      <a:bodyPr wrap="square" rtlCol="0">
                        <a:spAutoFit/>
                      </a:bodyPr>
                      <a:lstStyle/>
                      <a:p>
                        <a:r>
                          <a:rPr lang="en-US" sz="1200" b="1" dirty="0"/>
                          <a:t>DEC PDP-1</a:t>
                        </a:r>
                      </a:p>
                    </p:txBody>
                  </p:sp>
                  <p:sp>
                    <p:nvSpPr>
                      <p:cNvPr id="92" name="TextBox 91">
                        <a:extLst>
                          <a:ext uri="{FF2B5EF4-FFF2-40B4-BE49-F238E27FC236}">
                            <a16:creationId xmlns:a16="http://schemas.microsoft.com/office/drawing/2014/main" id="{F7BAB776-BAAF-48F5-ABDF-1999E0D0C40A}"/>
                          </a:ext>
                        </a:extLst>
                      </p:cNvPr>
                      <p:cNvSpPr txBox="1"/>
                      <p:nvPr/>
                    </p:nvSpPr>
                    <p:spPr>
                      <a:xfrm rot="16200000">
                        <a:off x="337471" y="4005930"/>
                        <a:ext cx="4478858" cy="276999"/>
                      </a:xfrm>
                      <a:prstGeom prst="rect">
                        <a:avLst/>
                      </a:prstGeom>
                      <a:noFill/>
                    </p:spPr>
                    <p:txBody>
                      <a:bodyPr wrap="square" rtlCol="0">
                        <a:spAutoFit/>
                      </a:bodyPr>
                      <a:lstStyle/>
                      <a:p>
                        <a:r>
                          <a:rPr lang="en-US" sz="1200" b="1" dirty="0"/>
                          <a:t>FORTRAN</a:t>
                        </a:r>
                      </a:p>
                    </p:txBody>
                  </p:sp>
                  <p:sp>
                    <p:nvSpPr>
                      <p:cNvPr id="93" name="TextBox 92">
                        <a:extLst>
                          <a:ext uri="{FF2B5EF4-FFF2-40B4-BE49-F238E27FC236}">
                            <a16:creationId xmlns:a16="http://schemas.microsoft.com/office/drawing/2014/main" id="{0BD84F21-3E55-47A4-A9B0-C7BE9B13C939}"/>
                          </a:ext>
                        </a:extLst>
                      </p:cNvPr>
                      <p:cNvSpPr txBox="1"/>
                      <p:nvPr/>
                    </p:nvSpPr>
                    <p:spPr>
                      <a:xfrm rot="16200000">
                        <a:off x="642271" y="4005930"/>
                        <a:ext cx="4478858" cy="276999"/>
                      </a:xfrm>
                      <a:prstGeom prst="rect">
                        <a:avLst/>
                      </a:prstGeom>
                      <a:noFill/>
                    </p:spPr>
                    <p:txBody>
                      <a:bodyPr wrap="square" rtlCol="0">
                        <a:spAutoFit/>
                      </a:bodyPr>
                      <a:lstStyle/>
                      <a:p>
                        <a:r>
                          <a:rPr lang="en-US" sz="1200" b="1" dirty="0"/>
                          <a:t>Burroughs B5000</a:t>
                        </a:r>
                      </a:p>
                    </p:txBody>
                  </p:sp>
                  <p:sp>
                    <p:nvSpPr>
                      <p:cNvPr id="94" name="TextBox 93">
                        <a:extLst>
                          <a:ext uri="{FF2B5EF4-FFF2-40B4-BE49-F238E27FC236}">
                            <a16:creationId xmlns:a16="http://schemas.microsoft.com/office/drawing/2014/main" id="{443B1754-75E0-4B1E-B6CB-BD0783E48883}"/>
                          </a:ext>
                        </a:extLst>
                      </p:cNvPr>
                      <p:cNvSpPr txBox="1"/>
                      <p:nvPr/>
                    </p:nvSpPr>
                    <p:spPr>
                      <a:xfrm rot="16200000">
                        <a:off x="489871" y="4005930"/>
                        <a:ext cx="4478858" cy="276999"/>
                      </a:xfrm>
                      <a:prstGeom prst="rect">
                        <a:avLst/>
                      </a:prstGeom>
                      <a:noFill/>
                    </p:spPr>
                    <p:txBody>
                      <a:bodyPr wrap="square" rtlCol="0">
                        <a:spAutoFit/>
                      </a:bodyPr>
                      <a:lstStyle/>
                      <a:p>
                        <a:r>
                          <a:rPr lang="en-US" sz="1200" b="1" dirty="0"/>
                          <a:t>IBM 7090</a:t>
                        </a:r>
                      </a:p>
                    </p:txBody>
                  </p:sp>
                  <p:sp>
                    <p:nvSpPr>
                      <p:cNvPr id="95" name="TextBox 94">
                        <a:extLst>
                          <a:ext uri="{FF2B5EF4-FFF2-40B4-BE49-F238E27FC236}">
                            <a16:creationId xmlns:a16="http://schemas.microsoft.com/office/drawing/2014/main" id="{97511C73-0C49-440A-9D61-3F110DBE86D1}"/>
                          </a:ext>
                        </a:extLst>
                      </p:cNvPr>
                      <p:cNvSpPr txBox="1"/>
                      <p:nvPr/>
                    </p:nvSpPr>
                    <p:spPr>
                      <a:xfrm rot="16200000">
                        <a:off x="1660671" y="4005930"/>
                        <a:ext cx="4478858" cy="276999"/>
                      </a:xfrm>
                      <a:prstGeom prst="rect">
                        <a:avLst/>
                      </a:prstGeom>
                      <a:noFill/>
                    </p:spPr>
                    <p:txBody>
                      <a:bodyPr wrap="square" rtlCol="0">
                        <a:spAutoFit/>
                      </a:bodyPr>
                      <a:lstStyle/>
                      <a:p>
                        <a:r>
                          <a:rPr lang="en-US" sz="1200" b="1" dirty="0"/>
                          <a:t>Ethernet, WYSIWYG, Mouse</a:t>
                        </a:r>
                      </a:p>
                    </p:txBody>
                  </p:sp>
                  <p:sp>
                    <p:nvSpPr>
                      <p:cNvPr id="96" name="TextBox 95">
                        <a:extLst>
                          <a:ext uri="{FF2B5EF4-FFF2-40B4-BE49-F238E27FC236}">
                            <a16:creationId xmlns:a16="http://schemas.microsoft.com/office/drawing/2014/main" id="{9E7074DF-1B7E-4444-9C64-17A1B3EC527B}"/>
                          </a:ext>
                        </a:extLst>
                      </p:cNvPr>
                      <p:cNvSpPr txBox="1"/>
                      <p:nvPr/>
                    </p:nvSpPr>
                    <p:spPr>
                      <a:xfrm rot="16200000">
                        <a:off x="1813071" y="4005930"/>
                        <a:ext cx="4478858" cy="276999"/>
                      </a:xfrm>
                      <a:prstGeom prst="rect">
                        <a:avLst/>
                      </a:prstGeom>
                      <a:noFill/>
                    </p:spPr>
                    <p:txBody>
                      <a:bodyPr wrap="square" rtlCol="0">
                        <a:spAutoFit/>
                      </a:bodyPr>
                      <a:lstStyle/>
                      <a:p>
                        <a:r>
                          <a:rPr lang="en-US" sz="1200" b="1" dirty="0"/>
                          <a:t>Altair 8800</a:t>
                        </a:r>
                      </a:p>
                    </p:txBody>
                  </p:sp>
                  <p:sp>
                    <p:nvSpPr>
                      <p:cNvPr id="97" name="TextBox 96">
                        <a:extLst>
                          <a:ext uri="{FF2B5EF4-FFF2-40B4-BE49-F238E27FC236}">
                            <a16:creationId xmlns:a16="http://schemas.microsoft.com/office/drawing/2014/main" id="{9D649E19-D340-4113-8E53-819D7DD7DD41}"/>
                          </a:ext>
                        </a:extLst>
                      </p:cNvPr>
                      <p:cNvSpPr txBox="1"/>
                      <p:nvPr/>
                    </p:nvSpPr>
                    <p:spPr>
                      <a:xfrm rot="16200000">
                        <a:off x="1965471" y="4000569"/>
                        <a:ext cx="4478858" cy="276999"/>
                      </a:xfrm>
                      <a:prstGeom prst="rect">
                        <a:avLst/>
                      </a:prstGeom>
                      <a:noFill/>
                    </p:spPr>
                    <p:txBody>
                      <a:bodyPr wrap="square" rtlCol="0">
                        <a:spAutoFit/>
                      </a:bodyPr>
                      <a:lstStyle/>
                      <a:p>
                        <a:r>
                          <a:rPr lang="en-US" sz="1200" b="1" dirty="0"/>
                          <a:t>IBM System/360 Model 67</a:t>
                        </a:r>
                      </a:p>
                    </p:txBody>
                  </p:sp>
                </p:grpSp>
              </p:grpSp>
            </p:grpSp>
          </p:grpSp>
        </p:grpSp>
      </p:grpSp>
    </p:spTree>
    <p:extLst>
      <p:ext uri="{BB962C8B-B14F-4D97-AF65-F5344CB8AC3E}">
        <p14:creationId xmlns:p14="http://schemas.microsoft.com/office/powerpoint/2010/main" val="426766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#6: Chunking</a:t>
            </a:r>
          </a:p>
        </p:txBody>
      </p:sp>
      <p:sp>
        <p:nvSpPr>
          <p:cNvPr id="10" name="Footer Placeholder 9"/>
          <p:cNvSpPr>
            <a:spLocks noGrp="1"/>
          </p:cNvSpPr>
          <p:nvPr>
            <p:ph type="ftr" sz="quarter" idx="11"/>
          </p:nvPr>
        </p:nvSpPr>
        <p:spPr/>
        <p:txBody>
          <a:bodyPr/>
          <a:lstStyle/>
          <a:p>
            <a:pPr>
              <a:defRPr/>
            </a:pPr>
            <a:r>
              <a:rPr lang="en-US"/>
              <a:t>Computer Systems (06)</a:t>
            </a:r>
          </a:p>
        </p:txBody>
      </p:sp>
      <p:sp>
        <p:nvSpPr>
          <p:cNvPr id="12" name="Slide Number Placeholder 11"/>
          <p:cNvSpPr>
            <a:spLocks noGrp="1"/>
          </p:cNvSpPr>
          <p:nvPr>
            <p:ph type="sldNum" sz="quarter" idx="12"/>
          </p:nvPr>
        </p:nvSpPr>
        <p:spPr/>
        <p:txBody>
          <a:bodyPr/>
          <a:lstStyle/>
          <a:p>
            <a:pPr>
              <a:defRPr/>
            </a:pPr>
            <a:fld id="{0D7B5496-982B-480A-8085-B08F2CA91C21}" type="slidenum">
              <a:rPr lang="en-US" smtClean="0"/>
              <a:pPr>
                <a:defRPr/>
              </a:pPr>
              <a:t>2</a:t>
            </a:fld>
            <a:endParaRPr lang="en-US" dirty="0"/>
          </a:p>
        </p:txBody>
      </p:sp>
      <p:sp>
        <p:nvSpPr>
          <p:cNvPr id="13" name="TextBox 12">
            <a:extLst>
              <a:ext uri="{FF2B5EF4-FFF2-40B4-BE49-F238E27FC236}">
                <a16:creationId xmlns:a16="http://schemas.microsoft.com/office/drawing/2014/main" id="{E95EBA33-9DBE-4937-A272-C350D8823557}"/>
              </a:ext>
            </a:extLst>
          </p:cNvPr>
          <p:cNvSpPr txBox="1"/>
          <p:nvPr/>
        </p:nvSpPr>
        <p:spPr>
          <a:xfrm>
            <a:off x="2209801" y="2454802"/>
            <a:ext cx="2502039" cy="3031599"/>
          </a:xfrm>
          <a:prstGeom prst="rect">
            <a:avLst/>
          </a:prstGeom>
          <a:solidFill>
            <a:schemeClr val="accent2">
              <a:lumMod val="40000"/>
              <a:lumOff val="60000"/>
            </a:schemeClr>
          </a:solidFill>
        </p:spPr>
        <p:txBody>
          <a:bodyPr wrap="square" rtlCol="0">
            <a:spAutoFit/>
          </a:bodyPr>
          <a:lstStyle/>
          <a:p>
            <a:pPr>
              <a:spcAft>
                <a:spcPts val="600"/>
              </a:spcAft>
            </a:pPr>
            <a:r>
              <a:rPr lang="en-US" b="1" dirty="0"/>
              <a:t>Un-chunked List:</a:t>
            </a:r>
          </a:p>
          <a:p>
            <a:r>
              <a:rPr lang="en-US" sz="1400" dirty="0"/>
              <a:t>Bread</a:t>
            </a:r>
          </a:p>
          <a:p>
            <a:r>
              <a:rPr lang="en-US" sz="1400" dirty="0"/>
              <a:t>Ice cream</a:t>
            </a:r>
          </a:p>
          <a:p>
            <a:r>
              <a:rPr lang="en-US" sz="1400" dirty="0"/>
              <a:t>Milk</a:t>
            </a:r>
          </a:p>
          <a:p>
            <a:r>
              <a:rPr lang="en-US" sz="1400" dirty="0"/>
              <a:t>Tomatoes</a:t>
            </a:r>
          </a:p>
          <a:p>
            <a:r>
              <a:rPr lang="en-US" sz="1400" dirty="0"/>
              <a:t>Eggs</a:t>
            </a:r>
          </a:p>
          <a:p>
            <a:r>
              <a:rPr lang="en-US" sz="1400" dirty="0"/>
              <a:t>Butter</a:t>
            </a:r>
          </a:p>
          <a:p>
            <a:r>
              <a:rPr lang="en-US" sz="1400" dirty="0"/>
              <a:t>Apples</a:t>
            </a:r>
          </a:p>
          <a:p>
            <a:r>
              <a:rPr lang="en-US" sz="1400" dirty="0"/>
              <a:t>English muffins</a:t>
            </a:r>
          </a:p>
          <a:p>
            <a:r>
              <a:rPr lang="en-US" sz="1400" dirty="0"/>
              <a:t>Frozen vegetables</a:t>
            </a:r>
          </a:p>
          <a:p>
            <a:r>
              <a:rPr lang="en-US" sz="1400" dirty="0"/>
              <a:t>Lettuce</a:t>
            </a:r>
          </a:p>
          <a:p>
            <a:r>
              <a:rPr lang="en-US" sz="1400" dirty="0"/>
              <a:t>Cream</a:t>
            </a:r>
          </a:p>
          <a:p>
            <a:r>
              <a:rPr lang="en-US" sz="1400" dirty="0"/>
              <a:t>Bananas</a:t>
            </a:r>
          </a:p>
        </p:txBody>
      </p:sp>
      <p:sp>
        <p:nvSpPr>
          <p:cNvPr id="14" name="TextBox 13">
            <a:extLst>
              <a:ext uri="{FF2B5EF4-FFF2-40B4-BE49-F238E27FC236}">
                <a16:creationId xmlns:a16="http://schemas.microsoft.com/office/drawing/2014/main" id="{F4189D02-35CD-4E63-91AE-D729BEBE12BC}"/>
              </a:ext>
            </a:extLst>
          </p:cNvPr>
          <p:cNvSpPr txBox="1"/>
          <p:nvPr/>
        </p:nvSpPr>
        <p:spPr>
          <a:xfrm>
            <a:off x="5455391" y="2464849"/>
            <a:ext cx="3799975" cy="2354491"/>
          </a:xfrm>
          <a:prstGeom prst="rect">
            <a:avLst/>
          </a:prstGeom>
          <a:solidFill>
            <a:schemeClr val="accent2">
              <a:lumMod val="40000"/>
              <a:lumOff val="60000"/>
            </a:schemeClr>
          </a:solidFill>
        </p:spPr>
        <p:txBody>
          <a:bodyPr wrap="square" rtlCol="0">
            <a:spAutoFit/>
          </a:bodyPr>
          <a:lstStyle/>
          <a:p>
            <a:pPr>
              <a:spcAft>
                <a:spcPts val="600"/>
              </a:spcAft>
            </a:pPr>
            <a:r>
              <a:rPr lang="en-US" b="1" dirty="0"/>
              <a:t>Chunked List:</a:t>
            </a:r>
          </a:p>
          <a:p>
            <a:pPr>
              <a:tabLst>
                <a:tab pos="1828800" algn="l"/>
              </a:tabLst>
            </a:pPr>
            <a:r>
              <a:rPr lang="en-US" sz="1600" u="sng" dirty="0">
                <a:solidFill>
                  <a:srgbClr val="0000CC"/>
                </a:solidFill>
              </a:rPr>
              <a:t>Frozen Foods</a:t>
            </a:r>
            <a:r>
              <a:rPr lang="en-US" sz="1600" dirty="0">
                <a:solidFill>
                  <a:srgbClr val="0000CC"/>
                </a:solidFill>
              </a:rPr>
              <a:t>	</a:t>
            </a:r>
            <a:r>
              <a:rPr lang="en-US" sz="1600" u="sng" dirty="0">
                <a:solidFill>
                  <a:srgbClr val="0000CC"/>
                </a:solidFill>
              </a:rPr>
              <a:t>Bakery</a:t>
            </a:r>
          </a:p>
          <a:p>
            <a:pPr>
              <a:tabLst>
                <a:tab pos="1828800" algn="l"/>
              </a:tabLst>
            </a:pPr>
            <a:r>
              <a:rPr lang="en-US" sz="1400" dirty="0"/>
              <a:t>Ice cream	Bread</a:t>
            </a:r>
          </a:p>
          <a:p>
            <a:pPr>
              <a:tabLst>
                <a:tab pos="1828800" algn="l"/>
              </a:tabLst>
            </a:pPr>
            <a:r>
              <a:rPr lang="en-US" sz="1400" dirty="0"/>
              <a:t>Frozen vegetables	Bagels</a:t>
            </a:r>
          </a:p>
          <a:p>
            <a:pPr>
              <a:tabLst>
                <a:tab pos="1828800" algn="l"/>
              </a:tabLst>
            </a:pPr>
            <a:endParaRPr lang="en-US" sz="800" dirty="0"/>
          </a:p>
          <a:p>
            <a:pPr>
              <a:tabLst>
                <a:tab pos="1828800" algn="l"/>
              </a:tabLst>
            </a:pPr>
            <a:r>
              <a:rPr lang="en-US" sz="1600" u="sng" dirty="0">
                <a:solidFill>
                  <a:srgbClr val="0000CC"/>
                </a:solidFill>
              </a:rPr>
              <a:t>Dairy</a:t>
            </a:r>
            <a:r>
              <a:rPr lang="en-US" sz="1600" dirty="0">
                <a:solidFill>
                  <a:srgbClr val="0000CC"/>
                </a:solidFill>
              </a:rPr>
              <a:t>	</a:t>
            </a:r>
            <a:r>
              <a:rPr lang="en-US" sz="1600" u="sng" dirty="0">
                <a:solidFill>
                  <a:srgbClr val="0000CC"/>
                </a:solidFill>
              </a:rPr>
              <a:t>Fruits / Vegetables</a:t>
            </a:r>
          </a:p>
          <a:p>
            <a:pPr>
              <a:tabLst>
                <a:tab pos="1828800" algn="l"/>
              </a:tabLst>
            </a:pPr>
            <a:r>
              <a:rPr lang="en-US" sz="1400" dirty="0"/>
              <a:t>Milk	Tomatoes</a:t>
            </a:r>
          </a:p>
          <a:p>
            <a:pPr>
              <a:tabLst>
                <a:tab pos="1828800" algn="l"/>
              </a:tabLst>
            </a:pPr>
            <a:r>
              <a:rPr lang="en-US" sz="1400" dirty="0"/>
              <a:t>Eggs	Apples</a:t>
            </a:r>
          </a:p>
          <a:p>
            <a:pPr>
              <a:tabLst>
                <a:tab pos="1828800" algn="l"/>
              </a:tabLst>
            </a:pPr>
            <a:r>
              <a:rPr lang="en-US" sz="1400" dirty="0"/>
              <a:t>Butter	Lettuce</a:t>
            </a:r>
          </a:p>
          <a:p>
            <a:pPr>
              <a:tabLst>
                <a:tab pos="1828800" algn="l"/>
              </a:tabLst>
            </a:pPr>
            <a:r>
              <a:rPr lang="en-US" sz="1400" dirty="0"/>
              <a:t>Cream	Bananas</a:t>
            </a:r>
          </a:p>
        </p:txBody>
      </p:sp>
      <p:grpSp>
        <p:nvGrpSpPr>
          <p:cNvPr id="21" name="Group 20">
            <a:extLst>
              <a:ext uri="{FF2B5EF4-FFF2-40B4-BE49-F238E27FC236}">
                <a16:creationId xmlns:a16="http://schemas.microsoft.com/office/drawing/2014/main" id="{B07951C5-9D98-4B5D-9206-A5DED2D07270}"/>
              </a:ext>
            </a:extLst>
          </p:cNvPr>
          <p:cNvGrpSpPr/>
          <p:nvPr/>
        </p:nvGrpSpPr>
        <p:grpSpPr>
          <a:xfrm>
            <a:off x="1980701" y="1457734"/>
            <a:ext cx="7274664" cy="5128187"/>
            <a:chOff x="1066301" y="1457733"/>
            <a:chExt cx="7274664" cy="5128187"/>
          </a:xfrm>
        </p:grpSpPr>
        <p:pic>
          <p:nvPicPr>
            <p:cNvPr id="18" name="Picture 17">
              <a:extLst>
                <a:ext uri="{FF2B5EF4-FFF2-40B4-BE49-F238E27FC236}">
                  <a16:creationId xmlns:a16="http://schemas.microsoft.com/office/drawing/2014/main" id="{B13CF7A3-17E6-4F10-A2E4-888580A423C2}"/>
                </a:ext>
              </a:extLst>
            </p:cNvPr>
            <p:cNvPicPr>
              <a:picLocks noChangeAspect="1"/>
            </p:cNvPicPr>
            <p:nvPr/>
          </p:nvPicPr>
          <p:blipFill>
            <a:blip r:embed="rId3"/>
            <a:stretch>
              <a:fillRect/>
            </a:stretch>
          </p:blipFill>
          <p:spPr>
            <a:xfrm>
              <a:off x="1066301" y="2044309"/>
              <a:ext cx="3581899" cy="3477631"/>
            </a:xfrm>
            <a:prstGeom prst="rect">
              <a:avLst/>
            </a:prstGeom>
          </p:spPr>
        </p:pic>
        <p:pic>
          <p:nvPicPr>
            <p:cNvPr id="20" name="Picture 19">
              <a:extLst>
                <a:ext uri="{FF2B5EF4-FFF2-40B4-BE49-F238E27FC236}">
                  <a16:creationId xmlns:a16="http://schemas.microsoft.com/office/drawing/2014/main" id="{429A00C3-2585-45A6-AE34-89F02F191E63}"/>
                </a:ext>
              </a:extLst>
            </p:cNvPr>
            <p:cNvPicPr>
              <a:picLocks noChangeAspect="1"/>
            </p:cNvPicPr>
            <p:nvPr/>
          </p:nvPicPr>
          <p:blipFill>
            <a:blip r:embed="rId4"/>
            <a:stretch>
              <a:fillRect/>
            </a:stretch>
          </p:blipFill>
          <p:spPr>
            <a:xfrm>
              <a:off x="4647928" y="1457733"/>
              <a:ext cx="3693037" cy="5128187"/>
            </a:xfrm>
            <a:prstGeom prst="rect">
              <a:avLst/>
            </a:prstGeom>
          </p:spPr>
        </p:pic>
      </p:grpSp>
      <p:sp>
        <p:nvSpPr>
          <p:cNvPr id="11" name="Content Placeholder 2"/>
          <p:cNvSpPr txBox="1">
            <a:spLocks/>
          </p:cNvSpPr>
          <p:nvPr/>
        </p:nvSpPr>
        <p:spPr bwMode="auto">
          <a:xfrm>
            <a:off x="658369" y="1371600"/>
            <a:ext cx="9595974" cy="5334000"/>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buClr>
                <a:srgbClr val="333399"/>
              </a:buClr>
              <a:buSzPct val="80000"/>
            </a:pPr>
            <a:r>
              <a:rPr lang="en-US" sz="2000" kern="0" dirty="0"/>
              <a:t>A primary method that the brain uses to help it absorb more information is called 'chunking'.</a:t>
            </a:r>
          </a:p>
          <a:p>
            <a:pPr lvl="1">
              <a:buClr>
                <a:srgbClr val="333399"/>
              </a:buClr>
              <a:buSzPct val="80000"/>
            </a:pPr>
            <a:r>
              <a:rPr lang="en-US" sz="1600" kern="0" dirty="0"/>
              <a:t>One chunk is a recognizable piece of information that be fitted into one of the 'slots' in short-term memory.</a:t>
            </a:r>
          </a:p>
          <a:p>
            <a:pPr>
              <a:buClr>
                <a:srgbClr val="333399"/>
              </a:buClr>
              <a:buSzPct val="80000"/>
            </a:pPr>
            <a:r>
              <a:rPr lang="en-US" sz="2000" kern="0" dirty="0"/>
              <a:t>Chunking makes block structured languages like C/C++ natural to use.</a:t>
            </a:r>
          </a:p>
          <a:p>
            <a:pPr lvl="1">
              <a:buClr>
                <a:srgbClr val="333399"/>
              </a:buClr>
              <a:buSzPct val="80000"/>
            </a:pPr>
            <a:r>
              <a:rPr lang="en-US" sz="1600" kern="0" dirty="0"/>
              <a:t>The program is a single chunk, which is divided and subdivided into smaller and smaller chunks, each </a:t>
            </a:r>
            <a:r>
              <a:rPr lang="en-US" sz="1600" b="1" kern="0" dirty="0"/>
              <a:t>visibly</a:t>
            </a:r>
            <a:r>
              <a:rPr lang="en-US" sz="1600" kern="0" dirty="0"/>
              <a:t> and </a:t>
            </a:r>
            <a:r>
              <a:rPr lang="en-US" sz="1600" b="1" kern="0" dirty="0"/>
              <a:t>logically</a:t>
            </a:r>
            <a:r>
              <a:rPr lang="en-US" sz="1600" kern="0" dirty="0"/>
              <a:t> distinguishable.</a:t>
            </a:r>
          </a:p>
          <a:p>
            <a:pPr>
              <a:buClr>
                <a:srgbClr val="333399"/>
              </a:buClr>
              <a:buSzPct val="80000"/>
            </a:pPr>
            <a:r>
              <a:rPr lang="en-US" sz="2000" kern="0" dirty="0"/>
              <a:t>Lay out code in chunks</a:t>
            </a:r>
          </a:p>
          <a:p>
            <a:pPr lvl="1">
              <a:buClr>
                <a:srgbClr val="333399"/>
              </a:buClr>
              <a:buSzPct val="80000"/>
            </a:pPr>
            <a:r>
              <a:rPr lang="en-US" sz="1600" kern="0" dirty="0"/>
              <a:t>Groups of statements which together perform an identifiable act, should be chunked. </a:t>
            </a:r>
          </a:p>
          <a:p>
            <a:pPr lvl="1">
              <a:buClr>
                <a:srgbClr val="333399"/>
              </a:buClr>
              <a:buSzPct val="80000"/>
            </a:pPr>
            <a:r>
              <a:rPr lang="en-US" sz="1600" kern="0" dirty="0"/>
              <a:t>Items which are close together form a visual chunk and have an implied association.</a:t>
            </a:r>
          </a:p>
          <a:p>
            <a:pPr lvl="1">
              <a:buClr>
                <a:srgbClr val="333399"/>
              </a:buClr>
              <a:buSzPct val="80000"/>
            </a:pPr>
            <a:r>
              <a:rPr lang="en-US" sz="1600" kern="0" dirty="0"/>
              <a:t>Vertical white space (form feeds and blank lines) can be used not only to separate chunks but also to show relationships between chunks.</a:t>
            </a:r>
          </a:p>
          <a:p>
            <a:pPr>
              <a:buClr>
                <a:srgbClr val="333399"/>
              </a:buClr>
              <a:buSzPct val="80000"/>
            </a:pPr>
            <a:r>
              <a:rPr lang="en-US" sz="2000" kern="0" dirty="0"/>
              <a:t>By recognizing chunks and making them stand out, code can be made more readable which means more maintainable.</a:t>
            </a:r>
          </a:p>
          <a:p>
            <a:pPr>
              <a:buClr>
                <a:srgbClr val="333399"/>
              </a:buClr>
              <a:buSzPct val="80000"/>
            </a:pPr>
            <a:endParaRPr lang="en-US" sz="2000" kern="0" dirty="0"/>
          </a:p>
        </p:txBody>
      </p:sp>
    </p:spTree>
    <p:extLst>
      <p:ext uri="{BB962C8B-B14F-4D97-AF65-F5344CB8AC3E}">
        <p14:creationId xmlns:p14="http://schemas.microsoft.com/office/powerpoint/2010/main" val="253840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bg/>
                                          </p:spTgt>
                                        </p:tgtEl>
                                        <p:attrNameLst>
                                          <p:attrName>style.visibility</p:attrName>
                                        </p:attrNameLst>
                                      </p:cBhvr>
                                      <p:to>
                                        <p:strVal val="visible"/>
                                      </p:to>
                                    </p:set>
                                    <p:animEffect transition="in" filter="fade">
                                      <p:cBhvr>
                                        <p:cTn id="22" dur="500"/>
                                        <p:tgtEl>
                                          <p:spTgt spid="11">
                                            <p:bg/>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fade">
                                      <p:cBhvr>
                                        <p:cTn id="32" dur="500"/>
                                        <p:tgtEl>
                                          <p:spTgt spid="1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xEl>
                                              <p:pRg st="2" end="2"/>
                                            </p:txEl>
                                          </p:spTgt>
                                        </p:tgtEl>
                                        <p:attrNameLst>
                                          <p:attrName>style.visibility</p:attrName>
                                        </p:attrNameLst>
                                      </p:cBhvr>
                                      <p:to>
                                        <p:strVal val="visible"/>
                                      </p:to>
                                    </p:set>
                                    <p:animEffect transition="in" filter="fade">
                                      <p:cBhvr>
                                        <p:cTn id="37" dur="500"/>
                                        <p:tgtEl>
                                          <p:spTgt spid="11">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xEl>
                                              <p:pRg st="3" end="3"/>
                                            </p:txEl>
                                          </p:spTgt>
                                        </p:tgtEl>
                                        <p:attrNameLst>
                                          <p:attrName>style.visibility</p:attrName>
                                        </p:attrNameLst>
                                      </p:cBhvr>
                                      <p:to>
                                        <p:strVal val="visible"/>
                                      </p:to>
                                    </p:set>
                                    <p:animEffect transition="in" filter="fade">
                                      <p:cBhvr>
                                        <p:cTn id="42" dur="500"/>
                                        <p:tgtEl>
                                          <p:spTgt spid="11">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xEl>
                                              <p:pRg st="4" end="4"/>
                                            </p:txEl>
                                          </p:spTgt>
                                        </p:tgtEl>
                                        <p:attrNameLst>
                                          <p:attrName>style.visibility</p:attrName>
                                        </p:attrNameLst>
                                      </p:cBhvr>
                                      <p:to>
                                        <p:strVal val="visible"/>
                                      </p:to>
                                    </p:set>
                                    <p:animEffect transition="in" filter="fade">
                                      <p:cBhvr>
                                        <p:cTn id="47" dur="500"/>
                                        <p:tgtEl>
                                          <p:spTgt spid="11">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xEl>
                                              <p:pRg st="5" end="5"/>
                                            </p:txEl>
                                          </p:spTgt>
                                        </p:tgtEl>
                                        <p:attrNameLst>
                                          <p:attrName>style.visibility</p:attrName>
                                        </p:attrNameLst>
                                      </p:cBhvr>
                                      <p:to>
                                        <p:strVal val="visible"/>
                                      </p:to>
                                    </p:set>
                                    <p:animEffect transition="in" filter="fade">
                                      <p:cBhvr>
                                        <p:cTn id="52" dur="500"/>
                                        <p:tgtEl>
                                          <p:spTgt spid="11">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xEl>
                                              <p:pRg st="6" end="6"/>
                                            </p:txEl>
                                          </p:spTgt>
                                        </p:tgtEl>
                                        <p:attrNameLst>
                                          <p:attrName>style.visibility</p:attrName>
                                        </p:attrNameLst>
                                      </p:cBhvr>
                                      <p:to>
                                        <p:strVal val="visible"/>
                                      </p:to>
                                    </p:set>
                                    <p:animEffect transition="in" filter="fade">
                                      <p:cBhvr>
                                        <p:cTn id="57" dur="500"/>
                                        <p:tgtEl>
                                          <p:spTgt spid="11">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xEl>
                                              <p:pRg st="7" end="7"/>
                                            </p:txEl>
                                          </p:spTgt>
                                        </p:tgtEl>
                                        <p:attrNameLst>
                                          <p:attrName>style.visibility</p:attrName>
                                        </p:attrNameLst>
                                      </p:cBhvr>
                                      <p:to>
                                        <p:strVal val="visible"/>
                                      </p:to>
                                    </p:set>
                                    <p:animEffect transition="in" filter="fade">
                                      <p:cBhvr>
                                        <p:cTn id="62" dur="500"/>
                                        <p:tgtEl>
                                          <p:spTgt spid="11">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xEl>
                                              <p:pRg st="8" end="8"/>
                                            </p:txEl>
                                          </p:spTgt>
                                        </p:tgtEl>
                                        <p:attrNameLst>
                                          <p:attrName>style.visibility</p:attrName>
                                        </p:attrNameLst>
                                      </p:cBhvr>
                                      <p:to>
                                        <p:strVal val="visible"/>
                                      </p:to>
                                    </p:set>
                                    <p:animEffect transition="in" filter="fade">
                                      <p:cBhvr>
                                        <p:cTn id="67"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1" grpId="0" build="p" bldLvl="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20</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pic>
        <p:nvPicPr>
          <p:cNvPr id="30" name="Picture 29" descr="A picture containing screenshot&#10;&#10;Description automatically generated">
            <a:extLst>
              <a:ext uri="{FF2B5EF4-FFF2-40B4-BE49-F238E27FC236}">
                <a16:creationId xmlns:a16="http://schemas.microsoft.com/office/drawing/2014/main" id="{CFE8802E-0C4A-4409-A694-B7F96B3A3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8706" y="1589044"/>
            <a:ext cx="4857750" cy="2438400"/>
          </a:xfrm>
          <a:prstGeom prst="rect">
            <a:avLst/>
          </a:prstGeom>
        </p:spPr>
      </p:pic>
      <p:grpSp>
        <p:nvGrpSpPr>
          <p:cNvPr id="5" name="Group 4">
            <a:extLst>
              <a:ext uri="{FF2B5EF4-FFF2-40B4-BE49-F238E27FC236}">
                <a16:creationId xmlns:a16="http://schemas.microsoft.com/office/drawing/2014/main" id="{B1A2D3F5-0D65-44DE-9A96-651B74D6D789}"/>
              </a:ext>
            </a:extLst>
          </p:cNvPr>
          <p:cNvGrpSpPr/>
          <p:nvPr/>
        </p:nvGrpSpPr>
        <p:grpSpPr>
          <a:xfrm>
            <a:off x="2050541" y="1899641"/>
            <a:ext cx="4426459" cy="4505555"/>
            <a:chOff x="1136140" y="1899640"/>
            <a:chExt cx="4426459" cy="4505555"/>
          </a:xfrm>
        </p:grpSpPr>
        <p:sp>
          <p:nvSpPr>
            <p:cNvPr id="46" name="TextBox 45">
              <a:extLst>
                <a:ext uri="{FF2B5EF4-FFF2-40B4-BE49-F238E27FC236}">
                  <a16:creationId xmlns:a16="http://schemas.microsoft.com/office/drawing/2014/main" id="{EBB0BEFE-2670-48EC-8B5B-29DD1766A4CA}"/>
                </a:ext>
              </a:extLst>
            </p:cNvPr>
            <p:cNvSpPr txBox="1"/>
            <p:nvPr/>
          </p:nvSpPr>
          <p:spPr>
            <a:xfrm rot="16200000">
              <a:off x="3184671" y="4005930"/>
              <a:ext cx="4478858" cy="276999"/>
            </a:xfrm>
            <a:prstGeom prst="rect">
              <a:avLst/>
            </a:prstGeom>
            <a:noFill/>
          </p:spPr>
          <p:txBody>
            <a:bodyPr wrap="square" rtlCol="0">
              <a:spAutoFit/>
            </a:bodyPr>
            <a:lstStyle/>
            <a:p>
              <a:r>
                <a:rPr lang="en-US" sz="1200" b="1" dirty="0"/>
                <a:t>SUN NFS</a:t>
              </a:r>
            </a:p>
          </p:txBody>
        </p:sp>
        <p:grpSp>
          <p:nvGrpSpPr>
            <p:cNvPr id="70" name="Group 69">
              <a:extLst>
                <a:ext uri="{FF2B5EF4-FFF2-40B4-BE49-F238E27FC236}">
                  <a16:creationId xmlns:a16="http://schemas.microsoft.com/office/drawing/2014/main" id="{D1D68C9E-CD4E-4F0A-BD8D-E258D68A54F5}"/>
                </a:ext>
              </a:extLst>
            </p:cNvPr>
            <p:cNvGrpSpPr/>
            <p:nvPr/>
          </p:nvGrpSpPr>
          <p:grpSpPr>
            <a:xfrm>
              <a:off x="1136140" y="1899640"/>
              <a:ext cx="4274059" cy="4505555"/>
              <a:chOff x="1136140" y="1899640"/>
              <a:chExt cx="4274059" cy="4505555"/>
            </a:xfrm>
          </p:grpSpPr>
          <p:sp>
            <p:nvSpPr>
              <p:cNvPr id="71" name="TextBox 70">
                <a:extLst>
                  <a:ext uri="{FF2B5EF4-FFF2-40B4-BE49-F238E27FC236}">
                    <a16:creationId xmlns:a16="http://schemas.microsoft.com/office/drawing/2014/main" id="{7E4870C5-B777-47CD-993A-EB3250B35839}"/>
                  </a:ext>
                </a:extLst>
              </p:cNvPr>
              <p:cNvSpPr txBox="1"/>
              <p:nvPr/>
            </p:nvSpPr>
            <p:spPr>
              <a:xfrm rot="16200000">
                <a:off x="3032271" y="4005930"/>
                <a:ext cx="4478858" cy="276999"/>
              </a:xfrm>
              <a:prstGeom prst="rect">
                <a:avLst/>
              </a:prstGeom>
              <a:noFill/>
            </p:spPr>
            <p:txBody>
              <a:bodyPr wrap="square" rtlCol="0">
                <a:spAutoFit/>
              </a:bodyPr>
              <a:lstStyle/>
              <a:p>
                <a:r>
                  <a:rPr lang="en-US" sz="1200" b="1" dirty="0"/>
                  <a:t>Apple Macintosh</a:t>
                </a:r>
              </a:p>
            </p:txBody>
          </p:sp>
          <p:grpSp>
            <p:nvGrpSpPr>
              <p:cNvPr id="72" name="Group 71">
                <a:extLst>
                  <a:ext uri="{FF2B5EF4-FFF2-40B4-BE49-F238E27FC236}">
                    <a16:creationId xmlns:a16="http://schemas.microsoft.com/office/drawing/2014/main" id="{07A3EAA2-8DDB-4A9C-95BF-CD61C76337D4}"/>
                  </a:ext>
                </a:extLst>
              </p:cNvPr>
              <p:cNvGrpSpPr/>
              <p:nvPr/>
            </p:nvGrpSpPr>
            <p:grpSpPr>
              <a:xfrm>
                <a:off x="1136140" y="1899640"/>
                <a:ext cx="4121659" cy="4505555"/>
                <a:chOff x="1136140" y="1899640"/>
                <a:chExt cx="4121659" cy="4505555"/>
              </a:xfrm>
            </p:grpSpPr>
            <p:sp>
              <p:nvSpPr>
                <p:cNvPr id="73" name="TextBox 72">
                  <a:extLst>
                    <a:ext uri="{FF2B5EF4-FFF2-40B4-BE49-F238E27FC236}">
                      <a16:creationId xmlns:a16="http://schemas.microsoft.com/office/drawing/2014/main" id="{B6A20637-F7A5-4579-8DA5-4A8B2D2CCDD3}"/>
                    </a:ext>
                  </a:extLst>
                </p:cNvPr>
                <p:cNvSpPr txBox="1"/>
                <p:nvPr/>
              </p:nvSpPr>
              <p:spPr>
                <a:xfrm rot="16200000">
                  <a:off x="2879871" y="4005930"/>
                  <a:ext cx="4478858" cy="276999"/>
                </a:xfrm>
                <a:prstGeom prst="rect">
                  <a:avLst/>
                </a:prstGeom>
                <a:noFill/>
              </p:spPr>
              <p:txBody>
                <a:bodyPr wrap="square" rtlCol="0">
                  <a:spAutoFit/>
                </a:bodyPr>
                <a:lstStyle/>
                <a:p>
                  <a:r>
                    <a:rPr lang="en-US" sz="1200" b="1" dirty="0"/>
                    <a:t>IBM PC</a:t>
                  </a:r>
                </a:p>
              </p:txBody>
            </p:sp>
            <p:grpSp>
              <p:nvGrpSpPr>
                <p:cNvPr id="74" name="Group 73">
                  <a:extLst>
                    <a:ext uri="{FF2B5EF4-FFF2-40B4-BE49-F238E27FC236}">
                      <a16:creationId xmlns:a16="http://schemas.microsoft.com/office/drawing/2014/main" id="{2DB47BE5-A4B5-48A5-9400-978A992CD28A}"/>
                    </a:ext>
                  </a:extLst>
                </p:cNvPr>
                <p:cNvGrpSpPr/>
                <p:nvPr/>
              </p:nvGrpSpPr>
              <p:grpSpPr>
                <a:xfrm>
                  <a:off x="1136140" y="1899640"/>
                  <a:ext cx="3969259" cy="4505555"/>
                  <a:chOff x="1136140" y="1899640"/>
                  <a:chExt cx="3969259" cy="4505555"/>
                </a:xfrm>
              </p:grpSpPr>
              <p:sp>
                <p:nvSpPr>
                  <p:cNvPr id="75" name="TextBox 74">
                    <a:extLst>
                      <a:ext uri="{FF2B5EF4-FFF2-40B4-BE49-F238E27FC236}">
                        <a16:creationId xmlns:a16="http://schemas.microsoft.com/office/drawing/2014/main" id="{99C1C909-BBBF-46BD-875B-9F2063D46AD5}"/>
                      </a:ext>
                    </a:extLst>
                  </p:cNvPr>
                  <p:cNvSpPr txBox="1"/>
                  <p:nvPr/>
                </p:nvSpPr>
                <p:spPr>
                  <a:xfrm rot="16200000">
                    <a:off x="2727471" y="4005930"/>
                    <a:ext cx="4478858" cy="276999"/>
                  </a:xfrm>
                  <a:prstGeom prst="rect">
                    <a:avLst/>
                  </a:prstGeom>
                  <a:noFill/>
                </p:spPr>
                <p:txBody>
                  <a:bodyPr wrap="square" rtlCol="0">
                    <a:spAutoFit/>
                  </a:bodyPr>
                  <a:lstStyle/>
                  <a:p>
                    <a:r>
                      <a:rPr lang="en-US" sz="1200" b="1" dirty="0" err="1"/>
                      <a:t>Visicalc</a:t>
                    </a:r>
                    <a:r>
                      <a:rPr lang="en-US" sz="1200" b="1" dirty="0"/>
                      <a:t>, WordStar</a:t>
                    </a:r>
                  </a:p>
                </p:txBody>
              </p:sp>
              <p:grpSp>
                <p:nvGrpSpPr>
                  <p:cNvPr id="76" name="Group 75">
                    <a:extLst>
                      <a:ext uri="{FF2B5EF4-FFF2-40B4-BE49-F238E27FC236}">
                        <a16:creationId xmlns:a16="http://schemas.microsoft.com/office/drawing/2014/main" id="{9D1048FE-86E3-4982-8711-2C87954E14AB}"/>
                      </a:ext>
                    </a:extLst>
                  </p:cNvPr>
                  <p:cNvGrpSpPr/>
                  <p:nvPr/>
                </p:nvGrpSpPr>
                <p:grpSpPr>
                  <a:xfrm>
                    <a:off x="1136140" y="1899640"/>
                    <a:ext cx="3816859" cy="4505555"/>
                    <a:chOff x="1136140" y="1899640"/>
                    <a:chExt cx="3816859" cy="4505555"/>
                  </a:xfrm>
                </p:grpSpPr>
                <p:sp>
                  <p:nvSpPr>
                    <p:cNvPr id="77" name="TextBox 76">
                      <a:extLst>
                        <a:ext uri="{FF2B5EF4-FFF2-40B4-BE49-F238E27FC236}">
                          <a16:creationId xmlns:a16="http://schemas.microsoft.com/office/drawing/2014/main" id="{00628227-BFBC-40F6-8937-D93E0BB6E092}"/>
                        </a:ext>
                      </a:extLst>
                    </p:cNvPr>
                    <p:cNvSpPr txBox="1"/>
                    <p:nvPr/>
                  </p:nvSpPr>
                  <p:spPr>
                    <a:xfrm rot="16200000">
                      <a:off x="2575071" y="4005930"/>
                      <a:ext cx="4478858" cy="276999"/>
                    </a:xfrm>
                    <a:prstGeom prst="rect">
                      <a:avLst/>
                    </a:prstGeom>
                    <a:noFill/>
                  </p:spPr>
                  <p:txBody>
                    <a:bodyPr wrap="square" rtlCol="0">
                      <a:spAutoFit/>
                    </a:bodyPr>
                    <a:lstStyle/>
                    <a:p>
                      <a:r>
                        <a:rPr lang="en-US" sz="1200" b="1" dirty="0"/>
                        <a:t>DEC VAX 11/780</a:t>
                      </a:r>
                    </a:p>
                  </p:txBody>
                </p:sp>
                <p:grpSp>
                  <p:nvGrpSpPr>
                    <p:cNvPr id="78" name="Group 77">
                      <a:extLst>
                        <a:ext uri="{FF2B5EF4-FFF2-40B4-BE49-F238E27FC236}">
                          <a16:creationId xmlns:a16="http://schemas.microsoft.com/office/drawing/2014/main" id="{B5766098-C629-42E0-B6C4-8586314174D8}"/>
                        </a:ext>
                      </a:extLst>
                    </p:cNvPr>
                    <p:cNvGrpSpPr/>
                    <p:nvPr/>
                  </p:nvGrpSpPr>
                  <p:grpSpPr>
                    <a:xfrm>
                      <a:off x="1136140" y="1899640"/>
                      <a:ext cx="3658961" cy="4505555"/>
                      <a:chOff x="1136140" y="1899640"/>
                      <a:chExt cx="3658961" cy="4505555"/>
                    </a:xfrm>
                  </p:grpSpPr>
                  <p:sp>
                    <p:nvSpPr>
                      <p:cNvPr id="79" name="TextBox 78">
                        <a:extLst>
                          <a:ext uri="{FF2B5EF4-FFF2-40B4-BE49-F238E27FC236}">
                            <a16:creationId xmlns:a16="http://schemas.microsoft.com/office/drawing/2014/main" id="{24D63643-6EE8-468F-8339-5CAF8F4420B2}"/>
                          </a:ext>
                        </a:extLst>
                      </p:cNvPr>
                      <p:cNvSpPr txBox="1"/>
                      <p:nvPr/>
                    </p:nvSpPr>
                    <p:spPr>
                      <a:xfrm rot="16200000">
                        <a:off x="2417173" y="4005930"/>
                        <a:ext cx="4478858" cy="276999"/>
                      </a:xfrm>
                      <a:prstGeom prst="rect">
                        <a:avLst/>
                      </a:prstGeom>
                      <a:noFill/>
                    </p:spPr>
                    <p:txBody>
                      <a:bodyPr wrap="square" rtlCol="0">
                        <a:spAutoFit/>
                      </a:bodyPr>
                      <a:lstStyle/>
                      <a:p>
                        <a:r>
                          <a:rPr lang="en-US" sz="1200" b="1" dirty="0"/>
                          <a:t>Apple II, PET, Atari</a:t>
                        </a:r>
                      </a:p>
                    </p:txBody>
                  </p:sp>
                  <p:grpSp>
                    <p:nvGrpSpPr>
                      <p:cNvPr id="80" name="Group 79">
                        <a:extLst>
                          <a:ext uri="{FF2B5EF4-FFF2-40B4-BE49-F238E27FC236}">
                            <a16:creationId xmlns:a16="http://schemas.microsoft.com/office/drawing/2014/main" id="{1FFD3DE6-FEF2-4635-B866-E58DAF325CBC}"/>
                          </a:ext>
                        </a:extLst>
                      </p:cNvPr>
                      <p:cNvGrpSpPr/>
                      <p:nvPr/>
                    </p:nvGrpSpPr>
                    <p:grpSpPr>
                      <a:xfrm>
                        <a:off x="1136140" y="1899640"/>
                        <a:ext cx="3512059" cy="4505555"/>
                        <a:chOff x="1136140" y="1899640"/>
                        <a:chExt cx="3512059" cy="4505555"/>
                      </a:xfrm>
                    </p:grpSpPr>
                    <p:sp>
                      <p:nvSpPr>
                        <p:cNvPr id="81" name="TextBox 80">
                          <a:extLst>
                            <a:ext uri="{FF2B5EF4-FFF2-40B4-BE49-F238E27FC236}">
                              <a16:creationId xmlns:a16="http://schemas.microsoft.com/office/drawing/2014/main" id="{32E19628-E3E3-475F-8644-CD9FFB181DD1}"/>
                            </a:ext>
                          </a:extLst>
                        </p:cNvPr>
                        <p:cNvSpPr txBox="1"/>
                        <p:nvPr/>
                      </p:nvSpPr>
                      <p:spPr>
                        <a:xfrm rot="16200000">
                          <a:off x="2270271" y="4005930"/>
                          <a:ext cx="4478858" cy="276999"/>
                        </a:xfrm>
                        <a:prstGeom prst="rect">
                          <a:avLst/>
                        </a:prstGeom>
                        <a:noFill/>
                      </p:spPr>
                      <p:txBody>
                        <a:bodyPr wrap="square" rtlCol="0">
                          <a:spAutoFit/>
                        </a:bodyPr>
                        <a:lstStyle/>
                        <a:p>
                          <a:r>
                            <a:rPr lang="en-US" sz="1200" b="1" dirty="0"/>
                            <a:t>BASIC, CP/M</a:t>
                          </a:r>
                        </a:p>
                      </p:txBody>
                    </p:sp>
                    <p:sp>
                      <p:nvSpPr>
                        <p:cNvPr id="82" name="TextBox 81">
                          <a:extLst>
                            <a:ext uri="{FF2B5EF4-FFF2-40B4-BE49-F238E27FC236}">
                              <a16:creationId xmlns:a16="http://schemas.microsoft.com/office/drawing/2014/main" id="{8695819D-D1A0-494C-B9BA-ABBA45F0101C}"/>
                            </a:ext>
                          </a:extLst>
                        </p:cNvPr>
                        <p:cNvSpPr txBox="1"/>
                        <p:nvPr/>
                      </p:nvSpPr>
                      <p:spPr>
                        <a:xfrm rot="16200000">
                          <a:off x="-964789" y="4005930"/>
                          <a:ext cx="4478858" cy="276999"/>
                        </a:xfrm>
                        <a:prstGeom prst="rect">
                          <a:avLst/>
                        </a:prstGeom>
                        <a:noFill/>
                      </p:spPr>
                      <p:txBody>
                        <a:bodyPr wrap="square" rtlCol="0">
                          <a:spAutoFit/>
                        </a:bodyPr>
                        <a:lstStyle/>
                        <a:p>
                          <a:r>
                            <a:rPr lang="en-US" sz="1200" b="1" dirty="0"/>
                            <a:t>ENIAC</a:t>
                          </a:r>
                        </a:p>
                      </p:txBody>
                    </p:sp>
                    <p:sp>
                      <p:nvSpPr>
                        <p:cNvPr id="83" name="TextBox 82">
                          <a:extLst>
                            <a:ext uri="{FF2B5EF4-FFF2-40B4-BE49-F238E27FC236}">
                              <a16:creationId xmlns:a16="http://schemas.microsoft.com/office/drawing/2014/main" id="{9B2252BD-ED92-4B04-A5CD-B2D165454117}"/>
                            </a:ext>
                          </a:extLst>
                        </p:cNvPr>
                        <p:cNvSpPr txBox="1"/>
                        <p:nvPr/>
                      </p:nvSpPr>
                      <p:spPr>
                        <a:xfrm rot="16200000">
                          <a:off x="-718292" y="4027266"/>
                          <a:ext cx="4478858" cy="276999"/>
                        </a:xfrm>
                        <a:prstGeom prst="rect">
                          <a:avLst/>
                        </a:prstGeom>
                        <a:noFill/>
                      </p:spPr>
                      <p:txBody>
                        <a:bodyPr wrap="square" rtlCol="0">
                          <a:spAutoFit/>
                        </a:bodyPr>
                        <a:lstStyle/>
                        <a:p>
                          <a:r>
                            <a:rPr lang="en-US" sz="1200" b="1" dirty="0"/>
                            <a:t>Transistor</a:t>
                          </a:r>
                        </a:p>
                      </p:txBody>
                    </p:sp>
                    <p:sp>
                      <p:nvSpPr>
                        <p:cNvPr id="84" name="TextBox 83">
                          <a:extLst>
                            <a:ext uri="{FF2B5EF4-FFF2-40B4-BE49-F238E27FC236}">
                              <a16:creationId xmlns:a16="http://schemas.microsoft.com/office/drawing/2014/main" id="{AD0049CC-7A22-4BFC-8F4A-D82E4FF827BA}"/>
                            </a:ext>
                          </a:extLst>
                        </p:cNvPr>
                        <p:cNvSpPr txBox="1"/>
                        <p:nvPr/>
                      </p:nvSpPr>
                      <p:spPr>
                        <a:xfrm rot="16200000">
                          <a:off x="-168129" y="4005930"/>
                          <a:ext cx="4478858" cy="276999"/>
                        </a:xfrm>
                        <a:prstGeom prst="rect">
                          <a:avLst/>
                        </a:prstGeom>
                        <a:noFill/>
                      </p:spPr>
                      <p:txBody>
                        <a:bodyPr wrap="square" rtlCol="0">
                          <a:spAutoFit/>
                        </a:bodyPr>
                        <a:lstStyle/>
                        <a:p>
                          <a:r>
                            <a:rPr lang="en-US" sz="1200" b="1" dirty="0"/>
                            <a:t>UNIVAC</a:t>
                          </a:r>
                        </a:p>
                      </p:txBody>
                    </p:sp>
                    <p:sp>
                      <p:nvSpPr>
                        <p:cNvPr id="85" name="TextBox 84">
                          <a:extLst>
                            <a:ext uri="{FF2B5EF4-FFF2-40B4-BE49-F238E27FC236}">
                              <a16:creationId xmlns:a16="http://schemas.microsoft.com/office/drawing/2014/main" id="{33AF50E4-890D-42D4-8F14-DEB7A6F57AB8}"/>
                            </a:ext>
                          </a:extLst>
                        </p:cNvPr>
                        <p:cNvSpPr txBox="1"/>
                        <p:nvPr/>
                      </p:nvSpPr>
                      <p:spPr>
                        <a:xfrm rot="16200000">
                          <a:off x="-15729" y="4005930"/>
                          <a:ext cx="4478858" cy="276999"/>
                        </a:xfrm>
                        <a:prstGeom prst="rect">
                          <a:avLst/>
                        </a:prstGeom>
                        <a:noFill/>
                      </p:spPr>
                      <p:txBody>
                        <a:bodyPr wrap="square" rtlCol="0">
                          <a:spAutoFit/>
                        </a:bodyPr>
                        <a:lstStyle/>
                        <a:p>
                          <a:r>
                            <a:rPr lang="en-US" sz="1200" b="1" dirty="0"/>
                            <a:t>IBM 701</a:t>
                          </a:r>
                        </a:p>
                      </p:txBody>
                    </p:sp>
                    <p:sp>
                      <p:nvSpPr>
                        <p:cNvPr id="86" name="TextBox 85">
                          <a:extLst>
                            <a:ext uri="{FF2B5EF4-FFF2-40B4-BE49-F238E27FC236}">
                              <a16:creationId xmlns:a16="http://schemas.microsoft.com/office/drawing/2014/main" id="{B53E3728-0D3D-477E-A1A6-461B64F6BB0B}"/>
                            </a:ext>
                          </a:extLst>
                        </p:cNvPr>
                        <p:cNvSpPr txBox="1"/>
                        <p:nvPr/>
                      </p:nvSpPr>
                      <p:spPr>
                        <a:xfrm rot="16200000">
                          <a:off x="155171" y="4005930"/>
                          <a:ext cx="4478858" cy="276999"/>
                        </a:xfrm>
                        <a:prstGeom prst="rect">
                          <a:avLst/>
                        </a:prstGeom>
                        <a:noFill/>
                      </p:spPr>
                      <p:txBody>
                        <a:bodyPr wrap="square" rtlCol="0">
                          <a:spAutoFit/>
                        </a:bodyPr>
                        <a:lstStyle/>
                        <a:p>
                          <a:r>
                            <a:rPr lang="en-US" sz="1200" b="1" dirty="0"/>
                            <a:t>UNIVAC 1103A</a:t>
                          </a:r>
                        </a:p>
                      </p:txBody>
                    </p:sp>
                    <p:sp>
                      <p:nvSpPr>
                        <p:cNvPr id="87" name="TextBox 86">
                          <a:extLst>
                            <a:ext uri="{FF2B5EF4-FFF2-40B4-BE49-F238E27FC236}">
                              <a16:creationId xmlns:a16="http://schemas.microsoft.com/office/drawing/2014/main" id="{0145053D-14F6-4DBF-82F8-9100D933DDBF}"/>
                            </a:ext>
                          </a:extLst>
                        </p:cNvPr>
                        <p:cNvSpPr txBox="1"/>
                        <p:nvPr/>
                      </p:nvSpPr>
                      <p:spPr>
                        <a:xfrm rot="16200000">
                          <a:off x="-519024" y="4011296"/>
                          <a:ext cx="4478858" cy="276999"/>
                        </a:xfrm>
                        <a:prstGeom prst="rect">
                          <a:avLst/>
                        </a:prstGeom>
                        <a:noFill/>
                      </p:spPr>
                      <p:txBody>
                        <a:bodyPr wrap="square" rtlCol="0">
                          <a:spAutoFit/>
                        </a:bodyPr>
                        <a:lstStyle/>
                        <a:p>
                          <a:r>
                            <a:rPr lang="en-US" sz="1200" b="1" dirty="0"/>
                            <a:t>EDSAC and EDVAC</a:t>
                          </a:r>
                        </a:p>
                      </p:txBody>
                    </p:sp>
                    <p:sp>
                      <p:nvSpPr>
                        <p:cNvPr id="88" name="TextBox 87">
                          <a:extLst>
                            <a:ext uri="{FF2B5EF4-FFF2-40B4-BE49-F238E27FC236}">
                              <a16:creationId xmlns:a16="http://schemas.microsoft.com/office/drawing/2014/main" id="{F10ABA06-D0BE-4579-A6EC-464D29C741D0}"/>
                            </a:ext>
                          </a:extLst>
                        </p:cNvPr>
                        <p:cNvSpPr txBox="1"/>
                        <p:nvPr/>
                      </p:nvSpPr>
                      <p:spPr>
                        <a:xfrm rot="16200000">
                          <a:off x="-366624" y="4002825"/>
                          <a:ext cx="4478858" cy="276999"/>
                        </a:xfrm>
                        <a:prstGeom prst="rect">
                          <a:avLst/>
                        </a:prstGeom>
                        <a:noFill/>
                      </p:spPr>
                      <p:txBody>
                        <a:bodyPr wrap="square" rtlCol="0">
                          <a:spAutoFit/>
                        </a:bodyPr>
                        <a:lstStyle/>
                        <a:p>
                          <a:r>
                            <a:rPr lang="en-US" sz="1200" b="1" dirty="0"/>
                            <a:t>BINAC</a:t>
                          </a:r>
                        </a:p>
                      </p:txBody>
                    </p:sp>
                    <p:sp>
                      <p:nvSpPr>
                        <p:cNvPr id="89" name="TextBox 88">
                          <a:extLst>
                            <a:ext uri="{FF2B5EF4-FFF2-40B4-BE49-F238E27FC236}">
                              <a16:creationId xmlns:a16="http://schemas.microsoft.com/office/drawing/2014/main" id="{3CC12E57-A9F4-4A16-ACEA-C2A41EAF3F4C}"/>
                            </a:ext>
                          </a:extLst>
                        </p:cNvPr>
                        <p:cNvSpPr txBox="1"/>
                        <p:nvPr/>
                      </p:nvSpPr>
                      <p:spPr>
                        <a:xfrm rot="16200000">
                          <a:off x="1508271" y="4005930"/>
                          <a:ext cx="4478858" cy="276999"/>
                        </a:xfrm>
                        <a:prstGeom prst="rect">
                          <a:avLst/>
                        </a:prstGeom>
                        <a:noFill/>
                      </p:spPr>
                      <p:txBody>
                        <a:bodyPr wrap="square" rtlCol="0">
                          <a:spAutoFit/>
                        </a:bodyPr>
                        <a:lstStyle/>
                        <a:p>
                          <a:r>
                            <a:rPr lang="en-US" sz="1200" b="1" dirty="0"/>
                            <a:t>Intel 4004</a:t>
                          </a:r>
                        </a:p>
                      </p:txBody>
                    </p:sp>
                    <p:sp>
                      <p:nvSpPr>
                        <p:cNvPr id="90" name="TextBox 89">
                          <a:extLst>
                            <a:ext uri="{FF2B5EF4-FFF2-40B4-BE49-F238E27FC236}">
                              <a16:creationId xmlns:a16="http://schemas.microsoft.com/office/drawing/2014/main" id="{02980EBC-D102-41D8-B86D-CC472152C617}"/>
                            </a:ext>
                          </a:extLst>
                        </p:cNvPr>
                        <p:cNvSpPr txBox="1"/>
                        <p:nvPr/>
                      </p:nvSpPr>
                      <p:spPr>
                        <a:xfrm rot="16200000">
                          <a:off x="2123524" y="4005930"/>
                          <a:ext cx="4478858" cy="276999"/>
                        </a:xfrm>
                        <a:prstGeom prst="rect">
                          <a:avLst/>
                        </a:prstGeom>
                        <a:noFill/>
                      </p:spPr>
                      <p:txBody>
                        <a:bodyPr wrap="square" rtlCol="0">
                          <a:spAutoFit/>
                        </a:bodyPr>
                        <a:lstStyle/>
                        <a:p>
                          <a:r>
                            <a:rPr lang="en-US" sz="1200" b="1" dirty="0"/>
                            <a:t>CRAY-1</a:t>
                          </a:r>
                        </a:p>
                      </p:txBody>
                    </p:sp>
                    <p:sp>
                      <p:nvSpPr>
                        <p:cNvPr id="91" name="TextBox 90">
                          <a:extLst>
                            <a:ext uri="{FF2B5EF4-FFF2-40B4-BE49-F238E27FC236}">
                              <a16:creationId xmlns:a16="http://schemas.microsoft.com/office/drawing/2014/main" id="{1171DA1C-A5BC-4DB3-9A2F-1F5B291B42FC}"/>
                            </a:ext>
                          </a:extLst>
                        </p:cNvPr>
                        <p:cNvSpPr txBox="1"/>
                        <p:nvPr/>
                      </p:nvSpPr>
                      <p:spPr>
                        <a:xfrm rot="16200000">
                          <a:off x="1279671" y="4005930"/>
                          <a:ext cx="4478858" cy="276999"/>
                        </a:xfrm>
                        <a:prstGeom prst="rect">
                          <a:avLst/>
                        </a:prstGeom>
                        <a:noFill/>
                      </p:spPr>
                      <p:txBody>
                        <a:bodyPr wrap="square" rtlCol="0">
                          <a:spAutoFit/>
                        </a:bodyPr>
                        <a:lstStyle/>
                        <a:p>
                          <a:r>
                            <a:rPr lang="en-US" sz="1200" b="1" dirty="0"/>
                            <a:t>DEC PD-8</a:t>
                          </a:r>
                        </a:p>
                      </p:txBody>
                    </p:sp>
                    <p:sp>
                      <p:nvSpPr>
                        <p:cNvPr id="92" name="TextBox 91">
                          <a:extLst>
                            <a:ext uri="{FF2B5EF4-FFF2-40B4-BE49-F238E27FC236}">
                              <a16:creationId xmlns:a16="http://schemas.microsoft.com/office/drawing/2014/main" id="{2CCEC560-8745-44F4-B086-770E1BF31515}"/>
                            </a:ext>
                          </a:extLst>
                        </p:cNvPr>
                        <p:cNvSpPr txBox="1"/>
                        <p:nvPr/>
                      </p:nvSpPr>
                      <p:spPr>
                        <a:xfrm rot="16200000">
                          <a:off x="1127271" y="4005930"/>
                          <a:ext cx="4478858" cy="276999"/>
                        </a:xfrm>
                        <a:prstGeom prst="rect">
                          <a:avLst/>
                        </a:prstGeom>
                        <a:noFill/>
                      </p:spPr>
                      <p:txBody>
                        <a:bodyPr wrap="square" rtlCol="0">
                          <a:spAutoFit/>
                        </a:bodyPr>
                        <a:lstStyle/>
                        <a:p>
                          <a:r>
                            <a:rPr lang="en-US" sz="1200" b="1" dirty="0"/>
                            <a:t>GE-645 Mainframe</a:t>
                          </a:r>
                        </a:p>
                      </p:txBody>
                    </p:sp>
                    <p:sp>
                      <p:nvSpPr>
                        <p:cNvPr id="93" name="TextBox 92">
                          <a:extLst>
                            <a:ext uri="{FF2B5EF4-FFF2-40B4-BE49-F238E27FC236}">
                              <a16:creationId xmlns:a16="http://schemas.microsoft.com/office/drawing/2014/main" id="{D8C2D9A0-3E69-418C-93FC-EE7706B754DF}"/>
                            </a:ext>
                          </a:extLst>
                        </p:cNvPr>
                        <p:cNvSpPr txBox="1"/>
                        <p:nvPr/>
                      </p:nvSpPr>
                      <p:spPr>
                        <a:xfrm rot="16200000">
                          <a:off x="974871" y="4005930"/>
                          <a:ext cx="4478858" cy="276999"/>
                        </a:xfrm>
                        <a:prstGeom prst="rect">
                          <a:avLst/>
                        </a:prstGeom>
                        <a:noFill/>
                      </p:spPr>
                      <p:txBody>
                        <a:bodyPr wrap="square" rtlCol="0">
                          <a:spAutoFit/>
                        </a:bodyPr>
                        <a:lstStyle/>
                        <a:p>
                          <a:r>
                            <a:rPr lang="en-US" sz="1200" b="1" dirty="0"/>
                            <a:t>IBM System/360</a:t>
                          </a:r>
                        </a:p>
                      </p:txBody>
                    </p:sp>
                    <p:sp>
                      <p:nvSpPr>
                        <p:cNvPr id="94" name="TextBox 93">
                          <a:extLst>
                            <a:ext uri="{FF2B5EF4-FFF2-40B4-BE49-F238E27FC236}">
                              <a16:creationId xmlns:a16="http://schemas.microsoft.com/office/drawing/2014/main" id="{3B8189BB-C9CB-4914-9137-A013237E0B75}"/>
                            </a:ext>
                          </a:extLst>
                        </p:cNvPr>
                        <p:cNvSpPr txBox="1"/>
                        <p:nvPr/>
                      </p:nvSpPr>
                      <p:spPr>
                        <a:xfrm rot="16200000">
                          <a:off x="822471" y="4005930"/>
                          <a:ext cx="4478858" cy="276999"/>
                        </a:xfrm>
                        <a:prstGeom prst="rect">
                          <a:avLst/>
                        </a:prstGeom>
                        <a:noFill/>
                      </p:spPr>
                      <p:txBody>
                        <a:bodyPr wrap="square" rtlCol="0">
                          <a:spAutoFit/>
                        </a:bodyPr>
                        <a:lstStyle/>
                        <a:p>
                          <a:r>
                            <a:rPr lang="en-US" sz="1200" b="1" dirty="0"/>
                            <a:t>DEC PDP-1</a:t>
                          </a:r>
                        </a:p>
                      </p:txBody>
                    </p:sp>
                    <p:sp>
                      <p:nvSpPr>
                        <p:cNvPr id="95" name="TextBox 94">
                          <a:extLst>
                            <a:ext uri="{FF2B5EF4-FFF2-40B4-BE49-F238E27FC236}">
                              <a16:creationId xmlns:a16="http://schemas.microsoft.com/office/drawing/2014/main" id="{0C3C5FCE-290F-487C-8D9C-98548BD180F1}"/>
                            </a:ext>
                          </a:extLst>
                        </p:cNvPr>
                        <p:cNvSpPr txBox="1"/>
                        <p:nvPr/>
                      </p:nvSpPr>
                      <p:spPr>
                        <a:xfrm rot="16200000">
                          <a:off x="337471" y="4005930"/>
                          <a:ext cx="4478858" cy="276999"/>
                        </a:xfrm>
                        <a:prstGeom prst="rect">
                          <a:avLst/>
                        </a:prstGeom>
                        <a:noFill/>
                      </p:spPr>
                      <p:txBody>
                        <a:bodyPr wrap="square" rtlCol="0">
                          <a:spAutoFit/>
                        </a:bodyPr>
                        <a:lstStyle/>
                        <a:p>
                          <a:r>
                            <a:rPr lang="en-US" sz="1200" b="1" dirty="0"/>
                            <a:t>FORTRAN</a:t>
                          </a:r>
                        </a:p>
                      </p:txBody>
                    </p:sp>
                    <p:sp>
                      <p:nvSpPr>
                        <p:cNvPr id="96" name="TextBox 95">
                          <a:extLst>
                            <a:ext uri="{FF2B5EF4-FFF2-40B4-BE49-F238E27FC236}">
                              <a16:creationId xmlns:a16="http://schemas.microsoft.com/office/drawing/2014/main" id="{64F7ACC4-5165-4713-A27B-473342A59AE8}"/>
                            </a:ext>
                          </a:extLst>
                        </p:cNvPr>
                        <p:cNvSpPr txBox="1"/>
                        <p:nvPr/>
                      </p:nvSpPr>
                      <p:spPr>
                        <a:xfrm rot="16200000">
                          <a:off x="642271" y="4005930"/>
                          <a:ext cx="4478858" cy="276999"/>
                        </a:xfrm>
                        <a:prstGeom prst="rect">
                          <a:avLst/>
                        </a:prstGeom>
                        <a:noFill/>
                      </p:spPr>
                      <p:txBody>
                        <a:bodyPr wrap="square" rtlCol="0">
                          <a:spAutoFit/>
                        </a:bodyPr>
                        <a:lstStyle/>
                        <a:p>
                          <a:r>
                            <a:rPr lang="en-US" sz="1200" b="1" dirty="0"/>
                            <a:t>Burroughs B5000</a:t>
                          </a:r>
                        </a:p>
                      </p:txBody>
                    </p:sp>
                    <p:sp>
                      <p:nvSpPr>
                        <p:cNvPr id="97" name="TextBox 96">
                          <a:extLst>
                            <a:ext uri="{FF2B5EF4-FFF2-40B4-BE49-F238E27FC236}">
                              <a16:creationId xmlns:a16="http://schemas.microsoft.com/office/drawing/2014/main" id="{86990CCE-FCDF-4F8A-BF10-CDED2148419F}"/>
                            </a:ext>
                          </a:extLst>
                        </p:cNvPr>
                        <p:cNvSpPr txBox="1"/>
                        <p:nvPr/>
                      </p:nvSpPr>
                      <p:spPr>
                        <a:xfrm rot="16200000">
                          <a:off x="489871" y="4005930"/>
                          <a:ext cx="4478858" cy="276999"/>
                        </a:xfrm>
                        <a:prstGeom prst="rect">
                          <a:avLst/>
                        </a:prstGeom>
                        <a:noFill/>
                      </p:spPr>
                      <p:txBody>
                        <a:bodyPr wrap="square" rtlCol="0">
                          <a:spAutoFit/>
                        </a:bodyPr>
                        <a:lstStyle/>
                        <a:p>
                          <a:r>
                            <a:rPr lang="en-US" sz="1200" b="1" dirty="0"/>
                            <a:t>IBM 7090</a:t>
                          </a:r>
                        </a:p>
                      </p:txBody>
                    </p:sp>
                    <p:sp>
                      <p:nvSpPr>
                        <p:cNvPr id="98" name="TextBox 97">
                          <a:extLst>
                            <a:ext uri="{FF2B5EF4-FFF2-40B4-BE49-F238E27FC236}">
                              <a16:creationId xmlns:a16="http://schemas.microsoft.com/office/drawing/2014/main" id="{5C1AB032-7837-49DA-84F2-013370030A26}"/>
                            </a:ext>
                          </a:extLst>
                        </p:cNvPr>
                        <p:cNvSpPr txBox="1"/>
                        <p:nvPr/>
                      </p:nvSpPr>
                      <p:spPr>
                        <a:xfrm rot="16200000">
                          <a:off x="1660671" y="4005930"/>
                          <a:ext cx="4478858" cy="276999"/>
                        </a:xfrm>
                        <a:prstGeom prst="rect">
                          <a:avLst/>
                        </a:prstGeom>
                        <a:noFill/>
                      </p:spPr>
                      <p:txBody>
                        <a:bodyPr wrap="square" rtlCol="0">
                          <a:spAutoFit/>
                        </a:bodyPr>
                        <a:lstStyle/>
                        <a:p>
                          <a:r>
                            <a:rPr lang="en-US" sz="1200" b="1" dirty="0"/>
                            <a:t>Ethernet, WYSIWYG, Mouse</a:t>
                          </a:r>
                        </a:p>
                      </p:txBody>
                    </p:sp>
                    <p:sp>
                      <p:nvSpPr>
                        <p:cNvPr id="99" name="TextBox 98">
                          <a:extLst>
                            <a:ext uri="{FF2B5EF4-FFF2-40B4-BE49-F238E27FC236}">
                              <a16:creationId xmlns:a16="http://schemas.microsoft.com/office/drawing/2014/main" id="{69DB4B81-BBFF-41F8-AC78-A7EEE9BCAD7A}"/>
                            </a:ext>
                          </a:extLst>
                        </p:cNvPr>
                        <p:cNvSpPr txBox="1"/>
                        <p:nvPr/>
                      </p:nvSpPr>
                      <p:spPr>
                        <a:xfrm rot="16200000">
                          <a:off x="1813071" y="4005930"/>
                          <a:ext cx="4478858" cy="276999"/>
                        </a:xfrm>
                        <a:prstGeom prst="rect">
                          <a:avLst/>
                        </a:prstGeom>
                        <a:noFill/>
                      </p:spPr>
                      <p:txBody>
                        <a:bodyPr wrap="square" rtlCol="0">
                          <a:spAutoFit/>
                        </a:bodyPr>
                        <a:lstStyle/>
                        <a:p>
                          <a:r>
                            <a:rPr lang="en-US" sz="1200" b="1" dirty="0"/>
                            <a:t>Altair 8800</a:t>
                          </a:r>
                        </a:p>
                      </p:txBody>
                    </p:sp>
                    <p:sp>
                      <p:nvSpPr>
                        <p:cNvPr id="100" name="TextBox 99">
                          <a:extLst>
                            <a:ext uri="{FF2B5EF4-FFF2-40B4-BE49-F238E27FC236}">
                              <a16:creationId xmlns:a16="http://schemas.microsoft.com/office/drawing/2014/main" id="{D91B9C85-F2F4-4811-9538-76B6282B4FBF}"/>
                            </a:ext>
                          </a:extLst>
                        </p:cNvPr>
                        <p:cNvSpPr txBox="1"/>
                        <p:nvPr/>
                      </p:nvSpPr>
                      <p:spPr>
                        <a:xfrm rot="16200000">
                          <a:off x="1965471" y="4000569"/>
                          <a:ext cx="4478858" cy="276999"/>
                        </a:xfrm>
                        <a:prstGeom prst="rect">
                          <a:avLst/>
                        </a:prstGeom>
                        <a:noFill/>
                      </p:spPr>
                      <p:txBody>
                        <a:bodyPr wrap="square" rtlCol="0">
                          <a:spAutoFit/>
                        </a:bodyPr>
                        <a:lstStyle/>
                        <a:p>
                          <a:r>
                            <a:rPr lang="en-US" sz="1200" b="1" dirty="0"/>
                            <a:t>IBM System/360 Model 67</a:t>
                          </a:r>
                        </a:p>
                      </p:txBody>
                    </p:sp>
                  </p:grpSp>
                </p:grpSp>
              </p:grpSp>
            </p:grpSp>
          </p:grpSp>
        </p:grpSp>
      </p:grpSp>
    </p:spTree>
    <p:extLst>
      <p:ext uri="{BB962C8B-B14F-4D97-AF65-F5344CB8AC3E}">
        <p14:creationId xmlns:p14="http://schemas.microsoft.com/office/powerpoint/2010/main" val="369585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21</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pic>
        <p:nvPicPr>
          <p:cNvPr id="8" name="Picture 7" descr="A screenshot of a cell phone&#10;&#10;Description automatically generated">
            <a:extLst>
              <a:ext uri="{FF2B5EF4-FFF2-40B4-BE49-F238E27FC236}">
                <a16:creationId xmlns:a16="http://schemas.microsoft.com/office/drawing/2014/main" id="{CFA1EBA7-DA19-4879-BF58-1CA53E11BF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1" y="1295400"/>
            <a:ext cx="4520301" cy="3393768"/>
          </a:xfrm>
          <a:prstGeom prst="rect">
            <a:avLst/>
          </a:prstGeom>
        </p:spPr>
      </p:pic>
      <p:grpSp>
        <p:nvGrpSpPr>
          <p:cNvPr id="5" name="Group 4">
            <a:extLst>
              <a:ext uri="{FF2B5EF4-FFF2-40B4-BE49-F238E27FC236}">
                <a16:creationId xmlns:a16="http://schemas.microsoft.com/office/drawing/2014/main" id="{0A335C9D-ACB2-40B3-A979-0E33CE5D7A3F}"/>
              </a:ext>
            </a:extLst>
          </p:cNvPr>
          <p:cNvGrpSpPr/>
          <p:nvPr/>
        </p:nvGrpSpPr>
        <p:grpSpPr>
          <a:xfrm>
            <a:off x="2050540" y="1899641"/>
            <a:ext cx="4593806" cy="4505555"/>
            <a:chOff x="1136140" y="1899640"/>
            <a:chExt cx="4593806" cy="4505555"/>
          </a:xfrm>
        </p:grpSpPr>
        <p:sp>
          <p:nvSpPr>
            <p:cNvPr id="56" name="TextBox 55">
              <a:extLst>
                <a:ext uri="{FF2B5EF4-FFF2-40B4-BE49-F238E27FC236}">
                  <a16:creationId xmlns:a16="http://schemas.microsoft.com/office/drawing/2014/main" id="{929AC80C-A6BE-47AE-9849-5F3836219547}"/>
                </a:ext>
              </a:extLst>
            </p:cNvPr>
            <p:cNvSpPr txBox="1"/>
            <p:nvPr/>
          </p:nvSpPr>
          <p:spPr>
            <a:xfrm rot="16200000">
              <a:off x="3352018" y="4005930"/>
              <a:ext cx="4478858" cy="276999"/>
            </a:xfrm>
            <a:prstGeom prst="rect">
              <a:avLst/>
            </a:prstGeom>
            <a:noFill/>
          </p:spPr>
          <p:txBody>
            <a:bodyPr wrap="square" rtlCol="0">
              <a:spAutoFit/>
            </a:bodyPr>
            <a:lstStyle/>
            <a:p>
              <a:r>
                <a:rPr lang="en-US" sz="1200" b="1" dirty="0"/>
                <a:t>MACH vs Amoeba</a:t>
              </a:r>
            </a:p>
          </p:txBody>
        </p:sp>
        <p:grpSp>
          <p:nvGrpSpPr>
            <p:cNvPr id="71" name="Group 70">
              <a:extLst>
                <a:ext uri="{FF2B5EF4-FFF2-40B4-BE49-F238E27FC236}">
                  <a16:creationId xmlns:a16="http://schemas.microsoft.com/office/drawing/2014/main" id="{29D61F47-5B46-4788-B922-415CB2231456}"/>
                </a:ext>
              </a:extLst>
            </p:cNvPr>
            <p:cNvGrpSpPr/>
            <p:nvPr/>
          </p:nvGrpSpPr>
          <p:grpSpPr>
            <a:xfrm>
              <a:off x="1136140" y="1899640"/>
              <a:ext cx="4426459" cy="4505555"/>
              <a:chOff x="1136140" y="1899640"/>
              <a:chExt cx="4426459" cy="4505555"/>
            </a:xfrm>
          </p:grpSpPr>
          <p:sp>
            <p:nvSpPr>
              <p:cNvPr id="72" name="TextBox 71">
                <a:extLst>
                  <a:ext uri="{FF2B5EF4-FFF2-40B4-BE49-F238E27FC236}">
                    <a16:creationId xmlns:a16="http://schemas.microsoft.com/office/drawing/2014/main" id="{C4F2B2DE-BB88-45D3-BBCE-E5EF48498B42}"/>
                  </a:ext>
                </a:extLst>
              </p:cNvPr>
              <p:cNvSpPr txBox="1"/>
              <p:nvPr/>
            </p:nvSpPr>
            <p:spPr>
              <a:xfrm rot="16200000">
                <a:off x="3184671" y="4005930"/>
                <a:ext cx="4478858" cy="276999"/>
              </a:xfrm>
              <a:prstGeom prst="rect">
                <a:avLst/>
              </a:prstGeom>
              <a:noFill/>
            </p:spPr>
            <p:txBody>
              <a:bodyPr wrap="square" rtlCol="0">
                <a:spAutoFit/>
              </a:bodyPr>
              <a:lstStyle/>
              <a:p>
                <a:r>
                  <a:rPr lang="en-US" sz="1200" b="1" dirty="0"/>
                  <a:t>SUN NFS</a:t>
                </a:r>
              </a:p>
            </p:txBody>
          </p:sp>
          <p:grpSp>
            <p:nvGrpSpPr>
              <p:cNvPr id="73" name="Group 72">
                <a:extLst>
                  <a:ext uri="{FF2B5EF4-FFF2-40B4-BE49-F238E27FC236}">
                    <a16:creationId xmlns:a16="http://schemas.microsoft.com/office/drawing/2014/main" id="{EC1100C2-CE11-4850-B54B-B4CAF2CB5CAB}"/>
                  </a:ext>
                </a:extLst>
              </p:cNvPr>
              <p:cNvGrpSpPr/>
              <p:nvPr/>
            </p:nvGrpSpPr>
            <p:grpSpPr>
              <a:xfrm>
                <a:off x="1136140" y="1899640"/>
                <a:ext cx="4274059" cy="4505555"/>
                <a:chOff x="1136140" y="1899640"/>
                <a:chExt cx="4274059" cy="4505555"/>
              </a:xfrm>
            </p:grpSpPr>
            <p:sp>
              <p:nvSpPr>
                <p:cNvPr id="74" name="TextBox 73">
                  <a:extLst>
                    <a:ext uri="{FF2B5EF4-FFF2-40B4-BE49-F238E27FC236}">
                      <a16:creationId xmlns:a16="http://schemas.microsoft.com/office/drawing/2014/main" id="{396DFBB7-5F8F-4CF7-BBAA-EB1C0C72E3ED}"/>
                    </a:ext>
                  </a:extLst>
                </p:cNvPr>
                <p:cNvSpPr txBox="1"/>
                <p:nvPr/>
              </p:nvSpPr>
              <p:spPr>
                <a:xfrm rot="16200000">
                  <a:off x="3032271" y="4005930"/>
                  <a:ext cx="4478858" cy="276999"/>
                </a:xfrm>
                <a:prstGeom prst="rect">
                  <a:avLst/>
                </a:prstGeom>
                <a:noFill/>
              </p:spPr>
              <p:txBody>
                <a:bodyPr wrap="square" rtlCol="0">
                  <a:spAutoFit/>
                </a:bodyPr>
                <a:lstStyle/>
                <a:p>
                  <a:r>
                    <a:rPr lang="en-US" sz="1200" b="1" dirty="0"/>
                    <a:t>Apple Macintosh</a:t>
                  </a:r>
                </a:p>
              </p:txBody>
            </p:sp>
            <p:grpSp>
              <p:nvGrpSpPr>
                <p:cNvPr id="75" name="Group 74">
                  <a:extLst>
                    <a:ext uri="{FF2B5EF4-FFF2-40B4-BE49-F238E27FC236}">
                      <a16:creationId xmlns:a16="http://schemas.microsoft.com/office/drawing/2014/main" id="{EB9268FF-0AD9-4699-B102-F6FBF508839E}"/>
                    </a:ext>
                  </a:extLst>
                </p:cNvPr>
                <p:cNvGrpSpPr/>
                <p:nvPr/>
              </p:nvGrpSpPr>
              <p:grpSpPr>
                <a:xfrm>
                  <a:off x="1136140" y="1899640"/>
                  <a:ext cx="4121659" cy="4505555"/>
                  <a:chOff x="1136140" y="1899640"/>
                  <a:chExt cx="4121659" cy="4505555"/>
                </a:xfrm>
              </p:grpSpPr>
              <p:sp>
                <p:nvSpPr>
                  <p:cNvPr id="76" name="TextBox 75">
                    <a:extLst>
                      <a:ext uri="{FF2B5EF4-FFF2-40B4-BE49-F238E27FC236}">
                        <a16:creationId xmlns:a16="http://schemas.microsoft.com/office/drawing/2014/main" id="{B4DFEA20-9167-4E4F-9F54-04A0FF18C7BB}"/>
                      </a:ext>
                    </a:extLst>
                  </p:cNvPr>
                  <p:cNvSpPr txBox="1"/>
                  <p:nvPr/>
                </p:nvSpPr>
                <p:spPr>
                  <a:xfrm rot="16200000">
                    <a:off x="2879871" y="4005930"/>
                    <a:ext cx="4478858" cy="276999"/>
                  </a:xfrm>
                  <a:prstGeom prst="rect">
                    <a:avLst/>
                  </a:prstGeom>
                  <a:noFill/>
                </p:spPr>
                <p:txBody>
                  <a:bodyPr wrap="square" rtlCol="0">
                    <a:spAutoFit/>
                  </a:bodyPr>
                  <a:lstStyle/>
                  <a:p>
                    <a:r>
                      <a:rPr lang="en-US" sz="1200" b="1" dirty="0"/>
                      <a:t>IBM PC</a:t>
                    </a:r>
                  </a:p>
                </p:txBody>
              </p:sp>
              <p:grpSp>
                <p:nvGrpSpPr>
                  <p:cNvPr id="77" name="Group 76">
                    <a:extLst>
                      <a:ext uri="{FF2B5EF4-FFF2-40B4-BE49-F238E27FC236}">
                        <a16:creationId xmlns:a16="http://schemas.microsoft.com/office/drawing/2014/main" id="{14D59F4A-B836-4C9F-AA3C-0E85F0481C96}"/>
                      </a:ext>
                    </a:extLst>
                  </p:cNvPr>
                  <p:cNvGrpSpPr/>
                  <p:nvPr/>
                </p:nvGrpSpPr>
                <p:grpSpPr>
                  <a:xfrm>
                    <a:off x="1136140" y="1899640"/>
                    <a:ext cx="3969259" cy="4505555"/>
                    <a:chOff x="1136140" y="1899640"/>
                    <a:chExt cx="3969259" cy="4505555"/>
                  </a:xfrm>
                </p:grpSpPr>
                <p:sp>
                  <p:nvSpPr>
                    <p:cNvPr id="78" name="TextBox 77">
                      <a:extLst>
                        <a:ext uri="{FF2B5EF4-FFF2-40B4-BE49-F238E27FC236}">
                          <a16:creationId xmlns:a16="http://schemas.microsoft.com/office/drawing/2014/main" id="{72DE8D37-28B4-46AA-845F-0AB047EC91B9}"/>
                        </a:ext>
                      </a:extLst>
                    </p:cNvPr>
                    <p:cNvSpPr txBox="1"/>
                    <p:nvPr/>
                  </p:nvSpPr>
                  <p:spPr>
                    <a:xfrm rot="16200000">
                      <a:off x="2727471" y="4005930"/>
                      <a:ext cx="4478858" cy="276999"/>
                    </a:xfrm>
                    <a:prstGeom prst="rect">
                      <a:avLst/>
                    </a:prstGeom>
                    <a:noFill/>
                  </p:spPr>
                  <p:txBody>
                    <a:bodyPr wrap="square" rtlCol="0">
                      <a:spAutoFit/>
                    </a:bodyPr>
                    <a:lstStyle/>
                    <a:p>
                      <a:r>
                        <a:rPr lang="en-US" sz="1200" b="1" dirty="0" err="1"/>
                        <a:t>Visicalc</a:t>
                      </a:r>
                      <a:r>
                        <a:rPr lang="en-US" sz="1200" b="1" dirty="0"/>
                        <a:t>, WordStar</a:t>
                      </a:r>
                    </a:p>
                  </p:txBody>
                </p:sp>
                <p:grpSp>
                  <p:nvGrpSpPr>
                    <p:cNvPr id="79" name="Group 78">
                      <a:extLst>
                        <a:ext uri="{FF2B5EF4-FFF2-40B4-BE49-F238E27FC236}">
                          <a16:creationId xmlns:a16="http://schemas.microsoft.com/office/drawing/2014/main" id="{E521D4C7-F9D5-44F1-8A63-460F303239D8}"/>
                        </a:ext>
                      </a:extLst>
                    </p:cNvPr>
                    <p:cNvGrpSpPr/>
                    <p:nvPr/>
                  </p:nvGrpSpPr>
                  <p:grpSpPr>
                    <a:xfrm>
                      <a:off x="1136140" y="1899640"/>
                      <a:ext cx="3816859" cy="4505555"/>
                      <a:chOff x="1136140" y="1899640"/>
                      <a:chExt cx="3816859" cy="4505555"/>
                    </a:xfrm>
                  </p:grpSpPr>
                  <p:sp>
                    <p:nvSpPr>
                      <p:cNvPr id="80" name="TextBox 79">
                        <a:extLst>
                          <a:ext uri="{FF2B5EF4-FFF2-40B4-BE49-F238E27FC236}">
                            <a16:creationId xmlns:a16="http://schemas.microsoft.com/office/drawing/2014/main" id="{ED8F3E5E-414F-490F-ACEB-C7346AC1D5F4}"/>
                          </a:ext>
                        </a:extLst>
                      </p:cNvPr>
                      <p:cNvSpPr txBox="1"/>
                      <p:nvPr/>
                    </p:nvSpPr>
                    <p:spPr>
                      <a:xfrm rot="16200000">
                        <a:off x="2575071" y="4005930"/>
                        <a:ext cx="4478858" cy="276999"/>
                      </a:xfrm>
                      <a:prstGeom prst="rect">
                        <a:avLst/>
                      </a:prstGeom>
                      <a:noFill/>
                    </p:spPr>
                    <p:txBody>
                      <a:bodyPr wrap="square" rtlCol="0">
                        <a:spAutoFit/>
                      </a:bodyPr>
                      <a:lstStyle/>
                      <a:p>
                        <a:r>
                          <a:rPr lang="en-US" sz="1200" b="1" dirty="0"/>
                          <a:t>DEC VAX 11/780</a:t>
                        </a:r>
                      </a:p>
                    </p:txBody>
                  </p:sp>
                  <p:grpSp>
                    <p:nvGrpSpPr>
                      <p:cNvPr id="81" name="Group 80">
                        <a:extLst>
                          <a:ext uri="{FF2B5EF4-FFF2-40B4-BE49-F238E27FC236}">
                            <a16:creationId xmlns:a16="http://schemas.microsoft.com/office/drawing/2014/main" id="{6E6F434A-8E44-4B90-97DD-871E39C3AE13}"/>
                          </a:ext>
                        </a:extLst>
                      </p:cNvPr>
                      <p:cNvGrpSpPr/>
                      <p:nvPr/>
                    </p:nvGrpSpPr>
                    <p:grpSpPr>
                      <a:xfrm>
                        <a:off x="1136140" y="1899640"/>
                        <a:ext cx="3658961" cy="4505555"/>
                        <a:chOff x="1136140" y="1899640"/>
                        <a:chExt cx="3658961" cy="4505555"/>
                      </a:xfrm>
                    </p:grpSpPr>
                    <p:sp>
                      <p:nvSpPr>
                        <p:cNvPr id="82" name="TextBox 81">
                          <a:extLst>
                            <a:ext uri="{FF2B5EF4-FFF2-40B4-BE49-F238E27FC236}">
                              <a16:creationId xmlns:a16="http://schemas.microsoft.com/office/drawing/2014/main" id="{C9E754C9-7000-4451-8606-A3D565785CC0}"/>
                            </a:ext>
                          </a:extLst>
                        </p:cNvPr>
                        <p:cNvSpPr txBox="1"/>
                        <p:nvPr/>
                      </p:nvSpPr>
                      <p:spPr>
                        <a:xfrm rot="16200000">
                          <a:off x="2417173" y="4005930"/>
                          <a:ext cx="4478858" cy="276999"/>
                        </a:xfrm>
                        <a:prstGeom prst="rect">
                          <a:avLst/>
                        </a:prstGeom>
                        <a:noFill/>
                      </p:spPr>
                      <p:txBody>
                        <a:bodyPr wrap="square" rtlCol="0">
                          <a:spAutoFit/>
                        </a:bodyPr>
                        <a:lstStyle/>
                        <a:p>
                          <a:r>
                            <a:rPr lang="en-US" sz="1200" b="1" dirty="0"/>
                            <a:t>Apple II, PET, Atari</a:t>
                          </a:r>
                        </a:p>
                      </p:txBody>
                    </p:sp>
                    <p:grpSp>
                      <p:nvGrpSpPr>
                        <p:cNvPr id="83" name="Group 82">
                          <a:extLst>
                            <a:ext uri="{FF2B5EF4-FFF2-40B4-BE49-F238E27FC236}">
                              <a16:creationId xmlns:a16="http://schemas.microsoft.com/office/drawing/2014/main" id="{CF8AF2B0-6987-429D-BD5F-D199EA71E7E9}"/>
                            </a:ext>
                          </a:extLst>
                        </p:cNvPr>
                        <p:cNvGrpSpPr/>
                        <p:nvPr/>
                      </p:nvGrpSpPr>
                      <p:grpSpPr>
                        <a:xfrm>
                          <a:off x="1136140" y="1899640"/>
                          <a:ext cx="3512059" cy="4505555"/>
                          <a:chOff x="1136140" y="1899640"/>
                          <a:chExt cx="3512059" cy="4505555"/>
                        </a:xfrm>
                      </p:grpSpPr>
                      <p:sp>
                        <p:nvSpPr>
                          <p:cNvPr id="84" name="TextBox 83">
                            <a:extLst>
                              <a:ext uri="{FF2B5EF4-FFF2-40B4-BE49-F238E27FC236}">
                                <a16:creationId xmlns:a16="http://schemas.microsoft.com/office/drawing/2014/main" id="{70A7E039-507A-48E1-97A4-871E1E32A8B7}"/>
                              </a:ext>
                            </a:extLst>
                          </p:cNvPr>
                          <p:cNvSpPr txBox="1"/>
                          <p:nvPr/>
                        </p:nvSpPr>
                        <p:spPr>
                          <a:xfrm rot="16200000">
                            <a:off x="2270271" y="4005930"/>
                            <a:ext cx="4478858" cy="276999"/>
                          </a:xfrm>
                          <a:prstGeom prst="rect">
                            <a:avLst/>
                          </a:prstGeom>
                          <a:noFill/>
                        </p:spPr>
                        <p:txBody>
                          <a:bodyPr wrap="square" rtlCol="0">
                            <a:spAutoFit/>
                          </a:bodyPr>
                          <a:lstStyle/>
                          <a:p>
                            <a:r>
                              <a:rPr lang="en-US" sz="1200" b="1" dirty="0"/>
                              <a:t>BASIC, CP/M</a:t>
                            </a:r>
                          </a:p>
                        </p:txBody>
                      </p:sp>
                      <p:sp>
                        <p:nvSpPr>
                          <p:cNvPr id="85" name="TextBox 84">
                            <a:extLst>
                              <a:ext uri="{FF2B5EF4-FFF2-40B4-BE49-F238E27FC236}">
                                <a16:creationId xmlns:a16="http://schemas.microsoft.com/office/drawing/2014/main" id="{A2871D7B-D50A-4A86-9047-B1A602B6DFB7}"/>
                              </a:ext>
                            </a:extLst>
                          </p:cNvPr>
                          <p:cNvSpPr txBox="1"/>
                          <p:nvPr/>
                        </p:nvSpPr>
                        <p:spPr>
                          <a:xfrm rot="16200000">
                            <a:off x="-964789" y="4005930"/>
                            <a:ext cx="4478858" cy="276999"/>
                          </a:xfrm>
                          <a:prstGeom prst="rect">
                            <a:avLst/>
                          </a:prstGeom>
                          <a:noFill/>
                        </p:spPr>
                        <p:txBody>
                          <a:bodyPr wrap="square" rtlCol="0">
                            <a:spAutoFit/>
                          </a:bodyPr>
                          <a:lstStyle/>
                          <a:p>
                            <a:r>
                              <a:rPr lang="en-US" sz="1200" b="1" dirty="0"/>
                              <a:t>ENIAC</a:t>
                            </a:r>
                          </a:p>
                        </p:txBody>
                      </p:sp>
                      <p:sp>
                        <p:nvSpPr>
                          <p:cNvPr id="86" name="TextBox 85">
                            <a:extLst>
                              <a:ext uri="{FF2B5EF4-FFF2-40B4-BE49-F238E27FC236}">
                                <a16:creationId xmlns:a16="http://schemas.microsoft.com/office/drawing/2014/main" id="{7DD19520-8CC2-4C14-9C66-0D981DDECCA7}"/>
                              </a:ext>
                            </a:extLst>
                          </p:cNvPr>
                          <p:cNvSpPr txBox="1"/>
                          <p:nvPr/>
                        </p:nvSpPr>
                        <p:spPr>
                          <a:xfrm rot="16200000">
                            <a:off x="-718292" y="4027266"/>
                            <a:ext cx="4478858" cy="276999"/>
                          </a:xfrm>
                          <a:prstGeom prst="rect">
                            <a:avLst/>
                          </a:prstGeom>
                          <a:noFill/>
                        </p:spPr>
                        <p:txBody>
                          <a:bodyPr wrap="square" rtlCol="0">
                            <a:spAutoFit/>
                          </a:bodyPr>
                          <a:lstStyle/>
                          <a:p>
                            <a:r>
                              <a:rPr lang="en-US" sz="1200" b="1" dirty="0"/>
                              <a:t>Transistor</a:t>
                            </a:r>
                          </a:p>
                        </p:txBody>
                      </p:sp>
                      <p:sp>
                        <p:nvSpPr>
                          <p:cNvPr id="87" name="TextBox 86">
                            <a:extLst>
                              <a:ext uri="{FF2B5EF4-FFF2-40B4-BE49-F238E27FC236}">
                                <a16:creationId xmlns:a16="http://schemas.microsoft.com/office/drawing/2014/main" id="{2CB2D7E3-8520-4B58-BFEA-7437603EFC06}"/>
                              </a:ext>
                            </a:extLst>
                          </p:cNvPr>
                          <p:cNvSpPr txBox="1"/>
                          <p:nvPr/>
                        </p:nvSpPr>
                        <p:spPr>
                          <a:xfrm rot="16200000">
                            <a:off x="-168129" y="4005930"/>
                            <a:ext cx="4478858" cy="276999"/>
                          </a:xfrm>
                          <a:prstGeom prst="rect">
                            <a:avLst/>
                          </a:prstGeom>
                          <a:noFill/>
                        </p:spPr>
                        <p:txBody>
                          <a:bodyPr wrap="square" rtlCol="0">
                            <a:spAutoFit/>
                          </a:bodyPr>
                          <a:lstStyle/>
                          <a:p>
                            <a:r>
                              <a:rPr lang="en-US" sz="1200" b="1" dirty="0"/>
                              <a:t>UNIVAC</a:t>
                            </a:r>
                          </a:p>
                        </p:txBody>
                      </p:sp>
                      <p:sp>
                        <p:nvSpPr>
                          <p:cNvPr id="88" name="TextBox 87">
                            <a:extLst>
                              <a:ext uri="{FF2B5EF4-FFF2-40B4-BE49-F238E27FC236}">
                                <a16:creationId xmlns:a16="http://schemas.microsoft.com/office/drawing/2014/main" id="{3861A58B-7DCB-4BE7-9EE9-338FDAE6B055}"/>
                              </a:ext>
                            </a:extLst>
                          </p:cNvPr>
                          <p:cNvSpPr txBox="1"/>
                          <p:nvPr/>
                        </p:nvSpPr>
                        <p:spPr>
                          <a:xfrm rot="16200000">
                            <a:off x="-15729" y="4005930"/>
                            <a:ext cx="4478858" cy="276999"/>
                          </a:xfrm>
                          <a:prstGeom prst="rect">
                            <a:avLst/>
                          </a:prstGeom>
                          <a:noFill/>
                        </p:spPr>
                        <p:txBody>
                          <a:bodyPr wrap="square" rtlCol="0">
                            <a:spAutoFit/>
                          </a:bodyPr>
                          <a:lstStyle/>
                          <a:p>
                            <a:r>
                              <a:rPr lang="en-US" sz="1200" b="1" dirty="0"/>
                              <a:t>IBM 701</a:t>
                            </a:r>
                          </a:p>
                        </p:txBody>
                      </p:sp>
                      <p:sp>
                        <p:nvSpPr>
                          <p:cNvPr id="89" name="TextBox 88">
                            <a:extLst>
                              <a:ext uri="{FF2B5EF4-FFF2-40B4-BE49-F238E27FC236}">
                                <a16:creationId xmlns:a16="http://schemas.microsoft.com/office/drawing/2014/main" id="{4BEBE5AF-DD8A-46EB-A3DA-CD2FC48DB3B4}"/>
                              </a:ext>
                            </a:extLst>
                          </p:cNvPr>
                          <p:cNvSpPr txBox="1"/>
                          <p:nvPr/>
                        </p:nvSpPr>
                        <p:spPr>
                          <a:xfrm rot="16200000">
                            <a:off x="155171" y="4005930"/>
                            <a:ext cx="4478858" cy="276999"/>
                          </a:xfrm>
                          <a:prstGeom prst="rect">
                            <a:avLst/>
                          </a:prstGeom>
                          <a:noFill/>
                        </p:spPr>
                        <p:txBody>
                          <a:bodyPr wrap="square" rtlCol="0">
                            <a:spAutoFit/>
                          </a:bodyPr>
                          <a:lstStyle/>
                          <a:p>
                            <a:r>
                              <a:rPr lang="en-US" sz="1200" b="1" dirty="0"/>
                              <a:t>UNIVAC 1103A</a:t>
                            </a:r>
                          </a:p>
                        </p:txBody>
                      </p:sp>
                      <p:sp>
                        <p:nvSpPr>
                          <p:cNvPr id="90" name="TextBox 89">
                            <a:extLst>
                              <a:ext uri="{FF2B5EF4-FFF2-40B4-BE49-F238E27FC236}">
                                <a16:creationId xmlns:a16="http://schemas.microsoft.com/office/drawing/2014/main" id="{3C5C8AE1-9F19-4941-9862-3DF03A2BD803}"/>
                              </a:ext>
                            </a:extLst>
                          </p:cNvPr>
                          <p:cNvSpPr txBox="1"/>
                          <p:nvPr/>
                        </p:nvSpPr>
                        <p:spPr>
                          <a:xfrm rot="16200000">
                            <a:off x="-519024" y="4011296"/>
                            <a:ext cx="4478858" cy="276999"/>
                          </a:xfrm>
                          <a:prstGeom prst="rect">
                            <a:avLst/>
                          </a:prstGeom>
                          <a:noFill/>
                        </p:spPr>
                        <p:txBody>
                          <a:bodyPr wrap="square" rtlCol="0">
                            <a:spAutoFit/>
                          </a:bodyPr>
                          <a:lstStyle/>
                          <a:p>
                            <a:r>
                              <a:rPr lang="en-US" sz="1200" b="1" dirty="0"/>
                              <a:t>EDSAC and EDVAC</a:t>
                            </a:r>
                          </a:p>
                        </p:txBody>
                      </p:sp>
                      <p:sp>
                        <p:nvSpPr>
                          <p:cNvPr id="91" name="TextBox 90">
                            <a:extLst>
                              <a:ext uri="{FF2B5EF4-FFF2-40B4-BE49-F238E27FC236}">
                                <a16:creationId xmlns:a16="http://schemas.microsoft.com/office/drawing/2014/main" id="{335AA44D-9E1C-4AD1-9FCF-D75A1217FAF6}"/>
                              </a:ext>
                            </a:extLst>
                          </p:cNvPr>
                          <p:cNvSpPr txBox="1"/>
                          <p:nvPr/>
                        </p:nvSpPr>
                        <p:spPr>
                          <a:xfrm rot="16200000">
                            <a:off x="-366624" y="4002825"/>
                            <a:ext cx="4478858" cy="276999"/>
                          </a:xfrm>
                          <a:prstGeom prst="rect">
                            <a:avLst/>
                          </a:prstGeom>
                          <a:noFill/>
                        </p:spPr>
                        <p:txBody>
                          <a:bodyPr wrap="square" rtlCol="0">
                            <a:spAutoFit/>
                          </a:bodyPr>
                          <a:lstStyle/>
                          <a:p>
                            <a:r>
                              <a:rPr lang="en-US" sz="1200" b="1" dirty="0"/>
                              <a:t>BINAC</a:t>
                            </a:r>
                          </a:p>
                        </p:txBody>
                      </p:sp>
                      <p:sp>
                        <p:nvSpPr>
                          <p:cNvPr id="92" name="TextBox 91">
                            <a:extLst>
                              <a:ext uri="{FF2B5EF4-FFF2-40B4-BE49-F238E27FC236}">
                                <a16:creationId xmlns:a16="http://schemas.microsoft.com/office/drawing/2014/main" id="{307CF08C-96E0-4243-98FB-4ED83A163290}"/>
                              </a:ext>
                            </a:extLst>
                          </p:cNvPr>
                          <p:cNvSpPr txBox="1"/>
                          <p:nvPr/>
                        </p:nvSpPr>
                        <p:spPr>
                          <a:xfrm rot="16200000">
                            <a:off x="1508271" y="4005930"/>
                            <a:ext cx="4478858" cy="276999"/>
                          </a:xfrm>
                          <a:prstGeom prst="rect">
                            <a:avLst/>
                          </a:prstGeom>
                          <a:noFill/>
                        </p:spPr>
                        <p:txBody>
                          <a:bodyPr wrap="square" rtlCol="0">
                            <a:spAutoFit/>
                          </a:bodyPr>
                          <a:lstStyle/>
                          <a:p>
                            <a:r>
                              <a:rPr lang="en-US" sz="1200" b="1" dirty="0"/>
                              <a:t>Intel 4004</a:t>
                            </a:r>
                          </a:p>
                        </p:txBody>
                      </p:sp>
                      <p:sp>
                        <p:nvSpPr>
                          <p:cNvPr id="93" name="TextBox 92">
                            <a:extLst>
                              <a:ext uri="{FF2B5EF4-FFF2-40B4-BE49-F238E27FC236}">
                                <a16:creationId xmlns:a16="http://schemas.microsoft.com/office/drawing/2014/main" id="{C8C14EA9-9CE3-4BE2-83BA-8397E322A273}"/>
                              </a:ext>
                            </a:extLst>
                          </p:cNvPr>
                          <p:cNvSpPr txBox="1"/>
                          <p:nvPr/>
                        </p:nvSpPr>
                        <p:spPr>
                          <a:xfrm rot="16200000">
                            <a:off x="2123524" y="4005930"/>
                            <a:ext cx="4478858" cy="276999"/>
                          </a:xfrm>
                          <a:prstGeom prst="rect">
                            <a:avLst/>
                          </a:prstGeom>
                          <a:noFill/>
                        </p:spPr>
                        <p:txBody>
                          <a:bodyPr wrap="square" rtlCol="0">
                            <a:spAutoFit/>
                          </a:bodyPr>
                          <a:lstStyle/>
                          <a:p>
                            <a:r>
                              <a:rPr lang="en-US" sz="1200" b="1" dirty="0"/>
                              <a:t>CRAY-1</a:t>
                            </a:r>
                          </a:p>
                        </p:txBody>
                      </p:sp>
                      <p:sp>
                        <p:nvSpPr>
                          <p:cNvPr id="94" name="TextBox 93">
                            <a:extLst>
                              <a:ext uri="{FF2B5EF4-FFF2-40B4-BE49-F238E27FC236}">
                                <a16:creationId xmlns:a16="http://schemas.microsoft.com/office/drawing/2014/main" id="{0A83AB77-590D-49D1-A640-C93E6306C5F2}"/>
                              </a:ext>
                            </a:extLst>
                          </p:cNvPr>
                          <p:cNvSpPr txBox="1"/>
                          <p:nvPr/>
                        </p:nvSpPr>
                        <p:spPr>
                          <a:xfrm rot="16200000">
                            <a:off x="1279671" y="4005930"/>
                            <a:ext cx="4478858" cy="276999"/>
                          </a:xfrm>
                          <a:prstGeom prst="rect">
                            <a:avLst/>
                          </a:prstGeom>
                          <a:noFill/>
                        </p:spPr>
                        <p:txBody>
                          <a:bodyPr wrap="square" rtlCol="0">
                            <a:spAutoFit/>
                          </a:bodyPr>
                          <a:lstStyle/>
                          <a:p>
                            <a:r>
                              <a:rPr lang="en-US" sz="1200" b="1" dirty="0"/>
                              <a:t>DEC PD-8</a:t>
                            </a:r>
                          </a:p>
                        </p:txBody>
                      </p:sp>
                      <p:sp>
                        <p:nvSpPr>
                          <p:cNvPr id="95" name="TextBox 94">
                            <a:extLst>
                              <a:ext uri="{FF2B5EF4-FFF2-40B4-BE49-F238E27FC236}">
                                <a16:creationId xmlns:a16="http://schemas.microsoft.com/office/drawing/2014/main" id="{4CB9B229-5AE5-4C2F-B4A5-93A33233A469}"/>
                              </a:ext>
                            </a:extLst>
                          </p:cNvPr>
                          <p:cNvSpPr txBox="1"/>
                          <p:nvPr/>
                        </p:nvSpPr>
                        <p:spPr>
                          <a:xfrm rot="16200000">
                            <a:off x="1127271" y="4005930"/>
                            <a:ext cx="4478858" cy="276999"/>
                          </a:xfrm>
                          <a:prstGeom prst="rect">
                            <a:avLst/>
                          </a:prstGeom>
                          <a:noFill/>
                        </p:spPr>
                        <p:txBody>
                          <a:bodyPr wrap="square" rtlCol="0">
                            <a:spAutoFit/>
                          </a:bodyPr>
                          <a:lstStyle/>
                          <a:p>
                            <a:r>
                              <a:rPr lang="en-US" sz="1200" b="1" dirty="0"/>
                              <a:t>GE-645 Mainframe</a:t>
                            </a:r>
                          </a:p>
                        </p:txBody>
                      </p:sp>
                      <p:sp>
                        <p:nvSpPr>
                          <p:cNvPr id="96" name="TextBox 95">
                            <a:extLst>
                              <a:ext uri="{FF2B5EF4-FFF2-40B4-BE49-F238E27FC236}">
                                <a16:creationId xmlns:a16="http://schemas.microsoft.com/office/drawing/2014/main" id="{9D176A44-27D1-4518-8458-443C74D3C80F}"/>
                              </a:ext>
                            </a:extLst>
                          </p:cNvPr>
                          <p:cNvSpPr txBox="1"/>
                          <p:nvPr/>
                        </p:nvSpPr>
                        <p:spPr>
                          <a:xfrm rot="16200000">
                            <a:off x="974871" y="4005930"/>
                            <a:ext cx="4478858" cy="276999"/>
                          </a:xfrm>
                          <a:prstGeom prst="rect">
                            <a:avLst/>
                          </a:prstGeom>
                          <a:noFill/>
                        </p:spPr>
                        <p:txBody>
                          <a:bodyPr wrap="square" rtlCol="0">
                            <a:spAutoFit/>
                          </a:bodyPr>
                          <a:lstStyle/>
                          <a:p>
                            <a:r>
                              <a:rPr lang="en-US" sz="1200" b="1" dirty="0"/>
                              <a:t>IBM System/360</a:t>
                            </a:r>
                          </a:p>
                        </p:txBody>
                      </p:sp>
                      <p:sp>
                        <p:nvSpPr>
                          <p:cNvPr id="97" name="TextBox 96">
                            <a:extLst>
                              <a:ext uri="{FF2B5EF4-FFF2-40B4-BE49-F238E27FC236}">
                                <a16:creationId xmlns:a16="http://schemas.microsoft.com/office/drawing/2014/main" id="{77E3B4FF-B1B7-4D85-A233-453389F5A433}"/>
                              </a:ext>
                            </a:extLst>
                          </p:cNvPr>
                          <p:cNvSpPr txBox="1"/>
                          <p:nvPr/>
                        </p:nvSpPr>
                        <p:spPr>
                          <a:xfrm rot="16200000">
                            <a:off x="822471" y="4005930"/>
                            <a:ext cx="4478858" cy="276999"/>
                          </a:xfrm>
                          <a:prstGeom prst="rect">
                            <a:avLst/>
                          </a:prstGeom>
                          <a:noFill/>
                        </p:spPr>
                        <p:txBody>
                          <a:bodyPr wrap="square" rtlCol="0">
                            <a:spAutoFit/>
                          </a:bodyPr>
                          <a:lstStyle/>
                          <a:p>
                            <a:r>
                              <a:rPr lang="en-US" sz="1200" b="1" dirty="0"/>
                              <a:t>DEC PDP-1</a:t>
                            </a:r>
                          </a:p>
                        </p:txBody>
                      </p:sp>
                      <p:sp>
                        <p:nvSpPr>
                          <p:cNvPr id="98" name="TextBox 97">
                            <a:extLst>
                              <a:ext uri="{FF2B5EF4-FFF2-40B4-BE49-F238E27FC236}">
                                <a16:creationId xmlns:a16="http://schemas.microsoft.com/office/drawing/2014/main" id="{8AD174DA-25D6-45EF-9A47-B121E0134DCE}"/>
                              </a:ext>
                            </a:extLst>
                          </p:cNvPr>
                          <p:cNvSpPr txBox="1"/>
                          <p:nvPr/>
                        </p:nvSpPr>
                        <p:spPr>
                          <a:xfrm rot="16200000">
                            <a:off x="337471" y="4005930"/>
                            <a:ext cx="4478858" cy="276999"/>
                          </a:xfrm>
                          <a:prstGeom prst="rect">
                            <a:avLst/>
                          </a:prstGeom>
                          <a:noFill/>
                        </p:spPr>
                        <p:txBody>
                          <a:bodyPr wrap="square" rtlCol="0">
                            <a:spAutoFit/>
                          </a:bodyPr>
                          <a:lstStyle/>
                          <a:p>
                            <a:r>
                              <a:rPr lang="en-US" sz="1200" b="1" dirty="0"/>
                              <a:t>FORTRAN</a:t>
                            </a:r>
                          </a:p>
                        </p:txBody>
                      </p:sp>
                      <p:sp>
                        <p:nvSpPr>
                          <p:cNvPr id="99" name="TextBox 98">
                            <a:extLst>
                              <a:ext uri="{FF2B5EF4-FFF2-40B4-BE49-F238E27FC236}">
                                <a16:creationId xmlns:a16="http://schemas.microsoft.com/office/drawing/2014/main" id="{B8851376-0E69-43A0-9A82-10C773B18DD3}"/>
                              </a:ext>
                            </a:extLst>
                          </p:cNvPr>
                          <p:cNvSpPr txBox="1"/>
                          <p:nvPr/>
                        </p:nvSpPr>
                        <p:spPr>
                          <a:xfrm rot="16200000">
                            <a:off x="642271" y="4005930"/>
                            <a:ext cx="4478858" cy="276999"/>
                          </a:xfrm>
                          <a:prstGeom prst="rect">
                            <a:avLst/>
                          </a:prstGeom>
                          <a:noFill/>
                        </p:spPr>
                        <p:txBody>
                          <a:bodyPr wrap="square" rtlCol="0">
                            <a:spAutoFit/>
                          </a:bodyPr>
                          <a:lstStyle/>
                          <a:p>
                            <a:r>
                              <a:rPr lang="en-US" sz="1200" b="1" dirty="0"/>
                              <a:t>Burroughs B5000</a:t>
                            </a:r>
                          </a:p>
                        </p:txBody>
                      </p:sp>
                      <p:sp>
                        <p:nvSpPr>
                          <p:cNvPr id="100" name="TextBox 99">
                            <a:extLst>
                              <a:ext uri="{FF2B5EF4-FFF2-40B4-BE49-F238E27FC236}">
                                <a16:creationId xmlns:a16="http://schemas.microsoft.com/office/drawing/2014/main" id="{27813750-3CD7-421A-AD79-A0807FE8075F}"/>
                              </a:ext>
                            </a:extLst>
                          </p:cNvPr>
                          <p:cNvSpPr txBox="1"/>
                          <p:nvPr/>
                        </p:nvSpPr>
                        <p:spPr>
                          <a:xfrm rot="16200000">
                            <a:off x="489871" y="4005930"/>
                            <a:ext cx="4478858" cy="276999"/>
                          </a:xfrm>
                          <a:prstGeom prst="rect">
                            <a:avLst/>
                          </a:prstGeom>
                          <a:noFill/>
                        </p:spPr>
                        <p:txBody>
                          <a:bodyPr wrap="square" rtlCol="0">
                            <a:spAutoFit/>
                          </a:bodyPr>
                          <a:lstStyle/>
                          <a:p>
                            <a:r>
                              <a:rPr lang="en-US" sz="1200" b="1" dirty="0"/>
                              <a:t>IBM 7090</a:t>
                            </a:r>
                          </a:p>
                        </p:txBody>
                      </p:sp>
                      <p:sp>
                        <p:nvSpPr>
                          <p:cNvPr id="101" name="TextBox 100">
                            <a:extLst>
                              <a:ext uri="{FF2B5EF4-FFF2-40B4-BE49-F238E27FC236}">
                                <a16:creationId xmlns:a16="http://schemas.microsoft.com/office/drawing/2014/main" id="{6ED6FB42-CE76-421C-BE13-0BF0583596CB}"/>
                              </a:ext>
                            </a:extLst>
                          </p:cNvPr>
                          <p:cNvSpPr txBox="1"/>
                          <p:nvPr/>
                        </p:nvSpPr>
                        <p:spPr>
                          <a:xfrm rot="16200000">
                            <a:off x="1660671" y="4005930"/>
                            <a:ext cx="4478858" cy="276999"/>
                          </a:xfrm>
                          <a:prstGeom prst="rect">
                            <a:avLst/>
                          </a:prstGeom>
                          <a:noFill/>
                        </p:spPr>
                        <p:txBody>
                          <a:bodyPr wrap="square" rtlCol="0">
                            <a:spAutoFit/>
                          </a:bodyPr>
                          <a:lstStyle/>
                          <a:p>
                            <a:r>
                              <a:rPr lang="en-US" sz="1200" b="1" dirty="0"/>
                              <a:t>Ethernet, WYSIWYG, Mouse</a:t>
                            </a:r>
                          </a:p>
                        </p:txBody>
                      </p:sp>
                      <p:sp>
                        <p:nvSpPr>
                          <p:cNvPr id="102" name="TextBox 101">
                            <a:extLst>
                              <a:ext uri="{FF2B5EF4-FFF2-40B4-BE49-F238E27FC236}">
                                <a16:creationId xmlns:a16="http://schemas.microsoft.com/office/drawing/2014/main" id="{84FF858E-ECC3-448C-AF1C-333D642AB11E}"/>
                              </a:ext>
                            </a:extLst>
                          </p:cNvPr>
                          <p:cNvSpPr txBox="1"/>
                          <p:nvPr/>
                        </p:nvSpPr>
                        <p:spPr>
                          <a:xfrm rot="16200000">
                            <a:off x="1813071" y="4005930"/>
                            <a:ext cx="4478858" cy="276999"/>
                          </a:xfrm>
                          <a:prstGeom prst="rect">
                            <a:avLst/>
                          </a:prstGeom>
                          <a:noFill/>
                        </p:spPr>
                        <p:txBody>
                          <a:bodyPr wrap="square" rtlCol="0">
                            <a:spAutoFit/>
                          </a:bodyPr>
                          <a:lstStyle/>
                          <a:p>
                            <a:r>
                              <a:rPr lang="en-US" sz="1200" b="1" dirty="0"/>
                              <a:t>Altair 8800</a:t>
                            </a:r>
                          </a:p>
                        </p:txBody>
                      </p:sp>
                      <p:sp>
                        <p:nvSpPr>
                          <p:cNvPr id="103" name="TextBox 102">
                            <a:extLst>
                              <a:ext uri="{FF2B5EF4-FFF2-40B4-BE49-F238E27FC236}">
                                <a16:creationId xmlns:a16="http://schemas.microsoft.com/office/drawing/2014/main" id="{E3AA406D-B507-4C5A-869B-FB56FB3F1C4C}"/>
                              </a:ext>
                            </a:extLst>
                          </p:cNvPr>
                          <p:cNvSpPr txBox="1"/>
                          <p:nvPr/>
                        </p:nvSpPr>
                        <p:spPr>
                          <a:xfrm rot="16200000">
                            <a:off x="1965471" y="4000569"/>
                            <a:ext cx="4478858" cy="276999"/>
                          </a:xfrm>
                          <a:prstGeom prst="rect">
                            <a:avLst/>
                          </a:prstGeom>
                          <a:noFill/>
                        </p:spPr>
                        <p:txBody>
                          <a:bodyPr wrap="square" rtlCol="0">
                            <a:spAutoFit/>
                          </a:bodyPr>
                          <a:lstStyle/>
                          <a:p>
                            <a:r>
                              <a:rPr lang="en-US" sz="1200" b="1" dirty="0"/>
                              <a:t>IBM System/360 Model 67</a:t>
                            </a:r>
                          </a:p>
                        </p:txBody>
                      </p:sp>
                    </p:grpSp>
                  </p:grpSp>
                </p:grpSp>
              </p:grpSp>
            </p:grpSp>
          </p:grpSp>
        </p:grpSp>
      </p:grpSp>
    </p:spTree>
    <p:extLst>
      <p:ext uri="{BB962C8B-B14F-4D97-AF65-F5344CB8AC3E}">
        <p14:creationId xmlns:p14="http://schemas.microsoft.com/office/powerpoint/2010/main" val="309497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22</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pic>
        <p:nvPicPr>
          <p:cNvPr id="9" name="Picture 8" descr="A screenshot of a cell phone&#10;&#10;Description automatically generated">
            <a:extLst>
              <a:ext uri="{FF2B5EF4-FFF2-40B4-BE49-F238E27FC236}">
                <a16:creationId xmlns:a16="http://schemas.microsoft.com/office/drawing/2014/main" id="{75F66D77-286D-4B90-BF8B-97E1D1862C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5543" y="1384331"/>
            <a:ext cx="4397010" cy="3293513"/>
          </a:xfrm>
          <a:prstGeom prst="rect">
            <a:avLst/>
          </a:prstGeom>
        </p:spPr>
      </p:pic>
      <p:grpSp>
        <p:nvGrpSpPr>
          <p:cNvPr id="5" name="Group 4">
            <a:extLst>
              <a:ext uri="{FF2B5EF4-FFF2-40B4-BE49-F238E27FC236}">
                <a16:creationId xmlns:a16="http://schemas.microsoft.com/office/drawing/2014/main" id="{C02296CB-C3DB-4FCF-B001-6ADB6ED3C646}"/>
              </a:ext>
            </a:extLst>
          </p:cNvPr>
          <p:cNvGrpSpPr/>
          <p:nvPr/>
        </p:nvGrpSpPr>
        <p:grpSpPr>
          <a:xfrm>
            <a:off x="2050541" y="1899641"/>
            <a:ext cx="4753561" cy="4505555"/>
            <a:chOff x="1136140" y="1899640"/>
            <a:chExt cx="4753561" cy="4505555"/>
          </a:xfrm>
        </p:grpSpPr>
        <p:sp>
          <p:nvSpPr>
            <p:cNvPr id="55" name="TextBox 54">
              <a:extLst>
                <a:ext uri="{FF2B5EF4-FFF2-40B4-BE49-F238E27FC236}">
                  <a16:creationId xmlns:a16="http://schemas.microsoft.com/office/drawing/2014/main" id="{C8941E66-6E23-49C1-83A2-8C3A364FE4F8}"/>
                </a:ext>
              </a:extLst>
            </p:cNvPr>
            <p:cNvSpPr txBox="1"/>
            <p:nvPr/>
          </p:nvSpPr>
          <p:spPr>
            <a:xfrm rot="16200000">
              <a:off x="3511773" y="4005930"/>
              <a:ext cx="4478858" cy="276999"/>
            </a:xfrm>
            <a:prstGeom prst="rect">
              <a:avLst/>
            </a:prstGeom>
            <a:noFill/>
          </p:spPr>
          <p:txBody>
            <a:bodyPr wrap="square" rtlCol="0">
              <a:spAutoFit/>
            </a:bodyPr>
            <a:lstStyle/>
            <a:p>
              <a:r>
                <a:rPr lang="en-US" sz="1200" b="1" dirty="0"/>
                <a:t>Windows 3.0</a:t>
              </a:r>
            </a:p>
          </p:txBody>
        </p:sp>
        <p:grpSp>
          <p:nvGrpSpPr>
            <p:cNvPr id="72" name="Group 71">
              <a:extLst>
                <a:ext uri="{FF2B5EF4-FFF2-40B4-BE49-F238E27FC236}">
                  <a16:creationId xmlns:a16="http://schemas.microsoft.com/office/drawing/2014/main" id="{B4733A0D-52E3-401A-AA93-2CC54248F800}"/>
                </a:ext>
              </a:extLst>
            </p:cNvPr>
            <p:cNvGrpSpPr/>
            <p:nvPr/>
          </p:nvGrpSpPr>
          <p:grpSpPr>
            <a:xfrm>
              <a:off x="1136140" y="1899640"/>
              <a:ext cx="4593806" cy="4505555"/>
              <a:chOff x="1136140" y="1899640"/>
              <a:chExt cx="4593806" cy="4505555"/>
            </a:xfrm>
          </p:grpSpPr>
          <p:sp>
            <p:nvSpPr>
              <p:cNvPr id="73" name="TextBox 72">
                <a:extLst>
                  <a:ext uri="{FF2B5EF4-FFF2-40B4-BE49-F238E27FC236}">
                    <a16:creationId xmlns:a16="http://schemas.microsoft.com/office/drawing/2014/main" id="{360477D5-9A56-45B2-80E2-450EB70B5A71}"/>
                  </a:ext>
                </a:extLst>
              </p:cNvPr>
              <p:cNvSpPr txBox="1"/>
              <p:nvPr/>
            </p:nvSpPr>
            <p:spPr>
              <a:xfrm rot="16200000">
                <a:off x="3352018" y="4005930"/>
                <a:ext cx="4478858" cy="276999"/>
              </a:xfrm>
              <a:prstGeom prst="rect">
                <a:avLst/>
              </a:prstGeom>
              <a:noFill/>
            </p:spPr>
            <p:txBody>
              <a:bodyPr wrap="square" rtlCol="0">
                <a:spAutoFit/>
              </a:bodyPr>
              <a:lstStyle/>
              <a:p>
                <a:r>
                  <a:rPr lang="en-US" sz="1200" b="1" dirty="0"/>
                  <a:t>MACH vs Amoeba</a:t>
                </a:r>
              </a:p>
            </p:txBody>
          </p:sp>
          <p:grpSp>
            <p:nvGrpSpPr>
              <p:cNvPr id="74" name="Group 73">
                <a:extLst>
                  <a:ext uri="{FF2B5EF4-FFF2-40B4-BE49-F238E27FC236}">
                    <a16:creationId xmlns:a16="http://schemas.microsoft.com/office/drawing/2014/main" id="{874BE571-C0CE-4AF5-9EB1-91285EF1470A}"/>
                  </a:ext>
                </a:extLst>
              </p:cNvPr>
              <p:cNvGrpSpPr/>
              <p:nvPr/>
            </p:nvGrpSpPr>
            <p:grpSpPr>
              <a:xfrm>
                <a:off x="1136140" y="1899640"/>
                <a:ext cx="4426459" cy="4505555"/>
                <a:chOff x="1136140" y="1899640"/>
                <a:chExt cx="4426459" cy="4505555"/>
              </a:xfrm>
            </p:grpSpPr>
            <p:sp>
              <p:nvSpPr>
                <p:cNvPr id="75" name="TextBox 74">
                  <a:extLst>
                    <a:ext uri="{FF2B5EF4-FFF2-40B4-BE49-F238E27FC236}">
                      <a16:creationId xmlns:a16="http://schemas.microsoft.com/office/drawing/2014/main" id="{94A14E79-0072-4B10-9586-9F71B4F058CA}"/>
                    </a:ext>
                  </a:extLst>
                </p:cNvPr>
                <p:cNvSpPr txBox="1"/>
                <p:nvPr/>
              </p:nvSpPr>
              <p:spPr>
                <a:xfrm rot="16200000">
                  <a:off x="3184671" y="4005930"/>
                  <a:ext cx="4478858" cy="276999"/>
                </a:xfrm>
                <a:prstGeom prst="rect">
                  <a:avLst/>
                </a:prstGeom>
                <a:noFill/>
              </p:spPr>
              <p:txBody>
                <a:bodyPr wrap="square" rtlCol="0">
                  <a:spAutoFit/>
                </a:bodyPr>
                <a:lstStyle/>
                <a:p>
                  <a:r>
                    <a:rPr lang="en-US" sz="1200" b="1" dirty="0"/>
                    <a:t>SUN NFS</a:t>
                  </a:r>
                </a:p>
              </p:txBody>
            </p:sp>
            <p:grpSp>
              <p:nvGrpSpPr>
                <p:cNvPr id="76" name="Group 75">
                  <a:extLst>
                    <a:ext uri="{FF2B5EF4-FFF2-40B4-BE49-F238E27FC236}">
                      <a16:creationId xmlns:a16="http://schemas.microsoft.com/office/drawing/2014/main" id="{8CFAF35D-0365-4A45-871F-EA6E16E08C9C}"/>
                    </a:ext>
                  </a:extLst>
                </p:cNvPr>
                <p:cNvGrpSpPr/>
                <p:nvPr/>
              </p:nvGrpSpPr>
              <p:grpSpPr>
                <a:xfrm>
                  <a:off x="1136140" y="1899640"/>
                  <a:ext cx="4274059" cy="4505555"/>
                  <a:chOff x="1136140" y="1899640"/>
                  <a:chExt cx="4274059" cy="4505555"/>
                </a:xfrm>
              </p:grpSpPr>
              <p:sp>
                <p:nvSpPr>
                  <p:cNvPr id="77" name="TextBox 76">
                    <a:extLst>
                      <a:ext uri="{FF2B5EF4-FFF2-40B4-BE49-F238E27FC236}">
                        <a16:creationId xmlns:a16="http://schemas.microsoft.com/office/drawing/2014/main" id="{76CF7A73-FBE4-4D45-8E03-2BB04E92D04C}"/>
                      </a:ext>
                    </a:extLst>
                  </p:cNvPr>
                  <p:cNvSpPr txBox="1"/>
                  <p:nvPr/>
                </p:nvSpPr>
                <p:spPr>
                  <a:xfrm rot="16200000">
                    <a:off x="3032271" y="4005930"/>
                    <a:ext cx="4478858" cy="276999"/>
                  </a:xfrm>
                  <a:prstGeom prst="rect">
                    <a:avLst/>
                  </a:prstGeom>
                  <a:noFill/>
                </p:spPr>
                <p:txBody>
                  <a:bodyPr wrap="square" rtlCol="0">
                    <a:spAutoFit/>
                  </a:bodyPr>
                  <a:lstStyle/>
                  <a:p>
                    <a:r>
                      <a:rPr lang="en-US" sz="1200" b="1" dirty="0"/>
                      <a:t>Apple Macintosh</a:t>
                    </a:r>
                  </a:p>
                </p:txBody>
              </p:sp>
              <p:grpSp>
                <p:nvGrpSpPr>
                  <p:cNvPr id="78" name="Group 77">
                    <a:extLst>
                      <a:ext uri="{FF2B5EF4-FFF2-40B4-BE49-F238E27FC236}">
                        <a16:creationId xmlns:a16="http://schemas.microsoft.com/office/drawing/2014/main" id="{69E208C4-603E-47DD-AE89-B948D8BD89C2}"/>
                      </a:ext>
                    </a:extLst>
                  </p:cNvPr>
                  <p:cNvGrpSpPr/>
                  <p:nvPr/>
                </p:nvGrpSpPr>
                <p:grpSpPr>
                  <a:xfrm>
                    <a:off x="1136140" y="1899640"/>
                    <a:ext cx="4121659" cy="4505555"/>
                    <a:chOff x="1136140" y="1899640"/>
                    <a:chExt cx="4121659" cy="4505555"/>
                  </a:xfrm>
                </p:grpSpPr>
                <p:sp>
                  <p:nvSpPr>
                    <p:cNvPr id="79" name="TextBox 78">
                      <a:extLst>
                        <a:ext uri="{FF2B5EF4-FFF2-40B4-BE49-F238E27FC236}">
                          <a16:creationId xmlns:a16="http://schemas.microsoft.com/office/drawing/2014/main" id="{8AA15554-A314-45FC-A11B-74B533E78062}"/>
                        </a:ext>
                      </a:extLst>
                    </p:cNvPr>
                    <p:cNvSpPr txBox="1"/>
                    <p:nvPr/>
                  </p:nvSpPr>
                  <p:spPr>
                    <a:xfrm rot="16200000">
                      <a:off x="2879871" y="4005930"/>
                      <a:ext cx="4478858" cy="276999"/>
                    </a:xfrm>
                    <a:prstGeom prst="rect">
                      <a:avLst/>
                    </a:prstGeom>
                    <a:noFill/>
                  </p:spPr>
                  <p:txBody>
                    <a:bodyPr wrap="square" rtlCol="0">
                      <a:spAutoFit/>
                    </a:bodyPr>
                    <a:lstStyle/>
                    <a:p>
                      <a:r>
                        <a:rPr lang="en-US" sz="1200" b="1" dirty="0"/>
                        <a:t>IBM PC</a:t>
                      </a:r>
                    </a:p>
                  </p:txBody>
                </p:sp>
                <p:grpSp>
                  <p:nvGrpSpPr>
                    <p:cNvPr id="80" name="Group 79">
                      <a:extLst>
                        <a:ext uri="{FF2B5EF4-FFF2-40B4-BE49-F238E27FC236}">
                          <a16:creationId xmlns:a16="http://schemas.microsoft.com/office/drawing/2014/main" id="{5D9A640F-B961-44EB-BC4A-0CEC477327BB}"/>
                        </a:ext>
                      </a:extLst>
                    </p:cNvPr>
                    <p:cNvGrpSpPr/>
                    <p:nvPr/>
                  </p:nvGrpSpPr>
                  <p:grpSpPr>
                    <a:xfrm>
                      <a:off x="1136140" y="1899640"/>
                      <a:ext cx="3969259" cy="4505555"/>
                      <a:chOff x="1136140" y="1899640"/>
                      <a:chExt cx="3969259" cy="4505555"/>
                    </a:xfrm>
                  </p:grpSpPr>
                  <p:sp>
                    <p:nvSpPr>
                      <p:cNvPr id="81" name="TextBox 80">
                        <a:extLst>
                          <a:ext uri="{FF2B5EF4-FFF2-40B4-BE49-F238E27FC236}">
                            <a16:creationId xmlns:a16="http://schemas.microsoft.com/office/drawing/2014/main" id="{3535D8D0-589B-47B9-BDE9-97090F7DBAEF}"/>
                          </a:ext>
                        </a:extLst>
                      </p:cNvPr>
                      <p:cNvSpPr txBox="1"/>
                      <p:nvPr/>
                    </p:nvSpPr>
                    <p:spPr>
                      <a:xfrm rot="16200000">
                        <a:off x="2727471" y="4005930"/>
                        <a:ext cx="4478858" cy="276999"/>
                      </a:xfrm>
                      <a:prstGeom prst="rect">
                        <a:avLst/>
                      </a:prstGeom>
                      <a:noFill/>
                    </p:spPr>
                    <p:txBody>
                      <a:bodyPr wrap="square" rtlCol="0">
                        <a:spAutoFit/>
                      </a:bodyPr>
                      <a:lstStyle/>
                      <a:p>
                        <a:r>
                          <a:rPr lang="en-US" sz="1200" b="1" dirty="0" err="1"/>
                          <a:t>Visicalc</a:t>
                        </a:r>
                        <a:r>
                          <a:rPr lang="en-US" sz="1200" b="1" dirty="0"/>
                          <a:t>, WordStar</a:t>
                        </a:r>
                      </a:p>
                    </p:txBody>
                  </p:sp>
                  <p:grpSp>
                    <p:nvGrpSpPr>
                      <p:cNvPr id="82" name="Group 81">
                        <a:extLst>
                          <a:ext uri="{FF2B5EF4-FFF2-40B4-BE49-F238E27FC236}">
                            <a16:creationId xmlns:a16="http://schemas.microsoft.com/office/drawing/2014/main" id="{7E7BA23A-B6BC-4A4E-9660-A65A8EECE5E2}"/>
                          </a:ext>
                        </a:extLst>
                      </p:cNvPr>
                      <p:cNvGrpSpPr/>
                      <p:nvPr/>
                    </p:nvGrpSpPr>
                    <p:grpSpPr>
                      <a:xfrm>
                        <a:off x="1136140" y="1899640"/>
                        <a:ext cx="3816859" cy="4505555"/>
                        <a:chOff x="1136140" y="1899640"/>
                        <a:chExt cx="3816859" cy="4505555"/>
                      </a:xfrm>
                    </p:grpSpPr>
                    <p:sp>
                      <p:nvSpPr>
                        <p:cNvPr id="83" name="TextBox 82">
                          <a:extLst>
                            <a:ext uri="{FF2B5EF4-FFF2-40B4-BE49-F238E27FC236}">
                              <a16:creationId xmlns:a16="http://schemas.microsoft.com/office/drawing/2014/main" id="{58CE0E61-1679-4E3A-9CEE-B72BA981A296}"/>
                            </a:ext>
                          </a:extLst>
                        </p:cNvPr>
                        <p:cNvSpPr txBox="1"/>
                        <p:nvPr/>
                      </p:nvSpPr>
                      <p:spPr>
                        <a:xfrm rot="16200000">
                          <a:off x="2575071" y="4005930"/>
                          <a:ext cx="4478858" cy="276999"/>
                        </a:xfrm>
                        <a:prstGeom prst="rect">
                          <a:avLst/>
                        </a:prstGeom>
                        <a:noFill/>
                      </p:spPr>
                      <p:txBody>
                        <a:bodyPr wrap="square" rtlCol="0">
                          <a:spAutoFit/>
                        </a:bodyPr>
                        <a:lstStyle/>
                        <a:p>
                          <a:r>
                            <a:rPr lang="en-US" sz="1200" b="1" dirty="0"/>
                            <a:t>DEC VAX 11/780</a:t>
                          </a:r>
                        </a:p>
                      </p:txBody>
                    </p:sp>
                    <p:grpSp>
                      <p:nvGrpSpPr>
                        <p:cNvPr id="84" name="Group 83">
                          <a:extLst>
                            <a:ext uri="{FF2B5EF4-FFF2-40B4-BE49-F238E27FC236}">
                              <a16:creationId xmlns:a16="http://schemas.microsoft.com/office/drawing/2014/main" id="{361A9857-2F4D-4B60-9F7C-BC9077ECCD33}"/>
                            </a:ext>
                          </a:extLst>
                        </p:cNvPr>
                        <p:cNvGrpSpPr/>
                        <p:nvPr/>
                      </p:nvGrpSpPr>
                      <p:grpSpPr>
                        <a:xfrm>
                          <a:off x="1136140" y="1899640"/>
                          <a:ext cx="3658961" cy="4505555"/>
                          <a:chOff x="1136140" y="1899640"/>
                          <a:chExt cx="3658961" cy="4505555"/>
                        </a:xfrm>
                      </p:grpSpPr>
                      <p:sp>
                        <p:nvSpPr>
                          <p:cNvPr id="85" name="TextBox 84">
                            <a:extLst>
                              <a:ext uri="{FF2B5EF4-FFF2-40B4-BE49-F238E27FC236}">
                                <a16:creationId xmlns:a16="http://schemas.microsoft.com/office/drawing/2014/main" id="{30CD7B5E-4797-4096-8A8A-7F2D4A1A446A}"/>
                              </a:ext>
                            </a:extLst>
                          </p:cNvPr>
                          <p:cNvSpPr txBox="1"/>
                          <p:nvPr/>
                        </p:nvSpPr>
                        <p:spPr>
                          <a:xfrm rot="16200000">
                            <a:off x="2417173" y="4005930"/>
                            <a:ext cx="4478858" cy="276999"/>
                          </a:xfrm>
                          <a:prstGeom prst="rect">
                            <a:avLst/>
                          </a:prstGeom>
                          <a:noFill/>
                        </p:spPr>
                        <p:txBody>
                          <a:bodyPr wrap="square" rtlCol="0">
                            <a:spAutoFit/>
                          </a:bodyPr>
                          <a:lstStyle/>
                          <a:p>
                            <a:r>
                              <a:rPr lang="en-US" sz="1200" b="1" dirty="0"/>
                              <a:t>Apple II, PET, Atari</a:t>
                            </a:r>
                          </a:p>
                        </p:txBody>
                      </p:sp>
                      <p:grpSp>
                        <p:nvGrpSpPr>
                          <p:cNvPr id="86" name="Group 85">
                            <a:extLst>
                              <a:ext uri="{FF2B5EF4-FFF2-40B4-BE49-F238E27FC236}">
                                <a16:creationId xmlns:a16="http://schemas.microsoft.com/office/drawing/2014/main" id="{B0A95F15-2184-4FFF-86A5-AF5E0D14FC3E}"/>
                              </a:ext>
                            </a:extLst>
                          </p:cNvPr>
                          <p:cNvGrpSpPr/>
                          <p:nvPr/>
                        </p:nvGrpSpPr>
                        <p:grpSpPr>
                          <a:xfrm>
                            <a:off x="1136140" y="1899640"/>
                            <a:ext cx="3512059" cy="4505555"/>
                            <a:chOff x="1136140" y="1899640"/>
                            <a:chExt cx="3512059" cy="4505555"/>
                          </a:xfrm>
                        </p:grpSpPr>
                        <p:sp>
                          <p:nvSpPr>
                            <p:cNvPr id="87" name="TextBox 86">
                              <a:extLst>
                                <a:ext uri="{FF2B5EF4-FFF2-40B4-BE49-F238E27FC236}">
                                  <a16:creationId xmlns:a16="http://schemas.microsoft.com/office/drawing/2014/main" id="{DA575835-D2F7-4269-A5E7-B8AE4211C1DB}"/>
                                </a:ext>
                              </a:extLst>
                            </p:cNvPr>
                            <p:cNvSpPr txBox="1"/>
                            <p:nvPr/>
                          </p:nvSpPr>
                          <p:spPr>
                            <a:xfrm rot="16200000">
                              <a:off x="2270271" y="4005930"/>
                              <a:ext cx="4478858" cy="276999"/>
                            </a:xfrm>
                            <a:prstGeom prst="rect">
                              <a:avLst/>
                            </a:prstGeom>
                            <a:noFill/>
                          </p:spPr>
                          <p:txBody>
                            <a:bodyPr wrap="square" rtlCol="0">
                              <a:spAutoFit/>
                            </a:bodyPr>
                            <a:lstStyle/>
                            <a:p>
                              <a:r>
                                <a:rPr lang="en-US" sz="1200" b="1" dirty="0"/>
                                <a:t>BASIC, CP/M</a:t>
                              </a:r>
                            </a:p>
                          </p:txBody>
                        </p:sp>
                        <p:sp>
                          <p:nvSpPr>
                            <p:cNvPr id="88" name="TextBox 87">
                              <a:extLst>
                                <a:ext uri="{FF2B5EF4-FFF2-40B4-BE49-F238E27FC236}">
                                  <a16:creationId xmlns:a16="http://schemas.microsoft.com/office/drawing/2014/main" id="{9CDD1DE1-E72A-4186-AF06-B8261F399528}"/>
                                </a:ext>
                              </a:extLst>
                            </p:cNvPr>
                            <p:cNvSpPr txBox="1"/>
                            <p:nvPr/>
                          </p:nvSpPr>
                          <p:spPr>
                            <a:xfrm rot="16200000">
                              <a:off x="-964789" y="4005930"/>
                              <a:ext cx="4478858" cy="276999"/>
                            </a:xfrm>
                            <a:prstGeom prst="rect">
                              <a:avLst/>
                            </a:prstGeom>
                            <a:noFill/>
                          </p:spPr>
                          <p:txBody>
                            <a:bodyPr wrap="square" rtlCol="0">
                              <a:spAutoFit/>
                            </a:bodyPr>
                            <a:lstStyle/>
                            <a:p>
                              <a:r>
                                <a:rPr lang="en-US" sz="1200" b="1" dirty="0"/>
                                <a:t>ENIAC</a:t>
                              </a:r>
                            </a:p>
                          </p:txBody>
                        </p:sp>
                        <p:sp>
                          <p:nvSpPr>
                            <p:cNvPr id="89" name="TextBox 88">
                              <a:extLst>
                                <a:ext uri="{FF2B5EF4-FFF2-40B4-BE49-F238E27FC236}">
                                  <a16:creationId xmlns:a16="http://schemas.microsoft.com/office/drawing/2014/main" id="{A327CF30-7F19-4EBF-A04A-5CFE4C198F49}"/>
                                </a:ext>
                              </a:extLst>
                            </p:cNvPr>
                            <p:cNvSpPr txBox="1"/>
                            <p:nvPr/>
                          </p:nvSpPr>
                          <p:spPr>
                            <a:xfrm rot="16200000">
                              <a:off x="-718292" y="4027266"/>
                              <a:ext cx="4478858" cy="276999"/>
                            </a:xfrm>
                            <a:prstGeom prst="rect">
                              <a:avLst/>
                            </a:prstGeom>
                            <a:noFill/>
                          </p:spPr>
                          <p:txBody>
                            <a:bodyPr wrap="square" rtlCol="0">
                              <a:spAutoFit/>
                            </a:bodyPr>
                            <a:lstStyle/>
                            <a:p>
                              <a:r>
                                <a:rPr lang="en-US" sz="1200" b="1" dirty="0"/>
                                <a:t>Transistor</a:t>
                              </a:r>
                            </a:p>
                          </p:txBody>
                        </p:sp>
                        <p:sp>
                          <p:nvSpPr>
                            <p:cNvPr id="90" name="TextBox 89">
                              <a:extLst>
                                <a:ext uri="{FF2B5EF4-FFF2-40B4-BE49-F238E27FC236}">
                                  <a16:creationId xmlns:a16="http://schemas.microsoft.com/office/drawing/2014/main" id="{B961904D-3695-4D42-9FDB-570C148280D7}"/>
                                </a:ext>
                              </a:extLst>
                            </p:cNvPr>
                            <p:cNvSpPr txBox="1"/>
                            <p:nvPr/>
                          </p:nvSpPr>
                          <p:spPr>
                            <a:xfrm rot="16200000">
                              <a:off x="-168129" y="4005930"/>
                              <a:ext cx="4478858" cy="276999"/>
                            </a:xfrm>
                            <a:prstGeom prst="rect">
                              <a:avLst/>
                            </a:prstGeom>
                            <a:noFill/>
                          </p:spPr>
                          <p:txBody>
                            <a:bodyPr wrap="square" rtlCol="0">
                              <a:spAutoFit/>
                            </a:bodyPr>
                            <a:lstStyle/>
                            <a:p>
                              <a:r>
                                <a:rPr lang="en-US" sz="1200" b="1" dirty="0"/>
                                <a:t>UNIVAC</a:t>
                              </a:r>
                            </a:p>
                          </p:txBody>
                        </p:sp>
                        <p:sp>
                          <p:nvSpPr>
                            <p:cNvPr id="91" name="TextBox 90">
                              <a:extLst>
                                <a:ext uri="{FF2B5EF4-FFF2-40B4-BE49-F238E27FC236}">
                                  <a16:creationId xmlns:a16="http://schemas.microsoft.com/office/drawing/2014/main" id="{4C6160C1-C0F0-4E45-8A45-B61B22AC15E4}"/>
                                </a:ext>
                              </a:extLst>
                            </p:cNvPr>
                            <p:cNvSpPr txBox="1"/>
                            <p:nvPr/>
                          </p:nvSpPr>
                          <p:spPr>
                            <a:xfrm rot="16200000">
                              <a:off x="-15729" y="4005930"/>
                              <a:ext cx="4478858" cy="276999"/>
                            </a:xfrm>
                            <a:prstGeom prst="rect">
                              <a:avLst/>
                            </a:prstGeom>
                            <a:noFill/>
                          </p:spPr>
                          <p:txBody>
                            <a:bodyPr wrap="square" rtlCol="0">
                              <a:spAutoFit/>
                            </a:bodyPr>
                            <a:lstStyle/>
                            <a:p>
                              <a:r>
                                <a:rPr lang="en-US" sz="1200" b="1" dirty="0"/>
                                <a:t>IBM 701</a:t>
                              </a:r>
                            </a:p>
                          </p:txBody>
                        </p:sp>
                        <p:sp>
                          <p:nvSpPr>
                            <p:cNvPr id="92" name="TextBox 91">
                              <a:extLst>
                                <a:ext uri="{FF2B5EF4-FFF2-40B4-BE49-F238E27FC236}">
                                  <a16:creationId xmlns:a16="http://schemas.microsoft.com/office/drawing/2014/main" id="{A2364DE3-A222-4353-B212-A38D210EE16C}"/>
                                </a:ext>
                              </a:extLst>
                            </p:cNvPr>
                            <p:cNvSpPr txBox="1"/>
                            <p:nvPr/>
                          </p:nvSpPr>
                          <p:spPr>
                            <a:xfrm rot="16200000">
                              <a:off x="155171" y="4005930"/>
                              <a:ext cx="4478858" cy="276999"/>
                            </a:xfrm>
                            <a:prstGeom prst="rect">
                              <a:avLst/>
                            </a:prstGeom>
                            <a:noFill/>
                          </p:spPr>
                          <p:txBody>
                            <a:bodyPr wrap="square" rtlCol="0">
                              <a:spAutoFit/>
                            </a:bodyPr>
                            <a:lstStyle/>
                            <a:p>
                              <a:r>
                                <a:rPr lang="en-US" sz="1200" b="1" dirty="0"/>
                                <a:t>UNIVAC 1103A</a:t>
                              </a:r>
                            </a:p>
                          </p:txBody>
                        </p:sp>
                        <p:sp>
                          <p:nvSpPr>
                            <p:cNvPr id="93" name="TextBox 92">
                              <a:extLst>
                                <a:ext uri="{FF2B5EF4-FFF2-40B4-BE49-F238E27FC236}">
                                  <a16:creationId xmlns:a16="http://schemas.microsoft.com/office/drawing/2014/main" id="{CEB9D28D-864D-431C-8335-6645355B2284}"/>
                                </a:ext>
                              </a:extLst>
                            </p:cNvPr>
                            <p:cNvSpPr txBox="1"/>
                            <p:nvPr/>
                          </p:nvSpPr>
                          <p:spPr>
                            <a:xfrm rot="16200000">
                              <a:off x="-519024" y="4011296"/>
                              <a:ext cx="4478858" cy="276999"/>
                            </a:xfrm>
                            <a:prstGeom prst="rect">
                              <a:avLst/>
                            </a:prstGeom>
                            <a:noFill/>
                          </p:spPr>
                          <p:txBody>
                            <a:bodyPr wrap="square" rtlCol="0">
                              <a:spAutoFit/>
                            </a:bodyPr>
                            <a:lstStyle/>
                            <a:p>
                              <a:r>
                                <a:rPr lang="en-US" sz="1200" b="1" dirty="0"/>
                                <a:t>EDSAC and EDVAC</a:t>
                              </a:r>
                            </a:p>
                          </p:txBody>
                        </p:sp>
                        <p:sp>
                          <p:nvSpPr>
                            <p:cNvPr id="94" name="TextBox 93">
                              <a:extLst>
                                <a:ext uri="{FF2B5EF4-FFF2-40B4-BE49-F238E27FC236}">
                                  <a16:creationId xmlns:a16="http://schemas.microsoft.com/office/drawing/2014/main" id="{E32B7AB7-C202-4F61-9170-3BD87E4FE685}"/>
                                </a:ext>
                              </a:extLst>
                            </p:cNvPr>
                            <p:cNvSpPr txBox="1"/>
                            <p:nvPr/>
                          </p:nvSpPr>
                          <p:spPr>
                            <a:xfrm rot="16200000">
                              <a:off x="-366624" y="4002825"/>
                              <a:ext cx="4478858" cy="276999"/>
                            </a:xfrm>
                            <a:prstGeom prst="rect">
                              <a:avLst/>
                            </a:prstGeom>
                            <a:noFill/>
                          </p:spPr>
                          <p:txBody>
                            <a:bodyPr wrap="square" rtlCol="0">
                              <a:spAutoFit/>
                            </a:bodyPr>
                            <a:lstStyle/>
                            <a:p>
                              <a:r>
                                <a:rPr lang="en-US" sz="1200" b="1" dirty="0"/>
                                <a:t>BINAC</a:t>
                              </a:r>
                            </a:p>
                          </p:txBody>
                        </p:sp>
                        <p:sp>
                          <p:nvSpPr>
                            <p:cNvPr id="95" name="TextBox 94">
                              <a:extLst>
                                <a:ext uri="{FF2B5EF4-FFF2-40B4-BE49-F238E27FC236}">
                                  <a16:creationId xmlns:a16="http://schemas.microsoft.com/office/drawing/2014/main" id="{052A8565-0DBE-4992-835C-2683DD06C1C3}"/>
                                </a:ext>
                              </a:extLst>
                            </p:cNvPr>
                            <p:cNvSpPr txBox="1"/>
                            <p:nvPr/>
                          </p:nvSpPr>
                          <p:spPr>
                            <a:xfrm rot="16200000">
                              <a:off x="1508271" y="4005930"/>
                              <a:ext cx="4478858" cy="276999"/>
                            </a:xfrm>
                            <a:prstGeom prst="rect">
                              <a:avLst/>
                            </a:prstGeom>
                            <a:noFill/>
                          </p:spPr>
                          <p:txBody>
                            <a:bodyPr wrap="square" rtlCol="0">
                              <a:spAutoFit/>
                            </a:bodyPr>
                            <a:lstStyle/>
                            <a:p>
                              <a:r>
                                <a:rPr lang="en-US" sz="1200" b="1" dirty="0"/>
                                <a:t>Intel 4004</a:t>
                              </a:r>
                            </a:p>
                          </p:txBody>
                        </p:sp>
                        <p:sp>
                          <p:nvSpPr>
                            <p:cNvPr id="96" name="TextBox 95">
                              <a:extLst>
                                <a:ext uri="{FF2B5EF4-FFF2-40B4-BE49-F238E27FC236}">
                                  <a16:creationId xmlns:a16="http://schemas.microsoft.com/office/drawing/2014/main" id="{40711401-EDE2-4214-AFDF-94A9E8C6400D}"/>
                                </a:ext>
                              </a:extLst>
                            </p:cNvPr>
                            <p:cNvSpPr txBox="1"/>
                            <p:nvPr/>
                          </p:nvSpPr>
                          <p:spPr>
                            <a:xfrm rot="16200000">
                              <a:off x="2123524" y="4005930"/>
                              <a:ext cx="4478858" cy="276999"/>
                            </a:xfrm>
                            <a:prstGeom prst="rect">
                              <a:avLst/>
                            </a:prstGeom>
                            <a:noFill/>
                          </p:spPr>
                          <p:txBody>
                            <a:bodyPr wrap="square" rtlCol="0">
                              <a:spAutoFit/>
                            </a:bodyPr>
                            <a:lstStyle/>
                            <a:p>
                              <a:r>
                                <a:rPr lang="en-US" sz="1200" b="1" dirty="0"/>
                                <a:t>CRAY-1</a:t>
                              </a:r>
                            </a:p>
                          </p:txBody>
                        </p:sp>
                        <p:sp>
                          <p:nvSpPr>
                            <p:cNvPr id="97" name="TextBox 96">
                              <a:extLst>
                                <a:ext uri="{FF2B5EF4-FFF2-40B4-BE49-F238E27FC236}">
                                  <a16:creationId xmlns:a16="http://schemas.microsoft.com/office/drawing/2014/main" id="{81C593FD-42F6-4919-B058-D48D2AC16485}"/>
                                </a:ext>
                              </a:extLst>
                            </p:cNvPr>
                            <p:cNvSpPr txBox="1"/>
                            <p:nvPr/>
                          </p:nvSpPr>
                          <p:spPr>
                            <a:xfrm rot="16200000">
                              <a:off x="1279671" y="4005930"/>
                              <a:ext cx="4478858" cy="276999"/>
                            </a:xfrm>
                            <a:prstGeom prst="rect">
                              <a:avLst/>
                            </a:prstGeom>
                            <a:noFill/>
                          </p:spPr>
                          <p:txBody>
                            <a:bodyPr wrap="square" rtlCol="0">
                              <a:spAutoFit/>
                            </a:bodyPr>
                            <a:lstStyle/>
                            <a:p>
                              <a:r>
                                <a:rPr lang="en-US" sz="1200" b="1" dirty="0"/>
                                <a:t>DEC PD-8</a:t>
                              </a:r>
                            </a:p>
                          </p:txBody>
                        </p:sp>
                        <p:sp>
                          <p:nvSpPr>
                            <p:cNvPr id="98" name="TextBox 97">
                              <a:extLst>
                                <a:ext uri="{FF2B5EF4-FFF2-40B4-BE49-F238E27FC236}">
                                  <a16:creationId xmlns:a16="http://schemas.microsoft.com/office/drawing/2014/main" id="{80B205E4-B55F-4EB9-9DEB-6CB3D811118C}"/>
                                </a:ext>
                              </a:extLst>
                            </p:cNvPr>
                            <p:cNvSpPr txBox="1"/>
                            <p:nvPr/>
                          </p:nvSpPr>
                          <p:spPr>
                            <a:xfrm rot="16200000">
                              <a:off x="1127271" y="4005930"/>
                              <a:ext cx="4478858" cy="276999"/>
                            </a:xfrm>
                            <a:prstGeom prst="rect">
                              <a:avLst/>
                            </a:prstGeom>
                            <a:noFill/>
                          </p:spPr>
                          <p:txBody>
                            <a:bodyPr wrap="square" rtlCol="0">
                              <a:spAutoFit/>
                            </a:bodyPr>
                            <a:lstStyle/>
                            <a:p>
                              <a:r>
                                <a:rPr lang="en-US" sz="1200" b="1" dirty="0"/>
                                <a:t>GE-645 Mainframe</a:t>
                              </a:r>
                            </a:p>
                          </p:txBody>
                        </p:sp>
                        <p:sp>
                          <p:nvSpPr>
                            <p:cNvPr id="99" name="TextBox 98">
                              <a:extLst>
                                <a:ext uri="{FF2B5EF4-FFF2-40B4-BE49-F238E27FC236}">
                                  <a16:creationId xmlns:a16="http://schemas.microsoft.com/office/drawing/2014/main" id="{1F8E47C9-5C05-4E8A-A613-E6037C193AD6}"/>
                                </a:ext>
                              </a:extLst>
                            </p:cNvPr>
                            <p:cNvSpPr txBox="1"/>
                            <p:nvPr/>
                          </p:nvSpPr>
                          <p:spPr>
                            <a:xfrm rot="16200000">
                              <a:off x="974871" y="4005930"/>
                              <a:ext cx="4478858" cy="276999"/>
                            </a:xfrm>
                            <a:prstGeom prst="rect">
                              <a:avLst/>
                            </a:prstGeom>
                            <a:noFill/>
                          </p:spPr>
                          <p:txBody>
                            <a:bodyPr wrap="square" rtlCol="0">
                              <a:spAutoFit/>
                            </a:bodyPr>
                            <a:lstStyle/>
                            <a:p>
                              <a:r>
                                <a:rPr lang="en-US" sz="1200" b="1" dirty="0"/>
                                <a:t>IBM System/360</a:t>
                              </a:r>
                            </a:p>
                          </p:txBody>
                        </p:sp>
                        <p:sp>
                          <p:nvSpPr>
                            <p:cNvPr id="100" name="TextBox 99">
                              <a:extLst>
                                <a:ext uri="{FF2B5EF4-FFF2-40B4-BE49-F238E27FC236}">
                                  <a16:creationId xmlns:a16="http://schemas.microsoft.com/office/drawing/2014/main" id="{3E397183-B9EB-48CF-BC04-4D9D72A5667D}"/>
                                </a:ext>
                              </a:extLst>
                            </p:cNvPr>
                            <p:cNvSpPr txBox="1"/>
                            <p:nvPr/>
                          </p:nvSpPr>
                          <p:spPr>
                            <a:xfrm rot="16200000">
                              <a:off x="822471" y="4005930"/>
                              <a:ext cx="4478858" cy="276999"/>
                            </a:xfrm>
                            <a:prstGeom prst="rect">
                              <a:avLst/>
                            </a:prstGeom>
                            <a:noFill/>
                          </p:spPr>
                          <p:txBody>
                            <a:bodyPr wrap="square" rtlCol="0">
                              <a:spAutoFit/>
                            </a:bodyPr>
                            <a:lstStyle/>
                            <a:p>
                              <a:r>
                                <a:rPr lang="en-US" sz="1200" b="1" dirty="0"/>
                                <a:t>DEC PDP-1</a:t>
                              </a:r>
                            </a:p>
                          </p:txBody>
                        </p:sp>
                        <p:sp>
                          <p:nvSpPr>
                            <p:cNvPr id="101" name="TextBox 100">
                              <a:extLst>
                                <a:ext uri="{FF2B5EF4-FFF2-40B4-BE49-F238E27FC236}">
                                  <a16:creationId xmlns:a16="http://schemas.microsoft.com/office/drawing/2014/main" id="{AF2F7DE4-B477-4EB4-BA9D-33F0097BAC08}"/>
                                </a:ext>
                              </a:extLst>
                            </p:cNvPr>
                            <p:cNvSpPr txBox="1"/>
                            <p:nvPr/>
                          </p:nvSpPr>
                          <p:spPr>
                            <a:xfrm rot="16200000">
                              <a:off x="337471" y="4005930"/>
                              <a:ext cx="4478858" cy="276999"/>
                            </a:xfrm>
                            <a:prstGeom prst="rect">
                              <a:avLst/>
                            </a:prstGeom>
                            <a:noFill/>
                          </p:spPr>
                          <p:txBody>
                            <a:bodyPr wrap="square" rtlCol="0">
                              <a:spAutoFit/>
                            </a:bodyPr>
                            <a:lstStyle/>
                            <a:p>
                              <a:r>
                                <a:rPr lang="en-US" sz="1200" b="1" dirty="0"/>
                                <a:t>FORTRAN</a:t>
                              </a:r>
                            </a:p>
                          </p:txBody>
                        </p:sp>
                        <p:sp>
                          <p:nvSpPr>
                            <p:cNvPr id="102" name="TextBox 101">
                              <a:extLst>
                                <a:ext uri="{FF2B5EF4-FFF2-40B4-BE49-F238E27FC236}">
                                  <a16:creationId xmlns:a16="http://schemas.microsoft.com/office/drawing/2014/main" id="{28799152-0C1D-4951-AB96-134D2D5D3725}"/>
                                </a:ext>
                              </a:extLst>
                            </p:cNvPr>
                            <p:cNvSpPr txBox="1"/>
                            <p:nvPr/>
                          </p:nvSpPr>
                          <p:spPr>
                            <a:xfrm rot="16200000">
                              <a:off x="642271" y="4005930"/>
                              <a:ext cx="4478858" cy="276999"/>
                            </a:xfrm>
                            <a:prstGeom prst="rect">
                              <a:avLst/>
                            </a:prstGeom>
                            <a:noFill/>
                          </p:spPr>
                          <p:txBody>
                            <a:bodyPr wrap="square" rtlCol="0">
                              <a:spAutoFit/>
                            </a:bodyPr>
                            <a:lstStyle/>
                            <a:p>
                              <a:r>
                                <a:rPr lang="en-US" sz="1200" b="1" dirty="0"/>
                                <a:t>Burroughs B5000</a:t>
                              </a:r>
                            </a:p>
                          </p:txBody>
                        </p:sp>
                        <p:sp>
                          <p:nvSpPr>
                            <p:cNvPr id="103" name="TextBox 102">
                              <a:extLst>
                                <a:ext uri="{FF2B5EF4-FFF2-40B4-BE49-F238E27FC236}">
                                  <a16:creationId xmlns:a16="http://schemas.microsoft.com/office/drawing/2014/main" id="{C5906E5F-E6B1-4A31-8243-E5590AD12088}"/>
                                </a:ext>
                              </a:extLst>
                            </p:cNvPr>
                            <p:cNvSpPr txBox="1"/>
                            <p:nvPr/>
                          </p:nvSpPr>
                          <p:spPr>
                            <a:xfrm rot="16200000">
                              <a:off x="489871" y="4005930"/>
                              <a:ext cx="4478858" cy="276999"/>
                            </a:xfrm>
                            <a:prstGeom prst="rect">
                              <a:avLst/>
                            </a:prstGeom>
                            <a:noFill/>
                          </p:spPr>
                          <p:txBody>
                            <a:bodyPr wrap="square" rtlCol="0">
                              <a:spAutoFit/>
                            </a:bodyPr>
                            <a:lstStyle/>
                            <a:p>
                              <a:r>
                                <a:rPr lang="en-US" sz="1200" b="1" dirty="0"/>
                                <a:t>IBM 7090</a:t>
                              </a:r>
                            </a:p>
                          </p:txBody>
                        </p:sp>
                        <p:sp>
                          <p:nvSpPr>
                            <p:cNvPr id="104" name="TextBox 103">
                              <a:extLst>
                                <a:ext uri="{FF2B5EF4-FFF2-40B4-BE49-F238E27FC236}">
                                  <a16:creationId xmlns:a16="http://schemas.microsoft.com/office/drawing/2014/main" id="{3D8993AA-67BF-4D8B-A5CF-84279357C874}"/>
                                </a:ext>
                              </a:extLst>
                            </p:cNvPr>
                            <p:cNvSpPr txBox="1"/>
                            <p:nvPr/>
                          </p:nvSpPr>
                          <p:spPr>
                            <a:xfrm rot="16200000">
                              <a:off x="1660671" y="4005930"/>
                              <a:ext cx="4478858" cy="276999"/>
                            </a:xfrm>
                            <a:prstGeom prst="rect">
                              <a:avLst/>
                            </a:prstGeom>
                            <a:noFill/>
                          </p:spPr>
                          <p:txBody>
                            <a:bodyPr wrap="square" rtlCol="0">
                              <a:spAutoFit/>
                            </a:bodyPr>
                            <a:lstStyle/>
                            <a:p>
                              <a:r>
                                <a:rPr lang="en-US" sz="1200" b="1" dirty="0"/>
                                <a:t>Ethernet, WYSIWYG, Mouse</a:t>
                              </a:r>
                            </a:p>
                          </p:txBody>
                        </p:sp>
                        <p:sp>
                          <p:nvSpPr>
                            <p:cNvPr id="105" name="TextBox 104">
                              <a:extLst>
                                <a:ext uri="{FF2B5EF4-FFF2-40B4-BE49-F238E27FC236}">
                                  <a16:creationId xmlns:a16="http://schemas.microsoft.com/office/drawing/2014/main" id="{7D15B6C9-D33A-4F45-AC1E-9F88815FC95A}"/>
                                </a:ext>
                              </a:extLst>
                            </p:cNvPr>
                            <p:cNvSpPr txBox="1"/>
                            <p:nvPr/>
                          </p:nvSpPr>
                          <p:spPr>
                            <a:xfrm rot="16200000">
                              <a:off x="1813071" y="4005930"/>
                              <a:ext cx="4478858" cy="276999"/>
                            </a:xfrm>
                            <a:prstGeom prst="rect">
                              <a:avLst/>
                            </a:prstGeom>
                            <a:noFill/>
                          </p:spPr>
                          <p:txBody>
                            <a:bodyPr wrap="square" rtlCol="0">
                              <a:spAutoFit/>
                            </a:bodyPr>
                            <a:lstStyle/>
                            <a:p>
                              <a:r>
                                <a:rPr lang="en-US" sz="1200" b="1" dirty="0"/>
                                <a:t>Altair 8800</a:t>
                              </a:r>
                            </a:p>
                          </p:txBody>
                        </p:sp>
                        <p:sp>
                          <p:nvSpPr>
                            <p:cNvPr id="106" name="TextBox 105">
                              <a:extLst>
                                <a:ext uri="{FF2B5EF4-FFF2-40B4-BE49-F238E27FC236}">
                                  <a16:creationId xmlns:a16="http://schemas.microsoft.com/office/drawing/2014/main" id="{59AD915D-2290-40CC-A80B-286C3AD654F7}"/>
                                </a:ext>
                              </a:extLst>
                            </p:cNvPr>
                            <p:cNvSpPr txBox="1"/>
                            <p:nvPr/>
                          </p:nvSpPr>
                          <p:spPr>
                            <a:xfrm rot="16200000">
                              <a:off x="1965471" y="4000569"/>
                              <a:ext cx="4478858" cy="276999"/>
                            </a:xfrm>
                            <a:prstGeom prst="rect">
                              <a:avLst/>
                            </a:prstGeom>
                            <a:noFill/>
                          </p:spPr>
                          <p:txBody>
                            <a:bodyPr wrap="square" rtlCol="0">
                              <a:spAutoFit/>
                            </a:bodyPr>
                            <a:lstStyle/>
                            <a:p>
                              <a:r>
                                <a:rPr lang="en-US" sz="1200" b="1" dirty="0"/>
                                <a:t>IBM System/360 Model 67</a:t>
                              </a:r>
                            </a:p>
                          </p:txBody>
                        </p:sp>
                      </p:grpSp>
                    </p:grpSp>
                  </p:grpSp>
                </p:grpSp>
              </p:grpSp>
            </p:grpSp>
          </p:grpSp>
        </p:grpSp>
      </p:grpSp>
    </p:spTree>
    <p:extLst>
      <p:ext uri="{BB962C8B-B14F-4D97-AF65-F5344CB8AC3E}">
        <p14:creationId xmlns:p14="http://schemas.microsoft.com/office/powerpoint/2010/main" val="3153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23</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pic>
        <p:nvPicPr>
          <p:cNvPr id="8" name="Picture 7" descr="A picture containing clipart&#10;&#10;Description automatically generated">
            <a:extLst>
              <a:ext uri="{FF2B5EF4-FFF2-40B4-BE49-F238E27FC236}">
                <a16:creationId xmlns:a16="http://schemas.microsoft.com/office/drawing/2014/main" id="{185A5209-01AA-4B44-BB9D-0599D0DC2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0512" y="1354373"/>
            <a:ext cx="4689502" cy="2684227"/>
          </a:xfrm>
          <a:prstGeom prst="rect">
            <a:avLst/>
          </a:prstGeom>
        </p:spPr>
      </p:pic>
      <p:grpSp>
        <p:nvGrpSpPr>
          <p:cNvPr id="5" name="Group 4">
            <a:extLst>
              <a:ext uri="{FF2B5EF4-FFF2-40B4-BE49-F238E27FC236}">
                <a16:creationId xmlns:a16="http://schemas.microsoft.com/office/drawing/2014/main" id="{AB034644-3523-4EF4-8CCF-253EA1080C6B}"/>
              </a:ext>
            </a:extLst>
          </p:cNvPr>
          <p:cNvGrpSpPr/>
          <p:nvPr/>
        </p:nvGrpSpPr>
        <p:grpSpPr>
          <a:xfrm>
            <a:off x="2050541" y="1899641"/>
            <a:ext cx="4905961" cy="4505555"/>
            <a:chOff x="1136140" y="1899640"/>
            <a:chExt cx="4905961" cy="4505555"/>
          </a:xfrm>
        </p:grpSpPr>
        <p:sp>
          <p:nvSpPr>
            <p:cNvPr id="57" name="TextBox 56">
              <a:extLst>
                <a:ext uri="{FF2B5EF4-FFF2-40B4-BE49-F238E27FC236}">
                  <a16:creationId xmlns:a16="http://schemas.microsoft.com/office/drawing/2014/main" id="{D4E46981-791E-4E8C-9EF7-AF4EE56185E1}"/>
                </a:ext>
              </a:extLst>
            </p:cNvPr>
            <p:cNvSpPr txBox="1"/>
            <p:nvPr/>
          </p:nvSpPr>
          <p:spPr>
            <a:xfrm rot="16200000">
              <a:off x="3664173" y="4005930"/>
              <a:ext cx="4478858" cy="276999"/>
            </a:xfrm>
            <a:prstGeom prst="rect">
              <a:avLst/>
            </a:prstGeom>
            <a:noFill/>
          </p:spPr>
          <p:txBody>
            <a:bodyPr wrap="square" rtlCol="0">
              <a:spAutoFit/>
            </a:bodyPr>
            <a:lstStyle/>
            <a:p>
              <a:r>
                <a:rPr lang="en-US" sz="1200" b="1" dirty="0"/>
                <a:t>GNU / Linux</a:t>
              </a:r>
            </a:p>
          </p:txBody>
        </p:sp>
        <p:grpSp>
          <p:nvGrpSpPr>
            <p:cNvPr id="108" name="Group 107">
              <a:extLst>
                <a:ext uri="{FF2B5EF4-FFF2-40B4-BE49-F238E27FC236}">
                  <a16:creationId xmlns:a16="http://schemas.microsoft.com/office/drawing/2014/main" id="{73FBA07C-B4CB-445D-9BD1-D8B191B83429}"/>
                </a:ext>
              </a:extLst>
            </p:cNvPr>
            <p:cNvGrpSpPr/>
            <p:nvPr/>
          </p:nvGrpSpPr>
          <p:grpSpPr>
            <a:xfrm>
              <a:off x="1136140" y="1899640"/>
              <a:ext cx="4753561" cy="4505555"/>
              <a:chOff x="1136140" y="1899640"/>
              <a:chExt cx="4753561" cy="4505555"/>
            </a:xfrm>
          </p:grpSpPr>
          <p:sp>
            <p:nvSpPr>
              <p:cNvPr id="109" name="TextBox 108">
                <a:extLst>
                  <a:ext uri="{FF2B5EF4-FFF2-40B4-BE49-F238E27FC236}">
                    <a16:creationId xmlns:a16="http://schemas.microsoft.com/office/drawing/2014/main" id="{FBE0E048-95EF-4FF6-B9DD-E6F68DB13806}"/>
                  </a:ext>
                </a:extLst>
              </p:cNvPr>
              <p:cNvSpPr txBox="1"/>
              <p:nvPr/>
            </p:nvSpPr>
            <p:spPr>
              <a:xfrm rot="16200000">
                <a:off x="3511773" y="4005930"/>
                <a:ext cx="4478858" cy="276999"/>
              </a:xfrm>
              <a:prstGeom prst="rect">
                <a:avLst/>
              </a:prstGeom>
              <a:noFill/>
            </p:spPr>
            <p:txBody>
              <a:bodyPr wrap="square" rtlCol="0">
                <a:spAutoFit/>
              </a:bodyPr>
              <a:lstStyle/>
              <a:p>
                <a:r>
                  <a:rPr lang="en-US" sz="1200" b="1" dirty="0"/>
                  <a:t>Windows 3.0</a:t>
                </a:r>
              </a:p>
            </p:txBody>
          </p:sp>
          <p:grpSp>
            <p:nvGrpSpPr>
              <p:cNvPr id="110" name="Group 109">
                <a:extLst>
                  <a:ext uri="{FF2B5EF4-FFF2-40B4-BE49-F238E27FC236}">
                    <a16:creationId xmlns:a16="http://schemas.microsoft.com/office/drawing/2014/main" id="{16DE69E7-AD65-4EDB-952A-620BC759BD9F}"/>
                  </a:ext>
                </a:extLst>
              </p:cNvPr>
              <p:cNvGrpSpPr/>
              <p:nvPr/>
            </p:nvGrpSpPr>
            <p:grpSpPr>
              <a:xfrm>
                <a:off x="1136140" y="1899640"/>
                <a:ext cx="4593806" cy="4505555"/>
                <a:chOff x="1136140" y="1899640"/>
                <a:chExt cx="4593806" cy="4505555"/>
              </a:xfrm>
            </p:grpSpPr>
            <p:sp>
              <p:nvSpPr>
                <p:cNvPr id="111" name="TextBox 110">
                  <a:extLst>
                    <a:ext uri="{FF2B5EF4-FFF2-40B4-BE49-F238E27FC236}">
                      <a16:creationId xmlns:a16="http://schemas.microsoft.com/office/drawing/2014/main" id="{FD41A55D-4BAC-4A03-AD34-0974355ECE6E}"/>
                    </a:ext>
                  </a:extLst>
                </p:cNvPr>
                <p:cNvSpPr txBox="1"/>
                <p:nvPr/>
              </p:nvSpPr>
              <p:spPr>
                <a:xfrm rot="16200000">
                  <a:off x="3352018" y="4005930"/>
                  <a:ext cx="4478858" cy="276999"/>
                </a:xfrm>
                <a:prstGeom prst="rect">
                  <a:avLst/>
                </a:prstGeom>
                <a:noFill/>
              </p:spPr>
              <p:txBody>
                <a:bodyPr wrap="square" rtlCol="0">
                  <a:spAutoFit/>
                </a:bodyPr>
                <a:lstStyle/>
                <a:p>
                  <a:r>
                    <a:rPr lang="en-US" sz="1200" b="1" dirty="0"/>
                    <a:t>MACH vs Amoeba</a:t>
                  </a:r>
                </a:p>
              </p:txBody>
            </p:sp>
            <p:grpSp>
              <p:nvGrpSpPr>
                <p:cNvPr id="112" name="Group 111">
                  <a:extLst>
                    <a:ext uri="{FF2B5EF4-FFF2-40B4-BE49-F238E27FC236}">
                      <a16:creationId xmlns:a16="http://schemas.microsoft.com/office/drawing/2014/main" id="{455D62FD-BA83-45F4-B289-5BF471D99338}"/>
                    </a:ext>
                  </a:extLst>
                </p:cNvPr>
                <p:cNvGrpSpPr/>
                <p:nvPr/>
              </p:nvGrpSpPr>
              <p:grpSpPr>
                <a:xfrm>
                  <a:off x="1136140" y="1899640"/>
                  <a:ext cx="4426459" cy="4505555"/>
                  <a:chOff x="1136140" y="1899640"/>
                  <a:chExt cx="4426459" cy="4505555"/>
                </a:xfrm>
              </p:grpSpPr>
              <p:sp>
                <p:nvSpPr>
                  <p:cNvPr id="113" name="TextBox 112">
                    <a:extLst>
                      <a:ext uri="{FF2B5EF4-FFF2-40B4-BE49-F238E27FC236}">
                        <a16:creationId xmlns:a16="http://schemas.microsoft.com/office/drawing/2014/main" id="{7082DBAE-3E01-4944-A420-BE0822EF2994}"/>
                      </a:ext>
                    </a:extLst>
                  </p:cNvPr>
                  <p:cNvSpPr txBox="1"/>
                  <p:nvPr/>
                </p:nvSpPr>
                <p:spPr>
                  <a:xfrm rot="16200000">
                    <a:off x="3184671" y="4005930"/>
                    <a:ext cx="4478858" cy="276999"/>
                  </a:xfrm>
                  <a:prstGeom prst="rect">
                    <a:avLst/>
                  </a:prstGeom>
                  <a:noFill/>
                </p:spPr>
                <p:txBody>
                  <a:bodyPr wrap="square" rtlCol="0">
                    <a:spAutoFit/>
                  </a:bodyPr>
                  <a:lstStyle/>
                  <a:p>
                    <a:r>
                      <a:rPr lang="en-US" sz="1200" b="1" dirty="0"/>
                      <a:t>SUN NFS</a:t>
                    </a:r>
                  </a:p>
                </p:txBody>
              </p:sp>
              <p:grpSp>
                <p:nvGrpSpPr>
                  <p:cNvPr id="114" name="Group 113">
                    <a:extLst>
                      <a:ext uri="{FF2B5EF4-FFF2-40B4-BE49-F238E27FC236}">
                        <a16:creationId xmlns:a16="http://schemas.microsoft.com/office/drawing/2014/main" id="{4A7E3C54-DA6A-4BC2-A4A9-1A6A0D3888EC}"/>
                      </a:ext>
                    </a:extLst>
                  </p:cNvPr>
                  <p:cNvGrpSpPr/>
                  <p:nvPr/>
                </p:nvGrpSpPr>
                <p:grpSpPr>
                  <a:xfrm>
                    <a:off x="1136140" y="1899640"/>
                    <a:ext cx="4274059" cy="4505555"/>
                    <a:chOff x="1136140" y="1899640"/>
                    <a:chExt cx="4274059" cy="4505555"/>
                  </a:xfrm>
                </p:grpSpPr>
                <p:sp>
                  <p:nvSpPr>
                    <p:cNvPr id="115" name="TextBox 114">
                      <a:extLst>
                        <a:ext uri="{FF2B5EF4-FFF2-40B4-BE49-F238E27FC236}">
                          <a16:creationId xmlns:a16="http://schemas.microsoft.com/office/drawing/2014/main" id="{A49617FA-7B46-4475-9859-9D33108FFE28}"/>
                        </a:ext>
                      </a:extLst>
                    </p:cNvPr>
                    <p:cNvSpPr txBox="1"/>
                    <p:nvPr/>
                  </p:nvSpPr>
                  <p:spPr>
                    <a:xfrm rot="16200000">
                      <a:off x="3032271" y="4005930"/>
                      <a:ext cx="4478858" cy="276999"/>
                    </a:xfrm>
                    <a:prstGeom prst="rect">
                      <a:avLst/>
                    </a:prstGeom>
                    <a:noFill/>
                  </p:spPr>
                  <p:txBody>
                    <a:bodyPr wrap="square" rtlCol="0">
                      <a:spAutoFit/>
                    </a:bodyPr>
                    <a:lstStyle/>
                    <a:p>
                      <a:r>
                        <a:rPr lang="en-US" sz="1200" b="1" dirty="0"/>
                        <a:t>Apple Macintosh</a:t>
                      </a:r>
                    </a:p>
                  </p:txBody>
                </p:sp>
                <p:grpSp>
                  <p:nvGrpSpPr>
                    <p:cNvPr id="116" name="Group 115">
                      <a:extLst>
                        <a:ext uri="{FF2B5EF4-FFF2-40B4-BE49-F238E27FC236}">
                          <a16:creationId xmlns:a16="http://schemas.microsoft.com/office/drawing/2014/main" id="{B2FA1B3B-2F48-4D28-950E-87FCC5694D9A}"/>
                        </a:ext>
                      </a:extLst>
                    </p:cNvPr>
                    <p:cNvGrpSpPr/>
                    <p:nvPr/>
                  </p:nvGrpSpPr>
                  <p:grpSpPr>
                    <a:xfrm>
                      <a:off x="1136140" y="1899640"/>
                      <a:ext cx="4121659" cy="4505555"/>
                      <a:chOff x="1136140" y="1899640"/>
                      <a:chExt cx="4121659" cy="4505555"/>
                    </a:xfrm>
                  </p:grpSpPr>
                  <p:sp>
                    <p:nvSpPr>
                      <p:cNvPr id="117" name="TextBox 116">
                        <a:extLst>
                          <a:ext uri="{FF2B5EF4-FFF2-40B4-BE49-F238E27FC236}">
                            <a16:creationId xmlns:a16="http://schemas.microsoft.com/office/drawing/2014/main" id="{5B03D91C-DFAA-430F-B99F-120357FFB609}"/>
                          </a:ext>
                        </a:extLst>
                      </p:cNvPr>
                      <p:cNvSpPr txBox="1"/>
                      <p:nvPr/>
                    </p:nvSpPr>
                    <p:spPr>
                      <a:xfrm rot="16200000">
                        <a:off x="2879871" y="4005930"/>
                        <a:ext cx="4478858" cy="276999"/>
                      </a:xfrm>
                      <a:prstGeom prst="rect">
                        <a:avLst/>
                      </a:prstGeom>
                      <a:noFill/>
                    </p:spPr>
                    <p:txBody>
                      <a:bodyPr wrap="square" rtlCol="0">
                        <a:spAutoFit/>
                      </a:bodyPr>
                      <a:lstStyle/>
                      <a:p>
                        <a:r>
                          <a:rPr lang="en-US" sz="1200" b="1" dirty="0"/>
                          <a:t>IBM PC</a:t>
                        </a:r>
                      </a:p>
                    </p:txBody>
                  </p:sp>
                  <p:grpSp>
                    <p:nvGrpSpPr>
                      <p:cNvPr id="118" name="Group 117">
                        <a:extLst>
                          <a:ext uri="{FF2B5EF4-FFF2-40B4-BE49-F238E27FC236}">
                            <a16:creationId xmlns:a16="http://schemas.microsoft.com/office/drawing/2014/main" id="{F4067A33-F4DB-4CA5-9B1C-863D84FD18DD}"/>
                          </a:ext>
                        </a:extLst>
                      </p:cNvPr>
                      <p:cNvGrpSpPr/>
                      <p:nvPr/>
                    </p:nvGrpSpPr>
                    <p:grpSpPr>
                      <a:xfrm>
                        <a:off x="1136140" y="1899640"/>
                        <a:ext cx="3969259" cy="4505555"/>
                        <a:chOff x="1136140" y="1899640"/>
                        <a:chExt cx="3969259" cy="4505555"/>
                      </a:xfrm>
                    </p:grpSpPr>
                    <p:sp>
                      <p:nvSpPr>
                        <p:cNvPr id="119" name="TextBox 118">
                          <a:extLst>
                            <a:ext uri="{FF2B5EF4-FFF2-40B4-BE49-F238E27FC236}">
                              <a16:creationId xmlns:a16="http://schemas.microsoft.com/office/drawing/2014/main" id="{6873E886-363E-42DD-A612-804BDA1C611A}"/>
                            </a:ext>
                          </a:extLst>
                        </p:cNvPr>
                        <p:cNvSpPr txBox="1"/>
                        <p:nvPr/>
                      </p:nvSpPr>
                      <p:spPr>
                        <a:xfrm rot="16200000">
                          <a:off x="2727471" y="4005930"/>
                          <a:ext cx="4478858" cy="276999"/>
                        </a:xfrm>
                        <a:prstGeom prst="rect">
                          <a:avLst/>
                        </a:prstGeom>
                        <a:noFill/>
                      </p:spPr>
                      <p:txBody>
                        <a:bodyPr wrap="square" rtlCol="0">
                          <a:spAutoFit/>
                        </a:bodyPr>
                        <a:lstStyle/>
                        <a:p>
                          <a:r>
                            <a:rPr lang="en-US" sz="1200" b="1" dirty="0" err="1"/>
                            <a:t>Visicalc</a:t>
                          </a:r>
                          <a:r>
                            <a:rPr lang="en-US" sz="1200" b="1" dirty="0"/>
                            <a:t>, WordStar</a:t>
                          </a:r>
                        </a:p>
                      </p:txBody>
                    </p:sp>
                    <p:grpSp>
                      <p:nvGrpSpPr>
                        <p:cNvPr id="120" name="Group 119">
                          <a:extLst>
                            <a:ext uri="{FF2B5EF4-FFF2-40B4-BE49-F238E27FC236}">
                              <a16:creationId xmlns:a16="http://schemas.microsoft.com/office/drawing/2014/main" id="{EE7411F7-DFB9-40AA-8036-AD754FBEEF22}"/>
                            </a:ext>
                          </a:extLst>
                        </p:cNvPr>
                        <p:cNvGrpSpPr/>
                        <p:nvPr/>
                      </p:nvGrpSpPr>
                      <p:grpSpPr>
                        <a:xfrm>
                          <a:off x="1136140" y="1899640"/>
                          <a:ext cx="3816859" cy="4505555"/>
                          <a:chOff x="1136140" y="1899640"/>
                          <a:chExt cx="3816859" cy="4505555"/>
                        </a:xfrm>
                      </p:grpSpPr>
                      <p:sp>
                        <p:nvSpPr>
                          <p:cNvPr id="121" name="TextBox 120">
                            <a:extLst>
                              <a:ext uri="{FF2B5EF4-FFF2-40B4-BE49-F238E27FC236}">
                                <a16:creationId xmlns:a16="http://schemas.microsoft.com/office/drawing/2014/main" id="{06E3F3A1-79CC-48FC-9964-228618700E79}"/>
                              </a:ext>
                            </a:extLst>
                          </p:cNvPr>
                          <p:cNvSpPr txBox="1"/>
                          <p:nvPr/>
                        </p:nvSpPr>
                        <p:spPr>
                          <a:xfrm rot="16200000">
                            <a:off x="2575071" y="4005930"/>
                            <a:ext cx="4478858" cy="276999"/>
                          </a:xfrm>
                          <a:prstGeom prst="rect">
                            <a:avLst/>
                          </a:prstGeom>
                          <a:noFill/>
                        </p:spPr>
                        <p:txBody>
                          <a:bodyPr wrap="square" rtlCol="0">
                            <a:spAutoFit/>
                          </a:bodyPr>
                          <a:lstStyle/>
                          <a:p>
                            <a:r>
                              <a:rPr lang="en-US" sz="1200" b="1" dirty="0"/>
                              <a:t>DEC VAX 11/780</a:t>
                            </a:r>
                          </a:p>
                        </p:txBody>
                      </p:sp>
                      <p:grpSp>
                        <p:nvGrpSpPr>
                          <p:cNvPr id="122" name="Group 121">
                            <a:extLst>
                              <a:ext uri="{FF2B5EF4-FFF2-40B4-BE49-F238E27FC236}">
                                <a16:creationId xmlns:a16="http://schemas.microsoft.com/office/drawing/2014/main" id="{14D8A560-F267-4A13-8D44-0A201155C7C4}"/>
                              </a:ext>
                            </a:extLst>
                          </p:cNvPr>
                          <p:cNvGrpSpPr/>
                          <p:nvPr/>
                        </p:nvGrpSpPr>
                        <p:grpSpPr>
                          <a:xfrm>
                            <a:off x="1136140" y="1899640"/>
                            <a:ext cx="3658961" cy="4505555"/>
                            <a:chOff x="1136140" y="1899640"/>
                            <a:chExt cx="3658961" cy="4505555"/>
                          </a:xfrm>
                        </p:grpSpPr>
                        <p:sp>
                          <p:nvSpPr>
                            <p:cNvPr id="123" name="TextBox 122">
                              <a:extLst>
                                <a:ext uri="{FF2B5EF4-FFF2-40B4-BE49-F238E27FC236}">
                                  <a16:creationId xmlns:a16="http://schemas.microsoft.com/office/drawing/2014/main" id="{C1D58C5E-2149-4A15-B216-235D1CD70B70}"/>
                                </a:ext>
                              </a:extLst>
                            </p:cNvPr>
                            <p:cNvSpPr txBox="1"/>
                            <p:nvPr/>
                          </p:nvSpPr>
                          <p:spPr>
                            <a:xfrm rot="16200000">
                              <a:off x="2417173" y="4005930"/>
                              <a:ext cx="4478858" cy="276999"/>
                            </a:xfrm>
                            <a:prstGeom prst="rect">
                              <a:avLst/>
                            </a:prstGeom>
                            <a:noFill/>
                          </p:spPr>
                          <p:txBody>
                            <a:bodyPr wrap="square" rtlCol="0">
                              <a:spAutoFit/>
                            </a:bodyPr>
                            <a:lstStyle/>
                            <a:p>
                              <a:r>
                                <a:rPr lang="en-US" sz="1200" b="1" dirty="0"/>
                                <a:t>Apple II, PET, Atari</a:t>
                              </a:r>
                            </a:p>
                          </p:txBody>
                        </p:sp>
                        <p:grpSp>
                          <p:nvGrpSpPr>
                            <p:cNvPr id="124" name="Group 123">
                              <a:extLst>
                                <a:ext uri="{FF2B5EF4-FFF2-40B4-BE49-F238E27FC236}">
                                  <a16:creationId xmlns:a16="http://schemas.microsoft.com/office/drawing/2014/main" id="{E33B435A-B6DD-4AEB-A216-A854898221B2}"/>
                                </a:ext>
                              </a:extLst>
                            </p:cNvPr>
                            <p:cNvGrpSpPr/>
                            <p:nvPr/>
                          </p:nvGrpSpPr>
                          <p:grpSpPr>
                            <a:xfrm>
                              <a:off x="1136140" y="1899640"/>
                              <a:ext cx="3512059" cy="4505555"/>
                              <a:chOff x="1136140" y="1899640"/>
                              <a:chExt cx="3512059" cy="4505555"/>
                            </a:xfrm>
                          </p:grpSpPr>
                          <p:sp>
                            <p:nvSpPr>
                              <p:cNvPr id="125" name="TextBox 124">
                                <a:extLst>
                                  <a:ext uri="{FF2B5EF4-FFF2-40B4-BE49-F238E27FC236}">
                                    <a16:creationId xmlns:a16="http://schemas.microsoft.com/office/drawing/2014/main" id="{10EE1576-3D50-4F7C-917D-2BDA8D3A27DB}"/>
                                  </a:ext>
                                </a:extLst>
                              </p:cNvPr>
                              <p:cNvSpPr txBox="1"/>
                              <p:nvPr/>
                            </p:nvSpPr>
                            <p:spPr>
                              <a:xfrm rot="16200000">
                                <a:off x="2270271" y="4005930"/>
                                <a:ext cx="4478858" cy="276999"/>
                              </a:xfrm>
                              <a:prstGeom prst="rect">
                                <a:avLst/>
                              </a:prstGeom>
                              <a:noFill/>
                            </p:spPr>
                            <p:txBody>
                              <a:bodyPr wrap="square" rtlCol="0">
                                <a:spAutoFit/>
                              </a:bodyPr>
                              <a:lstStyle/>
                              <a:p>
                                <a:r>
                                  <a:rPr lang="en-US" sz="1200" b="1" dirty="0"/>
                                  <a:t>BASIC, CP/M</a:t>
                                </a:r>
                              </a:p>
                            </p:txBody>
                          </p:sp>
                          <p:sp>
                            <p:nvSpPr>
                              <p:cNvPr id="126" name="TextBox 125">
                                <a:extLst>
                                  <a:ext uri="{FF2B5EF4-FFF2-40B4-BE49-F238E27FC236}">
                                    <a16:creationId xmlns:a16="http://schemas.microsoft.com/office/drawing/2014/main" id="{BF2DABE1-B017-4702-849D-B3009C3D9EEE}"/>
                                  </a:ext>
                                </a:extLst>
                              </p:cNvPr>
                              <p:cNvSpPr txBox="1"/>
                              <p:nvPr/>
                            </p:nvSpPr>
                            <p:spPr>
                              <a:xfrm rot="16200000">
                                <a:off x="-964789" y="4005930"/>
                                <a:ext cx="4478858" cy="276999"/>
                              </a:xfrm>
                              <a:prstGeom prst="rect">
                                <a:avLst/>
                              </a:prstGeom>
                              <a:noFill/>
                            </p:spPr>
                            <p:txBody>
                              <a:bodyPr wrap="square" rtlCol="0">
                                <a:spAutoFit/>
                              </a:bodyPr>
                              <a:lstStyle/>
                              <a:p>
                                <a:r>
                                  <a:rPr lang="en-US" sz="1200" b="1" dirty="0"/>
                                  <a:t>ENIAC</a:t>
                                </a:r>
                              </a:p>
                            </p:txBody>
                          </p:sp>
                          <p:sp>
                            <p:nvSpPr>
                              <p:cNvPr id="127" name="TextBox 126">
                                <a:extLst>
                                  <a:ext uri="{FF2B5EF4-FFF2-40B4-BE49-F238E27FC236}">
                                    <a16:creationId xmlns:a16="http://schemas.microsoft.com/office/drawing/2014/main" id="{D4E33684-111E-41E7-AEC2-16942214C30C}"/>
                                  </a:ext>
                                </a:extLst>
                              </p:cNvPr>
                              <p:cNvSpPr txBox="1"/>
                              <p:nvPr/>
                            </p:nvSpPr>
                            <p:spPr>
                              <a:xfrm rot="16200000">
                                <a:off x="-718292" y="4027266"/>
                                <a:ext cx="4478858" cy="276999"/>
                              </a:xfrm>
                              <a:prstGeom prst="rect">
                                <a:avLst/>
                              </a:prstGeom>
                              <a:noFill/>
                            </p:spPr>
                            <p:txBody>
                              <a:bodyPr wrap="square" rtlCol="0">
                                <a:spAutoFit/>
                              </a:bodyPr>
                              <a:lstStyle/>
                              <a:p>
                                <a:r>
                                  <a:rPr lang="en-US" sz="1200" b="1" dirty="0"/>
                                  <a:t>Transistor</a:t>
                                </a:r>
                              </a:p>
                            </p:txBody>
                          </p:sp>
                          <p:sp>
                            <p:nvSpPr>
                              <p:cNvPr id="128" name="TextBox 127">
                                <a:extLst>
                                  <a:ext uri="{FF2B5EF4-FFF2-40B4-BE49-F238E27FC236}">
                                    <a16:creationId xmlns:a16="http://schemas.microsoft.com/office/drawing/2014/main" id="{8B39556B-EF37-4584-9607-C6A84D03D18B}"/>
                                  </a:ext>
                                </a:extLst>
                              </p:cNvPr>
                              <p:cNvSpPr txBox="1"/>
                              <p:nvPr/>
                            </p:nvSpPr>
                            <p:spPr>
                              <a:xfrm rot="16200000">
                                <a:off x="-168129" y="4005930"/>
                                <a:ext cx="4478858" cy="276999"/>
                              </a:xfrm>
                              <a:prstGeom prst="rect">
                                <a:avLst/>
                              </a:prstGeom>
                              <a:noFill/>
                            </p:spPr>
                            <p:txBody>
                              <a:bodyPr wrap="square" rtlCol="0">
                                <a:spAutoFit/>
                              </a:bodyPr>
                              <a:lstStyle/>
                              <a:p>
                                <a:r>
                                  <a:rPr lang="en-US" sz="1200" b="1" dirty="0"/>
                                  <a:t>UNIVAC</a:t>
                                </a:r>
                              </a:p>
                            </p:txBody>
                          </p:sp>
                          <p:sp>
                            <p:nvSpPr>
                              <p:cNvPr id="129" name="TextBox 128">
                                <a:extLst>
                                  <a:ext uri="{FF2B5EF4-FFF2-40B4-BE49-F238E27FC236}">
                                    <a16:creationId xmlns:a16="http://schemas.microsoft.com/office/drawing/2014/main" id="{46B28EEE-85CC-422F-811F-C5B741E8EE11}"/>
                                  </a:ext>
                                </a:extLst>
                              </p:cNvPr>
                              <p:cNvSpPr txBox="1"/>
                              <p:nvPr/>
                            </p:nvSpPr>
                            <p:spPr>
                              <a:xfrm rot="16200000">
                                <a:off x="-15729" y="4005930"/>
                                <a:ext cx="4478858" cy="276999"/>
                              </a:xfrm>
                              <a:prstGeom prst="rect">
                                <a:avLst/>
                              </a:prstGeom>
                              <a:noFill/>
                            </p:spPr>
                            <p:txBody>
                              <a:bodyPr wrap="square" rtlCol="0">
                                <a:spAutoFit/>
                              </a:bodyPr>
                              <a:lstStyle/>
                              <a:p>
                                <a:r>
                                  <a:rPr lang="en-US" sz="1200" b="1" dirty="0"/>
                                  <a:t>IBM 701</a:t>
                                </a:r>
                              </a:p>
                            </p:txBody>
                          </p:sp>
                          <p:sp>
                            <p:nvSpPr>
                              <p:cNvPr id="130" name="TextBox 129">
                                <a:extLst>
                                  <a:ext uri="{FF2B5EF4-FFF2-40B4-BE49-F238E27FC236}">
                                    <a16:creationId xmlns:a16="http://schemas.microsoft.com/office/drawing/2014/main" id="{25C00176-7559-4D20-8A71-E8CB00F47E1B}"/>
                                  </a:ext>
                                </a:extLst>
                              </p:cNvPr>
                              <p:cNvSpPr txBox="1"/>
                              <p:nvPr/>
                            </p:nvSpPr>
                            <p:spPr>
                              <a:xfrm rot="16200000">
                                <a:off x="155171" y="4005930"/>
                                <a:ext cx="4478858" cy="276999"/>
                              </a:xfrm>
                              <a:prstGeom prst="rect">
                                <a:avLst/>
                              </a:prstGeom>
                              <a:noFill/>
                            </p:spPr>
                            <p:txBody>
                              <a:bodyPr wrap="square" rtlCol="0">
                                <a:spAutoFit/>
                              </a:bodyPr>
                              <a:lstStyle/>
                              <a:p>
                                <a:r>
                                  <a:rPr lang="en-US" sz="1200" b="1" dirty="0"/>
                                  <a:t>UNIVAC 1103A</a:t>
                                </a:r>
                              </a:p>
                            </p:txBody>
                          </p:sp>
                          <p:sp>
                            <p:nvSpPr>
                              <p:cNvPr id="131" name="TextBox 130">
                                <a:extLst>
                                  <a:ext uri="{FF2B5EF4-FFF2-40B4-BE49-F238E27FC236}">
                                    <a16:creationId xmlns:a16="http://schemas.microsoft.com/office/drawing/2014/main" id="{12126097-26A7-4F50-80C7-2F5566BB51AA}"/>
                                  </a:ext>
                                </a:extLst>
                              </p:cNvPr>
                              <p:cNvSpPr txBox="1"/>
                              <p:nvPr/>
                            </p:nvSpPr>
                            <p:spPr>
                              <a:xfrm rot="16200000">
                                <a:off x="-519024" y="4011296"/>
                                <a:ext cx="4478858" cy="276999"/>
                              </a:xfrm>
                              <a:prstGeom prst="rect">
                                <a:avLst/>
                              </a:prstGeom>
                              <a:noFill/>
                            </p:spPr>
                            <p:txBody>
                              <a:bodyPr wrap="square" rtlCol="0">
                                <a:spAutoFit/>
                              </a:bodyPr>
                              <a:lstStyle/>
                              <a:p>
                                <a:r>
                                  <a:rPr lang="en-US" sz="1200" b="1" dirty="0"/>
                                  <a:t>EDSAC and EDVAC</a:t>
                                </a:r>
                              </a:p>
                            </p:txBody>
                          </p:sp>
                          <p:sp>
                            <p:nvSpPr>
                              <p:cNvPr id="132" name="TextBox 131">
                                <a:extLst>
                                  <a:ext uri="{FF2B5EF4-FFF2-40B4-BE49-F238E27FC236}">
                                    <a16:creationId xmlns:a16="http://schemas.microsoft.com/office/drawing/2014/main" id="{B3A17E57-9823-4CAA-A700-8A99240EDA6D}"/>
                                  </a:ext>
                                </a:extLst>
                              </p:cNvPr>
                              <p:cNvSpPr txBox="1"/>
                              <p:nvPr/>
                            </p:nvSpPr>
                            <p:spPr>
                              <a:xfrm rot="16200000">
                                <a:off x="-366624" y="4002825"/>
                                <a:ext cx="4478858" cy="276999"/>
                              </a:xfrm>
                              <a:prstGeom prst="rect">
                                <a:avLst/>
                              </a:prstGeom>
                              <a:noFill/>
                            </p:spPr>
                            <p:txBody>
                              <a:bodyPr wrap="square" rtlCol="0">
                                <a:spAutoFit/>
                              </a:bodyPr>
                              <a:lstStyle/>
                              <a:p>
                                <a:r>
                                  <a:rPr lang="en-US" sz="1200" b="1" dirty="0"/>
                                  <a:t>BINAC</a:t>
                                </a:r>
                              </a:p>
                            </p:txBody>
                          </p:sp>
                          <p:sp>
                            <p:nvSpPr>
                              <p:cNvPr id="133" name="TextBox 132">
                                <a:extLst>
                                  <a:ext uri="{FF2B5EF4-FFF2-40B4-BE49-F238E27FC236}">
                                    <a16:creationId xmlns:a16="http://schemas.microsoft.com/office/drawing/2014/main" id="{3D1D70EA-DC11-4057-A9BC-D5755304BAC9}"/>
                                  </a:ext>
                                </a:extLst>
                              </p:cNvPr>
                              <p:cNvSpPr txBox="1"/>
                              <p:nvPr/>
                            </p:nvSpPr>
                            <p:spPr>
                              <a:xfrm rot="16200000">
                                <a:off x="1508271" y="4005930"/>
                                <a:ext cx="4478858" cy="276999"/>
                              </a:xfrm>
                              <a:prstGeom prst="rect">
                                <a:avLst/>
                              </a:prstGeom>
                              <a:noFill/>
                            </p:spPr>
                            <p:txBody>
                              <a:bodyPr wrap="square" rtlCol="0">
                                <a:spAutoFit/>
                              </a:bodyPr>
                              <a:lstStyle/>
                              <a:p>
                                <a:r>
                                  <a:rPr lang="en-US" sz="1200" b="1" dirty="0"/>
                                  <a:t>Intel 4004</a:t>
                                </a:r>
                              </a:p>
                            </p:txBody>
                          </p:sp>
                          <p:sp>
                            <p:nvSpPr>
                              <p:cNvPr id="134" name="TextBox 133">
                                <a:extLst>
                                  <a:ext uri="{FF2B5EF4-FFF2-40B4-BE49-F238E27FC236}">
                                    <a16:creationId xmlns:a16="http://schemas.microsoft.com/office/drawing/2014/main" id="{45C5D140-36DC-470E-AAEB-9601D31F77EC}"/>
                                  </a:ext>
                                </a:extLst>
                              </p:cNvPr>
                              <p:cNvSpPr txBox="1"/>
                              <p:nvPr/>
                            </p:nvSpPr>
                            <p:spPr>
                              <a:xfrm rot="16200000">
                                <a:off x="2123524" y="4005930"/>
                                <a:ext cx="4478858" cy="276999"/>
                              </a:xfrm>
                              <a:prstGeom prst="rect">
                                <a:avLst/>
                              </a:prstGeom>
                              <a:noFill/>
                            </p:spPr>
                            <p:txBody>
                              <a:bodyPr wrap="square" rtlCol="0">
                                <a:spAutoFit/>
                              </a:bodyPr>
                              <a:lstStyle/>
                              <a:p>
                                <a:r>
                                  <a:rPr lang="en-US" sz="1200" b="1" dirty="0"/>
                                  <a:t>CRAY-1</a:t>
                                </a:r>
                              </a:p>
                            </p:txBody>
                          </p:sp>
                          <p:sp>
                            <p:nvSpPr>
                              <p:cNvPr id="135" name="TextBox 134">
                                <a:extLst>
                                  <a:ext uri="{FF2B5EF4-FFF2-40B4-BE49-F238E27FC236}">
                                    <a16:creationId xmlns:a16="http://schemas.microsoft.com/office/drawing/2014/main" id="{E0E73134-9E98-4CD2-B305-C17CB9DB5144}"/>
                                  </a:ext>
                                </a:extLst>
                              </p:cNvPr>
                              <p:cNvSpPr txBox="1"/>
                              <p:nvPr/>
                            </p:nvSpPr>
                            <p:spPr>
                              <a:xfrm rot="16200000">
                                <a:off x="1279671" y="4005930"/>
                                <a:ext cx="4478858" cy="276999"/>
                              </a:xfrm>
                              <a:prstGeom prst="rect">
                                <a:avLst/>
                              </a:prstGeom>
                              <a:noFill/>
                            </p:spPr>
                            <p:txBody>
                              <a:bodyPr wrap="square" rtlCol="0">
                                <a:spAutoFit/>
                              </a:bodyPr>
                              <a:lstStyle/>
                              <a:p>
                                <a:r>
                                  <a:rPr lang="en-US" sz="1200" b="1" dirty="0"/>
                                  <a:t>DEC PD-8</a:t>
                                </a:r>
                              </a:p>
                            </p:txBody>
                          </p:sp>
                          <p:sp>
                            <p:nvSpPr>
                              <p:cNvPr id="136" name="TextBox 135">
                                <a:extLst>
                                  <a:ext uri="{FF2B5EF4-FFF2-40B4-BE49-F238E27FC236}">
                                    <a16:creationId xmlns:a16="http://schemas.microsoft.com/office/drawing/2014/main" id="{20EE42F9-C2D0-4333-8362-0C5AE67E4D58}"/>
                                  </a:ext>
                                </a:extLst>
                              </p:cNvPr>
                              <p:cNvSpPr txBox="1"/>
                              <p:nvPr/>
                            </p:nvSpPr>
                            <p:spPr>
                              <a:xfrm rot="16200000">
                                <a:off x="1127271" y="4005930"/>
                                <a:ext cx="4478858" cy="276999"/>
                              </a:xfrm>
                              <a:prstGeom prst="rect">
                                <a:avLst/>
                              </a:prstGeom>
                              <a:noFill/>
                            </p:spPr>
                            <p:txBody>
                              <a:bodyPr wrap="square" rtlCol="0">
                                <a:spAutoFit/>
                              </a:bodyPr>
                              <a:lstStyle/>
                              <a:p>
                                <a:r>
                                  <a:rPr lang="en-US" sz="1200" b="1" dirty="0"/>
                                  <a:t>GE-645 Mainframe</a:t>
                                </a:r>
                              </a:p>
                            </p:txBody>
                          </p:sp>
                          <p:sp>
                            <p:nvSpPr>
                              <p:cNvPr id="137" name="TextBox 136">
                                <a:extLst>
                                  <a:ext uri="{FF2B5EF4-FFF2-40B4-BE49-F238E27FC236}">
                                    <a16:creationId xmlns:a16="http://schemas.microsoft.com/office/drawing/2014/main" id="{5572FDC3-87FD-4892-BDD5-02F34277754B}"/>
                                  </a:ext>
                                </a:extLst>
                              </p:cNvPr>
                              <p:cNvSpPr txBox="1"/>
                              <p:nvPr/>
                            </p:nvSpPr>
                            <p:spPr>
                              <a:xfrm rot="16200000">
                                <a:off x="974871" y="4005930"/>
                                <a:ext cx="4478858" cy="276999"/>
                              </a:xfrm>
                              <a:prstGeom prst="rect">
                                <a:avLst/>
                              </a:prstGeom>
                              <a:noFill/>
                            </p:spPr>
                            <p:txBody>
                              <a:bodyPr wrap="square" rtlCol="0">
                                <a:spAutoFit/>
                              </a:bodyPr>
                              <a:lstStyle/>
                              <a:p>
                                <a:r>
                                  <a:rPr lang="en-US" sz="1200" b="1" dirty="0"/>
                                  <a:t>IBM System/360</a:t>
                                </a:r>
                              </a:p>
                            </p:txBody>
                          </p:sp>
                          <p:sp>
                            <p:nvSpPr>
                              <p:cNvPr id="138" name="TextBox 137">
                                <a:extLst>
                                  <a:ext uri="{FF2B5EF4-FFF2-40B4-BE49-F238E27FC236}">
                                    <a16:creationId xmlns:a16="http://schemas.microsoft.com/office/drawing/2014/main" id="{71C8460A-9BEB-4733-850D-BC40AE649610}"/>
                                  </a:ext>
                                </a:extLst>
                              </p:cNvPr>
                              <p:cNvSpPr txBox="1"/>
                              <p:nvPr/>
                            </p:nvSpPr>
                            <p:spPr>
                              <a:xfrm rot="16200000">
                                <a:off x="822471" y="4005930"/>
                                <a:ext cx="4478858" cy="276999"/>
                              </a:xfrm>
                              <a:prstGeom prst="rect">
                                <a:avLst/>
                              </a:prstGeom>
                              <a:noFill/>
                            </p:spPr>
                            <p:txBody>
                              <a:bodyPr wrap="square" rtlCol="0">
                                <a:spAutoFit/>
                              </a:bodyPr>
                              <a:lstStyle/>
                              <a:p>
                                <a:r>
                                  <a:rPr lang="en-US" sz="1200" b="1" dirty="0"/>
                                  <a:t>DEC PDP-1</a:t>
                                </a:r>
                              </a:p>
                            </p:txBody>
                          </p:sp>
                          <p:sp>
                            <p:nvSpPr>
                              <p:cNvPr id="139" name="TextBox 138">
                                <a:extLst>
                                  <a:ext uri="{FF2B5EF4-FFF2-40B4-BE49-F238E27FC236}">
                                    <a16:creationId xmlns:a16="http://schemas.microsoft.com/office/drawing/2014/main" id="{FC651FD1-79DD-45E9-992A-B464C496BF01}"/>
                                  </a:ext>
                                </a:extLst>
                              </p:cNvPr>
                              <p:cNvSpPr txBox="1"/>
                              <p:nvPr/>
                            </p:nvSpPr>
                            <p:spPr>
                              <a:xfrm rot="16200000">
                                <a:off x="337471" y="4005930"/>
                                <a:ext cx="4478858" cy="276999"/>
                              </a:xfrm>
                              <a:prstGeom prst="rect">
                                <a:avLst/>
                              </a:prstGeom>
                              <a:noFill/>
                            </p:spPr>
                            <p:txBody>
                              <a:bodyPr wrap="square" rtlCol="0">
                                <a:spAutoFit/>
                              </a:bodyPr>
                              <a:lstStyle/>
                              <a:p>
                                <a:r>
                                  <a:rPr lang="en-US" sz="1200" b="1" dirty="0"/>
                                  <a:t>FORTRAN</a:t>
                                </a:r>
                              </a:p>
                            </p:txBody>
                          </p:sp>
                          <p:sp>
                            <p:nvSpPr>
                              <p:cNvPr id="140" name="TextBox 139">
                                <a:extLst>
                                  <a:ext uri="{FF2B5EF4-FFF2-40B4-BE49-F238E27FC236}">
                                    <a16:creationId xmlns:a16="http://schemas.microsoft.com/office/drawing/2014/main" id="{3C028880-87F1-49E1-B285-241021FF617A}"/>
                                  </a:ext>
                                </a:extLst>
                              </p:cNvPr>
                              <p:cNvSpPr txBox="1"/>
                              <p:nvPr/>
                            </p:nvSpPr>
                            <p:spPr>
                              <a:xfrm rot="16200000">
                                <a:off x="642271" y="4005930"/>
                                <a:ext cx="4478858" cy="276999"/>
                              </a:xfrm>
                              <a:prstGeom prst="rect">
                                <a:avLst/>
                              </a:prstGeom>
                              <a:noFill/>
                            </p:spPr>
                            <p:txBody>
                              <a:bodyPr wrap="square" rtlCol="0">
                                <a:spAutoFit/>
                              </a:bodyPr>
                              <a:lstStyle/>
                              <a:p>
                                <a:r>
                                  <a:rPr lang="en-US" sz="1200" b="1" dirty="0"/>
                                  <a:t>Burroughs B5000</a:t>
                                </a:r>
                              </a:p>
                            </p:txBody>
                          </p:sp>
                          <p:sp>
                            <p:nvSpPr>
                              <p:cNvPr id="141" name="TextBox 140">
                                <a:extLst>
                                  <a:ext uri="{FF2B5EF4-FFF2-40B4-BE49-F238E27FC236}">
                                    <a16:creationId xmlns:a16="http://schemas.microsoft.com/office/drawing/2014/main" id="{89539CC5-33FC-4402-A4E3-224323DB0909}"/>
                                  </a:ext>
                                </a:extLst>
                              </p:cNvPr>
                              <p:cNvSpPr txBox="1"/>
                              <p:nvPr/>
                            </p:nvSpPr>
                            <p:spPr>
                              <a:xfrm rot="16200000">
                                <a:off x="489871" y="4005930"/>
                                <a:ext cx="4478858" cy="276999"/>
                              </a:xfrm>
                              <a:prstGeom prst="rect">
                                <a:avLst/>
                              </a:prstGeom>
                              <a:noFill/>
                            </p:spPr>
                            <p:txBody>
                              <a:bodyPr wrap="square" rtlCol="0">
                                <a:spAutoFit/>
                              </a:bodyPr>
                              <a:lstStyle/>
                              <a:p>
                                <a:r>
                                  <a:rPr lang="en-US" sz="1200" b="1" dirty="0"/>
                                  <a:t>IBM 7090</a:t>
                                </a:r>
                              </a:p>
                            </p:txBody>
                          </p:sp>
                          <p:sp>
                            <p:nvSpPr>
                              <p:cNvPr id="142" name="TextBox 141">
                                <a:extLst>
                                  <a:ext uri="{FF2B5EF4-FFF2-40B4-BE49-F238E27FC236}">
                                    <a16:creationId xmlns:a16="http://schemas.microsoft.com/office/drawing/2014/main" id="{19814DD8-19E4-462B-9562-7DB826FD4127}"/>
                                  </a:ext>
                                </a:extLst>
                              </p:cNvPr>
                              <p:cNvSpPr txBox="1"/>
                              <p:nvPr/>
                            </p:nvSpPr>
                            <p:spPr>
                              <a:xfrm rot="16200000">
                                <a:off x="1660671" y="4005930"/>
                                <a:ext cx="4478858" cy="276999"/>
                              </a:xfrm>
                              <a:prstGeom prst="rect">
                                <a:avLst/>
                              </a:prstGeom>
                              <a:noFill/>
                            </p:spPr>
                            <p:txBody>
                              <a:bodyPr wrap="square" rtlCol="0">
                                <a:spAutoFit/>
                              </a:bodyPr>
                              <a:lstStyle/>
                              <a:p>
                                <a:r>
                                  <a:rPr lang="en-US" sz="1200" b="1" dirty="0"/>
                                  <a:t>Ethernet, WYSIWYG, Mouse</a:t>
                                </a:r>
                              </a:p>
                            </p:txBody>
                          </p:sp>
                          <p:sp>
                            <p:nvSpPr>
                              <p:cNvPr id="143" name="TextBox 142">
                                <a:extLst>
                                  <a:ext uri="{FF2B5EF4-FFF2-40B4-BE49-F238E27FC236}">
                                    <a16:creationId xmlns:a16="http://schemas.microsoft.com/office/drawing/2014/main" id="{DB41DE97-C8C0-4AF9-938E-EB3E37655465}"/>
                                  </a:ext>
                                </a:extLst>
                              </p:cNvPr>
                              <p:cNvSpPr txBox="1"/>
                              <p:nvPr/>
                            </p:nvSpPr>
                            <p:spPr>
                              <a:xfrm rot="16200000">
                                <a:off x="1813071" y="4005930"/>
                                <a:ext cx="4478858" cy="276999"/>
                              </a:xfrm>
                              <a:prstGeom prst="rect">
                                <a:avLst/>
                              </a:prstGeom>
                              <a:noFill/>
                            </p:spPr>
                            <p:txBody>
                              <a:bodyPr wrap="square" rtlCol="0">
                                <a:spAutoFit/>
                              </a:bodyPr>
                              <a:lstStyle/>
                              <a:p>
                                <a:r>
                                  <a:rPr lang="en-US" sz="1200" b="1" dirty="0"/>
                                  <a:t>Altair 8800</a:t>
                                </a:r>
                              </a:p>
                            </p:txBody>
                          </p:sp>
                          <p:sp>
                            <p:nvSpPr>
                              <p:cNvPr id="144" name="TextBox 143">
                                <a:extLst>
                                  <a:ext uri="{FF2B5EF4-FFF2-40B4-BE49-F238E27FC236}">
                                    <a16:creationId xmlns:a16="http://schemas.microsoft.com/office/drawing/2014/main" id="{E580876D-E32F-445E-AFAE-8342F4F99225}"/>
                                  </a:ext>
                                </a:extLst>
                              </p:cNvPr>
                              <p:cNvSpPr txBox="1"/>
                              <p:nvPr/>
                            </p:nvSpPr>
                            <p:spPr>
                              <a:xfrm rot="16200000">
                                <a:off x="1965471" y="4000569"/>
                                <a:ext cx="4478858" cy="276999"/>
                              </a:xfrm>
                              <a:prstGeom prst="rect">
                                <a:avLst/>
                              </a:prstGeom>
                              <a:noFill/>
                            </p:spPr>
                            <p:txBody>
                              <a:bodyPr wrap="square" rtlCol="0">
                                <a:spAutoFit/>
                              </a:bodyPr>
                              <a:lstStyle/>
                              <a:p>
                                <a:r>
                                  <a:rPr lang="en-US" sz="1200" b="1" dirty="0"/>
                                  <a:t>IBM System/360 Model 67</a:t>
                                </a:r>
                              </a:p>
                            </p:txBody>
                          </p:sp>
                        </p:grpSp>
                      </p:grpSp>
                    </p:grpSp>
                  </p:grpSp>
                </p:grpSp>
              </p:grpSp>
            </p:grpSp>
          </p:grpSp>
        </p:grpSp>
      </p:grpSp>
    </p:spTree>
    <p:extLst>
      <p:ext uri="{BB962C8B-B14F-4D97-AF65-F5344CB8AC3E}">
        <p14:creationId xmlns:p14="http://schemas.microsoft.com/office/powerpoint/2010/main" val="116629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nkey programmers">
            <a:extLst>
              <a:ext uri="{FF2B5EF4-FFF2-40B4-BE49-F238E27FC236}">
                <a16:creationId xmlns:a16="http://schemas.microsoft.com/office/drawing/2014/main" id="{541F3F45-3494-4844-B869-92B6B1BEC979}"/>
              </a:ext>
            </a:extLst>
          </p:cNvPr>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10972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hought Bubble: Cloud 4">
            <a:extLst>
              <a:ext uri="{FF2B5EF4-FFF2-40B4-BE49-F238E27FC236}">
                <a16:creationId xmlns:a16="http://schemas.microsoft.com/office/drawing/2014/main" id="{8F3E42C3-0146-41D4-98D1-826C8870EFD0}"/>
              </a:ext>
            </a:extLst>
          </p:cNvPr>
          <p:cNvSpPr/>
          <p:nvPr/>
        </p:nvSpPr>
        <p:spPr>
          <a:xfrm>
            <a:off x="4434348" y="324464"/>
            <a:ext cx="2182761" cy="1229032"/>
          </a:xfrm>
          <a:prstGeom prst="cloudCallout">
            <a:avLst>
              <a:gd name="adj1" fmla="val 91605"/>
              <a:gd name="adj2" fmla="val 521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latin typeface="Comic Sans MS" panose="030F0702030302020204" pitchFamily="66" charset="0"/>
              </a:rPr>
              <a:t>Be Safe</a:t>
            </a:r>
          </a:p>
        </p:txBody>
      </p:sp>
      <p:pic>
        <p:nvPicPr>
          <p:cNvPr id="6" name="Picture 5">
            <a:extLst>
              <a:ext uri="{FF2B5EF4-FFF2-40B4-BE49-F238E27FC236}">
                <a16:creationId xmlns:a16="http://schemas.microsoft.com/office/drawing/2014/main" id="{7EDB1758-187B-4E58-A8B9-4D2448FA9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47633">
            <a:off x="7704102" y="1889526"/>
            <a:ext cx="1246948" cy="1051464"/>
          </a:xfrm>
          <a:prstGeom prst="rect">
            <a:avLst/>
          </a:prstGeom>
        </p:spPr>
      </p:pic>
    </p:spTree>
    <p:extLst>
      <p:ext uri="{BB962C8B-B14F-4D97-AF65-F5344CB8AC3E}">
        <p14:creationId xmlns:p14="http://schemas.microsoft.com/office/powerpoint/2010/main" val="35318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833240-C668-4A35-9D3E-8E9B38F7773A}"/>
              </a:ext>
            </a:extLst>
          </p:cNvPr>
          <p:cNvSpPr>
            <a:spLocks noGrp="1"/>
          </p:cNvSpPr>
          <p:nvPr>
            <p:ph type="body" idx="1"/>
          </p:nvPr>
        </p:nvSpPr>
        <p:spPr/>
        <p:txBody>
          <a:bodyPr/>
          <a:lstStyle/>
          <a:p>
            <a:r>
              <a:rPr lang="en-US" dirty="0"/>
              <a:t>Chapter 2</a:t>
            </a:r>
          </a:p>
        </p:txBody>
      </p:sp>
      <p:sp>
        <p:nvSpPr>
          <p:cNvPr id="3" name="Title 2">
            <a:extLst>
              <a:ext uri="{FF2B5EF4-FFF2-40B4-BE49-F238E27FC236}">
                <a16:creationId xmlns:a16="http://schemas.microsoft.com/office/drawing/2014/main" id="{A2F4789D-7253-4F0E-B1AD-A17F062B267C}"/>
              </a:ext>
            </a:extLst>
          </p:cNvPr>
          <p:cNvSpPr>
            <a:spLocks noGrp="1"/>
          </p:cNvSpPr>
          <p:nvPr>
            <p:ph type="title"/>
          </p:nvPr>
        </p:nvSpPr>
        <p:spPr/>
        <p:txBody>
          <a:bodyPr/>
          <a:lstStyle/>
          <a:p>
            <a:r>
              <a:rPr lang="en-US" dirty="0"/>
              <a:t>Operating Systems Overview</a:t>
            </a:r>
          </a:p>
        </p:txBody>
      </p:sp>
      <p:sp>
        <p:nvSpPr>
          <p:cNvPr id="4" name="Slide Number Placeholder 3">
            <a:extLst>
              <a:ext uri="{FF2B5EF4-FFF2-40B4-BE49-F238E27FC236}">
                <a16:creationId xmlns:a16="http://schemas.microsoft.com/office/drawing/2014/main" id="{F1C3466E-5647-4471-A3DD-F9AABD33C527}"/>
              </a:ext>
            </a:extLst>
          </p:cNvPr>
          <p:cNvSpPr>
            <a:spLocks noGrp="1"/>
          </p:cNvSpPr>
          <p:nvPr>
            <p:ph type="sldNum" sz="quarter" idx="11"/>
          </p:nvPr>
        </p:nvSpPr>
        <p:spPr/>
        <p:txBody>
          <a:bodyPr/>
          <a:lstStyle/>
          <a:p>
            <a:pPr>
              <a:defRPr/>
            </a:pPr>
            <a:fld id="{05F3E5B3-DBDD-4BE1-9C90-2CB0F3BF80B9}" type="slidenum">
              <a:rPr lang="en-US" smtClean="0"/>
              <a:pPr>
                <a:defRPr/>
              </a:pPr>
              <a:t>3</a:t>
            </a:fld>
            <a:endParaRPr lang="en-US" dirty="0"/>
          </a:p>
        </p:txBody>
      </p:sp>
      <p:sp>
        <p:nvSpPr>
          <p:cNvPr id="5" name="Footer Placeholder 4">
            <a:extLst>
              <a:ext uri="{FF2B5EF4-FFF2-40B4-BE49-F238E27FC236}">
                <a16:creationId xmlns:a16="http://schemas.microsoft.com/office/drawing/2014/main" id="{5DAF03DE-0728-4ADE-B102-0C98786D6819}"/>
              </a:ext>
            </a:extLst>
          </p:cNvPr>
          <p:cNvSpPr>
            <a:spLocks noGrp="1"/>
          </p:cNvSpPr>
          <p:nvPr>
            <p:ph type="ftr" sz="quarter" idx="12"/>
          </p:nvPr>
        </p:nvSpPr>
        <p:spPr/>
        <p:txBody>
          <a:bodyPr/>
          <a:lstStyle/>
          <a:p>
            <a:pPr>
              <a:defRPr/>
            </a:pPr>
            <a:r>
              <a:rPr lang="en-US"/>
              <a:t>Computer Systems (06)</a:t>
            </a:r>
            <a:endParaRPr lang="en-US" dirty="0"/>
          </a:p>
        </p:txBody>
      </p:sp>
    </p:spTree>
    <p:extLst>
      <p:ext uri="{BB962C8B-B14F-4D97-AF65-F5344CB8AC3E}">
        <p14:creationId xmlns:p14="http://schemas.microsoft.com/office/powerpoint/2010/main" val="364389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Look at the Evolution of OS</a:t>
            </a:r>
          </a:p>
        </p:txBody>
      </p:sp>
      <p:sp>
        <p:nvSpPr>
          <p:cNvPr id="3" name="Content Placeholder 2"/>
          <p:cNvSpPr>
            <a:spLocks noGrp="1"/>
          </p:cNvSpPr>
          <p:nvPr>
            <p:ph idx="1"/>
          </p:nvPr>
        </p:nvSpPr>
        <p:spPr/>
        <p:txBody>
          <a:bodyPr/>
          <a:lstStyle/>
          <a:p>
            <a:r>
              <a:rPr lang="en-US" b="1" dirty="0"/>
              <a:t>In the beginning…</a:t>
            </a:r>
            <a:endParaRPr lang="en-US" dirty="0"/>
          </a:p>
          <a:p>
            <a:pPr lvl="1"/>
            <a:r>
              <a:rPr lang="en-US" sz="1800" dirty="0"/>
              <a:t>There were no operating systems,</a:t>
            </a:r>
          </a:p>
          <a:p>
            <a:pPr lvl="1"/>
            <a:r>
              <a:rPr lang="en-US" sz="1800" dirty="0"/>
              <a:t>No programming languages or compilers,</a:t>
            </a:r>
          </a:p>
          <a:p>
            <a:pPr lvl="1"/>
            <a:r>
              <a:rPr lang="en-US" sz="1800" dirty="0"/>
              <a:t>No mice and no windows,</a:t>
            </a:r>
          </a:p>
          <a:p>
            <a:pPr lvl="1"/>
            <a:r>
              <a:rPr lang="en-US" sz="1800" dirty="0"/>
              <a:t>and the earth was without form, and void; and darkness was upon the face of the deep.</a:t>
            </a:r>
          </a:p>
          <a:p>
            <a:r>
              <a:rPr lang="en-US" dirty="0"/>
              <a:t>What would industry be like with an operating system?</a:t>
            </a:r>
          </a:p>
          <a:p>
            <a:pPr lvl="1"/>
            <a:r>
              <a:rPr lang="en-US" sz="1600" dirty="0"/>
              <a:t>"Your computer would stop working because xxxx is the operating system, the software that makes it tick and provides a platform for programs, like your web browser, to run on. Without an operating system your laptop is just a box of bits that do not know how to communicate with one another, or you."</a:t>
            </a:r>
          </a:p>
          <a:p>
            <a:pPr lvl="1"/>
            <a:r>
              <a:rPr lang="en-US" sz="1600" dirty="0"/>
              <a:t>"An operating system is the most important software that runs on a computer. It manages the computer's memory and processes, as well as all of its software and hardware. It also allows you to communicate with the computer without knowing how to speak the computer's language."</a:t>
            </a:r>
          </a:p>
          <a:p>
            <a:pPr lvl="1"/>
            <a:r>
              <a:rPr lang="en-US" sz="1600" dirty="0"/>
              <a:t>"Today's operating systems are conceptually upside-down. They developed the hard way, gradually struggling upwards from the machinery (processors, memory, disks and displays) toward the user. In the future, operating systems and information management tools will grow top-down."</a:t>
            </a:r>
          </a:p>
        </p:txBody>
      </p:sp>
      <p:sp>
        <p:nvSpPr>
          <p:cNvPr id="6" name="Slide Number Placeholder 5"/>
          <p:cNvSpPr>
            <a:spLocks noGrp="1"/>
          </p:cNvSpPr>
          <p:nvPr>
            <p:ph type="sldNum" sz="quarter" idx="12"/>
          </p:nvPr>
        </p:nvSpPr>
        <p:spPr/>
        <p:txBody>
          <a:bodyPr/>
          <a:lstStyle/>
          <a:p>
            <a:pPr>
              <a:defRPr/>
            </a:pPr>
            <a:fld id="{1CDE165A-C287-4352-B412-A859FCC009E4}" type="slidenum">
              <a:rPr lang="en-US" smtClean="0"/>
              <a:pPr>
                <a:defRPr/>
              </a:pPr>
              <a:t>4</a:t>
            </a:fld>
            <a:endParaRPr lang="en-US"/>
          </a:p>
        </p:txBody>
      </p:sp>
      <p:sp>
        <p:nvSpPr>
          <p:cNvPr id="4" name="Footer Placeholder 3">
            <a:extLst>
              <a:ext uri="{FF2B5EF4-FFF2-40B4-BE49-F238E27FC236}">
                <a16:creationId xmlns:a16="http://schemas.microsoft.com/office/drawing/2014/main" id="{63205869-ECE4-4C45-B181-3CFCDDB114E6}"/>
              </a:ext>
            </a:extLst>
          </p:cNvPr>
          <p:cNvSpPr>
            <a:spLocks noGrp="1"/>
          </p:cNvSpPr>
          <p:nvPr>
            <p:ph type="ftr" sz="quarter" idx="11"/>
          </p:nvPr>
        </p:nvSpPr>
        <p:spPr/>
        <p:txBody>
          <a:bodyPr/>
          <a:lstStyle/>
          <a:p>
            <a:pPr>
              <a:defRPr/>
            </a:pPr>
            <a:r>
              <a:rPr lang="en-US"/>
              <a:t>Computer Systems (06)</a:t>
            </a:r>
            <a:endParaRPr lang="en-US" dirty="0"/>
          </a:p>
        </p:txBody>
      </p:sp>
    </p:spTree>
    <p:extLst>
      <p:ext uri="{BB962C8B-B14F-4D97-AF65-F5344CB8AC3E}">
        <p14:creationId xmlns:p14="http://schemas.microsoft.com/office/powerpoint/2010/main" val="115079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5</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sp>
        <p:nvSpPr>
          <p:cNvPr id="21" name="TextBox 20">
            <a:extLst>
              <a:ext uri="{FF2B5EF4-FFF2-40B4-BE49-F238E27FC236}">
                <a16:creationId xmlns:a16="http://schemas.microsoft.com/office/drawing/2014/main" id="{D0E86DD4-66F5-4AF2-9C02-8DDD8989F4F2}"/>
              </a:ext>
            </a:extLst>
          </p:cNvPr>
          <p:cNvSpPr txBox="1"/>
          <p:nvPr/>
        </p:nvSpPr>
        <p:spPr>
          <a:xfrm rot="16200000">
            <a:off x="-50389" y="4005931"/>
            <a:ext cx="4478858" cy="276999"/>
          </a:xfrm>
          <a:prstGeom prst="rect">
            <a:avLst/>
          </a:prstGeom>
          <a:noFill/>
        </p:spPr>
        <p:txBody>
          <a:bodyPr wrap="square" rtlCol="0">
            <a:spAutoFit/>
          </a:bodyPr>
          <a:lstStyle/>
          <a:p>
            <a:r>
              <a:rPr lang="en-US" sz="1200" b="1" dirty="0"/>
              <a:t>ENIAC</a:t>
            </a:r>
          </a:p>
        </p:txBody>
      </p:sp>
      <p:sp>
        <p:nvSpPr>
          <p:cNvPr id="22" name="TextBox 21">
            <a:extLst>
              <a:ext uri="{FF2B5EF4-FFF2-40B4-BE49-F238E27FC236}">
                <a16:creationId xmlns:a16="http://schemas.microsoft.com/office/drawing/2014/main" id="{4FD16E1E-D506-46C8-91E4-6C69FA13283E}"/>
              </a:ext>
            </a:extLst>
          </p:cNvPr>
          <p:cNvSpPr txBox="1"/>
          <p:nvPr/>
        </p:nvSpPr>
        <p:spPr>
          <a:xfrm rot="16200000">
            <a:off x="196108" y="4027267"/>
            <a:ext cx="4478858" cy="276999"/>
          </a:xfrm>
          <a:prstGeom prst="rect">
            <a:avLst/>
          </a:prstGeom>
          <a:noFill/>
        </p:spPr>
        <p:txBody>
          <a:bodyPr wrap="square" rtlCol="0">
            <a:spAutoFit/>
          </a:bodyPr>
          <a:lstStyle/>
          <a:p>
            <a:r>
              <a:rPr lang="en-US" sz="1200" b="1" dirty="0"/>
              <a:t>Transistor</a:t>
            </a:r>
          </a:p>
        </p:txBody>
      </p:sp>
      <p:sp>
        <p:nvSpPr>
          <p:cNvPr id="27" name="TextBox 26">
            <a:extLst>
              <a:ext uri="{FF2B5EF4-FFF2-40B4-BE49-F238E27FC236}">
                <a16:creationId xmlns:a16="http://schemas.microsoft.com/office/drawing/2014/main" id="{8089A950-AC7B-458F-AB38-3A6F0643A25D}"/>
              </a:ext>
            </a:extLst>
          </p:cNvPr>
          <p:cNvSpPr txBox="1"/>
          <p:nvPr/>
        </p:nvSpPr>
        <p:spPr>
          <a:xfrm rot="16200000">
            <a:off x="746271" y="4005931"/>
            <a:ext cx="4478858" cy="276999"/>
          </a:xfrm>
          <a:prstGeom prst="rect">
            <a:avLst/>
          </a:prstGeom>
          <a:noFill/>
        </p:spPr>
        <p:txBody>
          <a:bodyPr wrap="square" rtlCol="0">
            <a:spAutoFit/>
          </a:bodyPr>
          <a:lstStyle/>
          <a:p>
            <a:r>
              <a:rPr lang="en-US" sz="1200" b="1" dirty="0"/>
              <a:t>UNIVAC</a:t>
            </a:r>
          </a:p>
        </p:txBody>
      </p:sp>
      <p:sp>
        <p:nvSpPr>
          <p:cNvPr id="28" name="TextBox 27">
            <a:extLst>
              <a:ext uri="{FF2B5EF4-FFF2-40B4-BE49-F238E27FC236}">
                <a16:creationId xmlns:a16="http://schemas.microsoft.com/office/drawing/2014/main" id="{99A8319D-87EC-43A1-BC6D-78943F4AC39C}"/>
              </a:ext>
            </a:extLst>
          </p:cNvPr>
          <p:cNvSpPr txBox="1"/>
          <p:nvPr/>
        </p:nvSpPr>
        <p:spPr>
          <a:xfrm rot="16200000">
            <a:off x="898671" y="4005931"/>
            <a:ext cx="4478858" cy="276999"/>
          </a:xfrm>
          <a:prstGeom prst="rect">
            <a:avLst/>
          </a:prstGeom>
          <a:noFill/>
        </p:spPr>
        <p:txBody>
          <a:bodyPr wrap="square" rtlCol="0">
            <a:spAutoFit/>
          </a:bodyPr>
          <a:lstStyle/>
          <a:p>
            <a:r>
              <a:rPr lang="en-US" sz="1200" b="1" dirty="0"/>
              <a:t>IBM 701</a:t>
            </a:r>
          </a:p>
        </p:txBody>
      </p:sp>
      <p:sp>
        <p:nvSpPr>
          <p:cNvPr id="29" name="TextBox 28">
            <a:extLst>
              <a:ext uri="{FF2B5EF4-FFF2-40B4-BE49-F238E27FC236}">
                <a16:creationId xmlns:a16="http://schemas.microsoft.com/office/drawing/2014/main" id="{C4F2EA23-65B1-4FD4-9DF5-BB89758F258B}"/>
              </a:ext>
            </a:extLst>
          </p:cNvPr>
          <p:cNvSpPr txBox="1"/>
          <p:nvPr/>
        </p:nvSpPr>
        <p:spPr>
          <a:xfrm rot="16200000">
            <a:off x="1069571" y="4005931"/>
            <a:ext cx="4478858" cy="276999"/>
          </a:xfrm>
          <a:prstGeom prst="rect">
            <a:avLst/>
          </a:prstGeom>
          <a:noFill/>
        </p:spPr>
        <p:txBody>
          <a:bodyPr wrap="square" rtlCol="0">
            <a:spAutoFit/>
          </a:bodyPr>
          <a:lstStyle/>
          <a:p>
            <a:r>
              <a:rPr lang="en-US" sz="1200" b="1" dirty="0"/>
              <a:t>UNIVAC 1103A</a:t>
            </a:r>
          </a:p>
        </p:txBody>
      </p:sp>
      <p:pic>
        <p:nvPicPr>
          <p:cNvPr id="31" name="Picture 30">
            <a:extLst>
              <a:ext uri="{FF2B5EF4-FFF2-40B4-BE49-F238E27FC236}">
                <a16:creationId xmlns:a16="http://schemas.microsoft.com/office/drawing/2014/main" id="{B5D7668B-8B04-46A8-9451-2275E1A62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0707" y="1518530"/>
            <a:ext cx="6025691" cy="3401600"/>
          </a:xfrm>
          <a:prstGeom prst="rect">
            <a:avLst/>
          </a:prstGeom>
        </p:spPr>
      </p:pic>
      <p:sp>
        <p:nvSpPr>
          <p:cNvPr id="32" name="TextBox 31">
            <a:extLst>
              <a:ext uri="{FF2B5EF4-FFF2-40B4-BE49-F238E27FC236}">
                <a16:creationId xmlns:a16="http://schemas.microsoft.com/office/drawing/2014/main" id="{E844FDFB-981C-4833-88E2-D3C27E21651A}"/>
              </a:ext>
            </a:extLst>
          </p:cNvPr>
          <p:cNvSpPr txBox="1"/>
          <p:nvPr/>
        </p:nvSpPr>
        <p:spPr>
          <a:xfrm rot="16200000">
            <a:off x="1889271" y="4005931"/>
            <a:ext cx="4478858" cy="276999"/>
          </a:xfrm>
          <a:prstGeom prst="rect">
            <a:avLst/>
          </a:prstGeom>
          <a:noFill/>
        </p:spPr>
        <p:txBody>
          <a:bodyPr wrap="square" rtlCol="0">
            <a:spAutoFit/>
          </a:bodyPr>
          <a:lstStyle/>
          <a:p>
            <a:r>
              <a:rPr lang="en-US" sz="1200" b="1" dirty="0"/>
              <a:t>IBM System/360</a:t>
            </a:r>
          </a:p>
        </p:txBody>
      </p:sp>
      <p:sp>
        <p:nvSpPr>
          <p:cNvPr id="35" name="TextBox 34">
            <a:extLst>
              <a:ext uri="{FF2B5EF4-FFF2-40B4-BE49-F238E27FC236}">
                <a16:creationId xmlns:a16="http://schemas.microsoft.com/office/drawing/2014/main" id="{A2F6BBEF-8AF8-43A5-80EB-4A95A25289A4}"/>
              </a:ext>
            </a:extLst>
          </p:cNvPr>
          <p:cNvSpPr txBox="1"/>
          <p:nvPr/>
        </p:nvSpPr>
        <p:spPr>
          <a:xfrm rot="16200000">
            <a:off x="395376" y="4011297"/>
            <a:ext cx="4478858" cy="276999"/>
          </a:xfrm>
          <a:prstGeom prst="rect">
            <a:avLst/>
          </a:prstGeom>
          <a:noFill/>
        </p:spPr>
        <p:txBody>
          <a:bodyPr wrap="square" rtlCol="0">
            <a:spAutoFit/>
          </a:bodyPr>
          <a:lstStyle/>
          <a:p>
            <a:r>
              <a:rPr lang="en-US" sz="1200" b="1" dirty="0"/>
              <a:t>EDSAC and EDVAC</a:t>
            </a:r>
          </a:p>
        </p:txBody>
      </p:sp>
      <p:sp>
        <p:nvSpPr>
          <p:cNvPr id="36" name="TextBox 35">
            <a:extLst>
              <a:ext uri="{FF2B5EF4-FFF2-40B4-BE49-F238E27FC236}">
                <a16:creationId xmlns:a16="http://schemas.microsoft.com/office/drawing/2014/main" id="{925D4E7F-292A-43D6-BBDA-8C981A9ACE45}"/>
              </a:ext>
            </a:extLst>
          </p:cNvPr>
          <p:cNvSpPr txBox="1"/>
          <p:nvPr/>
        </p:nvSpPr>
        <p:spPr>
          <a:xfrm rot="16200000">
            <a:off x="547776" y="4002826"/>
            <a:ext cx="4478858" cy="276999"/>
          </a:xfrm>
          <a:prstGeom prst="rect">
            <a:avLst/>
          </a:prstGeom>
          <a:noFill/>
        </p:spPr>
        <p:txBody>
          <a:bodyPr wrap="square" rtlCol="0">
            <a:spAutoFit/>
          </a:bodyPr>
          <a:lstStyle/>
          <a:p>
            <a:r>
              <a:rPr lang="en-US" sz="1200" b="1" dirty="0"/>
              <a:t>BINAC</a:t>
            </a:r>
          </a:p>
        </p:txBody>
      </p:sp>
      <p:sp>
        <p:nvSpPr>
          <p:cNvPr id="30" name="TextBox 29">
            <a:extLst>
              <a:ext uri="{FF2B5EF4-FFF2-40B4-BE49-F238E27FC236}">
                <a16:creationId xmlns:a16="http://schemas.microsoft.com/office/drawing/2014/main" id="{FF68D13F-FA51-46C1-8BC1-F6C0E2A4CFBC}"/>
              </a:ext>
            </a:extLst>
          </p:cNvPr>
          <p:cNvSpPr txBox="1"/>
          <p:nvPr/>
        </p:nvSpPr>
        <p:spPr>
          <a:xfrm rot="16200000">
            <a:off x="1736871" y="4005931"/>
            <a:ext cx="4478858" cy="276999"/>
          </a:xfrm>
          <a:prstGeom prst="rect">
            <a:avLst/>
          </a:prstGeom>
          <a:noFill/>
        </p:spPr>
        <p:txBody>
          <a:bodyPr wrap="square" rtlCol="0">
            <a:spAutoFit/>
          </a:bodyPr>
          <a:lstStyle/>
          <a:p>
            <a:r>
              <a:rPr lang="en-US" sz="1200" b="1" dirty="0"/>
              <a:t>DEC PDP-1</a:t>
            </a:r>
          </a:p>
        </p:txBody>
      </p:sp>
      <p:sp>
        <p:nvSpPr>
          <p:cNvPr id="37" name="TextBox 36">
            <a:extLst>
              <a:ext uri="{FF2B5EF4-FFF2-40B4-BE49-F238E27FC236}">
                <a16:creationId xmlns:a16="http://schemas.microsoft.com/office/drawing/2014/main" id="{69DA39FC-85EB-439C-B9AD-CBEFCF2E41FD}"/>
              </a:ext>
            </a:extLst>
          </p:cNvPr>
          <p:cNvSpPr txBox="1"/>
          <p:nvPr/>
        </p:nvSpPr>
        <p:spPr>
          <a:xfrm rot="16200000">
            <a:off x="1251871" y="4005931"/>
            <a:ext cx="4478858" cy="276999"/>
          </a:xfrm>
          <a:prstGeom prst="rect">
            <a:avLst/>
          </a:prstGeom>
          <a:noFill/>
        </p:spPr>
        <p:txBody>
          <a:bodyPr wrap="square" rtlCol="0">
            <a:spAutoFit/>
          </a:bodyPr>
          <a:lstStyle/>
          <a:p>
            <a:r>
              <a:rPr lang="en-US" sz="1200" b="1" dirty="0"/>
              <a:t>FORTRAN</a:t>
            </a:r>
          </a:p>
        </p:txBody>
      </p:sp>
      <p:sp>
        <p:nvSpPr>
          <p:cNvPr id="5" name="TextBox 4">
            <a:extLst>
              <a:ext uri="{FF2B5EF4-FFF2-40B4-BE49-F238E27FC236}">
                <a16:creationId xmlns:a16="http://schemas.microsoft.com/office/drawing/2014/main" id="{2298A74F-B06F-43B1-B5EA-A5A7F9FFB0E8}"/>
              </a:ext>
            </a:extLst>
          </p:cNvPr>
          <p:cNvSpPr txBox="1"/>
          <p:nvPr/>
        </p:nvSpPr>
        <p:spPr>
          <a:xfrm rot="16200000">
            <a:off x="1556671" y="4005931"/>
            <a:ext cx="4478858" cy="276999"/>
          </a:xfrm>
          <a:prstGeom prst="rect">
            <a:avLst/>
          </a:prstGeom>
          <a:noFill/>
        </p:spPr>
        <p:txBody>
          <a:bodyPr wrap="square" rtlCol="0">
            <a:spAutoFit/>
          </a:bodyPr>
          <a:lstStyle/>
          <a:p>
            <a:r>
              <a:rPr lang="en-US" sz="1200" b="1" dirty="0"/>
              <a:t>Burroughs B5000</a:t>
            </a:r>
          </a:p>
        </p:txBody>
      </p:sp>
      <p:sp>
        <p:nvSpPr>
          <p:cNvPr id="8" name="TextBox 7">
            <a:extLst>
              <a:ext uri="{FF2B5EF4-FFF2-40B4-BE49-F238E27FC236}">
                <a16:creationId xmlns:a16="http://schemas.microsoft.com/office/drawing/2014/main" id="{73FE3CB4-A5DB-4580-824D-0F5F1F4DC148}"/>
              </a:ext>
            </a:extLst>
          </p:cNvPr>
          <p:cNvSpPr txBox="1"/>
          <p:nvPr/>
        </p:nvSpPr>
        <p:spPr>
          <a:xfrm rot="16200000">
            <a:off x="1404271" y="4005931"/>
            <a:ext cx="4478858" cy="276999"/>
          </a:xfrm>
          <a:prstGeom prst="rect">
            <a:avLst/>
          </a:prstGeom>
          <a:noFill/>
        </p:spPr>
        <p:txBody>
          <a:bodyPr wrap="square" rtlCol="0">
            <a:spAutoFit/>
          </a:bodyPr>
          <a:lstStyle/>
          <a:p>
            <a:r>
              <a:rPr lang="en-US" sz="1200" b="1" dirty="0"/>
              <a:t>IBM 7090</a:t>
            </a:r>
          </a:p>
        </p:txBody>
      </p:sp>
    </p:spTree>
    <p:extLst>
      <p:ext uri="{BB962C8B-B14F-4D97-AF65-F5344CB8AC3E}">
        <p14:creationId xmlns:p14="http://schemas.microsoft.com/office/powerpoint/2010/main" val="336351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Look at the Evolution of OS</a:t>
            </a:r>
          </a:p>
        </p:txBody>
      </p:sp>
      <p:sp>
        <p:nvSpPr>
          <p:cNvPr id="3" name="Content Placeholder 2"/>
          <p:cNvSpPr>
            <a:spLocks noGrp="1"/>
          </p:cNvSpPr>
          <p:nvPr>
            <p:ph idx="1"/>
          </p:nvPr>
        </p:nvSpPr>
        <p:spPr/>
        <p:txBody>
          <a:bodyPr/>
          <a:lstStyle/>
          <a:p>
            <a:r>
              <a:rPr lang="en-US" sz="2000" b="1" dirty="0"/>
              <a:t>1960s: Disks become mainstream</a:t>
            </a:r>
            <a:endParaRPr lang="en-US" sz="2000" dirty="0"/>
          </a:p>
          <a:p>
            <a:pPr lvl="1"/>
            <a:r>
              <a:rPr lang="en-US" sz="1800" dirty="0"/>
              <a:t>The first disk drive, the IBM 350 disk storage unit, was introduced in 1956. It had a capacity of 3.75 megabytes stored as five million six-bit characters on fifty (!) 24-inch diameter disks.</a:t>
            </a:r>
          </a:p>
          <a:p>
            <a:pPr lvl="1"/>
            <a:r>
              <a:rPr lang="en-US" sz="1800" dirty="0"/>
              <a:t>IBM leased it for $3,200 per month.</a:t>
            </a:r>
          </a:p>
          <a:p>
            <a:pPr lvl="1"/>
            <a:r>
              <a:rPr lang="en-US" sz="1800" dirty="0"/>
              <a:t>By the 1960’s disk storage finally comes into widespread use. It offers high capacity, almost-random-access-storage.</a:t>
            </a:r>
          </a:p>
          <a:p>
            <a:pPr lvl="1"/>
            <a:r>
              <a:rPr lang="en-US" sz="1800" dirty="0"/>
              <a:t>IBM created a family of Disk Operating Systems (DOS, DOS–2314, DOS MP, DOS VS, DOS/VSE) to take advantage of this technology.</a:t>
            </a:r>
          </a:p>
        </p:txBody>
      </p:sp>
      <p:sp>
        <p:nvSpPr>
          <p:cNvPr id="6" name="Slide Number Placeholder 5"/>
          <p:cNvSpPr>
            <a:spLocks noGrp="1"/>
          </p:cNvSpPr>
          <p:nvPr>
            <p:ph type="sldNum" sz="quarter" idx="12"/>
          </p:nvPr>
        </p:nvSpPr>
        <p:spPr/>
        <p:txBody>
          <a:bodyPr/>
          <a:lstStyle/>
          <a:p>
            <a:pPr>
              <a:defRPr/>
            </a:pPr>
            <a:fld id="{1CDE165A-C287-4352-B412-A859FCC009E4}" type="slidenum">
              <a:rPr lang="en-US" smtClean="0"/>
              <a:pPr>
                <a:defRPr/>
              </a:pPr>
              <a:t>6</a:t>
            </a:fld>
            <a:endParaRPr lang="en-US"/>
          </a:p>
        </p:txBody>
      </p:sp>
      <p:pic>
        <p:nvPicPr>
          <p:cNvPr id="5" name="Picture 4">
            <a:extLst>
              <a:ext uri="{FF2B5EF4-FFF2-40B4-BE49-F238E27FC236}">
                <a16:creationId xmlns:a16="http://schemas.microsoft.com/office/drawing/2014/main" id="{60ED4696-DCA2-478A-AEC7-617B924FC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1870" y="3073244"/>
            <a:ext cx="5469890" cy="3606956"/>
          </a:xfrm>
          <a:prstGeom prst="rect">
            <a:avLst/>
          </a:prstGeom>
        </p:spPr>
      </p:pic>
      <p:pic>
        <p:nvPicPr>
          <p:cNvPr id="8" name="Picture 7">
            <a:extLst>
              <a:ext uri="{FF2B5EF4-FFF2-40B4-BE49-F238E27FC236}">
                <a16:creationId xmlns:a16="http://schemas.microsoft.com/office/drawing/2014/main" id="{8FA8EF8D-19EC-4FB8-BC91-BCCDB0A83D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1856" y="3073244"/>
            <a:ext cx="3702037" cy="3533763"/>
          </a:xfrm>
          <a:prstGeom prst="rect">
            <a:avLst/>
          </a:prstGeom>
        </p:spPr>
      </p:pic>
      <p:sp>
        <p:nvSpPr>
          <p:cNvPr id="4" name="Footer Placeholder 3">
            <a:extLst>
              <a:ext uri="{FF2B5EF4-FFF2-40B4-BE49-F238E27FC236}">
                <a16:creationId xmlns:a16="http://schemas.microsoft.com/office/drawing/2014/main" id="{EDDC2414-D6CF-4BD8-A691-2B5750B303EB}"/>
              </a:ext>
            </a:extLst>
          </p:cNvPr>
          <p:cNvSpPr>
            <a:spLocks noGrp="1"/>
          </p:cNvSpPr>
          <p:nvPr>
            <p:ph type="ftr" sz="quarter" idx="11"/>
          </p:nvPr>
        </p:nvSpPr>
        <p:spPr/>
        <p:txBody>
          <a:bodyPr/>
          <a:lstStyle/>
          <a:p>
            <a:pPr>
              <a:defRPr/>
            </a:pPr>
            <a:r>
              <a:rPr lang="en-US"/>
              <a:t>Computer Systems (06)</a:t>
            </a:r>
            <a:endParaRPr lang="en-US" dirty="0"/>
          </a:p>
        </p:txBody>
      </p:sp>
    </p:spTree>
    <p:extLst>
      <p:ext uri="{BB962C8B-B14F-4D97-AF65-F5344CB8AC3E}">
        <p14:creationId xmlns:p14="http://schemas.microsoft.com/office/powerpoint/2010/main" val="530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7</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sp>
        <p:nvSpPr>
          <p:cNvPr id="21" name="TextBox 20">
            <a:extLst>
              <a:ext uri="{FF2B5EF4-FFF2-40B4-BE49-F238E27FC236}">
                <a16:creationId xmlns:a16="http://schemas.microsoft.com/office/drawing/2014/main" id="{D0E86DD4-66F5-4AF2-9C02-8DDD8989F4F2}"/>
              </a:ext>
            </a:extLst>
          </p:cNvPr>
          <p:cNvSpPr txBox="1"/>
          <p:nvPr/>
        </p:nvSpPr>
        <p:spPr>
          <a:xfrm rot="16200000">
            <a:off x="-50389" y="4005931"/>
            <a:ext cx="4478858" cy="276999"/>
          </a:xfrm>
          <a:prstGeom prst="rect">
            <a:avLst/>
          </a:prstGeom>
          <a:noFill/>
        </p:spPr>
        <p:txBody>
          <a:bodyPr wrap="square" rtlCol="0">
            <a:spAutoFit/>
          </a:bodyPr>
          <a:lstStyle/>
          <a:p>
            <a:r>
              <a:rPr lang="en-US" sz="1200" b="1" dirty="0"/>
              <a:t>ENIAC</a:t>
            </a:r>
          </a:p>
        </p:txBody>
      </p:sp>
      <p:sp>
        <p:nvSpPr>
          <p:cNvPr id="22" name="TextBox 21">
            <a:extLst>
              <a:ext uri="{FF2B5EF4-FFF2-40B4-BE49-F238E27FC236}">
                <a16:creationId xmlns:a16="http://schemas.microsoft.com/office/drawing/2014/main" id="{4FD16E1E-D506-46C8-91E4-6C69FA13283E}"/>
              </a:ext>
            </a:extLst>
          </p:cNvPr>
          <p:cNvSpPr txBox="1"/>
          <p:nvPr/>
        </p:nvSpPr>
        <p:spPr>
          <a:xfrm rot="16200000">
            <a:off x="196108" y="4027267"/>
            <a:ext cx="4478858" cy="276999"/>
          </a:xfrm>
          <a:prstGeom prst="rect">
            <a:avLst/>
          </a:prstGeom>
          <a:noFill/>
        </p:spPr>
        <p:txBody>
          <a:bodyPr wrap="square" rtlCol="0">
            <a:spAutoFit/>
          </a:bodyPr>
          <a:lstStyle/>
          <a:p>
            <a:r>
              <a:rPr lang="en-US" sz="1200" b="1" dirty="0"/>
              <a:t>Transistor</a:t>
            </a:r>
          </a:p>
        </p:txBody>
      </p:sp>
      <p:sp>
        <p:nvSpPr>
          <p:cNvPr id="27" name="TextBox 26">
            <a:extLst>
              <a:ext uri="{FF2B5EF4-FFF2-40B4-BE49-F238E27FC236}">
                <a16:creationId xmlns:a16="http://schemas.microsoft.com/office/drawing/2014/main" id="{8089A950-AC7B-458F-AB38-3A6F0643A25D}"/>
              </a:ext>
            </a:extLst>
          </p:cNvPr>
          <p:cNvSpPr txBox="1"/>
          <p:nvPr/>
        </p:nvSpPr>
        <p:spPr>
          <a:xfrm rot="16200000">
            <a:off x="746271" y="4005931"/>
            <a:ext cx="4478858" cy="276999"/>
          </a:xfrm>
          <a:prstGeom prst="rect">
            <a:avLst/>
          </a:prstGeom>
          <a:noFill/>
        </p:spPr>
        <p:txBody>
          <a:bodyPr wrap="square" rtlCol="0">
            <a:spAutoFit/>
          </a:bodyPr>
          <a:lstStyle/>
          <a:p>
            <a:r>
              <a:rPr lang="en-US" sz="1200" b="1" dirty="0"/>
              <a:t>UNIVAC</a:t>
            </a:r>
          </a:p>
        </p:txBody>
      </p:sp>
      <p:sp>
        <p:nvSpPr>
          <p:cNvPr id="28" name="TextBox 27">
            <a:extLst>
              <a:ext uri="{FF2B5EF4-FFF2-40B4-BE49-F238E27FC236}">
                <a16:creationId xmlns:a16="http://schemas.microsoft.com/office/drawing/2014/main" id="{99A8319D-87EC-43A1-BC6D-78943F4AC39C}"/>
              </a:ext>
            </a:extLst>
          </p:cNvPr>
          <p:cNvSpPr txBox="1"/>
          <p:nvPr/>
        </p:nvSpPr>
        <p:spPr>
          <a:xfrm rot="16200000">
            <a:off x="898671" y="4005931"/>
            <a:ext cx="4478858" cy="276999"/>
          </a:xfrm>
          <a:prstGeom prst="rect">
            <a:avLst/>
          </a:prstGeom>
          <a:noFill/>
        </p:spPr>
        <p:txBody>
          <a:bodyPr wrap="square" rtlCol="0">
            <a:spAutoFit/>
          </a:bodyPr>
          <a:lstStyle/>
          <a:p>
            <a:r>
              <a:rPr lang="en-US" sz="1200" b="1" dirty="0"/>
              <a:t>IBM 701</a:t>
            </a:r>
          </a:p>
        </p:txBody>
      </p:sp>
      <p:sp>
        <p:nvSpPr>
          <p:cNvPr id="29" name="TextBox 28">
            <a:extLst>
              <a:ext uri="{FF2B5EF4-FFF2-40B4-BE49-F238E27FC236}">
                <a16:creationId xmlns:a16="http://schemas.microsoft.com/office/drawing/2014/main" id="{C4F2EA23-65B1-4FD4-9DF5-BB89758F258B}"/>
              </a:ext>
            </a:extLst>
          </p:cNvPr>
          <p:cNvSpPr txBox="1"/>
          <p:nvPr/>
        </p:nvSpPr>
        <p:spPr>
          <a:xfrm rot="16200000">
            <a:off x="1069571" y="4005931"/>
            <a:ext cx="4478858" cy="276999"/>
          </a:xfrm>
          <a:prstGeom prst="rect">
            <a:avLst/>
          </a:prstGeom>
          <a:noFill/>
        </p:spPr>
        <p:txBody>
          <a:bodyPr wrap="square" rtlCol="0">
            <a:spAutoFit/>
          </a:bodyPr>
          <a:lstStyle/>
          <a:p>
            <a:r>
              <a:rPr lang="en-US" sz="1200" b="1" dirty="0"/>
              <a:t>UNIVAC 1103A</a:t>
            </a:r>
          </a:p>
        </p:txBody>
      </p:sp>
      <p:sp>
        <p:nvSpPr>
          <p:cNvPr id="35" name="TextBox 34">
            <a:extLst>
              <a:ext uri="{FF2B5EF4-FFF2-40B4-BE49-F238E27FC236}">
                <a16:creationId xmlns:a16="http://schemas.microsoft.com/office/drawing/2014/main" id="{A7F12276-0EA1-4EDA-973F-AA1A58A9FFF1}"/>
              </a:ext>
            </a:extLst>
          </p:cNvPr>
          <p:cNvSpPr txBox="1"/>
          <p:nvPr/>
        </p:nvSpPr>
        <p:spPr>
          <a:xfrm rot="16200000">
            <a:off x="395376" y="4011297"/>
            <a:ext cx="4478858" cy="276999"/>
          </a:xfrm>
          <a:prstGeom prst="rect">
            <a:avLst/>
          </a:prstGeom>
          <a:noFill/>
        </p:spPr>
        <p:txBody>
          <a:bodyPr wrap="square" rtlCol="0">
            <a:spAutoFit/>
          </a:bodyPr>
          <a:lstStyle/>
          <a:p>
            <a:r>
              <a:rPr lang="en-US" sz="1200" b="1" dirty="0"/>
              <a:t>EDSAC and EDVAC</a:t>
            </a:r>
          </a:p>
        </p:txBody>
      </p:sp>
      <p:sp>
        <p:nvSpPr>
          <p:cNvPr id="36" name="TextBox 35">
            <a:extLst>
              <a:ext uri="{FF2B5EF4-FFF2-40B4-BE49-F238E27FC236}">
                <a16:creationId xmlns:a16="http://schemas.microsoft.com/office/drawing/2014/main" id="{A7CB726F-6597-4ED8-911C-FAD211380763}"/>
              </a:ext>
            </a:extLst>
          </p:cNvPr>
          <p:cNvSpPr txBox="1"/>
          <p:nvPr/>
        </p:nvSpPr>
        <p:spPr>
          <a:xfrm rot="16200000">
            <a:off x="547776" y="4002826"/>
            <a:ext cx="4478858" cy="276999"/>
          </a:xfrm>
          <a:prstGeom prst="rect">
            <a:avLst/>
          </a:prstGeom>
          <a:noFill/>
        </p:spPr>
        <p:txBody>
          <a:bodyPr wrap="square" rtlCol="0">
            <a:spAutoFit/>
          </a:bodyPr>
          <a:lstStyle/>
          <a:p>
            <a:r>
              <a:rPr lang="en-US" sz="1200" b="1" dirty="0"/>
              <a:t>BINAC</a:t>
            </a:r>
          </a:p>
        </p:txBody>
      </p:sp>
      <p:sp>
        <p:nvSpPr>
          <p:cNvPr id="31" name="TextBox 30">
            <a:extLst>
              <a:ext uri="{FF2B5EF4-FFF2-40B4-BE49-F238E27FC236}">
                <a16:creationId xmlns:a16="http://schemas.microsoft.com/office/drawing/2014/main" id="{3309DC95-0293-4813-A3CB-E3A4452402D9}"/>
              </a:ext>
            </a:extLst>
          </p:cNvPr>
          <p:cNvSpPr txBox="1"/>
          <p:nvPr/>
        </p:nvSpPr>
        <p:spPr>
          <a:xfrm rot="16200000">
            <a:off x="2041671" y="4005931"/>
            <a:ext cx="4478858" cy="276999"/>
          </a:xfrm>
          <a:prstGeom prst="rect">
            <a:avLst/>
          </a:prstGeom>
          <a:noFill/>
        </p:spPr>
        <p:txBody>
          <a:bodyPr wrap="square" rtlCol="0">
            <a:spAutoFit/>
          </a:bodyPr>
          <a:lstStyle/>
          <a:p>
            <a:r>
              <a:rPr lang="en-US" sz="1200" b="1" dirty="0"/>
              <a:t>GE-645 Mainframe</a:t>
            </a:r>
          </a:p>
        </p:txBody>
      </p:sp>
      <p:pic>
        <p:nvPicPr>
          <p:cNvPr id="37" name="Picture 36">
            <a:extLst>
              <a:ext uri="{FF2B5EF4-FFF2-40B4-BE49-F238E27FC236}">
                <a16:creationId xmlns:a16="http://schemas.microsoft.com/office/drawing/2014/main" id="{B1A6FC6F-699F-4AB9-92DC-DBD4DE2CF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3246" y="1316038"/>
            <a:ext cx="5526712" cy="3463925"/>
          </a:xfrm>
          <a:prstGeom prst="rect">
            <a:avLst/>
          </a:prstGeom>
        </p:spPr>
      </p:pic>
      <p:sp>
        <p:nvSpPr>
          <p:cNvPr id="30" name="TextBox 29">
            <a:extLst>
              <a:ext uri="{FF2B5EF4-FFF2-40B4-BE49-F238E27FC236}">
                <a16:creationId xmlns:a16="http://schemas.microsoft.com/office/drawing/2014/main" id="{46369953-5540-4187-B458-36A6524EF312}"/>
              </a:ext>
            </a:extLst>
          </p:cNvPr>
          <p:cNvSpPr txBox="1"/>
          <p:nvPr/>
        </p:nvSpPr>
        <p:spPr>
          <a:xfrm rot="16200000">
            <a:off x="1889271" y="4005931"/>
            <a:ext cx="4478858" cy="276999"/>
          </a:xfrm>
          <a:prstGeom prst="rect">
            <a:avLst/>
          </a:prstGeom>
          <a:noFill/>
        </p:spPr>
        <p:txBody>
          <a:bodyPr wrap="square" rtlCol="0">
            <a:spAutoFit/>
          </a:bodyPr>
          <a:lstStyle/>
          <a:p>
            <a:r>
              <a:rPr lang="en-US" sz="1200" b="1" dirty="0"/>
              <a:t>IBM System/360</a:t>
            </a:r>
          </a:p>
        </p:txBody>
      </p:sp>
      <p:sp>
        <p:nvSpPr>
          <p:cNvPr id="33" name="TextBox 32">
            <a:extLst>
              <a:ext uri="{FF2B5EF4-FFF2-40B4-BE49-F238E27FC236}">
                <a16:creationId xmlns:a16="http://schemas.microsoft.com/office/drawing/2014/main" id="{A89F0066-5DE8-4B5F-B0FB-1CFF8DA010EE}"/>
              </a:ext>
            </a:extLst>
          </p:cNvPr>
          <p:cNvSpPr txBox="1"/>
          <p:nvPr/>
        </p:nvSpPr>
        <p:spPr>
          <a:xfrm rot="16200000">
            <a:off x="1736871" y="4005931"/>
            <a:ext cx="4478858" cy="276999"/>
          </a:xfrm>
          <a:prstGeom prst="rect">
            <a:avLst/>
          </a:prstGeom>
          <a:noFill/>
        </p:spPr>
        <p:txBody>
          <a:bodyPr wrap="square" rtlCol="0">
            <a:spAutoFit/>
          </a:bodyPr>
          <a:lstStyle/>
          <a:p>
            <a:r>
              <a:rPr lang="en-US" sz="1200" b="1" dirty="0"/>
              <a:t>DEC PDP-1</a:t>
            </a:r>
          </a:p>
        </p:txBody>
      </p:sp>
      <p:sp>
        <p:nvSpPr>
          <p:cNvPr id="40" name="TextBox 39">
            <a:extLst>
              <a:ext uri="{FF2B5EF4-FFF2-40B4-BE49-F238E27FC236}">
                <a16:creationId xmlns:a16="http://schemas.microsoft.com/office/drawing/2014/main" id="{52DDBA88-EBF5-4E59-ABAF-880004F5DEEC}"/>
              </a:ext>
            </a:extLst>
          </p:cNvPr>
          <p:cNvSpPr txBox="1"/>
          <p:nvPr/>
        </p:nvSpPr>
        <p:spPr>
          <a:xfrm rot="16200000">
            <a:off x="1251871" y="4005931"/>
            <a:ext cx="4478858" cy="276999"/>
          </a:xfrm>
          <a:prstGeom prst="rect">
            <a:avLst/>
          </a:prstGeom>
          <a:noFill/>
        </p:spPr>
        <p:txBody>
          <a:bodyPr wrap="square" rtlCol="0">
            <a:spAutoFit/>
          </a:bodyPr>
          <a:lstStyle/>
          <a:p>
            <a:r>
              <a:rPr lang="en-US" sz="1200" b="1" dirty="0"/>
              <a:t>FORTRAN</a:t>
            </a:r>
          </a:p>
        </p:txBody>
      </p:sp>
      <p:sp>
        <p:nvSpPr>
          <p:cNvPr id="5" name="TextBox 4">
            <a:extLst>
              <a:ext uri="{FF2B5EF4-FFF2-40B4-BE49-F238E27FC236}">
                <a16:creationId xmlns:a16="http://schemas.microsoft.com/office/drawing/2014/main" id="{91689622-CF32-4417-B123-D25D04A668F0}"/>
              </a:ext>
            </a:extLst>
          </p:cNvPr>
          <p:cNvSpPr txBox="1"/>
          <p:nvPr/>
        </p:nvSpPr>
        <p:spPr>
          <a:xfrm rot="16200000">
            <a:off x="1556671" y="4005931"/>
            <a:ext cx="4478858" cy="276999"/>
          </a:xfrm>
          <a:prstGeom prst="rect">
            <a:avLst/>
          </a:prstGeom>
          <a:noFill/>
        </p:spPr>
        <p:txBody>
          <a:bodyPr wrap="square" rtlCol="0">
            <a:spAutoFit/>
          </a:bodyPr>
          <a:lstStyle/>
          <a:p>
            <a:r>
              <a:rPr lang="en-US" sz="1200" b="1" dirty="0"/>
              <a:t>Burroughs B5000</a:t>
            </a:r>
          </a:p>
        </p:txBody>
      </p:sp>
      <p:sp>
        <p:nvSpPr>
          <p:cNvPr id="8" name="TextBox 7">
            <a:extLst>
              <a:ext uri="{FF2B5EF4-FFF2-40B4-BE49-F238E27FC236}">
                <a16:creationId xmlns:a16="http://schemas.microsoft.com/office/drawing/2014/main" id="{94DE858E-0F00-498E-BE04-DAA532BF4F63}"/>
              </a:ext>
            </a:extLst>
          </p:cNvPr>
          <p:cNvSpPr txBox="1"/>
          <p:nvPr/>
        </p:nvSpPr>
        <p:spPr>
          <a:xfrm rot="16200000">
            <a:off x="1404271" y="4005931"/>
            <a:ext cx="4478858" cy="276999"/>
          </a:xfrm>
          <a:prstGeom prst="rect">
            <a:avLst/>
          </a:prstGeom>
          <a:noFill/>
        </p:spPr>
        <p:txBody>
          <a:bodyPr wrap="square" rtlCol="0">
            <a:spAutoFit/>
          </a:bodyPr>
          <a:lstStyle/>
          <a:p>
            <a:r>
              <a:rPr lang="en-US" sz="1200" b="1" dirty="0"/>
              <a:t>IBM 7090</a:t>
            </a:r>
          </a:p>
        </p:txBody>
      </p:sp>
    </p:spTree>
    <p:extLst>
      <p:ext uri="{BB962C8B-B14F-4D97-AF65-F5344CB8AC3E}">
        <p14:creationId xmlns:p14="http://schemas.microsoft.com/office/powerpoint/2010/main" val="99924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8</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sp>
        <p:nvSpPr>
          <p:cNvPr id="21" name="TextBox 20">
            <a:extLst>
              <a:ext uri="{FF2B5EF4-FFF2-40B4-BE49-F238E27FC236}">
                <a16:creationId xmlns:a16="http://schemas.microsoft.com/office/drawing/2014/main" id="{D0E86DD4-66F5-4AF2-9C02-8DDD8989F4F2}"/>
              </a:ext>
            </a:extLst>
          </p:cNvPr>
          <p:cNvSpPr txBox="1"/>
          <p:nvPr/>
        </p:nvSpPr>
        <p:spPr>
          <a:xfrm rot="16200000">
            <a:off x="-50389" y="4005931"/>
            <a:ext cx="4478858" cy="276999"/>
          </a:xfrm>
          <a:prstGeom prst="rect">
            <a:avLst/>
          </a:prstGeom>
          <a:noFill/>
        </p:spPr>
        <p:txBody>
          <a:bodyPr wrap="square" rtlCol="0">
            <a:spAutoFit/>
          </a:bodyPr>
          <a:lstStyle/>
          <a:p>
            <a:r>
              <a:rPr lang="en-US" sz="1200" b="1" dirty="0"/>
              <a:t>ENIAC</a:t>
            </a:r>
          </a:p>
        </p:txBody>
      </p:sp>
      <p:sp>
        <p:nvSpPr>
          <p:cNvPr id="22" name="TextBox 21">
            <a:extLst>
              <a:ext uri="{FF2B5EF4-FFF2-40B4-BE49-F238E27FC236}">
                <a16:creationId xmlns:a16="http://schemas.microsoft.com/office/drawing/2014/main" id="{4FD16E1E-D506-46C8-91E4-6C69FA13283E}"/>
              </a:ext>
            </a:extLst>
          </p:cNvPr>
          <p:cNvSpPr txBox="1"/>
          <p:nvPr/>
        </p:nvSpPr>
        <p:spPr>
          <a:xfrm rot="16200000">
            <a:off x="196108" y="4027267"/>
            <a:ext cx="4478858" cy="276999"/>
          </a:xfrm>
          <a:prstGeom prst="rect">
            <a:avLst/>
          </a:prstGeom>
          <a:noFill/>
        </p:spPr>
        <p:txBody>
          <a:bodyPr wrap="square" rtlCol="0">
            <a:spAutoFit/>
          </a:bodyPr>
          <a:lstStyle/>
          <a:p>
            <a:r>
              <a:rPr lang="en-US" sz="1200" b="1" dirty="0"/>
              <a:t>Transistor</a:t>
            </a:r>
          </a:p>
        </p:txBody>
      </p:sp>
      <p:sp>
        <p:nvSpPr>
          <p:cNvPr id="27" name="TextBox 26">
            <a:extLst>
              <a:ext uri="{FF2B5EF4-FFF2-40B4-BE49-F238E27FC236}">
                <a16:creationId xmlns:a16="http://schemas.microsoft.com/office/drawing/2014/main" id="{8089A950-AC7B-458F-AB38-3A6F0643A25D}"/>
              </a:ext>
            </a:extLst>
          </p:cNvPr>
          <p:cNvSpPr txBox="1"/>
          <p:nvPr/>
        </p:nvSpPr>
        <p:spPr>
          <a:xfrm rot="16200000">
            <a:off x="746271" y="4005931"/>
            <a:ext cx="4478858" cy="276999"/>
          </a:xfrm>
          <a:prstGeom prst="rect">
            <a:avLst/>
          </a:prstGeom>
          <a:noFill/>
        </p:spPr>
        <p:txBody>
          <a:bodyPr wrap="square" rtlCol="0">
            <a:spAutoFit/>
          </a:bodyPr>
          <a:lstStyle/>
          <a:p>
            <a:r>
              <a:rPr lang="en-US" sz="1200" b="1" dirty="0"/>
              <a:t>UNIVAC</a:t>
            </a:r>
          </a:p>
        </p:txBody>
      </p:sp>
      <p:sp>
        <p:nvSpPr>
          <p:cNvPr id="28" name="TextBox 27">
            <a:extLst>
              <a:ext uri="{FF2B5EF4-FFF2-40B4-BE49-F238E27FC236}">
                <a16:creationId xmlns:a16="http://schemas.microsoft.com/office/drawing/2014/main" id="{99A8319D-87EC-43A1-BC6D-78943F4AC39C}"/>
              </a:ext>
            </a:extLst>
          </p:cNvPr>
          <p:cNvSpPr txBox="1"/>
          <p:nvPr/>
        </p:nvSpPr>
        <p:spPr>
          <a:xfrm rot="16200000">
            <a:off x="898671" y="4005931"/>
            <a:ext cx="4478858" cy="276999"/>
          </a:xfrm>
          <a:prstGeom prst="rect">
            <a:avLst/>
          </a:prstGeom>
          <a:noFill/>
        </p:spPr>
        <p:txBody>
          <a:bodyPr wrap="square" rtlCol="0">
            <a:spAutoFit/>
          </a:bodyPr>
          <a:lstStyle/>
          <a:p>
            <a:r>
              <a:rPr lang="en-US" sz="1200" b="1" dirty="0"/>
              <a:t>IBM 701</a:t>
            </a:r>
          </a:p>
        </p:txBody>
      </p:sp>
      <p:sp>
        <p:nvSpPr>
          <p:cNvPr id="29" name="TextBox 28">
            <a:extLst>
              <a:ext uri="{FF2B5EF4-FFF2-40B4-BE49-F238E27FC236}">
                <a16:creationId xmlns:a16="http://schemas.microsoft.com/office/drawing/2014/main" id="{C4F2EA23-65B1-4FD4-9DF5-BB89758F258B}"/>
              </a:ext>
            </a:extLst>
          </p:cNvPr>
          <p:cNvSpPr txBox="1"/>
          <p:nvPr/>
        </p:nvSpPr>
        <p:spPr>
          <a:xfrm rot="16200000">
            <a:off x="1069571" y="4005931"/>
            <a:ext cx="4478858" cy="276999"/>
          </a:xfrm>
          <a:prstGeom prst="rect">
            <a:avLst/>
          </a:prstGeom>
          <a:noFill/>
        </p:spPr>
        <p:txBody>
          <a:bodyPr wrap="square" rtlCol="0">
            <a:spAutoFit/>
          </a:bodyPr>
          <a:lstStyle/>
          <a:p>
            <a:r>
              <a:rPr lang="en-US" sz="1200" b="1" dirty="0"/>
              <a:t>UNIVAC 1103A</a:t>
            </a:r>
          </a:p>
        </p:txBody>
      </p:sp>
      <p:pic>
        <p:nvPicPr>
          <p:cNvPr id="30" name="Picture 29">
            <a:extLst>
              <a:ext uri="{FF2B5EF4-FFF2-40B4-BE49-F238E27FC236}">
                <a16:creationId xmlns:a16="http://schemas.microsoft.com/office/drawing/2014/main" id="{703E40AA-904D-49AC-901A-DEE3C66EFD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3420" y="1359361"/>
            <a:ext cx="6523514" cy="3746612"/>
          </a:xfrm>
          <a:prstGeom prst="rect">
            <a:avLst/>
          </a:prstGeom>
        </p:spPr>
      </p:pic>
      <p:pic>
        <p:nvPicPr>
          <p:cNvPr id="33" name="Picture 32">
            <a:extLst>
              <a:ext uri="{FF2B5EF4-FFF2-40B4-BE49-F238E27FC236}">
                <a16:creationId xmlns:a16="http://schemas.microsoft.com/office/drawing/2014/main" id="{C100A5B9-9FB4-4948-835B-86EE3E45D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6259" y="1359362"/>
            <a:ext cx="4797693" cy="3593639"/>
          </a:xfrm>
          <a:prstGeom prst="rect">
            <a:avLst/>
          </a:prstGeom>
        </p:spPr>
      </p:pic>
      <p:sp>
        <p:nvSpPr>
          <p:cNvPr id="34" name="TextBox 33">
            <a:extLst>
              <a:ext uri="{FF2B5EF4-FFF2-40B4-BE49-F238E27FC236}">
                <a16:creationId xmlns:a16="http://schemas.microsoft.com/office/drawing/2014/main" id="{6EE27693-A5BC-4BDA-956A-652BBAE7DC21}"/>
              </a:ext>
            </a:extLst>
          </p:cNvPr>
          <p:cNvSpPr txBox="1"/>
          <p:nvPr/>
        </p:nvSpPr>
        <p:spPr>
          <a:xfrm rot="16200000">
            <a:off x="2194071" y="4005931"/>
            <a:ext cx="4478858" cy="276999"/>
          </a:xfrm>
          <a:prstGeom prst="rect">
            <a:avLst/>
          </a:prstGeom>
          <a:noFill/>
        </p:spPr>
        <p:txBody>
          <a:bodyPr wrap="square" rtlCol="0">
            <a:spAutoFit/>
          </a:bodyPr>
          <a:lstStyle/>
          <a:p>
            <a:r>
              <a:rPr lang="en-US" sz="1200" b="1" dirty="0"/>
              <a:t>DEC PD-8</a:t>
            </a:r>
          </a:p>
        </p:txBody>
      </p:sp>
      <p:sp>
        <p:nvSpPr>
          <p:cNvPr id="35" name="TextBox 34">
            <a:extLst>
              <a:ext uri="{FF2B5EF4-FFF2-40B4-BE49-F238E27FC236}">
                <a16:creationId xmlns:a16="http://schemas.microsoft.com/office/drawing/2014/main" id="{A7F12276-0EA1-4EDA-973F-AA1A58A9FFF1}"/>
              </a:ext>
            </a:extLst>
          </p:cNvPr>
          <p:cNvSpPr txBox="1"/>
          <p:nvPr/>
        </p:nvSpPr>
        <p:spPr>
          <a:xfrm rot="16200000">
            <a:off x="395376" y="4011297"/>
            <a:ext cx="4478858" cy="276999"/>
          </a:xfrm>
          <a:prstGeom prst="rect">
            <a:avLst/>
          </a:prstGeom>
          <a:noFill/>
        </p:spPr>
        <p:txBody>
          <a:bodyPr wrap="square" rtlCol="0">
            <a:spAutoFit/>
          </a:bodyPr>
          <a:lstStyle/>
          <a:p>
            <a:r>
              <a:rPr lang="en-US" sz="1200" b="1" dirty="0"/>
              <a:t>EDSAC and EDVAC</a:t>
            </a:r>
          </a:p>
        </p:txBody>
      </p:sp>
      <p:sp>
        <p:nvSpPr>
          <p:cNvPr id="36" name="TextBox 35">
            <a:extLst>
              <a:ext uri="{FF2B5EF4-FFF2-40B4-BE49-F238E27FC236}">
                <a16:creationId xmlns:a16="http://schemas.microsoft.com/office/drawing/2014/main" id="{A7CB726F-6597-4ED8-911C-FAD211380763}"/>
              </a:ext>
            </a:extLst>
          </p:cNvPr>
          <p:cNvSpPr txBox="1"/>
          <p:nvPr/>
        </p:nvSpPr>
        <p:spPr>
          <a:xfrm rot="16200000">
            <a:off x="547776" y="4002826"/>
            <a:ext cx="4478858" cy="276999"/>
          </a:xfrm>
          <a:prstGeom prst="rect">
            <a:avLst/>
          </a:prstGeom>
          <a:noFill/>
        </p:spPr>
        <p:txBody>
          <a:bodyPr wrap="square" rtlCol="0">
            <a:spAutoFit/>
          </a:bodyPr>
          <a:lstStyle/>
          <a:p>
            <a:r>
              <a:rPr lang="en-US" sz="1200" b="1" dirty="0"/>
              <a:t>BINAC</a:t>
            </a:r>
          </a:p>
        </p:txBody>
      </p:sp>
      <p:sp>
        <p:nvSpPr>
          <p:cNvPr id="48" name="TextBox 47">
            <a:extLst>
              <a:ext uri="{FF2B5EF4-FFF2-40B4-BE49-F238E27FC236}">
                <a16:creationId xmlns:a16="http://schemas.microsoft.com/office/drawing/2014/main" id="{B6F231CD-AB03-4EB8-90CF-8E5D491EEA5D}"/>
              </a:ext>
            </a:extLst>
          </p:cNvPr>
          <p:cNvSpPr txBox="1"/>
          <p:nvPr/>
        </p:nvSpPr>
        <p:spPr>
          <a:xfrm rot="16200000">
            <a:off x="2041671" y="4005931"/>
            <a:ext cx="4478858" cy="276999"/>
          </a:xfrm>
          <a:prstGeom prst="rect">
            <a:avLst/>
          </a:prstGeom>
          <a:noFill/>
        </p:spPr>
        <p:txBody>
          <a:bodyPr wrap="square" rtlCol="0">
            <a:spAutoFit/>
          </a:bodyPr>
          <a:lstStyle/>
          <a:p>
            <a:r>
              <a:rPr lang="en-US" sz="1200" b="1" dirty="0"/>
              <a:t>GE-645 Mainframe</a:t>
            </a:r>
          </a:p>
        </p:txBody>
      </p:sp>
      <p:sp>
        <p:nvSpPr>
          <p:cNvPr id="49" name="TextBox 48">
            <a:extLst>
              <a:ext uri="{FF2B5EF4-FFF2-40B4-BE49-F238E27FC236}">
                <a16:creationId xmlns:a16="http://schemas.microsoft.com/office/drawing/2014/main" id="{436B0B27-77FC-44AC-92F3-7BD91407B390}"/>
              </a:ext>
            </a:extLst>
          </p:cNvPr>
          <p:cNvSpPr txBox="1"/>
          <p:nvPr/>
        </p:nvSpPr>
        <p:spPr>
          <a:xfrm rot="16200000">
            <a:off x="1889271" y="4005931"/>
            <a:ext cx="4478858" cy="276999"/>
          </a:xfrm>
          <a:prstGeom prst="rect">
            <a:avLst/>
          </a:prstGeom>
          <a:noFill/>
        </p:spPr>
        <p:txBody>
          <a:bodyPr wrap="square" rtlCol="0">
            <a:spAutoFit/>
          </a:bodyPr>
          <a:lstStyle/>
          <a:p>
            <a:r>
              <a:rPr lang="en-US" sz="1200" b="1" dirty="0"/>
              <a:t>IBM System/360</a:t>
            </a:r>
          </a:p>
        </p:txBody>
      </p:sp>
      <p:sp>
        <p:nvSpPr>
          <p:cNvPr id="50" name="TextBox 49">
            <a:extLst>
              <a:ext uri="{FF2B5EF4-FFF2-40B4-BE49-F238E27FC236}">
                <a16:creationId xmlns:a16="http://schemas.microsoft.com/office/drawing/2014/main" id="{0763DFE7-712A-4A58-BF23-3B51EB979E85}"/>
              </a:ext>
            </a:extLst>
          </p:cNvPr>
          <p:cNvSpPr txBox="1"/>
          <p:nvPr/>
        </p:nvSpPr>
        <p:spPr>
          <a:xfrm rot="16200000">
            <a:off x="1736871" y="4005931"/>
            <a:ext cx="4478858" cy="276999"/>
          </a:xfrm>
          <a:prstGeom prst="rect">
            <a:avLst/>
          </a:prstGeom>
          <a:noFill/>
        </p:spPr>
        <p:txBody>
          <a:bodyPr wrap="square" rtlCol="0">
            <a:spAutoFit/>
          </a:bodyPr>
          <a:lstStyle/>
          <a:p>
            <a:r>
              <a:rPr lang="en-US" sz="1200" b="1" dirty="0"/>
              <a:t>DEC PDP-1</a:t>
            </a:r>
          </a:p>
        </p:txBody>
      </p:sp>
      <p:sp>
        <p:nvSpPr>
          <p:cNvPr id="53" name="TextBox 52">
            <a:extLst>
              <a:ext uri="{FF2B5EF4-FFF2-40B4-BE49-F238E27FC236}">
                <a16:creationId xmlns:a16="http://schemas.microsoft.com/office/drawing/2014/main" id="{3B574E8A-B63D-43CE-B18E-10AB5FC91924}"/>
              </a:ext>
            </a:extLst>
          </p:cNvPr>
          <p:cNvSpPr txBox="1"/>
          <p:nvPr/>
        </p:nvSpPr>
        <p:spPr>
          <a:xfrm rot="16200000">
            <a:off x="1251871" y="4005931"/>
            <a:ext cx="4478858" cy="276999"/>
          </a:xfrm>
          <a:prstGeom prst="rect">
            <a:avLst/>
          </a:prstGeom>
          <a:noFill/>
        </p:spPr>
        <p:txBody>
          <a:bodyPr wrap="square" rtlCol="0">
            <a:spAutoFit/>
          </a:bodyPr>
          <a:lstStyle/>
          <a:p>
            <a:r>
              <a:rPr lang="en-US" sz="1200" b="1" dirty="0"/>
              <a:t>FORTRAN</a:t>
            </a:r>
          </a:p>
        </p:txBody>
      </p:sp>
      <p:sp>
        <p:nvSpPr>
          <p:cNvPr id="5" name="TextBox 4">
            <a:extLst>
              <a:ext uri="{FF2B5EF4-FFF2-40B4-BE49-F238E27FC236}">
                <a16:creationId xmlns:a16="http://schemas.microsoft.com/office/drawing/2014/main" id="{02EEF694-E1BA-4EF2-A502-1410E278F572}"/>
              </a:ext>
            </a:extLst>
          </p:cNvPr>
          <p:cNvSpPr txBox="1"/>
          <p:nvPr/>
        </p:nvSpPr>
        <p:spPr>
          <a:xfrm rot="16200000">
            <a:off x="1556671" y="4005931"/>
            <a:ext cx="4478858" cy="276999"/>
          </a:xfrm>
          <a:prstGeom prst="rect">
            <a:avLst/>
          </a:prstGeom>
          <a:noFill/>
        </p:spPr>
        <p:txBody>
          <a:bodyPr wrap="square" rtlCol="0">
            <a:spAutoFit/>
          </a:bodyPr>
          <a:lstStyle/>
          <a:p>
            <a:r>
              <a:rPr lang="en-US" sz="1200" b="1" dirty="0"/>
              <a:t>Burroughs B5000</a:t>
            </a:r>
          </a:p>
        </p:txBody>
      </p:sp>
      <p:sp>
        <p:nvSpPr>
          <p:cNvPr id="8" name="TextBox 7">
            <a:extLst>
              <a:ext uri="{FF2B5EF4-FFF2-40B4-BE49-F238E27FC236}">
                <a16:creationId xmlns:a16="http://schemas.microsoft.com/office/drawing/2014/main" id="{347EFE82-8089-4548-B71B-B49FC4273C61}"/>
              </a:ext>
            </a:extLst>
          </p:cNvPr>
          <p:cNvSpPr txBox="1"/>
          <p:nvPr/>
        </p:nvSpPr>
        <p:spPr>
          <a:xfrm rot="16200000">
            <a:off x="1404271" y="4005931"/>
            <a:ext cx="4478858" cy="276999"/>
          </a:xfrm>
          <a:prstGeom prst="rect">
            <a:avLst/>
          </a:prstGeom>
          <a:noFill/>
        </p:spPr>
        <p:txBody>
          <a:bodyPr wrap="square" rtlCol="0">
            <a:spAutoFit/>
          </a:bodyPr>
          <a:lstStyle/>
          <a:p>
            <a:r>
              <a:rPr lang="en-US" sz="1200" b="1" dirty="0"/>
              <a:t>IBM 7090</a:t>
            </a:r>
          </a:p>
        </p:txBody>
      </p:sp>
    </p:spTree>
    <p:extLst>
      <p:ext uri="{BB962C8B-B14F-4D97-AF65-F5344CB8AC3E}">
        <p14:creationId xmlns:p14="http://schemas.microsoft.com/office/powerpoint/2010/main" val="401084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9</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sp>
        <p:nvSpPr>
          <p:cNvPr id="21" name="TextBox 20">
            <a:extLst>
              <a:ext uri="{FF2B5EF4-FFF2-40B4-BE49-F238E27FC236}">
                <a16:creationId xmlns:a16="http://schemas.microsoft.com/office/drawing/2014/main" id="{D0E86DD4-66F5-4AF2-9C02-8DDD8989F4F2}"/>
              </a:ext>
            </a:extLst>
          </p:cNvPr>
          <p:cNvSpPr txBox="1"/>
          <p:nvPr/>
        </p:nvSpPr>
        <p:spPr>
          <a:xfrm rot="16200000">
            <a:off x="-50389" y="4005931"/>
            <a:ext cx="4478858" cy="276999"/>
          </a:xfrm>
          <a:prstGeom prst="rect">
            <a:avLst/>
          </a:prstGeom>
          <a:noFill/>
        </p:spPr>
        <p:txBody>
          <a:bodyPr wrap="square" rtlCol="0">
            <a:spAutoFit/>
          </a:bodyPr>
          <a:lstStyle/>
          <a:p>
            <a:r>
              <a:rPr lang="en-US" sz="1200" b="1" dirty="0"/>
              <a:t>ENIAC</a:t>
            </a:r>
          </a:p>
        </p:txBody>
      </p:sp>
      <p:sp>
        <p:nvSpPr>
          <p:cNvPr id="22" name="TextBox 21">
            <a:extLst>
              <a:ext uri="{FF2B5EF4-FFF2-40B4-BE49-F238E27FC236}">
                <a16:creationId xmlns:a16="http://schemas.microsoft.com/office/drawing/2014/main" id="{4FD16E1E-D506-46C8-91E4-6C69FA13283E}"/>
              </a:ext>
            </a:extLst>
          </p:cNvPr>
          <p:cNvSpPr txBox="1"/>
          <p:nvPr/>
        </p:nvSpPr>
        <p:spPr>
          <a:xfrm rot="16200000">
            <a:off x="196108" y="4027267"/>
            <a:ext cx="4478858" cy="276999"/>
          </a:xfrm>
          <a:prstGeom prst="rect">
            <a:avLst/>
          </a:prstGeom>
          <a:noFill/>
        </p:spPr>
        <p:txBody>
          <a:bodyPr wrap="square" rtlCol="0">
            <a:spAutoFit/>
          </a:bodyPr>
          <a:lstStyle/>
          <a:p>
            <a:r>
              <a:rPr lang="en-US" sz="1200" b="1" dirty="0"/>
              <a:t>Transistor</a:t>
            </a:r>
          </a:p>
        </p:txBody>
      </p:sp>
      <p:sp>
        <p:nvSpPr>
          <p:cNvPr id="27" name="TextBox 26">
            <a:extLst>
              <a:ext uri="{FF2B5EF4-FFF2-40B4-BE49-F238E27FC236}">
                <a16:creationId xmlns:a16="http://schemas.microsoft.com/office/drawing/2014/main" id="{8089A950-AC7B-458F-AB38-3A6F0643A25D}"/>
              </a:ext>
            </a:extLst>
          </p:cNvPr>
          <p:cNvSpPr txBox="1"/>
          <p:nvPr/>
        </p:nvSpPr>
        <p:spPr>
          <a:xfrm rot="16200000">
            <a:off x="746271" y="4005931"/>
            <a:ext cx="4478858" cy="276999"/>
          </a:xfrm>
          <a:prstGeom prst="rect">
            <a:avLst/>
          </a:prstGeom>
          <a:noFill/>
        </p:spPr>
        <p:txBody>
          <a:bodyPr wrap="square" rtlCol="0">
            <a:spAutoFit/>
          </a:bodyPr>
          <a:lstStyle/>
          <a:p>
            <a:r>
              <a:rPr lang="en-US" sz="1200" b="1" dirty="0"/>
              <a:t>UNIVAC</a:t>
            </a:r>
          </a:p>
        </p:txBody>
      </p:sp>
      <p:sp>
        <p:nvSpPr>
          <p:cNvPr id="28" name="TextBox 27">
            <a:extLst>
              <a:ext uri="{FF2B5EF4-FFF2-40B4-BE49-F238E27FC236}">
                <a16:creationId xmlns:a16="http://schemas.microsoft.com/office/drawing/2014/main" id="{99A8319D-87EC-43A1-BC6D-78943F4AC39C}"/>
              </a:ext>
            </a:extLst>
          </p:cNvPr>
          <p:cNvSpPr txBox="1"/>
          <p:nvPr/>
        </p:nvSpPr>
        <p:spPr>
          <a:xfrm rot="16200000">
            <a:off x="898671" y="4005931"/>
            <a:ext cx="4478858" cy="276999"/>
          </a:xfrm>
          <a:prstGeom prst="rect">
            <a:avLst/>
          </a:prstGeom>
          <a:noFill/>
        </p:spPr>
        <p:txBody>
          <a:bodyPr wrap="square" rtlCol="0">
            <a:spAutoFit/>
          </a:bodyPr>
          <a:lstStyle/>
          <a:p>
            <a:r>
              <a:rPr lang="en-US" sz="1200" b="1" dirty="0"/>
              <a:t>IBM 701</a:t>
            </a:r>
          </a:p>
        </p:txBody>
      </p:sp>
      <p:sp>
        <p:nvSpPr>
          <p:cNvPr id="29" name="TextBox 28">
            <a:extLst>
              <a:ext uri="{FF2B5EF4-FFF2-40B4-BE49-F238E27FC236}">
                <a16:creationId xmlns:a16="http://schemas.microsoft.com/office/drawing/2014/main" id="{C4F2EA23-65B1-4FD4-9DF5-BB89758F258B}"/>
              </a:ext>
            </a:extLst>
          </p:cNvPr>
          <p:cNvSpPr txBox="1"/>
          <p:nvPr/>
        </p:nvSpPr>
        <p:spPr>
          <a:xfrm rot="16200000">
            <a:off x="1069571" y="4005931"/>
            <a:ext cx="4478858" cy="276999"/>
          </a:xfrm>
          <a:prstGeom prst="rect">
            <a:avLst/>
          </a:prstGeom>
          <a:noFill/>
        </p:spPr>
        <p:txBody>
          <a:bodyPr wrap="square" rtlCol="0">
            <a:spAutoFit/>
          </a:bodyPr>
          <a:lstStyle/>
          <a:p>
            <a:r>
              <a:rPr lang="en-US" sz="1200" b="1" dirty="0"/>
              <a:t>UNIVAC 1103A</a:t>
            </a:r>
          </a:p>
        </p:txBody>
      </p:sp>
      <p:sp>
        <p:nvSpPr>
          <p:cNvPr id="35" name="TextBox 34">
            <a:extLst>
              <a:ext uri="{FF2B5EF4-FFF2-40B4-BE49-F238E27FC236}">
                <a16:creationId xmlns:a16="http://schemas.microsoft.com/office/drawing/2014/main" id="{A7F12276-0EA1-4EDA-973F-AA1A58A9FFF1}"/>
              </a:ext>
            </a:extLst>
          </p:cNvPr>
          <p:cNvSpPr txBox="1"/>
          <p:nvPr/>
        </p:nvSpPr>
        <p:spPr>
          <a:xfrm rot="16200000">
            <a:off x="395376" y="4011297"/>
            <a:ext cx="4478858" cy="276999"/>
          </a:xfrm>
          <a:prstGeom prst="rect">
            <a:avLst/>
          </a:prstGeom>
          <a:noFill/>
        </p:spPr>
        <p:txBody>
          <a:bodyPr wrap="square" rtlCol="0">
            <a:spAutoFit/>
          </a:bodyPr>
          <a:lstStyle/>
          <a:p>
            <a:r>
              <a:rPr lang="en-US" sz="1200" b="1" dirty="0"/>
              <a:t>EDSAC and EDVAC</a:t>
            </a:r>
          </a:p>
        </p:txBody>
      </p:sp>
      <p:sp>
        <p:nvSpPr>
          <p:cNvPr id="36" name="TextBox 35">
            <a:extLst>
              <a:ext uri="{FF2B5EF4-FFF2-40B4-BE49-F238E27FC236}">
                <a16:creationId xmlns:a16="http://schemas.microsoft.com/office/drawing/2014/main" id="{A7CB726F-6597-4ED8-911C-FAD211380763}"/>
              </a:ext>
            </a:extLst>
          </p:cNvPr>
          <p:cNvSpPr txBox="1"/>
          <p:nvPr/>
        </p:nvSpPr>
        <p:spPr>
          <a:xfrm rot="16200000">
            <a:off x="547776" y="4002826"/>
            <a:ext cx="4478858" cy="276999"/>
          </a:xfrm>
          <a:prstGeom prst="rect">
            <a:avLst/>
          </a:prstGeom>
          <a:noFill/>
        </p:spPr>
        <p:txBody>
          <a:bodyPr wrap="square" rtlCol="0">
            <a:spAutoFit/>
          </a:bodyPr>
          <a:lstStyle/>
          <a:p>
            <a:r>
              <a:rPr lang="en-US" sz="1200" b="1" dirty="0"/>
              <a:t>BINAC</a:t>
            </a:r>
          </a:p>
        </p:txBody>
      </p:sp>
      <p:pic>
        <p:nvPicPr>
          <p:cNvPr id="30" name="Picture 29">
            <a:extLst>
              <a:ext uri="{FF2B5EF4-FFF2-40B4-BE49-F238E27FC236}">
                <a16:creationId xmlns:a16="http://schemas.microsoft.com/office/drawing/2014/main" id="{45CB7FE5-3037-4AD0-B498-C92CE682C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8282" y="1568803"/>
            <a:ext cx="3459515" cy="2686212"/>
          </a:xfrm>
          <a:prstGeom prst="rect">
            <a:avLst/>
          </a:prstGeom>
        </p:spPr>
      </p:pic>
      <p:sp>
        <p:nvSpPr>
          <p:cNvPr id="33" name="TextBox 32">
            <a:extLst>
              <a:ext uri="{FF2B5EF4-FFF2-40B4-BE49-F238E27FC236}">
                <a16:creationId xmlns:a16="http://schemas.microsoft.com/office/drawing/2014/main" id="{5C09D06B-B3D5-45E9-AB66-436D05D7DCA9}"/>
              </a:ext>
            </a:extLst>
          </p:cNvPr>
          <p:cNvSpPr txBox="1"/>
          <p:nvPr/>
        </p:nvSpPr>
        <p:spPr>
          <a:xfrm rot="16200000">
            <a:off x="2422671" y="4005931"/>
            <a:ext cx="4478858" cy="276999"/>
          </a:xfrm>
          <a:prstGeom prst="rect">
            <a:avLst/>
          </a:prstGeom>
          <a:noFill/>
        </p:spPr>
        <p:txBody>
          <a:bodyPr wrap="square" rtlCol="0">
            <a:spAutoFit/>
          </a:bodyPr>
          <a:lstStyle/>
          <a:p>
            <a:r>
              <a:rPr lang="en-US" sz="1200" b="1" dirty="0"/>
              <a:t>Intel 4004</a:t>
            </a:r>
          </a:p>
        </p:txBody>
      </p:sp>
      <p:sp>
        <p:nvSpPr>
          <p:cNvPr id="37" name="TextBox 36">
            <a:extLst>
              <a:ext uri="{FF2B5EF4-FFF2-40B4-BE49-F238E27FC236}">
                <a16:creationId xmlns:a16="http://schemas.microsoft.com/office/drawing/2014/main" id="{C00F2FC4-0031-412C-98B3-E3A235D8D1DA}"/>
              </a:ext>
            </a:extLst>
          </p:cNvPr>
          <p:cNvSpPr txBox="1"/>
          <p:nvPr/>
        </p:nvSpPr>
        <p:spPr>
          <a:xfrm rot="16200000">
            <a:off x="2194071" y="4005931"/>
            <a:ext cx="4478858" cy="276999"/>
          </a:xfrm>
          <a:prstGeom prst="rect">
            <a:avLst/>
          </a:prstGeom>
          <a:noFill/>
        </p:spPr>
        <p:txBody>
          <a:bodyPr wrap="square" rtlCol="0">
            <a:spAutoFit/>
          </a:bodyPr>
          <a:lstStyle/>
          <a:p>
            <a:r>
              <a:rPr lang="en-US" sz="1200" b="1" dirty="0"/>
              <a:t>DEC PD-8</a:t>
            </a:r>
          </a:p>
        </p:txBody>
      </p:sp>
      <p:sp>
        <p:nvSpPr>
          <p:cNvPr id="38" name="TextBox 37">
            <a:extLst>
              <a:ext uri="{FF2B5EF4-FFF2-40B4-BE49-F238E27FC236}">
                <a16:creationId xmlns:a16="http://schemas.microsoft.com/office/drawing/2014/main" id="{D69E5F24-C441-4034-B39D-DDCA93DED24F}"/>
              </a:ext>
            </a:extLst>
          </p:cNvPr>
          <p:cNvSpPr txBox="1"/>
          <p:nvPr/>
        </p:nvSpPr>
        <p:spPr>
          <a:xfrm rot="16200000">
            <a:off x="2041671" y="4005931"/>
            <a:ext cx="4478858" cy="276999"/>
          </a:xfrm>
          <a:prstGeom prst="rect">
            <a:avLst/>
          </a:prstGeom>
          <a:noFill/>
        </p:spPr>
        <p:txBody>
          <a:bodyPr wrap="square" rtlCol="0">
            <a:spAutoFit/>
          </a:bodyPr>
          <a:lstStyle/>
          <a:p>
            <a:r>
              <a:rPr lang="en-US" sz="1200" b="1" dirty="0"/>
              <a:t>GE-645 Mainframe</a:t>
            </a:r>
          </a:p>
        </p:txBody>
      </p:sp>
      <p:sp>
        <p:nvSpPr>
          <p:cNvPr id="39" name="TextBox 38">
            <a:extLst>
              <a:ext uri="{FF2B5EF4-FFF2-40B4-BE49-F238E27FC236}">
                <a16:creationId xmlns:a16="http://schemas.microsoft.com/office/drawing/2014/main" id="{124897D3-A09E-4C73-9302-17A55B66440B}"/>
              </a:ext>
            </a:extLst>
          </p:cNvPr>
          <p:cNvSpPr txBox="1"/>
          <p:nvPr/>
        </p:nvSpPr>
        <p:spPr>
          <a:xfrm rot="16200000">
            <a:off x="1889271" y="4005931"/>
            <a:ext cx="4478858" cy="276999"/>
          </a:xfrm>
          <a:prstGeom prst="rect">
            <a:avLst/>
          </a:prstGeom>
          <a:noFill/>
        </p:spPr>
        <p:txBody>
          <a:bodyPr wrap="square" rtlCol="0">
            <a:spAutoFit/>
          </a:bodyPr>
          <a:lstStyle/>
          <a:p>
            <a:r>
              <a:rPr lang="en-US" sz="1200" b="1" dirty="0"/>
              <a:t>IBM System/360</a:t>
            </a:r>
          </a:p>
        </p:txBody>
      </p:sp>
      <p:sp>
        <p:nvSpPr>
          <p:cNvPr id="40" name="TextBox 39">
            <a:extLst>
              <a:ext uri="{FF2B5EF4-FFF2-40B4-BE49-F238E27FC236}">
                <a16:creationId xmlns:a16="http://schemas.microsoft.com/office/drawing/2014/main" id="{DC7D9222-D47C-4873-A863-2980F71F4DD4}"/>
              </a:ext>
            </a:extLst>
          </p:cNvPr>
          <p:cNvSpPr txBox="1"/>
          <p:nvPr/>
        </p:nvSpPr>
        <p:spPr>
          <a:xfrm rot="16200000">
            <a:off x="1736871" y="4005931"/>
            <a:ext cx="4478858" cy="276999"/>
          </a:xfrm>
          <a:prstGeom prst="rect">
            <a:avLst/>
          </a:prstGeom>
          <a:noFill/>
        </p:spPr>
        <p:txBody>
          <a:bodyPr wrap="square" rtlCol="0">
            <a:spAutoFit/>
          </a:bodyPr>
          <a:lstStyle/>
          <a:p>
            <a:r>
              <a:rPr lang="en-US" sz="1200" b="1" dirty="0"/>
              <a:t>DEC PDP-1</a:t>
            </a:r>
          </a:p>
        </p:txBody>
      </p:sp>
      <p:sp>
        <p:nvSpPr>
          <p:cNvPr id="43" name="TextBox 42">
            <a:extLst>
              <a:ext uri="{FF2B5EF4-FFF2-40B4-BE49-F238E27FC236}">
                <a16:creationId xmlns:a16="http://schemas.microsoft.com/office/drawing/2014/main" id="{639EA9EE-8051-46DB-94EE-9783792F6B7C}"/>
              </a:ext>
            </a:extLst>
          </p:cNvPr>
          <p:cNvSpPr txBox="1"/>
          <p:nvPr/>
        </p:nvSpPr>
        <p:spPr>
          <a:xfrm rot="16200000">
            <a:off x="1251871" y="4005931"/>
            <a:ext cx="4478858" cy="276999"/>
          </a:xfrm>
          <a:prstGeom prst="rect">
            <a:avLst/>
          </a:prstGeom>
          <a:noFill/>
        </p:spPr>
        <p:txBody>
          <a:bodyPr wrap="square" rtlCol="0">
            <a:spAutoFit/>
          </a:bodyPr>
          <a:lstStyle/>
          <a:p>
            <a:r>
              <a:rPr lang="en-US" sz="1200" b="1" dirty="0"/>
              <a:t>FORTRAN</a:t>
            </a:r>
          </a:p>
        </p:txBody>
      </p:sp>
      <p:sp>
        <p:nvSpPr>
          <p:cNvPr id="5" name="TextBox 4">
            <a:extLst>
              <a:ext uri="{FF2B5EF4-FFF2-40B4-BE49-F238E27FC236}">
                <a16:creationId xmlns:a16="http://schemas.microsoft.com/office/drawing/2014/main" id="{809D5C71-BB9E-4E73-B29E-9E63C1620BD8}"/>
              </a:ext>
            </a:extLst>
          </p:cNvPr>
          <p:cNvSpPr txBox="1"/>
          <p:nvPr/>
        </p:nvSpPr>
        <p:spPr>
          <a:xfrm rot="16200000">
            <a:off x="1556671" y="4005931"/>
            <a:ext cx="4478858" cy="276999"/>
          </a:xfrm>
          <a:prstGeom prst="rect">
            <a:avLst/>
          </a:prstGeom>
          <a:noFill/>
        </p:spPr>
        <p:txBody>
          <a:bodyPr wrap="square" rtlCol="0">
            <a:spAutoFit/>
          </a:bodyPr>
          <a:lstStyle/>
          <a:p>
            <a:r>
              <a:rPr lang="en-US" sz="1200" b="1" dirty="0"/>
              <a:t>Burroughs B5000</a:t>
            </a:r>
          </a:p>
        </p:txBody>
      </p:sp>
      <p:sp>
        <p:nvSpPr>
          <p:cNvPr id="8" name="TextBox 7">
            <a:extLst>
              <a:ext uri="{FF2B5EF4-FFF2-40B4-BE49-F238E27FC236}">
                <a16:creationId xmlns:a16="http://schemas.microsoft.com/office/drawing/2014/main" id="{155F89D2-D3E7-4B40-A1CF-8BD5814FAF60}"/>
              </a:ext>
            </a:extLst>
          </p:cNvPr>
          <p:cNvSpPr txBox="1"/>
          <p:nvPr/>
        </p:nvSpPr>
        <p:spPr>
          <a:xfrm rot="16200000">
            <a:off x="1404271" y="4005931"/>
            <a:ext cx="4478858" cy="276999"/>
          </a:xfrm>
          <a:prstGeom prst="rect">
            <a:avLst/>
          </a:prstGeom>
          <a:noFill/>
        </p:spPr>
        <p:txBody>
          <a:bodyPr wrap="square" rtlCol="0">
            <a:spAutoFit/>
          </a:bodyPr>
          <a:lstStyle/>
          <a:p>
            <a:r>
              <a:rPr lang="en-US" sz="1200" b="1" dirty="0"/>
              <a:t>IBM 7090</a:t>
            </a:r>
          </a:p>
        </p:txBody>
      </p:sp>
    </p:spTree>
    <p:extLst>
      <p:ext uri="{BB962C8B-B14F-4D97-AF65-F5344CB8AC3E}">
        <p14:creationId xmlns:p14="http://schemas.microsoft.com/office/powerpoint/2010/main" val="225011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S 235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2.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
  <TotalTime>1171</TotalTime>
  <Words>2400</Words>
  <Application>Microsoft Office PowerPoint</Application>
  <PresentationFormat>Custom</PresentationFormat>
  <Paragraphs>735</Paragraphs>
  <Slides>24</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Comic Sans MS</vt:lpstr>
      <vt:lpstr>Tw Cen MT</vt:lpstr>
      <vt:lpstr>Wingdings</vt:lpstr>
      <vt:lpstr>CS 235 Theme</vt:lpstr>
      <vt:lpstr>PowerPoint Presentation</vt:lpstr>
      <vt:lpstr>Tip #6: Chunking</vt:lpstr>
      <vt:lpstr>Operating Systems Overview</vt:lpstr>
      <vt:lpstr>Brief Look at the Evolution of OS</vt:lpstr>
      <vt:lpstr>The OS Evolution</vt:lpstr>
      <vt:lpstr>Brief Look at the Evolution of OS</vt:lpstr>
      <vt:lpstr>The OS Evolution</vt:lpstr>
      <vt:lpstr>The OS Evolution</vt:lpstr>
      <vt:lpstr>The OS Evolution</vt:lpstr>
      <vt:lpstr>The OS Evolution</vt:lpstr>
      <vt:lpstr>The OS Evolution</vt:lpstr>
      <vt:lpstr>The OS Evolution</vt:lpstr>
      <vt:lpstr>The OS Evolution</vt:lpstr>
      <vt:lpstr>The OS Evolution</vt:lpstr>
      <vt:lpstr>The OS Evolution</vt:lpstr>
      <vt:lpstr>The OS Evolution</vt:lpstr>
      <vt:lpstr>The OS Evolution</vt:lpstr>
      <vt:lpstr>The OS Evolution</vt:lpstr>
      <vt:lpstr>The OS Evolution</vt:lpstr>
      <vt:lpstr>The OS Evolution</vt:lpstr>
      <vt:lpstr>The OS Evolution</vt:lpstr>
      <vt:lpstr>The OS Evolution</vt:lpstr>
      <vt:lpstr>The OS Evolution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Roper</dc:creator>
  <cp:lastModifiedBy>Paul Roper</cp:lastModifiedBy>
  <cp:revision>80</cp:revision>
  <dcterms:created xsi:type="dcterms:W3CDTF">2020-07-19T21:27:39Z</dcterms:created>
  <dcterms:modified xsi:type="dcterms:W3CDTF">2021-09-15T02:12:36Z</dcterms:modified>
</cp:coreProperties>
</file>