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729" r:id="rId2"/>
    <p:sldId id="1871" r:id="rId3"/>
    <p:sldId id="1727" r:id="rId4"/>
    <p:sldId id="1979" r:id="rId5"/>
    <p:sldId id="1980" r:id="rId6"/>
    <p:sldId id="1993" r:id="rId7"/>
    <p:sldId id="1988" r:id="rId8"/>
    <p:sldId id="1994" r:id="rId9"/>
    <p:sldId id="1995" r:id="rId10"/>
    <p:sldId id="1996" r:id="rId11"/>
    <p:sldId id="1987" r:id="rId12"/>
    <p:sldId id="1998" r:id="rId13"/>
    <p:sldId id="3895" r:id="rId14"/>
    <p:sldId id="1870" r:id="rId15"/>
    <p:sldId id="1675" r:id="rId16"/>
    <p:sldId id="1674" r:id="rId17"/>
    <p:sldId id="1676" r:id="rId18"/>
    <p:sldId id="1875" r:id="rId19"/>
    <p:sldId id="3897" r:id="rId20"/>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3700" autoAdjust="0"/>
  </p:normalViewPr>
  <p:slideViewPr>
    <p:cSldViewPr snapToGrid="0">
      <p:cViewPr varScale="1">
        <p:scale>
          <a:sx n="82" d="100"/>
          <a:sy n="82" d="100"/>
        </p:scale>
        <p:origin x="426" y="96"/>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9/14/2021</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9/14/2021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3</a:t>
            </a:fld>
            <a:endParaRPr lang="en-US"/>
          </a:p>
        </p:txBody>
      </p:sp>
    </p:spTree>
    <p:extLst>
      <p:ext uri="{BB962C8B-B14F-4D97-AF65-F5344CB8AC3E}">
        <p14:creationId xmlns:p14="http://schemas.microsoft.com/office/powerpoint/2010/main" val="845132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Alex Milenkovich</a:t>
            </a:r>
          </a:p>
        </p:txBody>
      </p:sp>
      <p:sp>
        <p:nvSpPr>
          <p:cNvPr id="5" name="Slide Number Placeholder 4"/>
          <p:cNvSpPr>
            <a:spLocks noGrp="1"/>
          </p:cNvSpPr>
          <p:nvPr>
            <p:ph type="sldNum" sz="quarter" idx="11"/>
          </p:nvPr>
        </p:nvSpPr>
        <p:spPr/>
        <p:txBody>
          <a:bodyPr/>
          <a:lstStyle/>
          <a:p>
            <a:fld id="{FF0D8DEF-72EE-4D2E-8D29-7A13D3309580}" type="slidenum">
              <a:rPr lang="en-US" smtClean="0"/>
              <a:pPr/>
              <a:t>17</a:t>
            </a:fld>
            <a:endParaRPr lang="en-US"/>
          </a:p>
        </p:txBody>
      </p:sp>
    </p:spTree>
    <p:extLst>
      <p:ext uri="{BB962C8B-B14F-4D97-AF65-F5344CB8AC3E}">
        <p14:creationId xmlns:p14="http://schemas.microsoft.com/office/powerpoint/2010/main" val="103246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Jace </a:t>
            </a:r>
            <a:r>
              <a:rPr lang="en-US" dirty="0" err="1"/>
              <a:t>Kandare</a:t>
            </a:r>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4</a:t>
            </a:fld>
            <a:endParaRPr lang="en-US"/>
          </a:p>
        </p:txBody>
      </p:sp>
    </p:spTree>
    <p:extLst>
      <p:ext uri="{BB962C8B-B14F-4D97-AF65-F5344CB8AC3E}">
        <p14:creationId xmlns:p14="http://schemas.microsoft.com/office/powerpoint/2010/main" val="236720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 </a:t>
            </a:r>
            <a:r>
              <a:rPr lang="en-US" dirty="0" err="1"/>
              <a:t>Fastabend</a:t>
            </a:r>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5</a:t>
            </a:fld>
            <a:endParaRPr lang="en-US"/>
          </a:p>
        </p:txBody>
      </p:sp>
    </p:spTree>
    <p:extLst>
      <p:ext uri="{BB962C8B-B14F-4D97-AF65-F5344CB8AC3E}">
        <p14:creationId xmlns:p14="http://schemas.microsoft.com/office/powerpoint/2010/main" val="94027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000000"/>
                </a:solidFill>
                <a:effectLst/>
                <a:latin typeface="Roboto"/>
              </a:rPr>
              <a:t>Jungjin</a:t>
            </a:r>
            <a:r>
              <a:rPr lang="en-US" b="0" i="0" dirty="0">
                <a:solidFill>
                  <a:srgbClr val="000000"/>
                </a:solidFill>
                <a:effectLst/>
                <a:latin typeface="Roboto"/>
              </a:rPr>
              <a:t> Cho</a:t>
            </a:r>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6</a:t>
            </a:fld>
            <a:endParaRPr lang="en-US"/>
          </a:p>
        </p:txBody>
      </p:sp>
    </p:spTree>
    <p:extLst>
      <p:ext uri="{BB962C8B-B14F-4D97-AF65-F5344CB8AC3E}">
        <p14:creationId xmlns:p14="http://schemas.microsoft.com/office/powerpoint/2010/main" val="98610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Jeremy Payne</a:t>
            </a:r>
          </a:p>
        </p:txBody>
      </p:sp>
      <p:sp>
        <p:nvSpPr>
          <p:cNvPr id="4" name="Slide Number Placeholder 3"/>
          <p:cNvSpPr>
            <a:spLocks noGrp="1"/>
          </p:cNvSpPr>
          <p:nvPr>
            <p:ph type="sldNum" sz="quarter" idx="5"/>
          </p:nvPr>
        </p:nvSpPr>
        <p:spPr/>
        <p:txBody>
          <a:bodyPr/>
          <a:lstStyle/>
          <a:p>
            <a:fld id="{E55C7739-F984-46A3-B42A-7DB3B6E905AA}" type="slidenum">
              <a:rPr lang="en-US" smtClean="0"/>
              <a:t>7</a:t>
            </a:fld>
            <a:endParaRPr lang="en-US"/>
          </a:p>
        </p:txBody>
      </p:sp>
    </p:spTree>
    <p:extLst>
      <p:ext uri="{BB962C8B-B14F-4D97-AF65-F5344CB8AC3E}">
        <p14:creationId xmlns:p14="http://schemas.microsoft.com/office/powerpoint/2010/main" val="112059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 Meng</a:t>
            </a:r>
          </a:p>
        </p:txBody>
      </p:sp>
      <p:sp>
        <p:nvSpPr>
          <p:cNvPr id="4" name="Slide Number Placeholder 3"/>
          <p:cNvSpPr>
            <a:spLocks noGrp="1"/>
          </p:cNvSpPr>
          <p:nvPr>
            <p:ph type="sldNum" sz="quarter" idx="5"/>
          </p:nvPr>
        </p:nvSpPr>
        <p:spPr/>
        <p:txBody>
          <a:bodyPr/>
          <a:lstStyle/>
          <a:p>
            <a:fld id="{E55C7739-F984-46A3-B42A-7DB3B6E905AA}" type="slidenum">
              <a:rPr lang="en-US" smtClean="0"/>
              <a:t>8</a:t>
            </a:fld>
            <a:endParaRPr lang="en-US"/>
          </a:p>
        </p:txBody>
      </p:sp>
    </p:spTree>
    <p:extLst>
      <p:ext uri="{BB962C8B-B14F-4D97-AF65-F5344CB8AC3E}">
        <p14:creationId xmlns:p14="http://schemas.microsoft.com/office/powerpoint/2010/main" val="2213694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Nicole Curtis</a:t>
            </a:r>
          </a:p>
        </p:txBody>
      </p:sp>
      <p:sp>
        <p:nvSpPr>
          <p:cNvPr id="4" name="Slide Number Placeholder 3"/>
          <p:cNvSpPr>
            <a:spLocks noGrp="1"/>
          </p:cNvSpPr>
          <p:nvPr>
            <p:ph type="sldNum" sz="quarter" idx="5"/>
          </p:nvPr>
        </p:nvSpPr>
        <p:spPr/>
        <p:txBody>
          <a:bodyPr/>
          <a:lstStyle/>
          <a:p>
            <a:fld id="{E55C7739-F984-46A3-B42A-7DB3B6E905AA}" type="slidenum">
              <a:rPr lang="en-US" smtClean="0"/>
              <a:t>9</a:t>
            </a:fld>
            <a:endParaRPr lang="en-US"/>
          </a:p>
        </p:txBody>
      </p:sp>
    </p:spTree>
    <p:extLst>
      <p:ext uri="{BB962C8B-B14F-4D97-AF65-F5344CB8AC3E}">
        <p14:creationId xmlns:p14="http://schemas.microsoft.com/office/powerpoint/2010/main" val="119878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 Householder</a:t>
            </a:r>
          </a:p>
        </p:txBody>
      </p:sp>
      <p:sp>
        <p:nvSpPr>
          <p:cNvPr id="4" name="Slide Number Placeholder 3"/>
          <p:cNvSpPr>
            <a:spLocks noGrp="1"/>
          </p:cNvSpPr>
          <p:nvPr>
            <p:ph type="sldNum" sz="quarter" idx="5"/>
          </p:nvPr>
        </p:nvSpPr>
        <p:spPr/>
        <p:txBody>
          <a:bodyPr/>
          <a:lstStyle/>
          <a:p>
            <a:fld id="{E55C7739-F984-46A3-B42A-7DB3B6E905AA}" type="slidenum">
              <a:rPr lang="en-US" smtClean="0"/>
              <a:t>10</a:t>
            </a:fld>
            <a:endParaRPr lang="en-US"/>
          </a:p>
        </p:txBody>
      </p:sp>
    </p:spTree>
    <p:extLst>
      <p:ext uri="{BB962C8B-B14F-4D97-AF65-F5344CB8AC3E}">
        <p14:creationId xmlns:p14="http://schemas.microsoft.com/office/powerpoint/2010/main" val="77109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Alex Milenkovich</a:t>
            </a:r>
          </a:p>
        </p:txBody>
      </p:sp>
      <p:sp>
        <p:nvSpPr>
          <p:cNvPr id="5" name="Slide Number Placeholder 4"/>
          <p:cNvSpPr>
            <a:spLocks noGrp="1"/>
          </p:cNvSpPr>
          <p:nvPr>
            <p:ph type="sldNum" sz="quarter" idx="11"/>
          </p:nvPr>
        </p:nvSpPr>
        <p:spPr/>
        <p:txBody>
          <a:bodyPr/>
          <a:lstStyle/>
          <a:p>
            <a:fld id="{FF0D8DEF-72EE-4D2E-8D29-7A13D3309580}" type="slidenum">
              <a:rPr lang="en-US" smtClean="0"/>
              <a:pPr/>
              <a:t>15</a:t>
            </a:fld>
            <a:endParaRPr lang="en-US"/>
          </a:p>
        </p:txBody>
      </p:sp>
    </p:spTree>
    <p:extLst>
      <p:ext uri="{BB962C8B-B14F-4D97-AF65-F5344CB8AC3E}">
        <p14:creationId xmlns:p14="http://schemas.microsoft.com/office/powerpoint/2010/main" val="352962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Processes (07)</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Processes (07)</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Processes (07)</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Processes (07)</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Processes (07)</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jpe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8" name="TextBox 7">
            <a:extLst>
              <a:ext uri="{FF2B5EF4-FFF2-40B4-BE49-F238E27FC236}">
                <a16:creationId xmlns:a16="http://schemas.microsoft.com/office/drawing/2014/main" id="{2DFCC66B-9F90-4316-B6D4-DC5C94F4AB1F}"/>
              </a:ext>
            </a:extLst>
          </p:cNvPr>
          <p:cNvSpPr txBox="1"/>
          <p:nvPr/>
        </p:nvSpPr>
        <p:spPr>
          <a:xfrm>
            <a:off x="276226" y="261339"/>
            <a:ext cx="4800599" cy="1292662"/>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spcAft>
                <a:spcPts val="600"/>
              </a:spcAft>
            </a:pPr>
            <a:r>
              <a:rPr lang="en-US" sz="2400" b="1" dirty="0">
                <a:solidFill>
                  <a:prstClr val="black"/>
                </a:solidFill>
                <a:latin typeface="Arial" charset="0"/>
                <a:cs typeface="Arial" charset="0"/>
              </a:rPr>
              <a:t>CS 345 Operating Systems</a:t>
            </a:r>
          </a:p>
          <a:p>
            <a:pPr algn="ctr" fontAlgn="base">
              <a:spcBef>
                <a:spcPts val="600"/>
              </a:spcBef>
            </a:pPr>
            <a:r>
              <a:rPr lang="en-US" sz="2200" b="1" dirty="0">
                <a:solidFill>
                  <a:prstClr val="black"/>
                </a:solidFill>
                <a:latin typeface="Arial" charset="0"/>
                <a:cs typeface="Arial" charset="0"/>
              </a:rPr>
              <a:t> Chapter 3 - Processes (07)</a:t>
            </a:r>
          </a:p>
        </p:txBody>
      </p:sp>
    </p:spTree>
    <p:extLst>
      <p:ext uri="{BB962C8B-B14F-4D97-AF65-F5344CB8AC3E}">
        <p14:creationId xmlns:p14="http://schemas.microsoft.com/office/powerpoint/2010/main" val="243708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for post">
            <a:extLst>
              <a:ext uri="{FF2B5EF4-FFF2-40B4-BE49-F238E27FC236}">
                <a16:creationId xmlns:a16="http://schemas.microsoft.com/office/drawing/2014/main" id="{DF96E807-674B-49DF-A28A-E5F43FD949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4201" y="1343315"/>
            <a:ext cx="3060420" cy="30604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10</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60" name="TextBox 59">
            <a:extLst>
              <a:ext uri="{FF2B5EF4-FFF2-40B4-BE49-F238E27FC236}">
                <a16:creationId xmlns:a16="http://schemas.microsoft.com/office/drawing/2014/main" id="{68F7633D-0798-432E-82F6-8F21C47D452F}"/>
              </a:ext>
            </a:extLst>
          </p:cNvPr>
          <p:cNvSpPr txBox="1"/>
          <p:nvPr/>
        </p:nvSpPr>
        <p:spPr>
          <a:xfrm rot="16200000">
            <a:off x="6624822" y="4005931"/>
            <a:ext cx="4478858" cy="276999"/>
          </a:xfrm>
          <a:prstGeom prst="rect">
            <a:avLst/>
          </a:prstGeom>
          <a:noFill/>
        </p:spPr>
        <p:txBody>
          <a:bodyPr wrap="square" rtlCol="0">
            <a:spAutoFit/>
          </a:bodyPr>
          <a:lstStyle/>
          <a:p>
            <a:r>
              <a:rPr lang="en-US" sz="1200" b="1" dirty="0"/>
              <a:t>Wearables, Smart Watches, Smart Glasses, VR gear</a:t>
            </a:r>
          </a:p>
        </p:txBody>
      </p:sp>
      <p:sp>
        <p:nvSpPr>
          <p:cNvPr id="61" name="TextBox 60">
            <a:extLst>
              <a:ext uri="{FF2B5EF4-FFF2-40B4-BE49-F238E27FC236}">
                <a16:creationId xmlns:a16="http://schemas.microsoft.com/office/drawing/2014/main" id="{A3717F66-45FC-40C1-B4C4-B8E9D1B48E0D}"/>
              </a:ext>
            </a:extLst>
          </p:cNvPr>
          <p:cNvSpPr txBox="1"/>
          <p:nvPr/>
        </p:nvSpPr>
        <p:spPr>
          <a:xfrm rot="16200000">
            <a:off x="6004071" y="4005931"/>
            <a:ext cx="4478858" cy="276999"/>
          </a:xfrm>
          <a:prstGeom prst="rect">
            <a:avLst/>
          </a:prstGeom>
          <a:noFill/>
        </p:spPr>
        <p:txBody>
          <a:bodyPr wrap="square" rtlCol="0">
            <a:spAutoFit/>
          </a:bodyPr>
          <a:lstStyle/>
          <a:p>
            <a:r>
              <a:rPr lang="en-US" sz="1200" b="1" dirty="0" err="1"/>
              <a:t>ios</a:t>
            </a:r>
            <a:endParaRPr lang="en-US" sz="1200" b="1" dirty="0"/>
          </a:p>
        </p:txBody>
      </p:sp>
      <p:sp>
        <p:nvSpPr>
          <p:cNvPr id="62" name="TextBox 61">
            <a:extLst>
              <a:ext uri="{FF2B5EF4-FFF2-40B4-BE49-F238E27FC236}">
                <a16:creationId xmlns:a16="http://schemas.microsoft.com/office/drawing/2014/main" id="{DC7A1332-3267-4B31-B3C2-7CAD43B2F5CF}"/>
              </a:ext>
            </a:extLst>
          </p:cNvPr>
          <p:cNvSpPr txBox="1"/>
          <p:nvPr/>
        </p:nvSpPr>
        <p:spPr>
          <a:xfrm rot="16200000">
            <a:off x="6156471" y="4005931"/>
            <a:ext cx="4478858" cy="276999"/>
          </a:xfrm>
          <a:prstGeom prst="rect">
            <a:avLst/>
          </a:prstGeom>
          <a:noFill/>
        </p:spPr>
        <p:txBody>
          <a:bodyPr wrap="square" rtlCol="0">
            <a:spAutoFit/>
          </a:bodyPr>
          <a:lstStyle/>
          <a:p>
            <a:r>
              <a:rPr lang="en-US" sz="1200" b="1" dirty="0"/>
              <a:t>Android OS</a:t>
            </a:r>
          </a:p>
        </p:txBody>
      </p:sp>
      <p:sp>
        <p:nvSpPr>
          <p:cNvPr id="63" name="TextBox 62">
            <a:extLst>
              <a:ext uri="{FF2B5EF4-FFF2-40B4-BE49-F238E27FC236}">
                <a16:creationId xmlns:a16="http://schemas.microsoft.com/office/drawing/2014/main" id="{037E39BA-18A2-4A3F-A611-FC287E8112C4}"/>
              </a:ext>
            </a:extLst>
          </p:cNvPr>
          <p:cNvSpPr txBox="1"/>
          <p:nvPr/>
        </p:nvSpPr>
        <p:spPr>
          <a:xfrm rot="16200000">
            <a:off x="6308871" y="4005931"/>
            <a:ext cx="4478858" cy="276999"/>
          </a:xfrm>
          <a:prstGeom prst="rect">
            <a:avLst/>
          </a:prstGeom>
          <a:noFill/>
        </p:spPr>
        <p:txBody>
          <a:bodyPr wrap="square" rtlCol="0">
            <a:spAutoFit/>
          </a:bodyPr>
          <a:lstStyle/>
          <a:p>
            <a:r>
              <a:rPr lang="en-US" sz="1200" b="1" dirty="0"/>
              <a:t>Google Chrome</a:t>
            </a:r>
          </a:p>
        </p:txBody>
      </p:sp>
      <p:sp>
        <p:nvSpPr>
          <p:cNvPr id="64" name="TextBox 63">
            <a:extLst>
              <a:ext uri="{FF2B5EF4-FFF2-40B4-BE49-F238E27FC236}">
                <a16:creationId xmlns:a16="http://schemas.microsoft.com/office/drawing/2014/main" id="{41AFD2F7-83B0-4B37-A5A2-369FAFF8BF05}"/>
              </a:ext>
            </a:extLst>
          </p:cNvPr>
          <p:cNvSpPr txBox="1"/>
          <p:nvPr/>
        </p:nvSpPr>
        <p:spPr>
          <a:xfrm rot="16200000">
            <a:off x="6461271" y="4005931"/>
            <a:ext cx="4478858" cy="276999"/>
          </a:xfrm>
          <a:prstGeom prst="rect">
            <a:avLst/>
          </a:prstGeom>
          <a:noFill/>
        </p:spPr>
        <p:txBody>
          <a:bodyPr wrap="square" rtlCol="0">
            <a:spAutoFit/>
          </a:bodyPr>
          <a:lstStyle/>
          <a:p>
            <a:r>
              <a:rPr lang="en-US" sz="1200" b="1" dirty="0"/>
              <a:t>Internet of Things</a:t>
            </a:r>
          </a:p>
        </p:txBody>
      </p:sp>
      <p:grpSp>
        <p:nvGrpSpPr>
          <p:cNvPr id="80" name="Group 79">
            <a:extLst>
              <a:ext uri="{FF2B5EF4-FFF2-40B4-BE49-F238E27FC236}">
                <a16:creationId xmlns:a16="http://schemas.microsoft.com/office/drawing/2014/main" id="{C09CCD00-62CB-4ED3-96DB-99C7CAF43498}"/>
              </a:ext>
            </a:extLst>
          </p:cNvPr>
          <p:cNvGrpSpPr/>
          <p:nvPr/>
        </p:nvGrpSpPr>
        <p:grpSpPr>
          <a:xfrm>
            <a:off x="2050540" y="1899641"/>
            <a:ext cx="5199610" cy="4505555"/>
            <a:chOff x="1136140" y="1899640"/>
            <a:chExt cx="5199610" cy="4505555"/>
          </a:xfrm>
        </p:grpSpPr>
        <p:sp>
          <p:nvSpPr>
            <p:cNvPr id="81" name="TextBox 80">
              <a:extLst>
                <a:ext uri="{FF2B5EF4-FFF2-40B4-BE49-F238E27FC236}">
                  <a16:creationId xmlns:a16="http://schemas.microsoft.com/office/drawing/2014/main" id="{533CE482-9478-4806-A6FC-6FB3668CD279}"/>
                </a:ext>
              </a:extLst>
            </p:cNvPr>
            <p:cNvSpPr txBox="1"/>
            <p:nvPr/>
          </p:nvSpPr>
          <p:spPr>
            <a:xfrm rot="16200000">
              <a:off x="3957822" y="4005930"/>
              <a:ext cx="4478858" cy="276999"/>
            </a:xfrm>
            <a:prstGeom prst="rect">
              <a:avLst/>
            </a:prstGeom>
            <a:noFill/>
          </p:spPr>
          <p:txBody>
            <a:bodyPr wrap="square" rtlCol="0">
              <a:spAutoFit/>
            </a:bodyPr>
            <a:lstStyle/>
            <a:p>
              <a:r>
                <a:rPr lang="en-US" sz="1200" b="1" dirty="0"/>
                <a:t>Mosaic, Netscape, IE</a:t>
              </a:r>
            </a:p>
          </p:txBody>
        </p:sp>
        <p:grpSp>
          <p:nvGrpSpPr>
            <p:cNvPr id="82" name="Group 81">
              <a:extLst>
                <a:ext uri="{FF2B5EF4-FFF2-40B4-BE49-F238E27FC236}">
                  <a16:creationId xmlns:a16="http://schemas.microsoft.com/office/drawing/2014/main" id="{3D784879-6BD5-4C12-B54E-B581B86B9BC6}"/>
                </a:ext>
              </a:extLst>
            </p:cNvPr>
            <p:cNvGrpSpPr/>
            <p:nvPr/>
          </p:nvGrpSpPr>
          <p:grpSpPr>
            <a:xfrm>
              <a:off x="1136140" y="1899640"/>
              <a:ext cx="5058361" cy="4505555"/>
              <a:chOff x="1136140" y="1899640"/>
              <a:chExt cx="5058361" cy="4505555"/>
            </a:xfrm>
          </p:grpSpPr>
          <p:sp>
            <p:nvSpPr>
              <p:cNvPr id="83" name="TextBox 82">
                <a:extLst>
                  <a:ext uri="{FF2B5EF4-FFF2-40B4-BE49-F238E27FC236}">
                    <a16:creationId xmlns:a16="http://schemas.microsoft.com/office/drawing/2014/main" id="{9E058D81-6172-4723-9DA6-9EE106FAB3C8}"/>
                  </a:ext>
                </a:extLst>
              </p:cNvPr>
              <p:cNvSpPr txBox="1"/>
              <p:nvPr/>
            </p:nvSpPr>
            <p:spPr>
              <a:xfrm rot="16200000">
                <a:off x="3816573" y="4005930"/>
                <a:ext cx="4478858" cy="276999"/>
              </a:xfrm>
              <a:prstGeom prst="rect">
                <a:avLst/>
              </a:prstGeom>
              <a:noFill/>
            </p:spPr>
            <p:txBody>
              <a:bodyPr wrap="square" rtlCol="0">
                <a:spAutoFit/>
              </a:bodyPr>
              <a:lstStyle/>
              <a:p>
                <a:r>
                  <a:rPr lang="en-US" sz="1200" b="1" dirty="0"/>
                  <a:t>Windows NT</a:t>
                </a:r>
              </a:p>
            </p:txBody>
          </p:sp>
          <p:grpSp>
            <p:nvGrpSpPr>
              <p:cNvPr id="84" name="Group 83">
                <a:extLst>
                  <a:ext uri="{FF2B5EF4-FFF2-40B4-BE49-F238E27FC236}">
                    <a16:creationId xmlns:a16="http://schemas.microsoft.com/office/drawing/2014/main" id="{E072D797-878A-4FB8-A9D4-DC6C4A42B369}"/>
                  </a:ext>
                </a:extLst>
              </p:cNvPr>
              <p:cNvGrpSpPr/>
              <p:nvPr/>
            </p:nvGrpSpPr>
            <p:grpSpPr>
              <a:xfrm>
                <a:off x="1136140" y="1899640"/>
                <a:ext cx="4905961" cy="4505555"/>
                <a:chOff x="1136140" y="1899640"/>
                <a:chExt cx="4905961" cy="4505555"/>
              </a:xfrm>
            </p:grpSpPr>
            <p:sp>
              <p:nvSpPr>
                <p:cNvPr id="85" name="TextBox 84">
                  <a:extLst>
                    <a:ext uri="{FF2B5EF4-FFF2-40B4-BE49-F238E27FC236}">
                      <a16:creationId xmlns:a16="http://schemas.microsoft.com/office/drawing/2014/main" id="{987E62AE-B08D-4FE3-AE3A-914DF0537BE9}"/>
                    </a:ext>
                  </a:extLst>
                </p:cNvPr>
                <p:cNvSpPr txBox="1"/>
                <p:nvPr/>
              </p:nvSpPr>
              <p:spPr>
                <a:xfrm rot="16200000">
                  <a:off x="3664173" y="4005930"/>
                  <a:ext cx="4478858" cy="276999"/>
                </a:xfrm>
                <a:prstGeom prst="rect">
                  <a:avLst/>
                </a:prstGeom>
                <a:noFill/>
              </p:spPr>
              <p:txBody>
                <a:bodyPr wrap="square" rtlCol="0">
                  <a:spAutoFit/>
                </a:bodyPr>
                <a:lstStyle/>
                <a:p>
                  <a:r>
                    <a:rPr lang="en-US" sz="1200" b="1" dirty="0"/>
                    <a:t>GNU / Linux</a:t>
                  </a:r>
                </a:p>
              </p:txBody>
            </p:sp>
            <p:grpSp>
              <p:nvGrpSpPr>
                <p:cNvPr id="86" name="Group 85">
                  <a:extLst>
                    <a:ext uri="{FF2B5EF4-FFF2-40B4-BE49-F238E27FC236}">
                      <a16:creationId xmlns:a16="http://schemas.microsoft.com/office/drawing/2014/main" id="{CEA8A0CC-030A-477C-8B9D-85A237BB0BCE}"/>
                    </a:ext>
                  </a:extLst>
                </p:cNvPr>
                <p:cNvGrpSpPr/>
                <p:nvPr/>
              </p:nvGrpSpPr>
              <p:grpSpPr>
                <a:xfrm>
                  <a:off x="1136140" y="1899640"/>
                  <a:ext cx="4753561" cy="4505555"/>
                  <a:chOff x="1136140" y="1899640"/>
                  <a:chExt cx="4753561" cy="4505555"/>
                </a:xfrm>
              </p:grpSpPr>
              <p:sp>
                <p:nvSpPr>
                  <p:cNvPr id="87" name="TextBox 86">
                    <a:extLst>
                      <a:ext uri="{FF2B5EF4-FFF2-40B4-BE49-F238E27FC236}">
                        <a16:creationId xmlns:a16="http://schemas.microsoft.com/office/drawing/2014/main" id="{45E3F660-FE0D-454E-801C-4EADBBEEE340}"/>
                      </a:ext>
                    </a:extLst>
                  </p:cNvPr>
                  <p:cNvSpPr txBox="1"/>
                  <p:nvPr/>
                </p:nvSpPr>
                <p:spPr>
                  <a:xfrm rot="16200000">
                    <a:off x="3511773" y="4005930"/>
                    <a:ext cx="4478858" cy="276999"/>
                  </a:xfrm>
                  <a:prstGeom prst="rect">
                    <a:avLst/>
                  </a:prstGeom>
                  <a:noFill/>
                </p:spPr>
                <p:txBody>
                  <a:bodyPr wrap="square" rtlCol="0">
                    <a:spAutoFit/>
                  </a:bodyPr>
                  <a:lstStyle/>
                  <a:p>
                    <a:r>
                      <a:rPr lang="en-US" sz="1200" b="1" dirty="0"/>
                      <a:t>Windows 3.0</a:t>
                    </a:r>
                  </a:p>
                </p:txBody>
              </p:sp>
              <p:grpSp>
                <p:nvGrpSpPr>
                  <p:cNvPr id="88" name="Group 87">
                    <a:extLst>
                      <a:ext uri="{FF2B5EF4-FFF2-40B4-BE49-F238E27FC236}">
                        <a16:creationId xmlns:a16="http://schemas.microsoft.com/office/drawing/2014/main" id="{F62926F1-DCAF-44A8-A608-58B8927CF7CE}"/>
                      </a:ext>
                    </a:extLst>
                  </p:cNvPr>
                  <p:cNvGrpSpPr/>
                  <p:nvPr/>
                </p:nvGrpSpPr>
                <p:grpSpPr>
                  <a:xfrm>
                    <a:off x="1136140" y="1899640"/>
                    <a:ext cx="4593806" cy="4505555"/>
                    <a:chOff x="1136140" y="1899640"/>
                    <a:chExt cx="4593806" cy="4505555"/>
                  </a:xfrm>
                </p:grpSpPr>
                <p:sp>
                  <p:nvSpPr>
                    <p:cNvPr id="89" name="TextBox 88">
                      <a:extLst>
                        <a:ext uri="{FF2B5EF4-FFF2-40B4-BE49-F238E27FC236}">
                          <a16:creationId xmlns:a16="http://schemas.microsoft.com/office/drawing/2014/main" id="{BA7C7AE5-FA84-49D3-9DF0-3FA221423097}"/>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90" name="Group 89">
                      <a:extLst>
                        <a:ext uri="{FF2B5EF4-FFF2-40B4-BE49-F238E27FC236}">
                          <a16:creationId xmlns:a16="http://schemas.microsoft.com/office/drawing/2014/main" id="{66B0D1B9-5323-4C87-B988-7521C4970114}"/>
                        </a:ext>
                      </a:extLst>
                    </p:cNvPr>
                    <p:cNvGrpSpPr/>
                    <p:nvPr/>
                  </p:nvGrpSpPr>
                  <p:grpSpPr>
                    <a:xfrm>
                      <a:off x="1136140" y="1899640"/>
                      <a:ext cx="4426459" cy="4505555"/>
                      <a:chOff x="1136140" y="1899640"/>
                      <a:chExt cx="4426459" cy="4505555"/>
                    </a:xfrm>
                  </p:grpSpPr>
                  <p:sp>
                    <p:nvSpPr>
                      <p:cNvPr id="91" name="TextBox 90">
                        <a:extLst>
                          <a:ext uri="{FF2B5EF4-FFF2-40B4-BE49-F238E27FC236}">
                            <a16:creationId xmlns:a16="http://schemas.microsoft.com/office/drawing/2014/main" id="{0D1BA857-38FD-426E-B1AE-0431F8FAEFD0}"/>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92" name="Group 91">
                        <a:extLst>
                          <a:ext uri="{FF2B5EF4-FFF2-40B4-BE49-F238E27FC236}">
                            <a16:creationId xmlns:a16="http://schemas.microsoft.com/office/drawing/2014/main" id="{1B6A9239-022E-42B7-8181-8EA1B00627C6}"/>
                          </a:ext>
                        </a:extLst>
                      </p:cNvPr>
                      <p:cNvGrpSpPr/>
                      <p:nvPr/>
                    </p:nvGrpSpPr>
                    <p:grpSpPr>
                      <a:xfrm>
                        <a:off x="1136140" y="1899640"/>
                        <a:ext cx="4274059" cy="4505555"/>
                        <a:chOff x="1136140" y="1899640"/>
                        <a:chExt cx="4274059" cy="4505555"/>
                      </a:xfrm>
                    </p:grpSpPr>
                    <p:sp>
                      <p:nvSpPr>
                        <p:cNvPr id="93" name="TextBox 92">
                          <a:extLst>
                            <a:ext uri="{FF2B5EF4-FFF2-40B4-BE49-F238E27FC236}">
                              <a16:creationId xmlns:a16="http://schemas.microsoft.com/office/drawing/2014/main" id="{99A2021B-7724-4A27-89ED-9C15D99284CD}"/>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94" name="Group 93">
                          <a:extLst>
                            <a:ext uri="{FF2B5EF4-FFF2-40B4-BE49-F238E27FC236}">
                              <a16:creationId xmlns:a16="http://schemas.microsoft.com/office/drawing/2014/main" id="{9F5AE4BD-2B4D-4F8E-8934-6BEBF1BFA775}"/>
                            </a:ext>
                          </a:extLst>
                        </p:cNvPr>
                        <p:cNvGrpSpPr/>
                        <p:nvPr/>
                      </p:nvGrpSpPr>
                      <p:grpSpPr>
                        <a:xfrm>
                          <a:off x="1136140" y="1899640"/>
                          <a:ext cx="4121659" cy="4505555"/>
                          <a:chOff x="1136140" y="1899640"/>
                          <a:chExt cx="4121659" cy="4505555"/>
                        </a:xfrm>
                      </p:grpSpPr>
                      <p:sp>
                        <p:nvSpPr>
                          <p:cNvPr id="95" name="TextBox 94">
                            <a:extLst>
                              <a:ext uri="{FF2B5EF4-FFF2-40B4-BE49-F238E27FC236}">
                                <a16:creationId xmlns:a16="http://schemas.microsoft.com/office/drawing/2014/main" id="{0007F8DE-11BD-446A-B7DA-67D4E4D267CD}"/>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96" name="Group 95">
                            <a:extLst>
                              <a:ext uri="{FF2B5EF4-FFF2-40B4-BE49-F238E27FC236}">
                                <a16:creationId xmlns:a16="http://schemas.microsoft.com/office/drawing/2014/main" id="{49AF8AE0-2DA2-437F-9070-C44D83B404F6}"/>
                              </a:ext>
                            </a:extLst>
                          </p:cNvPr>
                          <p:cNvGrpSpPr/>
                          <p:nvPr/>
                        </p:nvGrpSpPr>
                        <p:grpSpPr>
                          <a:xfrm>
                            <a:off x="1136140" y="1899640"/>
                            <a:ext cx="3969259" cy="4505555"/>
                            <a:chOff x="1136140" y="1899640"/>
                            <a:chExt cx="3969259" cy="4505555"/>
                          </a:xfrm>
                        </p:grpSpPr>
                        <p:sp>
                          <p:nvSpPr>
                            <p:cNvPr id="97" name="TextBox 96">
                              <a:extLst>
                                <a:ext uri="{FF2B5EF4-FFF2-40B4-BE49-F238E27FC236}">
                                  <a16:creationId xmlns:a16="http://schemas.microsoft.com/office/drawing/2014/main" id="{EFDFBC6C-A34F-4454-998A-A8882D2E0AD7}"/>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98" name="Group 97">
                              <a:extLst>
                                <a:ext uri="{FF2B5EF4-FFF2-40B4-BE49-F238E27FC236}">
                                  <a16:creationId xmlns:a16="http://schemas.microsoft.com/office/drawing/2014/main" id="{2FE5B099-C052-4661-BC37-4A189BD73D34}"/>
                                </a:ext>
                              </a:extLst>
                            </p:cNvPr>
                            <p:cNvGrpSpPr/>
                            <p:nvPr/>
                          </p:nvGrpSpPr>
                          <p:grpSpPr>
                            <a:xfrm>
                              <a:off x="1136140" y="1899640"/>
                              <a:ext cx="3816859" cy="4505555"/>
                              <a:chOff x="1136140" y="1899640"/>
                              <a:chExt cx="3816859" cy="4505555"/>
                            </a:xfrm>
                          </p:grpSpPr>
                          <p:sp>
                            <p:nvSpPr>
                              <p:cNvPr id="99" name="TextBox 98">
                                <a:extLst>
                                  <a:ext uri="{FF2B5EF4-FFF2-40B4-BE49-F238E27FC236}">
                                    <a16:creationId xmlns:a16="http://schemas.microsoft.com/office/drawing/2014/main" id="{336ED077-15CA-4370-AA51-D07C042F8EC4}"/>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100" name="Group 99">
                                <a:extLst>
                                  <a:ext uri="{FF2B5EF4-FFF2-40B4-BE49-F238E27FC236}">
                                    <a16:creationId xmlns:a16="http://schemas.microsoft.com/office/drawing/2014/main" id="{7626BB92-A9DD-4FD6-B228-86F990FDB606}"/>
                                  </a:ext>
                                </a:extLst>
                              </p:cNvPr>
                              <p:cNvGrpSpPr/>
                              <p:nvPr/>
                            </p:nvGrpSpPr>
                            <p:grpSpPr>
                              <a:xfrm>
                                <a:off x="1136140" y="1899640"/>
                                <a:ext cx="3658961" cy="4505555"/>
                                <a:chOff x="1136140" y="1899640"/>
                                <a:chExt cx="3658961" cy="4505555"/>
                              </a:xfrm>
                            </p:grpSpPr>
                            <p:sp>
                              <p:nvSpPr>
                                <p:cNvPr id="101" name="TextBox 100">
                                  <a:extLst>
                                    <a:ext uri="{FF2B5EF4-FFF2-40B4-BE49-F238E27FC236}">
                                      <a16:creationId xmlns:a16="http://schemas.microsoft.com/office/drawing/2014/main" id="{B8B9284C-1BE7-42FE-8F51-B8E2868E77BB}"/>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102" name="Group 101">
                                  <a:extLst>
                                    <a:ext uri="{FF2B5EF4-FFF2-40B4-BE49-F238E27FC236}">
                                      <a16:creationId xmlns:a16="http://schemas.microsoft.com/office/drawing/2014/main" id="{CE8F0113-FD8D-47FB-8DCC-3E8212C364BF}"/>
                                    </a:ext>
                                  </a:extLst>
                                </p:cNvPr>
                                <p:cNvGrpSpPr/>
                                <p:nvPr/>
                              </p:nvGrpSpPr>
                              <p:grpSpPr>
                                <a:xfrm>
                                  <a:off x="1136140" y="1899640"/>
                                  <a:ext cx="3512059" cy="4505555"/>
                                  <a:chOff x="1136140" y="1899640"/>
                                  <a:chExt cx="3512059" cy="4505555"/>
                                </a:xfrm>
                              </p:grpSpPr>
                              <p:sp>
                                <p:nvSpPr>
                                  <p:cNvPr id="103" name="TextBox 102">
                                    <a:extLst>
                                      <a:ext uri="{FF2B5EF4-FFF2-40B4-BE49-F238E27FC236}">
                                        <a16:creationId xmlns:a16="http://schemas.microsoft.com/office/drawing/2014/main" id="{67D8424F-5990-4255-AB2E-9DB2993F11AA}"/>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104" name="TextBox 103">
                                    <a:extLst>
                                      <a:ext uri="{FF2B5EF4-FFF2-40B4-BE49-F238E27FC236}">
                                        <a16:creationId xmlns:a16="http://schemas.microsoft.com/office/drawing/2014/main" id="{EF332A84-8DD5-4BF6-BE80-7C5ADBD95AE2}"/>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105" name="TextBox 104">
                                    <a:extLst>
                                      <a:ext uri="{FF2B5EF4-FFF2-40B4-BE49-F238E27FC236}">
                                        <a16:creationId xmlns:a16="http://schemas.microsoft.com/office/drawing/2014/main" id="{0615311B-80B9-44A4-97FE-ACF5BBCAB24A}"/>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106" name="TextBox 105">
                                    <a:extLst>
                                      <a:ext uri="{FF2B5EF4-FFF2-40B4-BE49-F238E27FC236}">
                                        <a16:creationId xmlns:a16="http://schemas.microsoft.com/office/drawing/2014/main" id="{D4B35437-7A96-427C-B306-71023105FEFF}"/>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107" name="TextBox 106">
                                    <a:extLst>
                                      <a:ext uri="{FF2B5EF4-FFF2-40B4-BE49-F238E27FC236}">
                                        <a16:creationId xmlns:a16="http://schemas.microsoft.com/office/drawing/2014/main" id="{BC2FBC3A-D1C1-442A-8F6B-5D0C8DF9EE34}"/>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108" name="TextBox 107">
                                    <a:extLst>
                                      <a:ext uri="{FF2B5EF4-FFF2-40B4-BE49-F238E27FC236}">
                                        <a16:creationId xmlns:a16="http://schemas.microsoft.com/office/drawing/2014/main" id="{30B4940C-AEA9-48F9-8ACF-CBD73DEC6EC7}"/>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109" name="TextBox 108">
                                    <a:extLst>
                                      <a:ext uri="{FF2B5EF4-FFF2-40B4-BE49-F238E27FC236}">
                                        <a16:creationId xmlns:a16="http://schemas.microsoft.com/office/drawing/2014/main" id="{FBE2D553-34A6-40DB-AB08-E35BD9C56E40}"/>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110" name="TextBox 109">
                                    <a:extLst>
                                      <a:ext uri="{FF2B5EF4-FFF2-40B4-BE49-F238E27FC236}">
                                        <a16:creationId xmlns:a16="http://schemas.microsoft.com/office/drawing/2014/main" id="{BC6C0AD7-B4F8-42F4-BC50-92C7F9588609}"/>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111" name="TextBox 110">
                                    <a:extLst>
                                      <a:ext uri="{FF2B5EF4-FFF2-40B4-BE49-F238E27FC236}">
                                        <a16:creationId xmlns:a16="http://schemas.microsoft.com/office/drawing/2014/main" id="{A85AC609-CF6D-47BE-9BB5-63D06763E6A2}"/>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112" name="TextBox 111">
                                    <a:extLst>
                                      <a:ext uri="{FF2B5EF4-FFF2-40B4-BE49-F238E27FC236}">
                                        <a16:creationId xmlns:a16="http://schemas.microsoft.com/office/drawing/2014/main" id="{B782A81F-FCD9-4EB6-9F07-02A3432C8C1F}"/>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113" name="TextBox 112">
                                    <a:extLst>
                                      <a:ext uri="{FF2B5EF4-FFF2-40B4-BE49-F238E27FC236}">
                                        <a16:creationId xmlns:a16="http://schemas.microsoft.com/office/drawing/2014/main" id="{A5B9C27E-96E9-4163-8826-BA56E51D8277}"/>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114" name="TextBox 113">
                                    <a:extLst>
                                      <a:ext uri="{FF2B5EF4-FFF2-40B4-BE49-F238E27FC236}">
                                        <a16:creationId xmlns:a16="http://schemas.microsoft.com/office/drawing/2014/main" id="{EE1358E4-B572-4887-B2CD-C4DD08AF534F}"/>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15" name="TextBox 114">
                                    <a:extLst>
                                      <a:ext uri="{FF2B5EF4-FFF2-40B4-BE49-F238E27FC236}">
                                        <a16:creationId xmlns:a16="http://schemas.microsoft.com/office/drawing/2014/main" id="{7ECFF6FD-46DF-447E-BEE3-BBFB74FFB8FC}"/>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16" name="TextBox 115">
                                    <a:extLst>
                                      <a:ext uri="{FF2B5EF4-FFF2-40B4-BE49-F238E27FC236}">
                                        <a16:creationId xmlns:a16="http://schemas.microsoft.com/office/drawing/2014/main" id="{92A9B169-9B0F-475C-B4F3-0B1DDE4A6C5F}"/>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17" name="TextBox 116">
                                    <a:extLst>
                                      <a:ext uri="{FF2B5EF4-FFF2-40B4-BE49-F238E27FC236}">
                                        <a16:creationId xmlns:a16="http://schemas.microsoft.com/office/drawing/2014/main" id="{9CD9C38C-30E3-4F14-A2E6-7A7A6DFB6CB8}"/>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18" name="TextBox 117">
                                    <a:extLst>
                                      <a:ext uri="{FF2B5EF4-FFF2-40B4-BE49-F238E27FC236}">
                                        <a16:creationId xmlns:a16="http://schemas.microsoft.com/office/drawing/2014/main" id="{0B7AC3AD-0E78-4998-B2FA-851E5399C786}"/>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19" name="TextBox 118">
                                    <a:extLst>
                                      <a:ext uri="{FF2B5EF4-FFF2-40B4-BE49-F238E27FC236}">
                                        <a16:creationId xmlns:a16="http://schemas.microsoft.com/office/drawing/2014/main" id="{5E23E914-5ACF-4F91-862A-82B1A4D60A2A}"/>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20" name="TextBox 119">
                                    <a:extLst>
                                      <a:ext uri="{FF2B5EF4-FFF2-40B4-BE49-F238E27FC236}">
                                        <a16:creationId xmlns:a16="http://schemas.microsoft.com/office/drawing/2014/main" id="{677A49A2-E04C-40B0-9748-8342CC01A06E}"/>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21" name="TextBox 120">
                                    <a:extLst>
                                      <a:ext uri="{FF2B5EF4-FFF2-40B4-BE49-F238E27FC236}">
                                        <a16:creationId xmlns:a16="http://schemas.microsoft.com/office/drawing/2014/main" id="{FCD92DB6-616B-44AF-A9E4-1D0C78624A7D}"/>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22" name="TextBox 121">
                                    <a:extLst>
                                      <a:ext uri="{FF2B5EF4-FFF2-40B4-BE49-F238E27FC236}">
                                        <a16:creationId xmlns:a16="http://schemas.microsoft.com/office/drawing/2014/main" id="{03310513-86F7-499F-89D0-B8E45DF67928}"/>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grpSp>
          </p:grpSp>
        </p:grpSp>
      </p:grpSp>
    </p:spTree>
    <p:extLst>
      <p:ext uri="{BB962C8B-B14F-4D97-AF65-F5344CB8AC3E}">
        <p14:creationId xmlns:p14="http://schemas.microsoft.com/office/powerpoint/2010/main" val="130532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6E61-9D29-4E3E-AF2B-847B752E71AC}"/>
              </a:ext>
            </a:extLst>
          </p:cNvPr>
          <p:cNvSpPr>
            <a:spLocks noGrp="1"/>
          </p:cNvSpPr>
          <p:nvPr>
            <p:ph type="title"/>
          </p:nvPr>
        </p:nvSpPr>
        <p:spPr/>
        <p:txBody>
          <a:bodyPr/>
          <a:lstStyle/>
          <a:p>
            <a:r>
              <a:rPr lang="en-US" dirty="0"/>
              <a:t>Evolution of Operating Systems</a:t>
            </a:r>
          </a:p>
        </p:txBody>
      </p:sp>
      <p:sp>
        <p:nvSpPr>
          <p:cNvPr id="3" name="Footer Placeholder 2">
            <a:extLst>
              <a:ext uri="{FF2B5EF4-FFF2-40B4-BE49-F238E27FC236}">
                <a16:creationId xmlns:a16="http://schemas.microsoft.com/office/drawing/2014/main" id="{1EC49DCA-12C1-4CB4-92F3-B3EEE9DD46CB}"/>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47669716-D482-4A7E-8721-965F93052D67}"/>
              </a:ext>
            </a:extLst>
          </p:cNvPr>
          <p:cNvSpPr>
            <a:spLocks noGrp="1"/>
          </p:cNvSpPr>
          <p:nvPr>
            <p:ph type="sldNum" sz="quarter" idx="12"/>
          </p:nvPr>
        </p:nvSpPr>
        <p:spPr/>
        <p:txBody>
          <a:bodyPr/>
          <a:lstStyle/>
          <a:p>
            <a:pPr>
              <a:defRPr/>
            </a:pPr>
            <a:fld id="{F59D9B86-AB8B-404F-8D86-C97B35C4C67E}" type="slidenum">
              <a:rPr lang="en-US" smtClean="0"/>
              <a:pPr>
                <a:defRPr/>
              </a:pPr>
              <a:t>11</a:t>
            </a:fld>
            <a:endParaRPr lang="en-US" dirty="0"/>
          </a:p>
        </p:txBody>
      </p:sp>
      <p:sp>
        <p:nvSpPr>
          <p:cNvPr id="5" name="Rectangle 3">
            <a:extLst>
              <a:ext uri="{FF2B5EF4-FFF2-40B4-BE49-F238E27FC236}">
                <a16:creationId xmlns:a16="http://schemas.microsoft.com/office/drawing/2014/main" id="{B19FA596-40E3-4AF3-B317-B1D415C178E1}"/>
              </a:ext>
            </a:extLst>
          </p:cNvPr>
          <p:cNvSpPr txBox="1">
            <a:spLocks noChangeArrowheads="1"/>
          </p:cNvSpPr>
          <p:nvPr/>
        </p:nvSpPr>
        <p:spPr bwMode="auto">
          <a:xfrm>
            <a:off x="640080" y="1408114"/>
            <a:ext cx="8867608" cy="2674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4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1600" dirty="0"/>
              <a:t>Early Systems (1950)</a:t>
            </a:r>
          </a:p>
          <a:p>
            <a:r>
              <a:rPr lang="en-US" sz="1600" dirty="0"/>
              <a:t>Simple Batch Systems (1960)</a:t>
            </a:r>
          </a:p>
          <a:p>
            <a:r>
              <a:rPr lang="en-US" sz="1600" dirty="0"/>
              <a:t>Multi-programmed Batch Systems (1970)</a:t>
            </a:r>
          </a:p>
          <a:p>
            <a:r>
              <a:rPr lang="en-US" sz="1600" dirty="0"/>
              <a:t>Time-Sharing and Real-Time Systems (1970)</a:t>
            </a:r>
          </a:p>
          <a:p>
            <a:r>
              <a:rPr lang="en-US" sz="1600" dirty="0"/>
              <a:t>Personal/Desktop Computers (1980)</a:t>
            </a:r>
          </a:p>
          <a:p>
            <a:r>
              <a:rPr lang="en-US" sz="1600" dirty="0"/>
              <a:t>Multiprocessor Systems (1980)</a:t>
            </a:r>
          </a:p>
          <a:p>
            <a:r>
              <a:rPr lang="en-US" sz="1600" dirty="0"/>
              <a:t>Networked/Distributed Systems (1980)</a:t>
            </a:r>
          </a:p>
          <a:p>
            <a:r>
              <a:rPr lang="en-US" sz="1600" dirty="0"/>
              <a:t>Web-based Systems (1990)</a:t>
            </a:r>
          </a:p>
          <a:p>
            <a:r>
              <a:rPr lang="en-US" sz="1600" dirty="0"/>
              <a:t>Virtualization …</a:t>
            </a:r>
          </a:p>
        </p:txBody>
      </p:sp>
      <p:sp>
        <p:nvSpPr>
          <p:cNvPr id="8" name="TextBox 7">
            <a:extLst>
              <a:ext uri="{FF2B5EF4-FFF2-40B4-BE49-F238E27FC236}">
                <a16:creationId xmlns:a16="http://schemas.microsoft.com/office/drawing/2014/main" id="{43AF00C4-9B3B-45D1-8F40-32332D21962D}"/>
              </a:ext>
            </a:extLst>
          </p:cNvPr>
          <p:cNvSpPr txBox="1"/>
          <p:nvPr/>
        </p:nvSpPr>
        <p:spPr>
          <a:xfrm>
            <a:off x="3837796" y="4278534"/>
            <a:ext cx="3584864" cy="2523768"/>
          </a:xfrm>
          <a:prstGeom prst="rect">
            <a:avLst/>
          </a:prstGeom>
          <a:noFill/>
        </p:spPr>
        <p:txBody>
          <a:bodyPr wrap="square" rtlCol="0">
            <a:spAutoFit/>
          </a:bodyPr>
          <a:lstStyle/>
          <a:p>
            <a:pPr>
              <a:tabLst>
                <a:tab pos="228600" algn="l"/>
              </a:tabLst>
            </a:pPr>
            <a:r>
              <a:rPr lang="en-US" dirty="0"/>
              <a:t>1</a:t>
            </a:r>
            <a:r>
              <a:rPr lang="en-US" baseline="30000" dirty="0"/>
              <a:t>st</a:t>
            </a:r>
            <a:r>
              <a:rPr lang="en-US" dirty="0"/>
              <a:t> generation 1945 – 1955</a:t>
            </a:r>
          </a:p>
          <a:p>
            <a:pPr>
              <a:tabLst>
                <a:tab pos="228600" algn="l"/>
              </a:tabLst>
            </a:pPr>
            <a:r>
              <a:rPr lang="en-US" sz="1400" dirty="0"/>
              <a:t>	- vacuum tubes, plug boards</a:t>
            </a:r>
          </a:p>
          <a:p>
            <a:pPr>
              <a:tabLst>
                <a:tab pos="228600" algn="l"/>
              </a:tabLst>
            </a:pPr>
            <a:r>
              <a:rPr lang="en-US" dirty="0"/>
              <a:t>2</a:t>
            </a:r>
            <a:r>
              <a:rPr lang="en-US" baseline="30000" dirty="0"/>
              <a:t>nd</a:t>
            </a:r>
            <a:r>
              <a:rPr lang="en-US" dirty="0"/>
              <a:t> generation 1955 – 1965</a:t>
            </a:r>
          </a:p>
          <a:p>
            <a:pPr>
              <a:tabLst>
                <a:tab pos="228600" algn="l"/>
              </a:tabLst>
            </a:pPr>
            <a:r>
              <a:rPr lang="en-US" sz="1400" dirty="0"/>
              <a:t>	- transistors, batch systems</a:t>
            </a:r>
          </a:p>
          <a:p>
            <a:pPr>
              <a:tabLst>
                <a:tab pos="228600" algn="l"/>
              </a:tabLst>
            </a:pPr>
            <a:r>
              <a:rPr lang="en-US" dirty="0"/>
              <a:t>3</a:t>
            </a:r>
            <a:r>
              <a:rPr lang="en-US" baseline="30000" dirty="0"/>
              <a:t>rd</a:t>
            </a:r>
            <a:r>
              <a:rPr lang="en-US" dirty="0"/>
              <a:t> generation 1965 – 1980</a:t>
            </a:r>
          </a:p>
          <a:p>
            <a:pPr>
              <a:tabLst>
                <a:tab pos="228600" algn="l"/>
              </a:tabLst>
            </a:pPr>
            <a:r>
              <a:rPr lang="en-US" sz="1200" dirty="0"/>
              <a:t>	- ICs and multiprogramming</a:t>
            </a:r>
          </a:p>
          <a:p>
            <a:pPr>
              <a:tabLst>
                <a:tab pos="228600" algn="l"/>
              </a:tabLst>
            </a:pPr>
            <a:r>
              <a:rPr lang="en-US" dirty="0"/>
              <a:t>4</a:t>
            </a:r>
            <a:r>
              <a:rPr lang="en-US" baseline="30000" dirty="0"/>
              <a:t>th</a:t>
            </a:r>
            <a:r>
              <a:rPr lang="en-US" dirty="0"/>
              <a:t> generation 1980 – 2000</a:t>
            </a:r>
          </a:p>
          <a:p>
            <a:pPr>
              <a:tabLst>
                <a:tab pos="228600" algn="l"/>
              </a:tabLst>
            </a:pPr>
            <a:r>
              <a:rPr lang="en-US" sz="1400" dirty="0"/>
              <a:t>	- personal computers</a:t>
            </a:r>
          </a:p>
          <a:p>
            <a:pPr>
              <a:tabLst>
                <a:tab pos="228600" algn="l"/>
              </a:tabLst>
            </a:pPr>
            <a:r>
              <a:rPr lang="en-US" sz="1600" dirty="0"/>
              <a:t>5</a:t>
            </a:r>
            <a:r>
              <a:rPr lang="en-US" sz="1600" baseline="30000" dirty="0"/>
              <a:t>th</a:t>
            </a:r>
            <a:r>
              <a:rPr lang="en-US" sz="1600" dirty="0"/>
              <a:t> generation – 2000 – ????</a:t>
            </a:r>
          </a:p>
          <a:p>
            <a:pPr>
              <a:tabLst>
                <a:tab pos="228600" algn="l"/>
              </a:tabLst>
            </a:pPr>
            <a:r>
              <a:rPr lang="en-US" sz="1400" dirty="0"/>
              <a:t>	- </a:t>
            </a:r>
            <a:r>
              <a:rPr lang="en-US" sz="1400" dirty="0" err="1"/>
              <a:t>ubiquitousness</a:t>
            </a:r>
            <a:r>
              <a:rPr lang="en-US" sz="1400" dirty="0"/>
              <a:t>, mobile</a:t>
            </a:r>
          </a:p>
        </p:txBody>
      </p:sp>
      <p:pic>
        <p:nvPicPr>
          <p:cNvPr id="1026" name="Picture 2" descr="What every Computer Science Major Should Know | by Apurva Bhelke | Medium">
            <a:extLst>
              <a:ext uri="{FF2B5EF4-FFF2-40B4-BE49-F238E27FC236}">
                <a16:creationId xmlns:a16="http://schemas.microsoft.com/office/drawing/2014/main" id="{56223B38-B414-470D-96D1-53A66A1D4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2660" y="1490132"/>
            <a:ext cx="3197716" cy="511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25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09F1-1A91-4AC1-8986-92C9CE2A6818}"/>
              </a:ext>
            </a:extLst>
          </p:cNvPr>
          <p:cNvSpPr>
            <a:spLocks noGrp="1"/>
          </p:cNvSpPr>
          <p:nvPr>
            <p:ph type="title"/>
          </p:nvPr>
        </p:nvSpPr>
        <p:spPr/>
        <p:txBody>
          <a:bodyPr/>
          <a:lstStyle/>
          <a:p>
            <a:r>
              <a:rPr lang="en-US" dirty="0"/>
              <a:t>Why is Linux so complicated?</a:t>
            </a:r>
          </a:p>
        </p:txBody>
      </p:sp>
      <p:sp>
        <p:nvSpPr>
          <p:cNvPr id="3" name="Content Placeholder 2">
            <a:extLst>
              <a:ext uri="{FF2B5EF4-FFF2-40B4-BE49-F238E27FC236}">
                <a16:creationId xmlns:a16="http://schemas.microsoft.com/office/drawing/2014/main" id="{FF39AFFA-3C21-4356-9977-F32969684229}"/>
              </a:ext>
            </a:extLst>
          </p:cNvPr>
          <p:cNvSpPr>
            <a:spLocks noGrp="1"/>
          </p:cNvSpPr>
          <p:nvPr>
            <p:ph sz="quarter" idx="1"/>
          </p:nvPr>
        </p:nvSpPr>
        <p:spPr/>
        <p:txBody>
          <a:bodyPr/>
          <a:lstStyle/>
          <a:p>
            <a:r>
              <a:rPr lang="en-US" b="0" i="0" dirty="0">
                <a:solidFill>
                  <a:srgbClr val="282829"/>
                </a:solidFill>
                <a:effectLst/>
                <a:latin typeface="-apple-system"/>
              </a:rPr>
              <a:t>First of all, Linux is not more complicated than Windows 10 or MacOS. The complexity is, however, not concealed very well.</a:t>
            </a:r>
          </a:p>
          <a:p>
            <a:r>
              <a:rPr lang="en-US" b="0" i="0" dirty="0">
                <a:solidFill>
                  <a:srgbClr val="282829"/>
                </a:solidFill>
                <a:effectLst/>
                <a:latin typeface="-apple-system"/>
              </a:rPr>
              <a:t>Linux is not the design of a single person or a small team with a vision.</a:t>
            </a:r>
          </a:p>
          <a:p>
            <a:pPr lvl="1"/>
            <a:r>
              <a:rPr lang="en-US" sz="1800" b="0" i="0" dirty="0">
                <a:solidFill>
                  <a:srgbClr val="282829"/>
                </a:solidFill>
                <a:effectLst/>
                <a:latin typeface="-apple-system"/>
              </a:rPr>
              <a:t>It is the product of a glorious scrum of competing visions and individual contributors.</a:t>
            </a:r>
          </a:p>
          <a:p>
            <a:pPr lvl="1"/>
            <a:r>
              <a:rPr lang="en-US" sz="1800" b="0" i="0" dirty="0">
                <a:solidFill>
                  <a:srgbClr val="282829"/>
                </a:solidFill>
                <a:effectLst/>
                <a:latin typeface="-apple-system"/>
              </a:rPr>
              <a:t>As such, the various pieces and parts, designed to different aesthetics, tend to clash a bit where they meet. Those differences often show through.</a:t>
            </a:r>
          </a:p>
          <a:p>
            <a:pPr lvl="1"/>
            <a:r>
              <a:rPr lang="en-US" sz="1800" b="0" i="0" dirty="0">
                <a:solidFill>
                  <a:srgbClr val="282829"/>
                </a:solidFill>
                <a:effectLst/>
                <a:latin typeface="-apple-system"/>
              </a:rPr>
              <a:t>Worse, maintenance isn’t as fun as new coding, so people change things that were working just fine, and half the community adopts the new different thing, even though it just does the same stuff in a new way but with added complexity.</a:t>
            </a:r>
          </a:p>
          <a:p>
            <a:pPr marL="319088" marR="0" lvl="0" indent="-319088" algn="l" defTabSz="914400" rtl="0" eaLnBrk="1" fontAlgn="base" latinLnBrk="0" hangingPunct="1">
              <a:lnSpc>
                <a:spcPct val="100000"/>
              </a:lnSpc>
              <a:spcBef>
                <a:spcPts val="700"/>
              </a:spcBef>
              <a:spcAft>
                <a:spcPct val="0"/>
              </a:spcAft>
              <a:buClr>
                <a:srgbClr val="333399"/>
              </a:buClr>
              <a:buSzPct val="80000"/>
              <a:buFont typeface="Arial" panose="020B0604020202020204" pitchFamily="34" charset="0"/>
              <a:buChar char="■"/>
              <a:tabLst/>
              <a:defRPr/>
            </a:pPr>
            <a:r>
              <a:rPr lang="en-US" b="0" i="0" dirty="0">
                <a:solidFill>
                  <a:srgbClr val="282829"/>
                </a:solidFill>
                <a:effectLst/>
                <a:latin typeface="-apple-system"/>
              </a:rPr>
              <a:t>Nothing gets thrown away</a:t>
            </a:r>
          </a:p>
          <a:p>
            <a:pPr lvl="1"/>
            <a:r>
              <a:rPr lang="en-US" sz="1800" b="0" i="0" dirty="0">
                <a:solidFill>
                  <a:srgbClr val="282829"/>
                </a:solidFill>
                <a:effectLst/>
                <a:latin typeface="-apple-system"/>
              </a:rPr>
              <a:t>For example, there is no single email program everyone uses. Every mail program ever written for Unix or Linux is still around and likely available to you with a single download. Linux sometimes looks complicated because there are forty eleven ways to do anything you might want to do.</a:t>
            </a:r>
          </a:p>
          <a:p>
            <a:pPr lvl="1"/>
            <a:r>
              <a:rPr lang="en-US" sz="1800" b="0" i="0" dirty="0">
                <a:solidFill>
                  <a:srgbClr val="282829"/>
                </a:solidFill>
                <a:effectLst/>
                <a:latin typeface="-apple-system"/>
              </a:rPr>
              <a:t>This also can make it difficult to look for solutions on the internet, because there will be a hundred solutions out there, each of which will work in some slightly different context.</a:t>
            </a:r>
            <a:endParaRPr lang="en-US" dirty="0"/>
          </a:p>
        </p:txBody>
      </p:sp>
      <p:sp>
        <p:nvSpPr>
          <p:cNvPr id="4" name="Footer Placeholder 3">
            <a:extLst>
              <a:ext uri="{FF2B5EF4-FFF2-40B4-BE49-F238E27FC236}">
                <a16:creationId xmlns:a16="http://schemas.microsoft.com/office/drawing/2014/main" id="{CE531460-A22A-4FF4-B164-291CF14A7BD8}"/>
              </a:ext>
            </a:extLst>
          </p:cNvPr>
          <p:cNvSpPr>
            <a:spLocks noGrp="1"/>
          </p:cNvSpPr>
          <p:nvPr>
            <p:ph type="ftr" sz="quarter" idx="11"/>
          </p:nvPr>
        </p:nvSpPr>
        <p:spPr/>
        <p:txBody>
          <a:bodyPr/>
          <a:lstStyle/>
          <a:p>
            <a:pPr>
              <a:defRPr/>
            </a:pPr>
            <a:r>
              <a:rPr lang="en-US"/>
              <a:t>Computer Systems (06)</a:t>
            </a:r>
            <a:endParaRPr lang="en-US" dirty="0"/>
          </a:p>
        </p:txBody>
      </p:sp>
      <p:sp>
        <p:nvSpPr>
          <p:cNvPr id="5" name="Slide Number Placeholder 4">
            <a:extLst>
              <a:ext uri="{FF2B5EF4-FFF2-40B4-BE49-F238E27FC236}">
                <a16:creationId xmlns:a16="http://schemas.microsoft.com/office/drawing/2014/main" id="{5E41069A-3FBD-471E-8709-A7942C039904}"/>
              </a:ext>
            </a:extLst>
          </p:cNvPr>
          <p:cNvSpPr>
            <a:spLocks noGrp="1"/>
          </p:cNvSpPr>
          <p:nvPr>
            <p:ph type="sldNum" sz="quarter" idx="12"/>
          </p:nvPr>
        </p:nvSpPr>
        <p:spPr/>
        <p:txBody>
          <a:bodyPr/>
          <a:lstStyle/>
          <a:p>
            <a:pPr>
              <a:defRPr/>
            </a:pPr>
            <a:fld id="{0D7B5496-982B-480A-8085-B08F2CA91C21}" type="slidenum">
              <a:rPr lang="en-US" smtClean="0"/>
              <a:pPr>
                <a:defRPr/>
              </a:pPr>
              <a:t>12</a:t>
            </a:fld>
            <a:endParaRPr lang="en-US" dirty="0"/>
          </a:p>
        </p:txBody>
      </p:sp>
      <p:pic>
        <p:nvPicPr>
          <p:cNvPr id="1026" name="Picture 2" descr="Cathedral and the bazaar">
            <a:extLst>
              <a:ext uri="{FF2B5EF4-FFF2-40B4-BE49-F238E27FC236}">
                <a16:creationId xmlns:a16="http://schemas.microsoft.com/office/drawing/2014/main" id="{8E4E90A3-DE7B-445E-A9C3-E85DB0254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0104" y="34120"/>
            <a:ext cx="1192696" cy="184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3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09F1-1A91-4AC1-8986-92C9CE2A6818}"/>
              </a:ext>
            </a:extLst>
          </p:cNvPr>
          <p:cNvSpPr>
            <a:spLocks noGrp="1"/>
          </p:cNvSpPr>
          <p:nvPr>
            <p:ph type="title"/>
          </p:nvPr>
        </p:nvSpPr>
        <p:spPr/>
        <p:txBody>
          <a:bodyPr/>
          <a:lstStyle/>
          <a:p>
            <a:r>
              <a:rPr lang="en-US" dirty="0"/>
              <a:t>Why is Linux so complicated?</a:t>
            </a:r>
          </a:p>
        </p:txBody>
      </p:sp>
      <p:sp>
        <p:nvSpPr>
          <p:cNvPr id="3" name="Content Placeholder 2">
            <a:extLst>
              <a:ext uri="{FF2B5EF4-FFF2-40B4-BE49-F238E27FC236}">
                <a16:creationId xmlns:a16="http://schemas.microsoft.com/office/drawing/2014/main" id="{FF39AFFA-3C21-4356-9977-F32969684229}"/>
              </a:ext>
            </a:extLst>
          </p:cNvPr>
          <p:cNvSpPr>
            <a:spLocks noGrp="1"/>
          </p:cNvSpPr>
          <p:nvPr>
            <p:ph sz="quarter" idx="1"/>
          </p:nvPr>
        </p:nvSpPr>
        <p:spPr/>
        <p:txBody>
          <a:bodyPr/>
          <a:lstStyle/>
          <a:p>
            <a:pPr marL="319088" marR="0" lvl="0" indent="-319088" algn="l" defTabSz="914400" rtl="0" eaLnBrk="1" fontAlgn="base" latinLnBrk="0" hangingPunct="1">
              <a:lnSpc>
                <a:spcPct val="100000"/>
              </a:lnSpc>
              <a:spcBef>
                <a:spcPts val="700"/>
              </a:spcBef>
              <a:spcAft>
                <a:spcPct val="0"/>
              </a:spcAft>
              <a:buClr>
                <a:srgbClr val="333399"/>
              </a:buClr>
              <a:buSzPct val="80000"/>
              <a:buFont typeface="Arial" panose="020B0604020202020204" pitchFamily="34" charset="0"/>
              <a:buChar char="■"/>
              <a:tabLst/>
              <a:defRPr/>
            </a:pPr>
            <a:r>
              <a:rPr lang="en-US" b="0" i="0" dirty="0">
                <a:solidFill>
                  <a:srgbClr val="282829"/>
                </a:solidFill>
                <a:effectLst/>
                <a:latin typeface="-apple-system"/>
              </a:rPr>
              <a:t>There is no boundary</a:t>
            </a:r>
          </a:p>
          <a:p>
            <a:pPr lvl="1"/>
            <a:r>
              <a:rPr lang="en-US" sz="1800" b="0" i="0" dirty="0">
                <a:solidFill>
                  <a:srgbClr val="282829"/>
                </a:solidFill>
                <a:effectLst/>
                <a:latin typeface="-apple-system"/>
              </a:rPr>
              <a:t>With Windows or MacOS, it is what comes in the box. No one confuses Microsoft Office as being part of Windows, or Corel Draw or whatever. In contrast, there are many </a:t>
            </a:r>
            <a:r>
              <a:rPr lang="en-US" sz="1800" b="0" i="0" dirty="0" err="1">
                <a:solidFill>
                  <a:srgbClr val="282829"/>
                </a:solidFill>
                <a:effectLst/>
                <a:latin typeface="-apple-system"/>
              </a:rPr>
              <a:t>many</a:t>
            </a:r>
            <a:r>
              <a:rPr lang="en-US" sz="1800" b="0" i="0" dirty="0">
                <a:solidFill>
                  <a:srgbClr val="282829"/>
                </a:solidFill>
                <a:effectLst/>
                <a:latin typeface="-apple-system"/>
              </a:rPr>
              <a:t> thousands of applications which run on Linux, which can be installed with the click of a package manager, or even included willy </a:t>
            </a:r>
            <a:r>
              <a:rPr lang="en-US" sz="1800" b="0" i="0" dirty="0" err="1">
                <a:solidFill>
                  <a:srgbClr val="282829"/>
                </a:solidFill>
                <a:effectLst/>
                <a:latin typeface="-apple-system"/>
              </a:rPr>
              <a:t>nilly</a:t>
            </a:r>
            <a:r>
              <a:rPr lang="en-US" sz="1800" b="0" i="0" dirty="0">
                <a:solidFill>
                  <a:srgbClr val="282829"/>
                </a:solidFill>
                <a:effectLst/>
                <a:latin typeface="-apple-system"/>
              </a:rPr>
              <a:t> with a distribution. No one has any idea what is Linux and what is some third party app. Should Linux get the blame for some incoherent graphics editor?</a:t>
            </a:r>
          </a:p>
          <a:p>
            <a:pPr lvl="1"/>
            <a:r>
              <a:rPr lang="en-US" sz="1800" b="0" i="0" dirty="0">
                <a:solidFill>
                  <a:srgbClr val="282829"/>
                </a:solidFill>
                <a:effectLst/>
                <a:latin typeface="-apple-system"/>
              </a:rPr>
              <a:t>So yes. It can be as complicated as you like. If you like “works with no fuss as long as you don’t change anything” then distributions like Ubuntu aren’t bad. Such things are a curated packaging from the bazaar of Linux, that have in fact undergone some testing for obvious failings and will probably work as long as you stay on the paths.</a:t>
            </a:r>
          </a:p>
          <a:p>
            <a:pPr lvl="1"/>
            <a:r>
              <a:rPr lang="en-US" sz="1800" b="0" i="0" dirty="0">
                <a:solidFill>
                  <a:srgbClr val="282829"/>
                </a:solidFill>
                <a:effectLst/>
                <a:latin typeface="-apple-system"/>
              </a:rPr>
              <a:t>I’ll add that you shouldn’t confuse complicated with flakey. Linux, by and large, is not at all flakey. Systems I use regularly stay up with no fuss for six months or a year or until a power failure occurs. (I find MacOS just about as good at reliability, and I am not really a Windows user.)</a:t>
            </a:r>
          </a:p>
          <a:p>
            <a:pPr marL="0" indent="0">
              <a:buNone/>
            </a:pPr>
            <a:endParaRPr lang="en-US" dirty="0"/>
          </a:p>
        </p:txBody>
      </p:sp>
      <p:sp>
        <p:nvSpPr>
          <p:cNvPr id="4" name="Footer Placeholder 3">
            <a:extLst>
              <a:ext uri="{FF2B5EF4-FFF2-40B4-BE49-F238E27FC236}">
                <a16:creationId xmlns:a16="http://schemas.microsoft.com/office/drawing/2014/main" id="{CE531460-A22A-4FF4-B164-291CF14A7BD8}"/>
              </a:ext>
            </a:extLst>
          </p:cNvPr>
          <p:cNvSpPr>
            <a:spLocks noGrp="1"/>
          </p:cNvSpPr>
          <p:nvPr>
            <p:ph type="ftr" sz="quarter" idx="11"/>
          </p:nvPr>
        </p:nvSpPr>
        <p:spPr/>
        <p:txBody>
          <a:bodyPr/>
          <a:lstStyle/>
          <a:p>
            <a:pPr>
              <a:defRPr/>
            </a:pPr>
            <a:r>
              <a:rPr lang="en-US"/>
              <a:t>Computer Systems (06)</a:t>
            </a:r>
            <a:endParaRPr lang="en-US" dirty="0"/>
          </a:p>
        </p:txBody>
      </p:sp>
      <p:sp>
        <p:nvSpPr>
          <p:cNvPr id="5" name="Slide Number Placeholder 4">
            <a:extLst>
              <a:ext uri="{FF2B5EF4-FFF2-40B4-BE49-F238E27FC236}">
                <a16:creationId xmlns:a16="http://schemas.microsoft.com/office/drawing/2014/main" id="{5E41069A-3FBD-471E-8709-A7942C039904}"/>
              </a:ext>
            </a:extLst>
          </p:cNvPr>
          <p:cNvSpPr>
            <a:spLocks noGrp="1"/>
          </p:cNvSpPr>
          <p:nvPr>
            <p:ph type="sldNum" sz="quarter" idx="12"/>
          </p:nvPr>
        </p:nvSpPr>
        <p:spPr/>
        <p:txBody>
          <a:bodyPr/>
          <a:lstStyle/>
          <a:p>
            <a:pPr>
              <a:defRPr/>
            </a:pPr>
            <a:fld id="{0D7B5496-982B-480A-8085-B08F2CA91C21}" type="slidenum">
              <a:rPr lang="en-US" smtClean="0"/>
              <a:pPr>
                <a:defRPr/>
              </a:pPr>
              <a:t>13</a:t>
            </a:fld>
            <a:endParaRPr lang="en-US" dirty="0"/>
          </a:p>
        </p:txBody>
      </p:sp>
      <p:pic>
        <p:nvPicPr>
          <p:cNvPr id="1026" name="Picture 2" descr="Cathedral and the bazaar">
            <a:extLst>
              <a:ext uri="{FF2B5EF4-FFF2-40B4-BE49-F238E27FC236}">
                <a16:creationId xmlns:a16="http://schemas.microsoft.com/office/drawing/2014/main" id="{8E4E90A3-DE7B-445E-A9C3-E85DB0254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0104" y="34120"/>
            <a:ext cx="1192696" cy="184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4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650E-28A6-425B-81CC-114C8EB6457C}"/>
              </a:ext>
            </a:extLst>
          </p:cNvPr>
          <p:cNvSpPr>
            <a:spLocks noGrp="1"/>
          </p:cNvSpPr>
          <p:nvPr>
            <p:ph type="ctrTitle"/>
          </p:nvPr>
        </p:nvSpPr>
        <p:spPr/>
        <p:txBody>
          <a:bodyPr/>
          <a:lstStyle/>
          <a:p>
            <a:r>
              <a:rPr lang="en-US" dirty="0">
                <a:solidFill>
                  <a:schemeClr val="tx1"/>
                </a:solidFill>
              </a:rPr>
              <a:t>Chapter 3 – Processes</a:t>
            </a:r>
            <a:br>
              <a:rPr lang="en-US" dirty="0">
                <a:solidFill>
                  <a:schemeClr val="tx1"/>
                </a:solidFill>
              </a:rPr>
            </a:br>
            <a:r>
              <a:rPr lang="en-US" dirty="0">
                <a:solidFill>
                  <a:schemeClr val="tx1"/>
                </a:solidFill>
              </a:rPr>
              <a:t>Part 1</a:t>
            </a:r>
          </a:p>
        </p:txBody>
      </p:sp>
      <p:pic>
        <p:nvPicPr>
          <p:cNvPr id="4" name="Picture 3" descr="A screenshot of a computer&#10;&#10;Description automatically generated">
            <a:extLst>
              <a:ext uri="{FF2B5EF4-FFF2-40B4-BE49-F238E27FC236}">
                <a16:creationId xmlns:a16="http://schemas.microsoft.com/office/drawing/2014/main" id="{57E0F32C-9170-477F-8962-49225FF2D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968" y="766207"/>
            <a:ext cx="3990730" cy="3016249"/>
          </a:xfrm>
          <a:prstGeom prst="rect">
            <a:avLst/>
          </a:prstGeom>
        </p:spPr>
      </p:pic>
      <p:sp>
        <p:nvSpPr>
          <p:cNvPr id="3" name="Slide Number Placeholder 2">
            <a:extLst>
              <a:ext uri="{FF2B5EF4-FFF2-40B4-BE49-F238E27FC236}">
                <a16:creationId xmlns:a16="http://schemas.microsoft.com/office/drawing/2014/main" id="{80147701-E7D3-48AB-BE56-8CD3A50F8D8A}"/>
              </a:ext>
            </a:extLst>
          </p:cNvPr>
          <p:cNvSpPr>
            <a:spLocks noGrp="1"/>
          </p:cNvSpPr>
          <p:nvPr>
            <p:ph type="sldNum" sz="quarter" idx="12"/>
          </p:nvPr>
        </p:nvSpPr>
        <p:spPr/>
        <p:txBody>
          <a:bodyPr/>
          <a:lstStyle/>
          <a:p>
            <a:pPr>
              <a:defRPr/>
            </a:pPr>
            <a:fld id="{A0C1462C-D640-45B3-901B-F425AA5C3674}" type="slidenum">
              <a:rPr lang="en-US" smtClean="0"/>
              <a:pPr>
                <a:defRPr/>
              </a:pPr>
              <a:t>14</a:t>
            </a:fld>
            <a:endParaRPr lang="en-US" dirty="0"/>
          </a:p>
        </p:txBody>
      </p:sp>
    </p:spTree>
    <p:extLst>
      <p:ext uri="{BB962C8B-B14F-4D97-AF65-F5344CB8AC3E}">
        <p14:creationId xmlns:p14="http://schemas.microsoft.com/office/powerpoint/2010/main" val="411149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81683644"/>
              </p:ext>
            </p:extLst>
          </p:nvPr>
        </p:nvGraphicFramePr>
        <p:xfrm>
          <a:off x="1266940" y="1625600"/>
          <a:ext cx="8824510" cy="4582160"/>
        </p:xfrm>
        <a:graphic>
          <a:graphicData uri="http://schemas.openxmlformats.org/drawingml/2006/table">
            <a:tbl>
              <a:tblPr firstRow="1" bandRow="1">
                <a:tableStyleId>{5C22544A-7EE6-4342-B048-85BDC9FD1C3A}</a:tableStyleId>
              </a:tblPr>
              <a:tblGrid>
                <a:gridCol w="5618645">
                  <a:extLst>
                    <a:ext uri="{9D8B030D-6E8A-4147-A177-3AD203B41FA5}">
                      <a16:colId xmlns:a16="http://schemas.microsoft.com/office/drawing/2014/main" val="20000"/>
                    </a:ext>
                  </a:extLst>
                </a:gridCol>
                <a:gridCol w="647874">
                  <a:extLst>
                    <a:ext uri="{9D8B030D-6E8A-4147-A177-3AD203B41FA5}">
                      <a16:colId xmlns:a16="http://schemas.microsoft.com/office/drawing/2014/main" val="20001"/>
                    </a:ext>
                  </a:extLst>
                </a:gridCol>
                <a:gridCol w="2557991">
                  <a:extLst>
                    <a:ext uri="{9D8B030D-6E8A-4147-A177-3AD203B41FA5}">
                      <a16:colId xmlns:a16="http://schemas.microsoft.com/office/drawing/2014/main" val="20002"/>
                    </a:ext>
                  </a:extLst>
                </a:gridCol>
              </a:tblGrid>
              <a:tr h="370840">
                <a:tc>
                  <a:txBody>
                    <a:bodyPr/>
                    <a:lstStyle/>
                    <a:p>
                      <a:r>
                        <a:rPr lang="en-US" dirty="0"/>
                        <a:t>Stalling’s Chapter</a:t>
                      </a:r>
                    </a:p>
                  </a:txBody>
                  <a:tcPr/>
                </a:tc>
                <a:tc>
                  <a:txBody>
                    <a:bodyPr/>
                    <a:lstStyle/>
                    <a:p>
                      <a:pPr algn="ctr"/>
                      <a:r>
                        <a:rPr lang="en-US" dirty="0"/>
                        <a:t>#</a:t>
                      </a:r>
                    </a:p>
                  </a:txBody>
                  <a:tcPr/>
                </a:tc>
                <a:tc>
                  <a:txBody>
                    <a:bodyPr/>
                    <a:lstStyle/>
                    <a:p>
                      <a:r>
                        <a:rPr lang="en-US" dirty="0"/>
                        <a:t>Project</a:t>
                      </a:r>
                    </a:p>
                  </a:txBody>
                  <a:tcPr/>
                </a:tc>
                <a:extLst>
                  <a:ext uri="{0D108BD9-81ED-4DB2-BD59-A6C34878D82A}">
                    <a16:rowId xmlns:a16="http://schemas.microsoft.com/office/drawing/2014/main" val="10000"/>
                  </a:ext>
                </a:extLst>
              </a:tr>
              <a:tr h="370840">
                <a:tc>
                  <a:txBody>
                    <a:bodyPr/>
                    <a:lstStyle/>
                    <a:p>
                      <a:r>
                        <a:rPr lang="en-US" dirty="0"/>
                        <a:t>1: Computer System Overview</a:t>
                      </a:r>
                    </a:p>
                    <a:p>
                      <a:r>
                        <a:rPr lang="en-US" dirty="0"/>
                        <a:t>2: Operating System Overview</a:t>
                      </a:r>
                    </a:p>
                  </a:txBody>
                  <a:tcPr/>
                </a:tc>
                <a:tc>
                  <a:txBody>
                    <a:bodyPr/>
                    <a:lstStyle/>
                    <a:p>
                      <a:pPr algn="ctr"/>
                      <a:r>
                        <a:rPr lang="en-US" dirty="0"/>
                        <a:t>4</a:t>
                      </a:r>
                    </a:p>
                  </a:txBody>
                  <a:tcPr/>
                </a:tc>
                <a:tc>
                  <a:txBody>
                    <a:bodyPr/>
                    <a:lstStyle/>
                    <a:p>
                      <a:r>
                        <a:rPr lang="en-US" dirty="0"/>
                        <a:t>P1:</a:t>
                      </a:r>
                      <a:r>
                        <a:rPr lang="en-US" baseline="0" dirty="0"/>
                        <a:t> Shell</a:t>
                      </a:r>
                      <a:endParaRPr lang="en-US" dirty="0"/>
                    </a:p>
                  </a:txBody>
                  <a:tcPr/>
                </a:tc>
                <a:extLst>
                  <a:ext uri="{0D108BD9-81ED-4DB2-BD59-A6C34878D82A}">
                    <a16:rowId xmlns:a16="http://schemas.microsoft.com/office/drawing/2014/main" val="10001"/>
                  </a:ext>
                </a:extLst>
              </a:tr>
              <a:tr h="370840">
                <a:tc>
                  <a:txBody>
                    <a:bodyPr/>
                    <a:lstStyle/>
                    <a:p>
                      <a:r>
                        <a:rPr lang="en-US" dirty="0"/>
                        <a:t>3: Process Description and Control</a:t>
                      </a:r>
                    </a:p>
                    <a:p>
                      <a:r>
                        <a:rPr lang="en-US" dirty="0"/>
                        <a:t>4: Threads</a:t>
                      </a:r>
                    </a:p>
                  </a:txBody>
                  <a:tcPr/>
                </a:tc>
                <a:tc>
                  <a:txBody>
                    <a:bodyPr/>
                    <a:lstStyle/>
                    <a:p>
                      <a:pPr algn="ctr"/>
                      <a:r>
                        <a:rPr lang="en-US" dirty="0"/>
                        <a:t>4</a:t>
                      </a:r>
                    </a:p>
                  </a:txBody>
                  <a:tcPr/>
                </a:tc>
                <a:tc>
                  <a:txBody>
                    <a:bodyPr/>
                    <a:lstStyle/>
                    <a:p>
                      <a:r>
                        <a:rPr lang="en-US" dirty="0"/>
                        <a:t>P2: Tasking</a:t>
                      </a:r>
                    </a:p>
                  </a:txBody>
                  <a:tcPr/>
                </a:tc>
                <a:extLst>
                  <a:ext uri="{0D108BD9-81ED-4DB2-BD59-A6C34878D82A}">
                    <a16:rowId xmlns:a16="http://schemas.microsoft.com/office/drawing/2014/main" val="10002"/>
                  </a:ext>
                </a:extLst>
              </a:tr>
              <a:tr h="370840">
                <a:tc>
                  <a:txBody>
                    <a:bodyPr/>
                    <a:lstStyle/>
                    <a:p>
                      <a:r>
                        <a:rPr lang="en-US" dirty="0"/>
                        <a:t>5: Concurrency: ME and Synchronization</a:t>
                      </a:r>
                    </a:p>
                    <a:p>
                      <a:r>
                        <a:rPr lang="en-US" dirty="0"/>
                        <a:t>6: Concurrency: Deadlock and Starvation</a:t>
                      </a:r>
                    </a:p>
                  </a:txBody>
                  <a:tcPr/>
                </a:tc>
                <a:tc>
                  <a:txBody>
                    <a:bodyPr/>
                    <a:lstStyle/>
                    <a:p>
                      <a:pPr algn="ctr"/>
                      <a:r>
                        <a:rPr lang="en-US" dirty="0"/>
                        <a:t>6</a:t>
                      </a:r>
                    </a:p>
                  </a:txBody>
                  <a:tcPr/>
                </a:tc>
                <a:tc>
                  <a:txBody>
                    <a:bodyPr/>
                    <a:lstStyle/>
                    <a:p>
                      <a:r>
                        <a:rPr lang="en-US" dirty="0"/>
                        <a:t>P3: Jurassic Park</a:t>
                      </a:r>
                    </a:p>
                  </a:txBody>
                  <a:tcPr/>
                </a:tc>
                <a:extLst>
                  <a:ext uri="{0D108BD9-81ED-4DB2-BD59-A6C34878D82A}">
                    <a16:rowId xmlns:a16="http://schemas.microsoft.com/office/drawing/2014/main" val="10003"/>
                  </a:ext>
                </a:extLst>
              </a:tr>
              <a:tr h="370840">
                <a:tc>
                  <a:txBody>
                    <a:bodyPr/>
                    <a:lstStyle/>
                    <a:p>
                      <a:r>
                        <a:rPr lang="en-US" dirty="0"/>
                        <a:t>7: Memory</a:t>
                      </a:r>
                      <a:r>
                        <a:rPr lang="en-US" baseline="0" dirty="0"/>
                        <a:t> Management</a:t>
                      </a:r>
                    </a:p>
                    <a:p>
                      <a:r>
                        <a:rPr lang="en-US" baseline="0" dirty="0"/>
                        <a:t>8: Virtual memory</a:t>
                      </a:r>
                      <a:endParaRPr lang="en-US" dirty="0"/>
                    </a:p>
                  </a:txBody>
                  <a:tcPr/>
                </a:tc>
                <a:tc>
                  <a:txBody>
                    <a:bodyPr/>
                    <a:lstStyle/>
                    <a:p>
                      <a:pPr algn="ctr"/>
                      <a:r>
                        <a:rPr lang="en-US" dirty="0"/>
                        <a:t>6</a:t>
                      </a:r>
                    </a:p>
                  </a:txBody>
                  <a:tcPr/>
                </a:tc>
                <a:tc>
                  <a:txBody>
                    <a:bodyPr/>
                    <a:lstStyle/>
                    <a:p>
                      <a:r>
                        <a:rPr lang="en-US" dirty="0"/>
                        <a:t>P4: Virtual Memory</a:t>
                      </a:r>
                    </a:p>
                  </a:txBody>
                  <a:tcPr/>
                </a:tc>
                <a:extLst>
                  <a:ext uri="{0D108BD9-81ED-4DB2-BD59-A6C34878D82A}">
                    <a16:rowId xmlns:a16="http://schemas.microsoft.com/office/drawing/2014/main" val="10004"/>
                  </a:ext>
                </a:extLst>
              </a:tr>
              <a:tr h="370840">
                <a:tc>
                  <a:txBody>
                    <a:bodyPr/>
                    <a:lstStyle/>
                    <a:p>
                      <a:r>
                        <a:rPr lang="en-US" dirty="0"/>
                        <a:t>9: Uniprocessor Scheduling</a:t>
                      </a:r>
                    </a:p>
                    <a:p>
                      <a:r>
                        <a:rPr lang="en-US" dirty="0"/>
                        <a:t>10:</a:t>
                      </a:r>
                      <a:r>
                        <a:rPr lang="en-US" baseline="0" dirty="0"/>
                        <a:t> Multiprocessor and Real-Time Scheduling</a:t>
                      </a:r>
                      <a:endParaRPr lang="en-US" dirty="0"/>
                    </a:p>
                  </a:txBody>
                  <a:tcPr/>
                </a:tc>
                <a:tc>
                  <a:txBody>
                    <a:bodyPr/>
                    <a:lstStyle/>
                    <a:p>
                      <a:pPr algn="ctr"/>
                      <a:r>
                        <a:rPr lang="en-US" dirty="0"/>
                        <a:t>6</a:t>
                      </a:r>
                    </a:p>
                  </a:txBody>
                  <a:tcPr/>
                </a:tc>
                <a:tc>
                  <a:txBody>
                    <a:bodyPr/>
                    <a:lstStyle/>
                    <a:p>
                      <a:r>
                        <a:rPr lang="en-US" dirty="0"/>
                        <a:t>P5: Scheduling</a:t>
                      </a:r>
                    </a:p>
                  </a:txBody>
                  <a:tcPr/>
                </a:tc>
                <a:extLst>
                  <a:ext uri="{0D108BD9-81ED-4DB2-BD59-A6C34878D82A}">
                    <a16:rowId xmlns:a16="http://schemas.microsoft.com/office/drawing/2014/main" val="10005"/>
                  </a:ext>
                </a:extLst>
              </a:tr>
              <a:tr h="370840">
                <a:tc>
                  <a:txBody>
                    <a:bodyPr/>
                    <a:lstStyle/>
                    <a:p>
                      <a:r>
                        <a:rPr lang="en-US" dirty="0"/>
                        <a:t>11: I/O Management and Disk Scheduling</a:t>
                      </a:r>
                    </a:p>
                    <a:p>
                      <a:r>
                        <a:rPr lang="en-US" dirty="0"/>
                        <a:t>12: File Management</a:t>
                      </a:r>
                    </a:p>
                  </a:txBody>
                  <a:tcPr/>
                </a:tc>
                <a:tc>
                  <a:txBody>
                    <a:bodyPr/>
                    <a:lstStyle/>
                    <a:p>
                      <a:pPr algn="ctr"/>
                      <a:r>
                        <a:rPr lang="en-US" dirty="0"/>
                        <a:t>8</a:t>
                      </a:r>
                    </a:p>
                  </a:txBody>
                  <a:tcPr/>
                </a:tc>
                <a:tc>
                  <a:txBody>
                    <a:bodyPr/>
                    <a:lstStyle/>
                    <a:p>
                      <a:r>
                        <a:rPr lang="en-US" dirty="0"/>
                        <a:t>P6: FAT</a:t>
                      </a:r>
                    </a:p>
                  </a:txBody>
                  <a:tcPr/>
                </a:tc>
                <a:extLst>
                  <a:ext uri="{0D108BD9-81ED-4DB2-BD59-A6C34878D82A}">
                    <a16:rowId xmlns:a16="http://schemas.microsoft.com/office/drawing/2014/main" val="10006"/>
                  </a:ext>
                </a:extLst>
              </a:tr>
              <a:tr h="370840">
                <a:tc>
                  <a:txBody>
                    <a:bodyPr/>
                    <a:lstStyle/>
                    <a:p>
                      <a:r>
                        <a:rPr lang="en-US" dirty="0"/>
                        <a:t>Student</a:t>
                      </a:r>
                      <a:r>
                        <a:rPr lang="en-US" baseline="0" dirty="0"/>
                        <a:t> Presentations</a:t>
                      </a:r>
                      <a:endParaRPr lang="en-US" dirty="0"/>
                    </a:p>
                  </a:txBody>
                  <a:tcPr/>
                </a:tc>
                <a:tc>
                  <a:txBody>
                    <a:bodyPr/>
                    <a:lstStyle/>
                    <a:p>
                      <a:pPr algn="ctr"/>
                      <a:r>
                        <a:rPr lang="en-US" dirty="0"/>
                        <a:t>6</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2" name="Right Arrow 1"/>
          <p:cNvSpPr/>
          <p:nvPr/>
        </p:nvSpPr>
        <p:spPr bwMode="auto">
          <a:xfrm>
            <a:off x="609534" y="2611358"/>
            <a:ext cx="604508" cy="443753"/>
          </a:xfrm>
          <a:prstGeom prst="rightArrow">
            <a:avLst/>
          </a:prstGeom>
          <a:solidFill>
            <a:srgbClr val="FF0000"/>
          </a:solid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4" name="Footer Placeholder 3">
            <a:extLst>
              <a:ext uri="{FF2B5EF4-FFF2-40B4-BE49-F238E27FC236}">
                <a16:creationId xmlns:a16="http://schemas.microsoft.com/office/drawing/2014/main" id="{A43D957A-A56E-4583-9093-D2441E502D01}"/>
              </a:ext>
            </a:extLst>
          </p:cNvPr>
          <p:cNvSpPr>
            <a:spLocks noGrp="1"/>
          </p:cNvSpPr>
          <p:nvPr>
            <p:ph type="ftr" sz="quarter" idx="11"/>
          </p:nvPr>
        </p:nvSpPr>
        <p:spPr/>
        <p:txBody>
          <a:bodyPr/>
          <a:lstStyle/>
          <a:p>
            <a:pPr>
              <a:defRPr/>
            </a:pPr>
            <a:r>
              <a:rPr lang="en-US"/>
              <a:t>Processes (07)</a:t>
            </a:r>
            <a:endParaRPr lang="en-US" dirty="0"/>
          </a:p>
        </p:txBody>
      </p:sp>
      <p:sp>
        <p:nvSpPr>
          <p:cNvPr id="6" name="Slide Number Placeholder 5">
            <a:extLst>
              <a:ext uri="{FF2B5EF4-FFF2-40B4-BE49-F238E27FC236}">
                <a16:creationId xmlns:a16="http://schemas.microsoft.com/office/drawing/2014/main" id="{591A9828-364E-4D85-9919-CDFDA0A57A01}"/>
              </a:ext>
            </a:extLst>
          </p:cNvPr>
          <p:cNvSpPr>
            <a:spLocks noGrp="1"/>
          </p:cNvSpPr>
          <p:nvPr>
            <p:ph type="sldNum" sz="quarter" idx="12"/>
          </p:nvPr>
        </p:nvSpPr>
        <p:spPr/>
        <p:txBody>
          <a:bodyPr/>
          <a:lstStyle/>
          <a:p>
            <a:pPr>
              <a:defRPr/>
            </a:pPr>
            <a:fld id="{0D7B5496-982B-480A-8085-B08F2CA91C21}" type="slidenum">
              <a:rPr lang="en-US" smtClean="0"/>
              <a:pPr>
                <a:defRPr/>
              </a:pPr>
              <a:t>15</a:t>
            </a:fld>
            <a:endParaRPr lang="en-US" dirty="0"/>
          </a:p>
        </p:txBody>
      </p:sp>
      <p:sp>
        <p:nvSpPr>
          <p:cNvPr id="8" name="Title 7">
            <a:extLst>
              <a:ext uri="{FF2B5EF4-FFF2-40B4-BE49-F238E27FC236}">
                <a16:creationId xmlns:a16="http://schemas.microsoft.com/office/drawing/2014/main" id="{E2FEB461-79D4-4E80-BAAC-D08D48E571D0}"/>
              </a:ext>
            </a:extLst>
          </p:cNvPr>
          <p:cNvSpPr>
            <a:spLocks noGrp="1"/>
          </p:cNvSpPr>
          <p:nvPr>
            <p:ph type="title"/>
          </p:nvPr>
        </p:nvSpPr>
        <p:spPr/>
        <p:txBody>
          <a:bodyPr/>
          <a:lstStyle/>
          <a:p>
            <a:r>
              <a:rPr lang="en-US" dirty="0">
                <a:cs typeface="Times New Roman" pitchFamily="18" charset="0"/>
              </a:rPr>
              <a:t>CS 345</a:t>
            </a:r>
            <a:endParaRPr lang="en-US" dirty="0"/>
          </a:p>
        </p:txBody>
      </p:sp>
    </p:spTree>
    <p:extLst>
      <p:ext uri="{BB962C8B-B14F-4D97-AF65-F5344CB8AC3E}">
        <p14:creationId xmlns:p14="http://schemas.microsoft.com/office/powerpoint/2010/main" val="414003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1570" name="Rectangle 2"/>
          <p:cNvSpPr>
            <a:spLocks noGrp="1" noChangeArrowheads="1"/>
          </p:cNvSpPr>
          <p:nvPr>
            <p:ph type="ctrTitle"/>
          </p:nvPr>
        </p:nvSpPr>
        <p:spPr>
          <a:xfrm>
            <a:off x="1998663" y="1037691"/>
            <a:ext cx="7853362" cy="1978560"/>
          </a:xfrm>
        </p:spPr>
        <p:txBody>
          <a:bodyPr/>
          <a:lstStyle/>
          <a:p>
            <a:r>
              <a:rPr lang="en-US" dirty="0">
                <a:solidFill>
                  <a:schemeClr val="tx1"/>
                </a:solidFill>
              </a:rPr>
              <a:t>Chapter 3</a:t>
            </a:r>
            <a:br>
              <a:rPr lang="en-US" dirty="0">
                <a:solidFill>
                  <a:schemeClr val="tx1"/>
                </a:solidFill>
              </a:rPr>
            </a:br>
            <a:r>
              <a:rPr lang="en-US" dirty="0">
                <a:solidFill>
                  <a:schemeClr val="tx1"/>
                </a:solidFill>
              </a:rPr>
              <a:t>Process Description and Control</a:t>
            </a:r>
          </a:p>
        </p:txBody>
      </p:sp>
      <p:sp>
        <p:nvSpPr>
          <p:cNvPr id="2541571" name="Rectangle 3"/>
          <p:cNvSpPr>
            <a:spLocks noGrp="1" noChangeArrowheads="1"/>
          </p:cNvSpPr>
          <p:nvPr>
            <p:ph type="subTitle" idx="1"/>
          </p:nvPr>
        </p:nvSpPr>
        <p:spPr>
          <a:xfrm>
            <a:off x="1630763" y="3356509"/>
            <a:ext cx="7711273" cy="2463800"/>
          </a:xfrm>
        </p:spPr>
        <p:txBody>
          <a:bodyPr/>
          <a:lstStyle/>
          <a:p>
            <a:r>
              <a:rPr lang="en-US" sz="2400" i="1" dirty="0"/>
              <a:t>The concept of process is fundamental to the structure of modern computer operating systems.  Its evolution in analyzing problems of </a:t>
            </a:r>
            <a:r>
              <a:rPr lang="en-US" sz="2400" i="1" u="sng" dirty="0"/>
              <a:t>synchronization</a:t>
            </a:r>
            <a:r>
              <a:rPr lang="en-US" sz="2400" i="1" dirty="0"/>
              <a:t>, </a:t>
            </a:r>
            <a:r>
              <a:rPr lang="en-US" sz="2400" i="1" u="sng" dirty="0"/>
              <a:t>deadlock</a:t>
            </a:r>
            <a:r>
              <a:rPr lang="en-US" sz="2400" i="1" dirty="0"/>
              <a:t>, and </a:t>
            </a:r>
            <a:r>
              <a:rPr lang="en-US" sz="2400" i="1" u="sng" dirty="0"/>
              <a:t>scheduling</a:t>
            </a:r>
            <a:r>
              <a:rPr lang="en-US" sz="2400" i="1" dirty="0"/>
              <a:t> in operating systems has been a major intellectual contribution of computer science.</a:t>
            </a:r>
          </a:p>
          <a:p>
            <a:r>
              <a:rPr lang="en-US" sz="2000" dirty="0"/>
              <a:t>Research Study, MIT Press, 1980</a:t>
            </a:r>
          </a:p>
        </p:txBody>
      </p:sp>
      <p:sp>
        <p:nvSpPr>
          <p:cNvPr id="2" name="Slide Number Placeholder 1">
            <a:extLst>
              <a:ext uri="{FF2B5EF4-FFF2-40B4-BE49-F238E27FC236}">
                <a16:creationId xmlns:a16="http://schemas.microsoft.com/office/drawing/2014/main" id="{9CF7CD21-B085-4164-A753-797BE7C58604}"/>
              </a:ext>
            </a:extLst>
          </p:cNvPr>
          <p:cNvSpPr>
            <a:spLocks noGrp="1"/>
          </p:cNvSpPr>
          <p:nvPr>
            <p:ph type="sldNum" sz="quarter" idx="12"/>
          </p:nvPr>
        </p:nvSpPr>
        <p:spPr/>
        <p:txBody>
          <a:bodyPr/>
          <a:lstStyle/>
          <a:p>
            <a:pPr>
              <a:defRPr/>
            </a:pPr>
            <a:fld id="{A0C1462C-D640-45B3-901B-F425AA5C3674}" type="slidenum">
              <a:rPr lang="en-US" smtClean="0"/>
              <a:pPr>
                <a:defRPr/>
              </a:pPr>
              <a:t>16</a:t>
            </a:fld>
            <a:endParaRPr lang="en-US" dirty="0"/>
          </a:p>
        </p:txBody>
      </p:sp>
    </p:spTree>
    <p:extLst>
      <p:ext uri="{BB962C8B-B14F-4D97-AF65-F5344CB8AC3E}">
        <p14:creationId xmlns:p14="http://schemas.microsoft.com/office/powerpoint/2010/main" val="344997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3 Learning Objectives</a:t>
            </a:r>
          </a:p>
        </p:txBody>
      </p:sp>
      <p:sp>
        <p:nvSpPr>
          <p:cNvPr id="3" name="Content Placeholder 2"/>
          <p:cNvSpPr>
            <a:spLocks noGrp="1"/>
          </p:cNvSpPr>
          <p:nvPr>
            <p:ph idx="1"/>
          </p:nvPr>
        </p:nvSpPr>
        <p:spPr/>
        <p:txBody>
          <a:bodyPr/>
          <a:lstStyle/>
          <a:p>
            <a:r>
              <a:rPr lang="en-US" b="1" dirty="0">
                <a:solidFill>
                  <a:srgbClr val="FF0000"/>
                </a:solidFill>
              </a:rPr>
              <a:t>Define the term </a:t>
            </a:r>
            <a:r>
              <a:rPr lang="en-US" b="1" i="1" dirty="0">
                <a:solidFill>
                  <a:srgbClr val="FF0000"/>
                </a:solidFill>
              </a:rPr>
              <a:t>process</a:t>
            </a:r>
            <a:r>
              <a:rPr lang="en-US" b="1" dirty="0">
                <a:solidFill>
                  <a:srgbClr val="FF0000"/>
                </a:solidFill>
              </a:rPr>
              <a:t> and explain the relationship between processes and process control blocks.</a:t>
            </a:r>
          </a:p>
          <a:p>
            <a:r>
              <a:rPr lang="en-US" dirty="0"/>
              <a:t>Explain the concept of a process state and discuss the state transitions the processes undergo.</a:t>
            </a:r>
          </a:p>
          <a:p>
            <a:r>
              <a:rPr lang="en-US" dirty="0"/>
              <a:t>List and describe the purpose of the data structures and data structure elements used by an OS to manage processes.</a:t>
            </a:r>
          </a:p>
          <a:p>
            <a:r>
              <a:rPr lang="en-US" dirty="0"/>
              <a:t>Assess the requirements for process control by the OS.</a:t>
            </a:r>
          </a:p>
          <a:p>
            <a:r>
              <a:rPr lang="en-US" dirty="0"/>
              <a:t>Understand the issues involved in the execution of OS code.</a:t>
            </a:r>
          </a:p>
          <a:p>
            <a:r>
              <a:rPr lang="en-US" dirty="0"/>
              <a:t>Assess the key security issues that relate to operation systems.</a:t>
            </a:r>
          </a:p>
          <a:p>
            <a:r>
              <a:rPr lang="en-US" dirty="0"/>
              <a:t>Describe the process management scheme for UNIX SVR4.</a:t>
            </a:r>
          </a:p>
        </p:txBody>
      </p:sp>
      <p:sp>
        <p:nvSpPr>
          <p:cNvPr id="4" name="Footer Placeholder 3">
            <a:extLst>
              <a:ext uri="{FF2B5EF4-FFF2-40B4-BE49-F238E27FC236}">
                <a16:creationId xmlns:a16="http://schemas.microsoft.com/office/drawing/2014/main" id="{F20FFB65-77FD-4F3C-B3A0-8A602D761F19}"/>
              </a:ext>
            </a:extLst>
          </p:cNvPr>
          <p:cNvSpPr>
            <a:spLocks noGrp="1"/>
          </p:cNvSpPr>
          <p:nvPr>
            <p:ph type="ftr" sz="quarter" idx="11"/>
          </p:nvPr>
        </p:nvSpPr>
        <p:spPr/>
        <p:txBody>
          <a:bodyPr/>
          <a:lstStyle/>
          <a:p>
            <a:pPr>
              <a:defRPr/>
            </a:pPr>
            <a:r>
              <a:rPr lang="en-US"/>
              <a:t>Processes (07)</a:t>
            </a:r>
            <a:endParaRPr lang="en-US" dirty="0"/>
          </a:p>
        </p:txBody>
      </p:sp>
      <p:sp>
        <p:nvSpPr>
          <p:cNvPr id="5" name="Slide Number Placeholder 4">
            <a:extLst>
              <a:ext uri="{FF2B5EF4-FFF2-40B4-BE49-F238E27FC236}">
                <a16:creationId xmlns:a16="http://schemas.microsoft.com/office/drawing/2014/main" id="{4F787179-0DD8-4BBF-8956-6B109619D7D6}"/>
              </a:ext>
            </a:extLst>
          </p:cNvPr>
          <p:cNvSpPr>
            <a:spLocks noGrp="1"/>
          </p:cNvSpPr>
          <p:nvPr>
            <p:ph type="sldNum" sz="quarter" idx="12"/>
          </p:nvPr>
        </p:nvSpPr>
        <p:spPr/>
        <p:txBody>
          <a:bodyPr/>
          <a:lstStyle/>
          <a:p>
            <a:pPr>
              <a:defRPr/>
            </a:pPr>
            <a:fld id="{0D7B5496-982B-480A-8085-B08F2CA91C21}" type="slidenum">
              <a:rPr lang="en-US" smtClean="0"/>
              <a:pPr>
                <a:defRPr/>
              </a:pPr>
              <a:t>17</a:t>
            </a:fld>
            <a:endParaRPr lang="en-US" dirty="0"/>
          </a:p>
        </p:txBody>
      </p:sp>
    </p:spTree>
    <p:extLst>
      <p:ext uri="{BB962C8B-B14F-4D97-AF65-F5344CB8AC3E}">
        <p14:creationId xmlns:p14="http://schemas.microsoft.com/office/powerpoint/2010/main" val="58284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A8F502-7177-4DEC-81A6-270F9C1B723F}"/>
              </a:ext>
            </a:extLst>
          </p:cNvPr>
          <p:cNvPicPr>
            <a:picLocks noChangeAspect="1"/>
          </p:cNvPicPr>
          <p:nvPr/>
        </p:nvPicPr>
        <p:blipFill>
          <a:blip r:embed="rId2">
            <a:alphaModFix amt="18000"/>
          </a:blip>
          <a:stretch>
            <a:fillRect/>
          </a:stretch>
        </p:blipFill>
        <p:spPr>
          <a:xfrm>
            <a:off x="1338075" y="3144202"/>
            <a:ext cx="8475167" cy="3702743"/>
          </a:xfrm>
          <a:prstGeom prst="rect">
            <a:avLst/>
          </a:prstGeom>
        </p:spPr>
      </p:pic>
      <p:grpSp>
        <p:nvGrpSpPr>
          <p:cNvPr id="20" name="Group 19"/>
          <p:cNvGrpSpPr/>
          <p:nvPr/>
        </p:nvGrpSpPr>
        <p:grpSpPr>
          <a:xfrm>
            <a:off x="3099816" y="1517220"/>
            <a:ext cx="4059756" cy="756554"/>
            <a:chOff x="2013784" y="1517220"/>
            <a:chExt cx="4059756" cy="756554"/>
          </a:xfrm>
        </p:grpSpPr>
        <p:sp>
          <p:nvSpPr>
            <p:cNvPr id="7" name="TextBox 6"/>
            <p:cNvSpPr txBox="1"/>
            <p:nvPr/>
          </p:nvSpPr>
          <p:spPr>
            <a:xfrm>
              <a:off x="2550693" y="1517220"/>
              <a:ext cx="3522847" cy="369332"/>
            </a:xfrm>
            <a:prstGeom prst="rect">
              <a:avLst/>
            </a:prstGeom>
            <a:noFill/>
          </p:spPr>
          <p:txBody>
            <a:bodyPr wrap="square" rtlCol="0">
              <a:spAutoFit/>
            </a:bodyPr>
            <a:lstStyle/>
            <a:p>
              <a:r>
                <a:rPr lang="en-US" b="1" dirty="0">
                  <a:latin typeface="Comic Sans MS" panose="030F0702030302020204" pitchFamily="66" charset="0"/>
                </a:rPr>
                <a:t>Builder (General Contractor)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3784" y="1545494"/>
              <a:ext cx="550444" cy="728280"/>
            </a:xfrm>
            <a:prstGeom prst="rect">
              <a:avLst/>
            </a:prstGeom>
          </p:spPr>
        </p:pic>
      </p:grpSp>
      <p:grpSp>
        <p:nvGrpSpPr>
          <p:cNvPr id="2" name="Group 1"/>
          <p:cNvGrpSpPr/>
          <p:nvPr/>
        </p:nvGrpSpPr>
        <p:grpSpPr>
          <a:xfrm>
            <a:off x="4121879" y="2790726"/>
            <a:ext cx="1805940" cy="2095067"/>
            <a:chOff x="3476524" y="2790725"/>
            <a:chExt cx="1805940" cy="2095067"/>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524" y="2790725"/>
              <a:ext cx="1805940" cy="1623060"/>
            </a:xfrm>
            <a:prstGeom prst="rect">
              <a:avLst/>
            </a:prstGeom>
          </p:spPr>
        </p:pic>
        <p:sp>
          <p:nvSpPr>
            <p:cNvPr id="11" name="TextBox 10"/>
            <p:cNvSpPr txBox="1"/>
            <p:nvPr/>
          </p:nvSpPr>
          <p:spPr>
            <a:xfrm>
              <a:off x="3476524" y="4516460"/>
              <a:ext cx="1805940" cy="369332"/>
            </a:xfrm>
            <a:prstGeom prst="rect">
              <a:avLst/>
            </a:prstGeom>
            <a:noFill/>
          </p:spPr>
          <p:txBody>
            <a:bodyPr wrap="square" rtlCol="0">
              <a:spAutoFit/>
            </a:bodyPr>
            <a:lstStyle/>
            <a:p>
              <a:pPr algn="ctr"/>
              <a:r>
                <a:rPr lang="en-US" b="1" dirty="0">
                  <a:latin typeface="Comic Sans MS" panose="030F0702030302020204" pitchFamily="66" charset="0"/>
                </a:rPr>
                <a:t>New Building</a:t>
              </a:r>
            </a:p>
          </p:txBody>
        </p:sp>
      </p:grpSp>
      <p:grpSp>
        <p:nvGrpSpPr>
          <p:cNvPr id="25" name="Group 24"/>
          <p:cNvGrpSpPr/>
          <p:nvPr/>
        </p:nvGrpSpPr>
        <p:grpSpPr>
          <a:xfrm>
            <a:off x="1812652" y="3344416"/>
            <a:ext cx="1690012" cy="1356710"/>
            <a:chOff x="1178317" y="3344416"/>
            <a:chExt cx="1690012" cy="1356710"/>
          </a:xfrm>
        </p:grpSpPr>
        <p:sp>
          <p:nvSpPr>
            <p:cNvPr id="12" name="TextBox 11"/>
            <p:cNvSpPr txBox="1"/>
            <p:nvPr/>
          </p:nvSpPr>
          <p:spPr>
            <a:xfrm>
              <a:off x="1394058" y="3344416"/>
              <a:ext cx="1474271" cy="369332"/>
            </a:xfrm>
            <a:prstGeom prst="rect">
              <a:avLst/>
            </a:prstGeom>
            <a:noFill/>
          </p:spPr>
          <p:txBody>
            <a:bodyPr wrap="square" rtlCol="0">
              <a:spAutoFit/>
            </a:bodyPr>
            <a:lstStyle/>
            <a:p>
              <a:r>
                <a:rPr lang="en-US" b="1" dirty="0">
                  <a:latin typeface="Comic Sans MS" panose="030F0702030302020204" pitchFamily="66" charset="0"/>
                </a:rPr>
                <a:t>Workers</a:t>
              </a:r>
            </a:p>
          </p:txBody>
        </p:sp>
        <p:grpSp>
          <p:nvGrpSpPr>
            <p:cNvPr id="24" name="Group 23"/>
            <p:cNvGrpSpPr/>
            <p:nvPr/>
          </p:nvGrpSpPr>
          <p:grpSpPr>
            <a:xfrm>
              <a:off x="1178317" y="3786726"/>
              <a:ext cx="1496488" cy="914400"/>
              <a:chOff x="1178317" y="3786726"/>
              <a:chExt cx="1496488" cy="914400"/>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8317" y="3786726"/>
                <a:ext cx="493059" cy="914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5902" y="3786726"/>
                <a:ext cx="388834" cy="914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31193" y="3786726"/>
                <a:ext cx="543612" cy="914400"/>
              </a:xfrm>
              <a:prstGeom prst="rect">
                <a:avLst/>
              </a:prstGeom>
            </p:spPr>
          </p:pic>
        </p:grpSp>
      </p:grpSp>
      <p:grpSp>
        <p:nvGrpSpPr>
          <p:cNvPr id="31" name="Group 30"/>
          <p:cNvGrpSpPr/>
          <p:nvPr/>
        </p:nvGrpSpPr>
        <p:grpSpPr>
          <a:xfrm>
            <a:off x="7332747" y="2421394"/>
            <a:ext cx="1514977" cy="1585123"/>
            <a:chOff x="5993329" y="2421393"/>
            <a:chExt cx="1514977" cy="1585123"/>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3540" y="2571750"/>
              <a:ext cx="1434766" cy="1434766"/>
            </a:xfrm>
            <a:prstGeom prst="rect">
              <a:avLst/>
            </a:prstGeom>
          </p:spPr>
        </p:pic>
        <p:sp>
          <p:nvSpPr>
            <p:cNvPr id="16" name="TextBox 15"/>
            <p:cNvSpPr txBox="1"/>
            <p:nvPr/>
          </p:nvSpPr>
          <p:spPr>
            <a:xfrm>
              <a:off x="5993329" y="2421393"/>
              <a:ext cx="1474271" cy="369332"/>
            </a:xfrm>
            <a:prstGeom prst="rect">
              <a:avLst/>
            </a:prstGeom>
            <a:noFill/>
          </p:spPr>
          <p:txBody>
            <a:bodyPr wrap="square" rtlCol="0">
              <a:spAutoFit/>
            </a:bodyPr>
            <a:lstStyle/>
            <a:p>
              <a:pPr algn="ctr"/>
              <a:r>
                <a:rPr lang="en-US" b="1" dirty="0">
                  <a:latin typeface="Comic Sans MS" panose="030F0702030302020204" pitchFamily="66" charset="0"/>
                </a:rPr>
                <a:t>Materials</a:t>
              </a:r>
            </a:p>
          </p:txBody>
        </p:sp>
      </p:grpSp>
      <p:grpSp>
        <p:nvGrpSpPr>
          <p:cNvPr id="2456576" name="Group 2456575"/>
          <p:cNvGrpSpPr/>
          <p:nvPr/>
        </p:nvGrpSpPr>
        <p:grpSpPr>
          <a:xfrm>
            <a:off x="6926891" y="4712557"/>
            <a:ext cx="1474271" cy="1189321"/>
            <a:chOff x="5587473" y="4712556"/>
            <a:chExt cx="1474271" cy="1189321"/>
          </a:xfrm>
        </p:grpSpPr>
        <p:sp>
          <p:nvSpPr>
            <p:cNvPr id="18" name="TextBox 17"/>
            <p:cNvSpPr txBox="1"/>
            <p:nvPr/>
          </p:nvSpPr>
          <p:spPr>
            <a:xfrm>
              <a:off x="5587473" y="4712556"/>
              <a:ext cx="1474271" cy="369332"/>
            </a:xfrm>
            <a:prstGeom prst="rect">
              <a:avLst/>
            </a:prstGeom>
            <a:noFill/>
          </p:spPr>
          <p:txBody>
            <a:bodyPr wrap="square" rtlCol="0">
              <a:spAutoFit/>
            </a:bodyPr>
            <a:lstStyle/>
            <a:p>
              <a:pPr algn="ctr"/>
              <a:r>
                <a:rPr lang="en-US" b="1" dirty="0">
                  <a:latin typeface="Comic Sans MS" panose="030F0702030302020204" pitchFamily="66" charset="0"/>
                </a:rPr>
                <a:t>Tools</a:t>
              </a:r>
            </a:p>
          </p:txBody>
        </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93672" y="5407609"/>
              <a:ext cx="334892" cy="358041"/>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46289" y="5101463"/>
              <a:ext cx="314829" cy="246925"/>
            </a:xfrm>
            <a:prstGeom prst="rect">
              <a:avLst/>
            </a:prstGeom>
          </p:spPr>
        </p:pic>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18261" y="5642187"/>
              <a:ext cx="296310" cy="246925"/>
            </a:xfrm>
            <a:prstGeom prst="rect">
              <a:avLst/>
            </a:prstGeom>
          </p:spPr>
        </p:pic>
        <p:pic>
          <p:nvPicPr>
            <p:cNvPr id="21" name="Picture 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80003" y="5654952"/>
              <a:ext cx="393537" cy="246925"/>
            </a:xfrm>
            <a:prstGeom prst="rect">
              <a:avLst/>
            </a:prstGeom>
          </p:spPr>
        </p:pic>
        <p:pic>
          <p:nvPicPr>
            <p:cNvPr id="22" name="Picture 2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33917" y="5219892"/>
              <a:ext cx="341065" cy="351868"/>
            </a:xfrm>
            <a:prstGeom prst="rect">
              <a:avLst/>
            </a:prstGeom>
          </p:spPr>
        </p:pic>
        <p:pic>
          <p:nvPicPr>
            <p:cNvPr id="23" name="Picture 2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627571" y="5290227"/>
              <a:ext cx="365758" cy="328719"/>
            </a:xfrm>
            <a:prstGeom prst="rect">
              <a:avLst/>
            </a:prstGeom>
          </p:spPr>
        </p:pic>
      </p:grpSp>
      <p:sp>
        <p:nvSpPr>
          <p:cNvPr id="26" name="TextBox 25"/>
          <p:cNvSpPr txBox="1"/>
          <p:nvPr/>
        </p:nvSpPr>
        <p:spPr>
          <a:xfrm>
            <a:off x="3861663" y="1915869"/>
            <a:ext cx="2574211" cy="369332"/>
          </a:xfrm>
          <a:prstGeom prst="rect">
            <a:avLst/>
          </a:prstGeom>
          <a:noFill/>
        </p:spPr>
        <p:txBody>
          <a:bodyPr wrap="square" rtlCol="0">
            <a:spAutoFit/>
          </a:bodyPr>
          <a:lstStyle/>
          <a:p>
            <a:pPr algn="ctr"/>
            <a:r>
              <a:rPr lang="en-US" b="1" dirty="0">
                <a:solidFill>
                  <a:srgbClr val="FF0000"/>
                </a:solidFill>
                <a:latin typeface="Comic Sans MS" panose="030F0702030302020204" pitchFamily="66" charset="0"/>
              </a:rPr>
              <a:t>Operating System</a:t>
            </a:r>
          </a:p>
        </p:txBody>
      </p:sp>
      <p:sp>
        <p:nvSpPr>
          <p:cNvPr id="27" name="TextBox 26"/>
          <p:cNvSpPr txBox="1"/>
          <p:nvPr/>
        </p:nvSpPr>
        <p:spPr>
          <a:xfrm>
            <a:off x="4308048" y="4833437"/>
            <a:ext cx="1474271" cy="646331"/>
          </a:xfrm>
          <a:prstGeom prst="rect">
            <a:avLst/>
          </a:prstGeom>
          <a:noFill/>
        </p:spPr>
        <p:txBody>
          <a:bodyPr wrap="square" rtlCol="0">
            <a:spAutoFit/>
          </a:bodyPr>
          <a:lstStyle/>
          <a:p>
            <a:pPr algn="ctr"/>
            <a:r>
              <a:rPr lang="en-US" b="1" dirty="0">
                <a:solidFill>
                  <a:srgbClr val="FF0000"/>
                </a:solidFill>
                <a:latin typeface="Comic Sans MS" panose="030F0702030302020204" pitchFamily="66" charset="0"/>
              </a:rPr>
              <a:t>Task or Process</a:t>
            </a:r>
          </a:p>
        </p:txBody>
      </p:sp>
      <p:sp>
        <p:nvSpPr>
          <p:cNvPr id="28" name="TextBox 27"/>
          <p:cNvSpPr txBox="1"/>
          <p:nvPr/>
        </p:nvSpPr>
        <p:spPr>
          <a:xfrm>
            <a:off x="1934268" y="4850560"/>
            <a:ext cx="1474271" cy="369332"/>
          </a:xfrm>
          <a:prstGeom prst="rect">
            <a:avLst/>
          </a:prstGeom>
          <a:noFill/>
        </p:spPr>
        <p:txBody>
          <a:bodyPr wrap="square" rtlCol="0">
            <a:spAutoFit/>
          </a:bodyPr>
          <a:lstStyle/>
          <a:p>
            <a:pPr algn="ctr"/>
            <a:r>
              <a:rPr lang="en-US" b="1" dirty="0">
                <a:solidFill>
                  <a:srgbClr val="FF0000"/>
                </a:solidFill>
                <a:latin typeface="Comic Sans MS" panose="030F0702030302020204" pitchFamily="66" charset="0"/>
              </a:rPr>
              <a:t>Threads</a:t>
            </a:r>
          </a:p>
        </p:txBody>
      </p:sp>
      <p:sp>
        <p:nvSpPr>
          <p:cNvPr id="29" name="TextBox 28"/>
          <p:cNvSpPr txBox="1"/>
          <p:nvPr/>
        </p:nvSpPr>
        <p:spPr>
          <a:xfrm>
            <a:off x="6781958" y="3786726"/>
            <a:ext cx="2574211" cy="369332"/>
          </a:xfrm>
          <a:prstGeom prst="rect">
            <a:avLst/>
          </a:prstGeom>
          <a:noFill/>
        </p:spPr>
        <p:txBody>
          <a:bodyPr wrap="square" rtlCol="0">
            <a:spAutoFit/>
          </a:bodyPr>
          <a:lstStyle/>
          <a:p>
            <a:pPr algn="ctr"/>
            <a:r>
              <a:rPr lang="en-US" b="1" dirty="0">
                <a:solidFill>
                  <a:srgbClr val="FF0000"/>
                </a:solidFill>
                <a:latin typeface="Comic Sans MS" panose="030F0702030302020204" pitchFamily="66" charset="0"/>
              </a:rPr>
              <a:t>Resources</a:t>
            </a:r>
          </a:p>
        </p:txBody>
      </p:sp>
      <p:sp>
        <p:nvSpPr>
          <p:cNvPr id="30" name="TextBox 29"/>
          <p:cNvSpPr txBox="1"/>
          <p:nvPr/>
        </p:nvSpPr>
        <p:spPr>
          <a:xfrm>
            <a:off x="6502910" y="5990930"/>
            <a:ext cx="2574211" cy="369332"/>
          </a:xfrm>
          <a:prstGeom prst="rect">
            <a:avLst/>
          </a:prstGeom>
          <a:noFill/>
        </p:spPr>
        <p:txBody>
          <a:bodyPr wrap="square" rtlCol="0">
            <a:spAutoFit/>
          </a:bodyPr>
          <a:lstStyle/>
          <a:p>
            <a:pPr algn="ctr"/>
            <a:r>
              <a:rPr lang="en-US" b="1" dirty="0">
                <a:solidFill>
                  <a:srgbClr val="FF0000"/>
                </a:solidFill>
                <a:latin typeface="Comic Sans MS" panose="030F0702030302020204" pitchFamily="66" charset="0"/>
              </a:rPr>
              <a:t>Libraries</a:t>
            </a:r>
          </a:p>
        </p:txBody>
      </p:sp>
      <p:sp>
        <p:nvSpPr>
          <p:cNvPr id="2456577" name="Rectangle 2456576"/>
          <p:cNvSpPr/>
          <p:nvPr/>
        </p:nvSpPr>
        <p:spPr>
          <a:xfrm>
            <a:off x="2725587" y="6347196"/>
            <a:ext cx="3300904" cy="369332"/>
          </a:xfrm>
          <a:prstGeom prst="rect">
            <a:avLst/>
          </a:prstGeom>
        </p:spPr>
        <p:txBody>
          <a:bodyPr wrap="none">
            <a:spAutoFit/>
          </a:bodyPr>
          <a:lstStyle/>
          <a:p>
            <a:r>
              <a:rPr lang="en-US" b="1" dirty="0">
                <a:solidFill>
                  <a:srgbClr val="FF0000"/>
                </a:solidFill>
              </a:rPr>
              <a:t>What needs to be Managed?</a:t>
            </a:r>
          </a:p>
        </p:txBody>
      </p:sp>
      <p:sp>
        <p:nvSpPr>
          <p:cNvPr id="2456579" name="Rectangle 2456578"/>
          <p:cNvSpPr/>
          <p:nvPr/>
        </p:nvSpPr>
        <p:spPr>
          <a:xfrm>
            <a:off x="9348281" y="1359098"/>
            <a:ext cx="1624519" cy="1785104"/>
          </a:xfrm>
          <a:prstGeom prst="rect">
            <a:avLst/>
          </a:prstGeom>
        </p:spPr>
        <p:txBody>
          <a:bodyPr wrap="square">
            <a:spAutoFit/>
          </a:bodyPr>
          <a:lstStyle/>
          <a:p>
            <a:pPr marL="0" lvl="1"/>
            <a:r>
              <a:rPr lang="en-US" sz="2000" b="1" u="sng" dirty="0">
                <a:solidFill>
                  <a:srgbClr val="FF0000"/>
                </a:solidFill>
              </a:rPr>
              <a:t>Identify</a:t>
            </a:r>
          </a:p>
          <a:p>
            <a:pPr marL="0" lvl="1"/>
            <a:r>
              <a:rPr lang="en-US" b="1" dirty="0">
                <a:solidFill>
                  <a:srgbClr val="FF0000"/>
                </a:solidFill>
              </a:rPr>
              <a:t>Computer</a:t>
            </a:r>
          </a:p>
          <a:p>
            <a:pPr marL="0" lvl="1"/>
            <a:r>
              <a:rPr lang="en-US" b="1" dirty="0">
                <a:solidFill>
                  <a:srgbClr val="FF0000"/>
                </a:solidFill>
              </a:rPr>
              <a:t>Data</a:t>
            </a:r>
          </a:p>
          <a:p>
            <a:pPr marL="0" lvl="1"/>
            <a:r>
              <a:rPr lang="en-US" b="1" dirty="0">
                <a:solidFill>
                  <a:srgbClr val="FF0000"/>
                </a:solidFill>
              </a:rPr>
              <a:t>Context</a:t>
            </a:r>
          </a:p>
          <a:p>
            <a:pPr marL="0" lvl="1"/>
            <a:r>
              <a:rPr lang="en-US" b="1" dirty="0">
                <a:solidFill>
                  <a:srgbClr val="FF0000"/>
                </a:solidFill>
              </a:rPr>
              <a:t>Programs</a:t>
            </a:r>
          </a:p>
          <a:p>
            <a:pPr marL="0" lvl="1"/>
            <a:r>
              <a:rPr lang="en-US" b="1" dirty="0">
                <a:solidFill>
                  <a:srgbClr val="FF0000"/>
                </a:solidFill>
              </a:rPr>
              <a:t>Interrupts</a:t>
            </a:r>
            <a:endParaRPr lang="en-US" dirty="0"/>
          </a:p>
        </p:txBody>
      </p:sp>
      <p:sp>
        <p:nvSpPr>
          <p:cNvPr id="36" name="Rectangle 35"/>
          <p:cNvSpPr/>
          <p:nvPr/>
        </p:nvSpPr>
        <p:spPr>
          <a:xfrm>
            <a:off x="771508" y="2717929"/>
            <a:ext cx="1624519" cy="954107"/>
          </a:xfrm>
          <a:prstGeom prst="rect">
            <a:avLst/>
          </a:prstGeom>
        </p:spPr>
        <p:txBody>
          <a:bodyPr wrap="square">
            <a:spAutoFit/>
          </a:bodyPr>
          <a:lstStyle/>
          <a:p>
            <a:r>
              <a:rPr lang="en-US" sz="2000" b="1" u="sng" dirty="0">
                <a:solidFill>
                  <a:srgbClr val="FF0000"/>
                </a:solidFill>
              </a:rPr>
              <a:t>Scheduling</a:t>
            </a:r>
          </a:p>
          <a:p>
            <a:pPr marL="0" lvl="1"/>
            <a:r>
              <a:rPr lang="en-US" b="1" dirty="0">
                <a:solidFill>
                  <a:srgbClr val="FF0000"/>
                </a:solidFill>
              </a:rPr>
              <a:t>2 State</a:t>
            </a:r>
          </a:p>
          <a:p>
            <a:pPr marL="0" lvl="1"/>
            <a:r>
              <a:rPr lang="en-US" b="1" dirty="0">
                <a:solidFill>
                  <a:srgbClr val="FF0000"/>
                </a:solidFill>
              </a:rPr>
              <a:t>5 state</a:t>
            </a:r>
            <a:endParaRPr lang="en-US" dirty="0"/>
          </a:p>
        </p:txBody>
      </p:sp>
      <p:sp>
        <p:nvSpPr>
          <p:cNvPr id="37" name="Rectangle 36"/>
          <p:cNvSpPr/>
          <p:nvPr/>
        </p:nvSpPr>
        <p:spPr>
          <a:xfrm>
            <a:off x="702920" y="4555578"/>
            <a:ext cx="1624519" cy="2062103"/>
          </a:xfrm>
          <a:prstGeom prst="rect">
            <a:avLst/>
          </a:prstGeom>
        </p:spPr>
        <p:txBody>
          <a:bodyPr wrap="square">
            <a:spAutoFit/>
          </a:bodyPr>
          <a:lstStyle/>
          <a:p>
            <a:pPr marL="0" lvl="1"/>
            <a:r>
              <a:rPr lang="en-US" sz="2000" b="1" u="sng" dirty="0">
                <a:solidFill>
                  <a:srgbClr val="FF0000"/>
                </a:solidFill>
              </a:rPr>
              <a:t>States</a:t>
            </a:r>
          </a:p>
          <a:p>
            <a:pPr marL="0" lvl="1"/>
            <a:r>
              <a:rPr lang="en-US" b="1" dirty="0">
                <a:solidFill>
                  <a:srgbClr val="FF0000"/>
                </a:solidFill>
              </a:rPr>
              <a:t>New</a:t>
            </a:r>
          </a:p>
          <a:p>
            <a:pPr marL="0" lvl="1"/>
            <a:r>
              <a:rPr lang="en-US" b="1" dirty="0">
                <a:solidFill>
                  <a:srgbClr val="FF0000"/>
                </a:solidFill>
              </a:rPr>
              <a:t>Working</a:t>
            </a:r>
          </a:p>
          <a:p>
            <a:pPr marL="0" lvl="1"/>
            <a:r>
              <a:rPr lang="en-US" b="1" dirty="0">
                <a:solidFill>
                  <a:srgbClr val="FF0000"/>
                </a:solidFill>
              </a:rPr>
              <a:t>Waiting</a:t>
            </a:r>
          </a:p>
          <a:p>
            <a:pPr marL="0" lvl="1"/>
            <a:r>
              <a:rPr lang="en-US" b="1" dirty="0">
                <a:solidFill>
                  <a:srgbClr val="FF0000"/>
                </a:solidFill>
              </a:rPr>
              <a:t>Blocked</a:t>
            </a:r>
          </a:p>
          <a:p>
            <a:pPr marL="0" lvl="1"/>
            <a:r>
              <a:rPr lang="en-US" b="1" dirty="0">
                <a:solidFill>
                  <a:srgbClr val="FF0000"/>
                </a:solidFill>
              </a:rPr>
              <a:t>Suspended</a:t>
            </a:r>
          </a:p>
          <a:p>
            <a:pPr marL="0" lvl="1"/>
            <a:r>
              <a:rPr lang="en-US" b="1" dirty="0">
                <a:solidFill>
                  <a:srgbClr val="FF0000"/>
                </a:solidFill>
              </a:rPr>
              <a:t>Completed</a:t>
            </a:r>
            <a:endParaRPr lang="en-US" dirty="0"/>
          </a:p>
        </p:txBody>
      </p:sp>
      <p:sp>
        <p:nvSpPr>
          <p:cNvPr id="39" name="Rectangle 38">
            <a:extLst>
              <a:ext uri="{FF2B5EF4-FFF2-40B4-BE49-F238E27FC236}">
                <a16:creationId xmlns:a16="http://schemas.microsoft.com/office/drawing/2014/main" id="{1840D0DD-CA82-4D12-955A-579B5CACED4F}"/>
              </a:ext>
            </a:extLst>
          </p:cNvPr>
          <p:cNvSpPr/>
          <p:nvPr/>
        </p:nvSpPr>
        <p:spPr>
          <a:xfrm>
            <a:off x="8499814" y="3264701"/>
            <a:ext cx="1767654" cy="369332"/>
          </a:xfrm>
          <a:prstGeom prst="rect">
            <a:avLst/>
          </a:prstGeom>
        </p:spPr>
        <p:txBody>
          <a:bodyPr wrap="square">
            <a:spAutoFit/>
          </a:bodyPr>
          <a:lstStyle/>
          <a:p>
            <a:r>
              <a:rPr lang="en-US" b="1" dirty="0" err="1">
                <a:solidFill>
                  <a:srgbClr val="FF0000"/>
                </a:solidFill>
              </a:rPr>
              <a:t>Consumeable</a:t>
            </a:r>
            <a:endParaRPr lang="en-US" b="1" dirty="0"/>
          </a:p>
        </p:txBody>
      </p:sp>
      <p:sp>
        <p:nvSpPr>
          <p:cNvPr id="40" name="Rectangle 39">
            <a:extLst>
              <a:ext uri="{FF2B5EF4-FFF2-40B4-BE49-F238E27FC236}">
                <a16:creationId xmlns:a16="http://schemas.microsoft.com/office/drawing/2014/main" id="{50A6B2EC-6B6E-4845-8503-7A116E95DD59}"/>
              </a:ext>
            </a:extLst>
          </p:cNvPr>
          <p:cNvSpPr/>
          <p:nvPr/>
        </p:nvSpPr>
        <p:spPr>
          <a:xfrm>
            <a:off x="8171259" y="5190992"/>
            <a:ext cx="1767654" cy="369332"/>
          </a:xfrm>
          <a:prstGeom prst="rect">
            <a:avLst/>
          </a:prstGeom>
        </p:spPr>
        <p:txBody>
          <a:bodyPr wrap="square">
            <a:spAutoFit/>
          </a:bodyPr>
          <a:lstStyle/>
          <a:p>
            <a:r>
              <a:rPr lang="en-US" b="1" dirty="0">
                <a:solidFill>
                  <a:srgbClr val="FF0000"/>
                </a:solidFill>
              </a:rPr>
              <a:t>Reusable</a:t>
            </a:r>
            <a:endParaRPr lang="en-US" b="1" dirty="0"/>
          </a:p>
        </p:txBody>
      </p:sp>
      <p:sp>
        <p:nvSpPr>
          <p:cNvPr id="5" name="Footer Placeholder 4">
            <a:extLst>
              <a:ext uri="{FF2B5EF4-FFF2-40B4-BE49-F238E27FC236}">
                <a16:creationId xmlns:a16="http://schemas.microsoft.com/office/drawing/2014/main" id="{0FB52B4A-0F9D-4125-898A-07CCAC8CAB1E}"/>
              </a:ext>
            </a:extLst>
          </p:cNvPr>
          <p:cNvSpPr>
            <a:spLocks noGrp="1"/>
          </p:cNvSpPr>
          <p:nvPr>
            <p:ph type="ftr" sz="quarter" idx="11"/>
          </p:nvPr>
        </p:nvSpPr>
        <p:spPr/>
        <p:txBody>
          <a:bodyPr/>
          <a:lstStyle/>
          <a:p>
            <a:pPr>
              <a:defRPr/>
            </a:pPr>
            <a:r>
              <a:rPr lang="en-US"/>
              <a:t>Processes (07)</a:t>
            </a:r>
            <a:endParaRPr lang="en-US" dirty="0"/>
          </a:p>
        </p:txBody>
      </p:sp>
      <p:sp>
        <p:nvSpPr>
          <p:cNvPr id="6" name="Slide Number Placeholder 5">
            <a:extLst>
              <a:ext uri="{FF2B5EF4-FFF2-40B4-BE49-F238E27FC236}">
                <a16:creationId xmlns:a16="http://schemas.microsoft.com/office/drawing/2014/main" id="{9B1636DE-F008-4839-8A9F-224291B37474}"/>
              </a:ext>
            </a:extLst>
          </p:cNvPr>
          <p:cNvSpPr>
            <a:spLocks noGrp="1"/>
          </p:cNvSpPr>
          <p:nvPr>
            <p:ph type="sldNum" sz="quarter" idx="12"/>
          </p:nvPr>
        </p:nvSpPr>
        <p:spPr/>
        <p:txBody>
          <a:bodyPr/>
          <a:lstStyle/>
          <a:p>
            <a:pPr>
              <a:defRPr/>
            </a:pPr>
            <a:fld id="{0D7B5496-982B-480A-8085-B08F2CA91C21}" type="slidenum">
              <a:rPr lang="en-US" smtClean="0"/>
              <a:pPr>
                <a:defRPr/>
              </a:pPr>
              <a:t>18</a:t>
            </a:fld>
            <a:endParaRPr lang="en-US" dirty="0"/>
          </a:p>
        </p:txBody>
      </p:sp>
      <p:sp>
        <p:nvSpPr>
          <p:cNvPr id="33" name="Title 32">
            <a:extLst>
              <a:ext uri="{FF2B5EF4-FFF2-40B4-BE49-F238E27FC236}">
                <a16:creationId xmlns:a16="http://schemas.microsoft.com/office/drawing/2014/main" id="{F47ECCDE-B54D-45E5-A480-E8585DF8CC4D}"/>
              </a:ext>
            </a:extLst>
          </p:cNvPr>
          <p:cNvSpPr>
            <a:spLocks noGrp="1"/>
          </p:cNvSpPr>
          <p:nvPr>
            <p:ph type="title"/>
          </p:nvPr>
        </p:nvSpPr>
        <p:spPr/>
        <p:txBody>
          <a:bodyPr/>
          <a:lstStyle/>
          <a:p>
            <a:r>
              <a:rPr lang="en-US" dirty="0"/>
              <a:t>New Building Construction</a:t>
            </a:r>
          </a:p>
        </p:txBody>
      </p:sp>
    </p:spTree>
    <p:extLst>
      <p:ext uri="{BB962C8B-B14F-4D97-AF65-F5344CB8AC3E}">
        <p14:creationId xmlns:p14="http://schemas.microsoft.com/office/powerpoint/2010/main" val="271570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6577"/>
                                        </p:tgtEl>
                                        <p:attrNameLst>
                                          <p:attrName>style.visibility</p:attrName>
                                        </p:attrNameLst>
                                      </p:cBhvr>
                                      <p:to>
                                        <p:strVal val="visible"/>
                                      </p:to>
                                    </p:set>
                                    <p:animEffect transition="in" filter="fade">
                                      <p:cBhvr>
                                        <p:cTn id="12" dur="500"/>
                                        <p:tgtEl>
                                          <p:spTgt spid="2456577"/>
                                        </p:tgtEl>
                                      </p:cBhvr>
                                    </p:animEffect>
                                  </p:childTnLst>
                                  <p:subTnLst>
                                    <p:set>
                                      <p:cBhvr override="childStyle">
                                        <p:cTn dur="1" fill="hold" display="0" masterRel="nextClick" afterEffect="1"/>
                                        <p:tgtEl>
                                          <p:spTgt spid="245657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6576"/>
                                        </p:tgtEl>
                                        <p:attrNameLst>
                                          <p:attrName>style.visibility</p:attrName>
                                        </p:attrNameLst>
                                      </p:cBhvr>
                                      <p:to>
                                        <p:strVal val="visible"/>
                                      </p:to>
                                    </p:set>
                                    <p:animEffect transition="in" filter="fade">
                                      <p:cBhvr>
                                        <p:cTn id="27" dur="500"/>
                                        <p:tgtEl>
                                          <p:spTgt spid="24565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56579">
                                            <p:txEl>
                                              <p:pRg st="0" end="0"/>
                                            </p:txEl>
                                          </p:spTgt>
                                        </p:tgtEl>
                                        <p:attrNameLst>
                                          <p:attrName>style.visibility</p:attrName>
                                        </p:attrNameLst>
                                      </p:cBhvr>
                                      <p:to>
                                        <p:strVal val="visible"/>
                                      </p:to>
                                    </p:set>
                                    <p:animEffect transition="in" filter="fade">
                                      <p:cBhvr>
                                        <p:cTn id="62" dur="500"/>
                                        <p:tgtEl>
                                          <p:spTgt spid="2456579">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56579">
                                            <p:txEl>
                                              <p:pRg st="1" end="1"/>
                                            </p:txEl>
                                          </p:spTgt>
                                        </p:tgtEl>
                                        <p:attrNameLst>
                                          <p:attrName>style.visibility</p:attrName>
                                        </p:attrNameLst>
                                      </p:cBhvr>
                                      <p:to>
                                        <p:strVal val="visible"/>
                                      </p:to>
                                    </p:set>
                                    <p:animEffect transition="in" filter="fade">
                                      <p:cBhvr>
                                        <p:cTn id="67" dur="500"/>
                                        <p:tgtEl>
                                          <p:spTgt spid="2456579">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56579">
                                            <p:txEl>
                                              <p:pRg st="2" end="2"/>
                                            </p:txEl>
                                          </p:spTgt>
                                        </p:tgtEl>
                                        <p:attrNameLst>
                                          <p:attrName>style.visibility</p:attrName>
                                        </p:attrNameLst>
                                      </p:cBhvr>
                                      <p:to>
                                        <p:strVal val="visible"/>
                                      </p:to>
                                    </p:set>
                                    <p:animEffect transition="in" filter="fade">
                                      <p:cBhvr>
                                        <p:cTn id="72" dur="500"/>
                                        <p:tgtEl>
                                          <p:spTgt spid="2456579">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456579">
                                            <p:txEl>
                                              <p:pRg st="3" end="3"/>
                                            </p:txEl>
                                          </p:spTgt>
                                        </p:tgtEl>
                                        <p:attrNameLst>
                                          <p:attrName>style.visibility</p:attrName>
                                        </p:attrNameLst>
                                      </p:cBhvr>
                                      <p:to>
                                        <p:strVal val="visible"/>
                                      </p:to>
                                    </p:set>
                                    <p:animEffect transition="in" filter="fade">
                                      <p:cBhvr>
                                        <p:cTn id="77" dur="500"/>
                                        <p:tgtEl>
                                          <p:spTgt spid="2456579">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456579">
                                            <p:txEl>
                                              <p:pRg st="4" end="4"/>
                                            </p:txEl>
                                          </p:spTgt>
                                        </p:tgtEl>
                                        <p:attrNameLst>
                                          <p:attrName>style.visibility</p:attrName>
                                        </p:attrNameLst>
                                      </p:cBhvr>
                                      <p:to>
                                        <p:strVal val="visible"/>
                                      </p:to>
                                    </p:set>
                                    <p:animEffect transition="in" filter="fade">
                                      <p:cBhvr>
                                        <p:cTn id="82" dur="500"/>
                                        <p:tgtEl>
                                          <p:spTgt spid="2456579">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456579">
                                            <p:txEl>
                                              <p:pRg st="5" end="5"/>
                                            </p:txEl>
                                          </p:spTgt>
                                        </p:tgtEl>
                                        <p:attrNameLst>
                                          <p:attrName>style.visibility</p:attrName>
                                        </p:attrNameLst>
                                      </p:cBhvr>
                                      <p:to>
                                        <p:strVal val="visible"/>
                                      </p:to>
                                    </p:set>
                                    <p:animEffect transition="in" filter="fade">
                                      <p:cBhvr>
                                        <p:cTn id="87" dur="500"/>
                                        <p:tgtEl>
                                          <p:spTgt spid="2456579">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6">
                                            <p:txEl>
                                              <p:pRg st="0" end="0"/>
                                            </p:txEl>
                                          </p:spTgt>
                                        </p:tgtEl>
                                        <p:attrNameLst>
                                          <p:attrName>style.visibility</p:attrName>
                                        </p:attrNameLst>
                                      </p:cBhvr>
                                      <p:to>
                                        <p:strVal val="visible"/>
                                      </p:to>
                                    </p:set>
                                    <p:animEffect transition="in" filter="fade">
                                      <p:cBhvr>
                                        <p:cTn id="92" dur="500"/>
                                        <p:tgtEl>
                                          <p:spTgt spid="3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6">
                                            <p:txEl>
                                              <p:pRg st="1" end="1"/>
                                            </p:txEl>
                                          </p:spTgt>
                                        </p:tgtEl>
                                        <p:attrNameLst>
                                          <p:attrName>style.visibility</p:attrName>
                                        </p:attrNameLst>
                                      </p:cBhvr>
                                      <p:to>
                                        <p:strVal val="visible"/>
                                      </p:to>
                                    </p:set>
                                    <p:animEffect transition="in" filter="fade">
                                      <p:cBhvr>
                                        <p:cTn id="97" dur="500"/>
                                        <p:tgtEl>
                                          <p:spTgt spid="36">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6">
                                            <p:txEl>
                                              <p:pRg st="2" end="2"/>
                                            </p:txEl>
                                          </p:spTgt>
                                        </p:tgtEl>
                                        <p:attrNameLst>
                                          <p:attrName>style.visibility</p:attrName>
                                        </p:attrNameLst>
                                      </p:cBhvr>
                                      <p:to>
                                        <p:strVal val="visible"/>
                                      </p:to>
                                    </p:set>
                                    <p:animEffect transition="in" filter="fade">
                                      <p:cBhvr>
                                        <p:cTn id="102" dur="500"/>
                                        <p:tgtEl>
                                          <p:spTgt spid="36">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500"/>
                                        <p:tgtEl>
                                          <p:spTgt spid="37">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7">
                                            <p:txEl>
                                              <p:pRg st="1" end="1"/>
                                            </p:txEl>
                                          </p:spTgt>
                                        </p:tgtEl>
                                        <p:attrNameLst>
                                          <p:attrName>style.visibility</p:attrName>
                                        </p:attrNameLst>
                                      </p:cBhvr>
                                      <p:to>
                                        <p:strVal val="visible"/>
                                      </p:to>
                                    </p:set>
                                    <p:animEffect transition="in" filter="fade">
                                      <p:cBhvr>
                                        <p:cTn id="112" dur="500"/>
                                        <p:tgtEl>
                                          <p:spTgt spid="37">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7">
                                            <p:txEl>
                                              <p:pRg st="2" end="2"/>
                                            </p:txEl>
                                          </p:spTgt>
                                        </p:tgtEl>
                                        <p:attrNameLst>
                                          <p:attrName>style.visibility</p:attrName>
                                        </p:attrNameLst>
                                      </p:cBhvr>
                                      <p:to>
                                        <p:strVal val="visible"/>
                                      </p:to>
                                    </p:set>
                                    <p:animEffect transition="in" filter="fade">
                                      <p:cBhvr>
                                        <p:cTn id="117" dur="500"/>
                                        <p:tgtEl>
                                          <p:spTgt spid="37">
                                            <p:txEl>
                                              <p:pRg st="2" end="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7">
                                            <p:txEl>
                                              <p:pRg st="3" end="3"/>
                                            </p:txEl>
                                          </p:spTgt>
                                        </p:tgtEl>
                                        <p:attrNameLst>
                                          <p:attrName>style.visibility</p:attrName>
                                        </p:attrNameLst>
                                      </p:cBhvr>
                                      <p:to>
                                        <p:strVal val="visible"/>
                                      </p:to>
                                    </p:set>
                                    <p:animEffect transition="in" filter="fade">
                                      <p:cBhvr>
                                        <p:cTn id="122" dur="500"/>
                                        <p:tgtEl>
                                          <p:spTgt spid="37">
                                            <p:txEl>
                                              <p:pRg st="3" end="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7">
                                            <p:txEl>
                                              <p:pRg st="4" end="4"/>
                                            </p:txEl>
                                          </p:spTgt>
                                        </p:tgtEl>
                                        <p:attrNameLst>
                                          <p:attrName>style.visibility</p:attrName>
                                        </p:attrNameLst>
                                      </p:cBhvr>
                                      <p:to>
                                        <p:strVal val="visible"/>
                                      </p:to>
                                    </p:set>
                                    <p:animEffect transition="in" filter="fade">
                                      <p:cBhvr>
                                        <p:cTn id="127" dur="500"/>
                                        <p:tgtEl>
                                          <p:spTgt spid="37">
                                            <p:txEl>
                                              <p:pRg st="4" end="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7">
                                            <p:txEl>
                                              <p:pRg st="5" end="5"/>
                                            </p:txEl>
                                          </p:spTgt>
                                        </p:tgtEl>
                                        <p:attrNameLst>
                                          <p:attrName>style.visibility</p:attrName>
                                        </p:attrNameLst>
                                      </p:cBhvr>
                                      <p:to>
                                        <p:strVal val="visible"/>
                                      </p:to>
                                    </p:set>
                                    <p:animEffect transition="in" filter="fade">
                                      <p:cBhvr>
                                        <p:cTn id="132" dur="500"/>
                                        <p:tgtEl>
                                          <p:spTgt spid="37">
                                            <p:txEl>
                                              <p:pRg st="5" end="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7">
                                            <p:txEl>
                                              <p:pRg st="6" end="6"/>
                                            </p:txEl>
                                          </p:spTgt>
                                        </p:tgtEl>
                                        <p:attrNameLst>
                                          <p:attrName>style.visibility</p:attrName>
                                        </p:attrNameLst>
                                      </p:cBhvr>
                                      <p:to>
                                        <p:strVal val="visible"/>
                                      </p:to>
                                    </p:set>
                                    <p:animEffect transition="in" filter="fade">
                                      <p:cBhvr>
                                        <p:cTn id="137" dur="500"/>
                                        <p:tgtEl>
                                          <p:spTgt spid="37">
                                            <p:txEl>
                                              <p:pRg st="6" end="6"/>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9">
                                            <p:txEl>
                                              <p:pRg st="0" end="0"/>
                                            </p:txEl>
                                          </p:spTgt>
                                        </p:tgtEl>
                                        <p:attrNameLst>
                                          <p:attrName>style.visibility</p:attrName>
                                        </p:attrNameLst>
                                      </p:cBhvr>
                                      <p:to>
                                        <p:strVal val="visible"/>
                                      </p:to>
                                    </p:set>
                                    <p:animEffect transition="in" filter="fade">
                                      <p:cBhvr>
                                        <p:cTn id="142" dur="500"/>
                                        <p:tgtEl>
                                          <p:spTgt spid="39">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0">
                                            <p:txEl>
                                              <p:pRg st="0" end="0"/>
                                            </p:txEl>
                                          </p:spTgt>
                                        </p:tgtEl>
                                        <p:attrNameLst>
                                          <p:attrName>style.visibility</p:attrName>
                                        </p:attrNameLst>
                                      </p:cBhvr>
                                      <p:to>
                                        <p:strVal val="visible"/>
                                      </p:to>
                                    </p:set>
                                    <p:animEffect transition="in" filter="fade">
                                      <p:cBhvr>
                                        <p:cTn id="147"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2456577" grpId="0"/>
      <p:bldP spid="2456579" grpId="0" build="p" bldLvl="2"/>
      <p:bldP spid="36" grpId="0" build="p" bldLvl="2"/>
      <p:bldP spid="37" grpId="0" build="p" bldLvl="2"/>
      <p:bldP spid="39" grpId="0" build="p" bldLvl="2"/>
      <p:bldP spid="40"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8F3E42C3-0146-41D4-98D1-826C8870EFD0}"/>
              </a:ext>
            </a:extLst>
          </p:cNvPr>
          <p:cNvSpPr/>
          <p:nvPr/>
        </p:nvSpPr>
        <p:spPr>
          <a:xfrm>
            <a:off x="4434348" y="324464"/>
            <a:ext cx="2182761" cy="1229032"/>
          </a:xfrm>
          <a:prstGeom prst="cloudCallout">
            <a:avLst>
              <a:gd name="adj1" fmla="val 91605"/>
              <a:gd name="adj2" fmla="val 52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omic Sans MS" panose="030F0702030302020204" pitchFamily="66" charset="0"/>
              </a:rPr>
              <a:t>Be Safe</a:t>
            </a:r>
          </a:p>
        </p:txBody>
      </p:sp>
      <p:pic>
        <p:nvPicPr>
          <p:cNvPr id="6" name="Picture 5">
            <a:extLst>
              <a:ext uri="{FF2B5EF4-FFF2-40B4-BE49-F238E27FC236}">
                <a16:creationId xmlns:a16="http://schemas.microsoft.com/office/drawing/2014/main" id="{7EDB1758-187B-4E58-A8B9-4D2448FA9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47633">
            <a:off x="7704102" y="1889526"/>
            <a:ext cx="1246948" cy="1051464"/>
          </a:xfrm>
          <a:prstGeom prst="rect">
            <a:avLst/>
          </a:prstGeom>
        </p:spPr>
      </p:pic>
    </p:spTree>
    <p:extLst>
      <p:ext uri="{BB962C8B-B14F-4D97-AF65-F5344CB8AC3E}">
        <p14:creationId xmlns:p14="http://schemas.microsoft.com/office/powerpoint/2010/main" val="349910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#7: The Rule of Seven</a:t>
            </a:r>
          </a:p>
        </p:txBody>
      </p:sp>
      <p:sp>
        <p:nvSpPr>
          <p:cNvPr id="3" name="Content Placeholder 2"/>
          <p:cNvSpPr>
            <a:spLocks noGrp="1"/>
          </p:cNvSpPr>
          <p:nvPr>
            <p:ph idx="1"/>
          </p:nvPr>
        </p:nvSpPr>
        <p:spPr>
          <a:xfrm>
            <a:off x="642311" y="1416051"/>
            <a:ext cx="9978066" cy="4783783"/>
          </a:xfrm>
        </p:spPr>
        <p:txBody>
          <a:bodyPr/>
          <a:lstStyle/>
          <a:p>
            <a:r>
              <a:rPr lang="en-US" dirty="0"/>
              <a:t>In grouping situations, control is often optimized around the seven mark.</a:t>
            </a:r>
          </a:p>
          <a:p>
            <a:pPr lvl="1"/>
            <a:r>
              <a:rPr lang="en-US" sz="1800" dirty="0"/>
              <a:t>from the grouping of leaves on plants,</a:t>
            </a:r>
          </a:p>
          <a:p>
            <a:pPr lvl="1">
              <a:spcBef>
                <a:spcPts val="0"/>
              </a:spcBef>
            </a:pPr>
            <a:r>
              <a:rPr lang="en-US" sz="1800" dirty="0"/>
              <a:t>to the number of layers in the OSI network model,</a:t>
            </a:r>
          </a:p>
          <a:p>
            <a:pPr lvl="1">
              <a:spcBef>
                <a:spcPts val="0"/>
              </a:spcBef>
            </a:pPr>
            <a:r>
              <a:rPr lang="en-US" sz="1800" dirty="0"/>
              <a:t>to the number of layers of management in the Catholic church,</a:t>
            </a:r>
          </a:p>
          <a:p>
            <a:pPr lvl="1">
              <a:spcBef>
                <a:spcPts val="0"/>
              </a:spcBef>
            </a:pPr>
            <a:r>
              <a:rPr lang="en-US" sz="1800" dirty="0"/>
              <a:t>to the number of chunks of information that the short-term memory can comfortably handle.</a:t>
            </a:r>
          </a:p>
          <a:p>
            <a:r>
              <a:rPr lang="en-US" dirty="0"/>
              <a:t>A simple application of the rule of seven in programming is where there might be seven chunks of code in a function, each containing seven statements, thus giving a reasonable function size is around 49 lines.</a:t>
            </a:r>
          </a:p>
          <a:p>
            <a:pPr lvl="1"/>
            <a:r>
              <a:rPr lang="en-US" sz="1800" dirty="0"/>
              <a:t>The actual grouping count is rather inexact and an extension to this rule is 'seven, plus or minus two'.</a:t>
            </a:r>
          </a:p>
          <a:p>
            <a:pPr lvl="1"/>
            <a:r>
              <a:rPr lang="en-US" sz="1800" dirty="0"/>
              <a:t>When a function length gets to ten, it is broken into two independent groups of five, each of which now fits back in the five to nine range.</a:t>
            </a:r>
          </a:p>
          <a:p>
            <a:pPr lvl="1"/>
            <a:r>
              <a:rPr lang="en-US" sz="1800" dirty="0"/>
              <a:t>Applying this rule of seven extension to the reasonable function size gives a function size range of between 25 and 100 lines.</a:t>
            </a:r>
          </a:p>
        </p:txBody>
      </p:sp>
      <p:sp>
        <p:nvSpPr>
          <p:cNvPr id="4" name="Footer Placeholder 3">
            <a:extLst>
              <a:ext uri="{FF2B5EF4-FFF2-40B4-BE49-F238E27FC236}">
                <a16:creationId xmlns:a16="http://schemas.microsoft.com/office/drawing/2014/main" id="{801095D5-7868-4874-AB57-C5841EE98D82}"/>
              </a:ext>
            </a:extLst>
          </p:cNvPr>
          <p:cNvSpPr>
            <a:spLocks noGrp="1"/>
          </p:cNvSpPr>
          <p:nvPr>
            <p:ph type="ftr" sz="quarter" idx="11"/>
          </p:nvPr>
        </p:nvSpPr>
        <p:spPr/>
        <p:txBody>
          <a:bodyPr/>
          <a:lstStyle/>
          <a:p>
            <a:pPr>
              <a:defRPr/>
            </a:pPr>
            <a:r>
              <a:rPr lang="en-US"/>
              <a:t>Processes (07)</a:t>
            </a:r>
            <a:endParaRPr lang="en-US" dirty="0"/>
          </a:p>
        </p:txBody>
      </p:sp>
      <p:sp>
        <p:nvSpPr>
          <p:cNvPr id="5" name="Slide Number Placeholder 4">
            <a:extLst>
              <a:ext uri="{FF2B5EF4-FFF2-40B4-BE49-F238E27FC236}">
                <a16:creationId xmlns:a16="http://schemas.microsoft.com/office/drawing/2014/main" id="{A72DD1FE-B9DD-4099-9539-40A380DD425C}"/>
              </a:ext>
            </a:extLst>
          </p:cNvPr>
          <p:cNvSpPr>
            <a:spLocks noGrp="1"/>
          </p:cNvSpPr>
          <p:nvPr>
            <p:ph type="sldNum" sz="quarter" idx="12"/>
          </p:nvPr>
        </p:nvSpPr>
        <p:spPr/>
        <p:txBody>
          <a:bodyPr/>
          <a:lstStyle/>
          <a:p>
            <a:pPr>
              <a:defRPr/>
            </a:pPr>
            <a:fld id="{0D7B5496-982B-480A-8085-B08F2CA91C21}" type="slidenum">
              <a:rPr lang="en-US" smtClean="0"/>
              <a:pPr>
                <a:defRPr/>
              </a:pPr>
              <a:t>2</a:t>
            </a:fld>
            <a:endParaRPr lang="en-US" dirty="0"/>
          </a:p>
        </p:txBody>
      </p:sp>
    </p:spTree>
    <p:extLst>
      <p:ext uri="{BB962C8B-B14F-4D97-AF65-F5344CB8AC3E}">
        <p14:creationId xmlns:p14="http://schemas.microsoft.com/office/powerpoint/2010/main" val="176155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P1 Pass-off</a:t>
            </a:r>
          </a:p>
        </p:txBody>
      </p:sp>
      <p:sp>
        <p:nvSpPr>
          <p:cNvPr id="12" name="TextBox 11">
            <a:extLst>
              <a:ext uri="{FF2B5EF4-FFF2-40B4-BE49-F238E27FC236}">
                <a16:creationId xmlns:a16="http://schemas.microsoft.com/office/drawing/2014/main" id="{1DF006D8-8966-4F1D-9CD0-B4B19B8DB445}"/>
              </a:ext>
            </a:extLst>
          </p:cNvPr>
          <p:cNvSpPr txBox="1"/>
          <p:nvPr/>
        </p:nvSpPr>
        <p:spPr>
          <a:xfrm>
            <a:off x="1179040" y="2061010"/>
            <a:ext cx="5272392" cy="3631763"/>
          </a:xfrm>
          <a:prstGeom prst="rect">
            <a:avLst/>
          </a:prstGeom>
          <a:noFill/>
        </p:spPr>
        <p:txBody>
          <a:bodyPr wrap="square" rtlCol="0">
            <a:spAutoFit/>
          </a:bodyPr>
          <a:lstStyle/>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int P1_project1(int argc, char* argv[])</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int p1_mode = 0;</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if (argc &gt; 1) p1_mode = </a:t>
            </a:r>
            <a:r>
              <a:rPr lang="en-US" sz="1000" b="1" dirty="0" err="1">
                <a:latin typeface="Courier New" panose="02070309020205020404" pitchFamily="49" charset="0"/>
                <a:cs typeface="Courier New" panose="02070309020205020404" pitchFamily="49" charset="0"/>
              </a:rPr>
              <a:t>atoi</a:t>
            </a:r>
            <a:r>
              <a:rPr lang="en-US" sz="1000" b="1" dirty="0">
                <a:latin typeface="Courier New" panose="02070309020205020404" pitchFamily="49" charset="0"/>
                <a:cs typeface="Courier New" panose="02070309020205020404" pitchFamily="49" charset="0"/>
              </a:rPr>
              <a:t>(argv[1]);</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switch(p1_mode)</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default:</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case 0:</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int j;</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for (j = 0; j &lt; 4; </a:t>
            </a:r>
            <a:r>
              <a:rPr lang="en-US" sz="1000" b="1" dirty="0" err="1">
                <a:latin typeface="Courier New" panose="02070309020205020404" pitchFamily="49" charset="0"/>
                <a:cs typeface="Courier New" panose="02070309020205020404" pitchFamily="49" charset="0"/>
              </a:rPr>
              <a:t>j++</a:t>
            </a:r>
            <a:r>
              <a:rPr lang="en-US" sz="1000" b="1" dirty="0">
                <a:latin typeface="Courier New" panose="02070309020205020404" pitchFamily="49" charset="0"/>
                <a:cs typeface="Courier New" panose="02070309020205020404" pitchFamily="49" charset="0"/>
              </a:rPr>
              <a:t>)</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int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printf</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nI'm</a:t>
            </a:r>
            <a:r>
              <a:rPr lang="en-US" sz="1000" b="1" dirty="0">
                <a:latin typeface="Courier New" panose="02070309020205020404" pitchFamily="49" charset="0"/>
                <a:cs typeface="Courier New" panose="02070309020205020404" pitchFamily="49" charset="0"/>
              </a:rPr>
              <a:t> Alive %</a:t>
            </a:r>
            <a:r>
              <a:rPr lang="en-US" sz="1000" b="1" dirty="0" err="1">
                <a:latin typeface="Courier New" panose="02070309020205020404" pitchFamily="49" charset="0"/>
                <a:cs typeface="Courier New" panose="02070309020205020404" pitchFamily="49" charset="0"/>
              </a:rPr>
              <a:t>d,%d</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curTask</a:t>
            </a:r>
            <a:r>
              <a:rPr lang="en-US" sz="1000" b="1" dirty="0">
                <a:latin typeface="Courier New" panose="02070309020205020404" pitchFamily="49" charset="0"/>
                <a:cs typeface="Courier New" panose="02070309020205020404" pitchFamily="49" charset="0"/>
              </a:rPr>
              <a:t>, j);</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for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 0;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&lt; 100000; </a:t>
            </a:r>
            <a:r>
              <a:rPr lang="en-US" sz="1000" b="1" dirty="0" err="1">
                <a:latin typeface="Courier New" panose="02070309020205020404" pitchFamily="49" charset="0"/>
                <a:cs typeface="Courier New" panose="02070309020205020404" pitchFamily="49" charset="0"/>
              </a:rPr>
              <a:t>i</a:t>
            </a:r>
            <a:r>
              <a:rPr lang="en-US" sz="1000" b="1" dirty="0">
                <a:latin typeface="Courier New" panose="02070309020205020404" pitchFamily="49" charset="0"/>
                <a:cs typeface="Courier New" panose="02070309020205020404" pitchFamily="49" charset="0"/>
              </a:rPr>
              <a:t>++) swapTask();</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break;</a:t>
            </a:r>
          </a:p>
          <a:p>
            <a:pPr>
              <a:tabLst>
                <a:tab pos="233363" algn="l"/>
                <a:tab pos="457200" algn="l"/>
                <a:tab pos="690563" algn="l"/>
                <a:tab pos="914400" algn="l"/>
                <a:tab pos="1147763" algn="l"/>
                <a:tab pos="3200400" algn="l"/>
              </a:tabLst>
            </a:pPr>
            <a:endParaRPr lang="en-US" sz="1000" b="1" dirty="0">
              <a:latin typeface="Courier New" panose="02070309020205020404" pitchFamily="49" charset="0"/>
              <a:cs typeface="Courier New" panose="02070309020205020404" pitchFamily="49" charset="0"/>
            </a:endParaRP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case 1:</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 create 3 tasks</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break;</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return 0;</a:t>
            </a:r>
          </a:p>
          <a:p>
            <a:pPr>
              <a:tabLst>
                <a:tab pos="233363" algn="l"/>
                <a:tab pos="457200" algn="l"/>
                <a:tab pos="690563" algn="l"/>
                <a:tab pos="914400" algn="l"/>
                <a:tab pos="1147763" algn="l"/>
                <a:tab pos="3200400" algn="l"/>
              </a:tabLst>
            </a:pPr>
            <a:r>
              <a:rPr lang="en-US" sz="1000" b="1" dirty="0">
                <a:latin typeface="Courier New" panose="02070309020205020404" pitchFamily="49" charset="0"/>
                <a:cs typeface="Courier New" panose="02070309020205020404" pitchFamily="49" charset="0"/>
              </a:rPr>
              <a:t>} // end P1_project1</a:t>
            </a:r>
          </a:p>
        </p:txBody>
      </p:sp>
      <p:sp>
        <p:nvSpPr>
          <p:cNvPr id="13" name="TextBox 12">
            <a:extLst>
              <a:ext uri="{FF2B5EF4-FFF2-40B4-BE49-F238E27FC236}">
                <a16:creationId xmlns:a16="http://schemas.microsoft.com/office/drawing/2014/main" id="{5EB9C0F3-4EDE-45CC-8555-3066DB0C04A1}"/>
              </a:ext>
            </a:extLst>
          </p:cNvPr>
          <p:cNvSpPr txBox="1"/>
          <p:nvPr/>
        </p:nvSpPr>
        <p:spPr>
          <a:xfrm>
            <a:off x="6932470" y="1955273"/>
            <a:ext cx="3064213" cy="3631763"/>
          </a:xfrm>
          <a:prstGeom prst="rect">
            <a:avLst/>
          </a:prstGeom>
          <a:noFill/>
        </p:spPr>
        <p:txBody>
          <a:bodyPr wrap="square" rtlCol="0">
            <a:spAutoFit/>
          </a:bodyPr>
          <a:lstStyle/>
          <a:p>
            <a:r>
              <a:rPr lang="en-US" sz="1000" b="1" dirty="0">
                <a:latin typeface="Comic Sans MS" panose="030F0702030302020204" pitchFamily="66" charset="0"/>
              </a:rPr>
              <a:t>myOS345</a:t>
            </a:r>
          </a:p>
          <a:p>
            <a:r>
              <a:rPr lang="en-US" sz="1000" b="1" dirty="0">
                <a:latin typeface="Comic Sans MS" panose="030F0702030302020204" pitchFamily="66" charset="0"/>
              </a:rPr>
              <a:t>c:\lcc\projects\pros345.exe</a:t>
            </a:r>
          </a:p>
          <a:p>
            <a:r>
              <a:rPr lang="en-US" sz="1000" b="1" dirty="0">
                <a:latin typeface="Comic Sans MS" panose="030F0702030302020204" pitchFamily="66" charset="0"/>
              </a:rPr>
              <a:t>New Task[0] </a:t>
            </a:r>
            <a:r>
              <a:rPr lang="en-US" sz="1000" b="1" dirty="0" err="1">
                <a:latin typeface="Comic Sans MS" panose="030F0702030302020204" pitchFamily="66" charset="0"/>
              </a:rPr>
              <a:t>myShell</a:t>
            </a:r>
            <a:endParaRPr lang="en-US" sz="1000" b="1" dirty="0">
              <a:latin typeface="Comic Sans MS" panose="030F0702030302020204" pitchFamily="66" charset="0"/>
            </a:endParaRPr>
          </a:p>
          <a:p>
            <a:r>
              <a:rPr lang="en-US" sz="1000" b="1" dirty="0">
                <a:latin typeface="Comic Sans MS" panose="030F0702030302020204" pitchFamily="66" charset="0"/>
              </a:rPr>
              <a:t>0&gt;&gt;</a:t>
            </a:r>
            <a:r>
              <a:rPr lang="en-US" sz="1000" b="1" dirty="0" err="1">
                <a:latin typeface="Comic Sans MS" panose="030F0702030302020204" pitchFamily="66" charset="0"/>
              </a:rPr>
              <a:t>lt</a:t>
            </a:r>
            <a:endParaRPr lang="en-US" sz="1000" b="1" dirty="0">
              <a:latin typeface="Comic Sans MS" panose="030F0702030302020204" pitchFamily="66" charset="0"/>
            </a:endParaRPr>
          </a:p>
          <a:p>
            <a:r>
              <a:rPr lang="en-US" sz="1000" b="1" dirty="0">
                <a:latin typeface="Comic Sans MS" panose="030F0702030302020204" pitchFamily="66" charset="0"/>
              </a:rPr>
              <a:t>   0/0                </a:t>
            </a:r>
            <a:r>
              <a:rPr lang="en-US" sz="1000" b="1" dirty="0" err="1">
                <a:latin typeface="Comic Sans MS" panose="030F0702030302020204" pitchFamily="66" charset="0"/>
              </a:rPr>
              <a:t>myShell</a:t>
            </a:r>
            <a:r>
              <a:rPr lang="en-US" sz="1000" b="1" dirty="0">
                <a:latin typeface="Comic Sans MS" panose="030F0702030302020204" pitchFamily="66" charset="0"/>
              </a:rPr>
              <a:t>   5  Running</a:t>
            </a:r>
          </a:p>
          <a:p>
            <a:r>
              <a:rPr lang="en-US" sz="1000" b="1" dirty="0">
                <a:latin typeface="Comic Sans MS" panose="030F0702030302020204" pitchFamily="66" charset="0"/>
              </a:rPr>
              <a:t>3&gt;&gt;p1</a:t>
            </a:r>
          </a:p>
          <a:p>
            <a:r>
              <a:rPr lang="en-US" sz="1000" b="1" dirty="0">
                <a:latin typeface="Comic Sans MS" panose="030F0702030302020204" pitchFamily="66" charset="0"/>
              </a:rPr>
              <a:t>I'm Alive 0,0lt</a:t>
            </a:r>
          </a:p>
          <a:p>
            <a:r>
              <a:rPr lang="en-US" sz="1000" b="1" dirty="0">
                <a:latin typeface="Comic Sans MS" panose="030F0702030302020204" pitchFamily="66" charset="0"/>
              </a:rPr>
              <a:t>I'm Alive 0,1</a:t>
            </a:r>
          </a:p>
          <a:p>
            <a:r>
              <a:rPr lang="en-US" sz="1000" b="1" dirty="0">
                <a:latin typeface="Comic Sans MS" panose="030F0702030302020204" pitchFamily="66" charset="0"/>
              </a:rPr>
              <a:t>I'm Alive 0,2</a:t>
            </a:r>
          </a:p>
          <a:p>
            <a:r>
              <a:rPr lang="en-US" sz="1000" b="1" dirty="0">
                <a:latin typeface="Comic Sans MS" panose="030F0702030302020204" pitchFamily="66" charset="0"/>
              </a:rPr>
              <a:t>I'm Alive 0,3</a:t>
            </a:r>
          </a:p>
          <a:p>
            <a:r>
              <a:rPr lang="en-US" sz="1000" b="1" dirty="0">
                <a:latin typeface="Comic Sans MS" panose="030F0702030302020204" pitchFamily="66" charset="0"/>
              </a:rPr>
              <a:t>400005&gt;&gt;</a:t>
            </a:r>
          </a:p>
          <a:p>
            <a:r>
              <a:rPr lang="en-US" sz="1000" b="1" dirty="0">
                <a:latin typeface="Comic Sans MS" panose="030F0702030302020204" pitchFamily="66" charset="0"/>
              </a:rPr>
              <a:t>   0/0                </a:t>
            </a:r>
            <a:r>
              <a:rPr lang="en-US" sz="1000" b="1" dirty="0" err="1">
                <a:latin typeface="Comic Sans MS" panose="030F0702030302020204" pitchFamily="66" charset="0"/>
              </a:rPr>
              <a:t>myShell</a:t>
            </a:r>
            <a:r>
              <a:rPr lang="en-US" sz="1000" b="1" dirty="0">
                <a:latin typeface="Comic Sans MS" panose="030F0702030302020204" pitchFamily="66" charset="0"/>
              </a:rPr>
              <a:t>   5  Running</a:t>
            </a:r>
          </a:p>
          <a:p>
            <a:r>
              <a:rPr lang="en-US" sz="1000" b="1" dirty="0">
                <a:latin typeface="Comic Sans MS" panose="030F0702030302020204" pitchFamily="66" charset="0"/>
              </a:rPr>
              <a:t>400008&gt;&gt;p1&amp;</a:t>
            </a:r>
          </a:p>
          <a:p>
            <a:r>
              <a:rPr lang="en-US" sz="1000" b="1" dirty="0">
                <a:latin typeface="Comic Sans MS" panose="030F0702030302020204" pitchFamily="66" charset="0"/>
              </a:rPr>
              <a:t>400011&gt;&gt;</a:t>
            </a:r>
          </a:p>
          <a:p>
            <a:r>
              <a:rPr lang="en-US" sz="1000" b="1" dirty="0">
                <a:latin typeface="Comic Sans MS" panose="030F0702030302020204" pitchFamily="66" charset="0"/>
              </a:rPr>
              <a:t>New Task[1] p1</a:t>
            </a:r>
          </a:p>
          <a:p>
            <a:r>
              <a:rPr lang="en-US" sz="1000" b="1" dirty="0">
                <a:latin typeface="Comic Sans MS" panose="030F0702030302020204" pitchFamily="66" charset="0"/>
              </a:rPr>
              <a:t>I'm Alive 1,0lt</a:t>
            </a:r>
          </a:p>
          <a:p>
            <a:r>
              <a:rPr lang="en-US" sz="1000" b="1" dirty="0">
                <a:latin typeface="Comic Sans MS" panose="030F0702030302020204" pitchFamily="66" charset="0"/>
              </a:rPr>
              <a:t>   0/0                </a:t>
            </a:r>
            <a:r>
              <a:rPr lang="en-US" sz="1000" b="1" dirty="0" err="1">
                <a:latin typeface="Comic Sans MS" panose="030F0702030302020204" pitchFamily="66" charset="0"/>
              </a:rPr>
              <a:t>myShell</a:t>
            </a:r>
            <a:r>
              <a:rPr lang="en-US" sz="1000" b="1" dirty="0">
                <a:latin typeface="Comic Sans MS" panose="030F0702030302020204" pitchFamily="66" charset="0"/>
              </a:rPr>
              <a:t>   5  Running</a:t>
            </a:r>
          </a:p>
          <a:p>
            <a:r>
              <a:rPr lang="en-US" sz="1000" b="1" dirty="0">
                <a:latin typeface="Comic Sans MS" panose="030F0702030302020204" pitchFamily="66" charset="0"/>
              </a:rPr>
              <a:t>   1/0                      p1   5  Ready</a:t>
            </a:r>
          </a:p>
          <a:p>
            <a:r>
              <a:rPr lang="en-US" sz="1000" b="1" dirty="0">
                <a:latin typeface="Comic Sans MS" panose="030F0702030302020204" pitchFamily="66" charset="0"/>
              </a:rPr>
              <a:t>486881&gt;&gt;</a:t>
            </a:r>
          </a:p>
          <a:p>
            <a:r>
              <a:rPr lang="en-US" sz="1000" b="1" dirty="0">
                <a:latin typeface="Comic Sans MS" panose="030F0702030302020204" pitchFamily="66" charset="0"/>
              </a:rPr>
              <a:t>I'm Alive 1,1</a:t>
            </a:r>
          </a:p>
          <a:p>
            <a:r>
              <a:rPr lang="en-US" sz="1000" b="1" dirty="0">
                <a:latin typeface="Comic Sans MS" panose="030F0702030302020204" pitchFamily="66" charset="0"/>
              </a:rPr>
              <a:t>I'm Alive 1,2</a:t>
            </a:r>
          </a:p>
          <a:p>
            <a:r>
              <a:rPr lang="en-US" sz="1000" b="1" dirty="0">
                <a:latin typeface="Comic Sans MS" panose="030F0702030302020204" pitchFamily="66" charset="0"/>
              </a:rPr>
              <a:t>I'm Alive 1,3</a:t>
            </a:r>
          </a:p>
          <a:p>
            <a:r>
              <a:rPr lang="en-US" sz="1000" b="1" dirty="0">
                <a:latin typeface="Comic Sans MS" panose="030F0702030302020204" pitchFamily="66" charset="0"/>
              </a:rPr>
              <a:t>Task[1] returned 0</a:t>
            </a:r>
          </a:p>
        </p:txBody>
      </p:sp>
      <p:sp>
        <p:nvSpPr>
          <p:cNvPr id="14" name="Rectangle 13">
            <a:extLst>
              <a:ext uri="{FF2B5EF4-FFF2-40B4-BE49-F238E27FC236}">
                <a16:creationId xmlns:a16="http://schemas.microsoft.com/office/drawing/2014/main" id="{11BE5AFC-DB85-48F5-B1CE-BE56223C0149}"/>
              </a:ext>
            </a:extLst>
          </p:cNvPr>
          <p:cNvSpPr/>
          <p:nvPr/>
        </p:nvSpPr>
        <p:spPr>
          <a:xfrm>
            <a:off x="658368" y="1585941"/>
            <a:ext cx="4586512" cy="369332"/>
          </a:xfrm>
          <a:prstGeom prst="rect">
            <a:avLst/>
          </a:prstGeom>
        </p:spPr>
        <p:txBody>
          <a:bodyPr wrap="none">
            <a:spAutoFit/>
          </a:bodyPr>
          <a:lstStyle/>
          <a:p>
            <a:pPr marL="457200" indent="-457200">
              <a:spcAft>
                <a:spcPts val="1800"/>
              </a:spcAft>
              <a:buClr>
                <a:schemeClr val="tx1"/>
              </a:buClr>
              <a:buSzPct val="100000"/>
              <a:buFont typeface="+mj-lt"/>
              <a:buAutoNum type="arabicPeriod"/>
            </a:pPr>
            <a:r>
              <a:rPr lang="en-US" b="1" dirty="0">
                <a:latin typeface="Comic Sans MS" panose="030F0702030302020204" pitchFamily="66" charset="0"/>
              </a:rPr>
              <a:t>Use P1&amp; to test background tasks:</a:t>
            </a:r>
          </a:p>
        </p:txBody>
      </p:sp>
      <p:sp>
        <p:nvSpPr>
          <p:cNvPr id="15" name="Rectangle 14">
            <a:extLst>
              <a:ext uri="{FF2B5EF4-FFF2-40B4-BE49-F238E27FC236}">
                <a16:creationId xmlns:a16="http://schemas.microsoft.com/office/drawing/2014/main" id="{5B1E22B6-EF6A-46D3-9947-EE777AAD8C17}"/>
              </a:ext>
            </a:extLst>
          </p:cNvPr>
          <p:cNvSpPr/>
          <p:nvPr/>
        </p:nvSpPr>
        <p:spPr>
          <a:xfrm>
            <a:off x="655121" y="5863013"/>
            <a:ext cx="5041765" cy="369332"/>
          </a:xfrm>
          <a:prstGeom prst="rect">
            <a:avLst/>
          </a:prstGeom>
        </p:spPr>
        <p:txBody>
          <a:bodyPr wrap="none">
            <a:spAutoFit/>
          </a:bodyPr>
          <a:lstStyle/>
          <a:p>
            <a:pPr marL="457200" indent="-457200">
              <a:spcAft>
                <a:spcPts val="1800"/>
              </a:spcAft>
              <a:buClr>
                <a:schemeClr val="tx1"/>
              </a:buClr>
              <a:buSzPct val="100000"/>
              <a:buFont typeface="+mj-lt"/>
              <a:buAutoNum type="arabicPeriod" startAt="2"/>
            </a:pPr>
            <a:r>
              <a:rPr lang="en-US" b="1" dirty="0">
                <a:latin typeface="Comic Sans MS" panose="030F0702030302020204" pitchFamily="66" charset="0"/>
              </a:rPr>
              <a:t>Use P3 to test ^x, ^w, and ^r signals.</a:t>
            </a:r>
          </a:p>
        </p:txBody>
      </p:sp>
      <p:sp>
        <p:nvSpPr>
          <p:cNvPr id="3" name="Footer Placeholder 2">
            <a:extLst>
              <a:ext uri="{FF2B5EF4-FFF2-40B4-BE49-F238E27FC236}">
                <a16:creationId xmlns:a16="http://schemas.microsoft.com/office/drawing/2014/main" id="{4FA8B6C7-2C6E-4702-9A98-67907C6D0344}"/>
              </a:ext>
            </a:extLst>
          </p:cNvPr>
          <p:cNvSpPr>
            <a:spLocks noGrp="1"/>
          </p:cNvSpPr>
          <p:nvPr>
            <p:ph type="ftr" sz="quarter" idx="11"/>
          </p:nvPr>
        </p:nvSpPr>
        <p:spPr/>
        <p:txBody>
          <a:bodyPr/>
          <a:lstStyle/>
          <a:p>
            <a:pPr>
              <a:defRPr/>
            </a:pPr>
            <a:r>
              <a:rPr lang="en-US"/>
              <a:t>Processes (07)</a:t>
            </a:r>
            <a:endParaRPr lang="en-US" dirty="0"/>
          </a:p>
        </p:txBody>
      </p:sp>
      <p:sp>
        <p:nvSpPr>
          <p:cNvPr id="4" name="Slide Number Placeholder 3">
            <a:extLst>
              <a:ext uri="{FF2B5EF4-FFF2-40B4-BE49-F238E27FC236}">
                <a16:creationId xmlns:a16="http://schemas.microsoft.com/office/drawing/2014/main" id="{7FEACEB3-F338-47E7-B463-9F39A7258C25}"/>
              </a:ext>
            </a:extLst>
          </p:cNvPr>
          <p:cNvSpPr>
            <a:spLocks noGrp="1"/>
          </p:cNvSpPr>
          <p:nvPr>
            <p:ph type="sldNum" sz="quarter" idx="12"/>
          </p:nvPr>
        </p:nvSpPr>
        <p:spPr/>
        <p:txBody>
          <a:bodyPr/>
          <a:lstStyle/>
          <a:p>
            <a:pPr>
              <a:defRPr/>
            </a:pPr>
            <a:fld id="{0D7B5496-982B-480A-8085-B08F2CA91C21}" type="slidenum">
              <a:rPr lang="en-US" smtClean="0"/>
              <a:pPr>
                <a:defRPr/>
              </a:pPr>
              <a:t>3</a:t>
            </a:fld>
            <a:endParaRPr lang="en-US" dirty="0"/>
          </a:p>
        </p:txBody>
      </p:sp>
    </p:spTree>
    <p:extLst>
      <p:ext uri="{BB962C8B-B14F-4D97-AF65-F5344CB8AC3E}">
        <p14:creationId xmlns:p14="http://schemas.microsoft.com/office/powerpoint/2010/main" val="268200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4</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9" name="Picture 8" descr="A screenshot of a cell phone&#10;&#10;Description automatically generated">
            <a:extLst>
              <a:ext uri="{FF2B5EF4-FFF2-40B4-BE49-F238E27FC236}">
                <a16:creationId xmlns:a16="http://schemas.microsoft.com/office/drawing/2014/main" id="{77AA7DA8-1BB2-4AF6-862F-CD105F80D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406" y="1257305"/>
            <a:ext cx="4775189" cy="3581392"/>
          </a:xfrm>
          <a:prstGeom prst="rect">
            <a:avLst/>
          </a:prstGeom>
        </p:spPr>
      </p:pic>
      <p:grpSp>
        <p:nvGrpSpPr>
          <p:cNvPr id="5" name="Group 4">
            <a:extLst>
              <a:ext uri="{FF2B5EF4-FFF2-40B4-BE49-F238E27FC236}">
                <a16:creationId xmlns:a16="http://schemas.microsoft.com/office/drawing/2014/main" id="{1D7454FF-6949-4398-84CC-DB0B2B712FB5}"/>
              </a:ext>
            </a:extLst>
          </p:cNvPr>
          <p:cNvGrpSpPr/>
          <p:nvPr/>
        </p:nvGrpSpPr>
        <p:grpSpPr>
          <a:xfrm>
            <a:off x="2050541" y="1899641"/>
            <a:ext cx="5058361" cy="4505555"/>
            <a:chOff x="1136140" y="1899640"/>
            <a:chExt cx="5058361" cy="4505555"/>
          </a:xfrm>
        </p:grpSpPr>
        <p:sp>
          <p:nvSpPr>
            <p:cNvPr id="58" name="TextBox 57">
              <a:extLst>
                <a:ext uri="{FF2B5EF4-FFF2-40B4-BE49-F238E27FC236}">
                  <a16:creationId xmlns:a16="http://schemas.microsoft.com/office/drawing/2014/main" id="{E4C81097-4493-4B9A-BA01-0961441077F6}"/>
                </a:ext>
              </a:extLst>
            </p:cNvPr>
            <p:cNvSpPr txBox="1"/>
            <p:nvPr/>
          </p:nvSpPr>
          <p:spPr>
            <a:xfrm rot="16200000">
              <a:off x="3816573" y="4005930"/>
              <a:ext cx="4478858" cy="276999"/>
            </a:xfrm>
            <a:prstGeom prst="rect">
              <a:avLst/>
            </a:prstGeom>
            <a:noFill/>
          </p:spPr>
          <p:txBody>
            <a:bodyPr wrap="square" rtlCol="0">
              <a:spAutoFit/>
            </a:bodyPr>
            <a:lstStyle/>
            <a:p>
              <a:r>
                <a:rPr lang="en-US" sz="1200" b="1" dirty="0"/>
                <a:t>Windows NT</a:t>
              </a:r>
            </a:p>
          </p:txBody>
        </p:sp>
        <p:grpSp>
          <p:nvGrpSpPr>
            <p:cNvPr id="74" name="Group 73">
              <a:extLst>
                <a:ext uri="{FF2B5EF4-FFF2-40B4-BE49-F238E27FC236}">
                  <a16:creationId xmlns:a16="http://schemas.microsoft.com/office/drawing/2014/main" id="{2794FA62-184C-4942-8C92-277666D9E931}"/>
                </a:ext>
              </a:extLst>
            </p:cNvPr>
            <p:cNvGrpSpPr/>
            <p:nvPr/>
          </p:nvGrpSpPr>
          <p:grpSpPr>
            <a:xfrm>
              <a:off x="1136140" y="1899640"/>
              <a:ext cx="4905961" cy="4505555"/>
              <a:chOff x="1136140" y="1899640"/>
              <a:chExt cx="4905961" cy="4505555"/>
            </a:xfrm>
          </p:grpSpPr>
          <p:sp>
            <p:nvSpPr>
              <p:cNvPr id="75" name="TextBox 74">
                <a:extLst>
                  <a:ext uri="{FF2B5EF4-FFF2-40B4-BE49-F238E27FC236}">
                    <a16:creationId xmlns:a16="http://schemas.microsoft.com/office/drawing/2014/main" id="{C7C2636B-FE85-4EB8-9AA1-879EBFE13428}"/>
                  </a:ext>
                </a:extLst>
              </p:cNvPr>
              <p:cNvSpPr txBox="1"/>
              <p:nvPr/>
            </p:nvSpPr>
            <p:spPr>
              <a:xfrm rot="16200000">
                <a:off x="3664173" y="4005930"/>
                <a:ext cx="4478858" cy="276999"/>
              </a:xfrm>
              <a:prstGeom prst="rect">
                <a:avLst/>
              </a:prstGeom>
              <a:noFill/>
            </p:spPr>
            <p:txBody>
              <a:bodyPr wrap="square" rtlCol="0">
                <a:spAutoFit/>
              </a:bodyPr>
              <a:lstStyle/>
              <a:p>
                <a:r>
                  <a:rPr lang="en-US" sz="1200" b="1" dirty="0"/>
                  <a:t>GNU / Linux</a:t>
                </a:r>
              </a:p>
            </p:txBody>
          </p:sp>
          <p:grpSp>
            <p:nvGrpSpPr>
              <p:cNvPr id="76" name="Group 75">
                <a:extLst>
                  <a:ext uri="{FF2B5EF4-FFF2-40B4-BE49-F238E27FC236}">
                    <a16:creationId xmlns:a16="http://schemas.microsoft.com/office/drawing/2014/main" id="{722C9B50-30D3-422D-B32C-9AE07BA9F355}"/>
                  </a:ext>
                </a:extLst>
              </p:cNvPr>
              <p:cNvGrpSpPr/>
              <p:nvPr/>
            </p:nvGrpSpPr>
            <p:grpSpPr>
              <a:xfrm>
                <a:off x="1136140" y="1899640"/>
                <a:ext cx="4753561" cy="4505555"/>
                <a:chOff x="1136140" y="1899640"/>
                <a:chExt cx="4753561" cy="4505555"/>
              </a:xfrm>
            </p:grpSpPr>
            <p:sp>
              <p:nvSpPr>
                <p:cNvPr id="77" name="TextBox 76">
                  <a:extLst>
                    <a:ext uri="{FF2B5EF4-FFF2-40B4-BE49-F238E27FC236}">
                      <a16:creationId xmlns:a16="http://schemas.microsoft.com/office/drawing/2014/main" id="{AA8B0ED1-F91B-48C8-A434-B3DE769FB92A}"/>
                    </a:ext>
                  </a:extLst>
                </p:cNvPr>
                <p:cNvSpPr txBox="1"/>
                <p:nvPr/>
              </p:nvSpPr>
              <p:spPr>
                <a:xfrm rot="16200000">
                  <a:off x="3511773" y="4005930"/>
                  <a:ext cx="4478858" cy="276999"/>
                </a:xfrm>
                <a:prstGeom prst="rect">
                  <a:avLst/>
                </a:prstGeom>
                <a:noFill/>
              </p:spPr>
              <p:txBody>
                <a:bodyPr wrap="square" rtlCol="0">
                  <a:spAutoFit/>
                </a:bodyPr>
                <a:lstStyle/>
                <a:p>
                  <a:r>
                    <a:rPr lang="en-US" sz="1200" b="1" dirty="0"/>
                    <a:t>Windows 3.0</a:t>
                  </a:r>
                </a:p>
              </p:txBody>
            </p:sp>
            <p:grpSp>
              <p:nvGrpSpPr>
                <p:cNvPr id="78" name="Group 77">
                  <a:extLst>
                    <a:ext uri="{FF2B5EF4-FFF2-40B4-BE49-F238E27FC236}">
                      <a16:creationId xmlns:a16="http://schemas.microsoft.com/office/drawing/2014/main" id="{A6D9BA66-B0C6-4AD5-B71A-AC8AA7D1D183}"/>
                    </a:ext>
                  </a:extLst>
                </p:cNvPr>
                <p:cNvGrpSpPr/>
                <p:nvPr/>
              </p:nvGrpSpPr>
              <p:grpSpPr>
                <a:xfrm>
                  <a:off x="1136140" y="1899640"/>
                  <a:ext cx="4593806" cy="4505555"/>
                  <a:chOff x="1136140" y="1899640"/>
                  <a:chExt cx="4593806" cy="4505555"/>
                </a:xfrm>
              </p:grpSpPr>
              <p:sp>
                <p:nvSpPr>
                  <p:cNvPr id="79" name="TextBox 78">
                    <a:extLst>
                      <a:ext uri="{FF2B5EF4-FFF2-40B4-BE49-F238E27FC236}">
                        <a16:creationId xmlns:a16="http://schemas.microsoft.com/office/drawing/2014/main" id="{928F91F4-3E13-45F0-9755-F82B1BE7E56E}"/>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80" name="Group 79">
                    <a:extLst>
                      <a:ext uri="{FF2B5EF4-FFF2-40B4-BE49-F238E27FC236}">
                        <a16:creationId xmlns:a16="http://schemas.microsoft.com/office/drawing/2014/main" id="{A13CF5D2-3CB9-451C-AED3-BB7618CEB623}"/>
                      </a:ext>
                    </a:extLst>
                  </p:cNvPr>
                  <p:cNvGrpSpPr/>
                  <p:nvPr/>
                </p:nvGrpSpPr>
                <p:grpSpPr>
                  <a:xfrm>
                    <a:off x="1136140" y="1899640"/>
                    <a:ext cx="4426459" cy="4505555"/>
                    <a:chOff x="1136140" y="1899640"/>
                    <a:chExt cx="4426459" cy="4505555"/>
                  </a:xfrm>
                </p:grpSpPr>
                <p:sp>
                  <p:nvSpPr>
                    <p:cNvPr id="81" name="TextBox 80">
                      <a:extLst>
                        <a:ext uri="{FF2B5EF4-FFF2-40B4-BE49-F238E27FC236}">
                          <a16:creationId xmlns:a16="http://schemas.microsoft.com/office/drawing/2014/main" id="{3BBDCAED-24AF-4339-8C9E-B5F497AEB037}"/>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82" name="Group 81">
                      <a:extLst>
                        <a:ext uri="{FF2B5EF4-FFF2-40B4-BE49-F238E27FC236}">
                          <a16:creationId xmlns:a16="http://schemas.microsoft.com/office/drawing/2014/main" id="{0C7666E1-84A5-4BF8-BD9B-883E391ECF7B}"/>
                        </a:ext>
                      </a:extLst>
                    </p:cNvPr>
                    <p:cNvGrpSpPr/>
                    <p:nvPr/>
                  </p:nvGrpSpPr>
                  <p:grpSpPr>
                    <a:xfrm>
                      <a:off x="1136140" y="1899640"/>
                      <a:ext cx="4274059" cy="4505555"/>
                      <a:chOff x="1136140" y="1899640"/>
                      <a:chExt cx="4274059" cy="4505555"/>
                    </a:xfrm>
                  </p:grpSpPr>
                  <p:sp>
                    <p:nvSpPr>
                      <p:cNvPr id="83" name="TextBox 82">
                        <a:extLst>
                          <a:ext uri="{FF2B5EF4-FFF2-40B4-BE49-F238E27FC236}">
                            <a16:creationId xmlns:a16="http://schemas.microsoft.com/office/drawing/2014/main" id="{EBC03ACE-77F4-4FD6-8C5D-E289D54A078D}"/>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84" name="Group 83">
                        <a:extLst>
                          <a:ext uri="{FF2B5EF4-FFF2-40B4-BE49-F238E27FC236}">
                            <a16:creationId xmlns:a16="http://schemas.microsoft.com/office/drawing/2014/main" id="{9E5D880B-D3E5-42B3-BAAC-0C8C96ADF1BC}"/>
                          </a:ext>
                        </a:extLst>
                      </p:cNvPr>
                      <p:cNvGrpSpPr/>
                      <p:nvPr/>
                    </p:nvGrpSpPr>
                    <p:grpSpPr>
                      <a:xfrm>
                        <a:off x="1136140" y="1899640"/>
                        <a:ext cx="4121659" cy="4505555"/>
                        <a:chOff x="1136140" y="1899640"/>
                        <a:chExt cx="4121659" cy="4505555"/>
                      </a:xfrm>
                    </p:grpSpPr>
                    <p:sp>
                      <p:nvSpPr>
                        <p:cNvPr id="85" name="TextBox 84">
                          <a:extLst>
                            <a:ext uri="{FF2B5EF4-FFF2-40B4-BE49-F238E27FC236}">
                              <a16:creationId xmlns:a16="http://schemas.microsoft.com/office/drawing/2014/main" id="{4DF18D44-5E02-4847-A57F-0176D0D04ED3}"/>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86" name="Group 85">
                          <a:extLst>
                            <a:ext uri="{FF2B5EF4-FFF2-40B4-BE49-F238E27FC236}">
                              <a16:creationId xmlns:a16="http://schemas.microsoft.com/office/drawing/2014/main" id="{D9CB75E8-E178-4CCF-BC49-509289B1E063}"/>
                            </a:ext>
                          </a:extLst>
                        </p:cNvPr>
                        <p:cNvGrpSpPr/>
                        <p:nvPr/>
                      </p:nvGrpSpPr>
                      <p:grpSpPr>
                        <a:xfrm>
                          <a:off x="1136140" y="1899640"/>
                          <a:ext cx="3969259" cy="4505555"/>
                          <a:chOff x="1136140" y="1899640"/>
                          <a:chExt cx="3969259" cy="4505555"/>
                        </a:xfrm>
                      </p:grpSpPr>
                      <p:sp>
                        <p:nvSpPr>
                          <p:cNvPr id="87" name="TextBox 86">
                            <a:extLst>
                              <a:ext uri="{FF2B5EF4-FFF2-40B4-BE49-F238E27FC236}">
                                <a16:creationId xmlns:a16="http://schemas.microsoft.com/office/drawing/2014/main" id="{BB9196CF-AD4C-4C88-BFF8-A237CD9EFF1F}"/>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88" name="Group 87">
                            <a:extLst>
                              <a:ext uri="{FF2B5EF4-FFF2-40B4-BE49-F238E27FC236}">
                                <a16:creationId xmlns:a16="http://schemas.microsoft.com/office/drawing/2014/main" id="{B6E1D111-9A2D-4F70-9BA9-67F578306888}"/>
                              </a:ext>
                            </a:extLst>
                          </p:cNvPr>
                          <p:cNvGrpSpPr/>
                          <p:nvPr/>
                        </p:nvGrpSpPr>
                        <p:grpSpPr>
                          <a:xfrm>
                            <a:off x="1136140" y="1899640"/>
                            <a:ext cx="3816859" cy="4505555"/>
                            <a:chOff x="1136140" y="1899640"/>
                            <a:chExt cx="3816859" cy="4505555"/>
                          </a:xfrm>
                        </p:grpSpPr>
                        <p:sp>
                          <p:nvSpPr>
                            <p:cNvPr id="89" name="TextBox 88">
                              <a:extLst>
                                <a:ext uri="{FF2B5EF4-FFF2-40B4-BE49-F238E27FC236}">
                                  <a16:creationId xmlns:a16="http://schemas.microsoft.com/office/drawing/2014/main" id="{E8AD90BB-C39F-4D11-AC6A-AAEA593B5B5F}"/>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90" name="Group 89">
                              <a:extLst>
                                <a:ext uri="{FF2B5EF4-FFF2-40B4-BE49-F238E27FC236}">
                                  <a16:creationId xmlns:a16="http://schemas.microsoft.com/office/drawing/2014/main" id="{47993BA7-B878-446D-AC4E-ED8541B5382B}"/>
                                </a:ext>
                              </a:extLst>
                            </p:cNvPr>
                            <p:cNvGrpSpPr/>
                            <p:nvPr/>
                          </p:nvGrpSpPr>
                          <p:grpSpPr>
                            <a:xfrm>
                              <a:off x="1136140" y="1899640"/>
                              <a:ext cx="3658961" cy="4505555"/>
                              <a:chOff x="1136140" y="1899640"/>
                              <a:chExt cx="3658961" cy="4505555"/>
                            </a:xfrm>
                          </p:grpSpPr>
                          <p:sp>
                            <p:nvSpPr>
                              <p:cNvPr id="91" name="TextBox 90">
                                <a:extLst>
                                  <a:ext uri="{FF2B5EF4-FFF2-40B4-BE49-F238E27FC236}">
                                    <a16:creationId xmlns:a16="http://schemas.microsoft.com/office/drawing/2014/main" id="{AD4D644A-B445-4265-943C-BD75810CEB41}"/>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92" name="Group 91">
                                <a:extLst>
                                  <a:ext uri="{FF2B5EF4-FFF2-40B4-BE49-F238E27FC236}">
                                    <a16:creationId xmlns:a16="http://schemas.microsoft.com/office/drawing/2014/main" id="{F05A7776-376A-4071-986C-7F441F1DD02C}"/>
                                  </a:ext>
                                </a:extLst>
                              </p:cNvPr>
                              <p:cNvGrpSpPr/>
                              <p:nvPr/>
                            </p:nvGrpSpPr>
                            <p:grpSpPr>
                              <a:xfrm>
                                <a:off x="1136140" y="1899640"/>
                                <a:ext cx="3512059" cy="4505555"/>
                                <a:chOff x="1136140" y="1899640"/>
                                <a:chExt cx="3512059" cy="4505555"/>
                              </a:xfrm>
                            </p:grpSpPr>
                            <p:sp>
                              <p:nvSpPr>
                                <p:cNvPr id="93" name="TextBox 92">
                                  <a:extLst>
                                    <a:ext uri="{FF2B5EF4-FFF2-40B4-BE49-F238E27FC236}">
                                      <a16:creationId xmlns:a16="http://schemas.microsoft.com/office/drawing/2014/main" id="{FC18B2CE-1E7E-4B89-8B9C-89149DE35BD5}"/>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94" name="TextBox 93">
                                  <a:extLst>
                                    <a:ext uri="{FF2B5EF4-FFF2-40B4-BE49-F238E27FC236}">
                                      <a16:creationId xmlns:a16="http://schemas.microsoft.com/office/drawing/2014/main" id="{76691A76-C095-4359-AE61-1414917ECF26}"/>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95" name="TextBox 94">
                                  <a:extLst>
                                    <a:ext uri="{FF2B5EF4-FFF2-40B4-BE49-F238E27FC236}">
                                      <a16:creationId xmlns:a16="http://schemas.microsoft.com/office/drawing/2014/main" id="{204A3F46-36FB-407E-AC7A-464BD4E56546}"/>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96" name="TextBox 95">
                                  <a:extLst>
                                    <a:ext uri="{FF2B5EF4-FFF2-40B4-BE49-F238E27FC236}">
                                      <a16:creationId xmlns:a16="http://schemas.microsoft.com/office/drawing/2014/main" id="{9C5AF176-9E0D-4A9D-8CEB-31EF711CD523}"/>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97" name="TextBox 96">
                                  <a:extLst>
                                    <a:ext uri="{FF2B5EF4-FFF2-40B4-BE49-F238E27FC236}">
                                      <a16:creationId xmlns:a16="http://schemas.microsoft.com/office/drawing/2014/main" id="{C98F79A0-9F25-413E-9AEA-97B287391432}"/>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98" name="TextBox 97">
                                  <a:extLst>
                                    <a:ext uri="{FF2B5EF4-FFF2-40B4-BE49-F238E27FC236}">
                                      <a16:creationId xmlns:a16="http://schemas.microsoft.com/office/drawing/2014/main" id="{13B3454D-2210-450A-89ED-1CA85BEAAA79}"/>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99" name="TextBox 98">
                                  <a:extLst>
                                    <a:ext uri="{FF2B5EF4-FFF2-40B4-BE49-F238E27FC236}">
                                      <a16:creationId xmlns:a16="http://schemas.microsoft.com/office/drawing/2014/main" id="{1DD75470-5167-40B9-BE66-E038D8D57E91}"/>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100" name="TextBox 99">
                                  <a:extLst>
                                    <a:ext uri="{FF2B5EF4-FFF2-40B4-BE49-F238E27FC236}">
                                      <a16:creationId xmlns:a16="http://schemas.microsoft.com/office/drawing/2014/main" id="{A8895D0E-86DA-4952-A371-EB0FC2DDCD1D}"/>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101" name="TextBox 100">
                                  <a:extLst>
                                    <a:ext uri="{FF2B5EF4-FFF2-40B4-BE49-F238E27FC236}">
                                      <a16:creationId xmlns:a16="http://schemas.microsoft.com/office/drawing/2014/main" id="{BD57F101-836E-49F0-8436-49ED4E6A4E37}"/>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102" name="TextBox 101">
                                  <a:extLst>
                                    <a:ext uri="{FF2B5EF4-FFF2-40B4-BE49-F238E27FC236}">
                                      <a16:creationId xmlns:a16="http://schemas.microsoft.com/office/drawing/2014/main" id="{F141CBD4-3CA8-46B4-9DA1-B9B5DB650436}"/>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103" name="TextBox 102">
                                  <a:extLst>
                                    <a:ext uri="{FF2B5EF4-FFF2-40B4-BE49-F238E27FC236}">
                                      <a16:creationId xmlns:a16="http://schemas.microsoft.com/office/drawing/2014/main" id="{1774C450-D1BA-41A5-9785-AD5DCDECA838}"/>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104" name="TextBox 103">
                                  <a:extLst>
                                    <a:ext uri="{FF2B5EF4-FFF2-40B4-BE49-F238E27FC236}">
                                      <a16:creationId xmlns:a16="http://schemas.microsoft.com/office/drawing/2014/main" id="{C6664E6D-0A8E-4C7D-8C5A-D1E160FEBDFB}"/>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05" name="TextBox 104">
                                  <a:extLst>
                                    <a:ext uri="{FF2B5EF4-FFF2-40B4-BE49-F238E27FC236}">
                                      <a16:creationId xmlns:a16="http://schemas.microsoft.com/office/drawing/2014/main" id="{E5A81503-0F66-4210-B85C-06905B440177}"/>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06" name="TextBox 105">
                                  <a:extLst>
                                    <a:ext uri="{FF2B5EF4-FFF2-40B4-BE49-F238E27FC236}">
                                      <a16:creationId xmlns:a16="http://schemas.microsoft.com/office/drawing/2014/main" id="{3F2332A6-D8EB-4CF4-A6FB-81773B0089C7}"/>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07" name="TextBox 106">
                                  <a:extLst>
                                    <a:ext uri="{FF2B5EF4-FFF2-40B4-BE49-F238E27FC236}">
                                      <a16:creationId xmlns:a16="http://schemas.microsoft.com/office/drawing/2014/main" id="{7483B49D-1746-456A-871C-07F856AB8910}"/>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08" name="TextBox 107">
                                  <a:extLst>
                                    <a:ext uri="{FF2B5EF4-FFF2-40B4-BE49-F238E27FC236}">
                                      <a16:creationId xmlns:a16="http://schemas.microsoft.com/office/drawing/2014/main" id="{1209C289-11C4-4A86-9E88-827BBC69135A}"/>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09" name="TextBox 108">
                                  <a:extLst>
                                    <a:ext uri="{FF2B5EF4-FFF2-40B4-BE49-F238E27FC236}">
                                      <a16:creationId xmlns:a16="http://schemas.microsoft.com/office/drawing/2014/main" id="{E107FF37-AEA4-4C3C-868A-677ED99F5F46}"/>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10" name="TextBox 109">
                                  <a:extLst>
                                    <a:ext uri="{FF2B5EF4-FFF2-40B4-BE49-F238E27FC236}">
                                      <a16:creationId xmlns:a16="http://schemas.microsoft.com/office/drawing/2014/main" id="{3FC85CB7-3527-459A-A775-6D0AE7AFF96B}"/>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11" name="TextBox 110">
                                  <a:extLst>
                                    <a:ext uri="{FF2B5EF4-FFF2-40B4-BE49-F238E27FC236}">
                                      <a16:creationId xmlns:a16="http://schemas.microsoft.com/office/drawing/2014/main" id="{DF99A3F8-2BB3-4A2D-8156-2F5CDEA5E7D3}"/>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12" name="TextBox 111">
                                  <a:extLst>
                                    <a:ext uri="{FF2B5EF4-FFF2-40B4-BE49-F238E27FC236}">
                                      <a16:creationId xmlns:a16="http://schemas.microsoft.com/office/drawing/2014/main" id="{EB6941D0-AED8-4F1E-9879-51E5786D23D2}"/>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grpSp>
        </p:grpSp>
      </p:grpSp>
    </p:spTree>
    <p:extLst>
      <p:ext uri="{BB962C8B-B14F-4D97-AF65-F5344CB8AC3E}">
        <p14:creationId xmlns:p14="http://schemas.microsoft.com/office/powerpoint/2010/main" val="107432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5</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pic>
        <p:nvPicPr>
          <p:cNvPr id="8" name="Picture 7" descr="A screenshot of a cell phone&#10;&#10;Description automatically generated">
            <a:extLst>
              <a:ext uri="{FF2B5EF4-FFF2-40B4-BE49-F238E27FC236}">
                <a16:creationId xmlns:a16="http://schemas.microsoft.com/office/drawing/2014/main" id="{8B0135AC-5912-4AE3-B6C7-7182841BA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520" y="1302782"/>
            <a:ext cx="4155812" cy="3421618"/>
          </a:xfrm>
          <a:prstGeom prst="rect">
            <a:avLst/>
          </a:prstGeom>
        </p:spPr>
      </p:pic>
      <p:grpSp>
        <p:nvGrpSpPr>
          <p:cNvPr id="5" name="Group 4">
            <a:extLst>
              <a:ext uri="{FF2B5EF4-FFF2-40B4-BE49-F238E27FC236}">
                <a16:creationId xmlns:a16="http://schemas.microsoft.com/office/drawing/2014/main" id="{B22B87F3-CE44-4289-B3D9-DB4F991F52D1}"/>
              </a:ext>
            </a:extLst>
          </p:cNvPr>
          <p:cNvGrpSpPr/>
          <p:nvPr/>
        </p:nvGrpSpPr>
        <p:grpSpPr>
          <a:xfrm>
            <a:off x="2050540" y="1899641"/>
            <a:ext cx="5199610" cy="4505555"/>
            <a:chOff x="1136140" y="1899640"/>
            <a:chExt cx="5199610" cy="4505555"/>
          </a:xfrm>
        </p:grpSpPr>
        <p:sp>
          <p:nvSpPr>
            <p:cNvPr id="59" name="TextBox 58">
              <a:extLst>
                <a:ext uri="{FF2B5EF4-FFF2-40B4-BE49-F238E27FC236}">
                  <a16:creationId xmlns:a16="http://schemas.microsoft.com/office/drawing/2014/main" id="{1806EC3C-F4F2-4FE9-8982-0147CC0A98E0}"/>
                </a:ext>
              </a:extLst>
            </p:cNvPr>
            <p:cNvSpPr txBox="1"/>
            <p:nvPr/>
          </p:nvSpPr>
          <p:spPr>
            <a:xfrm rot="16200000">
              <a:off x="3957822" y="4005930"/>
              <a:ext cx="4478858" cy="276999"/>
            </a:xfrm>
            <a:prstGeom prst="rect">
              <a:avLst/>
            </a:prstGeom>
            <a:noFill/>
          </p:spPr>
          <p:txBody>
            <a:bodyPr wrap="square" rtlCol="0">
              <a:spAutoFit/>
            </a:bodyPr>
            <a:lstStyle/>
            <a:p>
              <a:r>
                <a:rPr lang="en-US" sz="1200" b="1" dirty="0"/>
                <a:t>Mosaic, Netscape, IE</a:t>
              </a:r>
            </a:p>
          </p:txBody>
        </p:sp>
        <p:grpSp>
          <p:nvGrpSpPr>
            <p:cNvPr id="75" name="Group 74">
              <a:extLst>
                <a:ext uri="{FF2B5EF4-FFF2-40B4-BE49-F238E27FC236}">
                  <a16:creationId xmlns:a16="http://schemas.microsoft.com/office/drawing/2014/main" id="{F73C0082-407C-42EC-8699-22B6B92AA2FA}"/>
                </a:ext>
              </a:extLst>
            </p:cNvPr>
            <p:cNvGrpSpPr/>
            <p:nvPr/>
          </p:nvGrpSpPr>
          <p:grpSpPr>
            <a:xfrm>
              <a:off x="1136140" y="1899640"/>
              <a:ext cx="5058361" cy="4505555"/>
              <a:chOff x="1136140" y="1899640"/>
              <a:chExt cx="5058361" cy="4505555"/>
            </a:xfrm>
          </p:grpSpPr>
          <p:sp>
            <p:nvSpPr>
              <p:cNvPr id="76" name="TextBox 75">
                <a:extLst>
                  <a:ext uri="{FF2B5EF4-FFF2-40B4-BE49-F238E27FC236}">
                    <a16:creationId xmlns:a16="http://schemas.microsoft.com/office/drawing/2014/main" id="{4F2103C5-0FB1-4330-821E-FE6D60624E97}"/>
                  </a:ext>
                </a:extLst>
              </p:cNvPr>
              <p:cNvSpPr txBox="1"/>
              <p:nvPr/>
            </p:nvSpPr>
            <p:spPr>
              <a:xfrm rot="16200000">
                <a:off x="3816573" y="4005930"/>
                <a:ext cx="4478858" cy="276999"/>
              </a:xfrm>
              <a:prstGeom prst="rect">
                <a:avLst/>
              </a:prstGeom>
              <a:noFill/>
            </p:spPr>
            <p:txBody>
              <a:bodyPr wrap="square" rtlCol="0">
                <a:spAutoFit/>
              </a:bodyPr>
              <a:lstStyle/>
              <a:p>
                <a:r>
                  <a:rPr lang="en-US" sz="1200" b="1" dirty="0"/>
                  <a:t>Windows NT</a:t>
                </a:r>
              </a:p>
            </p:txBody>
          </p:sp>
          <p:grpSp>
            <p:nvGrpSpPr>
              <p:cNvPr id="77" name="Group 76">
                <a:extLst>
                  <a:ext uri="{FF2B5EF4-FFF2-40B4-BE49-F238E27FC236}">
                    <a16:creationId xmlns:a16="http://schemas.microsoft.com/office/drawing/2014/main" id="{75F12301-54D9-4A97-B50A-9C6303ACA4A0}"/>
                  </a:ext>
                </a:extLst>
              </p:cNvPr>
              <p:cNvGrpSpPr/>
              <p:nvPr/>
            </p:nvGrpSpPr>
            <p:grpSpPr>
              <a:xfrm>
                <a:off x="1136140" y="1899640"/>
                <a:ext cx="4905961" cy="4505555"/>
                <a:chOff x="1136140" y="1899640"/>
                <a:chExt cx="4905961" cy="4505555"/>
              </a:xfrm>
            </p:grpSpPr>
            <p:sp>
              <p:nvSpPr>
                <p:cNvPr id="78" name="TextBox 77">
                  <a:extLst>
                    <a:ext uri="{FF2B5EF4-FFF2-40B4-BE49-F238E27FC236}">
                      <a16:creationId xmlns:a16="http://schemas.microsoft.com/office/drawing/2014/main" id="{87FB1D6D-2BC8-42F8-B40C-2CCF8CCD3C95}"/>
                    </a:ext>
                  </a:extLst>
                </p:cNvPr>
                <p:cNvSpPr txBox="1"/>
                <p:nvPr/>
              </p:nvSpPr>
              <p:spPr>
                <a:xfrm rot="16200000">
                  <a:off x="3664173" y="4005930"/>
                  <a:ext cx="4478858" cy="276999"/>
                </a:xfrm>
                <a:prstGeom prst="rect">
                  <a:avLst/>
                </a:prstGeom>
                <a:noFill/>
              </p:spPr>
              <p:txBody>
                <a:bodyPr wrap="square" rtlCol="0">
                  <a:spAutoFit/>
                </a:bodyPr>
                <a:lstStyle/>
                <a:p>
                  <a:r>
                    <a:rPr lang="en-US" sz="1200" b="1" dirty="0"/>
                    <a:t>GNU / Linux</a:t>
                  </a:r>
                </a:p>
              </p:txBody>
            </p:sp>
            <p:grpSp>
              <p:nvGrpSpPr>
                <p:cNvPr id="79" name="Group 78">
                  <a:extLst>
                    <a:ext uri="{FF2B5EF4-FFF2-40B4-BE49-F238E27FC236}">
                      <a16:creationId xmlns:a16="http://schemas.microsoft.com/office/drawing/2014/main" id="{CE330D35-7E52-4B77-A5A9-D73388D1B39F}"/>
                    </a:ext>
                  </a:extLst>
                </p:cNvPr>
                <p:cNvGrpSpPr/>
                <p:nvPr/>
              </p:nvGrpSpPr>
              <p:grpSpPr>
                <a:xfrm>
                  <a:off x="1136140" y="1899640"/>
                  <a:ext cx="4753561" cy="4505555"/>
                  <a:chOff x="1136140" y="1899640"/>
                  <a:chExt cx="4753561" cy="4505555"/>
                </a:xfrm>
              </p:grpSpPr>
              <p:sp>
                <p:nvSpPr>
                  <p:cNvPr id="80" name="TextBox 79">
                    <a:extLst>
                      <a:ext uri="{FF2B5EF4-FFF2-40B4-BE49-F238E27FC236}">
                        <a16:creationId xmlns:a16="http://schemas.microsoft.com/office/drawing/2014/main" id="{155338DC-D28F-4D63-97D6-17869FB26E2C}"/>
                      </a:ext>
                    </a:extLst>
                  </p:cNvPr>
                  <p:cNvSpPr txBox="1"/>
                  <p:nvPr/>
                </p:nvSpPr>
                <p:spPr>
                  <a:xfrm rot="16200000">
                    <a:off x="3511773" y="4005930"/>
                    <a:ext cx="4478858" cy="276999"/>
                  </a:xfrm>
                  <a:prstGeom prst="rect">
                    <a:avLst/>
                  </a:prstGeom>
                  <a:noFill/>
                </p:spPr>
                <p:txBody>
                  <a:bodyPr wrap="square" rtlCol="0">
                    <a:spAutoFit/>
                  </a:bodyPr>
                  <a:lstStyle/>
                  <a:p>
                    <a:r>
                      <a:rPr lang="en-US" sz="1200" b="1" dirty="0"/>
                      <a:t>Windows 3.0</a:t>
                    </a:r>
                  </a:p>
                </p:txBody>
              </p:sp>
              <p:grpSp>
                <p:nvGrpSpPr>
                  <p:cNvPr id="81" name="Group 80">
                    <a:extLst>
                      <a:ext uri="{FF2B5EF4-FFF2-40B4-BE49-F238E27FC236}">
                        <a16:creationId xmlns:a16="http://schemas.microsoft.com/office/drawing/2014/main" id="{F875AEEC-ACB2-4BF8-97F5-66F7484E59B4}"/>
                      </a:ext>
                    </a:extLst>
                  </p:cNvPr>
                  <p:cNvGrpSpPr/>
                  <p:nvPr/>
                </p:nvGrpSpPr>
                <p:grpSpPr>
                  <a:xfrm>
                    <a:off x="1136140" y="1899640"/>
                    <a:ext cx="4593806" cy="4505555"/>
                    <a:chOff x="1136140" y="1899640"/>
                    <a:chExt cx="4593806" cy="4505555"/>
                  </a:xfrm>
                </p:grpSpPr>
                <p:sp>
                  <p:nvSpPr>
                    <p:cNvPr id="82" name="TextBox 81">
                      <a:extLst>
                        <a:ext uri="{FF2B5EF4-FFF2-40B4-BE49-F238E27FC236}">
                          <a16:creationId xmlns:a16="http://schemas.microsoft.com/office/drawing/2014/main" id="{8137729B-77C4-4B06-893D-E2A4C4773DBB}"/>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83" name="Group 82">
                      <a:extLst>
                        <a:ext uri="{FF2B5EF4-FFF2-40B4-BE49-F238E27FC236}">
                          <a16:creationId xmlns:a16="http://schemas.microsoft.com/office/drawing/2014/main" id="{BD8CE5BA-A04A-4BD1-9390-82530CA75D04}"/>
                        </a:ext>
                      </a:extLst>
                    </p:cNvPr>
                    <p:cNvGrpSpPr/>
                    <p:nvPr/>
                  </p:nvGrpSpPr>
                  <p:grpSpPr>
                    <a:xfrm>
                      <a:off x="1136140" y="1899640"/>
                      <a:ext cx="4426459" cy="4505555"/>
                      <a:chOff x="1136140" y="1899640"/>
                      <a:chExt cx="4426459" cy="4505555"/>
                    </a:xfrm>
                  </p:grpSpPr>
                  <p:sp>
                    <p:nvSpPr>
                      <p:cNvPr id="84" name="TextBox 83">
                        <a:extLst>
                          <a:ext uri="{FF2B5EF4-FFF2-40B4-BE49-F238E27FC236}">
                            <a16:creationId xmlns:a16="http://schemas.microsoft.com/office/drawing/2014/main" id="{92BC0D9B-459A-422C-9ED4-BEA811567D53}"/>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85" name="Group 84">
                        <a:extLst>
                          <a:ext uri="{FF2B5EF4-FFF2-40B4-BE49-F238E27FC236}">
                            <a16:creationId xmlns:a16="http://schemas.microsoft.com/office/drawing/2014/main" id="{0805DB41-D8C4-40E8-B77F-EECE90F2BC43}"/>
                          </a:ext>
                        </a:extLst>
                      </p:cNvPr>
                      <p:cNvGrpSpPr/>
                      <p:nvPr/>
                    </p:nvGrpSpPr>
                    <p:grpSpPr>
                      <a:xfrm>
                        <a:off x="1136140" y="1899640"/>
                        <a:ext cx="4274059" cy="4505555"/>
                        <a:chOff x="1136140" y="1899640"/>
                        <a:chExt cx="4274059" cy="4505555"/>
                      </a:xfrm>
                    </p:grpSpPr>
                    <p:sp>
                      <p:nvSpPr>
                        <p:cNvPr id="86" name="TextBox 85">
                          <a:extLst>
                            <a:ext uri="{FF2B5EF4-FFF2-40B4-BE49-F238E27FC236}">
                              <a16:creationId xmlns:a16="http://schemas.microsoft.com/office/drawing/2014/main" id="{6832751F-CC67-4CA9-BA72-ED05E00376A0}"/>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87" name="Group 86">
                          <a:extLst>
                            <a:ext uri="{FF2B5EF4-FFF2-40B4-BE49-F238E27FC236}">
                              <a16:creationId xmlns:a16="http://schemas.microsoft.com/office/drawing/2014/main" id="{C40AA468-5A4B-42EA-B474-2E207DD23C57}"/>
                            </a:ext>
                          </a:extLst>
                        </p:cNvPr>
                        <p:cNvGrpSpPr/>
                        <p:nvPr/>
                      </p:nvGrpSpPr>
                      <p:grpSpPr>
                        <a:xfrm>
                          <a:off x="1136140" y="1899640"/>
                          <a:ext cx="4121659" cy="4505555"/>
                          <a:chOff x="1136140" y="1899640"/>
                          <a:chExt cx="4121659" cy="4505555"/>
                        </a:xfrm>
                      </p:grpSpPr>
                      <p:sp>
                        <p:nvSpPr>
                          <p:cNvPr id="88" name="TextBox 87">
                            <a:extLst>
                              <a:ext uri="{FF2B5EF4-FFF2-40B4-BE49-F238E27FC236}">
                                <a16:creationId xmlns:a16="http://schemas.microsoft.com/office/drawing/2014/main" id="{45EBD364-49D2-447A-A0EF-9581AAC8D9F8}"/>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89" name="Group 88">
                            <a:extLst>
                              <a:ext uri="{FF2B5EF4-FFF2-40B4-BE49-F238E27FC236}">
                                <a16:creationId xmlns:a16="http://schemas.microsoft.com/office/drawing/2014/main" id="{19B7AA98-7F75-4097-B2B0-7A4D842B58C6}"/>
                              </a:ext>
                            </a:extLst>
                          </p:cNvPr>
                          <p:cNvGrpSpPr/>
                          <p:nvPr/>
                        </p:nvGrpSpPr>
                        <p:grpSpPr>
                          <a:xfrm>
                            <a:off x="1136140" y="1899640"/>
                            <a:ext cx="3969259" cy="4505555"/>
                            <a:chOff x="1136140" y="1899640"/>
                            <a:chExt cx="3969259" cy="4505555"/>
                          </a:xfrm>
                        </p:grpSpPr>
                        <p:sp>
                          <p:nvSpPr>
                            <p:cNvPr id="90" name="TextBox 89">
                              <a:extLst>
                                <a:ext uri="{FF2B5EF4-FFF2-40B4-BE49-F238E27FC236}">
                                  <a16:creationId xmlns:a16="http://schemas.microsoft.com/office/drawing/2014/main" id="{79666FA8-F1F5-4C8E-B06E-7A6C54FD7A8C}"/>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91" name="Group 90">
                              <a:extLst>
                                <a:ext uri="{FF2B5EF4-FFF2-40B4-BE49-F238E27FC236}">
                                  <a16:creationId xmlns:a16="http://schemas.microsoft.com/office/drawing/2014/main" id="{2CA9CBEC-E41A-4163-B3F4-E56502B17C65}"/>
                                </a:ext>
                              </a:extLst>
                            </p:cNvPr>
                            <p:cNvGrpSpPr/>
                            <p:nvPr/>
                          </p:nvGrpSpPr>
                          <p:grpSpPr>
                            <a:xfrm>
                              <a:off x="1136140" y="1899640"/>
                              <a:ext cx="3816859" cy="4505555"/>
                              <a:chOff x="1136140" y="1899640"/>
                              <a:chExt cx="3816859" cy="4505555"/>
                            </a:xfrm>
                          </p:grpSpPr>
                          <p:sp>
                            <p:nvSpPr>
                              <p:cNvPr id="92" name="TextBox 91">
                                <a:extLst>
                                  <a:ext uri="{FF2B5EF4-FFF2-40B4-BE49-F238E27FC236}">
                                    <a16:creationId xmlns:a16="http://schemas.microsoft.com/office/drawing/2014/main" id="{57231963-819E-40A4-BBA2-3E20FFB7AD58}"/>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93" name="Group 92">
                                <a:extLst>
                                  <a:ext uri="{FF2B5EF4-FFF2-40B4-BE49-F238E27FC236}">
                                    <a16:creationId xmlns:a16="http://schemas.microsoft.com/office/drawing/2014/main" id="{3AB152E6-88D5-4ADE-BDB8-7A34C98AB315}"/>
                                  </a:ext>
                                </a:extLst>
                              </p:cNvPr>
                              <p:cNvGrpSpPr/>
                              <p:nvPr/>
                            </p:nvGrpSpPr>
                            <p:grpSpPr>
                              <a:xfrm>
                                <a:off x="1136140" y="1899640"/>
                                <a:ext cx="3658961" cy="4505555"/>
                                <a:chOff x="1136140" y="1899640"/>
                                <a:chExt cx="3658961" cy="4505555"/>
                              </a:xfrm>
                            </p:grpSpPr>
                            <p:sp>
                              <p:nvSpPr>
                                <p:cNvPr id="94" name="TextBox 93">
                                  <a:extLst>
                                    <a:ext uri="{FF2B5EF4-FFF2-40B4-BE49-F238E27FC236}">
                                      <a16:creationId xmlns:a16="http://schemas.microsoft.com/office/drawing/2014/main" id="{CF4036C9-DFC3-4FEA-90C1-2F4AAE5302FA}"/>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95" name="Group 94">
                                  <a:extLst>
                                    <a:ext uri="{FF2B5EF4-FFF2-40B4-BE49-F238E27FC236}">
                                      <a16:creationId xmlns:a16="http://schemas.microsoft.com/office/drawing/2014/main" id="{5CDD964E-3529-44CA-A9AA-03F05E0A093F}"/>
                                    </a:ext>
                                  </a:extLst>
                                </p:cNvPr>
                                <p:cNvGrpSpPr/>
                                <p:nvPr/>
                              </p:nvGrpSpPr>
                              <p:grpSpPr>
                                <a:xfrm>
                                  <a:off x="1136140" y="1899640"/>
                                  <a:ext cx="3512059" cy="4505555"/>
                                  <a:chOff x="1136140" y="1899640"/>
                                  <a:chExt cx="3512059" cy="4505555"/>
                                </a:xfrm>
                              </p:grpSpPr>
                              <p:sp>
                                <p:nvSpPr>
                                  <p:cNvPr id="96" name="TextBox 95">
                                    <a:extLst>
                                      <a:ext uri="{FF2B5EF4-FFF2-40B4-BE49-F238E27FC236}">
                                        <a16:creationId xmlns:a16="http://schemas.microsoft.com/office/drawing/2014/main" id="{9923ED18-55CA-4B28-A00D-378D271D33F0}"/>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97" name="TextBox 96">
                                    <a:extLst>
                                      <a:ext uri="{FF2B5EF4-FFF2-40B4-BE49-F238E27FC236}">
                                        <a16:creationId xmlns:a16="http://schemas.microsoft.com/office/drawing/2014/main" id="{1EA1EF07-9576-405F-AA07-BE15491C257C}"/>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98" name="TextBox 97">
                                    <a:extLst>
                                      <a:ext uri="{FF2B5EF4-FFF2-40B4-BE49-F238E27FC236}">
                                        <a16:creationId xmlns:a16="http://schemas.microsoft.com/office/drawing/2014/main" id="{63599336-9866-4A60-973C-330ED876054A}"/>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99" name="TextBox 98">
                                    <a:extLst>
                                      <a:ext uri="{FF2B5EF4-FFF2-40B4-BE49-F238E27FC236}">
                                        <a16:creationId xmlns:a16="http://schemas.microsoft.com/office/drawing/2014/main" id="{9DE2A6AB-4341-4701-B6D8-5BA1D43BCA7C}"/>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100" name="TextBox 99">
                                    <a:extLst>
                                      <a:ext uri="{FF2B5EF4-FFF2-40B4-BE49-F238E27FC236}">
                                        <a16:creationId xmlns:a16="http://schemas.microsoft.com/office/drawing/2014/main" id="{9EC81838-A104-414F-950F-B760B9FF9684}"/>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101" name="TextBox 100">
                                    <a:extLst>
                                      <a:ext uri="{FF2B5EF4-FFF2-40B4-BE49-F238E27FC236}">
                                        <a16:creationId xmlns:a16="http://schemas.microsoft.com/office/drawing/2014/main" id="{BA0AFC24-0670-41BE-BC84-5971DB0C079A}"/>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102" name="TextBox 101">
                                    <a:extLst>
                                      <a:ext uri="{FF2B5EF4-FFF2-40B4-BE49-F238E27FC236}">
                                        <a16:creationId xmlns:a16="http://schemas.microsoft.com/office/drawing/2014/main" id="{E7061B2F-AF26-4AD3-A987-E0E2F3849B2E}"/>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103" name="TextBox 102">
                                    <a:extLst>
                                      <a:ext uri="{FF2B5EF4-FFF2-40B4-BE49-F238E27FC236}">
                                        <a16:creationId xmlns:a16="http://schemas.microsoft.com/office/drawing/2014/main" id="{743FD343-3EDD-49BA-B32B-C3C7F5304BAB}"/>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104" name="TextBox 103">
                                    <a:extLst>
                                      <a:ext uri="{FF2B5EF4-FFF2-40B4-BE49-F238E27FC236}">
                                        <a16:creationId xmlns:a16="http://schemas.microsoft.com/office/drawing/2014/main" id="{492F4A97-E883-44F8-A75C-BCA18CF7E086}"/>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105" name="TextBox 104">
                                    <a:extLst>
                                      <a:ext uri="{FF2B5EF4-FFF2-40B4-BE49-F238E27FC236}">
                                        <a16:creationId xmlns:a16="http://schemas.microsoft.com/office/drawing/2014/main" id="{2C9C12BD-FB64-4FA4-8545-DBB8A18C4D67}"/>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106" name="TextBox 105">
                                    <a:extLst>
                                      <a:ext uri="{FF2B5EF4-FFF2-40B4-BE49-F238E27FC236}">
                                        <a16:creationId xmlns:a16="http://schemas.microsoft.com/office/drawing/2014/main" id="{652E644B-B695-4D5A-995E-E34F4A586357}"/>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107" name="TextBox 106">
                                    <a:extLst>
                                      <a:ext uri="{FF2B5EF4-FFF2-40B4-BE49-F238E27FC236}">
                                        <a16:creationId xmlns:a16="http://schemas.microsoft.com/office/drawing/2014/main" id="{67A8BC72-B739-4C72-A91F-016C11C0CB8D}"/>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08" name="TextBox 107">
                                    <a:extLst>
                                      <a:ext uri="{FF2B5EF4-FFF2-40B4-BE49-F238E27FC236}">
                                        <a16:creationId xmlns:a16="http://schemas.microsoft.com/office/drawing/2014/main" id="{E57C2F46-8243-4126-AA48-BCA32CC6A6DE}"/>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09" name="TextBox 108">
                                    <a:extLst>
                                      <a:ext uri="{FF2B5EF4-FFF2-40B4-BE49-F238E27FC236}">
                                        <a16:creationId xmlns:a16="http://schemas.microsoft.com/office/drawing/2014/main" id="{C7ECC5FB-D11B-46F2-BCC7-49C346706F20}"/>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10" name="TextBox 109">
                                    <a:extLst>
                                      <a:ext uri="{FF2B5EF4-FFF2-40B4-BE49-F238E27FC236}">
                                        <a16:creationId xmlns:a16="http://schemas.microsoft.com/office/drawing/2014/main" id="{E67F5604-1E2F-48A1-AA15-09BC59FD5008}"/>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11" name="TextBox 110">
                                    <a:extLst>
                                      <a:ext uri="{FF2B5EF4-FFF2-40B4-BE49-F238E27FC236}">
                                        <a16:creationId xmlns:a16="http://schemas.microsoft.com/office/drawing/2014/main" id="{8560B2CB-D786-41B8-AA06-45729FDD1340}"/>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12" name="TextBox 111">
                                    <a:extLst>
                                      <a:ext uri="{FF2B5EF4-FFF2-40B4-BE49-F238E27FC236}">
                                        <a16:creationId xmlns:a16="http://schemas.microsoft.com/office/drawing/2014/main" id="{CC35DC00-2F85-441E-A371-0D139DE71A33}"/>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13" name="TextBox 112">
                                    <a:extLst>
                                      <a:ext uri="{FF2B5EF4-FFF2-40B4-BE49-F238E27FC236}">
                                        <a16:creationId xmlns:a16="http://schemas.microsoft.com/office/drawing/2014/main" id="{3610BCF8-26D5-4C37-9B68-E7F707C27D43}"/>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14" name="TextBox 113">
                                    <a:extLst>
                                      <a:ext uri="{FF2B5EF4-FFF2-40B4-BE49-F238E27FC236}">
                                        <a16:creationId xmlns:a16="http://schemas.microsoft.com/office/drawing/2014/main" id="{96B3BEC2-A2A2-4FB2-9BB8-7470E1A8FF1A}"/>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15" name="TextBox 114">
                                    <a:extLst>
                                      <a:ext uri="{FF2B5EF4-FFF2-40B4-BE49-F238E27FC236}">
                                        <a16:creationId xmlns:a16="http://schemas.microsoft.com/office/drawing/2014/main" id="{8325073E-A893-4F1F-BCAB-402C23B85E24}"/>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grpSp>
          </p:grpSp>
        </p:grpSp>
      </p:grpSp>
    </p:spTree>
    <p:extLst>
      <p:ext uri="{BB962C8B-B14F-4D97-AF65-F5344CB8AC3E}">
        <p14:creationId xmlns:p14="http://schemas.microsoft.com/office/powerpoint/2010/main" val="348289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6</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61" name="TextBox 60">
            <a:extLst>
              <a:ext uri="{FF2B5EF4-FFF2-40B4-BE49-F238E27FC236}">
                <a16:creationId xmlns:a16="http://schemas.microsoft.com/office/drawing/2014/main" id="{A3717F66-45FC-40C1-B4C4-B8E9D1B48E0D}"/>
              </a:ext>
            </a:extLst>
          </p:cNvPr>
          <p:cNvSpPr txBox="1"/>
          <p:nvPr/>
        </p:nvSpPr>
        <p:spPr>
          <a:xfrm rot="16200000">
            <a:off x="6004071" y="4005931"/>
            <a:ext cx="4478858" cy="276999"/>
          </a:xfrm>
          <a:prstGeom prst="rect">
            <a:avLst/>
          </a:prstGeom>
          <a:noFill/>
        </p:spPr>
        <p:txBody>
          <a:bodyPr wrap="square" rtlCol="0">
            <a:spAutoFit/>
          </a:bodyPr>
          <a:lstStyle/>
          <a:p>
            <a:r>
              <a:rPr lang="en-US" sz="1200" b="1" dirty="0" err="1"/>
              <a:t>ios</a:t>
            </a:r>
            <a:endParaRPr lang="en-US" sz="1200" b="1" dirty="0"/>
          </a:p>
        </p:txBody>
      </p:sp>
      <p:grpSp>
        <p:nvGrpSpPr>
          <p:cNvPr id="80" name="Group 79">
            <a:extLst>
              <a:ext uri="{FF2B5EF4-FFF2-40B4-BE49-F238E27FC236}">
                <a16:creationId xmlns:a16="http://schemas.microsoft.com/office/drawing/2014/main" id="{C09CCD00-62CB-4ED3-96DB-99C7CAF43498}"/>
              </a:ext>
            </a:extLst>
          </p:cNvPr>
          <p:cNvGrpSpPr/>
          <p:nvPr/>
        </p:nvGrpSpPr>
        <p:grpSpPr>
          <a:xfrm>
            <a:off x="2050540" y="1899641"/>
            <a:ext cx="5199610" cy="4505555"/>
            <a:chOff x="1136140" y="1899640"/>
            <a:chExt cx="5199610" cy="4505555"/>
          </a:xfrm>
        </p:grpSpPr>
        <p:sp>
          <p:nvSpPr>
            <p:cNvPr id="81" name="TextBox 80">
              <a:extLst>
                <a:ext uri="{FF2B5EF4-FFF2-40B4-BE49-F238E27FC236}">
                  <a16:creationId xmlns:a16="http://schemas.microsoft.com/office/drawing/2014/main" id="{533CE482-9478-4806-A6FC-6FB3668CD279}"/>
                </a:ext>
              </a:extLst>
            </p:cNvPr>
            <p:cNvSpPr txBox="1"/>
            <p:nvPr/>
          </p:nvSpPr>
          <p:spPr>
            <a:xfrm rot="16200000">
              <a:off x="3957822" y="4005930"/>
              <a:ext cx="4478858" cy="276999"/>
            </a:xfrm>
            <a:prstGeom prst="rect">
              <a:avLst/>
            </a:prstGeom>
            <a:noFill/>
          </p:spPr>
          <p:txBody>
            <a:bodyPr wrap="square" rtlCol="0">
              <a:spAutoFit/>
            </a:bodyPr>
            <a:lstStyle/>
            <a:p>
              <a:r>
                <a:rPr lang="en-US" sz="1200" b="1" dirty="0"/>
                <a:t>Mosaic, Netscape, IE</a:t>
              </a:r>
            </a:p>
          </p:txBody>
        </p:sp>
        <p:grpSp>
          <p:nvGrpSpPr>
            <p:cNvPr id="82" name="Group 81">
              <a:extLst>
                <a:ext uri="{FF2B5EF4-FFF2-40B4-BE49-F238E27FC236}">
                  <a16:creationId xmlns:a16="http://schemas.microsoft.com/office/drawing/2014/main" id="{3D784879-6BD5-4C12-B54E-B581B86B9BC6}"/>
                </a:ext>
              </a:extLst>
            </p:cNvPr>
            <p:cNvGrpSpPr/>
            <p:nvPr/>
          </p:nvGrpSpPr>
          <p:grpSpPr>
            <a:xfrm>
              <a:off x="1136140" y="1899640"/>
              <a:ext cx="5058361" cy="4505555"/>
              <a:chOff x="1136140" y="1899640"/>
              <a:chExt cx="5058361" cy="4505555"/>
            </a:xfrm>
          </p:grpSpPr>
          <p:sp>
            <p:nvSpPr>
              <p:cNvPr id="83" name="TextBox 82">
                <a:extLst>
                  <a:ext uri="{FF2B5EF4-FFF2-40B4-BE49-F238E27FC236}">
                    <a16:creationId xmlns:a16="http://schemas.microsoft.com/office/drawing/2014/main" id="{9E058D81-6172-4723-9DA6-9EE106FAB3C8}"/>
                  </a:ext>
                </a:extLst>
              </p:cNvPr>
              <p:cNvSpPr txBox="1"/>
              <p:nvPr/>
            </p:nvSpPr>
            <p:spPr>
              <a:xfrm rot="16200000">
                <a:off x="3816573" y="4005930"/>
                <a:ext cx="4478858" cy="276999"/>
              </a:xfrm>
              <a:prstGeom prst="rect">
                <a:avLst/>
              </a:prstGeom>
              <a:noFill/>
            </p:spPr>
            <p:txBody>
              <a:bodyPr wrap="square" rtlCol="0">
                <a:spAutoFit/>
              </a:bodyPr>
              <a:lstStyle/>
              <a:p>
                <a:r>
                  <a:rPr lang="en-US" sz="1200" b="1" dirty="0"/>
                  <a:t>Windows NT</a:t>
                </a:r>
              </a:p>
            </p:txBody>
          </p:sp>
          <p:grpSp>
            <p:nvGrpSpPr>
              <p:cNvPr id="84" name="Group 83">
                <a:extLst>
                  <a:ext uri="{FF2B5EF4-FFF2-40B4-BE49-F238E27FC236}">
                    <a16:creationId xmlns:a16="http://schemas.microsoft.com/office/drawing/2014/main" id="{E072D797-878A-4FB8-A9D4-DC6C4A42B369}"/>
                  </a:ext>
                </a:extLst>
              </p:cNvPr>
              <p:cNvGrpSpPr/>
              <p:nvPr/>
            </p:nvGrpSpPr>
            <p:grpSpPr>
              <a:xfrm>
                <a:off x="1136140" y="1899640"/>
                <a:ext cx="4905961" cy="4505555"/>
                <a:chOff x="1136140" y="1899640"/>
                <a:chExt cx="4905961" cy="4505555"/>
              </a:xfrm>
            </p:grpSpPr>
            <p:sp>
              <p:nvSpPr>
                <p:cNvPr id="85" name="TextBox 84">
                  <a:extLst>
                    <a:ext uri="{FF2B5EF4-FFF2-40B4-BE49-F238E27FC236}">
                      <a16:creationId xmlns:a16="http://schemas.microsoft.com/office/drawing/2014/main" id="{987E62AE-B08D-4FE3-AE3A-914DF0537BE9}"/>
                    </a:ext>
                  </a:extLst>
                </p:cNvPr>
                <p:cNvSpPr txBox="1"/>
                <p:nvPr/>
              </p:nvSpPr>
              <p:spPr>
                <a:xfrm rot="16200000">
                  <a:off x="3664173" y="4005930"/>
                  <a:ext cx="4478858" cy="276999"/>
                </a:xfrm>
                <a:prstGeom prst="rect">
                  <a:avLst/>
                </a:prstGeom>
                <a:noFill/>
              </p:spPr>
              <p:txBody>
                <a:bodyPr wrap="square" rtlCol="0">
                  <a:spAutoFit/>
                </a:bodyPr>
                <a:lstStyle/>
                <a:p>
                  <a:r>
                    <a:rPr lang="en-US" sz="1200" b="1" dirty="0"/>
                    <a:t>GNU / Linux</a:t>
                  </a:r>
                </a:p>
              </p:txBody>
            </p:sp>
            <p:grpSp>
              <p:nvGrpSpPr>
                <p:cNvPr id="86" name="Group 85">
                  <a:extLst>
                    <a:ext uri="{FF2B5EF4-FFF2-40B4-BE49-F238E27FC236}">
                      <a16:creationId xmlns:a16="http://schemas.microsoft.com/office/drawing/2014/main" id="{CEA8A0CC-030A-477C-8B9D-85A237BB0BCE}"/>
                    </a:ext>
                  </a:extLst>
                </p:cNvPr>
                <p:cNvGrpSpPr/>
                <p:nvPr/>
              </p:nvGrpSpPr>
              <p:grpSpPr>
                <a:xfrm>
                  <a:off x="1136140" y="1899640"/>
                  <a:ext cx="4753561" cy="4505555"/>
                  <a:chOff x="1136140" y="1899640"/>
                  <a:chExt cx="4753561" cy="4505555"/>
                </a:xfrm>
              </p:grpSpPr>
              <p:sp>
                <p:nvSpPr>
                  <p:cNvPr id="87" name="TextBox 86">
                    <a:extLst>
                      <a:ext uri="{FF2B5EF4-FFF2-40B4-BE49-F238E27FC236}">
                        <a16:creationId xmlns:a16="http://schemas.microsoft.com/office/drawing/2014/main" id="{45E3F660-FE0D-454E-801C-4EADBBEEE340}"/>
                      </a:ext>
                    </a:extLst>
                  </p:cNvPr>
                  <p:cNvSpPr txBox="1"/>
                  <p:nvPr/>
                </p:nvSpPr>
                <p:spPr>
                  <a:xfrm rot="16200000">
                    <a:off x="3511773" y="4005930"/>
                    <a:ext cx="4478858" cy="276999"/>
                  </a:xfrm>
                  <a:prstGeom prst="rect">
                    <a:avLst/>
                  </a:prstGeom>
                  <a:noFill/>
                </p:spPr>
                <p:txBody>
                  <a:bodyPr wrap="square" rtlCol="0">
                    <a:spAutoFit/>
                  </a:bodyPr>
                  <a:lstStyle/>
                  <a:p>
                    <a:r>
                      <a:rPr lang="en-US" sz="1200" b="1" dirty="0"/>
                      <a:t>Windows 3.0</a:t>
                    </a:r>
                  </a:p>
                </p:txBody>
              </p:sp>
              <p:grpSp>
                <p:nvGrpSpPr>
                  <p:cNvPr id="88" name="Group 87">
                    <a:extLst>
                      <a:ext uri="{FF2B5EF4-FFF2-40B4-BE49-F238E27FC236}">
                        <a16:creationId xmlns:a16="http://schemas.microsoft.com/office/drawing/2014/main" id="{F62926F1-DCAF-44A8-A608-58B8927CF7CE}"/>
                      </a:ext>
                    </a:extLst>
                  </p:cNvPr>
                  <p:cNvGrpSpPr/>
                  <p:nvPr/>
                </p:nvGrpSpPr>
                <p:grpSpPr>
                  <a:xfrm>
                    <a:off x="1136140" y="1899640"/>
                    <a:ext cx="4593806" cy="4505555"/>
                    <a:chOff x="1136140" y="1899640"/>
                    <a:chExt cx="4593806" cy="4505555"/>
                  </a:xfrm>
                </p:grpSpPr>
                <p:sp>
                  <p:nvSpPr>
                    <p:cNvPr id="89" name="TextBox 88">
                      <a:extLst>
                        <a:ext uri="{FF2B5EF4-FFF2-40B4-BE49-F238E27FC236}">
                          <a16:creationId xmlns:a16="http://schemas.microsoft.com/office/drawing/2014/main" id="{BA7C7AE5-FA84-49D3-9DF0-3FA221423097}"/>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90" name="Group 89">
                      <a:extLst>
                        <a:ext uri="{FF2B5EF4-FFF2-40B4-BE49-F238E27FC236}">
                          <a16:creationId xmlns:a16="http://schemas.microsoft.com/office/drawing/2014/main" id="{66B0D1B9-5323-4C87-B988-7521C4970114}"/>
                        </a:ext>
                      </a:extLst>
                    </p:cNvPr>
                    <p:cNvGrpSpPr/>
                    <p:nvPr/>
                  </p:nvGrpSpPr>
                  <p:grpSpPr>
                    <a:xfrm>
                      <a:off x="1136140" y="1899640"/>
                      <a:ext cx="4426459" cy="4505555"/>
                      <a:chOff x="1136140" y="1899640"/>
                      <a:chExt cx="4426459" cy="4505555"/>
                    </a:xfrm>
                  </p:grpSpPr>
                  <p:sp>
                    <p:nvSpPr>
                      <p:cNvPr id="91" name="TextBox 90">
                        <a:extLst>
                          <a:ext uri="{FF2B5EF4-FFF2-40B4-BE49-F238E27FC236}">
                            <a16:creationId xmlns:a16="http://schemas.microsoft.com/office/drawing/2014/main" id="{0D1BA857-38FD-426E-B1AE-0431F8FAEFD0}"/>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92" name="Group 91">
                        <a:extLst>
                          <a:ext uri="{FF2B5EF4-FFF2-40B4-BE49-F238E27FC236}">
                            <a16:creationId xmlns:a16="http://schemas.microsoft.com/office/drawing/2014/main" id="{1B6A9239-022E-42B7-8181-8EA1B00627C6}"/>
                          </a:ext>
                        </a:extLst>
                      </p:cNvPr>
                      <p:cNvGrpSpPr/>
                      <p:nvPr/>
                    </p:nvGrpSpPr>
                    <p:grpSpPr>
                      <a:xfrm>
                        <a:off x="1136140" y="1899640"/>
                        <a:ext cx="4274059" cy="4505555"/>
                        <a:chOff x="1136140" y="1899640"/>
                        <a:chExt cx="4274059" cy="4505555"/>
                      </a:xfrm>
                    </p:grpSpPr>
                    <p:sp>
                      <p:nvSpPr>
                        <p:cNvPr id="93" name="TextBox 92">
                          <a:extLst>
                            <a:ext uri="{FF2B5EF4-FFF2-40B4-BE49-F238E27FC236}">
                              <a16:creationId xmlns:a16="http://schemas.microsoft.com/office/drawing/2014/main" id="{99A2021B-7724-4A27-89ED-9C15D99284CD}"/>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94" name="Group 93">
                          <a:extLst>
                            <a:ext uri="{FF2B5EF4-FFF2-40B4-BE49-F238E27FC236}">
                              <a16:creationId xmlns:a16="http://schemas.microsoft.com/office/drawing/2014/main" id="{9F5AE4BD-2B4D-4F8E-8934-6BEBF1BFA775}"/>
                            </a:ext>
                          </a:extLst>
                        </p:cNvPr>
                        <p:cNvGrpSpPr/>
                        <p:nvPr/>
                      </p:nvGrpSpPr>
                      <p:grpSpPr>
                        <a:xfrm>
                          <a:off x="1136140" y="1899640"/>
                          <a:ext cx="4121659" cy="4505555"/>
                          <a:chOff x="1136140" y="1899640"/>
                          <a:chExt cx="4121659" cy="4505555"/>
                        </a:xfrm>
                      </p:grpSpPr>
                      <p:sp>
                        <p:nvSpPr>
                          <p:cNvPr id="95" name="TextBox 94">
                            <a:extLst>
                              <a:ext uri="{FF2B5EF4-FFF2-40B4-BE49-F238E27FC236}">
                                <a16:creationId xmlns:a16="http://schemas.microsoft.com/office/drawing/2014/main" id="{0007F8DE-11BD-446A-B7DA-67D4E4D267CD}"/>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96" name="Group 95">
                            <a:extLst>
                              <a:ext uri="{FF2B5EF4-FFF2-40B4-BE49-F238E27FC236}">
                                <a16:creationId xmlns:a16="http://schemas.microsoft.com/office/drawing/2014/main" id="{49AF8AE0-2DA2-437F-9070-C44D83B404F6}"/>
                              </a:ext>
                            </a:extLst>
                          </p:cNvPr>
                          <p:cNvGrpSpPr/>
                          <p:nvPr/>
                        </p:nvGrpSpPr>
                        <p:grpSpPr>
                          <a:xfrm>
                            <a:off x="1136140" y="1899640"/>
                            <a:ext cx="3969259" cy="4505555"/>
                            <a:chOff x="1136140" y="1899640"/>
                            <a:chExt cx="3969259" cy="4505555"/>
                          </a:xfrm>
                        </p:grpSpPr>
                        <p:sp>
                          <p:nvSpPr>
                            <p:cNvPr id="97" name="TextBox 96">
                              <a:extLst>
                                <a:ext uri="{FF2B5EF4-FFF2-40B4-BE49-F238E27FC236}">
                                  <a16:creationId xmlns:a16="http://schemas.microsoft.com/office/drawing/2014/main" id="{EFDFBC6C-A34F-4454-998A-A8882D2E0AD7}"/>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98" name="Group 97">
                              <a:extLst>
                                <a:ext uri="{FF2B5EF4-FFF2-40B4-BE49-F238E27FC236}">
                                  <a16:creationId xmlns:a16="http://schemas.microsoft.com/office/drawing/2014/main" id="{2FE5B099-C052-4661-BC37-4A189BD73D34}"/>
                                </a:ext>
                              </a:extLst>
                            </p:cNvPr>
                            <p:cNvGrpSpPr/>
                            <p:nvPr/>
                          </p:nvGrpSpPr>
                          <p:grpSpPr>
                            <a:xfrm>
                              <a:off x="1136140" y="1899640"/>
                              <a:ext cx="3816859" cy="4505555"/>
                              <a:chOff x="1136140" y="1899640"/>
                              <a:chExt cx="3816859" cy="4505555"/>
                            </a:xfrm>
                          </p:grpSpPr>
                          <p:sp>
                            <p:nvSpPr>
                              <p:cNvPr id="99" name="TextBox 98">
                                <a:extLst>
                                  <a:ext uri="{FF2B5EF4-FFF2-40B4-BE49-F238E27FC236}">
                                    <a16:creationId xmlns:a16="http://schemas.microsoft.com/office/drawing/2014/main" id="{336ED077-15CA-4370-AA51-D07C042F8EC4}"/>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100" name="Group 99">
                                <a:extLst>
                                  <a:ext uri="{FF2B5EF4-FFF2-40B4-BE49-F238E27FC236}">
                                    <a16:creationId xmlns:a16="http://schemas.microsoft.com/office/drawing/2014/main" id="{7626BB92-A9DD-4FD6-B228-86F990FDB606}"/>
                                  </a:ext>
                                </a:extLst>
                              </p:cNvPr>
                              <p:cNvGrpSpPr/>
                              <p:nvPr/>
                            </p:nvGrpSpPr>
                            <p:grpSpPr>
                              <a:xfrm>
                                <a:off x="1136140" y="1899640"/>
                                <a:ext cx="3658961" cy="4505555"/>
                                <a:chOff x="1136140" y="1899640"/>
                                <a:chExt cx="3658961" cy="4505555"/>
                              </a:xfrm>
                            </p:grpSpPr>
                            <p:sp>
                              <p:nvSpPr>
                                <p:cNvPr id="101" name="TextBox 100">
                                  <a:extLst>
                                    <a:ext uri="{FF2B5EF4-FFF2-40B4-BE49-F238E27FC236}">
                                      <a16:creationId xmlns:a16="http://schemas.microsoft.com/office/drawing/2014/main" id="{B8B9284C-1BE7-42FE-8F51-B8E2868E77BB}"/>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102" name="Group 101">
                                  <a:extLst>
                                    <a:ext uri="{FF2B5EF4-FFF2-40B4-BE49-F238E27FC236}">
                                      <a16:creationId xmlns:a16="http://schemas.microsoft.com/office/drawing/2014/main" id="{CE8F0113-FD8D-47FB-8DCC-3E8212C364BF}"/>
                                    </a:ext>
                                  </a:extLst>
                                </p:cNvPr>
                                <p:cNvGrpSpPr/>
                                <p:nvPr/>
                              </p:nvGrpSpPr>
                              <p:grpSpPr>
                                <a:xfrm>
                                  <a:off x="1136140" y="1899640"/>
                                  <a:ext cx="3512059" cy="4505555"/>
                                  <a:chOff x="1136140" y="1899640"/>
                                  <a:chExt cx="3512059" cy="4505555"/>
                                </a:xfrm>
                              </p:grpSpPr>
                              <p:sp>
                                <p:nvSpPr>
                                  <p:cNvPr id="103" name="TextBox 102">
                                    <a:extLst>
                                      <a:ext uri="{FF2B5EF4-FFF2-40B4-BE49-F238E27FC236}">
                                        <a16:creationId xmlns:a16="http://schemas.microsoft.com/office/drawing/2014/main" id="{67D8424F-5990-4255-AB2E-9DB2993F11AA}"/>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104" name="TextBox 103">
                                    <a:extLst>
                                      <a:ext uri="{FF2B5EF4-FFF2-40B4-BE49-F238E27FC236}">
                                        <a16:creationId xmlns:a16="http://schemas.microsoft.com/office/drawing/2014/main" id="{EF332A84-8DD5-4BF6-BE80-7C5ADBD95AE2}"/>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105" name="TextBox 104">
                                    <a:extLst>
                                      <a:ext uri="{FF2B5EF4-FFF2-40B4-BE49-F238E27FC236}">
                                        <a16:creationId xmlns:a16="http://schemas.microsoft.com/office/drawing/2014/main" id="{0615311B-80B9-44A4-97FE-ACF5BBCAB24A}"/>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106" name="TextBox 105">
                                    <a:extLst>
                                      <a:ext uri="{FF2B5EF4-FFF2-40B4-BE49-F238E27FC236}">
                                        <a16:creationId xmlns:a16="http://schemas.microsoft.com/office/drawing/2014/main" id="{D4B35437-7A96-427C-B306-71023105FEFF}"/>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107" name="TextBox 106">
                                    <a:extLst>
                                      <a:ext uri="{FF2B5EF4-FFF2-40B4-BE49-F238E27FC236}">
                                        <a16:creationId xmlns:a16="http://schemas.microsoft.com/office/drawing/2014/main" id="{BC2FBC3A-D1C1-442A-8F6B-5D0C8DF9EE34}"/>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108" name="TextBox 107">
                                    <a:extLst>
                                      <a:ext uri="{FF2B5EF4-FFF2-40B4-BE49-F238E27FC236}">
                                        <a16:creationId xmlns:a16="http://schemas.microsoft.com/office/drawing/2014/main" id="{30B4940C-AEA9-48F9-8ACF-CBD73DEC6EC7}"/>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109" name="TextBox 108">
                                    <a:extLst>
                                      <a:ext uri="{FF2B5EF4-FFF2-40B4-BE49-F238E27FC236}">
                                        <a16:creationId xmlns:a16="http://schemas.microsoft.com/office/drawing/2014/main" id="{FBE2D553-34A6-40DB-AB08-E35BD9C56E40}"/>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110" name="TextBox 109">
                                    <a:extLst>
                                      <a:ext uri="{FF2B5EF4-FFF2-40B4-BE49-F238E27FC236}">
                                        <a16:creationId xmlns:a16="http://schemas.microsoft.com/office/drawing/2014/main" id="{BC6C0AD7-B4F8-42F4-BC50-92C7F9588609}"/>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111" name="TextBox 110">
                                    <a:extLst>
                                      <a:ext uri="{FF2B5EF4-FFF2-40B4-BE49-F238E27FC236}">
                                        <a16:creationId xmlns:a16="http://schemas.microsoft.com/office/drawing/2014/main" id="{A85AC609-CF6D-47BE-9BB5-63D06763E6A2}"/>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112" name="TextBox 111">
                                    <a:extLst>
                                      <a:ext uri="{FF2B5EF4-FFF2-40B4-BE49-F238E27FC236}">
                                        <a16:creationId xmlns:a16="http://schemas.microsoft.com/office/drawing/2014/main" id="{B782A81F-FCD9-4EB6-9F07-02A3432C8C1F}"/>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113" name="TextBox 112">
                                    <a:extLst>
                                      <a:ext uri="{FF2B5EF4-FFF2-40B4-BE49-F238E27FC236}">
                                        <a16:creationId xmlns:a16="http://schemas.microsoft.com/office/drawing/2014/main" id="{A5B9C27E-96E9-4163-8826-BA56E51D8277}"/>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114" name="TextBox 113">
                                    <a:extLst>
                                      <a:ext uri="{FF2B5EF4-FFF2-40B4-BE49-F238E27FC236}">
                                        <a16:creationId xmlns:a16="http://schemas.microsoft.com/office/drawing/2014/main" id="{EE1358E4-B572-4887-B2CD-C4DD08AF534F}"/>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15" name="TextBox 114">
                                    <a:extLst>
                                      <a:ext uri="{FF2B5EF4-FFF2-40B4-BE49-F238E27FC236}">
                                        <a16:creationId xmlns:a16="http://schemas.microsoft.com/office/drawing/2014/main" id="{7ECFF6FD-46DF-447E-BEE3-BBFB74FFB8FC}"/>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16" name="TextBox 115">
                                    <a:extLst>
                                      <a:ext uri="{FF2B5EF4-FFF2-40B4-BE49-F238E27FC236}">
                                        <a16:creationId xmlns:a16="http://schemas.microsoft.com/office/drawing/2014/main" id="{92A9B169-9B0F-475C-B4F3-0B1DDE4A6C5F}"/>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17" name="TextBox 116">
                                    <a:extLst>
                                      <a:ext uri="{FF2B5EF4-FFF2-40B4-BE49-F238E27FC236}">
                                        <a16:creationId xmlns:a16="http://schemas.microsoft.com/office/drawing/2014/main" id="{9CD9C38C-30E3-4F14-A2E6-7A7A6DFB6CB8}"/>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18" name="TextBox 117">
                                    <a:extLst>
                                      <a:ext uri="{FF2B5EF4-FFF2-40B4-BE49-F238E27FC236}">
                                        <a16:creationId xmlns:a16="http://schemas.microsoft.com/office/drawing/2014/main" id="{0B7AC3AD-0E78-4998-B2FA-851E5399C786}"/>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19" name="TextBox 118">
                                    <a:extLst>
                                      <a:ext uri="{FF2B5EF4-FFF2-40B4-BE49-F238E27FC236}">
                                        <a16:creationId xmlns:a16="http://schemas.microsoft.com/office/drawing/2014/main" id="{5E23E914-5ACF-4F91-862A-82B1A4D60A2A}"/>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20" name="TextBox 119">
                                    <a:extLst>
                                      <a:ext uri="{FF2B5EF4-FFF2-40B4-BE49-F238E27FC236}">
                                        <a16:creationId xmlns:a16="http://schemas.microsoft.com/office/drawing/2014/main" id="{677A49A2-E04C-40B0-9748-8342CC01A06E}"/>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21" name="TextBox 120">
                                    <a:extLst>
                                      <a:ext uri="{FF2B5EF4-FFF2-40B4-BE49-F238E27FC236}">
                                        <a16:creationId xmlns:a16="http://schemas.microsoft.com/office/drawing/2014/main" id="{FCD92DB6-616B-44AF-A9E4-1D0C78624A7D}"/>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22" name="TextBox 121">
                                    <a:extLst>
                                      <a:ext uri="{FF2B5EF4-FFF2-40B4-BE49-F238E27FC236}">
                                        <a16:creationId xmlns:a16="http://schemas.microsoft.com/office/drawing/2014/main" id="{03310513-86F7-499F-89D0-B8E45DF67928}"/>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grpSp>
          </p:grpSp>
        </p:grpSp>
      </p:grpSp>
      <p:pic>
        <p:nvPicPr>
          <p:cNvPr id="2050" name="Picture 2" descr="Will iOS 14 run on your iPhone or iPod touch?">
            <a:extLst>
              <a:ext uri="{FF2B5EF4-FFF2-40B4-BE49-F238E27FC236}">
                <a16:creationId xmlns:a16="http://schemas.microsoft.com/office/drawing/2014/main" id="{DF04C1BD-E06A-48B6-9CE1-1A0B4934BE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4107" y="1430860"/>
            <a:ext cx="4339172" cy="289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67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7</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61" name="TextBox 60">
            <a:extLst>
              <a:ext uri="{FF2B5EF4-FFF2-40B4-BE49-F238E27FC236}">
                <a16:creationId xmlns:a16="http://schemas.microsoft.com/office/drawing/2014/main" id="{A3717F66-45FC-40C1-B4C4-B8E9D1B48E0D}"/>
              </a:ext>
            </a:extLst>
          </p:cNvPr>
          <p:cNvSpPr txBox="1"/>
          <p:nvPr/>
        </p:nvSpPr>
        <p:spPr>
          <a:xfrm rot="16200000">
            <a:off x="6004071" y="4005931"/>
            <a:ext cx="4478858" cy="276999"/>
          </a:xfrm>
          <a:prstGeom prst="rect">
            <a:avLst/>
          </a:prstGeom>
          <a:noFill/>
        </p:spPr>
        <p:txBody>
          <a:bodyPr wrap="square" rtlCol="0">
            <a:spAutoFit/>
          </a:bodyPr>
          <a:lstStyle/>
          <a:p>
            <a:r>
              <a:rPr lang="en-US" sz="1200" b="1" dirty="0" err="1"/>
              <a:t>ios</a:t>
            </a:r>
            <a:endParaRPr lang="en-US" sz="1200" b="1" dirty="0"/>
          </a:p>
        </p:txBody>
      </p:sp>
      <p:sp>
        <p:nvSpPr>
          <p:cNvPr id="62" name="TextBox 61">
            <a:extLst>
              <a:ext uri="{FF2B5EF4-FFF2-40B4-BE49-F238E27FC236}">
                <a16:creationId xmlns:a16="http://schemas.microsoft.com/office/drawing/2014/main" id="{DC7A1332-3267-4B31-B3C2-7CAD43B2F5CF}"/>
              </a:ext>
            </a:extLst>
          </p:cNvPr>
          <p:cNvSpPr txBox="1"/>
          <p:nvPr/>
        </p:nvSpPr>
        <p:spPr>
          <a:xfrm rot="16200000">
            <a:off x="6156471" y="4005931"/>
            <a:ext cx="4478858" cy="276999"/>
          </a:xfrm>
          <a:prstGeom prst="rect">
            <a:avLst/>
          </a:prstGeom>
          <a:noFill/>
        </p:spPr>
        <p:txBody>
          <a:bodyPr wrap="square" rtlCol="0">
            <a:spAutoFit/>
          </a:bodyPr>
          <a:lstStyle/>
          <a:p>
            <a:r>
              <a:rPr lang="en-US" sz="1200" b="1" dirty="0"/>
              <a:t>Android OS</a:t>
            </a:r>
          </a:p>
        </p:txBody>
      </p:sp>
      <p:grpSp>
        <p:nvGrpSpPr>
          <p:cNvPr id="80" name="Group 79">
            <a:extLst>
              <a:ext uri="{FF2B5EF4-FFF2-40B4-BE49-F238E27FC236}">
                <a16:creationId xmlns:a16="http://schemas.microsoft.com/office/drawing/2014/main" id="{C09CCD00-62CB-4ED3-96DB-99C7CAF43498}"/>
              </a:ext>
            </a:extLst>
          </p:cNvPr>
          <p:cNvGrpSpPr/>
          <p:nvPr/>
        </p:nvGrpSpPr>
        <p:grpSpPr>
          <a:xfrm>
            <a:off x="2050540" y="1899641"/>
            <a:ext cx="5199610" cy="4505555"/>
            <a:chOff x="1136140" y="1899640"/>
            <a:chExt cx="5199610" cy="4505555"/>
          </a:xfrm>
        </p:grpSpPr>
        <p:sp>
          <p:nvSpPr>
            <p:cNvPr id="81" name="TextBox 80">
              <a:extLst>
                <a:ext uri="{FF2B5EF4-FFF2-40B4-BE49-F238E27FC236}">
                  <a16:creationId xmlns:a16="http://schemas.microsoft.com/office/drawing/2014/main" id="{533CE482-9478-4806-A6FC-6FB3668CD279}"/>
                </a:ext>
              </a:extLst>
            </p:cNvPr>
            <p:cNvSpPr txBox="1"/>
            <p:nvPr/>
          </p:nvSpPr>
          <p:spPr>
            <a:xfrm rot="16200000">
              <a:off x="3957822" y="4005930"/>
              <a:ext cx="4478858" cy="276999"/>
            </a:xfrm>
            <a:prstGeom prst="rect">
              <a:avLst/>
            </a:prstGeom>
            <a:noFill/>
          </p:spPr>
          <p:txBody>
            <a:bodyPr wrap="square" rtlCol="0">
              <a:spAutoFit/>
            </a:bodyPr>
            <a:lstStyle/>
            <a:p>
              <a:r>
                <a:rPr lang="en-US" sz="1200" b="1" dirty="0"/>
                <a:t>Mosaic, Netscape, IE</a:t>
              </a:r>
            </a:p>
          </p:txBody>
        </p:sp>
        <p:grpSp>
          <p:nvGrpSpPr>
            <p:cNvPr id="82" name="Group 81">
              <a:extLst>
                <a:ext uri="{FF2B5EF4-FFF2-40B4-BE49-F238E27FC236}">
                  <a16:creationId xmlns:a16="http://schemas.microsoft.com/office/drawing/2014/main" id="{3D784879-6BD5-4C12-B54E-B581B86B9BC6}"/>
                </a:ext>
              </a:extLst>
            </p:cNvPr>
            <p:cNvGrpSpPr/>
            <p:nvPr/>
          </p:nvGrpSpPr>
          <p:grpSpPr>
            <a:xfrm>
              <a:off x="1136140" y="1899640"/>
              <a:ext cx="5058361" cy="4505555"/>
              <a:chOff x="1136140" y="1899640"/>
              <a:chExt cx="5058361" cy="4505555"/>
            </a:xfrm>
          </p:grpSpPr>
          <p:sp>
            <p:nvSpPr>
              <p:cNvPr id="83" name="TextBox 82">
                <a:extLst>
                  <a:ext uri="{FF2B5EF4-FFF2-40B4-BE49-F238E27FC236}">
                    <a16:creationId xmlns:a16="http://schemas.microsoft.com/office/drawing/2014/main" id="{9E058D81-6172-4723-9DA6-9EE106FAB3C8}"/>
                  </a:ext>
                </a:extLst>
              </p:cNvPr>
              <p:cNvSpPr txBox="1"/>
              <p:nvPr/>
            </p:nvSpPr>
            <p:spPr>
              <a:xfrm rot="16200000">
                <a:off x="3816573" y="4005930"/>
                <a:ext cx="4478858" cy="276999"/>
              </a:xfrm>
              <a:prstGeom prst="rect">
                <a:avLst/>
              </a:prstGeom>
              <a:noFill/>
            </p:spPr>
            <p:txBody>
              <a:bodyPr wrap="square" rtlCol="0">
                <a:spAutoFit/>
              </a:bodyPr>
              <a:lstStyle/>
              <a:p>
                <a:r>
                  <a:rPr lang="en-US" sz="1200" b="1" dirty="0"/>
                  <a:t>Windows NT</a:t>
                </a:r>
              </a:p>
            </p:txBody>
          </p:sp>
          <p:grpSp>
            <p:nvGrpSpPr>
              <p:cNvPr id="84" name="Group 83">
                <a:extLst>
                  <a:ext uri="{FF2B5EF4-FFF2-40B4-BE49-F238E27FC236}">
                    <a16:creationId xmlns:a16="http://schemas.microsoft.com/office/drawing/2014/main" id="{E072D797-878A-4FB8-A9D4-DC6C4A42B369}"/>
                  </a:ext>
                </a:extLst>
              </p:cNvPr>
              <p:cNvGrpSpPr/>
              <p:nvPr/>
            </p:nvGrpSpPr>
            <p:grpSpPr>
              <a:xfrm>
                <a:off x="1136140" y="1899640"/>
                <a:ext cx="4905961" cy="4505555"/>
                <a:chOff x="1136140" y="1899640"/>
                <a:chExt cx="4905961" cy="4505555"/>
              </a:xfrm>
            </p:grpSpPr>
            <p:sp>
              <p:nvSpPr>
                <p:cNvPr id="85" name="TextBox 84">
                  <a:extLst>
                    <a:ext uri="{FF2B5EF4-FFF2-40B4-BE49-F238E27FC236}">
                      <a16:creationId xmlns:a16="http://schemas.microsoft.com/office/drawing/2014/main" id="{987E62AE-B08D-4FE3-AE3A-914DF0537BE9}"/>
                    </a:ext>
                  </a:extLst>
                </p:cNvPr>
                <p:cNvSpPr txBox="1"/>
                <p:nvPr/>
              </p:nvSpPr>
              <p:spPr>
                <a:xfrm rot="16200000">
                  <a:off x="3664173" y="4005930"/>
                  <a:ext cx="4478858" cy="276999"/>
                </a:xfrm>
                <a:prstGeom prst="rect">
                  <a:avLst/>
                </a:prstGeom>
                <a:noFill/>
              </p:spPr>
              <p:txBody>
                <a:bodyPr wrap="square" rtlCol="0">
                  <a:spAutoFit/>
                </a:bodyPr>
                <a:lstStyle/>
                <a:p>
                  <a:r>
                    <a:rPr lang="en-US" sz="1200" b="1" dirty="0"/>
                    <a:t>GNU / Linux</a:t>
                  </a:r>
                </a:p>
              </p:txBody>
            </p:sp>
            <p:grpSp>
              <p:nvGrpSpPr>
                <p:cNvPr id="86" name="Group 85">
                  <a:extLst>
                    <a:ext uri="{FF2B5EF4-FFF2-40B4-BE49-F238E27FC236}">
                      <a16:creationId xmlns:a16="http://schemas.microsoft.com/office/drawing/2014/main" id="{CEA8A0CC-030A-477C-8B9D-85A237BB0BCE}"/>
                    </a:ext>
                  </a:extLst>
                </p:cNvPr>
                <p:cNvGrpSpPr/>
                <p:nvPr/>
              </p:nvGrpSpPr>
              <p:grpSpPr>
                <a:xfrm>
                  <a:off x="1136140" y="1899640"/>
                  <a:ext cx="4753561" cy="4505555"/>
                  <a:chOff x="1136140" y="1899640"/>
                  <a:chExt cx="4753561" cy="4505555"/>
                </a:xfrm>
              </p:grpSpPr>
              <p:sp>
                <p:nvSpPr>
                  <p:cNvPr id="87" name="TextBox 86">
                    <a:extLst>
                      <a:ext uri="{FF2B5EF4-FFF2-40B4-BE49-F238E27FC236}">
                        <a16:creationId xmlns:a16="http://schemas.microsoft.com/office/drawing/2014/main" id="{45E3F660-FE0D-454E-801C-4EADBBEEE340}"/>
                      </a:ext>
                    </a:extLst>
                  </p:cNvPr>
                  <p:cNvSpPr txBox="1"/>
                  <p:nvPr/>
                </p:nvSpPr>
                <p:spPr>
                  <a:xfrm rot="16200000">
                    <a:off x="3511773" y="4005930"/>
                    <a:ext cx="4478858" cy="276999"/>
                  </a:xfrm>
                  <a:prstGeom prst="rect">
                    <a:avLst/>
                  </a:prstGeom>
                  <a:noFill/>
                </p:spPr>
                <p:txBody>
                  <a:bodyPr wrap="square" rtlCol="0">
                    <a:spAutoFit/>
                  </a:bodyPr>
                  <a:lstStyle/>
                  <a:p>
                    <a:r>
                      <a:rPr lang="en-US" sz="1200" b="1" dirty="0"/>
                      <a:t>Windows 3.0</a:t>
                    </a:r>
                  </a:p>
                </p:txBody>
              </p:sp>
              <p:grpSp>
                <p:nvGrpSpPr>
                  <p:cNvPr id="88" name="Group 87">
                    <a:extLst>
                      <a:ext uri="{FF2B5EF4-FFF2-40B4-BE49-F238E27FC236}">
                        <a16:creationId xmlns:a16="http://schemas.microsoft.com/office/drawing/2014/main" id="{F62926F1-DCAF-44A8-A608-58B8927CF7CE}"/>
                      </a:ext>
                    </a:extLst>
                  </p:cNvPr>
                  <p:cNvGrpSpPr/>
                  <p:nvPr/>
                </p:nvGrpSpPr>
                <p:grpSpPr>
                  <a:xfrm>
                    <a:off x="1136140" y="1899640"/>
                    <a:ext cx="4593806" cy="4505555"/>
                    <a:chOff x="1136140" y="1899640"/>
                    <a:chExt cx="4593806" cy="4505555"/>
                  </a:xfrm>
                </p:grpSpPr>
                <p:sp>
                  <p:nvSpPr>
                    <p:cNvPr id="89" name="TextBox 88">
                      <a:extLst>
                        <a:ext uri="{FF2B5EF4-FFF2-40B4-BE49-F238E27FC236}">
                          <a16:creationId xmlns:a16="http://schemas.microsoft.com/office/drawing/2014/main" id="{BA7C7AE5-FA84-49D3-9DF0-3FA221423097}"/>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90" name="Group 89">
                      <a:extLst>
                        <a:ext uri="{FF2B5EF4-FFF2-40B4-BE49-F238E27FC236}">
                          <a16:creationId xmlns:a16="http://schemas.microsoft.com/office/drawing/2014/main" id="{66B0D1B9-5323-4C87-B988-7521C4970114}"/>
                        </a:ext>
                      </a:extLst>
                    </p:cNvPr>
                    <p:cNvGrpSpPr/>
                    <p:nvPr/>
                  </p:nvGrpSpPr>
                  <p:grpSpPr>
                    <a:xfrm>
                      <a:off x="1136140" y="1899640"/>
                      <a:ext cx="4426459" cy="4505555"/>
                      <a:chOff x="1136140" y="1899640"/>
                      <a:chExt cx="4426459" cy="4505555"/>
                    </a:xfrm>
                  </p:grpSpPr>
                  <p:sp>
                    <p:nvSpPr>
                      <p:cNvPr id="91" name="TextBox 90">
                        <a:extLst>
                          <a:ext uri="{FF2B5EF4-FFF2-40B4-BE49-F238E27FC236}">
                            <a16:creationId xmlns:a16="http://schemas.microsoft.com/office/drawing/2014/main" id="{0D1BA857-38FD-426E-B1AE-0431F8FAEFD0}"/>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92" name="Group 91">
                        <a:extLst>
                          <a:ext uri="{FF2B5EF4-FFF2-40B4-BE49-F238E27FC236}">
                            <a16:creationId xmlns:a16="http://schemas.microsoft.com/office/drawing/2014/main" id="{1B6A9239-022E-42B7-8181-8EA1B00627C6}"/>
                          </a:ext>
                        </a:extLst>
                      </p:cNvPr>
                      <p:cNvGrpSpPr/>
                      <p:nvPr/>
                    </p:nvGrpSpPr>
                    <p:grpSpPr>
                      <a:xfrm>
                        <a:off x="1136140" y="1899640"/>
                        <a:ext cx="4274059" cy="4505555"/>
                        <a:chOff x="1136140" y="1899640"/>
                        <a:chExt cx="4274059" cy="4505555"/>
                      </a:xfrm>
                    </p:grpSpPr>
                    <p:sp>
                      <p:nvSpPr>
                        <p:cNvPr id="93" name="TextBox 92">
                          <a:extLst>
                            <a:ext uri="{FF2B5EF4-FFF2-40B4-BE49-F238E27FC236}">
                              <a16:creationId xmlns:a16="http://schemas.microsoft.com/office/drawing/2014/main" id="{99A2021B-7724-4A27-89ED-9C15D99284CD}"/>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94" name="Group 93">
                          <a:extLst>
                            <a:ext uri="{FF2B5EF4-FFF2-40B4-BE49-F238E27FC236}">
                              <a16:creationId xmlns:a16="http://schemas.microsoft.com/office/drawing/2014/main" id="{9F5AE4BD-2B4D-4F8E-8934-6BEBF1BFA775}"/>
                            </a:ext>
                          </a:extLst>
                        </p:cNvPr>
                        <p:cNvGrpSpPr/>
                        <p:nvPr/>
                      </p:nvGrpSpPr>
                      <p:grpSpPr>
                        <a:xfrm>
                          <a:off x="1136140" y="1899640"/>
                          <a:ext cx="4121659" cy="4505555"/>
                          <a:chOff x="1136140" y="1899640"/>
                          <a:chExt cx="4121659" cy="4505555"/>
                        </a:xfrm>
                      </p:grpSpPr>
                      <p:sp>
                        <p:nvSpPr>
                          <p:cNvPr id="95" name="TextBox 94">
                            <a:extLst>
                              <a:ext uri="{FF2B5EF4-FFF2-40B4-BE49-F238E27FC236}">
                                <a16:creationId xmlns:a16="http://schemas.microsoft.com/office/drawing/2014/main" id="{0007F8DE-11BD-446A-B7DA-67D4E4D267CD}"/>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96" name="Group 95">
                            <a:extLst>
                              <a:ext uri="{FF2B5EF4-FFF2-40B4-BE49-F238E27FC236}">
                                <a16:creationId xmlns:a16="http://schemas.microsoft.com/office/drawing/2014/main" id="{49AF8AE0-2DA2-437F-9070-C44D83B404F6}"/>
                              </a:ext>
                            </a:extLst>
                          </p:cNvPr>
                          <p:cNvGrpSpPr/>
                          <p:nvPr/>
                        </p:nvGrpSpPr>
                        <p:grpSpPr>
                          <a:xfrm>
                            <a:off x="1136140" y="1899640"/>
                            <a:ext cx="3969259" cy="4505555"/>
                            <a:chOff x="1136140" y="1899640"/>
                            <a:chExt cx="3969259" cy="4505555"/>
                          </a:xfrm>
                        </p:grpSpPr>
                        <p:sp>
                          <p:nvSpPr>
                            <p:cNvPr id="97" name="TextBox 96">
                              <a:extLst>
                                <a:ext uri="{FF2B5EF4-FFF2-40B4-BE49-F238E27FC236}">
                                  <a16:creationId xmlns:a16="http://schemas.microsoft.com/office/drawing/2014/main" id="{EFDFBC6C-A34F-4454-998A-A8882D2E0AD7}"/>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98" name="Group 97">
                              <a:extLst>
                                <a:ext uri="{FF2B5EF4-FFF2-40B4-BE49-F238E27FC236}">
                                  <a16:creationId xmlns:a16="http://schemas.microsoft.com/office/drawing/2014/main" id="{2FE5B099-C052-4661-BC37-4A189BD73D34}"/>
                                </a:ext>
                              </a:extLst>
                            </p:cNvPr>
                            <p:cNvGrpSpPr/>
                            <p:nvPr/>
                          </p:nvGrpSpPr>
                          <p:grpSpPr>
                            <a:xfrm>
                              <a:off x="1136140" y="1899640"/>
                              <a:ext cx="3816859" cy="4505555"/>
                              <a:chOff x="1136140" y="1899640"/>
                              <a:chExt cx="3816859" cy="4505555"/>
                            </a:xfrm>
                          </p:grpSpPr>
                          <p:sp>
                            <p:nvSpPr>
                              <p:cNvPr id="99" name="TextBox 98">
                                <a:extLst>
                                  <a:ext uri="{FF2B5EF4-FFF2-40B4-BE49-F238E27FC236}">
                                    <a16:creationId xmlns:a16="http://schemas.microsoft.com/office/drawing/2014/main" id="{336ED077-15CA-4370-AA51-D07C042F8EC4}"/>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100" name="Group 99">
                                <a:extLst>
                                  <a:ext uri="{FF2B5EF4-FFF2-40B4-BE49-F238E27FC236}">
                                    <a16:creationId xmlns:a16="http://schemas.microsoft.com/office/drawing/2014/main" id="{7626BB92-A9DD-4FD6-B228-86F990FDB606}"/>
                                  </a:ext>
                                </a:extLst>
                              </p:cNvPr>
                              <p:cNvGrpSpPr/>
                              <p:nvPr/>
                            </p:nvGrpSpPr>
                            <p:grpSpPr>
                              <a:xfrm>
                                <a:off x="1136140" y="1899640"/>
                                <a:ext cx="3658961" cy="4505555"/>
                                <a:chOff x="1136140" y="1899640"/>
                                <a:chExt cx="3658961" cy="4505555"/>
                              </a:xfrm>
                            </p:grpSpPr>
                            <p:sp>
                              <p:nvSpPr>
                                <p:cNvPr id="101" name="TextBox 100">
                                  <a:extLst>
                                    <a:ext uri="{FF2B5EF4-FFF2-40B4-BE49-F238E27FC236}">
                                      <a16:creationId xmlns:a16="http://schemas.microsoft.com/office/drawing/2014/main" id="{B8B9284C-1BE7-42FE-8F51-B8E2868E77BB}"/>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102" name="Group 101">
                                  <a:extLst>
                                    <a:ext uri="{FF2B5EF4-FFF2-40B4-BE49-F238E27FC236}">
                                      <a16:creationId xmlns:a16="http://schemas.microsoft.com/office/drawing/2014/main" id="{CE8F0113-FD8D-47FB-8DCC-3E8212C364BF}"/>
                                    </a:ext>
                                  </a:extLst>
                                </p:cNvPr>
                                <p:cNvGrpSpPr/>
                                <p:nvPr/>
                              </p:nvGrpSpPr>
                              <p:grpSpPr>
                                <a:xfrm>
                                  <a:off x="1136140" y="1899640"/>
                                  <a:ext cx="3512059" cy="4505555"/>
                                  <a:chOff x="1136140" y="1899640"/>
                                  <a:chExt cx="3512059" cy="4505555"/>
                                </a:xfrm>
                              </p:grpSpPr>
                              <p:sp>
                                <p:nvSpPr>
                                  <p:cNvPr id="103" name="TextBox 102">
                                    <a:extLst>
                                      <a:ext uri="{FF2B5EF4-FFF2-40B4-BE49-F238E27FC236}">
                                        <a16:creationId xmlns:a16="http://schemas.microsoft.com/office/drawing/2014/main" id="{67D8424F-5990-4255-AB2E-9DB2993F11AA}"/>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104" name="TextBox 103">
                                    <a:extLst>
                                      <a:ext uri="{FF2B5EF4-FFF2-40B4-BE49-F238E27FC236}">
                                        <a16:creationId xmlns:a16="http://schemas.microsoft.com/office/drawing/2014/main" id="{EF332A84-8DD5-4BF6-BE80-7C5ADBD95AE2}"/>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105" name="TextBox 104">
                                    <a:extLst>
                                      <a:ext uri="{FF2B5EF4-FFF2-40B4-BE49-F238E27FC236}">
                                        <a16:creationId xmlns:a16="http://schemas.microsoft.com/office/drawing/2014/main" id="{0615311B-80B9-44A4-97FE-ACF5BBCAB24A}"/>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106" name="TextBox 105">
                                    <a:extLst>
                                      <a:ext uri="{FF2B5EF4-FFF2-40B4-BE49-F238E27FC236}">
                                        <a16:creationId xmlns:a16="http://schemas.microsoft.com/office/drawing/2014/main" id="{D4B35437-7A96-427C-B306-71023105FEFF}"/>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107" name="TextBox 106">
                                    <a:extLst>
                                      <a:ext uri="{FF2B5EF4-FFF2-40B4-BE49-F238E27FC236}">
                                        <a16:creationId xmlns:a16="http://schemas.microsoft.com/office/drawing/2014/main" id="{BC2FBC3A-D1C1-442A-8F6B-5D0C8DF9EE34}"/>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108" name="TextBox 107">
                                    <a:extLst>
                                      <a:ext uri="{FF2B5EF4-FFF2-40B4-BE49-F238E27FC236}">
                                        <a16:creationId xmlns:a16="http://schemas.microsoft.com/office/drawing/2014/main" id="{30B4940C-AEA9-48F9-8ACF-CBD73DEC6EC7}"/>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109" name="TextBox 108">
                                    <a:extLst>
                                      <a:ext uri="{FF2B5EF4-FFF2-40B4-BE49-F238E27FC236}">
                                        <a16:creationId xmlns:a16="http://schemas.microsoft.com/office/drawing/2014/main" id="{FBE2D553-34A6-40DB-AB08-E35BD9C56E40}"/>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110" name="TextBox 109">
                                    <a:extLst>
                                      <a:ext uri="{FF2B5EF4-FFF2-40B4-BE49-F238E27FC236}">
                                        <a16:creationId xmlns:a16="http://schemas.microsoft.com/office/drawing/2014/main" id="{BC6C0AD7-B4F8-42F4-BC50-92C7F9588609}"/>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111" name="TextBox 110">
                                    <a:extLst>
                                      <a:ext uri="{FF2B5EF4-FFF2-40B4-BE49-F238E27FC236}">
                                        <a16:creationId xmlns:a16="http://schemas.microsoft.com/office/drawing/2014/main" id="{A85AC609-CF6D-47BE-9BB5-63D06763E6A2}"/>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112" name="TextBox 111">
                                    <a:extLst>
                                      <a:ext uri="{FF2B5EF4-FFF2-40B4-BE49-F238E27FC236}">
                                        <a16:creationId xmlns:a16="http://schemas.microsoft.com/office/drawing/2014/main" id="{B782A81F-FCD9-4EB6-9F07-02A3432C8C1F}"/>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113" name="TextBox 112">
                                    <a:extLst>
                                      <a:ext uri="{FF2B5EF4-FFF2-40B4-BE49-F238E27FC236}">
                                        <a16:creationId xmlns:a16="http://schemas.microsoft.com/office/drawing/2014/main" id="{A5B9C27E-96E9-4163-8826-BA56E51D8277}"/>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114" name="TextBox 113">
                                    <a:extLst>
                                      <a:ext uri="{FF2B5EF4-FFF2-40B4-BE49-F238E27FC236}">
                                        <a16:creationId xmlns:a16="http://schemas.microsoft.com/office/drawing/2014/main" id="{EE1358E4-B572-4887-B2CD-C4DD08AF534F}"/>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15" name="TextBox 114">
                                    <a:extLst>
                                      <a:ext uri="{FF2B5EF4-FFF2-40B4-BE49-F238E27FC236}">
                                        <a16:creationId xmlns:a16="http://schemas.microsoft.com/office/drawing/2014/main" id="{7ECFF6FD-46DF-447E-BEE3-BBFB74FFB8FC}"/>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16" name="TextBox 115">
                                    <a:extLst>
                                      <a:ext uri="{FF2B5EF4-FFF2-40B4-BE49-F238E27FC236}">
                                        <a16:creationId xmlns:a16="http://schemas.microsoft.com/office/drawing/2014/main" id="{92A9B169-9B0F-475C-B4F3-0B1DDE4A6C5F}"/>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17" name="TextBox 116">
                                    <a:extLst>
                                      <a:ext uri="{FF2B5EF4-FFF2-40B4-BE49-F238E27FC236}">
                                        <a16:creationId xmlns:a16="http://schemas.microsoft.com/office/drawing/2014/main" id="{9CD9C38C-30E3-4F14-A2E6-7A7A6DFB6CB8}"/>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18" name="TextBox 117">
                                    <a:extLst>
                                      <a:ext uri="{FF2B5EF4-FFF2-40B4-BE49-F238E27FC236}">
                                        <a16:creationId xmlns:a16="http://schemas.microsoft.com/office/drawing/2014/main" id="{0B7AC3AD-0E78-4998-B2FA-851E5399C786}"/>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19" name="TextBox 118">
                                    <a:extLst>
                                      <a:ext uri="{FF2B5EF4-FFF2-40B4-BE49-F238E27FC236}">
                                        <a16:creationId xmlns:a16="http://schemas.microsoft.com/office/drawing/2014/main" id="{5E23E914-5ACF-4F91-862A-82B1A4D60A2A}"/>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20" name="TextBox 119">
                                    <a:extLst>
                                      <a:ext uri="{FF2B5EF4-FFF2-40B4-BE49-F238E27FC236}">
                                        <a16:creationId xmlns:a16="http://schemas.microsoft.com/office/drawing/2014/main" id="{677A49A2-E04C-40B0-9748-8342CC01A06E}"/>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21" name="TextBox 120">
                                    <a:extLst>
                                      <a:ext uri="{FF2B5EF4-FFF2-40B4-BE49-F238E27FC236}">
                                        <a16:creationId xmlns:a16="http://schemas.microsoft.com/office/drawing/2014/main" id="{FCD92DB6-616B-44AF-A9E4-1D0C78624A7D}"/>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22" name="TextBox 121">
                                    <a:extLst>
                                      <a:ext uri="{FF2B5EF4-FFF2-40B4-BE49-F238E27FC236}">
                                        <a16:creationId xmlns:a16="http://schemas.microsoft.com/office/drawing/2014/main" id="{03310513-86F7-499F-89D0-B8E45DF67928}"/>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grpSp>
          </p:grpSp>
        </p:grpSp>
      </p:grpSp>
      <p:pic>
        <p:nvPicPr>
          <p:cNvPr id="2052" name="Picture 4" descr="How do I know which Android OS version my mobile device runs?">
            <a:extLst>
              <a:ext uri="{FF2B5EF4-FFF2-40B4-BE49-F238E27FC236}">
                <a16:creationId xmlns:a16="http://schemas.microsoft.com/office/drawing/2014/main" id="{94EBD418-7F65-4319-8622-70E1089CF2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8042" y="1401073"/>
            <a:ext cx="1775518" cy="332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11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8</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61" name="TextBox 60">
            <a:extLst>
              <a:ext uri="{FF2B5EF4-FFF2-40B4-BE49-F238E27FC236}">
                <a16:creationId xmlns:a16="http://schemas.microsoft.com/office/drawing/2014/main" id="{A3717F66-45FC-40C1-B4C4-B8E9D1B48E0D}"/>
              </a:ext>
            </a:extLst>
          </p:cNvPr>
          <p:cNvSpPr txBox="1"/>
          <p:nvPr/>
        </p:nvSpPr>
        <p:spPr>
          <a:xfrm rot="16200000">
            <a:off x="6004071" y="4005931"/>
            <a:ext cx="4478858" cy="276999"/>
          </a:xfrm>
          <a:prstGeom prst="rect">
            <a:avLst/>
          </a:prstGeom>
          <a:noFill/>
        </p:spPr>
        <p:txBody>
          <a:bodyPr wrap="square" rtlCol="0">
            <a:spAutoFit/>
          </a:bodyPr>
          <a:lstStyle/>
          <a:p>
            <a:r>
              <a:rPr lang="en-US" sz="1200" b="1" dirty="0" err="1"/>
              <a:t>ios</a:t>
            </a:r>
            <a:endParaRPr lang="en-US" sz="1200" b="1" dirty="0"/>
          </a:p>
        </p:txBody>
      </p:sp>
      <p:sp>
        <p:nvSpPr>
          <p:cNvPr id="62" name="TextBox 61">
            <a:extLst>
              <a:ext uri="{FF2B5EF4-FFF2-40B4-BE49-F238E27FC236}">
                <a16:creationId xmlns:a16="http://schemas.microsoft.com/office/drawing/2014/main" id="{DC7A1332-3267-4B31-B3C2-7CAD43B2F5CF}"/>
              </a:ext>
            </a:extLst>
          </p:cNvPr>
          <p:cNvSpPr txBox="1"/>
          <p:nvPr/>
        </p:nvSpPr>
        <p:spPr>
          <a:xfrm rot="16200000">
            <a:off x="6156471" y="4005931"/>
            <a:ext cx="4478858" cy="276999"/>
          </a:xfrm>
          <a:prstGeom prst="rect">
            <a:avLst/>
          </a:prstGeom>
          <a:noFill/>
        </p:spPr>
        <p:txBody>
          <a:bodyPr wrap="square" rtlCol="0">
            <a:spAutoFit/>
          </a:bodyPr>
          <a:lstStyle/>
          <a:p>
            <a:r>
              <a:rPr lang="en-US" sz="1200" b="1" dirty="0"/>
              <a:t>Android OS</a:t>
            </a:r>
          </a:p>
        </p:txBody>
      </p:sp>
      <p:sp>
        <p:nvSpPr>
          <p:cNvPr id="63" name="TextBox 62">
            <a:extLst>
              <a:ext uri="{FF2B5EF4-FFF2-40B4-BE49-F238E27FC236}">
                <a16:creationId xmlns:a16="http://schemas.microsoft.com/office/drawing/2014/main" id="{037E39BA-18A2-4A3F-A611-FC287E8112C4}"/>
              </a:ext>
            </a:extLst>
          </p:cNvPr>
          <p:cNvSpPr txBox="1"/>
          <p:nvPr/>
        </p:nvSpPr>
        <p:spPr>
          <a:xfrm rot="16200000">
            <a:off x="6308871" y="4005931"/>
            <a:ext cx="4478858" cy="276999"/>
          </a:xfrm>
          <a:prstGeom prst="rect">
            <a:avLst/>
          </a:prstGeom>
          <a:noFill/>
        </p:spPr>
        <p:txBody>
          <a:bodyPr wrap="square" rtlCol="0">
            <a:spAutoFit/>
          </a:bodyPr>
          <a:lstStyle/>
          <a:p>
            <a:r>
              <a:rPr lang="en-US" sz="1200" b="1" dirty="0"/>
              <a:t>Google Chrome</a:t>
            </a:r>
          </a:p>
        </p:txBody>
      </p:sp>
      <p:grpSp>
        <p:nvGrpSpPr>
          <p:cNvPr id="80" name="Group 79">
            <a:extLst>
              <a:ext uri="{FF2B5EF4-FFF2-40B4-BE49-F238E27FC236}">
                <a16:creationId xmlns:a16="http://schemas.microsoft.com/office/drawing/2014/main" id="{C09CCD00-62CB-4ED3-96DB-99C7CAF43498}"/>
              </a:ext>
            </a:extLst>
          </p:cNvPr>
          <p:cNvGrpSpPr/>
          <p:nvPr/>
        </p:nvGrpSpPr>
        <p:grpSpPr>
          <a:xfrm>
            <a:off x="2050540" y="1899641"/>
            <a:ext cx="5199610" cy="4505555"/>
            <a:chOff x="1136140" y="1899640"/>
            <a:chExt cx="5199610" cy="4505555"/>
          </a:xfrm>
        </p:grpSpPr>
        <p:sp>
          <p:nvSpPr>
            <p:cNvPr id="81" name="TextBox 80">
              <a:extLst>
                <a:ext uri="{FF2B5EF4-FFF2-40B4-BE49-F238E27FC236}">
                  <a16:creationId xmlns:a16="http://schemas.microsoft.com/office/drawing/2014/main" id="{533CE482-9478-4806-A6FC-6FB3668CD279}"/>
                </a:ext>
              </a:extLst>
            </p:cNvPr>
            <p:cNvSpPr txBox="1"/>
            <p:nvPr/>
          </p:nvSpPr>
          <p:spPr>
            <a:xfrm rot="16200000">
              <a:off x="3957822" y="4005930"/>
              <a:ext cx="4478858" cy="276999"/>
            </a:xfrm>
            <a:prstGeom prst="rect">
              <a:avLst/>
            </a:prstGeom>
            <a:noFill/>
          </p:spPr>
          <p:txBody>
            <a:bodyPr wrap="square" rtlCol="0">
              <a:spAutoFit/>
            </a:bodyPr>
            <a:lstStyle/>
            <a:p>
              <a:r>
                <a:rPr lang="en-US" sz="1200" b="1" dirty="0"/>
                <a:t>Mosaic, Netscape, IE</a:t>
              </a:r>
            </a:p>
          </p:txBody>
        </p:sp>
        <p:grpSp>
          <p:nvGrpSpPr>
            <p:cNvPr id="82" name="Group 81">
              <a:extLst>
                <a:ext uri="{FF2B5EF4-FFF2-40B4-BE49-F238E27FC236}">
                  <a16:creationId xmlns:a16="http://schemas.microsoft.com/office/drawing/2014/main" id="{3D784879-6BD5-4C12-B54E-B581B86B9BC6}"/>
                </a:ext>
              </a:extLst>
            </p:cNvPr>
            <p:cNvGrpSpPr/>
            <p:nvPr/>
          </p:nvGrpSpPr>
          <p:grpSpPr>
            <a:xfrm>
              <a:off x="1136140" y="1899640"/>
              <a:ext cx="5058361" cy="4505555"/>
              <a:chOff x="1136140" y="1899640"/>
              <a:chExt cx="5058361" cy="4505555"/>
            </a:xfrm>
          </p:grpSpPr>
          <p:sp>
            <p:nvSpPr>
              <p:cNvPr id="83" name="TextBox 82">
                <a:extLst>
                  <a:ext uri="{FF2B5EF4-FFF2-40B4-BE49-F238E27FC236}">
                    <a16:creationId xmlns:a16="http://schemas.microsoft.com/office/drawing/2014/main" id="{9E058D81-6172-4723-9DA6-9EE106FAB3C8}"/>
                  </a:ext>
                </a:extLst>
              </p:cNvPr>
              <p:cNvSpPr txBox="1"/>
              <p:nvPr/>
            </p:nvSpPr>
            <p:spPr>
              <a:xfrm rot="16200000">
                <a:off x="3816573" y="4005930"/>
                <a:ext cx="4478858" cy="276999"/>
              </a:xfrm>
              <a:prstGeom prst="rect">
                <a:avLst/>
              </a:prstGeom>
              <a:noFill/>
            </p:spPr>
            <p:txBody>
              <a:bodyPr wrap="square" rtlCol="0">
                <a:spAutoFit/>
              </a:bodyPr>
              <a:lstStyle/>
              <a:p>
                <a:r>
                  <a:rPr lang="en-US" sz="1200" b="1" dirty="0"/>
                  <a:t>Windows NT</a:t>
                </a:r>
              </a:p>
            </p:txBody>
          </p:sp>
          <p:grpSp>
            <p:nvGrpSpPr>
              <p:cNvPr id="84" name="Group 83">
                <a:extLst>
                  <a:ext uri="{FF2B5EF4-FFF2-40B4-BE49-F238E27FC236}">
                    <a16:creationId xmlns:a16="http://schemas.microsoft.com/office/drawing/2014/main" id="{E072D797-878A-4FB8-A9D4-DC6C4A42B369}"/>
                  </a:ext>
                </a:extLst>
              </p:cNvPr>
              <p:cNvGrpSpPr/>
              <p:nvPr/>
            </p:nvGrpSpPr>
            <p:grpSpPr>
              <a:xfrm>
                <a:off x="1136140" y="1899640"/>
                <a:ext cx="4905961" cy="4505555"/>
                <a:chOff x="1136140" y="1899640"/>
                <a:chExt cx="4905961" cy="4505555"/>
              </a:xfrm>
            </p:grpSpPr>
            <p:sp>
              <p:nvSpPr>
                <p:cNvPr id="85" name="TextBox 84">
                  <a:extLst>
                    <a:ext uri="{FF2B5EF4-FFF2-40B4-BE49-F238E27FC236}">
                      <a16:creationId xmlns:a16="http://schemas.microsoft.com/office/drawing/2014/main" id="{987E62AE-B08D-4FE3-AE3A-914DF0537BE9}"/>
                    </a:ext>
                  </a:extLst>
                </p:cNvPr>
                <p:cNvSpPr txBox="1"/>
                <p:nvPr/>
              </p:nvSpPr>
              <p:spPr>
                <a:xfrm rot="16200000">
                  <a:off x="3664173" y="4005930"/>
                  <a:ext cx="4478858" cy="276999"/>
                </a:xfrm>
                <a:prstGeom prst="rect">
                  <a:avLst/>
                </a:prstGeom>
                <a:noFill/>
              </p:spPr>
              <p:txBody>
                <a:bodyPr wrap="square" rtlCol="0">
                  <a:spAutoFit/>
                </a:bodyPr>
                <a:lstStyle/>
                <a:p>
                  <a:r>
                    <a:rPr lang="en-US" sz="1200" b="1" dirty="0"/>
                    <a:t>GNU / Linux</a:t>
                  </a:r>
                </a:p>
              </p:txBody>
            </p:sp>
            <p:grpSp>
              <p:nvGrpSpPr>
                <p:cNvPr id="86" name="Group 85">
                  <a:extLst>
                    <a:ext uri="{FF2B5EF4-FFF2-40B4-BE49-F238E27FC236}">
                      <a16:creationId xmlns:a16="http://schemas.microsoft.com/office/drawing/2014/main" id="{CEA8A0CC-030A-477C-8B9D-85A237BB0BCE}"/>
                    </a:ext>
                  </a:extLst>
                </p:cNvPr>
                <p:cNvGrpSpPr/>
                <p:nvPr/>
              </p:nvGrpSpPr>
              <p:grpSpPr>
                <a:xfrm>
                  <a:off x="1136140" y="1899640"/>
                  <a:ext cx="4753561" cy="4505555"/>
                  <a:chOff x="1136140" y="1899640"/>
                  <a:chExt cx="4753561" cy="4505555"/>
                </a:xfrm>
              </p:grpSpPr>
              <p:sp>
                <p:nvSpPr>
                  <p:cNvPr id="87" name="TextBox 86">
                    <a:extLst>
                      <a:ext uri="{FF2B5EF4-FFF2-40B4-BE49-F238E27FC236}">
                        <a16:creationId xmlns:a16="http://schemas.microsoft.com/office/drawing/2014/main" id="{45E3F660-FE0D-454E-801C-4EADBBEEE340}"/>
                      </a:ext>
                    </a:extLst>
                  </p:cNvPr>
                  <p:cNvSpPr txBox="1"/>
                  <p:nvPr/>
                </p:nvSpPr>
                <p:spPr>
                  <a:xfrm rot="16200000">
                    <a:off x="3511773" y="4005930"/>
                    <a:ext cx="4478858" cy="276999"/>
                  </a:xfrm>
                  <a:prstGeom prst="rect">
                    <a:avLst/>
                  </a:prstGeom>
                  <a:noFill/>
                </p:spPr>
                <p:txBody>
                  <a:bodyPr wrap="square" rtlCol="0">
                    <a:spAutoFit/>
                  </a:bodyPr>
                  <a:lstStyle/>
                  <a:p>
                    <a:r>
                      <a:rPr lang="en-US" sz="1200" b="1" dirty="0"/>
                      <a:t>Windows 3.0</a:t>
                    </a:r>
                  </a:p>
                </p:txBody>
              </p:sp>
              <p:grpSp>
                <p:nvGrpSpPr>
                  <p:cNvPr id="88" name="Group 87">
                    <a:extLst>
                      <a:ext uri="{FF2B5EF4-FFF2-40B4-BE49-F238E27FC236}">
                        <a16:creationId xmlns:a16="http://schemas.microsoft.com/office/drawing/2014/main" id="{F62926F1-DCAF-44A8-A608-58B8927CF7CE}"/>
                      </a:ext>
                    </a:extLst>
                  </p:cNvPr>
                  <p:cNvGrpSpPr/>
                  <p:nvPr/>
                </p:nvGrpSpPr>
                <p:grpSpPr>
                  <a:xfrm>
                    <a:off x="1136140" y="1899640"/>
                    <a:ext cx="4593806" cy="4505555"/>
                    <a:chOff x="1136140" y="1899640"/>
                    <a:chExt cx="4593806" cy="4505555"/>
                  </a:xfrm>
                </p:grpSpPr>
                <p:sp>
                  <p:nvSpPr>
                    <p:cNvPr id="89" name="TextBox 88">
                      <a:extLst>
                        <a:ext uri="{FF2B5EF4-FFF2-40B4-BE49-F238E27FC236}">
                          <a16:creationId xmlns:a16="http://schemas.microsoft.com/office/drawing/2014/main" id="{BA7C7AE5-FA84-49D3-9DF0-3FA221423097}"/>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90" name="Group 89">
                      <a:extLst>
                        <a:ext uri="{FF2B5EF4-FFF2-40B4-BE49-F238E27FC236}">
                          <a16:creationId xmlns:a16="http://schemas.microsoft.com/office/drawing/2014/main" id="{66B0D1B9-5323-4C87-B988-7521C4970114}"/>
                        </a:ext>
                      </a:extLst>
                    </p:cNvPr>
                    <p:cNvGrpSpPr/>
                    <p:nvPr/>
                  </p:nvGrpSpPr>
                  <p:grpSpPr>
                    <a:xfrm>
                      <a:off x="1136140" y="1899640"/>
                      <a:ext cx="4426459" cy="4505555"/>
                      <a:chOff x="1136140" y="1899640"/>
                      <a:chExt cx="4426459" cy="4505555"/>
                    </a:xfrm>
                  </p:grpSpPr>
                  <p:sp>
                    <p:nvSpPr>
                      <p:cNvPr id="91" name="TextBox 90">
                        <a:extLst>
                          <a:ext uri="{FF2B5EF4-FFF2-40B4-BE49-F238E27FC236}">
                            <a16:creationId xmlns:a16="http://schemas.microsoft.com/office/drawing/2014/main" id="{0D1BA857-38FD-426E-B1AE-0431F8FAEFD0}"/>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92" name="Group 91">
                        <a:extLst>
                          <a:ext uri="{FF2B5EF4-FFF2-40B4-BE49-F238E27FC236}">
                            <a16:creationId xmlns:a16="http://schemas.microsoft.com/office/drawing/2014/main" id="{1B6A9239-022E-42B7-8181-8EA1B00627C6}"/>
                          </a:ext>
                        </a:extLst>
                      </p:cNvPr>
                      <p:cNvGrpSpPr/>
                      <p:nvPr/>
                    </p:nvGrpSpPr>
                    <p:grpSpPr>
                      <a:xfrm>
                        <a:off x="1136140" y="1899640"/>
                        <a:ext cx="4274059" cy="4505555"/>
                        <a:chOff x="1136140" y="1899640"/>
                        <a:chExt cx="4274059" cy="4505555"/>
                      </a:xfrm>
                    </p:grpSpPr>
                    <p:sp>
                      <p:nvSpPr>
                        <p:cNvPr id="93" name="TextBox 92">
                          <a:extLst>
                            <a:ext uri="{FF2B5EF4-FFF2-40B4-BE49-F238E27FC236}">
                              <a16:creationId xmlns:a16="http://schemas.microsoft.com/office/drawing/2014/main" id="{99A2021B-7724-4A27-89ED-9C15D99284CD}"/>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94" name="Group 93">
                          <a:extLst>
                            <a:ext uri="{FF2B5EF4-FFF2-40B4-BE49-F238E27FC236}">
                              <a16:creationId xmlns:a16="http://schemas.microsoft.com/office/drawing/2014/main" id="{9F5AE4BD-2B4D-4F8E-8934-6BEBF1BFA775}"/>
                            </a:ext>
                          </a:extLst>
                        </p:cNvPr>
                        <p:cNvGrpSpPr/>
                        <p:nvPr/>
                      </p:nvGrpSpPr>
                      <p:grpSpPr>
                        <a:xfrm>
                          <a:off x="1136140" y="1899640"/>
                          <a:ext cx="4121659" cy="4505555"/>
                          <a:chOff x="1136140" y="1899640"/>
                          <a:chExt cx="4121659" cy="4505555"/>
                        </a:xfrm>
                      </p:grpSpPr>
                      <p:sp>
                        <p:nvSpPr>
                          <p:cNvPr id="95" name="TextBox 94">
                            <a:extLst>
                              <a:ext uri="{FF2B5EF4-FFF2-40B4-BE49-F238E27FC236}">
                                <a16:creationId xmlns:a16="http://schemas.microsoft.com/office/drawing/2014/main" id="{0007F8DE-11BD-446A-B7DA-67D4E4D267CD}"/>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96" name="Group 95">
                            <a:extLst>
                              <a:ext uri="{FF2B5EF4-FFF2-40B4-BE49-F238E27FC236}">
                                <a16:creationId xmlns:a16="http://schemas.microsoft.com/office/drawing/2014/main" id="{49AF8AE0-2DA2-437F-9070-C44D83B404F6}"/>
                              </a:ext>
                            </a:extLst>
                          </p:cNvPr>
                          <p:cNvGrpSpPr/>
                          <p:nvPr/>
                        </p:nvGrpSpPr>
                        <p:grpSpPr>
                          <a:xfrm>
                            <a:off x="1136140" y="1899640"/>
                            <a:ext cx="3969259" cy="4505555"/>
                            <a:chOff x="1136140" y="1899640"/>
                            <a:chExt cx="3969259" cy="4505555"/>
                          </a:xfrm>
                        </p:grpSpPr>
                        <p:sp>
                          <p:nvSpPr>
                            <p:cNvPr id="97" name="TextBox 96">
                              <a:extLst>
                                <a:ext uri="{FF2B5EF4-FFF2-40B4-BE49-F238E27FC236}">
                                  <a16:creationId xmlns:a16="http://schemas.microsoft.com/office/drawing/2014/main" id="{EFDFBC6C-A34F-4454-998A-A8882D2E0AD7}"/>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98" name="Group 97">
                              <a:extLst>
                                <a:ext uri="{FF2B5EF4-FFF2-40B4-BE49-F238E27FC236}">
                                  <a16:creationId xmlns:a16="http://schemas.microsoft.com/office/drawing/2014/main" id="{2FE5B099-C052-4661-BC37-4A189BD73D34}"/>
                                </a:ext>
                              </a:extLst>
                            </p:cNvPr>
                            <p:cNvGrpSpPr/>
                            <p:nvPr/>
                          </p:nvGrpSpPr>
                          <p:grpSpPr>
                            <a:xfrm>
                              <a:off x="1136140" y="1899640"/>
                              <a:ext cx="3816859" cy="4505555"/>
                              <a:chOff x="1136140" y="1899640"/>
                              <a:chExt cx="3816859" cy="4505555"/>
                            </a:xfrm>
                          </p:grpSpPr>
                          <p:sp>
                            <p:nvSpPr>
                              <p:cNvPr id="99" name="TextBox 98">
                                <a:extLst>
                                  <a:ext uri="{FF2B5EF4-FFF2-40B4-BE49-F238E27FC236}">
                                    <a16:creationId xmlns:a16="http://schemas.microsoft.com/office/drawing/2014/main" id="{336ED077-15CA-4370-AA51-D07C042F8EC4}"/>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100" name="Group 99">
                                <a:extLst>
                                  <a:ext uri="{FF2B5EF4-FFF2-40B4-BE49-F238E27FC236}">
                                    <a16:creationId xmlns:a16="http://schemas.microsoft.com/office/drawing/2014/main" id="{7626BB92-A9DD-4FD6-B228-86F990FDB606}"/>
                                  </a:ext>
                                </a:extLst>
                              </p:cNvPr>
                              <p:cNvGrpSpPr/>
                              <p:nvPr/>
                            </p:nvGrpSpPr>
                            <p:grpSpPr>
                              <a:xfrm>
                                <a:off x="1136140" y="1899640"/>
                                <a:ext cx="3658961" cy="4505555"/>
                                <a:chOff x="1136140" y="1899640"/>
                                <a:chExt cx="3658961" cy="4505555"/>
                              </a:xfrm>
                            </p:grpSpPr>
                            <p:sp>
                              <p:nvSpPr>
                                <p:cNvPr id="101" name="TextBox 100">
                                  <a:extLst>
                                    <a:ext uri="{FF2B5EF4-FFF2-40B4-BE49-F238E27FC236}">
                                      <a16:creationId xmlns:a16="http://schemas.microsoft.com/office/drawing/2014/main" id="{B8B9284C-1BE7-42FE-8F51-B8E2868E77BB}"/>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102" name="Group 101">
                                  <a:extLst>
                                    <a:ext uri="{FF2B5EF4-FFF2-40B4-BE49-F238E27FC236}">
                                      <a16:creationId xmlns:a16="http://schemas.microsoft.com/office/drawing/2014/main" id="{CE8F0113-FD8D-47FB-8DCC-3E8212C364BF}"/>
                                    </a:ext>
                                  </a:extLst>
                                </p:cNvPr>
                                <p:cNvGrpSpPr/>
                                <p:nvPr/>
                              </p:nvGrpSpPr>
                              <p:grpSpPr>
                                <a:xfrm>
                                  <a:off x="1136140" y="1899640"/>
                                  <a:ext cx="3512059" cy="4505555"/>
                                  <a:chOff x="1136140" y="1899640"/>
                                  <a:chExt cx="3512059" cy="4505555"/>
                                </a:xfrm>
                              </p:grpSpPr>
                              <p:sp>
                                <p:nvSpPr>
                                  <p:cNvPr id="103" name="TextBox 102">
                                    <a:extLst>
                                      <a:ext uri="{FF2B5EF4-FFF2-40B4-BE49-F238E27FC236}">
                                        <a16:creationId xmlns:a16="http://schemas.microsoft.com/office/drawing/2014/main" id="{67D8424F-5990-4255-AB2E-9DB2993F11AA}"/>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104" name="TextBox 103">
                                    <a:extLst>
                                      <a:ext uri="{FF2B5EF4-FFF2-40B4-BE49-F238E27FC236}">
                                        <a16:creationId xmlns:a16="http://schemas.microsoft.com/office/drawing/2014/main" id="{EF332A84-8DD5-4BF6-BE80-7C5ADBD95AE2}"/>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105" name="TextBox 104">
                                    <a:extLst>
                                      <a:ext uri="{FF2B5EF4-FFF2-40B4-BE49-F238E27FC236}">
                                        <a16:creationId xmlns:a16="http://schemas.microsoft.com/office/drawing/2014/main" id="{0615311B-80B9-44A4-97FE-ACF5BBCAB24A}"/>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106" name="TextBox 105">
                                    <a:extLst>
                                      <a:ext uri="{FF2B5EF4-FFF2-40B4-BE49-F238E27FC236}">
                                        <a16:creationId xmlns:a16="http://schemas.microsoft.com/office/drawing/2014/main" id="{D4B35437-7A96-427C-B306-71023105FEFF}"/>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107" name="TextBox 106">
                                    <a:extLst>
                                      <a:ext uri="{FF2B5EF4-FFF2-40B4-BE49-F238E27FC236}">
                                        <a16:creationId xmlns:a16="http://schemas.microsoft.com/office/drawing/2014/main" id="{BC2FBC3A-D1C1-442A-8F6B-5D0C8DF9EE34}"/>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108" name="TextBox 107">
                                    <a:extLst>
                                      <a:ext uri="{FF2B5EF4-FFF2-40B4-BE49-F238E27FC236}">
                                        <a16:creationId xmlns:a16="http://schemas.microsoft.com/office/drawing/2014/main" id="{30B4940C-AEA9-48F9-8ACF-CBD73DEC6EC7}"/>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109" name="TextBox 108">
                                    <a:extLst>
                                      <a:ext uri="{FF2B5EF4-FFF2-40B4-BE49-F238E27FC236}">
                                        <a16:creationId xmlns:a16="http://schemas.microsoft.com/office/drawing/2014/main" id="{FBE2D553-34A6-40DB-AB08-E35BD9C56E40}"/>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110" name="TextBox 109">
                                    <a:extLst>
                                      <a:ext uri="{FF2B5EF4-FFF2-40B4-BE49-F238E27FC236}">
                                        <a16:creationId xmlns:a16="http://schemas.microsoft.com/office/drawing/2014/main" id="{BC6C0AD7-B4F8-42F4-BC50-92C7F9588609}"/>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111" name="TextBox 110">
                                    <a:extLst>
                                      <a:ext uri="{FF2B5EF4-FFF2-40B4-BE49-F238E27FC236}">
                                        <a16:creationId xmlns:a16="http://schemas.microsoft.com/office/drawing/2014/main" id="{A85AC609-CF6D-47BE-9BB5-63D06763E6A2}"/>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112" name="TextBox 111">
                                    <a:extLst>
                                      <a:ext uri="{FF2B5EF4-FFF2-40B4-BE49-F238E27FC236}">
                                        <a16:creationId xmlns:a16="http://schemas.microsoft.com/office/drawing/2014/main" id="{B782A81F-FCD9-4EB6-9F07-02A3432C8C1F}"/>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113" name="TextBox 112">
                                    <a:extLst>
                                      <a:ext uri="{FF2B5EF4-FFF2-40B4-BE49-F238E27FC236}">
                                        <a16:creationId xmlns:a16="http://schemas.microsoft.com/office/drawing/2014/main" id="{A5B9C27E-96E9-4163-8826-BA56E51D8277}"/>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114" name="TextBox 113">
                                    <a:extLst>
                                      <a:ext uri="{FF2B5EF4-FFF2-40B4-BE49-F238E27FC236}">
                                        <a16:creationId xmlns:a16="http://schemas.microsoft.com/office/drawing/2014/main" id="{EE1358E4-B572-4887-B2CD-C4DD08AF534F}"/>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15" name="TextBox 114">
                                    <a:extLst>
                                      <a:ext uri="{FF2B5EF4-FFF2-40B4-BE49-F238E27FC236}">
                                        <a16:creationId xmlns:a16="http://schemas.microsoft.com/office/drawing/2014/main" id="{7ECFF6FD-46DF-447E-BEE3-BBFB74FFB8FC}"/>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16" name="TextBox 115">
                                    <a:extLst>
                                      <a:ext uri="{FF2B5EF4-FFF2-40B4-BE49-F238E27FC236}">
                                        <a16:creationId xmlns:a16="http://schemas.microsoft.com/office/drawing/2014/main" id="{92A9B169-9B0F-475C-B4F3-0B1DDE4A6C5F}"/>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17" name="TextBox 116">
                                    <a:extLst>
                                      <a:ext uri="{FF2B5EF4-FFF2-40B4-BE49-F238E27FC236}">
                                        <a16:creationId xmlns:a16="http://schemas.microsoft.com/office/drawing/2014/main" id="{9CD9C38C-30E3-4F14-A2E6-7A7A6DFB6CB8}"/>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18" name="TextBox 117">
                                    <a:extLst>
                                      <a:ext uri="{FF2B5EF4-FFF2-40B4-BE49-F238E27FC236}">
                                        <a16:creationId xmlns:a16="http://schemas.microsoft.com/office/drawing/2014/main" id="{0B7AC3AD-0E78-4998-B2FA-851E5399C786}"/>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19" name="TextBox 118">
                                    <a:extLst>
                                      <a:ext uri="{FF2B5EF4-FFF2-40B4-BE49-F238E27FC236}">
                                        <a16:creationId xmlns:a16="http://schemas.microsoft.com/office/drawing/2014/main" id="{5E23E914-5ACF-4F91-862A-82B1A4D60A2A}"/>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20" name="TextBox 119">
                                    <a:extLst>
                                      <a:ext uri="{FF2B5EF4-FFF2-40B4-BE49-F238E27FC236}">
                                        <a16:creationId xmlns:a16="http://schemas.microsoft.com/office/drawing/2014/main" id="{677A49A2-E04C-40B0-9748-8342CC01A06E}"/>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21" name="TextBox 120">
                                    <a:extLst>
                                      <a:ext uri="{FF2B5EF4-FFF2-40B4-BE49-F238E27FC236}">
                                        <a16:creationId xmlns:a16="http://schemas.microsoft.com/office/drawing/2014/main" id="{FCD92DB6-616B-44AF-A9E4-1D0C78624A7D}"/>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22" name="TextBox 121">
                                    <a:extLst>
                                      <a:ext uri="{FF2B5EF4-FFF2-40B4-BE49-F238E27FC236}">
                                        <a16:creationId xmlns:a16="http://schemas.microsoft.com/office/drawing/2014/main" id="{03310513-86F7-499F-89D0-B8E45DF67928}"/>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grpSp>
          </p:grpSp>
        </p:grpSp>
      </p:grpSp>
      <p:pic>
        <p:nvPicPr>
          <p:cNvPr id="3074" name="Picture 2" descr="Google to Remove Notification Requests in Chrome Browser">
            <a:extLst>
              <a:ext uri="{FF2B5EF4-FFF2-40B4-BE49-F238E27FC236}">
                <a16:creationId xmlns:a16="http://schemas.microsoft.com/office/drawing/2014/main" id="{9A993389-9E61-4093-8BAB-8F317B235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701" y="1593809"/>
            <a:ext cx="3628167" cy="21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48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Computer Systems (06)</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9</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61" name="TextBox 60">
            <a:extLst>
              <a:ext uri="{FF2B5EF4-FFF2-40B4-BE49-F238E27FC236}">
                <a16:creationId xmlns:a16="http://schemas.microsoft.com/office/drawing/2014/main" id="{A3717F66-45FC-40C1-B4C4-B8E9D1B48E0D}"/>
              </a:ext>
            </a:extLst>
          </p:cNvPr>
          <p:cNvSpPr txBox="1"/>
          <p:nvPr/>
        </p:nvSpPr>
        <p:spPr>
          <a:xfrm rot="16200000">
            <a:off x="6004071" y="4005931"/>
            <a:ext cx="4478858" cy="276999"/>
          </a:xfrm>
          <a:prstGeom prst="rect">
            <a:avLst/>
          </a:prstGeom>
          <a:noFill/>
        </p:spPr>
        <p:txBody>
          <a:bodyPr wrap="square" rtlCol="0">
            <a:spAutoFit/>
          </a:bodyPr>
          <a:lstStyle/>
          <a:p>
            <a:r>
              <a:rPr lang="en-US" sz="1200" b="1" dirty="0" err="1"/>
              <a:t>ios</a:t>
            </a:r>
            <a:endParaRPr lang="en-US" sz="1200" b="1" dirty="0"/>
          </a:p>
        </p:txBody>
      </p:sp>
      <p:sp>
        <p:nvSpPr>
          <p:cNvPr id="62" name="TextBox 61">
            <a:extLst>
              <a:ext uri="{FF2B5EF4-FFF2-40B4-BE49-F238E27FC236}">
                <a16:creationId xmlns:a16="http://schemas.microsoft.com/office/drawing/2014/main" id="{DC7A1332-3267-4B31-B3C2-7CAD43B2F5CF}"/>
              </a:ext>
            </a:extLst>
          </p:cNvPr>
          <p:cNvSpPr txBox="1"/>
          <p:nvPr/>
        </p:nvSpPr>
        <p:spPr>
          <a:xfrm rot="16200000">
            <a:off x="6156471" y="4005931"/>
            <a:ext cx="4478858" cy="276999"/>
          </a:xfrm>
          <a:prstGeom prst="rect">
            <a:avLst/>
          </a:prstGeom>
          <a:noFill/>
        </p:spPr>
        <p:txBody>
          <a:bodyPr wrap="square" rtlCol="0">
            <a:spAutoFit/>
          </a:bodyPr>
          <a:lstStyle/>
          <a:p>
            <a:r>
              <a:rPr lang="en-US" sz="1200" b="1" dirty="0"/>
              <a:t>Android OS</a:t>
            </a:r>
          </a:p>
        </p:txBody>
      </p:sp>
      <p:sp>
        <p:nvSpPr>
          <p:cNvPr id="63" name="TextBox 62">
            <a:extLst>
              <a:ext uri="{FF2B5EF4-FFF2-40B4-BE49-F238E27FC236}">
                <a16:creationId xmlns:a16="http://schemas.microsoft.com/office/drawing/2014/main" id="{037E39BA-18A2-4A3F-A611-FC287E8112C4}"/>
              </a:ext>
            </a:extLst>
          </p:cNvPr>
          <p:cNvSpPr txBox="1"/>
          <p:nvPr/>
        </p:nvSpPr>
        <p:spPr>
          <a:xfrm rot="16200000">
            <a:off x="6308871" y="4005931"/>
            <a:ext cx="4478858" cy="276999"/>
          </a:xfrm>
          <a:prstGeom prst="rect">
            <a:avLst/>
          </a:prstGeom>
          <a:noFill/>
        </p:spPr>
        <p:txBody>
          <a:bodyPr wrap="square" rtlCol="0">
            <a:spAutoFit/>
          </a:bodyPr>
          <a:lstStyle/>
          <a:p>
            <a:r>
              <a:rPr lang="en-US" sz="1200" b="1" dirty="0"/>
              <a:t>Google Chrome</a:t>
            </a:r>
          </a:p>
        </p:txBody>
      </p:sp>
      <p:sp>
        <p:nvSpPr>
          <p:cNvPr id="64" name="TextBox 63">
            <a:extLst>
              <a:ext uri="{FF2B5EF4-FFF2-40B4-BE49-F238E27FC236}">
                <a16:creationId xmlns:a16="http://schemas.microsoft.com/office/drawing/2014/main" id="{41AFD2F7-83B0-4B37-A5A2-369FAFF8BF05}"/>
              </a:ext>
            </a:extLst>
          </p:cNvPr>
          <p:cNvSpPr txBox="1"/>
          <p:nvPr/>
        </p:nvSpPr>
        <p:spPr>
          <a:xfrm rot="16200000">
            <a:off x="6461271" y="4005931"/>
            <a:ext cx="4478858" cy="276999"/>
          </a:xfrm>
          <a:prstGeom prst="rect">
            <a:avLst/>
          </a:prstGeom>
          <a:noFill/>
        </p:spPr>
        <p:txBody>
          <a:bodyPr wrap="square" rtlCol="0">
            <a:spAutoFit/>
          </a:bodyPr>
          <a:lstStyle/>
          <a:p>
            <a:r>
              <a:rPr lang="en-US" sz="1200" b="1" dirty="0"/>
              <a:t>Internet of Things</a:t>
            </a:r>
          </a:p>
        </p:txBody>
      </p:sp>
      <p:grpSp>
        <p:nvGrpSpPr>
          <p:cNvPr id="80" name="Group 79">
            <a:extLst>
              <a:ext uri="{FF2B5EF4-FFF2-40B4-BE49-F238E27FC236}">
                <a16:creationId xmlns:a16="http://schemas.microsoft.com/office/drawing/2014/main" id="{C09CCD00-62CB-4ED3-96DB-99C7CAF43498}"/>
              </a:ext>
            </a:extLst>
          </p:cNvPr>
          <p:cNvGrpSpPr/>
          <p:nvPr/>
        </p:nvGrpSpPr>
        <p:grpSpPr>
          <a:xfrm>
            <a:off x="2050540" y="1899641"/>
            <a:ext cx="5199610" cy="4505555"/>
            <a:chOff x="1136140" y="1899640"/>
            <a:chExt cx="5199610" cy="4505555"/>
          </a:xfrm>
        </p:grpSpPr>
        <p:sp>
          <p:nvSpPr>
            <p:cNvPr id="81" name="TextBox 80">
              <a:extLst>
                <a:ext uri="{FF2B5EF4-FFF2-40B4-BE49-F238E27FC236}">
                  <a16:creationId xmlns:a16="http://schemas.microsoft.com/office/drawing/2014/main" id="{533CE482-9478-4806-A6FC-6FB3668CD279}"/>
                </a:ext>
              </a:extLst>
            </p:cNvPr>
            <p:cNvSpPr txBox="1"/>
            <p:nvPr/>
          </p:nvSpPr>
          <p:spPr>
            <a:xfrm rot="16200000">
              <a:off x="3957822" y="4005930"/>
              <a:ext cx="4478858" cy="276999"/>
            </a:xfrm>
            <a:prstGeom prst="rect">
              <a:avLst/>
            </a:prstGeom>
            <a:noFill/>
          </p:spPr>
          <p:txBody>
            <a:bodyPr wrap="square" rtlCol="0">
              <a:spAutoFit/>
            </a:bodyPr>
            <a:lstStyle/>
            <a:p>
              <a:r>
                <a:rPr lang="en-US" sz="1200" b="1" dirty="0"/>
                <a:t>Mosaic, Netscape, IE</a:t>
              </a:r>
            </a:p>
          </p:txBody>
        </p:sp>
        <p:grpSp>
          <p:nvGrpSpPr>
            <p:cNvPr id="82" name="Group 81">
              <a:extLst>
                <a:ext uri="{FF2B5EF4-FFF2-40B4-BE49-F238E27FC236}">
                  <a16:creationId xmlns:a16="http://schemas.microsoft.com/office/drawing/2014/main" id="{3D784879-6BD5-4C12-B54E-B581B86B9BC6}"/>
                </a:ext>
              </a:extLst>
            </p:cNvPr>
            <p:cNvGrpSpPr/>
            <p:nvPr/>
          </p:nvGrpSpPr>
          <p:grpSpPr>
            <a:xfrm>
              <a:off x="1136140" y="1899640"/>
              <a:ext cx="5058361" cy="4505555"/>
              <a:chOff x="1136140" y="1899640"/>
              <a:chExt cx="5058361" cy="4505555"/>
            </a:xfrm>
          </p:grpSpPr>
          <p:sp>
            <p:nvSpPr>
              <p:cNvPr id="83" name="TextBox 82">
                <a:extLst>
                  <a:ext uri="{FF2B5EF4-FFF2-40B4-BE49-F238E27FC236}">
                    <a16:creationId xmlns:a16="http://schemas.microsoft.com/office/drawing/2014/main" id="{9E058D81-6172-4723-9DA6-9EE106FAB3C8}"/>
                  </a:ext>
                </a:extLst>
              </p:cNvPr>
              <p:cNvSpPr txBox="1"/>
              <p:nvPr/>
            </p:nvSpPr>
            <p:spPr>
              <a:xfrm rot="16200000">
                <a:off x="3816573" y="4005930"/>
                <a:ext cx="4478858" cy="276999"/>
              </a:xfrm>
              <a:prstGeom prst="rect">
                <a:avLst/>
              </a:prstGeom>
              <a:noFill/>
            </p:spPr>
            <p:txBody>
              <a:bodyPr wrap="square" rtlCol="0">
                <a:spAutoFit/>
              </a:bodyPr>
              <a:lstStyle/>
              <a:p>
                <a:r>
                  <a:rPr lang="en-US" sz="1200" b="1" dirty="0"/>
                  <a:t>Windows NT</a:t>
                </a:r>
              </a:p>
            </p:txBody>
          </p:sp>
          <p:grpSp>
            <p:nvGrpSpPr>
              <p:cNvPr id="84" name="Group 83">
                <a:extLst>
                  <a:ext uri="{FF2B5EF4-FFF2-40B4-BE49-F238E27FC236}">
                    <a16:creationId xmlns:a16="http://schemas.microsoft.com/office/drawing/2014/main" id="{E072D797-878A-4FB8-A9D4-DC6C4A42B369}"/>
                  </a:ext>
                </a:extLst>
              </p:cNvPr>
              <p:cNvGrpSpPr/>
              <p:nvPr/>
            </p:nvGrpSpPr>
            <p:grpSpPr>
              <a:xfrm>
                <a:off x="1136140" y="1899640"/>
                <a:ext cx="4905961" cy="4505555"/>
                <a:chOff x="1136140" y="1899640"/>
                <a:chExt cx="4905961" cy="4505555"/>
              </a:xfrm>
            </p:grpSpPr>
            <p:sp>
              <p:nvSpPr>
                <p:cNvPr id="85" name="TextBox 84">
                  <a:extLst>
                    <a:ext uri="{FF2B5EF4-FFF2-40B4-BE49-F238E27FC236}">
                      <a16:creationId xmlns:a16="http://schemas.microsoft.com/office/drawing/2014/main" id="{987E62AE-B08D-4FE3-AE3A-914DF0537BE9}"/>
                    </a:ext>
                  </a:extLst>
                </p:cNvPr>
                <p:cNvSpPr txBox="1"/>
                <p:nvPr/>
              </p:nvSpPr>
              <p:spPr>
                <a:xfrm rot="16200000">
                  <a:off x="3664173" y="4005930"/>
                  <a:ext cx="4478858" cy="276999"/>
                </a:xfrm>
                <a:prstGeom prst="rect">
                  <a:avLst/>
                </a:prstGeom>
                <a:noFill/>
              </p:spPr>
              <p:txBody>
                <a:bodyPr wrap="square" rtlCol="0">
                  <a:spAutoFit/>
                </a:bodyPr>
                <a:lstStyle/>
                <a:p>
                  <a:r>
                    <a:rPr lang="en-US" sz="1200" b="1" dirty="0"/>
                    <a:t>GNU / Linux</a:t>
                  </a:r>
                </a:p>
              </p:txBody>
            </p:sp>
            <p:grpSp>
              <p:nvGrpSpPr>
                <p:cNvPr id="86" name="Group 85">
                  <a:extLst>
                    <a:ext uri="{FF2B5EF4-FFF2-40B4-BE49-F238E27FC236}">
                      <a16:creationId xmlns:a16="http://schemas.microsoft.com/office/drawing/2014/main" id="{CEA8A0CC-030A-477C-8B9D-85A237BB0BCE}"/>
                    </a:ext>
                  </a:extLst>
                </p:cNvPr>
                <p:cNvGrpSpPr/>
                <p:nvPr/>
              </p:nvGrpSpPr>
              <p:grpSpPr>
                <a:xfrm>
                  <a:off x="1136140" y="1899640"/>
                  <a:ext cx="4753561" cy="4505555"/>
                  <a:chOff x="1136140" y="1899640"/>
                  <a:chExt cx="4753561" cy="4505555"/>
                </a:xfrm>
              </p:grpSpPr>
              <p:sp>
                <p:nvSpPr>
                  <p:cNvPr id="87" name="TextBox 86">
                    <a:extLst>
                      <a:ext uri="{FF2B5EF4-FFF2-40B4-BE49-F238E27FC236}">
                        <a16:creationId xmlns:a16="http://schemas.microsoft.com/office/drawing/2014/main" id="{45E3F660-FE0D-454E-801C-4EADBBEEE340}"/>
                      </a:ext>
                    </a:extLst>
                  </p:cNvPr>
                  <p:cNvSpPr txBox="1"/>
                  <p:nvPr/>
                </p:nvSpPr>
                <p:spPr>
                  <a:xfrm rot="16200000">
                    <a:off x="3511773" y="4005930"/>
                    <a:ext cx="4478858" cy="276999"/>
                  </a:xfrm>
                  <a:prstGeom prst="rect">
                    <a:avLst/>
                  </a:prstGeom>
                  <a:noFill/>
                </p:spPr>
                <p:txBody>
                  <a:bodyPr wrap="square" rtlCol="0">
                    <a:spAutoFit/>
                  </a:bodyPr>
                  <a:lstStyle/>
                  <a:p>
                    <a:r>
                      <a:rPr lang="en-US" sz="1200" b="1" dirty="0"/>
                      <a:t>Windows 3.0</a:t>
                    </a:r>
                  </a:p>
                </p:txBody>
              </p:sp>
              <p:grpSp>
                <p:nvGrpSpPr>
                  <p:cNvPr id="88" name="Group 87">
                    <a:extLst>
                      <a:ext uri="{FF2B5EF4-FFF2-40B4-BE49-F238E27FC236}">
                        <a16:creationId xmlns:a16="http://schemas.microsoft.com/office/drawing/2014/main" id="{F62926F1-DCAF-44A8-A608-58B8927CF7CE}"/>
                      </a:ext>
                    </a:extLst>
                  </p:cNvPr>
                  <p:cNvGrpSpPr/>
                  <p:nvPr/>
                </p:nvGrpSpPr>
                <p:grpSpPr>
                  <a:xfrm>
                    <a:off x="1136140" y="1899640"/>
                    <a:ext cx="4593806" cy="4505555"/>
                    <a:chOff x="1136140" y="1899640"/>
                    <a:chExt cx="4593806" cy="4505555"/>
                  </a:xfrm>
                </p:grpSpPr>
                <p:sp>
                  <p:nvSpPr>
                    <p:cNvPr id="89" name="TextBox 88">
                      <a:extLst>
                        <a:ext uri="{FF2B5EF4-FFF2-40B4-BE49-F238E27FC236}">
                          <a16:creationId xmlns:a16="http://schemas.microsoft.com/office/drawing/2014/main" id="{BA7C7AE5-FA84-49D3-9DF0-3FA221423097}"/>
                        </a:ext>
                      </a:extLst>
                    </p:cNvPr>
                    <p:cNvSpPr txBox="1"/>
                    <p:nvPr/>
                  </p:nvSpPr>
                  <p:spPr>
                    <a:xfrm rot="16200000">
                      <a:off x="3352018" y="4005930"/>
                      <a:ext cx="4478858" cy="276999"/>
                    </a:xfrm>
                    <a:prstGeom prst="rect">
                      <a:avLst/>
                    </a:prstGeom>
                    <a:noFill/>
                  </p:spPr>
                  <p:txBody>
                    <a:bodyPr wrap="square" rtlCol="0">
                      <a:spAutoFit/>
                    </a:bodyPr>
                    <a:lstStyle/>
                    <a:p>
                      <a:r>
                        <a:rPr lang="en-US" sz="1200" b="1" dirty="0"/>
                        <a:t>MACH vs Amoeba</a:t>
                      </a:r>
                    </a:p>
                  </p:txBody>
                </p:sp>
                <p:grpSp>
                  <p:nvGrpSpPr>
                    <p:cNvPr id="90" name="Group 89">
                      <a:extLst>
                        <a:ext uri="{FF2B5EF4-FFF2-40B4-BE49-F238E27FC236}">
                          <a16:creationId xmlns:a16="http://schemas.microsoft.com/office/drawing/2014/main" id="{66B0D1B9-5323-4C87-B988-7521C4970114}"/>
                        </a:ext>
                      </a:extLst>
                    </p:cNvPr>
                    <p:cNvGrpSpPr/>
                    <p:nvPr/>
                  </p:nvGrpSpPr>
                  <p:grpSpPr>
                    <a:xfrm>
                      <a:off x="1136140" y="1899640"/>
                      <a:ext cx="4426459" cy="4505555"/>
                      <a:chOff x="1136140" y="1899640"/>
                      <a:chExt cx="4426459" cy="4505555"/>
                    </a:xfrm>
                  </p:grpSpPr>
                  <p:sp>
                    <p:nvSpPr>
                      <p:cNvPr id="91" name="TextBox 90">
                        <a:extLst>
                          <a:ext uri="{FF2B5EF4-FFF2-40B4-BE49-F238E27FC236}">
                            <a16:creationId xmlns:a16="http://schemas.microsoft.com/office/drawing/2014/main" id="{0D1BA857-38FD-426E-B1AE-0431F8FAEFD0}"/>
                          </a:ext>
                        </a:extLst>
                      </p:cNvPr>
                      <p:cNvSpPr txBox="1"/>
                      <p:nvPr/>
                    </p:nvSpPr>
                    <p:spPr>
                      <a:xfrm rot="16200000">
                        <a:off x="3184671" y="4005930"/>
                        <a:ext cx="4478858" cy="276999"/>
                      </a:xfrm>
                      <a:prstGeom prst="rect">
                        <a:avLst/>
                      </a:prstGeom>
                      <a:noFill/>
                    </p:spPr>
                    <p:txBody>
                      <a:bodyPr wrap="square" rtlCol="0">
                        <a:spAutoFit/>
                      </a:bodyPr>
                      <a:lstStyle/>
                      <a:p>
                        <a:r>
                          <a:rPr lang="en-US" sz="1200" b="1" dirty="0"/>
                          <a:t>SUN NFS</a:t>
                        </a:r>
                      </a:p>
                    </p:txBody>
                  </p:sp>
                  <p:grpSp>
                    <p:nvGrpSpPr>
                      <p:cNvPr id="92" name="Group 91">
                        <a:extLst>
                          <a:ext uri="{FF2B5EF4-FFF2-40B4-BE49-F238E27FC236}">
                            <a16:creationId xmlns:a16="http://schemas.microsoft.com/office/drawing/2014/main" id="{1B6A9239-022E-42B7-8181-8EA1B00627C6}"/>
                          </a:ext>
                        </a:extLst>
                      </p:cNvPr>
                      <p:cNvGrpSpPr/>
                      <p:nvPr/>
                    </p:nvGrpSpPr>
                    <p:grpSpPr>
                      <a:xfrm>
                        <a:off x="1136140" y="1899640"/>
                        <a:ext cx="4274059" cy="4505555"/>
                        <a:chOff x="1136140" y="1899640"/>
                        <a:chExt cx="4274059" cy="4505555"/>
                      </a:xfrm>
                    </p:grpSpPr>
                    <p:sp>
                      <p:nvSpPr>
                        <p:cNvPr id="93" name="TextBox 92">
                          <a:extLst>
                            <a:ext uri="{FF2B5EF4-FFF2-40B4-BE49-F238E27FC236}">
                              <a16:creationId xmlns:a16="http://schemas.microsoft.com/office/drawing/2014/main" id="{99A2021B-7724-4A27-89ED-9C15D99284CD}"/>
                            </a:ext>
                          </a:extLst>
                        </p:cNvPr>
                        <p:cNvSpPr txBox="1"/>
                        <p:nvPr/>
                      </p:nvSpPr>
                      <p:spPr>
                        <a:xfrm rot="16200000">
                          <a:off x="3032271" y="4005930"/>
                          <a:ext cx="4478858" cy="276999"/>
                        </a:xfrm>
                        <a:prstGeom prst="rect">
                          <a:avLst/>
                        </a:prstGeom>
                        <a:noFill/>
                      </p:spPr>
                      <p:txBody>
                        <a:bodyPr wrap="square" rtlCol="0">
                          <a:spAutoFit/>
                        </a:bodyPr>
                        <a:lstStyle/>
                        <a:p>
                          <a:r>
                            <a:rPr lang="en-US" sz="1200" b="1" dirty="0"/>
                            <a:t>Apple Macintosh</a:t>
                          </a:r>
                        </a:p>
                      </p:txBody>
                    </p:sp>
                    <p:grpSp>
                      <p:nvGrpSpPr>
                        <p:cNvPr id="94" name="Group 93">
                          <a:extLst>
                            <a:ext uri="{FF2B5EF4-FFF2-40B4-BE49-F238E27FC236}">
                              <a16:creationId xmlns:a16="http://schemas.microsoft.com/office/drawing/2014/main" id="{9F5AE4BD-2B4D-4F8E-8934-6BEBF1BFA775}"/>
                            </a:ext>
                          </a:extLst>
                        </p:cNvPr>
                        <p:cNvGrpSpPr/>
                        <p:nvPr/>
                      </p:nvGrpSpPr>
                      <p:grpSpPr>
                        <a:xfrm>
                          <a:off x="1136140" y="1899640"/>
                          <a:ext cx="4121659" cy="4505555"/>
                          <a:chOff x="1136140" y="1899640"/>
                          <a:chExt cx="4121659" cy="4505555"/>
                        </a:xfrm>
                      </p:grpSpPr>
                      <p:sp>
                        <p:nvSpPr>
                          <p:cNvPr id="95" name="TextBox 94">
                            <a:extLst>
                              <a:ext uri="{FF2B5EF4-FFF2-40B4-BE49-F238E27FC236}">
                                <a16:creationId xmlns:a16="http://schemas.microsoft.com/office/drawing/2014/main" id="{0007F8DE-11BD-446A-B7DA-67D4E4D267CD}"/>
                              </a:ext>
                            </a:extLst>
                          </p:cNvPr>
                          <p:cNvSpPr txBox="1"/>
                          <p:nvPr/>
                        </p:nvSpPr>
                        <p:spPr>
                          <a:xfrm rot="16200000">
                            <a:off x="2879871" y="4005930"/>
                            <a:ext cx="4478858" cy="276999"/>
                          </a:xfrm>
                          <a:prstGeom prst="rect">
                            <a:avLst/>
                          </a:prstGeom>
                          <a:noFill/>
                        </p:spPr>
                        <p:txBody>
                          <a:bodyPr wrap="square" rtlCol="0">
                            <a:spAutoFit/>
                          </a:bodyPr>
                          <a:lstStyle/>
                          <a:p>
                            <a:r>
                              <a:rPr lang="en-US" sz="1200" b="1" dirty="0"/>
                              <a:t>IBM PC</a:t>
                            </a:r>
                          </a:p>
                        </p:txBody>
                      </p:sp>
                      <p:grpSp>
                        <p:nvGrpSpPr>
                          <p:cNvPr id="96" name="Group 95">
                            <a:extLst>
                              <a:ext uri="{FF2B5EF4-FFF2-40B4-BE49-F238E27FC236}">
                                <a16:creationId xmlns:a16="http://schemas.microsoft.com/office/drawing/2014/main" id="{49AF8AE0-2DA2-437F-9070-C44D83B404F6}"/>
                              </a:ext>
                            </a:extLst>
                          </p:cNvPr>
                          <p:cNvGrpSpPr/>
                          <p:nvPr/>
                        </p:nvGrpSpPr>
                        <p:grpSpPr>
                          <a:xfrm>
                            <a:off x="1136140" y="1899640"/>
                            <a:ext cx="3969259" cy="4505555"/>
                            <a:chOff x="1136140" y="1899640"/>
                            <a:chExt cx="3969259" cy="4505555"/>
                          </a:xfrm>
                        </p:grpSpPr>
                        <p:sp>
                          <p:nvSpPr>
                            <p:cNvPr id="97" name="TextBox 96">
                              <a:extLst>
                                <a:ext uri="{FF2B5EF4-FFF2-40B4-BE49-F238E27FC236}">
                                  <a16:creationId xmlns:a16="http://schemas.microsoft.com/office/drawing/2014/main" id="{EFDFBC6C-A34F-4454-998A-A8882D2E0AD7}"/>
                                </a:ext>
                              </a:extLst>
                            </p:cNvPr>
                            <p:cNvSpPr txBox="1"/>
                            <p:nvPr/>
                          </p:nvSpPr>
                          <p:spPr>
                            <a:xfrm rot="16200000">
                              <a:off x="2727471" y="4005930"/>
                              <a:ext cx="4478858" cy="276999"/>
                            </a:xfrm>
                            <a:prstGeom prst="rect">
                              <a:avLst/>
                            </a:prstGeom>
                            <a:noFill/>
                          </p:spPr>
                          <p:txBody>
                            <a:bodyPr wrap="square" rtlCol="0">
                              <a:spAutoFit/>
                            </a:bodyPr>
                            <a:lstStyle/>
                            <a:p>
                              <a:r>
                                <a:rPr lang="en-US" sz="1200" b="1" dirty="0" err="1"/>
                                <a:t>Visicalc</a:t>
                              </a:r>
                              <a:r>
                                <a:rPr lang="en-US" sz="1200" b="1" dirty="0"/>
                                <a:t>, WordStar</a:t>
                              </a:r>
                            </a:p>
                          </p:txBody>
                        </p:sp>
                        <p:grpSp>
                          <p:nvGrpSpPr>
                            <p:cNvPr id="98" name="Group 97">
                              <a:extLst>
                                <a:ext uri="{FF2B5EF4-FFF2-40B4-BE49-F238E27FC236}">
                                  <a16:creationId xmlns:a16="http://schemas.microsoft.com/office/drawing/2014/main" id="{2FE5B099-C052-4661-BC37-4A189BD73D34}"/>
                                </a:ext>
                              </a:extLst>
                            </p:cNvPr>
                            <p:cNvGrpSpPr/>
                            <p:nvPr/>
                          </p:nvGrpSpPr>
                          <p:grpSpPr>
                            <a:xfrm>
                              <a:off x="1136140" y="1899640"/>
                              <a:ext cx="3816859" cy="4505555"/>
                              <a:chOff x="1136140" y="1899640"/>
                              <a:chExt cx="3816859" cy="4505555"/>
                            </a:xfrm>
                          </p:grpSpPr>
                          <p:sp>
                            <p:nvSpPr>
                              <p:cNvPr id="99" name="TextBox 98">
                                <a:extLst>
                                  <a:ext uri="{FF2B5EF4-FFF2-40B4-BE49-F238E27FC236}">
                                    <a16:creationId xmlns:a16="http://schemas.microsoft.com/office/drawing/2014/main" id="{336ED077-15CA-4370-AA51-D07C042F8EC4}"/>
                                  </a:ext>
                                </a:extLst>
                              </p:cNvPr>
                              <p:cNvSpPr txBox="1"/>
                              <p:nvPr/>
                            </p:nvSpPr>
                            <p:spPr>
                              <a:xfrm rot="16200000">
                                <a:off x="2575071" y="4005930"/>
                                <a:ext cx="4478858" cy="276999"/>
                              </a:xfrm>
                              <a:prstGeom prst="rect">
                                <a:avLst/>
                              </a:prstGeom>
                              <a:noFill/>
                            </p:spPr>
                            <p:txBody>
                              <a:bodyPr wrap="square" rtlCol="0">
                                <a:spAutoFit/>
                              </a:bodyPr>
                              <a:lstStyle/>
                              <a:p>
                                <a:r>
                                  <a:rPr lang="en-US" sz="1200" b="1" dirty="0"/>
                                  <a:t>DEC VAX 11/780</a:t>
                                </a:r>
                              </a:p>
                            </p:txBody>
                          </p:sp>
                          <p:grpSp>
                            <p:nvGrpSpPr>
                              <p:cNvPr id="100" name="Group 99">
                                <a:extLst>
                                  <a:ext uri="{FF2B5EF4-FFF2-40B4-BE49-F238E27FC236}">
                                    <a16:creationId xmlns:a16="http://schemas.microsoft.com/office/drawing/2014/main" id="{7626BB92-A9DD-4FD6-B228-86F990FDB606}"/>
                                  </a:ext>
                                </a:extLst>
                              </p:cNvPr>
                              <p:cNvGrpSpPr/>
                              <p:nvPr/>
                            </p:nvGrpSpPr>
                            <p:grpSpPr>
                              <a:xfrm>
                                <a:off x="1136140" y="1899640"/>
                                <a:ext cx="3658961" cy="4505555"/>
                                <a:chOff x="1136140" y="1899640"/>
                                <a:chExt cx="3658961" cy="4505555"/>
                              </a:xfrm>
                            </p:grpSpPr>
                            <p:sp>
                              <p:nvSpPr>
                                <p:cNvPr id="101" name="TextBox 100">
                                  <a:extLst>
                                    <a:ext uri="{FF2B5EF4-FFF2-40B4-BE49-F238E27FC236}">
                                      <a16:creationId xmlns:a16="http://schemas.microsoft.com/office/drawing/2014/main" id="{B8B9284C-1BE7-42FE-8F51-B8E2868E77BB}"/>
                                    </a:ext>
                                  </a:extLst>
                                </p:cNvPr>
                                <p:cNvSpPr txBox="1"/>
                                <p:nvPr/>
                              </p:nvSpPr>
                              <p:spPr>
                                <a:xfrm rot="16200000">
                                  <a:off x="2417173" y="4005930"/>
                                  <a:ext cx="4478858" cy="276999"/>
                                </a:xfrm>
                                <a:prstGeom prst="rect">
                                  <a:avLst/>
                                </a:prstGeom>
                                <a:noFill/>
                              </p:spPr>
                              <p:txBody>
                                <a:bodyPr wrap="square" rtlCol="0">
                                  <a:spAutoFit/>
                                </a:bodyPr>
                                <a:lstStyle/>
                                <a:p>
                                  <a:r>
                                    <a:rPr lang="en-US" sz="1200" b="1" dirty="0"/>
                                    <a:t>Apple II, PET, Atari</a:t>
                                  </a:r>
                                </a:p>
                              </p:txBody>
                            </p:sp>
                            <p:grpSp>
                              <p:nvGrpSpPr>
                                <p:cNvPr id="102" name="Group 101">
                                  <a:extLst>
                                    <a:ext uri="{FF2B5EF4-FFF2-40B4-BE49-F238E27FC236}">
                                      <a16:creationId xmlns:a16="http://schemas.microsoft.com/office/drawing/2014/main" id="{CE8F0113-FD8D-47FB-8DCC-3E8212C364BF}"/>
                                    </a:ext>
                                  </a:extLst>
                                </p:cNvPr>
                                <p:cNvGrpSpPr/>
                                <p:nvPr/>
                              </p:nvGrpSpPr>
                              <p:grpSpPr>
                                <a:xfrm>
                                  <a:off x="1136140" y="1899640"/>
                                  <a:ext cx="3512059" cy="4505555"/>
                                  <a:chOff x="1136140" y="1899640"/>
                                  <a:chExt cx="3512059" cy="4505555"/>
                                </a:xfrm>
                              </p:grpSpPr>
                              <p:sp>
                                <p:nvSpPr>
                                  <p:cNvPr id="103" name="TextBox 102">
                                    <a:extLst>
                                      <a:ext uri="{FF2B5EF4-FFF2-40B4-BE49-F238E27FC236}">
                                        <a16:creationId xmlns:a16="http://schemas.microsoft.com/office/drawing/2014/main" id="{67D8424F-5990-4255-AB2E-9DB2993F11AA}"/>
                                      </a:ext>
                                    </a:extLst>
                                  </p:cNvPr>
                                  <p:cNvSpPr txBox="1"/>
                                  <p:nvPr/>
                                </p:nvSpPr>
                                <p:spPr>
                                  <a:xfrm rot="16200000">
                                    <a:off x="2270271" y="4005930"/>
                                    <a:ext cx="4478858" cy="276999"/>
                                  </a:xfrm>
                                  <a:prstGeom prst="rect">
                                    <a:avLst/>
                                  </a:prstGeom>
                                  <a:noFill/>
                                </p:spPr>
                                <p:txBody>
                                  <a:bodyPr wrap="square" rtlCol="0">
                                    <a:spAutoFit/>
                                  </a:bodyPr>
                                  <a:lstStyle/>
                                  <a:p>
                                    <a:r>
                                      <a:rPr lang="en-US" sz="1200" b="1" dirty="0"/>
                                      <a:t>BASIC, CP/M</a:t>
                                    </a:r>
                                  </a:p>
                                </p:txBody>
                              </p:sp>
                              <p:sp>
                                <p:nvSpPr>
                                  <p:cNvPr id="104" name="TextBox 103">
                                    <a:extLst>
                                      <a:ext uri="{FF2B5EF4-FFF2-40B4-BE49-F238E27FC236}">
                                        <a16:creationId xmlns:a16="http://schemas.microsoft.com/office/drawing/2014/main" id="{EF332A84-8DD5-4BF6-BE80-7C5ADBD95AE2}"/>
                                      </a:ext>
                                    </a:extLst>
                                  </p:cNvPr>
                                  <p:cNvSpPr txBox="1"/>
                                  <p:nvPr/>
                                </p:nvSpPr>
                                <p:spPr>
                                  <a:xfrm rot="16200000">
                                    <a:off x="-964789" y="4005930"/>
                                    <a:ext cx="4478858" cy="276999"/>
                                  </a:xfrm>
                                  <a:prstGeom prst="rect">
                                    <a:avLst/>
                                  </a:prstGeom>
                                  <a:noFill/>
                                </p:spPr>
                                <p:txBody>
                                  <a:bodyPr wrap="square" rtlCol="0">
                                    <a:spAutoFit/>
                                  </a:bodyPr>
                                  <a:lstStyle/>
                                  <a:p>
                                    <a:r>
                                      <a:rPr lang="en-US" sz="1200" b="1" dirty="0"/>
                                      <a:t>ENIAC</a:t>
                                    </a:r>
                                  </a:p>
                                </p:txBody>
                              </p:sp>
                              <p:sp>
                                <p:nvSpPr>
                                  <p:cNvPr id="105" name="TextBox 104">
                                    <a:extLst>
                                      <a:ext uri="{FF2B5EF4-FFF2-40B4-BE49-F238E27FC236}">
                                        <a16:creationId xmlns:a16="http://schemas.microsoft.com/office/drawing/2014/main" id="{0615311B-80B9-44A4-97FE-ACF5BBCAB24A}"/>
                                      </a:ext>
                                    </a:extLst>
                                  </p:cNvPr>
                                  <p:cNvSpPr txBox="1"/>
                                  <p:nvPr/>
                                </p:nvSpPr>
                                <p:spPr>
                                  <a:xfrm rot="16200000">
                                    <a:off x="-718292" y="4027266"/>
                                    <a:ext cx="4478858" cy="276999"/>
                                  </a:xfrm>
                                  <a:prstGeom prst="rect">
                                    <a:avLst/>
                                  </a:prstGeom>
                                  <a:noFill/>
                                </p:spPr>
                                <p:txBody>
                                  <a:bodyPr wrap="square" rtlCol="0">
                                    <a:spAutoFit/>
                                  </a:bodyPr>
                                  <a:lstStyle/>
                                  <a:p>
                                    <a:r>
                                      <a:rPr lang="en-US" sz="1200" b="1" dirty="0"/>
                                      <a:t>Transistor</a:t>
                                    </a:r>
                                  </a:p>
                                </p:txBody>
                              </p:sp>
                              <p:sp>
                                <p:nvSpPr>
                                  <p:cNvPr id="106" name="TextBox 105">
                                    <a:extLst>
                                      <a:ext uri="{FF2B5EF4-FFF2-40B4-BE49-F238E27FC236}">
                                        <a16:creationId xmlns:a16="http://schemas.microsoft.com/office/drawing/2014/main" id="{D4B35437-7A96-427C-B306-71023105FEFF}"/>
                                      </a:ext>
                                    </a:extLst>
                                  </p:cNvPr>
                                  <p:cNvSpPr txBox="1"/>
                                  <p:nvPr/>
                                </p:nvSpPr>
                                <p:spPr>
                                  <a:xfrm rot="16200000">
                                    <a:off x="-168129" y="4005930"/>
                                    <a:ext cx="4478858" cy="276999"/>
                                  </a:xfrm>
                                  <a:prstGeom prst="rect">
                                    <a:avLst/>
                                  </a:prstGeom>
                                  <a:noFill/>
                                </p:spPr>
                                <p:txBody>
                                  <a:bodyPr wrap="square" rtlCol="0">
                                    <a:spAutoFit/>
                                  </a:bodyPr>
                                  <a:lstStyle/>
                                  <a:p>
                                    <a:r>
                                      <a:rPr lang="en-US" sz="1200" b="1" dirty="0"/>
                                      <a:t>UNIVAC</a:t>
                                    </a:r>
                                  </a:p>
                                </p:txBody>
                              </p:sp>
                              <p:sp>
                                <p:nvSpPr>
                                  <p:cNvPr id="107" name="TextBox 106">
                                    <a:extLst>
                                      <a:ext uri="{FF2B5EF4-FFF2-40B4-BE49-F238E27FC236}">
                                        <a16:creationId xmlns:a16="http://schemas.microsoft.com/office/drawing/2014/main" id="{BC2FBC3A-D1C1-442A-8F6B-5D0C8DF9EE34}"/>
                                      </a:ext>
                                    </a:extLst>
                                  </p:cNvPr>
                                  <p:cNvSpPr txBox="1"/>
                                  <p:nvPr/>
                                </p:nvSpPr>
                                <p:spPr>
                                  <a:xfrm rot="16200000">
                                    <a:off x="-15729" y="4005930"/>
                                    <a:ext cx="4478858" cy="276999"/>
                                  </a:xfrm>
                                  <a:prstGeom prst="rect">
                                    <a:avLst/>
                                  </a:prstGeom>
                                  <a:noFill/>
                                </p:spPr>
                                <p:txBody>
                                  <a:bodyPr wrap="square" rtlCol="0">
                                    <a:spAutoFit/>
                                  </a:bodyPr>
                                  <a:lstStyle/>
                                  <a:p>
                                    <a:r>
                                      <a:rPr lang="en-US" sz="1200" b="1" dirty="0"/>
                                      <a:t>IBM 701</a:t>
                                    </a:r>
                                  </a:p>
                                </p:txBody>
                              </p:sp>
                              <p:sp>
                                <p:nvSpPr>
                                  <p:cNvPr id="108" name="TextBox 107">
                                    <a:extLst>
                                      <a:ext uri="{FF2B5EF4-FFF2-40B4-BE49-F238E27FC236}">
                                        <a16:creationId xmlns:a16="http://schemas.microsoft.com/office/drawing/2014/main" id="{30B4940C-AEA9-48F9-8ACF-CBD73DEC6EC7}"/>
                                      </a:ext>
                                    </a:extLst>
                                  </p:cNvPr>
                                  <p:cNvSpPr txBox="1"/>
                                  <p:nvPr/>
                                </p:nvSpPr>
                                <p:spPr>
                                  <a:xfrm rot="16200000">
                                    <a:off x="155171" y="4005930"/>
                                    <a:ext cx="4478858" cy="276999"/>
                                  </a:xfrm>
                                  <a:prstGeom prst="rect">
                                    <a:avLst/>
                                  </a:prstGeom>
                                  <a:noFill/>
                                </p:spPr>
                                <p:txBody>
                                  <a:bodyPr wrap="square" rtlCol="0">
                                    <a:spAutoFit/>
                                  </a:bodyPr>
                                  <a:lstStyle/>
                                  <a:p>
                                    <a:r>
                                      <a:rPr lang="en-US" sz="1200" b="1" dirty="0"/>
                                      <a:t>UNIVAC 1103A</a:t>
                                    </a:r>
                                  </a:p>
                                </p:txBody>
                              </p:sp>
                              <p:sp>
                                <p:nvSpPr>
                                  <p:cNvPr id="109" name="TextBox 108">
                                    <a:extLst>
                                      <a:ext uri="{FF2B5EF4-FFF2-40B4-BE49-F238E27FC236}">
                                        <a16:creationId xmlns:a16="http://schemas.microsoft.com/office/drawing/2014/main" id="{FBE2D553-34A6-40DB-AB08-E35BD9C56E40}"/>
                                      </a:ext>
                                    </a:extLst>
                                  </p:cNvPr>
                                  <p:cNvSpPr txBox="1"/>
                                  <p:nvPr/>
                                </p:nvSpPr>
                                <p:spPr>
                                  <a:xfrm rot="16200000">
                                    <a:off x="-519024" y="4011296"/>
                                    <a:ext cx="4478858" cy="276999"/>
                                  </a:xfrm>
                                  <a:prstGeom prst="rect">
                                    <a:avLst/>
                                  </a:prstGeom>
                                  <a:noFill/>
                                </p:spPr>
                                <p:txBody>
                                  <a:bodyPr wrap="square" rtlCol="0">
                                    <a:spAutoFit/>
                                  </a:bodyPr>
                                  <a:lstStyle/>
                                  <a:p>
                                    <a:r>
                                      <a:rPr lang="en-US" sz="1200" b="1" dirty="0"/>
                                      <a:t>EDSAC and EDVAC</a:t>
                                    </a:r>
                                  </a:p>
                                </p:txBody>
                              </p:sp>
                              <p:sp>
                                <p:nvSpPr>
                                  <p:cNvPr id="110" name="TextBox 109">
                                    <a:extLst>
                                      <a:ext uri="{FF2B5EF4-FFF2-40B4-BE49-F238E27FC236}">
                                        <a16:creationId xmlns:a16="http://schemas.microsoft.com/office/drawing/2014/main" id="{BC6C0AD7-B4F8-42F4-BC50-92C7F9588609}"/>
                                      </a:ext>
                                    </a:extLst>
                                  </p:cNvPr>
                                  <p:cNvSpPr txBox="1"/>
                                  <p:nvPr/>
                                </p:nvSpPr>
                                <p:spPr>
                                  <a:xfrm rot="16200000">
                                    <a:off x="-366624" y="4002825"/>
                                    <a:ext cx="4478858" cy="276999"/>
                                  </a:xfrm>
                                  <a:prstGeom prst="rect">
                                    <a:avLst/>
                                  </a:prstGeom>
                                  <a:noFill/>
                                </p:spPr>
                                <p:txBody>
                                  <a:bodyPr wrap="square" rtlCol="0">
                                    <a:spAutoFit/>
                                  </a:bodyPr>
                                  <a:lstStyle/>
                                  <a:p>
                                    <a:r>
                                      <a:rPr lang="en-US" sz="1200" b="1" dirty="0"/>
                                      <a:t>BINAC</a:t>
                                    </a:r>
                                  </a:p>
                                </p:txBody>
                              </p:sp>
                              <p:sp>
                                <p:nvSpPr>
                                  <p:cNvPr id="111" name="TextBox 110">
                                    <a:extLst>
                                      <a:ext uri="{FF2B5EF4-FFF2-40B4-BE49-F238E27FC236}">
                                        <a16:creationId xmlns:a16="http://schemas.microsoft.com/office/drawing/2014/main" id="{A85AC609-CF6D-47BE-9BB5-63D06763E6A2}"/>
                                      </a:ext>
                                    </a:extLst>
                                  </p:cNvPr>
                                  <p:cNvSpPr txBox="1"/>
                                  <p:nvPr/>
                                </p:nvSpPr>
                                <p:spPr>
                                  <a:xfrm rot="16200000">
                                    <a:off x="1508271" y="4005930"/>
                                    <a:ext cx="4478858" cy="276999"/>
                                  </a:xfrm>
                                  <a:prstGeom prst="rect">
                                    <a:avLst/>
                                  </a:prstGeom>
                                  <a:noFill/>
                                </p:spPr>
                                <p:txBody>
                                  <a:bodyPr wrap="square" rtlCol="0">
                                    <a:spAutoFit/>
                                  </a:bodyPr>
                                  <a:lstStyle/>
                                  <a:p>
                                    <a:r>
                                      <a:rPr lang="en-US" sz="1200" b="1" dirty="0"/>
                                      <a:t>Intel 4004</a:t>
                                    </a:r>
                                  </a:p>
                                </p:txBody>
                              </p:sp>
                              <p:sp>
                                <p:nvSpPr>
                                  <p:cNvPr id="112" name="TextBox 111">
                                    <a:extLst>
                                      <a:ext uri="{FF2B5EF4-FFF2-40B4-BE49-F238E27FC236}">
                                        <a16:creationId xmlns:a16="http://schemas.microsoft.com/office/drawing/2014/main" id="{B782A81F-FCD9-4EB6-9F07-02A3432C8C1F}"/>
                                      </a:ext>
                                    </a:extLst>
                                  </p:cNvPr>
                                  <p:cNvSpPr txBox="1"/>
                                  <p:nvPr/>
                                </p:nvSpPr>
                                <p:spPr>
                                  <a:xfrm rot="16200000">
                                    <a:off x="2123524" y="4005930"/>
                                    <a:ext cx="4478858" cy="276999"/>
                                  </a:xfrm>
                                  <a:prstGeom prst="rect">
                                    <a:avLst/>
                                  </a:prstGeom>
                                  <a:noFill/>
                                </p:spPr>
                                <p:txBody>
                                  <a:bodyPr wrap="square" rtlCol="0">
                                    <a:spAutoFit/>
                                  </a:bodyPr>
                                  <a:lstStyle/>
                                  <a:p>
                                    <a:r>
                                      <a:rPr lang="en-US" sz="1200" b="1" dirty="0"/>
                                      <a:t>CRAY-1</a:t>
                                    </a:r>
                                  </a:p>
                                </p:txBody>
                              </p:sp>
                              <p:sp>
                                <p:nvSpPr>
                                  <p:cNvPr id="113" name="TextBox 112">
                                    <a:extLst>
                                      <a:ext uri="{FF2B5EF4-FFF2-40B4-BE49-F238E27FC236}">
                                        <a16:creationId xmlns:a16="http://schemas.microsoft.com/office/drawing/2014/main" id="{A5B9C27E-96E9-4163-8826-BA56E51D8277}"/>
                                      </a:ext>
                                    </a:extLst>
                                  </p:cNvPr>
                                  <p:cNvSpPr txBox="1"/>
                                  <p:nvPr/>
                                </p:nvSpPr>
                                <p:spPr>
                                  <a:xfrm rot="16200000">
                                    <a:off x="1279671" y="4005930"/>
                                    <a:ext cx="4478858" cy="276999"/>
                                  </a:xfrm>
                                  <a:prstGeom prst="rect">
                                    <a:avLst/>
                                  </a:prstGeom>
                                  <a:noFill/>
                                </p:spPr>
                                <p:txBody>
                                  <a:bodyPr wrap="square" rtlCol="0">
                                    <a:spAutoFit/>
                                  </a:bodyPr>
                                  <a:lstStyle/>
                                  <a:p>
                                    <a:r>
                                      <a:rPr lang="en-US" sz="1200" b="1" dirty="0"/>
                                      <a:t>DEC PD-8</a:t>
                                    </a:r>
                                  </a:p>
                                </p:txBody>
                              </p:sp>
                              <p:sp>
                                <p:nvSpPr>
                                  <p:cNvPr id="114" name="TextBox 113">
                                    <a:extLst>
                                      <a:ext uri="{FF2B5EF4-FFF2-40B4-BE49-F238E27FC236}">
                                        <a16:creationId xmlns:a16="http://schemas.microsoft.com/office/drawing/2014/main" id="{EE1358E4-B572-4887-B2CD-C4DD08AF534F}"/>
                                      </a:ext>
                                    </a:extLst>
                                  </p:cNvPr>
                                  <p:cNvSpPr txBox="1"/>
                                  <p:nvPr/>
                                </p:nvSpPr>
                                <p:spPr>
                                  <a:xfrm rot="16200000">
                                    <a:off x="1127271" y="4005930"/>
                                    <a:ext cx="4478858" cy="276999"/>
                                  </a:xfrm>
                                  <a:prstGeom prst="rect">
                                    <a:avLst/>
                                  </a:prstGeom>
                                  <a:noFill/>
                                </p:spPr>
                                <p:txBody>
                                  <a:bodyPr wrap="square" rtlCol="0">
                                    <a:spAutoFit/>
                                  </a:bodyPr>
                                  <a:lstStyle/>
                                  <a:p>
                                    <a:r>
                                      <a:rPr lang="en-US" sz="1200" b="1" dirty="0"/>
                                      <a:t>GE-645 Mainframe</a:t>
                                    </a:r>
                                  </a:p>
                                </p:txBody>
                              </p:sp>
                              <p:sp>
                                <p:nvSpPr>
                                  <p:cNvPr id="115" name="TextBox 114">
                                    <a:extLst>
                                      <a:ext uri="{FF2B5EF4-FFF2-40B4-BE49-F238E27FC236}">
                                        <a16:creationId xmlns:a16="http://schemas.microsoft.com/office/drawing/2014/main" id="{7ECFF6FD-46DF-447E-BEE3-BBFB74FFB8FC}"/>
                                      </a:ext>
                                    </a:extLst>
                                  </p:cNvPr>
                                  <p:cNvSpPr txBox="1"/>
                                  <p:nvPr/>
                                </p:nvSpPr>
                                <p:spPr>
                                  <a:xfrm rot="16200000">
                                    <a:off x="974871" y="4005930"/>
                                    <a:ext cx="4478858" cy="276999"/>
                                  </a:xfrm>
                                  <a:prstGeom prst="rect">
                                    <a:avLst/>
                                  </a:prstGeom>
                                  <a:noFill/>
                                </p:spPr>
                                <p:txBody>
                                  <a:bodyPr wrap="square" rtlCol="0">
                                    <a:spAutoFit/>
                                  </a:bodyPr>
                                  <a:lstStyle/>
                                  <a:p>
                                    <a:r>
                                      <a:rPr lang="en-US" sz="1200" b="1" dirty="0"/>
                                      <a:t>IBM System/360</a:t>
                                    </a:r>
                                  </a:p>
                                </p:txBody>
                              </p:sp>
                              <p:sp>
                                <p:nvSpPr>
                                  <p:cNvPr id="116" name="TextBox 115">
                                    <a:extLst>
                                      <a:ext uri="{FF2B5EF4-FFF2-40B4-BE49-F238E27FC236}">
                                        <a16:creationId xmlns:a16="http://schemas.microsoft.com/office/drawing/2014/main" id="{92A9B169-9B0F-475C-B4F3-0B1DDE4A6C5F}"/>
                                      </a:ext>
                                    </a:extLst>
                                  </p:cNvPr>
                                  <p:cNvSpPr txBox="1"/>
                                  <p:nvPr/>
                                </p:nvSpPr>
                                <p:spPr>
                                  <a:xfrm rot="16200000">
                                    <a:off x="822471" y="4005930"/>
                                    <a:ext cx="4478858" cy="276999"/>
                                  </a:xfrm>
                                  <a:prstGeom prst="rect">
                                    <a:avLst/>
                                  </a:prstGeom>
                                  <a:noFill/>
                                </p:spPr>
                                <p:txBody>
                                  <a:bodyPr wrap="square" rtlCol="0">
                                    <a:spAutoFit/>
                                  </a:bodyPr>
                                  <a:lstStyle/>
                                  <a:p>
                                    <a:r>
                                      <a:rPr lang="en-US" sz="1200" b="1" dirty="0"/>
                                      <a:t>DEC PDP-1</a:t>
                                    </a:r>
                                  </a:p>
                                </p:txBody>
                              </p:sp>
                              <p:sp>
                                <p:nvSpPr>
                                  <p:cNvPr id="117" name="TextBox 116">
                                    <a:extLst>
                                      <a:ext uri="{FF2B5EF4-FFF2-40B4-BE49-F238E27FC236}">
                                        <a16:creationId xmlns:a16="http://schemas.microsoft.com/office/drawing/2014/main" id="{9CD9C38C-30E3-4F14-A2E6-7A7A6DFB6CB8}"/>
                                      </a:ext>
                                    </a:extLst>
                                  </p:cNvPr>
                                  <p:cNvSpPr txBox="1"/>
                                  <p:nvPr/>
                                </p:nvSpPr>
                                <p:spPr>
                                  <a:xfrm rot="16200000">
                                    <a:off x="337471" y="4005930"/>
                                    <a:ext cx="4478858" cy="276999"/>
                                  </a:xfrm>
                                  <a:prstGeom prst="rect">
                                    <a:avLst/>
                                  </a:prstGeom>
                                  <a:noFill/>
                                </p:spPr>
                                <p:txBody>
                                  <a:bodyPr wrap="square" rtlCol="0">
                                    <a:spAutoFit/>
                                  </a:bodyPr>
                                  <a:lstStyle/>
                                  <a:p>
                                    <a:r>
                                      <a:rPr lang="en-US" sz="1200" b="1" dirty="0"/>
                                      <a:t>FORTRAN</a:t>
                                    </a:r>
                                  </a:p>
                                </p:txBody>
                              </p:sp>
                              <p:sp>
                                <p:nvSpPr>
                                  <p:cNvPr id="118" name="TextBox 117">
                                    <a:extLst>
                                      <a:ext uri="{FF2B5EF4-FFF2-40B4-BE49-F238E27FC236}">
                                        <a16:creationId xmlns:a16="http://schemas.microsoft.com/office/drawing/2014/main" id="{0B7AC3AD-0E78-4998-B2FA-851E5399C786}"/>
                                      </a:ext>
                                    </a:extLst>
                                  </p:cNvPr>
                                  <p:cNvSpPr txBox="1"/>
                                  <p:nvPr/>
                                </p:nvSpPr>
                                <p:spPr>
                                  <a:xfrm rot="16200000">
                                    <a:off x="642271" y="4005930"/>
                                    <a:ext cx="4478858" cy="276999"/>
                                  </a:xfrm>
                                  <a:prstGeom prst="rect">
                                    <a:avLst/>
                                  </a:prstGeom>
                                  <a:noFill/>
                                </p:spPr>
                                <p:txBody>
                                  <a:bodyPr wrap="square" rtlCol="0">
                                    <a:spAutoFit/>
                                  </a:bodyPr>
                                  <a:lstStyle/>
                                  <a:p>
                                    <a:r>
                                      <a:rPr lang="en-US" sz="1200" b="1" dirty="0"/>
                                      <a:t>Burroughs B5000</a:t>
                                    </a:r>
                                  </a:p>
                                </p:txBody>
                              </p:sp>
                              <p:sp>
                                <p:nvSpPr>
                                  <p:cNvPr id="119" name="TextBox 118">
                                    <a:extLst>
                                      <a:ext uri="{FF2B5EF4-FFF2-40B4-BE49-F238E27FC236}">
                                        <a16:creationId xmlns:a16="http://schemas.microsoft.com/office/drawing/2014/main" id="{5E23E914-5ACF-4F91-862A-82B1A4D60A2A}"/>
                                      </a:ext>
                                    </a:extLst>
                                  </p:cNvPr>
                                  <p:cNvSpPr txBox="1"/>
                                  <p:nvPr/>
                                </p:nvSpPr>
                                <p:spPr>
                                  <a:xfrm rot="16200000">
                                    <a:off x="489871" y="4005930"/>
                                    <a:ext cx="4478858" cy="276999"/>
                                  </a:xfrm>
                                  <a:prstGeom prst="rect">
                                    <a:avLst/>
                                  </a:prstGeom>
                                  <a:noFill/>
                                </p:spPr>
                                <p:txBody>
                                  <a:bodyPr wrap="square" rtlCol="0">
                                    <a:spAutoFit/>
                                  </a:bodyPr>
                                  <a:lstStyle/>
                                  <a:p>
                                    <a:r>
                                      <a:rPr lang="en-US" sz="1200" b="1" dirty="0"/>
                                      <a:t>IBM 7090</a:t>
                                    </a:r>
                                  </a:p>
                                </p:txBody>
                              </p:sp>
                              <p:sp>
                                <p:nvSpPr>
                                  <p:cNvPr id="120" name="TextBox 119">
                                    <a:extLst>
                                      <a:ext uri="{FF2B5EF4-FFF2-40B4-BE49-F238E27FC236}">
                                        <a16:creationId xmlns:a16="http://schemas.microsoft.com/office/drawing/2014/main" id="{677A49A2-E04C-40B0-9748-8342CC01A06E}"/>
                                      </a:ext>
                                    </a:extLst>
                                  </p:cNvPr>
                                  <p:cNvSpPr txBox="1"/>
                                  <p:nvPr/>
                                </p:nvSpPr>
                                <p:spPr>
                                  <a:xfrm rot="16200000">
                                    <a:off x="1660671" y="4005930"/>
                                    <a:ext cx="4478858" cy="276999"/>
                                  </a:xfrm>
                                  <a:prstGeom prst="rect">
                                    <a:avLst/>
                                  </a:prstGeom>
                                  <a:noFill/>
                                </p:spPr>
                                <p:txBody>
                                  <a:bodyPr wrap="square" rtlCol="0">
                                    <a:spAutoFit/>
                                  </a:bodyPr>
                                  <a:lstStyle/>
                                  <a:p>
                                    <a:r>
                                      <a:rPr lang="en-US" sz="1200" b="1" dirty="0"/>
                                      <a:t>Ethernet, WYSIWYG, Mouse</a:t>
                                    </a:r>
                                  </a:p>
                                </p:txBody>
                              </p:sp>
                              <p:sp>
                                <p:nvSpPr>
                                  <p:cNvPr id="121" name="TextBox 120">
                                    <a:extLst>
                                      <a:ext uri="{FF2B5EF4-FFF2-40B4-BE49-F238E27FC236}">
                                        <a16:creationId xmlns:a16="http://schemas.microsoft.com/office/drawing/2014/main" id="{FCD92DB6-616B-44AF-A9E4-1D0C78624A7D}"/>
                                      </a:ext>
                                    </a:extLst>
                                  </p:cNvPr>
                                  <p:cNvSpPr txBox="1"/>
                                  <p:nvPr/>
                                </p:nvSpPr>
                                <p:spPr>
                                  <a:xfrm rot="16200000">
                                    <a:off x="1813071" y="4005930"/>
                                    <a:ext cx="4478858" cy="276999"/>
                                  </a:xfrm>
                                  <a:prstGeom prst="rect">
                                    <a:avLst/>
                                  </a:prstGeom>
                                  <a:noFill/>
                                </p:spPr>
                                <p:txBody>
                                  <a:bodyPr wrap="square" rtlCol="0">
                                    <a:spAutoFit/>
                                  </a:bodyPr>
                                  <a:lstStyle/>
                                  <a:p>
                                    <a:r>
                                      <a:rPr lang="en-US" sz="1200" b="1" dirty="0"/>
                                      <a:t>Altair 8800</a:t>
                                    </a:r>
                                  </a:p>
                                </p:txBody>
                              </p:sp>
                              <p:sp>
                                <p:nvSpPr>
                                  <p:cNvPr id="122" name="TextBox 121">
                                    <a:extLst>
                                      <a:ext uri="{FF2B5EF4-FFF2-40B4-BE49-F238E27FC236}">
                                        <a16:creationId xmlns:a16="http://schemas.microsoft.com/office/drawing/2014/main" id="{03310513-86F7-499F-89D0-B8E45DF67928}"/>
                                      </a:ext>
                                    </a:extLst>
                                  </p:cNvPr>
                                  <p:cNvSpPr txBox="1"/>
                                  <p:nvPr/>
                                </p:nvSpPr>
                                <p:spPr>
                                  <a:xfrm rot="16200000">
                                    <a:off x="1965471" y="4000569"/>
                                    <a:ext cx="4478858" cy="276999"/>
                                  </a:xfrm>
                                  <a:prstGeom prst="rect">
                                    <a:avLst/>
                                  </a:prstGeom>
                                  <a:noFill/>
                                </p:spPr>
                                <p:txBody>
                                  <a:bodyPr wrap="square" rtlCol="0">
                                    <a:spAutoFit/>
                                  </a:bodyPr>
                                  <a:lstStyle/>
                                  <a:p>
                                    <a:r>
                                      <a:rPr lang="en-US" sz="1200" b="1" dirty="0"/>
                                      <a:t>IBM System/360 Model 67</a:t>
                                    </a:r>
                                  </a:p>
                                </p:txBody>
                              </p:sp>
                            </p:grpSp>
                          </p:grpSp>
                        </p:grpSp>
                      </p:grpSp>
                    </p:grpSp>
                  </p:grpSp>
                </p:grpSp>
              </p:grpSp>
            </p:grpSp>
          </p:grpSp>
        </p:grpSp>
      </p:grpSp>
      <p:pic>
        <p:nvPicPr>
          <p:cNvPr id="4098" name="Picture 2" descr="What is Internet of Things (IoT) and How it Works?">
            <a:extLst>
              <a:ext uri="{FF2B5EF4-FFF2-40B4-BE49-F238E27FC236}">
                <a16:creationId xmlns:a16="http://schemas.microsoft.com/office/drawing/2014/main" id="{4E2DCBDB-4C4D-405E-9235-27D1646FF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582" y="1478845"/>
            <a:ext cx="3953238" cy="232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3279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895</TotalTime>
  <Words>2154</Words>
  <Application>Microsoft Office PowerPoint</Application>
  <PresentationFormat>Custom</PresentationFormat>
  <Paragraphs>528</Paragraphs>
  <Slides>19</Slides>
  <Notes>10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Calibri</vt:lpstr>
      <vt:lpstr>Comic Sans MS</vt:lpstr>
      <vt:lpstr>Courier New</vt:lpstr>
      <vt:lpstr>Roboto</vt:lpstr>
      <vt:lpstr>Tahoma</vt:lpstr>
      <vt:lpstr>Tw Cen MT</vt:lpstr>
      <vt:lpstr>Wingdings</vt:lpstr>
      <vt:lpstr>CS 235 Theme</vt:lpstr>
      <vt:lpstr>PowerPoint Presentation</vt:lpstr>
      <vt:lpstr>Tip #7: The Rule of Seven</vt:lpstr>
      <vt:lpstr>P1 Pass-off</vt:lpstr>
      <vt:lpstr>The OS Evolution</vt:lpstr>
      <vt:lpstr>The OS Evolution</vt:lpstr>
      <vt:lpstr>The OS Evolution</vt:lpstr>
      <vt:lpstr>The OS Evolution</vt:lpstr>
      <vt:lpstr>The OS Evolution</vt:lpstr>
      <vt:lpstr>The OS Evolution</vt:lpstr>
      <vt:lpstr>The OS Evolution</vt:lpstr>
      <vt:lpstr>Evolution of Operating Systems</vt:lpstr>
      <vt:lpstr>Why is Linux so complicated?</vt:lpstr>
      <vt:lpstr>Why is Linux so complicated?</vt:lpstr>
      <vt:lpstr>Chapter 3 – Processes Part 1</vt:lpstr>
      <vt:lpstr>CS 345</vt:lpstr>
      <vt:lpstr>Chapter 3 Process Description and Control</vt:lpstr>
      <vt:lpstr>Chapter 3 Learning Objectives</vt:lpstr>
      <vt:lpstr>New Building Construction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Paul Roper</cp:lastModifiedBy>
  <cp:revision>62</cp:revision>
  <dcterms:created xsi:type="dcterms:W3CDTF">2020-07-19T21:27:39Z</dcterms:created>
  <dcterms:modified xsi:type="dcterms:W3CDTF">2021-09-15T02:09:55Z</dcterms:modified>
</cp:coreProperties>
</file>