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3729" r:id="rId2"/>
    <p:sldId id="1965" r:id="rId3"/>
    <p:sldId id="1869" r:id="rId4"/>
    <p:sldId id="1697" r:id="rId5"/>
    <p:sldId id="1698" r:id="rId6"/>
    <p:sldId id="1963" r:id="rId7"/>
    <p:sldId id="1664" r:id="rId8"/>
    <p:sldId id="1964" r:id="rId9"/>
    <p:sldId id="1644" r:id="rId10"/>
    <p:sldId id="1497" r:id="rId11"/>
    <p:sldId id="1526" r:id="rId12"/>
    <p:sldId id="1615" r:id="rId13"/>
    <p:sldId id="1591" r:id="rId14"/>
    <p:sldId id="1966" r:id="rId15"/>
    <p:sldId id="1524" r:id="rId16"/>
    <p:sldId id="1500" r:id="rId17"/>
    <p:sldId id="1626" r:id="rId18"/>
    <p:sldId id="1597" r:id="rId19"/>
    <p:sldId id="1692" r:id="rId20"/>
    <p:sldId id="1513" r:id="rId21"/>
    <p:sldId id="1627" r:id="rId22"/>
    <p:sldId id="1628" r:id="rId23"/>
    <p:sldId id="1683" r:id="rId24"/>
    <p:sldId id="1512" r:id="rId25"/>
    <p:sldId id="3879" r:id="rId26"/>
  </p:sldIdLst>
  <p:sldSz cx="109728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71" d="100"/>
          <a:sy n="71" d="100"/>
        </p:scale>
        <p:origin x="768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93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935890-289D-48CF-A192-5CCB27F70E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2255A-A51A-4040-87FD-BC18C8F47E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41A07-9572-4BA8-B004-1940BA5DB093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52C04B-C05F-4C6C-8259-543965D3D39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C9C99-6F7C-4115-BB8E-498012FD45B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4A9C0-C8C6-439F-A9E1-F6B62EC2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49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28AEA-81C9-4CCC-BD9F-40FD61BC80F3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5C7739-F984-46A3-B42A-7DB3B6E90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4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A8979F-68AA-436C-9A2F-1D473E4F5B1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42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8F1292-BEC6-4349-8CA1-A49D289C7F8F}" type="slidenum">
              <a:rPr lang="en-US"/>
              <a:pPr/>
              <a:t>16</a:t>
            </a:fld>
            <a:endParaRPr lang="en-US"/>
          </a:p>
        </p:txBody>
      </p:sp>
      <p:sp>
        <p:nvSpPr>
          <p:cNvPr id="2497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3900" y="700088"/>
            <a:ext cx="5567363" cy="3481387"/>
          </a:xfrm>
          <a:ln w="12700" cap="flat"/>
        </p:spPr>
      </p:sp>
      <p:sp>
        <p:nvSpPr>
          <p:cNvPr id="2497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6426"/>
            <a:ext cx="5140960" cy="4183063"/>
          </a:xfrm>
          <a:ln/>
        </p:spPr>
        <p:txBody>
          <a:bodyPr lIns="92065" tIns="46033" rIns="92065" bIns="4603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62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32A37A-DDD5-4DF5-8747-28F8E9947BA3}" type="slidenum">
              <a:rPr lang="en-US"/>
              <a:pPr/>
              <a:t>21</a:t>
            </a:fld>
            <a:endParaRPr lang="en-US"/>
          </a:p>
        </p:txBody>
      </p:sp>
      <p:sp>
        <p:nvSpPr>
          <p:cNvPr id="250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3900" y="700088"/>
            <a:ext cx="5567363" cy="3481387"/>
          </a:xfrm>
          <a:ln w="12700" cap="flat"/>
        </p:spPr>
      </p:sp>
      <p:sp>
        <p:nvSpPr>
          <p:cNvPr id="2508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6426"/>
            <a:ext cx="5140960" cy="4183063"/>
          </a:xfrm>
          <a:ln/>
        </p:spPr>
        <p:txBody>
          <a:bodyPr lIns="92065" tIns="46033" rIns="92065" bIns="4603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84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AA0556-F84E-46CB-ABE9-1F26EE122611}" type="slidenum">
              <a:rPr lang="en-US"/>
              <a:pPr/>
              <a:t>22</a:t>
            </a:fld>
            <a:endParaRPr lang="en-US"/>
          </a:p>
        </p:txBody>
      </p:sp>
      <p:sp>
        <p:nvSpPr>
          <p:cNvPr id="252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3900" y="700088"/>
            <a:ext cx="5567363" cy="3481387"/>
          </a:xfrm>
          <a:ln w="12700" cap="flat"/>
        </p:spPr>
      </p:sp>
      <p:sp>
        <p:nvSpPr>
          <p:cNvPr id="2529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6426"/>
            <a:ext cx="5140960" cy="4183063"/>
          </a:xfrm>
          <a:ln/>
        </p:spPr>
        <p:txBody>
          <a:bodyPr lIns="92065" tIns="46033" rIns="92065" bIns="4603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00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83FC05-B520-483D-874A-E9842BA61896}" type="slidenum">
              <a:rPr lang="en-US"/>
              <a:pPr/>
              <a:t>23</a:t>
            </a:fld>
            <a:endParaRPr lang="en-US"/>
          </a:p>
        </p:txBody>
      </p:sp>
      <p:sp>
        <p:nvSpPr>
          <p:cNvPr id="251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3900" y="700088"/>
            <a:ext cx="5567363" cy="3481387"/>
          </a:xfrm>
          <a:ln w="12700" cap="flat"/>
        </p:spPr>
      </p:sp>
      <p:sp>
        <p:nvSpPr>
          <p:cNvPr id="2519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6426"/>
            <a:ext cx="5140960" cy="4183063"/>
          </a:xfrm>
          <a:ln/>
        </p:spPr>
        <p:txBody>
          <a:bodyPr lIns="92065" tIns="46033" rIns="92065" bIns="4603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92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310" y="170156"/>
            <a:ext cx="9978067" cy="731520"/>
          </a:xfrm>
        </p:spPr>
        <p:txBody>
          <a:bodyPr/>
          <a:lstStyle>
            <a:lvl1pPr marL="0" indent="0">
              <a:defRPr sz="3600" b="1">
                <a:solidFill>
                  <a:srgbClr val="0000C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572493" y="1233489"/>
            <a:ext cx="10047884" cy="5360852"/>
          </a:xfrm>
        </p:spPr>
        <p:txBody>
          <a:bodyPr/>
          <a:lstStyle>
            <a:lvl1pPr>
              <a:buClr>
                <a:srgbClr val="333399"/>
              </a:buClr>
              <a:buSzPct val="80000"/>
              <a:defRPr sz="2200"/>
            </a:lvl1pPr>
            <a:lvl2pPr>
              <a:buClr>
                <a:srgbClr val="FF0000"/>
              </a:buClr>
              <a:buSzPct val="80000"/>
              <a:defRPr sz="2000"/>
            </a:lvl2pPr>
            <a:lvl3pPr>
              <a:buClr>
                <a:srgbClr val="333399"/>
              </a:buClr>
              <a:buSzPct val="80000"/>
              <a:defRPr sz="1800"/>
            </a:lvl3pPr>
            <a:lvl4pPr>
              <a:buClr>
                <a:srgbClr val="333399"/>
              </a:buClr>
              <a:buSzPct val="80000"/>
              <a:defRPr sz="1600"/>
            </a:lvl4pPr>
            <a:lvl5pPr>
              <a:buClr>
                <a:srgbClr val="333399"/>
              </a:buClr>
              <a:buSzPct val="80000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14802" y="908820"/>
            <a:ext cx="6505575" cy="3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Threads (9)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0" y="930335"/>
            <a:ext cx="658368" cy="27432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726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solidFill>
                  <a:srgbClr val="0000C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572105" y="1233570"/>
            <a:ext cx="4937760" cy="54213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735777" y="1247108"/>
            <a:ext cx="4884599" cy="54213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490341F-FBE9-465C-84BF-B364B3D69BE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Threads (9)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569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solidFill>
                  <a:srgbClr val="0000C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Threads (9)</a:t>
            </a: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D9B86-AB8B-404F-8D86-C97B35C4C6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308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083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109728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5" name="Rectangle 9"/>
          <p:cNvSpPr/>
          <p:nvPr/>
        </p:nvSpPr>
        <p:spPr>
          <a:xfrm>
            <a:off x="-11429" y="6053140"/>
            <a:ext cx="2699385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6" name="Rectangle 10"/>
          <p:cNvSpPr/>
          <p:nvPr/>
        </p:nvSpPr>
        <p:spPr>
          <a:xfrm>
            <a:off x="2830832" y="6043615"/>
            <a:ext cx="8141970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834640" y="6050037"/>
            <a:ext cx="804672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5343" y="6210300"/>
            <a:ext cx="100584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0C1462C-D640-45B3-901B-F425AA5C367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877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109728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55448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6" name="Rectangle 8"/>
          <p:cNvSpPr/>
          <p:nvPr/>
        </p:nvSpPr>
        <p:spPr>
          <a:xfrm>
            <a:off x="1645920" y="1600200"/>
            <a:ext cx="932688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1" y="2743200"/>
            <a:ext cx="8547736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1600200"/>
            <a:ext cx="9144000" cy="990600"/>
          </a:xfrm>
        </p:spPr>
        <p:txBody>
          <a:bodyPr/>
          <a:lstStyle>
            <a:lvl1pPr algn="l">
              <a:buNone/>
              <a:defRPr sz="3600" b="1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2"/>
            <a:ext cx="1554480" cy="701675"/>
          </a:xfrm>
        </p:spPr>
        <p:txBody>
          <a:bodyPr>
            <a:no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5F3E5B3-DBDD-4BE1-9C90-2CB0F3BF80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Threads (9)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863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11430" y="4572002"/>
            <a:ext cx="109728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6" name="Rectangle 8"/>
          <p:cNvSpPr/>
          <p:nvPr/>
        </p:nvSpPr>
        <p:spPr>
          <a:xfrm>
            <a:off x="-11429" y="4664075"/>
            <a:ext cx="1756410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7" name="Rectangle 9"/>
          <p:cNvSpPr/>
          <p:nvPr/>
        </p:nvSpPr>
        <p:spPr>
          <a:xfrm>
            <a:off x="1853566" y="4654550"/>
            <a:ext cx="9119235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8" name="Rectangle 10"/>
          <p:cNvSpPr/>
          <p:nvPr/>
        </p:nvSpPr>
        <p:spPr bwMode="white">
          <a:xfrm>
            <a:off x="1737361" y="2"/>
            <a:ext cx="120016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0" y="5486400"/>
            <a:ext cx="877824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0" y="4648200"/>
            <a:ext cx="8778240" cy="685800"/>
          </a:xfrm>
        </p:spPr>
        <p:txBody>
          <a:bodyPr/>
          <a:lstStyle>
            <a:lvl1pPr algn="l">
              <a:buNone/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72691" y="0"/>
            <a:ext cx="9100109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2"/>
            <a:ext cx="173736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E9717E89-1D92-4CB2-8893-FF8AE25F8B1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634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109728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5" name="Rectangle 9"/>
          <p:cNvSpPr/>
          <p:nvPr/>
        </p:nvSpPr>
        <p:spPr>
          <a:xfrm>
            <a:off x="-11429" y="6053140"/>
            <a:ext cx="2699385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6" name="Rectangle 10"/>
          <p:cNvSpPr/>
          <p:nvPr/>
        </p:nvSpPr>
        <p:spPr>
          <a:xfrm>
            <a:off x="2830832" y="6043615"/>
            <a:ext cx="8141970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834640" y="4038600"/>
            <a:ext cx="7772400" cy="1828800"/>
          </a:xfrm>
        </p:spPr>
        <p:txBody>
          <a:bodyPr anchor="b"/>
          <a:lstStyle>
            <a:lvl1pPr>
              <a:defRPr sz="3600" b="1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834640" y="6050037"/>
            <a:ext cx="804672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5343" y="6210300"/>
            <a:ext cx="100584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0C1462C-D640-45B3-901B-F425AA5C367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382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40080" y="169342"/>
            <a:ext cx="9980296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572494" y="1232738"/>
            <a:ext cx="10047883" cy="5313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914400"/>
            <a:ext cx="572494" cy="3048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935916"/>
            <a:ext cx="658368" cy="27432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algn="ctr" eaLnBrk="1" latinLnBrk="0" hangingPunct="1">
              <a:defRPr kumimoji="0" sz="1600" b="1">
                <a:solidFill>
                  <a:srgbClr val="FFFFFF"/>
                </a:solidFill>
                <a:cs typeface="+mn-cs"/>
              </a:defRPr>
            </a:lvl1pPr>
          </a:lstStyle>
          <a:p>
            <a:pPr>
              <a:defRPr/>
            </a:pPr>
            <a:fld id="{092D65BA-A6BD-4478-A097-F0968B1F98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0080" y="914400"/>
            <a:ext cx="10332720" cy="3048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640287" y="914400"/>
            <a:ext cx="4980090" cy="29765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Threads (9)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8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00C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rgbClr val="333399"/>
        </a:buClr>
        <a:buSzPct val="80000"/>
        <a:buFont typeface="Arial" panose="020B0604020202020204" pitchFamily="34" charset="0"/>
        <a:buChar char="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rgbClr val="FF0000"/>
        </a:buClr>
        <a:buSzPct val="80000"/>
        <a:buFont typeface="Arial" panose="020B0604020202020204" pitchFamily="34" charset="0"/>
        <a:buChar char="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rgbClr val="333399"/>
        </a:buClr>
        <a:buSzPct val="80000"/>
        <a:buFont typeface="Arial" panose="020B0604020202020204" pitchFamily="34" charset="0"/>
        <a:buChar char="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333399"/>
        </a:buClr>
        <a:buSzPct val="80000"/>
        <a:buFont typeface="Arial" panose="020B0604020202020204" pitchFamily="34" charset="0"/>
        <a:buChar char="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333399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668D8DC0-A0F8-40ED-B870-9E0CA2A34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  <p:pic>
        <p:nvPicPr>
          <p:cNvPr id="11" name="Picture 10" descr="A black sign with white text&#10;&#10;Description automatically generated">
            <a:extLst>
              <a:ext uri="{FF2B5EF4-FFF2-40B4-BE49-F238E27FC236}">
                <a16:creationId xmlns:a16="http://schemas.microsoft.com/office/drawing/2014/main" id="{5F929E59-6A17-4939-A0C0-0D0B6A31D2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059" y="2590801"/>
            <a:ext cx="1054389" cy="10543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87EE442-E56C-4CB1-9EAB-A5D65C152D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9375">
            <a:off x="4123329" y="4746022"/>
            <a:ext cx="683867" cy="9331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EBC0667-29FC-49E9-AF68-4F67E1D84C4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8024">
            <a:off x="8588591" y="4880704"/>
            <a:ext cx="683867" cy="9331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BD2D23-0264-42FE-AFD0-8BF9383C94E2}"/>
              </a:ext>
            </a:extLst>
          </p:cNvPr>
          <p:cNvSpPr txBox="1"/>
          <p:nvPr/>
        </p:nvSpPr>
        <p:spPr>
          <a:xfrm>
            <a:off x="276226" y="261339"/>
            <a:ext cx="480059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2200" b="1" dirty="0">
                <a:solidFill>
                  <a:prstClr val="black"/>
                </a:solidFill>
                <a:latin typeface="Arial" charset="0"/>
                <a:cs typeface="Arial" charset="0"/>
              </a:rPr>
              <a:t>Welcome to</a:t>
            </a:r>
          </a:p>
          <a:p>
            <a:pPr algn="ctr" fontAlgn="base">
              <a:spcAft>
                <a:spcPts val="600"/>
              </a:spcAft>
            </a:pPr>
            <a:r>
              <a:rPr lang="en-US" sz="2400" b="1" dirty="0">
                <a:solidFill>
                  <a:prstClr val="black"/>
                </a:solidFill>
                <a:latin typeface="Arial" charset="0"/>
                <a:cs typeface="Arial" charset="0"/>
              </a:rPr>
              <a:t>CS 345 Operating Systems</a:t>
            </a:r>
          </a:p>
          <a:p>
            <a:pPr algn="ctr" fontAlgn="base">
              <a:spcBef>
                <a:spcPts val="600"/>
              </a:spcBef>
            </a:pPr>
            <a:r>
              <a:rPr lang="en-US" sz="2200" b="1" dirty="0">
                <a:solidFill>
                  <a:prstClr val="black"/>
                </a:solidFill>
                <a:latin typeface="Arial" charset="0"/>
                <a:cs typeface="Arial" charset="0"/>
              </a:rPr>
              <a:t> Chapter 4 – Threads (09)</a:t>
            </a:r>
          </a:p>
        </p:txBody>
      </p:sp>
    </p:spTree>
    <p:extLst>
      <p:ext uri="{BB962C8B-B14F-4D97-AF65-F5344CB8AC3E}">
        <p14:creationId xmlns:p14="http://schemas.microsoft.com/office/powerpoint/2010/main" val="2437083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24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21840" y="3158066"/>
            <a:ext cx="7772400" cy="1828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Processes and Threads</a:t>
            </a:r>
          </a:p>
        </p:txBody>
      </p:sp>
      <p:sp>
        <p:nvSpPr>
          <p:cNvPr id="24924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Chapter 4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35E41C-56F2-415D-B758-E416C476C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1462C-D640-45B3-901B-F425AA5C367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659274"/>
              </p:ext>
            </p:extLst>
          </p:nvPr>
        </p:nvGraphicFramePr>
        <p:xfrm>
          <a:off x="991518" y="1625600"/>
          <a:ext cx="9397388" cy="458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3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9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4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Stalling’s Chapter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1: Computer System Overview</a:t>
                      </a:r>
                    </a:p>
                    <a:p>
                      <a:r>
                        <a:rPr lang="en-US" dirty="0"/>
                        <a:t>2: Operating System Overview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P1:</a:t>
                      </a:r>
                      <a:r>
                        <a:rPr lang="en-US" baseline="0" dirty="0"/>
                        <a:t> Shell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3: Process Description and Control</a:t>
                      </a:r>
                    </a:p>
                    <a:p>
                      <a:r>
                        <a:rPr lang="en-US" dirty="0"/>
                        <a:t>4: Threads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P2: Tasking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5: Concurrency: ME and Synchronization</a:t>
                      </a:r>
                    </a:p>
                    <a:p>
                      <a:r>
                        <a:rPr lang="en-US" dirty="0"/>
                        <a:t>6: Concurrency: Deadlock and Starvation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P3: Jurassic Park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7: Memory</a:t>
                      </a:r>
                      <a:r>
                        <a:rPr lang="en-US" baseline="0" dirty="0"/>
                        <a:t> Management</a:t>
                      </a:r>
                    </a:p>
                    <a:p>
                      <a:r>
                        <a:rPr lang="en-US" baseline="0" dirty="0"/>
                        <a:t>8: Virtual 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P4: Virtual 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9: Uniprocessor Scheduling</a:t>
                      </a:r>
                    </a:p>
                    <a:p>
                      <a:r>
                        <a:rPr lang="en-US" dirty="0"/>
                        <a:t>10:</a:t>
                      </a:r>
                      <a:r>
                        <a:rPr lang="en-US" baseline="0" dirty="0"/>
                        <a:t> Multiprocessor and Real-Time Scheduling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P5: Scheduling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11: I/O Management and Disk Scheduling</a:t>
                      </a:r>
                    </a:p>
                    <a:p>
                      <a:r>
                        <a:rPr lang="en-US" dirty="0"/>
                        <a:t>12: File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P6: FAT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  <a:r>
                        <a:rPr lang="en-US" baseline="0" dirty="0"/>
                        <a:t> Presentations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Right Arrow 1"/>
          <p:cNvSpPr/>
          <p:nvPr/>
        </p:nvSpPr>
        <p:spPr bwMode="auto">
          <a:xfrm>
            <a:off x="391863" y="2860293"/>
            <a:ext cx="537882" cy="443753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ahoma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CDCC93-D435-4DCE-B8A8-5E3845EFC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Threads (9)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C5714B-AA3A-4152-A0E0-92CCE273B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5F1E0C5-16B8-47DC-B2A4-1BD74E655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310" y="170156"/>
            <a:ext cx="9978067" cy="731520"/>
          </a:xfrm>
        </p:spPr>
        <p:txBody>
          <a:bodyPr/>
          <a:lstStyle/>
          <a:p>
            <a:r>
              <a:rPr lang="en-US" dirty="0"/>
              <a:t>CS 345</a:t>
            </a:r>
          </a:p>
        </p:txBody>
      </p:sp>
    </p:spTree>
    <p:extLst>
      <p:ext uri="{BB962C8B-B14F-4D97-AF65-F5344CB8AC3E}">
        <p14:creationId xmlns:p14="http://schemas.microsoft.com/office/powerpoint/2010/main" val="1254406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4 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i="1" dirty="0">
                <a:solidFill>
                  <a:srgbClr val="FF0000"/>
                </a:solidFill>
              </a:rPr>
              <a:t>Understand the distinction between process and thread.</a:t>
            </a:r>
          </a:p>
          <a:p>
            <a:r>
              <a:rPr lang="en-US" sz="2400" dirty="0"/>
              <a:t>Describe the basic design issues for threads.</a:t>
            </a:r>
          </a:p>
          <a:p>
            <a:r>
              <a:rPr lang="en-US" sz="2400" dirty="0"/>
              <a:t>Explain the difference between user-level threads and kernel-level threads.</a:t>
            </a:r>
          </a:p>
          <a:p>
            <a:r>
              <a:rPr lang="en-US" sz="2400" dirty="0"/>
              <a:t>Explain how threads are managed.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Describe the thread management facility in Windows.</a:t>
            </a:r>
          </a:p>
          <a:p>
            <a:r>
              <a:rPr lang="en-US" sz="2400" dirty="0"/>
              <a:t>Describe the thread management facility in Solaris.</a:t>
            </a:r>
          </a:p>
          <a:p>
            <a:r>
              <a:rPr lang="en-US" sz="2400" dirty="0"/>
              <a:t>Describe the thread management facility in Linux.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38CBAD-9C34-42FD-83A0-7CF112E04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Threads (9)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95FC93-98F9-48A8-A67F-22ABFACDD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573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Computer Process?</a:t>
            </a:r>
          </a:p>
        </p:txBody>
      </p:sp>
      <p:sp>
        <p:nvSpPr>
          <p:cNvPr id="2493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8368" y="1416050"/>
            <a:ext cx="9787657" cy="486599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Traditionally, a process or task is considered an instance of a computer program that is being executed.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 process contains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Unit of allocation (resources)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Unit of execution (context)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Unit of external input (data)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Of the above, which are independent of the others?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Unit of </a:t>
            </a:r>
            <a:r>
              <a:rPr lang="en-US" dirty="0"/>
              <a:t>allocation (resources) </a:t>
            </a:r>
            <a:r>
              <a:rPr lang="en-US" dirty="0">
                <a:sym typeface="Symbol" pitchFamily="18" charset="2"/>
              </a:rPr>
              <a:t> p</a:t>
            </a:r>
            <a:r>
              <a:rPr lang="en-US" dirty="0"/>
              <a:t>rocess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Unit of execution (context) </a:t>
            </a:r>
            <a:r>
              <a:rPr lang="en-US" dirty="0">
                <a:sym typeface="Symbol" pitchFamily="18" charset="2"/>
              </a:rPr>
              <a:t> thread or lightweight process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sz="2400" dirty="0"/>
              <a:t>Can a thread exist without a process (and vice versa)?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Can a process have more than one context?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How would switching processes compare to switching threads?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79835A-57C6-4DA9-AFC1-4FAD0D5C6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Threads (9)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45FDF9-EC78-4181-B857-F4F61017B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63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3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93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3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93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9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9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3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93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3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93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3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93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3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93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3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93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3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93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3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93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3443" grpId="0" build="p" bldLvl="3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 (Heavyweight)</a:t>
            </a:r>
          </a:p>
        </p:txBody>
      </p:sp>
      <p:sp>
        <p:nvSpPr>
          <p:cNvPr id="2523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310" y="1387476"/>
            <a:ext cx="9624812" cy="50260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What resources might be owned by a process?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Code, memory, heap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Tables (files, signals, semaphores, buffers, I/O,…)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Privileges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How is information shared between processes (IPC)?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Message Queues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Sockets,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Files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Shared memory,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Pipes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Signals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How would you describe inter-process communication?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Expensive: need to context switch.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Secure: one process cannot corrupt another process.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5F5B0A-4667-4A82-B3E1-AC7ECEEC2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Threads (9)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CA614D-80ED-4F7D-BE89-B1B8525FA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71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3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23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3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23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3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23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3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23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3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23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3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23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3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23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3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23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3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23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3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23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3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23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3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23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3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23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31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231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3139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(Lightweight)</a:t>
            </a:r>
          </a:p>
        </p:txBody>
      </p:sp>
      <p:sp>
        <p:nvSpPr>
          <p:cNvPr id="2527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8368" y="1387476"/>
            <a:ext cx="9978067" cy="50260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What is a thread?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An independent program counter and stack operating within a process - sometimes called a lightweight process (LWP)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Smallest unit of processing (context) that can be scheduled by an operating system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What resources are owned by a thread?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CPU registers (PC, SR, SP, ...)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Stack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State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What do all process threads have in common?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Process resources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Global variables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How would you describe inter-thread communication?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Cheap: can use process memory without needing a context switch.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Not Secure: one thread can write to memory in use by another thread.</a:t>
            </a:r>
            <a:endParaRPr lang="en-US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21ECC5-1804-43B7-9FDA-AE1578F6E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Threads (9)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0FFD1D-4726-4CBA-95AF-E96A4A7BA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7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27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7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27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7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27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7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27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7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27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7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27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7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27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7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27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7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27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7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27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7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27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72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272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72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272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7235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65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Examples of Threads/Processes</a:t>
            </a:r>
          </a:p>
        </p:txBody>
      </p:sp>
      <p:grpSp>
        <p:nvGrpSpPr>
          <p:cNvPr id="2496515" name="Group 3"/>
          <p:cNvGrpSpPr>
            <a:grpSpLocks/>
          </p:cNvGrpSpPr>
          <p:nvPr/>
        </p:nvGrpSpPr>
        <p:grpSpPr bwMode="auto">
          <a:xfrm>
            <a:off x="2792413" y="1854200"/>
            <a:ext cx="1066800" cy="1512888"/>
            <a:chOff x="1183" y="1168"/>
            <a:chExt cx="672" cy="953"/>
          </a:xfrm>
        </p:grpSpPr>
        <p:sp>
          <p:nvSpPr>
            <p:cNvPr id="2496516" name="Rectangle 4"/>
            <p:cNvSpPr>
              <a:spLocks noChangeArrowheads="1"/>
            </p:cNvSpPr>
            <p:nvPr/>
          </p:nvSpPr>
          <p:spPr bwMode="auto">
            <a:xfrm>
              <a:off x="1184" y="1168"/>
              <a:ext cx="622" cy="622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6517" name="Freeform 5"/>
            <p:cNvSpPr>
              <a:spLocks/>
            </p:cNvSpPr>
            <p:nvPr/>
          </p:nvSpPr>
          <p:spPr bwMode="auto">
            <a:xfrm>
              <a:off x="1478" y="1264"/>
              <a:ext cx="101" cy="433"/>
            </a:xfrm>
            <a:custGeom>
              <a:avLst/>
              <a:gdLst>
                <a:gd name="T0" fmla="*/ 50 w 101"/>
                <a:gd name="T1" fmla="*/ 0 h 433"/>
                <a:gd name="T2" fmla="*/ 70 w 101"/>
                <a:gd name="T3" fmla="*/ 7 h 433"/>
                <a:gd name="T4" fmla="*/ 86 w 101"/>
                <a:gd name="T5" fmla="*/ 16 h 433"/>
                <a:gd name="T6" fmla="*/ 98 w 101"/>
                <a:gd name="T7" fmla="*/ 29 h 433"/>
                <a:gd name="T8" fmla="*/ 100 w 101"/>
                <a:gd name="T9" fmla="*/ 38 h 433"/>
                <a:gd name="T10" fmla="*/ 98 w 101"/>
                <a:gd name="T11" fmla="*/ 48 h 433"/>
                <a:gd name="T12" fmla="*/ 92 w 101"/>
                <a:gd name="T13" fmla="*/ 60 h 433"/>
                <a:gd name="T14" fmla="*/ 78 w 101"/>
                <a:gd name="T15" fmla="*/ 79 h 433"/>
                <a:gd name="T16" fmla="*/ 64 w 101"/>
                <a:gd name="T17" fmla="*/ 98 h 433"/>
                <a:gd name="T18" fmla="*/ 45 w 101"/>
                <a:gd name="T19" fmla="*/ 120 h 433"/>
                <a:gd name="T20" fmla="*/ 28 w 101"/>
                <a:gd name="T21" fmla="*/ 139 h 433"/>
                <a:gd name="T22" fmla="*/ 14 w 101"/>
                <a:gd name="T23" fmla="*/ 161 h 433"/>
                <a:gd name="T24" fmla="*/ 3 w 101"/>
                <a:gd name="T25" fmla="*/ 177 h 433"/>
                <a:gd name="T26" fmla="*/ 0 w 101"/>
                <a:gd name="T27" fmla="*/ 193 h 433"/>
                <a:gd name="T28" fmla="*/ 5 w 101"/>
                <a:gd name="T29" fmla="*/ 202 h 433"/>
                <a:gd name="T30" fmla="*/ 17 w 101"/>
                <a:gd name="T31" fmla="*/ 208 h 433"/>
                <a:gd name="T32" fmla="*/ 31 w 101"/>
                <a:gd name="T33" fmla="*/ 215 h 433"/>
                <a:gd name="T34" fmla="*/ 50 w 101"/>
                <a:gd name="T35" fmla="*/ 218 h 433"/>
                <a:gd name="T36" fmla="*/ 67 w 101"/>
                <a:gd name="T37" fmla="*/ 221 h 433"/>
                <a:gd name="T38" fmla="*/ 84 w 101"/>
                <a:gd name="T39" fmla="*/ 224 h 433"/>
                <a:gd name="T40" fmla="*/ 95 w 101"/>
                <a:gd name="T41" fmla="*/ 230 h 433"/>
                <a:gd name="T42" fmla="*/ 98 w 101"/>
                <a:gd name="T43" fmla="*/ 240 h 433"/>
                <a:gd name="T44" fmla="*/ 95 w 101"/>
                <a:gd name="T45" fmla="*/ 252 h 433"/>
                <a:gd name="T46" fmla="*/ 84 w 101"/>
                <a:gd name="T47" fmla="*/ 271 h 433"/>
                <a:gd name="T48" fmla="*/ 70 w 101"/>
                <a:gd name="T49" fmla="*/ 290 h 433"/>
                <a:gd name="T50" fmla="*/ 53 w 101"/>
                <a:gd name="T51" fmla="*/ 312 h 433"/>
                <a:gd name="T52" fmla="*/ 33 w 101"/>
                <a:gd name="T53" fmla="*/ 331 h 433"/>
                <a:gd name="T54" fmla="*/ 19 w 101"/>
                <a:gd name="T55" fmla="*/ 350 h 433"/>
                <a:gd name="T56" fmla="*/ 5 w 101"/>
                <a:gd name="T57" fmla="*/ 369 h 433"/>
                <a:gd name="T58" fmla="*/ 0 w 101"/>
                <a:gd name="T59" fmla="*/ 382 h 433"/>
                <a:gd name="T60" fmla="*/ 0 w 101"/>
                <a:gd name="T61" fmla="*/ 394 h 433"/>
                <a:gd name="T62" fmla="*/ 3 w 101"/>
                <a:gd name="T63" fmla="*/ 404 h 433"/>
                <a:gd name="T64" fmla="*/ 14 w 101"/>
                <a:gd name="T65" fmla="*/ 416 h 433"/>
                <a:gd name="T66" fmla="*/ 31 w 101"/>
                <a:gd name="T67" fmla="*/ 426 h 433"/>
                <a:gd name="T68" fmla="*/ 50 w 101"/>
                <a:gd name="T69" fmla="*/ 432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1" h="433">
                  <a:moveTo>
                    <a:pt x="50" y="0"/>
                  </a:moveTo>
                  <a:lnTo>
                    <a:pt x="70" y="7"/>
                  </a:lnTo>
                  <a:lnTo>
                    <a:pt x="86" y="16"/>
                  </a:lnTo>
                  <a:lnTo>
                    <a:pt x="98" y="29"/>
                  </a:lnTo>
                  <a:lnTo>
                    <a:pt x="100" y="38"/>
                  </a:lnTo>
                  <a:lnTo>
                    <a:pt x="98" y="48"/>
                  </a:lnTo>
                  <a:lnTo>
                    <a:pt x="92" y="60"/>
                  </a:lnTo>
                  <a:lnTo>
                    <a:pt x="78" y="79"/>
                  </a:lnTo>
                  <a:lnTo>
                    <a:pt x="64" y="98"/>
                  </a:lnTo>
                  <a:lnTo>
                    <a:pt x="45" y="120"/>
                  </a:lnTo>
                  <a:lnTo>
                    <a:pt x="28" y="139"/>
                  </a:lnTo>
                  <a:lnTo>
                    <a:pt x="14" y="161"/>
                  </a:lnTo>
                  <a:lnTo>
                    <a:pt x="3" y="177"/>
                  </a:lnTo>
                  <a:lnTo>
                    <a:pt x="0" y="193"/>
                  </a:lnTo>
                  <a:lnTo>
                    <a:pt x="5" y="202"/>
                  </a:lnTo>
                  <a:lnTo>
                    <a:pt x="17" y="208"/>
                  </a:lnTo>
                  <a:lnTo>
                    <a:pt x="31" y="215"/>
                  </a:lnTo>
                  <a:lnTo>
                    <a:pt x="50" y="218"/>
                  </a:lnTo>
                  <a:lnTo>
                    <a:pt x="67" y="221"/>
                  </a:lnTo>
                  <a:lnTo>
                    <a:pt x="84" y="224"/>
                  </a:lnTo>
                  <a:lnTo>
                    <a:pt x="95" y="230"/>
                  </a:lnTo>
                  <a:lnTo>
                    <a:pt x="98" y="240"/>
                  </a:lnTo>
                  <a:lnTo>
                    <a:pt x="95" y="252"/>
                  </a:lnTo>
                  <a:lnTo>
                    <a:pt x="84" y="271"/>
                  </a:lnTo>
                  <a:lnTo>
                    <a:pt x="70" y="290"/>
                  </a:lnTo>
                  <a:lnTo>
                    <a:pt x="53" y="312"/>
                  </a:lnTo>
                  <a:lnTo>
                    <a:pt x="33" y="331"/>
                  </a:lnTo>
                  <a:lnTo>
                    <a:pt x="19" y="350"/>
                  </a:lnTo>
                  <a:lnTo>
                    <a:pt x="5" y="369"/>
                  </a:lnTo>
                  <a:lnTo>
                    <a:pt x="0" y="382"/>
                  </a:lnTo>
                  <a:lnTo>
                    <a:pt x="0" y="394"/>
                  </a:lnTo>
                  <a:lnTo>
                    <a:pt x="3" y="404"/>
                  </a:lnTo>
                  <a:lnTo>
                    <a:pt x="14" y="416"/>
                  </a:lnTo>
                  <a:lnTo>
                    <a:pt x="31" y="426"/>
                  </a:lnTo>
                  <a:lnTo>
                    <a:pt x="50" y="43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6518" name="Rectangle 6"/>
            <p:cNvSpPr>
              <a:spLocks noChangeArrowheads="1"/>
            </p:cNvSpPr>
            <p:nvPr/>
          </p:nvSpPr>
          <p:spPr bwMode="auto">
            <a:xfrm>
              <a:off x="1183" y="1791"/>
              <a:ext cx="67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latin typeface="Times New Roman" pitchFamily="18" charset="0"/>
                </a:rPr>
                <a:t>one process</a:t>
              </a:r>
            </a:p>
            <a:p>
              <a:pPr eaLnBrk="0" hangingPunct="0"/>
              <a:r>
                <a:rPr lang="en-US" sz="1400" b="1">
                  <a:latin typeface="Times New Roman" pitchFamily="18" charset="0"/>
                </a:rPr>
                <a:t>one thread</a:t>
              </a:r>
            </a:p>
          </p:txBody>
        </p:sp>
      </p:grpSp>
      <p:grpSp>
        <p:nvGrpSpPr>
          <p:cNvPr id="2496519" name="Group 7"/>
          <p:cNvGrpSpPr>
            <a:grpSpLocks/>
          </p:cNvGrpSpPr>
          <p:nvPr/>
        </p:nvGrpSpPr>
        <p:grpSpPr bwMode="auto">
          <a:xfrm>
            <a:off x="1955801" y="3911600"/>
            <a:ext cx="2663825" cy="1555750"/>
            <a:chOff x="656" y="2464"/>
            <a:chExt cx="1678" cy="980"/>
          </a:xfrm>
        </p:grpSpPr>
        <p:sp>
          <p:nvSpPr>
            <p:cNvPr id="2496520" name="Rectangle 8"/>
            <p:cNvSpPr>
              <a:spLocks noChangeArrowheads="1"/>
            </p:cNvSpPr>
            <p:nvPr/>
          </p:nvSpPr>
          <p:spPr bwMode="auto">
            <a:xfrm>
              <a:off x="656" y="2464"/>
              <a:ext cx="622" cy="622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6521" name="Rectangle 9"/>
            <p:cNvSpPr>
              <a:spLocks noChangeArrowheads="1"/>
            </p:cNvSpPr>
            <p:nvPr/>
          </p:nvSpPr>
          <p:spPr bwMode="auto">
            <a:xfrm>
              <a:off x="1712" y="2464"/>
              <a:ext cx="622" cy="622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6522" name="Freeform 10"/>
            <p:cNvSpPr>
              <a:spLocks/>
            </p:cNvSpPr>
            <p:nvPr/>
          </p:nvSpPr>
          <p:spPr bwMode="auto">
            <a:xfrm>
              <a:off x="1957" y="2558"/>
              <a:ext cx="101" cy="435"/>
            </a:xfrm>
            <a:custGeom>
              <a:avLst/>
              <a:gdLst>
                <a:gd name="T0" fmla="*/ 50 w 101"/>
                <a:gd name="T1" fmla="*/ 0 h 435"/>
                <a:gd name="T2" fmla="*/ 71 w 101"/>
                <a:gd name="T3" fmla="*/ 6 h 435"/>
                <a:gd name="T4" fmla="*/ 89 w 101"/>
                <a:gd name="T5" fmla="*/ 16 h 435"/>
                <a:gd name="T6" fmla="*/ 96 w 101"/>
                <a:gd name="T7" fmla="*/ 27 h 435"/>
                <a:gd name="T8" fmla="*/ 100 w 101"/>
                <a:gd name="T9" fmla="*/ 37 h 435"/>
                <a:gd name="T10" fmla="*/ 96 w 101"/>
                <a:gd name="T11" fmla="*/ 47 h 435"/>
                <a:gd name="T12" fmla="*/ 89 w 101"/>
                <a:gd name="T13" fmla="*/ 63 h 435"/>
                <a:gd name="T14" fmla="*/ 79 w 101"/>
                <a:gd name="T15" fmla="*/ 79 h 435"/>
                <a:gd name="T16" fmla="*/ 46 w 101"/>
                <a:gd name="T17" fmla="*/ 121 h 435"/>
                <a:gd name="T18" fmla="*/ 32 w 101"/>
                <a:gd name="T19" fmla="*/ 141 h 435"/>
                <a:gd name="T20" fmla="*/ 18 w 101"/>
                <a:gd name="T21" fmla="*/ 162 h 435"/>
                <a:gd name="T22" fmla="*/ 7 w 101"/>
                <a:gd name="T23" fmla="*/ 178 h 435"/>
                <a:gd name="T24" fmla="*/ 4 w 101"/>
                <a:gd name="T25" fmla="*/ 194 h 435"/>
                <a:gd name="T26" fmla="*/ 7 w 101"/>
                <a:gd name="T27" fmla="*/ 204 h 435"/>
                <a:gd name="T28" fmla="*/ 18 w 101"/>
                <a:gd name="T29" fmla="*/ 209 h 435"/>
                <a:gd name="T30" fmla="*/ 32 w 101"/>
                <a:gd name="T31" fmla="*/ 215 h 435"/>
                <a:gd name="T32" fmla="*/ 50 w 101"/>
                <a:gd name="T33" fmla="*/ 220 h 435"/>
                <a:gd name="T34" fmla="*/ 68 w 101"/>
                <a:gd name="T35" fmla="*/ 220 h 435"/>
                <a:gd name="T36" fmla="*/ 82 w 101"/>
                <a:gd name="T37" fmla="*/ 225 h 435"/>
                <a:gd name="T38" fmla="*/ 93 w 101"/>
                <a:gd name="T39" fmla="*/ 230 h 435"/>
                <a:gd name="T40" fmla="*/ 96 w 101"/>
                <a:gd name="T41" fmla="*/ 241 h 435"/>
                <a:gd name="T42" fmla="*/ 93 w 101"/>
                <a:gd name="T43" fmla="*/ 256 h 435"/>
                <a:gd name="T44" fmla="*/ 82 w 101"/>
                <a:gd name="T45" fmla="*/ 272 h 435"/>
                <a:gd name="T46" fmla="*/ 68 w 101"/>
                <a:gd name="T47" fmla="*/ 293 h 435"/>
                <a:gd name="T48" fmla="*/ 54 w 101"/>
                <a:gd name="T49" fmla="*/ 314 h 435"/>
                <a:gd name="T50" fmla="*/ 22 w 101"/>
                <a:gd name="T51" fmla="*/ 356 h 435"/>
                <a:gd name="T52" fmla="*/ 11 w 101"/>
                <a:gd name="T53" fmla="*/ 371 h 435"/>
                <a:gd name="T54" fmla="*/ 4 w 101"/>
                <a:gd name="T55" fmla="*/ 387 h 435"/>
                <a:gd name="T56" fmla="*/ 0 w 101"/>
                <a:gd name="T57" fmla="*/ 397 h 435"/>
                <a:gd name="T58" fmla="*/ 4 w 101"/>
                <a:gd name="T59" fmla="*/ 408 h 435"/>
                <a:gd name="T60" fmla="*/ 11 w 101"/>
                <a:gd name="T61" fmla="*/ 418 h 435"/>
                <a:gd name="T62" fmla="*/ 29 w 101"/>
                <a:gd name="T63" fmla="*/ 429 h 435"/>
                <a:gd name="T64" fmla="*/ 50 w 101"/>
                <a:gd name="T65" fmla="*/ 434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1" h="435">
                  <a:moveTo>
                    <a:pt x="50" y="0"/>
                  </a:moveTo>
                  <a:lnTo>
                    <a:pt x="71" y="6"/>
                  </a:lnTo>
                  <a:lnTo>
                    <a:pt x="89" y="16"/>
                  </a:lnTo>
                  <a:lnTo>
                    <a:pt x="96" y="27"/>
                  </a:lnTo>
                  <a:lnTo>
                    <a:pt x="100" y="37"/>
                  </a:lnTo>
                  <a:lnTo>
                    <a:pt x="96" y="47"/>
                  </a:lnTo>
                  <a:lnTo>
                    <a:pt x="89" y="63"/>
                  </a:lnTo>
                  <a:lnTo>
                    <a:pt x="79" y="79"/>
                  </a:lnTo>
                  <a:lnTo>
                    <a:pt x="46" y="121"/>
                  </a:lnTo>
                  <a:lnTo>
                    <a:pt x="32" y="141"/>
                  </a:lnTo>
                  <a:lnTo>
                    <a:pt x="18" y="162"/>
                  </a:lnTo>
                  <a:lnTo>
                    <a:pt x="7" y="178"/>
                  </a:lnTo>
                  <a:lnTo>
                    <a:pt x="4" y="194"/>
                  </a:lnTo>
                  <a:lnTo>
                    <a:pt x="7" y="204"/>
                  </a:lnTo>
                  <a:lnTo>
                    <a:pt x="18" y="209"/>
                  </a:lnTo>
                  <a:lnTo>
                    <a:pt x="32" y="215"/>
                  </a:lnTo>
                  <a:lnTo>
                    <a:pt x="50" y="220"/>
                  </a:lnTo>
                  <a:lnTo>
                    <a:pt x="68" y="220"/>
                  </a:lnTo>
                  <a:lnTo>
                    <a:pt x="82" y="225"/>
                  </a:lnTo>
                  <a:lnTo>
                    <a:pt x="93" y="230"/>
                  </a:lnTo>
                  <a:lnTo>
                    <a:pt x="96" y="241"/>
                  </a:lnTo>
                  <a:lnTo>
                    <a:pt x="93" y="256"/>
                  </a:lnTo>
                  <a:lnTo>
                    <a:pt x="82" y="272"/>
                  </a:lnTo>
                  <a:lnTo>
                    <a:pt x="68" y="293"/>
                  </a:lnTo>
                  <a:lnTo>
                    <a:pt x="54" y="314"/>
                  </a:lnTo>
                  <a:lnTo>
                    <a:pt x="22" y="356"/>
                  </a:lnTo>
                  <a:lnTo>
                    <a:pt x="11" y="371"/>
                  </a:lnTo>
                  <a:lnTo>
                    <a:pt x="4" y="387"/>
                  </a:lnTo>
                  <a:lnTo>
                    <a:pt x="0" y="397"/>
                  </a:lnTo>
                  <a:lnTo>
                    <a:pt x="4" y="408"/>
                  </a:lnTo>
                  <a:lnTo>
                    <a:pt x="11" y="418"/>
                  </a:lnTo>
                  <a:lnTo>
                    <a:pt x="29" y="429"/>
                  </a:lnTo>
                  <a:lnTo>
                    <a:pt x="50" y="434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6523" name="Freeform 11"/>
            <p:cNvSpPr>
              <a:spLocks/>
            </p:cNvSpPr>
            <p:nvPr/>
          </p:nvSpPr>
          <p:spPr bwMode="auto">
            <a:xfrm>
              <a:off x="901" y="2558"/>
              <a:ext cx="101" cy="435"/>
            </a:xfrm>
            <a:custGeom>
              <a:avLst/>
              <a:gdLst>
                <a:gd name="T0" fmla="*/ 51 w 101"/>
                <a:gd name="T1" fmla="*/ 0 h 435"/>
                <a:gd name="T2" fmla="*/ 70 w 101"/>
                <a:gd name="T3" fmla="*/ 6 h 435"/>
                <a:gd name="T4" fmla="*/ 86 w 101"/>
                <a:gd name="T5" fmla="*/ 16 h 435"/>
                <a:gd name="T6" fmla="*/ 94 w 101"/>
                <a:gd name="T7" fmla="*/ 21 h 435"/>
                <a:gd name="T8" fmla="*/ 98 w 101"/>
                <a:gd name="T9" fmla="*/ 27 h 435"/>
                <a:gd name="T10" fmla="*/ 100 w 101"/>
                <a:gd name="T11" fmla="*/ 37 h 435"/>
                <a:gd name="T12" fmla="*/ 98 w 101"/>
                <a:gd name="T13" fmla="*/ 47 h 435"/>
                <a:gd name="T14" fmla="*/ 96 w 101"/>
                <a:gd name="T15" fmla="*/ 53 h 435"/>
                <a:gd name="T16" fmla="*/ 92 w 101"/>
                <a:gd name="T17" fmla="*/ 63 h 435"/>
                <a:gd name="T18" fmla="*/ 79 w 101"/>
                <a:gd name="T19" fmla="*/ 79 h 435"/>
                <a:gd name="T20" fmla="*/ 64 w 101"/>
                <a:gd name="T21" fmla="*/ 100 h 435"/>
                <a:gd name="T22" fmla="*/ 47 w 101"/>
                <a:gd name="T23" fmla="*/ 121 h 435"/>
                <a:gd name="T24" fmla="*/ 30 w 101"/>
                <a:gd name="T25" fmla="*/ 141 h 435"/>
                <a:gd name="T26" fmla="*/ 15 w 101"/>
                <a:gd name="T27" fmla="*/ 162 h 435"/>
                <a:gd name="T28" fmla="*/ 6 w 101"/>
                <a:gd name="T29" fmla="*/ 178 h 435"/>
                <a:gd name="T30" fmla="*/ 4 w 101"/>
                <a:gd name="T31" fmla="*/ 188 h 435"/>
                <a:gd name="T32" fmla="*/ 2 w 101"/>
                <a:gd name="T33" fmla="*/ 194 h 435"/>
                <a:gd name="T34" fmla="*/ 4 w 101"/>
                <a:gd name="T35" fmla="*/ 199 h 435"/>
                <a:gd name="T36" fmla="*/ 6 w 101"/>
                <a:gd name="T37" fmla="*/ 204 h 435"/>
                <a:gd name="T38" fmla="*/ 17 w 101"/>
                <a:gd name="T39" fmla="*/ 209 h 435"/>
                <a:gd name="T40" fmla="*/ 32 w 101"/>
                <a:gd name="T41" fmla="*/ 215 h 435"/>
                <a:gd name="T42" fmla="*/ 51 w 101"/>
                <a:gd name="T43" fmla="*/ 220 h 435"/>
                <a:gd name="T44" fmla="*/ 68 w 101"/>
                <a:gd name="T45" fmla="*/ 220 h 435"/>
                <a:gd name="T46" fmla="*/ 83 w 101"/>
                <a:gd name="T47" fmla="*/ 225 h 435"/>
                <a:gd name="T48" fmla="*/ 94 w 101"/>
                <a:gd name="T49" fmla="*/ 230 h 435"/>
                <a:gd name="T50" fmla="*/ 96 w 101"/>
                <a:gd name="T51" fmla="*/ 235 h 435"/>
                <a:gd name="T52" fmla="*/ 98 w 101"/>
                <a:gd name="T53" fmla="*/ 241 h 435"/>
                <a:gd name="T54" fmla="*/ 98 w 101"/>
                <a:gd name="T55" fmla="*/ 246 h 435"/>
                <a:gd name="T56" fmla="*/ 94 w 101"/>
                <a:gd name="T57" fmla="*/ 256 h 435"/>
                <a:gd name="T58" fmla="*/ 85 w 101"/>
                <a:gd name="T59" fmla="*/ 272 h 435"/>
                <a:gd name="T60" fmla="*/ 70 w 101"/>
                <a:gd name="T61" fmla="*/ 293 h 435"/>
                <a:gd name="T62" fmla="*/ 53 w 101"/>
                <a:gd name="T63" fmla="*/ 314 h 435"/>
                <a:gd name="T64" fmla="*/ 36 w 101"/>
                <a:gd name="T65" fmla="*/ 335 h 435"/>
                <a:gd name="T66" fmla="*/ 21 w 101"/>
                <a:gd name="T67" fmla="*/ 356 h 435"/>
                <a:gd name="T68" fmla="*/ 8 w 101"/>
                <a:gd name="T69" fmla="*/ 371 h 435"/>
                <a:gd name="T70" fmla="*/ 4 w 101"/>
                <a:gd name="T71" fmla="*/ 382 h 435"/>
                <a:gd name="T72" fmla="*/ 2 w 101"/>
                <a:gd name="T73" fmla="*/ 387 h 435"/>
                <a:gd name="T74" fmla="*/ 0 w 101"/>
                <a:gd name="T75" fmla="*/ 397 h 435"/>
                <a:gd name="T76" fmla="*/ 2 w 101"/>
                <a:gd name="T77" fmla="*/ 408 h 435"/>
                <a:gd name="T78" fmla="*/ 8 w 101"/>
                <a:gd name="T79" fmla="*/ 413 h 435"/>
                <a:gd name="T80" fmla="*/ 13 w 101"/>
                <a:gd name="T81" fmla="*/ 418 h 435"/>
                <a:gd name="T82" fmla="*/ 30 w 101"/>
                <a:gd name="T83" fmla="*/ 429 h 435"/>
                <a:gd name="T84" fmla="*/ 51 w 101"/>
                <a:gd name="T85" fmla="*/ 434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1" h="435">
                  <a:moveTo>
                    <a:pt x="51" y="0"/>
                  </a:moveTo>
                  <a:lnTo>
                    <a:pt x="70" y="6"/>
                  </a:lnTo>
                  <a:lnTo>
                    <a:pt x="86" y="16"/>
                  </a:lnTo>
                  <a:lnTo>
                    <a:pt x="94" y="21"/>
                  </a:lnTo>
                  <a:lnTo>
                    <a:pt x="98" y="27"/>
                  </a:lnTo>
                  <a:lnTo>
                    <a:pt x="100" y="37"/>
                  </a:lnTo>
                  <a:lnTo>
                    <a:pt x="98" y="47"/>
                  </a:lnTo>
                  <a:lnTo>
                    <a:pt x="96" y="53"/>
                  </a:lnTo>
                  <a:lnTo>
                    <a:pt x="92" y="63"/>
                  </a:lnTo>
                  <a:lnTo>
                    <a:pt x="79" y="79"/>
                  </a:lnTo>
                  <a:lnTo>
                    <a:pt x="64" y="100"/>
                  </a:lnTo>
                  <a:lnTo>
                    <a:pt x="47" y="121"/>
                  </a:lnTo>
                  <a:lnTo>
                    <a:pt x="30" y="141"/>
                  </a:lnTo>
                  <a:lnTo>
                    <a:pt x="15" y="162"/>
                  </a:lnTo>
                  <a:lnTo>
                    <a:pt x="6" y="178"/>
                  </a:lnTo>
                  <a:lnTo>
                    <a:pt x="4" y="188"/>
                  </a:lnTo>
                  <a:lnTo>
                    <a:pt x="2" y="194"/>
                  </a:lnTo>
                  <a:lnTo>
                    <a:pt x="4" y="199"/>
                  </a:lnTo>
                  <a:lnTo>
                    <a:pt x="6" y="204"/>
                  </a:lnTo>
                  <a:lnTo>
                    <a:pt x="17" y="209"/>
                  </a:lnTo>
                  <a:lnTo>
                    <a:pt x="32" y="215"/>
                  </a:lnTo>
                  <a:lnTo>
                    <a:pt x="51" y="220"/>
                  </a:lnTo>
                  <a:lnTo>
                    <a:pt x="68" y="220"/>
                  </a:lnTo>
                  <a:lnTo>
                    <a:pt x="83" y="225"/>
                  </a:lnTo>
                  <a:lnTo>
                    <a:pt x="94" y="230"/>
                  </a:lnTo>
                  <a:lnTo>
                    <a:pt x="96" y="235"/>
                  </a:lnTo>
                  <a:lnTo>
                    <a:pt x="98" y="241"/>
                  </a:lnTo>
                  <a:lnTo>
                    <a:pt x="98" y="246"/>
                  </a:lnTo>
                  <a:lnTo>
                    <a:pt x="94" y="256"/>
                  </a:lnTo>
                  <a:lnTo>
                    <a:pt x="85" y="272"/>
                  </a:lnTo>
                  <a:lnTo>
                    <a:pt x="70" y="293"/>
                  </a:lnTo>
                  <a:lnTo>
                    <a:pt x="53" y="314"/>
                  </a:lnTo>
                  <a:lnTo>
                    <a:pt x="36" y="335"/>
                  </a:lnTo>
                  <a:lnTo>
                    <a:pt x="21" y="356"/>
                  </a:lnTo>
                  <a:lnTo>
                    <a:pt x="8" y="371"/>
                  </a:lnTo>
                  <a:lnTo>
                    <a:pt x="4" y="382"/>
                  </a:lnTo>
                  <a:lnTo>
                    <a:pt x="2" y="387"/>
                  </a:lnTo>
                  <a:lnTo>
                    <a:pt x="0" y="397"/>
                  </a:lnTo>
                  <a:lnTo>
                    <a:pt x="2" y="408"/>
                  </a:lnTo>
                  <a:lnTo>
                    <a:pt x="8" y="413"/>
                  </a:lnTo>
                  <a:lnTo>
                    <a:pt x="13" y="418"/>
                  </a:lnTo>
                  <a:lnTo>
                    <a:pt x="30" y="429"/>
                  </a:lnTo>
                  <a:lnTo>
                    <a:pt x="51" y="434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6524" name="Rectangle 12"/>
            <p:cNvSpPr>
              <a:spLocks noChangeArrowheads="1"/>
            </p:cNvSpPr>
            <p:nvPr/>
          </p:nvSpPr>
          <p:spPr bwMode="auto">
            <a:xfrm>
              <a:off x="895" y="3078"/>
              <a:ext cx="1358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600" b="1">
                  <a:latin typeface="Times New Roman" pitchFamily="18" charset="0"/>
                </a:rPr>
                <a:t>multiple processes</a:t>
              </a:r>
            </a:p>
            <a:p>
              <a:pPr algn="ctr" eaLnBrk="0" hangingPunct="0"/>
              <a:r>
                <a:rPr lang="en-US" sz="1600" b="1">
                  <a:latin typeface="Times New Roman" pitchFamily="18" charset="0"/>
                </a:rPr>
                <a:t>one thread per process</a:t>
              </a:r>
            </a:p>
          </p:txBody>
        </p:sp>
      </p:grpSp>
      <p:grpSp>
        <p:nvGrpSpPr>
          <p:cNvPr id="2496525" name="Group 13"/>
          <p:cNvGrpSpPr>
            <a:grpSpLocks/>
          </p:cNvGrpSpPr>
          <p:nvPr/>
        </p:nvGrpSpPr>
        <p:grpSpPr bwMode="auto">
          <a:xfrm>
            <a:off x="5764213" y="3911600"/>
            <a:ext cx="2665412" cy="1570038"/>
            <a:chOff x="3055" y="2464"/>
            <a:chExt cx="1679" cy="989"/>
          </a:xfrm>
        </p:grpSpPr>
        <p:sp>
          <p:nvSpPr>
            <p:cNvPr id="2496526" name="Rectangle 14"/>
            <p:cNvSpPr>
              <a:spLocks noChangeArrowheads="1"/>
            </p:cNvSpPr>
            <p:nvPr/>
          </p:nvSpPr>
          <p:spPr bwMode="auto">
            <a:xfrm>
              <a:off x="3056" y="2464"/>
              <a:ext cx="622" cy="622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6527" name="Rectangle 15"/>
            <p:cNvSpPr>
              <a:spLocks noChangeArrowheads="1"/>
            </p:cNvSpPr>
            <p:nvPr/>
          </p:nvSpPr>
          <p:spPr bwMode="auto">
            <a:xfrm>
              <a:off x="4112" y="2464"/>
              <a:ext cx="622" cy="622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6528" name="Freeform 16"/>
            <p:cNvSpPr>
              <a:spLocks/>
            </p:cNvSpPr>
            <p:nvPr/>
          </p:nvSpPr>
          <p:spPr bwMode="auto">
            <a:xfrm>
              <a:off x="4166" y="2558"/>
              <a:ext cx="100" cy="435"/>
            </a:xfrm>
            <a:custGeom>
              <a:avLst/>
              <a:gdLst>
                <a:gd name="T0" fmla="*/ 49 w 100"/>
                <a:gd name="T1" fmla="*/ 0 h 435"/>
                <a:gd name="T2" fmla="*/ 85 w 100"/>
                <a:gd name="T3" fmla="*/ 16 h 435"/>
                <a:gd name="T4" fmla="*/ 99 w 100"/>
                <a:gd name="T5" fmla="*/ 27 h 435"/>
                <a:gd name="T6" fmla="*/ 99 w 100"/>
                <a:gd name="T7" fmla="*/ 47 h 435"/>
                <a:gd name="T8" fmla="*/ 92 w 100"/>
                <a:gd name="T9" fmla="*/ 63 h 435"/>
                <a:gd name="T10" fmla="*/ 78 w 100"/>
                <a:gd name="T11" fmla="*/ 79 h 435"/>
                <a:gd name="T12" fmla="*/ 49 w 100"/>
                <a:gd name="T13" fmla="*/ 121 h 435"/>
                <a:gd name="T14" fmla="*/ 14 w 100"/>
                <a:gd name="T15" fmla="*/ 162 h 435"/>
                <a:gd name="T16" fmla="*/ 7 w 100"/>
                <a:gd name="T17" fmla="*/ 178 h 435"/>
                <a:gd name="T18" fmla="*/ 0 w 100"/>
                <a:gd name="T19" fmla="*/ 194 h 435"/>
                <a:gd name="T20" fmla="*/ 7 w 100"/>
                <a:gd name="T21" fmla="*/ 204 h 435"/>
                <a:gd name="T22" fmla="*/ 14 w 100"/>
                <a:gd name="T23" fmla="*/ 209 h 435"/>
                <a:gd name="T24" fmla="*/ 49 w 100"/>
                <a:gd name="T25" fmla="*/ 220 h 435"/>
                <a:gd name="T26" fmla="*/ 85 w 100"/>
                <a:gd name="T27" fmla="*/ 225 h 435"/>
                <a:gd name="T28" fmla="*/ 92 w 100"/>
                <a:gd name="T29" fmla="*/ 230 h 435"/>
                <a:gd name="T30" fmla="*/ 99 w 100"/>
                <a:gd name="T31" fmla="*/ 241 h 435"/>
                <a:gd name="T32" fmla="*/ 92 w 100"/>
                <a:gd name="T33" fmla="*/ 256 h 435"/>
                <a:gd name="T34" fmla="*/ 85 w 100"/>
                <a:gd name="T35" fmla="*/ 272 h 435"/>
                <a:gd name="T36" fmla="*/ 49 w 100"/>
                <a:gd name="T37" fmla="*/ 314 h 435"/>
                <a:gd name="T38" fmla="*/ 21 w 100"/>
                <a:gd name="T39" fmla="*/ 356 h 435"/>
                <a:gd name="T40" fmla="*/ 7 w 100"/>
                <a:gd name="T41" fmla="*/ 371 h 435"/>
                <a:gd name="T42" fmla="*/ 0 w 100"/>
                <a:gd name="T43" fmla="*/ 387 h 435"/>
                <a:gd name="T44" fmla="*/ 0 w 100"/>
                <a:gd name="T45" fmla="*/ 408 h 435"/>
                <a:gd name="T46" fmla="*/ 14 w 100"/>
                <a:gd name="T47" fmla="*/ 418 h 435"/>
                <a:gd name="T48" fmla="*/ 49 w 100"/>
                <a:gd name="T49" fmla="*/ 434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0" h="435">
                  <a:moveTo>
                    <a:pt x="49" y="0"/>
                  </a:moveTo>
                  <a:lnTo>
                    <a:pt x="85" y="16"/>
                  </a:lnTo>
                  <a:lnTo>
                    <a:pt x="99" y="27"/>
                  </a:lnTo>
                  <a:lnTo>
                    <a:pt x="99" y="47"/>
                  </a:lnTo>
                  <a:lnTo>
                    <a:pt x="92" y="63"/>
                  </a:lnTo>
                  <a:lnTo>
                    <a:pt x="78" y="79"/>
                  </a:lnTo>
                  <a:lnTo>
                    <a:pt x="49" y="121"/>
                  </a:lnTo>
                  <a:lnTo>
                    <a:pt x="14" y="162"/>
                  </a:lnTo>
                  <a:lnTo>
                    <a:pt x="7" y="178"/>
                  </a:lnTo>
                  <a:lnTo>
                    <a:pt x="0" y="194"/>
                  </a:lnTo>
                  <a:lnTo>
                    <a:pt x="7" y="204"/>
                  </a:lnTo>
                  <a:lnTo>
                    <a:pt x="14" y="209"/>
                  </a:lnTo>
                  <a:lnTo>
                    <a:pt x="49" y="220"/>
                  </a:lnTo>
                  <a:lnTo>
                    <a:pt x="85" y="225"/>
                  </a:lnTo>
                  <a:lnTo>
                    <a:pt x="92" y="230"/>
                  </a:lnTo>
                  <a:lnTo>
                    <a:pt x="99" y="241"/>
                  </a:lnTo>
                  <a:lnTo>
                    <a:pt x="92" y="256"/>
                  </a:lnTo>
                  <a:lnTo>
                    <a:pt x="85" y="272"/>
                  </a:lnTo>
                  <a:lnTo>
                    <a:pt x="49" y="314"/>
                  </a:lnTo>
                  <a:lnTo>
                    <a:pt x="21" y="356"/>
                  </a:lnTo>
                  <a:lnTo>
                    <a:pt x="7" y="371"/>
                  </a:lnTo>
                  <a:lnTo>
                    <a:pt x="0" y="387"/>
                  </a:lnTo>
                  <a:lnTo>
                    <a:pt x="0" y="408"/>
                  </a:lnTo>
                  <a:lnTo>
                    <a:pt x="14" y="418"/>
                  </a:lnTo>
                  <a:lnTo>
                    <a:pt x="49" y="434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6529" name="Freeform 17"/>
            <p:cNvSpPr>
              <a:spLocks/>
            </p:cNvSpPr>
            <p:nvPr/>
          </p:nvSpPr>
          <p:spPr bwMode="auto">
            <a:xfrm>
              <a:off x="3113" y="2558"/>
              <a:ext cx="93" cy="435"/>
            </a:xfrm>
            <a:custGeom>
              <a:avLst/>
              <a:gdLst>
                <a:gd name="T0" fmla="*/ 44 w 93"/>
                <a:gd name="T1" fmla="*/ 0 h 435"/>
                <a:gd name="T2" fmla="*/ 65 w 93"/>
                <a:gd name="T3" fmla="*/ 6 h 435"/>
                <a:gd name="T4" fmla="*/ 87 w 93"/>
                <a:gd name="T5" fmla="*/ 16 h 435"/>
                <a:gd name="T6" fmla="*/ 92 w 93"/>
                <a:gd name="T7" fmla="*/ 27 h 435"/>
                <a:gd name="T8" fmla="*/ 92 w 93"/>
                <a:gd name="T9" fmla="*/ 47 h 435"/>
                <a:gd name="T10" fmla="*/ 87 w 93"/>
                <a:gd name="T11" fmla="*/ 63 h 435"/>
                <a:gd name="T12" fmla="*/ 76 w 93"/>
                <a:gd name="T13" fmla="*/ 79 h 435"/>
                <a:gd name="T14" fmla="*/ 44 w 93"/>
                <a:gd name="T15" fmla="*/ 121 h 435"/>
                <a:gd name="T16" fmla="*/ 17 w 93"/>
                <a:gd name="T17" fmla="*/ 162 h 435"/>
                <a:gd name="T18" fmla="*/ 6 w 93"/>
                <a:gd name="T19" fmla="*/ 178 h 435"/>
                <a:gd name="T20" fmla="*/ 0 w 93"/>
                <a:gd name="T21" fmla="*/ 194 h 435"/>
                <a:gd name="T22" fmla="*/ 6 w 93"/>
                <a:gd name="T23" fmla="*/ 204 h 435"/>
                <a:gd name="T24" fmla="*/ 17 w 93"/>
                <a:gd name="T25" fmla="*/ 209 h 435"/>
                <a:gd name="T26" fmla="*/ 49 w 93"/>
                <a:gd name="T27" fmla="*/ 220 h 435"/>
                <a:gd name="T28" fmla="*/ 76 w 93"/>
                <a:gd name="T29" fmla="*/ 225 h 435"/>
                <a:gd name="T30" fmla="*/ 87 w 93"/>
                <a:gd name="T31" fmla="*/ 230 h 435"/>
                <a:gd name="T32" fmla="*/ 92 w 93"/>
                <a:gd name="T33" fmla="*/ 241 h 435"/>
                <a:gd name="T34" fmla="*/ 87 w 93"/>
                <a:gd name="T35" fmla="*/ 256 h 435"/>
                <a:gd name="T36" fmla="*/ 81 w 93"/>
                <a:gd name="T37" fmla="*/ 272 h 435"/>
                <a:gd name="T38" fmla="*/ 49 w 93"/>
                <a:gd name="T39" fmla="*/ 314 h 435"/>
                <a:gd name="T40" fmla="*/ 17 w 93"/>
                <a:gd name="T41" fmla="*/ 356 h 435"/>
                <a:gd name="T42" fmla="*/ 6 w 93"/>
                <a:gd name="T43" fmla="*/ 371 h 435"/>
                <a:gd name="T44" fmla="*/ 0 w 93"/>
                <a:gd name="T45" fmla="*/ 387 h 435"/>
                <a:gd name="T46" fmla="*/ 0 w 93"/>
                <a:gd name="T47" fmla="*/ 408 h 435"/>
                <a:gd name="T48" fmla="*/ 6 w 93"/>
                <a:gd name="T49" fmla="*/ 418 h 435"/>
                <a:gd name="T50" fmla="*/ 22 w 93"/>
                <a:gd name="T51" fmla="*/ 429 h 435"/>
                <a:gd name="T52" fmla="*/ 44 w 93"/>
                <a:gd name="T53" fmla="*/ 434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3" h="435">
                  <a:moveTo>
                    <a:pt x="44" y="0"/>
                  </a:moveTo>
                  <a:lnTo>
                    <a:pt x="65" y="6"/>
                  </a:lnTo>
                  <a:lnTo>
                    <a:pt x="87" y="16"/>
                  </a:lnTo>
                  <a:lnTo>
                    <a:pt x="92" y="27"/>
                  </a:lnTo>
                  <a:lnTo>
                    <a:pt x="92" y="47"/>
                  </a:lnTo>
                  <a:lnTo>
                    <a:pt x="87" y="63"/>
                  </a:lnTo>
                  <a:lnTo>
                    <a:pt x="76" y="79"/>
                  </a:lnTo>
                  <a:lnTo>
                    <a:pt x="44" y="121"/>
                  </a:lnTo>
                  <a:lnTo>
                    <a:pt x="17" y="162"/>
                  </a:lnTo>
                  <a:lnTo>
                    <a:pt x="6" y="178"/>
                  </a:lnTo>
                  <a:lnTo>
                    <a:pt x="0" y="194"/>
                  </a:lnTo>
                  <a:lnTo>
                    <a:pt x="6" y="204"/>
                  </a:lnTo>
                  <a:lnTo>
                    <a:pt x="17" y="209"/>
                  </a:lnTo>
                  <a:lnTo>
                    <a:pt x="49" y="220"/>
                  </a:lnTo>
                  <a:lnTo>
                    <a:pt x="76" y="225"/>
                  </a:lnTo>
                  <a:lnTo>
                    <a:pt x="87" y="230"/>
                  </a:lnTo>
                  <a:lnTo>
                    <a:pt x="92" y="241"/>
                  </a:lnTo>
                  <a:lnTo>
                    <a:pt x="87" y="256"/>
                  </a:lnTo>
                  <a:lnTo>
                    <a:pt x="81" y="272"/>
                  </a:lnTo>
                  <a:lnTo>
                    <a:pt x="49" y="314"/>
                  </a:lnTo>
                  <a:lnTo>
                    <a:pt x="17" y="356"/>
                  </a:lnTo>
                  <a:lnTo>
                    <a:pt x="6" y="371"/>
                  </a:lnTo>
                  <a:lnTo>
                    <a:pt x="0" y="387"/>
                  </a:lnTo>
                  <a:lnTo>
                    <a:pt x="0" y="408"/>
                  </a:lnTo>
                  <a:lnTo>
                    <a:pt x="6" y="418"/>
                  </a:lnTo>
                  <a:lnTo>
                    <a:pt x="22" y="429"/>
                  </a:lnTo>
                  <a:lnTo>
                    <a:pt x="44" y="434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6530" name="Freeform 18"/>
            <p:cNvSpPr>
              <a:spLocks/>
            </p:cNvSpPr>
            <p:nvPr/>
          </p:nvSpPr>
          <p:spPr bwMode="auto">
            <a:xfrm>
              <a:off x="3305" y="2558"/>
              <a:ext cx="93" cy="435"/>
            </a:xfrm>
            <a:custGeom>
              <a:avLst/>
              <a:gdLst>
                <a:gd name="T0" fmla="*/ 46 w 93"/>
                <a:gd name="T1" fmla="*/ 0 h 435"/>
                <a:gd name="T2" fmla="*/ 69 w 93"/>
                <a:gd name="T3" fmla="*/ 6 h 435"/>
                <a:gd name="T4" fmla="*/ 86 w 93"/>
                <a:gd name="T5" fmla="*/ 16 h 435"/>
                <a:gd name="T6" fmla="*/ 92 w 93"/>
                <a:gd name="T7" fmla="*/ 27 h 435"/>
                <a:gd name="T8" fmla="*/ 92 w 93"/>
                <a:gd name="T9" fmla="*/ 47 h 435"/>
                <a:gd name="T10" fmla="*/ 86 w 93"/>
                <a:gd name="T11" fmla="*/ 63 h 435"/>
                <a:gd name="T12" fmla="*/ 74 w 93"/>
                <a:gd name="T13" fmla="*/ 79 h 435"/>
                <a:gd name="T14" fmla="*/ 46 w 93"/>
                <a:gd name="T15" fmla="*/ 121 h 435"/>
                <a:gd name="T16" fmla="*/ 12 w 93"/>
                <a:gd name="T17" fmla="*/ 162 h 435"/>
                <a:gd name="T18" fmla="*/ 6 w 93"/>
                <a:gd name="T19" fmla="*/ 178 h 435"/>
                <a:gd name="T20" fmla="*/ 0 w 93"/>
                <a:gd name="T21" fmla="*/ 194 h 435"/>
                <a:gd name="T22" fmla="*/ 6 w 93"/>
                <a:gd name="T23" fmla="*/ 204 h 435"/>
                <a:gd name="T24" fmla="*/ 17 w 93"/>
                <a:gd name="T25" fmla="*/ 209 h 435"/>
                <a:gd name="T26" fmla="*/ 46 w 93"/>
                <a:gd name="T27" fmla="*/ 220 h 435"/>
                <a:gd name="T28" fmla="*/ 80 w 93"/>
                <a:gd name="T29" fmla="*/ 225 h 435"/>
                <a:gd name="T30" fmla="*/ 86 w 93"/>
                <a:gd name="T31" fmla="*/ 230 h 435"/>
                <a:gd name="T32" fmla="*/ 92 w 93"/>
                <a:gd name="T33" fmla="*/ 241 h 435"/>
                <a:gd name="T34" fmla="*/ 86 w 93"/>
                <a:gd name="T35" fmla="*/ 256 h 435"/>
                <a:gd name="T36" fmla="*/ 80 w 93"/>
                <a:gd name="T37" fmla="*/ 272 h 435"/>
                <a:gd name="T38" fmla="*/ 46 w 93"/>
                <a:gd name="T39" fmla="*/ 314 h 435"/>
                <a:gd name="T40" fmla="*/ 17 w 93"/>
                <a:gd name="T41" fmla="*/ 356 h 435"/>
                <a:gd name="T42" fmla="*/ 6 w 93"/>
                <a:gd name="T43" fmla="*/ 371 h 435"/>
                <a:gd name="T44" fmla="*/ 0 w 93"/>
                <a:gd name="T45" fmla="*/ 387 h 435"/>
                <a:gd name="T46" fmla="*/ 0 w 93"/>
                <a:gd name="T47" fmla="*/ 408 h 435"/>
                <a:gd name="T48" fmla="*/ 6 w 93"/>
                <a:gd name="T49" fmla="*/ 418 h 435"/>
                <a:gd name="T50" fmla="*/ 23 w 93"/>
                <a:gd name="T51" fmla="*/ 429 h 435"/>
                <a:gd name="T52" fmla="*/ 46 w 93"/>
                <a:gd name="T53" fmla="*/ 434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3" h="435">
                  <a:moveTo>
                    <a:pt x="46" y="0"/>
                  </a:moveTo>
                  <a:lnTo>
                    <a:pt x="69" y="6"/>
                  </a:lnTo>
                  <a:lnTo>
                    <a:pt x="86" y="16"/>
                  </a:lnTo>
                  <a:lnTo>
                    <a:pt x="92" y="27"/>
                  </a:lnTo>
                  <a:lnTo>
                    <a:pt x="92" y="47"/>
                  </a:lnTo>
                  <a:lnTo>
                    <a:pt x="86" y="63"/>
                  </a:lnTo>
                  <a:lnTo>
                    <a:pt x="74" y="79"/>
                  </a:lnTo>
                  <a:lnTo>
                    <a:pt x="46" y="121"/>
                  </a:lnTo>
                  <a:lnTo>
                    <a:pt x="12" y="162"/>
                  </a:lnTo>
                  <a:lnTo>
                    <a:pt x="6" y="178"/>
                  </a:lnTo>
                  <a:lnTo>
                    <a:pt x="0" y="194"/>
                  </a:lnTo>
                  <a:lnTo>
                    <a:pt x="6" y="204"/>
                  </a:lnTo>
                  <a:lnTo>
                    <a:pt x="17" y="209"/>
                  </a:lnTo>
                  <a:lnTo>
                    <a:pt x="46" y="220"/>
                  </a:lnTo>
                  <a:lnTo>
                    <a:pt x="80" y="225"/>
                  </a:lnTo>
                  <a:lnTo>
                    <a:pt x="86" y="230"/>
                  </a:lnTo>
                  <a:lnTo>
                    <a:pt x="92" y="241"/>
                  </a:lnTo>
                  <a:lnTo>
                    <a:pt x="86" y="256"/>
                  </a:lnTo>
                  <a:lnTo>
                    <a:pt x="80" y="272"/>
                  </a:lnTo>
                  <a:lnTo>
                    <a:pt x="46" y="314"/>
                  </a:lnTo>
                  <a:lnTo>
                    <a:pt x="17" y="356"/>
                  </a:lnTo>
                  <a:lnTo>
                    <a:pt x="6" y="371"/>
                  </a:lnTo>
                  <a:lnTo>
                    <a:pt x="0" y="387"/>
                  </a:lnTo>
                  <a:lnTo>
                    <a:pt x="0" y="408"/>
                  </a:lnTo>
                  <a:lnTo>
                    <a:pt x="6" y="418"/>
                  </a:lnTo>
                  <a:lnTo>
                    <a:pt x="23" y="429"/>
                  </a:lnTo>
                  <a:lnTo>
                    <a:pt x="46" y="434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6531" name="Freeform 19"/>
            <p:cNvSpPr>
              <a:spLocks/>
            </p:cNvSpPr>
            <p:nvPr/>
          </p:nvSpPr>
          <p:spPr bwMode="auto">
            <a:xfrm>
              <a:off x="3498" y="2558"/>
              <a:ext cx="97" cy="435"/>
            </a:xfrm>
            <a:custGeom>
              <a:avLst/>
              <a:gdLst>
                <a:gd name="T0" fmla="*/ 48 w 97"/>
                <a:gd name="T1" fmla="*/ 0 h 435"/>
                <a:gd name="T2" fmla="*/ 84 w 97"/>
                <a:gd name="T3" fmla="*/ 16 h 435"/>
                <a:gd name="T4" fmla="*/ 96 w 97"/>
                <a:gd name="T5" fmla="*/ 27 h 435"/>
                <a:gd name="T6" fmla="*/ 96 w 97"/>
                <a:gd name="T7" fmla="*/ 47 h 435"/>
                <a:gd name="T8" fmla="*/ 90 w 97"/>
                <a:gd name="T9" fmla="*/ 63 h 435"/>
                <a:gd name="T10" fmla="*/ 78 w 97"/>
                <a:gd name="T11" fmla="*/ 79 h 435"/>
                <a:gd name="T12" fmla="*/ 42 w 97"/>
                <a:gd name="T13" fmla="*/ 121 h 435"/>
                <a:gd name="T14" fmla="*/ 12 w 97"/>
                <a:gd name="T15" fmla="*/ 162 h 435"/>
                <a:gd name="T16" fmla="*/ 6 w 97"/>
                <a:gd name="T17" fmla="*/ 178 h 435"/>
                <a:gd name="T18" fmla="*/ 0 w 97"/>
                <a:gd name="T19" fmla="*/ 194 h 435"/>
                <a:gd name="T20" fmla="*/ 6 w 97"/>
                <a:gd name="T21" fmla="*/ 204 h 435"/>
                <a:gd name="T22" fmla="*/ 18 w 97"/>
                <a:gd name="T23" fmla="*/ 209 h 435"/>
                <a:gd name="T24" fmla="*/ 48 w 97"/>
                <a:gd name="T25" fmla="*/ 220 h 435"/>
                <a:gd name="T26" fmla="*/ 84 w 97"/>
                <a:gd name="T27" fmla="*/ 225 h 435"/>
                <a:gd name="T28" fmla="*/ 90 w 97"/>
                <a:gd name="T29" fmla="*/ 230 h 435"/>
                <a:gd name="T30" fmla="*/ 96 w 97"/>
                <a:gd name="T31" fmla="*/ 241 h 435"/>
                <a:gd name="T32" fmla="*/ 90 w 97"/>
                <a:gd name="T33" fmla="*/ 256 h 435"/>
                <a:gd name="T34" fmla="*/ 84 w 97"/>
                <a:gd name="T35" fmla="*/ 272 h 435"/>
                <a:gd name="T36" fmla="*/ 48 w 97"/>
                <a:gd name="T37" fmla="*/ 314 h 435"/>
                <a:gd name="T38" fmla="*/ 18 w 97"/>
                <a:gd name="T39" fmla="*/ 356 h 435"/>
                <a:gd name="T40" fmla="*/ 6 w 97"/>
                <a:gd name="T41" fmla="*/ 371 h 435"/>
                <a:gd name="T42" fmla="*/ 0 w 97"/>
                <a:gd name="T43" fmla="*/ 387 h 435"/>
                <a:gd name="T44" fmla="*/ 0 w 97"/>
                <a:gd name="T45" fmla="*/ 408 h 435"/>
                <a:gd name="T46" fmla="*/ 6 w 97"/>
                <a:gd name="T47" fmla="*/ 418 h 435"/>
                <a:gd name="T48" fmla="*/ 24 w 97"/>
                <a:gd name="T49" fmla="*/ 429 h 435"/>
                <a:gd name="T50" fmla="*/ 48 w 97"/>
                <a:gd name="T51" fmla="*/ 434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7" h="435">
                  <a:moveTo>
                    <a:pt x="48" y="0"/>
                  </a:moveTo>
                  <a:lnTo>
                    <a:pt x="84" y="16"/>
                  </a:lnTo>
                  <a:lnTo>
                    <a:pt x="96" y="27"/>
                  </a:lnTo>
                  <a:lnTo>
                    <a:pt x="96" y="47"/>
                  </a:lnTo>
                  <a:lnTo>
                    <a:pt x="90" y="63"/>
                  </a:lnTo>
                  <a:lnTo>
                    <a:pt x="78" y="79"/>
                  </a:lnTo>
                  <a:lnTo>
                    <a:pt x="42" y="121"/>
                  </a:lnTo>
                  <a:lnTo>
                    <a:pt x="12" y="162"/>
                  </a:lnTo>
                  <a:lnTo>
                    <a:pt x="6" y="178"/>
                  </a:lnTo>
                  <a:lnTo>
                    <a:pt x="0" y="194"/>
                  </a:lnTo>
                  <a:lnTo>
                    <a:pt x="6" y="204"/>
                  </a:lnTo>
                  <a:lnTo>
                    <a:pt x="18" y="209"/>
                  </a:lnTo>
                  <a:lnTo>
                    <a:pt x="48" y="220"/>
                  </a:lnTo>
                  <a:lnTo>
                    <a:pt x="84" y="225"/>
                  </a:lnTo>
                  <a:lnTo>
                    <a:pt x="90" y="230"/>
                  </a:lnTo>
                  <a:lnTo>
                    <a:pt x="96" y="241"/>
                  </a:lnTo>
                  <a:lnTo>
                    <a:pt x="90" y="256"/>
                  </a:lnTo>
                  <a:lnTo>
                    <a:pt x="84" y="272"/>
                  </a:lnTo>
                  <a:lnTo>
                    <a:pt x="48" y="314"/>
                  </a:lnTo>
                  <a:lnTo>
                    <a:pt x="18" y="356"/>
                  </a:lnTo>
                  <a:lnTo>
                    <a:pt x="6" y="371"/>
                  </a:lnTo>
                  <a:lnTo>
                    <a:pt x="0" y="387"/>
                  </a:lnTo>
                  <a:lnTo>
                    <a:pt x="0" y="408"/>
                  </a:lnTo>
                  <a:lnTo>
                    <a:pt x="6" y="418"/>
                  </a:lnTo>
                  <a:lnTo>
                    <a:pt x="24" y="429"/>
                  </a:lnTo>
                  <a:lnTo>
                    <a:pt x="48" y="434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6532" name="Freeform 20"/>
            <p:cNvSpPr>
              <a:spLocks/>
            </p:cNvSpPr>
            <p:nvPr/>
          </p:nvSpPr>
          <p:spPr bwMode="auto">
            <a:xfrm>
              <a:off x="4548" y="2558"/>
              <a:ext cx="101" cy="435"/>
            </a:xfrm>
            <a:custGeom>
              <a:avLst/>
              <a:gdLst>
                <a:gd name="T0" fmla="*/ 54 w 101"/>
                <a:gd name="T1" fmla="*/ 0 h 435"/>
                <a:gd name="T2" fmla="*/ 93 w 101"/>
                <a:gd name="T3" fmla="*/ 16 h 435"/>
                <a:gd name="T4" fmla="*/ 100 w 101"/>
                <a:gd name="T5" fmla="*/ 27 h 435"/>
                <a:gd name="T6" fmla="*/ 100 w 101"/>
                <a:gd name="T7" fmla="*/ 47 h 435"/>
                <a:gd name="T8" fmla="*/ 93 w 101"/>
                <a:gd name="T9" fmla="*/ 63 h 435"/>
                <a:gd name="T10" fmla="*/ 85 w 101"/>
                <a:gd name="T11" fmla="*/ 79 h 435"/>
                <a:gd name="T12" fmla="*/ 46 w 101"/>
                <a:gd name="T13" fmla="*/ 121 h 435"/>
                <a:gd name="T14" fmla="*/ 16 w 101"/>
                <a:gd name="T15" fmla="*/ 162 h 435"/>
                <a:gd name="T16" fmla="*/ 8 w 101"/>
                <a:gd name="T17" fmla="*/ 178 h 435"/>
                <a:gd name="T18" fmla="*/ 0 w 101"/>
                <a:gd name="T19" fmla="*/ 194 h 435"/>
                <a:gd name="T20" fmla="*/ 8 w 101"/>
                <a:gd name="T21" fmla="*/ 204 h 435"/>
                <a:gd name="T22" fmla="*/ 16 w 101"/>
                <a:gd name="T23" fmla="*/ 209 h 435"/>
                <a:gd name="T24" fmla="*/ 54 w 101"/>
                <a:gd name="T25" fmla="*/ 220 h 435"/>
                <a:gd name="T26" fmla="*/ 85 w 101"/>
                <a:gd name="T27" fmla="*/ 225 h 435"/>
                <a:gd name="T28" fmla="*/ 93 w 101"/>
                <a:gd name="T29" fmla="*/ 230 h 435"/>
                <a:gd name="T30" fmla="*/ 100 w 101"/>
                <a:gd name="T31" fmla="*/ 241 h 435"/>
                <a:gd name="T32" fmla="*/ 100 w 101"/>
                <a:gd name="T33" fmla="*/ 256 h 435"/>
                <a:gd name="T34" fmla="*/ 85 w 101"/>
                <a:gd name="T35" fmla="*/ 272 h 435"/>
                <a:gd name="T36" fmla="*/ 54 w 101"/>
                <a:gd name="T37" fmla="*/ 314 h 435"/>
                <a:gd name="T38" fmla="*/ 16 w 101"/>
                <a:gd name="T39" fmla="*/ 356 h 435"/>
                <a:gd name="T40" fmla="*/ 8 w 101"/>
                <a:gd name="T41" fmla="*/ 371 h 435"/>
                <a:gd name="T42" fmla="*/ 0 w 101"/>
                <a:gd name="T43" fmla="*/ 387 h 435"/>
                <a:gd name="T44" fmla="*/ 0 w 101"/>
                <a:gd name="T45" fmla="*/ 408 h 435"/>
                <a:gd name="T46" fmla="*/ 16 w 101"/>
                <a:gd name="T47" fmla="*/ 418 h 435"/>
                <a:gd name="T48" fmla="*/ 54 w 101"/>
                <a:gd name="T49" fmla="*/ 434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1" h="435">
                  <a:moveTo>
                    <a:pt x="54" y="0"/>
                  </a:moveTo>
                  <a:lnTo>
                    <a:pt x="93" y="16"/>
                  </a:lnTo>
                  <a:lnTo>
                    <a:pt x="100" y="27"/>
                  </a:lnTo>
                  <a:lnTo>
                    <a:pt x="100" y="47"/>
                  </a:lnTo>
                  <a:lnTo>
                    <a:pt x="93" y="63"/>
                  </a:lnTo>
                  <a:lnTo>
                    <a:pt x="85" y="79"/>
                  </a:lnTo>
                  <a:lnTo>
                    <a:pt x="46" y="121"/>
                  </a:lnTo>
                  <a:lnTo>
                    <a:pt x="16" y="162"/>
                  </a:lnTo>
                  <a:lnTo>
                    <a:pt x="8" y="178"/>
                  </a:lnTo>
                  <a:lnTo>
                    <a:pt x="0" y="194"/>
                  </a:lnTo>
                  <a:lnTo>
                    <a:pt x="8" y="204"/>
                  </a:lnTo>
                  <a:lnTo>
                    <a:pt x="16" y="209"/>
                  </a:lnTo>
                  <a:lnTo>
                    <a:pt x="54" y="220"/>
                  </a:lnTo>
                  <a:lnTo>
                    <a:pt x="85" y="225"/>
                  </a:lnTo>
                  <a:lnTo>
                    <a:pt x="93" y="230"/>
                  </a:lnTo>
                  <a:lnTo>
                    <a:pt x="100" y="241"/>
                  </a:lnTo>
                  <a:lnTo>
                    <a:pt x="100" y="256"/>
                  </a:lnTo>
                  <a:lnTo>
                    <a:pt x="85" y="272"/>
                  </a:lnTo>
                  <a:lnTo>
                    <a:pt x="54" y="314"/>
                  </a:lnTo>
                  <a:lnTo>
                    <a:pt x="16" y="356"/>
                  </a:lnTo>
                  <a:lnTo>
                    <a:pt x="8" y="371"/>
                  </a:lnTo>
                  <a:lnTo>
                    <a:pt x="0" y="387"/>
                  </a:lnTo>
                  <a:lnTo>
                    <a:pt x="0" y="408"/>
                  </a:lnTo>
                  <a:lnTo>
                    <a:pt x="16" y="418"/>
                  </a:lnTo>
                  <a:lnTo>
                    <a:pt x="54" y="434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6533" name="Freeform 21"/>
            <p:cNvSpPr>
              <a:spLocks/>
            </p:cNvSpPr>
            <p:nvPr/>
          </p:nvSpPr>
          <p:spPr bwMode="auto">
            <a:xfrm>
              <a:off x="4360" y="2558"/>
              <a:ext cx="98" cy="435"/>
            </a:xfrm>
            <a:custGeom>
              <a:avLst/>
              <a:gdLst>
                <a:gd name="T0" fmla="*/ 45 w 98"/>
                <a:gd name="T1" fmla="*/ 0 h 435"/>
                <a:gd name="T2" fmla="*/ 82 w 98"/>
                <a:gd name="T3" fmla="*/ 16 h 435"/>
                <a:gd name="T4" fmla="*/ 97 w 98"/>
                <a:gd name="T5" fmla="*/ 27 h 435"/>
                <a:gd name="T6" fmla="*/ 97 w 98"/>
                <a:gd name="T7" fmla="*/ 47 h 435"/>
                <a:gd name="T8" fmla="*/ 89 w 98"/>
                <a:gd name="T9" fmla="*/ 63 h 435"/>
                <a:gd name="T10" fmla="*/ 82 w 98"/>
                <a:gd name="T11" fmla="*/ 79 h 435"/>
                <a:gd name="T12" fmla="*/ 45 w 98"/>
                <a:gd name="T13" fmla="*/ 121 h 435"/>
                <a:gd name="T14" fmla="*/ 15 w 98"/>
                <a:gd name="T15" fmla="*/ 162 h 435"/>
                <a:gd name="T16" fmla="*/ 8 w 98"/>
                <a:gd name="T17" fmla="*/ 178 h 435"/>
                <a:gd name="T18" fmla="*/ 0 w 98"/>
                <a:gd name="T19" fmla="*/ 194 h 435"/>
                <a:gd name="T20" fmla="*/ 8 w 98"/>
                <a:gd name="T21" fmla="*/ 204 h 435"/>
                <a:gd name="T22" fmla="*/ 15 w 98"/>
                <a:gd name="T23" fmla="*/ 209 h 435"/>
                <a:gd name="T24" fmla="*/ 52 w 98"/>
                <a:gd name="T25" fmla="*/ 220 h 435"/>
                <a:gd name="T26" fmla="*/ 82 w 98"/>
                <a:gd name="T27" fmla="*/ 225 h 435"/>
                <a:gd name="T28" fmla="*/ 89 w 98"/>
                <a:gd name="T29" fmla="*/ 230 h 435"/>
                <a:gd name="T30" fmla="*/ 97 w 98"/>
                <a:gd name="T31" fmla="*/ 241 h 435"/>
                <a:gd name="T32" fmla="*/ 97 w 98"/>
                <a:gd name="T33" fmla="*/ 256 h 435"/>
                <a:gd name="T34" fmla="*/ 82 w 98"/>
                <a:gd name="T35" fmla="*/ 272 h 435"/>
                <a:gd name="T36" fmla="*/ 52 w 98"/>
                <a:gd name="T37" fmla="*/ 314 h 435"/>
                <a:gd name="T38" fmla="*/ 15 w 98"/>
                <a:gd name="T39" fmla="*/ 356 h 435"/>
                <a:gd name="T40" fmla="*/ 8 w 98"/>
                <a:gd name="T41" fmla="*/ 371 h 435"/>
                <a:gd name="T42" fmla="*/ 0 w 98"/>
                <a:gd name="T43" fmla="*/ 387 h 435"/>
                <a:gd name="T44" fmla="*/ 0 w 98"/>
                <a:gd name="T45" fmla="*/ 408 h 435"/>
                <a:gd name="T46" fmla="*/ 15 w 98"/>
                <a:gd name="T47" fmla="*/ 418 h 435"/>
                <a:gd name="T48" fmla="*/ 45 w 98"/>
                <a:gd name="T49" fmla="*/ 434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8" h="435">
                  <a:moveTo>
                    <a:pt x="45" y="0"/>
                  </a:moveTo>
                  <a:lnTo>
                    <a:pt x="82" y="16"/>
                  </a:lnTo>
                  <a:lnTo>
                    <a:pt x="97" y="27"/>
                  </a:lnTo>
                  <a:lnTo>
                    <a:pt x="97" y="47"/>
                  </a:lnTo>
                  <a:lnTo>
                    <a:pt x="89" y="63"/>
                  </a:lnTo>
                  <a:lnTo>
                    <a:pt x="82" y="79"/>
                  </a:lnTo>
                  <a:lnTo>
                    <a:pt x="45" y="121"/>
                  </a:lnTo>
                  <a:lnTo>
                    <a:pt x="15" y="162"/>
                  </a:lnTo>
                  <a:lnTo>
                    <a:pt x="8" y="178"/>
                  </a:lnTo>
                  <a:lnTo>
                    <a:pt x="0" y="194"/>
                  </a:lnTo>
                  <a:lnTo>
                    <a:pt x="8" y="204"/>
                  </a:lnTo>
                  <a:lnTo>
                    <a:pt x="15" y="209"/>
                  </a:lnTo>
                  <a:lnTo>
                    <a:pt x="52" y="220"/>
                  </a:lnTo>
                  <a:lnTo>
                    <a:pt x="82" y="225"/>
                  </a:lnTo>
                  <a:lnTo>
                    <a:pt x="89" y="230"/>
                  </a:lnTo>
                  <a:lnTo>
                    <a:pt x="97" y="241"/>
                  </a:lnTo>
                  <a:lnTo>
                    <a:pt x="97" y="256"/>
                  </a:lnTo>
                  <a:lnTo>
                    <a:pt x="82" y="272"/>
                  </a:lnTo>
                  <a:lnTo>
                    <a:pt x="52" y="314"/>
                  </a:lnTo>
                  <a:lnTo>
                    <a:pt x="15" y="356"/>
                  </a:lnTo>
                  <a:lnTo>
                    <a:pt x="8" y="371"/>
                  </a:lnTo>
                  <a:lnTo>
                    <a:pt x="0" y="387"/>
                  </a:lnTo>
                  <a:lnTo>
                    <a:pt x="0" y="408"/>
                  </a:lnTo>
                  <a:lnTo>
                    <a:pt x="15" y="418"/>
                  </a:lnTo>
                  <a:lnTo>
                    <a:pt x="45" y="434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6534" name="Rectangle 22"/>
            <p:cNvSpPr>
              <a:spLocks noChangeArrowheads="1"/>
            </p:cNvSpPr>
            <p:nvPr/>
          </p:nvSpPr>
          <p:spPr bwMode="auto">
            <a:xfrm>
              <a:off x="3055" y="3087"/>
              <a:ext cx="1673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600" b="1">
                  <a:latin typeface="Times New Roman" pitchFamily="18" charset="0"/>
                </a:rPr>
                <a:t>multiple processes</a:t>
              </a:r>
            </a:p>
            <a:p>
              <a:pPr algn="ctr" eaLnBrk="0" hangingPunct="0"/>
              <a:r>
                <a:rPr lang="en-US" sz="1600" b="1">
                  <a:latin typeface="Times New Roman" pitchFamily="18" charset="0"/>
                </a:rPr>
                <a:t>multiple threads per process</a:t>
              </a:r>
            </a:p>
          </p:txBody>
        </p:sp>
      </p:grpSp>
      <p:sp>
        <p:nvSpPr>
          <p:cNvPr id="2496535" name="Line 23"/>
          <p:cNvSpPr>
            <a:spLocks noChangeShapeType="1"/>
          </p:cNvSpPr>
          <p:nvPr/>
        </p:nvSpPr>
        <p:spPr bwMode="auto">
          <a:xfrm>
            <a:off x="5154613" y="1854201"/>
            <a:ext cx="0" cy="350361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96536" name="Line 24"/>
          <p:cNvSpPr>
            <a:spLocks noChangeShapeType="1"/>
          </p:cNvSpPr>
          <p:nvPr/>
        </p:nvSpPr>
        <p:spPr bwMode="auto">
          <a:xfrm>
            <a:off x="1955801" y="3376613"/>
            <a:ext cx="6551613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496537" name="Group 25"/>
          <p:cNvGrpSpPr>
            <a:grpSpLocks/>
          </p:cNvGrpSpPr>
          <p:nvPr/>
        </p:nvGrpSpPr>
        <p:grpSpPr bwMode="auto">
          <a:xfrm>
            <a:off x="6369052" y="1854200"/>
            <a:ext cx="1443038" cy="1512888"/>
            <a:chOff x="3436" y="1168"/>
            <a:chExt cx="909" cy="953"/>
          </a:xfrm>
        </p:grpSpPr>
        <p:sp>
          <p:nvSpPr>
            <p:cNvPr id="2496538" name="Rectangle 26"/>
            <p:cNvSpPr>
              <a:spLocks noChangeArrowheads="1"/>
            </p:cNvSpPr>
            <p:nvPr/>
          </p:nvSpPr>
          <p:spPr bwMode="auto">
            <a:xfrm>
              <a:off x="3584" y="1168"/>
              <a:ext cx="622" cy="622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6539" name="Freeform 27"/>
            <p:cNvSpPr>
              <a:spLocks/>
            </p:cNvSpPr>
            <p:nvPr/>
          </p:nvSpPr>
          <p:spPr bwMode="auto">
            <a:xfrm>
              <a:off x="3831" y="1264"/>
              <a:ext cx="99" cy="433"/>
            </a:xfrm>
            <a:custGeom>
              <a:avLst/>
              <a:gdLst>
                <a:gd name="T0" fmla="*/ 46 w 99"/>
                <a:gd name="T1" fmla="*/ 0 h 433"/>
                <a:gd name="T2" fmla="*/ 72 w 99"/>
                <a:gd name="T3" fmla="*/ 7 h 433"/>
                <a:gd name="T4" fmla="*/ 85 w 99"/>
                <a:gd name="T5" fmla="*/ 16 h 433"/>
                <a:gd name="T6" fmla="*/ 98 w 99"/>
                <a:gd name="T7" fmla="*/ 29 h 433"/>
                <a:gd name="T8" fmla="*/ 98 w 99"/>
                <a:gd name="T9" fmla="*/ 48 h 433"/>
                <a:gd name="T10" fmla="*/ 92 w 99"/>
                <a:gd name="T11" fmla="*/ 60 h 433"/>
                <a:gd name="T12" fmla="*/ 79 w 99"/>
                <a:gd name="T13" fmla="*/ 79 h 433"/>
                <a:gd name="T14" fmla="*/ 46 w 99"/>
                <a:gd name="T15" fmla="*/ 120 h 433"/>
                <a:gd name="T16" fmla="*/ 13 w 99"/>
                <a:gd name="T17" fmla="*/ 161 h 433"/>
                <a:gd name="T18" fmla="*/ 7 w 99"/>
                <a:gd name="T19" fmla="*/ 177 h 433"/>
                <a:gd name="T20" fmla="*/ 0 w 99"/>
                <a:gd name="T21" fmla="*/ 193 h 433"/>
                <a:gd name="T22" fmla="*/ 7 w 99"/>
                <a:gd name="T23" fmla="*/ 202 h 433"/>
                <a:gd name="T24" fmla="*/ 13 w 99"/>
                <a:gd name="T25" fmla="*/ 208 h 433"/>
                <a:gd name="T26" fmla="*/ 53 w 99"/>
                <a:gd name="T27" fmla="*/ 218 h 433"/>
                <a:gd name="T28" fmla="*/ 85 w 99"/>
                <a:gd name="T29" fmla="*/ 224 h 433"/>
                <a:gd name="T30" fmla="*/ 92 w 99"/>
                <a:gd name="T31" fmla="*/ 230 h 433"/>
                <a:gd name="T32" fmla="*/ 98 w 99"/>
                <a:gd name="T33" fmla="*/ 240 h 433"/>
                <a:gd name="T34" fmla="*/ 92 w 99"/>
                <a:gd name="T35" fmla="*/ 252 h 433"/>
                <a:gd name="T36" fmla="*/ 85 w 99"/>
                <a:gd name="T37" fmla="*/ 271 h 433"/>
                <a:gd name="T38" fmla="*/ 53 w 99"/>
                <a:gd name="T39" fmla="*/ 312 h 433"/>
                <a:gd name="T40" fmla="*/ 20 w 99"/>
                <a:gd name="T41" fmla="*/ 350 h 433"/>
                <a:gd name="T42" fmla="*/ 7 w 99"/>
                <a:gd name="T43" fmla="*/ 369 h 433"/>
                <a:gd name="T44" fmla="*/ 0 w 99"/>
                <a:gd name="T45" fmla="*/ 382 h 433"/>
                <a:gd name="T46" fmla="*/ 0 w 99"/>
                <a:gd name="T47" fmla="*/ 404 h 433"/>
                <a:gd name="T48" fmla="*/ 13 w 99"/>
                <a:gd name="T49" fmla="*/ 416 h 433"/>
                <a:gd name="T50" fmla="*/ 26 w 99"/>
                <a:gd name="T51" fmla="*/ 426 h 433"/>
                <a:gd name="T52" fmla="*/ 46 w 99"/>
                <a:gd name="T53" fmla="*/ 432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9" h="433">
                  <a:moveTo>
                    <a:pt x="46" y="0"/>
                  </a:moveTo>
                  <a:lnTo>
                    <a:pt x="72" y="7"/>
                  </a:lnTo>
                  <a:lnTo>
                    <a:pt x="85" y="16"/>
                  </a:lnTo>
                  <a:lnTo>
                    <a:pt x="98" y="29"/>
                  </a:lnTo>
                  <a:lnTo>
                    <a:pt x="98" y="48"/>
                  </a:lnTo>
                  <a:lnTo>
                    <a:pt x="92" y="60"/>
                  </a:lnTo>
                  <a:lnTo>
                    <a:pt x="79" y="79"/>
                  </a:lnTo>
                  <a:lnTo>
                    <a:pt x="46" y="120"/>
                  </a:lnTo>
                  <a:lnTo>
                    <a:pt x="13" y="161"/>
                  </a:lnTo>
                  <a:lnTo>
                    <a:pt x="7" y="177"/>
                  </a:lnTo>
                  <a:lnTo>
                    <a:pt x="0" y="193"/>
                  </a:lnTo>
                  <a:lnTo>
                    <a:pt x="7" y="202"/>
                  </a:lnTo>
                  <a:lnTo>
                    <a:pt x="13" y="208"/>
                  </a:lnTo>
                  <a:lnTo>
                    <a:pt x="53" y="218"/>
                  </a:lnTo>
                  <a:lnTo>
                    <a:pt x="85" y="224"/>
                  </a:lnTo>
                  <a:lnTo>
                    <a:pt x="92" y="230"/>
                  </a:lnTo>
                  <a:lnTo>
                    <a:pt x="98" y="240"/>
                  </a:lnTo>
                  <a:lnTo>
                    <a:pt x="92" y="252"/>
                  </a:lnTo>
                  <a:lnTo>
                    <a:pt x="85" y="271"/>
                  </a:lnTo>
                  <a:lnTo>
                    <a:pt x="53" y="312"/>
                  </a:lnTo>
                  <a:lnTo>
                    <a:pt x="20" y="350"/>
                  </a:lnTo>
                  <a:lnTo>
                    <a:pt x="7" y="369"/>
                  </a:lnTo>
                  <a:lnTo>
                    <a:pt x="0" y="382"/>
                  </a:lnTo>
                  <a:lnTo>
                    <a:pt x="0" y="404"/>
                  </a:lnTo>
                  <a:lnTo>
                    <a:pt x="13" y="416"/>
                  </a:lnTo>
                  <a:lnTo>
                    <a:pt x="26" y="426"/>
                  </a:lnTo>
                  <a:lnTo>
                    <a:pt x="46" y="43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6540" name="Rectangle 28"/>
            <p:cNvSpPr>
              <a:spLocks noChangeArrowheads="1"/>
            </p:cNvSpPr>
            <p:nvPr/>
          </p:nvSpPr>
          <p:spPr bwMode="auto">
            <a:xfrm>
              <a:off x="3436" y="1791"/>
              <a:ext cx="90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400" b="1">
                  <a:latin typeface="Times New Roman" pitchFamily="18" charset="0"/>
                </a:rPr>
                <a:t>one process</a:t>
              </a:r>
            </a:p>
            <a:p>
              <a:pPr algn="ctr" eaLnBrk="0" hangingPunct="0"/>
              <a:r>
                <a:rPr lang="en-US" sz="1400" b="1">
                  <a:latin typeface="Times New Roman" pitchFamily="18" charset="0"/>
                </a:rPr>
                <a:t>multiple threads</a:t>
              </a:r>
            </a:p>
          </p:txBody>
        </p:sp>
        <p:sp>
          <p:nvSpPr>
            <p:cNvPr id="2496541" name="Freeform 29"/>
            <p:cNvSpPr>
              <a:spLocks/>
            </p:cNvSpPr>
            <p:nvPr/>
          </p:nvSpPr>
          <p:spPr bwMode="auto">
            <a:xfrm>
              <a:off x="3638" y="1264"/>
              <a:ext cx="101" cy="433"/>
            </a:xfrm>
            <a:custGeom>
              <a:avLst/>
              <a:gdLst>
                <a:gd name="T0" fmla="*/ 50 w 101"/>
                <a:gd name="T1" fmla="*/ 0 h 433"/>
                <a:gd name="T2" fmla="*/ 69 w 101"/>
                <a:gd name="T3" fmla="*/ 7 h 433"/>
                <a:gd name="T4" fmla="*/ 87 w 101"/>
                <a:gd name="T5" fmla="*/ 16 h 433"/>
                <a:gd name="T6" fmla="*/ 100 w 101"/>
                <a:gd name="T7" fmla="*/ 29 h 433"/>
                <a:gd name="T8" fmla="*/ 100 w 101"/>
                <a:gd name="T9" fmla="*/ 48 h 433"/>
                <a:gd name="T10" fmla="*/ 94 w 101"/>
                <a:gd name="T11" fmla="*/ 60 h 433"/>
                <a:gd name="T12" fmla="*/ 81 w 101"/>
                <a:gd name="T13" fmla="*/ 79 h 433"/>
                <a:gd name="T14" fmla="*/ 44 w 101"/>
                <a:gd name="T15" fmla="*/ 120 h 433"/>
                <a:gd name="T16" fmla="*/ 12 w 101"/>
                <a:gd name="T17" fmla="*/ 161 h 433"/>
                <a:gd name="T18" fmla="*/ 6 w 101"/>
                <a:gd name="T19" fmla="*/ 177 h 433"/>
                <a:gd name="T20" fmla="*/ 0 w 101"/>
                <a:gd name="T21" fmla="*/ 193 h 433"/>
                <a:gd name="T22" fmla="*/ 6 w 101"/>
                <a:gd name="T23" fmla="*/ 202 h 433"/>
                <a:gd name="T24" fmla="*/ 19 w 101"/>
                <a:gd name="T25" fmla="*/ 208 h 433"/>
                <a:gd name="T26" fmla="*/ 50 w 101"/>
                <a:gd name="T27" fmla="*/ 218 h 433"/>
                <a:gd name="T28" fmla="*/ 87 w 101"/>
                <a:gd name="T29" fmla="*/ 224 h 433"/>
                <a:gd name="T30" fmla="*/ 94 w 101"/>
                <a:gd name="T31" fmla="*/ 230 h 433"/>
                <a:gd name="T32" fmla="*/ 100 w 101"/>
                <a:gd name="T33" fmla="*/ 240 h 433"/>
                <a:gd name="T34" fmla="*/ 94 w 101"/>
                <a:gd name="T35" fmla="*/ 252 h 433"/>
                <a:gd name="T36" fmla="*/ 87 w 101"/>
                <a:gd name="T37" fmla="*/ 271 h 433"/>
                <a:gd name="T38" fmla="*/ 50 w 101"/>
                <a:gd name="T39" fmla="*/ 312 h 433"/>
                <a:gd name="T40" fmla="*/ 19 w 101"/>
                <a:gd name="T41" fmla="*/ 350 h 433"/>
                <a:gd name="T42" fmla="*/ 6 w 101"/>
                <a:gd name="T43" fmla="*/ 369 h 433"/>
                <a:gd name="T44" fmla="*/ 0 w 101"/>
                <a:gd name="T45" fmla="*/ 382 h 433"/>
                <a:gd name="T46" fmla="*/ 0 w 101"/>
                <a:gd name="T47" fmla="*/ 404 h 433"/>
                <a:gd name="T48" fmla="*/ 12 w 101"/>
                <a:gd name="T49" fmla="*/ 416 h 433"/>
                <a:gd name="T50" fmla="*/ 31 w 101"/>
                <a:gd name="T51" fmla="*/ 426 h 433"/>
                <a:gd name="T52" fmla="*/ 50 w 101"/>
                <a:gd name="T53" fmla="*/ 432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1" h="433">
                  <a:moveTo>
                    <a:pt x="50" y="0"/>
                  </a:moveTo>
                  <a:lnTo>
                    <a:pt x="69" y="7"/>
                  </a:lnTo>
                  <a:lnTo>
                    <a:pt x="87" y="16"/>
                  </a:lnTo>
                  <a:lnTo>
                    <a:pt x="100" y="29"/>
                  </a:lnTo>
                  <a:lnTo>
                    <a:pt x="100" y="48"/>
                  </a:lnTo>
                  <a:lnTo>
                    <a:pt x="94" y="60"/>
                  </a:lnTo>
                  <a:lnTo>
                    <a:pt x="81" y="79"/>
                  </a:lnTo>
                  <a:lnTo>
                    <a:pt x="44" y="120"/>
                  </a:lnTo>
                  <a:lnTo>
                    <a:pt x="12" y="161"/>
                  </a:lnTo>
                  <a:lnTo>
                    <a:pt x="6" y="177"/>
                  </a:lnTo>
                  <a:lnTo>
                    <a:pt x="0" y="193"/>
                  </a:lnTo>
                  <a:lnTo>
                    <a:pt x="6" y="202"/>
                  </a:lnTo>
                  <a:lnTo>
                    <a:pt x="19" y="208"/>
                  </a:lnTo>
                  <a:lnTo>
                    <a:pt x="50" y="218"/>
                  </a:lnTo>
                  <a:lnTo>
                    <a:pt x="87" y="224"/>
                  </a:lnTo>
                  <a:lnTo>
                    <a:pt x="94" y="230"/>
                  </a:lnTo>
                  <a:lnTo>
                    <a:pt x="100" y="240"/>
                  </a:lnTo>
                  <a:lnTo>
                    <a:pt x="94" y="252"/>
                  </a:lnTo>
                  <a:lnTo>
                    <a:pt x="87" y="271"/>
                  </a:lnTo>
                  <a:lnTo>
                    <a:pt x="50" y="312"/>
                  </a:lnTo>
                  <a:lnTo>
                    <a:pt x="19" y="350"/>
                  </a:lnTo>
                  <a:lnTo>
                    <a:pt x="6" y="369"/>
                  </a:lnTo>
                  <a:lnTo>
                    <a:pt x="0" y="382"/>
                  </a:lnTo>
                  <a:lnTo>
                    <a:pt x="0" y="404"/>
                  </a:lnTo>
                  <a:lnTo>
                    <a:pt x="12" y="416"/>
                  </a:lnTo>
                  <a:lnTo>
                    <a:pt x="31" y="426"/>
                  </a:lnTo>
                  <a:lnTo>
                    <a:pt x="50" y="43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6542" name="Freeform 30"/>
            <p:cNvSpPr>
              <a:spLocks/>
            </p:cNvSpPr>
            <p:nvPr/>
          </p:nvSpPr>
          <p:spPr bwMode="auto">
            <a:xfrm>
              <a:off x="4025" y="1264"/>
              <a:ext cx="97" cy="433"/>
            </a:xfrm>
            <a:custGeom>
              <a:avLst/>
              <a:gdLst>
                <a:gd name="T0" fmla="*/ 48 w 97"/>
                <a:gd name="T1" fmla="*/ 0 h 433"/>
                <a:gd name="T2" fmla="*/ 69 w 97"/>
                <a:gd name="T3" fmla="*/ 7 h 433"/>
                <a:gd name="T4" fmla="*/ 82 w 97"/>
                <a:gd name="T5" fmla="*/ 16 h 433"/>
                <a:gd name="T6" fmla="*/ 96 w 97"/>
                <a:gd name="T7" fmla="*/ 29 h 433"/>
                <a:gd name="T8" fmla="*/ 96 w 97"/>
                <a:gd name="T9" fmla="*/ 48 h 433"/>
                <a:gd name="T10" fmla="*/ 89 w 97"/>
                <a:gd name="T11" fmla="*/ 60 h 433"/>
                <a:gd name="T12" fmla="*/ 76 w 97"/>
                <a:gd name="T13" fmla="*/ 79 h 433"/>
                <a:gd name="T14" fmla="*/ 48 w 97"/>
                <a:gd name="T15" fmla="*/ 120 h 433"/>
                <a:gd name="T16" fmla="*/ 14 w 97"/>
                <a:gd name="T17" fmla="*/ 161 h 433"/>
                <a:gd name="T18" fmla="*/ 7 w 97"/>
                <a:gd name="T19" fmla="*/ 177 h 433"/>
                <a:gd name="T20" fmla="*/ 0 w 97"/>
                <a:gd name="T21" fmla="*/ 193 h 433"/>
                <a:gd name="T22" fmla="*/ 7 w 97"/>
                <a:gd name="T23" fmla="*/ 202 h 433"/>
                <a:gd name="T24" fmla="*/ 14 w 97"/>
                <a:gd name="T25" fmla="*/ 208 h 433"/>
                <a:gd name="T26" fmla="*/ 48 w 97"/>
                <a:gd name="T27" fmla="*/ 218 h 433"/>
                <a:gd name="T28" fmla="*/ 82 w 97"/>
                <a:gd name="T29" fmla="*/ 224 h 433"/>
                <a:gd name="T30" fmla="*/ 89 w 97"/>
                <a:gd name="T31" fmla="*/ 230 h 433"/>
                <a:gd name="T32" fmla="*/ 96 w 97"/>
                <a:gd name="T33" fmla="*/ 240 h 433"/>
                <a:gd name="T34" fmla="*/ 89 w 97"/>
                <a:gd name="T35" fmla="*/ 252 h 433"/>
                <a:gd name="T36" fmla="*/ 82 w 97"/>
                <a:gd name="T37" fmla="*/ 271 h 433"/>
                <a:gd name="T38" fmla="*/ 48 w 97"/>
                <a:gd name="T39" fmla="*/ 312 h 433"/>
                <a:gd name="T40" fmla="*/ 21 w 97"/>
                <a:gd name="T41" fmla="*/ 350 h 433"/>
                <a:gd name="T42" fmla="*/ 7 w 97"/>
                <a:gd name="T43" fmla="*/ 369 h 433"/>
                <a:gd name="T44" fmla="*/ 0 w 97"/>
                <a:gd name="T45" fmla="*/ 382 h 433"/>
                <a:gd name="T46" fmla="*/ 0 w 97"/>
                <a:gd name="T47" fmla="*/ 404 h 433"/>
                <a:gd name="T48" fmla="*/ 14 w 97"/>
                <a:gd name="T49" fmla="*/ 416 h 433"/>
                <a:gd name="T50" fmla="*/ 28 w 97"/>
                <a:gd name="T51" fmla="*/ 426 h 433"/>
                <a:gd name="T52" fmla="*/ 48 w 97"/>
                <a:gd name="T53" fmla="*/ 432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7" h="433">
                  <a:moveTo>
                    <a:pt x="48" y="0"/>
                  </a:moveTo>
                  <a:lnTo>
                    <a:pt x="69" y="7"/>
                  </a:lnTo>
                  <a:lnTo>
                    <a:pt x="82" y="16"/>
                  </a:lnTo>
                  <a:lnTo>
                    <a:pt x="96" y="29"/>
                  </a:lnTo>
                  <a:lnTo>
                    <a:pt x="96" y="48"/>
                  </a:lnTo>
                  <a:lnTo>
                    <a:pt x="89" y="60"/>
                  </a:lnTo>
                  <a:lnTo>
                    <a:pt x="76" y="79"/>
                  </a:lnTo>
                  <a:lnTo>
                    <a:pt x="48" y="120"/>
                  </a:lnTo>
                  <a:lnTo>
                    <a:pt x="14" y="161"/>
                  </a:lnTo>
                  <a:lnTo>
                    <a:pt x="7" y="177"/>
                  </a:lnTo>
                  <a:lnTo>
                    <a:pt x="0" y="193"/>
                  </a:lnTo>
                  <a:lnTo>
                    <a:pt x="7" y="202"/>
                  </a:lnTo>
                  <a:lnTo>
                    <a:pt x="14" y="208"/>
                  </a:lnTo>
                  <a:lnTo>
                    <a:pt x="48" y="218"/>
                  </a:lnTo>
                  <a:lnTo>
                    <a:pt x="82" y="224"/>
                  </a:lnTo>
                  <a:lnTo>
                    <a:pt x="89" y="230"/>
                  </a:lnTo>
                  <a:lnTo>
                    <a:pt x="96" y="240"/>
                  </a:lnTo>
                  <a:lnTo>
                    <a:pt x="89" y="252"/>
                  </a:lnTo>
                  <a:lnTo>
                    <a:pt x="82" y="271"/>
                  </a:lnTo>
                  <a:lnTo>
                    <a:pt x="48" y="312"/>
                  </a:lnTo>
                  <a:lnTo>
                    <a:pt x="21" y="350"/>
                  </a:lnTo>
                  <a:lnTo>
                    <a:pt x="7" y="369"/>
                  </a:lnTo>
                  <a:lnTo>
                    <a:pt x="0" y="382"/>
                  </a:lnTo>
                  <a:lnTo>
                    <a:pt x="0" y="404"/>
                  </a:lnTo>
                  <a:lnTo>
                    <a:pt x="14" y="416"/>
                  </a:lnTo>
                  <a:lnTo>
                    <a:pt x="28" y="426"/>
                  </a:lnTo>
                  <a:lnTo>
                    <a:pt x="48" y="43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Rounded Rectangular Callout 1"/>
          <p:cNvSpPr/>
          <p:nvPr/>
        </p:nvSpPr>
        <p:spPr bwMode="auto">
          <a:xfrm>
            <a:off x="1361661" y="2864327"/>
            <a:ext cx="1335344" cy="456795"/>
          </a:xfrm>
          <a:prstGeom prst="wedgeRoundRectCallout">
            <a:avLst>
              <a:gd name="adj1" fmla="val 70718"/>
              <a:gd name="adj2" fmla="val -77226"/>
              <a:gd name="adj3" fmla="val 16667"/>
            </a:avLst>
          </a:prstGeom>
          <a:solidFill>
            <a:srgbClr val="FFFF00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mic Sans MS" panose="030F0702030302020204" pitchFamily="66" charset="0"/>
              </a:rPr>
              <a:t>1:1 (DOS)</a:t>
            </a:r>
          </a:p>
        </p:txBody>
      </p:sp>
      <p:sp>
        <p:nvSpPr>
          <p:cNvPr id="36" name="Rounded Rectangular Callout 35"/>
          <p:cNvSpPr/>
          <p:nvPr/>
        </p:nvSpPr>
        <p:spPr bwMode="auto">
          <a:xfrm>
            <a:off x="8134351" y="1871253"/>
            <a:ext cx="1664653" cy="455587"/>
          </a:xfrm>
          <a:prstGeom prst="wedgeRoundRectCallout">
            <a:avLst>
              <a:gd name="adj1" fmla="val -86964"/>
              <a:gd name="adj2" fmla="val 119036"/>
              <a:gd name="adj3" fmla="val 16667"/>
            </a:avLst>
          </a:prstGeom>
          <a:solidFill>
            <a:srgbClr val="FFFF00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mic Sans MS" panose="030F0702030302020204" pitchFamily="66" charset="0"/>
              </a:rPr>
              <a:t>1:N (Java)</a:t>
            </a:r>
          </a:p>
        </p:txBody>
      </p:sp>
      <p:sp>
        <p:nvSpPr>
          <p:cNvPr id="37" name="Rounded Rectangular Callout 36"/>
          <p:cNvSpPr/>
          <p:nvPr/>
        </p:nvSpPr>
        <p:spPr bwMode="auto">
          <a:xfrm>
            <a:off x="1328262" y="5741373"/>
            <a:ext cx="2353628" cy="676434"/>
          </a:xfrm>
          <a:prstGeom prst="wedgeRoundRectCallout">
            <a:avLst>
              <a:gd name="adj1" fmla="val -4046"/>
              <a:gd name="adj2" fmla="val -133551"/>
              <a:gd name="adj3" fmla="val 16667"/>
            </a:avLst>
          </a:prstGeom>
          <a:solidFill>
            <a:srgbClr val="FFFF00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mic Sans MS" panose="030F0702030302020204" pitchFamily="66" charset="0"/>
              </a:rPr>
              <a:t>Multi-tasking w/1:1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mic Sans MS" panose="030F0702030302020204" pitchFamily="66" charset="0"/>
              </a:rPr>
              <a:t>(UNIX)</a:t>
            </a:r>
          </a:p>
        </p:txBody>
      </p:sp>
      <p:sp>
        <p:nvSpPr>
          <p:cNvPr id="38" name="Rounded Rectangular Callout 37"/>
          <p:cNvSpPr/>
          <p:nvPr/>
        </p:nvSpPr>
        <p:spPr bwMode="auto">
          <a:xfrm>
            <a:off x="7153277" y="5592286"/>
            <a:ext cx="2425065" cy="676434"/>
          </a:xfrm>
          <a:prstGeom prst="wedgeRoundRectCallout">
            <a:avLst>
              <a:gd name="adj1" fmla="val -20482"/>
              <a:gd name="adj2" fmla="val -167029"/>
              <a:gd name="adj3" fmla="val 16667"/>
            </a:avLst>
          </a:prstGeom>
          <a:solidFill>
            <a:srgbClr val="FFFF00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mic Sans MS" panose="030F0702030302020204" pitchFamily="66" charset="0"/>
              </a:rPr>
              <a:t>M:N Hybrid Threading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mic Sans MS" panose="030F0702030302020204" pitchFamily="66" charset="0"/>
              </a:rPr>
              <a:t>(Windows, Solaris)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C479E-26A6-4035-81BD-8DDE3E8E0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Threads (9)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D6F0A-AC7B-45C1-924D-957F0451D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96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6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96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6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496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6" grpId="0" animBg="1"/>
      <p:bldP spid="37" grpId="0" animBg="1"/>
      <p:bldP spid="3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4 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Understand the distinction between process and thread.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Describe the basic design issues for threads.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Explain the difference between user-level threads and kernel-level threads.</a:t>
            </a:r>
          </a:p>
          <a:p>
            <a:r>
              <a:rPr lang="en-US" sz="2400" dirty="0"/>
              <a:t>Explain how threads are managed.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Describe the thread management facility in Windows.</a:t>
            </a:r>
          </a:p>
          <a:p>
            <a:r>
              <a:rPr lang="en-US" sz="2400" dirty="0"/>
              <a:t>Describe the thread management facility in Solaris.</a:t>
            </a:r>
          </a:p>
          <a:p>
            <a:r>
              <a:rPr lang="en-US" sz="2400" dirty="0"/>
              <a:t>Describe the thread management facility in Linux.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132A0-77A6-4CFC-BA5F-DC2C453E1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Threads (9)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64196-77DC-4502-8D92-D70E5E199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922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Multi-threading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240" y="1328495"/>
            <a:ext cx="6380480" cy="511239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C0BF34-2968-45FD-BD39-183420C32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Threads (9)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F73D5D-7BA3-40F0-ABC8-C5BBFDD72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632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Control Block (</a:t>
            </a:r>
            <a:r>
              <a:rPr lang="en-US" dirty="0" err="1"/>
              <a:t>tcb</a:t>
            </a:r>
            <a:r>
              <a:rPr lang="en-US" dirty="0"/>
              <a:t>)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1767155" y="1488783"/>
            <a:ext cx="7900827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4119563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task control block</a:t>
            </a:r>
          </a:p>
          <a:p>
            <a:pPr>
              <a:tabLst>
                <a:tab pos="461963" algn="l"/>
                <a:tab pos="4119563" algn="l"/>
              </a:tabLst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task control block</a:t>
            </a:r>
          </a:p>
          <a:p>
            <a:pPr>
              <a:tabLst>
                <a:tab pos="461963" algn="l"/>
                <a:tab pos="4119563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461963" algn="l"/>
                <a:tab pos="4119563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 name;	// task name</a:t>
            </a:r>
          </a:p>
          <a:p>
            <a:pPr>
              <a:tabLst>
                <a:tab pos="461963" algn="l"/>
                <a:tab pos="4119563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 (*task)(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int,char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**);	// task address</a:t>
            </a:r>
          </a:p>
          <a:p>
            <a:pPr>
              <a:tabLst>
                <a:tab pos="461963" algn="l"/>
                <a:tab pos="4119563" algn="l"/>
              </a:tabLst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state;	// task state (P2)</a:t>
            </a:r>
          </a:p>
          <a:p>
            <a:pPr>
              <a:tabLst>
                <a:tab pos="461963" algn="l"/>
                <a:tab pos="4119563" algn="l"/>
              </a:tabLst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priority;	// task priority (P2)</a:t>
            </a:r>
          </a:p>
          <a:p>
            <a:pPr>
              <a:tabLst>
                <a:tab pos="461963" algn="l"/>
                <a:tab pos="4119563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	// task argument count (P1)</a:t>
            </a:r>
          </a:p>
          <a:p>
            <a:pPr>
              <a:tabLst>
                <a:tab pos="461963" algn="l"/>
                <a:tab pos="4119563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	// task argument pointers (P1)</a:t>
            </a:r>
          </a:p>
          <a:p>
            <a:pPr>
              <a:tabLst>
                <a:tab pos="461963" algn="l"/>
                <a:tab pos="4119563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 signal;							// task signals (P1)</a:t>
            </a:r>
          </a:p>
          <a:p>
            <a:pPr>
              <a:tabLst>
                <a:tab pos="461963" algn="l"/>
                <a:tab pos="4119563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	void (*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sigContHandler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)(void);	// task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mySIGCONT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handler</a:t>
            </a:r>
          </a:p>
          <a:p>
            <a:pPr>
              <a:tabLst>
                <a:tab pos="461963" algn="l"/>
                <a:tab pos="4119563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void (*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sigIntHandler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)(void);	// task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mySIGINT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handler</a:t>
            </a:r>
          </a:p>
          <a:p>
            <a:pPr>
              <a:tabLst>
                <a:tab pos="461963" algn="l"/>
                <a:tab pos="4119563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	void (*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sigKillHandler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)(void);	// task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mySIGKILL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handler</a:t>
            </a:r>
          </a:p>
          <a:p>
            <a:pPr>
              <a:tabLst>
                <a:tab pos="461963" algn="l"/>
                <a:tab pos="4119563" algn="l"/>
              </a:tabLst>
            </a:pPr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	void (*sigTermHandler)(void);	// task mySIGTERM handler</a:t>
            </a:r>
          </a:p>
          <a:p>
            <a:pPr>
              <a:tabLst>
                <a:tab pos="461963" algn="l"/>
                <a:tab pos="4119563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	void (*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sigTstpHandler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)(void);	// task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mySIGTSTP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handler</a:t>
            </a:r>
          </a:p>
          <a:p>
            <a:pPr>
              <a:tabLst>
                <a:tab pos="461963" algn="l"/>
                <a:tab pos="4119563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TID parent;	// task parent</a:t>
            </a:r>
          </a:p>
          <a:p>
            <a:pPr>
              <a:tabLst>
                <a:tab pos="461963" algn="l"/>
                <a:tab pos="4119563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 RPT;	// task root page table (P4)</a:t>
            </a:r>
          </a:p>
          <a:p>
            <a:pPr>
              <a:tabLst>
                <a:tab pos="461963" algn="l"/>
                <a:tab pos="4119563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cdir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	// task directory (P6)</a:t>
            </a:r>
          </a:p>
          <a:p>
            <a:pPr>
              <a:tabLst>
                <a:tab pos="461963" algn="l"/>
                <a:tab pos="4119563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Semaphore *event;	// blocked task semaphore (P2)</a:t>
            </a:r>
          </a:p>
          <a:p>
            <a:pPr>
              <a:tabLst>
                <a:tab pos="461963" algn="l"/>
                <a:tab pos="4119563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void* stack;	// task stack (P1)</a:t>
            </a:r>
          </a:p>
          <a:p>
            <a:pPr>
              <a:tabLst>
                <a:tab pos="461963" algn="l"/>
                <a:tab pos="4119563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jmp_buf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context;	// task context pointer (P1)</a:t>
            </a:r>
          </a:p>
          <a:p>
            <a:pPr>
              <a:tabLst>
                <a:tab pos="461963" algn="l"/>
                <a:tab pos="4119563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TCB;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746625" y="1309295"/>
            <a:ext cx="7816477" cy="1780792"/>
            <a:chOff x="765549" y="-24205"/>
            <a:chExt cx="7816477" cy="1780792"/>
          </a:xfrm>
        </p:grpSpPr>
        <p:sp>
          <p:nvSpPr>
            <p:cNvPr id="10" name="Rounded Rectangle 9"/>
            <p:cNvSpPr/>
            <p:nvPr/>
          </p:nvSpPr>
          <p:spPr bwMode="auto">
            <a:xfrm>
              <a:off x="765549" y="1200150"/>
              <a:ext cx="7568825" cy="556437"/>
            </a:xfrm>
            <a:prstGeom prst="roundRect">
              <a:avLst/>
            </a:prstGeom>
            <a:solidFill>
              <a:srgbClr val="FF0000">
                <a:alpha val="10000"/>
              </a:srgbClr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" name="Rounded Rectangular Callout 10"/>
            <p:cNvSpPr/>
            <p:nvPr/>
          </p:nvSpPr>
          <p:spPr>
            <a:xfrm>
              <a:off x="2647950" y="-24205"/>
              <a:ext cx="5934076" cy="580642"/>
            </a:xfrm>
            <a:prstGeom prst="wedgeRoundRectCallout">
              <a:avLst>
                <a:gd name="adj1" fmla="val -52079"/>
                <a:gd name="adj2" fmla="val 196560"/>
                <a:gd name="adj3" fmla="val 16667"/>
              </a:avLst>
            </a:prstGeom>
            <a:solidFill>
              <a:srgbClr val="FFFF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>
                  <a:solidFill>
                    <a:srgbClr val="000000"/>
                  </a:solidFill>
                  <a:latin typeface="Comic Sans MS" pitchFamily="66" charset="0"/>
                </a:rPr>
                <a:t>State = { NEW, READY, RUNNING, BLOCKED, EXIT</a:t>
              </a:r>
            </a:p>
            <a:p>
              <a:pPr algn="ctr"/>
              <a:r>
                <a:rPr lang="en-US" sz="1600" b="1" dirty="0">
                  <a:solidFill>
                    <a:srgbClr val="000000"/>
                  </a:solidFill>
                  <a:latin typeface="Comic Sans MS" pitchFamily="66" charset="0"/>
                </a:rPr>
                <a:t>Priority = { LOW, MED, HIGH, VERY_HIGH, HIGHEST }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46623" y="4305301"/>
            <a:ext cx="7816476" cy="1566087"/>
            <a:chOff x="765549" y="190500"/>
            <a:chExt cx="7816476" cy="1566087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765549" y="1371600"/>
              <a:ext cx="7568825" cy="384987"/>
            </a:xfrm>
            <a:prstGeom prst="roundRect">
              <a:avLst/>
            </a:prstGeom>
            <a:solidFill>
              <a:srgbClr val="FF0000">
                <a:alpha val="10000"/>
              </a:srgbClr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" name="Rounded Rectangular Callout 13"/>
            <p:cNvSpPr/>
            <p:nvPr/>
          </p:nvSpPr>
          <p:spPr>
            <a:xfrm>
              <a:off x="5019676" y="190500"/>
              <a:ext cx="3562349" cy="365936"/>
            </a:xfrm>
            <a:prstGeom prst="wedgeRoundRectCallout">
              <a:avLst>
                <a:gd name="adj1" fmla="val -98869"/>
                <a:gd name="adj2" fmla="val 301028"/>
                <a:gd name="adj3" fmla="val 16667"/>
              </a:avLst>
            </a:prstGeom>
            <a:solidFill>
              <a:srgbClr val="FFFF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>
                  <a:solidFill>
                    <a:srgbClr val="000000"/>
                  </a:solidFill>
                  <a:latin typeface="Comic Sans MS" pitchFamily="66" charset="0"/>
                </a:rPr>
                <a:t>Pending semaphore when blocked.</a:t>
              </a: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A4A5DF-BAFC-42D8-9B3B-EDD84F5EE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Threads (9)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D7122-C25F-4DF3-9892-459B2896E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71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#9: Standard Integer typedefs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368" y="1416051"/>
            <a:ext cx="9806431" cy="2480089"/>
          </a:xfrm>
        </p:spPr>
        <p:txBody>
          <a:bodyPr/>
          <a:lstStyle/>
          <a:p>
            <a:r>
              <a:rPr lang="en-US" dirty="0"/>
              <a:t>The actual size of integer types varies by implementation.</a:t>
            </a:r>
          </a:p>
          <a:p>
            <a:pPr lvl="1"/>
            <a:r>
              <a:rPr lang="en-US" sz="1800" dirty="0"/>
              <a:t>The standard only requires size relations between the data types and minimum sizes for each data type, such that a </a:t>
            </a:r>
            <a:r>
              <a:rPr lang="en-US" sz="1800" b="1" dirty="0"/>
              <a:t>long </a:t>
            </a:r>
            <a:r>
              <a:rPr lang="en-US" sz="1800" b="1" dirty="0" err="1"/>
              <a:t>long</a:t>
            </a:r>
            <a:r>
              <a:rPr lang="en-US" sz="1800" b="1" dirty="0"/>
              <a:t> </a:t>
            </a:r>
            <a:r>
              <a:rPr lang="en-US" sz="1800" dirty="0"/>
              <a:t>is not smaller than </a:t>
            </a:r>
            <a:r>
              <a:rPr lang="en-US" sz="1800" b="1" dirty="0"/>
              <a:t>long</a:t>
            </a:r>
            <a:r>
              <a:rPr lang="en-US" sz="1800" dirty="0"/>
              <a:t>, which is not smaller than </a:t>
            </a:r>
            <a:r>
              <a:rPr lang="en-US" sz="1800" b="1" dirty="0"/>
              <a:t>int</a:t>
            </a:r>
            <a:r>
              <a:rPr lang="en-US" sz="1800" dirty="0"/>
              <a:t>, which is not smaller than </a:t>
            </a:r>
            <a:r>
              <a:rPr lang="en-US" sz="1800" b="1" dirty="0"/>
              <a:t>short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As </a:t>
            </a:r>
            <a:r>
              <a:rPr lang="en-US" sz="1800" b="1" dirty="0"/>
              <a:t>char</a:t>
            </a:r>
            <a:r>
              <a:rPr lang="en-US" sz="1800" dirty="0"/>
              <a:t>'s size is always the minimum supported data type, no other data types (except bit-fields) can be smaller.</a:t>
            </a:r>
          </a:p>
          <a:p>
            <a:r>
              <a:rPr lang="en-US" dirty="0"/>
              <a:t>Starting with C99, the following pre-processor macros are defined in the header file </a:t>
            </a:r>
            <a:r>
              <a:rPr lang="en-US" b="1" dirty="0">
                <a:latin typeface="Courier Std" pitchFamily="49" charset="0"/>
              </a:rPr>
              <a:t>&lt;</a:t>
            </a:r>
            <a:r>
              <a:rPr lang="en-US" b="1" dirty="0" err="1">
                <a:latin typeface="Courier Std" pitchFamily="49" charset="0"/>
              </a:rPr>
              <a:t>stdint.h</a:t>
            </a:r>
            <a:r>
              <a:rPr lang="en-US" b="1" dirty="0">
                <a:latin typeface="Courier Std" pitchFamily="49" charset="0"/>
              </a:rPr>
              <a:t>&gt;: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20688" y="4451398"/>
          <a:ext cx="8259417" cy="2325456"/>
        </p:xfrm>
        <a:graphic>
          <a:graphicData uri="http://schemas.openxmlformats.org/drawingml/2006/table">
            <a:tbl>
              <a:tblPr/>
              <a:tblGrid>
                <a:gridCol w="1630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3037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int8_t</a:t>
                      </a:r>
                      <a:b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int16_t</a:t>
                      </a:r>
                      <a:b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int32_t</a:t>
                      </a:r>
                      <a:b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int64_t </a:t>
                      </a:r>
                    </a:p>
                  </a:txBody>
                  <a:tcPr marL="65447" marR="65447" marT="32724" marB="32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signed integer type with width of</a:t>
                      </a:r>
                      <a:br>
                        <a:rPr lang="en-US" sz="1600" b="1" dirty="0"/>
                      </a:br>
                      <a:r>
                        <a:rPr lang="en-US" sz="1600" b="1" dirty="0"/>
                        <a:t>exactly 8, 16, 32 and 64 bits respectively</a:t>
                      </a:r>
                      <a:br>
                        <a:rPr lang="en-US" sz="1600" b="1" dirty="0"/>
                      </a:br>
                      <a:r>
                        <a:rPr lang="en-US" sz="1600" b="1" dirty="0"/>
                        <a:t>with no padding bits and using 2's complement for negative values</a:t>
                      </a:r>
                      <a:br>
                        <a:rPr lang="en-US" sz="1600" b="1" dirty="0"/>
                      </a:br>
                      <a:r>
                        <a:rPr lang="en-US" sz="1600" b="1" dirty="0"/>
                        <a:t>(provided only if the implementation directly supports the type) </a:t>
                      </a:r>
                    </a:p>
                  </a:txBody>
                  <a:tcPr marL="65447" marR="65447" marT="32724" marB="32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999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uint8_t</a:t>
                      </a:r>
                      <a:b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uint16_t</a:t>
                      </a:r>
                      <a:b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uint32_t</a:t>
                      </a:r>
                      <a:b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uint64_t </a:t>
                      </a:r>
                    </a:p>
                  </a:txBody>
                  <a:tcPr marL="65447" marR="65447" marT="32724" marB="32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unsigned integer type with width of</a:t>
                      </a:r>
                      <a:br>
                        <a:rPr lang="en-US" sz="1600" b="1" dirty="0"/>
                      </a:br>
                      <a:r>
                        <a:rPr lang="en-US" sz="1600" b="1" dirty="0"/>
                        <a:t>exactly 8, 16, 32 and 64 bits respectively </a:t>
                      </a:r>
                      <a:br>
                        <a:rPr lang="en-US" sz="1600" b="1" dirty="0"/>
                      </a:br>
                      <a:r>
                        <a:rPr lang="en-US" sz="1600" b="1" dirty="0"/>
                        <a:t>(provided only if the implementation directly supports the type) </a:t>
                      </a:r>
                    </a:p>
                  </a:txBody>
                  <a:tcPr marL="65447" marR="65447" marT="32724" marB="32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8D469E-7FBC-4B79-84AB-E36AEF60A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Threads (9)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423F5-6B5D-4986-BF82-541A9B784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07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Threads</a:t>
            </a:r>
          </a:p>
        </p:txBody>
      </p:sp>
      <p:sp>
        <p:nvSpPr>
          <p:cNvPr id="251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8368" y="1387475"/>
            <a:ext cx="9962009" cy="5067300"/>
          </a:xfrm>
        </p:spPr>
        <p:txBody>
          <a:bodyPr/>
          <a:lstStyle/>
          <a:p>
            <a:r>
              <a:rPr lang="en-US" sz="2400" dirty="0"/>
              <a:t>A thread consists of:</a:t>
            </a:r>
          </a:p>
          <a:p>
            <a:pPr lvl="1"/>
            <a:r>
              <a:rPr lang="en-US" dirty="0"/>
              <a:t>a thread execution state (Running, Ready, etc.)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a context (program counter, register set.)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an execution stack.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some per-tread static storage for local variables.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access to the memory and resources of its process (shared with all other threads in that process.)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OS resources (open files, signals, etc.)</a:t>
            </a:r>
          </a:p>
          <a:p>
            <a:pPr>
              <a:lnSpc>
                <a:spcPct val="85000"/>
              </a:lnSpc>
            </a:pPr>
            <a:r>
              <a:rPr lang="en-US" sz="2400" dirty="0"/>
              <a:t>Thus, all of the threads of a process share the state and resources of the parent process (memory space and code section.)</a:t>
            </a:r>
          </a:p>
          <a:p>
            <a:r>
              <a:rPr lang="en-US" sz="2400" dirty="0"/>
              <a:t>There are two types of threads:</a:t>
            </a:r>
          </a:p>
          <a:p>
            <a:pPr lvl="1"/>
            <a:r>
              <a:rPr lang="en-US" dirty="0"/>
              <a:t>User-space (ULT) and</a:t>
            </a:r>
          </a:p>
          <a:p>
            <a:pPr lvl="1"/>
            <a:r>
              <a:rPr lang="en-US" dirty="0"/>
              <a:t>Kernel-space (KLT).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7F732D-8E52-4255-84B0-AEA3A5EF4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Threads (9)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E4C41F-32FF-4720-A0E0-709943293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3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13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3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13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3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13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3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13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3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13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3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13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3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13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3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13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3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13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3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13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39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139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392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77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User-Level Threads</a:t>
            </a:r>
          </a:p>
        </p:txBody>
      </p:sp>
      <p:sp>
        <p:nvSpPr>
          <p:cNvPr id="2507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8368" y="1416050"/>
            <a:ext cx="9837353" cy="4719638"/>
          </a:xfrm>
          <a:noFill/>
          <a:ln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User-level threads avoid the kernel and are managed by the process.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Often this is called "cooperative multitasking" where the task defines a set of routines that get "switched to" by manipulating the stack pointer.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Typically each thread "gives-up" the CPU by calling an explicit switch, sending a signal or doing an operation that involves the switcher.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timer signal can force switching.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User threads typically can switch faster than kernel threads [however, Linux kernel threads' switching is actually pretty close in performance].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4725A20-1A15-4456-9BDC-9EC846CB0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Threads (9)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DEEDD6-357C-4FD6-9076-C11FD775A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75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07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07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07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07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07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7779" grpId="0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82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/>
              <a:t>User-Level Threads</a:t>
            </a:r>
          </a:p>
        </p:txBody>
      </p:sp>
      <p:sp>
        <p:nvSpPr>
          <p:cNvPr id="2528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311" y="1416051"/>
            <a:ext cx="9843472" cy="5076825"/>
          </a:xfrm>
          <a:noFill/>
          <a:ln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Disadvantages.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User-space threads have a problem that a single thread can monopolize the </a:t>
            </a:r>
            <a:r>
              <a:rPr lang="en-US" dirty="0" err="1"/>
              <a:t>timeslice</a:t>
            </a:r>
            <a:r>
              <a:rPr lang="en-US" dirty="0"/>
              <a:t> thus starving the other threads within the task.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Also, it has no way of taking advantage of SMPs (Symmetric </a:t>
            </a:r>
            <a:r>
              <a:rPr lang="en-US" dirty="0" err="1"/>
              <a:t>MultiProcessor</a:t>
            </a:r>
            <a:r>
              <a:rPr lang="en-US" dirty="0"/>
              <a:t> systems, e.g. dual-/quad-Pentiums).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Lastly, when a thread becomes I/O blocked, all other threads within the task lose the </a:t>
            </a:r>
            <a:r>
              <a:rPr lang="en-US" dirty="0" err="1"/>
              <a:t>timeslice</a:t>
            </a:r>
            <a:r>
              <a:rPr lang="en-US" dirty="0"/>
              <a:t> as well.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Solutions/work arounds.</a:t>
            </a:r>
          </a:p>
          <a:p>
            <a:pPr lvl="1">
              <a:lnSpc>
                <a:spcPct val="80000"/>
              </a:lnSpc>
            </a:pPr>
            <a:r>
              <a:rPr lang="en-US" dirty="0" err="1"/>
              <a:t>Timeslice</a:t>
            </a:r>
            <a:r>
              <a:rPr lang="en-US" dirty="0"/>
              <a:t> monopolization can be controlled with an external monitor that uses its own clock tick.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Some SMPs can support user-space multithreading by firing up tasks on specified CPUs then starting the threads from there [this form of SMP threading seems tenuous, at best].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Some libraries solve the I/O blocking problem with special wrappers over system calls, or the task can be written for </a:t>
            </a:r>
            <a:r>
              <a:rPr lang="en-US" dirty="0" err="1"/>
              <a:t>nonblocking</a:t>
            </a:r>
            <a:r>
              <a:rPr lang="en-US" dirty="0"/>
              <a:t> I/O.</a:t>
            </a:r>
          </a:p>
          <a:p>
            <a:pPr>
              <a:lnSpc>
                <a:spcPct val="80000"/>
              </a:lnSpc>
            </a:pPr>
            <a:endParaRPr lang="en-US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3BEE21E-CE66-4B2B-880B-53AD576D5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Threads (9)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2756E4-00D8-4BF2-A5D0-64F4A41F5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3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8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28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8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28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8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28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8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28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8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28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8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28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8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28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8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28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825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41789" y="3645727"/>
            <a:ext cx="9754019" cy="2660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buClr>
                <a:srgbClr val="002060"/>
              </a:buClr>
            </a:pPr>
            <a:r>
              <a:rPr lang="en-US" sz="2400" kern="0" dirty="0"/>
              <a:t>Advantages.</a:t>
            </a:r>
          </a:p>
          <a:p>
            <a:pPr lvl="1">
              <a:lnSpc>
                <a:spcPct val="90000"/>
              </a:lnSpc>
              <a:buClr>
                <a:srgbClr val="FF0000"/>
              </a:buClr>
            </a:pPr>
            <a:r>
              <a:rPr lang="en-US" sz="2000" kern="0" dirty="0"/>
              <a:t>Since the </a:t>
            </a:r>
            <a:r>
              <a:rPr lang="en-US" sz="2000" kern="0" dirty="0" err="1"/>
              <a:t>clocktick</a:t>
            </a:r>
            <a:r>
              <a:rPr lang="en-US" sz="2000" kern="0" dirty="0"/>
              <a:t> will determine the switching times, a task is less likely to hog the </a:t>
            </a:r>
            <a:r>
              <a:rPr lang="en-US" sz="2000" kern="0" dirty="0" err="1"/>
              <a:t>timeslice</a:t>
            </a:r>
            <a:r>
              <a:rPr lang="en-US" sz="2000" kern="0" dirty="0"/>
              <a:t> from the other threads within the task.</a:t>
            </a:r>
          </a:p>
          <a:p>
            <a:pPr lvl="1">
              <a:lnSpc>
                <a:spcPct val="90000"/>
              </a:lnSpc>
              <a:buClr>
                <a:srgbClr val="FF0000"/>
              </a:buClr>
            </a:pPr>
            <a:r>
              <a:rPr lang="en-US" sz="2000" kern="0" dirty="0"/>
              <a:t>I/O blocking is not a problem.</a:t>
            </a:r>
          </a:p>
          <a:p>
            <a:pPr lvl="1">
              <a:lnSpc>
                <a:spcPct val="90000"/>
              </a:lnSpc>
              <a:buClr>
                <a:srgbClr val="FF0000"/>
              </a:buClr>
            </a:pPr>
            <a:r>
              <a:rPr lang="en-US" sz="2000" b="1" kern="0" dirty="0">
                <a:solidFill>
                  <a:srgbClr val="FF0000"/>
                </a:solidFill>
              </a:rPr>
              <a:t>If properly coded, the process automatically can take advantage of SMPs and will run incrementally faster with each added CPU.</a:t>
            </a:r>
          </a:p>
        </p:txBody>
      </p:sp>
      <p:sp>
        <p:nvSpPr>
          <p:cNvPr id="25180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/>
              <a:t>Kernel-Level Threads</a:t>
            </a:r>
          </a:p>
        </p:txBody>
      </p:sp>
      <p:sp>
        <p:nvSpPr>
          <p:cNvPr id="2518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310" y="1416051"/>
            <a:ext cx="9754019" cy="2402647"/>
          </a:xfrm>
          <a:noFill/>
          <a:ln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KLTs often are implemented in the kernel using several tables (each task gets a table of threads).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kernel schedules each thread within the </a:t>
            </a:r>
            <a:r>
              <a:rPr lang="en-US" dirty="0" err="1"/>
              <a:t>timeslice</a:t>
            </a:r>
            <a:r>
              <a:rPr lang="en-US" dirty="0"/>
              <a:t> of each process.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There is a little more overhead with mode switching from user to kernel mode because of loading of larger contexts, but initial performance measures indicate a negligible increase in time.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627" y="3818697"/>
            <a:ext cx="4199281" cy="248793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BD0B44F-7FE4-4091-8313-C5DB387B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Threads (9)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F7F29C-972C-4B84-8701-08D881F96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116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8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18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8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18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8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18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251801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12898" name="Object 2"/>
          <p:cNvGraphicFramePr>
            <a:graphicFrameLocks noChangeAspect="1"/>
          </p:cNvGraphicFramePr>
          <p:nvPr/>
        </p:nvGraphicFramePr>
        <p:xfrm>
          <a:off x="1325564" y="1425575"/>
          <a:ext cx="8435975" cy="456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9554909" imgH="5172797" progId="Paint.Picture">
                  <p:embed/>
                </p:oleObj>
              </mc:Choice>
              <mc:Fallback>
                <p:oleObj name="Bitmap Image" r:id="rId2" imgW="9554909" imgH="5172797" progId="Paint.Picture">
                  <p:embed/>
                  <p:pic>
                    <p:nvPicPr>
                      <p:cNvPr id="25128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5564" y="1425575"/>
                        <a:ext cx="8435975" cy="456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lg"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289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sz="3200"/>
              <a:t>User-Level and Kernel-Level Threads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E25B12B-2FD2-4B36-8A0D-30A237D9B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Threads (9)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013AF7-38A4-4748-B1EE-6E944EB8D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monkey programmers">
            <a:extLst>
              <a:ext uri="{FF2B5EF4-FFF2-40B4-BE49-F238E27FC236}">
                <a16:creationId xmlns:a16="http://schemas.microsoft.com/office/drawing/2014/main" id="{541F3F45-3494-4844-B869-92B6B1BEC979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097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8F3E42C3-0146-41D4-98D1-826C8870EFD0}"/>
              </a:ext>
            </a:extLst>
          </p:cNvPr>
          <p:cNvSpPr/>
          <p:nvPr/>
        </p:nvSpPr>
        <p:spPr>
          <a:xfrm>
            <a:off x="4434348" y="324464"/>
            <a:ext cx="2182761" cy="1229032"/>
          </a:xfrm>
          <a:prstGeom prst="cloudCallout">
            <a:avLst>
              <a:gd name="adj1" fmla="val 91605"/>
              <a:gd name="adj2" fmla="val 521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Be Safe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DB1758-187B-4E58-A8B9-4D2448FA96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47633">
            <a:off x="7704102" y="1889526"/>
            <a:ext cx="1246948" cy="105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598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5AA0D-8112-490E-8332-1195A49051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Project 2: Tasking</a:t>
            </a:r>
          </a:p>
        </p:txBody>
      </p:sp>
      <p:pic>
        <p:nvPicPr>
          <p:cNvPr id="5" name="Picture 4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9A67443F-8BD1-4603-B45C-D2C060E5A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662" y="1363445"/>
            <a:ext cx="4943475" cy="291191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6A4E11-8370-4E00-B748-1302C91A8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1462C-D640-45B3-901B-F425AA5C367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632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7F3D4-924F-4AF1-9083-0F5321CF6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2: Multitasking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BD053-53BD-4A61-A881-F71A90A87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Contemporary operating systems are built around the concept of processes or tasks.</a:t>
            </a:r>
          </a:p>
          <a:p>
            <a:r>
              <a:rPr lang="en-US" dirty="0"/>
              <a:t>A task is an execution stream in the context of a particular task state.</a:t>
            </a:r>
          </a:p>
          <a:p>
            <a:r>
              <a:rPr lang="en-US" dirty="0"/>
              <a:t>Organizing system activities around tasks has proved to be a useful way of separating out different activities into coherent units.</a:t>
            </a:r>
          </a:p>
          <a:p>
            <a:r>
              <a:rPr lang="en-US" dirty="0"/>
              <a:t>To effectively utilize hardware resources, an operating system must interleave the execution of multiple tasks and still provide reasonable response times.</a:t>
            </a:r>
          </a:p>
          <a:p>
            <a:r>
              <a:rPr lang="en-US" dirty="0"/>
              <a:t>These tasks may or may not be related, should not directly affect the state of another task, but usually always need to share resources in a protected, prioritized, and equitable manner.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0476C-1DB8-49A4-B607-77DF6A332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Threads (9)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D6B8D2-AF51-4234-8F57-D34D94D06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19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1DE9F2-7E73-4504-A742-2E4C2A13A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0" y="3794693"/>
            <a:ext cx="8068826" cy="28696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17F3D4-924F-4AF1-9083-0F5321CF6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2: Multitasking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BD053-53BD-4A61-A881-F71A90A87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368" y="1416050"/>
            <a:ext cx="9761275" cy="2231502"/>
          </a:xfrm>
        </p:spPr>
        <p:txBody>
          <a:bodyPr/>
          <a:lstStyle/>
          <a:p>
            <a:r>
              <a:rPr lang="en-US" dirty="0"/>
              <a:t>Add a five-state task scheduler to your operating system capable of executing up to 128 tasks in a preemptive, prioritized, round-robin manner.</a:t>
            </a:r>
          </a:p>
          <a:p>
            <a:r>
              <a:rPr lang="en-US" dirty="0"/>
              <a:t>At any point in time, a task will be newly created, ready to run, running, blocked waiting for some event to occur, or exiting. A five-state task scheduler is illustrated as follows: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530E71-98D8-4E05-992A-358AFEBD5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Threads (9)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51B84-0AFD-47FA-B1DC-56F442BDF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6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Priority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367" y="1479883"/>
            <a:ext cx="9670965" cy="1446061"/>
          </a:xfrm>
        </p:spPr>
        <p:txBody>
          <a:bodyPr/>
          <a:lstStyle/>
          <a:p>
            <a:r>
              <a:rPr lang="en-US" sz="2400" dirty="0"/>
              <a:t>Create a priority queue</a:t>
            </a:r>
          </a:p>
          <a:p>
            <a:pPr lvl="1"/>
            <a:r>
              <a:rPr lang="en-US" sz="1800" b="1" dirty="0">
                <a:latin typeface="Courier Std" pitchFamily="49" charset="0"/>
              </a:rPr>
              <a:t>typedef int16_t TID;		// task ID</a:t>
            </a:r>
          </a:p>
          <a:p>
            <a:pPr marL="746125" lvl="1" indent="-288925">
              <a:spcBef>
                <a:spcPts val="0"/>
              </a:spcBef>
              <a:buNone/>
            </a:pPr>
            <a:r>
              <a:rPr lang="en-US" sz="1800" b="1" dirty="0">
                <a:latin typeface="Courier Std" pitchFamily="49" charset="0"/>
              </a:rPr>
              <a:t>	typedef int16_t Priority;	// task priority</a:t>
            </a:r>
          </a:p>
          <a:p>
            <a:pPr marL="746125" lvl="1" indent="-288925">
              <a:spcBef>
                <a:spcPts val="0"/>
              </a:spcBef>
              <a:buNone/>
            </a:pPr>
            <a:r>
              <a:rPr lang="en-US" sz="1800" b="1" dirty="0">
                <a:latin typeface="Courier Std" pitchFamily="49" charset="0"/>
              </a:rPr>
              <a:t>	typedef uint16_t* </a:t>
            </a:r>
            <a:r>
              <a:rPr lang="en-US" sz="1800" b="1" dirty="0" err="1">
                <a:latin typeface="Courier Std" pitchFamily="49" charset="0"/>
              </a:rPr>
              <a:t>PQueue</a:t>
            </a:r>
            <a:r>
              <a:rPr lang="en-US" sz="1800" b="1" dirty="0">
                <a:latin typeface="Courier Std" pitchFamily="49" charset="0"/>
              </a:rPr>
              <a:t>;	// priority queue</a:t>
            </a:r>
            <a:endParaRPr lang="en-US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193591" y="3703479"/>
          <a:ext cx="133951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sym typeface="Symbol"/>
                        </a:rPr>
                        <a:t>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Priority/TID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Priority/TID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Priority/TID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Priority/TID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entries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083" y="886899"/>
            <a:ext cx="2076893" cy="1137836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57413" y="2802272"/>
            <a:ext cx="9670965" cy="3428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002060"/>
              </a:buClr>
            </a:pPr>
            <a:r>
              <a:rPr lang="en-US" sz="2400" kern="0" dirty="0"/>
              <a:t>Write queue functions to add/delete elements</a:t>
            </a:r>
          </a:p>
          <a:p>
            <a:pPr lvl="1">
              <a:buClr>
                <a:srgbClr val="FF0000"/>
              </a:buClr>
            </a:pPr>
            <a:r>
              <a:rPr lang="en-US" sz="1800" b="1" kern="0" dirty="0">
                <a:latin typeface="Courier Std" pitchFamily="49" charset="0"/>
              </a:rPr>
              <a:t>TID </a:t>
            </a:r>
            <a:r>
              <a:rPr lang="en-US" sz="1800" b="1" kern="0" dirty="0" err="1">
                <a:latin typeface="Courier Std" pitchFamily="49" charset="0"/>
              </a:rPr>
              <a:t>enQ</a:t>
            </a:r>
            <a:r>
              <a:rPr lang="en-US" sz="1800" b="1" kern="0" dirty="0">
                <a:latin typeface="Courier Std" pitchFamily="49" charset="0"/>
              </a:rPr>
              <a:t>(</a:t>
            </a:r>
            <a:r>
              <a:rPr lang="en-US" sz="1800" b="1" kern="0" dirty="0" err="1">
                <a:latin typeface="Courier Std" pitchFamily="49" charset="0"/>
              </a:rPr>
              <a:t>PQueue</a:t>
            </a:r>
            <a:r>
              <a:rPr lang="en-US" sz="1800" b="1" kern="0" dirty="0">
                <a:latin typeface="Courier Std" pitchFamily="49" charset="0"/>
              </a:rPr>
              <a:t> q, TID </a:t>
            </a:r>
            <a:r>
              <a:rPr lang="en-US" sz="1800" b="1" kern="0" dirty="0" err="1">
                <a:latin typeface="Courier Std" pitchFamily="49" charset="0"/>
              </a:rPr>
              <a:t>tid</a:t>
            </a:r>
            <a:r>
              <a:rPr lang="en-US" sz="1800" b="1" kern="0" dirty="0">
                <a:latin typeface="Courier Std" pitchFamily="49" charset="0"/>
              </a:rPr>
              <a:t>, Priority p);</a:t>
            </a:r>
          </a:p>
          <a:p>
            <a:pPr lvl="1">
              <a:buClr>
                <a:srgbClr val="FF0000"/>
              </a:buClr>
            </a:pPr>
            <a:r>
              <a:rPr lang="en-US" sz="1800" b="1" kern="0" dirty="0">
                <a:latin typeface="Courier Std" pitchFamily="49" charset="0"/>
              </a:rPr>
              <a:t>TID </a:t>
            </a:r>
            <a:r>
              <a:rPr lang="en-US" sz="1800" b="1" kern="0" dirty="0" err="1">
                <a:latin typeface="Courier Std" pitchFamily="49" charset="0"/>
              </a:rPr>
              <a:t>deQ</a:t>
            </a:r>
            <a:r>
              <a:rPr lang="en-US" sz="1800" b="1" kern="0" dirty="0">
                <a:latin typeface="Courier Std" pitchFamily="49" charset="0"/>
              </a:rPr>
              <a:t>(</a:t>
            </a:r>
            <a:r>
              <a:rPr lang="en-US" sz="1800" b="1" kern="0" dirty="0" err="1">
                <a:latin typeface="Courier Std" pitchFamily="49" charset="0"/>
              </a:rPr>
              <a:t>PQueue</a:t>
            </a:r>
            <a:r>
              <a:rPr lang="en-US" sz="1800" b="1" kern="0" dirty="0">
                <a:latin typeface="Courier Std" pitchFamily="49" charset="0"/>
              </a:rPr>
              <a:t> q, TID </a:t>
            </a:r>
            <a:r>
              <a:rPr lang="en-US" sz="1800" b="1" kern="0" dirty="0" err="1">
                <a:latin typeface="Courier Std" pitchFamily="49" charset="0"/>
              </a:rPr>
              <a:t>tid</a:t>
            </a:r>
            <a:r>
              <a:rPr lang="en-US" sz="1800" b="1" kern="0" dirty="0">
                <a:latin typeface="Courier Std" pitchFamily="49" charset="0"/>
              </a:rPr>
              <a:t>);</a:t>
            </a:r>
          </a:p>
          <a:p>
            <a:pPr lvl="2"/>
            <a:r>
              <a:rPr lang="en-US" sz="1800" kern="0" dirty="0"/>
              <a:t>q	-&gt;	(# | pr1/tid1 | pr2/tid2 | …)</a:t>
            </a:r>
          </a:p>
          <a:p>
            <a:pPr lvl="2">
              <a:spcBef>
                <a:spcPts val="0"/>
              </a:spcBef>
            </a:pPr>
            <a:r>
              <a:rPr lang="en-US" sz="1800" kern="0" dirty="0" err="1"/>
              <a:t>tid</a:t>
            </a:r>
            <a:r>
              <a:rPr lang="en-US" sz="1800" kern="0" dirty="0"/>
              <a:t>	&gt;=0	find and delete </a:t>
            </a:r>
            <a:r>
              <a:rPr lang="en-US" sz="1800" kern="0" dirty="0" err="1"/>
              <a:t>tid</a:t>
            </a:r>
            <a:r>
              <a:rPr lang="en-US" sz="1800" kern="0" dirty="0"/>
              <a:t> from q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800" kern="0" dirty="0"/>
              <a:t>	-1	return highest priority </a:t>
            </a:r>
            <a:r>
              <a:rPr lang="en-US" sz="1800" kern="0" dirty="0" err="1"/>
              <a:t>tid</a:t>
            </a:r>
            <a:endParaRPr lang="en-US" sz="1800" kern="0" dirty="0"/>
          </a:p>
          <a:p>
            <a:pPr lvl="2">
              <a:spcBef>
                <a:spcPts val="0"/>
              </a:spcBef>
            </a:pPr>
            <a:r>
              <a:rPr lang="en-US" sz="1800" kern="0" dirty="0"/>
              <a:t>TID	</a:t>
            </a:r>
            <a:r>
              <a:rPr lang="en-US" sz="1800" kern="0" dirty="0" err="1"/>
              <a:t>tid</a:t>
            </a:r>
            <a:r>
              <a:rPr lang="en-US" sz="1800" kern="0" dirty="0"/>
              <a:t>	(if found and deleted from q)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800" kern="0" dirty="0"/>
              <a:t>	-1	(if q empty or task not found)</a:t>
            </a:r>
          </a:p>
          <a:p>
            <a:pPr>
              <a:buClr>
                <a:srgbClr val="002060"/>
              </a:buClr>
            </a:pPr>
            <a:r>
              <a:rPr lang="en-US" sz="2400" b="1" u="sng" kern="0" dirty="0">
                <a:latin typeface="Arial Narrow" panose="020B0606020202030204" pitchFamily="34" charset="0"/>
              </a:rPr>
              <a:t>THOROUGHLY TEST BEFORE PROCEEDING!</a:t>
            </a:r>
            <a:endParaRPr lang="en-US" sz="2400" kern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1F9671-0B73-4154-B899-9337B5DF7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Threads (9)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5067F-D28D-4B10-A51B-F13F82766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2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368" y="1546668"/>
            <a:ext cx="3764480" cy="2031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b="1" dirty="0" err="1">
                <a:latin typeface="Arial Narrow" panose="020B0606020202030204" pitchFamily="34" charset="0"/>
              </a:rPr>
              <a:t>typedef</a:t>
            </a:r>
            <a:r>
              <a:rPr lang="en-US" b="1" dirty="0">
                <a:latin typeface="Arial Narrow" panose="020B0606020202030204" pitchFamily="34" charset="0"/>
              </a:rPr>
              <a:t> </a:t>
            </a:r>
            <a:r>
              <a:rPr lang="en-US" b="1" dirty="0" err="1">
                <a:latin typeface="Arial Narrow" panose="020B0606020202030204" pitchFamily="34" charset="0"/>
              </a:rPr>
              <a:t>struct</a:t>
            </a:r>
            <a:endParaRPr lang="en-US" b="1" dirty="0">
              <a:latin typeface="Arial Narrow" panose="020B0606020202030204" pitchFamily="34" charset="0"/>
            </a:endParaRP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b="1" dirty="0">
                <a:latin typeface="Arial Narrow" panose="020B0606020202030204" pitchFamily="34" charset="0"/>
              </a:rPr>
              <a:t>{	int16_t size;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b="1" dirty="0">
                <a:latin typeface="Arial Narrow" panose="020B0606020202030204" pitchFamily="34" charset="0"/>
              </a:rPr>
              <a:t>	</a:t>
            </a:r>
            <a:r>
              <a:rPr lang="en-US" b="1" dirty="0" err="1">
                <a:latin typeface="Arial Narrow" panose="020B0606020202030204" pitchFamily="34" charset="0"/>
              </a:rPr>
              <a:t>struct</a:t>
            </a:r>
            <a:endParaRPr lang="en-US" b="1" dirty="0">
              <a:latin typeface="Arial Narrow" panose="020B0606020202030204" pitchFamily="34" charset="0"/>
            </a:endParaRP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b="1" dirty="0">
                <a:latin typeface="Arial Narrow" panose="020B0606020202030204" pitchFamily="34" charset="0"/>
              </a:rPr>
              <a:t>	{	uint8_t </a:t>
            </a:r>
            <a:r>
              <a:rPr lang="en-US" b="1" dirty="0" err="1">
                <a:latin typeface="Arial Narrow" panose="020B0606020202030204" pitchFamily="34" charset="0"/>
              </a:rPr>
              <a:t>tid</a:t>
            </a:r>
            <a:r>
              <a:rPr lang="en-US" b="1" dirty="0">
                <a:latin typeface="Arial Narrow" panose="020B0606020202030204" pitchFamily="34" charset="0"/>
              </a:rPr>
              <a:t>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b="1" dirty="0">
                <a:latin typeface="Arial Narrow" panose="020B0606020202030204" pitchFamily="34" charset="0"/>
              </a:rPr>
              <a:t>		uint8_t priority;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b="1" dirty="0">
                <a:latin typeface="Arial Narrow" panose="020B0606020202030204" pitchFamily="34" charset="0"/>
              </a:rPr>
              <a:t>	} </a:t>
            </a:r>
            <a:r>
              <a:rPr lang="en-US" b="1" dirty="0" err="1">
                <a:latin typeface="Arial Narrow" panose="020B0606020202030204" pitchFamily="34" charset="0"/>
              </a:rPr>
              <a:t>pq</a:t>
            </a:r>
            <a:r>
              <a:rPr lang="en-US" b="1" dirty="0">
                <a:latin typeface="Arial Narrow" panose="020B0606020202030204" pitchFamily="34" charset="0"/>
              </a:rPr>
              <a:t>[MAX_TASKS];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b="1" dirty="0">
                <a:latin typeface="Arial Narrow" panose="020B0606020202030204" pitchFamily="34" charset="0"/>
              </a:rPr>
              <a:t>} PQ;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19649" y="1546665"/>
            <a:ext cx="3990975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b="1" dirty="0">
                <a:latin typeface="Arial Narrow" panose="020B0606020202030204" pitchFamily="34" charset="0"/>
              </a:rPr>
              <a:t>typedef uint16_t* PQ;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4729" y="4108369"/>
            <a:ext cx="42734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b="1" dirty="0">
                <a:latin typeface="Arial Narrow" panose="020B0606020202030204" pitchFamily="34" charset="0"/>
              </a:rPr>
              <a:t>PQ* </a:t>
            </a:r>
            <a:r>
              <a:rPr lang="en-US" b="1" dirty="0" err="1">
                <a:latin typeface="Arial Narrow" panose="020B0606020202030204" pitchFamily="34" charset="0"/>
              </a:rPr>
              <a:t>rq</a:t>
            </a:r>
            <a:r>
              <a:rPr lang="en-US" b="1" dirty="0">
                <a:latin typeface="Arial Narrow" panose="020B0606020202030204" pitchFamily="34" charset="0"/>
              </a:rPr>
              <a:t> = (PQ*)</a:t>
            </a:r>
            <a:r>
              <a:rPr lang="en-US" b="1" dirty="0" err="1">
                <a:latin typeface="Arial Narrow" panose="020B0606020202030204" pitchFamily="34" charset="0"/>
              </a:rPr>
              <a:t>malloc</a:t>
            </a:r>
            <a:r>
              <a:rPr lang="en-US" b="1" dirty="0">
                <a:latin typeface="Arial Narrow" panose="020B0606020202030204" pitchFamily="34" charset="0"/>
              </a:rPr>
              <a:t>(sizeof(PQ));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b="1" dirty="0" err="1">
                <a:latin typeface="Arial Narrow" panose="020B0606020202030204" pitchFamily="34" charset="0"/>
              </a:rPr>
              <a:t>rq</a:t>
            </a:r>
            <a:r>
              <a:rPr lang="en-US" b="1" dirty="0">
                <a:latin typeface="Arial Narrow" panose="020B0606020202030204" pitchFamily="34" charset="0"/>
              </a:rPr>
              <a:t>-&gt;size = 1;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b="1" dirty="0" err="1">
                <a:latin typeface="Arial Narrow" panose="020B0606020202030204" pitchFamily="34" charset="0"/>
              </a:rPr>
              <a:t>rq</a:t>
            </a:r>
            <a:r>
              <a:rPr lang="en-US" b="1" dirty="0">
                <a:latin typeface="Arial Narrow" panose="020B0606020202030204" pitchFamily="34" charset="0"/>
              </a:rPr>
              <a:t>-&gt;</a:t>
            </a:r>
            <a:r>
              <a:rPr lang="en-US" b="1" dirty="0" err="1">
                <a:latin typeface="Arial Narrow" panose="020B0606020202030204" pitchFamily="34" charset="0"/>
              </a:rPr>
              <a:t>pq</a:t>
            </a:r>
            <a:r>
              <a:rPr lang="en-US" b="1" dirty="0">
                <a:latin typeface="Arial Narrow" panose="020B0606020202030204" pitchFamily="34" charset="0"/>
              </a:rPr>
              <a:t>[0].</a:t>
            </a:r>
            <a:r>
              <a:rPr lang="en-US" b="1" dirty="0" err="1">
                <a:latin typeface="Arial Narrow" panose="020B0606020202030204" pitchFamily="34" charset="0"/>
              </a:rPr>
              <a:t>tid</a:t>
            </a:r>
            <a:r>
              <a:rPr lang="en-US" b="1" dirty="0">
                <a:latin typeface="Arial Narrow" panose="020B0606020202030204" pitchFamily="34" charset="0"/>
              </a:rPr>
              <a:t> = </a:t>
            </a:r>
            <a:r>
              <a:rPr lang="en-US" b="1" dirty="0" err="1">
                <a:latin typeface="Arial Narrow" panose="020B0606020202030204" pitchFamily="34" charset="0"/>
              </a:rPr>
              <a:t>tid</a:t>
            </a:r>
            <a:r>
              <a:rPr lang="en-US" b="1" dirty="0">
                <a:latin typeface="Arial Narrow" panose="020B0606020202030204" pitchFamily="34" charset="0"/>
              </a:rPr>
              <a:t>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b="1" dirty="0" err="1">
                <a:latin typeface="Arial Narrow" panose="020B0606020202030204" pitchFamily="34" charset="0"/>
              </a:rPr>
              <a:t>rq</a:t>
            </a:r>
            <a:r>
              <a:rPr lang="en-US" b="1" dirty="0">
                <a:latin typeface="Arial Narrow" panose="020B0606020202030204" pitchFamily="34" charset="0"/>
              </a:rPr>
              <a:t>-&gt;</a:t>
            </a:r>
            <a:r>
              <a:rPr lang="en-US" b="1" dirty="0" err="1">
                <a:latin typeface="Arial Narrow" panose="020B0606020202030204" pitchFamily="34" charset="0"/>
              </a:rPr>
              <a:t>pq</a:t>
            </a:r>
            <a:r>
              <a:rPr lang="en-US" b="1" dirty="0">
                <a:latin typeface="Arial Narrow" panose="020B0606020202030204" pitchFamily="34" charset="0"/>
              </a:rPr>
              <a:t>[0].priority = priority;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b="1" dirty="0">
              <a:latin typeface="Arial Narrow" panose="020B0606020202030204" pitchFamily="34" charset="0"/>
            </a:endParaRP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b="1" dirty="0" err="1">
                <a:latin typeface="Arial Narrow" panose="020B0606020202030204" pitchFamily="34" charset="0"/>
              </a:rPr>
              <a:t>rq</a:t>
            </a:r>
            <a:r>
              <a:rPr lang="en-US" b="1" dirty="0">
                <a:latin typeface="Arial Narrow" panose="020B0606020202030204" pitchFamily="34" charset="0"/>
              </a:rPr>
              <a:t>-&gt;</a:t>
            </a:r>
            <a:r>
              <a:rPr lang="en-US" b="1" dirty="0" err="1">
                <a:latin typeface="Arial Narrow" panose="020B0606020202030204" pitchFamily="34" charset="0"/>
              </a:rPr>
              <a:t>pq</a:t>
            </a:r>
            <a:r>
              <a:rPr lang="en-US" b="1" dirty="0">
                <a:latin typeface="Arial Narrow" panose="020B0606020202030204" pitchFamily="34" charset="0"/>
              </a:rPr>
              <a:t>[0] = </a:t>
            </a:r>
            <a:r>
              <a:rPr lang="en-US" b="1" dirty="0" err="1">
                <a:latin typeface="Arial Narrow" panose="020B0606020202030204" pitchFamily="34" charset="0"/>
              </a:rPr>
              <a:t>rq</a:t>
            </a:r>
            <a:r>
              <a:rPr lang="en-US" b="1" dirty="0">
                <a:latin typeface="Arial Narrow" panose="020B0606020202030204" pitchFamily="34" charset="0"/>
              </a:rPr>
              <a:t>-&gt;</a:t>
            </a:r>
            <a:r>
              <a:rPr lang="en-US" b="1" dirty="0" err="1">
                <a:latin typeface="Arial Narrow" panose="020B0606020202030204" pitchFamily="34" charset="0"/>
              </a:rPr>
              <a:t>pq</a:t>
            </a:r>
            <a:r>
              <a:rPr lang="en-US" b="1" dirty="0">
                <a:latin typeface="Arial Narrow" panose="020B0606020202030204" pitchFamily="34" charset="0"/>
              </a:rPr>
              <a:t>[1];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56420" y="4108369"/>
            <a:ext cx="48852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b="1" dirty="0">
                <a:latin typeface="Arial Narrow" panose="020B0606020202030204" pitchFamily="34" charset="0"/>
              </a:rPr>
              <a:t>PQ </a:t>
            </a:r>
            <a:r>
              <a:rPr lang="en-US" b="1" dirty="0" err="1">
                <a:latin typeface="Arial Narrow" panose="020B0606020202030204" pitchFamily="34" charset="0"/>
              </a:rPr>
              <a:t>rq</a:t>
            </a:r>
            <a:r>
              <a:rPr lang="en-US" b="1" dirty="0">
                <a:latin typeface="Arial Narrow" panose="020B0606020202030204" pitchFamily="34" charset="0"/>
              </a:rPr>
              <a:t> = (PQ)</a:t>
            </a:r>
            <a:r>
              <a:rPr lang="en-US" b="1" dirty="0" err="1">
                <a:latin typeface="Arial Narrow" panose="020B0606020202030204" pitchFamily="34" charset="0"/>
              </a:rPr>
              <a:t>malloc</a:t>
            </a:r>
            <a:r>
              <a:rPr lang="en-US" b="1" dirty="0">
                <a:latin typeface="Arial Narrow" panose="020B0606020202030204" pitchFamily="34" charset="0"/>
              </a:rPr>
              <a:t>((MAX_TASKS+1)  * 				sizeof(uint16_t));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b="1" dirty="0" err="1">
                <a:latin typeface="Arial Narrow" panose="020B0606020202030204" pitchFamily="34" charset="0"/>
              </a:rPr>
              <a:t>rq</a:t>
            </a:r>
            <a:r>
              <a:rPr lang="en-US" b="1" dirty="0">
                <a:latin typeface="Arial Narrow" panose="020B0606020202030204" pitchFamily="34" charset="0"/>
              </a:rPr>
              <a:t>[0] = 1;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b="1" dirty="0" err="1">
                <a:latin typeface="Arial Narrow" panose="020B0606020202030204" pitchFamily="34" charset="0"/>
              </a:rPr>
              <a:t>rq</a:t>
            </a:r>
            <a:r>
              <a:rPr lang="en-US" b="1" dirty="0">
                <a:latin typeface="Arial Narrow" panose="020B0606020202030204" pitchFamily="34" charset="0"/>
              </a:rPr>
              <a:t>[1] = (priority &lt;&lt; 8) + </a:t>
            </a:r>
            <a:r>
              <a:rPr lang="en-US" b="1" dirty="0" err="1">
                <a:latin typeface="Arial Narrow" panose="020B0606020202030204" pitchFamily="34" charset="0"/>
              </a:rPr>
              <a:t>tid</a:t>
            </a:r>
            <a:r>
              <a:rPr lang="en-US" b="1" dirty="0">
                <a:latin typeface="Arial Narrow" panose="020B0606020202030204" pitchFamily="34" charset="0"/>
              </a:rPr>
              <a:t>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b="1" dirty="0">
              <a:latin typeface="Arial Narrow" panose="020B0606020202030204" pitchFamily="34" charset="0"/>
            </a:endParaRP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b="1" dirty="0" err="1">
                <a:latin typeface="Arial Narrow" panose="020B0606020202030204" pitchFamily="34" charset="0"/>
              </a:rPr>
              <a:t>rq</a:t>
            </a:r>
            <a:r>
              <a:rPr lang="en-US" b="1" dirty="0">
                <a:latin typeface="Arial Narrow" panose="020B0606020202030204" pitchFamily="34" charset="0"/>
              </a:rPr>
              <a:t>[0] = </a:t>
            </a:r>
            <a:r>
              <a:rPr lang="en-US" b="1" dirty="0" err="1">
                <a:latin typeface="Arial Narrow" panose="020B0606020202030204" pitchFamily="34" charset="0"/>
              </a:rPr>
              <a:t>rq</a:t>
            </a:r>
            <a:r>
              <a:rPr lang="en-US" b="1" dirty="0">
                <a:latin typeface="Arial Narrow" panose="020B0606020202030204" pitchFamily="34" charset="0"/>
              </a:rPr>
              <a:t>[1];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8270324" y="1543947"/>
          <a:ext cx="133951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sym typeface="Symbol"/>
                        </a:rPr>
                        <a:t>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Priority/TID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Priority/TID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Priority/TID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Priority/TID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entries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99C21D-5B2E-4322-96C9-6FF489528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Threads (9)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B4B4E6-A515-4C04-AB2D-C4F8D3A0D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72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7940198" y="1341628"/>
          <a:ext cx="176463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0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rq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[5]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rq</a:t>
                      </a:r>
                      <a:r>
                        <a:rPr lang="en-US" dirty="0"/>
                        <a:t>[4]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 /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rq</a:t>
                      </a:r>
                      <a:r>
                        <a:rPr lang="en-US" dirty="0"/>
                        <a:t>[3]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 /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rq</a:t>
                      </a:r>
                      <a:r>
                        <a:rPr lang="en-US" dirty="0"/>
                        <a:t>[2]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 /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rq</a:t>
                      </a:r>
                      <a:r>
                        <a:rPr lang="en-US" dirty="0"/>
                        <a:t>[1]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/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rq</a:t>
                      </a:r>
                      <a:r>
                        <a:rPr lang="en-US" dirty="0"/>
                        <a:t>[0]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Schedule w/Ready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310" y="1479883"/>
            <a:ext cx="7845707" cy="1827521"/>
          </a:xfrm>
        </p:spPr>
        <p:txBody>
          <a:bodyPr/>
          <a:lstStyle/>
          <a:p>
            <a:r>
              <a:rPr lang="en-US" sz="2400" dirty="0"/>
              <a:t>Create a ready priority queue</a:t>
            </a:r>
          </a:p>
          <a:p>
            <a:pPr marL="690563" lvl="1" indent="-233363"/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typedef uint16_t* PQ;	// priority queue</a:t>
            </a:r>
          </a:p>
          <a:p>
            <a:pPr marL="739775" lvl="1" indent="-282575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PQueue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rq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		// ready queue</a:t>
            </a:r>
          </a:p>
          <a:p>
            <a:pPr marL="746125" lvl="1" indent="-288925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rq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*)malloc(MAX_TASKS *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746125" lvl="1" indent="-288925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rq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 = 0;		//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ready queue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940200" y="1336369"/>
          <a:ext cx="176463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0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rq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[5]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rq</a:t>
                      </a:r>
                      <a:r>
                        <a:rPr lang="en-US" dirty="0"/>
                        <a:t>[4]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 /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rq</a:t>
                      </a:r>
                      <a:r>
                        <a:rPr lang="en-US" dirty="0"/>
                        <a:t>[3]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 /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rq</a:t>
                      </a:r>
                      <a:r>
                        <a:rPr lang="en-US" dirty="0"/>
                        <a:t>[2]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 /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rq</a:t>
                      </a:r>
                      <a:r>
                        <a:rPr lang="en-US" dirty="0"/>
                        <a:t>[1]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/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rq</a:t>
                      </a:r>
                      <a:r>
                        <a:rPr lang="en-US" dirty="0"/>
                        <a:t>[0]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382230" y="101601"/>
            <a:ext cx="35417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b="1" dirty="0"/>
              <a:t>P2 - Tasking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38845" y="3272084"/>
            <a:ext cx="7845707" cy="1277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002060"/>
              </a:buClr>
            </a:pPr>
            <a:r>
              <a:rPr lang="en-US" sz="2400" kern="0" dirty="0"/>
              <a:t>Add new task to ready queue in </a:t>
            </a:r>
            <a:r>
              <a:rPr lang="en-US" sz="2400" kern="0" dirty="0" err="1"/>
              <a:t>createTask</a:t>
            </a:r>
            <a:endParaRPr lang="en-US" sz="2400" kern="0" dirty="0"/>
          </a:p>
          <a:p>
            <a:pPr lvl="1">
              <a:buClr>
                <a:srgbClr val="FF0000"/>
              </a:buClr>
            </a:pPr>
            <a:r>
              <a:rPr lang="en-US" sz="18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</a:t>
            </a:r>
            <a:r>
              <a:rPr lang="en-US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rq</a:t>
            </a:r>
            <a:r>
              <a:rPr lang="en-US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tcb</a:t>
            </a:r>
            <a:r>
              <a:rPr lang="en-US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].priority);</a:t>
            </a:r>
          </a:p>
          <a:p>
            <a:pPr lvl="1">
              <a:buClr>
                <a:srgbClr val="FF0000"/>
              </a:buClr>
            </a:pPr>
            <a:r>
              <a:rPr lang="en-US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NOTE: priority = </a:t>
            </a:r>
            <a:r>
              <a:rPr lang="en-US" sz="18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tcb</a:t>
            </a:r>
            <a:r>
              <a:rPr lang="en-US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].priority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58368" y="4313401"/>
            <a:ext cx="10055810" cy="2087400"/>
            <a:chOff x="630921" y="4313401"/>
            <a:chExt cx="9099343" cy="20874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6834" y="4313401"/>
              <a:ext cx="3263430" cy="1827521"/>
            </a:xfrm>
            <a:prstGeom prst="rect">
              <a:avLst/>
            </a:prstGeom>
          </p:spPr>
        </p:pic>
        <p:sp>
          <p:nvSpPr>
            <p:cNvPr id="11" name="Content Placeholder 2"/>
            <p:cNvSpPr txBox="1">
              <a:spLocks/>
            </p:cNvSpPr>
            <p:nvPr/>
          </p:nvSpPr>
          <p:spPr bwMode="auto">
            <a:xfrm>
              <a:off x="630921" y="4574353"/>
              <a:ext cx="6935766" cy="1826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>
                <a:buClr>
                  <a:srgbClr val="002060"/>
                </a:buClr>
              </a:pPr>
              <a:r>
                <a:rPr lang="en-US" sz="2400" kern="0" dirty="0"/>
                <a:t>Change scheduler() to </a:t>
              </a:r>
              <a:r>
                <a:rPr lang="en-US" sz="2400" kern="0" dirty="0" err="1"/>
                <a:t>deQ</a:t>
              </a:r>
              <a:r>
                <a:rPr lang="en-US" sz="2400" kern="0" dirty="0"/>
                <a:t>/</a:t>
              </a:r>
              <a:r>
                <a:rPr lang="en-US" sz="2400" kern="0" dirty="0" err="1"/>
                <a:t>enQ</a:t>
              </a:r>
              <a:r>
                <a:rPr lang="en-US" sz="2400" kern="0" dirty="0"/>
                <a:t> next task</a:t>
              </a:r>
            </a:p>
            <a:p>
              <a:pPr marL="0" indent="0">
                <a:buNone/>
              </a:pPr>
              <a:endParaRPr lang="en-US" sz="1000" kern="0" dirty="0"/>
            </a:p>
            <a:p>
              <a:pPr marL="746125" lvl="1" indent="-288925">
                <a:buNone/>
              </a:pPr>
              <a:r>
                <a:rPr lang="en-US" sz="1800" b="1" kern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if ((</a:t>
              </a:r>
              <a:r>
                <a:rPr lang="en-US" sz="1800" b="1" kern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tid</a:t>
              </a:r>
              <a:r>
                <a:rPr lang="en-US" sz="1800" b="1" kern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800" b="1" kern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deQ</a:t>
              </a:r>
              <a:r>
                <a:rPr lang="en-US" sz="1800" b="1" kern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800" b="1" kern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rq</a:t>
              </a:r>
              <a:r>
                <a:rPr lang="en-US" sz="1800" b="1" kern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-1)) &gt;= 0)</a:t>
              </a:r>
            </a:p>
            <a:p>
              <a:pPr marL="746125" lvl="1" indent="-288925">
                <a:spcBef>
                  <a:spcPts val="0"/>
                </a:spcBef>
                <a:buNone/>
                <a:tabLst>
                  <a:tab pos="1143000" algn="l"/>
                </a:tabLst>
              </a:pPr>
              <a:r>
                <a:rPr lang="en-US" sz="1800" b="1" kern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{</a:t>
              </a:r>
            </a:p>
            <a:p>
              <a:pPr marL="746125" lvl="1" indent="-288925">
                <a:spcBef>
                  <a:spcPts val="0"/>
                </a:spcBef>
                <a:buNone/>
                <a:tabLst>
                  <a:tab pos="1143000" algn="l"/>
                </a:tabLst>
              </a:pPr>
              <a:r>
                <a:rPr lang="en-US" sz="1800" b="1" kern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sz="1800" b="1" kern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enQ</a:t>
              </a:r>
              <a:r>
                <a:rPr lang="en-US" sz="1800" b="1" kern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800" b="1" kern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rq</a:t>
              </a:r>
              <a:r>
                <a:rPr lang="en-US" sz="1800" b="1" kern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800" b="1" kern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tid</a:t>
              </a:r>
              <a:r>
                <a:rPr lang="en-US" sz="1800" b="1" kern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800" b="1" kern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tcb</a:t>
              </a:r>
              <a:r>
                <a:rPr lang="en-US" sz="1800" b="1" kern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en-US" sz="1800" b="1" kern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tid</a:t>
              </a:r>
              <a:r>
                <a:rPr lang="en-US" sz="1800" b="1" kern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].priority);</a:t>
              </a:r>
            </a:p>
            <a:p>
              <a:pPr marL="746125" lvl="1" indent="-288925">
                <a:spcBef>
                  <a:spcPts val="0"/>
                </a:spcBef>
                <a:buNone/>
                <a:tabLst>
                  <a:tab pos="1143000" algn="l"/>
                </a:tabLst>
              </a:pPr>
              <a:r>
                <a:rPr lang="en-US" sz="1800" b="1" kern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}</a:t>
              </a: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581AB-872F-46C0-9FD1-3AE109AE1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Threads (9)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CED91-C694-44C9-9CE4-C96C2E507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62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/>
          <p:cNvSpPr/>
          <p:nvPr/>
        </p:nvSpPr>
        <p:spPr bwMode="auto">
          <a:xfrm>
            <a:off x="2398980" y="2466975"/>
            <a:ext cx="6211620" cy="1847850"/>
          </a:xfrm>
          <a:prstGeom prst="ellipse">
            <a:avLst/>
          </a:prstGeom>
          <a:solidFill>
            <a:srgbClr val="FFFF00">
              <a:alpha val="81000"/>
            </a:srgbClr>
          </a:solidFill>
          <a:ln w="508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2-State Scheduler</a:t>
            </a:r>
          </a:p>
        </p:txBody>
      </p:sp>
      <p:cxnSp>
        <p:nvCxnSpPr>
          <p:cNvPr id="6" name="Straight Arrow Connector 5"/>
          <p:cNvCxnSpPr>
            <a:endCxn id="18" idx="2"/>
          </p:cNvCxnSpPr>
          <p:nvPr/>
        </p:nvCxnSpPr>
        <p:spPr bwMode="auto">
          <a:xfrm flipV="1">
            <a:off x="2398980" y="3469664"/>
            <a:ext cx="1277670" cy="7789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 w="sm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Arrow Connector 6"/>
          <p:cNvCxnSpPr>
            <a:stCxn id="22" idx="3"/>
          </p:cNvCxnSpPr>
          <p:nvPr/>
        </p:nvCxnSpPr>
        <p:spPr bwMode="auto">
          <a:xfrm>
            <a:off x="7517584" y="3477452"/>
            <a:ext cx="984692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 w="sm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/>
          <p:nvPr/>
        </p:nvCxnSpPr>
        <p:spPr bwMode="auto">
          <a:xfrm>
            <a:off x="5087967" y="3344485"/>
            <a:ext cx="1173149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 w="sm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 flipH="1">
            <a:off x="5087967" y="3631355"/>
            <a:ext cx="1173149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 w="sm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2398980" y="3060277"/>
            <a:ext cx="1470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createTask()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39580" y="2944788"/>
            <a:ext cx="1470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dispatch()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0263" y="3675409"/>
            <a:ext cx="1470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swapTask()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52096" y="3060277"/>
            <a:ext cx="1470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killTask()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582554" y="3155583"/>
            <a:ext cx="985558" cy="643741"/>
            <a:chOff x="466725" y="3968600"/>
            <a:chExt cx="985558" cy="643741"/>
          </a:xfrm>
        </p:grpSpPr>
        <p:sp>
          <p:nvSpPr>
            <p:cNvPr id="15" name="Oval 14"/>
            <p:cNvSpPr/>
            <p:nvPr/>
          </p:nvSpPr>
          <p:spPr bwMode="auto">
            <a:xfrm>
              <a:off x="466725" y="3968600"/>
              <a:ext cx="931769" cy="643741"/>
            </a:xfrm>
            <a:prstGeom prst="ellipse">
              <a:avLst/>
            </a:prstGeom>
            <a:gradFill>
              <a:gsLst>
                <a:gs pos="0">
                  <a:srgbClr val="00B0F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ahoma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3449" y="4090415"/>
              <a:ext cx="9788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New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67259" y="3088902"/>
            <a:ext cx="1526619" cy="761523"/>
            <a:chOff x="460703" y="3968600"/>
            <a:chExt cx="978834" cy="545743"/>
          </a:xfrm>
        </p:grpSpPr>
        <p:sp>
          <p:nvSpPr>
            <p:cNvPr id="18" name="Oval 17"/>
            <p:cNvSpPr/>
            <p:nvPr/>
          </p:nvSpPr>
          <p:spPr bwMode="auto">
            <a:xfrm>
              <a:off x="466725" y="3968600"/>
              <a:ext cx="931769" cy="545743"/>
            </a:xfrm>
            <a:prstGeom prst="ellipse">
              <a:avLst/>
            </a:prstGeom>
            <a:gradFill>
              <a:gsLst>
                <a:gs pos="0">
                  <a:srgbClr val="00B0F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ahoma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0703" y="3995742"/>
              <a:ext cx="978834" cy="507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Ready</a:t>
              </a:r>
            </a:p>
            <a:p>
              <a:pPr algn="ctr"/>
              <a:r>
                <a:rPr lang="en-US" sz="2000" b="1" dirty="0"/>
                <a:t>Queue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184122" y="3155583"/>
            <a:ext cx="1367958" cy="643741"/>
            <a:chOff x="466725" y="3968600"/>
            <a:chExt cx="1367958" cy="643741"/>
          </a:xfrm>
        </p:grpSpPr>
        <p:sp>
          <p:nvSpPr>
            <p:cNvPr id="21" name="Oval 20"/>
            <p:cNvSpPr/>
            <p:nvPr/>
          </p:nvSpPr>
          <p:spPr bwMode="auto">
            <a:xfrm>
              <a:off x="466725" y="3968600"/>
              <a:ext cx="1367958" cy="643741"/>
            </a:xfrm>
            <a:prstGeom prst="ellipse">
              <a:avLst/>
            </a:prstGeom>
            <a:gradFill>
              <a:gsLst>
                <a:gs pos="0">
                  <a:srgbClr val="00B0F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ahoma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3083" y="4090415"/>
              <a:ext cx="12671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Running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468658" y="3155583"/>
            <a:ext cx="985558" cy="643741"/>
            <a:chOff x="466725" y="3968600"/>
            <a:chExt cx="985558" cy="643741"/>
          </a:xfrm>
        </p:grpSpPr>
        <p:sp>
          <p:nvSpPr>
            <p:cNvPr id="24" name="Oval 23"/>
            <p:cNvSpPr/>
            <p:nvPr/>
          </p:nvSpPr>
          <p:spPr bwMode="auto">
            <a:xfrm>
              <a:off x="466725" y="3968600"/>
              <a:ext cx="931769" cy="643741"/>
            </a:xfrm>
            <a:prstGeom prst="ellipse">
              <a:avLst/>
            </a:prstGeom>
            <a:gradFill>
              <a:gsLst>
                <a:gs pos="0">
                  <a:srgbClr val="00B0F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ahoma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73449" y="4090415"/>
              <a:ext cx="9788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Exit</a:t>
              </a:r>
            </a:p>
          </p:txBody>
        </p:sp>
      </p:grpSp>
      <p:sp>
        <p:nvSpPr>
          <p:cNvPr id="38" name="Rounded Rectangular Callout 37"/>
          <p:cNvSpPr/>
          <p:nvPr/>
        </p:nvSpPr>
        <p:spPr>
          <a:xfrm>
            <a:off x="4234183" y="5230469"/>
            <a:ext cx="4980145" cy="901974"/>
          </a:xfrm>
          <a:prstGeom prst="wedgeRoundRectCallout">
            <a:avLst>
              <a:gd name="adj1" fmla="val -41584"/>
              <a:gd name="adj2" fmla="val -201895"/>
              <a:gd name="adj3" fmla="val 16667"/>
            </a:avLst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r>
              <a:rPr lang="en-US" sz="2000" b="1" dirty="0">
                <a:solidFill>
                  <a:srgbClr val="000000"/>
                </a:solidFill>
                <a:latin typeface="Comic Sans MS" pitchFamily="66" charset="0"/>
              </a:rPr>
              <a:t>if ((</a:t>
            </a:r>
            <a:r>
              <a:rPr lang="en-US" sz="2000" b="1" dirty="0" err="1">
                <a:solidFill>
                  <a:srgbClr val="000000"/>
                </a:solidFill>
                <a:latin typeface="Comic Sans MS" pitchFamily="66" charset="0"/>
              </a:rPr>
              <a:t>tid</a:t>
            </a:r>
            <a:r>
              <a:rPr lang="en-US" sz="2000" b="1" dirty="0">
                <a:solidFill>
                  <a:srgbClr val="000000"/>
                </a:solidFill>
                <a:latin typeface="Comic Sans MS" pitchFamily="66" charset="0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Comic Sans MS" pitchFamily="66" charset="0"/>
              </a:rPr>
              <a:t>deQ</a:t>
            </a:r>
            <a:r>
              <a:rPr lang="en-US" sz="2000" b="1" dirty="0">
                <a:solidFill>
                  <a:srgbClr val="000000"/>
                </a:solidFill>
                <a:latin typeface="Comic Sans MS" pitchFamily="66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mic Sans MS" pitchFamily="66" charset="0"/>
              </a:rPr>
              <a:t>rq</a:t>
            </a:r>
            <a:r>
              <a:rPr lang="en-US" sz="2000" b="1" dirty="0">
                <a:solidFill>
                  <a:srgbClr val="000000"/>
                </a:solidFill>
                <a:latin typeface="Comic Sans MS" pitchFamily="66" charset="0"/>
              </a:rPr>
              <a:t>, -1)) &gt;= 0)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mic Sans MS" pitchFamily="66" charset="0"/>
              </a:rPr>
              <a:t>    </a:t>
            </a:r>
            <a:r>
              <a:rPr lang="en-US" sz="2000" b="1" dirty="0" err="1">
                <a:solidFill>
                  <a:srgbClr val="000000"/>
                </a:solidFill>
                <a:latin typeface="Comic Sans MS" pitchFamily="66" charset="0"/>
              </a:rPr>
              <a:t>enQ</a:t>
            </a:r>
            <a:r>
              <a:rPr lang="en-US" sz="2000" b="1" dirty="0">
                <a:solidFill>
                  <a:srgbClr val="000000"/>
                </a:solidFill>
                <a:latin typeface="Comic Sans MS" pitchFamily="66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mic Sans MS" pitchFamily="66" charset="0"/>
              </a:rPr>
              <a:t>rq</a:t>
            </a:r>
            <a:r>
              <a:rPr lang="en-US" sz="2000" b="1" dirty="0">
                <a:solidFill>
                  <a:srgbClr val="000000"/>
                </a:solidFill>
                <a:latin typeface="Comic Sans MS" pitchFamily="66" charset="0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Comic Sans MS" pitchFamily="66" charset="0"/>
              </a:rPr>
              <a:t>tid</a:t>
            </a:r>
            <a:r>
              <a:rPr lang="en-US" sz="2000" b="1" dirty="0">
                <a:solidFill>
                  <a:srgbClr val="000000"/>
                </a:solidFill>
                <a:latin typeface="Comic Sans MS" pitchFamily="66" charset="0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Comic Sans MS" pitchFamily="66" charset="0"/>
              </a:rPr>
              <a:t>tcb</a:t>
            </a:r>
            <a:r>
              <a:rPr lang="en-US" sz="2000" b="1" dirty="0">
                <a:solidFill>
                  <a:srgbClr val="000000"/>
                </a:solidFill>
                <a:latin typeface="Comic Sans MS" pitchFamily="66" charset="0"/>
              </a:rPr>
              <a:t>[</a:t>
            </a:r>
            <a:r>
              <a:rPr lang="en-US" sz="2000" b="1" dirty="0" err="1">
                <a:solidFill>
                  <a:srgbClr val="000000"/>
                </a:solidFill>
                <a:latin typeface="Comic Sans MS" pitchFamily="66" charset="0"/>
              </a:rPr>
              <a:t>tid</a:t>
            </a:r>
            <a:r>
              <a:rPr lang="en-US" sz="2000" b="1" dirty="0">
                <a:solidFill>
                  <a:srgbClr val="000000"/>
                </a:solidFill>
                <a:latin typeface="Comic Sans MS" pitchFamily="66" charset="0"/>
              </a:rPr>
              <a:t>].priority);</a:t>
            </a:r>
          </a:p>
        </p:txBody>
      </p:sp>
      <p:sp>
        <p:nvSpPr>
          <p:cNvPr id="29" name="Rounded Rectangular Callout 28"/>
          <p:cNvSpPr/>
          <p:nvPr/>
        </p:nvSpPr>
        <p:spPr>
          <a:xfrm>
            <a:off x="1510861" y="1558636"/>
            <a:ext cx="5839413" cy="533400"/>
          </a:xfrm>
          <a:prstGeom prst="wedgeRoundRectCallout">
            <a:avLst>
              <a:gd name="adj1" fmla="val -38187"/>
              <a:gd name="adj2" fmla="val 247960"/>
              <a:gd name="adj3" fmla="val 16667"/>
            </a:avLst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 err="1">
                <a:solidFill>
                  <a:srgbClr val="000000"/>
                </a:solidFill>
                <a:latin typeface="Comic Sans MS" pitchFamily="66" charset="0"/>
              </a:rPr>
              <a:t>enQ</a:t>
            </a:r>
            <a:r>
              <a:rPr lang="en-US" sz="2000" b="1" dirty="0">
                <a:solidFill>
                  <a:srgbClr val="000000"/>
                </a:solidFill>
                <a:latin typeface="Comic Sans MS" pitchFamily="66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mic Sans MS" pitchFamily="66" charset="0"/>
              </a:rPr>
              <a:t>rq</a:t>
            </a:r>
            <a:r>
              <a:rPr lang="en-US" sz="2000" b="1" dirty="0">
                <a:solidFill>
                  <a:srgbClr val="000000"/>
                </a:solidFill>
                <a:latin typeface="Comic Sans MS" pitchFamily="66" charset="0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Comic Sans MS" pitchFamily="66" charset="0"/>
              </a:rPr>
              <a:t>tid</a:t>
            </a:r>
            <a:r>
              <a:rPr lang="en-US" sz="2000" b="1" dirty="0">
                <a:solidFill>
                  <a:srgbClr val="000000"/>
                </a:solidFill>
                <a:latin typeface="Comic Sans MS" pitchFamily="66" charset="0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Comic Sans MS" pitchFamily="66" charset="0"/>
              </a:rPr>
              <a:t>tcb</a:t>
            </a:r>
            <a:r>
              <a:rPr lang="en-US" sz="2000" b="1" dirty="0">
                <a:solidFill>
                  <a:srgbClr val="000000"/>
                </a:solidFill>
                <a:latin typeface="Comic Sans MS" pitchFamily="66" charset="0"/>
              </a:rPr>
              <a:t>[</a:t>
            </a:r>
            <a:r>
              <a:rPr lang="en-US" sz="2000" b="1" dirty="0" err="1">
                <a:solidFill>
                  <a:srgbClr val="000000"/>
                </a:solidFill>
                <a:latin typeface="Comic Sans MS" pitchFamily="66" charset="0"/>
              </a:rPr>
              <a:t>tid</a:t>
            </a:r>
            <a:r>
              <a:rPr lang="en-US" sz="2000" b="1" dirty="0">
                <a:solidFill>
                  <a:srgbClr val="000000"/>
                </a:solidFill>
                <a:latin typeface="Comic Sans MS" pitchFamily="66" charset="0"/>
              </a:rPr>
              <a:t>].priority) in createTask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110BD8-19CA-4118-95EC-1774BECF9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Threads (9)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AA7622-76CD-44F3-965D-CBF9E3B56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D9B86-AB8B-404F-8D86-C97B35C4C67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59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8" grpId="0" animBg="1"/>
      <p:bldP spid="29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S 235 Theme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Urban">
    <a:dk1>
      <a:sysClr val="windowText" lastClr="000000"/>
    </a:dk1>
    <a:lt1>
      <a:sysClr val="window" lastClr="FFFFFF"/>
    </a:lt1>
    <a:dk2>
      <a:srgbClr val="424456"/>
    </a:dk2>
    <a:lt2>
      <a:srgbClr val="DEDEDE"/>
    </a:lt2>
    <a:accent1>
      <a:srgbClr val="53548A"/>
    </a:accent1>
    <a:accent2>
      <a:srgbClr val="438086"/>
    </a:accent2>
    <a:accent3>
      <a:srgbClr val="A04DA3"/>
    </a:accent3>
    <a:accent4>
      <a:srgbClr val="C4652D"/>
    </a:accent4>
    <a:accent5>
      <a:srgbClr val="8B5D3D"/>
    </a:accent5>
    <a:accent6>
      <a:srgbClr val="5C92B5"/>
    </a:accent6>
    <a:hlink>
      <a:srgbClr val="67AFBD"/>
    </a:hlink>
    <a:folHlink>
      <a:srgbClr val="C2A874"/>
    </a:folHlink>
  </a:clrScheme>
</a:themeOverride>
</file>

<file path=ppt/theme/themeOverride2.xml><?xml version="1.0" encoding="utf-8"?>
<a:themeOverride xmlns:a="http://schemas.openxmlformats.org/drawingml/2006/main">
  <a:clrScheme name="Urban">
    <a:dk1>
      <a:sysClr val="windowText" lastClr="000000"/>
    </a:dk1>
    <a:lt1>
      <a:sysClr val="window" lastClr="FFFFFF"/>
    </a:lt1>
    <a:dk2>
      <a:srgbClr val="424456"/>
    </a:dk2>
    <a:lt2>
      <a:srgbClr val="DEDEDE"/>
    </a:lt2>
    <a:accent1>
      <a:srgbClr val="53548A"/>
    </a:accent1>
    <a:accent2>
      <a:srgbClr val="438086"/>
    </a:accent2>
    <a:accent3>
      <a:srgbClr val="A04DA3"/>
    </a:accent3>
    <a:accent4>
      <a:srgbClr val="C4652D"/>
    </a:accent4>
    <a:accent5>
      <a:srgbClr val="8B5D3D"/>
    </a:accent5>
    <a:accent6>
      <a:srgbClr val="5C92B5"/>
    </a:accent6>
    <a:hlink>
      <a:srgbClr val="67AFBD"/>
    </a:hlink>
    <a:folHlink>
      <a:srgbClr val="C2A87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813</TotalTime>
  <Words>2444</Words>
  <Application>Microsoft Office PowerPoint</Application>
  <PresentationFormat>Custom</PresentationFormat>
  <Paragraphs>343</Paragraphs>
  <Slides>25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8" baseType="lpstr">
      <vt:lpstr>Arial</vt:lpstr>
      <vt:lpstr>Arial Narrow</vt:lpstr>
      <vt:lpstr>Calibri</vt:lpstr>
      <vt:lpstr>Comic Sans MS</vt:lpstr>
      <vt:lpstr>Courier New</vt:lpstr>
      <vt:lpstr>Courier Std</vt:lpstr>
      <vt:lpstr>Symbol</vt:lpstr>
      <vt:lpstr>Tahoma</vt:lpstr>
      <vt:lpstr>Times New Roman</vt:lpstr>
      <vt:lpstr>Tw Cen MT</vt:lpstr>
      <vt:lpstr>Wingdings</vt:lpstr>
      <vt:lpstr>CS 235 Theme</vt:lpstr>
      <vt:lpstr>Bitmap Image</vt:lpstr>
      <vt:lpstr>PowerPoint Presentation</vt:lpstr>
      <vt:lpstr>Tip #9: Standard Integer typedefs</vt:lpstr>
      <vt:lpstr>Project 2: Tasking</vt:lpstr>
      <vt:lpstr>Project 2: Multitasking</vt:lpstr>
      <vt:lpstr>Project 2: Multitasking</vt:lpstr>
      <vt:lpstr>Step 1: Priority Queue</vt:lpstr>
      <vt:lpstr>Priority Queue</vt:lpstr>
      <vt:lpstr>Step 2: Schedule w/Ready Queue</vt:lpstr>
      <vt:lpstr>2-State Scheduler</vt:lpstr>
      <vt:lpstr>Processes and Threads</vt:lpstr>
      <vt:lpstr>CS 345</vt:lpstr>
      <vt:lpstr>Chapter 4 Learning Outcomes</vt:lpstr>
      <vt:lpstr>What is a Computer Process?</vt:lpstr>
      <vt:lpstr>Processes (Heavyweight)</vt:lpstr>
      <vt:lpstr>Threads (Lightweight)</vt:lpstr>
      <vt:lpstr>Examples of Threads/Processes</vt:lpstr>
      <vt:lpstr>Chapter 4 Learning Outcomes</vt:lpstr>
      <vt:lpstr>Multi-threading</vt:lpstr>
      <vt:lpstr>Task Control Block (tcb)</vt:lpstr>
      <vt:lpstr>Types of Threads</vt:lpstr>
      <vt:lpstr>User-Level Threads</vt:lpstr>
      <vt:lpstr>User-Level Threads</vt:lpstr>
      <vt:lpstr>Kernel-Level Threads</vt:lpstr>
      <vt:lpstr>User-Level and Kernel-Level Threads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Roper</dc:creator>
  <cp:lastModifiedBy>Paul Roper</cp:lastModifiedBy>
  <cp:revision>63</cp:revision>
  <dcterms:created xsi:type="dcterms:W3CDTF">2020-07-19T21:27:39Z</dcterms:created>
  <dcterms:modified xsi:type="dcterms:W3CDTF">2021-10-04T18:14:00Z</dcterms:modified>
</cp:coreProperties>
</file>