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3729" r:id="rId2"/>
    <p:sldId id="1863" r:id="rId3"/>
    <p:sldId id="1695" r:id="rId4"/>
    <p:sldId id="1696" r:id="rId5"/>
    <p:sldId id="1697" r:id="rId6"/>
    <p:sldId id="1870" r:id="rId7"/>
    <p:sldId id="1871" r:id="rId8"/>
    <p:sldId id="3879" r:id="rId9"/>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71" d="100"/>
          <a:sy n="71" d="100"/>
        </p:scale>
        <p:origin x="768" y="66"/>
      </p:cViewPr>
      <p:guideLst/>
    </p:cSldViewPr>
  </p:slideViewPr>
  <p:notesTextViewPr>
    <p:cViewPr>
      <p:scale>
        <a:sx n="3" d="2"/>
        <a:sy n="3" d="2"/>
      </p:scale>
      <p:origin x="0" y="0"/>
    </p:cViewPr>
  </p:notesTextViewPr>
  <p:notesViewPr>
    <p:cSldViewPr snapToGrid="0">
      <p:cViewPr varScale="1">
        <p:scale>
          <a:sx n="67" d="100"/>
          <a:sy n="67" d="100"/>
        </p:scale>
        <p:origin x="293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35890-289D-48CF-A192-5CCB27F70E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22255A-A51A-4040-87FD-BC18C8F47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B41A07-9572-4BA8-B004-1940BA5DB093}" type="datetimeFigureOut">
              <a:rPr lang="en-US" smtClean="0"/>
              <a:t>10/4/2021</a:t>
            </a:fld>
            <a:endParaRPr lang="en-US"/>
          </a:p>
        </p:txBody>
      </p:sp>
      <p:sp>
        <p:nvSpPr>
          <p:cNvPr id="4" name="Footer Placeholder 3">
            <a:extLst>
              <a:ext uri="{FF2B5EF4-FFF2-40B4-BE49-F238E27FC236}">
                <a16:creationId xmlns:a16="http://schemas.microsoft.com/office/drawing/2014/main" id="{1F52C04B-C05F-4C6C-8259-543965D3D3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0C9C99-6F7C-4115-BB8E-498012FD45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4A9C0-C8C6-439F-A9E1-F6B62EC2C6D3}" type="slidenum">
              <a:rPr lang="en-US" smtClean="0"/>
              <a:t>‹#›</a:t>
            </a:fld>
            <a:endParaRPr lang="en-US"/>
          </a:p>
        </p:txBody>
      </p:sp>
    </p:spTree>
    <p:extLst>
      <p:ext uri="{BB962C8B-B14F-4D97-AF65-F5344CB8AC3E}">
        <p14:creationId xmlns:p14="http://schemas.microsoft.com/office/powerpoint/2010/main" val="1652049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28AEA-81C9-4CCC-BD9F-40FD61BC80F3}" type="datetimeFigureOut">
              <a:rPr lang="en-US" smtClean="0"/>
              <a:t>10/4/2021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C7739-F984-46A3-B42A-7DB3B6E905AA}" type="slidenum">
              <a:rPr lang="en-US" smtClean="0"/>
              <a:t>‹#›</a:t>
            </a:fld>
            <a:endParaRPr lang="en-US"/>
          </a:p>
        </p:txBody>
      </p:sp>
    </p:spTree>
    <p:extLst>
      <p:ext uri="{BB962C8B-B14F-4D97-AF65-F5344CB8AC3E}">
        <p14:creationId xmlns:p14="http://schemas.microsoft.com/office/powerpoint/2010/main" val="218344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310" y="170156"/>
            <a:ext cx="9978067" cy="731520"/>
          </a:xfrm>
        </p:spPr>
        <p:txBody>
          <a:bodyPr/>
          <a:lstStyle>
            <a:lvl1pPr marL="0" indent="0">
              <a:defRPr sz="3600" b="1">
                <a:solidFill>
                  <a:srgbClr val="0000CC"/>
                </a:solidFill>
              </a:defRPr>
            </a:lvl1pPr>
          </a:lstStyle>
          <a:p>
            <a:r>
              <a:rPr lang="en-US" dirty="0"/>
              <a:t>Click to edit Master title style</a:t>
            </a:r>
          </a:p>
        </p:txBody>
      </p:sp>
      <p:sp>
        <p:nvSpPr>
          <p:cNvPr id="8" name="Content Placeholder 7"/>
          <p:cNvSpPr>
            <a:spLocks noGrp="1"/>
          </p:cNvSpPr>
          <p:nvPr>
            <p:ph sz="quarter" idx="1"/>
          </p:nvPr>
        </p:nvSpPr>
        <p:spPr>
          <a:xfrm>
            <a:off x="572493" y="1233489"/>
            <a:ext cx="10047884" cy="5360852"/>
          </a:xfrm>
        </p:spPr>
        <p:txBody>
          <a:bodyPr/>
          <a:lstStyle>
            <a:lvl1pPr>
              <a:buClr>
                <a:srgbClr val="333399"/>
              </a:buClr>
              <a:buSzPct val="80000"/>
              <a:defRPr sz="2200"/>
            </a:lvl1pPr>
            <a:lvl2pPr>
              <a:buClr>
                <a:srgbClr val="FF0000"/>
              </a:buClr>
              <a:buSzPct val="80000"/>
              <a:defRPr sz="2000"/>
            </a:lvl2pPr>
            <a:lvl3pPr>
              <a:buClr>
                <a:srgbClr val="333399"/>
              </a:buClr>
              <a:buSzPct val="80000"/>
              <a:defRPr sz="1800"/>
            </a:lvl3pPr>
            <a:lvl4pPr>
              <a:buClr>
                <a:srgbClr val="333399"/>
              </a:buClr>
              <a:buSzPct val="80000"/>
              <a:defRPr sz="1600"/>
            </a:lvl4pPr>
            <a:lvl5pPr>
              <a:buClr>
                <a:srgbClr val="333399"/>
              </a:buClr>
              <a:buSzPct val="800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11"/>
          </p:nvPr>
        </p:nvSpPr>
        <p:spPr>
          <a:xfrm>
            <a:off x="4114802" y="908820"/>
            <a:ext cx="6505575" cy="317525"/>
          </a:xfrm>
        </p:spPr>
        <p:txBody>
          <a:bodyPr/>
          <a:lstStyle>
            <a:lvl1pPr>
              <a:defRPr/>
            </a:lvl1pPr>
          </a:lstStyle>
          <a:p>
            <a:pPr>
              <a:defRPr/>
            </a:pPr>
            <a:r>
              <a:rPr lang="en-US"/>
              <a:t>Threads (10)</a:t>
            </a:r>
            <a:endParaRPr lang="en-US" dirty="0"/>
          </a:p>
        </p:txBody>
      </p:sp>
      <p:sp>
        <p:nvSpPr>
          <p:cNvPr id="6" name="Slide Number Placeholder 22"/>
          <p:cNvSpPr>
            <a:spLocks noGrp="1"/>
          </p:cNvSpPr>
          <p:nvPr>
            <p:ph type="sldNum" sz="quarter" idx="12"/>
          </p:nvPr>
        </p:nvSpPr>
        <p:spPr>
          <a:xfrm>
            <a:off x="0" y="930335"/>
            <a:ext cx="658368" cy="274320"/>
          </a:xfrm>
        </p:spPr>
        <p:txBody>
          <a:bodyPr/>
          <a:lstStyle>
            <a:lvl1pPr>
              <a:defRPr/>
            </a:lvl1pPr>
          </a:lstStyle>
          <a:p>
            <a:pPr>
              <a:defRPr/>
            </a:pPr>
            <a:fld id="{0D7B5496-982B-480A-8085-B08F2CA91C21}" type="slidenum">
              <a:rPr lang="en-US" smtClean="0"/>
              <a:pPr>
                <a:defRPr/>
              </a:pPr>
              <a:t>‹#›</a:t>
            </a:fld>
            <a:endParaRPr lang="en-US" dirty="0"/>
          </a:p>
        </p:txBody>
      </p:sp>
    </p:spTree>
    <p:extLst>
      <p:ext uri="{BB962C8B-B14F-4D97-AF65-F5344CB8AC3E}">
        <p14:creationId xmlns:p14="http://schemas.microsoft.com/office/powerpoint/2010/main" val="284172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9" name="Content Placeholder 8"/>
          <p:cNvSpPr>
            <a:spLocks noGrp="1"/>
          </p:cNvSpPr>
          <p:nvPr>
            <p:ph sz="quarter" idx="1"/>
          </p:nvPr>
        </p:nvSpPr>
        <p:spPr>
          <a:xfrm>
            <a:off x="572105" y="1233570"/>
            <a:ext cx="4937760"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5735777" y="1247108"/>
            <a:ext cx="4884599"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1"/>
          </p:nvPr>
        </p:nvSpPr>
        <p:spPr/>
        <p:txBody>
          <a:bodyPr rtlCol="0"/>
          <a:lstStyle>
            <a:lvl1pPr>
              <a:defRPr/>
            </a:lvl1pPr>
          </a:lstStyle>
          <a:p>
            <a:pPr>
              <a:defRPr/>
            </a:pPr>
            <a:fld id="{D490341F-FBE9-465C-84BF-B364B3D69BE6}"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a:t>Threads (10)</a:t>
            </a:r>
            <a:endParaRPr lang="en-US" dirty="0"/>
          </a:p>
        </p:txBody>
      </p:sp>
    </p:spTree>
    <p:extLst>
      <p:ext uri="{BB962C8B-B14F-4D97-AF65-F5344CB8AC3E}">
        <p14:creationId xmlns:p14="http://schemas.microsoft.com/office/powerpoint/2010/main" val="353756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Threads (10)</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59D9B86-AB8B-404F-8D86-C97B35C4C67E}" type="slidenum">
              <a:rPr lang="en-US" smtClean="0"/>
              <a:pPr>
                <a:defRPr/>
              </a:pPr>
              <a:t>‹#›</a:t>
            </a:fld>
            <a:endParaRPr lang="en-US" dirty="0"/>
          </a:p>
        </p:txBody>
      </p:sp>
    </p:spTree>
    <p:extLst>
      <p:ext uri="{BB962C8B-B14F-4D97-AF65-F5344CB8AC3E}">
        <p14:creationId xmlns:p14="http://schemas.microsoft.com/office/powerpoint/2010/main" val="278230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83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308887704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109728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7"/>
          <p:cNvSpPr/>
          <p:nvPr/>
        </p:nvSpPr>
        <p:spPr>
          <a:xfrm>
            <a:off x="0" y="1600200"/>
            <a:ext cx="155448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645920" y="1600200"/>
            <a:ext cx="932688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Text Placeholder 2"/>
          <p:cNvSpPr>
            <a:spLocks noGrp="1"/>
          </p:cNvSpPr>
          <p:nvPr>
            <p:ph type="body" idx="1"/>
          </p:nvPr>
        </p:nvSpPr>
        <p:spPr>
          <a:xfrm>
            <a:off x="1645921" y="2743200"/>
            <a:ext cx="8547736"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645920" y="1600200"/>
            <a:ext cx="9144000" cy="990600"/>
          </a:xfrm>
        </p:spPr>
        <p:txBody>
          <a:bodyPr/>
          <a:lstStyle>
            <a:lvl1pPr algn="l">
              <a:buNone/>
              <a:defRPr sz="3600" b="1" cap="none">
                <a:solidFill>
                  <a:srgbClr val="FFFFFF"/>
                </a:solidFill>
              </a:defRPr>
            </a:lvl1pPr>
          </a:lstStyle>
          <a:p>
            <a:r>
              <a:rPr lang="en-US"/>
              <a:t>Click to edit Master title style</a:t>
            </a:r>
            <a:endParaRPr lang="en-US" dirty="0"/>
          </a:p>
        </p:txBody>
      </p:sp>
      <p:sp>
        <p:nvSpPr>
          <p:cNvPr id="8" name="Slide Number Placeholder 12"/>
          <p:cNvSpPr>
            <a:spLocks noGrp="1"/>
          </p:cNvSpPr>
          <p:nvPr>
            <p:ph type="sldNum" sz="quarter" idx="11"/>
          </p:nvPr>
        </p:nvSpPr>
        <p:spPr>
          <a:xfrm>
            <a:off x="0" y="1752602"/>
            <a:ext cx="1554480" cy="701675"/>
          </a:xfrm>
        </p:spPr>
        <p:txBody>
          <a:bodyPr>
            <a:noAutofit/>
          </a:bodyPr>
          <a:lstStyle>
            <a:lvl1pPr>
              <a:defRPr sz="2000">
                <a:solidFill>
                  <a:srgbClr val="FFFFFF"/>
                </a:solidFill>
              </a:defRPr>
            </a:lvl1pPr>
          </a:lstStyle>
          <a:p>
            <a:pPr>
              <a:defRPr/>
            </a:pPr>
            <a:fld id="{05F3E5B3-DBDD-4BE1-9C90-2CB0F3BF80B9}"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a:t>Threads (10)</a:t>
            </a:r>
            <a:endParaRPr lang="en-US" dirty="0"/>
          </a:p>
        </p:txBody>
      </p:sp>
    </p:spTree>
    <p:extLst>
      <p:ext uri="{BB962C8B-B14F-4D97-AF65-F5344CB8AC3E}">
        <p14:creationId xmlns:p14="http://schemas.microsoft.com/office/powerpoint/2010/main" val="356086398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11430" y="4572002"/>
            <a:ext cx="109728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1429" y="4664075"/>
            <a:ext cx="1756410"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7" name="Rectangle 9"/>
          <p:cNvSpPr/>
          <p:nvPr/>
        </p:nvSpPr>
        <p:spPr>
          <a:xfrm>
            <a:off x="1853566" y="4654550"/>
            <a:ext cx="9119235"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Rectangle 10"/>
          <p:cNvSpPr/>
          <p:nvPr/>
        </p:nvSpPr>
        <p:spPr bwMode="white">
          <a:xfrm>
            <a:off x="1737361" y="2"/>
            <a:ext cx="120016"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4" name="Text Placeholder 3"/>
          <p:cNvSpPr>
            <a:spLocks noGrp="1"/>
          </p:cNvSpPr>
          <p:nvPr>
            <p:ph type="body" sz="half" idx="2"/>
          </p:nvPr>
        </p:nvSpPr>
        <p:spPr>
          <a:xfrm>
            <a:off x="1920240" y="5486400"/>
            <a:ext cx="877824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920240" y="4648200"/>
            <a:ext cx="8778240" cy="685800"/>
          </a:xfrm>
        </p:spPr>
        <p:txBody>
          <a:bodyPr/>
          <a:lstStyle>
            <a:lvl1pPr algn="l">
              <a:buNone/>
              <a:defRPr sz="2800" b="1">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872691" y="0"/>
            <a:ext cx="9100109"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0" name="Slide Number Placeholder 12"/>
          <p:cNvSpPr>
            <a:spLocks noGrp="1"/>
          </p:cNvSpPr>
          <p:nvPr>
            <p:ph type="sldNum" sz="quarter" idx="11"/>
          </p:nvPr>
        </p:nvSpPr>
        <p:spPr>
          <a:xfrm>
            <a:off x="0" y="4667252"/>
            <a:ext cx="1737360" cy="663575"/>
          </a:xfrm>
        </p:spPr>
        <p:txBody>
          <a:bodyPr rtlCol="0"/>
          <a:lstStyle>
            <a:lvl1pPr>
              <a:defRPr sz="2800"/>
            </a:lvl1pPr>
          </a:lstStyle>
          <a:p>
            <a:pPr>
              <a:defRPr/>
            </a:pPr>
            <a:fld id="{E9717E89-1D92-4CB2-8893-FF8AE25F8B18}" type="slidenum">
              <a:rPr lang="en-US" smtClean="0"/>
              <a:pPr>
                <a:defRPr/>
              </a:pPr>
              <a:t>‹#›</a:t>
            </a:fld>
            <a:endParaRPr lang="en-US" dirty="0"/>
          </a:p>
        </p:txBody>
      </p:sp>
    </p:spTree>
    <p:extLst>
      <p:ext uri="{BB962C8B-B14F-4D97-AF65-F5344CB8AC3E}">
        <p14:creationId xmlns:p14="http://schemas.microsoft.com/office/powerpoint/2010/main" val="186163445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Title 7"/>
          <p:cNvSpPr>
            <a:spLocks noGrp="1"/>
          </p:cNvSpPr>
          <p:nvPr>
            <p:ph type="ctrTitle"/>
          </p:nvPr>
        </p:nvSpPr>
        <p:spPr>
          <a:xfrm>
            <a:off x="2834640" y="4038600"/>
            <a:ext cx="7772400" cy="1828800"/>
          </a:xfrm>
        </p:spPr>
        <p:txBody>
          <a:bodyPr anchor="b"/>
          <a:lstStyle>
            <a:lvl1pPr>
              <a:defRPr sz="3600" b="1" cap="all" baseline="0"/>
            </a:lvl1pPr>
          </a:lstStyle>
          <a:p>
            <a:r>
              <a:rPr lang="en-US"/>
              <a:t>Click to edit Master title style</a:t>
            </a:r>
            <a:endParaRPr lang="en-US" dirty="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199938253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40080" y="169342"/>
            <a:ext cx="9980296" cy="7315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12"/>
          <p:cNvSpPr>
            <a:spLocks noGrp="1"/>
          </p:cNvSpPr>
          <p:nvPr>
            <p:ph type="body" idx="1"/>
          </p:nvPr>
        </p:nvSpPr>
        <p:spPr bwMode="auto">
          <a:xfrm>
            <a:off x="572494" y="1232738"/>
            <a:ext cx="10047883" cy="53135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914400"/>
            <a:ext cx="572494" cy="3048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600"/>
          </a:p>
        </p:txBody>
      </p:sp>
      <p:sp>
        <p:nvSpPr>
          <p:cNvPr id="23" name="Slide Number Placeholder 22"/>
          <p:cNvSpPr>
            <a:spLocks noGrp="1"/>
          </p:cNvSpPr>
          <p:nvPr>
            <p:ph type="sldNum" sz="quarter" idx="4"/>
          </p:nvPr>
        </p:nvSpPr>
        <p:spPr>
          <a:xfrm>
            <a:off x="0" y="935916"/>
            <a:ext cx="658368" cy="274320"/>
          </a:xfrm>
          <a:prstGeom prst="rect">
            <a:avLst/>
          </a:prstGeom>
        </p:spPr>
        <p:txBody>
          <a:bodyPr vert="horz" anchor="ctr" anchorCtr="0">
            <a:noAutofit/>
          </a:bodyPr>
          <a:lstStyle>
            <a:lvl1pPr algn="ctr" eaLnBrk="1" latinLnBrk="0" hangingPunct="1">
              <a:defRPr kumimoji="0" sz="1600" b="1">
                <a:solidFill>
                  <a:srgbClr val="FFFFFF"/>
                </a:solidFill>
                <a:cs typeface="+mn-cs"/>
              </a:defRPr>
            </a:lvl1pPr>
          </a:lstStyle>
          <a:p>
            <a:pPr>
              <a:defRPr/>
            </a:pPr>
            <a:fld id="{092D65BA-A6BD-4478-A097-F0968B1F9883}" type="slidenum">
              <a:rPr lang="en-US" smtClean="0"/>
              <a:pPr>
                <a:defRPr/>
              </a:pPr>
              <a:t>‹#›</a:t>
            </a:fld>
            <a:endParaRPr lang="en-US" dirty="0"/>
          </a:p>
        </p:txBody>
      </p:sp>
      <p:sp>
        <p:nvSpPr>
          <p:cNvPr id="9" name="Rectangle 8"/>
          <p:cNvSpPr/>
          <p:nvPr/>
        </p:nvSpPr>
        <p:spPr>
          <a:xfrm>
            <a:off x="640080" y="914400"/>
            <a:ext cx="10332720" cy="304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Footer Placeholder 2"/>
          <p:cNvSpPr>
            <a:spLocks noGrp="1"/>
          </p:cNvSpPr>
          <p:nvPr>
            <p:ph type="ftr" sz="quarter" idx="3"/>
          </p:nvPr>
        </p:nvSpPr>
        <p:spPr>
          <a:xfrm>
            <a:off x="5640287" y="914400"/>
            <a:ext cx="4980090" cy="297654"/>
          </a:xfrm>
          <a:prstGeom prst="rect">
            <a:avLst/>
          </a:prstGeom>
        </p:spPr>
        <p:txBody>
          <a:bodyPr vert="horz" anchor="ctr"/>
          <a:lstStyle>
            <a:lvl1pPr algn="r" eaLnBrk="1" latinLnBrk="0" hangingPunct="1">
              <a:defRPr kumimoji="0" sz="1400">
                <a:solidFill>
                  <a:schemeClr val="bg1"/>
                </a:solidFill>
                <a:cs typeface="+mn-cs"/>
              </a:defRPr>
            </a:lvl1pPr>
          </a:lstStyle>
          <a:p>
            <a:pPr>
              <a:defRPr/>
            </a:pPr>
            <a:r>
              <a:rPr lang="en-US"/>
              <a:t>Threads (10)</a:t>
            </a:r>
            <a:endParaRPr lang="en-US" dirty="0"/>
          </a:p>
        </p:txBody>
      </p:sp>
    </p:spTree>
    <p:extLst>
      <p:ext uri="{BB962C8B-B14F-4D97-AF65-F5344CB8AC3E}">
        <p14:creationId xmlns:p14="http://schemas.microsoft.com/office/powerpoint/2010/main" val="4031385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rtl="0" eaLnBrk="1" fontAlgn="base" hangingPunct="1">
        <a:spcBef>
          <a:spcPct val="0"/>
        </a:spcBef>
        <a:spcAft>
          <a:spcPct val="0"/>
        </a:spcAft>
        <a:defRPr sz="3600" b="1" kern="1200">
          <a:solidFill>
            <a:srgbClr val="0000CC"/>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668D8DC0-A0F8-40ED-B870-9E0CA2A34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72800" cy="6858000"/>
          </a:xfrm>
          <a:prstGeom prst="rect">
            <a:avLst/>
          </a:prstGeom>
        </p:spPr>
      </p:pic>
      <p:pic>
        <p:nvPicPr>
          <p:cNvPr id="11" name="Picture 10" descr="A black sign with white text&#10;&#10;Description automatically generated">
            <a:extLst>
              <a:ext uri="{FF2B5EF4-FFF2-40B4-BE49-F238E27FC236}">
                <a16:creationId xmlns:a16="http://schemas.microsoft.com/office/drawing/2014/main" id="{5F929E59-6A17-4939-A0C0-0D0B6A31D2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059" y="2590801"/>
            <a:ext cx="1054389" cy="1054389"/>
          </a:xfrm>
          <a:prstGeom prst="rect">
            <a:avLst/>
          </a:prstGeom>
        </p:spPr>
      </p:pic>
      <p:pic>
        <p:nvPicPr>
          <p:cNvPr id="14" name="Picture 13">
            <a:extLst>
              <a:ext uri="{FF2B5EF4-FFF2-40B4-BE49-F238E27FC236}">
                <a16:creationId xmlns:a16="http://schemas.microsoft.com/office/drawing/2014/main" id="{987EE442-E56C-4CB1-9EAB-A5D65C152DE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549375">
            <a:off x="4123329" y="4746022"/>
            <a:ext cx="683867" cy="933195"/>
          </a:xfrm>
          <a:prstGeom prst="rect">
            <a:avLst/>
          </a:prstGeom>
        </p:spPr>
      </p:pic>
      <p:pic>
        <p:nvPicPr>
          <p:cNvPr id="16" name="Picture 15">
            <a:extLst>
              <a:ext uri="{FF2B5EF4-FFF2-40B4-BE49-F238E27FC236}">
                <a16:creationId xmlns:a16="http://schemas.microsoft.com/office/drawing/2014/main" id="{3EBC0667-29FC-49E9-AF68-4F67E1D84C4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21268024">
            <a:off x="8588591" y="4880704"/>
            <a:ext cx="683867" cy="933195"/>
          </a:xfrm>
          <a:prstGeom prst="rect">
            <a:avLst/>
          </a:prstGeom>
        </p:spPr>
      </p:pic>
      <p:sp>
        <p:nvSpPr>
          <p:cNvPr id="8" name="TextBox 7">
            <a:extLst>
              <a:ext uri="{FF2B5EF4-FFF2-40B4-BE49-F238E27FC236}">
                <a16:creationId xmlns:a16="http://schemas.microsoft.com/office/drawing/2014/main" id="{33CED405-DCD4-4E92-8095-C9070D41DD1F}"/>
              </a:ext>
            </a:extLst>
          </p:cNvPr>
          <p:cNvSpPr txBox="1"/>
          <p:nvPr/>
        </p:nvSpPr>
        <p:spPr>
          <a:xfrm>
            <a:off x="276226" y="261339"/>
            <a:ext cx="4800599" cy="1292662"/>
          </a:xfrm>
          <a:prstGeom prst="rect">
            <a:avLst/>
          </a:prstGeom>
          <a:noFill/>
        </p:spPr>
        <p:txBody>
          <a:bodyPr wrap="square" rtlCol="0">
            <a:spAutoFit/>
          </a:bodyPr>
          <a:lstStyle/>
          <a:p>
            <a:pPr algn="ctr" fontAlgn="base"/>
            <a:r>
              <a:rPr lang="en-US" sz="2200" b="1" dirty="0">
                <a:solidFill>
                  <a:prstClr val="black"/>
                </a:solidFill>
                <a:latin typeface="Arial" charset="0"/>
                <a:cs typeface="Arial" charset="0"/>
              </a:rPr>
              <a:t>Welcome to</a:t>
            </a:r>
          </a:p>
          <a:p>
            <a:pPr algn="ctr" fontAlgn="base">
              <a:spcAft>
                <a:spcPts val="600"/>
              </a:spcAft>
            </a:pPr>
            <a:r>
              <a:rPr lang="en-US" sz="2400" b="1" dirty="0">
                <a:solidFill>
                  <a:prstClr val="black"/>
                </a:solidFill>
                <a:latin typeface="Arial" charset="0"/>
                <a:cs typeface="Arial" charset="0"/>
              </a:rPr>
              <a:t>CS 345 Operating Systems</a:t>
            </a:r>
          </a:p>
          <a:p>
            <a:pPr algn="ctr" fontAlgn="base">
              <a:spcBef>
                <a:spcPts val="600"/>
              </a:spcBef>
            </a:pPr>
            <a:r>
              <a:rPr lang="en-US" sz="2200" b="1" dirty="0">
                <a:solidFill>
                  <a:prstClr val="black"/>
                </a:solidFill>
                <a:latin typeface="Arial" charset="0"/>
                <a:cs typeface="Arial" charset="0"/>
              </a:rPr>
              <a:t> Chapter 4 – Threads (10)</a:t>
            </a:r>
          </a:p>
        </p:txBody>
      </p:sp>
    </p:spTree>
    <p:extLst>
      <p:ext uri="{BB962C8B-B14F-4D97-AF65-F5344CB8AC3E}">
        <p14:creationId xmlns:p14="http://schemas.microsoft.com/office/powerpoint/2010/main" val="2437083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1F84A69-2CF7-4BF2-86E0-94B277C4CEEF}"/>
              </a:ext>
            </a:extLst>
          </p:cNvPr>
          <p:cNvSpPr/>
          <p:nvPr/>
        </p:nvSpPr>
        <p:spPr>
          <a:xfrm>
            <a:off x="8102514" y="1549707"/>
            <a:ext cx="2651760" cy="2834640"/>
          </a:xfrm>
          <a:prstGeom prst="rect">
            <a:avLst/>
          </a:prstGeom>
          <a:solidFill>
            <a:schemeClr val="bg1"/>
          </a:solidFill>
        </p:spPr>
        <p:txBody>
          <a:bodyPr wrap="square">
            <a:spAutoFit/>
          </a:bodyPr>
          <a:lstStyle/>
          <a:p>
            <a:pPr marL="0" lvl="1">
              <a:spcBef>
                <a:spcPts val="0"/>
              </a:spcBef>
            </a:pPr>
            <a:r>
              <a:rPr lang="en-US" sz="1800" b="1" dirty="0">
                <a:latin typeface="Courier New" panose="02070309020205020404" pitchFamily="49" charset="0"/>
                <a:cs typeface="Courier New" panose="02070309020205020404" pitchFamily="49" charset="0"/>
              </a:rPr>
              <a:t>int k;</a:t>
            </a:r>
          </a:p>
          <a:p>
            <a:pPr marL="0" lvl="1">
              <a:spcBef>
                <a:spcPts val="0"/>
              </a:spcBef>
            </a:pPr>
            <a:r>
              <a:rPr lang="en-US" sz="1800" b="1" dirty="0">
                <a:latin typeface="Courier New" panose="02070309020205020404" pitchFamily="49" charset="0"/>
                <a:cs typeface="Courier New" panose="02070309020205020404" pitchFamily="49" charset="0"/>
              </a:rPr>
              <a:t>int f(int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a:t>
            </a:r>
          </a:p>
          <a:p>
            <a:pPr marL="0" lvl="1">
              <a:spcBef>
                <a:spcPts val="0"/>
              </a:spcBef>
            </a:pPr>
            <a:r>
              <a:rPr lang="en-US" sz="1800" b="1" dirty="0">
                <a:latin typeface="Courier New" panose="02070309020205020404" pitchFamily="49" charset="0"/>
                <a:cs typeface="Courier New" panose="02070309020205020404" pitchFamily="49" charset="0"/>
              </a:rPr>
              <a:t>int f(int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a:t>
            </a:r>
          </a:p>
          <a:p>
            <a:pPr marL="0" lvl="1">
              <a:spcBef>
                <a:spcPts val="0"/>
              </a:spcBef>
            </a:pPr>
            <a:r>
              <a:rPr lang="en-US" sz="1800" b="1" dirty="0">
                <a:latin typeface="Courier New" panose="02070309020205020404" pitchFamily="49" charset="0"/>
                <a:cs typeface="Courier New" panose="02070309020205020404" pitchFamily="49" charset="0"/>
              </a:rPr>
              <a:t>{</a:t>
            </a:r>
          </a:p>
          <a:p>
            <a:pPr marL="0" lvl="1">
              <a:spcBef>
                <a:spcPts val="0"/>
              </a:spcBef>
            </a:pPr>
            <a:r>
              <a:rPr lang="en-US" sz="1800" b="1" dirty="0">
                <a:latin typeface="Courier New" panose="02070309020205020404" pitchFamily="49" charset="0"/>
                <a:cs typeface="Courier New" panose="02070309020205020404" pitchFamily="49" charset="0"/>
              </a:rPr>
              <a:t>   int j;</a:t>
            </a:r>
          </a:p>
          <a:p>
            <a:pPr marL="0" lvl="1">
              <a:spcBef>
                <a:spcPts val="0"/>
              </a:spcBef>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goto</a:t>
            </a:r>
            <a:r>
              <a:rPr lang="en-US" sz="1800" b="1" dirty="0">
                <a:latin typeface="Courier New" panose="02070309020205020404" pitchFamily="49" charset="0"/>
                <a:cs typeface="Courier New" panose="02070309020205020404" pitchFamily="49" charset="0"/>
              </a:rPr>
              <a:t> done;</a:t>
            </a:r>
          </a:p>
          <a:p>
            <a:pPr marL="0" lvl="1">
              <a:spcBef>
                <a:spcPts val="0"/>
              </a:spcBef>
            </a:pPr>
            <a:r>
              <a:rPr lang="en-US" sz="1800" b="1" dirty="0">
                <a:latin typeface="Courier New" panose="02070309020205020404" pitchFamily="49" charset="0"/>
                <a:cs typeface="Courier New" panose="02070309020205020404" pitchFamily="49" charset="0"/>
              </a:rPr>
              <a:t>   j = k = 42;</a:t>
            </a:r>
          </a:p>
          <a:p>
            <a:pPr marL="0" lvl="1">
              <a:spcBef>
                <a:spcPts val="0"/>
              </a:spcBef>
            </a:pPr>
            <a:r>
              <a:rPr lang="en-US" sz="1800" b="1" dirty="0">
                <a:latin typeface="Courier New" panose="02070309020205020404" pitchFamily="49" charset="0"/>
                <a:cs typeface="Courier New" panose="02070309020205020404" pitchFamily="49" charset="0"/>
              </a:rPr>
              <a:t>done:</a:t>
            </a:r>
          </a:p>
          <a:p>
            <a:pPr marL="0" lvl="1">
              <a:spcBef>
                <a:spcPts val="0"/>
              </a:spcBef>
            </a:pPr>
            <a:r>
              <a:rPr lang="en-US" sz="1800" b="1" dirty="0">
                <a:latin typeface="Courier New" panose="02070309020205020404" pitchFamily="49" charset="0"/>
                <a:cs typeface="Courier New" panose="02070309020205020404" pitchFamily="49" charset="0"/>
              </a:rPr>
              <a:t>   return 0;</a:t>
            </a:r>
          </a:p>
          <a:p>
            <a:pPr marL="0" lvl="1">
              <a:spcBef>
                <a:spcPts val="0"/>
              </a:spcBef>
            </a:pPr>
            <a:r>
              <a:rPr lang="en-US" sz="1800" b="1"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Tip #10: Scopes</a:t>
            </a:r>
          </a:p>
        </p:txBody>
      </p:sp>
      <p:sp>
        <p:nvSpPr>
          <p:cNvPr id="7" name="TextBox 6"/>
          <p:cNvSpPr txBox="1"/>
          <p:nvPr/>
        </p:nvSpPr>
        <p:spPr>
          <a:xfrm>
            <a:off x="8184575" y="6487372"/>
            <a:ext cx="3657600" cy="276999"/>
          </a:xfrm>
          <a:prstGeom prst="rect">
            <a:avLst/>
          </a:prstGeom>
          <a:noFill/>
        </p:spPr>
        <p:txBody>
          <a:bodyPr wrap="square" rtlCol="0">
            <a:spAutoFit/>
          </a:bodyPr>
          <a:lstStyle/>
          <a:p>
            <a:r>
              <a:rPr lang="en-US" sz="1200" dirty="0"/>
              <a:t>http://syque.com/cstyle/contents.htm</a:t>
            </a:r>
          </a:p>
        </p:txBody>
      </p:sp>
      <p:sp>
        <p:nvSpPr>
          <p:cNvPr id="4" name="Footer Placeholder 3">
            <a:extLst>
              <a:ext uri="{FF2B5EF4-FFF2-40B4-BE49-F238E27FC236}">
                <a16:creationId xmlns:a16="http://schemas.microsoft.com/office/drawing/2014/main" id="{C11FF9C0-CD69-48FF-93B7-E7749911BD3D}"/>
              </a:ext>
            </a:extLst>
          </p:cNvPr>
          <p:cNvSpPr>
            <a:spLocks noGrp="1"/>
          </p:cNvSpPr>
          <p:nvPr>
            <p:ph type="ftr" sz="quarter" idx="11"/>
          </p:nvPr>
        </p:nvSpPr>
        <p:spPr/>
        <p:txBody>
          <a:bodyPr/>
          <a:lstStyle/>
          <a:p>
            <a:pPr>
              <a:defRPr/>
            </a:pPr>
            <a:r>
              <a:rPr lang="en-US"/>
              <a:t>Threads (10)</a:t>
            </a:r>
            <a:endParaRPr lang="en-US" dirty="0"/>
          </a:p>
        </p:txBody>
      </p:sp>
      <p:sp>
        <p:nvSpPr>
          <p:cNvPr id="5" name="Slide Number Placeholder 4">
            <a:extLst>
              <a:ext uri="{FF2B5EF4-FFF2-40B4-BE49-F238E27FC236}">
                <a16:creationId xmlns:a16="http://schemas.microsoft.com/office/drawing/2014/main" id="{7122469B-ACCE-48D8-85F9-DEAFCB5AFFC7}"/>
              </a:ext>
            </a:extLst>
          </p:cNvPr>
          <p:cNvSpPr>
            <a:spLocks noGrp="1"/>
          </p:cNvSpPr>
          <p:nvPr>
            <p:ph type="sldNum" sz="quarter" idx="12"/>
          </p:nvPr>
        </p:nvSpPr>
        <p:spPr/>
        <p:txBody>
          <a:bodyPr/>
          <a:lstStyle/>
          <a:p>
            <a:pPr>
              <a:defRPr/>
            </a:pPr>
            <a:fld id="{0D7B5496-982B-480A-8085-B08F2CA91C21}" type="slidenum">
              <a:rPr lang="en-US" smtClean="0"/>
              <a:pPr>
                <a:defRPr/>
              </a:pPr>
              <a:t>2</a:t>
            </a:fld>
            <a:endParaRPr lang="en-US" dirty="0"/>
          </a:p>
        </p:txBody>
      </p:sp>
      <p:grpSp>
        <p:nvGrpSpPr>
          <p:cNvPr id="9" name="Group 8">
            <a:extLst>
              <a:ext uri="{FF2B5EF4-FFF2-40B4-BE49-F238E27FC236}">
                <a16:creationId xmlns:a16="http://schemas.microsoft.com/office/drawing/2014/main" id="{70DC92BF-1D0B-4804-A3B3-746A88E294DA}"/>
              </a:ext>
            </a:extLst>
          </p:cNvPr>
          <p:cNvGrpSpPr/>
          <p:nvPr/>
        </p:nvGrpSpPr>
        <p:grpSpPr>
          <a:xfrm>
            <a:off x="560249" y="1508547"/>
            <a:ext cx="10194025" cy="2875800"/>
            <a:chOff x="642310" y="1602331"/>
            <a:chExt cx="10194025" cy="2875800"/>
          </a:xfrm>
        </p:grpSpPr>
        <p:sp>
          <p:nvSpPr>
            <p:cNvPr id="12" name="Content Placeholder 2"/>
            <p:cNvSpPr txBox="1">
              <a:spLocks/>
            </p:cNvSpPr>
            <p:nvPr/>
          </p:nvSpPr>
          <p:spPr bwMode="auto">
            <a:xfrm>
              <a:off x="642310" y="1602331"/>
              <a:ext cx="6953418" cy="135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spcBef>
                  <a:spcPts val="0"/>
                </a:spcBef>
                <a:buClr>
                  <a:srgbClr val="002060"/>
                </a:buClr>
              </a:pPr>
              <a:r>
                <a:rPr lang="en-US" sz="1800" kern="0" dirty="0"/>
                <a:t>A name has </a:t>
              </a:r>
              <a:r>
                <a:rPr lang="en-US" sz="1800" b="1" u="sng" kern="0" dirty="0"/>
                <a:t>file scope</a:t>
              </a:r>
              <a:r>
                <a:rPr lang="en-US" sz="1800" kern="0" dirty="0"/>
                <a:t> (global) if it's declared in the outermost scope of a translation unit, that is, outside of any function, structure, or union declaration. Its scope begins right after its declaration and runs to the end of the translation unit</a:t>
              </a:r>
            </a:p>
          </p:txBody>
        </p:sp>
        <p:sp>
          <p:nvSpPr>
            <p:cNvPr id="30" name="Rectangle 29">
              <a:extLst>
                <a:ext uri="{FF2B5EF4-FFF2-40B4-BE49-F238E27FC236}">
                  <a16:creationId xmlns:a16="http://schemas.microsoft.com/office/drawing/2014/main" id="{052FF21C-9D08-483A-B1CE-350D915ED5F2}"/>
                </a:ext>
              </a:extLst>
            </p:cNvPr>
            <p:cNvSpPr/>
            <p:nvPr/>
          </p:nvSpPr>
          <p:spPr>
            <a:xfrm>
              <a:off x="8184575" y="1643491"/>
              <a:ext cx="2651760" cy="2834640"/>
            </a:xfrm>
            <a:prstGeom prst="rect">
              <a:avLst/>
            </a:prstGeom>
            <a:solidFill>
              <a:schemeClr val="bg1"/>
            </a:solidFill>
          </p:spPr>
          <p:txBody>
            <a:bodyPr wrap="square">
              <a:spAutoFit/>
            </a:bodyPr>
            <a:lstStyle/>
            <a:p>
              <a:pPr marL="0" lvl="1">
                <a:spcBef>
                  <a:spcPts val="0"/>
                </a:spcBef>
              </a:pPr>
              <a:r>
                <a:rPr lang="en-US" sz="1800" b="1" dirty="0">
                  <a:latin typeface="Courier New" panose="02070309020205020404" pitchFamily="49" charset="0"/>
                  <a:cs typeface="Courier New" panose="02070309020205020404" pitchFamily="49" charset="0"/>
                </a:rPr>
                <a:t>int k</a:t>
              </a:r>
              <a:r>
                <a:rPr lang="en-US" sz="1800" b="1" dirty="0">
                  <a:solidFill>
                    <a:srgbClr val="FF0000"/>
                  </a:solidFill>
                  <a:latin typeface="Courier New" panose="02070309020205020404" pitchFamily="49" charset="0"/>
                  <a:cs typeface="Courier New" panose="02070309020205020404" pitchFamily="49" charset="0"/>
                </a:rPr>
                <a:t>;</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int f(int </a:t>
              </a:r>
              <a:r>
                <a:rPr lang="en-US" sz="1800" b="1" dirty="0" err="1">
                  <a:solidFill>
                    <a:srgbClr val="FF0000"/>
                  </a:solidFill>
                  <a:latin typeface="Courier New" panose="02070309020205020404" pitchFamily="49" charset="0"/>
                  <a:cs typeface="Courier New" panose="02070309020205020404" pitchFamily="49" charset="0"/>
                </a:rPr>
                <a:t>i</a:t>
              </a:r>
              <a:r>
                <a:rPr lang="en-US" sz="1800" b="1" dirty="0">
                  <a:solidFill>
                    <a:srgbClr val="FF0000"/>
                  </a:solidFill>
                  <a:latin typeface="Courier New" panose="02070309020205020404" pitchFamily="49" charset="0"/>
                  <a:cs typeface="Courier New" panose="02070309020205020404" pitchFamily="49" charset="0"/>
                </a:rPr>
                <a:t>);</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int f(int </a:t>
              </a:r>
              <a:r>
                <a:rPr lang="en-US" sz="1800" b="1" dirty="0" err="1">
                  <a:solidFill>
                    <a:srgbClr val="FF0000"/>
                  </a:solidFill>
                  <a:latin typeface="Courier New" panose="02070309020205020404" pitchFamily="49" charset="0"/>
                  <a:cs typeface="Courier New" panose="02070309020205020404" pitchFamily="49" charset="0"/>
                </a:rPr>
                <a:t>i</a:t>
              </a:r>
              <a:r>
                <a:rPr lang="en-US" sz="1800" b="1" dirty="0">
                  <a:solidFill>
                    <a:srgbClr val="FF0000"/>
                  </a:solidFill>
                  <a:latin typeface="Courier New" panose="02070309020205020404" pitchFamily="49" charset="0"/>
                  <a:cs typeface="Courier New" panose="02070309020205020404" pitchFamily="49" charset="0"/>
                </a:rPr>
                <a:t>)</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   int j;</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goto</a:t>
              </a:r>
              <a:r>
                <a:rPr lang="en-US" sz="1800" b="1" dirty="0">
                  <a:solidFill>
                    <a:srgbClr val="FF0000"/>
                  </a:solidFill>
                  <a:latin typeface="Courier New" panose="02070309020205020404" pitchFamily="49" charset="0"/>
                  <a:cs typeface="Courier New" panose="02070309020205020404" pitchFamily="49" charset="0"/>
                </a:rPr>
                <a:t> done;</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   j = k = 42;</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done:</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   return 0;</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a:t>
              </a:r>
            </a:p>
          </p:txBody>
        </p:sp>
      </p:grpSp>
      <p:grpSp>
        <p:nvGrpSpPr>
          <p:cNvPr id="10" name="Group 9">
            <a:extLst>
              <a:ext uri="{FF2B5EF4-FFF2-40B4-BE49-F238E27FC236}">
                <a16:creationId xmlns:a16="http://schemas.microsoft.com/office/drawing/2014/main" id="{F6DA68FE-27D6-4B02-943E-5FE306F1565B}"/>
              </a:ext>
            </a:extLst>
          </p:cNvPr>
          <p:cNvGrpSpPr/>
          <p:nvPr/>
        </p:nvGrpSpPr>
        <p:grpSpPr>
          <a:xfrm>
            <a:off x="624267" y="1549707"/>
            <a:ext cx="10130007" cy="2834640"/>
            <a:chOff x="694482" y="1643491"/>
            <a:chExt cx="10130007" cy="2834640"/>
          </a:xfrm>
        </p:grpSpPr>
        <p:sp>
          <p:nvSpPr>
            <p:cNvPr id="22" name="Content Placeholder 2"/>
            <p:cNvSpPr txBox="1">
              <a:spLocks/>
            </p:cNvSpPr>
            <p:nvPr/>
          </p:nvSpPr>
          <p:spPr bwMode="auto">
            <a:xfrm>
              <a:off x="694482" y="2841589"/>
              <a:ext cx="6897605" cy="154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spcBef>
                  <a:spcPts val="0"/>
                </a:spcBef>
                <a:buClr>
                  <a:srgbClr val="002060"/>
                </a:buClr>
              </a:pPr>
              <a:r>
                <a:rPr lang="en-US" sz="1800" kern="0" dirty="0"/>
                <a:t>A name (other than a statement label) has </a:t>
              </a:r>
              <a:r>
                <a:rPr lang="en-US" sz="1800" b="1" u="sng" kern="0" dirty="0"/>
                <a:t>block scope</a:t>
              </a:r>
              <a:r>
                <a:rPr lang="en-US" sz="1800" kern="0" dirty="0"/>
                <a:t> (local) if it's declared within a function definition (including that function's parameter list) or in a brace-enclosed block within that function. Its scope begins right after its declaration and runs to the end of the block immediately enclosing that declaration</a:t>
              </a:r>
            </a:p>
          </p:txBody>
        </p:sp>
        <p:sp>
          <p:nvSpPr>
            <p:cNvPr id="32" name="Rectangle 31">
              <a:extLst>
                <a:ext uri="{FF2B5EF4-FFF2-40B4-BE49-F238E27FC236}">
                  <a16:creationId xmlns:a16="http://schemas.microsoft.com/office/drawing/2014/main" id="{765B3816-AE23-443E-B091-822B1FCE3483}"/>
                </a:ext>
              </a:extLst>
            </p:cNvPr>
            <p:cNvSpPr/>
            <p:nvPr/>
          </p:nvSpPr>
          <p:spPr>
            <a:xfrm>
              <a:off x="8172729" y="1643491"/>
              <a:ext cx="2651760" cy="2834640"/>
            </a:xfrm>
            <a:prstGeom prst="rect">
              <a:avLst/>
            </a:prstGeom>
            <a:solidFill>
              <a:schemeClr val="bg1"/>
            </a:solidFill>
          </p:spPr>
          <p:txBody>
            <a:bodyPr wrap="square">
              <a:spAutoFit/>
            </a:bodyPr>
            <a:lstStyle/>
            <a:p>
              <a:pPr marL="0" lvl="1">
                <a:spcBef>
                  <a:spcPts val="0"/>
                </a:spcBef>
              </a:pPr>
              <a:r>
                <a:rPr lang="en-US" sz="1800" b="1" dirty="0">
                  <a:latin typeface="Courier New" panose="02070309020205020404" pitchFamily="49" charset="0"/>
                  <a:cs typeface="Courier New" panose="02070309020205020404" pitchFamily="49" charset="0"/>
                </a:rPr>
                <a:t>int k;</a:t>
              </a:r>
            </a:p>
            <a:p>
              <a:pPr marL="0" lvl="1">
                <a:spcBef>
                  <a:spcPts val="0"/>
                </a:spcBef>
              </a:pPr>
              <a:r>
                <a:rPr lang="en-US" sz="1800" b="1" dirty="0">
                  <a:latin typeface="Courier New" panose="02070309020205020404" pitchFamily="49" charset="0"/>
                  <a:cs typeface="Courier New" panose="02070309020205020404" pitchFamily="49" charset="0"/>
                </a:rPr>
                <a:t>int f(int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a:t>
              </a:r>
            </a:p>
            <a:p>
              <a:pPr marL="0" lvl="1">
                <a:spcBef>
                  <a:spcPts val="0"/>
                </a:spcBef>
              </a:pPr>
              <a:r>
                <a:rPr lang="en-US" sz="1800" b="1" dirty="0">
                  <a:latin typeface="Courier New" panose="02070309020205020404" pitchFamily="49" charset="0"/>
                  <a:cs typeface="Courier New" panose="02070309020205020404" pitchFamily="49" charset="0"/>
                </a:rPr>
                <a:t>int f(int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a:t>
              </a:r>
            </a:p>
            <a:p>
              <a:pPr marL="0" lvl="1">
                <a:spcBef>
                  <a:spcPts val="0"/>
                </a:spcBef>
              </a:pPr>
              <a:r>
                <a:rPr lang="en-US" sz="1800" b="1" dirty="0">
                  <a:latin typeface="Courier New" panose="02070309020205020404" pitchFamily="49" charset="0"/>
                  <a:cs typeface="Courier New" panose="02070309020205020404" pitchFamily="49" charset="0"/>
                </a:rPr>
                <a:t>{</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   </a:t>
              </a:r>
              <a:r>
                <a:rPr lang="en-US" sz="1800" b="1" dirty="0">
                  <a:solidFill>
                    <a:schemeClr val="tx2"/>
                  </a:solidFill>
                  <a:latin typeface="Courier New" panose="02070309020205020404" pitchFamily="49" charset="0"/>
                  <a:cs typeface="Courier New" panose="02070309020205020404" pitchFamily="49" charset="0"/>
                </a:rPr>
                <a:t>int j;</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goto</a:t>
              </a:r>
              <a:r>
                <a:rPr lang="en-US" sz="1800" b="1" dirty="0">
                  <a:solidFill>
                    <a:srgbClr val="FF0000"/>
                  </a:solidFill>
                  <a:latin typeface="Courier New" panose="02070309020205020404" pitchFamily="49" charset="0"/>
                  <a:cs typeface="Courier New" panose="02070309020205020404" pitchFamily="49" charset="0"/>
                </a:rPr>
                <a:t> done;</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   j = k = 42;</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done:</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   return 0;</a:t>
              </a:r>
            </a:p>
            <a:p>
              <a:pPr marL="0" lvl="1">
                <a:spcBef>
                  <a:spcPts val="0"/>
                </a:spcBef>
              </a:pPr>
              <a:r>
                <a:rPr lang="en-US" sz="1800" b="1" dirty="0">
                  <a:latin typeface="Courier New" panose="02070309020205020404" pitchFamily="49" charset="0"/>
                  <a:cs typeface="Courier New" panose="02070309020205020404" pitchFamily="49" charset="0"/>
                </a:rPr>
                <a:t>}</a:t>
              </a:r>
            </a:p>
          </p:txBody>
        </p:sp>
      </p:grpSp>
      <p:grpSp>
        <p:nvGrpSpPr>
          <p:cNvPr id="11" name="Group 10">
            <a:extLst>
              <a:ext uri="{FF2B5EF4-FFF2-40B4-BE49-F238E27FC236}">
                <a16:creationId xmlns:a16="http://schemas.microsoft.com/office/drawing/2014/main" id="{3FD6DDD5-67D6-403B-8E02-286324BE5B35}"/>
              </a:ext>
            </a:extLst>
          </p:cNvPr>
          <p:cNvGrpSpPr/>
          <p:nvPr/>
        </p:nvGrpSpPr>
        <p:grpSpPr>
          <a:xfrm>
            <a:off x="582243" y="1549707"/>
            <a:ext cx="10172031" cy="3911164"/>
            <a:chOff x="640860" y="1643491"/>
            <a:chExt cx="10172031" cy="3911164"/>
          </a:xfrm>
        </p:grpSpPr>
        <p:sp>
          <p:nvSpPr>
            <p:cNvPr id="13" name="Content Placeholder 2"/>
            <p:cNvSpPr txBox="1">
              <a:spLocks/>
            </p:cNvSpPr>
            <p:nvPr/>
          </p:nvSpPr>
          <p:spPr bwMode="auto">
            <a:xfrm>
              <a:off x="640860" y="4651119"/>
              <a:ext cx="9938093" cy="903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spcBef>
                  <a:spcPts val="0"/>
                </a:spcBef>
                <a:buClr>
                  <a:srgbClr val="002060"/>
                </a:buClr>
              </a:pPr>
              <a:r>
                <a:rPr lang="en-US" sz="1800" kern="0" dirty="0"/>
                <a:t>A name has </a:t>
              </a:r>
              <a:r>
                <a:rPr lang="en-US" sz="1800" b="1" u="sng" kern="0" dirty="0"/>
                <a:t>function prototype scope</a:t>
              </a:r>
              <a:r>
                <a:rPr lang="en-US" sz="1800" kern="0" dirty="0"/>
                <a:t> if it's declared in the function parameter list of a function declaration that is not also a definition. Its scope begins right after its declaration and runs to the end of the parameter list</a:t>
              </a:r>
            </a:p>
          </p:txBody>
        </p:sp>
        <p:sp>
          <p:nvSpPr>
            <p:cNvPr id="33" name="Rectangle 32">
              <a:extLst>
                <a:ext uri="{FF2B5EF4-FFF2-40B4-BE49-F238E27FC236}">
                  <a16:creationId xmlns:a16="http://schemas.microsoft.com/office/drawing/2014/main" id="{50DDC375-CC0A-4550-BCB2-3F09AC662A3F}"/>
                </a:ext>
              </a:extLst>
            </p:cNvPr>
            <p:cNvSpPr/>
            <p:nvPr/>
          </p:nvSpPr>
          <p:spPr>
            <a:xfrm>
              <a:off x="8161131" y="1643491"/>
              <a:ext cx="2651760" cy="2834640"/>
            </a:xfrm>
            <a:prstGeom prst="rect">
              <a:avLst/>
            </a:prstGeom>
            <a:solidFill>
              <a:schemeClr val="bg1"/>
            </a:solidFill>
          </p:spPr>
          <p:txBody>
            <a:bodyPr wrap="square">
              <a:spAutoFit/>
            </a:bodyPr>
            <a:lstStyle/>
            <a:p>
              <a:pPr marL="0" lvl="1">
                <a:spcBef>
                  <a:spcPts val="0"/>
                </a:spcBef>
              </a:pPr>
              <a:r>
                <a:rPr lang="en-US" sz="1800" b="1" dirty="0">
                  <a:latin typeface="Courier New" panose="02070309020205020404" pitchFamily="49" charset="0"/>
                  <a:cs typeface="Courier New" panose="02070309020205020404" pitchFamily="49" charset="0"/>
                </a:rPr>
                <a:t>int k;</a:t>
              </a:r>
            </a:p>
            <a:p>
              <a:pPr marL="0" lvl="1">
                <a:spcBef>
                  <a:spcPts val="0"/>
                </a:spcBef>
              </a:pPr>
              <a:r>
                <a:rPr lang="en-US" sz="1800" b="1" dirty="0">
                  <a:latin typeface="Courier New" panose="02070309020205020404" pitchFamily="49" charset="0"/>
                  <a:cs typeface="Courier New" panose="02070309020205020404" pitchFamily="49" charset="0"/>
                </a:rPr>
                <a:t>int f(</a:t>
              </a:r>
              <a:r>
                <a:rPr lang="en-US" sz="1800" b="1" dirty="0">
                  <a:solidFill>
                    <a:srgbClr val="FF0000"/>
                  </a:solidFill>
                  <a:latin typeface="Courier New" panose="02070309020205020404" pitchFamily="49" charset="0"/>
                  <a:cs typeface="Courier New" panose="02070309020205020404" pitchFamily="49" charset="0"/>
                </a:rPr>
                <a:t>int </a:t>
              </a:r>
              <a:r>
                <a:rPr lang="en-US" sz="1800" b="1" dirty="0" err="1">
                  <a:solidFill>
                    <a:srgbClr val="FF0000"/>
                  </a:solidFill>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a:t>
              </a:r>
            </a:p>
            <a:p>
              <a:pPr marL="0" lvl="1">
                <a:spcBef>
                  <a:spcPts val="0"/>
                </a:spcBef>
              </a:pPr>
              <a:r>
                <a:rPr lang="en-US" sz="1800" b="1" dirty="0">
                  <a:latin typeface="Courier New" panose="02070309020205020404" pitchFamily="49" charset="0"/>
                  <a:cs typeface="Courier New" panose="02070309020205020404" pitchFamily="49" charset="0"/>
                </a:rPr>
                <a:t>int f(int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a:t>
              </a:r>
            </a:p>
            <a:p>
              <a:pPr marL="0" lvl="1">
                <a:spcBef>
                  <a:spcPts val="0"/>
                </a:spcBef>
              </a:pPr>
              <a:r>
                <a:rPr lang="en-US" sz="1800" b="1" dirty="0">
                  <a:latin typeface="Courier New" panose="02070309020205020404" pitchFamily="49" charset="0"/>
                  <a:cs typeface="Courier New" panose="02070309020205020404" pitchFamily="49" charset="0"/>
                </a:rPr>
                <a:t>{</a:t>
              </a:r>
            </a:p>
            <a:p>
              <a:pPr marL="0" lvl="1">
                <a:spcBef>
                  <a:spcPts val="0"/>
                </a:spcBef>
              </a:pPr>
              <a:r>
                <a:rPr lang="en-US" sz="1800" b="1" dirty="0">
                  <a:latin typeface="Courier New" panose="02070309020205020404" pitchFamily="49" charset="0"/>
                  <a:cs typeface="Courier New" panose="02070309020205020404" pitchFamily="49" charset="0"/>
                </a:rPr>
                <a:t>   int j;</a:t>
              </a:r>
            </a:p>
            <a:p>
              <a:pPr marL="0" lvl="1">
                <a:spcBef>
                  <a:spcPts val="0"/>
                </a:spcBef>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goto</a:t>
              </a:r>
              <a:r>
                <a:rPr lang="en-US" sz="1800" b="1" dirty="0">
                  <a:latin typeface="Courier New" panose="02070309020205020404" pitchFamily="49" charset="0"/>
                  <a:cs typeface="Courier New" panose="02070309020205020404" pitchFamily="49" charset="0"/>
                </a:rPr>
                <a:t> done;</a:t>
              </a:r>
            </a:p>
            <a:p>
              <a:pPr marL="0" lvl="1">
                <a:spcBef>
                  <a:spcPts val="0"/>
                </a:spcBef>
              </a:pPr>
              <a:r>
                <a:rPr lang="en-US" sz="1800" b="1" dirty="0">
                  <a:latin typeface="Courier New" panose="02070309020205020404" pitchFamily="49" charset="0"/>
                  <a:cs typeface="Courier New" panose="02070309020205020404" pitchFamily="49" charset="0"/>
                </a:rPr>
                <a:t>   j = k = 42;</a:t>
              </a:r>
            </a:p>
            <a:p>
              <a:pPr marL="0" lvl="1">
                <a:spcBef>
                  <a:spcPts val="0"/>
                </a:spcBef>
              </a:pPr>
              <a:r>
                <a:rPr lang="en-US" sz="1800" b="1" dirty="0">
                  <a:latin typeface="Courier New" panose="02070309020205020404" pitchFamily="49" charset="0"/>
                  <a:cs typeface="Courier New" panose="02070309020205020404" pitchFamily="49" charset="0"/>
                </a:rPr>
                <a:t>done:</a:t>
              </a:r>
            </a:p>
            <a:p>
              <a:pPr marL="0" lvl="1">
                <a:spcBef>
                  <a:spcPts val="0"/>
                </a:spcBef>
              </a:pPr>
              <a:r>
                <a:rPr lang="en-US" sz="1800" b="1" dirty="0">
                  <a:latin typeface="Courier New" panose="02070309020205020404" pitchFamily="49" charset="0"/>
                  <a:cs typeface="Courier New" panose="02070309020205020404" pitchFamily="49" charset="0"/>
                </a:rPr>
                <a:t>   return 0;</a:t>
              </a:r>
            </a:p>
            <a:p>
              <a:pPr marL="0" lvl="1">
                <a:spcBef>
                  <a:spcPts val="0"/>
                </a:spcBef>
              </a:pPr>
              <a:r>
                <a:rPr lang="en-US" sz="1800" b="1" dirty="0">
                  <a:latin typeface="Courier New" panose="02070309020205020404" pitchFamily="49" charset="0"/>
                  <a:cs typeface="Courier New" panose="02070309020205020404" pitchFamily="49" charset="0"/>
                </a:rPr>
                <a:t>}</a:t>
              </a:r>
            </a:p>
          </p:txBody>
        </p:sp>
      </p:grpSp>
      <p:grpSp>
        <p:nvGrpSpPr>
          <p:cNvPr id="15" name="Group 14">
            <a:extLst>
              <a:ext uri="{FF2B5EF4-FFF2-40B4-BE49-F238E27FC236}">
                <a16:creationId xmlns:a16="http://schemas.microsoft.com/office/drawing/2014/main" id="{FB29EF2C-8B79-48BF-822B-00DDC0DA4812}"/>
              </a:ext>
            </a:extLst>
          </p:cNvPr>
          <p:cNvGrpSpPr/>
          <p:nvPr/>
        </p:nvGrpSpPr>
        <p:grpSpPr>
          <a:xfrm>
            <a:off x="582244" y="1549708"/>
            <a:ext cx="10172030" cy="5018313"/>
            <a:chOff x="640860" y="1643492"/>
            <a:chExt cx="10172030" cy="5018313"/>
          </a:xfrm>
        </p:grpSpPr>
        <p:sp>
          <p:nvSpPr>
            <p:cNvPr id="14" name="Content Placeholder 2"/>
            <p:cNvSpPr txBox="1">
              <a:spLocks/>
            </p:cNvSpPr>
            <p:nvPr/>
          </p:nvSpPr>
          <p:spPr bwMode="auto">
            <a:xfrm>
              <a:off x="640860" y="5642305"/>
              <a:ext cx="9938095" cy="10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spcBef>
                  <a:spcPts val="0"/>
                </a:spcBef>
                <a:buClr>
                  <a:srgbClr val="002060"/>
                </a:buClr>
              </a:pPr>
              <a:r>
                <a:rPr lang="en-US" sz="1800" kern="0" dirty="0"/>
                <a:t>Statement labels, and only statement labels, have </a:t>
              </a:r>
              <a:r>
                <a:rPr lang="en-US" sz="1800" b="1" u="sng" kern="0" dirty="0"/>
                <a:t>function scope</a:t>
              </a:r>
              <a:r>
                <a:rPr lang="en-US" sz="1800" kern="0" dirty="0"/>
                <a:t>. A label can be defined only in the body of a function definition and is in scope everywhere in that body, even before the label has been defined.</a:t>
              </a:r>
            </a:p>
          </p:txBody>
        </p:sp>
        <p:sp>
          <p:nvSpPr>
            <p:cNvPr id="34" name="Rectangle 33">
              <a:extLst>
                <a:ext uri="{FF2B5EF4-FFF2-40B4-BE49-F238E27FC236}">
                  <a16:creationId xmlns:a16="http://schemas.microsoft.com/office/drawing/2014/main" id="{87A31BFA-AE77-4E3E-917D-C970FA05A058}"/>
                </a:ext>
              </a:extLst>
            </p:cNvPr>
            <p:cNvSpPr/>
            <p:nvPr/>
          </p:nvSpPr>
          <p:spPr>
            <a:xfrm>
              <a:off x="8161130" y="1643492"/>
              <a:ext cx="2651760" cy="2834640"/>
            </a:xfrm>
            <a:prstGeom prst="rect">
              <a:avLst/>
            </a:prstGeom>
            <a:solidFill>
              <a:schemeClr val="bg1"/>
            </a:solidFill>
          </p:spPr>
          <p:txBody>
            <a:bodyPr wrap="square">
              <a:spAutoFit/>
            </a:bodyPr>
            <a:lstStyle/>
            <a:p>
              <a:pPr marL="0" lvl="1">
                <a:spcBef>
                  <a:spcPts val="0"/>
                </a:spcBef>
              </a:pPr>
              <a:r>
                <a:rPr lang="en-US" sz="1800" b="1" dirty="0">
                  <a:latin typeface="Courier New" panose="02070309020205020404" pitchFamily="49" charset="0"/>
                  <a:cs typeface="Courier New" panose="02070309020205020404" pitchFamily="49" charset="0"/>
                </a:rPr>
                <a:t>int k;</a:t>
              </a:r>
            </a:p>
            <a:p>
              <a:pPr marL="0" lvl="1">
                <a:spcBef>
                  <a:spcPts val="0"/>
                </a:spcBef>
              </a:pPr>
              <a:r>
                <a:rPr lang="en-US" sz="1800" b="1" dirty="0">
                  <a:latin typeface="Courier New" panose="02070309020205020404" pitchFamily="49" charset="0"/>
                  <a:cs typeface="Courier New" panose="02070309020205020404" pitchFamily="49" charset="0"/>
                </a:rPr>
                <a:t>int f(int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a:t>
              </a:r>
            </a:p>
            <a:p>
              <a:pPr marL="0" lvl="1">
                <a:spcBef>
                  <a:spcPts val="0"/>
                </a:spcBef>
              </a:pPr>
              <a:r>
                <a:rPr lang="en-US" sz="1800" b="1" dirty="0">
                  <a:latin typeface="Courier New" panose="02070309020205020404" pitchFamily="49" charset="0"/>
                  <a:cs typeface="Courier New" panose="02070309020205020404" pitchFamily="49" charset="0"/>
                </a:rPr>
                <a:t>int f(int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a:t>
              </a:r>
            </a:p>
            <a:p>
              <a:pPr marL="0" lvl="1">
                <a:spcBef>
                  <a:spcPts val="0"/>
                </a:spcBef>
              </a:pPr>
              <a:r>
                <a:rPr lang="en-US" sz="1800" b="1" dirty="0">
                  <a:latin typeface="Courier New" panose="02070309020205020404" pitchFamily="49" charset="0"/>
                  <a:cs typeface="Courier New" panose="02070309020205020404" pitchFamily="49" charset="0"/>
                </a:rPr>
                <a:t>{</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   int j;</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goto</a:t>
              </a:r>
              <a:r>
                <a:rPr lang="en-US" sz="1800" b="1" dirty="0">
                  <a:solidFill>
                    <a:srgbClr val="FF0000"/>
                  </a:solidFill>
                  <a:latin typeface="Courier New" panose="02070309020205020404" pitchFamily="49" charset="0"/>
                  <a:cs typeface="Courier New" panose="02070309020205020404" pitchFamily="49" charset="0"/>
                </a:rPr>
                <a:t> done;</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   j = k = 42;</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done:</a:t>
              </a:r>
            </a:p>
            <a:p>
              <a:pPr marL="0" lvl="1">
                <a:spcBef>
                  <a:spcPts val="0"/>
                </a:spcBef>
              </a:pPr>
              <a:r>
                <a:rPr lang="en-US" sz="1800" b="1" dirty="0">
                  <a:solidFill>
                    <a:srgbClr val="FF0000"/>
                  </a:solidFill>
                  <a:latin typeface="Courier New" panose="02070309020205020404" pitchFamily="49" charset="0"/>
                  <a:cs typeface="Courier New" panose="02070309020205020404" pitchFamily="49" charset="0"/>
                </a:rPr>
                <a:t>   return 0;</a:t>
              </a:r>
            </a:p>
            <a:p>
              <a:pPr marL="0" lvl="1">
                <a:spcBef>
                  <a:spcPts val="0"/>
                </a:spcBef>
              </a:pPr>
              <a:r>
                <a:rPr lang="en-US" sz="1800" b="1" dirty="0">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102477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2240" y="2514600"/>
            <a:ext cx="7772400" cy="1828800"/>
          </a:xfrm>
        </p:spPr>
        <p:txBody>
          <a:bodyPr/>
          <a:lstStyle/>
          <a:p>
            <a:r>
              <a:rPr lang="en-US" dirty="0">
                <a:solidFill>
                  <a:schemeClr val="tx1"/>
                </a:solidFill>
              </a:rPr>
              <a:t>C Threading</a:t>
            </a:r>
          </a:p>
        </p:txBody>
      </p:sp>
      <p:sp>
        <p:nvSpPr>
          <p:cNvPr id="3" name="Subtitle 2"/>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4918CB90-A250-4C50-93B1-7D67B95C6B26}"/>
              </a:ext>
            </a:extLst>
          </p:cNvPr>
          <p:cNvSpPr>
            <a:spLocks noGrp="1"/>
          </p:cNvSpPr>
          <p:nvPr>
            <p:ph type="sldNum" sz="quarter" idx="12"/>
          </p:nvPr>
        </p:nvSpPr>
        <p:spPr/>
        <p:txBody>
          <a:bodyPr/>
          <a:lstStyle/>
          <a:p>
            <a:pPr>
              <a:defRPr/>
            </a:pPr>
            <a:fld id="{A0C1462C-D640-45B3-901B-F425AA5C3674}" type="slidenum">
              <a:rPr lang="en-US" smtClean="0"/>
              <a:pPr>
                <a:defRPr/>
              </a:pPr>
              <a:t>3</a:t>
            </a:fld>
            <a:endParaRPr lang="en-US" dirty="0"/>
          </a:p>
        </p:txBody>
      </p:sp>
    </p:spTree>
    <p:extLst>
      <p:ext uri="{BB962C8B-B14F-4D97-AF65-F5344CB8AC3E}">
        <p14:creationId xmlns:p14="http://schemas.microsoft.com/office/powerpoint/2010/main" val="34104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2114" name="Rectangle 2"/>
          <p:cNvSpPr>
            <a:spLocks noGrp="1" noChangeArrowheads="1"/>
          </p:cNvSpPr>
          <p:nvPr>
            <p:ph type="title"/>
          </p:nvPr>
        </p:nvSpPr>
        <p:spPr/>
        <p:txBody>
          <a:bodyPr/>
          <a:lstStyle/>
          <a:p>
            <a:r>
              <a:rPr lang="en-US" dirty="0"/>
              <a:t>State Change in C</a:t>
            </a:r>
          </a:p>
        </p:txBody>
      </p:sp>
      <p:sp>
        <p:nvSpPr>
          <p:cNvPr id="2522115" name="Rectangle 3"/>
          <p:cNvSpPr>
            <a:spLocks noGrp="1" noChangeArrowheads="1"/>
          </p:cNvSpPr>
          <p:nvPr>
            <p:ph type="body" idx="1"/>
          </p:nvPr>
        </p:nvSpPr>
        <p:spPr>
          <a:xfrm>
            <a:off x="590309" y="1508649"/>
            <a:ext cx="10142461" cy="4908550"/>
          </a:xfrm>
        </p:spPr>
        <p:txBody>
          <a:bodyPr/>
          <a:lstStyle/>
          <a:p>
            <a:pPr>
              <a:spcBef>
                <a:spcPts val="1200"/>
              </a:spcBef>
            </a:pPr>
            <a:r>
              <a:rPr lang="en-US" sz="2200" dirty="0"/>
              <a:t>The </a:t>
            </a:r>
            <a:r>
              <a:rPr lang="en-US" sz="2200" dirty="0" err="1"/>
              <a:t>setjmp</a:t>
            </a:r>
            <a:r>
              <a:rPr lang="en-US" sz="2200" dirty="0"/>
              <a:t>/</a:t>
            </a:r>
            <a:r>
              <a:rPr lang="en-US" sz="2200" dirty="0" err="1"/>
              <a:t>longjmp</a:t>
            </a:r>
            <a:r>
              <a:rPr lang="en-US" sz="2200" dirty="0"/>
              <a:t> set of macros implemented in the C provide the perfect platform to perform complex </a:t>
            </a:r>
            <a:r>
              <a:rPr lang="en-US" sz="2200" b="1" u="sng" dirty="0"/>
              <a:t>flow-control</a:t>
            </a:r>
            <a:r>
              <a:rPr lang="en-US" sz="2200" dirty="0"/>
              <a:t>.</a:t>
            </a:r>
          </a:p>
          <a:p>
            <a:pPr>
              <a:spcBef>
                <a:spcPts val="1200"/>
              </a:spcBef>
            </a:pPr>
            <a:r>
              <a:rPr lang="en-US" sz="2200" dirty="0"/>
              <a:t>The </a:t>
            </a:r>
            <a:r>
              <a:rPr lang="en-US" sz="2200" b="1" u="sng" dirty="0"/>
              <a:t>setjmp function saves the state of a program</a:t>
            </a:r>
            <a:r>
              <a:rPr lang="en-US" sz="2200" dirty="0"/>
              <a:t> in a </a:t>
            </a:r>
            <a:r>
              <a:rPr lang="en-US" sz="2200" dirty="0" err="1"/>
              <a:t>jmpbuf</a:t>
            </a:r>
            <a:r>
              <a:rPr lang="en-US" sz="2200" dirty="0"/>
              <a:t> array.</a:t>
            </a:r>
          </a:p>
          <a:p>
            <a:pPr>
              <a:spcBef>
                <a:spcPts val="1200"/>
              </a:spcBef>
            </a:pPr>
            <a:r>
              <a:rPr lang="en-US" sz="2200" dirty="0"/>
              <a:t>The </a:t>
            </a:r>
            <a:r>
              <a:rPr lang="en-US" sz="2200" b="1" u="sng" dirty="0"/>
              <a:t>state of a program </a:t>
            </a:r>
            <a:r>
              <a:rPr lang="en-US" sz="2200" dirty="0"/>
              <a:t>are the register values, </a:t>
            </a:r>
            <a:r>
              <a:rPr lang="en-US" sz="2200" dirty="0" err="1"/>
              <a:t>sp</a:t>
            </a:r>
            <a:r>
              <a:rPr lang="en-US" sz="2200" dirty="0"/>
              <a:t> (stack pointer), </a:t>
            </a:r>
            <a:r>
              <a:rPr lang="en-US" sz="2200" dirty="0" err="1"/>
              <a:t>fp</a:t>
            </a:r>
            <a:r>
              <a:rPr lang="en-US" sz="2200" dirty="0"/>
              <a:t> (frame pointer), and pc (program counter).</a:t>
            </a:r>
          </a:p>
          <a:p>
            <a:pPr>
              <a:spcBef>
                <a:spcPts val="1200"/>
              </a:spcBef>
            </a:pPr>
            <a:r>
              <a:rPr lang="en-US" sz="2200" b="1" u="sng" dirty="0"/>
              <a:t>Executing a setjmp always returns 0</a:t>
            </a:r>
            <a:r>
              <a:rPr lang="en-US" sz="2200" dirty="0"/>
              <a:t> after saving the stack environment.</a:t>
            </a:r>
          </a:p>
          <a:p>
            <a:pPr>
              <a:spcBef>
                <a:spcPts val="1200"/>
              </a:spcBef>
            </a:pPr>
            <a:r>
              <a:rPr lang="en-US" sz="2200" b="1" u="sng" dirty="0"/>
              <a:t>Executing a longjmp jumps to a setjmp</a:t>
            </a:r>
            <a:r>
              <a:rPr lang="en-US" sz="2200" dirty="0"/>
              <a:t> which then returns the value of the argument of the longjmp (0 is never returned).</a:t>
            </a:r>
          </a:p>
          <a:p>
            <a:pPr>
              <a:spcBef>
                <a:spcPts val="1200"/>
              </a:spcBef>
            </a:pPr>
            <a:r>
              <a:rPr lang="en-US" sz="2200" dirty="0"/>
              <a:t>A call to </a:t>
            </a:r>
            <a:r>
              <a:rPr lang="en-US" sz="2200" b="1" u="sng" dirty="0"/>
              <a:t>longjmp restores the saved environment</a:t>
            </a:r>
            <a:r>
              <a:rPr lang="en-US" sz="2200" dirty="0"/>
              <a:t> and returns control to the point just after the corresponding setjmp call.</a:t>
            </a:r>
          </a:p>
        </p:txBody>
      </p:sp>
      <p:sp>
        <p:nvSpPr>
          <p:cNvPr id="2" name="Footer Placeholder 1">
            <a:extLst>
              <a:ext uri="{FF2B5EF4-FFF2-40B4-BE49-F238E27FC236}">
                <a16:creationId xmlns:a16="http://schemas.microsoft.com/office/drawing/2014/main" id="{B3707025-28B4-4CE2-B06C-BB771C376255}"/>
              </a:ext>
            </a:extLst>
          </p:cNvPr>
          <p:cNvSpPr>
            <a:spLocks noGrp="1"/>
          </p:cNvSpPr>
          <p:nvPr>
            <p:ph type="ftr" sz="quarter" idx="11"/>
          </p:nvPr>
        </p:nvSpPr>
        <p:spPr/>
        <p:txBody>
          <a:bodyPr/>
          <a:lstStyle/>
          <a:p>
            <a:pPr>
              <a:defRPr/>
            </a:pPr>
            <a:r>
              <a:rPr lang="en-US"/>
              <a:t>Threads (10)</a:t>
            </a:r>
            <a:endParaRPr lang="en-US" dirty="0"/>
          </a:p>
        </p:txBody>
      </p:sp>
      <p:sp>
        <p:nvSpPr>
          <p:cNvPr id="3" name="Slide Number Placeholder 2">
            <a:extLst>
              <a:ext uri="{FF2B5EF4-FFF2-40B4-BE49-F238E27FC236}">
                <a16:creationId xmlns:a16="http://schemas.microsoft.com/office/drawing/2014/main" id="{1F059539-6EDB-4DB3-BCA3-66CF3E8553F8}"/>
              </a:ext>
            </a:extLst>
          </p:cNvPr>
          <p:cNvSpPr>
            <a:spLocks noGrp="1"/>
          </p:cNvSpPr>
          <p:nvPr>
            <p:ph type="sldNum" sz="quarter" idx="12"/>
          </p:nvPr>
        </p:nvSpPr>
        <p:spPr/>
        <p:txBody>
          <a:bodyPr/>
          <a:lstStyle/>
          <a:p>
            <a:pPr>
              <a:defRPr/>
            </a:pPr>
            <a:fld id="{0D7B5496-982B-480A-8085-B08F2CA91C21}" type="slidenum">
              <a:rPr lang="en-US" smtClean="0"/>
              <a:pPr>
                <a:defRPr/>
              </a:pPr>
              <a:t>4</a:t>
            </a:fld>
            <a:endParaRPr lang="en-US" dirty="0"/>
          </a:p>
        </p:txBody>
      </p:sp>
    </p:spTree>
    <p:extLst>
      <p:ext uri="{BB962C8B-B14F-4D97-AF65-F5344CB8AC3E}">
        <p14:creationId xmlns:p14="http://schemas.microsoft.com/office/powerpoint/2010/main" val="427782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22115">
                                            <p:txEl>
                                              <p:pRg st="0" end="0"/>
                                            </p:txEl>
                                          </p:spTgt>
                                        </p:tgtEl>
                                        <p:attrNameLst>
                                          <p:attrName>style.visibility</p:attrName>
                                        </p:attrNameLst>
                                      </p:cBhvr>
                                      <p:to>
                                        <p:strVal val="visible"/>
                                      </p:to>
                                    </p:set>
                                    <p:animEffect transition="in" filter="fade">
                                      <p:cBhvr>
                                        <p:cTn id="7" dur="500"/>
                                        <p:tgtEl>
                                          <p:spTgt spid="2522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22115">
                                            <p:txEl>
                                              <p:pRg st="1" end="1"/>
                                            </p:txEl>
                                          </p:spTgt>
                                        </p:tgtEl>
                                        <p:attrNameLst>
                                          <p:attrName>style.visibility</p:attrName>
                                        </p:attrNameLst>
                                      </p:cBhvr>
                                      <p:to>
                                        <p:strVal val="visible"/>
                                      </p:to>
                                    </p:set>
                                    <p:animEffect transition="in" filter="fade">
                                      <p:cBhvr>
                                        <p:cTn id="12" dur="500"/>
                                        <p:tgtEl>
                                          <p:spTgt spid="2522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22115">
                                            <p:txEl>
                                              <p:pRg st="2" end="2"/>
                                            </p:txEl>
                                          </p:spTgt>
                                        </p:tgtEl>
                                        <p:attrNameLst>
                                          <p:attrName>style.visibility</p:attrName>
                                        </p:attrNameLst>
                                      </p:cBhvr>
                                      <p:to>
                                        <p:strVal val="visible"/>
                                      </p:to>
                                    </p:set>
                                    <p:animEffect transition="in" filter="fade">
                                      <p:cBhvr>
                                        <p:cTn id="17" dur="500"/>
                                        <p:tgtEl>
                                          <p:spTgt spid="2522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22115">
                                            <p:txEl>
                                              <p:pRg st="3" end="3"/>
                                            </p:txEl>
                                          </p:spTgt>
                                        </p:tgtEl>
                                        <p:attrNameLst>
                                          <p:attrName>style.visibility</p:attrName>
                                        </p:attrNameLst>
                                      </p:cBhvr>
                                      <p:to>
                                        <p:strVal val="visible"/>
                                      </p:to>
                                    </p:set>
                                    <p:animEffect transition="in" filter="fade">
                                      <p:cBhvr>
                                        <p:cTn id="22" dur="500"/>
                                        <p:tgtEl>
                                          <p:spTgt spid="2522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22115">
                                            <p:txEl>
                                              <p:pRg st="4" end="4"/>
                                            </p:txEl>
                                          </p:spTgt>
                                        </p:tgtEl>
                                        <p:attrNameLst>
                                          <p:attrName>style.visibility</p:attrName>
                                        </p:attrNameLst>
                                      </p:cBhvr>
                                      <p:to>
                                        <p:strVal val="visible"/>
                                      </p:to>
                                    </p:set>
                                    <p:animEffect transition="in" filter="fade">
                                      <p:cBhvr>
                                        <p:cTn id="27" dur="500"/>
                                        <p:tgtEl>
                                          <p:spTgt spid="25221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22115">
                                            <p:txEl>
                                              <p:pRg st="5" end="5"/>
                                            </p:txEl>
                                          </p:spTgt>
                                        </p:tgtEl>
                                        <p:attrNameLst>
                                          <p:attrName>style.visibility</p:attrName>
                                        </p:attrNameLst>
                                      </p:cBhvr>
                                      <p:to>
                                        <p:strVal val="visible"/>
                                      </p:to>
                                    </p:set>
                                    <p:animEffect transition="in" filter="fade">
                                      <p:cBhvr>
                                        <p:cTn id="32" dur="500"/>
                                        <p:tgtEl>
                                          <p:spTgt spid="2522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2115"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450" name="Rectangle 2"/>
          <p:cNvSpPr>
            <a:spLocks noGrp="1" noChangeArrowheads="1"/>
          </p:cNvSpPr>
          <p:nvPr>
            <p:ph type="title"/>
          </p:nvPr>
        </p:nvSpPr>
        <p:spPr/>
        <p:txBody>
          <a:bodyPr/>
          <a:lstStyle/>
          <a:p>
            <a:r>
              <a:rPr lang="en-US" dirty="0"/>
              <a:t>setjmp / longjmp</a:t>
            </a:r>
          </a:p>
        </p:txBody>
      </p:sp>
      <p:sp>
        <p:nvSpPr>
          <p:cNvPr id="2664451" name="Rectangle 3"/>
          <p:cNvSpPr>
            <a:spLocks noGrp="1" noChangeArrowheads="1"/>
          </p:cNvSpPr>
          <p:nvPr>
            <p:ph type="body" idx="1"/>
          </p:nvPr>
        </p:nvSpPr>
        <p:spPr/>
        <p:txBody>
          <a:bodyPr/>
          <a:lstStyle/>
          <a:p>
            <a:pPr>
              <a:lnSpc>
                <a:spcPct val="90000"/>
              </a:lnSpc>
            </a:pPr>
            <a:r>
              <a:rPr lang="en-US" sz="2400" b="1" dirty="0">
                <a:latin typeface="Courier Std" pitchFamily="49" charset="0"/>
              </a:rPr>
              <a:t>#include &lt;</a:t>
            </a:r>
            <a:r>
              <a:rPr lang="en-US" sz="2400" b="1" dirty="0" err="1">
                <a:latin typeface="Courier Std" pitchFamily="49" charset="0"/>
              </a:rPr>
              <a:t>setjmp.h</a:t>
            </a:r>
            <a:r>
              <a:rPr lang="en-US" sz="2400" b="1" dirty="0">
                <a:latin typeface="Courier Std" pitchFamily="49" charset="0"/>
              </a:rPr>
              <a:t>&gt;</a:t>
            </a:r>
          </a:p>
          <a:p>
            <a:pPr>
              <a:lnSpc>
                <a:spcPct val="90000"/>
              </a:lnSpc>
            </a:pPr>
            <a:r>
              <a:rPr lang="en-US" sz="2400" b="1" dirty="0" err="1">
                <a:latin typeface="Courier Std" pitchFamily="49" charset="0"/>
              </a:rPr>
              <a:t>jmp_buf</a:t>
            </a:r>
            <a:endParaRPr lang="en-US" sz="2400" dirty="0">
              <a:latin typeface="Courier Std" pitchFamily="49" charset="0"/>
            </a:endParaRPr>
          </a:p>
          <a:p>
            <a:pPr lvl="1">
              <a:lnSpc>
                <a:spcPct val="90000"/>
              </a:lnSpc>
            </a:pPr>
            <a:r>
              <a:rPr lang="en-US" sz="2000" dirty="0"/>
              <a:t>An array capable of storing minimal CPU context (</a:t>
            </a:r>
            <a:r>
              <a:rPr lang="en-US" sz="2000" dirty="0" err="1"/>
              <a:t>ie</a:t>
            </a:r>
            <a:r>
              <a:rPr lang="en-US" sz="2000" dirty="0"/>
              <a:t>, stack pointer (</a:t>
            </a:r>
            <a:r>
              <a:rPr lang="en-US" sz="2000" dirty="0" err="1"/>
              <a:t>sp</a:t>
            </a:r>
            <a:r>
              <a:rPr lang="en-US" sz="2000" dirty="0"/>
              <a:t>), frame pointer (</a:t>
            </a:r>
            <a:r>
              <a:rPr lang="en-US" sz="2000" dirty="0" err="1"/>
              <a:t>fp</a:t>
            </a:r>
            <a:r>
              <a:rPr lang="en-US" sz="2000" dirty="0"/>
              <a:t>), and program counter (pc)). </a:t>
            </a:r>
          </a:p>
          <a:p>
            <a:pPr lvl="1">
              <a:lnSpc>
                <a:spcPct val="90000"/>
              </a:lnSpc>
            </a:pPr>
            <a:r>
              <a:rPr lang="en-US" sz="2000" dirty="0"/>
              <a:t>Contents are </a:t>
            </a:r>
            <a:r>
              <a:rPr lang="en-US" sz="2000" i="1" dirty="0"/>
              <a:t>intentionally</a:t>
            </a:r>
            <a:r>
              <a:rPr lang="en-US" sz="2000" dirty="0"/>
              <a:t> meaningless.</a:t>
            </a:r>
          </a:p>
          <a:p>
            <a:pPr>
              <a:lnSpc>
                <a:spcPct val="90000"/>
              </a:lnSpc>
            </a:pPr>
            <a:r>
              <a:rPr lang="en-US" sz="2400" b="1" dirty="0" err="1">
                <a:latin typeface="Courier Std" pitchFamily="49" charset="0"/>
              </a:rPr>
              <a:t>setjmp</a:t>
            </a:r>
            <a:r>
              <a:rPr lang="en-US" sz="2400" b="1" dirty="0">
                <a:latin typeface="Courier Std" pitchFamily="49" charset="0"/>
              </a:rPr>
              <a:t>(</a:t>
            </a:r>
            <a:r>
              <a:rPr lang="en-US" sz="2400" b="1" dirty="0" err="1">
                <a:latin typeface="Courier Std" pitchFamily="49" charset="0"/>
              </a:rPr>
              <a:t>jmp_buf</a:t>
            </a:r>
            <a:r>
              <a:rPr lang="en-US" sz="2400" b="1" dirty="0">
                <a:latin typeface="Courier Std" pitchFamily="49" charset="0"/>
              </a:rPr>
              <a:t> </a:t>
            </a:r>
            <a:r>
              <a:rPr lang="en-US" sz="2400" b="1" dirty="0" err="1">
                <a:latin typeface="Courier Std" pitchFamily="49" charset="0"/>
              </a:rPr>
              <a:t>env</a:t>
            </a:r>
            <a:r>
              <a:rPr lang="en-US" sz="2400" b="1" dirty="0">
                <a:latin typeface="Courier Std" pitchFamily="49" charset="0"/>
              </a:rPr>
              <a:t>);</a:t>
            </a:r>
          </a:p>
          <a:p>
            <a:pPr lvl="1">
              <a:lnSpc>
                <a:spcPct val="90000"/>
              </a:lnSpc>
            </a:pPr>
            <a:r>
              <a:rPr lang="en-US" sz="2000" dirty="0"/>
              <a:t>saves the register contents, (</a:t>
            </a:r>
            <a:r>
              <a:rPr lang="en-US" sz="2000" dirty="0" err="1"/>
              <a:t>ie</a:t>
            </a:r>
            <a:r>
              <a:rPr lang="en-US" sz="2000" dirty="0"/>
              <a:t>, program state, </a:t>
            </a:r>
            <a:r>
              <a:rPr lang="en-US" sz="2000" dirty="0" err="1"/>
              <a:t>sp</a:t>
            </a:r>
            <a:r>
              <a:rPr lang="en-US" sz="2000" dirty="0"/>
              <a:t>, </a:t>
            </a:r>
            <a:r>
              <a:rPr lang="en-US" sz="2000" dirty="0" err="1"/>
              <a:t>fp</a:t>
            </a:r>
            <a:r>
              <a:rPr lang="en-US" sz="2000" dirty="0"/>
              <a:t>, pc) in a </a:t>
            </a:r>
            <a:r>
              <a:rPr lang="en-US" sz="2000" b="1" dirty="0" err="1">
                <a:latin typeface="Courier Std" pitchFamily="49" charset="0"/>
              </a:rPr>
              <a:t>jmp_buf</a:t>
            </a:r>
            <a:r>
              <a:rPr lang="en-US" sz="2000" dirty="0"/>
              <a:t> array (</a:t>
            </a:r>
            <a:r>
              <a:rPr lang="en-US" sz="2000" b="1" i="1" dirty="0" err="1">
                <a:latin typeface="Courier Std" pitchFamily="49" charset="0"/>
              </a:rPr>
              <a:t>env</a:t>
            </a:r>
            <a:r>
              <a:rPr lang="en-US" sz="2000" dirty="0"/>
              <a:t>) so that the function </a:t>
            </a:r>
            <a:r>
              <a:rPr lang="en-US" sz="2000" b="1" dirty="0">
                <a:latin typeface="Courier Std" pitchFamily="49" charset="0"/>
              </a:rPr>
              <a:t>longjmp()</a:t>
            </a:r>
            <a:r>
              <a:rPr lang="en-US" sz="2000" dirty="0"/>
              <a:t>can restore them later.</a:t>
            </a:r>
          </a:p>
          <a:p>
            <a:pPr lvl="1">
              <a:lnSpc>
                <a:spcPct val="90000"/>
              </a:lnSpc>
            </a:pPr>
            <a:r>
              <a:rPr lang="en-US" sz="2000" dirty="0"/>
              <a:t>returns 0 value.</a:t>
            </a:r>
          </a:p>
          <a:p>
            <a:pPr>
              <a:lnSpc>
                <a:spcPct val="90000"/>
              </a:lnSpc>
            </a:pPr>
            <a:r>
              <a:rPr lang="en-US" sz="2400" b="1" dirty="0" err="1">
                <a:latin typeface="Courier Std" pitchFamily="49" charset="0"/>
              </a:rPr>
              <a:t>longjmp</a:t>
            </a:r>
            <a:r>
              <a:rPr lang="en-US" sz="2400" b="1" dirty="0">
                <a:latin typeface="Courier Std" pitchFamily="49" charset="0"/>
              </a:rPr>
              <a:t>(</a:t>
            </a:r>
            <a:r>
              <a:rPr lang="en-US" sz="2400" b="1" dirty="0" err="1">
                <a:latin typeface="Courier Std" pitchFamily="49" charset="0"/>
              </a:rPr>
              <a:t>jmp_buf</a:t>
            </a:r>
            <a:r>
              <a:rPr lang="en-US" sz="2400" b="1" dirty="0">
                <a:latin typeface="Courier Std" pitchFamily="49" charset="0"/>
              </a:rPr>
              <a:t> </a:t>
            </a:r>
            <a:r>
              <a:rPr lang="en-US" sz="2400" b="1" dirty="0" err="1">
                <a:latin typeface="Courier Std" pitchFamily="49" charset="0"/>
              </a:rPr>
              <a:t>env</a:t>
            </a:r>
            <a:r>
              <a:rPr lang="en-US" sz="2400" b="1" dirty="0">
                <a:latin typeface="Courier Std" pitchFamily="49" charset="0"/>
              </a:rPr>
              <a:t>, int </a:t>
            </a:r>
            <a:r>
              <a:rPr lang="en-US" sz="2400" b="1" dirty="0" err="1">
                <a:latin typeface="Courier Std" pitchFamily="49" charset="0"/>
              </a:rPr>
              <a:t>val</a:t>
            </a:r>
            <a:r>
              <a:rPr lang="en-US" sz="2400" b="1" dirty="0">
                <a:latin typeface="Courier Std" pitchFamily="49" charset="0"/>
              </a:rPr>
              <a:t>);</a:t>
            </a:r>
          </a:p>
          <a:p>
            <a:pPr lvl="1">
              <a:lnSpc>
                <a:spcPct val="90000"/>
              </a:lnSpc>
            </a:pPr>
            <a:r>
              <a:rPr lang="en-US" sz="2000" dirty="0"/>
              <a:t>resets the registers to the values saved in </a:t>
            </a:r>
            <a:r>
              <a:rPr lang="en-US" sz="2000" b="1" i="1" dirty="0" err="1"/>
              <a:t>env</a:t>
            </a:r>
            <a:r>
              <a:rPr lang="en-US" sz="2000" dirty="0"/>
              <a:t>.</a:t>
            </a:r>
          </a:p>
          <a:p>
            <a:pPr lvl="1">
              <a:lnSpc>
                <a:spcPct val="90000"/>
              </a:lnSpc>
            </a:pPr>
            <a:r>
              <a:rPr lang="en-US" sz="2000" dirty="0"/>
              <a:t>longjmp() returns as if you have just called the setjmp() call that saved </a:t>
            </a:r>
            <a:r>
              <a:rPr lang="en-US" sz="2000" dirty="0" err="1"/>
              <a:t>env</a:t>
            </a:r>
            <a:r>
              <a:rPr lang="en-US" sz="2000" dirty="0"/>
              <a:t> with non-zero value.</a:t>
            </a:r>
          </a:p>
        </p:txBody>
      </p:sp>
      <p:sp>
        <p:nvSpPr>
          <p:cNvPr id="2" name="Footer Placeholder 1">
            <a:extLst>
              <a:ext uri="{FF2B5EF4-FFF2-40B4-BE49-F238E27FC236}">
                <a16:creationId xmlns:a16="http://schemas.microsoft.com/office/drawing/2014/main" id="{074788F5-9A43-4A36-8247-EE10DABB175F}"/>
              </a:ext>
            </a:extLst>
          </p:cNvPr>
          <p:cNvSpPr>
            <a:spLocks noGrp="1"/>
          </p:cNvSpPr>
          <p:nvPr>
            <p:ph type="ftr" sz="quarter" idx="11"/>
          </p:nvPr>
        </p:nvSpPr>
        <p:spPr/>
        <p:txBody>
          <a:bodyPr/>
          <a:lstStyle/>
          <a:p>
            <a:pPr>
              <a:defRPr/>
            </a:pPr>
            <a:r>
              <a:rPr lang="en-US"/>
              <a:t>Threads (10)</a:t>
            </a:r>
            <a:endParaRPr lang="en-US" dirty="0"/>
          </a:p>
        </p:txBody>
      </p:sp>
      <p:sp>
        <p:nvSpPr>
          <p:cNvPr id="3" name="Slide Number Placeholder 2">
            <a:extLst>
              <a:ext uri="{FF2B5EF4-FFF2-40B4-BE49-F238E27FC236}">
                <a16:creationId xmlns:a16="http://schemas.microsoft.com/office/drawing/2014/main" id="{F073AC17-0D5E-4AE7-9587-FCE700649DEA}"/>
              </a:ext>
            </a:extLst>
          </p:cNvPr>
          <p:cNvSpPr>
            <a:spLocks noGrp="1"/>
          </p:cNvSpPr>
          <p:nvPr>
            <p:ph type="sldNum" sz="quarter" idx="12"/>
          </p:nvPr>
        </p:nvSpPr>
        <p:spPr/>
        <p:txBody>
          <a:bodyPr/>
          <a:lstStyle/>
          <a:p>
            <a:pPr>
              <a:defRPr/>
            </a:pPr>
            <a:fld id="{0D7B5496-982B-480A-8085-B08F2CA91C21}" type="slidenum">
              <a:rPr lang="en-US" smtClean="0"/>
              <a:pPr>
                <a:defRPr/>
              </a:pPr>
              <a:t>5</a:t>
            </a:fld>
            <a:endParaRPr lang="en-US" dirty="0"/>
          </a:p>
        </p:txBody>
      </p:sp>
    </p:spTree>
    <p:extLst>
      <p:ext uri="{BB962C8B-B14F-4D97-AF65-F5344CB8AC3E}">
        <p14:creationId xmlns:p14="http://schemas.microsoft.com/office/powerpoint/2010/main" val="410257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4451">
                                            <p:txEl>
                                              <p:pRg st="0" end="0"/>
                                            </p:txEl>
                                          </p:spTgt>
                                        </p:tgtEl>
                                        <p:attrNameLst>
                                          <p:attrName>style.visibility</p:attrName>
                                        </p:attrNameLst>
                                      </p:cBhvr>
                                      <p:to>
                                        <p:strVal val="visible"/>
                                      </p:to>
                                    </p:set>
                                    <p:animEffect transition="in" filter="fade">
                                      <p:cBhvr>
                                        <p:cTn id="7" dur="500"/>
                                        <p:tgtEl>
                                          <p:spTgt spid="2664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4451">
                                            <p:txEl>
                                              <p:pRg st="1" end="1"/>
                                            </p:txEl>
                                          </p:spTgt>
                                        </p:tgtEl>
                                        <p:attrNameLst>
                                          <p:attrName>style.visibility</p:attrName>
                                        </p:attrNameLst>
                                      </p:cBhvr>
                                      <p:to>
                                        <p:strVal val="visible"/>
                                      </p:to>
                                    </p:set>
                                    <p:animEffect transition="in" filter="fade">
                                      <p:cBhvr>
                                        <p:cTn id="12" dur="500"/>
                                        <p:tgtEl>
                                          <p:spTgt spid="266445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64451">
                                            <p:txEl>
                                              <p:pRg st="2" end="2"/>
                                            </p:txEl>
                                          </p:spTgt>
                                        </p:tgtEl>
                                        <p:attrNameLst>
                                          <p:attrName>style.visibility</p:attrName>
                                        </p:attrNameLst>
                                      </p:cBhvr>
                                      <p:to>
                                        <p:strVal val="visible"/>
                                      </p:to>
                                    </p:set>
                                    <p:animEffect transition="in" filter="fade">
                                      <p:cBhvr>
                                        <p:cTn id="15" dur="500"/>
                                        <p:tgtEl>
                                          <p:spTgt spid="266445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64451">
                                            <p:txEl>
                                              <p:pRg st="3" end="3"/>
                                            </p:txEl>
                                          </p:spTgt>
                                        </p:tgtEl>
                                        <p:attrNameLst>
                                          <p:attrName>style.visibility</p:attrName>
                                        </p:attrNameLst>
                                      </p:cBhvr>
                                      <p:to>
                                        <p:strVal val="visible"/>
                                      </p:to>
                                    </p:set>
                                    <p:animEffect transition="in" filter="fade">
                                      <p:cBhvr>
                                        <p:cTn id="18" dur="500"/>
                                        <p:tgtEl>
                                          <p:spTgt spid="266445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64451">
                                            <p:txEl>
                                              <p:pRg st="4" end="4"/>
                                            </p:txEl>
                                          </p:spTgt>
                                        </p:tgtEl>
                                        <p:attrNameLst>
                                          <p:attrName>style.visibility</p:attrName>
                                        </p:attrNameLst>
                                      </p:cBhvr>
                                      <p:to>
                                        <p:strVal val="visible"/>
                                      </p:to>
                                    </p:set>
                                    <p:animEffect transition="in" filter="fade">
                                      <p:cBhvr>
                                        <p:cTn id="23" dur="500"/>
                                        <p:tgtEl>
                                          <p:spTgt spid="266445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64451">
                                            <p:txEl>
                                              <p:pRg st="5" end="5"/>
                                            </p:txEl>
                                          </p:spTgt>
                                        </p:tgtEl>
                                        <p:attrNameLst>
                                          <p:attrName>style.visibility</p:attrName>
                                        </p:attrNameLst>
                                      </p:cBhvr>
                                      <p:to>
                                        <p:strVal val="visible"/>
                                      </p:to>
                                    </p:set>
                                    <p:animEffect transition="in" filter="fade">
                                      <p:cBhvr>
                                        <p:cTn id="26" dur="500"/>
                                        <p:tgtEl>
                                          <p:spTgt spid="2664451">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64451">
                                            <p:txEl>
                                              <p:pRg st="6" end="6"/>
                                            </p:txEl>
                                          </p:spTgt>
                                        </p:tgtEl>
                                        <p:attrNameLst>
                                          <p:attrName>style.visibility</p:attrName>
                                        </p:attrNameLst>
                                      </p:cBhvr>
                                      <p:to>
                                        <p:strVal val="visible"/>
                                      </p:to>
                                    </p:set>
                                    <p:animEffect transition="in" filter="fade">
                                      <p:cBhvr>
                                        <p:cTn id="29" dur="500"/>
                                        <p:tgtEl>
                                          <p:spTgt spid="266445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64451">
                                            <p:txEl>
                                              <p:pRg st="7" end="7"/>
                                            </p:txEl>
                                          </p:spTgt>
                                        </p:tgtEl>
                                        <p:attrNameLst>
                                          <p:attrName>style.visibility</p:attrName>
                                        </p:attrNameLst>
                                      </p:cBhvr>
                                      <p:to>
                                        <p:strVal val="visible"/>
                                      </p:to>
                                    </p:set>
                                    <p:animEffect transition="in" filter="fade">
                                      <p:cBhvr>
                                        <p:cTn id="34" dur="500"/>
                                        <p:tgtEl>
                                          <p:spTgt spid="266445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64451">
                                            <p:txEl>
                                              <p:pRg st="8" end="8"/>
                                            </p:txEl>
                                          </p:spTgt>
                                        </p:tgtEl>
                                        <p:attrNameLst>
                                          <p:attrName>style.visibility</p:attrName>
                                        </p:attrNameLst>
                                      </p:cBhvr>
                                      <p:to>
                                        <p:strVal val="visible"/>
                                      </p:to>
                                    </p:set>
                                    <p:animEffect transition="in" filter="fade">
                                      <p:cBhvr>
                                        <p:cTn id="37" dur="500"/>
                                        <p:tgtEl>
                                          <p:spTgt spid="266445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64451">
                                            <p:txEl>
                                              <p:pRg st="9" end="9"/>
                                            </p:txEl>
                                          </p:spTgt>
                                        </p:tgtEl>
                                        <p:attrNameLst>
                                          <p:attrName>style.visibility</p:attrName>
                                        </p:attrNameLst>
                                      </p:cBhvr>
                                      <p:to>
                                        <p:strVal val="visible"/>
                                      </p:to>
                                    </p:set>
                                    <p:animEffect transition="in" filter="fade">
                                      <p:cBhvr>
                                        <p:cTn id="40" dur="500"/>
                                        <p:tgtEl>
                                          <p:spTgt spid="26644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45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6291-BC3F-40DF-88AA-186531CB02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81D6E7-A55D-43C4-99AC-5D6BB97545CF}"/>
              </a:ext>
            </a:extLst>
          </p:cNvPr>
          <p:cNvSpPr>
            <a:spLocks noGrp="1"/>
          </p:cNvSpPr>
          <p:nvPr>
            <p:ph idx="1"/>
          </p:nvPr>
        </p:nvSpPr>
        <p:spPr/>
        <p:txBody>
          <a:bodyPr/>
          <a:lstStyle/>
          <a:p>
            <a:r>
              <a:rPr lang="en-US" sz="1600" dirty="0" err="1"/>
              <a:t>setjmp</a:t>
            </a:r>
            <a:r>
              <a:rPr lang="en-US" sz="1600" dirty="0"/>
              <a:t>/</a:t>
            </a:r>
            <a:r>
              <a:rPr lang="en-US" sz="1600" dirty="0" err="1"/>
              <a:t>longjmp</a:t>
            </a:r>
            <a:r>
              <a:rPr lang="en-US" sz="1600" dirty="0"/>
              <a:t>/</a:t>
            </a:r>
            <a:r>
              <a:rPr lang="en-US" sz="1600" dirty="0" err="1"/>
              <a:t>sigsetjmp</a:t>
            </a:r>
            <a:r>
              <a:rPr lang="en-US" sz="1600" dirty="0"/>
              <a:t> are highly dependent on the CPU architecture, operating system, and threading model. The first two functions famously (or infamously—depending on your POV) appeared in the original Unix kernel as a "structured" way to unwind out of a failed system call, as from an i/o error or other nasty situations.</a:t>
            </a:r>
          </a:p>
          <a:p>
            <a:r>
              <a:rPr lang="en-US" sz="1600" dirty="0"/>
              <a:t>The structure's comments in /</a:t>
            </a:r>
            <a:r>
              <a:rPr lang="en-US" sz="1600" dirty="0" err="1"/>
              <a:t>usr</a:t>
            </a:r>
            <a:r>
              <a:rPr lang="en-US" sz="1600" dirty="0"/>
              <a:t>/include/</a:t>
            </a:r>
            <a:r>
              <a:rPr lang="en-US" sz="1600" dirty="0" err="1"/>
              <a:t>setjmp.h</a:t>
            </a:r>
            <a:r>
              <a:rPr lang="en-US" sz="1600" dirty="0"/>
              <a:t> (Linux Fedora) say Calling environment, plus possibly a saved signal mask. It includes /</a:t>
            </a:r>
            <a:r>
              <a:rPr lang="en-US" sz="1600" dirty="0" err="1"/>
              <a:t>usr</a:t>
            </a:r>
            <a:r>
              <a:rPr lang="en-US" sz="1600" dirty="0"/>
              <a:t>/include/bits/</a:t>
            </a:r>
            <a:r>
              <a:rPr lang="en-US" sz="1600" dirty="0" err="1"/>
              <a:t>setjmp.h</a:t>
            </a:r>
            <a:r>
              <a:rPr lang="en-US" sz="1600" dirty="0"/>
              <a:t> to declare </a:t>
            </a:r>
            <a:r>
              <a:rPr lang="en-US" sz="1600" dirty="0" err="1"/>
              <a:t>jmp_buf</a:t>
            </a:r>
            <a:r>
              <a:rPr lang="en-US" sz="1600" dirty="0"/>
              <a:t> to have an array of six 32-bit </a:t>
            </a:r>
            <a:r>
              <a:rPr lang="en-US" sz="1600" dirty="0" err="1"/>
              <a:t>ints</a:t>
            </a:r>
            <a:r>
              <a:rPr lang="en-US" sz="1600" dirty="0"/>
              <a:t>, apparently specific to the x86 family.</a:t>
            </a:r>
          </a:p>
          <a:p>
            <a:r>
              <a:rPr lang="en-US" sz="1600" dirty="0"/>
              <a:t>While I couldn't find source other than a PPC implementation, the comments there reasonably hint that FPU settings should be saved. That makes sense since failing to restore the rounding mode, default operand size, exception handling, etc. would be surprising.</a:t>
            </a:r>
          </a:p>
          <a:p>
            <a:r>
              <a:rPr lang="en-US" sz="1600" dirty="0"/>
              <a:t>It's typical of system engineers to reserve a little more space than actually needed in such a structure. A few extra bytes are hardly anything to sweat—especially considering the rarity of actual uses of </a:t>
            </a:r>
            <a:r>
              <a:rPr lang="en-US" sz="1600" dirty="0" err="1"/>
              <a:t>setjmp</a:t>
            </a:r>
            <a:r>
              <a:rPr lang="en-US" sz="1600" dirty="0"/>
              <a:t>/</a:t>
            </a:r>
            <a:r>
              <a:rPr lang="en-US" sz="1600" dirty="0" err="1"/>
              <a:t>longjmp</a:t>
            </a:r>
            <a:r>
              <a:rPr lang="en-US" sz="1600" dirty="0"/>
              <a:t>. Having too little space definitely is a hazard. The most salient reason I can think of is having extra—as opposed to being spot on—is that if the runtime library version is changed to need more space in </a:t>
            </a:r>
            <a:r>
              <a:rPr lang="en-US" sz="1600" dirty="0" err="1"/>
              <a:t>jmp_buf</a:t>
            </a:r>
            <a:r>
              <a:rPr lang="en-US" sz="1600" dirty="0"/>
              <a:t>, by having extra room already reserved, there's no need to recompile programs referring to it.</a:t>
            </a:r>
          </a:p>
        </p:txBody>
      </p:sp>
      <p:sp>
        <p:nvSpPr>
          <p:cNvPr id="4" name="Footer Placeholder 3">
            <a:extLst>
              <a:ext uri="{FF2B5EF4-FFF2-40B4-BE49-F238E27FC236}">
                <a16:creationId xmlns:a16="http://schemas.microsoft.com/office/drawing/2014/main" id="{63284F6A-9803-44A0-AEEE-6359512871E1}"/>
              </a:ext>
            </a:extLst>
          </p:cNvPr>
          <p:cNvSpPr>
            <a:spLocks noGrp="1"/>
          </p:cNvSpPr>
          <p:nvPr>
            <p:ph type="ftr" sz="quarter" idx="11"/>
          </p:nvPr>
        </p:nvSpPr>
        <p:spPr/>
        <p:txBody>
          <a:bodyPr/>
          <a:lstStyle/>
          <a:p>
            <a:pPr>
              <a:defRPr/>
            </a:pPr>
            <a:r>
              <a:rPr lang="en-US"/>
              <a:t>Threads (10)</a:t>
            </a:r>
            <a:endParaRPr lang="en-US" dirty="0"/>
          </a:p>
        </p:txBody>
      </p:sp>
      <p:sp>
        <p:nvSpPr>
          <p:cNvPr id="5" name="Slide Number Placeholder 4">
            <a:extLst>
              <a:ext uri="{FF2B5EF4-FFF2-40B4-BE49-F238E27FC236}">
                <a16:creationId xmlns:a16="http://schemas.microsoft.com/office/drawing/2014/main" id="{0B244AEE-F024-4B27-8E66-B8629FE71BBA}"/>
              </a:ext>
            </a:extLst>
          </p:cNvPr>
          <p:cNvSpPr>
            <a:spLocks noGrp="1"/>
          </p:cNvSpPr>
          <p:nvPr>
            <p:ph type="sldNum" sz="quarter" idx="12"/>
          </p:nvPr>
        </p:nvSpPr>
        <p:spPr/>
        <p:txBody>
          <a:bodyPr/>
          <a:lstStyle/>
          <a:p>
            <a:pPr>
              <a:defRPr/>
            </a:pPr>
            <a:fld id="{0D7B5496-982B-480A-8085-B08F2CA91C21}" type="slidenum">
              <a:rPr lang="en-US" smtClean="0"/>
              <a:pPr>
                <a:defRPr/>
              </a:pPr>
              <a:t>6</a:t>
            </a:fld>
            <a:endParaRPr lang="en-US" dirty="0"/>
          </a:p>
        </p:txBody>
      </p:sp>
    </p:spTree>
    <p:extLst>
      <p:ext uri="{BB962C8B-B14F-4D97-AF65-F5344CB8AC3E}">
        <p14:creationId xmlns:p14="http://schemas.microsoft.com/office/powerpoint/2010/main" val="4163128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683223" y="1763189"/>
            <a:ext cx="7430405" cy="4793880"/>
            <a:chOff x="-155439" y="-1763878"/>
            <a:chExt cx="7430405" cy="4793880"/>
          </a:xfrm>
        </p:grpSpPr>
        <p:sp>
          <p:nvSpPr>
            <p:cNvPr id="38" name="Rounded Rectangular Callout 37"/>
            <p:cNvSpPr/>
            <p:nvPr/>
          </p:nvSpPr>
          <p:spPr bwMode="auto">
            <a:xfrm>
              <a:off x="4370401" y="2599696"/>
              <a:ext cx="2904565" cy="430306"/>
            </a:xfrm>
            <a:prstGeom prst="wedgeRoundRectCallout">
              <a:avLst>
                <a:gd name="adj1" fmla="val -57590"/>
                <a:gd name="adj2" fmla="val -346863"/>
                <a:gd name="adj3" fmla="val 16667"/>
              </a:avLst>
            </a:prstGeom>
            <a:solidFill>
              <a:srgbClr val="FFFF00"/>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800" b="1" dirty="0">
                  <a:latin typeface="Comic Sans MS" panose="030F0702030302020204" pitchFamily="66" charset="0"/>
                </a:rPr>
                <a:t>Repeat 4 times</a:t>
              </a:r>
            </a:p>
          </p:txBody>
        </p:sp>
        <p:sp>
          <p:nvSpPr>
            <p:cNvPr id="37" name="Rounded Rectangle 36"/>
            <p:cNvSpPr/>
            <p:nvPr/>
          </p:nvSpPr>
          <p:spPr bwMode="auto">
            <a:xfrm>
              <a:off x="-155439" y="-1763878"/>
              <a:ext cx="4525840" cy="3105785"/>
            </a:xfrm>
            <a:prstGeom prst="roundRect">
              <a:avLst/>
            </a:prstGeom>
            <a:solidFill>
              <a:srgbClr val="FFFF00"/>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p>
          </p:txBody>
        </p:sp>
      </p:grpSp>
      <p:sp>
        <p:nvSpPr>
          <p:cNvPr id="16" name="TextBox 15"/>
          <p:cNvSpPr txBox="1"/>
          <p:nvPr/>
        </p:nvSpPr>
        <p:spPr>
          <a:xfrm>
            <a:off x="6464585" y="1730829"/>
            <a:ext cx="3949726" cy="4401205"/>
          </a:xfrm>
          <a:prstGeom prst="rect">
            <a:avLst/>
          </a:prstGeom>
          <a:noFill/>
        </p:spPr>
        <p:txBody>
          <a:bodyPr wrap="square" rtlCol="0">
            <a:spAutoFit/>
          </a:bodyPr>
          <a:lstStyle/>
          <a:p>
            <a:r>
              <a:rPr lang="en-US" sz="1400" b="1" dirty="0" err="1">
                <a:latin typeface="Courier New" panose="02070309020205020404" pitchFamily="49" charset="0"/>
                <a:cs typeface="Courier New" panose="02070309020205020404" pitchFamily="49" charset="0"/>
              </a:rPr>
              <a:t>jmp_buf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k_context</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int </a:t>
            </a:r>
            <a:r>
              <a:rPr lang="en-US" sz="1400" b="1" dirty="0" err="1">
                <a:latin typeface="Courier New" panose="02070309020205020404" pitchFamily="49" charset="0"/>
                <a:cs typeface="Courier New" panose="02070309020205020404" pitchFamily="49" charset="0"/>
              </a:rPr>
              <a:t>tid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struct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void* </a:t>
            </a:r>
            <a:r>
              <a:rPr lang="en-US" sz="1400" b="1" dirty="0" err="1">
                <a:latin typeface="Courier New" panose="02070309020205020404" pitchFamily="49" charset="0"/>
                <a:cs typeface="Courier New" panose="02070309020205020404" pitchFamily="49" charset="0"/>
              </a:rPr>
              <a:t>stackEnd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jmp_buf</a:t>
            </a:r>
            <a:r>
              <a:rPr lang="en-US" sz="1400" b="1" dirty="0">
                <a:latin typeface="Courier New" panose="02070309020205020404" pitchFamily="49" charset="0"/>
                <a:cs typeface="Courier New" panose="02070309020205020404" pitchFamily="49" charset="0"/>
              </a:rPr>
              <a:t> context;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tcb</a:t>
            </a:r>
            <a:r>
              <a:rPr lang="en-US" sz="1400" b="1" dirty="0">
                <a:latin typeface="Courier New" panose="02070309020205020404" pitchFamily="49" charset="0"/>
                <a:cs typeface="Courier New" panose="02070309020205020404" pitchFamily="49" charset="0"/>
              </a:rPr>
              <a:t>[4];</a:t>
            </a:r>
          </a:p>
          <a:p>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myThread</a:t>
            </a:r>
            <a:r>
              <a:rPr lang="en-US" sz="1400" b="1" dirty="0">
                <a:latin typeface="Courier New" panose="02070309020205020404" pitchFamily="49" charset="0"/>
                <a:cs typeface="Courier New" panose="02070309020205020404" pitchFamily="49" charset="0"/>
              </a:rPr>
              <a:t>()   // my thread</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while (1)</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if(!</a:t>
            </a:r>
            <a:r>
              <a:rPr lang="en-US" sz="1400" b="1" dirty="0" err="1">
                <a:latin typeface="Courier New" panose="02070309020205020404" pitchFamily="49" charset="0"/>
                <a:cs typeface="Courier New" panose="02070309020205020404" pitchFamily="49" charset="0"/>
              </a:rPr>
              <a:t>setjmp</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tcb</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tid</a:t>
            </a:r>
            <a:r>
              <a:rPr lang="en-US" sz="1400" b="1" dirty="0">
                <a:latin typeface="Courier New" panose="02070309020205020404" pitchFamily="49" charset="0"/>
                <a:cs typeface="Courier New" panose="02070309020205020404" pitchFamily="49" charset="0"/>
              </a:rPr>
              <a:t>].context))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longjmp</a:t>
            </a:r>
            <a:r>
              <a:rPr lang="en-US" sz="1400" b="1" dirty="0">
                <a:latin typeface="Courier New" panose="02070309020205020404" pitchFamily="49" charset="0"/>
                <a:cs typeface="Courier New" panose="02070309020205020404" pitchFamily="49" charset="0"/>
              </a:rPr>
              <a:t>(k_context,2);</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 body of thread</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p:txBody>
      </p:sp>
      <p:grpSp>
        <p:nvGrpSpPr>
          <p:cNvPr id="5" name="Group 4"/>
          <p:cNvGrpSpPr/>
          <p:nvPr/>
        </p:nvGrpSpPr>
        <p:grpSpPr>
          <a:xfrm>
            <a:off x="1105811" y="1879002"/>
            <a:ext cx="6411557" cy="1420010"/>
            <a:chOff x="720762" y="1635162"/>
            <a:chExt cx="6411557" cy="1420010"/>
          </a:xfrm>
        </p:grpSpPr>
        <p:sp>
          <p:nvSpPr>
            <p:cNvPr id="3" name="Rounded Rectangle 2"/>
            <p:cNvSpPr/>
            <p:nvPr/>
          </p:nvSpPr>
          <p:spPr bwMode="auto">
            <a:xfrm>
              <a:off x="720762" y="2603351"/>
              <a:ext cx="3980330" cy="451821"/>
            </a:xfrm>
            <a:prstGeom prst="roundRect">
              <a:avLst/>
            </a:prstGeom>
            <a:solidFill>
              <a:srgbClr val="FFFF00"/>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p>
          </p:txBody>
        </p:sp>
        <p:sp>
          <p:nvSpPr>
            <p:cNvPr id="4" name="Rounded Rectangular Callout 3"/>
            <p:cNvSpPr/>
            <p:nvPr/>
          </p:nvSpPr>
          <p:spPr bwMode="auto">
            <a:xfrm>
              <a:off x="4227754" y="1635162"/>
              <a:ext cx="2904565" cy="430306"/>
            </a:xfrm>
            <a:prstGeom prst="wedgeRoundRectCallout">
              <a:avLst>
                <a:gd name="adj1" fmla="val -66411"/>
                <a:gd name="adj2" fmla="val 167500"/>
                <a:gd name="adj3" fmla="val 16667"/>
              </a:avLst>
            </a:prstGeom>
            <a:solidFill>
              <a:srgbClr val="FFFF00"/>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800" b="1" dirty="0">
                  <a:latin typeface="Comic Sans MS" panose="030F0702030302020204" pitchFamily="66" charset="0"/>
                </a:rPr>
                <a:t>Switch to thread stack</a:t>
              </a:r>
            </a:p>
          </p:txBody>
        </p:sp>
      </p:grpSp>
      <p:sp>
        <p:nvSpPr>
          <p:cNvPr id="2665474" name="Rectangle 2"/>
          <p:cNvSpPr>
            <a:spLocks noGrp="1" noChangeArrowheads="1"/>
          </p:cNvSpPr>
          <p:nvPr>
            <p:ph type="title"/>
          </p:nvPr>
        </p:nvSpPr>
        <p:spPr/>
        <p:txBody>
          <a:bodyPr/>
          <a:lstStyle/>
          <a:p>
            <a:r>
              <a:rPr lang="en-US" dirty="0"/>
              <a:t>Multi-threading in C</a:t>
            </a:r>
          </a:p>
        </p:txBody>
      </p:sp>
      <p:sp>
        <p:nvSpPr>
          <p:cNvPr id="2" name="TextBox 1"/>
          <p:cNvSpPr txBox="1"/>
          <p:nvPr/>
        </p:nvSpPr>
        <p:spPr>
          <a:xfrm>
            <a:off x="899385" y="1730828"/>
            <a:ext cx="4335693" cy="5047536"/>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 new threads</a:t>
            </a:r>
          </a:p>
          <a:p>
            <a:r>
              <a:rPr lang="en-US" sz="1400" b="1" dirty="0">
                <a:latin typeface="Courier New" panose="02070309020205020404" pitchFamily="49" charset="0"/>
                <a:cs typeface="Courier New" panose="02070309020205020404" pitchFamily="49" charset="0"/>
              </a:rPr>
              <a:t>for (</a:t>
            </a:r>
            <a:r>
              <a:rPr lang="en-US" sz="1400" b="1" dirty="0" err="1">
                <a:latin typeface="Courier New" panose="02070309020205020404" pitchFamily="49" charset="0"/>
                <a:cs typeface="Courier New" panose="02070309020205020404" pitchFamily="49" charset="0"/>
              </a:rPr>
              <a:t>tid</a:t>
            </a:r>
            <a:r>
              <a:rPr lang="en-US" sz="1400" b="1" dirty="0">
                <a:latin typeface="Courier New" panose="02070309020205020404" pitchFamily="49" charset="0"/>
                <a:cs typeface="Courier New" panose="02070309020205020404" pitchFamily="49" charset="0"/>
              </a:rPr>
              <a:t> = 0; </a:t>
            </a:r>
            <a:r>
              <a:rPr lang="en-US" sz="1400" b="1" dirty="0" err="1">
                <a:latin typeface="Courier New" panose="02070309020205020404" pitchFamily="49" charset="0"/>
                <a:cs typeface="Courier New" panose="02070309020205020404" pitchFamily="49" charset="0"/>
              </a:rPr>
              <a:t>tid</a:t>
            </a:r>
            <a:r>
              <a:rPr lang="en-US" sz="1400" b="1" dirty="0">
                <a:latin typeface="Courier New" panose="02070309020205020404" pitchFamily="49" charset="0"/>
                <a:cs typeface="Courier New" panose="02070309020205020404" pitchFamily="49" charset="0"/>
              </a:rPr>
              <a:t> &lt; 4; </a:t>
            </a:r>
            <a:r>
              <a:rPr lang="en-US" sz="1400" b="1" dirty="0" err="1">
                <a:latin typeface="Courier New" panose="02070309020205020404" pitchFamily="49" charset="0"/>
                <a:cs typeface="Courier New" panose="02070309020205020404" pitchFamily="49" charset="0"/>
              </a:rPr>
              <a:t>tid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setjmp</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k_context</a:t>
            </a:r>
            <a:r>
              <a:rPr lang="en-US" sz="1400" b="1" dirty="0">
                <a:latin typeface="Courier New" panose="02070309020205020404" pitchFamily="49" charset="0"/>
                <a:cs typeface="Courier New" panose="02070309020205020404" pitchFamily="49" charset="0"/>
              </a:rPr>
              <a:t>) == 0)</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temp = (int*)</a:t>
            </a:r>
            <a:r>
              <a:rPr lang="en-US" sz="1400" b="1" dirty="0" err="1">
                <a:latin typeface="Courier New" panose="02070309020205020404" pitchFamily="49" charset="0"/>
                <a:cs typeface="Courier New" panose="02070309020205020404" pitchFamily="49" charset="0"/>
              </a:rPr>
              <a:t>tcb</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tid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stackEnd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SET_STACK(temp);</a:t>
            </a:r>
          </a:p>
          <a:p>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setjmp</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tcb</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tid</a:t>
            </a:r>
            <a:r>
              <a:rPr lang="en-US" sz="1400" b="1" dirty="0">
                <a:latin typeface="Courier New" panose="02070309020205020404" pitchFamily="49" charset="0"/>
                <a:cs typeface="Courier New" panose="02070309020205020404" pitchFamily="49" charset="0"/>
              </a:rPr>
              <a:t>].context) == 0)</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longjmp</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k_context</a:t>
            </a:r>
            <a:r>
              <a:rPr lang="en-US" sz="1400" b="1" dirty="0">
                <a:latin typeface="Courier New" panose="02070309020205020404" pitchFamily="49" charset="0"/>
                <a:cs typeface="Courier New" panose="02070309020205020404" pitchFamily="49" charset="0"/>
              </a:rPr>
              <a:t>, 1);</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myThread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while (1)    // schedule threads</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tid</a:t>
            </a:r>
            <a:r>
              <a:rPr lang="en-US" sz="1400" b="1" dirty="0">
                <a:latin typeface="Courier New" panose="02070309020205020404" pitchFamily="49" charset="0"/>
                <a:cs typeface="Courier New" panose="02070309020205020404" pitchFamily="49" charset="0"/>
              </a:rPr>
              <a:t> = scheduler();</a:t>
            </a:r>
          </a:p>
          <a:p>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setjmp</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k_context</a:t>
            </a:r>
            <a:r>
              <a:rPr lang="en-US" sz="1400" b="1" dirty="0">
                <a:latin typeface="Courier New" panose="02070309020205020404" pitchFamily="49" charset="0"/>
                <a:cs typeface="Courier New" panose="02070309020205020404" pitchFamily="49" charset="0"/>
              </a:rPr>
              <a:t>) == 0)</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longjmp</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tcb</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tid</a:t>
            </a:r>
            <a:r>
              <a:rPr lang="en-US" sz="1400" b="1" dirty="0">
                <a:latin typeface="Courier New" panose="02070309020205020404" pitchFamily="49" charset="0"/>
                <a:cs typeface="Courier New" panose="02070309020205020404" pitchFamily="49" charset="0"/>
              </a:rPr>
              <a:t>].context, 3);</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p:txBody>
      </p:sp>
      <p:cxnSp>
        <p:nvCxnSpPr>
          <p:cNvPr id="21" name="Straight Arrow Connector 20"/>
          <p:cNvCxnSpPr/>
          <p:nvPr/>
        </p:nvCxnSpPr>
        <p:spPr bwMode="auto">
          <a:xfrm flipV="1">
            <a:off x="2757109" y="3813581"/>
            <a:ext cx="3745784" cy="424935"/>
          </a:xfrm>
          <a:prstGeom prst="straightConnector1">
            <a:avLst/>
          </a:prstGeom>
          <a:solidFill>
            <a:schemeClr val="accent1"/>
          </a:solidFill>
          <a:ln w="508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Group 24"/>
          <p:cNvGrpSpPr/>
          <p:nvPr/>
        </p:nvGrpSpPr>
        <p:grpSpPr>
          <a:xfrm>
            <a:off x="3461735" y="1858200"/>
            <a:ext cx="2989602" cy="623229"/>
            <a:chOff x="3076687" y="1614359"/>
            <a:chExt cx="2989602" cy="623229"/>
          </a:xfrm>
        </p:grpSpPr>
        <p:cxnSp>
          <p:nvCxnSpPr>
            <p:cNvPr id="7" name="Straight Arrow Connector 6"/>
            <p:cNvCxnSpPr/>
            <p:nvPr/>
          </p:nvCxnSpPr>
          <p:spPr bwMode="auto">
            <a:xfrm flipV="1">
              <a:off x="3076687" y="1688948"/>
              <a:ext cx="2989602" cy="548640"/>
            </a:xfrm>
            <a:prstGeom prst="straightConnector1">
              <a:avLst/>
            </a:prstGeom>
            <a:solidFill>
              <a:schemeClr val="accent1"/>
            </a:solidFill>
            <a:ln w="508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p:nvPr/>
          </p:nvSpPr>
          <p:spPr>
            <a:xfrm rot="21040521">
              <a:off x="4243669" y="1614359"/>
              <a:ext cx="1096303" cy="246221"/>
            </a:xfrm>
            <a:prstGeom prst="rect">
              <a:avLst/>
            </a:prstGeom>
            <a:noFill/>
          </p:spPr>
          <p:txBody>
            <a:bodyPr wrap="square" rtlCol="0">
              <a:spAutoFit/>
            </a:bodyPr>
            <a:lstStyle/>
            <a:p>
              <a:pPr algn="ctr">
                <a:spcAft>
                  <a:spcPts val="600"/>
                </a:spcAft>
              </a:pPr>
              <a:r>
                <a:rPr lang="en-US" sz="1000" b="1" dirty="0">
                  <a:solidFill>
                    <a:srgbClr val="FF0000"/>
                  </a:solidFill>
                  <a:latin typeface="Comic Sans MS" panose="030F0702030302020204" pitchFamily="66" charset="0"/>
                </a:rPr>
                <a:t>Save Context</a:t>
              </a:r>
            </a:p>
          </p:txBody>
        </p:sp>
      </p:grpSp>
      <p:grpSp>
        <p:nvGrpSpPr>
          <p:cNvPr id="27" name="Group 26"/>
          <p:cNvGrpSpPr/>
          <p:nvPr/>
        </p:nvGrpSpPr>
        <p:grpSpPr>
          <a:xfrm>
            <a:off x="4517992" y="2882880"/>
            <a:ext cx="2240677" cy="444819"/>
            <a:chOff x="4082335" y="2639040"/>
            <a:chExt cx="593850" cy="444819"/>
          </a:xfrm>
        </p:grpSpPr>
        <p:cxnSp>
          <p:nvCxnSpPr>
            <p:cNvPr id="17" name="Straight Arrow Connector 16"/>
            <p:cNvCxnSpPr/>
            <p:nvPr/>
          </p:nvCxnSpPr>
          <p:spPr bwMode="auto">
            <a:xfrm flipV="1">
              <a:off x="4087906" y="2714724"/>
              <a:ext cx="588279" cy="369135"/>
            </a:xfrm>
            <a:prstGeom prst="straightConnector1">
              <a:avLst/>
            </a:prstGeom>
            <a:solidFill>
              <a:schemeClr val="accent1"/>
            </a:solidFill>
            <a:ln w="508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rot="21129404">
              <a:off x="4082335" y="2639040"/>
              <a:ext cx="532532" cy="246221"/>
            </a:xfrm>
            <a:prstGeom prst="rect">
              <a:avLst/>
            </a:prstGeom>
            <a:noFill/>
          </p:spPr>
          <p:txBody>
            <a:bodyPr wrap="square" rtlCol="0">
              <a:spAutoFit/>
            </a:bodyPr>
            <a:lstStyle/>
            <a:p>
              <a:pPr algn="ctr">
                <a:spcAft>
                  <a:spcPts val="600"/>
                </a:spcAft>
              </a:pPr>
              <a:r>
                <a:rPr lang="en-US" sz="1000" b="1" dirty="0">
                  <a:solidFill>
                    <a:srgbClr val="FF0000"/>
                  </a:solidFill>
                  <a:latin typeface="Comic Sans MS" panose="030F0702030302020204" pitchFamily="66" charset="0"/>
                </a:rPr>
                <a:t>Save Context</a:t>
              </a:r>
            </a:p>
          </p:txBody>
        </p:sp>
      </p:grpSp>
      <p:grpSp>
        <p:nvGrpSpPr>
          <p:cNvPr id="29" name="Group 28"/>
          <p:cNvGrpSpPr/>
          <p:nvPr/>
        </p:nvGrpSpPr>
        <p:grpSpPr>
          <a:xfrm>
            <a:off x="7718115" y="2958564"/>
            <a:ext cx="490859" cy="1658494"/>
            <a:chOff x="6221896" y="2714724"/>
            <a:chExt cx="490859" cy="1658494"/>
          </a:xfrm>
        </p:grpSpPr>
        <p:cxnSp>
          <p:nvCxnSpPr>
            <p:cNvPr id="22" name="Straight Arrow Connector 21"/>
            <p:cNvCxnSpPr/>
            <p:nvPr/>
          </p:nvCxnSpPr>
          <p:spPr bwMode="auto">
            <a:xfrm flipH="1" flipV="1">
              <a:off x="6221896" y="2714724"/>
              <a:ext cx="347870" cy="1658494"/>
            </a:xfrm>
            <a:prstGeom prst="straightConnector1">
              <a:avLst/>
            </a:prstGeom>
            <a:solidFill>
              <a:schemeClr val="accent1"/>
            </a:solidFill>
            <a:ln w="508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rot="4712504">
              <a:off x="6041493" y="3604971"/>
              <a:ext cx="1096303" cy="246221"/>
            </a:xfrm>
            <a:prstGeom prst="rect">
              <a:avLst/>
            </a:prstGeom>
            <a:solidFill>
              <a:schemeClr val="bg1"/>
            </a:solidFill>
          </p:spPr>
          <p:txBody>
            <a:bodyPr wrap="square" rtlCol="0">
              <a:spAutoFit/>
            </a:bodyPr>
            <a:lstStyle/>
            <a:p>
              <a:pPr algn="ctr">
                <a:spcAft>
                  <a:spcPts val="600"/>
                </a:spcAft>
              </a:pPr>
              <a:r>
                <a:rPr lang="en-US" sz="1000" b="1" dirty="0">
                  <a:solidFill>
                    <a:srgbClr val="FF0000"/>
                  </a:solidFill>
                  <a:latin typeface="Comic Sans MS" panose="030F0702030302020204" pitchFamily="66" charset="0"/>
                </a:rPr>
                <a:t>Save Context</a:t>
              </a:r>
            </a:p>
          </p:txBody>
        </p:sp>
      </p:grpSp>
      <p:grpSp>
        <p:nvGrpSpPr>
          <p:cNvPr id="31" name="Group 30"/>
          <p:cNvGrpSpPr/>
          <p:nvPr/>
        </p:nvGrpSpPr>
        <p:grpSpPr>
          <a:xfrm>
            <a:off x="3495995" y="1887585"/>
            <a:ext cx="3008354" cy="3812838"/>
            <a:chOff x="8369701" y="-1721008"/>
            <a:chExt cx="3008354" cy="3812838"/>
          </a:xfrm>
        </p:grpSpPr>
        <p:cxnSp>
          <p:nvCxnSpPr>
            <p:cNvPr id="18" name="Straight Arrow Connector 17"/>
            <p:cNvCxnSpPr/>
            <p:nvPr/>
          </p:nvCxnSpPr>
          <p:spPr bwMode="auto">
            <a:xfrm flipV="1">
              <a:off x="8369701" y="-1721008"/>
              <a:ext cx="3008354" cy="3812838"/>
            </a:xfrm>
            <a:prstGeom prst="straightConnector1">
              <a:avLst/>
            </a:prstGeom>
            <a:solidFill>
              <a:schemeClr val="accent1"/>
            </a:solidFill>
            <a:ln w="508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rot="18462374">
              <a:off x="8733652" y="575477"/>
              <a:ext cx="1096303" cy="246221"/>
            </a:xfrm>
            <a:prstGeom prst="rect">
              <a:avLst/>
            </a:prstGeom>
            <a:noFill/>
          </p:spPr>
          <p:txBody>
            <a:bodyPr wrap="square" rtlCol="0">
              <a:spAutoFit/>
            </a:bodyPr>
            <a:lstStyle/>
            <a:p>
              <a:pPr algn="ctr">
                <a:spcAft>
                  <a:spcPts val="600"/>
                </a:spcAft>
              </a:pPr>
              <a:r>
                <a:rPr lang="en-US" sz="1000" b="1" dirty="0">
                  <a:solidFill>
                    <a:srgbClr val="FF0000"/>
                  </a:solidFill>
                  <a:latin typeface="Comic Sans MS" panose="030F0702030302020204" pitchFamily="66" charset="0"/>
                </a:rPr>
                <a:t>Save Context</a:t>
              </a:r>
            </a:p>
          </p:txBody>
        </p:sp>
      </p:grpSp>
      <p:grpSp>
        <p:nvGrpSpPr>
          <p:cNvPr id="9" name="Group 8"/>
          <p:cNvGrpSpPr/>
          <p:nvPr/>
        </p:nvGrpSpPr>
        <p:grpSpPr>
          <a:xfrm>
            <a:off x="4092344" y="2958565"/>
            <a:ext cx="4731026" cy="3169241"/>
            <a:chOff x="3707296" y="2714724"/>
            <a:chExt cx="4731026" cy="3169241"/>
          </a:xfrm>
        </p:grpSpPr>
        <p:sp>
          <p:nvSpPr>
            <p:cNvPr id="12" name="Freeform 11"/>
            <p:cNvSpPr/>
            <p:nvPr/>
          </p:nvSpPr>
          <p:spPr bwMode="auto">
            <a:xfrm>
              <a:off x="3707296" y="2714724"/>
              <a:ext cx="4731026" cy="3169241"/>
            </a:xfrm>
            <a:custGeom>
              <a:avLst/>
              <a:gdLst>
                <a:gd name="connsiteX0" fmla="*/ 0 w 4731026"/>
                <a:gd name="connsiteY0" fmla="*/ 3169241 h 3169241"/>
                <a:gd name="connsiteX1" fmla="*/ 2226365 w 4731026"/>
                <a:gd name="connsiteY1" fmla="*/ 38415 h 3169241"/>
                <a:gd name="connsiteX2" fmla="*/ 4731026 w 4731026"/>
                <a:gd name="connsiteY2" fmla="*/ 1708189 h 3169241"/>
              </a:gdLst>
              <a:ahLst/>
              <a:cxnLst>
                <a:cxn ang="0">
                  <a:pos x="connsiteX0" y="connsiteY0"/>
                </a:cxn>
                <a:cxn ang="0">
                  <a:pos x="connsiteX1" y="connsiteY1"/>
                </a:cxn>
                <a:cxn ang="0">
                  <a:pos x="connsiteX2" y="connsiteY2"/>
                </a:cxn>
              </a:cxnLst>
              <a:rect l="l" t="t" r="r" b="b"/>
              <a:pathLst>
                <a:path w="4731026" h="3169241">
                  <a:moveTo>
                    <a:pt x="0" y="3169241"/>
                  </a:moveTo>
                  <a:cubicBezTo>
                    <a:pt x="718930" y="1725582"/>
                    <a:pt x="1437861" y="281924"/>
                    <a:pt x="2226365" y="38415"/>
                  </a:cubicBezTo>
                  <a:cubicBezTo>
                    <a:pt x="3014869" y="-205094"/>
                    <a:pt x="3872947" y="751547"/>
                    <a:pt x="4731026" y="1708189"/>
                  </a:cubicBezTo>
                </a:path>
              </a:pathLst>
            </a:custGeom>
            <a:noFill/>
            <a:ln w="38100" cap="flat" cmpd="sng" algn="ctr">
              <a:solidFill>
                <a:srgbClr val="FF0000"/>
              </a:solidFill>
              <a:prstDash val="solid"/>
              <a:miter lim="800000"/>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en-US"/>
            </a:p>
          </p:txBody>
        </p:sp>
        <p:sp>
          <p:nvSpPr>
            <p:cNvPr id="33" name="TextBox 32"/>
            <p:cNvSpPr txBox="1"/>
            <p:nvPr/>
          </p:nvSpPr>
          <p:spPr>
            <a:xfrm rot="17908819">
              <a:off x="4280121" y="4049337"/>
              <a:ext cx="1282147" cy="477054"/>
            </a:xfrm>
            <a:prstGeom prst="rect">
              <a:avLst/>
            </a:prstGeom>
            <a:noFill/>
          </p:spPr>
          <p:txBody>
            <a:bodyPr wrap="square" rtlCol="0">
              <a:spAutoFit/>
            </a:bodyPr>
            <a:lstStyle/>
            <a:p>
              <a:pPr algn="ctr">
                <a:spcAft>
                  <a:spcPts val="600"/>
                </a:spcAft>
              </a:pPr>
              <a:r>
                <a:rPr lang="en-US" sz="1000" b="1" dirty="0">
                  <a:solidFill>
                    <a:srgbClr val="FF0000"/>
                  </a:solidFill>
                  <a:latin typeface="Comic Sans MS" panose="030F0702030302020204" pitchFamily="66" charset="0"/>
                </a:rPr>
                <a:t>Restore Context</a:t>
              </a:r>
            </a:p>
            <a:p>
              <a:pPr algn="ctr"/>
              <a:r>
                <a:rPr lang="en-US" sz="1000" b="1" dirty="0">
                  <a:solidFill>
                    <a:srgbClr val="FF0000"/>
                  </a:solidFill>
                  <a:latin typeface="Comic Sans MS" panose="030F0702030302020204" pitchFamily="66" charset="0"/>
                </a:rPr>
                <a:t>Return 3</a:t>
              </a:r>
            </a:p>
          </p:txBody>
        </p:sp>
      </p:grpSp>
      <p:grpSp>
        <p:nvGrpSpPr>
          <p:cNvPr id="14" name="Group 13"/>
          <p:cNvGrpSpPr/>
          <p:nvPr/>
        </p:nvGrpSpPr>
        <p:grpSpPr>
          <a:xfrm>
            <a:off x="3505936" y="1846125"/>
            <a:ext cx="4512365" cy="3894054"/>
            <a:chOff x="3120887" y="1602285"/>
            <a:chExt cx="4512365" cy="3894054"/>
          </a:xfrm>
        </p:grpSpPr>
        <p:sp>
          <p:nvSpPr>
            <p:cNvPr id="13" name="Freeform 12"/>
            <p:cNvSpPr/>
            <p:nvPr/>
          </p:nvSpPr>
          <p:spPr bwMode="auto">
            <a:xfrm>
              <a:off x="3120887" y="1602285"/>
              <a:ext cx="4512365" cy="3894054"/>
            </a:xfrm>
            <a:custGeom>
              <a:avLst/>
              <a:gdLst>
                <a:gd name="connsiteX0" fmla="*/ 4512365 w 4512365"/>
                <a:gd name="connsiteY0" fmla="*/ 3088985 h 3894054"/>
                <a:gd name="connsiteX1" fmla="*/ 2842591 w 4512365"/>
                <a:gd name="connsiteY1" fmla="*/ 7854 h 3894054"/>
                <a:gd name="connsiteX2" fmla="*/ 0 w 4512365"/>
                <a:gd name="connsiteY2" fmla="*/ 3894054 h 3894054"/>
              </a:gdLst>
              <a:ahLst/>
              <a:cxnLst>
                <a:cxn ang="0">
                  <a:pos x="connsiteX0" y="connsiteY0"/>
                </a:cxn>
                <a:cxn ang="0">
                  <a:pos x="connsiteX1" y="connsiteY1"/>
                </a:cxn>
                <a:cxn ang="0">
                  <a:pos x="connsiteX2" y="connsiteY2"/>
                </a:cxn>
              </a:cxnLst>
              <a:rect l="l" t="t" r="r" b="b"/>
              <a:pathLst>
                <a:path w="4512365" h="3894054">
                  <a:moveTo>
                    <a:pt x="4512365" y="3088985"/>
                  </a:moveTo>
                  <a:cubicBezTo>
                    <a:pt x="4053508" y="1481330"/>
                    <a:pt x="3594652" y="-126324"/>
                    <a:pt x="2842591" y="7854"/>
                  </a:cubicBezTo>
                  <a:cubicBezTo>
                    <a:pt x="2090530" y="142032"/>
                    <a:pt x="1045265" y="2018043"/>
                    <a:pt x="0" y="3894054"/>
                  </a:cubicBezTo>
                </a:path>
              </a:pathLst>
            </a:custGeom>
            <a:noFill/>
            <a:ln w="50800" cap="flat" cmpd="sng" algn="ctr">
              <a:solidFill>
                <a:srgbClr val="FF0000"/>
              </a:solidFill>
              <a:prstDash val="solid"/>
              <a:miter lim="800000"/>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en-US"/>
            </a:p>
          </p:txBody>
        </p:sp>
        <p:sp>
          <p:nvSpPr>
            <p:cNvPr id="34" name="TextBox 33"/>
            <p:cNvSpPr txBox="1"/>
            <p:nvPr/>
          </p:nvSpPr>
          <p:spPr>
            <a:xfrm rot="18031979">
              <a:off x="3603105" y="3999623"/>
              <a:ext cx="1282147" cy="477054"/>
            </a:xfrm>
            <a:prstGeom prst="rect">
              <a:avLst/>
            </a:prstGeom>
            <a:noFill/>
          </p:spPr>
          <p:txBody>
            <a:bodyPr wrap="square" rtlCol="0">
              <a:spAutoFit/>
            </a:bodyPr>
            <a:lstStyle/>
            <a:p>
              <a:pPr algn="ctr">
                <a:spcAft>
                  <a:spcPts val="600"/>
                </a:spcAft>
              </a:pPr>
              <a:r>
                <a:rPr lang="en-US" sz="1000" b="1" dirty="0">
                  <a:solidFill>
                    <a:srgbClr val="FF0000"/>
                  </a:solidFill>
                  <a:latin typeface="Comic Sans MS" panose="030F0702030302020204" pitchFamily="66" charset="0"/>
                </a:rPr>
                <a:t>Restore Context</a:t>
              </a:r>
            </a:p>
            <a:p>
              <a:pPr algn="ctr"/>
              <a:r>
                <a:rPr lang="en-US" sz="1000" b="1" dirty="0">
                  <a:solidFill>
                    <a:srgbClr val="FF0000"/>
                  </a:solidFill>
                  <a:latin typeface="Comic Sans MS" panose="030F0702030302020204" pitchFamily="66" charset="0"/>
                </a:rPr>
                <a:t>Return 2</a:t>
              </a:r>
            </a:p>
          </p:txBody>
        </p:sp>
      </p:grpSp>
      <p:grpSp>
        <p:nvGrpSpPr>
          <p:cNvPr id="19" name="Group 18"/>
          <p:cNvGrpSpPr/>
          <p:nvPr/>
        </p:nvGrpSpPr>
        <p:grpSpPr>
          <a:xfrm>
            <a:off x="3436360" y="1554165"/>
            <a:ext cx="4256331" cy="2317458"/>
            <a:chOff x="3051313" y="1310325"/>
            <a:chExt cx="2266272" cy="2317458"/>
          </a:xfrm>
        </p:grpSpPr>
        <p:sp>
          <p:nvSpPr>
            <p:cNvPr id="8" name="Freeform 7"/>
            <p:cNvSpPr/>
            <p:nvPr/>
          </p:nvSpPr>
          <p:spPr bwMode="auto">
            <a:xfrm>
              <a:off x="3051313" y="1582547"/>
              <a:ext cx="2266272" cy="2045236"/>
            </a:xfrm>
            <a:custGeom>
              <a:avLst/>
              <a:gdLst>
                <a:gd name="connsiteX0" fmla="*/ 89452 w 2266272"/>
                <a:gd name="connsiteY0" fmla="*/ 2045236 h 2045236"/>
                <a:gd name="connsiteX1" fmla="*/ 2266122 w 2266272"/>
                <a:gd name="connsiteY1" fmla="*/ 67349 h 2045236"/>
                <a:gd name="connsiteX2" fmla="*/ 0 w 2266272"/>
                <a:gd name="connsiteY2" fmla="*/ 653757 h 2045236"/>
              </a:gdLst>
              <a:ahLst/>
              <a:cxnLst>
                <a:cxn ang="0">
                  <a:pos x="connsiteX0" y="connsiteY0"/>
                </a:cxn>
                <a:cxn ang="0">
                  <a:pos x="connsiteX1" y="connsiteY1"/>
                </a:cxn>
                <a:cxn ang="0">
                  <a:pos x="connsiteX2" y="connsiteY2"/>
                </a:cxn>
              </a:cxnLst>
              <a:rect l="l" t="t" r="r" b="b"/>
              <a:pathLst>
                <a:path w="2266272" h="2045236">
                  <a:moveTo>
                    <a:pt x="89452" y="2045236"/>
                  </a:moveTo>
                  <a:cubicBezTo>
                    <a:pt x="1185241" y="1172249"/>
                    <a:pt x="2281031" y="299262"/>
                    <a:pt x="2266122" y="67349"/>
                  </a:cubicBezTo>
                  <a:cubicBezTo>
                    <a:pt x="2251213" y="-164564"/>
                    <a:pt x="1125606" y="244596"/>
                    <a:pt x="0" y="653757"/>
                  </a:cubicBezTo>
                </a:path>
              </a:pathLst>
            </a:custGeom>
            <a:noFill/>
            <a:ln w="50800" cap="flat" cmpd="sng" algn="ctr">
              <a:solidFill>
                <a:srgbClr val="FF0000"/>
              </a:solidFill>
              <a:prstDash val="solid"/>
              <a:miter lim="800000"/>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en-US"/>
            </a:p>
          </p:txBody>
        </p:sp>
        <p:sp>
          <p:nvSpPr>
            <p:cNvPr id="35" name="TextBox 34"/>
            <p:cNvSpPr txBox="1"/>
            <p:nvPr/>
          </p:nvSpPr>
          <p:spPr>
            <a:xfrm rot="21059798">
              <a:off x="3672664" y="1310325"/>
              <a:ext cx="1282147" cy="477054"/>
            </a:xfrm>
            <a:prstGeom prst="rect">
              <a:avLst/>
            </a:prstGeom>
            <a:noFill/>
          </p:spPr>
          <p:txBody>
            <a:bodyPr wrap="square" rtlCol="0">
              <a:spAutoFit/>
            </a:bodyPr>
            <a:lstStyle/>
            <a:p>
              <a:pPr algn="ctr">
                <a:spcAft>
                  <a:spcPts val="600"/>
                </a:spcAft>
              </a:pPr>
              <a:r>
                <a:rPr lang="en-US" sz="1000" b="1" dirty="0">
                  <a:solidFill>
                    <a:srgbClr val="FF0000"/>
                  </a:solidFill>
                  <a:latin typeface="Comic Sans MS" panose="030F0702030302020204" pitchFamily="66" charset="0"/>
                </a:rPr>
                <a:t>Restore Context</a:t>
              </a:r>
            </a:p>
            <a:p>
              <a:pPr algn="ctr"/>
              <a:r>
                <a:rPr lang="en-US" sz="1000" b="1" dirty="0">
                  <a:solidFill>
                    <a:srgbClr val="FF0000"/>
                  </a:solidFill>
                  <a:latin typeface="Comic Sans MS" panose="030F0702030302020204" pitchFamily="66" charset="0"/>
                </a:rPr>
                <a:t>Return 1</a:t>
              </a:r>
            </a:p>
          </p:txBody>
        </p:sp>
      </p:grpSp>
      <p:grpSp>
        <p:nvGrpSpPr>
          <p:cNvPr id="44" name="Group 43"/>
          <p:cNvGrpSpPr/>
          <p:nvPr/>
        </p:nvGrpSpPr>
        <p:grpSpPr>
          <a:xfrm>
            <a:off x="4055904" y="2813814"/>
            <a:ext cx="3880873" cy="3376941"/>
            <a:chOff x="3737113" y="2516963"/>
            <a:chExt cx="2098697" cy="3376941"/>
          </a:xfrm>
        </p:grpSpPr>
        <p:sp>
          <p:nvSpPr>
            <p:cNvPr id="45" name="Freeform 44"/>
            <p:cNvSpPr/>
            <p:nvPr/>
          </p:nvSpPr>
          <p:spPr bwMode="auto">
            <a:xfrm>
              <a:off x="3737113" y="2516963"/>
              <a:ext cx="2098697" cy="3376941"/>
            </a:xfrm>
            <a:custGeom>
              <a:avLst/>
              <a:gdLst>
                <a:gd name="connsiteX0" fmla="*/ 0 w 2098697"/>
                <a:gd name="connsiteY0" fmla="*/ 3376941 h 3376941"/>
                <a:gd name="connsiteX1" fmla="*/ 2097157 w 2098697"/>
                <a:gd name="connsiteY1" fmla="*/ 186480 h 3376941"/>
                <a:gd name="connsiteX2" fmla="*/ 268357 w 2098697"/>
                <a:gd name="connsiteY2" fmla="*/ 653620 h 3376941"/>
              </a:gdLst>
              <a:ahLst/>
              <a:cxnLst>
                <a:cxn ang="0">
                  <a:pos x="connsiteX0" y="connsiteY0"/>
                </a:cxn>
                <a:cxn ang="0">
                  <a:pos x="connsiteX1" y="connsiteY1"/>
                </a:cxn>
                <a:cxn ang="0">
                  <a:pos x="connsiteX2" y="connsiteY2"/>
                </a:cxn>
              </a:cxnLst>
              <a:rect l="l" t="t" r="r" b="b"/>
              <a:pathLst>
                <a:path w="2098697" h="3376941">
                  <a:moveTo>
                    <a:pt x="0" y="3376941"/>
                  </a:moveTo>
                  <a:cubicBezTo>
                    <a:pt x="1026215" y="2008654"/>
                    <a:pt x="2052431" y="640367"/>
                    <a:pt x="2097157" y="186480"/>
                  </a:cubicBezTo>
                  <a:cubicBezTo>
                    <a:pt x="2141883" y="-267407"/>
                    <a:pt x="1205120" y="193106"/>
                    <a:pt x="268357" y="653620"/>
                  </a:cubicBezTo>
                </a:path>
              </a:pathLst>
            </a:custGeom>
            <a:noFill/>
            <a:ln w="50800" cap="flat" cmpd="sng" algn="ctr">
              <a:solidFill>
                <a:srgbClr val="FF0000"/>
              </a:solidFill>
              <a:prstDash val="solid"/>
              <a:miter lim="800000"/>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en-US"/>
            </a:p>
          </p:txBody>
        </p:sp>
        <p:sp>
          <p:nvSpPr>
            <p:cNvPr id="46" name="TextBox 45"/>
            <p:cNvSpPr txBox="1"/>
            <p:nvPr/>
          </p:nvSpPr>
          <p:spPr>
            <a:xfrm rot="19212109">
              <a:off x="4482254" y="3952007"/>
              <a:ext cx="693359" cy="882160"/>
            </a:xfrm>
            <a:prstGeom prst="rect">
              <a:avLst/>
            </a:prstGeom>
            <a:noFill/>
          </p:spPr>
          <p:txBody>
            <a:bodyPr wrap="square" rtlCol="0">
              <a:spAutoFit/>
            </a:bodyPr>
            <a:lstStyle/>
            <a:p>
              <a:pPr algn="ctr">
                <a:spcAft>
                  <a:spcPts val="600"/>
                </a:spcAft>
              </a:pPr>
              <a:r>
                <a:rPr lang="en-US" sz="1000" b="1" dirty="0">
                  <a:solidFill>
                    <a:srgbClr val="FF0000"/>
                  </a:solidFill>
                  <a:latin typeface="Comic Sans MS" panose="030F0702030302020204" pitchFamily="66" charset="0"/>
                </a:rPr>
                <a:t>Restore Context</a:t>
              </a:r>
            </a:p>
            <a:p>
              <a:pPr algn="ctr"/>
              <a:r>
                <a:rPr lang="en-US" sz="1000" b="1" dirty="0">
                  <a:solidFill>
                    <a:srgbClr val="FF0000"/>
                  </a:solidFill>
                  <a:latin typeface="Comic Sans MS" panose="030F0702030302020204" pitchFamily="66" charset="0"/>
                </a:rPr>
                <a:t>Return 3</a:t>
              </a:r>
            </a:p>
          </p:txBody>
        </p:sp>
      </p:grpSp>
      <p:grpSp>
        <p:nvGrpSpPr>
          <p:cNvPr id="47" name="Group 46"/>
          <p:cNvGrpSpPr/>
          <p:nvPr/>
        </p:nvGrpSpPr>
        <p:grpSpPr>
          <a:xfrm>
            <a:off x="1491608" y="1383073"/>
            <a:ext cx="1282147" cy="427478"/>
            <a:chOff x="1106559" y="950392"/>
            <a:chExt cx="1282147" cy="427478"/>
          </a:xfrm>
        </p:grpSpPr>
        <p:sp>
          <p:nvSpPr>
            <p:cNvPr id="43" name="Down Arrow 42"/>
            <p:cNvSpPr/>
            <p:nvPr/>
          </p:nvSpPr>
          <p:spPr bwMode="auto">
            <a:xfrm>
              <a:off x="1520686" y="1163255"/>
              <a:ext cx="417443" cy="214615"/>
            </a:xfrm>
            <a:prstGeom prst="downArrow">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p>
          </p:txBody>
        </p:sp>
        <p:sp>
          <p:nvSpPr>
            <p:cNvPr id="48" name="TextBox 47"/>
            <p:cNvSpPr txBox="1"/>
            <p:nvPr/>
          </p:nvSpPr>
          <p:spPr>
            <a:xfrm>
              <a:off x="1106559" y="950392"/>
              <a:ext cx="1282147" cy="246221"/>
            </a:xfrm>
            <a:prstGeom prst="rect">
              <a:avLst/>
            </a:prstGeom>
            <a:noFill/>
          </p:spPr>
          <p:txBody>
            <a:bodyPr wrap="square" rtlCol="0">
              <a:spAutoFit/>
            </a:bodyPr>
            <a:lstStyle/>
            <a:p>
              <a:pPr algn="ctr">
                <a:spcAft>
                  <a:spcPts val="600"/>
                </a:spcAft>
              </a:pPr>
              <a:r>
                <a:rPr lang="en-US" sz="1000" b="1" dirty="0">
                  <a:solidFill>
                    <a:srgbClr val="FF0000"/>
                  </a:solidFill>
                  <a:latin typeface="Comic Sans MS" panose="030F0702030302020204" pitchFamily="66" charset="0"/>
                </a:rPr>
                <a:t>Start Here</a:t>
              </a:r>
            </a:p>
          </p:txBody>
        </p:sp>
      </p:grpSp>
      <p:grpSp>
        <p:nvGrpSpPr>
          <p:cNvPr id="50" name="Group 49"/>
          <p:cNvGrpSpPr/>
          <p:nvPr/>
        </p:nvGrpSpPr>
        <p:grpSpPr>
          <a:xfrm>
            <a:off x="1484984" y="4546990"/>
            <a:ext cx="1282147" cy="427478"/>
            <a:chOff x="1106559" y="950392"/>
            <a:chExt cx="1282147" cy="427478"/>
          </a:xfrm>
        </p:grpSpPr>
        <p:sp>
          <p:nvSpPr>
            <p:cNvPr id="51" name="Down Arrow 50"/>
            <p:cNvSpPr/>
            <p:nvPr/>
          </p:nvSpPr>
          <p:spPr bwMode="auto">
            <a:xfrm>
              <a:off x="1520686" y="1163255"/>
              <a:ext cx="417443" cy="214615"/>
            </a:xfrm>
            <a:prstGeom prst="downArrow">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p>
          </p:txBody>
        </p:sp>
        <p:sp>
          <p:nvSpPr>
            <p:cNvPr id="52" name="TextBox 51"/>
            <p:cNvSpPr txBox="1"/>
            <p:nvPr/>
          </p:nvSpPr>
          <p:spPr>
            <a:xfrm>
              <a:off x="1106559" y="950392"/>
              <a:ext cx="1282147" cy="246221"/>
            </a:xfrm>
            <a:prstGeom prst="rect">
              <a:avLst/>
            </a:prstGeom>
            <a:noFill/>
          </p:spPr>
          <p:txBody>
            <a:bodyPr wrap="square" rtlCol="0">
              <a:spAutoFit/>
            </a:bodyPr>
            <a:lstStyle/>
            <a:p>
              <a:pPr algn="ctr">
                <a:spcAft>
                  <a:spcPts val="600"/>
                </a:spcAft>
              </a:pPr>
              <a:r>
                <a:rPr lang="en-US" sz="1000" b="1" dirty="0">
                  <a:solidFill>
                    <a:srgbClr val="FF0000"/>
                  </a:solidFill>
                  <a:latin typeface="Comic Sans MS" panose="030F0702030302020204" pitchFamily="66" charset="0"/>
                </a:rPr>
                <a:t>Enter Scheduler</a:t>
              </a:r>
            </a:p>
          </p:txBody>
        </p:sp>
      </p:grpSp>
      <p:grpSp>
        <p:nvGrpSpPr>
          <p:cNvPr id="56" name="Group 55"/>
          <p:cNvGrpSpPr/>
          <p:nvPr/>
        </p:nvGrpSpPr>
        <p:grpSpPr>
          <a:xfrm>
            <a:off x="4002892" y="2913203"/>
            <a:ext cx="3959747" cy="3240804"/>
            <a:chOff x="6092657" y="2735080"/>
            <a:chExt cx="2431022" cy="3226310"/>
          </a:xfrm>
        </p:grpSpPr>
        <p:sp>
          <p:nvSpPr>
            <p:cNvPr id="55" name="Freeform 54"/>
            <p:cNvSpPr/>
            <p:nvPr/>
          </p:nvSpPr>
          <p:spPr bwMode="auto">
            <a:xfrm>
              <a:off x="6092657" y="2735080"/>
              <a:ext cx="2431022" cy="3226310"/>
            </a:xfrm>
            <a:custGeom>
              <a:avLst/>
              <a:gdLst>
                <a:gd name="connsiteX0" fmla="*/ 0 w 1942607"/>
                <a:gd name="connsiteY0" fmla="*/ 3292027 h 3292027"/>
                <a:gd name="connsiteX1" fmla="*/ 1938131 w 1942607"/>
                <a:gd name="connsiteY1" fmla="*/ 250653 h 3292027"/>
                <a:gd name="connsiteX2" fmla="*/ 427383 w 1942607"/>
                <a:gd name="connsiteY2" fmla="*/ 389801 h 3292027"/>
              </a:gdLst>
              <a:ahLst/>
              <a:cxnLst>
                <a:cxn ang="0">
                  <a:pos x="connsiteX0" y="connsiteY0"/>
                </a:cxn>
                <a:cxn ang="0">
                  <a:pos x="connsiteX1" y="connsiteY1"/>
                </a:cxn>
                <a:cxn ang="0">
                  <a:pos x="connsiteX2" y="connsiteY2"/>
                </a:cxn>
              </a:cxnLst>
              <a:rect l="l" t="t" r="r" b="b"/>
              <a:pathLst>
                <a:path w="1942607" h="3292027">
                  <a:moveTo>
                    <a:pt x="0" y="3292027"/>
                  </a:moveTo>
                  <a:cubicBezTo>
                    <a:pt x="933450" y="2013192"/>
                    <a:pt x="1866900" y="734357"/>
                    <a:pt x="1938131" y="250653"/>
                  </a:cubicBezTo>
                  <a:cubicBezTo>
                    <a:pt x="2009362" y="-233051"/>
                    <a:pt x="1218372" y="78375"/>
                    <a:pt x="427383" y="389801"/>
                  </a:cubicBezTo>
                </a:path>
              </a:pathLst>
            </a:custGeom>
            <a:noFill/>
            <a:ln w="50800" cap="flat" cmpd="sng" algn="ctr">
              <a:solidFill>
                <a:srgbClr val="FF0000"/>
              </a:solidFill>
              <a:prstDash val="solid"/>
              <a:miter lim="800000"/>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en-US"/>
            </a:p>
          </p:txBody>
        </p:sp>
        <p:sp>
          <p:nvSpPr>
            <p:cNvPr id="57" name="TextBox 56"/>
            <p:cNvSpPr txBox="1"/>
            <p:nvPr/>
          </p:nvSpPr>
          <p:spPr>
            <a:xfrm rot="20849998">
              <a:off x="6888993" y="2951508"/>
              <a:ext cx="790689" cy="773570"/>
            </a:xfrm>
            <a:prstGeom prst="rect">
              <a:avLst/>
            </a:prstGeom>
            <a:noFill/>
          </p:spPr>
          <p:txBody>
            <a:bodyPr wrap="square" rtlCol="0">
              <a:spAutoFit/>
            </a:bodyPr>
            <a:lstStyle/>
            <a:p>
              <a:pPr algn="ctr">
                <a:spcAft>
                  <a:spcPts val="600"/>
                </a:spcAft>
              </a:pPr>
              <a:r>
                <a:rPr lang="en-US" sz="1000" b="1" dirty="0">
                  <a:solidFill>
                    <a:srgbClr val="FF0000"/>
                  </a:solidFill>
                  <a:latin typeface="Comic Sans MS" panose="030F0702030302020204" pitchFamily="66" charset="0"/>
                </a:rPr>
                <a:t>Restore Context</a:t>
              </a:r>
            </a:p>
            <a:p>
              <a:pPr algn="ctr"/>
              <a:r>
                <a:rPr lang="en-US" sz="1000" b="1" dirty="0">
                  <a:solidFill>
                    <a:srgbClr val="FF0000"/>
                  </a:solidFill>
                  <a:latin typeface="Comic Sans MS" panose="030F0702030302020204" pitchFamily="66" charset="0"/>
                </a:rPr>
                <a:t>Return 3</a:t>
              </a:r>
            </a:p>
          </p:txBody>
        </p:sp>
      </p:grpSp>
      <p:sp>
        <p:nvSpPr>
          <p:cNvPr id="58" name="Freeform 57"/>
          <p:cNvSpPr/>
          <p:nvPr/>
        </p:nvSpPr>
        <p:spPr bwMode="auto">
          <a:xfrm rot="1155011">
            <a:off x="727345" y="5530563"/>
            <a:ext cx="576560" cy="844826"/>
          </a:xfrm>
          <a:custGeom>
            <a:avLst/>
            <a:gdLst>
              <a:gd name="connsiteX0" fmla="*/ 576560 w 576560"/>
              <a:gd name="connsiteY0" fmla="*/ 844826 h 844826"/>
              <a:gd name="connsiteX1" fmla="*/ 10030 w 576560"/>
              <a:gd name="connsiteY1" fmla="*/ 457200 h 844826"/>
              <a:gd name="connsiteX2" fmla="*/ 268447 w 576560"/>
              <a:gd name="connsiteY2" fmla="*/ 0 h 844826"/>
            </a:gdLst>
            <a:ahLst/>
            <a:cxnLst>
              <a:cxn ang="0">
                <a:pos x="connsiteX0" y="connsiteY0"/>
              </a:cxn>
              <a:cxn ang="0">
                <a:pos x="connsiteX1" y="connsiteY1"/>
              </a:cxn>
              <a:cxn ang="0">
                <a:pos x="connsiteX2" y="connsiteY2"/>
              </a:cxn>
            </a:cxnLst>
            <a:rect l="l" t="t" r="r" b="b"/>
            <a:pathLst>
              <a:path w="576560" h="844826">
                <a:moveTo>
                  <a:pt x="576560" y="844826"/>
                </a:moveTo>
                <a:cubicBezTo>
                  <a:pt x="318971" y="721415"/>
                  <a:pt x="61382" y="598004"/>
                  <a:pt x="10030" y="457200"/>
                </a:cubicBezTo>
                <a:cubicBezTo>
                  <a:pt x="-41322" y="316396"/>
                  <a:pt x="113562" y="158198"/>
                  <a:pt x="268447" y="0"/>
                </a:cubicBezTo>
              </a:path>
            </a:pathLst>
          </a:custGeom>
          <a:noFill/>
          <a:ln w="38100" cap="flat" cmpd="sng" algn="ctr">
            <a:solidFill>
              <a:srgbClr val="FF0000"/>
            </a:solidFill>
            <a:prstDash val="solid"/>
            <a:miter lim="800000"/>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en-US"/>
          </a:p>
        </p:txBody>
      </p:sp>
      <p:grpSp>
        <p:nvGrpSpPr>
          <p:cNvPr id="61" name="Group 60"/>
          <p:cNvGrpSpPr/>
          <p:nvPr/>
        </p:nvGrpSpPr>
        <p:grpSpPr>
          <a:xfrm>
            <a:off x="3482747" y="1924333"/>
            <a:ext cx="3001756" cy="3792659"/>
            <a:chOff x="8369701" y="-1700829"/>
            <a:chExt cx="3001756" cy="3792659"/>
          </a:xfrm>
        </p:grpSpPr>
        <p:cxnSp>
          <p:nvCxnSpPr>
            <p:cNvPr id="62" name="Straight Arrow Connector 61"/>
            <p:cNvCxnSpPr/>
            <p:nvPr/>
          </p:nvCxnSpPr>
          <p:spPr bwMode="auto">
            <a:xfrm flipV="1">
              <a:off x="8369701" y="-1700829"/>
              <a:ext cx="3001756" cy="3792659"/>
            </a:xfrm>
            <a:prstGeom prst="straightConnector1">
              <a:avLst/>
            </a:prstGeom>
            <a:solidFill>
              <a:schemeClr val="accent1"/>
            </a:solidFill>
            <a:ln w="508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Box 62"/>
            <p:cNvSpPr txBox="1"/>
            <p:nvPr/>
          </p:nvSpPr>
          <p:spPr>
            <a:xfrm rot="18462374">
              <a:off x="8733652" y="555157"/>
              <a:ext cx="1096303" cy="246221"/>
            </a:xfrm>
            <a:prstGeom prst="rect">
              <a:avLst/>
            </a:prstGeom>
            <a:noFill/>
          </p:spPr>
          <p:txBody>
            <a:bodyPr wrap="square" rtlCol="0">
              <a:spAutoFit/>
            </a:bodyPr>
            <a:lstStyle/>
            <a:p>
              <a:pPr algn="ctr">
                <a:spcAft>
                  <a:spcPts val="600"/>
                </a:spcAft>
              </a:pPr>
              <a:r>
                <a:rPr lang="en-US" sz="1000" b="1" dirty="0">
                  <a:solidFill>
                    <a:srgbClr val="FF0000"/>
                  </a:solidFill>
                  <a:latin typeface="Comic Sans MS" panose="030F0702030302020204" pitchFamily="66" charset="0"/>
                </a:rPr>
                <a:t>Save Context</a:t>
              </a:r>
            </a:p>
          </p:txBody>
        </p:sp>
      </p:grpSp>
      <p:grpSp>
        <p:nvGrpSpPr>
          <p:cNvPr id="60" name="Group 59"/>
          <p:cNvGrpSpPr/>
          <p:nvPr/>
        </p:nvGrpSpPr>
        <p:grpSpPr>
          <a:xfrm>
            <a:off x="3461735" y="1846397"/>
            <a:ext cx="3002850" cy="635032"/>
            <a:chOff x="3076687" y="1602556"/>
            <a:chExt cx="3002850" cy="635032"/>
          </a:xfrm>
        </p:grpSpPr>
        <p:cxnSp>
          <p:nvCxnSpPr>
            <p:cNvPr id="64" name="Straight Arrow Connector 63"/>
            <p:cNvCxnSpPr/>
            <p:nvPr/>
          </p:nvCxnSpPr>
          <p:spPr bwMode="auto">
            <a:xfrm flipV="1">
              <a:off x="3076687" y="1688948"/>
              <a:ext cx="3002850" cy="548640"/>
            </a:xfrm>
            <a:prstGeom prst="straightConnector1">
              <a:avLst/>
            </a:prstGeom>
            <a:solidFill>
              <a:schemeClr val="accent1"/>
            </a:solidFill>
            <a:ln w="50800" cap="flat" cmpd="sng" algn="ctr">
              <a:solidFill>
                <a:srgbClr val="FF0000"/>
              </a:solidFill>
              <a:prstDash val="solid"/>
              <a:miter lim="800000"/>
              <a:headEnd type="arrow"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Box 64"/>
            <p:cNvSpPr txBox="1"/>
            <p:nvPr/>
          </p:nvSpPr>
          <p:spPr>
            <a:xfrm rot="21045534">
              <a:off x="4432898" y="1602556"/>
              <a:ext cx="1096303" cy="246221"/>
            </a:xfrm>
            <a:prstGeom prst="rect">
              <a:avLst/>
            </a:prstGeom>
            <a:noFill/>
          </p:spPr>
          <p:txBody>
            <a:bodyPr wrap="square" rtlCol="0">
              <a:spAutoFit/>
            </a:bodyPr>
            <a:lstStyle/>
            <a:p>
              <a:pPr algn="ctr">
                <a:spcAft>
                  <a:spcPts val="600"/>
                </a:spcAft>
              </a:pPr>
              <a:r>
                <a:rPr lang="en-US" sz="1000" b="1" dirty="0">
                  <a:solidFill>
                    <a:srgbClr val="FF0000"/>
                  </a:solidFill>
                  <a:latin typeface="Comic Sans MS" panose="030F0702030302020204" pitchFamily="66" charset="0"/>
                </a:rPr>
                <a:t>Return 0</a:t>
              </a:r>
            </a:p>
          </p:txBody>
        </p:sp>
      </p:grpSp>
      <p:grpSp>
        <p:nvGrpSpPr>
          <p:cNvPr id="66" name="Group 65"/>
          <p:cNvGrpSpPr/>
          <p:nvPr/>
        </p:nvGrpSpPr>
        <p:grpSpPr>
          <a:xfrm>
            <a:off x="7718115" y="2958564"/>
            <a:ext cx="444391" cy="1658494"/>
            <a:chOff x="6221896" y="2714724"/>
            <a:chExt cx="444391" cy="1658494"/>
          </a:xfrm>
        </p:grpSpPr>
        <p:cxnSp>
          <p:nvCxnSpPr>
            <p:cNvPr id="67" name="Straight Arrow Connector 66"/>
            <p:cNvCxnSpPr/>
            <p:nvPr/>
          </p:nvCxnSpPr>
          <p:spPr bwMode="auto">
            <a:xfrm flipH="1" flipV="1">
              <a:off x="6221896" y="2714724"/>
              <a:ext cx="347870" cy="1658494"/>
            </a:xfrm>
            <a:prstGeom prst="straightConnector1">
              <a:avLst/>
            </a:prstGeom>
            <a:solidFill>
              <a:schemeClr val="accent1"/>
            </a:solidFill>
            <a:ln w="50800" cap="flat" cmpd="sng" algn="ctr">
              <a:solidFill>
                <a:srgbClr val="FF0000"/>
              </a:solidFill>
              <a:prstDash val="solid"/>
              <a:miter lim="800000"/>
              <a:headEnd type="arrow"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TextBox 67"/>
            <p:cNvSpPr txBox="1"/>
            <p:nvPr/>
          </p:nvSpPr>
          <p:spPr>
            <a:xfrm rot="4712504">
              <a:off x="6071930" y="3400152"/>
              <a:ext cx="942494" cy="246221"/>
            </a:xfrm>
            <a:prstGeom prst="rect">
              <a:avLst/>
            </a:prstGeom>
            <a:solidFill>
              <a:schemeClr val="bg1"/>
            </a:solidFill>
          </p:spPr>
          <p:txBody>
            <a:bodyPr wrap="square" rtlCol="0">
              <a:spAutoFit/>
            </a:bodyPr>
            <a:lstStyle/>
            <a:p>
              <a:pPr algn="ctr">
                <a:spcAft>
                  <a:spcPts val="600"/>
                </a:spcAft>
              </a:pPr>
              <a:r>
                <a:rPr lang="en-US" sz="1000" b="1" dirty="0">
                  <a:solidFill>
                    <a:srgbClr val="FF0000"/>
                  </a:solidFill>
                  <a:latin typeface="Comic Sans MS" panose="030F0702030302020204" pitchFamily="66" charset="0"/>
                </a:rPr>
                <a:t>Return 0</a:t>
              </a:r>
            </a:p>
          </p:txBody>
        </p:sp>
      </p:grpSp>
      <p:grpSp>
        <p:nvGrpSpPr>
          <p:cNvPr id="69" name="Group 68"/>
          <p:cNvGrpSpPr/>
          <p:nvPr/>
        </p:nvGrpSpPr>
        <p:grpSpPr>
          <a:xfrm>
            <a:off x="4519094" y="2868645"/>
            <a:ext cx="2337666" cy="460086"/>
            <a:chOff x="4087906" y="2623774"/>
            <a:chExt cx="2337666" cy="460086"/>
          </a:xfrm>
        </p:grpSpPr>
        <p:cxnSp>
          <p:nvCxnSpPr>
            <p:cNvPr id="70" name="Straight Arrow Connector 69"/>
            <p:cNvCxnSpPr/>
            <p:nvPr/>
          </p:nvCxnSpPr>
          <p:spPr bwMode="auto">
            <a:xfrm flipV="1">
              <a:off x="4087906" y="2695292"/>
              <a:ext cx="2337666" cy="388568"/>
            </a:xfrm>
            <a:prstGeom prst="straightConnector1">
              <a:avLst/>
            </a:prstGeom>
            <a:solidFill>
              <a:schemeClr val="accent1"/>
            </a:solidFill>
            <a:ln w="50800" cap="flat" cmpd="sng" algn="ctr">
              <a:solidFill>
                <a:srgbClr val="FF0000"/>
              </a:solidFill>
              <a:prstDash val="solid"/>
              <a:miter lim="800000"/>
              <a:headEnd type="arrow"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p:cNvSpPr txBox="1"/>
            <p:nvPr/>
          </p:nvSpPr>
          <p:spPr>
            <a:xfrm rot="20921455">
              <a:off x="4624514" y="2623774"/>
              <a:ext cx="1096303" cy="246221"/>
            </a:xfrm>
            <a:prstGeom prst="rect">
              <a:avLst/>
            </a:prstGeom>
            <a:noFill/>
          </p:spPr>
          <p:txBody>
            <a:bodyPr wrap="square" rtlCol="0">
              <a:spAutoFit/>
            </a:bodyPr>
            <a:lstStyle/>
            <a:p>
              <a:pPr algn="ctr">
                <a:spcAft>
                  <a:spcPts val="600"/>
                </a:spcAft>
              </a:pPr>
              <a:r>
                <a:rPr lang="en-US" sz="1000" b="1" dirty="0">
                  <a:solidFill>
                    <a:srgbClr val="FF0000"/>
                  </a:solidFill>
                  <a:latin typeface="Comic Sans MS" panose="030F0702030302020204" pitchFamily="66" charset="0"/>
                </a:rPr>
                <a:t>Return 0</a:t>
              </a:r>
            </a:p>
          </p:txBody>
        </p:sp>
      </p:grpSp>
      <p:grpSp>
        <p:nvGrpSpPr>
          <p:cNvPr id="72" name="Group 71"/>
          <p:cNvGrpSpPr/>
          <p:nvPr/>
        </p:nvGrpSpPr>
        <p:grpSpPr>
          <a:xfrm>
            <a:off x="3482747" y="1924333"/>
            <a:ext cx="3014977" cy="3792659"/>
            <a:chOff x="8369701" y="-1700829"/>
            <a:chExt cx="3014977" cy="3792659"/>
          </a:xfrm>
        </p:grpSpPr>
        <p:cxnSp>
          <p:nvCxnSpPr>
            <p:cNvPr id="73" name="Straight Arrow Connector 72"/>
            <p:cNvCxnSpPr/>
            <p:nvPr/>
          </p:nvCxnSpPr>
          <p:spPr bwMode="auto">
            <a:xfrm flipV="1">
              <a:off x="8369701" y="-1700829"/>
              <a:ext cx="3014977" cy="3792659"/>
            </a:xfrm>
            <a:prstGeom prst="straightConnector1">
              <a:avLst/>
            </a:prstGeom>
            <a:solidFill>
              <a:schemeClr val="accent1"/>
            </a:solidFill>
            <a:ln w="50800" cap="flat" cmpd="sng" algn="ctr">
              <a:solidFill>
                <a:srgbClr val="FF0000"/>
              </a:solidFill>
              <a:prstDash val="solid"/>
              <a:miter lim="800000"/>
              <a:headEnd type="arrow"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Box 73"/>
            <p:cNvSpPr txBox="1"/>
            <p:nvPr/>
          </p:nvSpPr>
          <p:spPr>
            <a:xfrm rot="18462374">
              <a:off x="8743812" y="544997"/>
              <a:ext cx="1096303" cy="246221"/>
            </a:xfrm>
            <a:prstGeom prst="rect">
              <a:avLst/>
            </a:prstGeom>
            <a:noFill/>
          </p:spPr>
          <p:txBody>
            <a:bodyPr wrap="square" rtlCol="0">
              <a:spAutoFit/>
            </a:bodyPr>
            <a:lstStyle/>
            <a:p>
              <a:pPr algn="ctr">
                <a:spcAft>
                  <a:spcPts val="600"/>
                </a:spcAft>
              </a:pPr>
              <a:r>
                <a:rPr lang="en-US" sz="1000" b="1" dirty="0">
                  <a:solidFill>
                    <a:srgbClr val="FF0000"/>
                  </a:solidFill>
                  <a:latin typeface="Comic Sans MS" panose="030F0702030302020204" pitchFamily="66" charset="0"/>
                </a:rPr>
                <a:t>Return 0</a:t>
              </a:r>
            </a:p>
          </p:txBody>
        </p:sp>
      </p:grpSp>
      <p:sp>
        <p:nvSpPr>
          <p:cNvPr id="20" name="Rounded Rectangle 19"/>
          <p:cNvSpPr/>
          <p:nvPr/>
        </p:nvSpPr>
        <p:spPr bwMode="auto">
          <a:xfrm>
            <a:off x="6964048" y="4533606"/>
            <a:ext cx="3168170" cy="440863"/>
          </a:xfrm>
          <a:prstGeom prst="roundRect">
            <a:avLst/>
          </a:prstGeom>
          <a:solidFill>
            <a:srgbClr val="FFFF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b="1" dirty="0">
                <a:latin typeface="Courier New" panose="02070309020205020404" pitchFamily="49" charset="0"/>
                <a:cs typeface="Courier New" panose="02070309020205020404" pitchFamily="49" charset="0"/>
              </a:rPr>
              <a:t>SWAP;</a:t>
            </a:r>
          </a:p>
        </p:txBody>
      </p:sp>
      <p:sp>
        <p:nvSpPr>
          <p:cNvPr id="6" name="Footer Placeholder 5">
            <a:extLst>
              <a:ext uri="{FF2B5EF4-FFF2-40B4-BE49-F238E27FC236}">
                <a16:creationId xmlns:a16="http://schemas.microsoft.com/office/drawing/2014/main" id="{F241F293-7818-4783-B7E6-0BF856F305EE}"/>
              </a:ext>
            </a:extLst>
          </p:cNvPr>
          <p:cNvSpPr>
            <a:spLocks noGrp="1"/>
          </p:cNvSpPr>
          <p:nvPr>
            <p:ph type="ftr" sz="quarter" idx="11"/>
          </p:nvPr>
        </p:nvSpPr>
        <p:spPr/>
        <p:txBody>
          <a:bodyPr/>
          <a:lstStyle/>
          <a:p>
            <a:pPr>
              <a:defRPr/>
            </a:pPr>
            <a:r>
              <a:rPr lang="en-US"/>
              <a:t>Threads (10)</a:t>
            </a:r>
            <a:endParaRPr lang="en-US" dirty="0"/>
          </a:p>
        </p:txBody>
      </p:sp>
      <p:sp>
        <p:nvSpPr>
          <p:cNvPr id="10" name="Slide Number Placeholder 9">
            <a:extLst>
              <a:ext uri="{FF2B5EF4-FFF2-40B4-BE49-F238E27FC236}">
                <a16:creationId xmlns:a16="http://schemas.microsoft.com/office/drawing/2014/main" id="{04C242B7-2DE5-465C-AE0C-E94226C7DF1B}"/>
              </a:ext>
            </a:extLst>
          </p:cNvPr>
          <p:cNvSpPr>
            <a:spLocks noGrp="1"/>
          </p:cNvSpPr>
          <p:nvPr>
            <p:ph type="sldNum" sz="quarter" idx="12"/>
          </p:nvPr>
        </p:nvSpPr>
        <p:spPr/>
        <p:txBody>
          <a:bodyPr/>
          <a:lstStyle/>
          <a:p>
            <a:pPr>
              <a:defRPr/>
            </a:pPr>
            <a:fld id="{F59D9B86-AB8B-404F-8D86-C97B35C4C67E}" type="slidenum">
              <a:rPr lang="en-US" smtClean="0"/>
              <a:pPr>
                <a:defRPr/>
              </a:pPr>
              <a:t>7</a:t>
            </a:fld>
            <a:endParaRPr lang="en-US" dirty="0"/>
          </a:p>
        </p:txBody>
      </p:sp>
      <p:grpSp>
        <p:nvGrpSpPr>
          <p:cNvPr id="75" name="Group 74"/>
          <p:cNvGrpSpPr/>
          <p:nvPr/>
        </p:nvGrpSpPr>
        <p:grpSpPr>
          <a:xfrm>
            <a:off x="3482747" y="1928561"/>
            <a:ext cx="2988508" cy="3771862"/>
            <a:chOff x="8369701" y="-1680032"/>
            <a:chExt cx="2988508" cy="3771862"/>
          </a:xfrm>
        </p:grpSpPr>
        <p:cxnSp>
          <p:nvCxnSpPr>
            <p:cNvPr id="76" name="Straight Arrow Connector 75"/>
            <p:cNvCxnSpPr/>
            <p:nvPr/>
          </p:nvCxnSpPr>
          <p:spPr bwMode="auto">
            <a:xfrm flipV="1">
              <a:off x="8369701" y="-1680032"/>
              <a:ext cx="2988508" cy="3771862"/>
            </a:xfrm>
            <a:prstGeom prst="straightConnector1">
              <a:avLst/>
            </a:prstGeom>
            <a:solidFill>
              <a:schemeClr val="accent1"/>
            </a:solidFill>
            <a:ln w="50800" cap="flat" cmpd="sng" algn="ctr">
              <a:solidFill>
                <a:srgbClr val="FF0000"/>
              </a:solidFill>
              <a:prstDash val="solid"/>
              <a:miter lim="800000"/>
              <a:headEnd type="arrow"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TextBox 76"/>
            <p:cNvSpPr txBox="1"/>
            <p:nvPr/>
          </p:nvSpPr>
          <p:spPr>
            <a:xfrm rot="18462374">
              <a:off x="8723492" y="575477"/>
              <a:ext cx="1096303" cy="246221"/>
            </a:xfrm>
            <a:prstGeom prst="rect">
              <a:avLst/>
            </a:prstGeom>
            <a:noFill/>
          </p:spPr>
          <p:txBody>
            <a:bodyPr wrap="square" rtlCol="0">
              <a:spAutoFit/>
            </a:bodyPr>
            <a:lstStyle/>
            <a:p>
              <a:pPr algn="ctr"/>
              <a:r>
                <a:rPr lang="en-US" sz="1000" b="1" dirty="0">
                  <a:solidFill>
                    <a:srgbClr val="FF0000"/>
                  </a:solidFill>
                  <a:latin typeface="Comic Sans MS" panose="030F0702030302020204" pitchFamily="66" charset="0"/>
                </a:rPr>
                <a:t>Return 0</a:t>
              </a:r>
            </a:p>
          </p:txBody>
        </p:sp>
      </p:grpSp>
    </p:spTree>
    <p:extLst>
      <p:ext uri="{BB962C8B-B14F-4D97-AF65-F5344CB8AC3E}">
        <p14:creationId xmlns:p14="http://schemas.microsoft.com/office/powerpoint/2010/main" val="68840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right)">
                                      <p:cBhvr>
                                        <p:cTn id="1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right)">
                                      <p:cBhvr>
                                        <p:cTn id="32"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down)">
                                      <p:cBhvr>
                                        <p:cTn id="52"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wipe(up)">
                                      <p:cBhvr>
                                        <p:cTn id="57"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wipe(down)">
                                      <p:cBhvr>
                                        <p:cTn id="62" dur="500"/>
                                        <p:tgtEl>
                                          <p:spTgt spid="56"/>
                                        </p:tgtEl>
                                      </p:cBhvr>
                                    </p:animEffec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down)">
                                      <p:cBhvr>
                                        <p:cTn id="72"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wipe(up)">
                                      <p:cBhvr>
                                        <p:cTn id="77"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right)">
                                      <p:cBhvr>
                                        <p:cTn id="8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wipe(down)">
                                      <p:cBhvr>
                                        <p:cTn id="87"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wipe(down)">
                                      <p:cBhvr>
                                        <p:cTn id="92"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wipe(up)">
                                      <p:cBhvr>
                                        <p:cTn id="97"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wipe(down)">
                                      <p:cBhvr>
                                        <p:cTn id="102"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9"/>
                                        </p:tgtEl>
                                        <p:attrNameLst>
                                          <p:attrName>style.visibility</p:attrName>
                                        </p:attrNameLst>
                                      </p:cBhvr>
                                      <p:to>
                                        <p:strVal val="visible"/>
                                      </p:to>
                                    </p:set>
                                    <p:animEffect transition="in" filter="wipe(left)">
                                      <p:cBhvr>
                                        <p:cTn id="10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0"/>
                                        </p:tgtEl>
                                        <p:attrNameLst>
                                          <p:attrName>style.visibility</p:attrName>
                                        </p:attrNameLst>
                                      </p:cBhvr>
                                      <p:to>
                                        <p:strVal val="visible"/>
                                      </p:to>
                                    </p:set>
                                    <p:animEffect transition="in" filter="fade">
                                      <p:cBhvr>
                                        <p:cTn id="1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nkey programmers">
            <a:extLst>
              <a:ext uri="{FF2B5EF4-FFF2-40B4-BE49-F238E27FC236}">
                <a16:creationId xmlns:a16="http://schemas.microsoft.com/office/drawing/2014/main" id="{541F3F45-3494-4844-B869-92B6B1BEC979}"/>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hought Bubble: Cloud 4">
            <a:extLst>
              <a:ext uri="{FF2B5EF4-FFF2-40B4-BE49-F238E27FC236}">
                <a16:creationId xmlns:a16="http://schemas.microsoft.com/office/drawing/2014/main" id="{8F3E42C3-0146-41D4-98D1-826C8870EFD0}"/>
              </a:ext>
            </a:extLst>
          </p:cNvPr>
          <p:cNvSpPr/>
          <p:nvPr/>
        </p:nvSpPr>
        <p:spPr>
          <a:xfrm>
            <a:off x="4434348" y="324464"/>
            <a:ext cx="2182761" cy="1229032"/>
          </a:xfrm>
          <a:prstGeom prst="cloudCallout">
            <a:avLst>
              <a:gd name="adj1" fmla="val 91605"/>
              <a:gd name="adj2" fmla="val 521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omic Sans MS" panose="030F0702030302020204" pitchFamily="66" charset="0"/>
              </a:rPr>
              <a:t>Be Safe</a:t>
            </a:r>
          </a:p>
        </p:txBody>
      </p:sp>
      <p:pic>
        <p:nvPicPr>
          <p:cNvPr id="6" name="Picture 5">
            <a:extLst>
              <a:ext uri="{FF2B5EF4-FFF2-40B4-BE49-F238E27FC236}">
                <a16:creationId xmlns:a16="http://schemas.microsoft.com/office/drawing/2014/main" id="{7EDB1758-187B-4E58-A8B9-4D2448FA9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47633">
            <a:off x="7704102" y="1889526"/>
            <a:ext cx="1246948" cy="1051464"/>
          </a:xfrm>
          <a:prstGeom prst="rect">
            <a:avLst/>
          </a:prstGeom>
        </p:spPr>
      </p:pic>
    </p:spTree>
    <p:extLst>
      <p:ext uri="{BB962C8B-B14F-4D97-AF65-F5344CB8AC3E}">
        <p14:creationId xmlns:p14="http://schemas.microsoft.com/office/powerpoint/2010/main" val="12256392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 235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
  <TotalTime>993</TotalTime>
  <Words>1222</Words>
  <Application>Microsoft Office PowerPoint</Application>
  <PresentationFormat>Custom</PresentationFormat>
  <Paragraphs>163</Paragraphs>
  <Slides>8</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Comic Sans MS</vt:lpstr>
      <vt:lpstr>Courier New</vt:lpstr>
      <vt:lpstr>Courier Std</vt:lpstr>
      <vt:lpstr>Tw Cen MT</vt:lpstr>
      <vt:lpstr>Wingdings</vt:lpstr>
      <vt:lpstr>CS 235 Theme</vt:lpstr>
      <vt:lpstr>PowerPoint Presentation</vt:lpstr>
      <vt:lpstr>Tip #10: Scopes</vt:lpstr>
      <vt:lpstr>C Threading</vt:lpstr>
      <vt:lpstr>State Change in C</vt:lpstr>
      <vt:lpstr>setjmp / longjmp</vt:lpstr>
      <vt:lpstr>PowerPoint Presentation</vt:lpstr>
      <vt:lpstr>Multi-threading in 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Roper</dc:creator>
  <cp:lastModifiedBy>Paul Roper</cp:lastModifiedBy>
  <cp:revision>68</cp:revision>
  <dcterms:created xsi:type="dcterms:W3CDTF">2020-07-19T21:27:39Z</dcterms:created>
  <dcterms:modified xsi:type="dcterms:W3CDTF">2021-10-04T18:14:53Z</dcterms:modified>
</cp:coreProperties>
</file>