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3729" r:id="rId2"/>
    <p:sldId id="3894" r:id="rId3"/>
    <p:sldId id="1700" r:id="rId4"/>
    <p:sldId id="1701" r:id="rId5"/>
    <p:sldId id="1702" r:id="rId6"/>
    <p:sldId id="3895" r:id="rId7"/>
    <p:sldId id="1704" r:id="rId8"/>
    <p:sldId id="3898" r:id="rId9"/>
    <p:sldId id="3896" r:id="rId10"/>
    <p:sldId id="3897" r:id="rId11"/>
    <p:sldId id="3899" r:id="rId12"/>
    <p:sldId id="3900" r:id="rId13"/>
    <p:sldId id="3901" r:id="rId14"/>
    <p:sldId id="3902" r:id="rId15"/>
    <p:sldId id="3903" r:id="rId16"/>
    <p:sldId id="3904" r:id="rId17"/>
    <p:sldId id="3905" r:id="rId18"/>
    <p:sldId id="3906" r:id="rId19"/>
    <p:sldId id="3907" r:id="rId20"/>
    <p:sldId id="1715" r:id="rId21"/>
    <p:sldId id="1716" r:id="rId22"/>
    <p:sldId id="1717" r:id="rId23"/>
    <p:sldId id="1718" r:id="rId24"/>
    <p:sldId id="1720" r:id="rId25"/>
    <p:sldId id="1721" r:id="rId26"/>
    <p:sldId id="3876" r:id="rId27"/>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1" d="100"/>
          <a:sy n="71" d="100"/>
        </p:scale>
        <p:origin x="768" y="66"/>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10/4/2021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10/4/2021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Mutual Exclusion (11)</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Mutual Exclusion (11)</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Mutual Exclusion (11)</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Mutual Exclusion (11)</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Mutual Exclusion (11)</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9" name="TextBox 8">
            <a:extLst>
              <a:ext uri="{FF2B5EF4-FFF2-40B4-BE49-F238E27FC236}">
                <a16:creationId xmlns:a16="http://schemas.microsoft.com/office/drawing/2014/main" id="{5A82A9C8-E3EB-41A2-8809-46E572009991}"/>
              </a:ext>
            </a:extLst>
          </p:cNvPr>
          <p:cNvSpPr txBox="1"/>
          <p:nvPr/>
        </p:nvSpPr>
        <p:spPr>
          <a:xfrm>
            <a:off x="276226" y="261339"/>
            <a:ext cx="4800599" cy="1292662"/>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spcAft>
                <a:spcPts val="600"/>
              </a:spcAft>
            </a:pPr>
            <a:r>
              <a:rPr lang="en-US" sz="2400" b="1" dirty="0">
                <a:solidFill>
                  <a:prstClr val="black"/>
                </a:solidFill>
                <a:latin typeface="Arial" charset="0"/>
                <a:cs typeface="Arial" charset="0"/>
              </a:rPr>
              <a:t>CS 345 Operating Systems</a:t>
            </a:r>
          </a:p>
          <a:p>
            <a:pPr algn="ctr" fontAlgn="base">
              <a:spcBef>
                <a:spcPts val="600"/>
              </a:spcBef>
            </a:pPr>
            <a:r>
              <a:rPr lang="en-US" sz="2200" b="1" dirty="0">
                <a:solidFill>
                  <a:prstClr val="black"/>
                </a:solidFill>
                <a:latin typeface="Arial" charset="0"/>
                <a:cs typeface="Arial" charset="0"/>
              </a:rPr>
              <a:t> Chapter 5 Mutual Exclusion (11)</a:t>
            </a:r>
          </a:p>
        </p:txBody>
      </p:sp>
    </p:spTree>
    <p:extLst>
      <p:ext uri="{BB962C8B-B14F-4D97-AF65-F5344CB8AC3E}">
        <p14:creationId xmlns:p14="http://schemas.microsoft.com/office/powerpoint/2010/main" val="243708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6EED-050A-4299-A9E1-5150450421B0}"/>
              </a:ext>
            </a:extLst>
          </p:cNvPr>
          <p:cNvSpPr>
            <a:spLocks noGrp="1"/>
          </p:cNvSpPr>
          <p:nvPr>
            <p:ph type="title"/>
          </p:nvPr>
        </p:nvSpPr>
        <p:spPr/>
        <p:txBody>
          <a:bodyPr/>
          <a:lstStyle/>
          <a:p>
            <a:r>
              <a:rPr lang="en-US" dirty="0"/>
              <a:t>The Producer-Consumer Problem</a:t>
            </a:r>
          </a:p>
        </p:txBody>
      </p:sp>
      <p:sp>
        <p:nvSpPr>
          <p:cNvPr id="4" name="Footer Placeholder 3">
            <a:extLst>
              <a:ext uri="{FF2B5EF4-FFF2-40B4-BE49-F238E27FC236}">
                <a16:creationId xmlns:a16="http://schemas.microsoft.com/office/drawing/2014/main" id="{93BC57FC-747A-42D8-B2AC-DE0D23280556}"/>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A963E858-A22A-4357-8CD4-F5CC3CD435A7}"/>
              </a:ext>
            </a:extLst>
          </p:cNvPr>
          <p:cNvSpPr>
            <a:spLocks noGrp="1"/>
          </p:cNvSpPr>
          <p:nvPr>
            <p:ph type="sldNum" sz="quarter" idx="12"/>
          </p:nvPr>
        </p:nvSpPr>
        <p:spPr/>
        <p:txBody>
          <a:bodyPr/>
          <a:lstStyle/>
          <a:p>
            <a:pPr>
              <a:defRPr/>
            </a:pPr>
            <a:fld id="{0D7B5496-982B-480A-8085-B08F2CA91C21}" type="slidenum">
              <a:rPr lang="en-US" smtClean="0"/>
              <a:pPr>
                <a:defRPr/>
              </a:pPr>
              <a:t>10</a:t>
            </a:fld>
            <a:endParaRPr lang="en-US" dirty="0"/>
          </a:p>
        </p:txBody>
      </p:sp>
      <p:grpSp>
        <p:nvGrpSpPr>
          <p:cNvPr id="9" name="Group 3">
            <a:extLst>
              <a:ext uri="{FF2B5EF4-FFF2-40B4-BE49-F238E27FC236}">
                <a16:creationId xmlns:a16="http://schemas.microsoft.com/office/drawing/2014/main" id="{DD8F856E-226A-4BA1-BF85-7FE88C6AE093}"/>
              </a:ext>
            </a:extLst>
          </p:cNvPr>
          <p:cNvGrpSpPr>
            <a:grpSpLocks/>
          </p:cNvGrpSpPr>
          <p:nvPr/>
        </p:nvGrpSpPr>
        <p:grpSpPr bwMode="auto">
          <a:xfrm>
            <a:off x="801624" y="1956187"/>
            <a:ext cx="4133851" cy="3691890"/>
            <a:chOff x="175" y="1163"/>
            <a:chExt cx="2170" cy="1938"/>
          </a:xfrm>
        </p:grpSpPr>
        <p:sp>
          <p:nvSpPr>
            <p:cNvPr id="10" name="Text Box 4">
              <a:extLst>
                <a:ext uri="{FF2B5EF4-FFF2-40B4-BE49-F238E27FC236}">
                  <a16:creationId xmlns:a16="http://schemas.microsoft.com/office/drawing/2014/main" id="{DCD8720C-0B3C-4F32-A2AD-8E11CA1942DD}"/>
                </a:ext>
              </a:extLst>
            </p:cNvPr>
            <p:cNvSpPr txBox="1">
              <a:spLocks noChangeArrowheads="1"/>
            </p:cNvSpPr>
            <p:nvPr/>
          </p:nvSpPr>
          <p:spPr bwMode="auto">
            <a:xfrm>
              <a:off x="175" y="1437"/>
              <a:ext cx="2170"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latin typeface="Consolas" panose="020B0609020204030204" pitchFamily="49" charset="0"/>
                </a:rPr>
                <a:t>repeat</a:t>
              </a:r>
            </a:p>
            <a:p>
              <a:r>
                <a:rPr lang="en-US" sz="2000" b="1" dirty="0">
                  <a:latin typeface="Consolas" panose="020B0609020204030204" pitchFamily="49" charset="0"/>
                </a:rPr>
                <a:t>    …</a:t>
              </a:r>
            </a:p>
            <a:p>
              <a:r>
                <a:rPr lang="en-US" sz="2000" b="1" dirty="0">
                  <a:latin typeface="Consolas" panose="020B0609020204030204" pitchFamily="49" charset="0"/>
                </a:rPr>
                <a:t>    produce an item in </a:t>
              </a:r>
              <a:r>
                <a:rPr lang="en-US" sz="2000" b="1" dirty="0" err="1">
                  <a:latin typeface="Consolas" panose="020B0609020204030204" pitchFamily="49" charset="0"/>
                </a:rPr>
                <a:t>nextp</a:t>
              </a:r>
              <a:endParaRPr lang="en-US" sz="2000" b="1" dirty="0">
                <a:latin typeface="Consolas" panose="020B0609020204030204" pitchFamily="49" charset="0"/>
              </a:endParaRPr>
            </a:p>
            <a:p>
              <a:r>
                <a:rPr lang="en-US" sz="2000" b="1" dirty="0">
                  <a:latin typeface="Consolas" panose="020B0609020204030204" pitchFamily="49" charset="0"/>
                </a:rPr>
                <a:t>    …</a:t>
              </a:r>
            </a:p>
            <a:p>
              <a:r>
                <a:rPr lang="en-US" sz="2000" b="1" dirty="0">
                  <a:latin typeface="Consolas" panose="020B0609020204030204" pitchFamily="49" charset="0"/>
                </a:rPr>
                <a:t>    while (counter == n);</a:t>
              </a:r>
            </a:p>
            <a:p>
              <a:r>
                <a:rPr lang="en-US" sz="2000" b="1" dirty="0">
                  <a:latin typeface="Consolas" panose="020B0609020204030204" pitchFamily="49" charset="0"/>
                </a:rPr>
                <a:t>    buffer[in] = </a:t>
              </a:r>
              <a:r>
                <a:rPr lang="en-US" sz="2000" b="1" dirty="0" err="1">
                  <a:latin typeface="Consolas" panose="020B0609020204030204" pitchFamily="49" charset="0"/>
                </a:rPr>
                <a:t>nextp</a:t>
              </a:r>
              <a:endParaRPr lang="en-US" sz="2000" b="1" dirty="0">
                <a:latin typeface="Consolas" panose="020B0609020204030204" pitchFamily="49" charset="0"/>
              </a:endParaRPr>
            </a:p>
            <a:p>
              <a:r>
                <a:rPr lang="en-US" sz="2000" b="1" dirty="0">
                  <a:latin typeface="Consolas" panose="020B0609020204030204" pitchFamily="49" charset="0"/>
                </a:rPr>
                <a:t>    in = (in + 1) mod n</a:t>
              </a:r>
            </a:p>
            <a:p>
              <a:r>
                <a:rPr lang="en-US" sz="2000" b="1" dirty="0">
                  <a:latin typeface="Consolas" panose="020B0609020204030204" pitchFamily="49" charset="0"/>
                </a:rPr>
                <a:t>    counter = counter + 1</a:t>
              </a:r>
            </a:p>
            <a:p>
              <a:endParaRPr lang="en-US" sz="2000" b="1" dirty="0">
                <a:latin typeface="Consolas" panose="020B0609020204030204" pitchFamily="49" charset="0"/>
              </a:endParaRPr>
            </a:p>
            <a:p>
              <a:r>
                <a:rPr lang="en-US" sz="2000" b="1" dirty="0">
                  <a:latin typeface="Consolas" panose="020B0609020204030204" pitchFamily="49" charset="0"/>
                </a:rPr>
                <a:t>until false</a:t>
              </a:r>
            </a:p>
          </p:txBody>
        </p:sp>
        <p:sp>
          <p:nvSpPr>
            <p:cNvPr id="11" name="Text Box 5">
              <a:extLst>
                <a:ext uri="{FF2B5EF4-FFF2-40B4-BE49-F238E27FC236}">
                  <a16:creationId xmlns:a16="http://schemas.microsoft.com/office/drawing/2014/main" id="{D328523A-438A-496B-8BE6-016824C04296}"/>
                </a:ext>
              </a:extLst>
            </p:cNvPr>
            <p:cNvSpPr txBox="1">
              <a:spLocks noChangeArrowheads="1"/>
            </p:cNvSpPr>
            <p:nvPr/>
          </p:nvSpPr>
          <p:spPr bwMode="auto">
            <a:xfrm>
              <a:off x="175" y="1163"/>
              <a:ext cx="143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80" b="1" u="sng">
                  <a:latin typeface="Arial" pitchFamily="34" charset="0"/>
                </a:rPr>
                <a:t>Producer</a:t>
              </a:r>
            </a:p>
          </p:txBody>
        </p:sp>
      </p:grpSp>
      <p:grpSp>
        <p:nvGrpSpPr>
          <p:cNvPr id="12" name="Group 6">
            <a:extLst>
              <a:ext uri="{FF2B5EF4-FFF2-40B4-BE49-F238E27FC236}">
                <a16:creationId xmlns:a16="http://schemas.microsoft.com/office/drawing/2014/main" id="{ED1C7F00-6674-4895-963B-ED967DC9B084}"/>
              </a:ext>
            </a:extLst>
          </p:cNvPr>
          <p:cNvGrpSpPr>
            <a:grpSpLocks/>
          </p:cNvGrpSpPr>
          <p:nvPr/>
        </p:nvGrpSpPr>
        <p:grpSpPr bwMode="auto">
          <a:xfrm>
            <a:off x="5889880" y="1952377"/>
            <a:ext cx="4274821" cy="3695700"/>
            <a:chOff x="2951" y="1161"/>
            <a:chExt cx="2244" cy="1940"/>
          </a:xfrm>
        </p:grpSpPr>
        <p:sp>
          <p:nvSpPr>
            <p:cNvPr id="13" name="Text Box 7">
              <a:extLst>
                <a:ext uri="{FF2B5EF4-FFF2-40B4-BE49-F238E27FC236}">
                  <a16:creationId xmlns:a16="http://schemas.microsoft.com/office/drawing/2014/main" id="{AFAF9286-9809-488D-BC4F-36BB7E682923}"/>
                </a:ext>
              </a:extLst>
            </p:cNvPr>
            <p:cNvSpPr txBox="1">
              <a:spLocks noChangeArrowheads="1"/>
            </p:cNvSpPr>
            <p:nvPr/>
          </p:nvSpPr>
          <p:spPr bwMode="auto">
            <a:xfrm>
              <a:off x="2951" y="1437"/>
              <a:ext cx="2244" cy="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latin typeface="Consolas" panose="020B0609020204030204" pitchFamily="49" charset="0"/>
                </a:rPr>
                <a:t>repeat</a:t>
              </a:r>
            </a:p>
            <a:p>
              <a:r>
                <a:rPr lang="en-US" sz="2000" b="1" dirty="0">
                  <a:latin typeface="Consolas" panose="020B0609020204030204" pitchFamily="49" charset="0"/>
                </a:rPr>
                <a:t>    …</a:t>
              </a:r>
            </a:p>
            <a:p>
              <a:r>
                <a:rPr lang="en-US" sz="2000" b="1" dirty="0">
                  <a:latin typeface="Consolas" panose="020B0609020204030204" pitchFamily="49" charset="0"/>
                </a:rPr>
                <a:t>    while (counter == 0);</a:t>
              </a:r>
            </a:p>
            <a:p>
              <a:r>
                <a:rPr lang="en-US" sz="2000" b="1" dirty="0">
                  <a:latin typeface="Consolas" panose="020B0609020204030204" pitchFamily="49" charset="0"/>
                </a:rPr>
                <a:t>    </a:t>
              </a:r>
              <a:r>
                <a:rPr lang="en-US" sz="2000" b="1" dirty="0" err="1">
                  <a:latin typeface="Consolas" panose="020B0609020204030204" pitchFamily="49" charset="0"/>
                </a:rPr>
                <a:t>nextc</a:t>
              </a:r>
              <a:r>
                <a:rPr lang="en-US" sz="2000" b="1" dirty="0">
                  <a:latin typeface="Consolas" panose="020B0609020204030204" pitchFamily="49" charset="0"/>
                </a:rPr>
                <a:t> = buffer[out]</a:t>
              </a:r>
            </a:p>
            <a:p>
              <a:r>
                <a:rPr lang="en-US" sz="2000" b="1" dirty="0">
                  <a:latin typeface="Consolas" panose="020B0609020204030204" pitchFamily="49" charset="0"/>
                </a:rPr>
                <a:t>    out = (out + 1) mod n</a:t>
              </a:r>
            </a:p>
            <a:p>
              <a:r>
                <a:rPr lang="en-US" sz="2000" b="1" dirty="0">
                  <a:latin typeface="Consolas" panose="020B0609020204030204" pitchFamily="49" charset="0"/>
                </a:rPr>
                <a:t>    counter = counter - 1</a:t>
              </a:r>
            </a:p>
            <a:p>
              <a:r>
                <a:rPr lang="en-US" sz="2000" b="1" dirty="0">
                  <a:latin typeface="Consolas" panose="020B0609020204030204" pitchFamily="49" charset="0"/>
                </a:rPr>
                <a:t>    …</a:t>
              </a:r>
            </a:p>
            <a:p>
              <a:r>
                <a:rPr lang="en-US" sz="2000" b="1" dirty="0">
                  <a:latin typeface="Consolas" panose="020B0609020204030204" pitchFamily="49" charset="0"/>
                </a:rPr>
                <a:t>    consume the item in </a:t>
              </a:r>
              <a:r>
                <a:rPr lang="en-US" sz="2000" b="1" dirty="0" err="1">
                  <a:latin typeface="Consolas" panose="020B0609020204030204" pitchFamily="49" charset="0"/>
                </a:rPr>
                <a:t>nextc</a:t>
              </a:r>
              <a:endParaRPr lang="en-US" sz="2000" b="1" dirty="0">
                <a:latin typeface="Consolas" panose="020B0609020204030204" pitchFamily="49" charset="0"/>
              </a:endParaRPr>
            </a:p>
            <a:p>
              <a:r>
                <a:rPr lang="en-US" sz="2000" b="1" dirty="0">
                  <a:latin typeface="Consolas" panose="020B0609020204030204" pitchFamily="49" charset="0"/>
                </a:rPr>
                <a:t>    …</a:t>
              </a:r>
            </a:p>
            <a:p>
              <a:r>
                <a:rPr lang="en-US" sz="2000" b="1" dirty="0">
                  <a:latin typeface="Consolas" panose="020B0609020204030204" pitchFamily="49" charset="0"/>
                </a:rPr>
                <a:t>until false</a:t>
              </a:r>
            </a:p>
          </p:txBody>
        </p:sp>
        <p:sp>
          <p:nvSpPr>
            <p:cNvPr id="14" name="Text Box 8">
              <a:extLst>
                <a:ext uri="{FF2B5EF4-FFF2-40B4-BE49-F238E27FC236}">
                  <a16:creationId xmlns:a16="http://schemas.microsoft.com/office/drawing/2014/main" id="{57714285-9311-4971-91F2-133928B389C8}"/>
                </a:ext>
              </a:extLst>
            </p:cNvPr>
            <p:cNvSpPr txBox="1">
              <a:spLocks noChangeArrowheads="1"/>
            </p:cNvSpPr>
            <p:nvPr/>
          </p:nvSpPr>
          <p:spPr bwMode="auto">
            <a:xfrm>
              <a:off x="2966" y="1161"/>
              <a:ext cx="143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lg" len="lg"/>
                  <a:tailEnd type="none" w="lg" len="lg"/>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sz="2880" b="1" u="sng">
                  <a:latin typeface="Arial" pitchFamily="34" charset="0"/>
                </a:rPr>
                <a:t>Consumer</a:t>
              </a:r>
            </a:p>
          </p:txBody>
        </p:sp>
      </p:grpSp>
      <p:sp>
        <p:nvSpPr>
          <p:cNvPr id="15" name="Text Box 5">
            <a:extLst>
              <a:ext uri="{FF2B5EF4-FFF2-40B4-BE49-F238E27FC236}">
                <a16:creationId xmlns:a16="http://schemas.microsoft.com/office/drawing/2014/main" id="{8063237B-7671-464F-B27C-A1C3115C13D5}"/>
              </a:ext>
            </a:extLst>
          </p:cNvPr>
          <p:cNvSpPr txBox="1">
            <a:spLocks noChangeArrowheads="1"/>
          </p:cNvSpPr>
          <p:nvPr/>
        </p:nvSpPr>
        <p:spPr bwMode="auto">
          <a:xfrm>
            <a:off x="771144" y="1353743"/>
            <a:ext cx="7096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b="1" dirty="0">
                <a:latin typeface="Consolas" panose="020B0609020204030204" pitchFamily="49" charset="0"/>
              </a:rPr>
              <a:t>Shared variables: buffer[], counter = 0, n = 128;</a:t>
            </a:r>
          </a:p>
        </p:txBody>
      </p:sp>
      <p:sp>
        <p:nvSpPr>
          <p:cNvPr id="16" name="Text Box 5">
            <a:extLst>
              <a:ext uri="{FF2B5EF4-FFF2-40B4-BE49-F238E27FC236}">
                <a16:creationId xmlns:a16="http://schemas.microsoft.com/office/drawing/2014/main" id="{79B13481-4498-4781-94AF-715E42EEB955}"/>
              </a:ext>
            </a:extLst>
          </p:cNvPr>
          <p:cNvSpPr txBox="1">
            <a:spLocks noChangeArrowheads="1"/>
          </p:cNvSpPr>
          <p:nvPr/>
        </p:nvSpPr>
        <p:spPr bwMode="auto">
          <a:xfrm>
            <a:off x="2545626" y="5877121"/>
            <a:ext cx="4772460"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Is there anything wrong here?</a:t>
            </a:r>
          </a:p>
        </p:txBody>
      </p:sp>
      <p:sp>
        <p:nvSpPr>
          <p:cNvPr id="17" name="Text Box 5">
            <a:extLst>
              <a:ext uri="{FF2B5EF4-FFF2-40B4-BE49-F238E27FC236}">
                <a16:creationId xmlns:a16="http://schemas.microsoft.com/office/drawing/2014/main" id="{58DA0B41-5D41-4D94-9B41-5FB7F6F50FBB}"/>
              </a:ext>
            </a:extLst>
          </p:cNvPr>
          <p:cNvSpPr txBox="1">
            <a:spLocks noChangeArrowheads="1"/>
          </p:cNvSpPr>
          <p:nvPr/>
        </p:nvSpPr>
        <p:spPr bwMode="auto">
          <a:xfrm>
            <a:off x="2725963" y="6256957"/>
            <a:ext cx="4411785"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Yes, possible race condition!</a:t>
            </a:r>
          </a:p>
        </p:txBody>
      </p:sp>
      <p:grpSp>
        <p:nvGrpSpPr>
          <p:cNvPr id="20" name="Group 19">
            <a:extLst>
              <a:ext uri="{FF2B5EF4-FFF2-40B4-BE49-F238E27FC236}">
                <a16:creationId xmlns:a16="http://schemas.microsoft.com/office/drawing/2014/main" id="{992975F9-F17C-4B1C-891E-8AB035CE7EB4}"/>
              </a:ext>
            </a:extLst>
          </p:cNvPr>
          <p:cNvGrpSpPr/>
          <p:nvPr/>
        </p:nvGrpSpPr>
        <p:grpSpPr>
          <a:xfrm>
            <a:off x="1173835" y="4038733"/>
            <a:ext cx="8628156" cy="1010595"/>
            <a:chOff x="795883" y="4038733"/>
            <a:chExt cx="8628156" cy="1010595"/>
          </a:xfrm>
        </p:grpSpPr>
        <p:sp>
          <p:nvSpPr>
            <p:cNvPr id="18" name="Rectangle: Rounded Corners 17">
              <a:extLst>
                <a:ext uri="{FF2B5EF4-FFF2-40B4-BE49-F238E27FC236}">
                  <a16:creationId xmlns:a16="http://schemas.microsoft.com/office/drawing/2014/main" id="{D20CB09F-B34B-41A4-A69D-7701C06DB516}"/>
                </a:ext>
              </a:extLst>
            </p:cNvPr>
            <p:cNvSpPr/>
            <p:nvPr/>
          </p:nvSpPr>
          <p:spPr>
            <a:xfrm>
              <a:off x="795883" y="4649218"/>
              <a:ext cx="3499486" cy="400110"/>
            </a:xfrm>
            <a:prstGeom prst="roundRect">
              <a:avLst/>
            </a:prstGeom>
            <a:solidFill>
              <a:srgbClr val="FFFF00">
                <a:alpha val="18000"/>
              </a:srgbClr>
            </a:solid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6F00A55F-EF41-42AA-BE25-DE3E3E5FC393}"/>
                </a:ext>
              </a:extLst>
            </p:cNvPr>
            <p:cNvSpPr/>
            <p:nvPr/>
          </p:nvSpPr>
          <p:spPr>
            <a:xfrm>
              <a:off x="5924553" y="4038733"/>
              <a:ext cx="3499486" cy="400110"/>
            </a:xfrm>
            <a:prstGeom prst="roundRect">
              <a:avLst/>
            </a:prstGeom>
            <a:solidFill>
              <a:srgbClr val="FFFF00">
                <a:alpha val="18000"/>
              </a:srgbClr>
            </a:solid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00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AC3A-D0A0-43D5-9049-AD699A0AE745}"/>
              </a:ext>
            </a:extLst>
          </p:cNvPr>
          <p:cNvSpPr>
            <a:spLocks noGrp="1"/>
          </p:cNvSpPr>
          <p:nvPr>
            <p:ph type="title"/>
          </p:nvPr>
        </p:nvSpPr>
        <p:spPr/>
        <p:txBody>
          <a:bodyPr/>
          <a:lstStyle/>
          <a:p>
            <a:r>
              <a:rPr lang="en-US" dirty="0"/>
              <a:t>Shared Variables</a:t>
            </a:r>
          </a:p>
        </p:txBody>
      </p:sp>
      <p:sp>
        <p:nvSpPr>
          <p:cNvPr id="3" name="Footer Placeholder 2">
            <a:extLst>
              <a:ext uri="{FF2B5EF4-FFF2-40B4-BE49-F238E27FC236}">
                <a16:creationId xmlns:a16="http://schemas.microsoft.com/office/drawing/2014/main" id="{AB2D72C0-2D4C-40D0-B9DF-060939CB29F2}"/>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A79C513E-F3C5-4604-A501-B8F4E9EB3256}"/>
              </a:ext>
            </a:extLst>
          </p:cNvPr>
          <p:cNvSpPr>
            <a:spLocks noGrp="1"/>
          </p:cNvSpPr>
          <p:nvPr>
            <p:ph type="sldNum" sz="quarter" idx="12"/>
          </p:nvPr>
        </p:nvSpPr>
        <p:spPr/>
        <p:txBody>
          <a:bodyPr/>
          <a:lstStyle/>
          <a:p>
            <a:pPr>
              <a:defRPr/>
            </a:pPr>
            <a:fld id="{F59D9B86-AB8B-404F-8D86-C97B35C4C67E}" type="slidenum">
              <a:rPr lang="en-US" smtClean="0"/>
              <a:pPr>
                <a:defRPr/>
              </a:pPr>
              <a:t>11</a:t>
            </a:fld>
            <a:endParaRPr lang="en-US" dirty="0"/>
          </a:p>
        </p:txBody>
      </p:sp>
      <p:sp>
        <p:nvSpPr>
          <p:cNvPr id="5" name="Text Box 3">
            <a:extLst>
              <a:ext uri="{FF2B5EF4-FFF2-40B4-BE49-F238E27FC236}">
                <a16:creationId xmlns:a16="http://schemas.microsoft.com/office/drawing/2014/main" id="{5C9AE67D-FE5D-49C7-ACF9-6A372D89364E}"/>
              </a:ext>
            </a:extLst>
          </p:cNvPr>
          <p:cNvSpPr txBox="1">
            <a:spLocks noChangeArrowheads="1"/>
          </p:cNvSpPr>
          <p:nvPr/>
        </p:nvSpPr>
        <p:spPr bwMode="auto">
          <a:xfrm>
            <a:off x="1568227" y="2189402"/>
            <a:ext cx="188384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u="sng" dirty="0">
                <a:latin typeface="Consolas" panose="020B0609020204030204" pitchFamily="49" charset="0"/>
              </a:rPr>
              <a:t>P0</a:t>
            </a:r>
            <a:r>
              <a:rPr lang="en-US" b="1" dirty="0">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wait(S);</a:t>
            </a:r>
          </a:p>
          <a:p>
            <a:r>
              <a:rPr lang="en-US" b="1" dirty="0">
                <a:latin typeface="Consolas" panose="020B0609020204030204" pitchFamily="49" charset="0"/>
              </a:rPr>
              <a:t>wait(Q);</a:t>
            </a:r>
          </a:p>
          <a:p>
            <a:endParaRPr lang="en-US" b="1" dirty="0">
              <a:latin typeface="Consolas" panose="020B0609020204030204" pitchFamily="49" charset="0"/>
            </a:endParaRPr>
          </a:p>
          <a:p>
            <a:r>
              <a:rPr lang="en-US" b="1" dirty="0">
                <a:latin typeface="Consolas" panose="020B0609020204030204" pitchFamily="49" charset="0"/>
              </a:rPr>
              <a:t>  ...</a:t>
            </a:r>
          </a:p>
          <a:p>
            <a:endParaRPr lang="en-US" b="1" dirty="0">
              <a:latin typeface="Consolas" panose="020B0609020204030204" pitchFamily="49" charset="0"/>
            </a:endParaRPr>
          </a:p>
          <a:p>
            <a:r>
              <a:rPr lang="en-US" b="1" dirty="0">
                <a:latin typeface="Consolas" panose="020B0609020204030204" pitchFamily="49" charset="0"/>
              </a:rPr>
              <a:t>signal(S);</a:t>
            </a:r>
          </a:p>
          <a:p>
            <a:r>
              <a:rPr lang="en-US" b="1" dirty="0">
                <a:latin typeface="Consolas" panose="020B0609020204030204" pitchFamily="49" charset="0"/>
              </a:rPr>
              <a:t>signal(Q);</a:t>
            </a:r>
          </a:p>
        </p:txBody>
      </p:sp>
      <p:sp>
        <p:nvSpPr>
          <p:cNvPr id="6" name="Text Box 4">
            <a:extLst>
              <a:ext uri="{FF2B5EF4-FFF2-40B4-BE49-F238E27FC236}">
                <a16:creationId xmlns:a16="http://schemas.microsoft.com/office/drawing/2014/main" id="{2CBBDFB0-B38B-4B0F-9B32-339CD0476F18}"/>
              </a:ext>
            </a:extLst>
          </p:cNvPr>
          <p:cNvSpPr txBox="1">
            <a:spLocks noChangeArrowheads="1"/>
          </p:cNvSpPr>
          <p:nvPr/>
        </p:nvSpPr>
        <p:spPr bwMode="auto">
          <a:xfrm>
            <a:off x="6966997" y="2189402"/>
            <a:ext cx="188384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u="sng" dirty="0">
                <a:latin typeface="Consolas" panose="020B0609020204030204" pitchFamily="49" charset="0"/>
              </a:rPr>
              <a:t>P1</a:t>
            </a:r>
            <a:r>
              <a:rPr lang="en-US" b="1" dirty="0">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wait(Q);</a:t>
            </a:r>
          </a:p>
          <a:p>
            <a:r>
              <a:rPr lang="en-US" b="1" dirty="0">
                <a:latin typeface="Consolas" panose="020B0609020204030204" pitchFamily="49" charset="0"/>
              </a:rPr>
              <a:t>wait(S);</a:t>
            </a:r>
          </a:p>
          <a:p>
            <a:endParaRPr lang="en-US" b="1" dirty="0">
              <a:latin typeface="Consolas" panose="020B0609020204030204" pitchFamily="49" charset="0"/>
            </a:endParaRPr>
          </a:p>
          <a:p>
            <a:r>
              <a:rPr lang="en-US" b="1" dirty="0">
                <a:latin typeface="Consolas" panose="020B0609020204030204" pitchFamily="49" charset="0"/>
              </a:rPr>
              <a:t>  ...</a:t>
            </a:r>
          </a:p>
          <a:p>
            <a:endParaRPr lang="en-US" b="1" dirty="0">
              <a:latin typeface="Consolas" panose="020B0609020204030204" pitchFamily="49" charset="0"/>
            </a:endParaRPr>
          </a:p>
          <a:p>
            <a:r>
              <a:rPr lang="en-US" b="1" dirty="0">
                <a:latin typeface="Consolas" panose="020B0609020204030204" pitchFamily="49" charset="0"/>
              </a:rPr>
              <a:t>signal(Q);</a:t>
            </a:r>
          </a:p>
          <a:p>
            <a:r>
              <a:rPr lang="en-US" b="1" dirty="0">
                <a:latin typeface="Consolas" panose="020B0609020204030204" pitchFamily="49" charset="0"/>
              </a:rPr>
              <a:t>signal(S);</a:t>
            </a:r>
          </a:p>
        </p:txBody>
      </p:sp>
      <p:sp>
        <p:nvSpPr>
          <p:cNvPr id="7" name="Text Box 5">
            <a:extLst>
              <a:ext uri="{FF2B5EF4-FFF2-40B4-BE49-F238E27FC236}">
                <a16:creationId xmlns:a16="http://schemas.microsoft.com/office/drawing/2014/main" id="{8521E1D7-FF1F-4228-960D-9AB7D8BCC444}"/>
              </a:ext>
            </a:extLst>
          </p:cNvPr>
          <p:cNvSpPr txBox="1">
            <a:spLocks noChangeArrowheads="1"/>
          </p:cNvSpPr>
          <p:nvPr/>
        </p:nvSpPr>
        <p:spPr bwMode="auto">
          <a:xfrm>
            <a:off x="1568227" y="1647377"/>
            <a:ext cx="49423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dirty="0">
                <a:latin typeface="Consolas" panose="020B0609020204030204" pitchFamily="49" charset="0"/>
              </a:rPr>
              <a:t>Shared variables: S = Q = 1;</a:t>
            </a:r>
          </a:p>
        </p:txBody>
      </p:sp>
      <p:sp>
        <p:nvSpPr>
          <p:cNvPr id="8" name="Text Box 5">
            <a:extLst>
              <a:ext uri="{FF2B5EF4-FFF2-40B4-BE49-F238E27FC236}">
                <a16:creationId xmlns:a16="http://schemas.microsoft.com/office/drawing/2014/main" id="{203287FD-F4FF-4618-9B9B-4F851479380F}"/>
              </a:ext>
            </a:extLst>
          </p:cNvPr>
          <p:cNvSpPr txBox="1">
            <a:spLocks noChangeArrowheads="1"/>
          </p:cNvSpPr>
          <p:nvPr/>
        </p:nvSpPr>
        <p:spPr bwMode="auto">
          <a:xfrm>
            <a:off x="2545626" y="5877121"/>
            <a:ext cx="4772460"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Is there anything wrong here?</a:t>
            </a:r>
          </a:p>
        </p:txBody>
      </p:sp>
      <p:sp>
        <p:nvSpPr>
          <p:cNvPr id="9" name="Text Box 5">
            <a:extLst>
              <a:ext uri="{FF2B5EF4-FFF2-40B4-BE49-F238E27FC236}">
                <a16:creationId xmlns:a16="http://schemas.microsoft.com/office/drawing/2014/main" id="{808C018F-D768-4FA5-B9CA-EC9958126A9E}"/>
              </a:ext>
            </a:extLst>
          </p:cNvPr>
          <p:cNvSpPr txBox="1">
            <a:spLocks noChangeArrowheads="1"/>
          </p:cNvSpPr>
          <p:nvPr/>
        </p:nvSpPr>
        <p:spPr bwMode="auto">
          <a:xfrm>
            <a:off x="3130723" y="6256957"/>
            <a:ext cx="3602268"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Yes, possible deadlock!</a:t>
            </a:r>
          </a:p>
        </p:txBody>
      </p:sp>
      <p:grpSp>
        <p:nvGrpSpPr>
          <p:cNvPr id="19" name="Group 18">
            <a:extLst>
              <a:ext uri="{FF2B5EF4-FFF2-40B4-BE49-F238E27FC236}">
                <a16:creationId xmlns:a16="http://schemas.microsoft.com/office/drawing/2014/main" id="{89BC7664-7E23-4A20-A705-7F46AEADDD93}"/>
              </a:ext>
            </a:extLst>
          </p:cNvPr>
          <p:cNvGrpSpPr/>
          <p:nvPr/>
        </p:nvGrpSpPr>
        <p:grpSpPr>
          <a:xfrm>
            <a:off x="3130723" y="3190723"/>
            <a:ext cx="3836274" cy="801707"/>
            <a:chOff x="3130723" y="3190723"/>
            <a:chExt cx="3836274" cy="801707"/>
          </a:xfrm>
        </p:grpSpPr>
        <p:cxnSp>
          <p:nvCxnSpPr>
            <p:cNvPr id="11" name="Straight Arrow Connector 10">
              <a:extLst>
                <a:ext uri="{FF2B5EF4-FFF2-40B4-BE49-F238E27FC236}">
                  <a16:creationId xmlns:a16="http://schemas.microsoft.com/office/drawing/2014/main" id="{72616CAE-52E0-4B4B-BC73-A5E23C1D671E}"/>
                </a:ext>
              </a:extLst>
            </p:cNvPr>
            <p:cNvCxnSpPr>
              <a:cxnSpLocks/>
            </p:cNvCxnSpPr>
            <p:nvPr/>
          </p:nvCxnSpPr>
          <p:spPr>
            <a:xfrm flipV="1">
              <a:off x="3130723" y="3190723"/>
              <a:ext cx="3836274" cy="4181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92407E-FD8A-48CE-ADF9-D423402692D6}"/>
                </a:ext>
              </a:extLst>
            </p:cNvPr>
            <p:cNvSpPr txBox="1"/>
            <p:nvPr/>
          </p:nvSpPr>
          <p:spPr>
            <a:xfrm>
              <a:off x="3714257" y="3623098"/>
              <a:ext cx="2435198" cy="369332"/>
            </a:xfrm>
            <a:prstGeom prst="rect">
              <a:avLst/>
            </a:prstGeom>
            <a:noFill/>
          </p:spPr>
          <p:txBody>
            <a:bodyPr wrap="square" rtlCol="0">
              <a:spAutoFit/>
            </a:bodyPr>
            <a:lstStyle/>
            <a:p>
              <a:r>
                <a:rPr lang="en-US" b="1" dirty="0">
                  <a:solidFill>
                    <a:srgbClr val="FF0000"/>
                  </a:solidFill>
                </a:rPr>
                <a:t>P1 has acquired Q</a:t>
              </a:r>
            </a:p>
          </p:txBody>
        </p:sp>
      </p:grpSp>
      <p:grpSp>
        <p:nvGrpSpPr>
          <p:cNvPr id="20" name="Group 19">
            <a:extLst>
              <a:ext uri="{FF2B5EF4-FFF2-40B4-BE49-F238E27FC236}">
                <a16:creationId xmlns:a16="http://schemas.microsoft.com/office/drawing/2014/main" id="{9E7A18BD-5F2F-41B6-9E75-5DD61A3EFE0F}"/>
              </a:ext>
            </a:extLst>
          </p:cNvPr>
          <p:cNvGrpSpPr/>
          <p:nvPr/>
        </p:nvGrpSpPr>
        <p:grpSpPr>
          <a:xfrm>
            <a:off x="3130723" y="2848062"/>
            <a:ext cx="3836274" cy="766393"/>
            <a:chOff x="3130723" y="2848062"/>
            <a:chExt cx="3836274" cy="766393"/>
          </a:xfrm>
        </p:grpSpPr>
        <p:cxnSp>
          <p:nvCxnSpPr>
            <p:cNvPr id="17" name="Straight Arrow Connector 16">
              <a:extLst>
                <a:ext uri="{FF2B5EF4-FFF2-40B4-BE49-F238E27FC236}">
                  <a16:creationId xmlns:a16="http://schemas.microsoft.com/office/drawing/2014/main" id="{482140CC-B824-4F3F-A3D1-15AB1CB41775}"/>
                </a:ext>
              </a:extLst>
            </p:cNvPr>
            <p:cNvCxnSpPr>
              <a:cxnSpLocks/>
            </p:cNvCxnSpPr>
            <p:nvPr/>
          </p:nvCxnSpPr>
          <p:spPr>
            <a:xfrm flipH="1" flipV="1">
              <a:off x="3130723" y="3196346"/>
              <a:ext cx="3836274" cy="4181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E62DA0-8DCA-4F98-8B41-578EEFFBE8A0}"/>
                </a:ext>
              </a:extLst>
            </p:cNvPr>
            <p:cNvSpPr txBox="1"/>
            <p:nvPr/>
          </p:nvSpPr>
          <p:spPr>
            <a:xfrm>
              <a:off x="3714257" y="2848062"/>
              <a:ext cx="2435198" cy="369332"/>
            </a:xfrm>
            <a:prstGeom prst="rect">
              <a:avLst/>
            </a:prstGeom>
            <a:noFill/>
          </p:spPr>
          <p:txBody>
            <a:bodyPr wrap="square" rtlCol="0">
              <a:spAutoFit/>
            </a:bodyPr>
            <a:lstStyle/>
            <a:p>
              <a:r>
                <a:rPr lang="en-US" b="1" dirty="0">
                  <a:solidFill>
                    <a:srgbClr val="FF0000"/>
                  </a:solidFill>
                </a:rPr>
                <a:t>P2 has acquired S</a:t>
              </a:r>
            </a:p>
          </p:txBody>
        </p:sp>
      </p:grpSp>
    </p:spTree>
    <p:extLst>
      <p:ext uri="{BB962C8B-B14F-4D97-AF65-F5344CB8AC3E}">
        <p14:creationId xmlns:p14="http://schemas.microsoft.com/office/powerpoint/2010/main" val="117316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F9CA-D859-4CAD-A721-580AD778AD96}"/>
              </a:ext>
            </a:extLst>
          </p:cNvPr>
          <p:cNvSpPr>
            <a:spLocks noGrp="1"/>
          </p:cNvSpPr>
          <p:nvPr>
            <p:ph type="title"/>
          </p:nvPr>
        </p:nvSpPr>
        <p:spPr/>
        <p:txBody>
          <a:bodyPr/>
          <a:lstStyle/>
          <a:p>
            <a:r>
              <a:rPr lang="en-US" dirty="0"/>
              <a:t>Synchronization…</a:t>
            </a:r>
          </a:p>
        </p:txBody>
      </p:sp>
      <p:sp>
        <p:nvSpPr>
          <p:cNvPr id="3" name="Footer Placeholder 2">
            <a:extLst>
              <a:ext uri="{FF2B5EF4-FFF2-40B4-BE49-F238E27FC236}">
                <a16:creationId xmlns:a16="http://schemas.microsoft.com/office/drawing/2014/main" id="{7A144CF3-3A75-4619-856A-9CE7E3C5A9E0}"/>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E7C57FED-D2B6-47CB-8DC2-001BD9704EF7}"/>
              </a:ext>
            </a:extLst>
          </p:cNvPr>
          <p:cNvSpPr>
            <a:spLocks noGrp="1"/>
          </p:cNvSpPr>
          <p:nvPr>
            <p:ph type="sldNum" sz="quarter" idx="12"/>
          </p:nvPr>
        </p:nvSpPr>
        <p:spPr/>
        <p:txBody>
          <a:bodyPr/>
          <a:lstStyle/>
          <a:p>
            <a:pPr>
              <a:defRPr/>
            </a:pPr>
            <a:fld id="{F59D9B86-AB8B-404F-8D86-C97B35C4C67E}" type="slidenum">
              <a:rPr lang="en-US" smtClean="0"/>
              <a:pPr>
                <a:defRPr/>
              </a:pPr>
              <a:t>12</a:t>
            </a:fld>
            <a:endParaRPr lang="en-US" dirty="0"/>
          </a:p>
        </p:txBody>
      </p:sp>
      <p:sp>
        <p:nvSpPr>
          <p:cNvPr id="5" name="Text Box 3">
            <a:extLst>
              <a:ext uri="{FF2B5EF4-FFF2-40B4-BE49-F238E27FC236}">
                <a16:creationId xmlns:a16="http://schemas.microsoft.com/office/drawing/2014/main" id="{0DC1E34D-80ED-435B-A7B3-C7DE009C4A24}"/>
              </a:ext>
            </a:extLst>
          </p:cNvPr>
          <p:cNvSpPr txBox="1">
            <a:spLocks noChangeArrowheads="1"/>
          </p:cNvSpPr>
          <p:nvPr/>
        </p:nvSpPr>
        <p:spPr bwMode="auto">
          <a:xfrm>
            <a:off x="776267" y="2078014"/>
            <a:ext cx="290335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u="sng" dirty="0">
                <a:latin typeface="Consolas" panose="020B0609020204030204" pitchFamily="49" charset="0"/>
              </a:rPr>
              <a:t>P0</a:t>
            </a:r>
            <a:r>
              <a:rPr lang="en-US" b="1" dirty="0">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Enter classroom;</a:t>
            </a:r>
          </a:p>
          <a:p>
            <a:r>
              <a:rPr lang="en-US" b="1" dirty="0">
                <a:latin typeface="Consolas" panose="020B0609020204030204" pitchFamily="49" charset="0"/>
              </a:rPr>
              <a:t>Occupy seat;</a:t>
            </a:r>
          </a:p>
          <a:p>
            <a:r>
              <a:rPr lang="en-US" b="1" dirty="0">
                <a:latin typeface="Consolas" panose="020B0609020204030204" pitchFamily="49" charset="0"/>
              </a:rPr>
              <a:t>Take exam;</a:t>
            </a:r>
          </a:p>
          <a:p>
            <a:r>
              <a:rPr lang="en-US" b="1" dirty="0">
                <a:latin typeface="Consolas" panose="020B0609020204030204" pitchFamily="49" charset="0"/>
              </a:rPr>
              <a:t>Turnoff lights;</a:t>
            </a:r>
          </a:p>
        </p:txBody>
      </p:sp>
      <p:sp>
        <p:nvSpPr>
          <p:cNvPr id="6" name="Text Box 3">
            <a:extLst>
              <a:ext uri="{FF2B5EF4-FFF2-40B4-BE49-F238E27FC236}">
                <a16:creationId xmlns:a16="http://schemas.microsoft.com/office/drawing/2014/main" id="{0E13E659-E019-409F-BF41-A0513BD6D0B6}"/>
              </a:ext>
            </a:extLst>
          </p:cNvPr>
          <p:cNvSpPr txBox="1">
            <a:spLocks noChangeArrowheads="1"/>
          </p:cNvSpPr>
          <p:nvPr/>
        </p:nvSpPr>
        <p:spPr bwMode="auto">
          <a:xfrm>
            <a:off x="4904824" y="2078014"/>
            <a:ext cx="290335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u="sng" dirty="0">
                <a:latin typeface="Consolas" panose="020B0609020204030204" pitchFamily="49" charset="0"/>
              </a:rPr>
              <a:t>P1</a:t>
            </a:r>
            <a:r>
              <a:rPr lang="en-US" b="1" dirty="0">
                <a:latin typeface="Consolas" panose="020B0609020204030204" pitchFamily="49" charset="0"/>
              </a:rPr>
              <a:t>:</a:t>
            </a:r>
          </a:p>
          <a:p>
            <a:endParaRPr lang="en-US" b="1" dirty="0">
              <a:latin typeface="Consolas" panose="020B0609020204030204" pitchFamily="49" charset="0"/>
            </a:endParaRPr>
          </a:p>
          <a:p>
            <a:r>
              <a:rPr lang="en-US" b="1" dirty="0">
                <a:latin typeface="Consolas" panose="020B0609020204030204" pitchFamily="49" charset="0"/>
              </a:rPr>
              <a:t>Enter classroom;</a:t>
            </a:r>
          </a:p>
          <a:p>
            <a:r>
              <a:rPr lang="en-US" b="1" dirty="0">
                <a:latin typeface="Consolas" panose="020B0609020204030204" pitchFamily="49" charset="0"/>
              </a:rPr>
              <a:t>Occupy seat;</a:t>
            </a:r>
          </a:p>
          <a:p>
            <a:r>
              <a:rPr lang="en-US" b="1" dirty="0">
                <a:latin typeface="Consolas" panose="020B0609020204030204" pitchFamily="49" charset="0"/>
              </a:rPr>
              <a:t>Take exam;</a:t>
            </a:r>
          </a:p>
          <a:p>
            <a:r>
              <a:rPr lang="en-US" b="1" dirty="0">
                <a:latin typeface="Consolas" panose="020B0609020204030204" pitchFamily="49" charset="0"/>
              </a:rPr>
              <a:t>Turnoff lights;</a:t>
            </a:r>
          </a:p>
        </p:txBody>
      </p:sp>
      <p:sp>
        <p:nvSpPr>
          <p:cNvPr id="7" name="Text Box 3">
            <a:extLst>
              <a:ext uri="{FF2B5EF4-FFF2-40B4-BE49-F238E27FC236}">
                <a16:creationId xmlns:a16="http://schemas.microsoft.com/office/drawing/2014/main" id="{79B48F61-DEA5-42E5-ACE1-A91E27CF3929}"/>
              </a:ext>
            </a:extLst>
          </p:cNvPr>
          <p:cNvSpPr txBox="1">
            <a:spLocks noChangeArrowheads="1"/>
          </p:cNvSpPr>
          <p:nvPr/>
        </p:nvSpPr>
        <p:spPr bwMode="auto">
          <a:xfrm>
            <a:off x="9070552" y="1893349"/>
            <a:ext cx="13740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b="1" u="sng" dirty="0">
                <a:latin typeface="Consolas" panose="020B0609020204030204" pitchFamily="49" charset="0"/>
              </a:rPr>
              <a:t>P2</a:t>
            </a:r>
            <a:r>
              <a:rPr lang="en-US" b="1" dirty="0">
                <a:latin typeface="Consolas" panose="020B0609020204030204" pitchFamily="49" charset="0"/>
              </a:rPr>
              <a:t>: ...</a:t>
            </a:r>
          </a:p>
        </p:txBody>
      </p:sp>
      <p:sp>
        <p:nvSpPr>
          <p:cNvPr id="8" name="Text Box 5">
            <a:extLst>
              <a:ext uri="{FF2B5EF4-FFF2-40B4-BE49-F238E27FC236}">
                <a16:creationId xmlns:a16="http://schemas.microsoft.com/office/drawing/2014/main" id="{74AA2055-EC17-4A3D-A812-E247340A3D70}"/>
              </a:ext>
            </a:extLst>
          </p:cNvPr>
          <p:cNvSpPr txBox="1">
            <a:spLocks noChangeArrowheads="1"/>
          </p:cNvSpPr>
          <p:nvPr/>
        </p:nvSpPr>
        <p:spPr bwMode="auto">
          <a:xfrm>
            <a:off x="2545626" y="5877121"/>
            <a:ext cx="4772460"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Is there anything wrong here?</a:t>
            </a:r>
          </a:p>
        </p:txBody>
      </p:sp>
      <p:sp>
        <p:nvSpPr>
          <p:cNvPr id="9" name="Text Box 5">
            <a:extLst>
              <a:ext uri="{FF2B5EF4-FFF2-40B4-BE49-F238E27FC236}">
                <a16:creationId xmlns:a16="http://schemas.microsoft.com/office/drawing/2014/main" id="{B0CD68FD-69DB-4AF2-9BE7-27C9BD310BC6}"/>
              </a:ext>
            </a:extLst>
          </p:cNvPr>
          <p:cNvSpPr txBox="1">
            <a:spLocks noChangeArrowheads="1"/>
          </p:cNvSpPr>
          <p:nvPr/>
        </p:nvSpPr>
        <p:spPr bwMode="auto">
          <a:xfrm>
            <a:off x="2180147" y="6256957"/>
            <a:ext cx="5503431" cy="46166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b="1" dirty="0">
                <a:latin typeface="Comic Sans MS" panose="030F0702030302020204" pitchFamily="66" charset="0"/>
              </a:rPr>
              <a:t>Yes, possible indeterminate results!</a:t>
            </a:r>
          </a:p>
        </p:txBody>
      </p:sp>
    </p:spTree>
    <p:extLst>
      <p:ext uri="{BB962C8B-B14F-4D97-AF65-F5344CB8AC3E}">
        <p14:creationId xmlns:p14="http://schemas.microsoft.com/office/powerpoint/2010/main" val="7390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581D-4DDA-49B0-AACD-DA25B18F8DA2}"/>
              </a:ext>
            </a:extLst>
          </p:cNvPr>
          <p:cNvSpPr>
            <a:spLocks noGrp="1"/>
          </p:cNvSpPr>
          <p:nvPr>
            <p:ph type="title"/>
          </p:nvPr>
        </p:nvSpPr>
        <p:spPr/>
        <p:txBody>
          <a:bodyPr/>
          <a:lstStyle/>
          <a:p>
            <a:r>
              <a:rPr lang="en-US" dirty="0"/>
              <a:t>Semaphores</a:t>
            </a:r>
          </a:p>
        </p:txBody>
      </p:sp>
      <p:sp>
        <p:nvSpPr>
          <p:cNvPr id="3" name="Footer Placeholder 2">
            <a:extLst>
              <a:ext uri="{FF2B5EF4-FFF2-40B4-BE49-F238E27FC236}">
                <a16:creationId xmlns:a16="http://schemas.microsoft.com/office/drawing/2014/main" id="{5C7EC7A7-57DF-4661-936A-EDAA09475DC9}"/>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1BDEA2A5-8F92-4900-BCC3-EA2322843D49}"/>
              </a:ext>
            </a:extLst>
          </p:cNvPr>
          <p:cNvSpPr>
            <a:spLocks noGrp="1"/>
          </p:cNvSpPr>
          <p:nvPr>
            <p:ph type="sldNum" sz="quarter" idx="12"/>
          </p:nvPr>
        </p:nvSpPr>
        <p:spPr/>
        <p:txBody>
          <a:bodyPr/>
          <a:lstStyle/>
          <a:p>
            <a:pPr>
              <a:defRPr/>
            </a:pPr>
            <a:fld id="{F59D9B86-AB8B-404F-8D86-C97B35C4C67E}" type="slidenum">
              <a:rPr lang="en-US" smtClean="0"/>
              <a:pPr>
                <a:defRPr/>
              </a:pPr>
              <a:t>13</a:t>
            </a:fld>
            <a:endParaRPr lang="en-US" dirty="0"/>
          </a:p>
        </p:txBody>
      </p:sp>
      <p:sp>
        <p:nvSpPr>
          <p:cNvPr id="5" name="Rectangle 3">
            <a:extLst>
              <a:ext uri="{FF2B5EF4-FFF2-40B4-BE49-F238E27FC236}">
                <a16:creationId xmlns:a16="http://schemas.microsoft.com/office/drawing/2014/main" id="{4F6BBC12-9CFE-4E9F-A4EA-CF9EECB07DA2}"/>
              </a:ext>
            </a:extLst>
          </p:cNvPr>
          <p:cNvSpPr txBox="1">
            <a:spLocks noChangeArrowheads="1"/>
          </p:cNvSpPr>
          <p:nvPr/>
        </p:nvSpPr>
        <p:spPr>
          <a:xfrm>
            <a:off x="572493" y="1233489"/>
            <a:ext cx="10047884" cy="5360852"/>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 semaphore is a protected variable whose value is accessed and altered by the operations signal (produce) and wait (consume).</a:t>
            </a:r>
          </a:p>
          <a:p>
            <a:pPr lvl="1"/>
            <a:r>
              <a:rPr lang="en-US" dirty="0"/>
              <a:t>A semaphore is used for controlling access to a common resource in a concurrent system, such as multi-threading.</a:t>
            </a:r>
          </a:p>
          <a:p>
            <a:pPr lvl="1"/>
            <a:r>
              <a:rPr lang="en-US" dirty="0"/>
              <a:t>The value of a semaphore is the number</a:t>
            </a:r>
          </a:p>
          <a:p>
            <a:pPr marL="633413" lvl="1" indent="-266700">
              <a:spcBef>
                <a:spcPts val="0"/>
              </a:spcBef>
              <a:buNone/>
            </a:pPr>
            <a:r>
              <a:rPr lang="en-US" dirty="0"/>
              <a:t>	of available resources and may be used</a:t>
            </a:r>
          </a:p>
          <a:p>
            <a:pPr marL="633413" lvl="1" indent="-266700">
              <a:spcBef>
                <a:spcPts val="0"/>
              </a:spcBef>
              <a:buNone/>
            </a:pPr>
            <a:r>
              <a:rPr lang="en-US" dirty="0"/>
              <a:t>	to synchronize various task activities.</a:t>
            </a:r>
          </a:p>
        </p:txBody>
      </p:sp>
      <p:pic>
        <p:nvPicPr>
          <p:cNvPr id="6" name="Picture 5">
            <a:extLst>
              <a:ext uri="{FF2B5EF4-FFF2-40B4-BE49-F238E27FC236}">
                <a16:creationId xmlns:a16="http://schemas.microsoft.com/office/drawing/2014/main" id="{6DAFFCB5-FCC9-4709-8958-9C400E4E8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2" y="2689860"/>
            <a:ext cx="3374136" cy="3639312"/>
          </a:xfrm>
          <a:prstGeom prst="rect">
            <a:avLst/>
          </a:prstGeom>
        </p:spPr>
      </p:pic>
      <p:sp>
        <p:nvSpPr>
          <p:cNvPr id="7" name="Rectangle 3">
            <a:extLst>
              <a:ext uri="{FF2B5EF4-FFF2-40B4-BE49-F238E27FC236}">
                <a16:creationId xmlns:a16="http://schemas.microsoft.com/office/drawing/2014/main" id="{EB1BF8AA-4D65-46FF-B891-4DDD65DA40BE}"/>
              </a:ext>
            </a:extLst>
          </p:cNvPr>
          <p:cNvSpPr txBox="1">
            <a:spLocks noChangeArrowheads="1"/>
          </p:cNvSpPr>
          <p:nvPr/>
        </p:nvSpPr>
        <p:spPr bwMode="auto">
          <a:xfrm>
            <a:off x="537211" y="4251960"/>
            <a:ext cx="6387845" cy="186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16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400">
                <a:solidFill>
                  <a:schemeClr val="tx1"/>
                </a:solidFill>
                <a:latin typeface="+mn-lt"/>
              </a:defRPr>
            </a:lvl9pPr>
          </a:lstStyle>
          <a:p>
            <a:pPr>
              <a:spcBef>
                <a:spcPts val="0"/>
              </a:spcBef>
              <a:buClr>
                <a:srgbClr val="3333CC"/>
              </a:buClr>
            </a:pPr>
            <a:r>
              <a:rPr lang="en-US" sz="2200" kern="0" dirty="0">
                <a:solidFill>
                  <a:srgbClr val="000000"/>
                </a:solidFill>
              </a:rPr>
              <a:t>A useful way to think of a semaphore is as a record of how many units of a particular resource are available, coupled with operations to safely consume those units, and, if necessary, wait until a unit of the resource becomes available. </a:t>
            </a:r>
          </a:p>
        </p:txBody>
      </p:sp>
    </p:spTree>
    <p:extLst>
      <p:ext uri="{BB962C8B-B14F-4D97-AF65-F5344CB8AC3E}">
        <p14:creationId xmlns:p14="http://schemas.microsoft.com/office/powerpoint/2010/main" val="164160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8CFC-C456-4B5B-9FC1-057EB6D618DA}"/>
              </a:ext>
            </a:extLst>
          </p:cNvPr>
          <p:cNvSpPr>
            <a:spLocks noGrp="1"/>
          </p:cNvSpPr>
          <p:nvPr>
            <p:ph type="title"/>
          </p:nvPr>
        </p:nvSpPr>
        <p:spPr/>
        <p:txBody>
          <a:bodyPr/>
          <a:lstStyle/>
          <a:p>
            <a:r>
              <a:rPr lang="en-US" dirty="0"/>
              <a:t>Mutexes</a:t>
            </a:r>
          </a:p>
        </p:txBody>
      </p:sp>
      <p:sp>
        <p:nvSpPr>
          <p:cNvPr id="3" name="Footer Placeholder 2">
            <a:extLst>
              <a:ext uri="{FF2B5EF4-FFF2-40B4-BE49-F238E27FC236}">
                <a16:creationId xmlns:a16="http://schemas.microsoft.com/office/drawing/2014/main" id="{C7E0D59C-7EE4-4B62-8B06-99A799B22D50}"/>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39E6C57C-E121-45A0-AB96-F8C847731BA8}"/>
              </a:ext>
            </a:extLst>
          </p:cNvPr>
          <p:cNvSpPr>
            <a:spLocks noGrp="1"/>
          </p:cNvSpPr>
          <p:nvPr>
            <p:ph type="sldNum" sz="quarter" idx="12"/>
          </p:nvPr>
        </p:nvSpPr>
        <p:spPr/>
        <p:txBody>
          <a:bodyPr/>
          <a:lstStyle/>
          <a:p>
            <a:pPr>
              <a:defRPr/>
            </a:pPr>
            <a:fld id="{F59D9B86-AB8B-404F-8D86-C97B35C4C67E}" type="slidenum">
              <a:rPr lang="en-US" smtClean="0"/>
              <a:pPr>
                <a:defRPr/>
              </a:pPr>
              <a:t>14</a:t>
            </a:fld>
            <a:endParaRPr lang="en-US" dirty="0"/>
          </a:p>
        </p:txBody>
      </p:sp>
      <p:sp>
        <p:nvSpPr>
          <p:cNvPr id="5" name="Rectangle 3">
            <a:extLst>
              <a:ext uri="{FF2B5EF4-FFF2-40B4-BE49-F238E27FC236}">
                <a16:creationId xmlns:a16="http://schemas.microsoft.com/office/drawing/2014/main" id="{3B0F7217-4B06-4FCF-9B70-42877515692A}"/>
              </a:ext>
            </a:extLst>
          </p:cNvPr>
          <p:cNvSpPr txBox="1">
            <a:spLocks noChangeArrowheads="1"/>
          </p:cNvSpPr>
          <p:nvPr/>
        </p:nvSpPr>
        <p:spPr>
          <a:xfrm>
            <a:off x="616345" y="1245290"/>
            <a:ext cx="10047884" cy="2945303"/>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a:t>A mutex is locking mechanism used to synchronize access to a resource (such as code).</a:t>
            </a:r>
          </a:p>
          <a:p>
            <a:pPr lvl="1"/>
            <a:r>
              <a:rPr lang="en-US"/>
              <a:t>Only one task can acquire the mutex.</a:t>
            </a:r>
          </a:p>
          <a:p>
            <a:pPr lvl="1"/>
            <a:r>
              <a:rPr lang="en-US"/>
              <a:t>It means there is ownership associated with mutex, and only the owner can release the lock (mutex).</a:t>
            </a:r>
          </a:p>
          <a:p>
            <a:r>
              <a:rPr lang="en-US"/>
              <a:t>A mutex is designed to protect critical data so that only one thread can access it at the same time, such as a section of code or access to a variable.</a:t>
            </a:r>
            <a:endParaRPr lang="en-US" dirty="0"/>
          </a:p>
        </p:txBody>
      </p:sp>
      <p:grpSp>
        <p:nvGrpSpPr>
          <p:cNvPr id="6" name="Group 5">
            <a:extLst>
              <a:ext uri="{FF2B5EF4-FFF2-40B4-BE49-F238E27FC236}">
                <a16:creationId xmlns:a16="http://schemas.microsoft.com/office/drawing/2014/main" id="{BBA7510A-2BB9-4B10-A070-ED8A4DC76AE1}"/>
              </a:ext>
            </a:extLst>
          </p:cNvPr>
          <p:cNvGrpSpPr/>
          <p:nvPr/>
        </p:nvGrpSpPr>
        <p:grpSpPr>
          <a:xfrm>
            <a:off x="1130095" y="4223829"/>
            <a:ext cx="9270610" cy="2180521"/>
            <a:chOff x="644769" y="3434862"/>
            <a:chExt cx="7725508" cy="1817101"/>
          </a:xfrm>
        </p:grpSpPr>
        <p:sp>
          <p:nvSpPr>
            <p:cNvPr id="7" name="Rectangle 6">
              <a:extLst>
                <a:ext uri="{FF2B5EF4-FFF2-40B4-BE49-F238E27FC236}">
                  <a16:creationId xmlns:a16="http://schemas.microsoft.com/office/drawing/2014/main" id="{A74D4503-8293-4027-8466-44BE8C1925FE}"/>
                </a:ext>
              </a:extLst>
            </p:cNvPr>
            <p:cNvSpPr/>
            <p:nvPr/>
          </p:nvSpPr>
          <p:spPr bwMode="auto">
            <a:xfrm>
              <a:off x="3634154" y="4278923"/>
              <a:ext cx="1735016" cy="111374"/>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8" name="Freeform 8">
              <a:extLst>
                <a:ext uri="{FF2B5EF4-FFF2-40B4-BE49-F238E27FC236}">
                  <a16:creationId xmlns:a16="http://schemas.microsoft.com/office/drawing/2014/main" id="{059AFEB0-4CEB-47FF-BE9D-5EE475D3C12C}"/>
                </a:ext>
              </a:extLst>
            </p:cNvPr>
            <p:cNvSpPr/>
            <p:nvPr/>
          </p:nvSpPr>
          <p:spPr bwMode="auto">
            <a:xfrm>
              <a:off x="644769" y="3434862"/>
              <a:ext cx="7725508" cy="914429"/>
            </a:xfrm>
            <a:custGeom>
              <a:avLst/>
              <a:gdLst>
                <a:gd name="connsiteX0" fmla="*/ 0 w 7725508"/>
                <a:gd name="connsiteY0" fmla="*/ 0 h 797199"/>
                <a:gd name="connsiteX1" fmla="*/ 2344616 w 7725508"/>
                <a:gd name="connsiteY1" fmla="*/ 140677 h 797199"/>
                <a:gd name="connsiteX2" fmla="*/ 3001108 w 7725508"/>
                <a:gd name="connsiteY2" fmla="*/ 726831 h 797199"/>
                <a:gd name="connsiteX3" fmla="*/ 4724400 w 7725508"/>
                <a:gd name="connsiteY3" fmla="*/ 726831 h 797199"/>
                <a:gd name="connsiteX4" fmla="*/ 5380893 w 7725508"/>
                <a:gd name="connsiteY4" fmla="*/ 187570 h 797199"/>
                <a:gd name="connsiteX5" fmla="*/ 7725508 w 7725508"/>
                <a:gd name="connsiteY5" fmla="*/ 23446 h 79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5508" h="797199">
                  <a:moveTo>
                    <a:pt x="0" y="0"/>
                  </a:moveTo>
                  <a:cubicBezTo>
                    <a:pt x="922215" y="9769"/>
                    <a:pt x="1844431" y="19538"/>
                    <a:pt x="2344616" y="140677"/>
                  </a:cubicBezTo>
                  <a:cubicBezTo>
                    <a:pt x="2844801" y="261816"/>
                    <a:pt x="2604477" y="629139"/>
                    <a:pt x="3001108" y="726831"/>
                  </a:cubicBezTo>
                  <a:cubicBezTo>
                    <a:pt x="3397739" y="824523"/>
                    <a:pt x="4327769" y="816708"/>
                    <a:pt x="4724400" y="726831"/>
                  </a:cubicBezTo>
                  <a:cubicBezTo>
                    <a:pt x="5121031" y="636954"/>
                    <a:pt x="4880708" y="304801"/>
                    <a:pt x="5380893" y="187570"/>
                  </a:cubicBezTo>
                  <a:cubicBezTo>
                    <a:pt x="5881078" y="70339"/>
                    <a:pt x="6803293" y="46892"/>
                    <a:pt x="7725508" y="23446"/>
                  </a:cubicBezTo>
                </a:path>
              </a:pathLst>
            </a:custGeom>
            <a:noFill/>
            <a:ln w="152400" cap="flat" cmpd="tri"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9" name="Freeform 9">
              <a:extLst>
                <a:ext uri="{FF2B5EF4-FFF2-40B4-BE49-F238E27FC236}">
                  <a16:creationId xmlns:a16="http://schemas.microsoft.com/office/drawing/2014/main" id="{33C071BE-2D89-4B0B-A8C1-4CBA399ABC1A}"/>
                </a:ext>
              </a:extLst>
            </p:cNvPr>
            <p:cNvSpPr/>
            <p:nvPr/>
          </p:nvSpPr>
          <p:spPr bwMode="auto">
            <a:xfrm flipV="1">
              <a:off x="644769" y="4337534"/>
              <a:ext cx="7725508" cy="914429"/>
            </a:xfrm>
            <a:custGeom>
              <a:avLst/>
              <a:gdLst>
                <a:gd name="connsiteX0" fmla="*/ 0 w 7725508"/>
                <a:gd name="connsiteY0" fmla="*/ 0 h 797199"/>
                <a:gd name="connsiteX1" fmla="*/ 2344616 w 7725508"/>
                <a:gd name="connsiteY1" fmla="*/ 140677 h 797199"/>
                <a:gd name="connsiteX2" fmla="*/ 3001108 w 7725508"/>
                <a:gd name="connsiteY2" fmla="*/ 726831 h 797199"/>
                <a:gd name="connsiteX3" fmla="*/ 4724400 w 7725508"/>
                <a:gd name="connsiteY3" fmla="*/ 726831 h 797199"/>
                <a:gd name="connsiteX4" fmla="*/ 5380893 w 7725508"/>
                <a:gd name="connsiteY4" fmla="*/ 187570 h 797199"/>
                <a:gd name="connsiteX5" fmla="*/ 7725508 w 7725508"/>
                <a:gd name="connsiteY5" fmla="*/ 23446 h 79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5508" h="797199">
                  <a:moveTo>
                    <a:pt x="0" y="0"/>
                  </a:moveTo>
                  <a:cubicBezTo>
                    <a:pt x="922215" y="9769"/>
                    <a:pt x="1844431" y="19538"/>
                    <a:pt x="2344616" y="140677"/>
                  </a:cubicBezTo>
                  <a:cubicBezTo>
                    <a:pt x="2844801" y="261816"/>
                    <a:pt x="2604477" y="629139"/>
                    <a:pt x="3001108" y="726831"/>
                  </a:cubicBezTo>
                  <a:cubicBezTo>
                    <a:pt x="3397739" y="824523"/>
                    <a:pt x="4327769" y="816708"/>
                    <a:pt x="4724400" y="726831"/>
                  </a:cubicBezTo>
                  <a:cubicBezTo>
                    <a:pt x="5121031" y="636954"/>
                    <a:pt x="4880708" y="304801"/>
                    <a:pt x="5380893" y="187570"/>
                  </a:cubicBezTo>
                  <a:cubicBezTo>
                    <a:pt x="5881078" y="70339"/>
                    <a:pt x="6803293" y="46892"/>
                    <a:pt x="7725508" y="23446"/>
                  </a:cubicBezTo>
                </a:path>
              </a:pathLst>
            </a:custGeom>
            <a:noFill/>
            <a:ln w="152400" cap="flat" cmpd="tri" algn="ctr">
              <a:solidFill>
                <a:schemeClr val="tx1"/>
              </a:solidFill>
              <a:prstDash val="sys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grpSp>
      <p:pic>
        <p:nvPicPr>
          <p:cNvPr id="10" name="Picture 9">
            <a:extLst>
              <a:ext uri="{FF2B5EF4-FFF2-40B4-BE49-F238E27FC236}">
                <a16:creationId xmlns:a16="http://schemas.microsoft.com/office/drawing/2014/main" id="{3122AA10-766B-4CF1-80FA-F040242258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11362" y="5816336"/>
            <a:ext cx="2683536" cy="396253"/>
          </a:xfrm>
          <a:prstGeom prst="rect">
            <a:avLst/>
          </a:prstGeom>
        </p:spPr>
      </p:pic>
      <p:pic>
        <p:nvPicPr>
          <p:cNvPr id="11" name="Picture 10">
            <a:extLst>
              <a:ext uri="{FF2B5EF4-FFF2-40B4-BE49-F238E27FC236}">
                <a16:creationId xmlns:a16="http://schemas.microsoft.com/office/drawing/2014/main" id="{D43ED751-5006-40C9-8002-E1E6665584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680526" y="4376233"/>
            <a:ext cx="2683536" cy="396253"/>
          </a:xfrm>
          <a:prstGeom prst="rect">
            <a:avLst/>
          </a:prstGeom>
        </p:spPr>
      </p:pic>
      <p:pic>
        <p:nvPicPr>
          <p:cNvPr id="12" name="Picture 11">
            <a:extLst>
              <a:ext uri="{FF2B5EF4-FFF2-40B4-BE49-F238E27FC236}">
                <a16:creationId xmlns:a16="http://schemas.microsoft.com/office/drawing/2014/main" id="{12BA9F98-9193-49EA-B5FC-1351A50A20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892" y="4548003"/>
            <a:ext cx="1263438" cy="1511046"/>
          </a:xfrm>
          <a:prstGeom prst="rect">
            <a:avLst/>
          </a:prstGeom>
        </p:spPr>
      </p:pic>
    </p:spTree>
    <p:extLst>
      <p:ext uri="{BB962C8B-B14F-4D97-AF65-F5344CB8AC3E}">
        <p14:creationId xmlns:p14="http://schemas.microsoft.com/office/powerpoint/2010/main" val="223465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D899D-9DB4-44ED-A8E7-35836357074B}"/>
              </a:ext>
            </a:extLst>
          </p:cNvPr>
          <p:cNvSpPr>
            <a:spLocks noGrp="1"/>
          </p:cNvSpPr>
          <p:nvPr>
            <p:ph type="title"/>
          </p:nvPr>
        </p:nvSpPr>
        <p:spPr/>
        <p:txBody>
          <a:bodyPr/>
          <a:lstStyle/>
          <a:p>
            <a:r>
              <a:rPr lang="en-US" dirty="0"/>
              <a:t>Semaphores</a:t>
            </a:r>
          </a:p>
        </p:txBody>
      </p:sp>
      <p:sp>
        <p:nvSpPr>
          <p:cNvPr id="3" name="Footer Placeholder 2">
            <a:extLst>
              <a:ext uri="{FF2B5EF4-FFF2-40B4-BE49-F238E27FC236}">
                <a16:creationId xmlns:a16="http://schemas.microsoft.com/office/drawing/2014/main" id="{4F95113A-AA0C-4D1D-8676-226644E205D3}"/>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1C24F5CA-2298-46CC-B9A9-95B51B6F234F}"/>
              </a:ext>
            </a:extLst>
          </p:cNvPr>
          <p:cNvSpPr>
            <a:spLocks noGrp="1"/>
          </p:cNvSpPr>
          <p:nvPr>
            <p:ph type="sldNum" sz="quarter" idx="12"/>
          </p:nvPr>
        </p:nvSpPr>
        <p:spPr/>
        <p:txBody>
          <a:bodyPr/>
          <a:lstStyle/>
          <a:p>
            <a:pPr>
              <a:defRPr/>
            </a:pPr>
            <a:fld id="{F59D9B86-AB8B-404F-8D86-C97B35C4C67E}" type="slidenum">
              <a:rPr lang="en-US" smtClean="0"/>
              <a:pPr>
                <a:defRPr/>
              </a:pPr>
              <a:t>15</a:t>
            </a:fld>
            <a:endParaRPr lang="en-US" dirty="0"/>
          </a:p>
        </p:txBody>
      </p:sp>
      <p:sp>
        <p:nvSpPr>
          <p:cNvPr id="5" name="Rectangle 3">
            <a:extLst>
              <a:ext uri="{FF2B5EF4-FFF2-40B4-BE49-F238E27FC236}">
                <a16:creationId xmlns:a16="http://schemas.microsoft.com/office/drawing/2014/main" id="{CF0D4AEE-EE85-441F-B6EB-A9A182DC20D0}"/>
              </a:ext>
            </a:extLst>
          </p:cNvPr>
          <p:cNvSpPr txBox="1">
            <a:spLocks noChangeArrowheads="1"/>
          </p:cNvSpPr>
          <p:nvPr/>
        </p:nvSpPr>
        <p:spPr>
          <a:xfrm>
            <a:off x="572493" y="1233489"/>
            <a:ext cx="10047884" cy="5360852"/>
          </a:xfrm>
          <a:prstGeom prst="rect">
            <a:avLst/>
          </a:prstGeom>
        </p:spPr>
        <p:txBody>
          <a:bodyPr vert="horz" wrap="square" lIns="110490" tIns="55246" rIns="110490" bIns="55246" numCol="1" anchor="t" anchorCtr="0" compatLnSpc="1">
            <a:prstTxWarp prst="textNoShape">
              <a:avLst/>
            </a:prstTxWarp>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t>What is a </a:t>
            </a:r>
            <a:r>
              <a:rPr lang="en-US" sz="2400" b="1" u="sng" dirty="0">
                <a:solidFill>
                  <a:srgbClr val="FF0000"/>
                </a:solidFill>
              </a:rPr>
              <a:t>semaphore</a:t>
            </a:r>
            <a:r>
              <a:rPr lang="en-US" sz="2400" dirty="0"/>
              <a:t>?</a:t>
            </a:r>
          </a:p>
          <a:p>
            <a:pPr lvl="1"/>
            <a:r>
              <a:rPr lang="en-US" dirty="0"/>
              <a:t>A semaphore is an autonomous synchronous abstract data type used for controlling access by multiple processes, to a common resource in a concurrent system.</a:t>
            </a:r>
          </a:p>
          <a:p>
            <a:r>
              <a:rPr lang="en-US" sz="2400" dirty="0"/>
              <a:t>How are semaphores </a:t>
            </a:r>
            <a:r>
              <a:rPr lang="en-US" sz="2400" b="1" u="sng" dirty="0"/>
              <a:t>produced</a:t>
            </a:r>
            <a:r>
              <a:rPr lang="en-US" sz="2400" dirty="0"/>
              <a:t>?</a:t>
            </a:r>
          </a:p>
          <a:p>
            <a:pPr lvl="1"/>
            <a:r>
              <a:rPr lang="en-US" dirty="0"/>
              <a:t>Semaphores are produced by SEM_SIGNAL.</a:t>
            </a:r>
          </a:p>
          <a:p>
            <a:r>
              <a:rPr lang="en-US" sz="2400" dirty="0"/>
              <a:t>How are semaphores </a:t>
            </a:r>
            <a:r>
              <a:rPr lang="en-US" sz="2400" b="1" u="sng" dirty="0"/>
              <a:t>consumed</a:t>
            </a:r>
            <a:r>
              <a:rPr lang="en-US" sz="2400" dirty="0"/>
              <a:t>?</a:t>
            </a:r>
          </a:p>
          <a:p>
            <a:pPr lvl="1"/>
            <a:r>
              <a:rPr lang="en-US" dirty="0"/>
              <a:t>Semaphores are consumed by SEM_WAIT and SEM_TRYLOCK.</a:t>
            </a:r>
          </a:p>
          <a:p>
            <a:r>
              <a:rPr lang="en-US" sz="2400" dirty="0"/>
              <a:t>What are the major uses of semaphores?</a:t>
            </a:r>
          </a:p>
          <a:p>
            <a:pPr lvl="1"/>
            <a:r>
              <a:rPr lang="en-US" dirty="0"/>
              <a:t>Synchronization</a:t>
            </a:r>
          </a:p>
          <a:p>
            <a:pPr lvl="1"/>
            <a:r>
              <a:rPr lang="en-US" dirty="0"/>
              <a:t>Resource allocation</a:t>
            </a:r>
          </a:p>
          <a:p>
            <a:pPr lvl="1"/>
            <a:r>
              <a:rPr lang="en-US" dirty="0"/>
              <a:t>Mutual Exclusion</a:t>
            </a:r>
          </a:p>
          <a:p>
            <a:endParaRPr lang="en-US" sz="2400" dirty="0"/>
          </a:p>
        </p:txBody>
      </p:sp>
    </p:spTree>
    <p:extLst>
      <p:ext uri="{BB962C8B-B14F-4D97-AF65-F5344CB8AC3E}">
        <p14:creationId xmlns:p14="http://schemas.microsoft.com/office/powerpoint/2010/main" val="151513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41656-F717-4205-8A5A-CF1069CADADF}"/>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05BF4AD2-5092-4215-B326-817263F58037}"/>
              </a:ext>
            </a:extLst>
          </p:cNvPr>
          <p:cNvSpPr>
            <a:spLocks noGrp="1"/>
          </p:cNvSpPr>
          <p:nvPr>
            <p:ph sz="quarter" idx="1"/>
          </p:nvPr>
        </p:nvSpPr>
        <p:spPr/>
        <p:txBody>
          <a:bodyPr/>
          <a:lstStyle/>
          <a:p>
            <a:r>
              <a:rPr lang="en-US" dirty="0"/>
              <a:t>What does it mean to be autonomous?</a:t>
            </a:r>
          </a:p>
          <a:p>
            <a:pPr lvl="1"/>
            <a:r>
              <a:rPr lang="en-US" dirty="0"/>
              <a:t>Disable interrupts (only works on </a:t>
            </a:r>
            <a:r>
              <a:rPr lang="en-US" dirty="0" err="1"/>
              <a:t>uni</a:t>
            </a:r>
            <a:r>
              <a:rPr lang="en-US" dirty="0"/>
              <a:t>-processor)</a:t>
            </a:r>
          </a:p>
          <a:p>
            <a:pPr lvl="1"/>
            <a:r>
              <a:rPr lang="en-US" dirty="0"/>
              <a:t>Hardware: test-and-set, exchange</a:t>
            </a:r>
          </a:p>
          <a:p>
            <a:pPr lvl="1"/>
            <a:r>
              <a:rPr lang="en-US" dirty="0"/>
              <a:t>Software solutions (Decker)</a:t>
            </a:r>
          </a:p>
          <a:p>
            <a:r>
              <a:rPr lang="en-US" dirty="0"/>
              <a:t>What does it mean to be synchronous?</a:t>
            </a:r>
          </a:p>
          <a:p>
            <a:r>
              <a:rPr lang="en-US" dirty="0"/>
              <a:t>What are the different types of semaphores?</a:t>
            </a:r>
          </a:p>
          <a:p>
            <a:pPr lvl="1"/>
            <a:r>
              <a:rPr lang="en-US" dirty="0"/>
              <a:t>Binary semaphore – 1 resource, 2 states</a:t>
            </a:r>
          </a:p>
          <a:p>
            <a:pPr lvl="2"/>
            <a:r>
              <a:rPr lang="en-US" dirty="0"/>
              <a:t>0 = nothing produced, maybe tasks in queue</a:t>
            </a:r>
          </a:p>
          <a:p>
            <a:pPr lvl="2"/>
            <a:r>
              <a:rPr lang="en-US" dirty="0"/>
              <a:t>1 = something produced, no tasks in queue</a:t>
            </a:r>
          </a:p>
          <a:p>
            <a:pPr lvl="1"/>
            <a:r>
              <a:rPr lang="en-US" dirty="0"/>
              <a:t>Counting semaphore – 1 resource, multiple copies</a:t>
            </a:r>
          </a:p>
          <a:p>
            <a:pPr lvl="2"/>
            <a:r>
              <a:rPr lang="en-US" dirty="0"/>
              <a:t>0 = nothing produced, nothing in queue</a:t>
            </a:r>
          </a:p>
          <a:p>
            <a:pPr lvl="2"/>
            <a:r>
              <a:rPr lang="en-US" dirty="0"/>
              <a:t>-n = nothing produced, n tasks queued</a:t>
            </a:r>
          </a:p>
          <a:p>
            <a:pPr lvl="2"/>
            <a:r>
              <a:rPr lang="en-US" dirty="0"/>
              <a:t>+n = n items produced, no tasks in queue</a:t>
            </a:r>
          </a:p>
          <a:p>
            <a:endParaRPr lang="en-US" dirty="0"/>
          </a:p>
        </p:txBody>
      </p:sp>
      <p:sp>
        <p:nvSpPr>
          <p:cNvPr id="4" name="Footer Placeholder 3">
            <a:extLst>
              <a:ext uri="{FF2B5EF4-FFF2-40B4-BE49-F238E27FC236}">
                <a16:creationId xmlns:a16="http://schemas.microsoft.com/office/drawing/2014/main" id="{F5D05AA3-F40C-4540-96BC-C1B7CD2356EA}"/>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B5C25FEB-6C61-43EC-A839-581C7182C82B}"/>
              </a:ext>
            </a:extLst>
          </p:cNvPr>
          <p:cNvSpPr>
            <a:spLocks noGrp="1"/>
          </p:cNvSpPr>
          <p:nvPr>
            <p:ph type="sldNum" sz="quarter" idx="12"/>
          </p:nvPr>
        </p:nvSpPr>
        <p:spPr/>
        <p:txBody>
          <a:bodyPr/>
          <a:lstStyle/>
          <a:p>
            <a:pPr>
              <a:defRPr/>
            </a:pPr>
            <a:fld id="{0D7B5496-982B-480A-8085-B08F2CA91C21}" type="slidenum">
              <a:rPr lang="en-US" smtClean="0"/>
              <a:pPr>
                <a:defRPr/>
              </a:pPr>
              <a:t>16</a:t>
            </a:fld>
            <a:endParaRPr lang="en-US" dirty="0"/>
          </a:p>
        </p:txBody>
      </p:sp>
    </p:spTree>
    <p:extLst>
      <p:ext uri="{BB962C8B-B14F-4D97-AF65-F5344CB8AC3E}">
        <p14:creationId xmlns:p14="http://schemas.microsoft.com/office/powerpoint/2010/main" val="263547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CBFB-A603-443A-948C-F5D1ED5C0D12}"/>
              </a:ext>
            </a:extLst>
          </p:cNvPr>
          <p:cNvSpPr>
            <a:spLocks noGrp="1"/>
          </p:cNvSpPr>
          <p:nvPr>
            <p:ph type="title"/>
          </p:nvPr>
        </p:nvSpPr>
        <p:spPr/>
        <p:txBody>
          <a:bodyPr/>
          <a:lstStyle/>
          <a:p>
            <a:r>
              <a:rPr lang="en-US" i="1" dirty="0"/>
              <a:t>SEM_SIGNAL - Producer</a:t>
            </a:r>
            <a:endParaRPr lang="en-US" dirty="0"/>
          </a:p>
        </p:txBody>
      </p:sp>
      <p:sp>
        <p:nvSpPr>
          <p:cNvPr id="3" name="Footer Placeholder 2">
            <a:extLst>
              <a:ext uri="{FF2B5EF4-FFF2-40B4-BE49-F238E27FC236}">
                <a16:creationId xmlns:a16="http://schemas.microsoft.com/office/drawing/2014/main" id="{05B5891E-D4DE-4A62-BB71-A1FE5ECDF904}"/>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508CD8E5-6439-456A-AE05-0118424D880E}"/>
              </a:ext>
            </a:extLst>
          </p:cNvPr>
          <p:cNvSpPr>
            <a:spLocks noGrp="1"/>
          </p:cNvSpPr>
          <p:nvPr>
            <p:ph type="sldNum" sz="quarter" idx="12"/>
          </p:nvPr>
        </p:nvSpPr>
        <p:spPr/>
        <p:txBody>
          <a:bodyPr/>
          <a:lstStyle/>
          <a:p>
            <a:pPr>
              <a:defRPr/>
            </a:pPr>
            <a:fld id="{F59D9B86-AB8B-404F-8D86-C97B35C4C67E}" type="slidenum">
              <a:rPr lang="en-US" smtClean="0"/>
              <a:pPr>
                <a:defRPr/>
              </a:pPr>
              <a:t>17</a:t>
            </a:fld>
            <a:endParaRPr lang="en-US" dirty="0"/>
          </a:p>
        </p:txBody>
      </p:sp>
      <p:sp>
        <p:nvSpPr>
          <p:cNvPr id="5" name="Text Box 3">
            <a:extLst>
              <a:ext uri="{FF2B5EF4-FFF2-40B4-BE49-F238E27FC236}">
                <a16:creationId xmlns:a16="http://schemas.microsoft.com/office/drawing/2014/main" id="{DCAAC22A-16FF-41A3-9ADE-36018ABFB041}"/>
              </a:ext>
            </a:extLst>
          </p:cNvPr>
          <p:cNvSpPr txBox="1">
            <a:spLocks noChangeArrowheads="1"/>
          </p:cNvSpPr>
          <p:nvPr/>
        </p:nvSpPr>
        <p:spPr bwMode="auto">
          <a:xfrm>
            <a:off x="495300" y="1338073"/>
            <a:ext cx="1035558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void </a:t>
            </a:r>
            <a:r>
              <a:rPr lang="en-US" sz="1800" b="1" dirty="0" err="1">
                <a:solidFill>
                  <a:srgbClr val="000000"/>
                </a:solidFill>
                <a:latin typeface="Consolas" panose="020B0609020204030204" pitchFamily="49" charset="0"/>
              </a:rPr>
              <a:t>semSignalBinary</a:t>
            </a:r>
            <a:r>
              <a:rPr lang="en-US" sz="1800" b="1" dirty="0">
                <a:solidFill>
                  <a:srgbClr val="000000"/>
                </a:solidFill>
                <a:latin typeface="Consolas" panose="020B0609020204030204" pitchFamily="49" charset="0"/>
              </a:rPr>
              <a:t>(Semaphore* semaphore)	// signal binary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semaphore-&gt;state = 1;		// produce binary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deQ</a:t>
            </a:r>
            <a:r>
              <a:rPr lang="en-US" sz="1800" b="1" dirty="0">
                <a:solidFill>
                  <a:srgbClr val="000000"/>
                </a:solidFill>
                <a:latin typeface="Consolas" panose="020B0609020204030204" pitchFamily="49" charset="0"/>
              </a:rPr>
              <a:t>(semaphore-&gt;queue, -1);		// dequeue blocked task</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if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&lt; 0) return;		// if empty,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semaphore-&gt;state = 0;		// blocked task consumes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].state = S_READY;		// ready task for execution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enQ</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rq</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].priority);		// move task to ready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 end </a:t>
            </a:r>
            <a:r>
              <a:rPr lang="en-US" sz="1800" b="1" dirty="0" err="1">
                <a:solidFill>
                  <a:srgbClr val="000000"/>
                </a:solidFill>
                <a:latin typeface="Consolas" panose="020B0609020204030204" pitchFamily="49" charset="0"/>
              </a:rPr>
              <a:t>semSignalBinary</a:t>
            </a:r>
            <a:endParaRPr lang="en-US" sz="1800" b="1" dirty="0">
              <a:solidFill>
                <a:srgbClr val="000000"/>
              </a:solidFill>
              <a:latin typeface="Consolas" panose="020B0609020204030204" pitchFamily="49" charset="0"/>
            </a:endParaRPr>
          </a:p>
        </p:txBody>
      </p:sp>
      <p:sp>
        <p:nvSpPr>
          <p:cNvPr id="6" name="Text Box 3">
            <a:extLst>
              <a:ext uri="{FF2B5EF4-FFF2-40B4-BE49-F238E27FC236}">
                <a16:creationId xmlns:a16="http://schemas.microsoft.com/office/drawing/2014/main" id="{7D0EA79C-CFFD-4E02-B1CC-AD284EEE7244}"/>
              </a:ext>
            </a:extLst>
          </p:cNvPr>
          <p:cNvSpPr txBox="1">
            <a:spLocks noChangeArrowheads="1"/>
          </p:cNvSpPr>
          <p:nvPr/>
        </p:nvSpPr>
        <p:spPr bwMode="auto">
          <a:xfrm>
            <a:off x="495300" y="4519422"/>
            <a:ext cx="1035558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void </a:t>
            </a:r>
            <a:r>
              <a:rPr lang="en-US" sz="1800" b="1" dirty="0" err="1">
                <a:solidFill>
                  <a:srgbClr val="000000"/>
                </a:solidFill>
                <a:latin typeface="Consolas" panose="020B0609020204030204" pitchFamily="49" charset="0"/>
              </a:rPr>
              <a:t>semSignalCounting</a:t>
            </a:r>
            <a:r>
              <a:rPr lang="en-US" sz="1800" b="1" dirty="0">
                <a:solidFill>
                  <a:srgbClr val="000000"/>
                </a:solidFill>
                <a:latin typeface="Consolas" panose="020B0609020204030204" pitchFamily="49" charset="0"/>
              </a:rPr>
              <a:t>(Semaphore* semaphore)	// signal counting semaphore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if (++semaphore-&gt;state &gt; 0) return;	// return if nothing in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deQ</a:t>
            </a:r>
            <a:r>
              <a:rPr lang="en-US" sz="1800" b="1" dirty="0">
                <a:solidFill>
                  <a:srgbClr val="000000"/>
                </a:solidFill>
                <a:latin typeface="Consolas" panose="020B0609020204030204" pitchFamily="49" charset="0"/>
              </a:rPr>
              <a:t>(semaphore-&gt;queue, -1);		// dequeue task</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].state = S_READY;		// ready task for execution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enQ</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rq</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tcb</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tid</a:t>
            </a:r>
            <a:r>
              <a:rPr lang="en-US" sz="1800" b="1" dirty="0">
                <a:solidFill>
                  <a:srgbClr val="000000"/>
                </a:solidFill>
                <a:latin typeface="Consolas" panose="020B0609020204030204" pitchFamily="49" charset="0"/>
              </a:rPr>
              <a:t>].priority);		// move task to ready queue</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return;</a:t>
            </a:r>
          </a:p>
          <a:p>
            <a:pPr>
              <a:tabLst>
                <a:tab pos="463550" algn="l"/>
                <a:tab pos="914400" algn="l"/>
                <a:tab pos="1377950" algn="l"/>
                <a:tab pos="1827213" algn="l"/>
                <a:tab pos="2290763" algn="l"/>
                <a:tab pos="2741613" algn="l"/>
                <a:tab pos="4800600" algn="l"/>
                <a:tab pos="5718175" algn="l"/>
              </a:tabLst>
            </a:pPr>
            <a:r>
              <a:rPr lang="en-US" sz="1800" b="1" dirty="0">
                <a:solidFill>
                  <a:srgbClr val="000000"/>
                </a:solidFill>
                <a:latin typeface="Consolas" panose="020B0609020204030204" pitchFamily="49" charset="0"/>
              </a:rPr>
              <a:t>} // end </a:t>
            </a:r>
            <a:r>
              <a:rPr lang="en-US" sz="1800" b="1" dirty="0" err="1">
                <a:solidFill>
                  <a:srgbClr val="000000"/>
                </a:solidFill>
                <a:latin typeface="Consolas" panose="020B0609020204030204" pitchFamily="49" charset="0"/>
              </a:rPr>
              <a:t>semSignalCounting</a:t>
            </a:r>
            <a:endParaRPr lang="en-US" sz="1800" b="1" dirty="0">
              <a:solidFill>
                <a:srgbClr val="000000"/>
              </a:solidFill>
              <a:latin typeface="Consolas" panose="020B0609020204030204" pitchFamily="49" charset="0"/>
            </a:endParaRPr>
          </a:p>
        </p:txBody>
      </p:sp>
      <p:grpSp>
        <p:nvGrpSpPr>
          <p:cNvPr id="7" name="Group 6">
            <a:extLst>
              <a:ext uri="{FF2B5EF4-FFF2-40B4-BE49-F238E27FC236}">
                <a16:creationId xmlns:a16="http://schemas.microsoft.com/office/drawing/2014/main" id="{018EDFB9-A8F3-416E-ADB7-CEC7DA1DFED5}"/>
              </a:ext>
            </a:extLst>
          </p:cNvPr>
          <p:cNvGrpSpPr/>
          <p:nvPr/>
        </p:nvGrpSpPr>
        <p:grpSpPr>
          <a:xfrm>
            <a:off x="708661" y="1878677"/>
            <a:ext cx="9909810" cy="2223756"/>
            <a:chOff x="590550" y="1984664"/>
            <a:chExt cx="8258175" cy="1853130"/>
          </a:xfrm>
        </p:grpSpPr>
        <p:sp>
          <p:nvSpPr>
            <p:cNvPr id="8" name="Rounded Rectangular Callout 2">
              <a:extLst>
                <a:ext uri="{FF2B5EF4-FFF2-40B4-BE49-F238E27FC236}">
                  <a16:creationId xmlns:a16="http://schemas.microsoft.com/office/drawing/2014/main" id="{FD7784CF-A671-4343-BE64-428867F2E611}"/>
                </a:ext>
              </a:extLst>
            </p:cNvPr>
            <p:cNvSpPr/>
            <p:nvPr/>
          </p:nvSpPr>
          <p:spPr bwMode="auto">
            <a:xfrm>
              <a:off x="590550" y="1984664"/>
              <a:ext cx="4429125" cy="317355"/>
            </a:xfrm>
            <a:prstGeom prst="wedgeRoundRectCallout">
              <a:avLst>
                <a:gd name="adj1" fmla="val 96410"/>
                <a:gd name="adj2" fmla="val 444224"/>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9" name="TextBox 8">
              <a:extLst>
                <a:ext uri="{FF2B5EF4-FFF2-40B4-BE49-F238E27FC236}">
                  <a16:creationId xmlns:a16="http://schemas.microsoft.com/office/drawing/2014/main" id="{4E271D72-FC45-4884-937C-AF36D8D2903A}"/>
                </a:ext>
              </a:extLst>
            </p:cNvPr>
            <p:cNvSpPr txBox="1"/>
            <p:nvPr/>
          </p:nvSpPr>
          <p:spPr>
            <a:xfrm>
              <a:off x="7200900" y="3453073"/>
              <a:ext cx="1647825"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Produce</a:t>
              </a:r>
            </a:p>
          </p:txBody>
        </p:sp>
      </p:grpSp>
      <p:grpSp>
        <p:nvGrpSpPr>
          <p:cNvPr id="10" name="Group 9">
            <a:extLst>
              <a:ext uri="{FF2B5EF4-FFF2-40B4-BE49-F238E27FC236}">
                <a16:creationId xmlns:a16="http://schemas.microsoft.com/office/drawing/2014/main" id="{DC1CD58C-C608-46D9-9906-47ED8DB288EF}"/>
              </a:ext>
            </a:extLst>
          </p:cNvPr>
          <p:cNvGrpSpPr/>
          <p:nvPr/>
        </p:nvGrpSpPr>
        <p:grpSpPr>
          <a:xfrm>
            <a:off x="708661" y="2744374"/>
            <a:ext cx="9909810" cy="1741759"/>
            <a:chOff x="590550" y="2230463"/>
            <a:chExt cx="8258175" cy="1451466"/>
          </a:xfrm>
        </p:grpSpPr>
        <p:sp>
          <p:nvSpPr>
            <p:cNvPr id="11" name="Rounded Rectangular Callout 13">
              <a:extLst>
                <a:ext uri="{FF2B5EF4-FFF2-40B4-BE49-F238E27FC236}">
                  <a16:creationId xmlns:a16="http://schemas.microsoft.com/office/drawing/2014/main" id="{783F4551-424F-4401-9AA1-A7CF3F705F05}"/>
                </a:ext>
              </a:extLst>
            </p:cNvPr>
            <p:cNvSpPr/>
            <p:nvPr/>
          </p:nvSpPr>
          <p:spPr bwMode="auto">
            <a:xfrm>
              <a:off x="590550" y="2230463"/>
              <a:ext cx="4429125" cy="749851"/>
            </a:xfrm>
            <a:prstGeom prst="wedgeRoundRectCallout">
              <a:avLst>
                <a:gd name="adj1" fmla="val 96821"/>
                <a:gd name="adj2" fmla="val 107305"/>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2" name="TextBox 11">
              <a:extLst>
                <a:ext uri="{FF2B5EF4-FFF2-40B4-BE49-F238E27FC236}">
                  <a16:creationId xmlns:a16="http://schemas.microsoft.com/office/drawing/2014/main" id="{F373FCEA-9FBB-4833-AB7C-D8C04C23F3DD}"/>
                </a:ext>
              </a:extLst>
            </p:cNvPr>
            <p:cNvSpPr txBox="1"/>
            <p:nvPr/>
          </p:nvSpPr>
          <p:spPr>
            <a:xfrm>
              <a:off x="7200900" y="3297208"/>
              <a:ext cx="1647825"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Consume</a:t>
              </a:r>
            </a:p>
          </p:txBody>
        </p:sp>
      </p:grpSp>
      <p:grpSp>
        <p:nvGrpSpPr>
          <p:cNvPr id="13" name="Group 12">
            <a:extLst>
              <a:ext uri="{FF2B5EF4-FFF2-40B4-BE49-F238E27FC236}">
                <a16:creationId xmlns:a16="http://schemas.microsoft.com/office/drawing/2014/main" id="{79475DB2-C7E1-41D8-810A-E3E6B560B8DA}"/>
              </a:ext>
            </a:extLst>
          </p:cNvPr>
          <p:cNvGrpSpPr/>
          <p:nvPr/>
        </p:nvGrpSpPr>
        <p:grpSpPr>
          <a:xfrm>
            <a:off x="708661" y="4805159"/>
            <a:ext cx="10051163" cy="1447051"/>
            <a:chOff x="590550" y="1842124"/>
            <a:chExt cx="8375969" cy="1205876"/>
          </a:xfrm>
        </p:grpSpPr>
        <p:sp>
          <p:nvSpPr>
            <p:cNvPr id="14" name="Rounded Rectangular Callout 16">
              <a:extLst>
                <a:ext uri="{FF2B5EF4-FFF2-40B4-BE49-F238E27FC236}">
                  <a16:creationId xmlns:a16="http://schemas.microsoft.com/office/drawing/2014/main" id="{B19E8336-DEC1-4AC9-A336-51014F04AA19}"/>
                </a:ext>
              </a:extLst>
            </p:cNvPr>
            <p:cNvSpPr/>
            <p:nvPr/>
          </p:nvSpPr>
          <p:spPr bwMode="auto">
            <a:xfrm>
              <a:off x="590550" y="2038350"/>
              <a:ext cx="4429125" cy="1009650"/>
            </a:xfrm>
            <a:prstGeom prst="wedgeRoundRectCallout">
              <a:avLst>
                <a:gd name="adj1" fmla="val 74794"/>
                <a:gd name="adj2" fmla="val -48880"/>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5" name="TextBox 14">
              <a:extLst>
                <a:ext uri="{FF2B5EF4-FFF2-40B4-BE49-F238E27FC236}">
                  <a16:creationId xmlns:a16="http://schemas.microsoft.com/office/drawing/2014/main" id="{D6CDFAA9-A18C-45B8-B329-84E9E4B350CC}"/>
                </a:ext>
              </a:extLst>
            </p:cNvPr>
            <p:cNvSpPr txBox="1"/>
            <p:nvPr/>
          </p:nvSpPr>
          <p:spPr>
            <a:xfrm>
              <a:off x="6215381" y="1842124"/>
              <a:ext cx="2751138"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Produce &amp; Consume</a:t>
              </a:r>
            </a:p>
          </p:txBody>
        </p:sp>
      </p:grpSp>
    </p:spTree>
    <p:extLst>
      <p:ext uri="{BB962C8B-B14F-4D97-AF65-F5344CB8AC3E}">
        <p14:creationId xmlns:p14="http://schemas.microsoft.com/office/powerpoint/2010/main" val="9237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BE28-B27F-4705-99E3-BFFAB930CF26}"/>
              </a:ext>
            </a:extLst>
          </p:cNvPr>
          <p:cNvSpPr>
            <a:spLocks noGrp="1"/>
          </p:cNvSpPr>
          <p:nvPr>
            <p:ph type="title"/>
          </p:nvPr>
        </p:nvSpPr>
        <p:spPr/>
        <p:txBody>
          <a:bodyPr/>
          <a:lstStyle/>
          <a:p>
            <a:r>
              <a:rPr lang="en-US" i="1" dirty="0"/>
              <a:t>SEM_WAIT - Consumer</a:t>
            </a:r>
            <a:endParaRPr lang="en-US" dirty="0"/>
          </a:p>
        </p:txBody>
      </p:sp>
      <p:sp>
        <p:nvSpPr>
          <p:cNvPr id="3" name="Footer Placeholder 2">
            <a:extLst>
              <a:ext uri="{FF2B5EF4-FFF2-40B4-BE49-F238E27FC236}">
                <a16:creationId xmlns:a16="http://schemas.microsoft.com/office/drawing/2014/main" id="{695512B1-9C8B-4BF2-B5D7-68571C54F0EB}"/>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444304E8-E3F9-4DE9-8886-F0E974663500}"/>
              </a:ext>
            </a:extLst>
          </p:cNvPr>
          <p:cNvSpPr>
            <a:spLocks noGrp="1"/>
          </p:cNvSpPr>
          <p:nvPr>
            <p:ph type="sldNum" sz="quarter" idx="12"/>
          </p:nvPr>
        </p:nvSpPr>
        <p:spPr/>
        <p:txBody>
          <a:bodyPr/>
          <a:lstStyle/>
          <a:p>
            <a:pPr>
              <a:defRPr/>
            </a:pPr>
            <a:fld id="{F59D9B86-AB8B-404F-8D86-C97B35C4C67E}" type="slidenum">
              <a:rPr lang="en-US" smtClean="0"/>
              <a:pPr>
                <a:defRPr/>
              </a:pPr>
              <a:t>18</a:t>
            </a:fld>
            <a:endParaRPr lang="en-US" dirty="0"/>
          </a:p>
        </p:txBody>
      </p:sp>
      <p:sp>
        <p:nvSpPr>
          <p:cNvPr id="5" name="Text Box 3">
            <a:extLst>
              <a:ext uri="{FF2B5EF4-FFF2-40B4-BE49-F238E27FC236}">
                <a16:creationId xmlns:a16="http://schemas.microsoft.com/office/drawing/2014/main" id="{48E8768D-FA7A-46CD-B9A9-59934A06404A}"/>
              </a:ext>
            </a:extLst>
          </p:cNvPr>
          <p:cNvSpPr txBox="1">
            <a:spLocks noChangeArrowheads="1"/>
          </p:cNvSpPr>
          <p:nvPr/>
        </p:nvSpPr>
        <p:spPr bwMode="auto">
          <a:xfrm>
            <a:off x="495300" y="1300110"/>
            <a:ext cx="99841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void </a:t>
            </a:r>
            <a:r>
              <a:rPr lang="en-US" sz="1600" b="1" dirty="0" err="1">
                <a:solidFill>
                  <a:srgbClr val="000000"/>
                </a:solidFill>
                <a:latin typeface="Consolas" panose="020B0609020204030204" pitchFamily="49" charset="0"/>
              </a:rPr>
              <a:t>semWaitBinary</a:t>
            </a:r>
            <a:r>
              <a:rPr lang="en-US" sz="1600" b="1" dirty="0">
                <a:solidFill>
                  <a:srgbClr val="000000"/>
                </a:solidFill>
                <a:latin typeface="Consolas" panose="020B0609020204030204" pitchFamily="49" charset="0"/>
              </a:rPr>
              <a:t>(Semaphore* semaphore)	// wait binary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if (semaphore-&gt;state == 0)	// signaled?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tcb</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].state = S_BLOCKED;	// n, change task state to blocked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enQ</a:t>
            </a:r>
            <a:r>
              <a:rPr lang="en-US" sz="1600" b="1" dirty="0">
                <a:solidFill>
                  <a:srgbClr val="000000"/>
                </a:solidFill>
                <a:latin typeface="Consolas" panose="020B0609020204030204" pitchFamily="49" charset="0"/>
              </a:rPr>
              <a:t>(semaphore-&gt;queue, </a:t>
            </a:r>
            <a:r>
              <a:rPr lang="en-US" sz="1600" b="1" dirty="0" err="1">
                <a:solidFill>
                  <a:srgbClr val="000000"/>
                </a:solidFill>
                <a:latin typeface="Consolas" panose="020B0609020204030204" pitchFamily="49" charset="0"/>
              </a:rPr>
              <a:t>deQ</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rq</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 	// move from ready to blocked queue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FF0033"/>
                </a:solidFill>
                <a:latin typeface="Consolas" panose="020B0609020204030204" pitchFamily="49" charset="0"/>
              </a:rPr>
              <a:t>swapTask</a:t>
            </a:r>
            <a:r>
              <a:rPr lang="en-US" sz="1600" b="1" dirty="0">
                <a:solidFill>
                  <a:srgbClr val="FF0033"/>
                </a:solidFill>
                <a:latin typeface="Consolas" panose="020B0609020204030204" pitchFamily="49" charset="0"/>
              </a:rPr>
              <a:t>();			// reschedule the tasks</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semaphore-&gt;state = 0;		// consume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return;					// return w/no block</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end </a:t>
            </a:r>
            <a:r>
              <a:rPr lang="en-US" sz="1600" b="1" dirty="0" err="1">
                <a:solidFill>
                  <a:srgbClr val="000000"/>
                </a:solidFill>
                <a:latin typeface="Consolas" panose="020B0609020204030204" pitchFamily="49" charset="0"/>
              </a:rPr>
              <a:t>semWaitBinary</a:t>
            </a:r>
            <a:endParaRPr lang="en-US" sz="1600" b="1" dirty="0">
              <a:solidFill>
                <a:srgbClr val="000000"/>
              </a:solidFill>
              <a:latin typeface="Consolas" panose="020B0609020204030204" pitchFamily="49" charset="0"/>
            </a:endParaRPr>
          </a:p>
        </p:txBody>
      </p:sp>
      <p:sp>
        <p:nvSpPr>
          <p:cNvPr id="6" name="Text Box 3">
            <a:extLst>
              <a:ext uri="{FF2B5EF4-FFF2-40B4-BE49-F238E27FC236}">
                <a16:creationId xmlns:a16="http://schemas.microsoft.com/office/drawing/2014/main" id="{5955F684-D31E-4786-8254-C6B61819066A}"/>
              </a:ext>
            </a:extLst>
          </p:cNvPr>
          <p:cNvSpPr txBox="1">
            <a:spLocks noChangeArrowheads="1"/>
          </p:cNvSpPr>
          <p:nvPr/>
        </p:nvSpPr>
        <p:spPr bwMode="auto">
          <a:xfrm>
            <a:off x="503611" y="4069659"/>
            <a:ext cx="99841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1pPr>
            <a:lvl2pPr marL="742950" indent="-28575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2pPr>
            <a:lvl3pPr marL="11430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3pPr>
            <a:lvl4pPr marL="16002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4pPr>
            <a:lvl5pPr marL="2057400" indent="-228600" eaLnBrk="0" hangingPunct="0">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63550" algn="l"/>
                <a:tab pos="914400" algn="l"/>
                <a:tab pos="1377950" algn="l"/>
                <a:tab pos="1827213" algn="l"/>
                <a:tab pos="2290763" algn="l"/>
                <a:tab pos="2741613" algn="l"/>
                <a:tab pos="4800600" algn="l"/>
              </a:tabLst>
              <a:defRPr sz="2400">
                <a:solidFill>
                  <a:schemeClr val="tx1"/>
                </a:solidFill>
                <a:latin typeface="Times New Roman" pitchFamily="18" charset="0"/>
              </a:defRPr>
            </a:lvl9pPr>
          </a:lstStyle>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void </a:t>
            </a:r>
            <a:r>
              <a:rPr lang="en-US" sz="1600" b="1" dirty="0" err="1">
                <a:solidFill>
                  <a:srgbClr val="000000"/>
                </a:solidFill>
                <a:latin typeface="Consolas" panose="020B0609020204030204" pitchFamily="49" charset="0"/>
              </a:rPr>
              <a:t>semWaitCounting</a:t>
            </a:r>
            <a:r>
              <a:rPr lang="en-US" sz="1600" b="1" dirty="0">
                <a:solidFill>
                  <a:srgbClr val="000000"/>
                </a:solidFill>
                <a:latin typeface="Consolas" panose="020B0609020204030204" pitchFamily="49" charset="0"/>
              </a:rPr>
              <a:t>(Semaphore* semaphore)	// wait counting 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semaphore-&gt;state--;		// consume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if (semaphore-&gt;state  &lt; 0)</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a:t>
            </a:r>
            <a:r>
              <a:rPr lang="en-US" sz="1600" b="1" dirty="0" err="1">
                <a:solidFill>
                  <a:srgbClr val="000000"/>
                </a:solidFill>
                <a:latin typeface="Consolas" panose="020B0609020204030204" pitchFamily="49" charset="0"/>
              </a:rPr>
              <a:t>tcb</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].state = S_BLOCKED;	// change task state to blocked</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enQ</a:t>
            </a:r>
            <a:r>
              <a:rPr lang="en-US" sz="1600" b="1" dirty="0">
                <a:solidFill>
                  <a:srgbClr val="000000"/>
                </a:solidFill>
                <a:latin typeface="Consolas" panose="020B0609020204030204" pitchFamily="49" charset="0"/>
              </a:rPr>
              <a:t>(semaphore-&gt;queue, </a:t>
            </a:r>
            <a:r>
              <a:rPr lang="en-US" sz="1600" b="1" dirty="0" err="1">
                <a:solidFill>
                  <a:srgbClr val="000000"/>
                </a:solidFill>
                <a:latin typeface="Consolas" panose="020B0609020204030204" pitchFamily="49" charset="0"/>
              </a:rPr>
              <a:t>deQ</a:t>
            </a:r>
            <a:r>
              <a:rPr lang="en-US" sz="1600" b="1" dirty="0">
                <a:solidFill>
                  <a:srgbClr val="000000"/>
                </a:solidFill>
                <a:latin typeface="Consolas" panose="020B0609020204030204" pitchFamily="49" charset="0"/>
              </a:rPr>
              <a:t>(</a:t>
            </a:r>
            <a:r>
              <a:rPr lang="en-US" sz="1600" b="1" dirty="0" err="1">
                <a:solidFill>
                  <a:srgbClr val="000000"/>
                </a:solidFill>
                <a:latin typeface="Consolas" panose="020B0609020204030204" pitchFamily="49" charset="0"/>
              </a:rPr>
              <a:t>rq</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curTask</a:t>
            </a:r>
            <a:r>
              <a:rPr lang="en-US" sz="1600" b="1" dirty="0">
                <a:solidFill>
                  <a:srgbClr val="000000"/>
                </a:solidFill>
                <a:latin typeface="Consolas" panose="020B0609020204030204" pitchFamily="49" charset="0"/>
              </a:rPr>
              <a:t>)); // move from ready  to blocked queue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r>
              <a:rPr lang="en-US" sz="1600" b="1" dirty="0" err="1">
                <a:solidFill>
                  <a:srgbClr val="FF0033"/>
                </a:solidFill>
                <a:latin typeface="Consolas" panose="020B0609020204030204" pitchFamily="49" charset="0"/>
              </a:rPr>
              <a:t>swapTask</a:t>
            </a:r>
            <a:r>
              <a:rPr lang="en-US" sz="1600" b="1" dirty="0">
                <a:solidFill>
                  <a:srgbClr val="FF0033"/>
                </a:solidFill>
                <a:latin typeface="Consolas" panose="020B0609020204030204" pitchFamily="49" charset="0"/>
              </a:rPr>
              <a:t>();			// reschedule the tasks</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return;					// return w/semaphore</a:t>
            </a:r>
          </a:p>
          <a:p>
            <a:pPr>
              <a:tabLst>
                <a:tab pos="463550" algn="l"/>
                <a:tab pos="914400" algn="l"/>
                <a:tab pos="1377950" algn="l"/>
                <a:tab pos="1827213" algn="l"/>
                <a:tab pos="2290763" algn="l"/>
                <a:tab pos="2741613" algn="l"/>
                <a:tab pos="5254625" algn="l"/>
              </a:tabLst>
            </a:pPr>
            <a:r>
              <a:rPr lang="en-US" sz="1600" b="1" dirty="0">
                <a:solidFill>
                  <a:srgbClr val="000000"/>
                </a:solidFill>
                <a:latin typeface="Consolas" panose="020B0609020204030204" pitchFamily="49" charset="0"/>
              </a:rPr>
              <a:t>} // end </a:t>
            </a:r>
            <a:r>
              <a:rPr lang="en-US" sz="1600" b="1" dirty="0" err="1">
                <a:solidFill>
                  <a:srgbClr val="000000"/>
                </a:solidFill>
                <a:latin typeface="Consolas" panose="020B0609020204030204" pitchFamily="49" charset="0"/>
              </a:rPr>
              <a:t>semWaitCounting</a:t>
            </a:r>
            <a:endParaRPr lang="en-US" sz="1600" b="1" dirty="0">
              <a:solidFill>
                <a:srgbClr val="000000"/>
              </a:solidFill>
              <a:latin typeface="Consolas" panose="020B0609020204030204" pitchFamily="49" charset="0"/>
            </a:endParaRPr>
          </a:p>
        </p:txBody>
      </p:sp>
      <p:grpSp>
        <p:nvGrpSpPr>
          <p:cNvPr id="11" name="Group 10">
            <a:extLst>
              <a:ext uri="{FF2B5EF4-FFF2-40B4-BE49-F238E27FC236}">
                <a16:creationId xmlns:a16="http://schemas.microsoft.com/office/drawing/2014/main" id="{B06157D7-B56B-4D96-92D0-8B56C088105A}"/>
              </a:ext>
            </a:extLst>
          </p:cNvPr>
          <p:cNvGrpSpPr/>
          <p:nvPr/>
        </p:nvGrpSpPr>
        <p:grpSpPr>
          <a:xfrm>
            <a:off x="640080" y="3011426"/>
            <a:ext cx="9076183" cy="1892283"/>
            <a:chOff x="640080" y="3011426"/>
            <a:chExt cx="9076183" cy="1892283"/>
          </a:xfrm>
        </p:grpSpPr>
        <p:grpSp>
          <p:nvGrpSpPr>
            <p:cNvPr id="7" name="Group 6">
              <a:extLst>
                <a:ext uri="{FF2B5EF4-FFF2-40B4-BE49-F238E27FC236}">
                  <a16:creationId xmlns:a16="http://schemas.microsoft.com/office/drawing/2014/main" id="{4F32C884-0371-4E08-BE04-29540A306BCE}"/>
                </a:ext>
              </a:extLst>
            </p:cNvPr>
            <p:cNvGrpSpPr/>
            <p:nvPr/>
          </p:nvGrpSpPr>
          <p:grpSpPr>
            <a:xfrm>
              <a:off x="708661" y="3011426"/>
              <a:ext cx="9007602" cy="1242478"/>
              <a:chOff x="590550" y="2453005"/>
              <a:chExt cx="7506335" cy="1035398"/>
            </a:xfrm>
          </p:grpSpPr>
          <p:sp>
            <p:nvSpPr>
              <p:cNvPr id="8" name="Rounded Rectangular Callout 13">
                <a:extLst>
                  <a:ext uri="{FF2B5EF4-FFF2-40B4-BE49-F238E27FC236}">
                    <a16:creationId xmlns:a16="http://schemas.microsoft.com/office/drawing/2014/main" id="{74FA9D18-EECA-4B6D-A40D-F6A1C73D36C2}"/>
                  </a:ext>
                </a:extLst>
              </p:cNvPr>
              <p:cNvSpPr/>
              <p:nvPr/>
            </p:nvSpPr>
            <p:spPr bwMode="auto">
              <a:xfrm>
                <a:off x="590550" y="2453005"/>
                <a:ext cx="4429125" cy="347979"/>
              </a:xfrm>
              <a:prstGeom prst="wedgeRoundRectCallout">
                <a:avLst>
                  <a:gd name="adj1" fmla="val 78470"/>
                  <a:gd name="adj2" fmla="val 189057"/>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9" name="TextBox 8">
                <a:extLst>
                  <a:ext uri="{FF2B5EF4-FFF2-40B4-BE49-F238E27FC236}">
                    <a16:creationId xmlns:a16="http://schemas.microsoft.com/office/drawing/2014/main" id="{506002B3-BF0C-48C1-9B2E-AA194E7FFB1F}"/>
                  </a:ext>
                </a:extLst>
              </p:cNvPr>
              <p:cNvSpPr txBox="1"/>
              <p:nvPr/>
            </p:nvSpPr>
            <p:spPr>
              <a:xfrm>
                <a:off x="6449060" y="3103682"/>
                <a:ext cx="1647825" cy="384721"/>
              </a:xfrm>
              <a:prstGeom prst="rect">
                <a:avLst/>
              </a:prstGeom>
              <a:noFill/>
            </p:spPr>
            <p:txBody>
              <a:bodyPr wrap="square" rtlCol="0">
                <a:spAutoFit/>
              </a:bodyPr>
              <a:lstStyle/>
              <a:p>
                <a:r>
                  <a:rPr lang="en-US" b="1" dirty="0">
                    <a:solidFill>
                      <a:srgbClr val="FF0000"/>
                    </a:solidFill>
                    <a:latin typeface="Comic Sans MS" panose="030F0702030302020204" pitchFamily="66" charset="0"/>
                  </a:rPr>
                  <a:t>Consume</a:t>
                </a:r>
              </a:p>
            </p:txBody>
          </p:sp>
        </p:grpSp>
        <p:sp>
          <p:nvSpPr>
            <p:cNvPr id="10" name="Rounded Rectangular Callout 13">
              <a:extLst>
                <a:ext uri="{FF2B5EF4-FFF2-40B4-BE49-F238E27FC236}">
                  <a16:creationId xmlns:a16="http://schemas.microsoft.com/office/drawing/2014/main" id="{21F8BE4A-691A-49D0-A636-1B43102FF10B}"/>
                </a:ext>
              </a:extLst>
            </p:cNvPr>
            <p:cNvSpPr/>
            <p:nvPr/>
          </p:nvSpPr>
          <p:spPr bwMode="auto">
            <a:xfrm>
              <a:off x="640080" y="4486134"/>
              <a:ext cx="5314950" cy="417575"/>
            </a:xfrm>
            <a:prstGeom prst="wedgeRoundRectCallout">
              <a:avLst>
                <a:gd name="adj1" fmla="val 79158"/>
                <a:gd name="adj2" fmla="val -155470"/>
                <a:gd name="adj3" fmla="val 16667"/>
              </a:avLst>
            </a:prstGeom>
            <a:solidFill>
              <a:srgbClr val="FFFF00">
                <a:alpha val="2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grpSp>
    </p:spTree>
    <p:extLst>
      <p:ext uri="{BB962C8B-B14F-4D97-AF65-F5344CB8AC3E}">
        <p14:creationId xmlns:p14="http://schemas.microsoft.com/office/powerpoint/2010/main" val="156054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67D2-D7B6-46DB-A13E-174DFE0FCF46}"/>
              </a:ext>
            </a:extLst>
          </p:cNvPr>
          <p:cNvSpPr>
            <a:spLocks noGrp="1"/>
          </p:cNvSpPr>
          <p:nvPr>
            <p:ph type="title"/>
          </p:nvPr>
        </p:nvSpPr>
        <p:spPr/>
        <p:txBody>
          <a:bodyPr/>
          <a:lstStyle/>
          <a:p>
            <a:r>
              <a:rPr lang="en-US" dirty="0"/>
              <a:t>Step 3: 5-State Scheduling</a:t>
            </a:r>
          </a:p>
        </p:txBody>
      </p:sp>
      <p:sp>
        <p:nvSpPr>
          <p:cNvPr id="3" name="Content Placeholder 2">
            <a:extLst>
              <a:ext uri="{FF2B5EF4-FFF2-40B4-BE49-F238E27FC236}">
                <a16:creationId xmlns:a16="http://schemas.microsoft.com/office/drawing/2014/main" id="{2BE65BE2-E1F2-40FE-8953-E2ABFB461FB7}"/>
              </a:ext>
            </a:extLst>
          </p:cNvPr>
          <p:cNvSpPr>
            <a:spLocks noGrp="1"/>
          </p:cNvSpPr>
          <p:nvPr>
            <p:ph sz="quarter" idx="1"/>
          </p:nvPr>
        </p:nvSpPr>
        <p:spPr>
          <a:xfrm>
            <a:off x="572493" y="1341119"/>
            <a:ext cx="10047884" cy="5253221"/>
          </a:xfrm>
        </p:spPr>
        <p:txBody>
          <a:bodyPr/>
          <a:lstStyle/>
          <a:p>
            <a:r>
              <a:rPr lang="en-US" dirty="0"/>
              <a:t>Add priority queue to semaphore struct:</a:t>
            </a:r>
          </a:p>
          <a:p>
            <a:endParaRPr lang="en-US" dirty="0"/>
          </a:p>
          <a:p>
            <a:endParaRPr lang="en-US" dirty="0"/>
          </a:p>
          <a:p>
            <a:endParaRPr lang="en-US" dirty="0"/>
          </a:p>
          <a:p>
            <a:endParaRPr lang="en-US" dirty="0"/>
          </a:p>
          <a:p>
            <a:endParaRPr lang="en-US" dirty="0"/>
          </a:p>
          <a:p>
            <a:r>
              <a:rPr lang="en-US" dirty="0"/>
              <a:t>Malloc semaphore queue in </a:t>
            </a:r>
            <a:r>
              <a:rPr lang="en-US" dirty="0" err="1"/>
              <a:t>createSemaphore</a:t>
            </a:r>
            <a:r>
              <a:rPr lang="en-US" dirty="0"/>
              <a:t>:</a:t>
            </a:r>
          </a:p>
          <a:p>
            <a:endParaRPr lang="en-US" dirty="0"/>
          </a:p>
          <a:p>
            <a:endParaRPr lang="en-US" dirty="0"/>
          </a:p>
          <a:p>
            <a:r>
              <a:rPr lang="en-US" dirty="0" err="1"/>
              <a:t>semWait</a:t>
            </a:r>
            <a:r>
              <a:rPr lang="en-US" dirty="0"/>
              <a:t>: </a:t>
            </a:r>
            <a:r>
              <a:rPr lang="en-US" dirty="0" err="1"/>
              <a:t>deQueue</a:t>
            </a:r>
            <a:r>
              <a:rPr lang="en-US" dirty="0"/>
              <a:t> current task from ready queue and </a:t>
            </a:r>
            <a:r>
              <a:rPr lang="en-US" dirty="0" err="1"/>
              <a:t>enQueue</a:t>
            </a:r>
            <a:r>
              <a:rPr lang="en-US" dirty="0"/>
              <a:t> in semaphore block queue.</a:t>
            </a:r>
          </a:p>
          <a:p>
            <a:r>
              <a:rPr lang="en-US" dirty="0" err="1"/>
              <a:t>semSignal</a:t>
            </a:r>
            <a:r>
              <a:rPr lang="en-US" dirty="0"/>
              <a:t>: </a:t>
            </a:r>
            <a:r>
              <a:rPr lang="en-US" dirty="0" err="1"/>
              <a:t>deQueue</a:t>
            </a:r>
            <a:r>
              <a:rPr lang="en-US" dirty="0"/>
              <a:t> task from semaphore block queue and </a:t>
            </a:r>
            <a:r>
              <a:rPr lang="en-US" dirty="0" err="1"/>
              <a:t>enQueue</a:t>
            </a:r>
            <a:r>
              <a:rPr lang="en-US" dirty="0"/>
              <a:t> in ready queue.</a:t>
            </a:r>
          </a:p>
          <a:p>
            <a:endParaRPr lang="en-US" dirty="0"/>
          </a:p>
        </p:txBody>
      </p:sp>
      <p:sp>
        <p:nvSpPr>
          <p:cNvPr id="4" name="Footer Placeholder 3">
            <a:extLst>
              <a:ext uri="{FF2B5EF4-FFF2-40B4-BE49-F238E27FC236}">
                <a16:creationId xmlns:a16="http://schemas.microsoft.com/office/drawing/2014/main" id="{A6085FD3-DD76-4E26-9B7D-3438CE420986}"/>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7D728DD6-88F9-402B-A6D4-00EB93F31F85}"/>
              </a:ext>
            </a:extLst>
          </p:cNvPr>
          <p:cNvSpPr>
            <a:spLocks noGrp="1"/>
          </p:cNvSpPr>
          <p:nvPr>
            <p:ph type="sldNum" sz="quarter" idx="12"/>
          </p:nvPr>
        </p:nvSpPr>
        <p:spPr/>
        <p:txBody>
          <a:bodyPr/>
          <a:lstStyle/>
          <a:p>
            <a:pPr>
              <a:defRPr/>
            </a:pPr>
            <a:fld id="{0D7B5496-982B-480A-8085-B08F2CA91C21}" type="slidenum">
              <a:rPr lang="en-US" smtClean="0"/>
              <a:pPr>
                <a:defRPr/>
              </a:pPr>
              <a:t>19</a:t>
            </a:fld>
            <a:endParaRPr lang="en-US" dirty="0"/>
          </a:p>
        </p:txBody>
      </p:sp>
      <p:sp>
        <p:nvSpPr>
          <p:cNvPr id="7" name="TextBox 6">
            <a:extLst>
              <a:ext uri="{FF2B5EF4-FFF2-40B4-BE49-F238E27FC236}">
                <a16:creationId xmlns:a16="http://schemas.microsoft.com/office/drawing/2014/main" id="{C0119353-B4C6-4C8B-B323-325772D840FE}"/>
              </a:ext>
            </a:extLst>
          </p:cNvPr>
          <p:cNvSpPr txBox="1"/>
          <p:nvPr/>
        </p:nvSpPr>
        <p:spPr>
          <a:xfrm>
            <a:off x="1377696" y="1781853"/>
            <a:ext cx="8124607" cy="2062103"/>
          </a:xfrm>
          <a:prstGeom prst="rect">
            <a:avLst/>
          </a:prstGeom>
          <a:noFill/>
        </p:spPr>
        <p:txBody>
          <a:bodyPr wrap="square" rtlCol="0">
            <a:spAutoFit/>
          </a:bodyPr>
          <a:lstStyle/>
          <a:p>
            <a:pPr>
              <a:tabLst>
                <a:tab pos="3829050" algn="l"/>
              </a:tabLst>
            </a:pPr>
            <a:r>
              <a:rPr lang="en-US" sz="1600" b="1" dirty="0">
                <a:latin typeface="Consolas" panose="020B0609020204030204" pitchFamily="49" charset="0"/>
              </a:rPr>
              <a:t>typedef struct semaphore	// semaphore</a:t>
            </a:r>
          </a:p>
          <a:p>
            <a:pPr>
              <a:tabLst>
                <a:tab pos="3829050" algn="l"/>
              </a:tabLst>
            </a:pPr>
            <a:r>
              <a:rPr lang="en-US" sz="1600" b="1" dirty="0">
                <a:latin typeface="Consolas" panose="020B0609020204030204" pitchFamily="49" charset="0"/>
              </a:rPr>
              <a:t>{  struct semaphore* </a:t>
            </a:r>
            <a:r>
              <a:rPr lang="en-US" sz="1600" b="1" dirty="0" err="1">
                <a:latin typeface="Consolas" panose="020B0609020204030204" pitchFamily="49" charset="0"/>
              </a:rPr>
              <a:t>semLink</a:t>
            </a:r>
            <a:r>
              <a:rPr lang="en-US" sz="1600" b="1" dirty="0">
                <a:latin typeface="Consolas" panose="020B0609020204030204" pitchFamily="49" charset="0"/>
              </a:rPr>
              <a:t>;	// link to next semaphore</a:t>
            </a:r>
          </a:p>
          <a:p>
            <a:pPr>
              <a:tabLst>
                <a:tab pos="3829050" algn="l"/>
              </a:tabLst>
            </a:pPr>
            <a:r>
              <a:rPr lang="en-US" sz="1600" b="1" dirty="0">
                <a:latin typeface="Consolas" panose="020B0609020204030204" pitchFamily="49" charset="0"/>
              </a:rPr>
              <a:t>   char* name;	// semaphore name (malloc)</a:t>
            </a:r>
          </a:p>
          <a:p>
            <a:pPr>
              <a:tabLst>
                <a:tab pos="3829050" algn="l"/>
              </a:tabLst>
            </a:pPr>
            <a:r>
              <a:rPr lang="en-US" sz="1600" b="1" dirty="0">
                <a:latin typeface="Consolas" panose="020B0609020204030204" pitchFamily="49" charset="0"/>
              </a:rPr>
              <a:t>   int state;	// state (count)</a:t>
            </a:r>
          </a:p>
          <a:p>
            <a:pPr>
              <a:tabLst>
                <a:tab pos="3829050" algn="l"/>
              </a:tabLst>
            </a:pPr>
            <a:r>
              <a:rPr lang="en-US" sz="1600" b="1" dirty="0">
                <a:latin typeface="Consolas" panose="020B0609020204030204" pitchFamily="49" charset="0"/>
              </a:rPr>
              <a:t>   int type;	// type (binary/counting)</a:t>
            </a:r>
          </a:p>
          <a:p>
            <a:pPr>
              <a:tabLst>
                <a:tab pos="3829050" algn="l"/>
              </a:tabLst>
            </a:pPr>
            <a:r>
              <a:rPr lang="en-US" sz="1600" b="1" dirty="0">
                <a:latin typeface="Consolas" panose="020B0609020204030204" pitchFamily="49" charset="0"/>
              </a:rPr>
              <a:t>   int </a:t>
            </a:r>
            <a:r>
              <a:rPr lang="en-US" sz="1600" b="1" dirty="0" err="1">
                <a:latin typeface="Consolas" panose="020B0609020204030204" pitchFamily="49" charset="0"/>
              </a:rPr>
              <a:t>taskNum</a:t>
            </a:r>
            <a:r>
              <a:rPr lang="en-US" sz="1600" b="1" dirty="0">
                <a:latin typeface="Consolas" panose="020B0609020204030204" pitchFamily="49" charset="0"/>
              </a:rPr>
              <a:t>;	// </a:t>
            </a:r>
            <a:r>
              <a:rPr lang="en-US" sz="1600" b="1" dirty="0" err="1">
                <a:latin typeface="Consolas" panose="020B0609020204030204" pitchFamily="49" charset="0"/>
              </a:rPr>
              <a:t>tid</a:t>
            </a:r>
            <a:r>
              <a:rPr lang="en-US" sz="1600" b="1" dirty="0">
                <a:latin typeface="Consolas" panose="020B0609020204030204" pitchFamily="49" charset="0"/>
              </a:rPr>
              <a:t> of creator</a:t>
            </a:r>
          </a:p>
          <a:p>
            <a:pPr>
              <a:tabLst>
                <a:tab pos="3829050" algn="l"/>
              </a:tabLst>
            </a:pPr>
            <a:r>
              <a:rPr lang="en-US" sz="1600" b="1" dirty="0">
                <a:latin typeface="Consolas" panose="020B0609020204030204" pitchFamily="49" charset="0"/>
              </a:rPr>
              <a:t>   </a:t>
            </a:r>
            <a:r>
              <a:rPr lang="en-US" sz="1600" b="1" dirty="0" err="1">
                <a:latin typeface="Consolas" panose="020B0609020204030204" pitchFamily="49" charset="0"/>
              </a:rPr>
              <a:t>PQueue</a:t>
            </a:r>
            <a:r>
              <a:rPr lang="en-US" sz="1600" b="1" dirty="0">
                <a:latin typeface="Consolas" panose="020B0609020204030204" pitchFamily="49" charset="0"/>
              </a:rPr>
              <a:t> q;	// blocked queue</a:t>
            </a:r>
          </a:p>
          <a:p>
            <a:pPr>
              <a:tabLst>
                <a:tab pos="3829050" algn="l"/>
              </a:tabLst>
            </a:pPr>
            <a:r>
              <a:rPr lang="en-US" sz="1600" b="1" dirty="0">
                <a:latin typeface="Consolas" panose="020B0609020204030204" pitchFamily="49" charset="0"/>
              </a:rPr>
              <a:t>} Semaphore;</a:t>
            </a:r>
          </a:p>
        </p:txBody>
      </p:sp>
      <p:sp>
        <p:nvSpPr>
          <p:cNvPr id="8" name="TextBox 7">
            <a:extLst>
              <a:ext uri="{FF2B5EF4-FFF2-40B4-BE49-F238E27FC236}">
                <a16:creationId xmlns:a16="http://schemas.microsoft.com/office/drawing/2014/main" id="{699AD4E8-0D96-4DCC-BAF3-FC44042049E6}"/>
              </a:ext>
            </a:extLst>
          </p:cNvPr>
          <p:cNvSpPr txBox="1"/>
          <p:nvPr/>
        </p:nvSpPr>
        <p:spPr>
          <a:xfrm>
            <a:off x="1377696" y="4451901"/>
            <a:ext cx="8124607" cy="584775"/>
          </a:xfrm>
          <a:prstGeom prst="rect">
            <a:avLst/>
          </a:prstGeom>
          <a:noFill/>
        </p:spPr>
        <p:txBody>
          <a:bodyPr wrap="square" rtlCol="0">
            <a:spAutoFit/>
          </a:bodyPr>
          <a:lstStyle/>
          <a:p>
            <a:pPr>
              <a:tabLst>
                <a:tab pos="3829050" algn="l"/>
              </a:tabLst>
            </a:pPr>
            <a:r>
              <a:rPr lang="en-US" sz="1600" b="1" dirty="0">
                <a:latin typeface="Consolas" panose="020B0609020204030204" pitchFamily="49" charset="0"/>
              </a:rPr>
              <a:t>semaphore-&gt;q = (int*)malloc((MAX_TASKS + 1) * sizeof(int));</a:t>
            </a:r>
          </a:p>
          <a:p>
            <a:pPr>
              <a:tabLst>
                <a:tab pos="3829050" algn="l"/>
              </a:tabLst>
            </a:pPr>
            <a:r>
              <a:rPr lang="en-US" sz="1600" b="1" dirty="0">
                <a:latin typeface="Consolas" panose="020B0609020204030204" pitchFamily="49" charset="0"/>
              </a:rPr>
              <a:t>semaphore-&gt;q[0] = 0;	// </a:t>
            </a:r>
            <a:r>
              <a:rPr lang="en-US" sz="1600" b="1" dirty="0" err="1">
                <a:latin typeface="Consolas" panose="020B0609020204030204" pitchFamily="49" charset="0"/>
              </a:rPr>
              <a:t>init</a:t>
            </a:r>
            <a:r>
              <a:rPr lang="en-US" sz="1600" b="1" dirty="0">
                <a:latin typeface="Consolas" panose="020B0609020204030204" pitchFamily="49" charset="0"/>
              </a:rPr>
              <a:t> queue</a:t>
            </a:r>
          </a:p>
        </p:txBody>
      </p:sp>
    </p:spTree>
    <p:extLst>
      <p:ext uri="{BB962C8B-B14F-4D97-AF65-F5344CB8AC3E}">
        <p14:creationId xmlns:p14="http://schemas.microsoft.com/office/powerpoint/2010/main" val="38942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E467-7294-4EC9-9FF2-B57AFB1BD032}"/>
              </a:ext>
            </a:extLst>
          </p:cNvPr>
          <p:cNvSpPr>
            <a:spLocks noGrp="1"/>
          </p:cNvSpPr>
          <p:nvPr>
            <p:ph type="title"/>
          </p:nvPr>
        </p:nvSpPr>
        <p:spPr/>
        <p:txBody>
          <a:bodyPr/>
          <a:lstStyle/>
          <a:p>
            <a:r>
              <a:rPr lang="en-US" dirty="0"/>
              <a:t>Tip #11: Saturated Addition</a:t>
            </a:r>
          </a:p>
        </p:txBody>
      </p:sp>
      <p:sp>
        <p:nvSpPr>
          <p:cNvPr id="3" name="Footer Placeholder 2">
            <a:extLst>
              <a:ext uri="{FF2B5EF4-FFF2-40B4-BE49-F238E27FC236}">
                <a16:creationId xmlns:a16="http://schemas.microsoft.com/office/drawing/2014/main" id="{2E7C05E9-239A-433B-8BDE-F994D799E379}"/>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2DA6276E-7111-4B55-BB14-A50507D972DF}"/>
              </a:ext>
            </a:extLst>
          </p:cNvPr>
          <p:cNvSpPr>
            <a:spLocks noGrp="1"/>
          </p:cNvSpPr>
          <p:nvPr>
            <p:ph type="sldNum" sz="quarter" idx="12"/>
          </p:nvPr>
        </p:nvSpPr>
        <p:spPr/>
        <p:txBody>
          <a:bodyPr/>
          <a:lstStyle/>
          <a:p>
            <a:pPr>
              <a:defRPr/>
            </a:pPr>
            <a:fld id="{F59D9B86-AB8B-404F-8D86-C97B35C4C67E}" type="slidenum">
              <a:rPr lang="en-US" smtClean="0"/>
              <a:pPr>
                <a:defRPr/>
              </a:pPr>
              <a:t>2</a:t>
            </a:fld>
            <a:endParaRPr lang="en-US" dirty="0"/>
          </a:p>
        </p:txBody>
      </p:sp>
      <p:sp>
        <p:nvSpPr>
          <p:cNvPr id="5" name="Content Placeholder 6">
            <a:extLst>
              <a:ext uri="{FF2B5EF4-FFF2-40B4-BE49-F238E27FC236}">
                <a16:creationId xmlns:a16="http://schemas.microsoft.com/office/drawing/2014/main" id="{9FF5F03A-21F4-4231-8BD0-3BD93EC032B0}"/>
              </a:ext>
            </a:extLst>
          </p:cNvPr>
          <p:cNvSpPr txBox="1">
            <a:spLocks/>
          </p:cNvSpPr>
          <p:nvPr/>
        </p:nvSpPr>
        <p:spPr>
          <a:xfrm>
            <a:off x="572493" y="1233490"/>
            <a:ext cx="10047884" cy="2738762"/>
          </a:xfrm>
          <a:prstGeom prst="rect">
            <a:avLst/>
          </a:prstGeom>
        </p:spPr>
        <p:txBody>
          <a:bodyPr/>
          <a:lst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t>How do you add two numbers without overflow?</a:t>
            </a:r>
          </a:p>
          <a:p>
            <a:pPr lvl="1"/>
            <a:r>
              <a:rPr lang="en-US" sz="1800" dirty="0"/>
              <a:t>Normally, when an addition overflows, it just drops back down to 0 and you're left with however much is left over after the overflow.</a:t>
            </a:r>
          </a:p>
          <a:p>
            <a:pPr lvl="1"/>
            <a:r>
              <a:rPr lang="en-US" sz="1800" dirty="0"/>
              <a:t>If you were doing something like calculating the distance between two points, and it overflows, the points would appear to be very close to each other.  Using these functions, you still won't know how far apart they are, but you'll be able to see that the points are very far apart (at least 0xFFFFFFFF, in the case of 32 bits).</a:t>
            </a:r>
          </a:p>
          <a:p>
            <a:pPr lvl="1"/>
            <a:r>
              <a:rPr lang="en-US" sz="1800" dirty="0"/>
              <a:t>Note: There is significant overhead in function calls, so consider in-lining the functions or changing them to macros instead.</a:t>
            </a:r>
          </a:p>
          <a:p>
            <a:pPr lvl="1"/>
            <a:endParaRPr lang="en-US" sz="2400" dirty="0"/>
          </a:p>
        </p:txBody>
      </p:sp>
      <p:sp>
        <p:nvSpPr>
          <p:cNvPr id="6" name="TextBox 5">
            <a:extLst>
              <a:ext uri="{FF2B5EF4-FFF2-40B4-BE49-F238E27FC236}">
                <a16:creationId xmlns:a16="http://schemas.microsoft.com/office/drawing/2014/main" id="{7C82D6C1-828B-4668-8500-A3E22968581E}"/>
              </a:ext>
            </a:extLst>
          </p:cNvPr>
          <p:cNvSpPr txBox="1"/>
          <p:nvPr/>
        </p:nvSpPr>
        <p:spPr>
          <a:xfrm>
            <a:off x="1919309" y="4250618"/>
            <a:ext cx="7441955" cy="246221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#include &lt;stdint.t&gt;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uint16_t saturateadd16(uint16_t a, uint16_t b)</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 &gt; 0xFFFF - b) ? 0xFFFF : a + b;</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uint32_t saturateadd32(uint32_t a, uint32_t b)</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return (a &gt; 0xFFFFFFFF - b) ? 0xFFFFFFFF : a + b;</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054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bwMode="auto">
          <a:xfrm>
            <a:off x="1842456" y="2584703"/>
            <a:ext cx="7453944" cy="4050029"/>
          </a:xfrm>
          <a:prstGeom prst="ellipse">
            <a:avLst/>
          </a:prstGeom>
          <a:solidFill>
            <a:srgbClr val="FFFF00">
              <a:alpha val="81000"/>
            </a:srgbClr>
          </a:solidFill>
          <a:ln w="508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grpSp>
        <p:nvGrpSpPr>
          <p:cNvPr id="30" name="Group 29"/>
          <p:cNvGrpSpPr/>
          <p:nvPr/>
        </p:nvGrpSpPr>
        <p:grpSpPr>
          <a:xfrm>
            <a:off x="4795927" y="4042652"/>
            <a:ext cx="2326248" cy="2506731"/>
            <a:chOff x="3996605" y="3635578"/>
            <a:chExt cx="1938540" cy="2088943"/>
          </a:xfrm>
        </p:grpSpPr>
        <p:cxnSp>
          <p:nvCxnSpPr>
            <p:cNvPr id="29" name="Straight Arrow Connector 28"/>
            <p:cNvCxnSpPr>
              <a:endCxn id="27" idx="7"/>
            </p:cNvCxnSpPr>
            <p:nvPr/>
          </p:nvCxnSpPr>
          <p:spPr bwMode="auto">
            <a:xfrm flipH="1">
              <a:off x="5252628" y="3669455"/>
              <a:ext cx="657372" cy="133105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6" name="Group 25"/>
            <p:cNvGrpSpPr/>
            <p:nvPr/>
          </p:nvGrpSpPr>
          <p:grpSpPr>
            <a:xfrm>
              <a:off x="3996605" y="4876284"/>
              <a:ext cx="1556470" cy="848237"/>
              <a:chOff x="466725" y="4062873"/>
              <a:chExt cx="985558" cy="504177"/>
            </a:xfrm>
          </p:grpSpPr>
          <p:sp>
            <p:nvSpPr>
              <p:cNvPr id="27" name="Oval 26"/>
              <p:cNvSpPr/>
              <p:nvPr/>
            </p:nvSpPr>
            <p:spPr bwMode="auto">
              <a:xfrm>
                <a:off x="466725" y="4062873"/>
                <a:ext cx="931769" cy="504177"/>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8" name="TextBox 27"/>
              <p:cNvSpPr txBox="1"/>
              <p:nvPr/>
            </p:nvSpPr>
            <p:spPr>
              <a:xfrm>
                <a:off x="473449" y="4114043"/>
                <a:ext cx="978834" cy="411608"/>
              </a:xfrm>
              <a:prstGeom prst="rect">
                <a:avLst/>
              </a:prstGeom>
              <a:noFill/>
            </p:spPr>
            <p:txBody>
              <a:bodyPr wrap="square" rtlCol="0">
                <a:spAutoFit/>
              </a:bodyPr>
              <a:lstStyle/>
              <a:p>
                <a:pPr algn="ctr"/>
                <a:r>
                  <a:rPr lang="en-US" b="1" dirty="0"/>
                  <a:t>Blocked</a:t>
                </a:r>
              </a:p>
              <a:p>
                <a:pPr algn="ctr"/>
                <a:r>
                  <a:rPr lang="en-US" b="1" dirty="0"/>
                  <a:t>Queues</a:t>
                </a:r>
              </a:p>
            </p:txBody>
          </p:sp>
        </p:grpSp>
        <p:sp>
          <p:nvSpPr>
            <p:cNvPr id="36" name="TextBox 35"/>
            <p:cNvSpPr txBox="1"/>
            <p:nvPr/>
          </p:nvSpPr>
          <p:spPr>
            <a:xfrm rot="17779538">
              <a:off x="5011536" y="4266800"/>
              <a:ext cx="1554831" cy="292387"/>
            </a:xfrm>
            <a:prstGeom prst="rect">
              <a:avLst/>
            </a:prstGeom>
            <a:noFill/>
          </p:spPr>
          <p:txBody>
            <a:bodyPr wrap="square" rtlCol="0">
              <a:spAutoFit/>
            </a:bodyPr>
            <a:lstStyle/>
            <a:p>
              <a:pPr algn="ctr"/>
              <a:r>
                <a:rPr lang="en-US" sz="1680" b="1" dirty="0"/>
                <a:t>semWait()</a:t>
              </a:r>
            </a:p>
          </p:txBody>
        </p:sp>
      </p:grpSp>
      <p:sp>
        <p:nvSpPr>
          <p:cNvPr id="2" name="Title 1"/>
          <p:cNvSpPr>
            <a:spLocks noGrp="1"/>
          </p:cNvSpPr>
          <p:nvPr>
            <p:ph type="title"/>
          </p:nvPr>
        </p:nvSpPr>
        <p:spPr/>
        <p:txBody>
          <a:bodyPr/>
          <a:lstStyle/>
          <a:p>
            <a:r>
              <a:rPr lang="en-US" dirty="0"/>
              <a:t>5-State Scheduler</a:t>
            </a:r>
          </a:p>
        </p:txBody>
      </p:sp>
      <p:sp>
        <p:nvSpPr>
          <p:cNvPr id="3" name="Footer Placeholder 2">
            <a:extLst>
              <a:ext uri="{FF2B5EF4-FFF2-40B4-BE49-F238E27FC236}">
                <a16:creationId xmlns:a16="http://schemas.microsoft.com/office/drawing/2014/main" id="{212E1ECE-7E4C-42FB-96CB-FA52CFA6AEA9}"/>
              </a:ext>
            </a:extLst>
          </p:cNvPr>
          <p:cNvSpPr>
            <a:spLocks noGrp="1"/>
          </p:cNvSpPr>
          <p:nvPr>
            <p:ph type="ftr" sz="quarter" idx="11"/>
          </p:nvPr>
        </p:nvSpPr>
        <p:spPr/>
        <p:txBody>
          <a:bodyPr/>
          <a:lstStyle/>
          <a:p>
            <a:pPr>
              <a:defRPr/>
            </a:pPr>
            <a:r>
              <a:rPr lang="en-US"/>
              <a:t>Mutual Exclusion (11)</a:t>
            </a:r>
            <a:endParaRPr lang="en-US" dirty="0"/>
          </a:p>
        </p:txBody>
      </p:sp>
      <p:sp>
        <p:nvSpPr>
          <p:cNvPr id="4" name="Slide Number Placeholder 3">
            <a:extLst>
              <a:ext uri="{FF2B5EF4-FFF2-40B4-BE49-F238E27FC236}">
                <a16:creationId xmlns:a16="http://schemas.microsoft.com/office/drawing/2014/main" id="{5BE5115A-8549-4912-862D-8FFB9CDCC876}"/>
              </a:ext>
            </a:extLst>
          </p:cNvPr>
          <p:cNvSpPr>
            <a:spLocks noGrp="1"/>
          </p:cNvSpPr>
          <p:nvPr>
            <p:ph type="sldNum" sz="quarter" idx="12"/>
          </p:nvPr>
        </p:nvSpPr>
        <p:spPr/>
        <p:txBody>
          <a:bodyPr/>
          <a:lstStyle/>
          <a:p>
            <a:pPr>
              <a:defRPr/>
            </a:pPr>
            <a:fld id="{F59D9B86-AB8B-404F-8D86-C97B35C4C67E}" type="slidenum">
              <a:rPr lang="en-US" smtClean="0"/>
              <a:pPr>
                <a:defRPr/>
              </a:pPr>
              <a:t>20</a:t>
            </a:fld>
            <a:endParaRPr lang="en-US" dirty="0"/>
          </a:p>
        </p:txBody>
      </p:sp>
      <p:cxnSp>
        <p:nvCxnSpPr>
          <p:cNvPr id="6" name="Straight Arrow Connector 5"/>
          <p:cNvCxnSpPr>
            <a:endCxn id="18" idx="2"/>
          </p:cNvCxnSpPr>
          <p:nvPr/>
        </p:nvCxnSpPr>
        <p:spPr bwMode="auto">
          <a:xfrm flipV="1">
            <a:off x="1781496" y="3843556"/>
            <a:ext cx="1533204" cy="9347"/>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a:stCxn id="22" idx="3"/>
          </p:cNvCxnSpPr>
          <p:nvPr/>
        </p:nvCxnSpPr>
        <p:spPr bwMode="auto">
          <a:xfrm>
            <a:off x="7923821" y="3843670"/>
            <a:ext cx="1181630" cy="923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5008280" y="3693342"/>
            <a:ext cx="140777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flipH="1">
            <a:off x="5008280" y="4037586"/>
            <a:ext cx="1407779" cy="0"/>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781496" y="3928171"/>
            <a:ext cx="1764890" cy="350865"/>
          </a:xfrm>
          <a:prstGeom prst="rect">
            <a:avLst/>
          </a:prstGeom>
          <a:noFill/>
        </p:spPr>
        <p:txBody>
          <a:bodyPr wrap="square" rtlCol="0">
            <a:spAutoFit/>
          </a:bodyPr>
          <a:lstStyle/>
          <a:p>
            <a:pPr algn="ctr"/>
            <a:r>
              <a:rPr lang="en-US" sz="1680" b="1" dirty="0"/>
              <a:t>createTask()</a:t>
            </a:r>
          </a:p>
        </p:txBody>
      </p:sp>
      <p:sp>
        <p:nvSpPr>
          <p:cNvPr id="11" name="TextBox 10"/>
          <p:cNvSpPr txBox="1"/>
          <p:nvPr/>
        </p:nvSpPr>
        <p:spPr>
          <a:xfrm>
            <a:off x="4830216" y="3213705"/>
            <a:ext cx="1764890" cy="350865"/>
          </a:xfrm>
          <a:prstGeom prst="rect">
            <a:avLst/>
          </a:prstGeom>
          <a:noFill/>
        </p:spPr>
        <p:txBody>
          <a:bodyPr wrap="square" rtlCol="0">
            <a:spAutoFit/>
          </a:bodyPr>
          <a:lstStyle/>
          <a:p>
            <a:pPr algn="ctr"/>
            <a:r>
              <a:rPr lang="en-US" sz="1680" b="1" dirty="0"/>
              <a:t>dispatch()</a:t>
            </a:r>
          </a:p>
        </p:txBody>
      </p:sp>
      <p:sp>
        <p:nvSpPr>
          <p:cNvPr id="12" name="TextBox 11"/>
          <p:cNvSpPr txBox="1"/>
          <p:nvPr/>
        </p:nvSpPr>
        <p:spPr>
          <a:xfrm>
            <a:off x="4927036" y="4090450"/>
            <a:ext cx="1764890" cy="350865"/>
          </a:xfrm>
          <a:prstGeom prst="rect">
            <a:avLst/>
          </a:prstGeom>
          <a:noFill/>
        </p:spPr>
        <p:txBody>
          <a:bodyPr wrap="square" rtlCol="0">
            <a:spAutoFit/>
          </a:bodyPr>
          <a:lstStyle/>
          <a:p>
            <a:pPr algn="ctr"/>
            <a:r>
              <a:rPr lang="en-US" sz="1680" b="1" dirty="0"/>
              <a:t>swapTask()</a:t>
            </a:r>
          </a:p>
        </p:txBody>
      </p:sp>
      <p:sp>
        <p:nvSpPr>
          <p:cNvPr id="13" name="TextBox 12"/>
          <p:cNvSpPr txBox="1"/>
          <p:nvPr/>
        </p:nvSpPr>
        <p:spPr>
          <a:xfrm>
            <a:off x="7605235" y="3928172"/>
            <a:ext cx="1764890" cy="350865"/>
          </a:xfrm>
          <a:prstGeom prst="rect">
            <a:avLst/>
          </a:prstGeom>
          <a:noFill/>
        </p:spPr>
        <p:txBody>
          <a:bodyPr wrap="square" rtlCol="0">
            <a:spAutoFit/>
          </a:bodyPr>
          <a:lstStyle/>
          <a:p>
            <a:pPr algn="ctr"/>
            <a:r>
              <a:rPr lang="en-US" sz="1680" b="1" dirty="0"/>
              <a:t>killTask()</a:t>
            </a:r>
          </a:p>
        </p:txBody>
      </p:sp>
      <p:grpSp>
        <p:nvGrpSpPr>
          <p:cNvPr id="14" name="Group 13"/>
          <p:cNvGrpSpPr/>
          <p:nvPr/>
        </p:nvGrpSpPr>
        <p:grpSpPr>
          <a:xfrm>
            <a:off x="801785" y="3466659"/>
            <a:ext cx="1182670" cy="772489"/>
            <a:chOff x="466725" y="3968600"/>
            <a:chExt cx="985558" cy="643741"/>
          </a:xfrm>
        </p:grpSpPr>
        <p:sp>
          <p:nvSpPr>
            <p:cNvPr id="15" name="Oval 14"/>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6" name="TextBox 15"/>
            <p:cNvSpPr txBox="1"/>
            <p:nvPr/>
          </p:nvSpPr>
          <p:spPr>
            <a:xfrm>
              <a:off x="473449" y="4090415"/>
              <a:ext cx="978834" cy="384721"/>
            </a:xfrm>
            <a:prstGeom prst="rect">
              <a:avLst/>
            </a:prstGeom>
            <a:noFill/>
          </p:spPr>
          <p:txBody>
            <a:bodyPr wrap="square" rtlCol="0">
              <a:spAutoFit/>
            </a:bodyPr>
            <a:lstStyle/>
            <a:p>
              <a:pPr algn="ctr"/>
              <a:r>
                <a:rPr lang="en-US" b="1" dirty="0"/>
                <a:t>New</a:t>
              </a:r>
            </a:p>
          </p:txBody>
        </p:sp>
      </p:grpSp>
      <p:grpSp>
        <p:nvGrpSpPr>
          <p:cNvPr id="17" name="Group 16"/>
          <p:cNvGrpSpPr/>
          <p:nvPr/>
        </p:nvGrpSpPr>
        <p:grpSpPr>
          <a:xfrm>
            <a:off x="3303430" y="3386637"/>
            <a:ext cx="1831943" cy="913827"/>
            <a:chOff x="460703" y="3968600"/>
            <a:chExt cx="978834" cy="545743"/>
          </a:xfrm>
        </p:grpSpPr>
        <p:sp>
          <p:nvSpPr>
            <p:cNvPr id="18" name="Oval 17"/>
            <p:cNvSpPr/>
            <p:nvPr/>
          </p:nvSpPr>
          <p:spPr bwMode="auto">
            <a:xfrm>
              <a:off x="466725" y="3968600"/>
              <a:ext cx="931769" cy="545743"/>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19" name="TextBox 18"/>
            <p:cNvSpPr txBox="1"/>
            <p:nvPr/>
          </p:nvSpPr>
          <p:spPr>
            <a:xfrm>
              <a:off x="460703" y="3995742"/>
              <a:ext cx="978834" cy="496276"/>
            </a:xfrm>
            <a:prstGeom prst="rect">
              <a:avLst/>
            </a:prstGeom>
            <a:noFill/>
          </p:spPr>
          <p:txBody>
            <a:bodyPr wrap="square" rtlCol="0">
              <a:spAutoFit/>
            </a:bodyPr>
            <a:lstStyle/>
            <a:p>
              <a:pPr algn="ctr"/>
              <a:r>
                <a:rPr lang="en-US" b="1" dirty="0"/>
                <a:t>Ready</a:t>
              </a:r>
            </a:p>
            <a:p>
              <a:pPr algn="ctr"/>
              <a:r>
                <a:rPr lang="en-US" b="1" dirty="0"/>
                <a:t>Queue</a:t>
              </a:r>
            </a:p>
          </p:txBody>
        </p:sp>
      </p:grpSp>
      <p:grpSp>
        <p:nvGrpSpPr>
          <p:cNvPr id="20" name="Group 19"/>
          <p:cNvGrpSpPr/>
          <p:nvPr/>
        </p:nvGrpSpPr>
        <p:grpSpPr>
          <a:xfrm>
            <a:off x="6323666" y="3466659"/>
            <a:ext cx="1641550" cy="772489"/>
            <a:chOff x="466725" y="3968600"/>
            <a:chExt cx="1367958" cy="643741"/>
          </a:xfrm>
        </p:grpSpPr>
        <p:sp>
          <p:nvSpPr>
            <p:cNvPr id="21" name="Oval 20"/>
            <p:cNvSpPr/>
            <p:nvPr/>
          </p:nvSpPr>
          <p:spPr bwMode="auto">
            <a:xfrm>
              <a:off x="466725" y="3968600"/>
              <a:ext cx="1367958"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2" name="TextBox 21"/>
            <p:cNvSpPr txBox="1"/>
            <p:nvPr/>
          </p:nvSpPr>
          <p:spPr>
            <a:xfrm>
              <a:off x="533083" y="4090415"/>
              <a:ext cx="1267104" cy="384721"/>
            </a:xfrm>
            <a:prstGeom prst="rect">
              <a:avLst/>
            </a:prstGeom>
            <a:noFill/>
          </p:spPr>
          <p:txBody>
            <a:bodyPr wrap="square" rtlCol="0">
              <a:spAutoFit/>
            </a:bodyPr>
            <a:lstStyle/>
            <a:p>
              <a:pPr algn="ctr"/>
              <a:r>
                <a:rPr lang="en-US" b="1" dirty="0"/>
                <a:t>Running</a:t>
              </a:r>
            </a:p>
          </p:txBody>
        </p:sp>
      </p:grpSp>
      <p:grpSp>
        <p:nvGrpSpPr>
          <p:cNvPr id="23" name="Group 22"/>
          <p:cNvGrpSpPr/>
          <p:nvPr/>
        </p:nvGrpSpPr>
        <p:grpSpPr>
          <a:xfrm>
            <a:off x="9065109" y="3466659"/>
            <a:ext cx="1182670" cy="772489"/>
            <a:chOff x="466725" y="3968600"/>
            <a:chExt cx="985558" cy="643741"/>
          </a:xfrm>
        </p:grpSpPr>
        <p:sp>
          <p:nvSpPr>
            <p:cNvPr id="24" name="Oval 23"/>
            <p:cNvSpPr/>
            <p:nvPr/>
          </p:nvSpPr>
          <p:spPr bwMode="auto">
            <a:xfrm>
              <a:off x="466725" y="3968600"/>
              <a:ext cx="931769" cy="643741"/>
            </a:xfrm>
            <a:prstGeom prst="ellipse">
              <a:avLst/>
            </a:prstGeom>
            <a:gradFill>
              <a:gsLst>
                <a:gs pos="0">
                  <a:srgbClr val="00B0F0"/>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25" name="TextBox 24"/>
            <p:cNvSpPr txBox="1"/>
            <p:nvPr/>
          </p:nvSpPr>
          <p:spPr>
            <a:xfrm>
              <a:off x="473449" y="4090415"/>
              <a:ext cx="978834" cy="384721"/>
            </a:xfrm>
            <a:prstGeom prst="rect">
              <a:avLst/>
            </a:prstGeom>
            <a:noFill/>
          </p:spPr>
          <p:txBody>
            <a:bodyPr wrap="square" rtlCol="0">
              <a:spAutoFit/>
            </a:bodyPr>
            <a:lstStyle/>
            <a:p>
              <a:pPr algn="ctr"/>
              <a:r>
                <a:rPr lang="en-US" b="1" dirty="0"/>
                <a:t>Exit</a:t>
              </a:r>
            </a:p>
          </p:txBody>
        </p:sp>
      </p:grpSp>
      <p:sp>
        <p:nvSpPr>
          <p:cNvPr id="43" name="TextBox 42"/>
          <p:cNvSpPr txBox="1"/>
          <p:nvPr/>
        </p:nvSpPr>
        <p:spPr>
          <a:xfrm>
            <a:off x="1423843" y="1325880"/>
            <a:ext cx="6879366" cy="1126462"/>
          </a:xfrm>
          <a:prstGeom prst="rect">
            <a:avLst/>
          </a:prstGeom>
          <a:noFill/>
        </p:spPr>
        <p:txBody>
          <a:bodyPr wrap="square" rtlCol="0">
            <a:spAutoFit/>
          </a:bodyPr>
          <a:lstStyle/>
          <a:p>
            <a:r>
              <a:rPr lang="en-US" sz="1680" b="1" dirty="0">
                <a:latin typeface="Courier New" panose="02070309020205020404" pitchFamily="49" charset="0"/>
                <a:cs typeface="Courier New" panose="02070309020205020404" pitchFamily="49" charset="0"/>
              </a:rPr>
              <a:t>#define SWAP           swapTask();</a:t>
            </a:r>
          </a:p>
          <a:p>
            <a:r>
              <a:rPr lang="en-US" sz="1680" b="1" dirty="0">
                <a:latin typeface="Courier New" panose="02070309020205020404" pitchFamily="49" charset="0"/>
                <a:cs typeface="Courier New" panose="02070309020205020404" pitchFamily="49" charset="0"/>
              </a:rPr>
              <a:t>#define SEM_WAIT(s)    </a:t>
            </a:r>
            <a:r>
              <a:rPr lang="en-US" sz="1680" b="1" dirty="0" err="1">
                <a:latin typeface="Courier New" panose="02070309020205020404" pitchFamily="49" charset="0"/>
                <a:cs typeface="Courier New" panose="02070309020205020404" pitchFamily="49" charset="0"/>
              </a:rPr>
              <a:t>semWait</a:t>
            </a:r>
            <a:r>
              <a:rPr lang="en-US" sz="1680" b="1" dirty="0">
                <a:latin typeface="Courier New" panose="02070309020205020404" pitchFamily="49" charset="0"/>
                <a:cs typeface="Courier New" panose="02070309020205020404" pitchFamily="49" charset="0"/>
              </a:rPr>
              <a:t>(s);</a:t>
            </a:r>
          </a:p>
          <a:p>
            <a:r>
              <a:rPr lang="en-US" sz="1680" b="1" dirty="0">
                <a:latin typeface="Courier New" panose="02070309020205020404" pitchFamily="49" charset="0"/>
                <a:cs typeface="Courier New" panose="02070309020205020404" pitchFamily="49" charset="0"/>
              </a:rPr>
              <a:t>#define SEM_SIGNAL(s)  </a:t>
            </a:r>
            <a:r>
              <a:rPr lang="en-US" sz="1680" b="1" dirty="0" err="1">
                <a:latin typeface="Courier New" panose="02070309020205020404" pitchFamily="49" charset="0"/>
                <a:cs typeface="Courier New" panose="02070309020205020404" pitchFamily="49" charset="0"/>
              </a:rPr>
              <a:t>semSignal</a:t>
            </a:r>
            <a:r>
              <a:rPr lang="en-US" sz="1680" b="1" dirty="0">
                <a:latin typeface="Courier New" panose="02070309020205020404" pitchFamily="49" charset="0"/>
                <a:cs typeface="Courier New" panose="02070309020205020404" pitchFamily="49" charset="0"/>
              </a:rPr>
              <a:t>(s);</a:t>
            </a:r>
          </a:p>
          <a:p>
            <a:r>
              <a:rPr lang="en-US" sz="1680" b="1" dirty="0">
                <a:latin typeface="Courier New" panose="02070309020205020404" pitchFamily="49" charset="0"/>
                <a:cs typeface="Courier New" panose="02070309020205020404" pitchFamily="49" charset="0"/>
              </a:rPr>
              <a:t>#define SEM_TRYLOCK(s) </a:t>
            </a:r>
            <a:r>
              <a:rPr lang="en-US" sz="1680" b="1" dirty="0" err="1">
                <a:latin typeface="Courier New" panose="02070309020205020404" pitchFamily="49" charset="0"/>
                <a:cs typeface="Courier New" panose="02070309020205020404" pitchFamily="49" charset="0"/>
              </a:rPr>
              <a:t>semTryLock</a:t>
            </a:r>
            <a:r>
              <a:rPr lang="en-US" sz="1680" b="1" dirty="0">
                <a:latin typeface="Courier New" panose="02070309020205020404" pitchFamily="49" charset="0"/>
                <a:cs typeface="Courier New" panose="02070309020205020404" pitchFamily="49" charset="0"/>
              </a:rPr>
              <a:t>(s);</a:t>
            </a:r>
          </a:p>
        </p:txBody>
      </p:sp>
      <p:grpSp>
        <p:nvGrpSpPr>
          <p:cNvPr id="31" name="Group 30"/>
          <p:cNvGrpSpPr/>
          <p:nvPr/>
        </p:nvGrpSpPr>
        <p:grpSpPr>
          <a:xfrm>
            <a:off x="4477135" y="4239148"/>
            <a:ext cx="769236" cy="1619663"/>
            <a:chOff x="3730945" y="3799323"/>
            <a:chExt cx="641030" cy="1349719"/>
          </a:xfrm>
        </p:grpSpPr>
        <p:cxnSp>
          <p:nvCxnSpPr>
            <p:cNvPr id="39" name="Straight Arrow Connector 38"/>
            <p:cNvCxnSpPr/>
            <p:nvPr/>
          </p:nvCxnSpPr>
          <p:spPr bwMode="auto">
            <a:xfrm flipH="1" flipV="1">
              <a:off x="3731068" y="3799323"/>
              <a:ext cx="640907" cy="1126933"/>
            </a:xfrm>
            <a:prstGeom prst="straightConnector1">
              <a:avLst/>
            </a:prstGeom>
            <a:solidFill>
              <a:schemeClr val="accent1"/>
            </a:solidFill>
            <a:ln w="50800" cap="flat" cmpd="sng" algn="ctr">
              <a:solidFill>
                <a:schemeClr val="tx1"/>
              </a:solidFill>
              <a:prstDash val="solid"/>
              <a:miter lim="800000"/>
              <a:headEnd type="none" w="med" len="med"/>
              <a:tailEnd type="arrow"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Box 39"/>
            <p:cNvSpPr txBox="1"/>
            <p:nvPr/>
          </p:nvSpPr>
          <p:spPr>
            <a:xfrm rot="3540780">
              <a:off x="3208503" y="4334213"/>
              <a:ext cx="1337271" cy="292388"/>
            </a:xfrm>
            <a:prstGeom prst="rect">
              <a:avLst/>
            </a:prstGeom>
            <a:noFill/>
          </p:spPr>
          <p:txBody>
            <a:bodyPr wrap="square" rtlCol="0">
              <a:spAutoFit/>
            </a:bodyPr>
            <a:lstStyle/>
            <a:p>
              <a:pPr algn="ctr"/>
              <a:r>
                <a:rPr lang="en-US" sz="1680" b="1" dirty="0"/>
                <a:t>semSignal()</a:t>
              </a:r>
            </a:p>
          </p:txBody>
        </p:sp>
      </p:grpSp>
    </p:spTree>
    <p:extLst>
      <p:ext uri="{BB962C8B-B14F-4D97-AF65-F5344CB8AC3E}">
        <p14:creationId xmlns:p14="http://schemas.microsoft.com/office/powerpoint/2010/main" val="274392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9570" name="Rectangle 2"/>
          <p:cNvSpPr>
            <a:spLocks noGrp="1" noChangeArrowheads="1"/>
          </p:cNvSpPr>
          <p:nvPr>
            <p:ph type="title"/>
          </p:nvPr>
        </p:nvSpPr>
        <p:spPr/>
        <p:txBody>
          <a:bodyPr/>
          <a:lstStyle/>
          <a:p>
            <a:r>
              <a:rPr lang="en-US"/>
              <a:t>Task Scheduling</a:t>
            </a:r>
          </a:p>
        </p:txBody>
      </p:sp>
      <p:sp>
        <p:nvSpPr>
          <p:cNvPr id="2" name="Footer Placeholder 1">
            <a:extLst>
              <a:ext uri="{FF2B5EF4-FFF2-40B4-BE49-F238E27FC236}">
                <a16:creationId xmlns:a16="http://schemas.microsoft.com/office/drawing/2014/main" id="{D1C5D558-AEBC-4083-A908-3980354725E3}"/>
              </a:ext>
            </a:extLst>
          </p:cNvPr>
          <p:cNvSpPr>
            <a:spLocks noGrp="1"/>
          </p:cNvSpPr>
          <p:nvPr>
            <p:ph type="ftr" sz="quarter" idx="11"/>
          </p:nvPr>
        </p:nvSpPr>
        <p:spPr/>
        <p:txBody>
          <a:bodyPr/>
          <a:lstStyle/>
          <a:p>
            <a:pPr>
              <a:defRPr/>
            </a:pPr>
            <a:r>
              <a:rPr lang="en-US"/>
              <a:t>Mutual Exclusion (11)</a:t>
            </a:r>
            <a:endParaRPr lang="en-US" dirty="0"/>
          </a:p>
        </p:txBody>
      </p:sp>
      <p:sp>
        <p:nvSpPr>
          <p:cNvPr id="3" name="Slide Number Placeholder 2">
            <a:extLst>
              <a:ext uri="{FF2B5EF4-FFF2-40B4-BE49-F238E27FC236}">
                <a16:creationId xmlns:a16="http://schemas.microsoft.com/office/drawing/2014/main" id="{DE91A18D-717F-482A-83BA-2040BE54A660}"/>
              </a:ext>
            </a:extLst>
          </p:cNvPr>
          <p:cNvSpPr>
            <a:spLocks noGrp="1"/>
          </p:cNvSpPr>
          <p:nvPr>
            <p:ph type="sldNum" sz="quarter" idx="12"/>
          </p:nvPr>
        </p:nvSpPr>
        <p:spPr/>
        <p:txBody>
          <a:bodyPr/>
          <a:lstStyle/>
          <a:p>
            <a:pPr>
              <a:defRPr/>
            </a:pPr>
            <a:fld id="{F59D9B86-AB8B-404F-8D86-C97B35C4C67E}" type="slidenum">
              <a:rPr lang="en-US" smtClean="0"/>
              <a:pPr>
                <a:defRPr/>
              </a:pPr>
              <a:t>21</a:t>
            </a:fld>
            <a:endParaRPr lang="en-US" dirty="0"/>
          </a:p>
        </p:txBody>
      </p:sp>
      <p:sp>
        <p:nvSpPr>
          <p:cNvPr id="2669571" name="Text Box 3"/>
          <p:cNvSpPr txBox="1">
            <a:spLocks noChangeArrowheads="1"/>
          </p:cNvSpPr>
          <p:nvPr/>
        </p:nvSpPr>
        <p:spPr bwMode="auto">
          <a:xfrm>
            <a:off x="3265170" y="1770508"/>
            <a:ext cx="3206116"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Ready Priority Queue</a:t>
            </a:r>
          </a:p>
        </p:txBody>
      </p:sp>
      <p:sp>
        <p:nvSpPr>
          <p:cNvPr id="2669572" name="Text Box 4"/>
          <p:cNvSpPr txBox="1">
            <a:spLocks noChangeArrowheads="1"/>
          </p:cNvSpPr>
          <p:nvPr/>
        </p:nvSpPr>
        <p:spPr bwMode="auto">
          <a:xfrm>
            <a:off x="3267076" y="3656458"/>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3" name="Text Box 5"/>
          <p:cNvSpPr txBox="1">
            <a:spLocks noChangeArrowheads="1"/>
          </p:cNvSpPr>
          <p:nvPr/>
        </p:nvSpPr>
        <p:spPr bwMode="auto">
          <a:xfrm>
            <a:off x="3267076" y="4551808"/>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4" name="Text Box 6"/>
          <p:cNvSpPr txBox="1">
            <a:spLocks noChangeArrowheads="1"/>
          </p:cNvSpPr>
          <p:nvPr/>
        </p:nvSpPr>
        <p:spPr bwMode="auto">
          <a:xfrm>
            <a:off x="3267076" y="5449062"/>
            <a:ext cx="3204210" cy="40011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Narrow" pitchFamily="34" charset="0"/>
              </a:rPr>
              <a:t>Semaphore Priority Queue</a:t>
            </a:r>
          </a:p>
        </p:txBody>
      </p:sp>
      <p:sp>
        <p:nvSpPr>
          <p:cNvPr id="2669575" name="Text Box 7"/>
          <p:cNvSpPr txBox="1">
            <a:spLocks noChangeArrowheads="1"/>
          </p:cNvSpPr>
          <p:nvPr/>
        </p:nvSpPr>
        <p:spPr bwMode="auto">
          <a:xfrm>
            <a:off x="3695700" y="5906262"/>
            <a:ext cx="24079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Times New Roman" pitchFamily="18" charset="0"/>
              </a:rPr>
              <a:t>…</a:t>
            </a:r>
          </a:p>
        </p:txBody>
      </p:sp>
      <p:sp>
        <p:nvSpPr>
          <p:cNvPr id="2669576" name="Line 8"/>
          <p:cNvSpPr>
            <a:spLocks noChangeShapeType="1"/>
          </p:cNvSpPr>
          <p:nvPr/>
        </p:nvSpPr>
        <p:spPr bwMode="auto">
          <a:xfrm flipH="1">
            <a:off x="1320166" y="2934462"/>
            <a:ext cx="7425690"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7" name="Line 9"/>
          <p:cNvSpPr>
            <a:spLocks noChangeShapeType="1"/>
          </p:cNvSpPr>
          <p:nvPr/>
        </p:nvSpPr>
        <p:spPr bwMode="auto">
          <a:xfrm flipH="1">
            <a:off x="1320166" y="478802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8" name="Line 10"/>
          <p:cNvSpPr>
            <a:spLocks noChangeShapeType="1"/>
          </p:cNvSpPr>
          <p:nvPr/>
        </p:nvSpPr>
        <p:spPr bwMode="auto">
          <a:xfrm>
            <a:off x="1320166" y="200672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79" name="Line 11"/>
          <p:cNvSpPr>
            <a:spLocks noChangeShapeType="1"/>
          </p:cNvSpPr>
          <p:nvPr/>
        </p:nvSpPr>
        <p:spPr bwMode="auto">
          <a:xfrm>
            <a:off x="1322070" y="1993393"/>
            <a:ext cx="0" cy="478917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0" name="Text Box 12"/>
          <p:cNvSpPr txBox="1">
            <a:spLocks noChangeArrowheads="1"/>
          </p:cNvSpPr>
          <p:nvPr/>
        </p:nvSpPr>
        <p:spPr bwMode="auto">
          <a:xfrm>
            <a:off x="3983356" y="2522982"/>
            <a:ext cx="16383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SWAP</a:t>
            </a:r>
          </a:p>
        </p:txBody>
      </p:sp>
      <p:sp>
        <p:nvSpPr>
          <p:cNvPr id="2669581" name="Text Box 13"/>
          <p:cNvSpPr txBox="1">
            <a:spLocks noChangeArrowheads="1"/>
          </p:cNvSpPr>
          <p:nvPr/>
        </p:nvSpPr>
        <p:spPr bwMode="auto">
          <a:xfrm>
            <a:off x="1322070" y="3498342"/>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82" name="Text Box 14"/>
          <p:cNvSpPr txBox="1">
            <a:spLocks noChangeArrowheads="1"/>
          </p:cNvSpPr>
          <p:nvPr/>
        </p:nvSpPr>
        <p:spPr bwMode="auto">
          <a:xfrm>
            <a:off x="6585586" y="3498342"/>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83" name="Line 15"/>
          <p:cNvSpPr>
            <a:spLocks noChangeShapeType="1"/>
          </p:cNvSpPr>
          <p:nvPr/>
        </p:nvSpPr>
        <p:spPr bwMode="auto">
          <a:xfrm flipH="1">
            <a:off x="1316356" y="5704332"/>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4" name="Line 16"/>
          <p:cNvSpPr>
            <a:spLocks noChangeShapeType="1"/>
          </p:cNvSpPr>
          <p:nvPr/>
        </p:nvSpPr>
        <p:spPr bwMode="auto">
          <a:xfrm flipH="1">
            <a:off x="1316356" y="3885058"/>
            <a:ext cx="1937384"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5" name="Line 17"/>
          <p:cNvSpPr>
            <a:spLocks noChangeShapeType="1"/>
          </p:cNvSpPr>
          <p:nvPr/>
        </p:nvSpPr>
        <p:spPr bwMode="auto">
          <a:xfrm flipH="1">
            <a:off x="6473190" y="388505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6" name="Line 18"/>
          <p:cNvSpPr>
            <a:spLocks noChangeShapeType="1"/>
          </p:cNvSpPr>
          <p:nvPr/>
        </p:nvSpPr>
        <p:spPr bwMode="auto">
          <a:xfrm>
            <a:off x="8743950" y="2473452"/>
            <a:ext cx="15240" cy="430530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87" name="Text Box 19"/>
          <p:cNvSpPr txBox="1">
            <a:spLocks noChangeArrowheads="1"/>
          </p:cNvSpPr>
          <p:nvPr/>
        </p:nvSpPr>
        <p:spPr bwMode="auto">
          <a:xfrm>
            <a:off x="1318260" y="4361308"/>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88" name="Text Box 20"/>
          <p:cNvSpPr txBox="1">
            <a:spLocks noChangeArrowheads="1"/>
          </p:cNvSpPr>
          <p:nvPr/>
        </p:nvSpPr>
        <p:spPr bwMode="auto">
          <a:xfrm>
            <a:off x="6581776" y="4361307"/>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89" name="Text Box 21"/>
          <p:cNvSpPr txBox="1">
            <a:spLocks noChangeArrowheads="1"/>
          </p:cNvSpPr>
          <p:nvPr/>
        </p:nvSpPr>
        <p:spPr bwMode="auto">
          <a:xfrm>
            <a:off x="1327786" y="5304282"/>
            <a:ext cx="20212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SEM_SIGNAL</a:t>
            </a:r>
          </a:p>
        </p:txBody>
      </p:sp>
      <p:sp>
        <p:nvSpPr>
          <p:cNvPr id="2669590" name="Text Box 22"/>
          <p:cNvSpPr txBox="1">
            <a:spLocks noChangeArrowheads="1"/>
          </p:cNvSpPr>
          <p:nvPr/>
        </p:nvSpPr>
        <p:spPr bwMode="auto">
          <a:xfrm>
            <a:off x="6591300" y="5304282"/>
            <a:ext cx="2021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SEM_WAIT</a:t>
            </a:r>
          </a:p>
        </p:txBody>
      </p:sp>
      <p:sp>
        <p:nvSpPr>
          <p:cNvPr id="2669591" name="Line 23"/>
          <p:cNvSpPr>
            <a:spLocks noChangeShapeType="1"/>
          </p:cNvSpPr>
          <p:nvPr/>
        </p:nvSpPr>
        <p:spPr bwMode="auto">
          <a:xfrm flipV="1">
            <a:off x="6475096" y="1987678"/>
            <a:ext cx="1238250" cy="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92" name="Oval 24"/>
          <p:cNvSpPr>
            <a:spLocks noChangeArrowheads="1"/>
          </p:cNvSpPr>
          <p:nvPr/>
        </p:nvSpPr>
        <p:spPr bwMode="auto">
          <a:xfrm>
            <a:off x="7709536" y="1503808"/>
            <a:ext cx="2095500" cy="954404"/>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669593" name="Text Box 25"/>
          <p:cNvSpPr txBox="1">
            <a:spLocks noChangeArrowheads="1"/>
          </p:cNvSpPr>
          <p:nvPr/>
        </p:nvSpPr>
        <p:spPr bwMode="auto">
          <a:xfrm>
            <a:off x="7741920" y="1720978"/>
            <a:ext cx="20593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Executing</a:t>
            </a:r>
          </a:p>
        </p:txBody>
      </p:sp>
      <p:sp>
        <p:nvSpPr>
          <p:cNvPr id="2669594" name="Text Box 26"/>
          <p:cNvSpPr txBox="1">
            <a:spLocks noChangeArrowheads="1"/>
          </p:cNvSpPr>
          <p:nvPr/>
        </p:nvSpPr>
        <p:spPr bwMode="auto">
          <a:xfrm>
            <a:off x="3206116" y="1271398"/>
            <a:ext cx="3348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000" b="1">
                <a:latin typeface="Arial" charset="0"/>
              </a:rPr>
              <a:t>Scheduler / Dispatcher</a:t>
            </a:r>
          </a:p>
        </p:txBody>
      </p:sp>
      <p:sp>
        <p:nvSpPr>
          <p:cNvPr id="2669595" name="Line 27"/>
          <p:cNvSpPr>
            <a:spLocks noChangeShapeType="1"/>
          </p:cNvSpPr>
          <p:nvPr/>
        </p:nvSpPr>
        <p:spPr bwMode="auto">
          <a:xfrm flipH="1">
            <a:off x="6484620" y="478040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
        <p:nvSpPr>
          <p:cNvPr id="2669596" name="Line 28"/>
          <p:cNvSpPr>
            <a:spLocks noChangeShapeType="1"/>
          </p:cNvSpPr>
          <p:nvPr/>
        </p:nvSpPr>
        <p:spPr bwMode="auto">
          <a:xfrm flipH="1">
            <a:off x="6484620" y="5694808"/>
            <a:ext cx="2265046" cy="15240"/>
          </a:xfrm>
          <a:prstGeom prst="line">
            <a:avLst/>
          </a:prstGeom>
          <a:noFill/>
          <a:ln w="28575">
            <a:solidFill>
              <a:schemeClr val="tx1"/>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000"/>
          </a:p>
        </p:txBody>
      </p:sp>
    </p:spTree>
    <p:extLst>
      <p:ext uri="{BB962C8B-B14F-4D97-AF65-F5344CB8AC3E}">
        <p14:creationId xmlns:p14="http://schemas.microsoft.com/office/powerpoint/2010/main" val="253545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 Counting Semaphore</a:t>
            </a:r>
          </a:p>
        </p:txBody>
      </p:sp>
      <p:sp>
        <p:nvSpPr>
          <p:cNvPr id="3" name="Content Placeholder 2"/>
          <p:cNvSpPr>
            <a:spLocks noGrp="1"/>
          </p:cNvSpPr>
          <p:nvPr>
            <p:ph sz="quarter" idx="1"/>
          </p:nvPr>
        </p:nvSpPr>
        <p:spPr/>
        <p:txBody>
          <a:bodyPr/>
          <a:lstStyle/>
          <a:p>
            <a:r>
              <a:rPr lang="en-US" dirty="0"/>
              <a:t>Add counting functionality to semaphores</a:t>
            </a:r>
          </a:p>
          <a:p>
            <a:pPr lvl="1"/>
            <a:r>
              <a:rPr lang="en-US" dirty="0"/>
              <a:t>os345semaphores.c: semSignal, semWait, semTryLock</a:t>
            </a:r>
          </a:p>
          <a:p>
            <a:pPr lvl="1"/>
            <a:r>
              <a:rPr lang="en-US" dirty="0"/>
              <a:t>Replace </a:t>
            </a:r>
            <a:r>
              <a:rPr lang="en-US" dirty="0" err="1"/>
              <a:t>goto</a:t>
            </a:r>
            <a:r>
              <a:rPr lang="en-US" dirty="0"/>
              <a:t> temp;</a:t>
            </a:r>
          </a:p>
          <a:p>
            <a:r>
              <a:rPr lang="en-US" dirty="0"/>
              <a:t>Add a 10 second timer (tics10sec) counting semaphore to the polling routine (os345interrupts.c).</a:t>
            </a:r>
          </a:p>
          <a:p>
            <a:pPr lvl="1"/>
            <a:r>
              <a:rPr lang="en-US" dirty="0"/>
              <a:t>#include &lt;</a:t>
            </a:r>
            <a:r>
              <a:rPr lang="en-US" dirty="0" err="1"/>
              <a:t>time.h</a:t>
            </a:r>
            <a:r>
              <a:rPr lang="en-US" dirty="0"/>
              <a:t>&gt; header.</a:t>
            </a:r>
          </a:p>
          <a:p>
            <a:pPr lvl="1"/>
            <a:r>
              <a:rPr lang="en-US" dirty="0"/>
              <a:t>Call the C function time(</a:t>
            </a:r>
            <a:r>
              <a:rPr lang="en-US" dirty="0" err="1"/>
              <a:t>time_t</a:t>
            </a:r>
            <a:r>
              <a:rPr lang="en-US" dirty="0"/>
              <a:t> *timer).</a:t>
            </a:r>
          </a:p>
          <a:p>
            <a:pPr lvl="1"/>
            <a:r>
              <a:rPr lang="en-US" dirty="0"/>
              <a:t>semSignal the tics10sec semaphore every 10 seconds.</a:t>
            </a:r>
          </a:p>
          <a:p>
            <a:r>
              <a:rPr lang="en-US" dirty="0"/>
              <a:t>Create a reentrant high priority timing task that</a:t>
            </a:r>
          </a:p>
          <a:p>
            <a:pPr lvl="1"/>
            <a:r>
              <a:rPr lang="en-US" dirty="0"/>
              <a:t>blocks (SEM_WAIT) on the 10 second timer semaphore (tics10sec).</a:t>
            </a:r>
          </a:p>
          <a:p>
            <a:pPr lvl="1"/>
            <a:r>
              <a:rPr lang="en-US" dirty="0"/>
              <a:t>when activated, outputs a message with the current task number and time and then blocks again.</a:t>
            </a:r>
          </a:p>
          <a:p>
            <a:endParaRPr lang="en-US" dirty="0"/>
          </a:p>
          <a:p>
            <a:endParaRPr lang="en-US" dirty="0"/>
          </a:p>
        </p:txBody>
      </p:sp>
      <p:sp>
        <p:nvSpPr>
          <p:cNvPr id="4" name="Footer Placeholder 3">
            <a:extLst>
              <a:ext uri="{FF2B5EF4-FFF2-40B4-BE49-F238E27FC236}">
                <a16:creationId xmlns:a16="http://schemas.microsoft.com/office/drawing/2014/main" id="{B860F97D-B3F1-445B-8919-5E708AB9845B}"/>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9B99EAEC-6B78-4D3E-8B7F-F4CFF4E1E582}"/>
              </a:ext>
            </a:extLst>
          </p:cNvPr>
          <p:cNvSpPr>
            <a:spLocks noGrp="1"/>
          </p:cNvSpPr>
          <p:nvPr>
            <p:ph type="sldNum" sz="quarter" idx="12"/>
          </p:nvPr>
        </p:nvSpPr>
        <p:spPr/>
        <p:txBody>
          <a:bodyPr/>
          <a:lstStyle/>
          <a:p>
            <a:pPr>
              <a:defRPr/>
            </a:pPr>
            <a:fld id="{0D7B5496-982B-480A-8085-B08F2CA91C21}" type="slidenum">
              <a:rPr lang="en-US" smtClean="0"/>
              <a:pPr>
                <a:defRPr/>
              </a:pPr>
              <a:t>22</a:t>
            </a:fld>
            <a:endParaRPr lang="en-US" dirty="0"/>
          </a:p>
        </p:txBody>
      </p:sp>
    </p:spTree>
    <p:extLst>
      <p:ext uri="{BB962C8B-B14F-4D97-AF65-F5344CB8AC3E}">
        <p14:creationId xmlns:p14="http://schemas.microsoft.com/office/powerpoint/2010/main" val="33258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426" name="Rectangle 2"/>
          <p:cNvSpPr>
            <a:spLocks noGrp="1" noChangeArrowheads="1"/>
          </p:cNvSpPr>
          <p:nvPr>
            <p:ph type="title"/>
          </p:nvPr>
        </p:nvSpPr>
        <p:spPr/>
        <p:txBody>
          <a:bodyPr/>
          <a:lstStyle/>
          <a:p>
            <a:r>
              <a:rPr lang="en-US" dirty="0"/>
              <a:t>Task Control Block (tcb)</a:t>
            </a:r>
          </a:p>
        </p:txBody>
      </p:sp>
      <p:sp>
        <p:nvSpPr>
          <p:cNvPr id="2" name="Footer Placeholder 1">
            <a:extLst>
              <a:ext uri="{FF2B5EF4-FFF2-40B4-BE49-F238E27FC236}">
                <a16:creationId xmlns:a16="http://schemas.microsoft.com/office/drawing/2014/main" id="{36DA0B10-179C-474F-B4B4-2106A80C9343}"/>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39013683-04C6-450A-ADED-C8AEB8BDFC78}"/>
              </a:ext>
            </a:extLst>
          </p:cNvPr>
          <p:cNvSpPr>
            <a:spLocks noGrp="1"/>
          </p:cNvSpPr>
          <p:nvPr>
            <p:ph type="sldNum" sz="quarter" idx="12"/>
          </p:nvPr>
        </p:nvSpPr>
        <p:spPr/>
        <p:txBody>
          <a:bodyPr/>
          <a:lstStyle/>
          <a:p>
            <a:pPr>
              <a:defRPr/>
            </a:pPr>
            <a:fld id="{0D7B5496-982B-480A-8085-B08F2CA91C21}" type="slidenum">
              <a:rPr lang="en-US" smtClean="0"/>
              <a:pPr>
                <a:defRPr/>
              </a:pPr>
              <a:t>23</a:t>
            </a:fld>
            <a:endParaRPr lang="en-US" dirty="0"/>
          </a:p>
        </p:txBody>
      </p:sp>
      <p:sp>
        <p:nvSpPr>
          <p:cNvPr id="3" name="Rectangle 2"/>
          <p:cNvSpPr/>
          <p:nvPr/>
        </p:nvSpPr>
        <p:spPr>
          <a:xfrm>
            <a:off x="864810" y="1320196"/>
            <a:ext cx="9480992" cy="5401479"/>
          </a:xfrm>
          <a:prstGeom prst="rect">
            <a:avLst/>
          </a:prstGeom>
        </p:spPr>
        <p:txBody>
          <a:bodyPr wrap="square">
            <a:spAutoFit/>
          </a:bodyPr>
          <a:lstStyle/>
          <a:p>
            <a:pPr>
              <a:tabLst>
                <a:tab pos="554356" algn="l"/>
                <a:tab pos="4943476" algn="l"/>
              </a:tabLst>
            </a:pPr>
            <a:r>
              <a:rPr lang="en-US" sz="1500" b="1" dirty="0">
                <a:latin typeface="Courier New" panose="02070309020205020404" pitchFamily="49" charset="0"/>
                <a:cs typeface="Courier New" panose="02070309020205020404" pitchFamily="49" charset="0"/>
              </a:rPr>
              <a:t>// task control block</a:t>
            </a:r>
          </a:p>
          <a:p>
            <a:pPr>
              <a:tabLst>
                <a:tab pos="554356" algn="l"/>
                <a:tab pos="4943476" algn="l"/>
              </a:tabLst>
            </a:pPr>
            <a:r>
              <a:rPr lang="en-US" sz="1500" b="1" dirty="0" err="1">
                <a:latin typeface="Courier New" panose="02070309020205020404" pitchFamily="49" charset="0"/>
                <a:cs typeface="Courier New" panose="02070309020205020404" pitchFamily="49" charset="0"/>
              </a:rPr>
              <a:t>typedef</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struct</a:t>
            </a:r>
            <a:r>
              <a:rPr lang="en-US" sz="1500" b="1" dirty="0">
                <a:latin typeface="Courier New" panose="02070309020205020404" pitchFamily="49" charset="0"/>
                <a:cs typeface="Courier New" panose="02070309020205020404" pitchFamily="49" charset="0"/>
              </a:rPr>
              <a:t>	// task control block</a:t>
            </a:r>
          </a:p>
          <a:p>
            <a:pPr>
              <a:tabLst>
                <a:tab pos="554356" algn="l"/>
                <a:tab pos="4943476" algn="l"/>
              </a:tabLst>
            </a:pPr>
            <a:r>
              <a:rPr lang="en-US" sz="1500" b="1" dirty="0">
                <a:latin typeface="Courier New" panose="02070309020205020404" pitchFamily="49" charset="0"/>
                <a:cs typeface="Courier New" panose="02070309020205020404" pitchFamily="49" charset="0"/>
              </a:rPr>
              <a:t>{</a:t>
            </a:r>
          </a:p>
          <a:p>
            <a:pPr>
              <a:tabLst>
                <a:tab pos="554356" algn="l"/>
                <a:tab pos="4943476" algn="l"/>
              </a:tabLst>
            </a:pPr>
            <a:r>
              <a:rPr lang="en-US" sz="1500" b="1" dirty="0">
                <a:latin typeface="Courier New" panose="02070309020205020404" pitchFamily="49" charset="0"/>
                <a:cs typeface="Courier New" panose="02070309020205020404" pitchFamily="49" charset="0"/>
              </a:rPr>
              <a:t>	char* name;	// task name</a:t>
            </a:r>
          </a:p>
          <a:p>
            <a:pPr>
              <a:tabLst>
                <a:tab pos="554356" algn="l"/>
                <a:tab pos="4943476" algn="l"/>
              </a:tabLst>
            </a:pPr>
            <a:r>
              <a:rPr lang="en-US" sz="1500" b="1" dirty="0">
                <a:latin typeface="Courier New" panose="02070309020205020404" pitchFamily="49" charset="0"/>
                <a:cs typeface="Courier New" panose="02070309020205020404" pitchFamily="49" charset="0"/>
              </a:rPr>
              <a:t>	int (*task)(</a:t>
            </a:r>
            <a:r>
              <a:rPr lang="en-US" sz="1500" b="1" dirty="0" err="1">
                <a:latin typeface="Courier New" panose="02070309020205020404" pitchFamily="49" charset="0"/>
                <a:cs typeface="Courier New" panose="02070309020205020404" pitchFamily="49" charset="0"/>
              </a:rPr>
              <a:t>int,char</a:t>
            </a:r>
            <a:r>
              <a:rPr lang="en-US" sz="1500" b="1" dirty="0">
                <a:latin typeface="Courier New" panose="02070309020205020404" pitchFamily="49" charset="0"/>
                <a:cs typeface="Courier New" panose="02070309020205020404" pitchFamily="49" charset="0"/>
              </a:rPr>
              <a:t>**);	// task address</a:t>
            </a:r>
          </a:p>
          <a:p>
            <a:pPr>
              <a:tabLst>
                <a:tab pos="554356" algn="l"/>
                <a:tab pos="4943476" algn="l"/>
              </a:tabLst>
            </a:pPr>
            <a:r>
              <a:rPr lang="en-US" sz="1500" b="1" dirty="0">
                <a:solidFill>
                  <a:srgbClr val="FF0000"/>
                </a:solidFill>
                <a:latin typeface="Courier New" panose="02070309020205020404" pitchFamily="49" charset="0"/>
                <a:cs typeface="Courier New" panose="02070309020205020404" pitchFamily="49" charset="0"/>
              </a:rPr>
              <a:t>	int state;	// task state (P2)</a:t>
            </a:r>
          </a:p>
          <a:p>
            <a:pPr>
              <a:tabLst>
                <a:tab pos="554356" algn="l"/>
                <a:tab pos="4943476" algn="l"/>
              </a:tabLst>
            </a:pPr>
            <a:r>
              <a:rPr lang="en-US" sz="1500" b="1" dirty="0">
                <a:solidFill>
                  <a:srgbClr val="FF0000"/>
                </a:solidFill>
                <a:latin typeface="Courier New" panose="02070309020205020404" pitchFamily="49" charset="0"/>
                <a:cs typeface="Courier New" panose="02070309020205020404" pitchFamily="49" charset="0"/>
              </a:rPr>
              <a:t>	int priority;	// task priority (P2)</a:t>
            </a:r>
          </a:p>
          <a:p>
            <a:pPr>
              <a:tabLst>
                <a:tab pos="554356" algn="l"/>
                <a:tab pos="4943476" algn="l"/>
              </a:tabLst>
            </a:pPr>
            <a:r>
              <a:rPr lang="en-US" sz="1500" b="1" dirty="0">
                <a:latin typeface="Courier New" panose="02070309020205020404" pitchFamily="49" charset="0"/>
                <a:cs typeface="Courier New" panose="02070309020205020404" pitchFamily="49" charset="0"/>
              </a:rPr>
              <a:t>	int </a:t>
            </a:r>
            <a:r>
              <a:rPr lang="en-US" sz="1500" b="1" dirty="0" err="1">
                <a:latin typeface="Courier New" panose="02070309020205020404" pitchFamily="49" charset="0"/>
                <a:cs typeface="Courier New" panose="02070309020205020404" pitchFamily="49" charset="0"/>
              </a:rPr>
              <a:t>argc</a:t>
            </a:r>
            <a:r>
              <a:rPr lang="en-US" sz="1500" b="1" dirty="0">
                <a:latin typeface="Courier New" panose="02070309020205020404" pitchFamily="49" charset="0"/>
                <a:cs typeface="Courier New" panose="02070309020205020404" pitchFamily="49" charset="0"/>
              </a:rPr>
              <a:t>;	// task argument count (P1)</a:t>
            </a:r>
          </a:p>
          <a:p>
            <a:pPr>
              <a:tabLst>
                <a:tab pos="554356" algn="l"/>
                <a:tab pos="4943476" algn="l"/>
              </a:tabLst>
            </a:pPr>
            <a:r>
              <a:rPr lang="en-US" sz="1500" b="1" dirty="0">
                <a:latin typeface="Courier New" panose="02070309020205020404" pitchFamily="49" charset="0"/>
                <a:cs typeface="Courier New" panose="02070309020205020404" pitchFamily="49" charset="0"/>
              </a:rPr>
              <a:t>	char** </a:t>
            </a:r>
            <a:r>
              <a:rPr lang="en-US" sz="1500" b="1" dirty="0" err="1">
                <a:latin typeface="Courier New" panose="02070309020205020404" pitchFamily="49" charset="0"/>
                <a:cs typeface="Courier New" panose="02070309020205020404" pitchFamily="49" charset="0"/>
              </a:rPr>
              <a:t>argv</a:t>
            </a:r>
            <a:r>
              <a:rPr lang="en-US" sz="1500" b="1" dirty="0">
                <a:latin typeface="Courier New" panose="02070309020205020404" pitchFamily="49" charset="0"/>
                <a:cs typeface="Courier New" panose="02070309020205020404" pitchFamily="49" charset="0"/>
              </a:rPr>
              <a:t>;	// task argument pointers (P1)</a:t>
            </a:r>
          </a:p>
          <a:p>
            <a:pPr>
              <a:tabLst>
                <a:tab pos="554356" algn="l"/>
                <a:tab pos="4943476" algn="l"/>
              </a:tabLst>
            </a:pPr>
            <a:r>
              <a:rPr lang="en-US" sz="1500" b="1" dirty="0">
                <a:latin typeface="Courier New" panose="02070309020205020404" pitchFamily="49" charset="0"/>
                <a:cs typeface="Courier New" panose="02070309020205020404" pitchFamily="49" charset="0"/>
              </a:rPr>
              <a:t>	int signal;							// task signals (P1)</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sigContHandler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mySIGCONT</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sigIntHandler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mySIGINT</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sigKillHandler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mySIGKILL</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da-DK" sz="1500" b="1" dirty="0">
                <a:latin typeface="Courier New" panose="02070309020205020404" pitchFamily="49" charset="0"/>
                <a:cs typeface="Courier New" panose="02070309020205020404" pitchFamily="49" charset="0"/>
              </a:rPr>
              <a:t>//	void (*sigTermHandler)(void);	// task mySIGTERM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void (*</a:t>
            </a:r>
            <a:r>
              <a:rPr lang="en-US" sz="1500" b="1" dirty="0" err="1">
                <a:latin typeface="Courier New" panose="02070309020205020404" pitchFamily="49" charset="0"/>
                <a:cs typeface="Courier New" panose="02070309020205020404" pitchFamily="49" charset="0"/>
              </a:rPr>
              <a:t>sigTstpHandler</a:t>
            </a:r>
            <a:r>
              <a:rPr lang="en-US" sz="1500" b="1" dirty="0">
                <a:latin typeface="Courier New" panose="02070309020205020404" pitchFamily="49" charset="0"/>
                <a:cs typeface="Courier New" panose="02070309020205020404" pitchFamily="49" charset="0"/>
              </a:rPr>
              <a:t>)(void);	// task </a:t>
            </a:r>
            <a:r>
              <a:rPr lang="en-US" sz="1500" b="1" dirty="0" err="1">
                <a:latin typeface="Courier New" panose="02070309020205020404" pitchFamily="49" charset="0"/>
                <a:cs typeface="Courier New" panose="02070309020205020404" pitchFamily="49" charset="0"/>
              </a:rPr>
              <a:t>mySIGTSTP</a:t>
            </a:r>
            <a:r>
              <a:rPr lang="en-US" sz="1500" b="1" dirty="0">
                <a:latin typeface="Courier New" panose="02070309020205020404" pitchFamily="49" charset="0"/>
                <a:cs typeface="Courier New" panose="02070309020205020404" pitchFamily="49" charset="0"/>
              </a:rPr>
              <a:t> handler</a:t>
            </a:r>
          </a:p>
          <a:p>
            <a:pPr>
              <a:tabLst>
                <a:tab pos="554356" algn="l"/>
                <a:tab pos="4943476" algn="l"/>
              </a:tabLst>
            </a:pPr>
            <a:r>
              <a:rPr lang="en-US" sz="1500" b="1" dirty="0">
                <a:latin typeface="Courier New" panose="02070309020205020404" pitchFamily="49" charset="0"/>
                <a:cs typeface="Courier New" panose="02070309020205020404" pitchFamily="49" charset="0"/>
              </a:rPr>
              <a:t>	TID parent;	// task parent</a:t>
            </a:r>
          </a:p>
          <a:p>
            <a:pPr>
              <a:tabLst>
                <a:tab pos="554356" algn="l"/>
                <a:tab pos="4943476" algn="l"/>
              </a:tabLst>
            </a:pPr>
            <a:r>
              <a:rPr lang="en-US" sz="1500" b="1" dirty="0">
                <a:latin typeface="Courier New" panose="02070309020205020404" pitchFamily="49" charset="0"/>
                <a:cs typeface="Courier New" panose="02070309020205020404" pitchFamily="49" charset="0"/>
              </a:rPr>
              <a:t>	int RPT;	// task root page table (P4)</a:t>
            </a:r>
          </a:p>
          <a:p>
            <a:pPr>
              <a:tabLst>
                <a:tab pos="554356" algn="l"/>
                <a:tab pos="4943476" algn="l"/>
              </a:tabLst>
            </a:pPr>
            <a:r>
              <a:rPr lang="en-US" sz="1500" b="1" dirty="0">
                <a:latin typeface="Courier New" panose="02070309020205020404" pitchFamily="49" charset="0"/>
                <a:cs typeface="Courier New" panose="02070309020205020404" pitchFamily="49" charset="0"/>
              </a:rPr>
              <a:t>	int </a:t>
            </a:r>
            <a:r>
              <a:rPr lang="en-US" sz="1500" b="1" dirty="0" err="1">
                <a:latin typeface="Courier New" panose="02070309020205020404" pitchFamily="49" charset="0"/>
                <a:cs typeface="Courier New" panose="02070309020205020404" pitchFamily="49" charset="0"/>
              </a:rPr>
              <a:t>cdir</a:t>
            </a:r>
            <a:r>
              <a:rPr lang="en-US" sz="1500" b="1" dirty="0">
                <a:latin typeface="Courier New" panose="02070309020205020404" pitchFamily="49" charset="0"/>
                <a:cs typeface="Courier New" panose="02070309020205020404" pitchFamily="49" charset="0"/>
              </a:rPr>
              <a:t>;	// task directory (P6)</a:t>
            </a:r>
          </a:p>
          <a:p>
            <a:pPr>
              <a:tabLst>
                <a:tab pos="554356" algn="l"/>
                <a:tab pos="4943476" algn="l"/>
              </a:tabLst>
            </a:pPr>
            <a:r>
              <a:rPr lang="en-US" sz="1500" b="1" dirty="0">
                <a:latin typeface="Courier New" panose="02070309020205020404" pitchFamily="49" charset="0"/>
                <a:cs typeface="Courier New" panose="02070309020205020404" pitchFamily="49" charset="0"/>
              </a:rPr>
              <a:t>	</a:t>
            </a:r>
            <a:r>
              <a:rPr lang="en-US" sz="1500" b="1" dirty="0">
                <a:solidFill>
                  <a:srgbClr val="FF0000"/>
                </a:solidFill>
                <a:latin typeface="Courier New" panose="02070309020205020404" pitchFamily="49" charset="0"/>
                <a:cs typeface="Courier New" panose="02070309020205020404" pitchFamily="49" charset="0"/>
              </a:rPr>
              <a:t>Semaphore *event;	// blocked task semaphore (P2)</a:t>
            </a:r>
          </a:p>
          <a:p>
            <a:pPr>
              <a:tabLst>
                <a:tab pos="554356" algn="l"/>
                <a:tab pos="4943476" algn="l"/>
              </a:tabLst>
            </a:pPr>
            <a:r>
              <a:rPr lang="en-US" sz="1500" b="1" dirty="0">
                <a:latin typeface="Courier New" panose="02070309020205020404" pitchFamily="49" charset="0"/>
                <a:cs typeface="Courier New" panose="02070309020205020404" pitchFamily="49" charset="0"/>
              </a:rPr>
              <a:t>	void* stack;	// task stack (P1)</a:t>
            </a:r>
          </a:p>
          <a:p>
            <a:pPr>
              <a:tabLst>
                <a:tab pos="554356" algn="l"/>
                <a:tab pos="4943476" algn="l"/>
              </a:tabLst>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jmp_buf</a:t>
            </a:r>
            <a:r>
              <a:rPr lang="en-US" sz="1500" b="1" dirty="0">
                <a:latin typeface="Courier New" panose="02070309020205020404" pitchFamily="49" charset="0"/>
                <a:cs typeface="Courier New" panose="02070309020205020404" pitchFamily="49" charset="0"/>
              </a:rPr>
              <a:t> context;	// task context pointer (P1)</a:t>
            </a:r>
          </a:p>
          <a:p>
            <a:pPr>
              <a:tabLst>
                <a:tab pos="554356" algn="l"/>
                <a:tab pos="4943476" algn="l"/>
              </a:tabLst>
            </a:pPr>
            <a:r>
              <a:rPr lang="en-US" sz="1500" b="1" dirty="0">
                <a:latin typeface="Courier New" panose="02070309020205020404" pitchFamily="49" charset="0"/>
                <a:cs typeface="Courier New" panose="02070309020205020404" pitchFamily="49" charset="0"/>
              </a:rPr>
              <a:t>} TCB;</a:t>
            </a:r>
          </a:p>
        </p:txBody>
      </p:sp>
      <p:grpSp>
        <p:nvGrpSpPr>
          <p:cNvPr id="9" name="Group 8"/>
          <p:cNvGrpSpPr/>
          <p:nvPr/>
        </p:nvGrpSpPr>
        <p:grpSpPr>
          <a:xfrm>
            <a:off x="998670" y="1233489"/>
            <a:ext cx="9621707" cy="1740046"/>
            <a:chOff x="765549" y="265908"/>
            <a:chExt cx="8018090" cy="1450039"/>
          </a:xfrm>
        </p:grpSpPr>
        <p:sp>
          <p:nvSpPr>
            <p:cNvPr id="10" name="Rounded Rectangle 9"/>
            <p:cNvSpPr/>
            <p:nvPr/>
          </p:nvSpPr>
          <p:spPr bwMode="auto">
            <a:xfrm>
              <a:off x="765549" y="1330960"/>
              <a:ext cx="7568825" cy="384987"/>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11" name="Rounded Rectangular Callout 10"/>
            <p:cNvSpPr/>
            <p:nvPr/>
          </p:nvSpPr>
          <p:spPr>
            <a:xfrm>
              <a:off x="2544445" y="265908"/>
              <a:ext cx="6239194" cy="580642"/>
            </a:xfrm>
            <a:prstGeom prst="wedgeRoundRectCallout">
              <a:avLst>
                <a:gd name="adj1" fmla="val -54818"/>
                <a:gd name="adj2" fmla="val 131818"/>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0000"/>
                  </a:solidFill>
                  <a:latin typeface="Comic Sans MS" pitchFamily="66" charset="0"/>
                </a:rPr>
                <a:t>State = { NEW, READY, RUNNING, BLOCKED, EXIT }</a:t>
              </a:r>
            </a:p>
            <a:p>
              <a:pPr algn="ctr"/>
              <a:r>
                <a:rPr lang="en-US" b="1" dirty="0">
                  <a:solidFill>
                    <a:srgbClr val="000000"/>
                  </a:solidFill>
                  <a:latin typeface="Comic Sans MS" pitchFamily="66" charset="0"/>
                </a:rPr>
                <a:t>Priority = { LOW, MED, HIGH, VERY_HIGH, HIGHEST }</a:t>
              </a:r>
            </a:p>
          </p:txBody>
        </p:sp>
      </p:grpSp>
      <p:grpSp>
        <p:nvGrpSpPr>
          <p:cNvPr id="12" name="Group 11"/>
          <p:cNvGrpSpPr/>
          <p:nvPr/>
        </p:nvGrpSpPr>
        <p:grpSpPr>
          <a:xfrm>
            <a:off x="998668" y="4480561"/>
            <a:ext cx="9379771" cy="1517386"/>
            <a:chOff x="765549" y="190500"/>
            <a:chExt cx="7816476" cy="1264489"/>
          </a:xfrm>
        </p:grpSpPr>
        <p:sp>
          <p:nvSpPr>
            <p:cNvPr id="13" name="Rounded Rectangle 12"/>
            <p:cNvSpPr/>
            <p:nvPr/>
          </p:nvSpPr>
          <p:spPr bwMode="auto">
            <a:xfrm>
              <a:off x="765549" y="1168400"/>
              <a:ext cx="7568825" cy="286589"/>
            </a:xfrm>
            <a:prstGeom prst="roundRect">
              <a:avLst/>
            </a:prstGeom>
            <a:solidFill>
              <a:srgbClr val="FF0000">
                <a:alpha val="10000"/>
              </a:srgbClr>
            </a:solidFill>
            <a:ln w="38100"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endParaRPr lang="en-US" sz="2880">
                <a:solidFill>
                  <a:srgbClr val="000000"/>
                </a:solidFill>
              </a:endParaRPr>
            </a:p>
          </p:txBody>
        </p:sp>
        <p:sp>
          <p:nvSpPr>
            <p:cNvPr id="14" name="Rounded Rectangular Callout 13"/>
            <p:cNvSpPr/>
            <p:nvPr/>
          </p:nvSpPr>
          <p:spPr>
            <a:xfrm>
              <a:off x="4505326" y="190500"/>
              <a:ext cx="4076699" cy="365936"/>
            </a:xfrm>
            <a:prstGeom prst="wedgeRoundRectCallout">
              <a:avLst>
                <a:gd name="adj1" fmla="val -89399"/>
                <a:gd name="adj2" fmla="val 212182"/>
                <a:gd name="adj3" fmla="val 16667"/>
              </a:avLst>
            </a:prstGeom>
            <a:solidFill>
              <a:srgbClr val="FFFF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920" b="1" dirty="0">
                  <a:solidFill>
                    <a:srgbClr val="000000"/>
                  </a:solidFill>
                  <a:latin typeface="Comic Sans MS" pitchFamily="66" charset="0"/>
                </a:rPr>
                <a:t>Pending semaphore when blocked.</a:t>
              </a:r>
            </a:p>
          </p:txBody>
        </p:sp>
      </p:grpSp>
    </p:spTree>
    <p:extLst>
      <p:ext uri="{BB962C8B-B14F-4D97-AF65-F5344CB8AC3E}">
        <p14:creationId xmlns:p14="http://schemas.microsoft.com/office/powerpoint/2010/main" val="54422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4b: List Tasks</a:t>
            </a:r>
          </a:p>
        </p:txBody>
      </p:sp>
      <p:sp>
        <p:nvSpPr>
          <p:cNvPr id="3" name="Content Placeholder 2"/>
          <p:cNvSpPr>
            <a:spLocks noGrp="1"/>
          </p:cNvSpPr>
          <p:nvPr>
            <p:ph sz="quarter" idx="1"/>
          </p:nvPr>
        </p:nvSpPr>
        <p:spPr/>
        <p:txBody>
          <a:bodyPr/>
          <a:lstStyle/>
          <a:p>
            <a:r>
              <a:rPr lang="en-US" dirty="0"/>
              <a:t>Modify the list tasks command to</a:t>
            </a:r>
          </a:p>
          <a:p>
            <a:pPr lvl="1"/>
            <a:r>
              <a:rPr lang="en-US" dirty="0"/>
              <a:t>Display all tasks in all system queues in execution/priority order</a:t>
            </a:r>
          </a:p>
          <a:p>
            <a:pPr lvl="1"/>
            <a:r>
              <a:rPr lang="en-US" dirty="0"/>
              <a:t>List task name, if the task is ready, paused, executing, or blocked, and the task priority.</a:t>
            </a:r>
          </a:p>
          <a:p>
            <a:pPr lvl="1"/>
            <a:r>
              <a:rPr lang="en-US" dirty="0"/>
              <a:t>If the task is blocked, list the reason for the block.</a:t>
            </a:r>
          </a:p>
          <a:p>
            <a:r>
              <a:rPr lang="en-US" dirty="0"/>
              <a:t>Use the project2 command to schedule timer tasks 1 through 9, 2 signal tasks and 2 “</a:t>
            </a:r>
            <a:r>
              <a:rPr lang="en-US" dirty="0" err="1"/>
              <a:t>ImAlive</a:t>
            </a:r>
            <a:r>
              <a:rPr lang="en-US" dirty="0"/>
              <a:t>” tasks.</a:t>
            </a:r>
          </a:p>
          <a:p>
            <a:pPr lvl="1"/>
            <a:r>
              <a:rPr lang="en-US" dirty="0"/>
              <a:t>The tics10sec task about the current time every 10 seconds in a round robin order.  (Round Robin)</a:t>
            </a:r>
          </a:p>
          <a:p>
            <a:pPr lvl="1"/>
            <a:r>
              <a:rPr lang="en-US" dirty="0"/>
              <a:t>The “</a:t>
            </a:r>
            <a:r>
              <a:rPr lang="en-US" dirty="0" err="1"/>
              <a:t>ImAlive</a:t>
            </a:r>
            <a:r>
              <a:rPr lang="en-US" dirty="0"/>
              <a:t>” tasks will periodically say hello.  (Blocking)</a:t>
            </a:r>
          </a:p>
          <a:p>
            <a:pPr lvl="1"/>
            <a:r>
              <a:rPr lang="en-US" dirty="0"/>
              <a:t>The high priority “Signal” tasks should respond immediately when semaphore signaled.  (Priority)</a:t>
            </a:r>
          </a:p>
          <a:p>
            <a:endParaRPr lang="en-US" dirty="0"/>
          </a:p>
        </p:txBody>
      </p:sp>
      <p:sp>
        <p:nvSpPr>
          <p:cNvPr id="4" name="Footer Placeholder 3">
            <a:extLst>
              <a:ext uri="{FF2B5EF4-FFF2-40B4-BE49-F238E27FC236}">
                <a16:creationId xmlns:a16="http://schemas.microsoft.com/office/drawing/2014/main" id="{0E2091EF-5A86-425F-8638-DDD816708A77}"/>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C8A48DA5-12E2-4B51-A705-391249423CAE}"/>
              </a:ext>
            </a:extLst>
          </p:cNvPr>
          <p:cNvSpPr>
            <a:spLocks noGrp="1"/>
          </p:cNvSpPr>
          <p:nvPr>
            <p:ph type="sldNum" sz="quarter" idx="12"/>
          </p:nvPr>
        </p:nvSpPr>
        <p:spPr/>
        <p:txBody>
          <a:bodyPr/>
          <a:lstStyle/>
          <a:p>
            <a:pPr>
              <a:defRPr/>
            </a:pPr>
            <a:fld id="{0D7B5496-982B-480A-8085-B08F2CA91C21}" type="slidenum">
              <a:rPr lang="en-US" smtClean="0"/>
              <a:pPr>
                <a:defRPr/>
              </a:pPr>
              <a:t>24</a:t>
            </a:fld>
            <a:endParaRPr lang="en-US" dirty="0"/>
          </a:p>
        </p:txBody>
      </p:sp>
    </p:spTree>
    <p:extLst>
      <p:ext uri="{BB962C8B-B14F-4D97-AF65-F5344CB8AC3E}">
        <p14:creationId xmlns:p14="http://schemas.microsoft.com/office/powerpoint/2010/main" val="12028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4c: Verification</a:t>
            </a:r>
          </a:p>
        </p:txBody>
      </p:sp>
      <p:sp>
        <p:nvSpPr>
          <p:cNvPr id="3" name="Content Placeholder 2"/>
          <p:cNvSpPr>
            <a:spLocks noGrp="1"/>
          </p:cNvSpPr>
          <p:nvPr>
            <p:ph sz="quarter" idx="1"/>
          </p:nvPr>
        </p:nvSpPr>
        <p:spPr/>
        <p:txBody>
          <a:bodyPr/>
          <a:lstStyle/>
          <a:p>
            <a:r>
              <a:rPr lang="en-US" dirty="0"/>
              <a:t>Demo</a:t>
            </a:r>
          </a:p>
          <a:p>
            <a:endParaRPr lang="en-US" dirty="0"/>
          </a:p>
          <a:p>
            <a:endParaRPr lang="en-US" dirty="0"/>
          </a:p>
        </p:txBody>
      </p:sp>
      <p:sp>
        <p:nvSpPr>
          <p:cNvPr id="4" name="Footer Placeholder 3">
            <a:extLst>
              <a:ext uri="{FF2B5EF4-FFF2-40B4-BE49-F238E27FC236}">
                <a16:creationId xmlns:a16="http://schemas.microsoft.com/office/drawing/2014/main" id="{708AF67C-6C0C-4D46-BAA9-F86FCA52DF46}"/>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89F05FE7-6FA3-4DBC-98CF-3195692568EC}"/>
              </a:ext>
            </a:extLst>
          </p:cNvPr>
          <p:cNvSpPr>
            <a:spLocks noGrp="1"/>
          </p:cNvSpPr>
          <p:nvPr>
            <p:ph type="sldNum" sz="quarter" idx="12"/>
          </p:nvPr>
        </p:nvSpPr>
        <p:spPr/>
        <p:txBody>
          <a:bodyPr/>
          <a:lstStyle/>
          <a:p>
            <a:pPr>
              <a:defRPr/>
            </a:pPr>
            <a:fld id="{0D7B5496-982B-480A-8085-B08F2CA91C21}" type="slidenum">
              <a:rPr lang="en-US" smtClean="0"/>
              <a:pPr>
                <a:defRPr/>
              </a:pPr>
              <a:t>25</a:t>
            </a:fld>
            <a:endParaRPr lang="en-US" dirty="0"/>
          </a:p>
        </p:txBody>
      </p:sp>
      <p:graphicFrame>
        <p:nvGraphicFramePr>
          <p:cNvPr id="7" name="Group 56"/>
          <p:cNvGraphicFramePr>
            <a:graphicFrameLocks/>
          </p:cNvGraphicFramePr>
          <p:nvPr/>
        </p:nvGraphicFramePr>
        <p:xfrm>
          <a:off x="626746" y="2266781"/>
          <a:ext cx="9959340" cy="2816352"/>
        </p:xfrm>
        <a:graphic>
          <a:graphicData uri="http://schemas.openxmlformats.org/drawingml/2006/table">
            <a:tbl>
              <a:tblPr/>
              <a:tblGrid>
                <a:gridCol w="752474">
                  <a:extLst>
                    <a:ext uri="{9D8B030D-6E8A-4147-A177-3AD203B41FA5}">
                      <a16:colId xmlns:a16="http://schemas.microsoft.com/office/drawing/2014/main" val="20000"/>
                    </a:ext>
                  </a:extLst>
                </a:gridCol>
                <a:gridCol w="3758566">
                  <a:extLst>
                    <a:ext uri="{9D8B030D-6E8A-4147-A177-3AD203B41FA5}">
                      <a16:colId xmlns:a16="http://schemas.microsoft.com/office/drawing/2014/main" val="20001"/>
                    </a:ext>
                  </a:extLst>
                </a:gridCol>
                <a:gridCol w="1160144">
                  <a:extLst>
                    <a:ext uri="{9D8B030D-6E8A-4147-A177-3AD203B41FA5}">
                      <a16:colId xmlns:a16="http://schemas.microsoft.com/office/drawing/2014/main" val="20002"/>
                    </a:ext>
                  </a:extLst>
                </a:gridCol>
                <a:gridCol w="1440180">
                  <a:extLst>
                    <a:ext uri="{9D8B030D-6E8A-4147-A177-3AD203B41FA5}">
                      <a16:colId xmlns:a16="http://schemas.microsoft.com/office/drawing/2014/main" val="20003"/>
                    </a:ext>
                  </a:extLst>
                </a:gridCol>
                <a:gridCol w="2847976">
                  <a:extLst>
                    <a:ext uri="{9D8B030D-6E8A-4147-A177-3AD203B41FA5}">
                      <a16:colId xmlns:a16="http://schemas.microsoft.com/office/drawing/2014/main" val="20004"/>
                    </a:ext>
                  </a:extLst>
                </a:gridCol>
              </a:tblGrid>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Times New Roman" pitchFamily="18" charset="0"/>
                          <a:cs typeface="Arial" charset="0"/>
                        </a:rPr>
                        <a:t>#</a:t>
                      </a:r>
                      <a:endParaRPr kumimoji="0" lang="en-US" sz="1900" b="0" i="0" u="none" strike="noStrike" cap="none" normalizeH="0" baseline="0">
                        <a:ln>
                          <a:noFill/>
                        </a:ln>
                        <a:solidFill>
                          <a:schemeClr val="tx1"/>
                        </a:solidFill>
                        <a:effectLst/>
                        <a:latin typeface="Arial" charset="0"/>
                        <a:ea typeface="Times New Roman" pitchFamily="18" charset="0"/>
                        <a:cs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Times New Roman" pitchFamily="18" charset="0"/>
                          <a:cs typeface="Arial" charset="0"/>
                        </a:rPr>
                        <a:t>Task Name</a:t>
                      </a:r>
                      <a:endParaRPr kumimoji="0" lang="en-US" sz="1900" b="0" i="0" u="none" strike="noStrike" cap="none" normalizeH="0" baseline="0">
                        <a:ln>
                          <a:noFill/>
                        </a:ln>
                        <a:solidFill>
                          <a:schemeClr val="tx1"/>
                        </a:solidFill>
                        <a:effectLst/>
                        <a:latin typeface="Arial" charset="0"/>
                        <a:ea typeface="Times New Roman" pitchFamily="18" charset="0"/>
                        <a:cs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Times New Roman" pitchFamily="18" charset="0"/>
                          <a:cs typeface="Arial" charset="0"/>
                        </a:rPr>
                        <a:t>Priority</a:t>
                      </a:r>
                      <a:endParaRPr kumimoji="0" lang="en-US" sz="1900" b="0" i="0" u="none" strike="noStrike" cap="none" normalizeH="0" baseline="0">
                        <a:ln>
                          <a:noFill/>
                        </a:ln>
                        <a:solidFill>
                          <a:schemeClr val="tx1"/>
                        </a:solidFill>
                        <a:effectLst/>
                        <a:latin typeface="Arial" charset="0"/>
                        <a:ea typeface="Times New Roman" pitchFamily="18" charset="0"/>
                        <a:cs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Times New Roman" pitchFamily="18" charset="0"/>
                          <a:cs typeface="Arial" charset="0"/>
                        </a:rPr>
                        <a:t>Time slice</a:t>
                      </a:r>
                      <a:endParaRPr kumimoji="0" lang="en-US" sz="1900" b="0" i="0" u="none" strike="noStrike" cap="none" normalizeH="0" baseline="0">
                        <a:ln>
                          <a:noFill/>
                        </a:ln>
                        <a:solidFill>
                          <a:schemeClr val="tx1"/>
                        </a:solidFill>
                        <a:effectLst/>
                        <a:latin typeface="Arial" charset="0"/>
                        <a:ea typeface="Times New Roman" pitchFamily="18" charset="0"/>
                        <a:cs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Times New Roman" pitchFamily="18" charset="0"/>
                          <a:cs typeface="Arial" charset="0"/>
                        </a:rPr>
                        <a:t>Blocking Semaphore</a:t>
                      </a:r>
                      <a:endParaRPr kumimoji="0" lang="en-US" sz="1900" b="0" i="0" u="none" strike="noStrike" cap="none" normalizeH="0" baseline="0">
                        <a:ln>
                          <a:noFill/>
                        </a:ln>
                        <a:solidFill>
                          <a:schemeClr val="tx1"/>
                        </a:solidFill>
                        <a:effectLst/>
                        <a:latin typeface="Arial" charset="0"/>
                        <a:ea typeface="Times New Roman" pitchFamily="18" charset="0"/>
                        <a:cs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9999"/>
                    </a:solidFill>
                  </a:tcPr>
                </a:tc>
                <a:extLst>
                  <a:ext uri="{0D108BD9-81ED-4DB2-BD59-A6C34878D82A}">
                    <a16:rowId xmlns:a16="http://schemas.microsoft.com/office/drawing/2014/main" val="10000"/>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CLI w/pseudo-input interrupts</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5</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Narrow" pitchFamily="34" charset="0"/>
                          <a:ea typeface="Times New Roman" pitchFamily="18" charset="0"/>
                          <a:cs typeface="Courier New" pitchFamily="49" charset="0"/>
                        </a:rPr>
                        <a:t>inBufferReady</a:t>
                      </a:r>
                      <a:endParaRPr kumimoji="0" lang="en-US" sz="19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1-9</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TenSeconds</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Narrow" pitchFamily="34" charset="0"/>
                          <a:ea typeface="Times New Roman" pitchFamily="18" charset="0"/>
                          <a:cs typeface="Courier New" pitchFamily="49" charset="0"/>
                        </a:rPr>
                        <a:t>tics10sec</a:t>
                      </a:r>
                      <a:endParaRPr kumimoji="0" lang="en-US" sz="1900" b="0" i="0" u="none" strike="noStrike" cap="none" normalizeH="0" baseline="0">
                        <a:ln>
                          <a:noFill/>
                        </a:ln>
                        <a:solidFill>
                          <a:schemeClr val="tx1"/>
                        </a:solidFill>
                        <a:effectLst/>
                        <a:latin typeface="Arial" charset="0"/>
                        <a:ea typeface="Times New Roman" pitchFamily="18" charset="0"/>
                        <a:cs typeface="Courier New" pitchFamily="49"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sTask1</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20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Narrow" pitchFamily="34" charset="0"/>
                          <a:cs typeface="Times New Roman" pitchFamily="18" charset="0"/>
                        </a:rPr>
                        <a:t>sTask10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sTask2</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20</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Narrow" pitchFamily="34" charset="0"/>
                          <a:cs typeface="Times New Roman" pitchFamily="18" charset="0"/>
                        </a:rPr>
                        <a:t>sTask11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12</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ImAlive</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None</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33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13</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Arial" charset="0"/>
                          <a:cs typeface="Times New Roman" pitchFamily="18" charset="0"/>
                        </a:rPr>
                        <a:t>ImAlive</a:t>
                      </a:r>
                      <a:endParaRPr kumimoji="0" lang="en-US" sz="1900" b="1"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chemeClr val="tx1"/>
                          </a:solidFill>
                          <a:effectLst/>
                          <a:latin typeface="Arial" charset="0"/>
                          <a:cs typeface="Times New Roman" pitchFamily="18" charset="0"/>
                        </a:rPr>
                        <a:t>1</a:t>
                      </a:r>
                      <a:endParaRPr kumimoji="0" lang="en-US" sz="1900" b="0" i="0" u="none" strike="noStrike" cap="none" normalizeH="0" baseline="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Times New Roman" pitchFamily="18" charset="0"/>
                        </a:rPr>
                        <a:t>None</a:t>
                      </a:r>
                      <a:endParaRPr kumimoji="0" lang="en-US" sz="1900" b="0" i="0" u="none" strike="noStrike" cap="none" normalizeH="0" baseline="0" dirty="0">
                        <a:ln>
                          <a:noFill/>
                        </a:ln>
                        <a:solidFill>
                          <a:schemeClr val="tx1"/>
                        </a:solidFill>
                        <a:effectLst/>
                        <a:latin typeface="Arial" charset="0"/>
                      </a:endParaRPr>
                    </a:p>
                  </a:txBody>
                  <a:tcPr marL="109728" marR="109728" marT="54864" marB="54864"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648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396371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010" name="Rectangle 2"/>
          <p:cNvSpPr>
            <a:spLocks noGrp="1" noChangeArrowheads="1"/>
          </p:cNvSpPr>
          <p:nvPr>
            <p:ph type="ctrTitle"/>
          </p:nvPr>
        </p:nvSpPr>
        <p:spPr>
          <a:xfrm>
            <a:off x="566928" y="1197864"/>
            <a:ext cx="5967984" cy="2337816"/>
          </a:xfrm>
        </p:spPr>
        <p:txBody>
          <a:bodyPr/>
          <a:lstStyle/>
          <a:p>
            <a:r>
              <a:rPr lang="en-US" sz="2800" dirty="0">
                <a:solidFill>
                  <a:schemeClr val="tx1"/>
                </a:solidFill>
              </a:rPr>
              <a:t>Chapter 5 Concurrency:</a:t>
            </a:r>
            <a:br>
              <a:rPr lang="en-US" sz="2800" dirty="0">
                <a:solidFill>
                  <a:schemeClr val="tx1"/>
                </a:solidFill>
              </a:rPr>
            </a:br>
            <a:r>
              <a:rPr lang="en-US" sz="2800" dirty="0">
                <a:solidFill>
                  <a:schemeClr val="tx1"/>
                </a:solidFill>
              </a:rPr>
              <a:t>Mutual Exclusion and</a:t>
            </a:r>
            <a:br>
              <a:rPr lang="en-US" sz="2800" dirty="0">
                <a:solidFill>
                  <a:schemeClr val="tx1"/>
                </a:solidFill>
              </a:rPr>
            </a:br>
            <a:r>
              <a:rPr lang="en-US" sz="2800" dirty="0">
                <a:solidFill>
                  <a:schemeClr val="tx1"/>
                </a:solidFill>
              </a:rPr>
              <a:t>Synchronization</a:t>
            </a:r>
          </a:p>
        </p:txBody>
      </p:sp>
      <p:pic>
        <p:nvPicPr>
          <p:cNvPr id="2475012" name="Picture 4" descr="key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840" y="1320166"/>
            <a:ext cx="2777490" cy="271843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D6311D0-9379-476C-9D44-1267DC72EE7E}"/>
              </a:ext>
            </a:extLst>
          </p:cNvPr>
          <p:cNvSpPr>
            <a:spLocks noGrp="1"/>
          </p:cNvSpPr>
          <p:nvPr>
            <p:ph type="sldNum" sz="quarter" idx="12"/>
          </p:nvPr>
        </p:nvSpPr>
        <p:spPr/>
        <p:txBody>
          <a:bodyPr/>
          <a:lstStyle/>
          <a:p>
            <a:pPr>
              <a:defRPr/>
            </a:pPr>
            <a:fld id="{A0C1462C-D640-45B3-901B-F425AA5C3674}" type="slidenum">
              <a:rPr lang="en-US" smtClean="0"/>
              <a:pPr>
                <a:defRPr/>
              </a:pPr>
              <a:t>3</a:t>
            </a:fld>
            <a:endParaRPr lang="en-US" dirty="0"/>
          </a:p>
        </p:txBody>
      </p:sp>
    </p:spTree>
    <p:extLst>
      <p:ext uri="{BB962C8B-B14F-4D97-AF65-F5344CB8AC3E}">
        <p14:creationId xmlns:p14="http://schemas.microsoft.com/office/powerpoint/2010/main" val="342577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r>
              <a:rPr lang="en-US" dirty="0"/>
              <a:t>CS 345</a:t>
            </a:r>
          </a:p>
        </p:txBody>
      </p:sp>
      <p:graphicFrame>
        <p:nvGraphicFramePr>
          <p:cNvPr id="3" name="Table 2"/>
          <p:cNvGraphicFramePr>
            <a:graphicFrameLocks noGrp="1"/>
          </p:cNvGraphicFramePr>
          <p:nvPr>
            <p:extLst>
              <p:ext uri="{D42A27DB-BD31-4B8C-83A1-F6EECF244321}">
                <p14:modId xmlns:p14="http://schemas.microsoft.com/office/powerpoint/2010/main" val="2207296698"/>
              </p:ext>
            </p:extLst>
          </p:nvPr>
        </p:nvGraphicFramePr>
        <p:xfrm>
          <a:off x="1049592" y="1270137"/>
          <a:ext cx="9379972" cy="5255395"/>
        </p:xfrm>
        <a:graphic>
          <a:graphicData uri="http://schemas.openxmlformats.org/drawingml/2006/table">
            <a:tbl>
              <a:tblPr firstRow="1" bandRow="1">
                <a:tableStyleId>{5C22544A-7EE6-4342-B048-85BDC9FD1C3A}</a:tableStyleId>
              </a:tblPr>
              <a:tblGrid>
                <a:gridCol w="5972312">
                  <a:extLst>
                    <a:ext uri="{9D8B030D-6E8A-4147-A177-3AD203B41FA5}">
                      <a16:colId xmlns:a16="http://schemas.microsoft.com/office/drawing/2014/main" val="20000"/>
                    </a:ext>
                  </a:extLst>
                </a:gridCol>
                <a:gridCol w="688656">
                  <a:extLst>
                    <a:ext uri="{9D8B030D-6E8A-4147-A177-3AD203B41FA5}">
                      <a16:colId xmlns:a16="http://schemas.microsoft.com/office/drawing/2014/main" val="20001"/>
                    </a:ext>
                  </a:extLst>
                </a:gridCol>
                <a:gridCol w="2719004">
                  <a:extLst>
                    <a:ext uri="{9D8B030D-6E8A-4147-A177-3AD203B41FA5}">
                      <a16:colId xmlns:a16="http://schemas.microsoft.com/office/drawing/2014/main" val="20002"/>
                    </a:ext>
                  </a:extLst>
                </a:gridCol>
              </a:tblGrid>
              <a:tr h="335379">
                <a:tc>
                  <a:txBody>
                    <a:bodyPr/>
                    <a:lstStyle/>
                    <a:p>
                      <a:r>
                        <a:rPr lang="en-US" sz="1800" dirty="0"/>
                        <a:t>Stalling’s Chapter</a:t>
                      </a:r>
                    </a:p>
                  </a:txBody>
                  <a:tcPr marL="109728" marR="109728" marT="54864" marB="54864"/>
                </a:tc>
                <a:tc>
                  <a:txBody>
                    <a:bodyPr/>
                    <a:lstStyle/>
                    <a:p>
                      <a:pPr algn="ctr"/>
                      <a:r>
                        <a:rPr lang="en-US" sz="1800" dirty="0"/>
                        <a:t>#</a:t>
                      </a:r>
                    </a:p>
                  </a:txBody>
                  <a:tcPr marL="109728" marR="109728" marT="54864" marB="54864"/>
                </a:tc>
                <a:tc>
                  <a:txBody>
                    <a:bodyPr/>
                    <a:lstStyle/>
                    <a:p>
                      <a:r>
                        <a:rPr lang="en-US" sz="1800" dirty="0"/>
                        <a:t>Project</a:t>
                      </a:r>
                    </a:p>
                  </a:txBody>
                  <a:tcPr marL="109728" marR="109728" marT="54864" marB="54864"/>
                </a:tc>
                <a:extLst>
                  <a:ext uri="{0D108BD9-81ED-4DB2-BD59-A6C34878D82A}">
                    <a16:rowId xmlns:a16="http://schemas.microsoft.com/office/drawing/2014/main" val="10000"/>
                  </a:ext>
                </a:extLst>
              </a:tr>
              <a:tr h="598026">
                <a:tc>
                  <a:txBody>
                    <a:bodyPr/>
                    <a:lstStyle/>
                    <a:p>
                      <a:r>
                        <a:rPr lang="en-US" sz="1800" dirty="0"/>
                        <a:t>1: Computer System Overview</a:t>
                      </a:r>
                    </a:p>
                    <a:p>
                      <a:r>
                        <a:rPr lang="en-US" sz="1800" dirty="0"/>
                        <a:t>2: Operating System Overview</a:t>
                      </a:r>
                    </a:p>
                  </a:txBody>
                  <a:tcPr marL="109728" marR="109728" marT="54864" marB="54864"/>
                </a:tc>
                <a:tc>
                  <a:txBody>
                    <a:bodyPr/>
                    <a:lstStyle/>
                    <a:p>
                      <a:pPr algn="ctr"/>
                      <a:r>
                        <a:rPr lang="en-US" sz="1800" dirty="0"/>
                        <a:t>4</a:t>
                      </a:r>
                    </a:p>
                  </a:txBody>
                  <a:tcPr marL="109728" marR="109728" marT="54864" marB="54864"/>
                </a:tc>
                <a:tc>
                  <a:txBody>
                    <a:bodyPr/>
                    <a:lstStyle/>
                    <a:p>
                      <a:r>
                        <a:rPr lang="en-US" sz="1800" dirty="0"/>
                        <a:t>P1:</a:t>
                      </a:r>
                      <a:r>
                        <a:rPr lang="en-US" sz="1800" baseline="0" dirty="0"/>
                        <a:t> Shell</a:t>
                      </a:r>
                      <a:endParaRPr lang="en-US" sz="1800" dirty="0"/>
                    </a:p>
                  </a:txBody>
                  <a:tcPr marL="109728" marR="109728" marT="54864" marB="54864"/>
                </a:tc>
                <a:extLst>
                  <a:ext uri="{0D108BD9-81ED-4DB2-BD59-A6C34878D82A}">
                    <a16:rowId xmlns:a16="http://schemas.microsoft.com/office/drawing/2014/main" val="10001"/>
                  </a:ext>
                </a:extLst>
              </a:tr>
              <a:tr h="598026">
                <a:tc>
                  <a:txBody>
                    <a:bodyPr/>
                    <a:lstStyle/>
                    <a:p>
                      <a:r>
                        <a:rPr lang="en-US" sz="1800" dirty="0"/>
                        <a:t>3: Process Description and Control</a:t>
                      </a:r>
                    </a:p>
                    <a:p>
                      <a:r>
                        <a:rPr lang="en-US" sz="1800" dirty="0"/>
                        <a:t>4: Threads</a:t>
                      </a:r>
                    </a:p>
                  </a:txBody>
                  <a:tcPr marL="109728" marR="109728" marT="54864" marB="54864"/>
                </a:tc>
                <a:tc>
                  <a:txBody>
                    <a:bodyPr/>
                    <a:lstStyle/>
                    <a:p>
                      <a:pPr algn="ctr"/>
                      <a:r>
                        <a:rPr lang="en-US" sz="1800" dirty="0"/>
                        <a:t>4</a:t>
                      </a:r>
                    </a:p>
                  </a:txBody>
                  <a:tcPr marL="109728" marR="109728" marT="54864" marB="54864"/>
                </a:tc>
                <a:tc>
                  <a:txBody>
                    <a:bodyPr/>
                    <a:lstStyle/>
                    <a:p>
                      <a:r>
                        <a:rPr lang="en-US" sz="1800" dirty="0"/>
                        <a:t>P2: Tasking</a:t>
                      </a:r>
                    </a:p>
                  </a:txBody>
                  <a:tcPr marL="109728" marR="109728" marT="54864" marB="54864"/>
                </a:tc>
                <a:extLst>
                  <a:ext uri="{0D108BD9-81ED-4DB2-BD59-A6C34878D82A}">
                    <a16:rowId xmlns:a16="http://schemas.microsoft.com/office/drawing/2014/main" val="10002"/>
                  </a:ext>
                </a:extLst>
              </a:tr>
              <a:tr h="790851">
                <a:tc>
                  <a:txBody>
                    <a:bodyPr/>
                    <a:lstStyle/>
                    <a:p>
                      <a:r>
                        <a:rPr lang="en-US" sz="1800" dirty="0"/>
                        <a:t>5: Concurrency: ME and Synchronization</a:t>
                      </a:r>
                    </a:p>
                    <a:p>
                      <a:r>
                        <a:rPr lang="en-US" sz="1800" dirty="0"/>
                        <a:t>6: Concurrency: Deadlock and Starvation</a:t>
                      </a:r>
                    </a:p>
                  </a:txBody>
                  <a:tcPr marL="109728" marR="109728" marT="54864" marB="54864"/>
                </a:tc>
                <a:tc>
                  <a:txBody>
                    <a:bodyPr/>
                    <a:lstStyle/>
                    <a:p>
                      <a:pPr algn="ctr"/>
                      <a:r>
                        <a:rPr lang="en-US" sz="1800" dirty="0"/>
                        <a:t>6</a:t>
                      </a:r>
                    </a:p>
                  </a:txBody>
                  <a:tcPr marL="109728" marR="109728" marT="54864" marB="54864"/>
                </a:tc>
                <a:tc>
                  <a:txBody>
                    <a:bodyPr/>
                    <a:lstStyle/>
                    <a:p>
                      <a:r>
                        <a:rPr lang="en-US" sz="1800" dirty="0"/>
                        <a:t>P3: Jurassic Park</a:t>
                      </a:r>
                    </a:p>
                  </a:txBody>
                  <a:tcPr marL="109728" marR="109728" marT="54864" marB="54864"/>
                </a:tc>
                <a:extLst>
                  <a:ext uri="{0D108BD9-81ED-4DB2-BD59-A6C34878D82A}">
                    <a16:rowId xmlns:a16="http://schemas.microsoft.com/office/drawing/2014/main" val="10003"/>
                  </a:ext>
                </a:extLst>
              </a:tr>
              <a:tr h="598026">
                <a:tc>
                  <a:txBody>
                    <a:bodyPr/>
                    <a:lstStyle/>
                    <a:p>
                      <a:r>
                        <a:rPr lang="en-US" sz="1800" dirty="0"/>
                        <a:t>7: Memory</a:t>
                      </a:r>
                      <a:r>
                        <a:rPr lang="en-US" sz="1800" baseline="0" dirty="0"/>
                        <a:t> Management</a:t>
                      </a:r>
                    </a:p>
                    <a:p>
                      <a:r>
                        <a:rPr lang="en-US" sz="1800" baseline="0" dirty="0"/>
                        <a:t>8: Virtual memory</a:t>
                      </a:r>
                      <a:endParaRPr lang="en-US" sz="1800" dirty="0"/>
                    </a:p>
                  </a:txBody>
                  <a:tcPr marL="109728" marR="109728" marT="54864" marB="54864"/>
                </a:tc>
                <a:tc>
                  <a:txBody>
                    <a:bodyPr/>
                    <a:lstStyle/>
                    <a:p>
                      <a:pPr algn="ctr"/>
                      <a:r>
                        <a:rPr lang="en-US" sz="1800" dirty="0"/>
                        <a:t>6</a:t>
                      </a:r>
                    </a:p>
                  </a:txBody>
                  <a:tcPr marL="109728" marR="109728" marT="54864" marB="54864"/>
                </a:tc>
                <a:tc>
                  <a:txBody>
                    <a:bodyPr/>
                    <a:lstStyle/>
                    <a:p>
                      <a:r>
                        <a:rPr lang="en-US" sz="1800" dirty="0"/>
                        <a:t>P4: Virtual Memory</a:t>
                      </a:r>
                    </a:p>
                  </a:txBody>
                  <a:tcPr marL="109728" marR="109728" marT="54864" marB="54864"/>
                </a:tc>
                <a:extLst>
                  <a:ext uri="{0D108BD9-81ED-4DB2-BD59-A6C34878D82A}">
                    <a16:rowId xmlns:a16="http://schemas.microsoft.com/office/drawing/2014/main" val="10004"/>
                  </a:ext>
                </a:extLst>
              </a:tr>
              <a:tr h="860672">
                <a:tc>
                  <a:txBody>
                    <a:bodyPr/>
                    <a:lstStyle/>
                    <a:p>
                      <a:r>
                        <a:rPr lang="en-US" sz="1800" dirty="0"/>
                        <a:t>9: Uniprocessor Scheduling</a:t>
                      </a:r>
                    </a:p>
                    <a:p>
                      <a:r>
                        <a:rPr lang="en-US" sz="1800" dirty="0"/>
                        <a:t>10:</a:t>
                      </a:r>
                      <a:r>
                        <a:rPr lang="en-US" sz="1800" baseline="0" dirty="0"/>
                        <a:t> Multiprocessor and Real-Time Scheduling</a:t>
                      </a:r>
                      <a:endParaRPr lang="en-US" sz="1800" dirty="0"/>
                    </a:p>
                  </a:txBody>
                  <a:tcPr marL="109728" marR="109728" marT="54864" marB="54864"/>
                </a:tc>
                <a:tc>
                  <a:txBody>
                    <a:bodyPr/>
                    <a:lstStyle/>
                    <a:p>
                      <a:pPr algn="ctr"/>
                      <a:r>
                        <a:rPr lang="en-US" sz="1800" dirty="0"/>
                        <a:t>6</a:t>
                      </a:r>
                    </a:p>
                  </a:txBody>
                  <a:tcPr marL="109728" marR="109728" marT="54864" marB="54864"/>
                </a:tc>
                <a:tc>
                  <a:txBody>
                    <a:bodyPr/>
                    <a:lstStyle/>
                    <a:p>
                      <a:r>
                        <a:rPr lang="en-US" sz="1800" dirty="0"/>
                        <a:t>P5: Scheduling</a:t>
                      </a:r>
                    </a:p>
                  </a:txBody>
                  <a:tcPr marL="109728" marR="109728" marT="54864" marB="54864"/>
                </a:tc>
                <a:extLst>
                  <a:ext uri="{0D108BD9-81ED-4DB2-BD59-A6C34878D82A}">
                    <a16:rowId xmlns:a16="http://schemas.microsoft.com/office/drawing/2014/main" val="10005"/>
                  </a:ext>
                </a:extLst>
              </a:tr>
              <a:tr h="860672">
                <a:tc>
                  <a:txBody>
                    <a:bodyPr/>
                    <a:lstStyle/>
                    <a:p>
                      <a:r>
                        <a:rPr lang="en-US" sz="1800" dirty="0"/>
                        <a:t>11: I/O Management and Disk Scheduling</a:t>
                      </a:r>
                    </a:p>
                    <a:p>
                      <a:r>
                        <a:rPr lang="en-US" sz="1800" dirty="0"/>
                        <a:t>12: File Management</a:t>
                      </a:r>
                    </a:p>
                  </a:txBody>
                  <a:tcPr marL="109728" marR="109728" marT="54864" marB="54864"/>
                </a:tc>
                <a:tc>
                  <a:txBody>
                    <a:bodyPr/>
                    <a:lstStyle/>
                    <a:p>
                      <a:pPr algn="ctr"/>
                      <a:r>
                        <a:rPr lang="en-US" sz="1800" dirty="0"/>
                        <a:t>8</a:t>
                      </a:r>
                    </a:p>
                  </a:txBody>
                  <a:tcPr marL="109728" marR="109728" marT="54864" marB="54864"/>
                </a:tc>
                <a:tc>
                  <a:txBody>
                    <a:bodyPr/>
                    <a:lstStyle/>
                    <a:p>
                      <a:r>
                        <a:rPr lang="en-US" sz="1800" dirty="0"/>
                        <a:t>P6: FAT</a:t>
                      </a:r>
                    </a:p>
                  </a:txBody>
                  <a:tcPr marL="109728" marR="109728" marT="54864" marB="54864"/>
                </a:tc>
                <a:extLst>
                  <a:ext uri="{0D108BD9-81ED-4DB2-BD59-A6C34878D82A}">
                    <a16:rowId xmlns:a16="http://schemas.microsoft.com/office/drawing/2014/main" val="10006"/>
                  </a:ext>
                </a:extLst>
              </a:tr>
              <a:tr h="335379">
                <a:tc>
                  <a:txBody>
                    <a:bodyPr/>
                    <a:lstStyle/>
                    <a:p>
                      <a:r>
                        <a:rPr lang="en-US" sz="1800" dirty="0"/>
                        <a:t>Student</a:t>
                      </a:r>
                      <a:r>
                        <a:rPr lang="en-US" sz="1800" baseline="0" dirty="0"/>
                        <a:t> Presentations</a:t>
                      </a:r>
                      <a:endParaRPr lang="en-US" sz="1800" dirty="0"/>
                    </a:p>
                  </a:txBody>
                  <a:tcPr marL="109728" marR="109728" marT="54864" marB="54864"/>
                </a:tc>
                <a:tc>
                  <a:txBody>
                    <a:bodyPr/>
                    <a:lstStyle/>
                    <a:p>
                      <a:pPr algn="ctr"/>
                      <a:r>
                        <a:rPr lang="en-US" sz="1800" dirty="0"/>
                        <a:t>6</a:t>
                      </a:r>
                    </a:p>
                  </a:txBody>
                  <a:tcPr marL="109728" marR="109728" marT="54864" marB="54864"/>
                </a:tc>
                <a:tc>
                  <a:txBody>
                    <a:bodyPr/>
                    <a:lstStyle/>
                    <a:p>
                      <a:endParaRPr lang="en-US" sz="1800" dirty="0"/>
                    </a:p>
                  </a:txBody>
                  <a:tcPr marL="109728" marR="109728" marT="54864" marB="54864"/>
                </a:tc>
                <a:extLst>
                  <a:ext uri="{0D108BD9-81ED-4DB2-BD59-A6C34878D82A}">
                    <a16:rowId xmlns:a16="http://schemas.microsoft.com/office/drawing/2014/main" val="10007"/>
                  </a:ext>
                </a:extLst>
              </a:tr>
            </a:tbl>
          </a:graphicData>
        </a:graphic>
      </p:graphicFrame>
      <p:sp>
        <p:nvSpPr>
          <p:cNvPr id="2" name="Right Arrow 1"/>
          <p:cNvSpPr/>
          <p:nvPr/>
        </p:nvSpPr>
        <p:spPr bwMode="auto">
          <a:xfrm>
            <a:off x="404134" y="2910381"/>
            <a:ext cx="645458" cy="532504"/>
          </a:xfrm>
          <a:prstGeom prst="rightArrow">
            <a:avLst/>
          </a:prstGeom>
          <a:solidFill>
            <a:srgbClr val="FF0000"/>
          </a:solidFill>
          <a:ln w="9525" cap="flat" cmpd="sng" algn="ctr">
            <a:solidFill>
              <a:srgbClr val="FF0000"/>
            </a:solidFill>
            <a:prstDash val="solid"/>
            <a:miter lim="800000"/>
            <a:headEnd type="none" w="med" len="med"/>
            <a:tailEnd type="none" w="med" len="med"/>
          </a:ln>
          <a:effectLst/>
        </p:spPr>
        <p:txBody>
          <a:bodyPr vert="horz" wrap="none" lIns="109728" tIns="54864" rIns="109728" bIns="54864" numCol="1" rtlCol="0" anchor="t" anchorCtr="0" compatLnSpc="1">
            <a:prstTxWarp prst="textNoShape">
              <a:avLst/>
            </a:prstTxWarp>
          </a:bodyPr>
          <a:lstStyle/>
          <a:p>
            <a:pPr defTabSz="1097280"/>
            <a:endParaRPr lang="en-US" sz="2880"/>
          </a:p>
        </p:txBody>
      </p:sp>
      <p:sp>
        <p:nvSpPr>
          <p:cNvPr id="4" name="Footer Placeholder 3">
            <a:extLst>
              <a:ext uri="{FF2B5EF4-FFF2-40B4-BE49-F238E27FC236}">
                <a16:creationId xmlns:a16="http://schemas.microsoft.com/office/drawing/2014/main" id="{649DE670-BFC9-4734-B9F9-61975DB3A956}"/>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E0D8A869-6C35-45A6-85B5-5B06029BCD12}"/>
              </a:ext>
            </a:extLst>
          </p:cNvPr>
          <p:cNvSpPr>
            <a:spLocks noGrp="1"/>
          </p:cNvSpPr>
          <p:nvPr>
            <p:ph type="sldNum" sz="quarter" idx="12"/>
          </p:nvPr>
        </p:nvSpPr>
        <p:spPr/>
        <p:txBody>
          <a:bodyPr/>
          <a:lstStyle/>
          <a:p>
            <a:pPr>
              <a:defRPr/>
            </a:pPr>
            <a:fld id="{0D7B5496-982B-480A-8085-B08F2CA91C21}" type="slidenum">
              <a:rPr lang="en-US" smtClean="0"/>
              <a:pPr>
                <a:defRPr/>
              </a:pPr>
              <a:t>4</a:t>
            </a:fld>
            <a:endParaRPr lang="en-US" dirty="0"/>
          </a:p>
        </p:txBody>
      </p:sp>
    </p:spTree>
    <p:extLst>
      <p:ext uri="{BB962C8B-B14F-4D97-AF65-F5344CB8AC3E}">
        <p14:creationId xmlns:p14="http://schemas.microsoft.com/office/powerpoint/2010/main" val="268661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Learning Objectives</a:t>
            </a:r>
          </a:p>
        </p:txBody>
      </p:sp>
      <p:sp>
        <p:nvSpPr>
          <p:cNvPr id="3" name="Content Placeholder 2"/>
          <p:cNvSpPr>
            <a:spLocks noGrp="1"/>
          </p:cNvSpPr>
          <p:nvPr>
            <p:ph idx="1"/>
          </p:nvPr>
        </p:nvSpPr>
        <p:spPr/>
        <p:txBody>
          <a:bodyPr/>
          <a:lstStyle/>
          <a:p>
            <a:r>
              <a:rPr lang="en-US" dirty="0"/>
              <a:t>Discuss basic concepts related to concurrency, such as race conditions, OS concerns, and mutual exclusion requirements.</a:t>
            </a:r>
          </a:p>
          <a:p>
            <a:r>
              <a:rPr lang="en-US" dirty="0"/>
              <a:t>Understand hardware approaches to supporting mutual exclusion.</a:t>
            </a:r>
          </a:p>
          <a:p>
            <a:r>
              <a:rPr lang="en-US" dirty="0"/>
              <a:t>Define and explain semaphores.</a:t>
            </a:r>
          </a:p>
          <a:p>
            <a:r>
              <a:rPr lang="en-US" dirty="0"/>
              <a:t>Define and explain monitors.</a:t>
            </a:r>
          </a:p>
          <a:p>
            <a:r>
              <a:rPr lang="en-US" dirty="0"/>
              <a:t>Explain</a:t>
            </a:r>
          </a:p>
          <a:p>
            <a:pPr lvl="1"/>
            <a:r>
              <a:rPr lang="en-US" dirty="0"/>
              <a:t>Producer/Consumer</a:t>
            </a:r>
          </a:p>
          <a:p>
            <a:pPr lvl="1"/>
            <a:r>
              <a:rPr lang="en-US" dirty="0"/>
              <a:t>Bounded buffer</a:t>
            </a:r>
          </a:p>
          <a:p>
            <a:pPr lvl="1"/>
            <a:r>
              <a:rPr lang="en-US" dirty="0"/>
              <a:t>Readers/writers problem</a:t>
            </a:r>
          </a:p>
          <a:p>
            <a:pPr lvl="1"/>
            <a:r>
              <a:rPr lang="en-US" dirty="0"/>
              <a:t>Classical synchronization problems</a:t>
            </a:r>
          </a:p>
        </p:txBody>
      </p:sp>
      <p:sp>
        <p:nvSpPr>
          <p:cNvPr id="4" name="Footer Placeholder 3">
            <a:extLst>
              <a:ext uri="{FF2B5EF4-FFF2-40B4-BE49-F238E27FC236}">
                <a16:creationId xmlns:a16="http://schemas.microsoft.com/office/drawing/2014/main" id="{D8592756-3C38-4B28-A508-E4E793B69C74}"/>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78AD0862-D0E5-4B3C-8CE6-A85196E82D83}"/>
              </a:ext>
            </a:extLst>
          </p:cNvPr>
          <p:cNvSpPr>
            <a:spLocks noGrp="1"/>
          </p:cNvSpPr>
          <p:nvPr>
            <p:ph type="sldNum" sz="quarter" idx="12"/>
          </p:nvPr>
        </p:nvSpPr>
        <p:spPr/>
        <p:txBody>
          <a:bodyPr/>
          <a:lstStyle/>
          <a:p>
            <a:pPr>
              <a:defRPr/>
            </a:pPr>
            <a:fld id="{0D7B5496-982B-480A-8085-B08F2CA91C21}" type="slidenum">
              <a:rPr lang="en-US" smtClean="0"/>
              <a:pPr>
                <a:defRPr/>
              </a:pPr>
              <a:t>5</a:t>
            </a:fld>
            <a:endParaRPr lang="en-US" dirty="0"/>
          </a:p>
        </p:txBody>
      </p:sp>
    </p:spTree>
    <p:extLst>
      <p:ext uri="{BB962C8B-B14F-4D97-AF65-F5344CB8AC3E}">
        <p14:creationId xmlns:p14="http://schemas.microsoft.com/office/powerpoint/2010/main" val="19941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3BED-BD2D-4959-A25B-B954B75F4B8A}"/>
              </a:ext>
            </a:extLst>
          </p:cNvPr>
          <p:cNvSpPr>
            <a:spLocks noGrp="1"/>
          </p:cNvSpPr>
          <p:nvPr>
            <p:ph type="title"/>
          </p:nvPr>
        </p:nvSpPr>
        <p:spPr/>
        <p:txBody>
          <a:bodyPr/>
          <a:lstStyle/>
          <a:p>
            <a:r>
              <a:rPr lang="en-US" dirty="0"/>
              <a:t>Mutual Exclusion</a:t>
            </a:r>
          </a:p>
        </p:txBody>
      </p:sp>
      <p:sp>
        <p:nvSpPr>
          <p:cNvPr id="3" name="Content Placeholder 2">
            <a:extLst>
              <a:ext uri="{FF2B5EF4-FFF2-40B4-BE49-F238E27FC236}">
                <a16:creationId xmlns:a16="http://schemas.microsoft.com/office/drawing/2014/main" id="{D6CF5037-E8A5-46E0-BCEB-8A7C201594DE}"/>
              </a:ext>
            </a:extLst>
          </p:cNvPr>
          <p:cNvSpPr>
            <a:spLocks noGrp="1"/>
          </p:cNvSpPr>
          <p:nvPr>
            <p:ph sz="quarter" idx="1"/>
          </p:nvPr>
        </p:nvSpPr>
        <p:spPr/>
        <p:txBody>
          <a:bodyPr/>
          <a:lstStyle/>
          <a:p>
            <a:r>
              <a:rPr lang="en-US" sz="2880" dirty="0"/>
              <a:t>Mutual exclusion requirements:</a:t>
            </a:r>
          </a:p>
          <a:p>
            <a:pPr marL="1097280" lvl="1" indent="-548640">
              <a:buClr>
                <a:srgbClr val="FF0000"/>
              </a:buClr>
              <a:buSzPct val="100000"/>
              <a:buFont typeface="+mj-lt"/>
              <a:buAutoNum type="arabicPeriod"/>
            </a:pPr>
            <a:r>
              <a:rPr lang="en-US" sz="2400" dirty="0"/>
              <a:t>The OS must keep track of active processes.</a:t>
            </a:r>
          </a:p>
          <a:p>
            <a:pPr marL="1097280" lvl="1" indent="-548640">
              <a:buClr>
                <a:srgbClr val="FF0000"/>
              </a:buClr>
              <a:buSzPct val="100000"/>
              <a:buFont typeface="+mj-lt"/>
              <a:buAutoNum type="arabicPeriod"/>
            </a:pPr>
            <a:r>
              <a:rPr lang="en-US" sz="2400" dirty="0"/>
              <a:t>The OS must allocate and deallocate resources.</a:t>
            </a:r>
          </a:p>
          <a:p>
            <a:pPr marL="1487488" lvl="2" indent="-341313">
              <a:buClr>
                <a:srgbClr val="FF0000"/>
              </a:buClr>
              <a:buSzPct val="100000"/>
              <a:buFont typeface="Wingdings" panose="05000000000000000000" pitchFamily="2" charset="2"/>
              <a:buChar char="§"/>
            </a:pPr>
            <a:r>
              <a:rPr lang="en-US" sz="1920" dirty="0"/>
              <a:t>Processor time</a:t>
            </a:r>
          </a:p>
          <a:p>
            <a:pPr marL="1487488" lvl="2" indent="-341313">
              <a:buClr>
                <a:srgbClr val="FF0000"/>
              </a:buClr>
              <a:buSzPct val="100000"/>
              <a:buFont typeface="Wingdings" panose="05000000000000000000" pitchFamily="2" charset="2"/>
              <a:buChar char="§"/>
            </a:pPr>
            <a:r>
              <a:rPr lang="en-US" sz="1920" dirty="0"/>
              <a:t>Memory</a:t>
            </a:r>
          </a:p>
          <a:p>
            <a:pPr marL="1487488" lvl="2" indent="-341313">
              <a:buClr>
                <a:srgbClr val="FF0000"/>
              </a:buClr>
              <a:buSzPct val="100000"/>
              <a:buFont typeface="Wingdings" panose="05000000000000000000" pitchFamily="2" charset="2"/>
              <a:buChar char="§"/>
            </a:pPr>
            <a:r>
              <a:rPr lang="en-US" sz="1920" dirty="0"/>
              <a:t>Files</a:t>
            </a:r>
          </a:p>
          <a:p>
            <a:pPr marL="1487488" lvl="2" indent="-341313">
              <a:buClr>
                <a:srgbClr val="FF0000"/>
              </a:buClr>
              <a:buSzPct val="100000"/>
              <a:buFont typeface="Wingdings" panose="05000000000000000000" pitchFamily="2" charset="2"/>
              <a:buChar char="§"/>
            </a:pPr>
            <a:r>
              <a:rPr lang="en-US" sz="1920" dirty="0"/>
              <a:t>I/O devices</a:t>
            </a:r>
          </a:p>
          <a:p>
            <a:pPr marL="1097280" lvl="1" indent="-548640">
              <a:buClr>
                <a:srgbClr val="FF0000"/>
              </a:buClr>
              <a:buSzPct val="100000"/>
              <a:buFont typeface="+mj-lt"/>
              <a:buAutoNum type="arabicPeriod"/>
            </a:pPr>
            <a:r>
              <a:rPr lang="en-US" sz="2400" dirty="0"/>
              <a:t>The OS must protect the data and physical resources.</a:t>
            </a:r>
          </a:p>
          <a:p>
            <a:pPr marL="1097280" lvl="1" indent="-548640">
              <a:buClr>
                <a:srgbClr val="FF0000"/>
              </a:buClr>
              <a:buSzPct val="100000"/>
              <a:buFont typeface="+mj-lt"/>
              <a:buAutoNum type="arabicPeriod"/>
            </a:pPr>
            <a:r>
              <a:rPr lang="en-US" sz="2400" dirty="0"/>
              <a:t>The results of a process must be independent of the speed of execution relative to the speed of other concurrent processes.</a:t>
            </a:r>
          </a:p>
          <a:p>
            <a:endParaRPr lang="en-US" dirty="0"/>
          </a:p>
        </p:txBody>
      </p:sp>
      <p:sp>
        <p:nvSpPr>
          <p:cNvPr id="4" name="Footer Placeholder 3">
            <a:extLst>
              <a:ext uri="{FF2B5EF4-FFF2-40B4-BE49-F238E27FC236}">
                <a16:creationId xmlns:a16="http://schemas.microsoft.com/office/drawing/2014/main" id="{47CE78AB-9D29-4F09-9A58-6BD437679C7C}"/>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9F521CB5-51AC-487E-A018-E284A7B787E9}"/>
              </a:ext>
            </a:extLst>
          </p:cNvPr>
          <p:cNvSpPr>
            <a:spLocks noGrp="1"/>
          </p:cNvSpPr>
          <p:nvPr>
            <p:ph type="sldNum" sz="quarter" idx="12"/>
          </p:nvPr>
        </p:nvSpPr>
        <p:spPr/>
        <p:txBody>
          <a:bodyPr/>
          <a:lstStyle/>
          <a:p>
            <a:pPr>
              <a:defRPr/>
            </a:pPr>
            <a:fld id="{0D7B5496-982B-480A-8085-B08F2CA91C21}" type="slidenum">
              <a:rPr lang="en-US" smtClean="0"/>
              <a:pPr>
                <a:defRPr/>
              </a:pPr>
              <a:t>6</a:t>
            </a:fld>
            <a:endParaRPr lang="en-US" dirty="0"/>
          </a:p>
        </p:txBody>
      </p:sp>
    </p:spTree>
    <p:extLst>
      <p:ext uri="{BB962C8B-B14F-4D97-AF65-F5344CB8AC3E}">
        <p14:creationId xmlns:p14="http://schemas.microsoft.com/office/powerpoint/2010/main" val="70008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a:t>
            </a:r>
          </a:p>
        </p:txBody>
      </p:sp>
      <p:sp>
        <p:nvSpPr>
          <p:cNvPr id="3" name="Content Placeholder 2"/>
          <p:cNvSpPr>
            <a:spLocks noGrp="1"/>
          </p:cNvSpPr>
          <p:nvPr>
            <p:ph sz="quarter" idx="1"/>
          </p:nvPr>
        </p:nvSpPr>
        <p:spPr/>
        <p:txBody>
          <a:bodyPr/>
          <a:lstStyle/>
          <a:p>
            <a:r>
              <a:rPr lang="en-US" dirty="0"/>
              <a:t>A cooperating process is one that can affect or be affected by other processes executing in the system.</a:t>
            </a:r>
          </a:p>
          <a:p>
            <a:r>
              <a:rPr lang="en-US" dirty="0"/>
              <a:t>A race condition occurs when the outcome depends on the particular order of execution, most often associated with shared resources.</a:t>
            </a:r>
          </a:p>
          <a:p>
            <a:pPr lvl="1"/>
            <a:r>
              <a:rPr lang="en-US" dirty="0"/>
              <a:t>Share logical space (threads)</a:t>
            </a:r>
          </a:p>
          <a:p>
            <a:pPr lvl="1"/>
            <a:r>
              <a:rPr lang="en-US" dirty="0"/>
              <a:t>Files or messages</a:t>
            </a:r>
          </a:p>
          <a:p>
            <a:pPr lvl="1"/>
            <a:r>
              <a:rPr lang="en-US" dirty="0"/>
              <a:t>Concurrent or parallel execution</a:t>
            </a:r>
          </a:p>
          <a:p>
            <a:r>
              <a:rPr lang="en-US" dirty="0"/>
              <a:t>Mutual exclusion prevents race conditions by synchronizing resource access.</a:t>
            </a:r>
          </a:p>
        </p:txBody>
      </p:sp>
      <p:sp>
        <p:nvSpPr>
          <p:cNvPr id="4" name="Footer Placeholder 3">
            <a:extLst>
              <a:ext uri="{FF2B5EF4-FFF2-40B4-BE49-F238E27FC236}">
                <a16:creationId xmlns:a16="http://schemas.microsoft.com/office/drawing/2014/main" id="{48D26CC8-7A67-464D-8AB0-6B37C47740FD}"/>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4C7BEB07-9A83-4848-90B9-E31A2E9B4A58}"/>
              </a:ext>
            </a:extLst>
          </p:cNvPr>
          <p:cNvSpPr>
            <a:spLocks noGrp="1"/>
          </p:cNvSpPr>
          <p:nvPr>
            <p:ph type="sldNum" sz="quarter" idx="12"/>
          </p:nvPr>
        </p:nvSpPr>
        <p:spPr/>
        <p:txBody>
          <a:bodyPr/>
          <a:lstStyle/>
          <a:p>
            <a:pPr>
              <a:defRPr/>
            </a:pPr>
            <a:fld id="{0D7B5496-982B-480A-8085-B08F2CA91C21}" type="slidenum">
              <a:rPr lang="en-US" smtClean="0"/>
              <a:pPr>
                <a:defRPr/>
              </a:pPr>
              <a:t>7</a:t>
            </a:fld>
            <a:endParaRPr lang="en-US" dirty="0"/>
          </a:p>
        </p:txBody>
      </p:sp>
    </p:spTree>
    <p:extLst>
      <p:ext uri="{BB962C8B-B14F-4D97-AF65-F5344CB8AC3E}">
        <p14:creationId xmlns:p14="http://schemas.microsoft.com/office/powerpoint/2010/main" val="13590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Cooperation</a:t>
            </a:r>
          </a:p>
        </p:txBody>
      </p:sp>
      <p:sp>
        <p:nvSpPr>
          <p:cNvPr id="3" name="Content Placeholder 2"/>
          <p:cNvSpPr>
            <a:spLocks noGrp="1"/>
          </p:cNvSpPr>
          <p:nvPr>
            <p:ph sz="quarter" idx="1"/>
          </p:nvPr>
        </p:nvSpPr>
        <p:spPr>
          <a:xfrm>
            <a:off x="572492" y="1233489"/>
            <a:ext cx="10047885" cy="5360852"/>
          </a:xfrm>
        </p:spPr>
        <p:txBody>
          <a:bodyPr/>
          <a:lstStyle/>
          <a:p>
            <a:r>
              <a:rPr lang="en-US" b="1" dirty="0">
                <a:solidFill>
                  <a:srgbClr val="FF0000"/>
                </a:solidFill>
              </a:rPr>
              <a:t>Mutual exclusion </a:t>
            </a:r>
            <a:r>
              <a:rPr lang="en-US" dirty="0"/>
              <a:t>requirements:</a:t>
            </a:r>
          </a:p>
          <a:p>
            <a:pPr lvl="1"/>
            <a:r>
              <a:rPr lang="en-US" dirty="0"/>
              <a:t>The OS must keep track of active processes and allocate/deallocate resources.</a:t>
            </a:r>
          </a:p>
          <a:p>
            <a:pPr lvl="2"/>
            <a:r>
              <a:rPr lang="en-US" dirty="0"/>
              <a:t>Processor time</a:t>
            </a:r>
          </a:p>
          <a:p>
            <a:pPr lvl="2">
              <a:spcBef>
                <a:spcPts val="0"/>
              </a:spcBef>
            </a:pPr>
            <a:r>
              <a:rPr lang="en-US" dirty="0"/>
              <a:t>Memory</a:t>
            </a:r>
          </a:p>
          <a:p>
            <a:pPr lvl="2">
              <a:spcBef>
                <a:spcPts val="0"/>
              </a:spcBef>
            </a:pPr>
            <a:r>
              <a:rPr lang="en-US" dirty="0"/>
              <a:t>Files</a:t>
            </a:r>
          </a:p>
          <a:p>
            <a:pPr lvl="2">
              <a:spcBef>
                <a:spcPts val="0"/>
              </a:spcBef>
            </a:pPr>
            <a:r>
              <a:rPr lang="en-US" dirty="0"/>
              <a:t>I/O devices</a:t>
            </a:r>
          </a:p>
          <a:p>
            <a:pPr lvl="1"/>
            <a:r>
              <a:rPr lang="en-US" dirty="0"/>
              <a:t>The OS must protect data and physical resources such that a process' results is independent of another concurrent process regardless of execution speeds.</a:t>
            </a:r>
          </a:p>
          <a:p>
            <a:r>
              <a:rPr lang="en-US" dirty="0"/>
              <a:t>A </a:t>
            </a:r>
            <a:r>
              <a:rPr lang="en-US" b="1" dirty="0">
                <a:solidFill>
                  <a:srgbClr val="FF0000"/>
                </a:solidFill>
              </a:rPr>
              <a:t>cooperating process</a:t>
            </a:r>
            <a:r>
              <a:rPr lang="en-US" dirty="0"/>
              <a:t> is one that can affect or be affected by other processes executing in the system.</a:t>
            </a:r>
          </a:p>
          <a:p>
            <a:pPr lvl="1"/>
            <a:r>
              <a:rPr lang="en-US" dirty="0"/>
              <a:t>A </a:t>
            </a:r>
            <a:r>
              <a:rPr lang="en-US" b="1" dirty="0">
                <a:solidFill>
                  <a:srgbClr val="FF0000"/>
                </a:solidFill>
              </a:rPr>
              <a:t>race condition</a:t>
            </a:r>
            <a:r>
              <a:rPr lang="en-US" dirty="0"/>
              <a:t> occurs when the outcome depends on the particular order of execution, most often associated with shared resources.</a:t>
            </a:r>
          </a:p>
          <a:p>
            <a:pPr lvl="2"/>
            <a:r>
              <a:rPr lang="en-US" dirty="0"/>
              <a:t>Share logical space (threads)</a:t>
            </a:r>
          </a:p>
          <a:p>
            <a:pPr lvl="2">
              <a:spcBef>
                <a:spcPts val="0"/>
              </a:spcBef>
            </a:pPr>
            <a:r>
              <a:rPr lang="en-US" dirty="0"/>
              <a:t>Files or messages</a:t>
            </a:r>
          </a:p>
          <a:p>
            <a:pPr lvl="2">
              <a:spcBef>
                <a:spcPts val="0"/>
              </a:spcBef>
            </a:pPr>
            <a:r>
              <a:rPr lang="en-US" dirty="0"/>
              <a:t>Concurrent or parallel execution</a:t>
            </a:r>
          </a:p>
          <a:p>
            <a:pPr lvl="1"/>
            <a:r>
              <a:rPr lang="en-US" b="1" dirty="0"/>
              <a:t>Mutual exclusion </a:t>
            </a:r>
            <a:r>
              <a:rPr lang="en-US" dirty="0"/>
              <a:t>prevents race conditions by synchronizing resource access.</a:t>
            </a:r>
          </a:p>
        </p:txBody>
      </p:sp>
      <p:sp>
        <p:nvSpPr>
          <p:cNvPr id="4" name="Footer Placeholder 3">
            <a:extLst>
              <a:ext uri="{FF2B5EF4-FFF2-40B4-BE49-F238E27FC236}">
                <a16:creationId xmlns:a16="http://schemas.microsoft.com/office/drawing/2014/main" id="{48D26CC8-7A67-464D-8AB0-6B37C47740FD}"/>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4C7BEB07-9A83-4848-90B9-E31A2E9B4A58}"/>
              </a:ext>
            </a:extLst>
          </p:cNvPr>
          <p:cNvSpPr>
            <a:spLocks noGrp="1"/>
          </p:cNvSpPr>
          <p:nvPr>
            <p:ph type="sldNum" sz="quarter" idx="12"/>
          </p:nvPr>
        </p:nvSpPr>
        <p:spPr/>
        <p:txBody>
          <a:bodyPr/>
          <a:lstStyle/>
          <a:p>
            <a:pPr>
              <a:defRPr/>
            </a:pPr>
            <a:fld id="{0D7B5496-982B-480A-8085-B08F2CA91C21}" type="slidenum">
              <a:rPr lang="en-US" smtClean="0"/>
              <a:pPr>
                <a:defRPr/>
              </a:pPr>
              <a:t>8</a:t>
            </a:fld>
            <a:endParaRPr lang="en-US" dirty="0"/>
          </a:p>
        </p:txBody>
      </p:sp>
    </p:spTree>
    <p:extLst>
      <p:ext uri="{BB962C8B-B14F-4D97-AF65-F5344CB8AC3E}">
        <p14:creationId xmlns:p14="http://schemas.microsoft.com/office/powerpoint/2010/main" val="168559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771A-BCAF-41E0-8C3B-8A353238C614}"/>
              </a:ext>
            </a:extLst>
          </p:cNvPr>
          <p:cNvSpPr>
            <a:spLocks noGrp="1"/>
          </p:cNvSpPr>
          <p:nvPr>
            <p:ph type="title"/>
          </p:nvPr>
        </p:nvSpPr>
        <p:spPr/>
        <p:txBody>
          <a:bodyPr/>
          <a:lstStyle/>
          <a:p>
            <a:r>
              <a:rPr lang="en-US" dirty="0"/>
              <a:t>Resource Allocation</a:t>
            </a:r>
          </a:p>
        </p:txBody>
      </p:sp>
      <p:sp>
        <p:nvSpPr>
          <p:cNvPr id="3" name="Content Placeholder 2">
            <a:extLst>
              <a:ext uri="{FF2B5EF4-FFF2-40B4-BE49-F238E27FC236}">
                <a16:creationId xmlns:a16="http://schemas.microsoft.com/office/drawing/2014/main" id="{18E47CE8-A331-4E14-A681-AB577796DC12}"/>
              </a:ext>
            </a:extLst>
          </p:cNvPr>
          <p:cNvSpPr>
            <a:spLocks noGrp="1"/>
          </p:cNvSpPr>
          <p:nvPr>
            <p:ph sz="quarter" idx="1"/>
          </p:nvPr>
        </p:nvSpPr>
        <p:spPr/>
        <p:txBody>
          <a:bodyPr/>
          <a:lstStyle/>
          <a:p>
            <a:r>
              <a:rPr lang="en-US" sz="2400" dirty="0"/>
              <a:t>Shared resources are</a:t>
            </a:r>
          </a:p>
          <a:p>
            <a:pPr lvl="1"/>
            <a:r>
              <a:rPr lang="en-US" b="1" dirty="0"/>
              <a:t>Produced</a:t>
            </a:r>
          </a:p>
          <a:p>
            <a:pPr lvl="1"/>
            <a:r>
              <a:rPr lang="en-US" b="1" dirty="0"/>
              <a:t>Consumed</a:t>
            </a:r>
            <a:endParaRPr lang="en-US" dirty="0"/>
          </a:p>
          <a:p>
            <a:r>
              <a:rPr lang="en-US" sz="2400" dirty="0"/>
              <a:t>Resource sharing presents problems of</a:t>
            </a:r>
          </a:p>
          <a:p>
            <a:pPr lvl="1"/>
            <a:r>
              <a:rPr lang="en-US" dirty="0"/>
              <a:t>Mutual Exclusion</a:t>
            </a:r>
          </a:p>
          <a:p>
            <a:pPr lvl="2"/>
            <a:r>
              <a:rPr lang="en-US" sz="2000" dirty="0"/>
              <a:t>Critical resource – a single non-sharable resource.</a:t>
            </a:r>
          </a:p>
          <a:p>
            <a:pPr lvl="2"/>
            <a:r>
              <a:rPr lang="en-US" sz="2000" dirty="0"/>
              <a:t>Critical section – portion of the program that accesses a critical resource.</a:t>
            </a:r>
          </a:p>
          <a:p>
            <a:pPr lvl="1"/>
            <a:r>
              <a:rPr lang="en-US" dirty="0"/>
              <a:t>Deadlock</a:t>
            </a:r>
          </a:p>
          <a:p>
            <a:pPr lvl="2"/>
            <a:r>
              <a:rPr lang="en-US" sz="2000" dirty="0"/>
              <a:t>Each process owns a resource that the other is waiting for.</a:t>
            </a:r>
          </a:p>
          <a:p>
            <a:pPr lvl="2"/>
            <a:r>
              <a:rPr lang="en-US" sz="2000" dirty="0"/>
              <a:t>Two processes are waiting for communication from the other.</a:t>
            </a:r>
          </a:p>
          <a:p>
            <a:pPr lvl="1"/>
            <a:r>
              <a:rPr lang="en-US" dirty="0"/>
              <a:t>Starvation</a:t>
            </a:r>
          </a:p>
          <a:p>
            <a:pPr lvl="2"/>
            <a:r>
              <a:rPr lang="en-US" sz="2000" dirty="0"/>
              <a:t>A process is denied access to a resource, even though there is no deadlock situation.</a:t>
            </a:r>
          </a:p>
        </p:txBody>
      </p:sp>
      <p:sp>
        <p:nvSpPr>
          <p:cNvPr id="4" name="Footer Placeholder 3">
            <a:extLst>
              <a:ext uri="{FF2B5EF4-FFF2-40B4-BE49-F238E27FC236}">
                <a16:creationId xmlns:a16="http://schemas.microsoft.com/office/drawing/2014/main" id="{E3A8B738-CDBB-4372-A5BE-AB138A7C5916}"/>
              </a:ext>
            </a:extLst>
          </p:cNvPr>
          <p:cNvSpPr>
            <a:spLocks noGrp="1"/>
          </p:cNvSpPr>
          <p:nvPr>
            <p:ph type="ftr" sz="quarter" idx="11"/>
          </p:nvPr>
        </p:nvSpPr>
        <p:spPr/>
        <p:txBody>
          <a:bodyPr/>
          <a:lstStyle/>
          <a:p>
            <a:pPr>
              <a:defRPr/>
            </a:pPr>
            <a:r>
              <a:rPr lang="en-US"/>
              <a:t>Mutual Exclusion (11)</a:t>
            </a:r>
            <a:endParaRPr lang="en-US" dirty="0"/>
          </a:p>
        </p:txBody>
      </p:sp>
      <p:sp>
        <p:nvSpPr>
          <p:cNvPr id="5" name="Slide Number Placeholder 4">
            <a:extLst>
              <a:ext uri="{FF2B5EF4-FFF2-40B4-BE49-F238E27FC236}">
                <a16:creationId xmlns:a16="http://schemas.microsoft.com/office/drawing/2014/main" id="{E945F545-3CE1-44B3-8FBE-CB56F5815544}"/>
              </a:ext>
            </a:extLst>
          </p:cNvPr>
          <p:cNvSpPr>
            <a:spLocks noGrp="1"/>
          </p:cNvSpPr>
          <p:nvPr>
            <p:ph type="sldNum" sz="quarter" idx="12"/>
          </p:nvPr>
        </p:nvSpPr>
        <p:spPr/>
        <p:txBody>
          <a:bodyPr/>
          <a:lstStyle/>
          <a:p>
            <a:pPr>
              <a:defRPr/>
            </a:pPr>
            <a:fld id="{0D7B5496-982B-480A-8085-B08F2CA91C21}" type="slidenum">
              <a:rPr lang="en-US" smtClean="0"/>
              <a:pPr>
                <a:defRPr/>
              </a:pPr>
              <a:t>9</a:t>
            </a:fld>
            <a:endParaRPr lang="en-US" dirty="0"/>
          </a:p>
        </p:txBody>
      </p:sp>
    </p:spTree>
    <p:extLst>
      <p:ext uri="{BB962C8B-B14F-4D97-AF65-F5344CB8AC3E}">
        <p14:creationId xmlns:p14="http://schemas.microsoft.com/office/powerpoint/2010/main" val="288076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1110</TotalTime>
  <Words>2706</Words>
  <Application>Microsoft Office PowerPoint</Application>
  <PresentationFormat>Custom</PresentationFormat>
  <Paragraphs>437</Paragraphs>
  <Slides>26</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Narrow</vt:lpstr>
      <vt:lpstr>Calibri</vt:lpstr>
      <vt:lpstr>Comic Sans MS</vt:lpstr>
      <vt:lpstr>Consolas</vt:lpstr>
      <vt:lpstr>Courier New</vt:lpstr>
      <vt:lpstr>Times New Roman</vt:lpstr>
      <vt:lpstr>Tw Cen MT</vt:lpstr>
      <vt:lpstr>Wingdings</vt:lpstr>
      <vt:lpstr>CS 235 Theme</vt:lpstr>
      <vt:lpstr>PowerPoint Presentation</vt:lpstr>
      <vt:lpstr>Tip #11: Saturated Addition</vt:lpstr>
      <vt:lpstr>Chapter 5 Concurrency: Mutual Exclusion and Synchronization</vt:lpstr>
      <vt:lpstr>CS 345</vt:lpstr>
      <vt:lpstr>Chapter 5 Learning Objectives</vt:lpstr>
      <vt:lpstr>Mutual Exclusion</vt:lpstr>
      <vt:lpstr>Cooperation</vt:lpstr>
      <vt:lpstr>Cooperation</vt:lpstr>
      <vt:lpstr>Resource Allocation</vt:lpstr>
      <vt:lpstr>The Producer-Consumer Problem</vt:lpstr>
      <vt:lpstr>Shared Variables</vt:lpstr>
      <vt:lpstr>Synchronization…</vt:lpstr>
      <vt:lpstr>Semaphores</vt:lpstr>
      <vt:lpstr>Mutexes</vt:lpstr>
      <vt:lpstr>Semaphores</vt:lpstr>
      <vt:lpstr>Semaphores</vt:lpstr>
      <vt:lpstr>SEM_SIGNAL - Producer</vt:lpstr>
      <vt:lpstr>SEM_WAIT - Consumer</vt:lpstr>
      <vt:lpstr>Step 3: 5-State Scheduling</vt:lpstr>
      <vt:lpstr>5-State Scheduler</vt:lpstr>
      <vt:lpstr>Task Scheduling</vt:lpstr>
      <vt:lpstr>Step 4a: Counting Semaphore</vt:lpstr>
      <vt:lpstr>Task Control Block (tcb)</vt:lpstr>
      <vt:lpstr>Step 4b: List Tasks</vt:lpstr>
      <vt:lpstr>Step 4c: Verification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77</cp:revision>
  <dcterms:created xsi:type="dcterms:W3CDTF">2020-07-19T21:27:39Z</dcterms:created>
  <dcterms:modified xsi:type="dcterms:W3CDTF">2021-10-04T18:15:55Z</dcterms:modified>
</cp:coreProperties>
</file>