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729" r:id="rId2"/>
    <p:sldId id="1895" r:id="rId3"/>
    <p:sldId id="3918" r:id="rId4"/>
    <p:sldId id="3919" r:id="rId5"/>
    <p:sldId id="3920" r:id="rId6"/>
    <p:sldId id="3921" r:id="rId7"/>
    <p:sldId id="3922" r:id="rId8"/>
    <p:sldId id="3923" r:id="rId9"/>
    <p:sldId id="3924" r:id="rId10"/>
    <p:sldId id="1715" r:id="rId11"/>
    <p:sldId id="1716" r:id="rId12"/>
    <p:sldId id="1717" r:id="rId13"/>
    <p:sldId id="3925" r:id="rId14"/>
    <p:sldId id="3897" r:id="rId15"/>
    <p:sldId id="3917" r:id="rId16"/>
    <p:sldId id="3901" r:id="rId17"/>
    <p:sldId id="3902" r:id="rId18"/>
    <p:sldId id="1725" r:id="rId19"/>
    <p:sldId id="3933" r:id="rId20"/>
    <p:sldId id="3904" r:id="rId21"/>
    <p:sldId id="3905" r:id="rId22"/>
    <p:sldId id="3906" r:id="rId23"/>
    <p:sldId id="3907" r:id="rId24"/>
    <p:sldId id="3908" r:id="rId25"/>
    <p:sldId id="3909" r:id="rId26"/>
    <p:sldId id="3929" r:id="rId27"/>
    <p:sldId id="3912" r:id="rId28"/>
    <p:sldId id="3913" r:id="rId29"/>
    <p:sldId id="3914" r:id="rId30"/>
    <p:sldId id="3915" r:id="rId31"/>
    <p:sldId id="3879" r:id="rId32"/>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1" d="100"/>
          <a:sy n="71" d="100"/>
        </p:scale>
        <p:origin x="768" y="66"/>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10/4/2021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10/4/2021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2F1AA1C3-230D-4C22-BF46-BCEDA1D1E007}" type="slidenum">
              <a:rPr lang="en-US"/>
              <a:pPr/>
              <a:t>19</a:t>
            </a:fld>
            <a:endParaRPr lang="en-US"/>
          </a:p>
        </p:txBody>
      </p:sp>
      <p:sp>
        <p:nvSpPr>
          <p:cNvPr id="2507778" name="Rectangle 2"/>
          <p:cNvSpPr>
            <a:spLocks noGrp="1" noRot="1" noChangeAspect="1" noChangeArrowheads="1" noTextEdit="1"/>
          </p:cNvSpPr>
          <p:nvPr>
            <p:ph type="sldImg"/>
          </p:nvPr>
        </p:nvSpPr>
        <p:spPr>
          <a:xfrm>
            <a:off x="715963" y="695325"/>
            <a:ext cx="5580062" cy="3487738"/>
          </a:xfrm>
          <a:ln/>
        </p:spPr>
      </p:sp>
      <p:sp>
        <p:nvSpPr>
          <p:cNvPr id="2507779" name="Rectangle 3"/>
          <p:cNvSpPr>
            <a:spLocks noGrp="1" noChangeArrowheads="1"/>
          </p:cNvSpPr>
          <p:nvPr>
            <p:ph type="body" idx="1"/>
          </p:nvPr>
        </p:nvSpPr>
        <p:spPr>
          <a:xfrm>
            <a:off x="934720" y="4418013"/>
            <a:ext cx="5140960" cy="4183062"/>
          </a:xfrm>
        </p:spPr>
        <p:txBody>
          <a:bodyPr/>
          <a:lstStyle/>
          <a:p>
            <a:r>
              <a:rPr lang="en-US"/>
              <a:t>Writer’s priority is much more difficult!  This demonstrates a very import pattern.</a:t>
            </a:r>
          </a:p>
          <a:p>
            <a:r>
              <a:rPr lang="en-US"/>
              <a:t>rmutex – protects incrementing readcnt</a:t>
            </a:r>
          </a:p>
          <a:p>
            <a:r>
              <a:rPr lang="en-US"/>
              <a:t>rsem – stops readers when writers want to go.</a:t>
            </a:r>
          </a:p>
          <a:p>
            <a:r>
              <a:rPr lang="en-US"/>
              <a:t>outer – allows writers to jump ahead of the readers</a:t>
            </a:r>
          </a:p>
          <a:p>
            <a:endParaRPr lang="en-US"/>
          </a:p>
          <a:p>
            <a:r>
              <a:rPr lang="en-US"/>
              <a:t>writer doesn’t have to wait on reader’s queue – wait at most on 1 reader.</a:t>
            </a:r>
          </a:p>
          <a:p>
            <a:r>
              <a:rPr lang="en-US"/>
              <a:t>rsem limits the number of readers</a:t>
            </a:r>
          </a:p>
          <a:p>
            <a:r>
              <a:rPr lang="en-US"/>
              <a:t>What about letting 4 in?  Change outer to 4</a:t>
            </a:r>
          </a:p>
          <a:p>
            <a:r>
              <a:rPr lang="en-US"/>
              <a:t>Again, semaphores must have FIFO queues!!!</a:t>
            </a:r>
          </a:p>
          <a:p>
            <a:r>
              <a:rPr lang="en-US"/>
              <a:t>A writer can jump in anytime.</a:t>
            </a:r>
          </a:p>
        </p:txBody>
      </p:sp>
    </p:spTree>
    <p:extLst>
      <p:ext uri="{BB962C8B-B14F-4D97-AF65-F5344CB8AC3E}">
        <p14:creationId xmlns:p14="http://schemas.microsoft.com/office/powerpoint/2010/main" val="187461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43FB543E-6E75-4715-ADC8-9EFFFEFE49D1}" type="slidenum">
              <a:rPr lang="en-US"/>
              <a:pPr/>
              <a:t>24</a:t>
            </a:fld>
            <a:endParaRPr lang="en-US"/>
          </a:p>
        </p:txBody>
      </p:sp>
      <p:sp>
        <p:nvSpPr>
          <p:cNvPr id="2494466" name="Slide Image Placeholder 1"/>
          <p:cNvSpPr>
            <a:spLocks noGrp="1" noRot="1" noChangeAspect="1" noTextEdit="1"/>
          </p:cNvSpPr>
          <p:nvPr>
            <p:ph type="sldImg"/>
          </p:nvPr>
        </p:nvSpPr>
        <p:spPr>
          <a:xfrm>
            <a:off x="738188" y="719138"/>
            <a:ext cx="5532437" cy="3459162"/>
          </a:xfrm>
          <a:ln/>
        </p:spPr>
      </p:sp>
      <p:sp>
        <p:nvSpPr>
          <p:cNvPr id="2494467" name="Notes Placeholder 2"/>
          <p:cNvSpPr>
            <a:spLocks noGrp="1"/>
          </p:cNvSpPr>
          <p:nvPr>
            <p:ph type="body" idx="1"/>
          </p:nvPr>
        </p:nvSpPr>
        <p:spPr>
          <a:xfrm>
            <a:off x="933098" y="4418013"/>
            <a:ext cx="5142582" cy="4183062"/>
          </a:xfrm>
        </p:spPr>
        <p:txBody>
          <a:bodyPr lIns="93114" tIns="47347" rIns="93114" bIns="47347"/>
          <a:lstStyle/>
          <a:p>
            <a:pPr defTabSz="973138"/>
            <a:endParaRPr lang="en-US"/>
          </a:p>
        </p:txBody>
      </p:sp>
      <p:sp>
        <p:nvSpPr>
          <p:cNvPr id="2494468" name="Slide Number Placeholder 3"/>
          <p:cNvSpPr txBox="1">
            <a:spLocks noGrp="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40FD2B0B-2DEF-4B20-8CA1-827AF875BBC7}" type="slidenum">
              <a:rPr lang="en-US" sz="1000" i="1"/>
              <a:pPr algn="r"/>
              <a:t>24</a:t>
            </a:fld>
            <a:endParaRPr lang="en-US" sz="1000" i="1"/>
          </a:p>
        </p:txBody>
      </p:sp>
    </p:spTree>
    <p:extLst>
      <p:ext uri="{BB962C8B-B14F-4D97-AF65-F5344CB8AC3E}">
        <p14:creationId xmlns:p14="http://schemas.microsoft.com/office/powerpoint/2010/main" val="337724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391C258-7B56-42E5-A848-A65A73E39B60}" type="slidenum">
              <a:rPr lang="en-US"/>
              <a:pPr/>
              <a:t>25</a:t>
            </a:fld>
            <a:endParaRPr lang="en-US"/>
          </a:p>
        </p:txBody>
      </p:sp>
      <p:sp>
        <p:nvSpPr>
          <p:cNvPr id="2486274"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FB79348E-2692-4A5E-87BF-8ED2D7960706}" type="slidenum">
              <a:rPr lang="en-US" sz="1000" i="1"/>
              <a:pPr algn="r"/>
              <a:t>25</a:t>
            </a:fld>
            <a:endParaRPr lang="en-US" sz="1000" i="1"/>
          </a:p>
        </p:txBody>
      </p:sp>
      <p:sp>
        <p:nvSpPr>
          <p:cNvPr id="2486275" name="Rectangle 2"/>
          <p:cNvSpPr>
            <a:spLocks noGrp="1" noRot="1" noChangeAspect="1" noChangeArrowheads="1" noTextEdit="1"/>
          </p:cNvSpPr>
          <p:nvPr>
            <p:ph type="sldImg"/>
          </p:nvPr>
        </p:nvSpPr>
        <p:spPr>
          <a:xfrm>
            <a:off x="719138" y="696913"/>
            <a:ext cx="5573712" cy="3484562"/>
          </a:xfrm>
          <a:ln cap="flat"/>
        </p:spPr>
      </p:sp>
      <p:sp>
        <p:nvSpPr>
          <p:cNvPr id="2486276" name="Rectangle 3"/>
          <p:cNvSpPr>
            <a:spLocks noGrp="1" noChangeArrowheads="1"/>
          </p:cNvSpPr>
          <p:nvPr>
            <p:ph type="body" idx="1"/>
          </p:nvPr>
        </p:nvSpPr>
        <p:spPr>
          <a:xfrm>
            <a:off x="934720" y="4418013"/>
            <a:ext cx="5140960" cy="4183062"/>
          </a:xfrm>
        </p:spPr>
        <p:txBody>
          <a:bodyPr lIns="91536" tIns="45769" rIns="91536" bIns="45769"/>
          <a:lstStyle/>
          <a:p>
            <a:pPr defTabSz="973138"/>
            <a:endParaRPr lang="en-US"/>
          </a:p>
        </p:txBody>
      </p:sp>
    </p:spTree>
    <p:extLst>
      <p:ext uri="{BB962C8B-B14F-4D97-AF65-F5344CB8AC3E}">
        <p14:creationId xmlns:p14="http://schemas.microsoft.com/office/powerpoint/2010/main" val="358836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43202FD-FA25-4018-8ADA-4BAA966146DE}" type="slidenum">
              <a:rPr lang="en-US"/>
              <a:pPr/>
              <a:t>26</a:t>
            </a:fld>
            <a:endParaRPr lang="en-US"/>
          </a:p>
        </p:txBody>
      </p:sp>
      <p:sp>
        <p:nvSpPr>
          <p:cNvPr id="2488322"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1DDB7B75-6463-431C-BAA5-9043FE09FFF1}" type="slidenum">
              <a:rPr lang="en-US" sz="1000" i="1"/>
              <a:pPr algn="r"/>
              <a:t>26</a:t>
            </a:fld>
            <a:endParaRPr lang="en-US" sz="1000" i="1"/>
          </a:p>
        </p:txBody>
      </p:sp>
      <p:sp>
        <p:nvSpPr>
          <p:cNvPr id="2488323" name="Rectangle 2"/>
          <p:cNvSpPr>
            <a:spLocks noGrp="1" noRot="1" noChangeAspect="1" noChangeArrowheads="1" noTextEdit="1"/>
          </p:cNvSpPr>
          <p:nvPr>
            <p:ph type="sldImg"/>
          </p:nvPr>
        </p:nvSpPr>
        <p:spPr>
          <a:xfrm>
            <a:off x="719138" y="696913"/>
            <a:ext cx="5573712" cy="3484562"/>
          </a:xfrm>
          <a:ln cap="flat"/>
        </p:spPr>
      </p:sp>
      <p:sp>
        <p:nvSpPr>
          <p:cNvPr id="2488324" name="Rectangle 3"/>
          <p:cNvSpPr>
            <a:spLocks noGrp="1" noChangeArrowheads="1"/>
          </p:cNvSpPr>
          <p:nvPr>
            <p:ph type="body" idx="1"/>
          </p:nvPr>
        </p:nvSpPr>
        <p:spPr>
          <a:xfrm>
            <a:off x="934720" y="4418013"/>
            <a:ext cx="5140960" cy="4183062"/>
          </a:xfrm>
        </p:spPr>
        <p:txBody>
          <a:bodyPr lIns="91536" tIns="45769" rIns="91536" bIns="45769"/>
          <a:lstStyle/>
          <a:p>
            <a:pPr defTabSz="973138"/>
            <a:endParaRPr lang="en-US"/>
          </a:p>
        </p:txBody>
      </p:sp>
    </p:spTree>
    <p:extLst>
      <p:ext uri="{BB962C8B-B14F-4D97-AF65-F5344CB8AC3E}">
        <p14:creationId xmlns:p14="http://schemas.microsoft.com/office/powerpoint/2010/main" val="1942263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05A510A9-B006-487D-9F0E-04803C53F9A1}" type="slidenum">
              <a:rPr lang="en-US"/>
              <a:pPr/>
              <a:t>27</a:t>
            </a:fld>
            <a:endParaRPr lang="en-US"/>
          </a:p>
        </p:txBody>
      </p:sp>
      <p:sp>
        <p:nvSpPr>
          <p:cNvPr id="2492418"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9DED9B33-9258-42FC-84B6-57A4AC18DC54}" type="slidenum">
              <a:rPr lang="en-US" sz="1000" i="1"/>
              <a:pPr algn="r"/>
              <a:t>27</a:t>
            </a:fld>
            <a:endParaRPr lang="en-US" sz="1000" i="1"/>
          </a:p>
        </p:txBody>
      </p:sp>
      <p:sp>
        <p:nvSpPr>
          <p:cNvPr id="2492419" name="Rectangle 2"/>
          <p:cNvSpPr>
            <a:spLocks noGrp="1" noRot="1" noChangeAspect="1" noChangeArrowheads="1" noTextEdit="1"/>
          </p:cNvSpPr>
          <p:nvPr>
            <p:ph type="sldImg"/>
          </p:nvPr>
        </p:nvSpPr>
        <p:spPr>
          <a:xfrm>
            <a:off x="719138" y="696913"/>
            <a:ext cx="5573712" cy="3484562"/>
          </a:xfrm>
          <a:ln cap="flat"/>
        </p:spPr>
      </p:sp>
      <p:sp>
        <p:nvSpPr>
          <p:cNvPr id="2492420" name="Rectangle 3"/>
          <p:cNvSpPr>
            <a:spLocks noGrp="1" noChangeArrowheads="1"/>
          </p:cNvSpPr>
          <p:nvPr>
            <p:ph type="body" idx="1"/>
          </p:nvPr>
        </p:nvSpPr>
        <p:spPr>
          <a:xfrm>
            <a:off x="934720" y="4418013"/>
            <a:ext cx="5140960" cy="4183062"/>
          </a:xfrm>
        </p:spPr>
        <p:txBody>
          <a:bodyPr lIns="91536" tIns="45769" rIns="91536" bIns="45769"/>
          <a:lstStyle/>
          <a:p>
            <a:pPr defTabSz="973138"/>
            <a:endParaRPr lang="en-US"/>
          </a:p>
        </p:txBody>
      </p:sp>
    </p:spTree>
    <p:extLst>
      <p:ext uri="{BB962C8B-B14F-4D97-AF65-F5344CB8AC3E}">
        <p14:creationId xmlns:p14="http://schemas.microsoft.com/office/powerpoint/2010/main" val="345359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D28BB81E-69E1-42B4-A55B-31CBCAEFE70B}" type="slidenum">
              <a:rPr lang="en-US"/>
              <a:pPr/>
              <a:t>28</a:t>
            </a:fld>
            <a:endParaRPr lang="en-US"/>
          </a:p>
        </p:txBody>
      </p:sp>
      <p:sp>
        <p:nvSpPr>
          <p:cNvPr id="2498562"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7918B661-F8CB-4FE3-8F9E-9711EC53FFF3}" type="slidenum">
              <a:rPr lang="en-US" sz="1000" i="1"/>
              <a:pPr algn="r"/>
              <a:t>28</a:t>
            </a:fld>
            <a:endParaRPr lang="en-US" sz="1000" i="1"/>
          </a:p>
        </p:txBody>
      </p:sp>
      <p:sp>
        <p:nvSpPr>
          <p:cNvPr id="2498563" name="Rectangle 2"/>
          <p:cNvSpPr>
            <a:spLocks noGrp="1" noRot="1" noChangeAspect="1" noChangeArrowheads="1" noTextEdit="1"/>
          </p:cNvSpPr>
          <p:nvPr>
            <p:ph type="sldImg"/>
          </p:nvPr>
        </p:nvSpPr>
        <p:spPr>
          <a:xfrm>
            <a:off x="719138" y="696913"/>
            <a:ext cx="5573712" cy="3484562"/>
          </a:xfrm>
          <a:ln cap="flat"/>
        </p:spPr>
      </p:sp>
      <p:sp>
        <p:nvSpPr>
          <p:cNvPr id="2498564" name="Rectangle 3"/>
          <p:cNvSpPr>
            <a:spLocks noGrp="1" noChangeArrowheads="1"/>
          </p:cNvSpPr>
          <p:nvPr>
            <p:ph type="body" idx="1"/>
          </p:nvPr>
        </p:nvSpPr>
        <p:spPr>
          <a:xfrm>
            <a:off x="934720" y="4418013"/>
            <a:ext cx="5140960" cy="4183062"/>
          </a:xfrm>
          <a:noFill/>
        </p:spPr>
        <p:txBody>
          <a:bodyPr lIns="91536" tIns="45769" rIns="91536" bIns="45769"/>
          <a:lstStyle/>
          <a:p>
            <a:pPr defTabSz="973138"/>
            <a:r>
              <a:rPr lang="en-US" dirty="0"/>
              <a:t>Need to give someone in the monitor preference to someone waiting to get into the monitor.</a:t>
            </a:r>
          </a:p>
          <a:p>
            <a:pPr defTabSz="973138"/>
            <a:r>
              <a:rPr lang="en-US" dirty="0"/>
              <a:t>Check urgent queue first.</a:t>
            </a:r>
          </a:p>
          <a:p>
            <a:pPr defTabSz="973138"/>
            <a:r>
              <a:rPr lang="en-US" dirty="0"/>
              <a:t>How is it implemented?  Semaphores</a:t>
            </a:r>
          </a:p>
          <a:p>
            <a:pPr defTabSz="973138"/>
            <a:r>
              <a:rPr lang="en-US" dirty="0"/>
              <a:t>Wrap semaphore in procedure call (wait on entry)</a:t>
            </a:r>
          </a:p>
          <a:p>
            <a:pPr defTabSz="973138"/>
            <a:r>
              <a:rPr lang="en-US" dirty="0"/>
              <a:t>Signal when leaving – BUT need to look in urgent queue first, if empty, signal entry queue.</a:t>
            </a:r>
          </a:p>
          <a:p>
            <a:pPr defTabSz="973138"/>
            <a:r>
              <a:rPr lang="en-US" dirty="0"/>
              <a:t>Each conditional variable is a semaphore</a:t>
            </a:r>
          </a:p>
          <a:p>
            <a:pPr defTabSz="973138"/>
            <a:r>
              <a:rPr lang="en-US" dirty="0" err="1"/>
              <a:t>cwait</a:t>
            </a:r>
            <a:r>
              <a:rPr lang="en-US" dirty="0"/>
              <a:t> – needs to check the urgent queue first</a:t>
            </a:r>
          </a:p>
          <a:p>
            <a:pPr defTabSz="973138"/>
            <a:r>
              <a:rPr lang="en-US" dirty="0" err="1"/>
              <a:t>csignal</a:t>
            </a:r>
            <a:r>
              <a:rPr lang="en-US" dirty="0"/>
              <a:t> – may have to move condition variable semaphore to urgent queue.</a:t>
            </a:r>
          </a:p>
          <a:p>
            <a:pPr defTabSz="973138"/>
            <a:r>
              <a:rPr lang="en-US" dirty="0"/>
              <a:t>Good or bad??  Could be more restrictive than just using semaphores.</a:t>
            </a:r>
          </a:p>
        </p:txBody>
      </p:sp>
    </p:spTree>
    <p:extLst>
      <p:ext uri="{BB962C8B-B14F-4D97-AF65-F5344CB8AC3E}">
        <p14:creationId xmlns:p14="http://schemas.microsoft.com/office/powerpoint/2010/main" val="356814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CBDD7039-E174-47A5-8A6B-80A029A2A56C}" type="slidenum">
              <a:rPr lang="en-US"/>
              <a:pPr/>
              <a:t>29</a:t>
            </a:fld>
            <a:endParaRPr lang="en-US"/>
          </a:p>
        </p:txBody>
      </p:sp>
      <p:sp>
        <p:nvSpPr>
          <p:cNvPr id="2502658" name="Rectangle 5"/>
          <p:cNvSpPr txBox="1">
            <a:spLocks noGrp="1" noChangeArrowheads="1"/>
          </p:cNvSpPr>
          <p:nvPr/>
        </p:nvSpPr>
        <p:spPr bwMode="auto">
          <a:xfrm>
            <a:off x="3970938" y="8831264"/>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38" tIns="0" rIns="18938" bIns="0" anchor="b"/>
          <a:lstStyle>
            <a:lvl1pPr defTabSz="965200" eaLnBrk="0" hangingPunct="0">
              <a:defRPr sz="2400">
                <a:solidFill>
                  <a:schemeClr val="tx1"/>
                </a:solidFill>
                <a:latin typeface="Times New Roman" pitchFamily="18" charset="0"/>
              </a:defRPr>
            </a:lvl1pPr>
            <a:lvl2pPr marL="735013" indent="-282575" defTabSz="965200" eaLnBrk="0" hangingPunct="0">
              <a:defRPr sz="2400">
                <a:solidFill>
                  <a:schemeClr val="tx1"/>
                </a:solidFill>
                <a:latin typeface="Times New Roman" pitchFamily="18" charset="0"/>
              </a:defRPr>
            </a:lvl2pPr>
            <a:lvl3pPr marL="1130300" indent="-225425" defTabSz="965200" eaLnBrk="0" hangingPunct="0">
              <a:defRPr sz="2400">
                <a:solidFill>
                  <a:schemeClr val="tx1"/>
                </a:solidFill>
                <a:latin typeface="Times New Roman" pitchFamily="18" charset="0"/>
              </a:defRPr>
            </a:lvl3pPr>
            <a:lvl4pPr marL="1582738" indent="-225425" defTabSz="965200" eaLnBrk="0" hangingPunct="0">
              <a:defRPr sz="2400">
                <a:solidFill>
                  <a:schemeClr val="tx1"/>
                </a:solidFill>
                <a:latin typeface="Times New Roman" pitchFamily="18" charset="0"/>
              </a:defRPr>
            </a:lvl4pPr>
            <a:lvl5pPr marL="2035175" indent="-225425" defTabSz="965200" eaLnBrk="0" hangingPunct="0">
              <a:defRPr sz="2400">
                <a:solidFill>
                  <a:schemeClr val="tx1"/>
                </a:solidFill>
                <a:latin typeface="Times New Roman" pitchFamily="18" charset="0"/>
              </a:defRPr>
            </a:lvl5pPr>
            <a:lvl6pPr marL="2492375" indent="-225425" defTabSz="965200" eaLnBrk="0" fontAlgn="base" hangingPunct="0">
              <a:spcBef>
                <a:spcPct val="0"/>
              </a:spcBef>
              <a:spcAft>
                <a:spcPct val="0"/>
              </a:spcAft>
              <a:defRPr sz="2400">
                <a:solidFill>
                  <a:schemeClr val="tx1"/>
                </a:solidFill>
                <a:latin typeface="Times New Roman" pitchFamily="18" charset="0"/>
              </a:defRPr>
            </a:lvl6pPr>
            <a:lvl7pPr marL="2949575" indent="-225425" defTabSz="965200" eaLnBrk="0" fontAlgn="base" hangingPunct="0">
              <a:spcBef>
                <a:spcPct val="0"/>
              </a:spcBef>
              <a:spcAft>
                <a:spcPct val="0"/>
              </a:spcAft>
              <a:defRPr sz="2400">
                <a:solidFill>
                  <a:schemeClr val="tx1"/>
                </a:solidFill>
                <a:latin typeface="Times New Roman" pitchFamily="18" charset="0"/>
              </a:defRPr>
            </a:lvl7pPr>
            <a:lvl8pPr marL="3406775" indent="-225425" defTabSz="965200" eaLnBrk="0" fontAlgn="base" hangingPunct="0">
              <a:spcBef>
                <a:spcPct val="0"/>
              </a:spcBef>
              <a:spcAft>
                <a:spcPct val="0"/>
              </a:spcAft>
              <a:defRPr sz="2400">
                <a:solidFill>
                  <a:schemeClr val="tx1"/>
                </a:solidFill>
                <a:latin typeface="Times New Roman" pitchFamily="18" charset="0"/>
              </a:defRPr>
            </a:lvl8pPr>
            <a:lvl9pPr marL="3863975" indent="-225425" defTabSz="965200" eaLnBrk="0" fontAlgn="base" hangingPunct="0">
              <a:spcBef>
                <a:spcPct val="0"/>
              </a:spcBef>
              <a:spcAft>
                <a:spcPct val="0"/>
              </a:spcAft>
              <a:defRPr sz="2400">
                <a:solidFill>
                  <a:schemeClr val="tx1"/>
                </a:solidFill>
                <a:latin typeface="Times New Roman" pitchFamily="18" charset="0"/>
              </a:defRPr>
            </a:lvl9pPr>
          </a:lstStyle>
          <a:p>
            <a:pPr algn="r"/>
            <a:fld id="{686D5CC4-3B7E-4953-B9AE-E92942D42F9D}" type="slidenum">
              <a:rPr lang="en-US" sz="1000" i="1"/>
              <a:pPr algn="r"/>
              <a:t>29</a:t>
            </a:fld>
            <a:endParaRPr lang="en-US" sz="1000" i="1"/>
          </a:p>
        </p:txBody>
      </p:sp>
      <p:sp>
        <p:nvSpPr>
          <p:cNvPr id="2502659" name="Rectangle 2"/>
          <p:cNvSpPr>
            <a:spLocks noGrp="1" noRot="1" noChangeAspect="1" noChangeArrowheads="1" noTextEdit="1"/>
          </p:cNvSpPr>
          <p:nvPr>
            <p:ph type="sldImg"/>
          </p:nvPr>
        </p:nvSpPr>
        <p:spPr>
          <a:xfrm>
            <a:off x="719138" y="696913"/>
            <a:ext cx="5573712" cy="3484562"/>
          </a:xfrm>
          <a:solidFill>
            <a:srgbClr val="FFFFFF"/>
          </a:solidFill>
          <a:ln w="12700" cap="flat"/>
        </p:spPr>
      </p:sp>
      <p:sp>
        <p:nvSpPr>
          <p:cNvPr id="2502660" name="Rectangle 3"/>
          <p:cNvSpPr>
            <a:spLocks noGrp="1" noChangeArrowheads="1"/>
          </p:cNvSpPr>
          <p:nvPr>
            <p:ph type="body" idx="1"/>
          </p:nvPr>
        </p:nvSpPr>
        <p:spPr>
          <a:xfrm>
            <a:off x="934720" y="4418013"/>
            <a:ext cx="5140960" cy="4183062"/>
          </a:xfrm>
          <a:ln/>
        </p:spPr>
        <p:txBody>
          <a:bodyPr lIns="91536" tIns="45769" rIns="91536" bIns="45769"/>
          <a:lstStyle/>
          <a:p>
            <a:pPr defTabSz="973138"/>
            <a:endParaRPr lang="en-US"/>
          </a:p>
        </p:txBody>
      </p:sp>
    </p:spTree>
    <p:extLst>
      <p:ext uri="{BB962C8B-B14F-4D97-AF65-F5344CB8AC3E}">
        <p14:creationId xmlns:p14="http://schemas.microsoft.com/office/powerpoint/2010/main" val="4121740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C28FD194-827C-4B98-A3F3-FD3891F3EC69}" type="slidenum">
              <a:rPr lang="en-US"/>
              <a:pPr/>
              <a:t>30</a:t>
            </a:fld>
            <a:endParaRPr lang="en-US"/>
          </a:p>
        </p:txBody>
      </p:sp>
      <p:sp>
        <p:nvSpPr>
          <p:cNvPr id="2529282" name="Rectangle 2"/>
          <p:cNvSpPr>
            <a:spLocks noGrp="1" noRot="1" noChangeAspect="1" noChangeArrowheads="1" noTextEdit="1"/>
          </p:cNvSpPr>
          <p:nvPr>
            <p:ph type="sldImg"/>
          </p:nvPr>
        </p:nvSpPr>
        <p:spPr>
          <a:xfrm>
            <a:off x="719138" y="696913"/>
            <a:ext cx="5573712" cy="3484562"/>
          </a:xfrm>
          <a:ln w="12700" cap="flat"/>
        </p:spPr>
      </p:sp>
      <p:sp>
        <p:nvSpPr>
          <p:cNvPr id="2529283" name="Rectangle 3"/>
          <p:cNvSpPr>
            <a:spLocks noGrp="1" noChangeArrowheads="1"/>
          </p:cNvSpPr>
          <p:nvPr>
            <p:ph type="body" idx="1"/>
          </p:nvPr>
        </p:nvSpPr>
        <p:spPr>
          <a:xfrm>
            <a:off x="934720" y="4418013"/>
            <a:ext cx="5140960" cy="4183062"/>
          </a:xfrm>
          <a:ln/>
        </p:spPr>
        <p:txBody>
          <a:bodyPr lIns="91536" tIns="45769" rIns="91536" bIns="45769"/>
          <a:lstStyle/>
          <a:p>
            <a:endParaRPr lang="en-US"/>
          </a:p>
        </p:txBody>
      </p:sp>
    </p:spTree>
    <p:extLst>
      <p:ext uri="{BB962C8B-B14F-4D97-AF65-F5344CB8AC3E}">
        <p14:creationId xmlns:p14="http://schemas.microsoft.com/office/powerpoint/2010/main" val="8173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Mutual Exclusion (12)</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Mutual Exclusion (12)</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Mutual Exclusion (12)</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Mutual Exclusion (12)</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Mutual Exclusion (12)</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8" name="TextBox 7">
            <a:extLst>
              <a:ext uri="{FF2B5EF4-FFF2-40B4-BE49-F238E27FC236}">
                <a16:creationId xmlns:a16="http://schemas.microsoft.com/office/drawing/2014/main" id="{A84B0D13-04A4-4449-9697-D4966B772C9B}"/>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 Mutual Exclusion (12)</a:t>
            </a:r>
          </a:p>
        </p:txBody>
      </p:sp>
    </p:spTree>
    <p:extLst>
      <p:ext uri="{BB962C8B-B14F-4D97-AF65-F5344CB8AC3E}">
        <p14:creationId xmlns:p14="http://schemas.microsoft.com/office/powerpoint/2010/main" val="243708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bwMode="auto">
          <a:xfrm>
            <a:off x="1842456" y="2584703"/>
            <a:ext cx="7453944" cy="4050029"/>
          </a:xfrm>
          <a:prstGeom prst="ellipse">
            <a:avLst/>
          </a:prstGeom>
          <a:solidFill>
            <a:srgbClr val="FFFF00">
              <a:alpha val="81000"/>
            </a:srgbClr>
          </a:solidFill>
          <a:ln w="508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grpSp>
        <p:nvGrpSpPr>
          <p:cNvPr id="30" name="Group 29"/>
          <p:cNvGrpSpPr/>
          <p:nvPr/>
        </p:nvGrpSpPr>
        <p:grpSpPr>
          <a:xfrm>
            <a:off x="4795927" y="4042652"/>
            <a:ext cx="2326248" cy="2506731"/>
            <a:chOff x="3996605" y="3635578"/>
            <a:chExt cx="1938540" cy="2088943"/>
          </a:xfrm>
        </p:grpSpPr>
        <p:cxnSp>
          <p:nvCxnSpPr>
            <p:cNvPr id="29" name="Straight Arrow Connector 28"/>
            <p:cNvCxnSpPr>
              <a:endCxn id="27" idx="7"/>
            </p:cNvCxnSpPr>
            <p:nvPr/>
          </p:nvCxnSpPr>
          <p:spPr bwMode="auto">
            <a:xfrm flipH="1">
              <a:off x="5252628" y="3669455"/>
              <a:ext cx="657372" cy="1331053"/>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Group 25"/>
            <p:cNvGrpSpPr/>
            <p:nvPr/>
          </p:nvGrpSpPr>
          <p:grpSpPr>
            <a:xfrm>
              <a:off x="3996605" y="4876284"/>
              <a:ext cx="1556470" cy="848237"/>
              <a:chOff x="466725" y="4062873"/>
              <a:chExt cx="985558" cy="504177"/>
            </a:xfrm>
          </p:grpSpPr>
          <p:sp>
            <p:nvSpPr>
              <p:cNvPr id="27" name="Oval 26"/>
              <p:cNvSpPr/>
              <p:nvPr/>
            </p:nvSpPr>
            <p:spPr bwMode="auto">
              <a:xfrm>
                <a:off x="466725" y="4062873"/>
                <a:ext cx="931769" cy="504177"/>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28" name="TextBox 27"/>
              <p:cNvSpPr txBox="1"/>
              <p:nvPr/>
            </p:nvSpPr>
            <p:spPr>
              <a:xfrm>
                <a:off x="473449" y="4114043"/>
                <a:ext cx="978834" cy="411608"/>
              </a:xfrm>
              <a:prstGeom prst="rect">
                <a:avLst/>
              </a:prstGeom>
              <a:noFill/>
            </p:spPr>
            <p:txBody>
              <a:bodyPr wrap="square" rtlCol="0">
                <a:spAutoFit/>
              </a:bodyPr>
              <a:lstStyle/>
              <a:p>
                <a:pPr algn="ctr"/>
                <a:r>
                  <a:rPr lang="en-US" b="1" dirty="0"/>
                  <a:t>Blocked</a:t>
                </a:r>
              </a:p>
              <a:p>
                <a:pPr algn="ctr"/>
                <a:r>
                  <a:rPr lang="en-US" b="1" dirty="0"/>
                  <a:t>Queues</a:t>
                </a:r>
              </a:p>
            </p:txBody>
          </p:sp>
        </p:grpSp>
        <p:sp>
          <p:nvSpPr>
            <p:cNvPr id="36" name="TextBox 35"/>
            <p:cNvSpPr txBox="1"/>
            <p:nvPr/>
          </p:nvSpPr>
          <p:spPr>
            <a:xfrm rot="17779538">
              <a:off x="5011536" y="4266800"/>
              <a:ext cx="1554831" cy="292387"/>
            </a:xfrm>
            <a:prstGeom prst="rect">
              <a:avLst/>
            </a:prstGeom>
            <a:noFill/>
          </p:spPr>
          <p:txBody>
            <a:bodyPr wrap="square" rtlCol="0">
              <a:spAutoFit/>
            </a:bodyPr>
            <a:lstStyle/>
            <a:p>
              <a:pPr algn="ctr"/>
              <a:r>
                <a:rPr lang="en-US" sz="1680" b="1" dirty="0"/>
                <a:t>semWait()</a:t>
              </a:r>
            </a:p>
          </p:txBody>
        </p:sp>
      </p:grpSp>
      <p:sp>
        <p:nvSpPr>
          <p:cNvPr id="2" name="Title 1"/>
          <p:cNvSpPr>
            <a:spLocks noGrp="1"/>
          </p:cNvSpPr>
          <p:nvPr>
            <p:ph type="title"/>
          </p:nvPr>
        </p:nvSpPr>
        <p:spPr/>
        <p:txBody>
          <a:bodyPr/>
          <a:lstStyle/>
          <a:p>
            <a:r>
              <a:rPr lang="en-US" dirty="0"/>
              <a:t>5-State Scheduler</a:t>
            </a:r>
          </a:p>
        </p:txBody>
      </p:sp>
      <p:sp>
        <p:nvSpPr>
          <p:cNvPr id="3" name="Footer Placeholder 2">
            <a:extLst>
              <a:ext uri="{FF2B5EF4-FFF2-40B4-BE49-F238E27FC236}">
                <a16:creationId xmlns:a16="http://schemas.microsoft.com/office/drawing/2014/main" id="{212E1ECE-7E4C-42FB-96CB-FA52CFA6AEA9}"/>
              </a:ext>
            </a:extLst>
          </p:cNvPr>
          <p:cNvSpPr>
            <a:spLocks noGrp="1"/>
          </p:cNvSpPr>
          <p:nvPr>
            <p:ph type="ftr" sz="quarter" idx="11"/>
          </p:nvPr>
        </p:nvSpPr>
        <p:spPr/>
        <p:txBody>
          <a:bodyPr/>
          <a:lstStyle/>
          <a:p>
            <a:pPr>
              <a:defRPr/>
            </a:pPr>
            <a:r>
              <a:rPr lang="en-US"/>
              <a:t>Mutual Exclusion (12)</a:t>
            </a:r>
            <a:endParaRPr lang="en-US" dirty="0"/>
          </a:p>
        </p:txBody>
      </p:sp>
      <p:sp>
        <p:nvSpPr>
          <p:cNvPr id="4" name="Slide Number Placeholder 3">
            <a:extLst>
              <a:ext uri="{FF2B5EF4-FFF2-40B4-BE49-F238E27FC236}">
                <a16:creationId xmlns:a16="http://schemas.microsoft.com/office/drawing/2014/main" id="{5BE5115A-8549-4912-862D-8FFB9CDCC876}"/>
              </a:ext>
            </a:extLst>
          </p:cNvPr>
          <p:cNvSpPr>
            <a:spLocks noGrp="1"/>
          </p:cNvSpPr>
          <p:nvPr>
            <p:ph type="sldNum" sz="quarter" idx="12"/>
          </p:nvPr>
        </p:nvSpPr>
        <p:spPr/>
        <p:txBody>
          <a:bodyPr/>
          <a:lstStyle/>
          <a:p>
            <a:pPr>
              <a:defRPr/>
            </a:pPr>
            <a:fld id="{F59D9B86-AB8B-404F-8D86-C97B35C4C67E}" type="slidenum">
              <a:rPr lang="en-US" smtClean="0"/>
              <a:pPr>
                <a:defRPr/>
              </a:pPr>
              <a:t>10</a:t>
            </a:fld>
            <a:endParaRPr lang="en-US" dirty="0"/>
          </a:p>
        </p:txBody>
      </p:sp>
      <p:cxnSp>
        <p:nvCxnSpPr>
          <p:cNvPr id="6" name="Straight Arrow Connector 5"/>
          <p:cNvCxnSpPr>
            <a:endCxn id="18" idx="2"/>
          </p:cNvCxnSpPr>
          <p:nvPr/>
        </p:nvCxnSpPr>
        <p:spPr bwMode="auto">
          <a:xfrm flipV="1">
            <a:off x="1781496" y="3843556"/>
            <a:ext cx="1533204" cy="9347"/>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22" idx="3"/>
          </p:cNvCxnSpPr>
          <p:nvPr/>
        </p:nvCxnSpPr>
        <p:spPr bwMode="auto">
          <a:xfrm>
            <a:off x="7923821" y="3843670"/>
            <a:ext cx="1181630" cy="9233"/>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5008280" y="3693342"/>
            <a:ext cx="140777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5008280" y="4037586"/>
            <a:ext cx="140777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781496" y="3928171"/>
            <a:ext cx="1764890" cy="350865"/>
          </a:xfrm>
          <a:prstGeom prst="rect">
            <a:avLst/>
          </a:prstGeom>
          <a:noFill/>
        </p:spPr>
        <p:txBody>
          <a:bodyPr wrap="square" rtlCol="0">
            <a:spAutoFit/>
          </a:bodyPr>
          <a:lstStyle/>
          <a:p>
            <a:pPr algn="ctr"/>
            <a:r>
              <a:rPr lang="en-US" sz="1680" b="1" dirty="0"/>
              <a:t>createTask()</a:t>
            </a:r>
          </a:p>
        </p:txBody>
      </p:sp>
      <p:sp>
        <p:nvSpPr>
          <p:cNvPr id="11" name="TextBox 10"/>
          <p:cNvSpPr txBox="1"/>
          <p:nvPr/>
        </p:nvSpPr>
        <p:spPr>
          <a:xfrm>
            <a:off x="4830216" y="3213705"/>
            <a:ext cx="1764890" cy="350865"/>
          </a:xfrm>
          <a:prstGeom prst="rect">
            <a:avLst/>
          </a:prstGeom>
          <a:noFill/>
        </p:spPr>
        <p:txBody>
          <a:bodyPr wrap="square" rtlCol="0">
            <a:spAutoFit/>
          </a:bodyPr>
          <a:lstStyle/>
          <a:p>
            <a:pPr algn="ctr"/>
            <a:r>
              <a:rPr lang="en-US" sz="1680" b="1" dirty="0"/>
              <a:t>dispatch()</a:t>
            </a:r>
          </a:p>
        </p:txBody>
      </p:sp>
      <p:sp>
        <p:nvSpPr>
          <p:cNvPr id="12" name="TextBox 11"/>
          <p:cNvSpPr txBox="1"/>
          <p:nvPr/>
        </p:nvSpPr>
        <p:spPr>
          <a:xfrm>
            <a:off x="4927036" y="4090450"/>
            <a:ext cx="1764890" cy="350865"/>
          </a:xfrm>
          <a:prstGeom prst="rect">
            <a:avLst/>
          </a:prstGeom>
          <a:noFill/>
        </p:spPr>
        <p:txBody>
          <a:bodyPr wrap="square" rtlCol="0">
            <a:spAutoFit/>
          </a:bodyPr>
          <a:lstStyle/>
          <a:p>
            <a:pPr algn="ctr"/>
            <a:r>
              <a:rPr lang="en-US" sz="1680" b="1" dirty="0"/>
              <a:t>swapTask()</a:t>
            </a:r>
          </a:p>
        </p:txBody>
      </p:sp>
      <p:sp>
        <p:nvSpPr>
          <p:cNvPr id="13" name="TextBox 12"/>
          <p:cNvSpPr txBox="1"/>
          <p:nvPr/>
        </p:nvSpPr>
        <p:spPr>
          <a:xfrm>
            <a:off x="7605235" y="3928172"/>
            <a:ext cx="1764890" cy="350865"/>
          </a:xfrm>
          <a:prstGeom prst="rect">
            <a:avLst/>
          </a:prstGeom>
          <a:noFill/>
        </p:spPr>
        <p:txBody>
          <a:bodyPr wrap="square" rtlCol="0">
            <a:spAutoFit/>
          </a:bodyPr>
          <a:lstStyle/>
          <a:p>
            <a:pPr algn="ctr"/>
            <a:r>
              <a:rPr lang="en-US" sz="1680" b="1" dirty="0"/>
              <a:t>killTask()</a:t>
            </a:r>
          </a:p>
        </p:txBody>
      </p:sp>
      <p:grpSp>
        <p:nvGrpSpPr>
          <p:cNvPr id="14" name="Group 13"/>
          <p:cNvGrpSpPr/>
          <p:nvPr/>
        </p:nvGrpSpPr>
        <p:grpSpPr>
          <a:xfrm>
            <a:off x="801785" y="3466659"/>
            <a:ext cx="1182670" cy="772489"/>
            <a:chOff x="466725" y="3968600"/>
            <a:chExt cx="985558" cy="643741"/>
          </a:xfrm>
        </p:grpSpPr>
        <p:sp>
          <p:nvSpPr>
            <p:cNvPr id="15" name="Oval 14"/>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16" name="TextBox 15"/>
            <p:cNvSpPr txBox="1"/>
            <p:nvPr/>
          </p:nvSpPr>
          <p:spPr>
            <a:xfrm>
              <a:off x="473449" y="4090415"/>
              <a:ext cx="978834" cy="384721"/>
            </a:xfrm>
            <a:prstGeom prst="rect">
              <a:avLst/>
            </a:prstGeom>
            <a:noFill/>
          </p:spPr>
          <p:txBody>
            <a:bodyPr wrap="square" rtlCol="0">
              <a:spAutoFit/>
            </a:bodyPr>
            <a:lstStyle/>
            <a:p>
              <a:pPr algn="ctr"/>
              <a:r>
                <a:rPr lang="en-US" b="1" dirty="0"/>
                <a:t>New</a:t>
              </a:r>
            </a:p>
          </p:txBody>
        </p:sp>
      </p:grpSp>
      <p:grpSp>
        <p:nvGrpSpPr>
          <p:cNvPr id="17" name="Group 16"/>
          <p:cNvGrpSpPr/>
          <p:nvPr/>
        </p:nvGrpSpPr>
        <p:grpSpPr>
          <a:xfrm>
            <a:off x="3303430" y="3386637"/>
            <a:ext cx="1831943" cy="913827"/>
            <a:chOff x="460703" y="3968600"/>
            <a:chExt cx="978834" cy="545743"/>
          </a:xfrm>
        </p:grpSpPr>
        <p:sp>
          <p:nvSpPr>
            <p:cNvPr id="18" name="Oval 17"/>
            <p:cNvSpPr/>
            <p:nvPr/>
          </p:nvSpPr>
          <p:spPr bwMode="auto">
            <a:xfrm>
              <a:off x="466725" y="3968600"/>
              <a:ext cx="931769" cy="545743"/>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19" name="TextBox 18"/>
            <p:cNvSpPr txBox="1"/>
            <p:nvPr/>
          </p:nvSpPr>
          <p:spPr>
            <a:xfrm>
              <a:off x="460703" y="3995742"/>
              <a:ext cx="978834" cy="496276"/>
            </a:xfrm>
            <a:prstGeom prst="rect">
              <a:avLst/>
            </a:prstGeom>
            <a:noFill/>
          </p:spPr>
          <p:txBody>
            <a:bodyPr wrap="square" rtlCol="0">
              <a:spAutoFit/>
            </a:bodyPr>
            <a:lstStyle/>
            <a:p>
              <a:pPr algn="ctr"/>
              <a:r>
                <a:rPr lang="en-US" b="1" dirty="0"/>
                <a:t>Ready</a:t>
              </a:r>
            </a:p>
            <a:p>
              <a:pPr algn="ctr"/>
              <a:r>
                <a:rPr lang="en-US" b="1" dirty="0"/>
                <a:t>Queue</a:t>
              </a:r>
            </a:p>
          </p:txBody>
        </p:sp>
      </p:grpSp>
      <p:grpSp>
        <p:nvGrpSpPr>
          <p:cNvPr id="20" name="Group 19"/>
          <p:cNvGrpSpPr/>
          <p:nvPr/>
        </p:nvGrpSpPr>
        <p:grpSpPr>
          <a:xfrm>
            <a:off x="6323666" y="3466659"/>
            <a:ext cx="1641550" cy="772489"/>
            <a:chOff x="466725" y="3968600"/>
            <a:chExt cx="1367958" cy="643741"/>
          </a:xfrm>
        </p:grpSpPr>
        <p:sp>
          <p:nvSpPr>
            <p:cNvPr id="21" name="Oval 20"/>
            <p:cNvSpPr/>
            <p:nvPr/>
          </p:nvSpPr>
          <p:spPr bwMode="auto">
            <a:xfrm>
              <a:off x="466725" y="3968600"/>
              <a:ext cx="1367958"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22" name="TextBox 21"/>
            <p:cNvSpPr txBox="1"/>
            <p:nvPr/>
          </p:nvSpPr>
          <p:spPr>
            <a:xfrm>
              <a:off x="533083" y="4090415"/>
              <a:ext cx="1267104" cy="384721"/>
            </a:xfrm>
            <a:prstGeom prst="rect">
              <a:avLst/>
            </a:prstGeom>
            <a:noFill/>
          </p:spPr>
          <p:txBody>
            <a:bodyPr wrap="square" rtlCol="0">
              <a:spAutoFit/>
            </a:bodyPr>
            <a:lstStyle/>
            <a:p>
              <a:pPr algn="ctr"/>
              <a:r>
                <a:rPr lang="en-US" b="1" dirty="0"/>
                <a:t>Running</a:t>
              </a:r>
            </a:p>
          </p:txBody>
        </p:sp>
      </p:grpSp>
      <p:grpSp>
        <p:nvGrpSpPr>
          <p:cNvPr id="23" name="Group 22"/>
          <p:cNvGrpSpPr/>
          <p:nvPr/>
        </p:nvGrpSpPr>
        <p:grpSpPr>
          <a:xfrm>
            <a:off x="9065109" y="3466659"/>
            <a:ext cx="1182670" cy="772489"/>
            <a:chOff x="466725" y="3968600"/>
            <a:chExt cx="985558" cy="643741"/>
          </a:xfrm>
        </p:grpSpPr>
        <p:sp>
          <p:nvSpPr>
            <p:cNvPr id="24" name="Oval 23"/>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25" name="TextBox 24"/>
            <p:cNvSpPr txBox="1"/>
            <p:nvPr/>
          </p:nvSpPr>
          <p:spPr>
            <a:xfrm>
              <a:off x="473449" y="4090415"/>
              <a:ext cx="978834" cy="384721"/>
            </a:xfrm>
            <a:prstGeom prst="rect">
              <a:avLst/>
            </a:prstGeom>
            <a:noFill/>
          </p:spPr>
          <p:txBody>
            <a:bodyPr wrap="square" rtlCol="0">
              <a:spAutoFit/>
            </a:bodyPr>
            <a:lstStyle/>
            <a:p>
              <a:pPr algn="ctr"/>
              <a:r>
                <a:rPr lang="en-US" b="1" dirty="0"/>
                <a:t>Exit</a:t>
              </a:r>
            </a:p>
          </p:txBody>
        </p:sp>
      </p:grpSp>
      <p:sp>
        <p:nvSpPr>
          <p:cNvPr id="43" name="TextBox 42"/>
          <p:cNvSpPr txBox="1"/>
          <p:nvPr/>
        </p:nvSpPr>
        <p:spPr>
          <a:xfrm>
            <a:off x="1423843" y="1325880"/>
            <a:ext cx="6879366" cy="1126462"/>
          </a:xfrm>
          <a:prstGeom prst="rect">
            <a:avLst/>
          </a:prstGeom>
          <a:noFill/>
        </p:spPr>
        <p:txBody>
          <a:bodyPr wrap="square" rtlCol="0">
            <a:spAutoFit/>
          </a:bodyPr>
          <a:lstStyle/>
          <a:p>
            <a:r>
              <a:rPr lang="en-US" sz="1680" b="1" dirty="0">
                <a:latin typeface="Courier New" panose="02070309020205020404" pitchFamily="49" charset="0"/>
                <a:cs typeface="Courier New" panose="02070309020205020404" pitchFamily="49" charset="0"/>
              </a:rPr>
              <a:t>#define SWAP           swapTask();</a:t>
            </a:r>
          </a:p>
          <a:p>
            <a:r>
              <a:rPr lang="en-US" sz="1680" b="1" dirty="0">
                <a:latin typeface="Courier New" panose="02070309020205020404" pitchFamily="49" charset="0"/>
                <a:cs typeface="Courier New" panose="02070309020205020404" pitchFamily="49" charset="0"/>
              </a:rPr>
              <a:t>#define SEM_WAIT(s)    </a:t>
            </a:r>
            <a:r>
              <a:rPr lang="en-US" sz="1680" b="1" dirty="0" err="1">
                <a:latin typeface="Courier New" panose="02070309020205020404" pitchFamily="49" charset="0"/>
                <a:cs typeface="Courier New" panose="02070309020205020404" pitchFamily="49" charset="0"/>
              </a:rPr>
              <a:t>semWait</a:t>
            </a:r>
            <a:r>
              <a:rPr lang="en-US" sz="1680" b="1" dirty="0">
                <a:latin typeface="Courier New" panose="02070309020205020404" pitchFamily="49" charset="0"/>
                <a:cs typeface="Courier New" panose="02070309020205020404" pitchFamily="49" charset="0"/>
              </a:rPr>
              <a:t>(s);</a:t>
            </a:r>
          </a:p>
          <a:p>
            <a:r>
              <a:rPr lang="en-US" sz="1680" b="1" dirty="0">
                <a:latin typeface="Courier New" panose="02070309020205020404" pitchFamily="49" charset="0"/>
                <a:cs typeface="Courier New" panose="02070309020205020404" pitchFamily="49" charset="0"/>
              </a:rPr>
              <a:t>#define SEM_SIGNAL(s)  </a:t>
            </a:r>
            <a:r>
              <a:rPr lang="en-US" sz="1680" b="1" dirty="0" err="1">
                <a:latin typeface="Courier New" panose="02070309020205020404" pitchFamily="49" charset="0"/>
                <a:cs typeface="Courier New" panose="02070309020205020404" pitchFamily="49" charset="0"/>
              </a:rPr>
              <a:t>semSignal</a:t>
            </a:r>
            <a:r>
              <a:rPr lang="en-US" sz="1680" b="1" dirty="0">
                <a:latin typeface="Courier New" panose="02070309020205020404" pitchFamily="49" charset="0"/>
                <a:cs typeface="Courier New" panose="02070309020205020404" pitchFamily="49" charset="0"/>
              </a:rPr>
              <a:t>(s);</a:t>
            </a:r>
          </a:p>
          <a:p>
            <a:r>
              <a:rPr lang="en-US" sz="1680" b="1" dirty="0">
                <a:latin typeface="Courier New" panose="02070309020205020404" pitchFamily="49" charset="0"/>
                <a:cs typeface="Courier New" panose="02070309020205020404" pitchFamily="49" charset="0"/>
              </a:rPr>
              <a:t>#define SEM_TRYLOCK(s) </a:t>
            </a:r>
            <a:r>
              <a:rPr lang="en-US" sz="1680" b="1" dirty="0" err="1">
                <a:latin typeface="Courier New" panose="02070309020205020404" pitchFamily="49" charset="0"/>
                <a:cs typeface="Courier New" panose="02070309020205020404" pitchFamily="49" charset="0"/>
              </a:rPr>
              <a:t>semTryLock</a:t>
            </a:r>
            <a:r>
              <a:rPr lang="en-US" sz="1680" b="1" dirty="0">
                <a:latin typeface="Courier New" panose="02070309020205020404" pitchFamily="49" charset="0"/>
                <a:cs typeface="Courier New" panose="02070309020205020404" pitchFamily="49" charset="0"/>
              </a:rPr>
              <a:t>(s);</a:t>
            </a:r>
          </a:p>
        </p:txBody>
      </p:sp>
      <p:grpSp>
        <p:nvGrpSpPr>
          <p:cNvPr id="31" name="Group 30"/>
          <p:cNvGrpSpPr/>
          <p:nvPr/>
        </p:nvGrpSpPr>
        <p:grpSpPr>
          <a:xfrm>
            <a:off x="4477135" y="4239148"/>
            <a:ext cx="769236" cy="1619663"/>
            <a:chOff x="3730945" y="3799323"/>
            <a:chExt cx="641030" cy="1349719"/>
          </a:xfrm>
        </p:grpSpPr>
        <p:cxnSp>
          <p:nvCxnSpPr>
            <p:cNvPr id="39" name="Straight Arrow Connector 38"/>
            <p:cNvCxnSpPr/>
            <p:nvPr/>
          </p:nvCxnSpPr>
          <p:spPr bwMode="auto">
            <a:xfrm flipH="1" flipV="1">
              <a:off x="3731068" y="3799323"/>
              <a:ext cx="640907" cy="1126933"/>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rot="3540780">
              <a:off x="3208503" y="4334213"/>
              <a:ext cx="1337271" cy="292388"/>
            </a:xfrm>
            <a:prstGeom prst="rect">
              <a:avLst/>
            </a:prstGeom>
            <a:noFill/>
          </p:spPr>
          <p:txBody>
            <a:bodyPr wrap="square" rtlCol="0">
              <a:spAutoFit/>
            </a:bodyPr>
            <a:lstStyle/>
            <a:p>
              <a:pPr algn="ctr"/>
              <a:r>
                <a:rPr lang="en-US" sz="1680" b="1" dirty="0"/>
                <a:t>semSignal()</a:t>
              </a:r>
            </a:p>
          </p:txBody>
        </p:sp>
      </p:grpSp>
    </p:spTree>
    <p:extLst>
      <p:ext uri="{BB962C8B-B14F-4D97-AF65-F5344CB8AC3E}">
        <p14:creationId xmlns:p14="http://schemas.microsoft.com/office/powerpoint/2010/main" val="274392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9570" name="Rectangle 2"/>
          <p:cNvSpPr>
            <a:spLocks noGrp="1" noChangeArrowheads="1"/>
          </p:cNvSpPr>
          <p:nvPr>
            <p:ph type="title"/>
          </p:nvPr>
        </p:nvSpPr>
        <p:spPr/>
        <p:txBody>
          <a:bodyPr/>
          <a:lstStyle/>
          <a:p>
            <a:r>
              <a:rPr lang="en-US"/>
              <a:t>Task Scheduling</a:t>
            </a:r>
          </a:p>
        </p:txBody>
      </p:sp>
      <p:sp>
        <p:nvSpPr>
          <p:cNvPr id="2" name="Footer Placeholder 1">
            <a:extLst>
              <a:ext uri="{FF2B5EF4-FFF2-40B4-BE49-F238E27FC236}">
                <a16:creationId xmlns:a16="http://schemas.microsoft.com/office/drawing/2014/main" id="{D1C5D558-AEBC-4083-A908-3980354725E3}"/>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DE91A18D-717F-482A-83BA-2040BE54A660}"/>
              </a:ext>
            </a:extLst>
          </p:cNvPr>
          <p:cNvSpPr>
            <a:spLocks noGrp="1"/>
          </p:cNvSpPr>
          <p:nvPr>
            <p:ph type="sldNum" sz="quarter" idx="12"/>
          </p:nvPr>
        </p:nvSpPr>
        <p:spPr/>
        <p:txBody>
          <a:bodyPr/>
          <a:lstStyle/>
          <a:p>
            <a:pPr>
              <a:defRPr/>
            </a:pPr>
            <a:fld id="{F59D9B86-AB8B-404F-8D86-C97B35C4C67E}" type="slidenum">
              <a:rPr lang="en-US" smtClean="0"/>
              <a:pPr>
                <a:defRPr/>
              </a:pPr>
              <a:t>11</a:t>
            </a:fld>
            <a:endParaRPr lang="en-US" dirty="0"/>
          </a:p>
        </p:txBody>
      </p:sp>
      <p:sp>
        <p:nvSpPr>
          <p:cNvPr id="2669571" name="Text Box 3"/>
          <p:cNvSpPr txBox="1">
            <a:spLocks noChangeArrowheads="1"/>
          </p:cNvSpPr>
          <p:nvPr/>
        </p:nvSpPr>
        <p:spPr bwMode="auto">
          <a:xfrm>
            <a:off x="3265170" y="1770508"/>
            <a:ext cx="3206116" cy="40011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Narrow" pitchFamily="34" charset="0"/>
              </a:rPr>
              <a:t>Ready Priority Queue</a:t>
            </a:r>
          </a:p>
        </p:txBody>
      </p:sp>
      <p:sp>
        <p:nvSpPr>
          <p:cNvPr id="2669572" name="Text Box 4"/>
          <p:cNvSpPr txBox="1">
            <a:spLocks noChangeArrowheads="1"/>
          </p:cNvSpPr>
          <p:nvPr/>
        </p:nvSpPr>
        <p:spPr bwMode="auto">
          <a:xfrm>
            <a:off x="3267076" y="3656458"/>
            <a:ext cx="3204210" cy="40011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Narrow" pitchFamily="34" charset="0"/>
              </a:rPr>
              <a:t>Semaphore Priority Queue</a:t>
            </a:r>
          </a:p>
        </p:txBody>
      </p:sp>
      <p:sp>
        <p:nvSpPr>
          <p:cNvPr id="2669573" name="Text Box 5"/>
          <p:cNvSpPr txBox="1">
            <a:spLocks noChangeArrowheads="1"/>
          </p:cNvSpPr>
          <p:nvPr/>
        </p:nvSpPr>
        <p:spPr bwMode="auto">
          <a:xfrm>
            <a:off x="3267076" y="4551808"/>
            <a:ext cx="3204210" cy="40011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Narrow" pitchFamily="34" charset="0"/>
              </a:rPr>
              <a:t>Semaphore Priority Queue</a:t>
            </a:r>
          </a:p>
        </p:txBody>
      </p:sp>
      <p:sp>
        <p:nvSpPr>
          <p:cNvPr id="2669574" name="Text Box 6"/>
          <p:cNvSpPr txBox="1">
            <a:spLocks noChangeArrowheads="1"/>
          </p:cNvSpPr>
          <p:nvPr/>
        </p:nvSpPr>
        <p:spPr bwMode="auto">
          <a:xfrm>
            <a:off x="3267076" y="5449062"/>
            <a:ext cx="3204210" cy="40011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Narrow" pitchFamily="34" charset="0"/>
              </a:rPr>
              <a:t>Semaphore Priority Queue</a:t>
            </a:r>
          </a:p>
        </p:txBody>
      </p:sp>
      <p:sp>
        <p:nvSpPr>
          <p:cNvPr id="2669575" name="Text Box 7"/>
          <p:cNvSpPr txBox="1">
            <a:spLocks noChangeArrowheads="1"/>
          </p:cNvSpPr>
          <p:nvPr/>
        </p:nvSpPr>
        <p:spPr bwMode="auto">
          <a:xfrm>
            <a:off x="3695700" y="5906262"/>
            <a:ext cx="24079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Times New Roman" pitchFamily="18" charset="0"/>
              </a:rPr>
              <a:t>…</a:t>
            </a:r>
          </a:p>
        </p:txBody>
      </p:sp>
      <p:sp>
        <p:nvSpPr>
          <p:cNvPr id="2669576" name="Line 8"/>
          <p:cNvSpPr>
            <a:spLocks noChangeShapeType="1"/>
          </p:cNvSpPr>
          <p:nvPr/>
        </p:nvSpPr>
        <p:spPr bwMode="auto">
          <a:xfrm flipH="1">
            <a:off x="1320166" y="2934462"/>
            <a:ext cx="7425690"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77" name="Line 9"/>
          <p:cNvSpPr>
            <a:spLocks noChangeShapeType="1"/>
          </p:cNvSpPr>
          <p:nvPr/>
        </p:nvSpPr>
        <p:spPr bwMode="auto">
          <a:xfrm flipH="1">
            <a:off x="1320166" y="4788028"/>
            <a:ext cx="1937384"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78" name="Line 10"/>
          <p:cNvSpPr>
            <a:spLocks noChangeShapeType="1"/>
          </p:cNvSpPr>
          <p:nvPr/>
        </p:nvSpPr>
        <p:spPr bwMode="auto">
          <a:xfrm>
            <a:off x="1320166" y="2006728"/>
            <a:ext cx="1937384"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79" name="Line 11"/>
          <p:cNvSpPr>
            <a:spLocks noChangeShapeType="1"/>
          </p:cNvSpPr>
          <p:nvPr/>
        </p:nvSpPr>
        <p:spPr bwMode="auto">
          <a:xfrm>
            <a:off x="1322070" y="1993393"/>
            <a:ext cx="0" cy="478917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0" name="Text Box 12"/>
          <p:cNvSpPr txBox="1">
            <a:spLocks noChangeArrowheads="1"/>
          </p:cNvSpPr>
          <p:nvPr/>
        </p:nvSpPr>
        <p:spPr bwMode="auto">
          <a:xfrm>
            <a:off x="3983356" y="2522982"/>
            <a:ext cx="1638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SWAP</a:t>
            </a:r>
          </a:p>
        </p:txBody>
      </p:sp>
      <p:sp>
        <p:nvSpPr>
          <p:cNvPr id="2669581" name="Text Box 13"/>
          <p:cNvSpPr txBox="1">
            <a:spLocks noChangeArrowheads="1"/>
          </p:cNvSpPr>
          <p:nvPr/>
        </p:nvSpPr>
        <p:spPr bwMode="auto">
          <a:xfrm>
            <a:off x="1322070" y="3498342"/>
            <a:ext cx="2021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SEM_SIGNAL</a:t>
            </a:r>
          </a:p>
        </p:txBody>
      </p:sp>
      <p:sp>
        <p:nvSpPr>
          <p:cNvPr id="2669582" name="Text Box 14"/>
          <p:cNvSpPr txBox="1">
            <a:spLocks noChangeArrowheads="1"/>
          </p:cNvSpPr>
          <p:nvPr/>
        </p:nvSpPr>
        <p:spPr bwMode="auto">
          <a:xfrm>
            <a:off x="6585586" y="3498342"/>
            <a:ext cx="2021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SEM_WAIT</a:t>
            </a:r>
          </a:p>
        </p:txBody>
      </p:sp>
      <p:sp>
        <p:nvSpPr>
          <p:cNvPr id="2669583" name="Line 15"/>
          <p:cNvSpPr>
            <a:spLocks noChangeShapeType="1"/>
          </p:cNvSpPr>
          <p:nvPr/>
        </p:nvSpPr>
        <p:spPr bwMode="auto">
          <a:xfrm flipH="1">
            <a:off x="1316356" y="5704332"/>
            <a:ext cx="1937384"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4" name="Line 16"/>
          <p:cNvSpPr>
            <a:spLocks noChangeShapeType="1"/>
          </p:cNvSpPr>
          <p:nvPr/>
        </p:nvSpPr>
        <p:spPr bwMode="auto">
          <a:xfrm flipH="1">
            <a:off x="1316356" y="3885058"/>
            <a:ext cx="1937384"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5" name="Line 17"/>
          <p:cNvSpPr>
            <a:spLocks noChangeShapeType="1"/>
          </p:cNvSpPr>
          <p:nvPr/>
        </p:nvSpPr>
        <p:spPr bwMode="auto">
          <a:xfrm flipH="1">
            <a:off x="6473190" y="3885058"/>
            <a:ext cx="2265046" cy="1524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6" name="Line 18"/>
          <p:cNvSpPr>
            <a:spLocks noChangeShapeType="1"/>
          </p:cNvSpPr>
          <p:nvPr/>
        </p:nvSpPr>
        <p:spPr bwMode="auto">
          <a:xfrm>
            <a:off x="8743950" y="2473452"/>
            <a:ext cx="15240" cy="430530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7" name="Text Box 19"/>
          <p:cNvSpPr txBox="1">
            <a:spLocks noChangeArrowheads="1"/>
          </p:cNvSpPr>
          <p:nvPr/>
        </p:nvSpPr>
        <p:spPr bwMode="auto">
          <a:xfrm>
            <a:off x="1318260" y="4361308"/>
            <a:ext cx="2021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SEM_SIGNAL</a:t>
            </a:r>
          </a:p>
        </p:txBody>
      </p:sp>
      <p:sp>
        <p:nvSpPr>
          <p:cNvPr id="2669588" name="Text Box 20"/>
          <p:cNvSpPr txBox="1">
            <a:spLocks noChangeArrowheads="1"/>
          </p:cNvSpPr>
          <p:nvPr/>
        </p:nvSpPr>
        <p:spPr bwMode="auto">
          <a:xfrm>
            <a:off x="6581776" y="4361307"/>
            <a:ext cx="2021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SEM_WAIT</a:t>
            </a:r>
          </a:p>
        </p:txBody>
      </p:sp>
      <p:sp>
        <p:nvSpPr>
          <p:cNvPr id="2669589" name="Text Box 21"/>
          <p:cNvSpPr txBox="1">
            <a:spLocks noChangeArrowheads="1"/>
          </p:cNvSpPr>
          <p:nvPr/>
        </p:nvSpPr>
        <p:spPr bwMode="auto">
          <a:xfrm>
            <a:off x="1327786" y="5304282"/>
            <a:ext cx="2021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SEM_SIGNAL</a:t>
            </a:r>
          </a:p>
        </p:txBody>
      </p:sp>
      <p:sp>
        <p:nvSpPr>
          <p:cNvPr id="2669590" name="Text Box 22"/>
          <p:cNvSpPr txBox="1">
            <a:spLocks noChangeArrowheads="1"/>
          </p:cNvSpPr>
          <p:nvPr/>
        </p:nvSpPr>
        <p:spPr bwMode="auto">
          <a:xfrm>
            <a:off x="6591300" y="5304282"/>
            <a:ext cx="2021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SEM_WAIT</a:t>
            </a:r>
          </a:p>
        </p:txBody>
      </p:sp>
      <p:sp>
        <p:nvSpPr>
          <p:cNvPr id="2669591" name="Line 23"/>
          <p:cNvSpPr>
            <a:spLocks noChangeShapeType="1"/>
          </p:cNvSpPr>
          <p:nvPr/>
        </p:nvSpPr>
        <p:spPr bwMode="auto">
          <a:xfrm flipV="1">
            <a:off x="6475096" y="1987678"/>
            <a:ext cx="1238250"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92" name="Oval 24"/>
          <p:cNvSpPr>
            <a:spLocks noChangeArrowheads="1"/>
          </p:cNvSpPr>
          <p:nvPr/>
        </p:nvSpPr>
        <p:spPr bwMode="auto">
          <a:xfrm>
            <a:off x="7709536" y="1503808"/>
            <a:ext cx="2095500" cy="954404"/>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669593" name="Text Box 25"/>
          <p:cNvSpPr txBox="1">
            <a:spLocks noChangeArrowheads="1"/>
          </p:cNvSpPr>
          <p:nvPr/>
        </p:nvSpPr>
        <p:spPr bwMode="auto">
          <a:xfrm>
            <a:off x="7741920" y="1720978"/>
            <a:ext cx="20593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Executing</a:t>
            </a:r>
          </a:p>
        </p:txBody>
      </p:sp>
      <p:sp>
        <p:nvSpPr>
          <p:cNvPr id="2669594" name="Text Box 26"/>
          <p:cNvSpPr txBox="1">
            <a:spLocks noChangeArrowheads="1"/>
          </p:cNvSpPr>
          <p:nvPr/>
        </p:nvSpPr>
        <p:spPr bwMode="auto">
          <a:xfrm>
            <a:off x="3206116" y="1271398"/>
            <a:ext cx="3348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Scheduler / Dispatcher</a:t>
            </a:r>
          </a:p>
        </p:txBody>
      </p:sp>
      <p:sp>
        <p:nvSpPr>
          <p:cNvPr id="2669595" name="Line 27"/>
          <p:cNvSpPr>
            <a:spLocks noChangeShapeType="1"/>
          </p:cNvSpPr>
          <p:nvPr/>
        </p:nvSpPr>
        <p:spPr bwMode="auto">
          <a:xfrm flipH="1">
            <a:off x="6484620" y="4780408"/>
            <a:ext cx="2265046" cy="1524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96" name="Line 28"/>
          <p:cNvSpPr>
            <a:spLocks noChangeShapeType="1"/>
          </p:cNvSpPr>
          <p:nvPr/>
        </p:nvSpPr>
        <p:spPr bwMode="auto">
          <a:xfrm flipH="1">
            <a:off x="6484620" y="5694808"/>
            <a:ext cx="2265046" cy="1524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Tree>
    <p:extLst>
      <p:ext uri="{BB962C8B-B14F-4D97-AF65-F5344CB8AC3E}">
        <p14:creationId xmlns:p14="http://schemas.microsoft.com/office/powerpoint/2010/main" val="253545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 Counting Semaphore</a:t>
            </a:r>
          </a:p>
        </p:txBody>
      </p:sp>
      <p:sp>
        <p:nvSpPr>
          <p:cNvPr id="3" name="Content Placeholder 2"/>
          <p:cNvSpPr>
            <a:spLocks noGrp="1"/>
          </p:cNvSpPr>
          <p:nvPr>
            <p:ph sz="quarter" idx="1"/>
          </p:nvPr>
        </p:nvSpPr>
        <p:spPr/>
        <p:txBody>
          <a:bodyPr/>
          <a:lstStyle/>
          <a:p>
            <a:r>
              <a:rPr lang="en-US" dirty="0"/>
              <a:t>Add counting functionality to semaphores</a:t>
            </a:r>
          </a:p>
          <a:p>
            <a:pPr lvl="1"/>
            <a:r>
              <a:rPr lang="en-US" dirty="0"/>
              <a:t>os345semaphores.c: semSignal, semWait, semTryLock</a:t>
            </a:r>
          </a:p>
          <a:p>
            <a:pPr lvl="1"/>
            <a:r>
              <a:rPr lang="en-US" dirty="0"/>
              <a:t>Replace </a:t>
            </a:r>
            <a:r>
              <a:rPr lang="en-US" dirty="0" err="1"/>
              <a:t>goto</a:t>
            </a:r>
            <a:r>
              <a:rPr lang="en-US" dirty="0"/>
              <a:t> temp;</a:t>
            </a:r>
          </a:p>
          <a:p>
            <a:r>
              <a:rPr lang="en-US" dirty="0"/>
              <a:t>Add a 10 second timer (tics10sec) counting semaphore to the polling routine (os345interrupts.c).</a:t>
            </a:r>
          </a:p>
          <a:p>
            <a:pPr lvl="1"/>
            <a:r>
              <a:rPr lang="en-US" dirty="0"/>
              <a:t>#include &lt;</a:t>
            </a:r>
            <a:r>
              <a:rPr lang="en-US" dirty="0" err="1"/>
              <a:t>time.h</a:t>
            </a:r>
            <a:r>
              <a:rPr lang="en-US" dirty="0"/>
              <a:t>&gt; header.</a:t>
            </a:r>
          </a:p>
          <a:p>
            <a:pPr lvl="1"/>
            <a:r>
              <a:rPr lang="en-US" dirty="0"/>
              <a:t>Call the C function time(</a:t>
            </a:r>
            <a:r>
              <a:rPr lang="en-US" dirty="0" err="1"/>
              <a:t>time_t</a:t>
            </a:r>
            <a:r>
              <a:rPr lang="en-US" dirty="0"/>
              <a:t> *timer).</a:t>
            </a:r>
          </a:p>
          <a:p>
            <a:pPr lvl="1"/>
            <a:r>
              <a:rPr lang="en-US" dirty="0"/>
              <a:t>semSignal the tics10sec semaphore every 10 seconds.</a:t>
            </a:r>
          </a:p>
          <a:p>
            <a:r>
              <a:rPr lang="en-US" dirty="0"/>
              <a:t>Create a reentrant high priority timing task that</a:t>
            </a:r>
          </a:p>
          <a:p>
            <a:pPr lvl="1"/>
            <a:r>
              <a:rPr lang="en-US" dirty="0"/>
              <a:t>blocks (SEM_WAIT) on the 10 second timer semaphore (tics10sec).</a:t>
            </a:r>
          </a:p>
          <a:p>
            <a:pPr lvl="1"/>
            <a:r>
              <a:rPr lang="en-US" dirty="0"/>
              <a:t>when activated, outputs a message with the current task number and time and then blocks again.</a:t>
            </a:r>
          </a:p>
          <a:p>
            <a:endParaRPr lang="en-US" dirty="0"/>
          </a:p>
          <a:p>
            <a:endParaRPr lang="en-US" dirty="0"/>
          </a:p>
        </p:txBody>
      </p:sp>
      <p:sp>
        <p:nvSpPr>
          <p:cNvPr id="4" name="Footer Placeholder 3">
            <a:extLst>
              <a:ext uri="{FF2B5EF4-FFF2-40B4-BE49-F238E27FC236}">
                <a16:creationId xmlns:a16="http://schemas.microsoft.com/office/drawing/2014/main" id="{B860F97D-B3F1-445B-8919-5E708AB9845B}"/>
              </a:ext>
            </a:extLst>
          </p:cNvPr>
          <p:cNvSpPr>
            <a:spLocks noGrp="1"/>
          </p:cNvSpPr>
          <p:nvPr>
            <p:ph type="ftr" sz="quarter" idx="11"/>
          </p:nvPr>
        </p:nvSpPr>
        <p:spPr/>
        <p:txBody>
          <a:bodyPr/>
          <a:lstStyle/>
          <a:p>
            <a:pPr>
              <a:defRPr/>
            </a:pPr>
            <a:r>
              <a:rPr lang="en-US"/>
              <a:t>Mutual Exclusion (12)</a:t>
            </a:r>
            <a:endParaRPr lang="en-US" dirty="0"/>
          </a:p>
        </p:txBody>
      </p:sp>
      <p:sp>
        <p:nvSpPr>
          <p:cNvPr id="5" name="Slide Number Placeholder 4">
            <a:extLst>
              <a:ext uri="{FF2B5EF4-FFF2-40B4-BE49-F238E27FC236}">
                <a16:creationId xmlns:a16="http://schemas.microsoft.com/office/drawing/2014/main" id="{9B99EAEC-6B78-4D3E-8B7F-F4CFF4E1E582}"/>
              </a:ext>
            </a:extLst>
          </p:cNvPr>
          <p:cNvSpPr>
            <a:spLocks noGrp="1"/>
          </p:cNvSpPr>
          <p:nvPr>
            <p:ph type="sldNum" sz="quarter" idx="12"/>
          </p:nvPr>
        </p:nvSpPr>
        <p:spPr/>
        <p:txBody>
          <a:bodyPr/>
          <a:lstStyle/>
          <a:p>
            <a:pPr>
              <a:defRPr/>
            </a:pPr>
            <a:fld id="{0D7B5496-982B-480A-8085-B08F2CA91C21}" type="slidenum">
              <a:rPr lang="en-US" smtClean="0"/>
              <a:pPr>
                <a:defRPr/>
              </a:pPr>
              <a:t>12</a:t>
            </a:fld>
            <a:endParaRPr lang="en-US" dirty="0"/>
          </a:p>
        </p:txBody>
      </p:sp>
    </p:spTree>
    <p:extLst>
      <p:ext uri="{BB962C8B-B14F-4D97-AF65-F5344CB8AC3E}">
        <p14:creationId xmlns:p14="http://schemas.microsoft.com/office/powerpoint/2010/main" val="332582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26" name="Rectangle 2"/>
          <p:cNvSpPr>
            <a:spLocks noGrp="1" noChangeArrowheads="1"/>
          </p:cNvSpPr>
          <p:nvPr>
            <p:ph type="title"/>
          </p:nvPr>
        </p:nvSpPr>
        <p:spPr/>
        <p:txBody>
          <a:bodyPr/>
          <a:lstStyle/>
          <a:p>
            <a:r>
              <a:rPr lang="en-US" dirty="0"/>
              <a:t>Task Control Block (tcb)</a:t>
            </a:r>
          </a:p>
        </p:txBody>
      </p:sp>
      <p:sp>
        <p:nvSpPr>
          <p:cNvPr id="2" name="Footer Placeholder 1">
            <a:extLst>
              <a:ext uri="{FF2B5EF4-FFF2-40B4-BE49-F238E27FC236}">
                <a16:creationId xmlns:a16="http://schemas.microsoft.com/office/drawing/2014/main" id="{36DA0B10-179C-474F-B4B4-2106A80C9343}"/>
              </a:ext>
            </a:extLst>
          </p:cNvPr>
          <p:cNvSpPr>
            <a:spLocks noGrp="1"/>
          </p:cNvSpPr>
          <p:nvPr>
            <p:ph type="ftr" sz="quarter" idx="11"/>
          </p:nvPr>
        </p:nvSpPr>
        <p:spPr/>
        <p:txBody>
          <a:bodyPr/>
          <a:lstStyle/>
          <a:p>
            <a:pPr>
              <a:defRPr/>
            </a:pPr>
            <a:r>
              <a:rPr lang="en-US"/>
              <a:t>Mutual Exclusion (12)</a:t>
            </a:r>
            <a:endParaRPr lang="en-US" dirty="0"/>
          </a:p>
        </p:txBody>
      </p:sp>
      <p:sp>
        <p:nvSpPr>
          <p:cNvPr id="5" name="Slide Number Placeholder 4">
            <a:extLst>
              <a:ext uri="{FF2B5EF4-FFF2-40B4-BE49-F238E27FC236}">
                <a16:creationId xmlns:a16="http://schemas.microsoft.com/office/drawing/2014/main" id="{39013683-04C6-450A-ADED-C8AEB8BDFC78}"/>
              </a:ext>
            </a:extLst>
          </p:cNvPr>
          <p:cNvSpPr>
            <a:spLocks noGrp="1"/>
          </p:cNvSpPr>
          <p:nvPr>
            <p:ph type="sldNum" sz="quarter" idx="12"/>
          </p:nvPr>
        </p:nvSpPr>
        <p:spPr/>
        <p:txBody>
          <a:bodyPr/>
          <a:lstStyle/>
          <a:p>
            <a:pPr>
              <a:defRPr/>
            </a:pPr>
            <a:fld id="{0D7B5496-982B-480A-8085-B08F2CA91C21}" type="slidenum">
              <a:rPr lang="en-US" smtClean="0"/>
              <a:pPr>
                <a:defRPr/>
              </a:pPr>
              <a:t>13</a:t>
            </a:fld>
            <a:endParaRPr lang="en-US" dirty="0"/>
          </a:p>
        </p:txBody>
      </p:sp>
      <p:sp>
        <p:nvSpPr>
          <p:cNvPr id="3" name="Rectangle 2"/>
          <p:cNvSpPr/>
          <p:nvPr/>
        </p:nvSpPr>
        <p:spPr>
          <a:xfrm>
            <a:off x="864810" y="1320196"/>
            <a:ext cx="9480992" cy="5401479"/>
          </a:xfrm>
          <a:prstGeom prst="rect">
            <a:avLst/>
          </a:prstGeom>
        </p:spPr>
        <p:txBody>
          <a:bodyPr wrap="square">
            <a:spAutoFit/>
          </a:bodyPr>
          <a:lstStyle/>
          <a:p>
            <a:pPr>
              <a:tabLst>
                <a:tab pos="554356" algn="l"/>
                <a:tab pos="4943476" algn="l"/>
              </a:tabLst>
            </a:pPr>
            <a:r>
              <a:rPr lang="en-US" sz="1500" b="1" dirty="0">
                <a:latin typeface="Courier New" panose="02070309020205020404" pitchFamily="49" charset="0"/>
                <a:cs typeface="Courier New" panose="02070309020205020404" pitchFamily="49" charset="0"/>
              </a:rPr>
              <a:t>// task control block</a:t>
            </a:r>
          </a:p>
          <a:p>
            <a:pPr>
              <a:tabLst>
                <a:tab pos="554356" algn="l"/>
                <a:tab pos="4943476" algn="l"/>
              </a:tabLst>
            </a:pPr>
            <a:r>
              <a:rPr lang="en-US" sz="1500" b="1" dirty="0" err="1">
                <a:latin typeface="Courier New" panose="02070309020205020404" pitchFamily="49" charset="0"/>
                <a:cs typeface="Courier New" panose="02070309020205020404" pitchFamily="49" charset="0"/>
              </a:rPr>
              <a:t>typedef</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struct</a:t>
            </a:r>
            <a:r>
              <a:rPr lang="en-US" sz="1500" b="1" dirty="0">
                <a:latin typeface="Courier New" panose="02070309020205020404" pitchFamily="49" charset="0"/>
                <a:cs typeface="Courier New" panose="02070309020205020404" pitchFamily="49" charset="0"/>
              </a:rPr>
              <a:t>	// task control block</a:t>
            </a:r>
          </a:p>
          <a:p>
            <a:pPr>
              <a:tabLst>
                <a:tab pos="554356" algn="l"/>
                <a:tab pos="4943476" algn="l"/>
              </a:tabLst>
            </a:pPr>
            <a:r>
              <a:rPr lang="en-US" sz="1500" b="1" dirty="0">
                <a:latin typeface="Courier New" panose="02070309020205020404" pitchFamily="49" charset="0"/>
                <a:cs typeface="Courier New" panose="02070309020205020404" pitchFamily="49" charset="0"/>
              </a:rPr>
              <a:t>{</a:t>
            </a:r>
          </a:p>
          <a:p>
            <a:pPr>
              <a:tabLst>
                <a:tab pos="554356" algn="l"/>
                <a:tab pos="4943476" algn="l"/>
              </a:tabLst>
            </a:pPr>
            <a:r>
              <a:rPr lang="en-US" sz="1500" b="1" dirty="0">
                <a:latin typeface="Courier New" panose="02070309020205020404" pitchFamily="49" charset="0"/>
                <a:cs typeface="Courier New" panose="02070309020205020404" pitchFamily="49" charset="0"/>
              </a:rPr>
              <a:t>	char* name;	// task name</a:t>
            </a:r>
          </a:p>
          <a:p>
            <a:pPr>
              <a:tabLst>
                <a:tab pos="554356" algn="l"/>
                <a:tab pos="4943476" algn="l"/>
              </a:tabLst>
            </a:pPr>
            <a:r>
              <a:rPr lang="en-US" sz="1500" b="1" dirty="0">
                <a:latin typeface="Courier New" panose="02070309020205020404" pitchFamily="49" charset="0"/>
                <a:cs typeface="Courier New" panose="02070309020205020404" pitchFamily="49" charset="0"/>
              </a:rPr>
              <a:t>	int (*task)(</a:t>
            </a:r>
            <a:r>
              <a:rPr lang="en-US" sz="1500" b="1" dirty="0" err="1">
                <a:latin typeface="Courier New" panose="02070309020205020404" pitchFamily="49" charset="0"/>
                <a:cs typeface="Courier New" panose="02070309020205020404" pitchFamily="49" charset="0"/>
              </a:rPr>
              <a:t>int,char</a:t>
            </a:r>
            <a:r>
              <a:rPr lang="en-US" sz="1500" b="1" dirty="0">
                <a:latin typeface="Courier New" panose="02070309020205020404" pitchFamily="49" charset="0"/>
                <a:cs typeface="Courier New" panose="02070309020205020404" pitchFamily="49" charset="0"/>
              </a:rPr>
              <a:t>**);	// task address</a:t>
            </a:r>
          </a:p>
          <a:p>
            <a:pPr>
              <a:tabLst>
                <a:tab pos="554356" algn="l"/>
                <a:tab pos="4943476" algn="l"/>
              </a:tabLst>
            </a:pPr>
            <a:r>
              <a:rPr lang="en-US" sz="1500" b="1" dirty="0">
                <a:solidFill>
                  <a:srgbClr val="FF0000"/>
                </a:solidFill>
                <a:latin typeface="Courier New" panose="02070309020205020404" pitchFamily="49" charset="0"/>
                <a:cs typeface="Courier New" panose="02070309020205020404" pitchFamily="49" charset="0"/>
              </a:rPr>
              <a:t>	int state;	// task state (P2)</a:t>
            </a:r>
          </a:p>
          <a:p>
            <a:pPr>
              <a:tabLst>
                <a:tab pos="554356" algn="l"/>
                <a:tab pos="4943476" algn="l"/>
              </a:tabLst>
            </a:pPr>
            <a:r>
              <a:rPr lang="en-US" sz="1500" b="1" dirty="0">
                <a:solidFill>
                  <a:srgbClr val="FF0000"/>
                </a:solidFill>
                <a:latin typeface="Courier New" panose="02070309020205020404" pitchFamily="49" charset="0"/>
                <a:cs typeface="Courier New" panose="02070309020205020404" pitchFamily="49" charset="0"/>
              </a:rPr>
              <a:t>	int priority;	// task priority (P2)</a:t>
            </a:r>
          </a:p>
          <a:p>
            <a:pPr>
              <a:tabLst>
                <a:tab pos="554356" algn="l"/>
                <a:tab pos="4943476" algn="l"/>
              </a:tabLst>
            </a:pPr>
            <a:r>
              <a:rPr lang="en-US" sz="1500" b="1" dirty="0">
                <a:latin typeface="Courier New" panose="02070309020205020404" pitchFamily="49" charset="0"/>
                <a:cs typeface="Courier New" panose="02070309020205020404" pitchFamily="49" charset="0"/>
              </a:rPr>
              <a:t>	int </a:t>
            </a:r>
            <a:r>
              <a:rPr lang="en-US" sz="1500" b="1" dirty="0" err="1">
                <a:latin typeface="Courier New" panose="02070309020205020404" pitchFamily="49" charset="0"/>
                <a:cs typeface="Courier New" panose="02070309020205020404" pitchFamily="49" charset="0"/>
              </a:rPr>
              <a:t>argc</a:t>
            </a:r>
            <a:r>
              <a:rPr lang="en-US" sz="1500" b="1" dirty="0">
                <a:latin typeface="Courier New" panose="02070309020205020404" pitchFamily="49" charset="0"/>
                <a:cs typeface="Courier New" panose="02070309020205020404" pitchFamily="49" charset="0"/>
              </a:rPr>
              <a:t>;	// task argument count (P1)</a:t>
            </a:r>
          </a:p>
          <a:p>
            <a:pPr>
              <a:tabLst>
                <a:tab pos="554356" algn="l"/>
                <a:tab pos="4943476" algn="l"/>
              </a:tabLst>
            </a:pPr>
            <a:r>
              <a:rPr lang="en-US" sz="1500" b="1" dirty="0">
                <a:latin typeface="Courier New" panose="02070309020205020404" pitchFamily="49" charset="0"/>
                <a:cs typeface="Courier New" panose="02070309020205020404" pitchFamily="49" charset="0"/>
              </a:rPr>
              <a:t>	char** </a:t>
            </a:r>
            <a:r>
              <a:rPr lang="en-US" sz="1500" b="1" dirty="0" err="1">
                <a:latin typeface="Courier New" panose="02070309020205020404" pitchFamily="49" charset="0"/>
                <a:cs typeface="Courier New" panose="02070309020205020404" pitchFamily="49" charset="0"/>
              </a:rPr>
              <a:t>argv</a:t>
            </a:r>
            <a:r>
              <a:rPr lang="en-US" sz="1500" b="1" dirty="0">
                <a:latin typeface="Courier New" panose="02070309020205020404" pitchFamily="49" charset="0"/>
                <a:cs typeface="Courier New" panose="02070309020205020404" pitchFamily="49" charset="0"/>
              </a:rPr>
              <a:t>;	// task argument pointers (P1)</a:t>
            </a:r>
          </a:p>
          <a:p>
            <a:pPr>
              <a:tabLst>
                <a:tab pos="554356" algn="l"/>
                <a:tab pos="4943476" algn="l"/>
              </a:tabLst>
            </a:pPr>
            <a:r>
              <a:rPr lang="en-US" sz="1500" b="1" dirty="0">
                <a:latin typeface="Courier New" panose="02070309020205020404" pitchFamily="49" charset="0"/>
                <a:cs typeface="Courier New" panose="02070309020205020404" pitchFamily="49" charset="0"/>
              </a:rPr>
              <a:t>	int signal;							// task signals (P1)</a:t>
            </a:r>
          </a:p>
          <a:p>
            <a:pPr>
              <a:tabLst>
                <a:tab pos="554356" algn="l"/>
                <a:tab pos="4943476" algn="l"/>
              </a:tabLst>
            </a:pPr>
            <a:r>
              <a:rPr lang="en-US" sz="1500" b="1" dirty="0">
                <a:latin typeface="Courier New" panose="02070309020205020404" pitchFamily="49" charset="0"/>
                <a:cs typeface="Courier New" panose="02070309020205020404" pitchFamily="49" charset="0"/>
              </a:rPr>
              <a:t>//	void (*</a:t>
            </a:r>
            <a:r>
              <a:rPr lang="en-US" sz="1500" b="1" dirty="0" err="1">
                <a:latin typeface="Courier New" panose="02070309020205020404" pitchFamily="49" charset="0"/>
                <a:cs typeface="Courier New" panose="02070309020205020404" pitchFamily="49" charset="0"/>
              </a:rPr>
              <a:t>sigContHandler</a:t>
            </a:r>
            <a:r>
              <a:rPr lang="en-US" sz="1500" b="1" dirty="0">
                <a:latin typeface="Courier New" panose="02070309020205020404" pitchFamily="49" charset="0"/>
                <a:cs typeface="Courier New" panose="02070309020205020404" pitchFamily="49" charset="0"/>
              </a:rPr>
              <a:t>)(void);	// task </a:t>
            </a:r>
            <a:r>
              <a:rPr lang="en-US" sz="1500" b="1" dirty="0" err="1">
                <a:latin typeface="Courier New" panose="02070309020205020404" pitchFamily="49" charset="0"/>
                <a:cs typeface="Courier New" panose="02070309020205020404" pitchFamily="49" charset="0"/>
              </a:rPr>
              <a:t>mySIGCONT</a:t>
            </a:r>
            <a:r>
              <a:rPr lang="en-US" sz="1500" b="1" dirty="0">
                <a:latin typeface="Courier New" panose="02070309020205020404" pitchFamily="49" charset="0"/>
                <a:cs typeface="Courier New" panose="02070309020205020404" pitchFamily="49" charset="0"/>
              </a:rPr>
              <a:t> handler</a:t>
            </a:r>
          </a:p>
          <a:p>
            <a:pPr>
              <a:tabLst>
                <a:tab pos="554356" algn="l"/>
                <a:tab pos="4943476" algn="l"/>
              </a:tabLst>
            </a:pPr>
            <a:r>
              <a:rPr lang="en-US" sz="1500" b="1" dirty="0">
                <a:latin typeface="Courier New" panose="02070309020205020404" pitchFamily="49" charset="0"/>
                <a:cs typeface="Courier New" panose="02070309020205020404" pitchFamily="49" charset="0"/>
              </a:rPr>
              <a:t>	void (*</a:t>
            </a:r>
            <a:r>
              <a:rPr lang="en-US" sz="1500" b="1" dirty="0" err="1">
                <a:latin typeface="Courier New" panose="02070309020205020404" pitchFamily="49" charset="0"/>
                <a:cs typeface="Courier New" panose="02070309020205020404" pitchFamily="49" charset="0"/>
              </a:rPr>
              <a:t>sigIntHandler</a:t>
            </a:r>
            <a:r>
              <a:rPr lang="en-US" sz="1500" b="1" dirty="0">
                <a:latin typeface="Courier New" panose="02070309020205020404" pitchFamily="49" charset="0"/>
                <a:cs typeface="Courier New" panose="02070309020205020404" pitchFamily="49" charset="0"/>
              </a:rPr>
              <a:t>)(void);	// task </a:t>
            </a:r>
            <a:r>
              <a:rPr lang="en-US" sz="1500" b="1" dirty="0" err="1">
                <a:latin typeface="Courier New" panose="02070309020205020404" pitchFamily="49" charset="0"/>
                <a:cs typeface="Courier New" panose="02070309020205020404" pitchFamily="49" charset="0"/>
              </a:rPr>
              <a:t>mySIGINT</a:t>
            </a:r>
            <a:r>
              <a:rPr lang="en-US" sz="1500" b="1" dirty="0">
                <a:latin typeface="Courier New" panose="02070309020205020404" pitchFamily="49" charset="0"/>
                <a:cs typeface="Courier New" panose="02070309020205020404" pitchFamily="49" charset="0"/>
              </a:rPr>
              <a:t> handler</a:t>
            </a:r>
          </a:p>
          <a:p>
            <a:pPr>
              <a:tabLst>
                <a:tab pos="554356" algn="l"/>
                <a:tab pos="4943476" algn="l"/>
              </a:tabLst>
            </a:pPr>
            <a:r>
              <a:rPr lang="en-US" sz="1500" b="1" dirty="0">
                <a:latin typeface="Courier New" panose="02070309020205020404" pitchFamily="49" charset="0"/>
                <a:cs typeface="Courier New" panose="02070309020205020404" pitchFamily="49" charset="0"/>
              </a:rPr>
              <a:t>//	void (*</a:t>
            </a:r>
            <a:r>
              <a:rPr lang="en-US" sz="1500" b="1" dirty="0" err="1">
                <a:latin typeface="Courier New" panose="02070309020205020404" pitchFamily="49" charset="0"/>
                <a:cs typeface="Courier New" panose="02070309020205020404" pitchFamily="49" charset="0"/>
              </a:rPr>
              <a:t>sigKillHandler</a:t>
            </a:r>
            <a:r>
              <a:rPr lang="en-US" sz="1500" b="1" dirty="0">
                <a:latin typeface="Courier New" panose="02070309020205020404" pitchFamily="49" charset="0"/>
                <a:cs typeface="Courier New" panose="02070309020205020404" pitchFamily="49" charset="0"/>
              </a:rPr>
              <a:t>)(void);	// task </a:t>
            </a:r>
            <a:r>
              <a:rPr lang="en-US" sz="1500" b="1" dirty="0" err="1">
                <a:latin typeface="Courier New" panose="02070309020205020404" pitchFamily="49" charset="0"/>
                <a:cs typeface="Courier New" panose="02070309020205020404" pitchFamily="49" charset="0"/>
              </a:rPr>
              <a:t>mySIGKILL</a:t>
            </a:r>
            <a:r>
              <a:rPr lang="en-US" sz="1500" b="1" dirty="0">
                <a:latin typeface="Courier New" panose="02070309020205020404" pitchFamily="49" charset="0"/>
                <a:cs typeface="Courier New" panose="02070309020205020404" pitchFamily="49" charset="0"/>
              </a:rPr>
              <a:t> handler</a:t>
            </a:r>
          </a:p>
          <a:p>
            <a:pPr>
              <a:tabLst>
                <a:tab pos="554356" algn="l"/>
                <a:tab pos="4943476" algn="l"/>
              </a:tabLst>
            </a:pPr>
            <a:r>
              <a:rPr lang="da-DK" sz="1500" b="1" dirty="0">
                <a:latin typeface="Courier New" panose="02070309020205020404" pitchFamily="49" charset="0"/>
                <a:cs typeface="Courier New" panose="02070309020205020404" pitchFamily="49" charset="0"/>
              </a:rPr>
              <a:t>//	void (*sigTermHandler)(void);	// task mySIGTERM handler</a:t>
            </a:r>
          </a:p>
          <a:p>
            <a:pPr>
              <a:tabLst>
                <a:tab pos="554356" algn="l"/>
                <a:tab pos="4943476" algn="l"/>
              </a:tabLst>
            </a:pPr>
            <a:r>
              <a:rPr lang="en-US" sz="1500" b="1" dirty="0">
                <a:latin typeface="Courier New" panose="02070309020205020404" pitchFamily="49" charset="0"/>
                <a:cs typeface="Courier New" panose="02070309020205020404" pitchFamily="49" charset="0"/>
              </a:rPr>
              <a:t>//	void (*</a:t>
            </a:r>
            <a:r>
              <a:rPr lang="en-US" sz="1500" b="1" dirty="0" err="1">
                <a:latin typeface="Courier New" panose="02070309020205020404" pitchFamily="49" charset="0"/>
                <a:cs typeface="Courier New" panose="02070309020205020404" pitchFamily="49" charset="0"/>
              </a:rPr>
              <a:t>sigTstpHandler</a:t>
            </a:r>
            <a:r>
              <a:rPr lang="en-US" sz="1500" b="1" dirty="0">
                <a:latin typeface="Courier New" panose="02070309020205020404" pitchFamily="49" charset="0"/>
                <a:cs typeface="Courier New" panose="02070309020205020404" pitchFamily="49" charset="0"/>
              </a:rPr>
              <a:t>)(void);	// task </a:t>
            </a:r>
            <a:r>
              <a:rPr lang="en-US" sz="1500" b="1" dirty="0" err="1">
                <a:latin typeface="Courier New" panose="02070309020205020404" pitchFamily="49" charset="0"/>
                <a:cs typeface="Courier New" panose="02070309020205020404" pitchFamily="49" charset="0"/>
              </a:rPr>
              <a:t>mySIGTSTP</a:t>
            </a:r>
            <a:r>
              <a:rPr lang="en-US" sz="1500" b="1" dirty="0">
                <a:latin typeface="Courier New" panose="02070309020205020404" pitchFamily="49" charset="0"/>
                <a:cs typeface="Courier New" panose="02070309020205020404" pitchFamily="49" charset="0"/>
              </a:rPr>
              <a:t> handler</a:t>
            </a:r>
          </a:p>
          <a:p>
            <a:pPr>
              <a:tabLst>
                <a:tab pos="554356" algn="l"/>
                <a:tab pos="4943476" algn="l"/>
              </a:tabLst>
            </a:pPr>
            <a:r>
              <a:rPr lang="en-US" sz="1500" b="1" dirty="0">
                <a:latin typeface="Courier New" panose="02070309020205020404" pitchFamily="49" charset="0"/>
                <a:cs typeface="Courier New" panose="02070309020205020404" pitchFamily="49" charset="0"/>
              </a:rPr>
              <a:t>	TID parent;	// task parent</a:t>
            </a:r>
          </a:p>
          <a:p>
            <a:pPr>
              <a:tabLst>
                <a:tab pos="554356" algn="l"/>
                <a:tab pos="4943476" algn="l"/>
              </a:tabLst>
            </a:pPr>
            <a:r>
              <a:rPr lang="en-US" sz="1500" b="1" dirty="0">
                <a:latin typeface="Courier New" panose="02070309020205020404" pitchFamily="49" charset="0"/>
                <a:cs typeface="Courier New" panose="02070309020205020404" pitchFamily="49" charset="0"/>
              </a:rPr>
              <a:t>	int RPT;	// task root page table (P4)</a:t>
            </a:r>
          </a:p>
          <a:p>
            <a:pPr>
              <a:tabLst>
                <a:tab pos="554356" algn="l"/>
                <a:tab pos="4943476" algn="l"/>
              </a:tabLst>
            </a:pPr>
            <a:r>
              <a:rPr lang="en-US" sz="1500" b="1" dirty="0">
                <a:latin typeface="Courier New" panose="02070309020205020404" pitchFamily="49" charset="0"/>
                <a:cs typeface="Courier New" panose="02070309020205020404" pitchFamily="49" charset="0"/>
              </a:rPr>
              <a:t>	int </a:t>
            </a:r>
            <a:r>
              <a:rPr lang="en-US" sz="1500" b="1" dirty="0" err="1">
                <a:latin typeface="Courier New" panose="02070309020205020404" pitchFamily="49" charset="0"/>
                <a:cs typeface="Courier New" panose="02070309020205020404" pitchFamily="49" charset="0"/>
              </a:rPr>
              <a:t>cdir</a:t>
            </a:r>
            <a:r>
              <a:rPr lang="en-US" sz="1500" b="1" dirty="0">
                <a:latin typeface="Courier New" panose="02070309020205020404" pitchFamily="49" charset="0"/>
                <a:cs typeface="Courier New" panose="02070309020205020404" pitchFamily="49" charset="0"/>
              </a:rPr>
              <a:t>;	// task directory (P6)</a:t>
            </a:r>
          </a:p>
          <a:p>
            <a:pPr>
              <a:tabLst>
                <a:tab pos="554356" algn="l"/>
                <a:tab pos="4943476" algn="l"/>
              </a:tabLst>
            </a:pPr>
            <a:r>
              <a:rPr lang="en-US" sz="1500" b="1" dirty="0">
                <a:latin typeface="Courier New" panose="02070309020205020404" pitchFamily="49" charset="0"/>
                <a:cs typeface="Courier New" panose="02070309020205020404" pitchFamily="49" charset="0"/>
              </a:rPr>
              <a:t>	</a:t>
            </a:r>
            <a:r>
              <a:rPr lang="en-US" sz="1500" b="1" dirty="0">
                <a:solidFill>
                  <a:srgbClr val="FF0000"/>
                </a:solidFill>
                <a:latin typeface="Courier New" panose="02070309020205020404" pitchFamily="49" charset="0"/>
                <a:cs typeface="Courier New" panose="02070309020205020404" pitchFamily="49" charset="0"/>
              </a:rPr>
              <a:t>Semaphore *event;	// blocked task semaphore (P2)</a:t>
            </a:r>
          </a:p>
          <a:p>
            <a:pPr>
              <a:tabLst>
                <a:tab pos="554356" algn="l"/>
                <a:tab pos="4943476" algn="l"/>
              </a:tabLst>
            </a:pPr>
            <a:r>
              <a:rPr lang="en-US" sz="1500" b="1" dirty="0">
                <a:latin typeface="Courier New" panose="02070309020205020404" pitchFamily="49" charset="0"/>
                <a:cs typeface="Courier New" panose="02070309020205020404" pitchFamily="49" charset="0"/>
              </a:rPr>
              <a:t>	void* stack;	// task stack (P1)</a:t>
            </a:r>
          </a:p>
          <a:p>
            <a:pPr>
              <a:tabLst>
                <a:tab pos="554356" algn="l"/>
                <a:tab pos="4943476" algn="l"/>
              </a:tabLst>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jmp_buf</a:t>
            </a:r>
            <a:r>
              <a:rPr lang="en-US" sz="1500" b="1" dirty="0">
                <a:latin typeface="Courier New" panose="02070309020205020404" pitchFamily="49" charset="0"/>
                <a:cs typeface="Courier New" panose="02070309020205020404" pitchFamily="49" charset="0"/>
              </a:rPr>
              <a:t> context;	// task context pointer (P1)</a:t>
            </a:r>
          </a:p>
          <a:p>
            <a:pPr>
              <a:tabLst>
                <a:tab pos="554356" algn="l"/>
                <a:tab pos="4943476" algn="l"/>
              </a:tabLst>
            </a:pPr>
            <a:r>
              <a:rPr lang="en-US" sz="1500" b="1" dirty="0">
                <a:latin typeface="Courier New" panose="02070309020205020404" pitchFamily="49" charset="0"/>
                <a:cs typeface="Courier New" panose="02070309020205020404" pitchFamily="49" charset="0"/>
              </a:rPr>
              <a:t>} TCB;</a:t>
            </a:r>
          </a:p>
        </p:txBody>
      </p:sp>
      <p:grpSp>
        <p:nvGrpSpPr>
          <p:cNvPr id="9" name="Group 8"/>
          <p:cNvGrpSpPr/>
          <p:nvPr/>
        </p:nvGrpSpPr>
        <p:grpSpPr>
          <a:xfrm>
            <a:off x="998670" y="1233489"/>
            <a:ext cx="9621707" cy="1740046"/>
            <a:chOff x="765549" y="265908"/>
            <a:chExt cx="8018090" cy="1450039"/>
          </a:xfrm>
        </p:grpSpPr>
        <p:sp>
          <p:nvSpPr>
            <p:cNvPr id="10" name="Rounded Rectangle 9"/>
            <p:cNvSpPr/>
            <p:nvPr/>
          </p:nvSpPr>
          <p:spPr bwMode="auto">
            <a:xfrm>
              <a:off x="765549" y="1330960"/>
              <a:ext cx="7568825" cy="384987"/>
            </a:xfrm>
            <a:prstGeom prst="roundRect">
              <a:avLst/>
            </a:prstGeom>
            <a:solidFill>
              <a:srgbClr val="FF0000">
                <a:alpha val="1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sp>
          <p:nvSpPr>
            <p:cNvPr id="11" name="Rounded Rectangular Callout 10"/>
            <p:cNvSpPr/>
            <p:nvPr/>
          </p:nvSpPr>
          <p:spPr>
            <a:xfrm>
              <a:off x="2544445" y="265908"/>
              <a:ext cx="6239194" cy="580642"/>
            </a:xfrm>
            <a:prstGeom prst="wedgeRoundRectCallout">
              <a:avLst>
                <a:gd name="adj1" fmla="val -54818"/>
                <a:gd name="adj2" fmla="val 131818"/>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0000"/>
                  </a:solidFill>
                  <a:latin typeface="Comic Sans MS" pitchFamily="66" charset="0"/>
                </a:rPr>
                <a:t>State = { NEW, READY, RUNNING, BLOCKED, EXIT }</a:t>
              </a:r>
            </a:p>
            <a:p>
              <a:pPr algn="ctr"/>
              <a:r>
                <a:rPr lang="en-US" b="1" dirty="0">
                  <a:solidFill>
                    <a:srgbClr val="000000"/>
                  </a:solidFill>
                  <a:latin typeface="Comic Sans MS" pitchFamily="66" charset="0"/>
                </a:rPr>
                <a:t>Priority = { LOW, MED, HIGH, VERY_HIGH, HIGHEST }</a:t>
              </a:r>
            </a:p>
          </p:txBody>
        </p:sp>
      </p:grpSp>
      <p:grpSp>
        <p:nvGrpSpPr>
          <p:cNvPr id="12" name="Group 11"/>
          <p:cNvGrpSpPr/>
          <p:nvPr/>
        </p:nvGrpSpPr>
        <p:grpSpPr>
          <a:xfrm>
            <a:off x="998668" y="4480561"/>
            <a:ext cx="9379771" cy="1517386"/>
            <a:chOff x="765549" y="190500"/>
            <a:chExt cx="7816476" cy="1264489"/>
          </a:xfrm>
        </p:grpSpPr>
        <p:sp>
          <p:nvSpPr>
            <p:cNvPr id="13" name="Rounded Rectangle 12"/>
            <p:cNvSpPr/>
            <p:nvPr/>
          </p:nvSpPr>
          <p:spPr bwMode="auto">
            <a:xfrm>
              <a:off x="765549" y="1168400"/>
              <a:ext cx="7568825" cy="286589"/>
            </a:xfrm>
            <a:prstGeom prst="roundRect">
              <a:avLst/>
            </a:prstGeom>
            <a:solidFill>
              <a:srgbClr val="FF0000">
                <a:alpha val="1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sp>
          <p:nvSpPr>
            <p:cNvPr id="14" name="Rounded Rectangular Callout 13"/>
            <p:cNvSpPr/>
            <p:nvPr/>
          </p:nvSpPr>
          <p:spPr>
            <a:xfrm>
              <a:off x="4505326" y="190500"/>
              <a:ext cx="4076699" cy="365936"/>
            </a:xfrm>
            <a:prstGeom prst="wedgeRoundRectCallout">
              <a:avLst>
                <a:gd name="adj1" fmla="val -89399"/>
                <a:gd name="adj2" fmla="val 212182"/>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920" b="1" dirty="0">
                  <a:solidFill>
                    <a:srgbClr val="000000"/>
                  </a:solidFill>
                  <a:latin typeface="Comic Sans MS" pitchFamily="66" charset="0"/>
                </a:rPr>
                <a:t>Pending semaphore when blocked.</a:t>
              </a:r>
            </a:p>
          </p:txBody>
        </p:sp>
      </p:grpSp>
    </p:spTree>
    <p:extLst>
      <p:ext uri="{BB962C8B-B14F-4D97-AF65-F5344CB8AC3E}">
        <p14:creationId xmlns:p14="http://schemas.microsoft.com/office/powerpoint/2010/main" val="102545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B440-60FE-48EC-9D12-9803461C96A8}"/>
              </a:ext>
            </a:extLst>
          </p:cNvPr>
          <p:cNvSpPr>
            <a:spLocks noGrp="1"/>
          </p:cNvSpPr>
          <p:nvPr>
            <p:ph type="title"/>
          </p:nvPr>
        </p:nvSpPr>
        <p:spPr/>
        <p:txBody>
          <a:bodyPr/>
          <a:lstStyle/>
          <a:p>
            <a:r>
              <a:rPr lang="en-US" dirty="0"/>
              <a:t>Step 4: List Tasks</a:t>
            </a:r>
          </a:p>
        </p:txBody>
      </p:sp>
      <p:sp>
        <p:nvSpPr>
          <p:cNvPr id="3" name="Content Placeholder 2">
            <a:extLst>
              <a:ext uri="{FF2B5EF4-FFF2-40B4-BE49-F238E27FC236}">
                <a16:creationId xmlns:a16="http://schemas.microsoft.com/office/drawing/2014/main" id="{271D6807-ADF5-4FD0-A040-43E0AEB63AE5}"/>
              </a:ext>
            </a:extLst>
          </p:cNvPr>
          <p:cNvSpPr>
            <a:spLocks noGrp="1"/>
          </p:cNvSpPr>
          <p:nvPr>
            <p:ph sz="quarter" idx="1"/>
          </p:nvPr>
        </p:nvSpPr>
        <p:spPr/>
        <p:txBody>
          <a:bodyPr/>
          <a:lstStyle/>
          <a:p>
            <a:r>
              <a:rPr lang="en-US" dirty="0"/>
              <a:t>Modify the list tasks command to</a:t>
            </a:r>
          </a:p>
          <a:p>
            <a:pPr lvl="1"/>
            <a:r>
              <a:rPr lang="en-US" sz="1800" dirty="0"/>
              <a:t>Display all tasks in all system queues in execution/priority order</a:t>
            </a:r>
          </a:p>
          <a:p>
            <a:pPr lvl="1">
              <a:spcBef>
                <a:spcPts val="0"/>
              </a:spcBef>
            </a:pPr>
            <a:r>
              <a:rPr lang="en-US" sz="1800" dirty="0"/>
              <a:t>List task name, if the task is ready, paused, executing, or blocked, and the task priority.</a:t>
            </a:r>
          </a:p>
          <a:p>
            <a:pPr lvl="1">
              <a:spcBef>
                <a:spcPts val="0"/>
              </a:spcBef>
            </a:pPr>
            <a:r>
              <a:rPr lang="en-US" sz="1800" dirty="0"/>
              <a:t>If the task is blocked, list the reason for the block.</a:t>
            </a:r>
          </a:p>
          <a:p>
            <a:r>
              <a:rPr lang="en-US" dirty="0"/>
              <a:t>Use the project2 command to schedule timer tasks 1 through 9, two signal tasks and two “</a:t>
            </a:r>
            <a:r>
              <a:rPr lang="en-US" dirty="0" err="1"/>
              <a:t>ImAlive</a:t>
            </a:r>
            <a:r>
              <a:rPr lang="en-US" dirty="0"/>
              <a:t>” tasks.</a:t>
            </a:r>
          </a:p>
          <a:p>
            <a:pPr lvl="1"/>
            <a:r>
              <a:rPr lang="en-US" sz="1800" dirty="0"/>
              <a:t>Round Robin: tics10sec task outputs current time every 10 seconds in round robin order.</a:t>
            </a:r>
          </a:p>
          <a:p>
            <a:pPr lvl="1">
              <a:spcBef>
                <a:spcPts val="0"/>
              </a:spcBef>
            </a:pPr>
            <a:r>
              <a:rPr lang="en-US" sz="1800" dirty="0"/>
              <a:t>Blocking: The low priority “</a:t>
            </a:r>
            <a:r>
              <a:rPr lang="en-US" sz="1800" dirty="0" err="1"/>
              <a:t>ImAlive</a:t>
            </a:r>
            <a:r>
              <a:rPr lang="en-US" sz="1800" dirty="0"/>
              <a:t>” tasks will periodically say hello.</a:t>
            </a:r>
          </a:p>
          <a:p>
            <a:pPr lvl="1">
              <a:spcBef>
                <a:spcPts val="0"/>
              </a:spcBef>
            </a:pPr>
            <a:r>
              <a:rPr lang="en-US" sz="1800" dirty="0" err="1"/>
              <a:t>Prememption</a:t>
            </a:r>
            <a:r>
              <a:rPr lang="en-US" sz="1800" dirty="0"/>
              <a:t>: The high priority “Signal” tasks respond immediately when signaled.</a:t>
            </a:r>
          </a:p>
        </p:txBody>
      </p:sp>
      <p:sp>
        <p:nvSpPr>
          <p:cNvPr id="4" name="Footer Placeholder 3">
            <a:extLst>
              <a:ext uri="{FF2B5EF4-FFF2-40B4-BE49-F238E27FC236}">
                <a16:creationId xmlns:a16="http://schemas.microsoft.com/office/drawing/2014/main" id="{A6F40565-2440-463C-B6F4-56286E467C71}"/>
              </a:ext>
            </a:extLst>
          </p:cNvPr>
          <p:cNvSpPr>
            <a:spLocks noGrp="1"/>
          </p:cNvSpPr>
          <p:nvPr>
            <p:ph type="ftr" sz="quarter" idx="11"/>
          </p:nvPr>
        </p:nvSpPr>
        <p:spPr/>
        <p:txBody>
          <a:bodyPr/>
          <a:lstStyle/>
          <a:p>
            <a:pPr>
              <a:defRPr/>
            </a:pPr>
            <a:r>
              <a:rPr lang="en-US"/>
              <a:t>Mutual Exclusion (12)</a:t>
            </a:r>
            <a:endParaRPr lang="en-US" dirty="0"/>
          </a:p>
        </p:txBody>
      </p:sp>
      <p:sp>
        <p:nvSpPr>
          <p:cNvPr id="5" name="Slide Number Placeholder 4">
            <a:extLst>
              <a:ext uri="{FF2B5EF4-FFF2-40B4-BE49-F238E27FC236}">
                <a16:creationId xmlns:a16="http://schemas.microsoft.com/office/drawing/2014/main" id="{CC75EB6B-1066-4FD6-B16C-6323F3B26560}"/>
              </a:ext>
            </a:extLst>
          </p:cNvPr>
          <p:cNvSpPr>
            <a:spLocks noGrp="1"/>
          </p:cNvSpPr>
          <p:nvPr>
            <p:ph type="sldNum" sz="quarter" idx="12"/>
          </p:nvPr>
        </p:nvSpPr>
        <p:spPr/>
        <p:txBody>
          <a:bodyPr/>
          <a:lstStyle/>
          <a:p>
            <a:pPr>
              <a:defRPr/>
            </a:pPr>
            <a:fld id="{0D7B5496-982B-480A-8085-B08F2CA91C21}" type="slidenum">
              <a:rPr lang="en-US" smtClean="0"/>
              <a:pPr>
                <a:defRPr/>
              </a:pPr>
              <a:t>14</a:t>
            </a:fld>
            <a:endParaRPr lang="en-US" dirty="0"/>
          </a:p>
        </p:txBody>
      </p:sp>
      <p:graphicFrame>
        <p:nvGraphicFramePr>
          <p:cNvPr id="6" name="Group 56">
            <a:extLst>
              <a:ext uri="{FF2B5EF4-FFF2-40B4-BE49-F238E27FC236}">
                <a16:creationId xmlns:a16="http://schemas.microsoft.com/office/drawing/2014/main" id="{89673BAA-6E84-4D3D-9A0A-91E5422CCB0C}"/>
              </a:ext>
            </a:extLst>
          </p:cNvPr>
          <p:cNvGraphicFramePr>
            <a:graphicFrameLocks/>
          </p:cNvGraphicFramePr>
          <p:nvPr>
            <p:extLst>
              <p:ext uri="{D42A27DB-BD31-4B8C-83A1-F6EECF244321}">
                <p14:modId xmlns:p14="http://schemas.microsoft.com/office/powerpoint/2010/main" val="2581542991"/>
              </p:ext>
            </p:extLst>
          </p:nvPr>
        </p:nvGraphicFramePr>
        <p:xfrm>
          <a:off x="1336675" y="4340884"/>
          <a:ext cx="8299450" cy="2346960"/>
        </p:xfrm>
        <a:graphic>
          <a:graphicData uri="http://schemas.openxmlformats.org/drawingml/2006/table">
            <a:tbl>
              <a:tblPr/>
              <a:tblGrid>
                <a:gridCol w="627062">
                  <a:extLst>
                    <a:ext uri="{9D8B030D-6E8A-4147-A177-3AD203B41FA5}">
                      <a16:colId xmlns:a16="http://schemas.microsoft.com/office/drawing/2014/main" val="20000"/>
                    </a:ext>
                  </a:extLst>
                </a:gridCol>
                <a:gridCol w="3132138">
                  <a:extLst>
                    <a:ext uri="{9D8B030D-6E8A-4147-A177-3AD203B41FA5}">
                      <a16:colId xmlns:a16="http://schemas.microsoft.com/office/drawing/2014/main" val="20001"/>
                    </a:ext>
                  </a:extLst>
                </a:gridCol>
                <a:gridCol w="966787">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2373313">
                  <a:extLst>
                    <a:ext uri="{9D8B030D-6E8A-4147-A177-3AD203B41FA5}">
                      <a16:colId xmlns:a16="http://schemas.microsoft.com/office/drawing/2014/main" val="20004"/>
                    </a:ext>
                  </a:extLst>
                </a:gridCol>
              </a:tblGrid>
              <a:tr h="233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Arial" charset="0"/>
                          <a:ea typeface="Times New Roman" pitchFamily="18" charset="0"/>
                          <a:cs typeface="Arial" charset="0"/>
                        </a:rPr>
                        <a:t>#</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FF"/>
                          </a:solidFill>
                          <a:effectLst/>
                          <a:latin typeface="Arial" charset="0"/>
                          <a:ea typeface="Times New Roman" pitchFamily="18" charset="0"/>
                          <a:cs typeface="Arial" charset="0"/>
                        </a:rPr>
                        <a:t>Task Name</a:t>
                      </a:r>
                      <a:endParaRPr kumimoji="0" lang="en-US" sz="16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FFFFFF"/>
                          </a:solidFill>
                          <a:effectLst/>
                          <a:latin typeface="Arial" charset="0"/>
                          <a:ea typeface="Times New Roman" pitchFamily="18" charset="0"/>
                          <a:cs typeface="Arial" charset="0"/>
                        </a:rPr>
                        <a:t>Priority</a:t>
                      </a:r>
                      <a:endParaRPr kumimoji="0" lang="en-US" sz="16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Arial" charset="0"/>
                          <a:ea typeface="Times New Roman" pitchFamily="18" charset="0"/>
                          <a:cs typeface="Arial" charset="0"/>
                        </a:rPr>
                        <a:t>Time slice</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latin typeface="Arial" charset="0"/>
                          <a:ea typeface="Times New Roman" pitchFamily="18" charset="0"/>
                          <a:cs typeface="Arial" charset="0"/>
                        </a:rPr>
                        <a:t>Blocking Semaphore</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extLst>
                  <a:ext uri="{0D108BD9-81ED-4DB2-BD59-A6C34878D82A}">
                    <a16:rowId xmlns:a16="http://schemas.microsoft.com/office/drawing/2014/main" val="10000"/>
                  </a:ext>
                </a:extLst>
              </a:tr>
              <a:tr h="2524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CLI w/pseudo-input interrupts</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5</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Narrow" pitchFamily="34" charset="0"/>
                          <a:ea typeface="Times New Roman" pitchFamily="18" charset="0"/>
                          <a:cs typeface="Courier New" pitchFamily="49" charset="0"/>
                        </a:rPr>
                        <a:t>inBufferReady</a:t>
                      </a:r>
                      <a:endParaRPr kumimoji="0" lang="en-US" sz="16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1-9</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TenSeconds</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Narrow" pitchFamily="34" charset="0"/>
                          <a:ea typeface="Times New Roman" pitchFamily="18" charset="0"/>
                          <a:cs typeface="Courier New" pitchFamily="49" charset="0"/>
                        </a:rPr>
                        <a:t>tics10sec</a:t>
                      </a:r>
                      <a:endParaRPr kumimoji="0" lang="en-US" sz="16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2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sTask1</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Narrow" pitchFamily="34" charset="0"/>
                          <a:cs typeface="Times New Roman" pitchFamily="18" charset="0"/>
                        </a:rPr>
                        <a:t>sTask10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sTask2</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20</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Narrow" pitchFamily="34" charset="0"/>
                          <a:cs typeface="Times New Roman" pitchFamily="18" charset="0"/>
                        </a:rPr>
                        <a:t>sTask11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12</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ImAlive</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None</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08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13</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cs typeface="Times New Roman" pitchFamily="18" charset="0"/>
                        </a:rPr>
                        <a:t>ImAlive</a:t>
                      </a:r>
                      <a:endParaRPr kumimoji="0" lang="en-US" sz="16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1</a:t>
                      </a:r>
                      <a:endParaRPr kumimoji="0" lang="en-US" sz="16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None</a:t>
                      </a: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8035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BEE5-2386-425F-A744-304E43F0984C}"/>
              </a:ext>
            </a:extLst>
          </p:cNvPr>
          <p:cNvSpPr>
            <a:spLocks noGrp="1"/>
          </p:cNvSpPr>
          <p:nvPr>
            <p:ph type="title"/>
          </p:nvPr>
        </p:nvSpPr>
        <p:spPr/>
        <p:txBody>
          <a:bodyPr/>
          <a:lstStyle/>
          <a:p>
            <a:r>
              <a:rPr lang="en-US" dirty="0"/>
              <a:t>Bounded Buffer Solution</a:t>
            </a:r>
          </a:p>
        </p:txBody>
      </p:sp>
      <p:sp>
        <p:nvSpPr>
          <p:cNvPr id="3" name="Footer Placeholder 2">
            <a:extLst>
              <a:ext uri="{FF2B5EF4-FFF2-40B4-BE49-F238E27FC236}">
                <a16:creationId xmlns:a16="http://schemas.microsoft.com/office/drawing/2014/main" id="{552DF605-5772-47EE-A99C-5DB2879DAFFF}"/>
              </a:ext>
            </a:extLst>
          </p:cNvPr>
          <p:cNvSpPr>
            <a:spLocks noGrp="1"/>
          </p:cNvSpPr>
          <p:nvPr>
            <p:ph type="ftr" sz="quarter" idx="11"/>
          </p:nvPr>
        </p:nvSpPr>
        <p:spPr/>
        <p:txBody>
          <a:bodyPr/>
          <a:lstStyle/>
          <a:p>
            <a:pPr>
              <a:defRPr/>
            </a:pPr>
            <a:r>
              <a:rPr lang="en-US"/>
              <a:t>Mutual Exclusion (12)</a:t>
            </a:r>
            <a:endParaRPr lang="en-US" dirty="0"/>
          </a:p>
        </p:txBody>
      </p:sp>
      <p:sp>
        <p:nvSpPr>
          <p:cNvPr id="4" name="Slide Number Placeholder 3">
            <a:extLst>
              <a:ext uri="{FF2B5EF4-FFF2-40B4-BE49-F238E27FC236}">
                <a16:creationId xmlns:a16="http://schemas.microsoft.com/office/drawing/2014/main" id="{B7CC30F5-D0EA-450A-9E35-36D01A7E4B62}"/>
              </a:ext>
            </a:extLst>
          </p:cNvPr>
          <p:cNvSpPr>
            <a:spLocks noGrp="1"/>
          </p:cNvSpPr>
          <p:nvPr>
            <p:ph type="sldNum" sz="quarter" idx="12"/>
          </p:nvPr>
        </p:nvSpPr>
        <p:spPr/>
        <p:txBody>
          <a:bodyPr/>
          <a:lstStyle/>
          <a:p>
            <a:pPr>
              <a:defRPr/>
            </a:pPr>
            <a:fld id="{F59D9B86-AB8B-404F-8D86-C97B35C4C67E}" type="slidenum">
              <a:rPr lang="en-US" smtClean="0"/>
              <a:pPr>
                <a:defRPr/>
              </a:pPr>
              <a:t>15</a:t>
            </a:fld>
            <a:endParaRPr lang="en-US" dirty="0"/>
          </a:p>
        </p:txBody>
      </p:sp>
      <p:sp>
        <p:nvSpPr>
          <p:cNvPr id="5" name="Text Box 3">
            <a:extLst>
              <a:ext uri="{FF2B5EF4-FFF2-40B4-BE49-F238E27FC236}">
                <a16:creationId xmlns:a16="http://schemas.microsoft.com/office/drawing/2014/main" id="{35BB779C-31FC-479B-B11A-1CB8ED42245A}"/>
              </a:ext>
            </a:extLst>
          </p:cNvPr>
          <p:cNvSpPr txBox="1">
            <a:spLocks noChangeArrowheads="1"/>
          </p:cNvSpPr>
          <p:nvPr/>
        </p:nvSpPr>
        <p:spPr bwMode="auto">
          <a:xfrm>
            <a:off x="1333500" y="2514601"/>
            <a:ext cx="3733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latin typeface="Courier New" pitchFamily="49" charset="0"/>
              </a:rPr>
              <a:t>repeat</a:t>
            </a:r>
          </a:p>
          <a:p>
            <a:r>
              <a:rPr lang="en-US" sz="1800" b="1">
                <a:latin typeface="Courier New" pitchFamily="49" charset="0"/>
              </a:rPr>
              <a:t>  </a:t>
            </a:r>
            <a:r>
              <a:rPr lang="en-US" sz="1800" b="1">
                <a:solidFill>
                  <a:srgbClr val="FF0033"/>
                </a:solidFill>
                <a:latin typeface="Courier New" pitchFamily="49" charset="0"/>
              </a:rPr>
              <a:t>produce</a:t>
            </a:r>
            <a:r>
              <a:rPr lang="en-US" sz="1800" b="1">
                <a:latin typeface="Courier New" pitchFamily="49" charset="0"/>
              </a:rPr>
              <a:t> an item in nextp</a:t>
            </a:r>
          </a:p>
          <a:p>
            <a:endParaRPr lang="en-US" sz="1800" b="1">
              <a:latin typeface="Courier New" pitchFamily="49" charset="0"/>
            </a:endParaRPr>
          </a:p>
          <a:p>
            <a:r>
              <a:rPr lang="en-US" sz="1800" b="1">
                <a:latin typeface="Courier New" pitchFamily="49" charset="0"/>
              </a:rPr>
              <a:t>  wait(empty);</a:t>
            </a:r>
          </a:p>
          <a:p>
            <a:r>
              <a:rPr lang="en-US" sz="1800" b="1">
                <a:latin typeface="Courier New" pitchFamily="49" charset="0"/>
              </a:rPr>
              <a:t>  wait(mutex);</a:t>
            </a:r>
          </a:p>
          <a:p>
            <a:endParaRPr lang="en-US" sz="1800" b="1">
              <a:latin typeface="Courier New" pitchFamily="49" charset="0"/>
            </a:endParaRPr>
          </a:p>
          <a:p>
            <a:r>
              <a:rPr lang="en-US" sz="1800" b="1">
                <a:latin typeface="Courier New" pitchFamily="49" charset="0"/>
              </a:rPr>
              <a:t>  add nextp to the buffer</a:t>
            </a:r>
          </a:p>
          <a:p>
            <a:endParaRPr lang="en-US" sz="1800" b="1">
              <a:latin typeface="Courier New" pitchFamily="49" charset="0"/>
            </a:endParaRPr>
          </a:p>
          <a:p>
            <a:r>
              <a:rPr lang="en-US" sz="1800" b="1">
                <a:latin typeface="Courier New" pitchFamily="49" charset="0"/>
              </a:rPr>
              <a:t>  signal(mutex);</a:t>
            </a:r>
          </a:p>
          <a:p>
            <a:r>
              <a:rPr lang="en-US" sz="1800" b="1">
                <a:latin typeface="Courier New" pitchFamily="49" charset="0"/>
              </a:rPr>
              <a:t>  signal(full);</a:t>
            </a:r>
          </a:p>
          <a:p>
            <a:endParaRPr lang="en-US" sz="1800" b="1">
              <a:latin typeface="Courier New" pitchFamily="49" charset="0"/>
            </a:endParaRPr>
          </a:p>
          <a:p>
            <a:r>
              <a:rPr lang="en-US" sz="1800" b="1">
                <a:latin typeface="Courier New" pitchFamily="49" charset="0"/>
              </a:rPr>
              <a:t>until false</a:t>
            </a:r>
          </a:p>
        </p:txBody>
      </p:sp>
      <p:sp>
        <p:nvSpPr>
          <p:cNvPr id="6" name="Text Box 4">
            <a:extLst>
              <a:ext uri="{FF2B5EF4-FFF2-40B4-BE49-F238E27FC236}">
                <a16:creationId xmlns:a16="http://schemas.microsoft.com/office/drawing/2014/main" id="{6A75A761-802D-4E5E-8255-C7CA64D09D23}"/>
              </a:ext>
            </a:extLst>
          </p:cNvPr>
          <p:cNvSpPr txBox="1">
            <a:spLocks noChangeArrowheads="1"/>
          </p:cNvSpPr>
          <p:nvPr/>
        </p:nvSpPr>
        <p:spPr bwMode="auto">
          <a:xfrm>
            <a:off x="5905500" y="2514601"/>
            <a:ext cx="40068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latin typeface="Courier New" pitchFamily="49" charset="0"/>
              </a:rPr>
              <a:t>repeat</a:t>
            </a:r>
          </a:p>
          <a:p>
            <a:r>
              <a:rPr lang="en-US" sz="1800" b="1">
                <a:latin typeface="Courier New" pitchFamily="49" charset="0"/>
              </a:rPr>
              <a:t>  wait(full);</a:t>
            </a:r>
          </a:p>
          <a:p>
            <a:r>
              <a:rPr lang="en-US" sz="1800" b="1">
                <a:latin typeface="Courier New" pitchFamily="49" charset="0"/>
              </a:rPr>
              <a:t>  wait(mutex);</a:t>
            </a:r>
          </a:p>
          <a:p>
            <a:endParaRPr lang="en-US" sz="1800" b="1">
              <a:latin typeface="Courier New" pitchFamily="49" charset="0"/>
            </a:endParaRPr>
          </a:p>
          <a:p>
            <a:r>
              <a:rPr lang="en-US" sz="1800" b="1">
                <a:latin typeface="Courier New" pitchFamily="49" charset="0"/>
              </a:rPr>
              <a:t>  remove an item from buffer</a:t>
            </a:r>
          </a:p>
          <a:p>
            <a:r>
              <a:rPr lang="en-US" sz="1800" b="1">
                <a:latin typeface="Courier New" pitchFamily="49" charset="0"/>
              </a:rPr>
              <a:t>  place it in nextc</a:t>
            </a:r>
          </a:p>
          <a:p>
            <a:endParaRPr lang="en-US" sz="1800" b="1">
              <a:latin typeface="Courier New" pitchFamily="49" charset="0"/>
            </a:endParaRPr>
          </a:p>
          <a:p>
            <a:r>
              <a:rPr lang="en-US" sz="1800" b="1">
                <a:latin typeface="Courier New" pitchFamily="49" charset="0"/>
              </a:rPr>
              <a:t>  signal(mutex);</a:t>
            </a:r>
          </a:p>
          <a:p>
            <a:r>
              <a:rPr lang="en-US" sz="1800" b="1">
                <a:latin typeface="Courier New" pitchFamily="49" charset="0"/>
              </a:rPr>
              <a:t>  signal(empty);</a:t>
            </a:r>
          </a:p>
          <a:p>
            <a:endParaRPr lang="en-US" sz="1800" b="1">
              <a:latin typeface="Courier New" pitchFamily="49" charset="0"/>
            </a:endParaRPr>
          </a:p>
          <a:p>
            <a:r>
              <a:rPr lang="en-US" sz="1800" b="1">
                <a:latin typeface="Courier New" pitchFamily="49" charset="0"/>
              </a:rPr>
              <a:t>  </a:t>
            </a:r>
            <a:r>
              <a:rPr lang="en-US" sz="1800" b="1">
                <a:solidFill>
                  <a:srgbClr val="FF0033"/>
                </a:solidFill>
                <a:latin typeface="Courier New" pitchFamily="49" charset="0"/>
              </a:rPr>
              <a:t>consume</a:t>
            </a:r>
            <a:r>
              <a:rPr lang="en-US" sz="1800" b="1">
                <a:latin typeface="Courier New" pitchFamily="49" charset="0"/>
              </a:rPr>
              <a:t> the item in nextc</a:t>
            </a:r>
          </a:p>
          <a:p>
            <a:r>
              <a:rPr lang="en-US" sz="1800" b="1">
                <a:latin typeface="Courier New" pitchFamily="49" charset="0"/>
              </a:rPr>
              <a:t>until false</a:t>
            </a:r>
          </a:p>
        </p:txBody>
      </p:sp>
      <p:sp>
        <p:nvSpPr>
          <p:cNvPr id="7" name="Text Box 5">
            <a:extLst>
              <a:ext uri="{FF2B5EF4-FFF2-40B4-BE49-F238E27FC236}">
                <a16:creationId xmlns:a16="http://schemas.microsoft.com/office/drawing/2014/main" id="{7C337EB1-9E10-438B-B4CE-450285322B9D}"/>
              </a:ext>
            </a:extLst>
          </p:cNvPr>
          <p:cNvSpPr txBox="1">
            <a:spLocks noChangeArrowheads="1"/>
          </p:cNvSpPr>
          <p:nvPr/>
        </p:nvSpPr>
        <p:spPr bwMode="auto">
          <a:xfrm>
            <a:off x="1333501" y="1743076"/>
            <a:ext cx="6873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latin typeface="Courier New" pitchFamily="49" charset="0"/>
              </a:rPr>
              <a:t>Shared semaphore: empty = n, full = 0, mutex = 1;</a:t>
            </a:r>
          </a:p>
        </p:txBody>
      </p:sp>
      <p:sp>
        <p:nvSpPr>
          <p:cNvPr id="8" name="Line 6">
            <a:extLst>
              <a:ext uri="{FF2B5EF4-FFF2-40B4-BE49-F238E27FC236}">
                <a16:creationId xmlns:a16="http://schemas.microsoft.com/office/drawing/2014/main" id="{36690016-35E0-4935-9FFD-1FFC1847C229}"/>
              </a:ext>
            </a:extLst>
          </p:cNvPr>
          <p:cNvSpPr>
            <a:spLocks noChangeShapeType="1"/>
          </p:cNvSpPr>
          <p:nvPr/>
        </p:nvSpPr>
        <p:spPr bwMode="auto">
          <a:xfrm>
            <a:off x="3377048" y="3526200"/>
            <a:ext cx="2857498" cy="1378309"/>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
            <a:extLst>
              <a:ext uri="{FF2B5EF4-FFF2-40B4-BE49-F238E27FC236}">
                <a16:creationId xmlns:a16="http://schemas.microsoft.com/office/drawing/2014/main" id="{C4E1CDCC-866C-42B5-BF82-0BD8EA6694AC}"/>
              </a:ext>
            </a:extLst>
          </p:cNvPr>
          <p:cNvSpPr>
            <a:spLocks noChangeShapeType="1"/>
          </p:cNvSpPr>
          <p:nvPr/>
        </p:nvSpPr>
        <p:spPr bwMode="auto">
          <a:xfrm flipH="1">
            <a:off x="3564082" y="3065318"/>
            <a:ext cx="2670464" cy="2119747"/>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6686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lstStyle/>
          <a:p>
            <a:r>
              <a:rPr lang="en-US"/>
              <a:t>Readers and Writers Problem</a:t>
            </a:r>
          </a:p>
        </p:txBody>
      </p:sp>
      <p:sp>
        <p:nvSpPr>
          <p:cNvPr id="2504707" name="Rectangle 3"/>
          <p:cNvSpPr>
            <a:spLocks noGrp="1" noChangeArrowheads="1"/>
          </p:cNvSpPr>
          <p:nvPr>
            <p:ph type="body" idx="1"/>
          </p:nvPr>
        </p:nvSpPr>
        <p:spPr>
          <a:xfrm>
            <a:off x="642310" y="1416050"/>
            <a:ext cx="9822489" cy="4908550"/>
          </a:xfrm>
        </p:spPr>
        <p:txBody>
          <a:bodyPr/>
          <a:lstStyle/>
          <a:p>
            <a:pPr>
              <a:lnSpc>
                <a:spcPct val="90000"/>
              </a:lnSpc>
            </a:pPr>
            <a:r>
              <a:rPr lang="en-US" sz="2400" dirty="0"/>
              <a:t>Data object is </a:t>
            </a:r>
            <a:r>
              <a:rPr lang="en-US" sz="2400" b="1" u="sng" dirty="0"/>
              <a:t>shared</a:t>
            </a:r>
            <a:r>
              <a:rPr lang="en-US" sz="2400" dirty="0"/>
              <a:t> (file, memory, registers)</a:t>
            </a:r>
          </a:p>
          <a:p>
            <a:pPr lvl="1"/>
            <a:r>
              <a:rPr lang="en-US" dirty="0"/>
              <a:t>many processes that only read data (readers)</a:t>
            </a:r>
          </a:p>
          <a:p>
            <a:pPr lvl="1">
              <a:spcBef>
                <a:spcPct val="0"/>
              </a:spcBef>
              <a:spcAft>
                <a:spcPts val="1800"/>
              </a:spcAft>
            </a:pPr>
            <a:r>
              <a:rPr lang="en-US" dirty="0"/>
              <a:t>many processes that only write data (writers)</a:t>
            </a:r>
          </a:p>
          <a:p>
            <a:pPr>
              <a:lnSpc>
                <a:spcPct val="90000"/>
              </a:lnSpc>
            </a:pPr>
            <a:r>
              <a:rPr lang="en-US" sz="2400" dirty="0"/>
              <a:t>Conditions needing to be satisfied:</a:t>
            </a:r>
          </a:p>
          <a:p>
            <a:pPr lvl="1">
              <a:spcBef>
                <a:spcPts val="0"/>
              </a:spcBef>
            </a:pPr>
            <a:r>
              <a:rPr lang="en-US" b="1" u="sng" dirty="0"/>
              <a:t>many can read </a:t>
            </a:r>
            <a:r>
              <a:rPr lang="en-US" dirty="0"/>
              <a:t>at the same time (patron of library)</a:t>
            </a:r>
          </a:p>
          <a:p>
            <a:pPr lvl="1">
              <a:spcBef>
                <a:spcPts val="0"/>
              </a:spcBef>
            </a:pPr>
            <a:r>
              <a:rPr lang="en-US" b="1" u="sng" dirty="0"/>
              <a:t>only one writer </a:t>
            </a:r>
            <a:r>
              <a:rPr lang="en-US" dirty="0"/>
              <a:t>at a time (librarian)</a:t>
            </a:r>
          </a:p>
          <a:p>
            <a:pPr lvl="1">
              <a:spcBef>
                <a:spcPts val="0"/>
              </a:spcBef>
              <a:spcAft>
                <a:spcPts val="2400"/>
              </a:spcAft>
            </a:pPr>
            <a:r>
              <a:rPr lang="en-US" dirty="0"/>
              <a:t>no one allowed to read while someone is writing</a:t>
            </a:r>
          </a:p>
          <a:p>
            <a:pPr>
              <a:spcBef>
                <a:spcPts val="0"/>
              </a:spcBef>
              <a:spcAft>
                <a:spcPts val="2400"/>
              </a:spcAft>
            </a:pPr>
            <a:r>
              <a:rPr lang="en-US" sz="2400" dirty="0"/>
              <a:t>Different from producer/consumer (general case with mutual exclusion of critical section) – possible for more efficient solution if only writers write and readers read.</a:t>
            </a:r>
          </a:p>
          <a:p>
            <a:pPr>
              <a:spcBef>
                <a:spcPts val="0"/>
              </a:spcBef>
            </a:pPr>
            <a:r>
              <a:rPr lang="en-US" sz="2400" dirty="0"/>
              <a:t>Solutions result in </a:t>
            </a:r>
            <a:r>
              <a:rPr lang="en-US" sz="2400" b="1" u="sng" dirty="0"/>
              <a:t>reader or writer priority</a:t>
            </a:r>
          </a:p>
        </p:txBody>
      </p:sp>
      <p:sp>
        <p:nvSpPr>
          <p:cNvPr id="2" name="Footer Placeholder 1">
            <a:extLst>
              <a:ext uri="{FF2B5EF4-FFF2-40B4-BE49-F238E27FC236}">
                <a16:creationId xmlns:a16="http://schemas.microsoft.com/office/drawing/2014/main" id="{457835F0-41D9-44F1-A7BB-9DD8666F5FDE}"/>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7DE7ADE8-DACD-4D3E-8A1B-6C194A25E7CD}"/>
              </a:ext>
            </a:extLst>
          </p:cNvPr>
          <p:cNvSpPr>
            <a:spLocks noGrp="1"/>
          </p:cNvSpPr>
          <p:nvPr>
            <p:ph type="sldNum" sz="quarter" idx="12"/>
          </p:nvPr>
        </p:nvSpPr>
        <p:spPr/>
        <p:txBody>
          <a:bodyPr/>
          <a:lstStyle/>
          <a:p>
            <a:pPr>
              <a:defRPr/>
            </a:pPr>
            <a:fld id="{0D7B5496-982B-480A-8085-B08F2CA91C21}" type="slidenum">
              <a:rPr lang="en-US" smtClean="0"/>
              <a:pPr>
                <a:defRPr/>
              </a:pPr>
              <a:t>16</a:t>
            </a:fld>
            <a:endParaRPr lang="en-US" dirty="0"/>
          </a:p>
        </p:txBody>
      </p:sp>
    </p:spTree>
    <p:extLst>
      <p:ext uri="{BB962C8B-B14F-4D97-AF65-F5344CB8AC3E}">
        <p14:creationId xmlns:p14="http://schemas.microsoft.com/office/powerpoint/2010/main" val="1432253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4707">
                                            <p:txEl>
                                              <p:pRg st="0" end="0"/>
                                            </p:txEl>
                                          </p:spTgt>
                                        </p:tgtEl>
                                        <p:attrNameLst>
                                          <p:attrName>style.visibility</p:attrName>
                                        </p:attrNameLst>
                                      </p:cBhvr>
                                      <p:to>
                                        <p:strVal val="visible"/>
                                      </p:to>
                                    </p:set>
                                    <p:animEffect transition="in" filter="fade">
                                      <p:cBhvr>
                                        <p:cTn id="7" dur="500"/>
                                        <p:tgtEl>
                                          <p:spTgt spid="25047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04707">
                                            <p:txEl>
                                              <p:pRg st="1" end="1"/>
                                            </p:txEl>
                                          </p:spTgt>
                                        </p:tgtEl>
                                        <p:attrNameLst>
                                          <p:attrName>style.visibility</p:attrName>
                                        </p:attrNameLst>
                                      </p:cBhvr>
                                      <p:to>
                                        <p:strVal val="visible"/>
                                      </p:to>
                                    </p:set>
                                    <p:animEffect transition="in" filter="fade">
                                      <p:cBhvr>
                                        <p:cTn id="10" dur="500"/>
                                        <p:tgtEl>
                                          <p:spTgt spid="25047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04707">
                                            <p:txEl>
                                              <p:pRg st="2" end="2"/>
                                            </p:txEl>
                                          </p:spTgt>
                                        </p:tgtEl>
                                        <p:attrNameLst>
                                          <p:attrName>style.visibility</p:attrName>
                                        </p:attrNameLst>
                                      </p:cBhvr>
                                      <p:to>
                                        <p:strVal val="visible"/>
                                      </p:to>
                                    </p:set>
                                    <p:animEffect transition="in" filter="fade">
                                      <p:cBhvr>
                                        <p:cTn id="13" dur="500"/>
                                        <p:tgtEl>
                                          <p:spTgt spid="25047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04707">
                                            <p:txEl>
                                              <p:pRg st="3" end="3"/>
                                            </p:txEl>
                                          </p:spTgt>
                                        </p:tgtEl>
                                        <p:attrNameLst>
                                          <p:attrName>style.visibility</p:attrName>
                                        </p:attrNameLst>
                                      </p:cBhvr>
                                      <p:to>
                                        <p:strVal val="visible"/>
                                      </p:to>
                                    </p:set>
                                    <p:animEffect transition="in" filter="fade">
                                      <p:cBhvr>
                                        <p:cTn id="18" dur="500"/>
                                        <p:tgtEl>
                                          <p:spTgt spid="25047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04707">
                                            <p:txEl>
                                              <p:pRg st="4" end="4"/>
                                            </p:txEl>
                                          </p:spTgt>
                                        </p:tgtEl>
                                        <p:attrNameLst>
                                          <p:attrName>style.visibility</p:attrName>
                                        </p:attrNameLst>
                                      </p:cBhvr>
                                      <p:to>
                                        <p:strVal val="visible"/>
                                      </p:to>
                                    </p:set>
                                    <p:animEffect transition="in" filter="fade">
                                      <p:cBhvr>
                                        <p:cTn id="21" dur="500"/>
                                        <p:tgtEl>
                                          <p:spTgt spid="25047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04707">
                                            <p:txEl>
                                              <p:pRg st="5" end="5"/>
                                            </p:txEl>
                                          </p:spTgt>
                                        </p:tgtEl>
                                        <p:attrNameLst>
                                          <p:attrName>style.visibility</p:attrName>
                                        </p:attrNameLst>
                                      </p:cBhvr>
                                      <p:to>
                                        <p:strVal val="visible"/>
                                      </p:to>
                                    </p:set>
                                    <p:animEffect transition="in" filter="fade">
                                      <p:cBhvr>
                                        <p:cTn id="24" dur="500"/>
                                        <p:tgtEl>
                                          <p:spTgt spid="25047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04707">
                                            <p:txEl>
                                              <p:pRg st="6" end="6"/>
                                            </p:txEl>
                                          </p:spTgt>
                                        </p:tgtEl>
                                        <p:attrNameLst>
                                          <p:attrName>style.visibility</p:attrName>
                                        </p:attrNameLst>
                                      </p:cBhvr>
                                      <p:to>
                                        <p:strVal val="visible"/>
                                      </p:to>
                                    </p:set>
                                    <p:animEffect transition="in" filter="fade">
                                      <p:cBhvr>
                                        <p:cTn id="27" dur="500"/>
                                        <p:tgtEl>
                                          <p:spTgt spid="250470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04707">
                                            <p:txEl>
                                              <p:pRg st="7" end="7"/>
                                            </p:txEl>
                                          </p:spTgt>
                                        </p:tgtEl>
                                        <p:attrNameLst>
                                          <p:attrName>style.visibility</p:attrName>
                                        </p:attrNameLst>
                                      </p:cBhvr>
                                      <p:to>
                                        <p:strVal val="visible"/>
                                      </p:to>
                                    </p:set>
                                    <p:animEffect transition="in" filter="fade">
                                      <p:cBhvr>
                                        <p:cTn id="32" dur="500"/>
                                        <p:tgtEl>
                                          <p:spTgt spid="250470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04707">
                                            <p:txEl>
                                              <p:pRg st="8" end="8"/>
                                            </p:txEl>
                                          </p:spTgt>
                                        </p:tgtEl>
                                        <p:attrNameLst>
                                          <p:attrName>style.visibility</p:attrName>
                                        </p:attrNameLst>
                                      </p:cBhvr>
                                      <p:to>
                                        <p:strVal val="visible"/>
                                      </p:to>
                                    </p:set>
                                    <p:animEffect transition="in" filter="fade">
                                      <p:cBhvr>
                                        <p:cTn id="37" dur="500"/>
                                        <p:tgtEl>
                                          <p:spTgt spid="25047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470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p:txBody>
          <a:bodyPr/>
          <a:lstStyle/>
          <a:p>
            <a:r>
              <a:rPr lang="en-US" dirty="0"/>
              <a:t>Shared Data</a:t>
            </a:r>
          </a:p>
        </p:txBody>
      </p:sp>
      <p:sp>
        <p:nvSpPr>
          <p:cNvPr id="2504707" name="Rectangle 3"/>
          <p:cNvSpPr>
            <a:spLocks noGrp="1" noChangeArrowheads="1"/>
          </p:cNvSpPr>
          <p:nvPr>
            <p:ph type="body" idx="1"/>
          </p:nvPr>
        </p:nvSpPr>
        <p:spPr>
          <a:xfrm>
            <a:off x="658368" y="1416050"/>
            <a:ext cx="9614521" cy="4908550"/>
          </a:xfrm>
        </p:spPr>
        <p:txBody>
          <a:bodyPr/>
          <a:lstStyle/>
          <a:p>
            <a:pPr>
              <a:lnSpc>
                <a:spcPct val="90000"/>
              </a:lnSpc>
            </a:pPr>
            <a:r>
              <a:rPr lang="en-US" sz="2400" dirty="0"/>
              <a:t>What are some characteristics of shared data objects (files, data bases, critical code)?</a:t>
            </a:r>
          </a:p>
          <a:p>
            <a:pPr lvl="1">
              <a:lnSpc>
                <a:spcPct val="90000"/>
              </a:lnSpc>
              <a:spcBef>
                <a:spcPts val="600"/>
              </a:spcBef>
              <a:spcAft>
                <a:spcPts val="0"/>
              </a:spcAft>
            </a:pPr>
            <a:r>
              <a:rPr lang="en-US" dirty="0"/>
              <a:t>Many processes only need mutual exclusion of critical sections (producer/consumer, </a:t>
            </a:r>
            <a:r>
              <a:rPr lang="en-US" dirty="0" err="1"/>
              <a:t>mutexes</a:t>
            </a:r>
            <a:r>
              <a:rPr lang="en-US" dirty="0"/>
              <a:t>)</a:t>
            </a:r>
          </a:p>
          <a:p>
            <a:pPr lvl="1">
              <a:lnSpc>
                <a:spcPct val="90000"/>
              </a:lnSpc>
              <a:spcBef>
                <a:spcPts val="600"/>
              </a:spcBef>
              <a:spcAft>
                <a:spcPts val="0"/>
              </a:spcAft>
            </a:pPr>
            <a:r>
              <a:rPr lang="en-US" dirty="0"/>
              <a:t>many processes only read data (readers)</a:t>
            </a:r>
          </a:p>
          <a:p>
            <a:pPr lvl="1">
              <a:lnSpc>
                <a:spcPct val="90000"/>
              </a:lnSpc>
              <a:spcBef>
                <a:spcPts val="600"/>
              </a:spcBef>
              <a:spcAft>
                <a:spcPts val="400"/>
              </a:spcAft>
            </a:pPr>
            <a:r>
              <a:rPr lang="en-US" dirty="0"/>
              <a:t>many processes only write data (writers)</a:t>
            </a:r>
          </a:p>
          <a:p>
            <a:pPr>
              <a:lnSpc>
                <a:spcPct val="90000"/>
              </a:lnSpc>
              <a:spcBef>
                <a:spcPts val="1200"/>
              </a:spcBef>
            </a:pPr>
            <a:r>
              <a:rPr lang="en-US" sz="2400" dirty="0"/>
              <a:t>What conditions / advantages / problems arise when there is concurrent reading and writing?</a:t>
            </a:r>
          </a:p>
          <a:p>
            <a:pPr lvl="1">
              <a:lnSpc>
                <a:spcPct val="90000"/>
              </a:lnSpc>
              <a:spcBef>
                <a:spcPts val="600"/>
              </a:spcBef>
            </a:pPr>
            <a:r>
              <a:rPr lang="en-US" dirty="0"/>
              <a:t>many can read at the same time (patrons of library)</a:t>
            </a:r>
          </a:p>
          <a:p>
            <a:pPr lvl="1">
              <a:lnSpc>
                <a:spcPct val="90000"/>
              </a:lnSpc>
              <a:spcBef>
                <a:spcPts val="600"/>
              </a:spcBef>
            </a:pPr>
            <a:r>
              <a:rPr lang="en-US" dirty="0"/>
              <a:t>only one writer at a time (librarians)</a:t>
            </a:r>
          </a:p>
          <a:p>
            <a:pPr lvl="1">
              <a:lnSpc>
                <a:spcPct val="90000"/>
              </a:lnSpc>
              <a:spcBef>
                <a:spcPts val="600"/>
              </a:spcBef>
            </a:pPr>
            <a:r>
              <a:rPr lang="en-US" dirty="0"/>
              <a:t>no one allowed to read while someone is writing</a:t>
            </a:r>
          </a:p>
          <a:p>
            <a:pPr lvl="1">
              <a:lnSpc>
                <a:spcPct val="90000"/>
              </a:lnSpc>
              <a:spcBef>
                <a:spcPts val="600"/>
              </a:spcBef>
            </a:pPr>
            <a:r>
              <a:rPr lang="en-US" dirty="0"/>
              <a:t>possible for more efficient solution than producer / consumer if only writers write and readers read.</a:t>
            </a:r>
          </a:p>
          <a:p>
            <a:pPr>
              <a:lnSpc>
                <a:spcPct val="90000"/>
              </a:lnSpc>
              <a:spcBef>
                <a:spcPts val="1200"/>
              </a:spcBef>
            </a:pPr>
            <a:r>
              <a:rPr lang="en-US" sz="2400" dirty="0"/>
              <a:t>Who should have priority, readers or writers?</a:t>
            </a:r>
          </a:p>
        </p:txBody>
      </p:sp>
      <p:sp>
        <p:nvSpPr>
          <p:cNvPr id="2" name="Footer Placeholder 1">
            <a:extLst>
              <a:ext uri="{FF2B5EF4-FFF2-40B4-BE49-F238E27FC236}">
                <a16:creationId xmlns:a16="http://schemas.microsoft.com/office/drawing/2014/main" id="{533F1610-3081-4BBE-9307-223F630AC4CF}"/>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1B6B7C27-A4C3-4EFC-842E-9483B9A57CF4}"/>
              </a:ext>
            </a:extLst>
          </p:cNvPr>
          <p:cNvSpPr>
            <a:spLocks noGrp="1"/>
          </p:cNvSpPr>
          <p:nvPr>
            <p:ph type="sldNum" sz="quarter" idx="12"/>
          </p:nvPr>
        </p:nvSpPr>
        <p:spPr/>
        <p:txBody>
          <a:bodyPr/>
          <a:lstStyle/>
          <a:p>
            <a:pPr>
              <a:defRPr/>
            </a:pPr>
            <a:fld id="{0D7B5496-982B-480A-8085-B08F2CA91C21}" type="slidenum">
              <a:rPr lang="en-US" smtClean="0"/>
              <a:pPr>
                <a:defRPr/>
              </a:pPr>
              <a:t>17</a:t>
            </a:fld>
            <a:endParaRPr lang="en-US" dirty="0"/>
          </a:p>
        </p:txBody>
      </p:sp>
    </p:spTree>
    <p:extLst>
      <p:ext uri="{BB962C8B-B14F-4D97-AF65-F5344CB8AC3E}">
        <p14:creationId xmlns:p14="http://schemas.microsoft.com/office/powerpoint/2010/main" val="2926326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4707">
                                            <p:txEl>
                                              <p:pRg st="0" end="0"/>
                                            </p:txEl>
                                          </p:spTgt>
                                        </p:tgtEl>
                                        <p:attrNameLst>
                                          <p:attrName>style.visibility</p:attrName>
                                        </p:attrNameLst>
                                      </p:cBhvr>
                                      <p:to>
                                        <p:strVal val="visible"/>
                                      </p:to>
                                    </p:set>
                                    <p:animEffect transition="in" filter="fade">
                                      <p:cBhvr>
                                        <p:cTn id="7" dur="500"/>
                                        <p:tgtEl>
                                          <p:spTgt spid="25047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04707">
                                            <p:txEl>
                                              <p:pRg st="1" end="1"/>
                                            </p:txEl>
                                          </p:spTgt>
                                        </p:tgtEl>
                                        <p:attrNameLst>
                                          <p:attrName>style.visibility</p:attrName>
                                        </p:attrNameLst>
                                      </p:cBhvr>
                                      <p:to>
                                        <p:strVal val="visible"/>
                                      </p:to>
                                    </p:set>
                                    <p:animEffect transition="in" filter="fade">
                                      <p:cBhvr>
                                        <p:cTn id="10" dur="500"/>
                                        <p:tgtEl>
                                          <p:spTgt spid="25047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04707">
                                            <p:txEl>
                                              <p:pRg st="2" end="2"/>
                                            </p:txEl>
                                          </p:spTgt>
                                        </p:tgtEl>
                                        <p:attrNameLst>
                                          <p:attrName>style.visibility</p:attrName>
                                        </p:attrNameLst>
                                      </p:cBhvr>
                                      <p:to>
                                        <p:strVal val="visible"/>
                                      </p:to>
                                    </p:set>
                                    <p:animEffect transition="in" filter="fade">
                                      <p:cBhvr>
                                        <p:cTn id="13" dur="500"/>
                                        <p:tgtEl>
                                          <p:spTgt spid="25047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04707">
                                            <p:txEl>
                                              <p:pRg st="3" end="3"/>
                                            </p:txEl>
                                          </p:spTgt>
                                        </p:tgtEl>
                                        <p:attrNameLst>
                                          <p:attrName>style.visibility</p:attrName>
                                        </p:attrNameLst>
                                      </p:cBhvr>
                                      <p:to>
                                        <p:strVal val="visible"/>
                                      </p:to>
                                    </p:set>
                                    <p:animEffect transition="in" filter="fade">
                                      <p:cBhvr>
                                        <p:cTn id="16" dur="500"/>
                                        <p:tgtEl>
                                          <p:spTgt spid="250470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04707">
                                            <p:txEl>
                                              <p:pRg st="4" end="4"/>
                                            </p:txEl>
                                          </p:spTgt>
                                        </p:tgtEl>
                                        <p:attrNameLst>
                                          <p:attrName>style.visibility</p:attrName>
                                        </p:attrNameLst>
                                      </p:cBhvr>
                                      <p:to>
                                        <p:strVal val="visible"/>
                                      </p:to>
                                    </p:set>
                                    <p:animEffect transition="in" filter="fade">
                                      <p:cBhvr>
                                        <p:cTn id="21" dur="500"/>
                                        <p:tgtEl>
                                          <p:spTgt spid="25047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04707">
                                            <p:txEl>
                                              <p:pRg st="5" end="5"/>
                                            </p:txEl>
                                          </p:spTgt>
                                        </p:tgtEl>
                                        <p:attrNameLst>
                                          <p:attrName>style.visibility</p:attrName>
                                        </p:attrNameLst>
                                      </p:cBhvr>
                                      <p:to>
                                        <p:strVal val="visible"/>
                                      </p:to>
                                    </p:set>
                                    <p:animEffect transition="in" filter="fade">
                                      <p:cBhvr>
                                        <p:cTn id="24" dur="500"/>
                                        <p:tgtEl>
                                          <p:spTgt spid="25047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04707">
                                            <p:txEl>
                                              <p:pRg st="6" end="6"/>
                                            </p:txEl>
                                          </p:spTgt>
                                        </p:tgtEl>
                                        <p:attrNameLst>
                                          <p:attrName>style.visibility</p:attrName>
                                        </p:attrNameLst>
                                      </p:cBhvr>
                                      <p:to>
                                        <p:strVal val="visible"/>
                                      </p:to>
                                    </p:set>
                                    <p:animEffect transition="in" filter="fade">
                                      <p:cBhvr>
                                        <p:cTn id="27" dur="500"/>
                                        <p:tgtEl>
                                          <p:spTgt spid="25047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04707">
                                            <p:txEl>
                                              <p:pRg st="7" end="7"/>
                                            </p:txEl>
                                          </p:spTgt>
                                        </p:tgtEl>
                                        <p:attrNameLst>
                                          <p:attrName>style.visibility</p:attrName>
                                        </p:attrNameLst>
                                      </p:cBhvr>
                                      <p:to>
                                        <p:strVal val="visible"/>
                                      </p:to>
                                    </p:set>
                                    <p:animEffect transition="in" filter="fade">
                                      <p:cBhvr>
                                        <p:cTn id="30" dur="500"/>
                                        <p:tgtEl>
                                          <p:spTgt spid="250470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04707">
                                            <p:txEl>
                                              <p:pRg st="8" end="8"/>
                                            </p:txEl>
                                          </p:spTgt>
                                        </p:tgtEl>
                                        <p:attrNameLst>
                                          <p:attrName>style.visibility</p:attrName>
                                        </p:attrNameLst>
                                      </p:cBhvr>
                                      <p:to>
                                        <p:strVal val="visible"/>
                                      </p:to>
                                    </p:set>
                                    <p:animEffect transition="in" filter="fade">
                                      <p:cBhvr>
                                        <p:cTn id="33" dur="500"/>
                                        <p:tgtEl>
                                          <p:spTgt spid="2504707">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504707">
                                            <p:txEl>
                                              <p:pRg st="9" end="9"/>
                                            </p:txEl>
                                          </p:spTgt>
                                        </p:tgtEl>
                                        <p:attrNameLst>
                                          <p:attrName>style.visibility</p:attrName>
                                        </p:attrNameLst>
                                      </p:cBhvr>
                                      <p:to>
                                        <p:strVal val="visible"/>
                                      </p:to>
                                    </p:set>
                                    <p:animEffect transition="in" filter="fade">
                                      <p:cBhvr>
                                        <p:cTn id="38" dur="500"/>
                                        <p:tgtEl>
                                          <p:spTgt spid="25047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470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11"/>
          <p:cNvSpPr txBox="1">
            <a:spLocks noChangeArrowheads="1"/>
          </p:cNvSpPr>
          <p:nvPr/>
        </p:nvSpPr>
        <p:spPr bwMode="auto">
          <a:xfrm>
            <a:off x="1082860" y="3821082"/>
            <a:ext cx="3221038" cy="707886"/>
          </a:xfrm>
          <a:prstGeom prst="rect">
            <a:avLst/>
          </a:prstGeom>
          <a:solidFill>
            <a:schemeClr val="bg1"/>
          </a:solidFill>
          <a:ln>
            <a:noFill/>
          </a:ln>
          <a:effectLst/>
        </p:spPr>
        <p:txBody>
          <a:bodyPr>
            <a:spAutoFit/>
          </a:bodyPr>
          <a:lstStyle/>
          <a:p>
            <a:pPr algn="ctr" eaLnBrk="0" hangingPunct="0">
              <a:spcBef>
                <a:spcPct val="50000"/>
              </a:spcBef>
            </a:pPr>
            <a:r>
              <a:rPr lang="en-US" sz="2000" b="1" dirty="0">
                <a:solidFill>
                  <a:srgbClr val="FF0033"/>
                </a:solidFill>
                <a:latin typeface="Comic Sans MS" panose="030F0702030302020204" pitchFamily="66" charset="0"/>
              </a:rPr>
              <a:t>Who has priority</a:t>
            </a:r>
          </a:p>
          <a:p>
            <a:pPr algn="ctr" eaLnBrk="0" hangingPunct="0"/>
            <a:r>
              <a:rPr lang="en-US" sz="2000" b="1" dirty="0">
                <a:solidFill>
                  <a:srgbClr val="FF0033"/>
                </a:solidFill>
                <a:latin typeface="Comic Sans MS" panose="030F0702030302020204" pitchFamily="66" charset="0"/>
              </a:rPr>
              <a:t>Reader or Writer?</a:t>
            </a:r>
          </a:p>
        </p:txBody>
      </p:sp>
      <p:sp>
        <p:nvSpPr>
          <p:cNvPr id="2505730" name="Rectangle 2"/>
          <p:cNvSpPr>
            <a:spLocks noGrp="1" noChangeArrowheads="1"/>
          </p:cNvSpPr>
          <p:nvPr>
            <p:ph type="title"/>
          </p:nvPr>
        </p:nvSpPr>
        <p:spPr/>
        <p:txBody>
          <a:bodyPr/>
          <a:lstStyle/>
          <a:p>
            <a:r>
              <a:rPr lang="en-US" dirty="0"/>
              <a:t>Readers/Writers</a:t>
            </a:r>
          </a:p>
        </p:txBody>
      </p:sp>
      <p:sp>
        <p:nvSpPr>
          <p:cNvPr id="2505731" name="Text Box 3"/>
          <p:cNvSpPr txBox="1">
            <a:spLocks noChangeArrowheads="1"/>
          </p:cNvSpPr>
          <p:nvPr/>
        </p:nvSpPr>
        <p:spPr bwMode="auto">
          <a:xfrm>
            <a:off x="1371601" y="1393825"/>
            <a:ext cx="4416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lang="en-US" b="1">
                <a:latin typeface="Courier New" pitchFamily="49" charset="0"/>
              </a:rPr>
              <a:t>Semaphore rmutex=1, wmutex = 1;</a:t>
            </a:r>
          </a:p>
          <a:p>
            <a:pPr eaLnBrk="0" hangingPunct="0"/>
            <a:r>
              <a:rPr lang="en-US" b="1">
                <a:latin typeface="Courier New" pitchFamily="49" charset="0"/>
              </a:rPr>
              <a:t>integer readcount = 0;</a:t>
            </a:r>
          </a:p>
        </p:txBody>
      </p:sp>
      <p:sp>
        <p:nvSpPr>
          <p:cNvPr id="2505735" name="AutoShape 7"/>
          <p:cNvSpPr>
            <a:spLocks noChangeArrowheads="1"/>
          </p:cNvSpPr>
          <p:nvPr/>
        </p:nvSpPr>
        <p:spPr bwMode="auto">
          <a:xfrm>
            <a:off x="5786438" y="1798639"/>
            <a:ext cx="1905000" cy="594366"/>
          </a:xfrm>
          <a:prstGeom prst="wedgeRoundRectCallout">
            <a:avLst>
              <a:gd name="adj1" fmla="val -82608"/>
              <a:gd name="adj2" fmla="val 65690"/>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600" b="1" dirty="0">
                <a:solidFill>
                  <a:srgbClr val="FF0033"/>
                </a:solidFill>
                <a:latin typeface="Comic Sans MS" panose="030F0702030302020204" pitchFamily="66" charset="0"/>
              </a:rPr>
              <a:t>Only one writer at a time</a:t>
            </a:r>
          </a:p>
        </p:txBody>
      </p:sp>
      <p:sp>
        <p:nvSpPr>
          <p:cNvPr id="2505736" name="AutoShape 8"/>
          <p:cNvSpPr>
            <a:spLocks noChangeArrowheads="1"/>
          </p:cNvSpPr>
          <p:nvPr/>
        </p:nvSpPr>
        <p:spPr bwMode="auto">
          <a:xfrm>
            <a:off x="1712913" y="5522120"/>
            <a:ext cx="2068512" cy="676275"/>
          </a:xfrm>
          <a:prstGeom prst="wedgeRoundRectCallout">
            <a:avLst>
              <a:gd name="adj1" fmla="val 116005"/>
              <a:gd name="adj2" fmla="val -126055"/>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600" b="1" dirty="0">
                <a:solidFill>
                  <a:srgbClr val="FF0033"/>
                </a:solidFill>
                <a:latin typeface="Comic Sans MS" panose="030F0702030302020204" pitchFamily="66" charset="0"/>
              </a:rPr>
              <a:t>More than one reader at a time</a:t>
            </a:r>
          </a:p>
        </p:txBody>
      </p:sp>
      <p:sp>
        <p:nvSpPr>
          <p:cNvPr id="2505737" name="AutoShape 9"/>
          <p:cNvSpPr>
            <a:spLocks noChangeArrowheads="1"/>
          </p:cNvSpPr>
          <p:nvPr/>
        </p:nvSpPr>
        <p:spPr bwMode="auto">
          <a:xfrm>
            <a:off x="7858126" y="1974851"/>
            <a:ext cx="2068513" cy="847725"/>
          </a:xfrm>
          <a:prstGeom prst="wedgeRoundRectCallout">
            <a:avLst>
              <a:gd name="adj1" fmla="val -46670"/>
              <a:gd name="adj2" fmla="val 208030"/>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600" b="1" dirty="0">
                <a:solidFill>
                  <a:srgbClr val="FF0033"/>
                </a:solidFill>
                <a:latin typeface="Comic Sans MS" panose="030F0702030302020204" pitchFamily="66" charset="0"/>
              </a:rPr>
              <a:t>The first reader makes sure no one can write</a:t>
            </a:r>
          </a:p>
        </p:txBody>
      </p:sp>
      <p:sp>
        <p:nvSpPr>
          <p:cNvPr id="2505738" name="AutoShape 10"/>
          <p:cNvSpPr>
            <a:spLocks noChangeArrowheads="1"/>
          </p:cNvSpPr>
          <p:nvPr/>
        </p:nvSpPr>
        <p:spPr bwMode="auto">
          <a:xfrm>
            <a:off x="7691438" y="4572000"/>
            <a:ext cx="2189162" cy="636588"/>
          </a:xfrm>
          <a:prstGeom prst="wedgeRoundRectCallout">
            <a:avLst>
              <a:gd name="adj1" fmla="val -33250"/>
              <a:gd name="adj2" fmla="val 115588"/>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600" b="1" dirty="0">
                <a:solidFill>
                  <a:srgbClr val="FF0033"/>
                </a:solidFill>
                <a:latin typeface="Comic Sans MS" panose="030F0702030302020204" pitchFamily="66" charset="0"/>
              </a:rPr>
              <a:t>Last one out allows writing again</a:t>
            </a:r>
          </a:p>
        </p:txBody>
      </p:sp>
      <p:sp>
        <p:nvSpPr>
          <p:cNvPr id="2505739" name="Text Box 11"/>
          <p:cNvSpPr txBox="1">
            <a:spLocks noChangeArrowheads="1"/>
          </p:cNvSpPr>
          <p:nvPr/>
        </p:nvSpPr>
        <p:spPr bwMode="auto">
          <a:xfrm>
            <a:off x="1152525" y="3806826"/>
            <a:ext cx="3221038" cy="1015663"/>
          </a:xfrm>
          <a:prstGeom prst="rect">
            <a:avLst/>
          </a:prstGeom>
          <a:solidFill>
            <a:schemeClr val="bg1"/>
          </a:solidFill>
          <a:ln>
            <a:noFill/>
          </a:ln>
          <a:effectLst/>
        </p:spPr>
        <p:txBody>
          <a:bodyPr>
            <a:spAutoFit/>
          </a:bodyPr>
          <a:lstStyle/>
          <a:p>
            <a:pPr algn="ctr" eaLnBrk="0" hangingPunct="0">
              <a:spcBef>
                <a:spcPct val="50000"/>
              </a:spcBef>
            </a:pPr>
            <a:r>
              <a:rPr lang="en-US" sz="2000" b="1" dirty="0">
                <a:solidFill>
                  <a:srgbClr val="FF0000"/>
                </a:solidFill>
              </a:rPr>
              <a:t>Readers have priority!</a:t>
            </a:r>
          </a:p>
          <a:p>
            <a:pPr algn="ctr" eaLnBrk="0" hangingPunct="0"/>
            <a:r>
              <a:rPr lang="en-US" sz="2000" b="1" dirty="0">
                <a:solidFill>
                  <a:srgbClr val="FF0000"/>
                </a:solidFill>
              </a:rPr>
              <a:t>(writers subject to starvation!)</a:t>
            </a:r>
          </a:p>
        </p:txBody>
      </p:sp>
      <p:grpSp>
        <p:nvGrpSpPr>
          <p:cNvPr id="2505740" name="Group 12"/>
          <p:cNvGrpSpPr>
            <a:grpSpLocks/>
          </p:cNvGrpSpPr>
          <p:nvPr/>
        </p:nvGrpSpPr>
        <p:grpSpPr bwMode="auto">
          <a:xfrm>
            <a:off x="3182938" y="2484438"/>
            <a:ext cx="1738312" cy="3509962"/>
            <a:chOff x="1429" y="1565"/>
            <a:chExt cx="1095" cy="2211"/>
          </a:xfrm>
        </p:grpSpPr>
        <p:sp>
          <p:nvSpPr>
            <p:cNvPr id="2505741" name="AutoShape 13"/>
            <p:cNvSpPr>
              <a:spLocks/>
            </p:cNvSpPr>
            <p:nvPr/>
          </p:nvSpPr>
          <p:spPr bwMode="auto">
            <a:xfrm>
              <a:off x="2462" y="3181"/>
              <a:ext cx="56" cy="595"/>
            </a:xfrm>
            <a:prstGeom prst="leftBracket">
              <a:avLst>
                <a:gd name="adj" fmla="val 88542"/>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5742" name="AutoShape 14"/>
            <p:cNvSpPr>
              <a:spLocks/>
            </p:cNvSpPr>
            <p:nvPr/>
          </p:nvSpPr>
          <p:spPr bwMode="auto">
            <a:xfrm>
              <a:off x="2468" y="2323"/>
              <a:ext cx="56" cy="595"/>
            </a:xfrm>
            <a:prstGeom prst="leftBracket">
              <a:avLst>
                <a:gd name="adj" fmla="val 88542"/>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5743" name="AutoShape 15"/>
            <p:cNvSpPr>
              <a:spLocks/>
            </p:cNvSpPr>
            <p:nvPr/>
          </p:nvSpPr>
          <p:spPr bwMode="auto">
            <a:xfrm>
              <a:off x="1429" y="1565"/>
              <a:ext cx="50" cy="426"/>
            </a:xfrm>
            <a:prstGeom prst="leftBracket">
              <a:avLst>
                <a:gd name="adj" fmla="val 71000"/>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2412" y="2092326"/>
            <a:ext cx="5468938" cy="1465263"/>
            <a:chOff x="608012" y="2092325"/>
            <a:chExt cx="5468938" cy="1465263"/>
          </a:xfrm>
        </p:grpSpPr>
        <p:sp>
          <p:nvSpPr>
            <p:cNvPr id="2505732" name="Text Box 4"/>
            <p:cNvSpPr txBox="1">
              <a:spLocks noChangeArrowheads="1"/>
            </p:cNvSpPr>
            <p:nvPr/>
          </p:nvSpPr>
          <p:spPr bwMode="auto">
            <a:xfrm>
              <a:off x="1933575" y="2092325"/>
              <a:ext cx="41433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0" hangingPunct="0"/>
              <a:r>
                <a:rPr lang="en-US" b="1">
                  <a:latin typeface="Courier New" pitchFamily="49" charset="0"/>
                </a:rPr>
                <a:t>while(true)</a:t>
              </a:r>
            </a:p>
            <a:p>
              <a:pPr eaLnBrk="0" hangingPunct="0"/>
              <a:r>
                <a:rPr lang="en-US" b="1">
                  <a:latin typeface="Courier New" pitchFamily="49" charset="0"/>
                </a:rPr>
                <a:t>{  </a:t>
              </a:r>
              <a:r>
                <a:rPr lang="en-US" b="1">
                  <a:solidFill>
                    <a:srgbClr val="FF0033"/>
                  </a:solidFill>
                  <a:latin typeface="Courier New" pitchFamily="49" charset="0"/>
                </a:rPr>
                <a:t>wait(wmutex);</a:t>
              </a:r>
            </a:p>
            <a:p>
              <a:pPr eaLnBrk="0" hangingPunct="0"/>
              <a:r>
                <a:rPr lang="en-US" b="1">
                  <a:latin typeface="Courier New" pitchFamily="49" charset="0"/>
                </a:rPr>
                <a:t>   </a:t>
              </a:r>
              <a:r>
                <a:rPr lang="en-US" b="1" i="1">
                  <a:solidFill>
                    <a:srgbClr val="33CC33"/>
                  </a:solidFill>
                  <a:latin typeface="Courier New" pitchFamily="49" charset="0"/>
                </a:rPr>
                <a:t>&lt;write to the data object&gt;</a:t>
              </a:r>
            </a:p>
            <a:p>
              <a:pPr eaLnBrk="0" hangingPunct="0"/>
              <a:r>
                <a:rPr lang="en-US" b="1">
                  <a:latin typeface="Courier New" pitchFamily="49" charset="0"/>
                </a:rPr>
                <a:t>   </a:t>
              </a:r>
              <a:r>
                <a:rPr lang="en-US" b="1">
                  <a:solidFill>
                    <a:srgbClr val="FF0033"/>
                  </a:solidFill>
                  <a:latin typeface="Courier New" pitchFamily="49" charset="0"/>
                </a:rPr>
                <a:t>signal(wmutex);</a:t>
              </a:r>
            </a:p>
            <a:p>
              <a:pPr eaLnBrk="0" hangingPunct="0"/>
              <a:r>
                <a:rPr lang="en-US" b="1">
                  <a:latin typeface="Courier New" pitchFamily="49" charset="0"/>
                </a:rPr>
                <a:t>};</a:t>
              </a:r>
            </a:p>
          </p:txBody>
        </p:sp>
        <p:sp>
          <p:nvSpPr>
            <p:cNvPr id="19" name="Text Box 11"/>
            <p:cNvSpPr txBox="1">
              <a:spLocks noChangeArrowheads="1"/>
            </p:cNvSpPr>
            <p:nvPr/>
          </p:nvSpPr>
          <p:spPr bwMode="auto">
            <a:xfrm>
              <a:off x="608012" y="2746923"/>
              <a:ext cx="13255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2000" b="1" dirty="0">
                  <a:solidFill>
                    <a:srgbClr val="FF0000"/>
                  </a:solidFill>
                </a:rPr>
                <a:t>Writer </a:t>
              </a:r>
              <a:r>
                <a:rPr lang="en-US" sz="2000" b="1" dirty="0">
                  <a:solidFill>
                    <a:srgbClr val="FF0000"/>
                  </a:solidFill>
                  <a:sym typeface="Wingdings"/>
                </a:rPr>
                <a:t></a:t>
              </a:r>
              <a:endParaRPr lang="en-US" sz="2000" b="1" dirty="0">
                <a:solidFill>
                  <a:srgbClr val="FF0000"/>
                </a:solidFill>
              </a:endParaRPr>
            </a:p>
          </p:txBody>
        </p:sp>
      </p:grpSp>
      <p:grpSp>
        <p:nvGrpSpPr>
          <p:cNvPr id="3" name="Group 2"/>
          <p:cNvGrpSpPr/>
          <p:nvPr/>
        </p:nvGrpSpPr>
        <p:grpSpPr>
          <a:xfrm>
            <a:off x="3279539" y="3281364"/>
            <a:ext cx="6650274" cy="3113087"/>
            <a:chOff x="2365139" y="3281363"/>
            <a:chExt cx="6650274" cy="3113087"/>
          </a:xfrm>
        </p:grpSpPr>
        <p:sp>
          <p:nvSpPr>
            <p:cNvPr id="2505733" name="Text Box 5"/>
            <p:cNvSpPr txBox="1">
              <a:spLocks noChangeArrowheads="1"/>
            </p:cNvSpPr>
            <p:nvPr/>
          </p:nvSpPr>
          <p:spPr bwMode="auto">
            <a:xfrm>
              <a:off x="3589338" y="3281363"/>
              <a:ext cx="5426075"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0" hangingPunct="0"/>
              <a:r>
                <a:rPr lang="en-US" b="1" dirty="0">
                  <a:latin typeface="Courier New" pitchFamily="49" charset="0"/>
                </a:rPr>
                <a:t>while(true)</a:t>
              </a:r>
            </a:p>
            <a:p>
              <a:pPr eaLnBrk="0" hangingPunct="0"/>
              <a:r>
                <a:rPr lang="en-US" b="1" dirty="0">
                  <a:latin typeface="Courier New" pitchFamily="49" charset="0"/>
                </a:rPr>
                <a:t>{  </a:t>
              </a:r>
              <a:r>
                <a:rPr lang="en-US" b="1" dirty="0">
                  <a:solidFill>
                    <a:srgbClr val="33CC33"/>
                  </a:solidFill>
                  <a:latin typeface="Courier New" pitchFamily="49" charset="0"/>
                </a:rPr>
                <a:t>wait(</a:t>
              </a:r>
              <a:r>
                <a:rPr lang="en-US" b="1" dirty="0" err="1">
                  <a:solidFill>
                    <a:srgbClr val="33CC33"/>
                  </a:solidFill>
                  <a:latin typeface="Courier New" pitchFamily="49" charset="0"/>
                </a:rPr>
                <a:t>rmutex</a:t>
              </a:r>
              <a:r>
                <a:rPr lang="en-US" b="1" dirty="0">
                  <a:solidFill>
                    <a:srgbClr val="33CC33"/>
                  </a:solidFill>
                  <a:latin typeface="Courier New" pitchFamily="49" charset="0"/>
                </a:rPr>
                <a:t>);</a:t>
              </a:r>
            </a:p>
            <a:p>
              <a:pPr eaLnBrk="0" hangingPunct="0"/>
              <a:r>
                <a:rPr lang="en-US" b="1" dirty="0">
                  <a:latin typeface="Courier New" pitchFamily="49" charset="0"/>
                </a:rPr>
                <a:t>   </a:t>
              </a:r>
              <a:r>
                <a:rPr lang="en-US" b="1" dirty="0" err="1">
                  <a:latin typeface="Courier New" pitchFamily="49" charset="0"/>
                </a:rPr>
                <a:t>readcount</a:t>
              </a:r>
              <a:r>
                <a:rPr lang="en-US" b="1" dirty="0">
                  <a:latin typeface="Courier New" pitchFamily="49" charset="0"/>
                </a:rPr>
                <a:t>++;</a:t>
              </a:r>
            </a:p>
            <a:p>
              <a:pPr eaLnBrk="0" hangingPunct="0"/>
              <a:r>
                <a:rPr lang="en-US" b="1" dirty="0">
                  <a:latin typeface="Courier New" pitchFamily="49" charset="0"/>
                </a:rPr>
                <a:t>   if (</a:t>
              </a:r>
              <a:r>
                <a:rPr lang="en-US" b="1" dirty="0" err="1">
                  <a:latin typeface="Courier New" pitchFamily="49" charset="0"/>
                </a:rPr>
                <a:t>readcount</a:t>
              </a:r>
              <a:r>
                <a:rPr lang="en-US" b="1" dirty="0">
                  <a:latin typeface="Courier New" pitchFamily="49" charset="0"/>
                </a:rPr>
                <a:t> == 1) </a:t>
              </a:r>
              <a:r>
                <a:rPr lang="en-US" b="1" dirty="0">
                  <a:solidFill>
                    <a:srgbClr val="FF0033"/>
                  </a:solidFill>
                  <a:latin typeface="Courier New" pitchFamily="49" charset="0"/>
                </a:rPr>
                <a:t>wait(</a:t>
              </a:r>
              <a:r>
                <a:rPr lang="en-US" b="1" dirty="0" err="1">
                  <a:solidFill>
                    <a:srgbClr val="FF0033"/>
                  </a:solidFill>
                  <a:latin typeface="Courier New" pitchFamily="49" charset="0"/>
                </a:rPr>
                <a:t>wmutex</a:t>
              </a:r>
              <a:r>
                <a:rPr lang="en-US" b="1" dirty="0">
                  <a:solidFill>
                    <a:srgbClr val="FF0033"/>
                  </a:solidFill>
                  <a:latin typeface="Courier New" pitchFamily="49" charset="0"/>
                </a:rPr>
                <a:t>);</a:t>
              </a:r>
            </a:p>
            <a:p>
              <a:pPr eaLnBrk="0" hangingPunct="0"/>
              <a:r>
                <a:rPr lang="en-US" b="1" dirty="0">
                  <a:latin typeface="Courier New" pitchFamily="49" charset="0"/>
                </a:rPr>
                <a:t>   </a:t>
              </a:r>
              <a:r>
                <a:rPr lang="en-US" b="1" dirty="0">
                  <a:solidFill>
                    <a:srgbClr val="33CC33"/>
                  </a:solidFill>
                  <a:latin typeface="Courier New" pitchFamily="49" charset="0"/>
                </a:rPr>
                <a:t>signal(</a:t>
              </a:r>
              <a:r>
                <a:rPr lang="en-US" b="1" dirty="0" err="1">
                  <a:solidFill>
                    <a:srgbClr val="33CC33"/>
                  </a:solidFill>
                  <a:latin typeface="Courier New" pitchFamily="49" charset="0"/>
                </a:rPr>
                <a:t>rmutex</a:t>
              </a:r>
              <a:r>
                <a:rPr lang="en-US" b="1" dirty="0">
                  <a:solidFill>
                    <a:srgbClr val="33CC33"/>
                  </a:solidFill>
                  <a:latin typeface="Courier New" pitchFamily="49" charset="0"/>
                </a:rPr>
                <a:t>);</a:t>
              </a:r>
            </a:p>
            <a:p>
              <a:pPr eaLnBrk="0" hangingPunct="0"/>
              <a:r>
                <a:rPr lang="en-US" b="1" dirty="0">
                  <a:solidFill>
                    <a:srgbClr val="33CC33"/>
                  </a:solidFill>
                  <a:latin typeface="Courier New" pitchFamily="49" charset="0"/>
                </a:rPr>
                <a:t>   </a:t>
              </a:r>
              <a:r>
                <a:rPr lang="en-US" b="1" i="1" dirty="0">
                  <a:latin typeface="Courier New" pitchFamily="49" charset="0"/>
                </a:rPr>
                <a:t>&lt;read the data&gt;</a:t>
              </a:r>
            </a:p>
            <a:p>
              <a:pPr eaLnBrk="0" hangingPunct="0"/>
              <a:r>
                <a:rPr lang="en-US" b="1" dirty="0">
                  <a:solidFill>
                    <a:srgbClr val="33CC33"/>
                  </a:solidFill>
                  <a:latin typeface="Courier New" pitchFamily="49" charset="0"/>
                </a:rPr>
                <a:t>   wait(</a:t>
              </a:r>
              <a:r>
                <a:rPr lang="en-US" b="1" dirty="0" err="1">
                  <a:solidFill>
                    <a:srgbClr val="33CC33"/>
                  </a:solidFill>
                  <a:latin typeface="Courier New" pitchFamily="49" charset="0"/>
                </a:rPr>
                <a:t>rmutex</a:t>
              </a:r>
              <a:r>
                <a:rPr lang="en-US" b="1" dirty="0">
                  <a:solidFill>
                    <a:srgbClr val="33CC33"/>
                  </a:solidFill>
                  <a:latin typeface="Courier New" pitchFamily="49" charset="0"/>
                </a:rPr>
                <a:t>);</a:t>
              </a:r>
            </a:p>
            <a:p>
              <a:pPr eaLnBrk="0" hangingPunct="0"/>
              <a:r>
                <a:rPr lang="en-US" b="1" dirty="0">
                  <a:latin typeface="Courier New" pitchFamily="49" charset="0"/>
                </a:rPr>
                <a:t>   </a:t>
              </a:r>
              <a:r>
                <a:rPr lang="en-US" b="1" dirty="0" err="1">
                  <a:latin typeface="Courier New" pitchFamily="49" charset="0"/>
                </a:rPr>
                <a:t>readcount</a:t>
              </a:r>
              <a:r>
                <a:rPr lang="en-US" b="1" dirty="0">
                  <a:latin typeface="Courier New" pitchFamily="49" charset="0"/>
                </a:rPr>
                <a:t>--;</a:t>
              </a:r>
            </a:p>
            <a:p>
              <a:pPr eaLnBrk="0" hangingPunct="0"/>
              <a:r>
                <a:rPr lang="en-US" b="1" dirty="0">
                  <a:latin typeface="Courier New" pitchFamily="49" charset="0"/>
                </a:rPr>
                <a:t>   if (</a:t>
              </a:r>
              <a:r>
                <a:rPr lang="en-US" b="1" dirty="0" err="1">
                  <a:latin typeface="Courier New" pitchFamily="49" charset="0"/>
                </a:rPr>
                <a:t>readcount</a:t>
              </a:r>
              <a:r>
                <a:rPr lang="en-US" b="1" dirty="0">
                  <a:latin typeface="Courier New" pitchFamily="49" charset="0"/>
                </a:rPr>
                <a:t> == 0) </a:t>
              </a:r>
              <a:r>
                <a:rPr lang="en-US" b="1" dirty="0">
                  <a:solidFill>
                    <a:srgbClr val="FF0033"/>
                  </a:solidFill>
                  <a:latin typeface="Courier New" pitchFamily="49" charset="0"/>
                </a:rPr>
                <a:t>signal(</a:t>
              </a:r>
              <a:r>
                <a:rPr lang="en-US" b="1" dirty="0" err="1">
                  <a:solidFill>
                    <a:srgbClr val="FF0033"/>
                  </a:solidFill>
                  <a:latin typeface="Courier New" pitchFamily="49" charset="0"/>
                </a:rPr>
                <a:t>wmutex</a:t>
              </a:r>
              <a:r>
                <a:rPr lang="en-US" b="1" dirty="0">
                  <a:solidFill>
                    <a:srgbClr val="FF0033"/>
                  </a:solidFill>
                  <a:latin typeface="Courier New" pitchFamily="49" charset="0"/>
                </a:rPr>
                <a:t>);</a:t>
              </a:r>
            </a:p>
            <a:p>
              <a:pPr eaLnBrk="0" hangingPunct="0"/>
              <a:r>
                <a:rPr lang="en-US" b="1" dirty="0">
                  <a:latin typeface="Courier New" pitchFamily="49" charset="0"/>
                </a:rPr>
                <a:t>   </a:t>
              </a:r>
              <a:r>
                <a:rPr lang="en-US" b="1" dirty="0">
                  <a:solidFill>
                    <a:srgbClr val="33CC33"/>
                  </a:solidFill>
                  <a:latin typeface="Courier New" pitchFamily="49" charset="0"/>
                </a:rPr>
                <a:t>signal(</a:t>
              </a:r>
              <a:r>
                <a:rPr lang="en-US" b="1" dirty="0" err="1">
                  <a:solidFill>
                    <a:srgbClr val="33CC33"/>
                  </a:solidFill>
                  <a:latin typeface="Courier New" pitchFamily="49" charset="0"/>
                </a:rPr>
                <a:t>rmutex</a:t>
              </a:r>
              <a:r>
                <a:rPr lang="en-US" b="1" dirty="0">
                  <a:solidFill>
                    <a:srgbClr val="33CC33"/>
                  </a:solidFill>
                  <a:latin typeface="Courier New" pitchFamily="49" charset="0"/>
                </a:rPr>
                <a:t>);</a:t>
              </a:r>
            </a:p>
            <a:p>
              <a:pPr eaLnBrk="0" hangingPunct="0"/>
              <a:r>
                <a:rPr lang="en-US" b="1" dirty="0">
                  <a:latin typeface="Courier New" pitchFamily="49" charset="0"/>
                </a:rPr>
                <a:t>};</a:t>
              </a:r>
            </a:p>
          </p:txBody>
        </p:sp>
        <p:sp>
          <p:nvSpPr>
            <p:cNvPr id="21" name="Text Box 11"/>
            <p:cNvSpPr txBox="1">
              <a:spLocks noChangeArrowheads="1"/>
            </p:cNvSpPr>
            <p:nvPr/>
          </p:nvSpPr>
          <p:spPr bwMode="auto">
            <a:xfrm>
              <a:off x="2365139" y="4690239"/>
              <a:ext cx="14189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2000" b="1" dirty="0">
                  <a:solidFill>
                    <a:srgbClr val="FF0000"/>
                  </a:solidFill>
                </a:rPr>
                <a:t>Reader </a:t>
              </a:r>
              <a:r>
                <a:rPr lang="en-US" sz="2000" b="1" dirty="0">
                  <a:solidFill>
                    <a:srgbClr val="FF0000"/>
                  </a:solidFill>
                  <a:sym typeface="Wingdings"/>
                </a:rPr>
                <a:t></a:t>
              </a:r>
              <a:endParaRPr lang="en-US" sz="2000" b="1" dirty="0">
                <a:solidFill>
                  <a:srgbClr val="FF0000"/>
                </a:solidFill>
              </a:endParaRPr>
            </a:p>
          </p:txBody>
        </p:sp>
      </p:grpSp>
      <p:sp>
        <p:nvSpPr>
          <p:cNvPr id="4" name="Footer Placeholder 3">
            <a:extLst>
              <a:ext uri="{FF2B5EF4-FFF2-40B4-BE49-F238E27FC236}">
                <a16:creationId xmlns:a16="http://schemas.microsoft.com/office/drawing/2014/main" id="{544587F4-F99B-4FDC-AF65-F5A0F9F9B0BB}"/>
              </a:ext>
            </a:extLst>
          </p:cNvPr>
          <p:cNvSpPr>
            <a:spLocks noGrp="1"/>
          </p:cNvSpPr>
          <p:nvPr>
            <p:ph type="ftr" sz="quarter" idx="11"/>
          </p:nvPr>
        </p:nvSpPr>
        <p:spPr/>
        <p:txBody>
          <a:bodyPr/>
          <a:lstStyle/>
          <a:p>
            <a:pPr>
              <a:defRPr/>
            </a:pPr>
            <a:r>
              <a:rPr lang="en-US"/>
              <a:t>Mutual Exclusion (12)</a:t>
            </a:r>
            <a:endParaRPr lang="en-US" dirty="0"/>
          </a:p>
        </p:txBody>
      </p:sp>
      <p:sp>
        <p:nvSpPr>
          <p:cNvPr id="5" name="Slide Number Placeholder 4">
            <a:extLst>
              <a:ext uri="{FF2B5EF4-FFF2-40B4-BE49-F238E27FC236}">
                <a16:creationId xmlns:a16="http://schemas.microsoft.com/office/drawing/2014/main" id="{91E09491-8B9F-41A0-80A8-625113C0302D}"/>
              </a:ext>
            </a:extLst>
          </p:cNvPr>
          <p:cNvSpPr>
            <a:spLocks noGrp="1"/>
          </p:cNvSpPr>
          <p:nvPr>
            <p:ph type="sldNum" sz="quarter" idx="12"/>
          </p:nvPr>
        </p:nvSpPr>
        <p:spPr/>
        <p:txBody>
          <a:bodyPr/>
          <a:lstStyle/>
          <a:p>
            <a:pPr>
              <a:defRPr/>
            </a:pPr>
            <a:fld id="{0D7B5496-982B-480A-8085-B08F2CA91C21}" type="slidenum">
              <a:rPr lang="en-US" smtClean="0"/>
              <a:pPr>
                <a:defRPr/>
              </a:pPr>
              <a:t>18</a:t>
            </a:fld>
            <a:endParaRPr lang="en-US" dirty="0"/>
          </a:p>
        </p:txBody>
      </p:sp>
    </p:spTree>
    <p:extLst>
      <p:ext uri="{BB962C8B-B14F-4D97-AF65-F5344CB8AC3E}">
        <p14:creationId xmlns:p14="http://schemas.microsoft.com/office/powerpoint/2010/main" val="896835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05735"/>
                                        </p:tgtEl>
                                        <p:attrNameLst>
                                          <p:attrName>style.visibility</p:attrName>
                                        </p:attrNameLst>
                                      </p:cBhvr>
                                      <p:to>
                                        <p:strVal val="visible"/>
                                      </p:to>
                                    </p:set>
                                    <p:animEffect transition="in" filter="dissolve">
                                      <p:cBhvr>
                                        <p:cTn id="17" dur="500"/>
                                        <p:tgtEl>
                                          <p:spTgt spid="25057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05736"/>
                                        </p:tgtEl>
                                        <p:attrNameLst>
                                          <p:attrName>style.visibility</p:attrName>
                                        </p:attrNameLst>
                                      </p:cBhvr>
                                      <p:to>
                                        <p:strVal val="visible"/>
                                      </p:to>
                                    </p:set>
                                    <p:animEffect transition="in" filter="dissolve">
                                      <p:cBhvr>
                                        <p:cTn id="22" dur="500"/>
                                        <p:tgtEl>
                                          <p:spTgt spid="25057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05737"/>
                                        </p:tgtEl>
                                        <p:attrNameLst>
                                          <p:attrName>style.visibility</p:attrName>
                                        </p:attrNameLst>
                                      </p:cBhvr>
                                      <p:to>
                                        <p:strVal val="visible"/>
                                      </p:to>
                                    </p:set>
                                    <p:animEffect transition="in" filter="dissolve">
                                      <p:cBhvr>
                                        <p:cTn id="27" dur="500"/>
                                        <p:tgtEl>
                                          <p:spTgt spid="25057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05738"/>
                                        </p:tgtEl>
                                        <p:attrNameLst>
                                          <p:attrName>style.visibility</p:attrName>
                                        </p:attrNameLst>
                                      </p:cBhvr>
                                      <p:to>
                                        <p:strVal val="visible"/>
                                      </p:to>
                                    </p:set>
                                    <p:animEffect transition="in" filter="dissolve">
                                      <p:cBhvr>
                                        <p:cTn id="32" dur="500"/>
                                        <p:tgtEl>
                                          <p:spTgt spid="250573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05739"/>
                                        </p:tgtEl>
                                        <p:attrNameLst>
                                          <p:attrName>style.visibility</p:attrName>
                                        </p:attrNameLst>
                                      </p:cBhvr>
                                      <p:to>
                                        <p:strVal val="visible"/>
                                      </p:to>
                                    </p:set>
                                    <p:animEffect transition="in" filter="dissolve">
                                      <p:cBhvr>
                                        <p:cTn id="42" dur="500"/>
                                        <p:tgtEl>
                                          <p:spTgt spid="250573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05740"/>
                                        </p:tgtEl>
                                        <p:attrNameLst>
                                          <p:attrName>style.visibility</p:attrName>
                                        </p:attrNameLst>
                                      </p:cBhvr>
                                      <p:to>
                                        <p:strVal val="visible"/>
                                      </p:to>
                                    </p:set>
                                    <p:animEffect transition="in" filter="dissolve">
                                      <p:cBhvr>
                                        <p:cTn id="47" dur="500"/>
                                        <p:tgtEl>
                                          <p:spTgt spid="2505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505735" grpId="0" animBg="1" autoUpdateAnimBg="0"/>
      <p:bldP spid="2505736" grpId="0" animBg="1" autoUpdateAnimBg="0"/>
      <p:bldP spid="2505737" grpId="0" animBg="1" autoUpdateAnimBg="0"/>
      <p:bldP spid="2505738" grpId="0" animBg="1" autoUpdateAnimBg="0"/>
      <p:bldP spid="250573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6754" name="Rectangle 2"/>
          <p:cNvSpPr>
            <a:spLocks noGrp="1" noChangeArrowheads="1"/>
          </p:cNvSpPr>
          <p:nvPr>
            <p:ph type="title"/>
          </p:nvPr>
        </p:nvSpPr>
        <p:spPr/>
        <p:txBody>
          <a:bodyPr/>
          <a:lstStyle/>
          <a:p>
            <a:r>
              <a:rPr lang="en-US" dirty="0"/>
              <a:t>Writers/Readers</a:t>
            </a:r>
          </a:p>
        </p:txBody>
      </p:sp>
      <p:sp>
        <p:nvSpPr>
          <p:cNvPr id="2506755" name="Text Box 3"/>
          <p:cNvSpPr txBox="1">
            <a:spLocks noChangeArrowheads="1"/>
          </p:cNvSpPr>
          <p:nvPr/>
        </p:nvSpPr>
        <p:spPr bwMode="auto">
          <a:xfrm>
            <a:off x="611364" y="1739901"/>
            <a:ext cx="3597275"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90000"/>
              </a:lnSpc>
            </a:pPr>
            <a:r>
              <a:rPr lang="en-US" b="1" dirty="0">
                <a:latin typeface="Courier New" pitchFamily="49" charset="0"/>
              </a:rPr>
              <a:t>while(true)</a:t>
            </a:r>
          </a:p>
          <a:p>
            <a:pPr eaLnBrk="0" hangingPunct="0">
              <a:lnSpc>
                <a:spcPct val="90000"/>
              </a:lnSpc>
            </a:pPr>
            <a:r>
              <a:rPr lang="en-US" b="1" dirty="0">
                <a:latin typeface="Courier New" pitchFamily="49" charset="0"/>
              </a:rPr>
              <a:t>{ wait(</a:t>
            </a:r>
            <a:r>
              <a:rPr lang="en-US" b="1" dirty="0" err="1">
                <a:latin typeface="Courier New" pitchFamily="49" charset="0"/>
              </a:rPr>
              <a:t>outerQ</a:t>
            </a:r>
            <a:r>
              <a:rPr lang="en-US" b="1" dirty="0">
                <a:latin typeface="Courier New" pitchFamily="49" charset="0"/>
              </a:rPr>
              <a:t>);</a:t>
            </a:r>
          </a:p>
          <a:p>
            <a:pPr eaLnBrk="0" hangingPunct="0">
              <a:lnSpc>
                <a:spcPct val="90000"/>
              </a:lnSpc>
            </a:pPr>
            <a:r>
              <a:rPr lang="en-US" b="1" dirty="0">
                <a:solidFill>
                  <a:srgbClr val="669900"/>
                </a:solidFill>
                <a:latin typeface="Courier New" pitchFamily="49" charset="0"/>
              </a:rPr>
              <a:t>    </a:t>
            </a:r>
            <a:r>
              <a:rPr lang="en-US" b="1" dirty="0">
                <a:solidFill>
                  <a:srgbClr val="009900"/>
                </a:solidFill>
                <a:latin typeface="Courier New" pitchFamily="49" charset="0"/>
              </a:rPr>
              <a:t>wait(</a:t>
            </a:r>
            <a:r>
              <a:rPr lang="en-US" b="1" dirty="0" err="1">
                <a:solidFill>
                  <a:srgbClr val="009900"/>
                </a:solidFill>
                <a:latin typeface="Courier New" pitchFamily="49" charset="0"/>
              </a:rPr>
              <a:t>rsem</a:t>
            </a:r>
            <a:r>
              <a:rPr lang="en-US" b="1" dirty="0">
                <a:solidFill>
                  <a:srgbClr val="009900"/>
                </a:solidFill>
                <a:latin typeface="Courier New" pitchFamily="49" charset="0"/>
              </a:rPr>
              <a:t>);</a:t>
            </a:r>
          </a:p>
          <a:p>
            <a:pPr eaLnBrk="0" hangingPunct="0">
              <a:lnSpc>
                <a:spcPct val="90000"/>
              </a:lnSpc>
            </a:pPr>
            <a:r>
              <a:rPr lang="en-US" b="1" dirty="0">
                <a:solidFill>
                  <a:srgbClr val="009900"/>
                </a:solidFill>
                <a:latin typeface="Courier New" pitchFamily="49" charset="0"/>
              </a:rPr>
              <a:t>      wait(</a:t>
            </a:r>
            <a:r>
              <a:rPr lang="en-US" b="1" dirty="0" err="1">
                <a:solidFill>
                  <a:srgbClr val="009900"/>
                </a:solidFill>
                <a:latin typeface="Courier New" pitchFamily="49" charset="0"/>
              </a:rPr>
              <a:t>rmutex</a:t>
            </a:r>
            <a:r>
              <a:rPr lang="en-US" b="1" dirty="0">
                <a:solidFill>
                  <a:srgbClr val="009900"/>
                </a:solidFill>
                <a:latin typeface="Courier New" pitchFamily="49" charset="0"/>
              </a:rPr>
              <a:t>);</a:t>
            </a:r>
          </a:p>
          <a:p>
            <a:pPr eaLnBrk="0" hangingPunct="0">
              <a:lnSpc>
                <a:spcPct val="90000"/>
              </a:lnSpc>
            </a:pPr>
            <a:r>
              <a:rPr lang="en-US" b="1" dirty="0">
                <a:solidFill>
                  <a:srgbClr val="009900"/>
                </a:solidFill>
                <a:latin typeface="Courier New" pitchFamily="49" charset="0"/>
              </a:rPr>
              <a:t>        </a:t>
            </a:r>
            <a:r>
              <a:rPr lang="en-US" b="1" dirty="0" err="1">
                <a:solidFill>
                  <a:srgbClr val="009900"/>
                </a:solidFill>
                <a:latin typeface="Courier New" pitchFamily="49" charset="0"/>
              </a:rPr>
              <a:t>readcnt</a:t>
            </a:r>
            <a:r>
              <a:rPr lang="en-US" b="1" dirty="0">
                <a:solidFill>
                  <a:srgbClr val="009900"/>
                </a:solidFill>
                <a:latin typeface="Courier New" pitchFamily="49" charset="0"/>
              </a:rPr>
              <a:t>++</a:t>
            </a:r>
          </a:p>
          <a:p>
            <a:pPr eaLnBrk="0" hangingPunct="0">
              <a:lnSpc>
                <a:spcPct val="90000"/>
              </a:lnSpc>
            </a:pPr>
            <a:r>
              <a:rPr lang="en-US" b="1" dirty="0">
                <a:solidFill>
                  <a:srgbClr val="009900"/>
                </a:solidFill>
                <a:latin typeface="Courier New" pitchFamily="49" charset="0"/>
              </a:rPr>
              <a:t>        if (</a:t>
            </a:r>
            <a:r>
              <a:rPr lang="en-US" b="1" dirty="0" err="1">
                <a:solidFill>
                  <a:srgbClr val="009900"/>
                </a:solidFill>
                <a:latin typeface="Courier New" pitchFamily="49" charset="0"/>
              </a:rPr>
              <a:t>readcnt</a:t>
            </a:r>
            <a:r>
              <a:rPr lang="en-US" b="1" dirty="0">
                <a:solidFill>
                  <a:srgbClr val="009900"/>
                </a:solidFill>
                <a:latin typeface="Courier New" pitchFamily="49" charset="0"/>
              </a:rPr>
              <a:t> == 1)</a:t>
            </a:r>
          </a:p>
          <a:p>
            <a:pPr eaLnBrk="0" hangingPunct="0">
              <a:lnSpc>
                <a:spcPct val="90000"/>
              </a:lnSpc>
            </a:pPr>
            <a:r>
              <a:rPr lang="en-US" b="1" dirty="0">
                <a:solidFill>
                  <a:schemeClr val="tx2"/>
                </a:solidFill>
                <a:latin typeface="Courier New" pitchFamily="49" charset="0"/>
              </a:rPr>
              <a:t>          </a:t>
            </a:r>
            <a:r>
              <a:rPr lang="en-US" b="1" dirty="0">
                <a:solidFill>
                  <a:srgbClr val="FF0033"/>
                </a:solidFill>
                <a:latin typeface="Courier New" pitchFamily="49" charset="0"/>
              </a:rPr>
              <a:t>wait(</a:t>
            </a:r>
            <a:r>
              <a:rPr lang="en-US" b="1" dirty="0" err="1">
                <a:solidFill>
                  <a:srgbClr val="FF0033"/>
                </a:solidFill>
                <a:latin typeface="Courier New" pitchFamily="49" charset="0"/>
              </a:rPr>
              <a:t>wsem</a:t>
            </a:r>
            <a:r>
              <a:rPr lang="en-US" b="1" dirty="0">
                <a:solidFill>
                  <a:srgbClr val="FF0033"/>
                </a:solidFill>
                <a:latin typeface="Courier New" pitchFamily="49" charset="0"/>
              </a:rPr>
              <a:t>);</a:t>
            </a:r>
          </a:p>
          <a:p>
            <a:pPr eaLnBrk="0" hangingPunct="0">
              <a:lnSpc>
                <a:spcPct val="90000"/>
              </a:lnSpc>
            </a:pPr>
            <a:r>
              <a:rPr lang="en-US" b="1" dirty="0">
                <a:solidFill>
                  <a:srgbClr val="669900"/>
                </a:solidFill>
                <a:latin typeface="Courier New" pitchFamily="49" charset="0"/>
              </a:rPr>
              <a:t>      </a:t>
            </a:r>
            <a:r>
              <a:rPr lang="en-US" b="1" dirty="0">
                <a:solidFill>
                  <a:srgbClr val="009900"/>
                </a:solidFill>
                <a:latin typeface="Courier New" pitchFamily="49" charset="0"/>
              </a:rPr>
              <a:t>signal(</a:t>
            </a:r>
            <a:r>
              <a:rPr lang="en-US" b="1" dirty="0" err="1">
                <a:solidFill>
                  <a:srgbClr val="009900"/>
                </a:solidFill>
                <a:latin typeface="Courier New" pitchFamily="49" charset="0"/>
              </a:rPr>
              <a:t>rmutex</a:t>
            </a:r>
            <a:r>
              <a:rPr lang="en-US" b="1" dirty="0">
                <a:solidFill>
                  <a:srgbClr val="009900"/>
                </a:solidFill>
                <a:latin typeface="Courier New" pitchFamily="49" charset="0"/>
              </a:rPr>
              <a:t>);</a:t>
            </a:r>
          </a:p>
          <a:p>
            <a:pPr eaLnBrk="0" hangingPunct="0">
              <a:lnSpc>
                <a:spcPct val="90000"/>
              </a:lnSpc>
            </a:pPr>
            <a:r>
              <a:rPr lang="en-US" b="1" dirty="0">
                <a:solidFill>
                  <a:srgbClr val="009900"/>
                </a:solidFill>
                <a:latin typeface="Courier New" pitchFamily="49" charset="0"/>
              </a:rPr>
              <a:t>    signal(</a:t>
            </a:r>
            <a:r>
              <a:rPr lang="en-US" b="1" dirty="0" err="1">
                <a:solidFill>
                  <a:srgbClr val="009900"/>
                </a:solidFill>
                <a:latin typeface="Courier New" pitchFamily="49" charset="0"/>
              </a:rPr>
              <a:t>rsem</a:t>
            </a:r>
            <a:r>
              <a:rPr lang="en-US" b="1" dirty="0">
                <a:solidFill>
                  <a:srgbClr val="009900"/>
                </a:solidFill>
                <a:latin typeface="Courier New" pitchFamily="49" charset="0"/>
              </a:rPr>
              <a:t>);</a:t>
            </a:r>
          </a:p>
          <a:p>
            <a:pPr eaLnBrk="0" hangingPunct="0">
              <a:lnSpc>
                <a:spcPct val="90000"/>
              </a:lnSpc>
            </a:pPr>
            <a:r>
              <a:rPr lang="en-US" b="1" dirty="0">
                <a:solidFill>
                  <a:schemeClr val="tx2"/>
                </a:solidFill>
                <a:latin typeface="Courier New" pitchFamily="49" charset="0"/>
              </a:rPr>
              <a:t>  signal(</a:t>
            </a:r>
            <a:r>
              <a:rPr lang="en-US" b="1" dirty="0" err="1">
                <a:solidFill>
                  <a:schemeClr val="tx2"/>
                </a:solidFill>
                <a:latin typeface="Courier New" pitchFamily="49" charset="0"/>
              </a:rPr>
              <a:t>outerQ</a:t>
            </a:r>
            <a:r>
              <a:rPr lang="en-US" b="1" dirty="0">
                <a:solidFill>
                  <a:schemeClr val="tx2"/>
                </a:solidFill>
                <a:latin typeface="Courier New" pitchFamily="49" charset="0"/>
              </a:rPr>
              <a:t>);</a:t>
            </a:r>
          </a:p>
          <a:p>
            <a:pPr eaLnBrk="0" hangingPunct="0">
              <a:lnSpc>
                <a:spcPct val="90000"/>
              </a:lnSpc>
            </a:pPr>
            <a:endParaRPr lang="en-US" b="1" dirty="0">
              <a:solidFill>
                <a:schemeClr val="tx2"/>
              </a:solidFill>
              <a:latin typeface="Courier New" pitchFamily="49" charset="0"/>
            </a:endParaRPr>
          </a:p>
          <a:p>
            <a:pPr eaLnBrk="0" hangingPunct="0">
              <a:lnSpc>
                <a:spcPct val="90000"/>
              </a:lnSpc>
            </a:pPr>
            <a:r>
              <a:rPr lang="en-US" b="1" dirty="0">
                <a:solidFill>
                  <a:schemeClr val="tx2"/>
                </a:solidFill>
                <a:latin typeface="Courier New" pitchFamily="49" charset="0"/>
              </a:rPr>
              <a:t>  READ</a:t>
            </a:r>
          </a:p>
          <a:p>
            <a:pPr eaLnBrk="0" hangingPunct="0">
              <a:lnSpc>
                <a:spcPct val="90000"/>
              </a:lnSpc>
            </a:pPr>
            <a:endParaRPr lang="en-US" b="1" dirty="0">
              <a:solidFill>
                <a:schemeClr val="tx2"/>
              </a:solidFill>
              <a:latin typeface="Courier New" pitchFamily="49" charset="0"/>
            </a:endParaRPr>
          </a:p>
          <a:p>
            <a:pPr eaLnBrk="0" hangingPunct="0">
              <a:lnSpc>
                <a:spcPct val="90000"/>
              </a:lnSpc>
            </a:pPr>
            <a:r>
              <a:rPr lang="en-US" b="1" dirty="0">
                <a:solidFill>
                  <a:schemeClr val="tx2"/>
                </a:solidFill>
                <a:latin typeface="Courier New" pitchFamily="49" charset="0"/>
              </a:rPr>
              <a:t>  wait(</a:t>
            </a:r>
            <a:r>
              <a:rPr lang="en-US" b="1" dirty="0" err="1">
                <a:solidFill>
                  <a:schemeClr val="tx2"/>
                </a:solidFill>
                <a:latin typeface="Courier New" pitchFamily="49" charset="0"/>
              </a:rPr>
              <a:t>rmutex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a:t>
            </a:r>
            <a:r>
              <a:rPr lang="en-US" b="1" dirty="0" err="1">
                <a:solidFill>
                  <a:schemeClr val="tx2"/>
                </a:solidFill>
                <a:latin typeface="Courier New" pitchFamily="49" charset="0"/>
              </a:rPr>
              <a:t>readcnt</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if(</a:t>
            </a:r>
            <a:r>
              <a:rPr lang="en-US" b="1" dirty="0" err="1">
                <a:solidFill>
                  <a:schemeClr val="tx2"/>
                </a:solidFill>
                <a:latin typeface="Courier New" pitchFamily="49" charset="0"/>
              </a:rPr>
              <a:t>readcnt</a:t>
            </a:r>
            <a:r>
              <a:rPr lang="en-US" b="1" dirty="0">
                <a:solidFill>
                  <a:schemeClr val="tx2"/>
                </a:solidFill>
                <a:latin typeface="Courier New" pitchFamily="49" charset="0"/>
              </a:rPr>
              <a:t> == 0)</a:t>
            </a:r>
          </a:p>
          <a:p>
            <a:pPr eaLnBrk="0" hangingPunct="0">
              <a:lnSpc>
                <a:spcPct val="90000"/>
              </a:lnSpc>
            </a:pPr>
            <a:r>
              <a:rPr lang="en-US" b="1" dirty="0">
                <a:solidFill>
                  <a:schemeClr val="tx2"/>
                </a:solidFill>
                <a:latin typeface="Courier New" pitchFamily="49" charset="0"/>
              </a:rPr>
              <a:t>      </a:t>
            </a:r>
            <a:r>
              <a:rPr lang="en-US" b="1" dirty="0">
                <a:solidFill>
                  <a:srgbClr val="FF0033"/>
                </a:solidFill>
                <a:latin typeface="Courier New" pitchFamily="49" charset="0"/>
              </a:rPr>
              <a:t>signal(</a:t>
            </a:r>
            <a:r>
              <a:rPr lang="en-US" b="1" dirty="0" err="1">
                <a:solidFill>
                  <a:srgbClr val="FF0033"/>
                </a:solidFill>
                <a:latin typeface="Courier New" pitchFamily="49" charset="0"/>
              </a:rPr>
              <a:t>wsem</a:t>
            </a:r>
            <a:r>
              <a:rPr lang="en-US" b="1" dirty="0">
                <a:solidFill>
                  <a:srgbClr val="FF0033"/>
                </a:solidFill>
                <a:latin typeface="Courier New" pitchFamily="49" charset="0"/>
              </a:rPr>
              <a:t>);</a:t>
            </a:r>
          </a:p>
          <a:p>
            <a:pPr eaLnBrk="0" hangingPunct="0">
              <a:lnSpc>
                <a:spcPct val="90000"/>
              </a:lnSpc>
            </a:pPr>
            <a:r>
              <a:rPr lang="en-US" b="1" dirty="0">
                <a:solidFill>
                  <a:schemeClr val="tx2"/>
                </a:solidFill>
                <a:latin typeface="Courier New" pitchFamily="49" charset="0"/>
              </a:rPr>
              <a:t>  signal(</a:t>
            </a:r>
            <a:r>
              <a:rPr lang="en-US" b="1" dirty="0" err="1">
                <a:solidFill>
                  <a:schemeClr val="tx2"/>
                </a:solidFill>
                <a:latin typeface="Courier New" pitchFamily="49" charset="0"/>
              </a:rPr>
              <a:t>rmutex</a:t>
            </a:r>
            <a:r>
              <a:rPr lang="en-US" b="1" dirty="0">
                <a:solidFill>
                  <a:schemeClr val="tx2"/>
                </a:solidFill>
                <a:latin typeface="Courier New" pitchFamily="49" charset="0"/>
              </a:rPr>
              <a:t>);</a:t>
            </a:r>
          </a:p>
          <a:p>
            <a:pPr eaLnBrk="0" hangingPunct="0">
              <a:lnSpc>
                <a:spcPct val="90000"/>
              </a:lnSpc>
            </a:pPr>
            <a:r>
              <a:rPr lang="en-US" b="1" dirty="0">
                <a:latin typeface="Courier New" pitchFamily="49" charset="0"/>
              </a:rPr>
              <a:t>};</a:t>
            </a:r>
          </a:p>
        </p:txBody>
      </p:sp>
      <p:sp>
        <p:nvSpPr>
          <p:cNvPr id="2506756" name="Text Box 4"/>
          <p:cNvSpPr txBox="1">
            <a:spLocks noChangeArrowheads="1"/>
          </p:cNvSpPr>
          <p:nvPr/>
        </p:nvSpPr>
        <p:spPr bwMode="auto">
          <a:xfrm>
            <a:off x="6127924" y="1739901"/>
            <a:ext cx="3187700" cy="43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lnSpc>
                <a:spcPct val="90000"/>
              </a:lnSpc>
            </a:pPr>
            <a:r>
              <a:rPr lang="en-US" b="1" dirty="0">
                <a:solidFill>
                  <a:schemeClr val="tx2"/>
                </a:solidFill>
                <a:latin typeface="Courier New" pitchFamily="49" charset="0"/>
              </a:rPr>
              <a:t>while(true)</a:t>
            </a:r>
          </a:p>
          <a:p>
            <a:pPr eaLnBrk="0" hangingPunct="0">
              <a:lnSpc>
                <a:spcPct val="90000"/>
              </a:lnSpc>
            </a:pPr>
            <a:r>
              <a:rPr lang="en-US" b="1" dirty="0">
                <a:solidFill>
                  <a:schemeClr val="tx2"/>
                </a:solidFill>
                <a:latin typeface="Courier New" pitchFamily="49" charset="0"/>
              </a:rPr>
              <a:t>{ wait(</a:t>
            </a:r>
            <a:r>
              <a:rPr lang="en-US" b="1" dirty="0" err="1">
                <a:solidFill>
                  <a:schemeClr val="tx2"/>
                </a:solidFill>
                <a:latin typeface="Courier New" pitchFamily="49" charset="0"/>
              </a:rPr>
              <a:t>wmutex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a:t>
            </a:r>
            <a:r>
              <a:rPr lang="en-US" b="1" dirty="0" err="1">
                <a:solidFill>
                  <a:schemeClr val="tx2"/>
                </a:solidFill>
                <a:latin typeface="Courier New" pitchFamily="49" charset="0"/>
              </a:rPr>
              <a:t>writecnt</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if (</a:t>
            </a:r>
            <a:r>
              <a:rPr lang="en-US" b="1" dirty="0" err="1">
                <a:solidFill>
                  <a:schemeClr val="tx2"/>
                </a:solidFill>
                <a:latin typeface="Courier New" pitchFamily="49" charset="0"/>
              </a:rPr>
              <a:t>writecnt</a:t>
            </a:r>
            <a:r>
              <a:rPr lang="en-US" b="1" dirty="0">
                <a:solidFill>
                  <a:schemeClr val="tx2"/>
                </a:solidFill>
                <a:latin typeface="Courier New" pitchFamily="49" charset="0"/>
              </a:rPr>
              <a:t> == 1)</a:t>
            </a:r>
          </a:p>
          <a:p>
            <a:pPr eaLnBrk="0" hangingPunct="0">
              <a:lnSpc>
                <a:spcPct val="90000"/>
              </a:lnSpc>
            </a:pPr>
            <a:r>
              <a:rPr lang="en-US" b="1" dirty="0">
                <a:solidFill>
                  <a:srgbClr val="FF0033"/>
                </a:solidFill>
                <a:latin typeface="Courier New" pitchFamily="49" charset="0"/>
              </a:rPr>
              <a:t>       </a:t>
            </a:r>
            <a:r>
              <a:rPr lang="en-US" b="1" dirty="0">
                <a:solidFill>
                  <a:srgbClr val="009900"/>
                </a:solidFill>
                <a:latin typeface="Courier New" pitchFamily="49" charset="0"/>
              </a:rPr>
              <a:t>wait(</a:t>
            </a:r>
            <a:r>
              <a:rPr lang="en-US" b="1" dirty="0" err="1">
                <a:solidFill>
                  <a:srgbClr val="009900"/>
                </a:solidFill>
                <a:latin typeface="Courier New" pitchFamily="49" charset="0"/>
              </a:rPr>
              <a:t>rsem</a:t>
            </a:r>
            <a:r>
              <a:rPr lang="en-US" b="1" dirty="0">
                <a:solidFill>
                  <a:srgbClr val="009900"/>
                </a:solidFill>
                <a:latin typeface="Courier New" pitchFamily="49" charset="0"/>
              </a:rPr>
              <a:t>);</a:t>
            </a:r>
          </a:p>
          <a:p>
            <a:pPr eaLnBrk="0" hangingPunct="0">
              <a:lnSpc>
                <a:spcPct val="90000"/>
              </a:lnSpc>
            </a:pPr>
            <a:r>
              <a:rPr lang="en-US" b="1" dirty="0">
                <a:solidFill>
                  <a:srgbClr val="FF0033"/>
                </a:solidFill>
                <a:latin typeface="Courier New" pitchFamily="49" charset="0"/>
              </a:rPr>
              <a:t>  </a:t>
            </a:r>
            <a:r>
              <a:rPr lang="en-US" b="1" dirty="0">
                <a:solidFill>
                  <a:schemeClr val="tx2"/>
                </a:solidFill>
                <a:latin typeface="Courier New" pitchFamily="49" charset="0"/>
              </a:rPr>
              <a:t>signal(</a:t>
            </a:r>
            <a:r>
              <a:rPr lang="en-US" b="1" dirty="0" err="1">
                <a:solidFill>
                  <a:schemeClr val="tx2"/>
                </a:solidFill>
                <a:latin typeface="Courier New" pitchFamily="49" charset="0"/>
              </a:rPr>
              <a:t>wmutex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a:t>
            </a:r>
            <a:r>
              <a:rPr lang="en-US" b="1" dirty="0">
                <a:solidFill>
                  <a:srgbClr val="FF0033"/>
                </a:solidFill>
                <a:latin typeface="Courier New" pitchFamily="49" charset="0"/>
              </a:rPr>
              <a:t>wait(</a:t>
            </a:r>
            <a:r>
              <a:rPr lang="en-US" b="1" dirty="0" err="1">
                <a:solidFill>
                  <a:srgbClr val="FF0033"/>
                </a:solidFill>
                <a:latin typeface="Courier New" pitchFamily="49" charset="0"/>
              </a:rPr>
              <a:t>wsem</a:t>
            </a:r>
            <a:r>
              <a:rPr lang="en-US" b="1" dirty="0">
                <a:solidFill>
                  <a:srgbClr val="FF0033"/>
                </a:solidFill>
                <a:latin typeface="Courier New" pitchFamily="49" charset="0"/>
              </a:rPr>
              <a:t>);</a:t>
            </a:r>
          </a:p>
          <a:p>
            <a:pPr eaLnBrk="0" hangingPunct="0">
              <a:lnSpc>
                <a:spcPct val="90000"/>
              </a:lnSpc>
            </a:pPr>
            <a:endParaRPr lang="en-US" b="1" dirty="0">
              <a:solidFill>
                <a:srgbClr val="FF0033"/>
              </a:solidFill>
              <a:latin typeface="Courier New" pitchFamily="49" charset="0"/>
            </a:endParaRPr>
          </a:p>
          <a:p>
            <a:pPr eaLnBrk="0" hangingPunct="0">
              <a:lnSpc>
                <a:spcPct val="90000"/>
              </a:lnSpc>
            </a:pPr>
            <a:r>
              <a:rPr lang="en-US" b="1" dirty="0">
                <a:solidFill>
                  <a:srgbClr val="FF0033"/>
                </a:solidFill>
                <a:latin typeface="Courier New" pitchFamily="49" charset="0"/>
              </a:rPr>
              <a:t>  WRITE</a:t>
            </a:r>
          </a:p>
          <a:p>
            <a:pPr eaLnBrk="0" hangingPunct="0">
              <a:lnSpc>
                <a:spcPct val="90000"/>
              </a:lnSpc>
            </a:pPr>
            <a:endParaRPr lang="en-US" b="1" dirty="0">
              <a:solidFill>
                <a:srgbClr val="FF0033"/>
              </a:solidFill>
              <a:latin typeface="Courier New" pitchFamily="49" charset="0"/>
            </a:endParaRPr>
          </a:p>
          <a:p>
            <a:pPr eaLnBrk="0" hangingPunct="0">
              <a:lnSpc>
                <a:spcPct val="90000"/>
              </a:lnSpc>
            </a:pPr>
            <a:r>
              <a:rPr lang="en-US" b="1" dirty="0">
                <a:solidFill>
                  <a:srgbClr val="FF0033"/>
                </a:solidFill>
                <a:latin typeface="Courier New" pitchFamily="49" charset="0"/>
              </a:rPr>
              <a:t>  signal(</a:t>
            </a:r>
            <a:r>
              <a:rPr lang="en-US" b="1" dirty="0" err="1">
                <a:solidFill>
                  <a:srgbClr val="FF0033"/>
                </a:solidFill>
                <a:latin typeface="Courier New" pitchFamily="49" charset="0"/>
              </a:rPr>
              <a:t>wsem</a:t>
            </a:r>
            <a:r>
              <a:rPr lang="en-US" b="1" dirty="0">
                <a:solidFill>
                  <a:srgbClr val="FF0033"/>
                </a:solidFill>
                <a:latin typeface="Courier New" pitchFamily="49" charset="0"/>
              </a:rPr>
              <a:t>);</a:t>
            </a:r>
          </a:p>
          <a:p>
            <a:pPr eaLnBrk="0" hangingPunct="0">
              <a:lnSpc>
                <a:spcPct val="90000"/>
              </a:lnSpc>
            </a:pPr>
            <a:r>
              <a:rPr lang="en-US" b="1" dirty="0">
                <a:solidFill>
                  <a:srgbClr val="FF0033"/>
                </a:solidFill>
                <a:latin typeface="Courier New" pitchFamily="49" charset="0"/>
              </a:rPr>
              <a:t>  </a:t>
            </a:r>
            <a:r>
              <a:rPr lang="en-US" b="1" dirty="0">
                <a:solidFill>
                  <a:schemeClr val="tx2"/>
                </a:solidFill>
                <a:latin typeface="Courier New" pitchFamily="49" charset="0"/>
              </a:rPr>
              <a:t>wait(</a:t>
            </a:r>
            <a:r>
              <a:rPr lang="en-US" b="1" dirty="0" err="1">
                <a:solidFill>
                  <a:schemeClr val="tx2"/>
                </a:solidFill>
                <a:latin typeface="Courier New" pitchFamily="49" charset="0"/>
              </a:rPr>
              <a:t>wmutex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a:t>
            </a:r>
            <a:r>
              <a:rPr lang="en-US" b="1" dirty="0" err="1">
                <a:solidFill>
                  <a:schemeClr val="tx2"/>
                </a:solidFill>
                <a:latin typeface="Courier New" pitchFamily="49" charset="0"/>
              </a:rPr>
              <a:t>writecnt</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    if (</a:t>
            </a:r>
            <a:r>
              <a:rPr lang="en-US" b="1" dirty="0" err="1">
                <a:solidFill>
                  <a:schemeClr val="tx2"/>
                </a:solidFill>
                <a:latin typeface="Courier New" pitchFamily="49" charset="0"/>
              </a:rPr>
              <a:t>writecnt</a:t>
            </a:r>
            <a:r>
              <a:rPr lang="en-US" b="1" dirty="0">
                <a:solidFill>
                  <a:schemeClr val="tx2"/>
                </a:solidFill>
                <a:latin typeface="Courier New" pitchFamily="49" charset="0"/>
              </a:rPr>
              <a:t> == 0)</a:t>
            </a:r>
          </a:p>
          <a:p>
            <a:pPr eaLnBrk="0" hangingPunct="0">
              <a:lnSpc>
                <a:spcPct val="90000"/>
              </a:lnSpc>
            </a:pPr>
            <a:r>
              <a:rPr lang="en-US" b="1" dirty="0">
                <a:solidFill>
                  <a:srgbClr val="FF0033"/>
                </a:solidFill>
                <a:latin typeface="Courier New" pitchFamily="49" charset="0"/>
              </a:rPr>
              <a:t>      </a:t>
            </a:r>
            <a:r>
              <a:rPr lang="en-US" b="1" dirty="0">
                <a:solidFill>
                  <a:srgbClr val="009900"/>
                </a:solidFill>
                <a:latin typeface="Courier New" pitchFamily="49" charset="0"/>
              </a:rPr>
              <a:t>signal(</a:t>
            </a:r>
            <a:r>
              <a:rPr lang="en-US" b="1" dirty="0" err="1">
                <a:solidFill>
                  <a:srgbClr val="009900"/>
                </a:solidFill>
                <a:latin typeface="Courier New" pitchFamily="49" charset="0"/>
              </a:rPr>
              <a:t>rsem</a:t>
            </a:r>
            <a:r>
              <a:rPr lang="en-US" b="1" dirty="0">
                <a:solidFill>
                  <a:srgbClr val="009900"/>
                </a:solidFill>
                <a:latin typeface="Courier New" pitchFamily="49" charset="0"/>
              </a:rPr>
              <a:t>);</a:t>
            </a:r>
          </a:p>
          <a:p>
            <a:pPr eaLnBrk="0" hangingPunct="0">
              <a:lnSpc>
                <a:spcPct val="90000"/>
              </a:lnSpc>
            </a:pPr>
            <a:r>
              <a:rPr lang="en-US" b="1" dirty="0">
                <a:solidFill>
                  <a:srgbClr val="FF0033"/>
                </a:solidFill>
                <a:latin typeface="Courier New" pitchFamily="49" charset="0"/>
              </a:rPr>
              <a:t>  </a:t>
            </a:r>
            <a:r>
              <a:rPr lang="en-US" b="1" dirty="0">
                <a:solidFill>
                  <a:schemeClr val="tx2"/>
                </a:solidFill>
                <a:latin typeface="Courier New" pitchFamily="49" charset="0"/>
              </a:rPr>
              <a:t>signal(</a:t>
            </a:r>
            <a:r>
              <a:rPr lang="en-US" b="1" dirty="0" err="1">
                <a:solidFill>
                  <a:schemeClr val="tx2"/>
                </a:solidFill>
                <a:latin typeface="Courier New" pitchFamily="49" charset="0"/>
              </a:rPr>
              <a:t>wmutex</a:t>
            </a:r>
            <a:r>
              <a:rPr lang="en-US" b="1" dirty="0">
                <a:solidFill>
                  <a:schemeClr val="tx2"/>
                </a:solidFill>
                <a:latin typeface="Courier New" pitchFamily="49" charset="0"/>
              </a:rPr>
              <a:t>);</a:t>
            </a:r>
          </a:p>
          <a:p>
            <a:pPr eaLnBrk="0" hangingPunct="0">
              <a:lnSpc>
                <a:spcPct val="90000"/>
              </a:lnSpc>
            </a:pPr>
            <a:r>
              <a:rPr lang="en-US" b="1" dirty="0">
                <a:solidFill>
                  <a:schemeClr val="tx2"/>
                </a:solidFill>
                <a:latin typeface="Courier New" pitchFamily="49" charset="0"/>
              </a:rPr>
              <a:t>};</a:t>
            </a:r>
          </a:p>
        </p:txBody>
      </p:sp>
      <p:sp>
        <p:nvSpPr>
          <p:cNvPr id="2506757" name="Text Box 5"/>
          <p:cNvSpPr txBox="1">
            <a:spLocks noChangeArrowheads="1"/>
          </p:cNvSpPr>
          <p:nvPr/>
        </p:nvSpPr>
        <p:spPr bwMode="auto">
          <a:xfrm>
            <a:off x="717550" y="1397001"/>
            <a:ext cx="6873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b="1" dirty="0">
                <a:latin typeface="Courier New" pitchFamily="49" charset="0"/>
              </a:rPr>
              <a:t>Semaphore </a:t>
            </a:r>
            <a:r>
              <a:rPr lang="en-US" b="1" dirty="0" err="1">
                <a:latin typeface="Courier New" pitchFamily="49" charset="0"/>
              </a:rPr>
              <a:t>outerQ</a:t>
            </a:r>
            <a:r>
              <a:rPr lang="en-US" b="1" dirty="0">
                <a:latin typeface="Courier New" pitchFamily="49" charset="0"/>
              </a:rPr>
              <a:t>, </a:t>
            </a:r>
            <a:r>
              <a:rPr lang="en-US" b="1" dirty="0" err="1">
                <a:latin typeface="Courier New" pitchFamily="49" charset="0"/>
              </a:rPr>
              <a:t>rsem</a:t>
            </a:r>
            <a:r>
              <a:rPr lang="en-US" b="1" dirty="0">
                <a:latin typeface="Courier New" pitchFamily="49" charset="0"/>
              </a:rPr>
              <a:t>, </a:t>
            </a:r>
            <a:r>
              <a:rPr lang="en-US" b="1" dirty="0" err="1">
                <a:latin typeface="Courier New" pitchFamily="49" charset="0"/>
              </a:rPr>
              <a:t>rmutex</a:t>
            </a:r>
            <a:r>
              <a:rPr lang="en-US" b="1" dirty="0">
                <a:latin typeface="Courier New" pitchFamily="49" charset="0"/>
              </a:rPr>
              <a:t>, </a:t>
            </a:r>
            <a:r>
              <a:rPr lang="en-US" b="1" dirty="0" err="1">
                <a:latin typeface="Courier New" pitchFamily="49" charset="0"/>
              </a:rPr>
              <a:t>wmutex</a:t>
            </a:r>
            <a:r>
              <a:rPr lang="en-US" b="1" dirty="0">
                <a:latin typeface="Courier New" pitchFamily="49" charset="0"/>
              </a:rPr>
              <a:t>, </a:t>
            </a:r>
            <a:r>
              <a:rPr lang="en-US" b="1" dirty="0" err="1">
                <a:latin typeface="Courier New" pitchFamily="49" charset="0"/>
              </a:rPr>
              <a:t>wsem</a:t>
            </a:r>
            <a:r>
              <a:rPr lang="en-US" b="1" dirty="0">
                <a:latin typeface="Courier New" pitchFamily="49" charset="0"/>
              </a:rPr>
              <a:t> = 1;</a:t>
            </a:r>
          </a:p>
        </p:txBody>
      </p:sp>
      <p:grpSp>
        <p:nvGrpSpPr>
          <p:cNvPr id="2506764" name="Group 12"/>
          <p:cNvGrpSpPr>
            <a:grpSpLocks/>
          </p:cNvGrpSpPr>
          <p:nvPr/>
        </p:nvGrpSpPr>
        <p:grpSpPr bwMode="auto">
          <a:xfrm>
            <a:off x="836789" y="2163764"/>
            <a:ext cx="5614550" cy="3940175"/>
            <a:chOff x="456" y="1243"/>
            <a:chExt cx="3420" cy="2482"/>
          </a:xfrm>
        </p:grpSpPr>
        <p:sp>
          <p:nvSpPr>
            <p:cNvPr id="2506765" name="AutoShape 13"/>
            <p:cNvSpPr>
              <a:spLocks/>
            </p:cNvSpPr>
            <p:nvPr/>
          </p:nvSpPr>
          <p:spPr bwMode="auto">
            <a:xfrm>
              <a:off x="456" y="3130"/>
              <a:ext cx="56" cy="595"/>
            </a:xfrm>
            <a:prstGeom prst="leftBracket">
              <a:avLst>
                <a:gd name="adj" fmla="val 88542"/>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6766" name="AutoShape 14"/>
            <p:cNvSpPr>
              <a:spLocks/>
            </p:cNvSpPr>
            <p:nvPr/>
          </p:nvSpPr>
          <p:spPr bwMode="auto">
            <a:xfrm>
              <a:off x="709" y="1565"/>
              <a:ext cx="56" cy="595"/>
            </a:xfrm>
            <a:prstGeom prst="leftBracket">
              <a:avLst>
                <a:gd name="adj" fmla="val 88542"/>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6767" name="AutoShape 15"/>
            <p:cNvSpPr>
              <a:spLocks/>
            </p:cNvSpPr>
            <p:nvPr/>
          </p:nvSpPr>
          <p:spPr bwMode="auto">
            <a:xfrm>
              <a:off x="3820" y="2803"/>
              <a:ext cx="56" cy="595"/>
            </a:xfrm>
            <a:prstGeom prst="leftBracket">
              <a:avLst>
                <a:gd name="adj" fmla="val 88542"/>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6768" name="AutoShape 16"/>
            <p:cNvSpPr>
              <a:spLocks/>
            </p:cNvSpPr>
            <p:nvPr/>
          </p:nvSpPr>
          <p:spPr bwMode="auto">
            <a:xfrm>
              <a:off x="3610" y="1243"/>
              <a:ext cx="69" cy="627"/>
            </a:xfrm>
            <a:prstGeom prst="leftBracket">
              <a:avLst>
                <a:gd name="adj" fmla="val 75725"/>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06769" name="AutoShape 17"/>
          <p:cNvSpPr>
            <a:spLocks/>
          </p:cNvSpPr>
          <p:nvPr/>
        </p:nvSpPr>
        <p:spPr bwMode="auto">
          <a:xfrm>
            <a:off x="6340476" y="3411538"/>
            <a:ext cx="88900" cy="944562"/>
          </a:xfrm>
          <a:prstGeom prst="leftBracket">
            <a:avLst>
              <a:gd name="adj" fmla="val 88542"/>
            </a:avLst>
          </a:prstGeom>
          <a:noFill/>
          <a:ln w="38100">
            <a:solidFill>
              <a:srgbClr val="FF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06770" name="Group 18"/>
          <p:cNvGrpSpPr>
            <a:grpSpLocks/>
          </p:cNvGrpSpPr>
          <p:nvPr/>
        </p:nvGrpSpPr>
        <p:grpSpPr bwMode="auto">
          <a:xfrm>
            <a:off x="836788" y="2166939"/>
            <a:ext cx="374650" cy="1997075"/>
            <a:chOff x="456" y="1245"/>
            <a:chExt cx="236" cy="1258"/>
          </a:xfrm>
        </p:grpSpPr>
        <p:sp>
          <p:nvSpPr>
            <p:cNvPr id="2506771" name="AutoShape 19"/>
            <p:cNvSpPr>
              <a:spLocks/>
            </p:cNvSpPr>
            <p:nvPr/>
          </p:nvSpPr>
          <p:spPr bwMode="auto">
            <a:xfrm>
              <a:off x="456" y="1245"/>
              <a:ext cx="57" cy="1258"/>
            </a:xfrm>
            <a:prstGeom prst="leftBracket">
              <a:avLst>
                <a:gd name="adj" fmla="val 183918"/>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6772" name="AutoShape 20"/>
            <p:cNvSpPr>
              <a:spLocks/>
            </p:cNvSpPr>
            <p:nvPr/>
          </p:nvSpPr>
          <p:spPr bwMode="auto">
            <a:xfrm>
              <a:off x="630" y="1411"/>
              <a:ext cx="62" cy="921"/>
            </a:xfrm>
            <a:prstGeom prst="leftBracket">
              <a:avLst>
                <a:gd name="adj" fmla="val 123790"/>
              </a:avLst>
            </a:prstGeom>
            <a:noFill/>
            <a:ln w="38100">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Footer Placeholder 1">
            <a:extLst>
              <a:ext uri="{FF2B5EF4-FFF2-40B4-BE49-F238E27FC236}">
                <a16:creationId xmlns:a16="http://schemas.microsoft.com/office/drawing/2014/main" id="{1CBBF40F-DA5E-4B44-A066-A3999BE529C0}"/>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6C2E8930-5D19-42F1-9F80-E8A4644B7AD0}"/>
              </a:ext>
            </a:extLst>
          </p:cNvPr>
          <p:cNvSpPr>
            <a:spLocks noGrp="1"/>
          </p:cNvSpPr>
          <p:nvPr>
            <p:ph type="sldNum" sz="quarter" idx="12"/>
          </p:nvPr>
        </p:nvSpPr>
        <p:spPr/>
        <p:txBody>
          <a:bodyPr/>
          <a:lstStyle/>
          <a:p>
            <a:pPr>
              <a:defRPr/>
            </a:pPr>
            <a:fld id="{0D7B5496-982B-480A-8085-B08F2CA91C21}" type="slidenum">
              <a:rPr lang="en-US" smtClean="0"/>
              <a:pPr>
                <a:defRPr/>
              </a:pPr>
              <a:t>19</a:t>
            </a:fld>
            <a:endParaRPr lang="en-US" dirty="0"/>
          </a:p>
        </p:txBody>
      </p:sp>
      <p:sp>
        <p:nvSpPr>
          <p:cNvPr id="23" name="AutoShape 9">
            <a:extLst>
              <a:ext uri="{FF2B5EF4-FFF2-40B4-BE49-F238E27FC236}">
                <a16:creationId xmlns:a16="http://schemas.microsoft.com/office/drawing/2014/main" id="{DAE0B23F-BBAE-488D-A140-FD6D1B0BF663}"/>
              </a:ext>
            </a:extLst>
          </p:cNvPr>
          <p:cNvSpPr>
            <a:spLocks noChangeArrowheads="1"/>
          </p:cNvSpPr>
          <p:nvPr/>
        </p:nvSpPr>
        <p:spPr bwMode="auto">
          <a:xfrm>
            <a:off x="4551363" y="3807329"/>
            <a:ext cx="1005840" cy="822960"/>
          </a:xfrm>
          <a:prstGeom prst="wedgeRoundRectCallout">
            <a:avLst>
              <a:gd name="adj1" fmla="val -132351"/>
              <a:gd name="adj2" fmla="val -91461"/>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1</a:t>
            </a:r>
          </a:p>
        </p:txBody>
      </p:sp>
      <p:sp>
        <p:nvSpPr>
          <p:cNvPr id="24" name="AutoShape 10">
            <a:extLst>
              <a:ext uri="{FF2B5EF4-FFF2-40B4-BE49-F238E27FC236}">
                <a16:creationId xmlns:a16="http://schemas.microsoft.com/office/drawing/2014/main" id="{DD408AE1-95D4-49DA-8875-94ECFD744046}"/>
              </a:ext>
            </a:extLst>
          </p:cNvPr>
          <p:cNvSpPr>
            <a:spLocks noChangeArrowheads="1"/>
          </p:cNvSpPr>
          <p:nvPr/>
        </p:nvSpPr>
        <p:spPr bwMode="auto">
          <a:xfrm>
            <a:off x="3877081" y="5692460"/>
            <a:ext cx="1005840" cy="822960"/>
          </a:xfrm>
          <a:prstGeom prst="wedgeRoundRectCallout">
            <a:avLst>
              <a:gd name="adj1" fmla="val -95314"/>
              <a:gd name="adj2" fmla="val -27923"/>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2</a:t>
            </a:r>
          </a:p>
        </p:txBody>
      </p:sp>
      <p:sp>
        <p:nvSpPr>
          <p:cNvPr id="25" name="AutoShape 7">
            <a:extLst>
              <a:ext uri="{FF2B5EF4-FFF2-40B4-BE49-F238E27FC236}">
                <a16:creationId xmlns:a16="http://schemas.microsoft.com/office/drawing/2014/main" id="{E8043471-760C-4FE6-8B46-D1FDC324C92E}"/>
              </a:ext>
            </a:extLst>
          </p:cNvPr>
          <p:cNvSpPr>
            <a:spLocks noChangeArrowheads="1"/>
          </p:cNvSpPr>
          <p:nvPr/>
        </p:nvSpPr>
        <p:spPr bwMode="auto">
          <a:xfrm>
            <a:off x="9599946" y="3068003"/>
            <a:ext cx="1005840" cy="822960"/>
          </a:xfrm>
          <a:prstGeom prst="wedgeRoundRectCallout">
            <a:avLst>
              <a:gd name="adj1" fmla="val -134154"/>
              <a:gd name="adj2" fmla="val -61144"/>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3</a:t>
            </a:r>
          </a:p>
        </p:txBody>
      </p:sp>
      <p:sp>
        <p:nvSpPr>
          <p:cNvPr id="26" name="AutoShape 21">
            <a:extLst>
              <a:ext uri="{FF2B5EF4-FFF2-40B4-BE49-F238E27FC236}">
                <a16:creationId xmlns:a16="http://schemas.microsoft.com/office/drawing/2014/main" id="{E1B10D73-2481-44DA-9629-23B59427FDC8}"/>
              </a:ext>
            </a:extLst>
          </p:cNvPr>
          <p:cNvSpPr>
            <a:spLocks noChangeArrowheads="1"/>
          </p:cNvSpPr>
          <p:nvPr/>
        </p:nvSpPr>
        <p:spPr bwMode="auto">
          <a:xfrm>
            <a:off x="9633092" y="4138613"/>
            <a:ext cx="1005840" cy="820570"/>
          </a:xfrm>
          <a:prstGeom prst="wedgeRoundRectCallout">
            <a:avLst>
              <a:gd name="adj1" fmla="val -199174"/>
              <a:gd name="adj2" fmla="val -130209"/>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4</a:t>
            </a:r>
          </a:p>
        </p:txBody>
      </p:sp>
      <p:sp>
        <p:nvSpPr>
          <p:cNvPr id="27" name="AutoShape 11">
            <a:extLst>
              <a:ext uri="{FF2B5EF4-FFF2-40B4-BE49-F238E27FC236}">
                <a16:creationId xmlns:a16="http://schemas.microsoft.com/office/drawing/2014/main" id="{587D9FBC-1229-4AB0-AA59-A26ACF95DB76}"/>
              </a:ext>
            </a:extLst>
          </p:cNvPr>
          <p:cNvSpPr>
            <a:spLocks noChangeArrowheads="1"/>
          </p:cNvSpPr>
          <p:nvPr/>
        </p:nvSpPr>
        <p:spPr bwMode="auto">
          <a:xfrm>
            <a:off x="9599946" y="5652496"/>
            <a:ext cx="1005840" cy="822960"/>
          </a:xfrm>
          <a:prstGeom prst="wedgeRoundRectCallout">
            <a:avLst>
              <a:gd name="adj1" fmla="val -116077"/>
              <a:gd name="adj2" fmla="val -73856"/>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5</a:t>
            </a:r>
          </a:p>
        </p:txBody>
      </p:sp>
      <p:sp>
        <p:nvSpPr>
          <p:cNvPr id="28" name="AutoShape 8">
            <a:extLst>
              <a:ext uri="{FF2B5EF4-FFF2-40B4-BE49-F238E27FC236}">
                <a16:creationId xmlns:a16="http://schemas.microsoft.com/office/drawing/2014/main" id="{D8B8E806-0A8B-4930-BB4C-A2ED21F1B21C}"/>
              </a:ext>
            </a:extLst>
          </p:cNvPr>
          <p:cNvSpPr>
            <a:spLocks noChangeArrowheads="1"/>
          </p:cNvSpPr>
          <p:nvPr/>
        </p:nvSpPr>
        <p:spPr bwMode="auto">
          <a:xfrm>
            <a:off x="4231165" y="1992898"/>
            <a:ext cx="1005840" cy="822960"/>
          </a:xfrm>
          <a:prstGeom prst="wedgeRoundRectCallout">
            <a:avLst>
              <a:gd name="adj1" fmla="val -182071"/>
              <a:gd name="adj2" fmla="val -29607"/>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3200" b="1" dirty="0">
                <a:solidFill>
                  <a:srgbClr val="FF0033"/>
                </a:solidFill>
                <a:latin typeface="Comic Sans MS" panose="030F0702030302020204" pitchFamily="66" charset="0"/>
              </a:rPr>
              <a:t>6</a:t>
            </a:r>
          </a:p>
        </p:txBody>
      </p:sp>
      <p:sp>
        <p:nvSpPr>
          <p:cNvPr id="29" name="AutoShape 9">
            <a:extLst>
              <a:ext uri="{FF2B5EF4-FFF2-40B4-BE49-F238E27FC236}">
                <a16:creationId xmlns:a16="http://schemas.microsoft.com/office/drawing/2014/main" id="{2D80D5CA-9891-49BD-B25B-88A3020CC0F9}"/>
              </a:ext>
            </a:extLst>
          </p:cNvPr>
          <p:cNvSpPr>
            <a:spLocks noChangeArrowheads="1"/>
          </p:cNvSpPr>
          <p:nvPr/>
        </p:nvSpPr>
        <p:spPr bwMode="auto">
          <a:xfrm>
            <a:off x="4608297" y="3703211"/>
            <a:ext cx="1076325" cy="677863"/>
          </a:xfrm>
          <a:prstGeom prst="wedgeRoundRectCallout">
            <a:avLst>
              <a:gd name="adj1" fmla="val -136726"/>
              <a:gd name="adj2" fmla="val -86715"/>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Disable writers</a:t>
            </a:r>
          </a:p>
        </p:txBody>
      </p:sp>
      <p:sp>
        <p:nvSpPr>
          <p:cNvPr id="30" name="AutoShape 10">
            <a:extLst>
              <a:ext uri="{FF2B5EF4-FFF2-40B4-BE49-F238E27FC236}">
                <a16:creationId xmlns:a16="http://schemas.microsoft.com/office/drawing/2014/main" id="{4485A574-986C-49D5-8F0D-1FEF5936953B}"/>
              </a:ext>
            </a:extLst>
          </p:cNvPr>
          <p:cNvSpPr>
            <a:spLocks noChangeArrowheads="1"/>
          </p:cNvSpPr>
          <p:nvPr/>
        </p:nvSpPr>
        <p:spPr bwMode="auto">
          <a:xfrm>
            <a:off x="3833988" y="5665788"/>
            <a:ext cx="1682750" cy="677862"/>
          </a:xfrm>
          <a:prstGeom prst="wedgeRoundRectCallout">
            <a:avLst>
              <a:gd name="adj1" fmla="val -80565"/>
              <a:gd name="adj2" fmla="val -18148"/>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Last reader out allows writers</a:t>
            </a:r>
          </a:p>
        </p:txBody>
      </p:sp>
      <p:sp>
        <p:nvSpPr>
          <p:cNvPr id="31" name="AutoShape 21">
            <a:extLst>
              <a:ext uri="{FF2B5EF4-FFF2-40B4-BE49-F238E27FC236}">
                <a16:creationId xmlns:a16="http://schemas.microsoft.com/office/drawing/2014/main" id="{F22B3D9E-347B-4A39-B4F9-962ECF0CDA9B}"/>
              </a:ext>
            </a:extLst>
          </p:cNvPr>
          <p:cNvSpPr>
            <a:spLocks noChangeArrowheads="1"/>
          </p:cNvSpPr>
          <p:nvPr/>
        </p:nvSpPr>
        <p:spPr bwMode="auto">
          <a:xfrm>
            <a:off x="8934277" y="4089581"/>
            <a:ext cx="1774825" cy="850901"/>
          </a:xfrm>
          <a:prstGeom prst="wedgeRoundRectCallout">
            <a:avLst>
              <a:gd name="adj1" fmla="val -93958"/>
              <a:gd name="adj2" fmla="val -122432"/>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Wait here until all readers done,</a:t>
            </a:r>
          </a:p>
          <a:p>
            <a:pPr algn="ctr" eaLnBrk="0" hangingPunct="0">
              <a:lnSpc>
                <a:spcPct val="90000"/>
              </a:lnSpc>
            </a:pPr>
            <a:r>
              <a:rPr lang="en-US" sz="1400" b="1" dirty="0">
                <a:solidFill>
                  <a:srgbClr val="FF0033"/>
                </a:solidFill>
                <a:latin typeface="Comic Sans MS" panose="030F0702030302020204" pitchFamily="66" charset="0"/>
              </a:rPr>
              <a:t>as well as multiple writers</a:t>
            </a:r>
          </a:p>
        </p:txBody>
      </p:sp>
      <p:sp>
        <p:nvSpPr>
          <p:cNvPr id="32" name="AutoShape 11">
            <a:extLst>
              <a:ext uri="{FF2B5EF4-FFF2-40B4-BE49-F238E27FC236}">
                <a16:creationId xmlns:a16="http://schemas.microsoft.com/office/drawing/2014/main" id="{2CE20FE1-C03B-4B4B-B3DD-682DD1FA8F84}"/>
              </a:ext>
            </a:extLst>
          </p:cNvPr>
          <p:cNvSpPr>
            <a:spLocks noChangeArrowheads="1"/>
          </p:cNvSpPr>
          <p:nvPr/>
        </p:nvSpPr>
        <p:spPr bwMode="auto">
          <a:xfrm>
            <a:off x="9184217" y="5848141"/>
            <a:ext cx="1682750" cy="677862"/>
          </a:xfrm>
          <a:prstGeom prst="wedgeRoundRectCallout">
            <a:avLst>
              <a:gd name="adj1" fmla="val -66246"/>
              <a:gd name="adj2" fmla="val -108886"/>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Last writer out allows readers</a:t>
            </a:r>
          </a:p>
        </p:txBody>
      </p:sp>
      <p:sp>
        <p:nvSpPr>
          <p:cNvPr id="33" name="AutoShape 8">
            <a:extLst>
              <a:ext uri="{FF2B5EF4-FFF2-40B4-BE49-F238E27FC236}">
                <a16:creationId xmlns:a16="http://schemas.microsoft.com/office/drawing/2014/main" id="{2630D30A-2252-4C38-B21E-96BECDFEA7C5}"/>
              </a:ext>
            </a:extLst>
          </p:cNvPr>
          <p:cNvSpPr>
            <a:spLocks noChangeArrowheads="1"/>
          </p:cNvSpPr>
          <p:nvPr/>
        </p:nvSpPr>
        <p:spPr bwMode="auto">
          <a:xfrm>
            <a:off x="3540592" y="1895794"/>
            <a:ext cx="2228850" cy="1001915"/>
          </a:xfrm>
          <a:prstGeom prst="wedgeRoundRectCallout">
            <a:avLst>
              <a:gd name="adj1" fmla="val -81854"/>
              <a:gd name="adj2" fmla="val -26228"/>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Additional readers queue here allowing writers to jump ahead of the readers</a:t>
            </a:r>
          </a:p>
        </p:txBody>
      </p:sp>
      <p:sp>
        <p:nvSpPr>
          <p:cNvPr id="34" name="AutoShape 7">
            <a:extLst>
              <a:ext uri="{FF2B5EF4-FFF2-40B4-BE49-F238E27FC236}">
                <a16:creationId xmlns:a16="http://schemas.microsoft.com/office/drawing/2014/main" id="{8AA64E1B-43E7-43C8-9FB7-B44457119603}"/>
              </a:ext>
            </a:extLst>
          </p:cNvPr>
          <p:cNvSpPr>
            <a:spLocks noChangeArrowheads="1"/>
          </p:cNvSpPr>
          <p:nvPr/>
        </p:nvSpPr>
        <p:spPr bwMode="auto">
          <a:xfrm>
            <a:off x="9271353" y="2768419"/>
            <a:ext cx="1508478" cy="1099247"/>
          </a:xfrm>
          <a:prstGeom prst="wedgeRoundRectCallout">
            <a:avLst>
              <a:gd name="adj1" fmla="val -88125"/>
              <a:gd name="adj2" fmla="val -34291"/>
              <a:gd name="adj3" fmla="val 16667"/>
            </a:avLst>
          </a:prstGeom>
          <a:solidFill>
            <a:srgbClr val="FFFF00"/>
          </a:solidFill>
          <a:ln w="38100">
            <a:solidFill>
              <a:srgbClr val="FF0000"/>
            </a:solidFill>
            <a:miter lim="800000"/>
            <a:headEnd type="none" w="lg" len="lg"/>
            <a:tailEnd type="none" w="lg" len="lg"/>
          </a:ln>
          <a:effectLst/>
        </p:spPr>
        <p:txBody>
          <a:bodyPr anchor="ctr"/>
          <a:lstStyle/>
          <a:p>
            <a:pPr algn="ctr" eaLnBrk="0" hangingPunct="0">
              <a:lnSpc>
                <a:spcPct val="90000"/>
              </a:lnSpc>
            </a:pPr>
            <a:r>
              <a:rPr lang="en-US" sz="1400" b="1" dirty="0">
                <a:solidFill>
                  <a:srgbClr val="FF0033"/>
                </a:solidFill>
                <a:latin typeface="Comic Sans MS" panose="030F0702030302020204" pitchFamily="66" charset="0"/>
              </a:rPr>
              <a:t>Once a writer wants to write – no new readers allowed</a:t>
            </a:r>
          </a:p>
        </p:txBody>
      </p:sp>
    </p:spTree>
    <p:extLst>
      <p:ext uri="{BB962C8B-B14F-4D97-AF65-F5344CB8AC3E}">
        <p14:creationId xmlns:p14="http://schemas.microsoft.com/office/powerpoint/2010/main" val="1822822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6757"/>
                                        </p:tgtEl>
                                        <p:attrNameLst>
                                          <p:attrName>style.visibility</p:attrName>
                                        </p:attrNameLst>
                                      </p:cBhvr>
                                      <p:to>
                                        <p:strVal val="visible"/>
                                      </p:to>
                                    </p:set>
                                    <p:animEffect transition="in" filter="wipe(left)">
                                      <p:cBhvr>
                                        <p:cTn id="7" dur="500"/>
                                        <p:tgtEl>
                                          <p:spTgt spid="25067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06755"/>
                                        </p:tgtEl>
                                        <p:attrNameLst>
                                          <p:attrName>style.visibility</p:attrName>
                                        </p:attrNameLst>
                                      </p:cBhvr>
                                      <p:to>
                                        <p:strVal val="visible"/>
                                      </p:to>
                                    </p:set>
                                    <p:animEffect transition="in" filter="dissolve">
                                      <p:cBhvr>
                                        <p:cTn id="12" dur="500"/>
                                        <p:tgtEl>
                                          <p:spTgt spid="25067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06756"/>
                                        </p:tgtEl>
                                        <p:attrNameLst>
                                          <p:attrName>style.visibility</p:attrName>
                                        </p:attrNameLst>
                                      </p:cBhvr>
                                      <p:to>
                                        <p:strVal val="visible"/>
                                      </p:to>
                                    </p:set>
                                    <p:animEffect transition="in" filter="dissolve">
                                      <p:cBhvr>
                                        <p:cTn id="17" dur="500"/>
                                        <p:tgtEl>
                                          <p:spTgt spid="25067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dissolv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dissolv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506764"/>
                                        </p:tgtEl>
                                        <p:attrNameLst>
                                          <p:attrName>style.visibility</p:attrName>
                                        </p:attrNameLst>
                                      </p:cBhvr>
                                      <p:to>
                                        <p:strVal val="visible"/>
                                      </p:to>
                                    </p:set>
                                    <p:animEffect transition="in" filter="dissolve">
                                      <p:cBhvr>
                                        <p:cTn id="82" dur="500"/>
                                        <p:tgtEl>
                                          <p:spTgt spid="250676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06769"/>
                                        </p:tgtEl>
                                        <p:attrNameLst>
                                          <p:attrName>style.visibility</p:attrName>
                                        </p:attrNameLst>
                                      </p:cBhvr>
                                      <p:to>
                                        <p:strVal val="visible"/>
                                      </p:to>
                                    </p:set>
                                    <p:animEffect transition="in" filter="dissolve">
                                      <p:cBhvr>
                                        <p:cTn id="87" dur="500"/>
                                        <p:tgtEl>
                                          <p:spTgt spid="250676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2506770"/>
                                        </p:tgtEl>
                                        <p:attrNameLst>
                                          <p:attrName>style.visibility</p:attrName>
                                        </p:attrNameLst>
                                      </p:cBhvr>
                                      <p:to>
                                        <p:strVal val="visible"/>
                                      </p:to>
                                    </p:set>
                                    <p:animEffect transition="in" filter="dissolve">
                                      <p:cBhvr>
                                        <p:cTn id="92" dur="500"/>
                                        <p:tgtEl>
                                          <p:spTgt spid="250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6755" grpId="0" autoUpdateAnimBg="0"/>
      <p:bldP spid="2506756" grpId="0" autoUpdateAnimBg="0"/>
      <p:bldP spid="2506757" grpId="0" autoUpdateAnimBg="0"/>
      <p:bldP spid="2506769" grpId="0" animBg="1"/>
      <p:bldP spid="23" grpId="0" animBg="1"/>
      <p:bldP spid="24" grpId="0" animBg="1"/>
      <p:bldP spid="25" grpId="0" animBg="1"/>
      <p:bldP spid="26" grpId="0" animBg="1"/>
      <p:bldP spid="27" grpId="0" animBg="1"/>
      <p:bldP spid="28" grpId="0" animBg="1"/>
      <p:bldP spid="29" grpId="0" animBg="1" autoUpdateAnimBg="0"/>
      <p:bldP spid="30" grpId="0" animBg="1" autoUpdateAnimBg="0"/>
      <p:bldP spid="31" grpId="0" animBg="1" autoUpdateAnimBg="0"/>
      <p:bldP spid="32" grpId="0" animBg="1" autoUpdateAnimBg="0"/>
      <p:bldP spid="33" grpId="0" animBg="1" autoUpdateAnimBg="0"/>
      <p:bldP spid="3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#12: Comma Operator</a:t>
            </a:r>
          </a:p>
        </p:txBody>
      </p:sp>
      <p:sp>
        <p:nvSpPr>
          <p:cNvPr id="3" name="Content Placeholder 2"/>
          <p:cNvSpPr>
            <a:spLocks noGrp="1"/>
          </p:cNvSpPr>
          <p:nvPr>
            <p:ph idx="1"/>
          </p:nvPr>
        </p:nvSpPr>
        <p:spPr>
          <a:xfrm>
            <a:off x="642310" y="1416051"/>
            <a:ext cx="9766045" cy="885023"/>
          </a:xfrm>
        </p:spPr>
        <p:txBody>
          <a:bodyPr/>
          <a:lstStyle/>
          <a:p>
            <a:r>
              <a:rPr lang="en-US" dirty="0"/>
              <a:t>The comma operator isn't widely used. It can certainly be abused, but it can also be very useful. </a:t>
            </a:r>
            <a:endParaRPr lang="en-US" b="1" dirty="0">
              <a:solidFill>
                <a:srgbClr val="C00000"/>
              </a:solidFill>
              <a:latin typeface="Courier Std" pitchFamily="49" charset="0"/>
            </a:endParaRPr>
          </a:p>
        </p:txBody>
      </p:sp>
      <p:sp>
        <p:nvSpPr>
          <p:cNvPr id="8" name="Content Placeholder 2"/>
          <p:cNvSpPr txBox="1">
            <a:spLocks/>
          </p:cNvSpPr>
          <p:nvPr/>
        </p:nvSpPr>
        <p:spPr bwMode="auto">
          <a:xfrm>
            <a:off x="1164478" y="2511430"/>
            <a:ext cx="8686306" cy="1316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spcBef>
                <a:spcPts val="0"/>
              </a:spcBef>
              <a:buNone/>
            </a:pPr>
            <a:r>
              <a:rPr lang="fr-FR" sz="2000" b="1" dirty="0">
                <a:latin typeface="Courier New" panose="02070309020205020404" pitchFamily="49" charset="0"/>
                <a:cs typeface="Courier New" panose="02070309020205020404" pitchFamily="49" charset="0"/>
              </a:rPr>
              <a:t>for (int i=0; i&lt;10; i++, </a:t>
            </a:r>
            <a:r>
              <a:rPr lang="fr-FR" sz="2000" b="1" dirty="0" err="1">
                <a:latin typeface="Courier New" panose="02070309020205020404" pitchFamily="49" charset="0"/>
                <a:cs typeface="Courier New" panose="02070309020205020404" pitchFamily="49" charset="0"/>
              </a:rPr>
              <a:t>doSomethingElse</a:t>
            </a:r>
            <a:r>
              <a:rPr lang="fr-FR" sz="2000" b="1" dirty="0">
                <a:latin typeface="Courier New" panose="02070309020205020404" pitchFamily="49" charset="0"/>
                <a:cs typeface="Courier New" panose="02070309020205020404" pitchFamily="49" charset="0"/>
              </a:rPr>
              <a:t>())</a:t>
            </a:r>
          </a:p>
          <a:p>
            <a:pPr marL="0" indent="0">
              <a:spcBef>
                <a:spcPts val="0"/>
              </a:spcBef>
              <a:buNone/>
            </a:pPr>
            <a:r>
              <a:rPr lang="fr-FR" sz="2000" b="1" dirty="0">
                <a:latin typeface="Courier New" panose="02070309020205020404" pitchFamily="49" charset="0"/>
                <a:cs typeface="Courier New" panose="02070309020205020404" pitchFamily="49" charset="0"/>
              </a:rPr>
              <a:t>{</a:t>
            </a:r>
          </a:p>
          <a:p>
            <a:pPr marL="0" indent="0">
              <a:spcBef>
                <a:spcPts val="0"/>
              </a:spcBef>
              <a:buNone/>
            </a:pPr>
            <a:r>
              <a:rPr lang="fr-FR" sz="2000" b="1" dirty="0">
                <a:latin typeface="Courier New" panose="02070309020205020404" pitchFamily="49" charset="0"/>
                <a:cs typeface="Courier New" panose="02070309020205020404" pitchFamily="49" charset="0"/>
              </a:rPr>
              <a:t>  /* </a:t>
            </a:r>
            <a:r>
              <a:rPr lang="fr-FR" sz="2000" b="1" dirty="0" err="1">
                <a:latin typeface="Courier New" panose="02070309020205020404" pitchFamily="49" charset="0"/>
                <a:cs typeface="Courier New" panose="02070309020205020404" pitchFamily="49" charset="0"/>
              </a:rPr>
              <a:t>whatever</a:t>
            </a:r>
            <a:r>
              <a:rPr lang="fr-FR" sz="2000" b="1" dirty="0">
                <a:latin typeface="Courier New" panose="02070309020205020404" pitchFamily="49" charset="0"/>
                <a:cs typeface="Courier New" panose="02070309020205020404" pitchFamily="49" charset="0"/>
              </a:rPr>
              <a:t> */</a:t>
            </a:r>
          </a:p>
          <a:p>
            <a:pPr marL="0" indent="0">
              <a:spcBef>
                <a:spcPts val="0"/>
              </a:spcBef>
              <a:buNone/>
            </a:pPr>
            <a:r>
              <a:rPr lang="fr-FR" sz="2000" b="1" dirty="0">
                <a:latin typeface="Courier New" panose="02070309020205020404" pitchFamily="49" charset="0"/>
                <a:cs typeface="Courier New" panose="02070309020205020404" pitchFamily="49" charset="0"/>
              </a:rPr>
              <a:t>}</a:t>
            </a:r>
            <a:endParaRPr lang="en-US" sz="2000" b="1" kern="0" dirty="0">
              <a:solidFill>
                <a:srgbClr val="C00000"/>
              </a:solidFill>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1166158" y="4069080"/>
            <a:ext cx="8686306" cy="119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spcBef>
                <a:spcPts val="0"/>
              </a:spcBef>
              <a:buNone/>
            </a:pPr>
            <a:r>
              <a:rPr lang="fr-FR" sz="2000" b="1" dirty="0">
                <a:latin typeface="Courier New" panose="02070309020205020404" pitchFamily="49" charset="0"/>
                <a:cs typeface="Courier New" panose="02070309020205020404" pitchFamily="49" charset="0"/>
              </a:rPr>
              <a:t>int j = (printf("</a:t>
            </a:r>
            <a:r>
              <a:rPr lang="fr-FR" sz="2000" b="1" dirty="0" err="1">
                <a:latin typeface="Courier New" panose="02070309020205020404" pitchFamily="49" charset="0"/>
                <a:cs typeface="Courier New" panose="02070309020205020404" pitchFamily="49" charset="0"/>
              </a:rPr>
              <a:t>Assigning</a:t>
            </a:r>
            <a:r>
              <a:rPr lang="fr-FR" sz="2000" b="1" dirty="0">
                <a:latin typeface="Courier New" panose="02070309020205020404" pitchFamily="49" charset="0"/>
                <a:cs typeface="Courier New" panose="02070309020205020404" pitchFamily="49" charset="0"/>
              </a:rPr>
              <a:t> variable j\n"), 		</a:t>
            </a:r>
            <a:r>
              <a:rPr lang="fr-FR" sz="2000" b="1" dirty="0" err="1">
                <a:latin typeface="Courier New" panose="02070309020205020404" pitchFamily="49" charset="0"/>
                <a:cs typeface="Courier New" panose="02070309020205020404" pitchFamily="49" charset="0"/>
              </a:rPr>
              <a:t>getValueFromSomewhere</a:t>
            </a:r>
            <a:r>
              <a:rPr lang="fr-FR" sz="2000" b="1" dirty="0">
                <a:latin typeface="Courier New" panose="02070309020205020404" pitchFamily="49" charset="0"/>
                <a:cs typeface="Courier New" panose="02070309020205020404" pitchFamily="49" charset="0"/>
              </a:rPr>
              <a:t>());</a:t>
            </a:r>
          </a:p>
          <a:p>
            <a:pPr marL="0" indent="0">
              <a:spcBef>
                <a:spcPts val="0"/>
              </a:spcBef>
              <a:buNone/>
            </a:pPr>
            <a:r>
              <a:rPr lang="en-US" sz="2000" b="1" kern="0" dirty="0" err="1">
                <a:latin typeface="Courier New" panose="02070309020205020404" pitchFamily="49" charset="0"/>
                <a:cs typeface="Courier New" panose="02070309020205020404" pitchFamily="49" charset="0"/>
              </a:rPr>
              <a:t>printf</a:t>
            </a:r>
            <a:r>
              <a:rPr lang="en-US" sz="2000" b="1" kern="0" dirty="0">
                <a:latin typeface="Courier New" panose="02070309020205020404" pitchFamily="49" charset="0"/>
                <a:cs typeface="Courier New" panose="02070309020205020404" pitchFamily="49" charset="0"/>
              </a:rPr>
              <a:t>("%d", j);</a:t>
            </a:r>
          </a:p>
        </p:txBody>
      </p:sp>
      <p:sp>
        <p:nvSpPr>
          <p:cNvPr id="10" name="Content Placeholder 2"/>
          <p:cNvSpPr txBox="1">
            <a:spLocks/>
          </p:cNvSpPr>
          <p:nvPr/>
        </p:nvSpPr>
        <p:spPr bwMode="auto">
          <a:xfrm>
            <a:off x="658368" y="5356679"/>
            <a:ext cx="9661226" cy="88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buClr>
                <a:srgbClr val="002060"/>
              </a:buClr>
            </a:pPr>
            <a:r>
              <a:rPr lang="en-US" sz="2200" kern="0" dirty="0"/>
              <a:t>Each statement is evaluated, but the value of the expression will be that of the last statement evaluated.</a:t>
            </a:r>
            <a:endParaRPr lang="en-US" sz="2200" b="1" kern="0" dirty="0">
              <a:solidFill>
                <a:srgbClr val="C00000"/>
              </a:solidFill>
              <a:latin typeface="Courier Std" pitchFamily="49" charset="0"/>
            </a:endParaRPr>
          </a:p>
        </p:txBody>
      </p:sp>
      <p:sp>
        <p:nvSpPr>
          <p:cNvPr id="4" name="Footer Placeholder 3">
            <a:extLst>
              <a:ext uri="{FF2B5EF4-FFF2-40B4-BE49-F238E27FC236}">
                <a16:creationId xmlns:a16="http://schemas.microsoft.com/office/drawing/2014/main" id="{9FCF77DA-B9CD-43F5-B0B9-BAAEEF6BABB5}"/>
              </a:ext>
            </a:extLst>
          </p:cNvPr>
          <p:cNvSpPr>
            <a:spLocks noGrp="1"/>
          </p:cNvSpPr>
          <p:nvPr>
            <p:ph type="ftr" sz="quarter" idx="11"/>
          </p:nvPr>
        </p:nvSpPr>
        <p:spPr/>
        <p:txBody>
          <a:bodyPr/>
          <a:lstStyle/>
          <a:p>
            <a:pPr>
              <a:defRPr/>
            </a:pPr>
            <a:r>
              <a:rPr lang="en-US"/>
              <a:t>Mutual Exclusion (12)</a:t>
            </a:r>
            <a:endParaRPr lang="en-US" dirty="0"/>
          </a:p>
        </p:txBody>
      </p:sp>
      <p:sp>
        <p:nvSpPr>
          <p:cNvPr id="5" name="Slide Number Placeholder 4">
            <a:extLst>
              <a:ext uri="{FF2B5EF4-FFF2-40B4-BE49-F238E27FC236}">
                <a16:creationId xmlns:a16="http://schemas.microsoft.com/office/drawing/2014/main" id="{210BB689-0A52-47B9-8136-847503365E6A}"/>
              </a:ext>
            </a:extLst>
          </p:cNvPr>
          <p:cNvSpPr>
            <a:spLocks noGrp="1"/>
          </p:cNvSpPr>
          <p:nvPr>
            <p:ph type="sldNum" sz="quarter" idx="12"/>
          </p:nvPr>
        </p:nvSpPr>
        <p:spPr/>
        <p:txBody>
          <a:bodyPr/>
          <a:lstStyle/>
          <a:p>
            <a:pPr>
              <a:defRPr/>
            </a:pPr>
            <a:fld id="{0D7B5496-982B-480A-8085-B08F2CA91C21}" type="slidenum">
              <a:rPr lang="en-US" smtClean="0"/>
              <a:pPr>
                <a:defRPr/>
              </a:pPr>
              <a:t>2</a:t>
            </a:fld>
            <a:endParaRPr lang="en-US" dirty="0"/>
          </a:p>
        </p:txBody>
      </p:sp>
    </p:spTree>
    <p:extLst>
      <p:ext uri="{BB962C8B-B14F-4D97-AF65-F5344CB8AC3E}">
        <p14:creationId xmlns:p14="http://schemas.microsoft.com/office/powerpoint/2010/main" val="77730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03" name="Rectangle 3"/>
          <p:cNvSpPr>
            <a:spLocks noGrp="1" noChangeArrowheads="1"/>
          </p:cNvSpPr>
          <p:nvPr>
            <p:ph type="body" idx="1"/>
          </p:nvPr>
        </p:nvSpPr>
        <p:spPr>
          <a:xfrm>
            <a:off x="658368" y="1421373"/>
            <a:ext cx="9727410" cy="4527694"/>
          </a:xfrm>
        </p:spPr>
        <p:txBody>
          <a:bodyPr/>
          <a:lstStyle/>
          <a:p>
            <a:pPr>
              <a:lnSpc>
                <a:spcPct val="90000"/>
              </a:lnSpc>
            </a:pPr>
            <a:r>
              <a:rPr lang="en-US" sz="2400" dirty="0"/>
              <a:t>3 barbers, each with a barber chair</a:t>
            </a:r>
          </a:p>
          <a:p>
            <a:pPr lvl="1">
              <a:lnSpc>
                <a:spcPct val="90000"/>
              </a:lnSpc>
            </a:pPr>
            <a:r>
              <a:rPr lang="en-US" dirty="0"/>
              <a:t>Haircuts vary in time</a:t>
            </a:r>
          </a:p>
          <a:p>
            <a:pPr>
              <a:lnSpc>
                <a:spcPct val="90000"/>
              </a:lnSpc>
              <a:spcBef>
                <a:spcPts val="1200"/>
              </a:spcBef>
            </a:pPr>
            <a:r>
              <a:rPr lang="en-US" sz="2400" dirty="0"/>
              <a:t>Sofa can hold 4 customers</a:t>
            </a:r>
          </a:p>
          <a:p>
            <a:pPr>
              <a:lnSpc>
                <a:spcPct val="90000"/>
              </a:lnSpc>
              <a:spcBef>
                <a:spcPts val="1200"/>
              </a:spcBef>
            </a:pPr>
            <a:r>
              <a:rPr lang="en-US" sz="2400" dirty="0"/>
              <a:t>Maximum of 20 in shop</a:t>
            </a:r>
          </a:p>
          <a:p>
            <a:pPr lvl="1">
              <a:lnSpc>
                <a:spcPct val="90000"/>
              </a:lnSpc>
            </a:pPr>
            <a:r>
              <a:rPr lang="en-US" dirty="0"/>
              <a:t>Customers arrive randomly</a:t>
            </a:r>
          </a:p>
          <a:p>
            <a:pPr lvl="1">
              <a:lnSpc>
                <a:spcPct val="90000"/>
              </a:lnSpc>
            </a:pPr>
            <a:r>
              <a:rPr lang="en-US" dirty="0"/>
              <a:t>Customers wait outside if necessary</a:t>
            </a:r>
          </a:p>
          <a:p>
            <a:pPr>
              <a:lnSpc>
                <a:spcPct val="90000"/>
              </a:lnSpc>
              <a:spcBef>
                <a:spcPts val="1200"/>
              </a:spcBef>
            </a:pPr>
            <a:r>
              <a:rPr lang="en-US" sz="2400" dirty="0"/>
              <a:t>When a chair is empty:</a:t>
            </a:r>
          </a:p>
          <a:p>
            <a:pPr lvl="1">
              <a:lnSpc>
                <a:spcPct val="90000"/>
              </a:lnSpc>
            </a:pPr>
            <a:r>
              <a:rPr lang="en-US" dirty="0"/>
              <a:t>Customer sitting longest on sofa is served</a:t>
            </a:r>
          </a:p>
          <a:p>
            <a:pPr lvl="1">
              <a:lnSpc>
                <a:spcPct val="90000"/>
              </a:lnSpc>
            </a:pPr>
            <a:r>
              <a:rPr lang="en-US" dirty="0"/>
              <a:t>Customer standing the longest sits down</a:t>
            </a:r>
          </a:p>
          <a:p>
            <a:pPr>
              <a:lnSpc>
                <a:spcPct val="90000"/>
              </a:lnSpc>
              <a:spcBef>
                <a:spcPts val="1200"/>
              </a:spcBef>
            </a:pPr>
            <a:r>
              <a:rPr lang="en-US" sz="2400" dirty="0"/>
              <a:t>After haircut, customer pays cashier at cash register</a:t>
            </a:r>
          </a:p>
          <a:p>
            <a:pPr lvl="1">
              <a:lnSpc>
                <a:spcPct val="90000"/>
              </a:lnSpc>
            </a:pPr>
            <a:r>
              <a:rPr lang="en-US" dirty="0"/>
              <a:t>Barbers have to cut hair and cashier</a:t>
            </a:r>
          </a:p>
          <a:p>
            <a:pPr lvl="1">
              <a:lnSpc>
                <a:spcPct val="90000"/>
              </a:lnSpc>
            </a:pPr>
            <a:r>
              <a:rPr lang="en-US" dirty="0"/>
              <a:t>Customer waits for receipt</a:t>
            </a:r>
          </a:p>
          <a:p>
            <a:pPr lvl="1">
              <a:lnSpc>
                <a:spcPct val="90000"/>
              </a:lnSpc>
            </a:pPr>
            <a:r>
              <a:rPr lang="en-US" dirty="0"/>
              <a:t>Upon exit, new customer allowed in shop</a:t>
            </a:r>
          </a:p>
        </p:txBody>
      </p:sp>
      <p:grpSp>
        <p:nvGrpSpPr>
          <p:cNvPr id="2508805" name="Group 5"/>
          <p:cNvGrpSpPr>
            <a:grpSpLocks/>
          </p:cNvGrpSpPr>
          <p:nvPr/>
        </p:nvGrpSpPr>
        <p:grpSpPr bwMode="auto">
          <a:xfrm>
            <a:off x="6767657" y="1885951"/>
            <a:ext cx="3222624" cy="1635125"/>
            <a:chOff x="3323" y="883"/>
            <a:chExt cx="2030" cy="1030"/>
          </a:xfrm>
        </p:grpSpPr>
        <p:sp>
          <p:nvSpPr>
            <p:cNvPr id="2508806" name="Rectangle 6"/>
            <p:cNvSpPr>
              <a:spLocks noChangeArrowheads="1"/>
            </p:cNvSpPr>
            <p:nvPr/>
          </p:nvSpPr>
          <p:spPr bwMode="auto">
            <a:xfrm>
              <a:off x="3436" y="883"/>
              <a:ext cx="1769" cy="100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07" name="Line 7"/>
            <p:cNvSpPr>
              <a:spLocks noChangeShapeType="1"/>
            </p:cNvSpPr>
            <p:nvPr/>
          </p:nvSpPr>
          <p:spPr bwMode="auto">
            <a:xfrm>
              <a:off x="3436" y="883"/>
              <a:ext cx="0" cy="44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08" name="Line 8"/>
            <p:cNvSpPr>
              <a:spLocks noChangeShapeType="1"/>
            </p:cNvSpPr>
            <p:nvPr/>
          </p:nvSpPr>
          <p:spPr bwMode="auto">
            <a:xfrm>
              <a:off x="3436" y="1485"/>
              <a:ext cx="0" cy="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09" name="Line 9"/>
            <p:cNvSpPr>
              <a:spLocks noChangeShapeType="1"/>
            </p:cNvSpPr>
            <p:nvPr/>
          </p:nvSpPr>
          <p:spPr bwMode="auto">
            <a:xfrm>
              <a:off x="3324" y="1396"/>
              <a:ext cx="112" cy="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0" name="Line 10"/>
            <p:cNvSpPr>
              <a:spLocks noChangeShapeType="1"/>
            </p:cNvSpPr>
            <p:nvPr/>
          </p:nvSpPr>
          <p:spPr bwMode="auto">
            <a:xfrm>
              <a:off x="3437" y="1885"/>
              <a:ext cx="1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1" name="Line 11"/>
            <p:cNvSpPr>
              <a:spLocks noChangeShapeType="1"/>
            </p:cNvSpPr>
            <p:nvPr/>
          </p:nvSpPr>
          <p:spPr bwMode="auto">
            <a:xfrm flipV="1">
              <a:off x="5205" y="1685"/>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2" name="Line 12"/>
            <p:cNvSpPr>
              <a:spLocks noChangeShapeType="1"/>
            </p:cNvSpPr>
            <p:nvPr/>
          </p:nvSpPr>
          <p:spPr bwMode="auto">
            <a:xfrm>
              <a:off x="3437" y="883"/>
              <a:ext cx="1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3" name="Line 13"/>
            <p:cNvSpPr>
              <a:spLocks noChangeShapeType="1"/>
            </p:cNvSpPr>
            <p:nvPr/>
          </p:nvSpPr>
          <p:spPr bwMode="auto">
            <a:xfrm>
              <a:off x="5205" y="883"/>
              <a:ext cx="0" cy="6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4" name="Line 14"/>
            <p:cNvSpPr>
              <a:spLocks noChangeShapeType="1"/>
            </p:cNvSpPr>
            <p:nvPr/>
          </p:nvSpPr>
          <p:spPr bwMode="auto">
            <a:xfrm>
              <a:off x="5206" y="1529"/>
              <a:ext cx="140" cy="1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15" name="Rectangle 15"/>
            <p:cNvSpPr>
              <a:spLocks noChangeArrowheads="1"/>
            </p:cNvSpPr>
            <p:nvPr/>
          </p:nvSpPr>
          <p:spPr bwMode="auto">
            <a:xfrm>
              <a:off x="3829"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16" name="Rectangle 16"/>
            <p:cNvSpPr>
              <a:spLocks noChangeArrowheads="1"/>
            </p:cNvSpPr>
            <p:nvPr/>
          </p:nvSpPr>
          <p:spPr bwMode="auto">
            <a:xfrm>
              <a:off x="4138"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17" name="Rectangle 17"/>
            <p:cNvSpPr>
              <a:spLocks noChangeArrowheads="1"/>
            </p:cNvSpPr>
            <p:nvPr/>
          </p:nvSpPr>
          <p:spPr bwMode="auto">
            <a:xfrm>
              <a:off x="4475"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18" name="Rectangle 18"/>
            <p:cNvSpPr>
              <a:spLocks noChangeArrowheads="1"/>
            </p:cNvSpPr>
            <p:nvPr/>
          </p:nvSpPr>
          <p:spPr bwMode="auto">
            <a:xfrm>
              <a:off x="4952" y="1284"/>
              <a:ext cx="11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19" name="Rectangle 19"/>
            <p:cNvSpPr>
              <a:spLocks noChangeArrowheads="1"/>
            </p:cNvSpPr>
            <p:nvPr/>
          </p:nvSpPr>
          <p:spPr bwMode="auto">
            <a:xfrm>
              <a:off x="3323" y="1305"/>
              <a:ext cx="52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Entrance</a:t>
              </a:r>
            </a:p>
          </p:txBody>
        </p:sp>
        <p:sp>
          <p:nvSpPr>
            <p:cNvPr id="2508820" name="Rectangle 20"/>
            <p:cNvSpPr>
              <a:spLocks noChangeArrowheads="1"/>
            </p:cNvSpPr>
            <p:nvPr/>
          </p:nvSpPr>
          <p:spPr bwMode="auto">
            <a:xfrm>
              <a:off x="3446" y="1595"/>
              <a:ext cx="6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sz="1200" b="1" dirty="0">
                  <a:latin typeface="Comic Sans MS" panose="030F0702030302020204" pitchFamily="66" charset="0"/>
                </a:rPr>
                <a:t>Standing</a:t>
              </a:r>
            </a:p>
            <a:p>
              <a:pPr algn="ctr" eaLnBrk="0" hangingPunct="0"/>
              <a:r>
                <a:rPr lang="en-US" sz="1200" b="1" dirty="0">
                  <a:latin typeface="Comic Sans MS" panose="030F0702030302020204" pitchFamily="66" charset="0"/>
                </a:rPr>
                <a:t>room area</a:t>
              </a:r>
            </a:p>
          </p:txBody>
        </p:sp>
        <p:sp>
          <p:nvSpPr>
            <p:cNvPr id="2508821" name="Rectangle 21"/>
            <p:cNvSpPr>
              <a:spLocks noChangeArrowheads="1"/>
            </p:cNvSpPr>
            <p:nvPr/>
          </p:nvSpPr>
          <p:spPr bwMode="auto">
            <a:xfrm>
              <a:off x="4327" y="1738"/>
              <a:ext cx="33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Sofa</a:t>
              </a:r>
            </a:p>
          </p:txBody>
        </p:sp>
        <p:sp>
          <p:nvSpPr>
            <p:cNvPr id="2508822" name="Rectangle 22"/>
            <p:cNvSpPr>
              <a:spLocks noChangeArrowheads="1"/>
            </p:cNvSpPr>
            <p:nvPr/>
          </p:nvSpPr>
          <p:spPr bwMode="auto">
            <a:xfrm>
              <a:off x="3900" y="912"/>
              <a:ext cx="75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Barber chairs</a:t>
              </a:r>
            </a:p>
          </p:txBody>
        </p:sp>
        <p:sp>
          <p:nvSpPr>
            <p:cNvPr id="2508823" name="Rectangle 23"/>
            <p:cNvSpPr>
              <a:spLocks noChangeArrowheads="1"/>
            </p:cNvSpPr>
            <p:nvPr/>
          </p:nvSpPr>
          <p:spPr bwMode="auto">
            <a:xfrm>
              <a:off x="4816" y="1118"/>
              <a:ext cx="46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Cashier</a:t>
              </a:r>
            </a:p>
          </p:txBody>
        </p:sp>
        <p:sp>
          <p:nvSpPr>
            <p:cNvPr id="2508824" name="Rectangle 24"/>
            <p:cNvSpPr>
              <a:spLocks noChangeArrowheads="1"/>
            </p:cNvSpPr>
            <p:nvPr/>
          </p:nvSpPr>
          <p:spPr bwMode="auto">
            <a:xfrm>
              <a:off x="5045" y="1530"/>
              <a:ext cx="3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Exit</a:t>
              </a:r>
            </a:p>
          </p:txBody>
        </p:sp>
        <p:sp>
          <p:nvSpPr>
            <p:cNvPr id="2508825" name="Rectangle 25"/>
            <p:cNvSpPr>
              <a:spLocks noChangeArrowheads="1"/>
            </p:cNvSpPr>
            <p:nvPr/>
          </p:nvSpPr>
          <p:spPr bwMode="auto">
            <a:xfrm>
              <a:off x="4222" y="1684"/>
              <a:ext cx="506" cy="9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26" name="Line 26"/>
            <p:cNvSpPr>
              <a:spLocks noChangeShapeType="1"/>
            </p:cNvSpPr>
            <p:nvPr/>
          </p:nvSpPr>
          <p:spPr bwMode="auto">
            <a:xfrm>
              <a:off x="433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7" name="Line 27"/>
            <p:cNvSpPr>
              <a:spLocks noChangeShapeType="1"/>
            </p:cNvSpPr>
            <p:nvPr/>
          </p:nvSpPr>
          <p:spPr bwMode="auto">
            <a:xfrm>
              <a:off x="447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08828" name="Line 28"/>
            <p:cNvSpPr>
              <a:spLocks noChangeShapeType="1"/>
            </p:cNvSpPr>
            <p:nvPr/>
          </p:nvSpPr>
          <p:spPr bwMode="auto">
            <a:xfrm>
              <a:off x="461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Footer Placeholder 1">
            <a:extLst>
              <a:ext uri="{FF2B5EF4-FFF2-40B4-BE49-F238E27FC236}">
                <a16:creationId xmlns:a16="http://schemas.microsoft.com/office/drawing/2014/main" id="{572F83C8-7A16-4214-A741-3D43EF66A049}"/>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E9B0BCA3-F066-45DA-A41A-8237B055287E}"/>
              </a:ext>
            </a:extLst>
          </p:cNvPr>
          <p:cNvSpPr>
            <a:spLocks noGrp="1"/>
          </p:cNvSpPr>
          <p:nvPr>
            <p:ph type="sldNum" sz="quarter" idx="12"/>
          </p:nvPr>
        </p:nvSpPr>
        <p:spPr/>
        <p:txBody>
          <a:bodyPr/>
          <a:lstStyle/>
          <a:p>
            <a:pPr>
              <a:defRPr/>
            </a:pPr>
            <a:fld id="{0D7B5496-982B-480A-8085-B08F2CA91C21}" type="slidenum">
              <a:rPr lang="en-US" smtClean="0"/>
              <a:pPr>
                <a:defRPr/>
              </a:pPr>
              <a:t>20</a:t>
            </a:fld>
            <a:endParaRPr lang="en-US" dirty="0"/>
          </a:p>
        </p:txBody>
      </p:sp>
      <p:sp>
        <p:nvSpPr>
          <p:cNvPr id="5" name="Title 4">
            <a:extLst>
              <a:ext uri="{FF2B5EF4-FFF2-40B4-BE49-F238E27FC236}">
                <a16:creationId xmlns:a16="http://schemas.microsoft.com/office/drawing/2014/main" id="{D67D9DDF-EECF-4828-97AC-0026D85B11A1}"/>
              </a:ext>
            </a:extLst>
          </p:cNvPr>
          <p:cNvSpPr>
            <a:spLocks noGrp="1"/>
          </p:cNvSpPr>
          <p:nvPr>
            <p:ph type="title"/>
          </p:nvPr>
        </p:nvSpPr>
        <p:spPr>
          <a:xfrm>
            <a:off x="642310" y="170156"/>
            <a:ext cx="8592001" cy="731520"/>
          </a:xfrm>
        </p:spPr>
        <p:txBody>
          <a:bodyPr/>
          <a:lstStyle/>
          <a:p>
            <a:r>
              <a:rPr lang="en-US" dirty="0"/>
              <a:t>Barbershop Problem</a:t>
            </a:r>
          </a:p>
        </p:txBody>
      </p:sp>
    </p:spTree>
    <p:extLst>
      <p:ext uri="{BB962C8B-B14F-4D97-AF65-F5344CB8AC3E}">
        <p14:creationId xmlns:p14="http://schemas.microsoft.com/office/powerpoint/2010/main" val="2350290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08803">
                                            <p:txEl>
                                              <p:pRg st="0" end="0"/>
                                            </p:txEl>
                                          </p:spTgt>
                                        </p:tgtEl>
                                        <p:attrNameLst>
                                          <p:attrName>style.visibility</p:attrName>
                                        </p:attrNameLst>
                                      </p:cBhvr>
                                      <p:to>
                                        <p:strVal val="visible"/>
                                      </p:to>
                                    </p:set>
                                    <p:animEffect transition="in" filter="fade">
                                      <p:cBhvr>
                                        <p:cTn id="7" dur="500"/>
                                        <p:tgtEl>
                                          <p:spTgt spid="25088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08803">
                                            <p:txEl>
                                              <p:pRg st="1" end="1"/>
                                            </p:txEl>
                                          </p:spTgt>
                                        </p:tgtEl>
                                        <p:attrNameLst>
                                          <p:attrName>style.visibility</p:attrName>
                                        </p:attrNameLst>
                                      </p:cBhvr>
                                      <p:to>
                                        <p:strVal val="visible"/>
                                      </p:to>
                                    </p:set>
                                    <p:animEffect transition="in" filter="fade">
                                      <p:cBhvr>
                                        <p:cTn id="10" dur="500"/>
                                        <p:tgtEl>
                                          <p:spTgt spid="25088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08803">
                                            <p:txEl>
                                              <p:pRg st="2" end="2"/>
                                            </p:txEl>
                                          </p:spTgt>
                                        </p:tgtEl>
                                        <p:attrNameLst>
                                          <p:attrName>style.visibility</p:attrName>
                                        </p:attrNameLst>
                                      </p:cBhvr>
                                      <p:to>
                                        <p:strVal val="visible"/>
                                      </p:to>
                                    </p:set>
                                    <p:animEffect transition="in" filter="fade">
                                      <p:cBhvr>
                                        <p:cTn id="15" dur="500"/>
                                        <p:tgtEl>
                                          <p:spTgt spid="250880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08803">
                                            <p:txEl>
                                              <p:pRg st="3" end="3"/>
                                            </p:txEl>
                                          </p:spTgt>
                                        </p:tgtEl>
                                        <p:attrNameLst>
                                          <p:attrName>style.visibility</p:attrName>
                                        </p:attrNameLst>
                                      </p:cBhvr>
                                      <p:to>
                                        <p:strVal val="visible"/>
                                      </p:to>
                                    </p:set>
                                    <p:animEffect transition="in" filter="fade">
                                      <p:cBhvr>
                                        <p:cTn id="20" dur="500"/>
                                        <p:tgtEl>
                                          <p:spTgt spid="250880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08803">
                                            <p:txEl>
                                              <p:pRg st="4" end="4"/>
                                            </p:txEl>
                                          </p:spTgt>
                                        </p:tgtEl>
                                        <p:attrNameLst>
                                          <p:attrName>style.visibility</p:attrName>
                                        </p:attrNameLst>
                                      </p:cBhvr>
                                      <p:to>
                                        <p:strVal val="visible"/>
                                      </p:to>
                                    </p:set>
                                    <p:animEffect transition="in" filter="fade">
                                      <p:cBhvr>
                                        <p:cTn id="23" dur="500"/>
                                        <p:tgtEl>
                                          <p:spTgt spid="250880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08803">
                                            <p:txEl>
                                              <p:pRg st="5" end="5"/>
                                            </p:txEl>
                                          </p:spTgt>
                                        </p:tgtEl>
                                        <p:attrNameLst>
                                          <p:attrName>style.visibility</p:attrName>
                                        </p:attrNameLst>
                                      </p:cBhvr>
                                      <p:to>
                                        <p:strVal val="visible"/>
                                      </p:to>
                                    </p:set>
                                    <p:animEffect transition="in" filter="fade">
                                      <p:cBhvr>
                                        <p:cTn id="26" dur="500"/>
                                        <p:tgtEl>
                                          <p:spTgt spid="250880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08803">
                                            <p:txEl>
                                              <p:pRg st="6" end="6"/>
                                            </p:txEl>
                                          </p:spTgt>
                                        </p:tgtEl>
                                        <p:attrNameLst>
                                          <p:attrName>style.visibility</p:attrName>
                                        </p:attrNameLst>
                                      </p:cBhvr>
                                      <p:to>
                                        <p:strVal val="visible"/>
                                      </p:to>
                                    </p:set>
                                    <p:animEffect transition="in" filter="fade">
                                      <p:cBhvr>
                                        <p:cTn id="31" dur="500"/>
                                        <p:tgtEl>
                                          <p:spTgt spid="250880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08803">
                                            <p:txEl>
                                              <p:pRg st="7" end="7"/>
                                            </p:txEl>
                                          </p:spTgt>
                                        </p:tgtEl>
                                        <p:attrNameLst>
                                          <p:attrName>style.visibility</p:attrName>
                                        </p:attrNameLst>
                                      </p:cBhvr>
                                      <p:to>
                                        <p:strVal val="visible"/>
                                      </p:to>
                                    </p:set>
                                    <p:animEffect transition="in" filter="fade">
                                      <p:cBhvr>
                                        <p:cTn id="34" dur="500"/>
                                        <p:tgtEl>
                                          <p:spTgt spid="250880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08803">
                                            <p:txEl>
                                              <p:pRg st="8" end="8"/>
                                            </p:txEl>
                                          </p:spTgt>
                                        </p:tgtEl>
                                        <p:attrNameLst>
                                          <p:attrName>style.visibility</p:attrName>
                                        </p:attrNameLst>
                                      </p:cBhvr>
                                      <p:to>
                                        <p:strVal val="visible"/>
                                      </p:to>
                                    </p:set>
                                    <p:animEffect transition="in" filter="fade">
                                      <p:cBhvr>
                                        <p:cTn id="37" dur="500"/>
                                        <p:tgtEl>
                                          <p:spTgt spid="250880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08803">
                                            <p:txEl>
                                              <p:pRg st="9" end="9"/>
                                            </p:txEl>
                                          </p:spTgt>
                                        </p:tgtEl>
                                        <p:attrNameLst>
                                          <p:attrName>style.visibility</p:attrName>
                                        </p:attrNameLst>
                                      </p:cBhvr>
                                      <p:to>
                                        <p:strVal val="visible"/>
                                      </p:to>
                                    </p:set>
                                    <p:animEffect transition="in" filter="fade">
                                      <p:cBhvr>
                                        <p:cTn id="42" dur="500"/>
                                        <p:tgtEl>
                                          <p:spTgt spid="250880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08803">
                                            <p:txEl>
                                              <p:pRg st="10" end="10"/>
                                            </p:txEl>
                                          </p:spTgt>
                                        </p:tgtEl>
                                        <p:attrNameLst>
                                          <p:attrName>style.visibility</p:attrName>
                                        </p:attrNameLst>
                                      </p:cBhvr>
                                      <p:to>
                                        <p:strVal val="visible"/>
                                      </p:to>
                                    </p:set>
                                    <p:animEffect transition="in" filter="fade">
                                      <p:cBhvr>
                                        <p:cTn id="45" dur="500"/>
                                        <p:tgtEl>
                                          <p:spTgt spid="250880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08803">
                                            <p:txEl>
                                              <p:pRg st="11" end="11"/>
                                            </p:txEl>
                                          </p:spTgt>
                                        </p:tgtEl>
                                        <p:attrNameLst>
                                          <p:attrName>style.visibility</p:attrName>
                                        </p:attrNameLst>
                                      </p:cBhvr>
                                      <p:to>
                                        <p:strVal val="visible"/>
                                      </p:to>
                                    </p:set>
                                    <p:animEffect transition="in" filter="fade">
                                      <p:cBhvr>
                                        <p:cTn id="48" dur="500"/>
                                        <p:tgtEl>
                                          <p:spTgt spid="250880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08803">
                                            <p:txEl>
                                              <p:pRg st="12" end="12"/>
                                            </p:txEl>
                                          </p:spTgt>
                                        </p:tgtEl>
                                        <p:attrNameLst>
                                          <p:attrName>style.visibility</p:attrName>
                                        </p:attrNameLst>
                                      </p:cBhvr>
                                      <p:to>
                                        <p:strVal val="visible"/>
                                      </p:to>
                                    </p:set>
                                    <p:animEffect transition="in" filter="fade">
                                      <p:cBhvr>
                                        <p:cTn id="51" dur="500"/>
                                        <p:tgtEl>
                                          <p:spTgt spid="25088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0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9827" name="Text Box 3"/>
          <p:cNvSpPr txBox="1">
            <a:spLocks noChangeArrowheads="1"/>
          </p:cNvSpPr>
          <p:nvPr/>
        </p:nvSpPr>
        <p:spPr bwMode="auto">
          <a:xfrm>
            <a:off x="637998" y="1362076"/>
            <a:ext cx="1992312"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customer;</a:t>
            </a:r>
          </a:p>
          <a:p>
            <a:pPr eaLnBrk="0" hangingPunct="0"/>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custnr</a:t>
            </a:r>
            <a:r>
              <a:rPr lang="en-US" sz="1200" b="1" dirty="0">
                <a:latin typeface="Arial Narrow" pitchFamily="34" charset="0"/>
              </a:rPr>
              <a:t>: integer;</a:t>
            </a:r>
          </a:p>
          <a:p>
            <a:pPr eaLnBrk="0" hangingPunct="0"/>
            <a:r>
              <a:rPr lang="en-US" sz="1200" b="1" dirty="0">
                <a:latin typeface="Arial Narrow" pitchFamily="34" charset="0"/>
              </a:rPr>
              <a:t>begin</a:t>
            </a:r>
          </a:p>
          <a:p>
            <a:pPr eaLnBrk="0" hangingPunct="0"/>
            <a:r>
              <a:rPr lang="en-US" sz="1200" b="1" dirty="0">
                <a:latin typeface="Arial Narrow" pitchFamily="34" charset="0"/>
              </a:rPr>
              <a:t>    wait ( </a:t>
            </a:r>
            <a:r>
              <a:rPr lang="en-US" sz="1200" b="1" dirty="0" err="1">
                <a:latin typeface="Arial Narrow" pitchFamily="34" charset="0"/>
              </a:rPr>
              <a:t>max_capacity</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a:t>
            </a:r>
            <a:r>
              <a:rPr lang="en-US" sz="1200" b="1" dirty="0" err="1">
                <a:solidFill>
                  <a:srgbClr val="FF0033"/>
                </a:solidFill>
                <a:latin typeface="Arial Narrow" pitchFamily="34" charset="0"/>
              </a:rPr>
              <a:t>enter_shop</a:t>
            </a:r>
            <a:r>
              <a:rPr lang="en-US" sz="1200" b="1" dirty="0">
                <a:latin typeface="Arial Narrow" pitchFamily="34" charset="0"/>
              </a:rPr>
              <a:t> </a:t>
            </a:r>
          </a:p>
          <a:p>
            <a:pPr eaLnBrk="0" hangingPunct="0"/>
            <a:r>
              <a:rPr lang="en-US" sz="1200" b="1" dirty="0">
                <a:latin typeface="Arial Narrow" pitchFamily="34" charset="0"/>
              </a:rPr>
              <a:t>    wait( mutex1 );</a:t>
            </a:r>
          </a:p>
          <a:p>
            <a:pPr eaLnBrk="0" hangingPunct="0"/>
            <a:r>
              <a:rPr lang="en-US" sz="1200" b="1" dirty="0">
                <a:latin typeface="Arial Narrow" pitchFamily="34" charset="0"/>
              </a:rPr>
              <a:t>    count := count + 1;</a:t>
            </a:r>
          </a:p>
          <a:p>
            <a:pPr eaLnBrk="0" hangingPunct="0"/>
            <a:r>
              <a:rPr lang="en-US" sz="1200" b="1" dirty="0">
                <a:latin typeface="Arial Narrow" pitchFamily="34" charset="0"/>
              </a:rPr>
              <a:t>    </a:t>
            </a:r>
            <a:r>
              <a:rPr lang="en-US" sz="1200" b="1" dirty="0" err="1">
                <a:latin typeface="Arial Narrow" pitchFamily="34" charset="0"/>
              </a:rPr>
              <a:t>custnr</a:t>
            </a:r>
            <a:r>
              <a:rPr lang="en-US" sz="1200" b="1" dirty="0">
                <a:latin typeface="Arial Narrow" pitchFamily="34" charset="0"/>
              </a:rPr>
              <a:t> := count;</a:t>
            </a:r>
          </a:p>
          <a:p>
            <a:pPr eaLnBrk="0" hangingPunct="0"/>
            <a:r>
              <a:rPr lang="en-US" sz="1200" b="1" dirty="0">
                <a:latin typeface="Arial Narrow" pitchFamily="34" charset="0"/>
              </a:rPr>
              <a:t>    signal( mutex1 );</a:t>
            </a:r>
          </a:p>
          <a:p>
            <a:pPr eaLnBrk="0" hangingPunct="0"/>
            <a:r>
              <a:rPr lang="en-US" sz="1200" b="1" dirty="0">
                <a:latin typeface="Arial Narrow" pitchFamily="34" charset="0"/>
              </a:rPr>
              <a:t>    wait( sofa );</a:t>
            </a:r>
          </a:p>
          <a:p>
            <a:pPr eaLnBrk="0" hangingPunct="0"/>
            <a:r>
              <a:rPr lang="en-US" sz="1200" b="1" dirty="0">
                <a:latin typeface="Arial Narrow" pitchFamily="34" charset="0"/>
              </a:rPr>
              <a:t>    </a:t>
            </a:r>
            <a:r>
              <a:rPr lang="en-US" sz="1200" b="1" dirty="0">
                <a:solidFill>
                  <a:srgbClr val="FF0033"/>
                </a:solidFill>
                <a:latin typeface="Arial Narrow" pitchFamily="34" charset="0"/>
              </a:rPr>
              <a:t>// sit on sofa</a:t>
            </a:r>
          </a:p>
          <a:p>
            <a:pPr eaLnBrk="0" hangingPunct="0"/>
            <a:r>
              <a:rPr lang="en-US" sz="1200" b="1" dirty="0">
                <a:latin typeface="Arial Narrow" pitchFamily="34" charset="0"/>
              </a:rPr>
              <a:t>    wait( </a:t>
            </a:r>
            <a:r>
              <a:rPr lang="en-US" sz="1200" b="1" dirty="0" err="1">
                <a:latin typeface="Arial Narrow" pitchFamily="34" charset="0"/>
              </a:rPr>
              <a:t>barber_chair</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get up from sofa</a:t>
            </a:r>
          </a:p>
          <a:p>
            <a:pPr eaLnBrk="0" hangingPunct="0"/>
            <a:r>
              <a:rPr lang="en-US" sz="1200" b="1" dirty="0">
                <a:latin typeface="Arial Narrow" pitchFamily="34" charset="0"/>
              </a:rPr>
              <a:t>    signal( sofa );</a:t>
            </a:r>
          </a:p>
          <a:p>
            <a:pPr eaLnBrk="0" hangingPunct="0"/>
            <a:r>
              <a:rPr lang="en-US" sz="1200" b="1" dirty="0">
                <a:latin typeface="Arial Narrow" pitchFamily="34" charset="0"/>
              </a:rPr>
              <a:t>    </a:t>
            </a:r>
            <a:r>
              <a:rPr lang="en-US" sz="1200" b="1" dirty="0">
                <a:solidFill>
                  <a:srgbClr val="FF0033"/>
                </a:solidFill>
                <a:latin typeface="Arial Narrow" pitchFamily="34" charset="0"/>
              </a:rPr>
              <a:t>// sit in barber chair</a:t>
            </a:r>
          </a:p>
          <a:p>
            <a:pPr eaLnBrk="0" hangingPunct="0"/>
            <a:r>
              <a:rPr lang="en-US" sz="1200" b="1" dirty="0">
                <a:latin typeface="Arial Narrow" pitchFamily="34" charset="0"/>
              </a:rPr>
              <a:t>    wait( mutex2 );</a:t>
            </a:r>
          </a:p>
          <a:p>
            <a:pPr eaLnBrk="0" hangingPunct="0"/>
            <a:r>
              <a:rPr lang="en-US" sz="1200" b="1" dirty="0">
                <a:latin typeface="Arial Narrow" pitchFamily="34" charset="0"/>
              </a:rPr>
              <a:t>    enqueue1( </a:t>
            </a:r>
            <a:r>
              <a:rPr lang="en-US" sz="1200" b="1" dirty="0" err="1">
                <a:latin typeface="Arial Narrow" pitchFamily="34" charset="0"/>
              </a:rPr>
              <a:t>custnr</a:t>
            </a:r>
            <a:r>
              <a:rPr lang="en-US" sz="1200" b="1" dirty="0">
                <a:latin typeface="Arial Narrow" pitchFamily="34" charset="0"/>
              </a:rPr>
              <a:t> );</a:t>
            </a:r>
          </a:p>
          <a:p>
            <a:pPr eaLnBrk="0" hangingPunct="0"/>
            <a:r>
              <a:rPr lang="en-US" sz="1200" b="1" dirty="0">
                <a:latin typeface="Arial Narrow" pitchFamily="34" charset="0"/>
              </a:rPr>
              <a:t>    signal( </a:t>
            </a:r>
            <a:r>
              <a:rPr lang="en-US" sz="1200" b="1" dirty="0" err="1">
                <a:latin typeface="Arial Narrow" pitchFamily="34" charset="0"/>
              </a:rPr>
              <a:t>cust_ready</a:t>
            </a:r>
            <a:r>
              <a:rPr lang="en-US" sz="1200" b="1" dirty="0">
                <a:latin typeface="Arial Narrow" pitchFamily="34" charset="0"/>
              </a:rPr>
              <a:t> );</a:t>
            </a:r>
          </a:p>
          <a:p>
            <a:pPr eaLnBrk="0" hangingPunct="0"/>
            <a:r>
              <a:rPr lang="en-US" sz="1200" b="1" dirty="0">
                <a:latin typeface="Arial Narrow" pitchFamily="34" charset="0"/>
              </a:rPr>
              <a:t>    signal( mutex2 );</a:t>
            </a:r>
          </a:p>
          <a:p>
            <a:pPr eaLnBrk="0" hangingPunct="0"/>
            <a:r>
              <a:rPr lang="en-US" sz="1200" b="1" dirty="0">
                <a:latin typeface="Arial Narrow" pitchFamily="34" charset="0"/>
              </a:rPr>
              <a:t>    wait( finished[</a:t>
            </a:r>
            <a:r>
              <a:rPr lang="en-US" sz="1200" b="1" dirty="0" err="1">
                <a:latin typeface="Arial Narrow" pitchFamily="34" charset="0"/>
              </a:rPr>
              <a:t>custnr</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leave barber chair </a:t>
            </a:r>
          </a:p>
          <a:p>
            <a:pPr eaLnBrk="0" hangingPunct="0"/>
            <a:r>
              <a:rPr lang="en-US" sz="1200" b="1" dirty="0">
                <a:latin typeface="Arial Narrow" pitchFamily="34" charset="0"/>
              </a:rPr>
              <a:t>    signal( </a:t>
            </a:r>
            <a:r>
              <a:rPr lang="en-US" sz="1200" b="1" dirty="0" err="1">
                <a:latin typeface="Arial Narrow" pitchFamily="34" charset="0"/>
              </a:rPr>
              <a:t>leave_b_chair</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pay</a:t>
            </a:r>
          </a:p>
          <a:p>
            <a:pPr eaLnBrk="0" hangingPunct="0"/>
            <a:r>
              <a:rPr lang="en-US" sz="1200" b="1" dirty="0">
                <a:latin typeface="Arial Narrow" pitchFamily="34" charset="0"/>
              </a:rPr>
              <a:t>    signal( payment );</a:t>
            </a:r>
          </a:p>
          <a:p>
            <a:pPr eaLnBrk="0" hangingPunct="0"/>
            <a:r>
              <a:rPr lang="en-US" sz="1200" b="1" dirty="0">
                <a:latin typeface="Arial Narrow" pitchFamily="34" charset="0"/>
              </a:rPr>
              <a:t>    wait( receipt );</a:t>
            </a:r>
          </a:p>
          <a:p>
            <a:pPr eaLnBrk="0" hangingPunct="0"/>
            <a:r>
              <a:rPr lang="en-US" sz="1200" b="1" dirty="0">
                <a:latin typeface="Arial Narrow" pitchFamily="34" charset="0"/>
              </a:rPr>
              <a:t>    </a:t>
            </a:r>
            <a:r>
              <a:rPr lang="en-US" sz="1200" b="1" dirty="0">
                <a:solidFill>
                  <a:srgbClr val="FF0033"/>
                </a:solidFill>
                <a:latin typeface="Arial Narrow" pitchFamily="34" charset="0"/>
              </a:rPr>
              <a:t>// exit shop</a:t>
            </a:r>
          </a:p>
          <a:p>
            <a:pPr eaLnBrk="0" hangingPunct="0"/>
            <a:r>
              <a:rPr lang="en-US" sz="1200" b="1" dirty="0">
                <a:latin typeface="Arial Narrow" pitchFamily="34" charset="0"/>
              </a:rPr>
              <a:t>    signal( </a:t>
            </a:r>
            <a:r>
              <a:rPr lang="en-US" sz="1200" b="1" dirty="0" err="1">
                <a:latin typeface="Arial Narrow" pitchFamily="34" charset="0"/>
              </a:rPr>
              <a:t>max_capacity</a:t>
            </a:r>
            <a:r>
              <a:rPr lang="en-US" sz="1200" b="1" dirty="0">
                <a:latin typeface="Arial Narrow" pitchFamily="34" charset="0"/>
              </a:rPr>
              <a:t> );</a:t>
            </a:r>
          </a:p>
          <a:p>
            <a:pPr eaLnBrk="0" hangingPunct="0"/>
            <a:r>
              <a:rPr lang="en-US" sz="1200" b="1" dirty="0">
                <a:latin typeface="Arial Narrow" pitchFamily="34" charset="0"/>
              </a:rPr>
              <a:t>end;</a:t>
            </a:r>
          </a:p>
        </p:txBody>
      </p:sp>
      <p:grpSp>
        <p:nvGrpSpPr>
          <p:cNvPr id="12" name="Group 5"/>
          <p:cNvGrpSpPr>
            <a:grpSpLocks/>
          </p:cNvGrpSpPr>
          <p:nvPr/>
        </p:nvGrpSpPr>
        <p:grpSpPr bwMode="auto">
          <a:xfrm>
            <a:off x="7388547" y="1885951"/>
            <a:ext cx="3222624" cy="1635125"/>
            <a:chOff x="3323" y="883"/>
            <a:chExt cx="2030" cy="1030"/>
          </a:xfrm>
        </p:grpSpPr>
        <p:sp>
          <p:nvSpPr>
            <p:cNvPr id="13" name="Rectangle 6"/>
            <p:cNvSpPr>
              <a:spLocks noChangeArrowheads="1"/>
            </p:cNvSpPr>
            <p:nvPr/>
          </p:nvSpPr>
          <p:spPr bwMode="auto">
            <a:xfrm>
              <a:off x="3436" y="883"/>
              <a:ext cx="1769" cy="100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7"/>
            <p:cNvSpPr>
              <a:spLocks noChangeShapeType="1"/>
            </p:cNvSpPr>
            <p:nvPr/>
          </p:nvSpPr>
          <p:spPr bwMode="auto">
            <a:xfrm>
              <a:off x="3436" y="883"/>
              <a:ext cx="0" cy="44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8"/>
            <p:cNvSpPr>
              <a:spLocks noChangeShapeType="1"/>
            </p:cNvSpPr>
            <p:nvPr/>
          </p:nvSpPr>
          <p:spPr bwMode="auto">
            <a:xfrm>
              <a:off x="3436" y="1485"/>
              <a:ext cx="0" cy="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9"/>
            <p:cNvSpPr>
              <a:spLocks noChangeShapeType="1"/>
            </p:cNvSpPr>
            <p:nvPr/>
          </p:nvSpPr>
          <p:spPr bwMode="auto">
            <a:xfrm>
              <a:off x="3324" y="1396"/>
              <a:ext cx="112" cy="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0"/>
            <p:cNvSpPr>
              <a:spLocks noChangeShapeType="1"/>
            </p:cNvSpPr>
            <p:nvPr/>
          </p:nvSpPr>
          <p:spPr bwMode="auto">
            <a:xfrm>
              <a:off x="3437" y="1885"/>
              <a:ext cx="1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1"/>
            <p:cNvSpPr>
              <a:spLocks noChangeShapeType="1"/>
            </p:cNvSpPr>
            <p:nvPr/>
          </p:nvSpPr>
          <p:spPr bwMode="auto">
            <a:xfrm flipV="1">
              <a:off x="5205" y="1685"/>
              <a:ext cx="0" cy="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2"/>
            <p:cNvSpPr>
              <a:spLocks noChangeShapeType="1"/>
            </p:cNvSpPr>
            <p:nvPr/>
          </p:nvSpPr>
          <p:spPr bwMode="auto">
            <a:xfrm>
              <a:off x="3437" y="883"/>
              <a:ext cx="176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3"/>
            <p:cNvSpPr>
              <a:spLocks noChangeShapeType="1"/>
            </p:cNvSpPr>
            <p:nvPr/>
          </p:nvSpPr>
          <p:spPr bwMode="auto">
            <a:xfrm>
              <a:off x="5205" y="883"/>
              <a:ext cx="0" cy="6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4"/>
            <p:cNvSpPr>
              <a:spLocks noChangeShapeType="1"/>
            </p:cNvSpPr>
            <p:nvPr/>
          </p:nvSpPr>
          <p:spPr bwMode="auto">
            <a:xfrm>
              <a:off x="5206" y="1529"/>
              <a:ext cx="140" cy="11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Rectangle 15"/>
            <p:cNvSpPr>
              <a:spLocks noChangeArrowheads="1"/>
            </p:cNvSpPr>
            <p:nvPr/>
          </p:nvSpPr>
          <p:spPr bwMode="auto">
            <a:xfrm>
              <a:off x="3829"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6"/>
            <p:cNvSpPr>
              <a:spLocks noChangeArrowheads="1"/>
            </p:cNvSpPr>
            <p:nvPr/>
          </p:nvSpPr>
          <p:spPr bwMode="auto">
            <a:xfrm>
              <a:off x="4138"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17"/>
            <p:cNvSpPr>
              <a:spLocks noChangeArrowheads="1"/>
            </p:cNvSpPr>
            <p:nvPr/>
          </p:nvSpPr>
          <p:spPr bwMode="auto">
            <a:xfrm>
              <a:off x="4475" y="1083"/>
              <a:ext cx="112" cy="89"/>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8"/>
            <p:cNvSpPr>
              <a:spLocks noChangeArrowheads="1"/>
            </p:cNvSpPr>
            <p:nvPr/>
          </p:nvSpPr>
          <p:spPr bwMode="auto">
            <a:xfrm>
              <a:off x="4952" y="1284"/>
              <a:ext cx="113" cy="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19"/>
            <p:cNvSpPr>
              <a:spLocks noChangeArrowheads="1"/>
            </p:cNvSpPr>
            <p:nvPr/>
          </p:nvSpPr>
          <p:spPr bwMode="auto">
            <a:xfrm>
              <a:off x="3323" y="1305"/>
              <a:ext cx="52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Entrance</a:t>
              </a:r>
            </a:p>
          </p:txBody>
        </p:sp>
        <p:sp>
          <p:nvSpPr>
            <p:cNvPr id="27" name="Rectangle 20"/>
            <p:cNvSpPr>
              <a:spLocks noChangeArrowheads="1"/>
            </p:cNvSpPr>
            <p:nvPr/>
          </p:nvSpPr>
          <p:spPr bwMode="auto">
            <a:xfrm>
              <a:off x="3446" y="1595"/>
              <a:ext cx="6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sz="1200" b="1" dirty="0">
                  <a:latin typeface="Comic Sans MS" panose="030F0702030302020204" pitchFamily="66" charset="0"/>
                </a:rPr>
                <a:t>Standing</a:t>
              </a:r>
            </a:p>
            <a:p>
              <a:pPr algn="ctr" eaLnBrk="0" hangingPunct="0"/>
              <a:r>
                <a:rPr lang="en-US" sz="1200" b="1" dirty="0">
                  <a:latin typeface="Comic Sans MS" panose="030F0702030302020204" pitchFamily="66" charset="0"/>
                </a:rPr>
                <a:t>room area</a:t>
              </a:r>
            </a:p>
          </p:txBody>
        </p:sp>
        <p:sp>
          <p:nvSpPr>
            <p:cNvPr id="28" name="Rectangle 21"/>
            <p:cNvSpPr>
              <a:spLocks noChangeArrowheads="1"/>
            </p:cNvSpPr>
            <p:nvPr/>
          </p:nvSpPr>
          <p:spPr bwMode="auto">
            <a:xfrm>
              <a:off x="4327" y="1738"/>
              <a:ext cx="33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Sofa</a:t>
              </a:r>
            </a:p>
          </p:txBody>
        </p:sp>
        <p:sp>
          <p:nvSpPr>
            <p:cNvPr id="29" name="Rectangle 22"/>
            <p:cNvSpPr>
              <a:spLocks noChangeArrowheads="1"/>
            </p:cNvSpPr>
            <p:nvPr/>
          </p:nvSpPr>
          <p:spPr bwMode="auto">
            <a:xfrm>
              <a:off x="3900" y="912"/>
              <a:ext cx="75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Barber chairs</a:t>
              </a:r>
            </a:p>
          </p:txBody>
        </p:sp>
        <p:sp>
          <p:nvSpPr>
            <p:cNvPr id="30" name="Rectangle 23"/>
            <p:cNvSpPr>
              <a:spLocks noChangeArrowheads="1"/>
            </p:cNvSpPr>
            <p:nvPr/>
          </p:nvSpPr>
          <p:spPr bwMode="auto">
            <a:xfrm>
              <a:off x="4816" y="1118"/>
              <a:ext cx="461"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Cashier</a:t>
              </a:r>
            </a:p>
          </p:txBody>
        </p:sp>
        <p:sp>
          <p:nvSpPr>
            <p:cNvPr id="31" name="Rectangle 24"/>
            <p:cNvSpPr>
              <a:spLocks noChangeArrowheads="1"/>
            </p:cNvSpPr>
            <p:nvPr/>
          </p:nvSpPr>
          <p:spPr bwMode="auto">
            <a:xfrm>
              <a:off x="5045" y="1530"/>
              <a:ext cx="3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200" b="1" dirty="0">
                  <a:latin typeface="Comic Sans MS" panose="030F0702030302020204" pitchFamily="66" charset="0"/>
                </a:rPr>
                <a:t>Exit</a:t>
              </a:r>
            </a:p>
          </p:txBody>
        </p:sp>
        <p:sp>
          <p:nvSpPr>
            <p:cNvPr id="32" name="Rectangle 25"/>
            <p:cNvSpPr>
              <a:spLocks noChangeArrowheads="1"/>
            </p:cNvSpPr>
            <p:nvPr/>
          </p:nvSpPr>
          <p:spPr bwMode="auto">
            <a:xfrm>
              <a:off x="4222" y="1684"/>
              <a:ext cx="506" cy="9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6"/>
            <p:cNvSpPr>
              <a:spLocks noChangeShapeType="1"/>
            </p:cNvSpPr>
            <p:nvPr/>
          </p:nvSpPr>
          <p:spPr bwMode="auto">
            <a:xfrm>
              <a:off x="433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7"/>
            <p:cNvSpPr>
              <a:spLocks noChangeShapeType="1"/>
            </p:cNvSpPr>
            <p:nvPr/>
          </p:nvSpPr>
          <p:spPr bwMode="auto">
            <a:xfrm>
              <a:off x="447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8"/>
            <p:cNvSpPr>
              <a:spLocks noChangeShapeType="1"/>
            </p:cNvSpPr>
            <p:nvPr/>
          </p:nvSpPr>
          <p:spPr bwMode="auto">
            <a:xfrm>
              <a:off x="4615" y="1685"/>
              <a:ext cx="0" cy="8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 name="Line 6"/>
          <p:cNvSpPr>
            <a:spLocks noChangeShapeType="1"/>
          </p:cNvSpPr>
          <p:nvPr/>
        </p:nvSpPr>
        <p:spPr bwMode="auto">
          <a:xfrm>
            <a:off x="2229717" y="2090745"/>
            <a:ext cx="5153745" cy="535123"/>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6"/>
          <p:cNvSpPr>
            <a:spLocks noChangeShapeType="1"/>
          </p:cNvSpPr>
          <p:nvPr/>
        </p:nvSpPr>
        <p:spPr bwMode="auto">
          <a:xfrm>
            <a:off x="1704108" y="3173304"/>
            <a:ext cx="7007531" cy="87579"/>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6"/>
          <p:cNvSpPr>
            <a:spLocks noChangeShapeType="1"/>
          </p:cNvSpPr>
          <p:nvPr/>
        </p:nvSpPr>
        <p:spPr bwMode="auto">
          <a:xfrm flipV="1">
            <a:off x="2074718" y="2300447"/>
            <a:ext cx="6115515" cy="1206124"/>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6"/>
          <p:cNvSpPr>
            <a:spLocks noChangeShapeType="1"/>
          </p:cNvSpPr>
          <p:nvPr/>
        </p:nvSpPr>
        <p:spPr bwMode="auto">
          <a:xfrm flipV="1">
            <a:off x="2367253" y="2306797"/>
            <a:ext cx="6980975" cy="2685679"/>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6"/>
          <p:cNvSpPr>
            <a:spLocks noChangeShapeType="1"/>
          </p:cNvSpPr>
          <p:nvPr/>
        </p:nvSpPr>
        <p:spPr bwMode="auto">
          <a:xfrm flipV="1">
            <a:off x="1783646" y="2736850"/>
            <a:ext cx="8179823" cy="3143607"/>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Text Box 3"/>
          <p:cNvSpPr txBox="1">
            <a:spLocks noChangeArrowheads="1"/>
          </p:cNvSpPr>
          <p:nvPr/>
        </p:nvSpPr>
        <p:spPr bwMode="auto">
          <a:xfrm>
            <a:off x="4086392" y="1289338"/>
            <a:ext cx="213778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barber;</a:t>
            </a:r>
          </a:p>
          <a:p>
            <a:pPr eaLnBrk="0" hangingPunct="0"/>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b_cust</a:t>
            </a:r>
            <a:r>
              <a:rPr lang="en-US" sz="1200" b="1" dirty="0">
                <a:latin typeface="Arial Narrow" pitchFamily="34" charset="0"/>
              </a:rPr>
              <a:t>: integer</a:t>
            </a:r>
          </a:p>
          <a:p>
            <a:pPr eaLnBrk="0" hangingPunct="0"/>
            <a:r>
              <a:rPr lang="en-US" sz="1200" b="1" dirty="0">
                <a:latin typeface="Arial Narrow" pitchFamily="34" charset="0"/>
              </a:rPr>
              <a:t>begin</a:t>
            </a:r>
          </a:p>
          <a:p>
            <a:pPr eaLnBrk="0" hangingPunct="0"/>
            <a:r>
              <a:rPr lang="en-US" sz="1200" b="1" dirty="0">
                <a:latin typeface="Arial Narrow" pitchFamily="34" charset="0"/>
              </a:rPr>
              <a:t>    repeat</a:t>
            </a:r>
          </a:p>
          <a:p>
            <a:pPr eaLnBrk="0" hangingPunct="0"/>
            <a:r>
              <a:rPr lang="en-US" sz="1200" b="1" dirty="0">
                <a:latin typeface="Arial Narrow" pitchFamily="34" charset="0"/>
              </a:rPr>
              <a:t>       </a:t>
            </a:r>
            <a:r>
              <a:rPr lang="en-US" sz="1200" b="1" dirty="0">
                <a:solidFill>
                  <a:srgbClr val="FF0000"/>
                </a:solidFill>
                <a:latin typeface="Arial Narrow" pitchFamily="34" charset="0"/>
              </a:rPr>
              <a:t> // get customer</a:t>
            </a:r>
          </a:p>
          <a:p>
            <a:pPr eaLnBrk="0" hangingPunct="0"/>
            <a:r>
              <a:rPr lang="en-US" sz="1200" b="1" dirty="0">
                <a:latin typeface="Arial Narrow" pitchFamily="34" charset="0"/>
              </a:rPr>
              <a:t>        wait( </a:t>
            </a:r>
            <a:r>
              <a:rPr lang="en-US" sz="1200" b="1" dirty="0" err="1">
                <a:latin typeface="Arial Narrow" pitchFamily="34" charset="0"/>
              </a:rPr>
              <a:t>cust_ready</a:t>
            </a:r>
            <a:r>
              <a:rPr lang="en-US" sz="1200" b="1" dirty="0">
                <a:latin typeface="Arial Narrow" pitchFamily="34" charset="0"/>
              </a:rPr>
              <a:t> );</a:t>
            </a:r>
          </a:p>
          <a:p>
            <a:pPr eaLnBrk="0" hangingPunct="0"/>
            <a:r>
              <a:rPr lang="en-US" sz="1200" b="1" dirty="0">
                <a:latin typeface="Arial Narrow" pitchFamily="34" charset="0"/>
              </a:rPr>
              <a:t>        wait( mutex2 );</a:t>
            </a:r>
          </a:p>
          <a:p>
            <a:pPr eaLnBrk="0" hangingPunct="0"/>
            <a:r>
              <a:rPr lang="en-US" sz="1200" b="1" dirty="0">
                <a:latin typeface="Arial Narrow" pitchFamily="34" charset="0"/>
              </a:rPr>
              <a:t>        dequeue1( </a:t>
            </a:r>
            <a:r>
              <a:rPr lang="en-US" sz="1200" b="1" dirty="0" err="1">
                <a:latin typeface="Arial Narrow" pitchFamily="34" charset="0"/>
              </a:rPr>
              <a:t>b_cust</a:t>
            </a:r>
            <a:r>
              <a:rPr lang="en-US" sz="1200" b="1" dirty="0">
                <a:latin typeface="Arial Narrow" pitchFamily="34" charset="0"/>
              </a:rPr>
              <a:t> );</a:t>
            </a:r>
          </a:p>
          <a:p>
            <a:pPr eaLnBrk="0" hangingPunct="0"/>
            <a:r>
              <a:rPr lang="en-US" sz="1200" b="1" dirty="0">
                <a:latin typeface="Arial Narrow" pitchFamily="34" charset="0"/>
              </a:rPr>
              <a:t>        signal( mutex2 );</a:t>
            </a:r>
          </a:p>
          <a:p>
            <a:pPr eaLnBrk="0" hangingPunct="0"/>
            <a:r>
              <a:rPr lang="en-US" sz="1200" b="1" dirty="0">
                <a:latin typeface="Arial Narrow" pitchFamily="34" charset="0"/>
              </a:rPr>
              <a:t>        wait( </a:t>
            </a:r>
            <a:r>
              <a:rPr lang="en-US" sz="1200" b="1" dirty="0" err="1">
                <a:latin typeface="Arial Narrow" pitchFamily="34" charset="0"/>
              </a:rPr>
              <a:t>coord</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cut hair</a:t>
            </a:r>
          </a:p>
          <a:p>
            <a:pPr eaLnBrk="0" hangingPunct="0"/>
            <a:r>
              <a:rPr lang="en-US" sz="1200" b="1" dirty="0">
                <a:latin typeface="Arial Narrow" pitchFamily="34" charset="0"/>
              </a:rPr>
              <a:t>    </a:t>
            </a:r>
            <a:r>
              <a:rPr lang="en-US" sz="1200" b="1" dirty="0">
                <a:solidFill>
                  <a:srgbClr val="FF0033"/>
                </a:solidFill>
                <a:latin typeface="Arial Narrow" pitchFamily="34" charset="0"/>
              </a:rPr>
              <a:t>    </a:t>
            </a:r>
            <a:r>
              <a:rPr lang="en-US" sz="1200" b="1" dirty="0">
                <a:latin typeface="Arial Narrow" pitchFamily="34" charset="0"/>
              </a:rPr>
              <a:t>signal( </a:t>
            </a:r>
            <a:r>
              <a:rPr lang="en-US" sz="1200" b="1" dirty="0" err="1">
                <a:latin typeface="Arial Narrow" pitchFamily="34" charset="0"/>
              </a:rPr>
              <a:t>coord</a:t>
            </a:r>
            <a:r>
              <a:rPr lang="en-US" sz="1200" b="1" dirty="0">
                <a:latin typeface="Arial Narrow" pitchFamily="34" charset="0"/>
              </a:rPr>
              <a:t> );</a:t>
            </a:r>
          </a:p>
          <a:p>
            <a:pPr eaLnBrk="0" hangingPunct="0"/>
            <a:r>
              <a:rPr lang="en-US" sz="1200" b="1" dirty="0">
                <a:latin typeface="Arial Narrow" pitchFamily="34" charset="0"/>
              </a:rPr>
              <a:t>        signal( finished[</a:t>
            </a:r>
            <a:r>
              <a:rPr lang="en-US" sz="1200" b="1" dirty="0" err="1">
                <a:latin typeface="Arial Narrow" pitchFamily="34" charset="0"/>
              </a:rPr>
              <a:t>b_cust</a:t>
            </a:r>
            <a:r>
              <a:rPr lang="en-US" sz="1200" b="1" dirty="0">
                <a:latin typeface="Arial Narrow" pitchFamily="34" charset="0"/>
              </a:rPr>
              <a:t>] );</a:t>
            </a:r>
          </a:p>
          <a:p>
            <a:pPr eaLnBrk="0" hangingPunct="0"/>
            <a:r>
              <a:rPr lang="en-US" sz="1200" b="1" dirty="0">
                <a:latin typeface="Arial Narrow" pitchFamily="34" charset="0"/>
              </a:rPr>
              <a:t>        wait( </a:t>
            </a:r>
            <a:r>
              <a:rPr lang="en-US" sz="1200" b="1" dirty="0" err="1">
                <a:latin typeface="Arial Narrow" pitchFamily="34" charset="0"/>
              </a:rPr>
              <a:t>leave_b_chair</a:t>
            </a:r>
            <a:r>
              <a:rPr lang="en-US" sz="1200" b="1" dirty="0">
                <a:latin typeface="Arial Narrow" pitchFamily="34" charset="0"/>
              </a:rPr>
              <a:t> );</a:t>
            </a:r>
          </a:p>
          <a:p>
            <a:pPr eaLnBrk="0" hangingPunct="0"/>
            <a:r>
              <a:rPr lang="en-US" sz="1200" b="1" dirty="0">
                <a:latin typeface="Arial Narrow" pitchFamily="34" charset="0"/>
              </a:rPr>
              <a:t>        signal( </a:t>
            </a:r>
            <a:r>
              <a:rPr lang="en-US" sz="1200" b="1" dirty="0" err="1">
                <a:latin typeface="Arial Narrow" pitchFamily="34" charset="0"/>
              </a:rPr>
              <a:t>barber_chair</a:t>
            </a:r>
            <a:r>
              <a:rPr lang="en-US" sz="1200" b="1" dirty="0">
                <a:latin typeface="Arial Narrow" pitchFamily="34" charset="0"/>
              </a:rPr>
              <a:t> );</a:t>
            </a:r>
          </a:p>
          <a:p>
            <a:pPr eaLnBrk="0" hangingPunct="0"/>
            <a:r>
              <a:rPr lang="en-US" sz="1200" b="1" dirty="0">
                <a:latin typeface="Arial Narrow" pitchFamily="34" charset="0"/>
              </a:rPr>
              <a:t>    forever</a:t>
            </a:r>
          </a:p>
          <a:p>
            <a:pPr eaLnBrk="0" hangingPunct="0"/>
            <a:r>
              <a:rPr lang="en-US" sz="1200" b="1" dirty="0">
                <a:latin typeface="Arial Narrow" pitchFamily="34" charset="0"/>
              </a:rPr>
              <a:t>end;</a:t>
            </a:r>
          </a:p>
        </p:txBody>
      </p:sp>
      <p:sp>
        <p:nvSpPr>
          <p:cNvPr id="42" name="Text Box 3"/>
          <p:cNvSpPr txBox="1">
            <a:spLocks noChangeArrowheads="1"/>
          </p:cNvSpPr>
          <p:nvPr/>
        </p:nvSpPr>
        <p:spPr bwMode="auto">
          <a:xfrm>
            <a:off x="4086392" y="4547376"/>
            <a:ext cx="175332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cashier;</a:t>
            </a:r>
          </a:p>
          <a:p>
            <a:pPr eaLnBrk="0" hangingPunct="0"/>
            <a:r>
              <a:rPr lang="en-US" sz="1200" b="1" dirty="0">
                <a:latin typeface="Arial Narrow" pitchFamily="34" charset="0"/>
              </a:rPr>
              <a:t>begin</a:t>
            </a:r>
          </a:p>
          <a:p>
            <a:pPr eaLnBrk="0" hangingPunct="0"/>
            <a:r>
              <a:rPr lang="en-US" sz="1200" b="1" dirty="0">
                <a:latin typeface="Arial Narrow" pitchFamily="34" charset="0"/>
              </a:rPr>
              <a:t>    repeat</a:t>
            </a:r>
          </a:p>
          <a:p>
            <a:pPr eaLnBrk="0" hangingPunct="0"/>
            <a:r>
              <a:rPr lang="en-US" sz="1200" b="1" dirty="0">
                <a:latin typeface="Arial Narrow" pitchFamily="34" charset="0"/>
              </a:rPr>
              <a:t>        wait( payment );</a:t>
            </a:r>
          </a:p>
          <a:p>
            <a:pPr eaLnBrk="0" hangingPunct="0"/>
            <a:r>
              <a:rPr lang="en-US" sz="1200" b="1" dirty="0">
                <a:latin typeface="Arial Narrow" pitchFamily="34" charset="0"/>
              </a:rPr>
              <a:t>        wait( </a:t>
            </a:r>
            <a:r>
              <a:rPr lang="en-US" sz="1200" b="1" dirty="0" err="1">
                <a:latin typeface="Arial Narrow" pitchFamily="34" charset="0"/>
              </a:rPr>
              <a:t>coord</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accept payment</a:t>
            </a:r>
          </a:p>
          <a:p>
            <a:pPr eaLnBrk="0" hangingPunct="0"/>
            <a:r>
              <a:rPr lang="en-US" sz="1200" b="1" dirty="0">
                <a:latin typeface="Arial Narrow" pitchFamily="34" charset="0"/>
              </a:rPr>
              <a:t>        signal( </a:t>
            </a:r>
            <a:r>
              <a:rPr lang="en-US" sz="1200" b="1" dirty="0" err="1">
                <a:latin typeface="Arial Narrow" pitchFamily="34" charset="0"/>
              </a:rPr>
              <a:t>coord</a:t>
            </a:r>
            <a:r>
              <a:rPr lang="en-US" sz="1200" b="1" dirty="0">
                <a:latin typeface="Arial Narrow" pitchFamily="34" charset="0"/>
              </a:rPr>
              <a:t> );</a:t>
            </a:r>
          </a:p>
          <a:p>
            <a:pPr eaLnBrk="0" hangingPunct="0"/>
            <a:r>
              <a:rPr lang="en-US" sz="1200" b="1" dirty="0">
                <a:latin typeface="Arial Narrow" pitchFamily="34" charset="0"/>
              </a:rPr>
              <a:t>        signal( receipt );</a:t>
            </a:r>
          </a:p>
          <a:p>
            <a:pPr eaLnBrk="0" hangingPunct="0"/>
            <a:r>
              <a:rPr lang="en-US" sz="1200" b="1" dirty="0">
                <a:latin typeface="Arial Narrow" pitchFamily="34" charset="0"/>
              </a:rPr>
              <a:t>    forever</a:t>
            </a:r>
          </a:p>
          <a:p>
            <a:pPr eaLnBrk="0" hangingPunct="0"/>
            <a:r>
              <a:rPr lang="en-US" sz="1200" b="1" dirty="0">
                <a:latin typeface="Arial Narrow" pitchFamily="34" charset="0"/>
              </a:rPr>
              <a:t>end;</a:t>
            </a:r>
          </a:p>
        </p:txBody>
      </p:sp>
      <p:sp>
        <p:nvSpPr>
          <p:cNvPr id="43" name="Rectangle 4"/>
          <p:cNvSpPr>
            <a:spLocks noChangeArrowheads="1"/>
          </p:cNvSpPr>
          <p:nvPr/>
        </p:nvSpPr>
        <p:spPr bwMode="auto">
          <a:xfrm>
            <a:off x="7392300" y="4409063"/>
            <a:ext cx="29222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err="1">
                <a:solidFill>
                  <a:srgbClr val="FF0000"/>
                </a:solidFill>
                <a:latin typeface="Arial Narrow" pitchFamily="34" charset="0"/>
              </a:rPr>
              <a:t>max_capacity</a:t>
            </a:r>
            <a:r>
              <a:rPr lang="en-US" sz="1200" b="1" dirty="0">
                <a:solidFill>
                  <a:srgbClr val="FF0000"/>
                </a:solidFill>
                <a:latin typeface="Arial Narrow" pitchFamily="34" charset="0"/>
              </a:rPr>
              <a:t>:</a:t>
            </a:r>
            <a:r>
              <a:rPr lang="en-US" sz="1200" b="1" dirty="0">
                <a:latin typeface="Arial Narrow" pitchFamily="34" charset="0"/>
              </a:rPr>
              <a:t> semaphore (:=20);</a:t>
            </a:r>
          </a:p>
          <a:p>
            <a:pPr eaLnBrk="0" hangingPunct="0"/>
            <a:r>
              <a:rPr lang="en-US" sz="1200" b="1" dirty="0">
                <a:solidFill>
                  <a:srgbClr val="FF0000"/>
                </a:solidFill>
                <a:latin typeface="Arial Narrow" pitchFamily="34" charset="0"/>
              </a:rPr>
              <a:t>sofa</a:t>
            </a:r>
            <a:r>
              <a:rPr lang="en-US" sz="1200" b="1" dirty="0">
                <a:latin typeface="Arial Narrow" pitchFamily="34" charset="0"/>
              </a:rPr>
              <a:t>: semaphore (:=4);</a:t>
            </a:r>
          </a:p>
          <a:p>
            <a:pPr eaLnBrk="0" hangingPunct="0"/>
            <a:r>
              <a:rPr lang="en-US" sz="1200" b="1" dirty="0" err="1">
                <a:solidFill>
                  <a:srgbClr val="FF0000"/>
                </a:solidFill>
                <a:latin typeface="Arial Narrow" pitchFamily="34" charset="0"/>
              </a:rPr>
              <a:t>barber_chair</a:t>
            </a:r>
            <a:r>
              <a:rPr lang="en-US" sz="1200" b="1" dirty="0">
                <a:latin typeface="Arial Narrow" pitchFamily="34" charset="0"/>
              </a:rPr>
              <a:t>, </a:t>
            </a:r>
            <a:r>
              <a:rPr lang="en-US" sz="1200" b="1" dirty="0" err="1">
                <a:solidFill>
                  <a:srgbClr val="FF0000"/>
                </a:solidFill>
                <a:latin typeface="Arial Narrow" pitchFamily="34" charset="0"/>
              </a:rPr>
              <a:t>coord</a:t>
            </a:r>
            <a:r>
              <a:rPr lang="en-US" sz="1200" b="1" dirty="0">
                <a:latin typeface="Arial Narrow" pitchFamily="34" charset="0"/>
              </a:rPr>
              <a:t>: semaphore (:=3);</a:t>
            </a:r>
          </a:p>
          <a:p>
            <a:pPr eaLnBrk="0" hangingPunct="0"/>
            <a:r>
              <a:rPr lang="en-US" sz="1200" b="1" dirty="0">
                <a:solidFill>
                  <a:srgbClr val="FF0000"/>
                </a:solidFill>
                <a:latin typeface="Arial Narrow" pitchFamily="34" charset="0"/>
              </a:rPr>
              <a:t>mutex1</a:t>
            </a:r>
            <a:r>
              <a:rPr lang="en-US" sz="1200" b="1" dirty="0">
                <a:latin typeface="Arial Narrow" pitchFamily="34" charset="0"/>
              </a:rPr>
              <a:t>, </a:t>
            </a:r>
            <a:r>
              <a:rPr lang="en-US" sz="1200" b="1" dirty="0">
                <a:solidFill>
                  <a:srgbClr val="FF0000"/>
                </a:solidFill>
                <a:latin typeface="Arial Narrow" pitchFamily="34" charset="0"/>
              </a:rPr>
              <a:t>mutex2</a:t>
            </a:r>
            <a:r>
              <a:rPr lang="en-US" sz="1200" b="1" dirty="0">
                <a:latin typeface="Arial Narrow" pitchFamily="34" charset="0"/>
              </a:rPr>
              <a:t>: semaphore (:=1);</a:t>
            </a:r>
          </a:p>
          <a:p>
            <a:pPr eaLnBrk="0" hangingPunct="0"/>
            <a:r>
              <a:rPr lang="en-US" sz="1200" b="1" dirty="0" err="1">
                <a:solidFill>
                  <a:srgbClr val="FF0000"/>
                </a:solidFill>
                <a:latin typeface="Arial Narrow" pitchFamily="34" charset="0"/>
              </a:rPr>
              <a:t>cust_ready</a:t>
            </a:r>
            <a:r>
              <a:rPr lang="en-US" sz="1200" b="1" dirty="0">
                <a:latin typeface="Arial Narrow" pitchFamily="34" charset="0"/>
              </a:rPr>
              <a:t>, </a:t>
            </a:r>
            <a:r>
              <a:rPr lang="en-US" sz="1200" b="1" dirty="0" err="1">
                <a:solidFill>
                  <a:srgbClr val="FF0000"/>
                </a:solidFill>
                <a:latin typeface="Arial Narrow" pitchFamily="34" charset="0"/>
              </a:rPr>
              <a:t>leave_b_chair</a:t>
            </a:r>
            <a:r>
              <a:rPr lang="en-US" sz="1200" b="1" dirty="0">
                <a:latin typeface="Arial Narrow" pitchFamily="34" charset="0"/>
              </a:rPr>
              <a:t>: semaphore (:=0)</a:t>
            </a:r>
          </a:p>
          <a:p>
            <a:pPr eaLnBrk="0" hangingPunct="0"/>
            <a:r>
              <a:rPr lang="en-US" sz="1200" b="1" dirty="0">
                <a:solidFill>
                  <a:srgbClr val="FF0000"/>
                </a:solidFill>
                <a:latin typeface="Arial Narrow" pitchFamily="34" charset="0"/>
              </a:rPr>
              <a:t>payment</a:t>
            </a:r>
            <a:r>
              <a:rPr lang="en-US" sz="1200" b="1" dirty="0">
                <a:latin typeface="Arial Narrow" pitchFamily="34" charset="0"/>
              </a:rPr>
              <a:t>, </a:t>
            </a:r>
            <a:r>
              <a:rPr lang="en-US" sz="1200" b="1" dirty="0">
                <a:solidFill>
                  <a:srgbClr val="FF0000"/>
                </a:solidFill>
                <a:latin typeface="Arial Narrow" pitchFamily="34" charset="0"/>
              </a:rPr>
              <a:t>receipt</a:t>
            </a:r>
            <a:r>
              <a:rPr lang="en-US" sz="1200" b="1" dirty="0">
                <a:latin typeface="Arial Narrow" pitchFamily="34" charset="0"/>
              </a:rPr>
              <a:t>: semaphore (:=0)</a:t>
            </a:r>
            <a:endParaRPr lang="en-US" sz="1200" b="1" dirty="0">
              <a:solidFill>
                <a:srgbClr val="FF0000"/>
              </a:solidFill>
              <a:latin typeface="Arial Narrow" pitchFamily="34" charset="0"/>
            </a:endParaRPr>
          </a:p>
          <a:p>
            <a:pPr eaLnBrk="0" hangingPunct="0"/>
            <a:r>
              <a:rPr lang="en-US" sz="1200" b="1" dirty="0">
                <a:solidFill>
                  <a:srgbClr val="FF0000"/>
                </a:solidFill>
                <a:latin typeface="Arial Narrow" pitchFamily="34" charset="0"/>
              </a:rPr>
              <a:t>finished</a:t>
            </a:r>
            <a:r>
              <a:rPr lang="en-US" sz="1200" b="1" dirty="0">
                <a:latin typeface="Arial Narrow" pitchFamily="34" charset="0"/>
              </a:rPr>
              <a:t>: array [1..50] of semaphore (:=0);</a:t>
            </a:r>
          </a:p>
          <a:p>
            <a:pPr eaLnBrk="0" hangingPunct="0"/>
            <a:r>
              <a:rPr lang="en-US" sz="1200" b="1" dirty="0">
                <a:solidFill>
                  <a:srgbClr val="FF0000"/>
                </a:solidFill>
                <a:latin typeface="Arial Narrow" pitchFamily="34" charset="0"/>
              </a:rPr>
              <a:t>count</a:t>
            </a:r>
            <a:r>
              <a:rPr lang="en-US" sz="1200" b="1" dirty="0">
                <a:latin typeface="Arial Narrow" pitchFamily="34" charset="0"/>
              </a:rPr>
              <a:t>: integer;</a:t>
            </a:r>
          </a:p>
        </p:txBody>
      </p:sp>
      <p:sp>
        <p:nvSpPr>
          <p:cNvPr id="44" name="Line 6"/>
          <p:cNvSpPr>
            <a:spLocks noChangeShapeType="1"/>
          </p:cNvSpPr>
          <p:nvPr/>
        </p:nvSpPr>
        <p:spPr bwMode="auto">
          <a:xfrm flipH="1">
            <a:off x="2129706" y="2398712"/>
            <a:ext cx="2255253" cy="2240543"/>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6"/>
          <p:cNvSpPr>
            <a:spLocks noChangeShapeType="1"/>
          </p:cNvSpPr>
          <p:nvPr/>
        </p:nvSpPr>
        <p:spPr bwMode="auto">
          <a:xfrm flipH="1">
            <a:off x="2282250" y="3886200"/>
            <a:ext cx="2102710" cy="1477963"/>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6"/>
          <p:cNvSpPr>
            <a:spLocks noChangeShapeType="1"/>
          </p:cNvSpPr>
          <p:nvPr/>
        </p:nvSpPr>
        <p:spPr bwMode="auto">
          <a:xfrm flipH="1">
            <a:off x="1980833" y="5301627"/>
            <a:ext cx="2404125" cy="395802"/>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5"/>
          <p:cNvGrpSpPr/>
          <p:nvPr/>
        </p:nvGrpSpPr>
        <p:grpSpPr>
          <a:xfrm>
            <a:off x="4281055" y="2979089"/>
            <a:ext cx="1860074" cy="2927557"/>
            <a:chOff x="3366655" y="2979088"/>
            <a:chExt cx="1860074" cy="2927557"/>
          </a:xfrm>
        </p:grpSpPr>
        <p:grpSp>
          <p:nvGrpSpPr>
            <p:cNvPr id="4" name="Group 3"/>
            <p:cNvGrpSpPr/>
            <p:nvPr/>
          </p:nvGrpSpPr>
          <p:grpSpPr>
            <a:xfrm>
              <a:off x="3366655" y="2979088"/>
              <a:ext cx="1413163" cy="2927557"/>
              <a:chOff x="3366655" y="2979088"/>
              <a:chExt cx="1413163" cy="2927557"/>
            </a:xfrm>
          </p:grpSpPr>
          <p:sp>
            <p:nvSpPr>
              <p:cNvPr id="3" name="Rounded Rectangle 2"/>
              <p:cNvSpPr/>
              <p:nvPr/>
            </p:nvSpPr>
            <p:spPr bwMode="auto">
              <a:xfrm>
                <a:off x="3366655" y="2979088"/>
                <a:ext cx="1413163" cy="573845"/>
              </a:xfrm>
              <a:prstGeom prst="roundRect">
                <a:avLst/>
              </a:prstGeom>
              <a:solidFill>
                <a:srgbClr val="FFFF00">
                  <a:alpha val="10000"/>
                </a:srgbClr>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sp>
            <p:nvSpPr>
              <p:cNvPr id="48" name="Rounded Rectangle 47"/>
              <p:cNvSpPr/>
              <p:nvPr/>
            </p:nvSpPr>
            <p:spPr bwMode="auto">
              <a:xfrm>
                <a:off x="3366655" y="5332800"/>
                <a:ext cx="1413163" cy="573845"/>
              </a:xfrm>
              <a:prstGeom prst="roundRect">
                <a:avLst/>
              </a:prstGeom>
              <a:solidFill>
                <a:srgbClr val="FFFF00">
                  <a:alpha val="10000"/>
                </a:srgbClr>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grpSp>
        <p:sp>
          <p:nvSpPr>
            <p:cNvPr id="5" name="Freeform 4"/>
            <p:cNvSpPr/>
            <p:nvPr/>
          </p:nvSpPr>
          <p:spPr bwMode="auto">
            <a:xfrm>
              <a:off x="4810991" y="3408220"/>
              <a:ext cx="415738" cy="2036618"/>
            </a:xfrm>
            <a:custGeom>
              <a:avLst/>
              <a:gdLst>
                <a:gd name="connsiteX0" fmla="*/ 0 w 415738"/>
                <a:gd name="connsiteY0" fmla="*/ 2036618 h 2036618"/>
                <a:gd name="connsiteX1" fmla="*/ 415637 w 415738"/>
                <a:gd name="connsiteY1" fmla="*/ 945572 h 2036618"/>
                <a:gd name="connsiteX2" fmla="*/ 31173 w 415738"/>
                <a:gd name="connsiteY2" fmla="*/ 0 h 2036618"/>
              </a:gdLst>
              <a:ahLst/>
              <a:cxnLst>
                <a:cxn ang="0">
                  <a:pos x="connsiteX0" y="connsiteY0"/>
                </a:cxn>
                <a:cxn ang="0">
                  <a:pos x="connsiteX1" y="connsiteY1"/>
                </a:cxn>
                <a:cxn ang="0">
                  <a:pos x="connsiteX2" y="connsiteY2"/>
                </a:cxn>
              </a:cxnLst>
              <a:rect l="l" t="t" r="r" b="b"/>
              <a:pathLst>
                <a:path w="415738" h="2036618">
                  <a:moveTo>
                    <a:pt x="0" y="2036618"/>
                  </a:moveTo>
                  <a:cubicBezTo>
                    <a:pt x="205221" y="1660813"/>
                    <a:pt x="410442" y="1285008"/>
                    <a:pt x="415637" y="945572"/>
                  </a:cubicBezTo>
                  <a:cubicBezTo>
                    <a:pt x="420833" y="606136"/>
                    <a:pt x="226003" y="303068"/>
                    <a:pt x="31173" y="0"/>
                  </a:cubicBezTo>
                </a:path>
              </a:pathLst>
            </a:custGeom>
            <a:no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pitchFamily="34" charset="0"/>
              </a:endParaRPr>
            </a:p>
          </p:txBody>
        </p:sp>
      </p:grpSp>
      <p:sp>
        <p:nvSpPr>
          <p:cNvPr id="2" name="Footer Placeholder 1">
            <a:extLst>
              <a:ext uri="{FF2B5EF4-FFF2-40B4-BE49-F238E27FC236}">
                <a16:creationId xmlns:a16="http://schemas.microsoft.com/office/drawing/2014/main" id="{6AC35F96-00F4-4E53-AA71-1854931FAAB6}"/>
              </a:ext>
            </a:extLst>
          </p:cNvPr>
          <p:cNvSpPr>
            <a:spLocks noGrp="1"/>
          </p:cNvSpPr>
          <p:nvPr>
            <p:ph type="ftr" sz="quarter" idx="11"/>
          </p:nvPr>
        </p:nvSpPr>
        <p:spPr/>
        <p:txBody>
          <a:bodyPr/>
          <a:lstStyle/>
          <a:p>
            <a:pPr>
              <a:defRPr/>
            </a:pPr>
            <a:r>
              <a:rPr lang="en-US"/>
              <a:t>Mutual Exclusion (12)</a:t>
            </a:r>
            <a:endParaRPr lang="en-US" dirty="0"/>
          </a:p>
        </p:txBody>
      </p:sp>
      <p:sp>
        <p:nvSpPr>
          <p:cNvPr id="7" name="Slide Number Placeholder 6">
            <a:extLst>
              <a:ext uri="{FF2B5EF4-FFF2-40B4-BE49-F238E27FC236}">
                <a16:creationId xmlns:a16="http://schemas.microsoft.com/office/drawing/2014/main" id="{B30170A0-C676-4F77-A8B2-DC66A2678C23}"/>
              </a:ext>
            </a:extLst>
          </p:cNvPr>
          <p:cNvSpPr>
            <a:spLocks noGrp="1"/>
          </p:cNvSpPr>
          <p:nvPr>
            <p:ph type="sldNum" sz="quarter" idx="12"/>
          </p:nvPr>
        </p:nvSpPr>
        <p:spPr/>
        <p:txBody>
          <a:bodyPr/>
          <a:lstStyle/>
          <a:p>
            <a:pPr>
              <a:defRPr/>
            </a:pPr>
            <a:fld id="{F59D9B86-AB8B-404F-8D86-C97B35C4C67E}" type="slidenum">
              <a:rPr lang="en-US" smtClean="0"/>
              <a:pPr>
                <a:defRPr/>
              </a:pPr>
              <a:t>21</a:t>
            </a:fld>
            <a:endParaRPr lang="en-US" dirty="0"/>
          </a:p>
        </p:txBody>
      </p:sp>
      <p:sp>
        <p:nvSpPr>
          <p:cNvPr id="9" name="Title 8">
            <a:extLst>
              <a:ext uri="{FF2B5EF4-FFF2-40B4-BE49-F238E27FC236}">
                <a16:creationId xmlns:a16="http://schemas.microsoft.com/office/drawing/2014/main" id="{F0F981D3-895F-4F8B-9201-0F2A66019175}"/>
              </a:ext>
            </a:extLst>
          </p:cNvPr>
          <p:cNvSpPr>
            <a:spLocks noGrp="1"/>
          </p:cNvSpPr>
          <p:nvPr>
            <p:ph type="title"/>
          </p:nvPr>
        </p:nvSpPr>
        <p:spPr/>
        <p:txBody>
          <a:bodyPr/>
          <a:lstStyle/>
          <a:p>
            <a:r>
              <a:rPr lang="en-US" dirty="0"/>
              <a:t>Fair Barbershop</a:t>
            </a:r>
          </a:p>
        </p:txBody>
      </p:sp>
    </p:spTree>
    <p:extLst>
      <p:ext uri="{BB962C8B-B14F-4D97-AF65-F5344CB8AC3E}">
        <p14:creationId xmlns:p14="http://schemas.microsoft.com/office/powerpoint/2010/main" val="20513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right)">
                                      <p:cBhvr>
                                        <p:cTn id="37"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right)">
                                      <p:cBhvr>
                                        <p:cTn id="42"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right)">
                                      <p:cBhvr>
                                        <p:cTn id="5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p:bldP spid="42" grpId="0"/>
      <p:bldP spid="44" grpId="0" animBg="1"/>
      <p:bldP spid="45" grpId="0"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2498" name="Picture 2" descr="Jurassic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064" y="2222500"/>
            <a:ext cx="6408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2282502" name="AutoShape 6"/>
          <p:cNvSpPr>
            <a:spLocks noChangeArrowheads="1"/>
          </p:cNvSpPr>
          <p:nvPr/>
        </p:nvSpPr>
        <p:spPr bwMode="auto">
          <a:xfrm>
            <a:off x="1282701" y="1401764"/>
            <a:ext cx="4371975" cy="820737"/>
          </a:xfrm>
          <a:prstGeom prst="wedgeRoundRectCallout">
            <a:avLst>
              <a:gd name="adj1" fmla="val 14994"/>
              <a:gd name="adj2" fmla="val 102268"/>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Visitors try to enter the Jurassic Park at random times.  (Only a set number of visitors may be in the park at any one time – OSHA requirements!)</a:t>
            </a:r>
          </a:p>
        </p:txBody>
      </p:sp>
      <p:sp>
        <p:nvSpPr>
          <p:cNvPr id="2282513" name="AutoShape 17"/>
          <p:cNvSpPr>
            <a:spLocks noChangeArrowheads="1"/>
          </p:cNvSpPr>
          <p:nvPr/>
        </p:nvSpPr>
        <p:spPr bwMode="auto">
          <a:xfrm>
            <a:off x="1268693" y="2473037"/>
            <a:ext cx="2039376" cy="906659"/>
          </a:xfrm>
          <a:prstGeom prst="wedgeRoundRectCallout">
            <a:avLst>
              <a:gd name="adj1" fmla="val 95484"/>
              <a:gd name="adj2" fmla="val 42855"/>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Upon being allowed in the park, a visitor must get in line to purchase a ticket.</a:t>
            </a:r>
          </a:p>
        </p:txBody>
      </p:sp>
      <p:sp>
        <p:nvSpPr>
          <p:cNvPr id="2282514" name="AutoShape 18"/>
          <p:cNvSpPr>
            <a:spLocks noChangeArrowheads="1"/>
          </p:cNvSpPr>
          <p:nvPr/>
        </p:nvSpPr>
        <p:spPr bwMode="auto">
          <a:xfrm>
            <a:off x="6194612" y="5185065"/>
            <a:ext cx="3703452" cy="1196125"/>
          </a:xfrm>
          <a:prstGeom prst="wedgeRoundRectCallout">
            <a:avLst>
              <a:gd name="adj1" fmla="val -64038"/>
              <a:gd name="adj2" fmla="val -112631"/>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After successfully obtaining a ticket </a:t>
            </a:r>
            <a:r>
              <a:rPr lang="en-US" sz="1200" b="1" u="sng" dirty="0">
                <a:latin typeface="Comic Sans MS" panose="030F0702030302020204" pitchFamily="66" charset="0"/>
              </a:rPr>
              <a:t>from a driver</a:t>
            </a:r>
            <a:r>
              <a:rPr lang="en-US" sz="1200" b="1" dirty="0">
                <a:latin typeface="Comic Sans MS" panose="030F0702030302020204" pitchFamily="66" charset="0"/>
              </a:rPr>
              <a:t>, the visitor gets in the museum line and visits the museum.  (A limited number of visitors are allowed in the museum as well as the gift shop.)</a:t>
            </a:r>
          </a:p>
        </p:txBody>
      </p:sp>
      <p:sp>
        <p:nvSpPr>
          <p:cNvPr id="2282515" name="AutoShape 19"/>
          <p:cNvSpPr>
            <a:spLocks noChangeArrowheads="1"/>
          </p:cNvSpPr>
          <p:nvPr/>
        </p:nvSpPr>
        <p:spPr bwMode="auto">
          <a:xfrm>
            <a:off x="1282701" y="3746781"/>
            <a:ext cx="2011363" cy="1568824"/>
          </a:xfrm>
          <a:prstGeom prst="wedgeRoundRectCallout">
            <a:avLst>
              <a:gd name="adj1" fmla="val 139118"/>
              <a:gd name="adj2" fmla="val -95515"/>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After visiting the museum, the visitor gets in the tour car line to wait until permitted to board a tour car. (As a visitor boards a tour car, he returns his ticket.)</a:t>
            </a:r>
          </a:p>
        </p:txBody>
      </p:sp>
      <p:sp>
        <p:nvSpPr>
          <p:cNvPr id="2282516" name="AutoShape 20"/>
          <p:cNvSpPr>
            <a:spLocks noChangeArrowheads="1"/>
          </p:cNvSpPr>
          <p:nvPr/>
        </p:nvSpPr>
        <p:spPr bwMode="auto">
          <a:xfrm>
            <a:off x="5875339" y="1401016"/>
            <a:ext cx="4022725" cy="801688"/>
          </a:xfrm>
          <a:prstGeom prst="wedgeRoundRectCallout">
            <a:avLst>
              <a:gd name="adj1" fmla="val -56497"/>
              <a:gd name="adj2" fmla="val 146877"/>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When the touring car is filled with visitors and a driver is obtained, the car enters Jurassic Park and runs a guided tour through the park.</a:t>
            </a:r>
          </a:p>
        </p:txBody>
      </p:sp>
      <p:sp>
        <p:nvSpPr>
          <p:cNvPr id="2282517" name="AutoShape 21"/>
          <p:cNvSpPr>
            <a:spLocks noChangeArrowheads="1"/>
          </p:cNvSpPr>
          <p:nvPr/>
        </p:nvSpPr>
        <p:spPr bwMode="auto">
          <a:xfrm>
            <a:off x="7491845" y="2826328"/>
            <a:ext cx="2317224" cy="1704865"/>
          </a:xfrm>
          <a:prstGeom prst="wedgeRoundRectCallout">
            <a:avLst>
              <a:gd name="adj1" fmla="val -123671"/>
              <a:gd name="adj2" fmla="val 1595"/>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When the tour car pulls into the unloading station, the visitors exit the tour car. and the driver goes to sleep awaiting new duties.  The tour car pulls forward to be loaded again.</a:t>
            </a:r>
          </a:p>
        </p:txBody>
      </p:sp>
      <p:sp>
        <p:nvSpPr>
          <p:cNvPr id="2282518" name="AutoShape 22"/>
          <p:cNvSpPr>
            <a:spLocks noChangeArrowheads="1"/>
          </p:cNvSpPr>
          <p:nvPr/>
        </p:nvSpPr>
        <p:spPr bwMode="auto">
          <a:xfrm>
            <a:off x="1282700" y="5783127"/>
            <a:ext cx="2011363" cy="644334"/>
          </a:xfrm>
          <a:prstGeom prst="wedgeRoundRectCallout">
            <a:avLst>
              <a:gd name="adj1" fmla="val 64721"/>
              <a:gd name="adj2" fmla="val -140113"/>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After visiting the gift shop, the visitors exit the park.</a:t>
            </a:r>
          </a:p>
        </p:txBody>
      </p:sp>
      <p:sp>
        <p:nvSpPr>
          <p:cNvPr id="2282519" name="AutoShape 23"/>
          <p:cNvSpPr>
            <a:spLocks noChangeArrowheads="1"/>
          </p:cNvSpPr>
          <p:nvPr/>
        </p:nvSpPr>
        <p:spPr bwMode="auto">
          <a:xfrm>
            <a:off x="3521075" y="5499101"/>
            <a:ext cx="2592854" cy="882089"/>
          </a:xfrm>
          <a:prstGeom prst="wedgeRoundRectCallout">
            <a:avLst>
              <a:gd name="adj1" fmla="val 4613"/>
              <a:gd name="adj2" fmla="val -160230"/>
              <a:gd name="adj3" fmla="val 16667"/>
            </a:avLst>
          </a:prstGeom>
          <a:solidFill>
            <a:srgbClr val="FFFF00"/>
          </a:solidFill>
          <a:ln w="444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b="1" dirty="0">
                <a:latin typeface="Comic Sans MS" panose="030F0702030302020204" pitchFamily="66" charset="0"/>
              </a:rPr>
              <a:t>After the visitors exit a tour car, they get into the gift shop line until they can visit the gift shop.</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4" y="136102"/>
            <a:ext cx="1066800" cy="723900"/>
          </a:xfrm>
          <a:prstGeom prst="rect">
            <a:avLst/>
          </a:prstGeom>
        </p:spPr>
      </p:pic>
      <p:sp>
        <p:nvSpPr>
          <p:cNvPr id="2" name="Footer Placeholder 1">
            <a:extLst>
              <a:ext uri="{FF2B5EF4-FFF2-40B4-BE49-F238E27FC236}">
                <a16:creationId xmlns:a16="http://schemas.microsoft.com/office/drawing/2014/main" id="{60956F92-B6FC-4352-8FDB-E8F81BE88EC5}"/>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93079100-20EC-45F2-B9B5-B02E9C3BC884}"/>
              </a:ext>
            </a:extLst>
          </p:cNvPr>
          <p:cNvSpPr>
            <a:spLocks noGrp="1"/>
          </p:cNvSpPr>
          <p:nvPr>
            <p:ph type="sldNum" sz="quarter" idx="12"/>
          </p:nvPr>
        </p:nvSpPr>
        <p:spPr/>
        <p:txBody>
          <a:bodyPr/>
          <a:lstStyle/>
          <a:p>
            <a:pPr>
              <a:defRPr/>
            </a:pPr>
            <a:fld id="{F59D9B86-AB8B-404F-8D86-C97B35C4C67E}" type="slidenum">
              <a:rPr lang="en-US" smtClean="0"/>
              <a:pPr>
                <a:defRPr/>
              </a:pPr>
              <a:t>22</a:t>
            </a:fld>
            <a:endParaRPr lang="en-US" dirty="0"/>
          </a:p>
        </p:txBody>
      </p:sp>
      <p:sp>
        <p:nvSpPr>
          <p:cNvPr id="5" name="Title 4">
            <a:extLst>
              <a:ext uri="{FF2B5EF4-FFF2-40B4-BE49-F238E27FC236}">
                <a16:creationId xmlns:a16="http://schemas.microsoft.com/office/drawing/2014/main" id="{CEE72743-9224-4ED0-8CD5-D277FCD24F0D}"/>
              </a:ext>
            </a:extLst>
          </p:cNvPr>
          <p:cNvSpPr>
            <a:spLocks noGrp="1"/>
          </p:cNvSpPr>
          <p:nvPr>
            <p:ph type="title"/>
          </p:nvPr>
        </p:nvSpPr>
        <p:spPr>
          <a:xfrm>
            <a:off x="640080" y="169342"/>
            <a:ext cx="7905609" cy="731520"/>
          </a:xfrm>
        </p:spPr>
        <p:txBody>
          <a:bodyPr/>
          <a:lstStyle/>
          <a:p>
            <a:r>
              <a:rPr lang="en-US" dirty="0"/>
              <a:t>Lab 03: Jurassic Park</a:t>
            </a:r>
          </a:p>
        </p:txBody>
      </p:sp>
    </p:spTree>
    <p:extLst>
      <p:ext uri="{BB962C8B-B14F-4D97-AF65-F5344CB8AC3E}">
        <p14:creationId xmlns:p14="http://schemas.microsoft.com/office/powerpoint/2010/main" val="161644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82502"/>
                                        </p:tgtEl>
                                        <p:attrNameLst>
                                          <p:attrName>style.visibility</p:attrName>
                                        </p:attrNameLst>
                                      </p:cBhvr>
                                      <p:to>
                                        <p:strVal val="visible"/>
                                      </p:to>
                                    </p:set>
                                    <p:animEffect transition="in" filter="dissolve">
                                      <p:cBhvr>
                                        <p:cTn id="7" dur="500"/>
                                        <p:tgtEl>
                                          <p:spTgt spid="2282502"/>
                                        </p:tgtEl>
                                      </p:cBhvr>
                                    </p:animEffect>
                                  </p:childTnLst>
                                  <p:subTnLst>
                                    <p:set>
                                      <p:cBhvr override="childStyle">
                                        <p:cTn dur="1" fill="hold" display="0" masterRel="nextClick" afterEffect="1"/>
                                        <p:tgtEl>
                                          <p:spTgt spid="228250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82513"/>
                                        </p:tgtEl>
                                        <p:attrNameLst>
                                          <p:attrName>style.visibility</p:attrName>
                                        </p:attrNameLst>
                                      </p:cBhvr>
                                      <p:to>
                                        <p:strVal val="visible"/>
                                      </p:to>
                                    </p:set>
                                    <p:animEffect transition="in" filter="dissolve">
                                      <p:cBhvr>
                                        <p:cTn id="12" dur="500"/>
                                        <p:tgtEl>
                                          <p:spTgt spid="2282513"/>
                                        </p:tgtEl>
                                      </p:cBhvr>
                                    </p:animEffect>
                                  </p:childTnLst>
                                  <p:subTnLst>
                                    <p:set>
                                      <p:cBhvr override="childStyle">
                                        <p:cTn dur="1" fill="hold" display="0" masterRel="nextClick" afterEffect="1"/>
                                        <p:tgtEl>
                                          <p:spTgt spid="228251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82514"/>
                                        </p:tgtEl>
                                        <p:attrNameLst>
                                          <p:attrName>style.visibility</p:attrName>
                                        </p:attrNameLst>
                                      </p:cBhvr>
                                      <p:to>
                                        <p:strVal val="visible"/>
                                      </p:to>
                                    </p:set>
                                    <p:animEffect transition="in" filter="dissolve">
                                      <p:cBhvr>
                                        <p:cTn id="17" dur="500"/>
                                        <p:tgtEl>
                                          <p:spTgt spid="2282514"/>
                                        </p:tgtEl>
                                      </p:cBhvr>
                                    </p:animEffect>
                                  </p:childTnLst>
                                  <p:subTnLst>
                                    <p:set>
                                      <p:cBhvr override="childStyle">
                                        <p:cTn dur="1" fill="hold" display="0" masterRel="nextClick" afterEffect="1"/>
                                        <p:tgtEl>
                                          <p:spTgt spid="228251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82515"/>
                                        </p:tgtEl>
                                        <p:attrNameLst>
                                          <p:attrName>style.visibility</p:attrName>
                                        </p:attrNameLst>
                                      </p:cBhvr>
                                      <p:to>
                                        <p:strVal val="visible"/>
                                      </p:to>
                                    </p:set>
                                    <p:animEffect transition="in" filter="dissolve">
                                      <p:cBhvr>
                                        <p:cTn id="22" dur="500"/>
                                        <p:tgtEl>
                                          <p:spTgt spid="2282515"/>
                                        </p:tgtEl>
                                      </p:cBhvr>
                                    </p:animEffect>
                                  </p:childTnLst>
                                  <p:subTnLst>
                                    <p:set>
                                      <p:cBhvr override="childStyle">
                                        <p:cTn dur="1" fill="hold" display="0" masterRel="nextClick" afterEffect="1"/>
                                        <p:tgtEl>
                                          <p:spTgt spid="228251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82516"/>
                                        </p:tgtEl>
                                        <p:attrNameLst>
                                          <p:attrName>style.visibility</p:attrName>
                                        </p:attrNameLst>
                                      </p:cBhvr>
                                      <p:to>
                                        <p:strVal val="visible"/>
                                      </p:to>
                                    </p:set>
                                    <p:animEffect transition="in" filter="dissolve">
                                      <p:cBhvr>
                                        <p:cTn id="27" dur="500"/>
                                        <p:tgtEl>
                                          <p:spTgt spid="2282516"/>
                                        </p:tgtEl>
                                      </p:cBhvr>
                                    </p:animEffect>
                                  </p:childTnLst>
                                  <p:subTnLst>
                                    <p:set>
                                      <p:cBhvr override="childStyle">
                                        <p:cTn dur="1" fill="hold" display="0" masterRel="nextClick" afterEffect="1"/>
                                        <p:tgtEl>
                                          <p:spTgt spid="228251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82517"/>
                                        </p:tgtEl>
                                        <p:attrNameLst>
                                          <p:attrName>style.visibility</p:attrName>
                                        </p:attrNameLst>
                                      </p:cBhvr>
                                      <p:to>
                                        <p:strVal val="visible"/>
                                      </p:to>
                                    </p:set>
                                    <p:animEffect transition="in" filter="dissolve">
                                      <p:cBhvr>
                                        <p:cTn id="32" dur="500"/>
                                        <p:tgtEl>
                                          <p:spTgt spid="2282517"/>
                                        </p:tgtEl>
                                      </p:cBhvr>
                                    </p:animEffect>
                                  </p:childTnLst>
                                  <p:subTnLst>
                                    <p:set>
                                      <p:cBhvr override="childStyle">
                                        <p:cTn dur="1" fill="hold" display="0" masterRel="nextClick" afterEffect="1"/>
                                        <p:tgtEl>
                                          <p:spTgt spid="228251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82519"/>
                                        </p:tgtEl>
                                        <p:attrNameLst>
                                          <p:attrName>style.visibility</p:attrName>
                                        </p:attrNameLst>
                                      </p:cBhvr>
                                      <p:to>
                                        <p:strVal val="visible"/>
                                      </p:to>
                                    </p:set>
                                    <p:animEffect transition="in" filter="dissolve">
                                      <p:cBhvr>
                                        <p:cTn id="37" dur="500"/>
                                        <p:tgtEl>
                                          <p:spTgt spid="2282519"/>
                                        </p:tgtEl>
                                      </p:cBhvr>
                                    </p:animEffect>
                                  </p:childTnLst>
                                  <p:subTnLst>
                                    <p:set>
                                      <p:cBhvr override="childStyle">
                                        <p:cTn dur="1" fill="hold" display="0" masterRel="nextClick" afterEffect="1"/>
                                        <p:tgtEl>
                                          <p:spTgt spid="2282519"/>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82518"/>
                                        </p:tgtEl>
                                        <p:attrNameLst>
                                          <p:attrName>style.visibility</p:attrName>
                                        </p:attrNameLst>
                                      </p:cBhvr>
                                      <p:to>
                                        <p:strVal val="visible"/>
                                      </p:to>
                                    </p:set>
                                    <p:animEffect transition="in" filter="dissolve">
                                      <p:cBhvr>
                                        <p:cTn id="42" dur="500"/>
                                        <p:tgtEl>
                                          <p:spTgt spid="2282518"/>
                                        </p:tgtEl>
                                      </p:cBhvr>
                                    </p:animEffect>
                                  </p:childTnLst>
                                  <p:subTnLst>
                                    <p:set>
                                      <p:cBhvr override="childStyle">
                                        <p:cTn dur="1" fill="hold" display="0" masterRel="nextClick" afterEffect="1"/>
                                        <p:tgtEl>
                                          <p:spTgt spid="22825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2502" grpId="0" animBg="1"/>
      <p:bldP spid="2282513" grpId="0" animBg="1"/>
      <p:bldP spid="2282514" grpId="0" animBg="1"/>
      <p:bldP spid="2282515" grpId="0" animBg="1"/>
      <p:bldP spid="2282516" grpId="0" animBg="1"/>
      <p:bldP spid="2282517" grpId="0" animBg="1"/>
      <p:bldP spid="2282518" grpId="0" animBg="1"/>
      <p:bldP spid="22825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9827" name="Text Box 3"/>
          <p:cNvSpPr txBox="1">
            <a:spLocks noChangeArrowheads="1"/>
          </p:cNvSpPr>
          <p:nvPr/>
        </p:nvSpPr>
        <p:spPr bwMode="auto">
          <a:xfrm>
            <a:off x="683154" y="1362076"/>
            <a:ext cx="239034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procedure visitor;</a:t>
            </a:r>
          </a:p>
          <a:p>
            <a:pPr eaLnBrk="0" hangingPunct="0">
              <a:tabLst>
                <a:tab pos="233363" algn="l"/>
                <a:tab pos="2286000" algn="l"/>
                <a:tab pos="2519363" algn="l"/>
                <a:tab pos="2743200" algn="l"/>
                <a:tab pos="4572000" algn="l"/>
                <a:tab pos="4805363" algn="l"/>
                <a:tab pos="5029200" algn="l"/>
              </a:tabLst>
            </a:pPr>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visitor_id</a:t>
            </a:r>
            <a:r>
              <a:rPr lang="en-US" sz="1200" b="1" dirty="0">
                <a:latin typeface="Arial Narrow" pitchFamily="34" charset="0"/>
              </a:rPr>
              <a:t>: integer;</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begin</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max_capacity</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a:t>
            </a:r>
            <a:r>
              <a:rPr lang="en-US" sz="1200" b="1" dirty="0" err="1">
                <a:solidFill>
                  <a:srgbClr val="FF0033"/>
                </a:solidFill>
                <a:latin typeface="Arial Narrow" pitchFamily="34" charset="0"/>
              </a:rPr>
              <a:t>enter_park</a:t>
            </a:r>
            <a:endParaRPr lang="en-US" sz="1200" b="1" dirty="0">
              <a:solidFill>
                <a:srgbClr val="FF0033"/>
              </a:solidFill>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parkMutex</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err="1">
                <a:latin typeface="Arial Narrow" pitchFamily="34" charset="0"/>
              </a:rPr>
              <a:t>numOutsidePark</a:t>
            </a:r>
            <a:r>
              <a:rPr lang="en-US" sz="1200" b="1" dirty="0">
                <a:latin typeface="Arial Narrow" pitchFamily="34" charset="0"/>
              </a:rPr>
              <a:t>--;</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err="1">
                <a:latin typeface="Arial Narrow" pitchFamily="34" charset="0"/>
              </a:rPr>
              <a:t>numInPark</a:t>
            </a:r>
            <a:r>
              <a:rPr lang="en-US" sz="1200" b="1" dirty="0">
                <a:latin typeface="Arial Narrow" pitchFamily="34" charset="0"/>
              </a:rPr>
              <a:t>-++;</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parkMutex</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get a ticket</a:t>
            </a: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requestTicketMutex</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needTicket</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wakeupDriver</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takeTicket</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requestTicketMutex</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visit museum</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get in car line</a:t>
            </a: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wait for a seat</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need_visitor</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visitor_ready</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err="1">
                <a:latin typeface="Arial Narrow" pitchFamily="34" charset="0"/>
              </a:rPr>
              <a:t>pass_to_car</a:t>
            </a:r>
            <a:r>
              <a:rPr lang="en-US" sz="1200" b="1" dirty="0">
                <a:latin typeface="Arial Narrow" pitchFamily="34" charset="0"/>
              </a:rPr>
              <a:t> ( </a:t>
            </a:r>
            <a:r>
              <a:rPr lang="en-US" sz="1200" b="1" dirty="0" err="1">
                <a:latin typeface="Arial Narrow" pitchFamily="34" charset="0"/>
              </a:rPr>
              <a:t>visitor_id</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wait ( </a:t>
            </a:r>
            <a:r>
              <a:rPr lang="en-US" sz="1200" b="1" dirty="0" err="1">
                <a:latin typeface="Arial Narrow" pitchFamily="34" charset="0"/>
              </a:rPr>
              <a:t>ride_over</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solidFill>
                  <a:srgbClr val="FF0033"/>
                </a:solidFill>
                <a:latin typeface="Arial Narrow" pitchFamily="34" charset="0"/>
              </a:rPr>
              <a:t>       // give back ticket</a:t>
            </a: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visit gift shop</a:t>
            </a:r>
            <a:endParaRPr lang="en-US" sz="1200" b="1" dirty="0">
              <a:latin typeface="Arial Narrow" pitchFamily="34" charset="0"/>
            </a:endParaRP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a:t>
            </a:r>
            <a:r>
              <a:rPr lang="en-US" sz="1200" b="1" dirty="0">
                <a:solidFill>
                  <a:srgbClr val="FF0033"/>
                </a:solidFill>
                <a:latin typeface="Arial Narrow" pitchFamily="34" charset="0"/>
              </a:rPr>
              <a:t>// exit park</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 	signal ( </a:t>
            </a:r>
            <a:r>
              <a:rPr lang="en-US" sz="1200" b="1" dirty="0" err="1">
                <a:latin typeface="Arial Narrow" pitchFamily="34" charset="0"/>
              </a:rPr>
              <a:t>max_capacity</a:t>
            </a:r>
            <a:r>
              <a:rPr lang="en-US" sz="1200" b="1" dirty="0">
                <a:latin typeface="Arial Narrow" pitchFamily="34" charset="0"/>
              </a:rPr>
              <a:t> );</a:t>
            </a:r>
          </a:p>
          <a:p>
            <a:pPr eaLnBrk="0" hangingPunct="0">
              <a:tabLst>
                <a:tab pos="233363" algn="l"/>
                <a:tab pos="2286000" algn="l"/>
                <a:tab pos="2519363" algn="l"/>
                <a:tab pos="2743200" algn="l"/>
                <a:tab pos="4572000" algn="l"/>
                <a:tab pos="4805363" algn="l"/>
                <a:tab pos="5029200" algn="l"/>
              </a:tabLst>
            </a:pPr>
            <a:r>
              <a:rPr lang="en-US" sz="1200" b="1" dirty="0">
                <a:latin typeface="Arial Narrow" pitchFamily="34" charset="0"/>
              </a:rPr>
              <a:t>end;</a:t>
            </a:r>
          </a:p>
        </p:txBody>
      </p:sp>
      <p:pic>
        <p:nvPicPr>
          <p:cNvPr id="11" name="Picture 2" descr="JurassicP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9944" y="2222500"/>
            <a:ext cx="3204369" cy="1638300"/>
          </a:xfrm>
          <a:prstGeom prst="rect">
            <a:avLst/>
          </a:prstGeom>
          <a:noFill/>
          <a:extLst>
            <a:ext uri="{909E8E84-426E-40DD-AFC4-6F175D3DCCD1}">
              <a14:hiddenFill xmlns:a14="http://schemas.microsoft.com/office/drawing/2010/main">
                <a:solidFill>
                  <a:srgbClr val="FFFFFF"/>
                </a:solidFill>
              </a14:hiddenFill>
            </a:ext>
          </a:extLst>
        </p:spPr>
      </p:pic>
      <p:sp>
        <p:nvSpPr>
          <p:cNvPr id="12" name="Line 6"/>
          <p:cNvSpPr>
            <a:spLocks noChangeShapeType="1"/>
          </p:cNvSpPr>
          <p:nvPr/>
        </p:nvSpPr>
        <p:spPr bwMode="auto">
          <a:xfrm>
            <a:off x="2363738" y="2049396"/>
            <a:ext cx="5199818" cy="407867"/>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6"/>
          <p:cNvSpPr>
            <a:spLocks noChangeShapeType="1"/>
          </p:cNvSpPr>
          <p:nvPr/>
        </p:nvSpPr>
        <p:spPr bwMode="auto">
          <a:xfrm flipV="1">
            <a:off x="2700168" y="2773012"/>
            <a:ext cx="5032721" cy="568498"/>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
          <p:cNvSpPr>
            <a:spLocks noChangeShapeType="1"/>
          </p:cNvSpPr>
          <p:nvPr/>
        </p:nvSpPr>
        <p:spPr bwMode="auto">
          <a:xfrm flipV="1">
            <a:off x="2551289" y="2824096"/>
            <a:ext cx="6193308" cy="905890"/>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3"/>
          <p:cNvSpPr txBox="1">
            <a:spLocks noChangeArrowheads="1"/>
          </p:cNvSpPr>
          <p:nvPr/>
        </p:nvSpPr>
        <p:spPr bwMode="auto">
          <a:xfrm>
            <a:off x="4086392" y="1289338"/>
            <a:ext cx="2294531"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car;</a:t>
            </a:r>
          </a:p>
          <a:p>
            <a:pPr eaLnBrk="0" hangingPunct="0"/>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carID</a:t>
            </a:r>
            <a:r>
              <a:rPr lang="en-US" sz="1200" b="1" dirty="0">
                <a:latin typeface="Arial Narrow" pitchFamily="34" charset="0"/>
              </a:rPr>
              <a:t>: integer</a:t>
            </a:r>
          </a:p>
          <a:p>
            <a:pPr eaLnBrk="0" hangingPunct="0"/>
            <a:r>
              <a:rPr lang="en-US" sz="1200" b="1" dirty="0">
                <a:latin typeface="Arial Narrow" pitchFamily="34" charset="0"/>
              </a:rPr>
              <a:t>begin</a:t>
            </a:r>
          </a:p>
          <a:p>
            <a:pPr eaLnBrk="0" hangingPunct="0"/>
            <a:r>
              <a:rPr lang="en-US" sz="1200" b="1" dirty="0">
                <a:latin typeface="Arial Narrow" pitchFamily="34" charset="0"/>
              </a:rPr>
              <a:t>    repeat</a:t>
            </a:r>
          </a:p>
          <a:p>
            <a:pPr eaLnBrk="0" hangingPunct="0"/>
            <a:r>
              <a:rPr lang="en-US" sz="1200" b="1" dirty="0">
                <a:latin typeface="Arial Narrow" pitchFamily="34" charset="0"/>
              </a:rPr>
              <a:t>       </a:t>
            </a:r>
            <a:r>
              <a:rPr lang="en-US" sz="1200" b="1" dirty="0">
                <a:solidFill>
                  <a:srgbClr val="FF0000"/>
                </a:solidFill>
                <a:latin typeface="Arial Narrow" pitchFamily="34" charset="0"/>
              </a:rPr>
              <a:t> // fill 3 car seats</a:t>
            </a:r>
          </a:p>
          <a:p>
            <a:pPr eaLnBrk="0" hangingPunct="0"/>
            <a:r>
              <a:rPr lang="en-US" sz="1200" b="1" dirty="0">
                <a:latin typeface="Arial Narrow" pitchFamily="34" charset="0"/>
              </a:rPr>
              <a:t>        for (NUM_SEATS)</a:t>
            </a:r>
          </a:p>
          <a:p>
            <a:pPr eaLnBrk="0" hangingPunct="0"/>
            <a:r>
              <a:rPr lang="en-US" sz="1200" b="1" dirty="0">
                <a:latin typeface="Arial Narrow" pitchFamily="34" charset="0"/>
              </a:rPr>
              <a:t>        {  wait ( </a:t>
            </a:r>
            <a:r>
              <a:rPr lang="en-US" sz="1200" b="1" dirty="0" err="1">
                <a:latin typeface="Arial Narrow" pitchFamily="34" charset="0"/>
              </a:rPr>
              <a:t>fillSeat</a:t>
            </a:r>
            <a:r>
              <a:rPr lang="en-US" sz="1200" b="1" dirty="0">
                <a:latin typeface="Arial Narrow" pitchFamily="34" charset="0"/>
              </a:rPr>
              <a:t>[</a:t>
            </a:r>
            <a:r>
              <a:rPr lang="en-US" sz="1200" b="1" dirty="0" err="1">
                <a:latin typeface="Arial Narrow" pitchFamily="34" charset="0"/>
              </a:rPr>
              <a:t>carID</a:t>
            </a:r>
            <a:r>
              <a:rPr lang="en-US" sz="1200" b="1" dirty="0">
                <a:latin typeface="Arial Narrow" pitchFamily="34" charset="0"/>
              </a:rPr>
              <a:t>] );</a:t>
            </a:r>
          </a:p>
          <a:p>
            <a:pPr eaLnBrk="0" hangingPunct="0"/>
            <a:r>
              <a:rPr lang="en-US" sz="1200" b="1" dirty="0">
                <a:latin typeface="Arial Narrow" pitchFamily="34" charset="0"/>
              </a:rPr>
              <a:t>            signal ( </a:t>
            </a:r>
            <a:r>
              <a:rPr lang="en-US" sz="1200" b="1" dirty="0" err="1">
                <a:latin typeface="Arial Narrow" pitchFamily="34" charset="0"/>
              </a:rPr>
              <a:t>need_visitor</a:t>
            </a:r>
            <a:r>
              <a:rPr lang="en-US" sz="1200" b="1" dirty="0">
                <a:latin typeface="Arial Narrow" pitchFamily="34" charset="0"/>
              </a:rPr>
              <a:t> );</a:t>
            </a:r>
          </a:p>
          <a:p>
            <a:pPr eaLnBrk="0" hangingPunct="0"/>
            <a:r>
              <a:rPr lang="en-US" sz="1200" b="1" dirty="0">
                <a:latin typeface="Arial Narrow" pitchFamily="34" charset="0"/>
              </a:rPr>
              <a:t>            wait ( </a:t>
            </a:r>
            <a:r>
              <a:rPr lang="en-US" sz="1200" b="1" dirty="0" err="1">
                <a:latin typeface="Arial Narrow" pitchFamily="34" charset="0"/>
              </a:rPr>
              <a:t>visitor_ready</a:t>
            </a:r>
            <a:r>
              <a:rPr lang="en-US" sz="1200" b="1" dirty="0">
                <a:latin typeface="Arial Narrow" pitchFamily="34" charset="0"/>
              </a:rPr>
              <a:t> );</a:t>
            </a:r>
          </a:p>
          <a:p>
            <a:pPr eaLnBrk="0" hangingPunct="0"/>
            <a:r>
              <a:rPr lang="en-US" sz="1200" b="1" dirty="0">
                <a:latin typeface="Arial Narrow" pitchFamily="34" charset="0"/>
              </a:rPr>
              <a:t>            </a:t>
            </a:r>
            <a:r>
              <a:rPr lang="en-US" sz="1200" b="1" dirty="0" err="1">
                <a:latin typeface="Arial Narrow" pitchFamily="34" charset="0"/>
              </a:rPr>
              <a:t>save_Visitor</a:t>
            </a:r>
            <a:r>
              <a:rPr lang="en-US" sz="1200" b="1" dirty="0">
                <a:latin typeface="Arial Narrow" pitchFamily="34" charset="0"/>
              </a:rPr>
              <a:t>( </a:t>
            </a:r>
            <a:r>
              <a:rPr lang="en-US" sz="1200" b="1" dirty="0" err="1">
                <a:latin typeface="Arial Narrow" pitchFamily="34" charset="0"/>
              </a:rPr>
              <a:t>visitorID</a:t>
            </a:r>
            <a:r>
              <a:rPr lang="en-US" sz="1200" b="1" dirty="0">
                <a:latin typeface="Arial Narrow" pitchFamily="34" charset="0"/>
              </a:rPr>
              <a:t> );</a:t>
            </a:r>
          </a:p>
          <a:p>
            <a:pPr eaLnBrk="0" hangingPunct="0"/>
            <a:r>
              <a:rPr lang="en-US" sz="1200" b="1" dirty="0">
                <a:latin typeface="Arial Narrow" pitchFamily="34" charset="0"/>
              </a:rPr>
              <a:t>            signal ( </a:t>
            </a:r>
            <a:r>
              <a:rPr lang="en-US" sz="1200" b="1" dirty="0" err="1">
                <a:latin typeface="Arial Narrow" pitchFamily="34" charset="0"/>
              </a:rPr>
              <a:t>seatFilled</a:t>
            </a:r>
            <a:r>
              <a:rPr lang="en-US" sz="1200" b="1" dirty="0">
                <a:latin typeface="Arial Narrow" pitchFamily="34" charset="0"/>
              </a:rPr>
              <a:t>[</a:t>
            </a:r>
            <a:r>
              <a:rPr lang="en-US" sz="1200" b="1" dirty="0" err="1">
                <a:latin typeface="Arial Narrow" pitchFamily="34" charset="0"/>
              </a:rPr>
              <a:t>carID</a:t>
            </a:r>
            <a:r>
              <a:rPr lang="en-US" sz="1200" b="1" dirty="0">
                <a:latin typeface="Arial Narrow" pitchFamily="34" charset="0"/>
              </a:rPr>
              <a:t>] );</a:t>
            </a:r>
          </a:p>
          <a:p>
            <a:pPr eaLnBrk="0" hangingPunct="0"/>
            <a:r>
              <a:rPr lang="en-US" sz="1200" b="1" dirty="0">
                <a:latin typeface="Arial Narrow" pitchFamily="34" charset="0"/>
              </a:rPr>
              <a:t>        }</a:t>
            </a:r>
          </a:p>
          <a:p>
            <a:pPr eaLnBrk="0" hangingPunct="0"/>
            <a:r>
              <a:rPr lang="en-US" sz="1200" b="1" dirty="0">
                <a:latin typeface="Arial Narrow" pitchFamily="34" charset="0"/>
              </a:rPr>
              <a:t>        </a:t>
            </a:r>
            <a:r>
              <a:rPr lang="en-US" sz="1200" b="1" dirty="0" err="1">
                <a:latin typeface="Arial Narrow" pitchFamily="34" charset="0"/>
              </a:rPr>
              <a:t>pass_to_park</a:t>
            </a:r>
            <a:r>
              <a:rPr lang="en-US" sz="1200" b="1" dirty="0">
                <a:latin typeface="Arial Narrow" pitchFamily="34" charset="0"/>
              </a:rPr>
              <a:t>( </a:t>
            </a:r>
            <a:r>
              <a:rPr lang="en-US" sz="1200" b="1" dirty="0" err="1">
                <a:latin typeface="Arial Narrow" pitchFamily="34" charset="0"/>
              </a:rPr>
              <a:t>carDone</a:t>
            </a:r>
            <a:r>
              <a:rPr lang="en-US" sz="1200" b="1" dirty="0">
                <a:latin typeface="Arial Narrow" pitchFamily="34" charset="0"/>
              </a:rPr>
              <a:t> );</a:t>
            </a:r>
          </a:p>
          <a:p>
            <a:pPr eaLnBrk="0" hangingPunct="0"/>
            <a:r>
              <a:rPr lang="en-US" sz="1200" b="1" dirty="0">
                <a:latin typeface="Arial Narrow" pitchFamily="34" charset="0"/>
              </a:rPr>
              <a:t>        signal ( </a:t>
            </a:r>
            <a:r>
              <a:rPr lang="en-US" sz="1200" b="1" dirty="0" err="1">
                <a:latin typeface="Arial Narrow" pitchFamily="34" charset="0"/>
              </a:rPr>
              <a:t>carReady</a:t>
            </a:r>
            <a:r>
              <a:rPr lang="en-US" sz="1200" b="1" dirty="0">
                <a:latin typeface="Arial Narrow" pitchFamily="34" charset="0"/>
              </a:rPr>
              <a:t> );</a:t>
            </a:r>
          </a:p>
          <a:p>
            <a:pPr eaLnBrk="0" hangingPunct="0"/>
            <a:r>
              <a:rPr lang="en-US" sz="1200" b="1" dirty="0">
                <a:latin typeface="Arial Narrow" pitchFamily="34" charset="0"/>
              </a:rPr>
              <a:t>        </a:t>
            </a:r>
            <a:r>
              <a:rPr lang="en-US" sz="1200" b="1" dirty="0">
                <a:solidFill>
                  <a:srgbClr val="FF0033"/>
                </a:solidFill>
                <a:latin typeface="Arial Narrow" pitchFamily="34" charset="0"/>
              </a:rPr>
              <a:t>// enjoy ride</a:t>
            </a:r>
          </a:p>
          <a:p>
            <a:pPr eaLnBrk="0" hangingPunct="0"/>
            <a:r>
              <a:rPr lang="en-US" sz="1200" b="1" dirty="0">
                <a:latin typeface="Arial Narrow" pitchFamily="34" charset="0"/>
              </a:rPr>
              <a:t>        wait ( </a:t>
            </a:r>
            <a:r>
              <a:rPr lang="en-US" sz="1200" b="1" dirty="0" err="1">
                <a:latin typeface="Arial Narrow" pitchFamily="34" charset="0"/>
              </a:rPr>
              <a:t>carDone</a:t>
            </a:r>
            <a:r>
              <a:rPr lang="en-US" sz="1200" b="1" dirty="0">
                <a:latin typeface="Arial Narrow" pitchFamily="34" charset="0"/>
              </a:rPr>
              <a:t> );</a:t>
            </a:r>
          </a:p>
          <a:p>
            <a:pPr eaLnBrk="0" hangingPunct="0"/>
            <a:r>
              <a:rPr lang="en-US" sz="1200" b="1" dirty="0">
                <a:latin typeface="Arial Narrow" pitchFamily="34" charset="0"/>
              </a:rPr>
              <a:t>        signal ( each </a:t>
            </a:r>
            <a:r>
              <a:rPr lang="en-US" sz="1200" b="1" dirty="0" err="1">
                <a:latin typeface="Arial Narrow" pitchFamily="34" charset="0"/>
              </a:rPr>
              <a:t>visitorID</a:t>
            </a:r>
            <a:r>
              <a:rPr lang="en-US" sz="1200" b="1" dirty="0">
                <a:latin typeface="Arial Narrow" pitchFamily="34" charset="0"/>
              </a:rPr>
              <a:t> );</a:t>
            </a:r>
          </a:p>
          <a:p>
            <a:pPr eaLnBrk="0" hangingPunct="0"/>
            <a:r>
              <a:rPr lang="en-US" sz="1200" b="1" dirty="0">
                <a:latin typeface="Arial Narrow" pitchFamily="34" charset="0"/>
              </a:rPr>
              <a:t>    forever</a:t>
            </a:r>
          </a:p>
          <a:p>
            <a:pPr eaLnBrk="0" hangingPunct="0"/>
            <a:r>
              <a:rPr lang="en-US" sz="1200" b="1" dirty="0">
                <a:latin typeface="Arial Narrow" pitchFamily="34" charset="0"/>
              </a:rPr>
              <a:t>end;</a:t>
            </a:r>
          </a:p>
        </p:txBody>
      </p:sp>
      <p:sp>
        <p:nvSpPr>
          <p:cNvPr id="16" name="Rectangle 4"/>
          <p:cNvSpPr>
            <a:spLocks noChangeArrowheads="1"/>
          </p:cNvSpPr>
          <p:nvPr/>
        </p:nvSpPr>
        <p:spPr bwMode="auto">
          <a:xfrm>
            <a:off x="7182434" y="1289339"/>
            <a:ext cx="32687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err="1">
                <a:solidFill>
                  <a:srgbClr val="FF0000"/>
                </a:solidFill>
                <a:latin typeface="Arial Narrow" pitchFamily="34" charset="0"/>
              </a:rPr>
              <a:t>max_capacity</a:t>
            </a:r>
            <a:r>
              <a:rPr lang="en-US" sz="1200" b="1" dirty="0">
                <a:solidFill>
                  <a:srgbClr val="FF0000"/>
                </a:solidFill>
                <a:latin typeface="Arial Narrow" pitchFamily="34" charset="0"/>
              </a:rPr>
              <a:t>:</a:t>
            </a:r>
            <a:r>
              <a:rPr lang="en-US" sz="1200" b="1" dirty="0">
                <a:latin typeface="Arial Narrow" pitchFamily="34" charset="0"/>
              </a:rPr>
              <a:t> semaphore (:=20);</a:t>
            </a:r>
          </a:p>
          <a:p>
            <a:pPr eaLnBrk="0" hangingPunct="0"/>
            <a:r>
              <a:rPr lang="en-US" sz="1200" b="1" dirty="0" err="1">
                <a:solidFill>
                  <a:srgbClr val="FF0000"/>
                </a:solidFill>
                <a:latin typeface="Arial Narrow" pitchFamily="34" charset="0"/>
              </a:rPr>
              <a:t>parkMutex</a:t>
            </a:r>
            <a:r>
              <a:rPr lang="en-US" sz="1200" b="1" dirty="0">
                <a:latin typeface="Arial Narrow" pitchFamily="34" charset="0"/>
              </a:rPr>
              <a:t>, </a:t>
            </a:r>
            <a:r>
              <a:rPr lang="en-US" sz="1200" b="1" dirty="0" err="1">
                <a:solidFill>
                  <a:srgbClr val="FF0000"/>
                </a:solidFill>
                <a:latin typeface="Arial Narrow" pitchFamily="34" charset="0"/>
              </a:rPr>
              <a:t>requestTicketMutex</a:t>
            </a:r>
            <a:r>
              <a:rPr lang="en-US" sz="1200" b="1" dirty="0">
                <a:latin typeface="Arial Narrow" pitchFamily="34" charset="0"/>
              </a:rPr>
              <a:t>: semaphore (:=1);</a:t>
            </a:r>
          </a:p>
          <a:p>
            <a:pPr eaLnBrk="0" hangingPunct="0"/>
            <a:r>
              <a:rPr lang="en-US" sz="1200" b="1" dirty="0" err="1">
                <a:solidFill>
                  <a:srgbClr val="FF0000"/>
                </a:solidFill>
                <a:latin typeface="Arial Narrow" pitchFamily="34" charset="0"/>
              </a:rPr>
              <a:t>needTicket</a:t>
            </a:r>
            <a:r>
              <a:rPr lang="en-US" sz="1200" b="1" dirty="0">
                <a:latin typeface="Arial Narrow" pitchFamily="34" charset="0"/>
              </a:rPr>
              <a:t>, </a:t>
            </a:r>
            <a:r>
              <a:rPr lang="en-US" sz="1200" b="1" dirty="0" err="1">
                <a:solidFill>
                  <a:srgbClr val="FF0000"/>
                </a:solidFill>
                <a:latin typeface="Arial Narrow" pitchFamily="34" charset="0"/>
              </a:rPr>
              <a:t>waitTicket</a:t>
            </a:r>
            <a:r>
              <a:rPr lang="en-US" sz="1200" b="1" dirty="0">
                <a:latin typeface="Arial Narrow" pitchFamily="34" charset="0"/>
              </a:rPr>
              <a:t>: semaphore (:=0)</a:t>
            </a:r>
            <a:endParaRPr lang="en-US" sz="1200" b="1" dirty="0">
              <a:solidFill>
                <a:srgbClr val="FF0000"/>
              </a:solidFill>
              <a:latin typeface="Arial Narrow" pitchFamily="34" charset="0"/>
            </a:endParaRPr>
          </a:p>
        </p:txBody>
      </p:sp>
      <p:sp>
        <p:nvSpPr>
          <p:cNvPr id="17" name="Line 6"/>
          <p:cNvSpPr>
            <a:spLocks noChangeShapeType="1"/>
          </p:cNvSpPr>
          <p:nvPr/>
        </p:nvSpPr>
        <p:spPr bwMode="auto">
          <a:xfrm flipH="1">
            <a:off x="2228203" y="2655774"/>
            <a:ext cx="2246166" cy="2310338"/>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6"/>
          <p:cNvSpPr>
            <a:spLocks noChangeShapeType="1"/>
          </p:cNvSpPr>
          <p:nvPr/>
        </p:nvSpPr>
        <p:spPr bwMode="auto">
          <a:xfrm flipV="1">
            <a:off x="2363738" y="2946231"/>
            <a:ext cx="2110631" cy="2142604"/>
          </a:xfrm>
          <a:prstGeom prst="line">
            <a:avLst/>
          </a:prstGeom>
          <a:noFill/>
          <a:ln w="38100">
            <a:solidFill>
              <a:srgbClr val="FF0033"/>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3"/>
          <p:cNvSpPr txBox="1">
            <a:spLocks noChangeArrowheads="1"/>
          </p:cNvSpPr>
          <p:nvPr/>
        </p:nvSpPr>
        <p:spPr bwMode="auto">
          <a:xfrm>
            <a:off x="7299944" y="4033904"/>
            <a:ext cx="229453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b="1" dirty="0">
                <a:latin typeface="Arial Narrow" pitchFamily="34" charset="0"/>
              </a:rPr>
              <a:t>procedure driver;</a:t>
            </a:r>
          </a:p>
          <a:p>
            <a:pPr eaLnBrk="0" hangingPunct="0"/>
            <a:r>
              <a:rPr lang="en-US" sz="1200" b="1" dirty="0" err="1">
                <a:latin typeface="Arial Narrow" pitchFamily="34" charset="0"/>
              </a:rPr>
              <a:t>var</a:t>
            </a:r>
            <a:r>
              <a:rPr lang="en-US" sz="1200" b="1" dirty="0">
                <a:latin typeface="Arial Narrow" pitchFamily="34" charset="0"/>
              </a:rPr>
              <a:t> </a:t>
            </a:r>
            <a:r>
              <a:rPr lang="en-US" sz="1200" b="1" dirty="0" err="1">
                <a:latin typeface="Arial Narrow" pitchFamily="34" charset="0"/>
              </a:rPr>
              <a:t>carID</a:t>
            </a:r>
            <a:r>
              <a:rPr lang="en-US" sz="1200" b="1" dirty="0">
                <a:latin typeface="Arial Narrow" pitchFamily="34" charset="0"/>
              </a:rPr>
              <a:t>: integer</a:t>
            </a:r>
          </a:p>
          <a:p>
            <a:pPr eaLnBrk="0" hangingPunct="0"/>
            <a:r>
              <a:rPr lang="en-US" sz="1200" b="1" dirty="0">
                <a:latin typeface="Arial Narrow" pitchFamily="34" charset="0"/>
              </a:rPr>
              <a:t>begin</a:t>
            </a:r>
          </a:p>
          <a:p>
            <a:pPr eaLnBrk="0" hangingPunct="0"/>
            <a:r>
              <a:rPr lang="en-US" sz="1200" b="1" dirty="0">
                <a:latin typeface="Arial Narrow" pitchFamily="34" charset="0"/>
              </a:rPr>
              <a:t>    repeat</a:t>
            </a:r>
          </a:p>
          <a:p>
            <a:pPr eaLnBrk="0" hangingPunct="0"/>
            <a:r>
              <a:rPr lang="en-US" sz="1200" b="1">
                <a:latin typeface="Arial Narrow" pitchFamily="34" charset="0"/>
              </a:rPr>
              <a:t>        </a:t>
            </a:r>
            <a:r>
              <a:rPr lang="en-US" sz="1200" b="1" dirty="0">
                <a:latin typeface="Arial Narrow" pitchFamily="34" charset="0"/>
              </a:rPr>
              <a:t>wait ( </a:t>
            </a:r>
            <a:r>
              <a:rPr lang="en-US" sz="1200" b="1" dirty="0" err="1">
                <a:latin typeface="Arial Narrow" pitchFamily="34" charset="0"/>
              </a:rPr>
              <a:t>wakeupDriver</a:t>
            </a:r>
            <a:r>
              <a:rPr lang="en-US" sz="1200" b="1" dirty="0">
                <a:latin typeface="Arial Narrow" pitchFamily="34" charset="0"/>
              </a:rPr>
              <a:t> );</a:t>
            </a:r>
          </a:p>
          <a:p>
            <a:pPr eaLnBrk="0" hangingPunct="0"/>
            <a:r>
              <a:rPr lang="en-US" sz="1200" b="1" dirty="0">
                <a:latin typeface="Arial Narrow" pitchFamily="34" charset="0"/>
              </a:rPr>
              <a:t>        if ( </a:t>
            </a:r>
            <a:r>
              <a:rPr lang="en-US" sz="1200" b="1" dirty="0" err="1">
                <a:latin typeface="Arial Narrow" pitchFamily="34" charset="0"/>
              </a:rPr>
              <a:t>trylock</a:t>
            </a:r>
            <a:r>
              <a:rPr lang="en-US" sz="1200" b="1" dirty="0">
                <a:latin typeface="Arial Narrow" pitchFamily="34" charset="0"/>
              </a:rPr>
              <a:t> ( </a:t>
            </a:r>
            <a:r>
              <a:rPr lang="en-US" sz="1200" b="1" dirty="0" err="1">
                <a:latin typeface="Arial Narrow" pitchFamily="34" charset="0"/>
              </a:rPr>
              <a:t>need_ticket</a:t>
            </a:r>
            <a:r>
              <a:rPr lang="en-US" sz="1200" b="1" dirty="0">
                <a:latin typeface="Arial Narrow" pitchFamily="34" charset="0"/>
              </a:rPr>
              <a:t> ) )</a:t>
            </a:r>
          </a:p>
          <a:p>
            <a:pPr eaLnBrk="0" hangingPunct="0"/>
            <a:r>
              <a:rPr lang="en-US" sz="1200" b="1" dirty="0">
                <a:latin typeface="Arial Narrow" pitchFamily="34" charset="0"/>
              </a:rPr>
              <a:t>        { signal (</a:t>
            </a:r>
            <a:r>
              <a:rPr lang="en-US" sz="1200" b="1" dirty="0" err="1">
                <a:latin typeface="Arial Narrow" pitchFamily="34" charset="0"/>
              </a:rPr>
              <a:t>takeTicket</a:t>
            </a:r>
            <a:r>
              <a:rPr lang="en-US" sz="1200" b="1" dirty="0">
                <a:latin typeface="Arial Narrow" pitchFamily="34" charset="0"/>
              </a:rPr>
              <a:t>); }</a:t>
            </a:r>
          </a:p>
          <a:p>
            <a:pPr eaLnBrk="0" hangingPunct="0"/>
            <a:r>
              <a:rPr lang="en-US" sz="1200" b="1" dirty="0">
                <a:latin typeface="Arial Narrow" pitchFamily="34" charset="0"/>
              </a:rPr>
              <a:t>        else</a:t>
            </a:r>
          </a:p>
          <a:p>
            <a:pPr eaLnBrk="0" hangingPunct="0"/>
            <a:r>
              <a:rPr lang="en-US" sz="1200" b="1" dirty="0">
                <a:latin typeface="Arial Narrow" pitchFamily="34" charset="0"/>
              </a:rPr>
              <a:t>        {   signal ( </a:t>
            </a:r>
            <a:r>
              <a:rPr lang="en-US" sz="1200" b="1" dirty="0" err="1">
                <a:latin typeface="Arial Narrow" pitchFamily="34" charset="0"/>
              </a:rPr>
              <a:t>driver_ready</a:t>
            </a:r>
            <a:r>
              <a:rPr lang="en-US" sz="1200" b="1" dirty="0">
                <a:latin typeface="Arial Narrow" pitchFamily="34" charset="0"/>
              </a:rPr>
              <a:t> );</a:t>
            </a:r>
          </a:p>
          <a:p>
            <a:pPr eaLnBrk="0" hangingPunct="0"/>
            <a:r>
              <a:rPr lang="en-US" sz="1200" b="1" dirty="0">
                <a:latin typeface="Arial Narrow" pitchFamily="34" charset="0"/>
              </a:rPr>
              <a:t>             wait ( </a:t>
            </a:r>
            <a:r>
              <a:rPr lang="en-US" sz="1200" b="1" dirty="0" err="1">
                <a:latin typeface="Arial Narrow" pitchFamily="34" charset="0"/>
              </a:rPr>
              <a:t>ride_over</a:t>
            </a:r>
            <a:r>
              <a:rPr lang="en-US" sz="1200" b="1" dirty="0">
                <a:latin typeface="Arial Narrow" pitchFamily="34" charset="0"/>
              </a:rPr>
              <a:t> );</a:t>
            </a:r>
          </a:p>
          <a:p>
            <a:pPr eaLnBrk="0" hangingPunct="0"/>
            <a:r>
              <a:rPr lang="en-US" sz="1200" b="1" dirty="0">
                <a:latin typeface="Arial Narrow" pitchFamily="34" charset="0"/>
              </a:rPr>
              <a:t>        {</a:t>
            </a:r>
          </a:p>
          <a:p>
            <a:pPr eaLnBrk="0" hangingPunct="0"/>
            <a:r>
              <a:rPr lang="en-US" sz="1200" b="1" dirty="0">
                <a:latin typeface="Arial Narrow" pitchFamily="34" charset="0"/>
              </a:rPr>
              <a:t>    forever</a:t>
            </a:r>
          </a:p>
          <a:p>
            <a:pPr eaLnBrk="0" hangingPunct="0"/>
            <a:r>
              <a:rPr lang="en-US" sz="1200" b="1" dirty="0">
                <a:latin typeface="Arial Narrow" pitchFamily="34" charset="0"/>
              </a:rPr>
              <a:t>end;</a:t>
            </a:r>
          </a:p>
        </p:txBody>
      </p:sp>
      <p:sp>
        <p:nvSpPr>
          <p:cNvPr id="2" name="Footer Placeholder 1">
            <a:extLst>
              <a:ext uri="{FF2B5EF4-FFF2-40B4-BE49-F238E27FC236}">
                <a16:creationId xmlns:a16="http://schemas.microsoft.com/office/drawing/2014/main" id="{E0F78F03-0110-4CB5-81C3-9E5A69A136C6}"/>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45BEEA25-51EC-427F-9E94-E10A6688CC88}"/>
              </a:ext>
            </a:extLst>
          </p:cNvPr>
          <p:cNvSpPr>
            <a:spLocks noGrp="1"/>
          </p:cNvSpPr>
          <p:nvPr>
            <p:ph type="sldNum" sz="quarter" idx="12"/>
          </p:nvPr>
        </p:nvSpPr>
        <p:spPr/>
        <p:txBody>
          <a:bodyPr/>
          <a:lstStyle/>
          <a:p>
            <a:pPr>
              <a:defRPr/>
            </a:pPr>
            <a:fld id="{F59D9B86-AB8B-404F-8D86-C97B35C4C67E}" type="slidenum">
              <a:rPr lang="en-US" smtClean="0"/>
              <a:pPr>
                <a:defRPr/>
              </a:pPr>
              <a:t>23</a:t>
            </a:fld>
            <a:endParaRPr lang="en-US" dirty="0"/>
          </a:p>
        </p:txBody>
      </p:sp>
      <p:sp>
        <p:nvSpPr>
          <p:cNvPr id="5" name="Title 4">
            <a:extLst>
              <a:ext uri="{FF2B5EF4-FFF2-40B4-BE49-F238E27FC236}">
                <a16:creationId xmlns:a16="http://schemas.microsoft.com/office/drawing/2014/main" id="{A80132A6-955E-4B82-A24E-EEF4F5279D3B}"/>
              </a:ext>
            </a:extLst>
          </p:cNvPr>
          <p:cNvSpPr>
            <a:spLocks noGrp="1"/>
          </p:cNvSpPr>
          <p:nvPr>
            <p:ph type="title"/>
          </p:nvPr>
        </p:nvSpPr>
        <p:spPr/>
        <p:txBody>
          <a:bodyPr/>
          <a:lstStyle/>
          <a:p>
            <a:r>
              <a:rPr lang="en-US" dirty="0"/>
              <a:t>Jurassic Park</a:t>
            </a:r>
          </a:p>
        </p:txBody>
      </p:sp>
    </p:spTree>
    <p:extLst>
      <p:ext uri="{BB962C8B-B14F-4D97-AF65-F5344CB8AC3E}">
        <p14:creationId xmlns:p14="http://schemas.microsoft.com/office/powerpoint/2010/main" val="79724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7" grpId="0" animBg="1"/>
      <p:bldP spid="18" grpId="0" animBg="1"/>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3445"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r>
              <a:rPr lang="en-US" dirty="0"/>
              <a:t>Message Passing</a:t>
            </a:r>
          </a:p>
        </p:txBody>
      </p:sp>
      <p:sp>
        <p:nvSpPr>
          <p:cNvPr id="2493446" name="Rectangle 3"/>
          <p:cNvSpPr>
            <a:spLocks noGrp="1" noChangeArrowheads="1"/>
          </p:cNvSpPr>
          <p:nvPr>
            <p:ph sz="quarter" idx="1"/>
          </p:nvPr>
        </p:nvSpPr>
        <p:spPr/>
        <p:txBody>
          <a:bodyPr vert="horz" wrap="square" lIns="92075" tIns="46038" rIns="92075" bIns="46038" numCol="1" anchor="t" anchorCtr="0" compatLnSpc="1">
            <a:prstTxWarp prst="textNoShape">
              <a:avLst/>
            </a:prstTxWarp>
          </a:bodyPr>
          <a:lstStyle/>
          <a:p>
            <a:r>
              <a:rPr lang="en-US" sz="2400" dirty="0"/>
              <a:t>Shared memory is useful in a threaded environment</a:t>
            </a:r>
          </a:p>
          <a:p>
            <a:pPr lvl="1"/>
            <a:r>
              <a:rPr lang="en-US" dirty="0"/>
              <a:t>Single atomic variables (semaphores, modes)</a:t>
            </a:r>
          </a:p>
          <a:p>
            <a:pPr lvl="1"/>
            <a:r>
              <a:rPr lang="en-US" dirty="0"/>
              <a:t>Memory mapping (data structures, messages)</a:t>
            </a:r>
          </a:p>
          <a:p>
            <a:pPr lvl="1"/>
            <a:r>
              <a:rPr lang="en-US" dirty="0"/>
              <a:t>Test-and-set (atomic instructions)</a:t>
            </a:r>
          </a:p>
          <a:p>
            <a:pPr lvl="1"/>
            <a:r>
              <a:rPr lang="en-US" dirty="0"/>
              <a:t>Fast – do not require data movement (reference)</a:t>
            </a:r>
          </a:p>
          <a:p>
            <a:pPr>
              <a:spcBef>
                <a:spcPts val="1200"/>
              </a:spcBef>
            </a:pPr>
            <a:r>
              <a:rPr lang="en-US" sz="2400" dirty="0"/>
              <a:t>Inter-process communication (IPC) used by processes</a:t>
            </a:r>
          </a:p>
          <a:p>
            <a:pPr lvl="1"/>
            <a:r>
              <a:rPr lang="en-US" dirty="0"/>
              <a:t>for processes inside the same computer</a:t>
            </a:r>
          </a:p>
          <a:p>
            <a:pPr lvl="1"/>
            <a:r>
              <a:rPr lang="en-US" dirty="0"/>
              <a:t>for processes in a distributed system</a:t>
            </a:r>
          </a:p>
          <a:p>
            <a:pPr>
              <a:spcBef>
                <a:spcPts val="1200"/>
              </a:spcBef>
            </a:pPr>
            <a:r>
              <a:rPr lang="en-US" sz="2400" dirty="0"/>
              <a:t>Message passing used by distributed systems (networks)</a:t>
            </a:r>
          </a:p>
          <a:p>
            <a:pPr lvl="1"/>
            <a:r>
              <a:rPr lang="en-US" dirty="0"/>
              <a:t>send(destination, message)</a:t>
            </a:r>
          </a:p>
          <a:p>
            <a:pPr lvl="1"/>
            <a:r>
              <a:rPr lang="en-US" dirty="0"/>
              <a:t>post(destination, message)</a:t>
            </a:r>
          </a:p>
          <a:p>
            <a:pPr lvl="1"/>
            <a:r>
              <a:rPr lang="en-US" dirty="0"/>
              <a:t>receive(source, message)</a:t>
            </a:r>
          </a:p>
          <a:p>
            <a:endParaRPr lang="en-US" sz="2400" dirty="0"/>
          </a:p>
        </p:txBody>
      </p:sp>
      <p:sp>
        <p:nvSpPr>
          <p:cNvPr id="2" name="Footer Placeholder 1">
            <a:extLst>
              <a:ext uri="{FF2B5EF4-FFF2-40B4-BE49-F238E27FC236}">
                <a16:creationId xmlns:a16="http://schemas.microsoft.com/office/drawing/2014/main" id="{E0705F02-DC80-4A74-A37B-8E95FBD5349C}"/>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F4B22246-5152-4DD3-BBD5-DE191D7759A4}"/>
              </a:ext>
            </a:extLst>
          </p:cNvPr>
          <p:cNvSpPr>
            <a:spLocks noGrp="1"/>
          </p:cNvSpPr>
          <p:nvPr>
            <p:ph type="sldNum" sz="quarter" idx="12"/>
          </p:nvPr>
        </p:nvSpPr>
        <p:spPr/>
        <p:txBody>
          <a:bodyPr/>
          <a:lstStyle/>
          <a:p>
            <a:pPr>
              <a:defRPr/>
            </a:pPr>
            <a:fld id="{0D7B5496-982B-480A-8085-B08F2CA91C21}" type="slidenum">
              <a:rPr lang="en-US" smtClean="0"/>
              <a:pPr>
                <a:defRPr/>
              </a:pPr>
              <a:t>24</a:t>
            </a:fld>
            <a:endParaRPr lang="en-US" dirty="0"/>
          </a:p>
        </p:txBody>
      </p:sp>
    </p:spTree>
    <p:extLst>
      <p:ext uri="{BB962C8B-B14F-4D97-AF65-F5344CB8AC3E}">
        <p14:creationId xmlns:p14="http://schemas.microsoft.com/office/powerpoint/2010/main" val="15276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93446">
                                            <p:txEl>
                                              <p:pRg st="0" end="0"/>
                                            </p:txEl>
                                          </p:spTgt>
                                        </p:tgtEl>
                                        <p:attrNameLst>
                                          <p:attrName>style.visibility</p:attrName>
                                        </p:attrNameLst>
                                      </p:cBhvr>
                                      <p:to>
                                        <p:strVal val="visible"/>
                                      </p:to>
                                    </p:set>
                                    <p:animEffect transition="in" filter="fade">
                                      <p:cBhvr>
                                        <p:cTn id="7" dur="500"/>
                                        <p:tgtEl>
                                          <p:spTgt spid="249344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93446">
                                            <p:txEl>
                                              <p:pRg st="1" end="1"/>
                                            </p:txEl>
                                          </p:spTgt>
                                        </p:tgtEl>
                                        <p:attrNameLst>
                                          <p:attrName>style.visibility</p:attrName>
                                        </p:attrNameLst>
                                      </p:cBhvr>
                                      <p:to>
                                        <p:strVal val="visible"/>
                                      </p:to>
                                    </p:set>
                                    <p:animEffect transition="in" filter="fade">
                                      <p:cBhvr>
                                        <p:cTn id="10" dur="500"/>
                                        <p:tgtEl>
                                          <p:spTgt spid="249344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93446">
                                            <p:txEl>
                                              <p:pRg st="2" end="2"/>
                                            </p:txEl>
                                          </p:spTgt>
                                        </p:tgtEl>
                                        <p:attrNameLst>
                                          <p:attrName>style.visibility</p:attrName>
                                        </p:attrNameLst>
                                      </p:cBhvr>
                                      <p:to>
                                        <p:strVal val="visible"/>
                                      </p:to>
                                    </p:set>
                                    <p:animEffect transition="in" filter="fade">
                                      <p:cBhvr>
                                        <p:cTn id="13" dur="500"/>
                                        <p:tgtEl>
                                          <p:spTgt spid="249344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93446">
                                            <p:txEl>
                                              <p:pRg st="3" end="3"/>
                                            </p:txEl>
                                          </p:spTgt>
                                        </p:tgtEl>
                                        <p:attrNameLst>
                                          <p:attrName>style.visibility</p:attrName>
                                        </p:attrNameLst>
                                      </p:cBhvr>
                                      <p:to>
                                        <p:strVal val="visible"/>
                                      </p:to>
                                    </p:set>
                                    <p:animEffect transition="in" filter="fade">
                                      <p:cBhvr>
                                        <p:cTn id="16" dur="500"/>
                                        <p:tgtEl>
                                          <p:spTgt spid="249344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93446">
                                            <p:txEl>
                                              <p:pRg st="4" end="4"/>
                                            </p:txEl>
                                          </p:spTgt>
                                        </p:tgtEl>
                                        <p:attrNameLst>
                                          <p:attrName>style.visibility</p:attrName>
                                        </p:attrNameLst>
                                      </p:cBhvr>
                                      <p:to>
                                        <p:strVal val="visible"/>
                                      </p:to>
                                    </p:set>
                                    <p:animEffect transition="in" filter="fade">
                                      <p:cBhvr>
                                        <p:cTn id="19" dur="500"/>
                                        <p:tgtEl>
                                          <p:spTgt spid="249344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93446">
                                            <p:txEl>
                                              <p:pRg st="5" end="5"/>
                                            </p:txEl>
                                          </p:spTgt>
                                        </p:tgtEl>
                                        <p:attrNameLst>
                                          <p:attrName>style.visibility</p:attrName>
                                        </p:attrNameLst>
                                      </p:cBhvr>
                                      <p:to>
                                        <p:strVal val="visible"/>
                                      </p:to>
                                    </p:set>
                                    <p:animEffect transition="in" filter="fade">
                                      <p:cBhvr>
                                        <p:cTn id="24" dur="500"/>
                                        <p:tgtEl>
                                          <p:spTgt spid="249344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93446">
                                            <p:txEl>
                                              <p:pRg st="6" end="6"/>
                                            </p:txEl>
                                          </p:spTgt>
                                        </p:tgtEl>
                                        <p:attrNameLst>
                                          <p:attrName>style.visibility</p:attrName>
                                        </p:attrNameLst>
                                      </p:cBhvr>
                                      <p:to>
                                        <p:strVal val="visible"/>
                                      </p:to>
                                    </p:set>
                                    <p:animEffect transition="in" filter="fade">
                                      <p:cBhvr>
                                        <p:cTn id="27" dur="500"/>
                                        <p:tgtEl>
                                          <p:spTgt spid="249344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93446">
                                            <p:txEl>
                                              <p:pRg st="7" end="7"/>
                                            </p:txEl>
                                          </p:spTgt>
                                        </p:tgtEl>
                                        <p:attrNameLst>
                                          <p:attrName>style.visibility</p:attrName>
                                        </p:attrNameLst>
                                      </p:cBhvr>
                                      <p:to>
                                        <p:strVal val="visible"/>
                                      </p:to>
                                    </p:set>
                                    <p:animEffect transition="in" filter="fade">
                                      <p:cBhvr>
                                        <p:cTn id="30" dur="500"/>
                                        <p:tgtEl>
                                          <p:spTgt spid="249344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93446">
                                            <p:txEl>
                                              <p:pRg st="8" end="8"/>
                                            </p:txEl>
                                          </p:spTgt>
                                        </p:tgtEl>
                                        <p:attrNameLst>
                                          <p:attrName>style.visibility</p:attrName>
                                        </p:attrNameLst>
                                      </p:cBhvr>
                                      <p:to>
                                        <p:strVal val="visible"/>
                                      </p:to>
                                    </p:set>
                                    <p:animEffect transition="in" filter="fade">
                                      <p:cBhvr>
                                        <p:cTn id="35" dur="500"/>
                                        <p:tgtEl>
                                          <p:spTgt spid="2493446">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93446">
                                            <p:txEl>
                                              <p:pRg st="9" end="9"/>
                                            </p:txEl>
                                          </p:spTgt>
                                        </p:tgtEl>
                                        <p:attrNameLst>
                                          <p:attrName>style.visibility</p:attrName>
                                        </p:attrNameLst>
                                      </p:cBhvr>
                                      <p:to>
                                        <p:strVal val="visible"/>
                                      </p:to>
                                    </p:set>
                                    <p:animEffect transition="in" filter="fade">
                                      <p:cBhvr>
                                        <p:cTn id="38" dur="500"/>
                                        <p:tgtEl>
                                          <p:spTgt spid="2493446">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93446">
                                            <p:txEl>
                                              <p:pRg st="10" end="10"/>
                                            </p:txEl>
                                          </p:spTgt>
                                        </p:tgtEl>
                                        <p:attrNameLst>
                                          <p:attrName>style.visibility</p:attrName>
                                        </p:attrNameLst>
                                      </p:cBhvr>
                                      <p:to>
                                        <p:strVal val="visible"/>
                                      </p:to>
                                    </p:set>
                                    <p:animEffect transition="in" filter="fade">
                                      <p:cBhvr>
                                        <p:cTn id="41" dur="500"/>
                                        <p:tgtEl>
                                          <p:spTgt spid="2493446">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93446">
                                            <p:txEl>
                                              <p:pRg st="11" end="11"/>
                                            </p:txEl>
                                          </p:spTgt>
                                        </p:tgtEl>
                                        <p:attrNameLst>
                                          <p:attrName>style.visibility</p:attrName>
                                        </p:attrNameLst>
                                      </p:cBhvr>
                                      <p:to>
                                        <p:strVal val="visible"/>
                                      </p:to>
                                    </p:set>
                                    <p:animEffect transition="in" filter="fade">
                                      <p:cBhvr>
                                        <p:cTn id="44" dur="500"/>
                                        <p:tgtEl>
                                          <p:spTgt spid="24934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3446"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5253"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Synchronization</a:t>
            </a:r>
          </a:p>
        </p:txBody>
      </p:sp>
      <p:sp>
        <p:nvSpPr>
          <p:cNvPr id="813059" name="Rectangle 3"/>
          <p:cNvSpPr>
            <a:spLocks noGrp="1" noChangeArrowheads="1"/>
          </p:cNvSpPr>
          <p:nvPr>
            <p:ph sz="quarter" idx="1"/>
          </p:nvPr>
        </p:nvSpPr>
        <p:spPr>
          <a:noFill/>
        </p:spPr>
        <p:txBody>
          <a:bodyPr vert="horz" wrap="square" lIns="92075" tIns="46038" rIns="92075" bIns="46038" numCol="1" anchor="t" anchorCtr="0" compatLnSpc="1">
            <a:prstTxWarp prst="textNoShape">
              <a:avLst/>
            </a:prstTxWarp>
          </a:bodyPr>
          <a:lstStyle/>
          <a:p>
            <a:pPr>
              <a:spcBef>
                <a:spcPts val="600"/>
              </a:spcBef>
            </a:pPr>
            <a:r>
              <a:rPr lang="en-US" sz="2400" dirty="0"/>
              <a:t>For the sender: it is more natural not to be blocked</a:t>
            </a:r>
          </a:p>
          <a:p>
            <a:pPr lvl="1">
              <a:spcBef>
                <a:spcPts val="600"/>
              </a:spcBef>
            </a:pPr>
            <a:r>
              <a:rPr lang="en-US" dirty="0"/>
              <a:t>can send several messages to multiple destinations</a:t>
            </a:r>
          </a:p>
          <a:p>
            <a:pPr lvl="1">
              <a:spcBef>
                <a:spcPts val="600"/>
              </a:spcBef>
            </a:pPr>
            <a:r>
              <a:rPr lang="en-US" dirty="0"/>
              <a:t>sender usually expects acknowledgment of message receipt (in case receiver fails)</a:t>
            </a:r>
          </a:p>
          <a:p>
            <a:pPr lvl="1">
              <a:spcBef>
                <a:spcPts val="600"/>
              </a:spcBef>
            </a:pPr>
            <a:r>
              <a:rPr lang="en-US" i="1" dirty="0" err="1"/>
              <a:t>PostMessage</a:t>
            </a:r>
            <a:r>
              <a:rPr lang="en-US" dirty="0"/>
              <a:t>() is asynchronous – returns immediately</a:t>
            </a:r>
          </a:p>
          <a:p>
            <a:pPr lvl="1">
              <a:spcBef>
                <a:spcPts val="600"/>
              </a:spcBef>
            </a:pPr>
            <a:r>
              <a:rPr lang="en-US" i="1" dirty="0" err="1"/>
              <a:t>SendMessage</a:t>
            </a:r>
            <a:r>
              <a:rPr lang="en-US" dirty="0"/>
              <a:t>() is synchronous –block until message delivered and processed</a:t>
            </a:r>
          </a:p>
          <a:p>
            <a:pPr>
              <a:spcBef>
                <a:spcPts val="1200"/>
              </a:spcBef>
            </a:pPr>
            <a:r>
              <a:rPr lang="en-US" sz="2400" dirty="0"/>
              <a:t>For the receiver: it is more natural to be blocked after issuing </a:t>
            </a:r>
            <a:r>
              <a:rPr lang="en-US" sz="2400" i="1" dirty="0" err="1"/>
              <a:t>ReceiveMessage</a:t>
            </a:r>
            <a:r>
              <a:rPr lang="en-US" sz="2400" dirty="0"/>
              <a:t>()</a:t>
            </a:r>
          </a:p>
          <a:p>
            <a:pPr lvl="1">
              <a:spcBef>
                <a:spcPts val="600"/>
              </a:spcBef>
            </a:pPr>
            <a:r>
              <a:rPr lang="en-US" dirty="0"/>
              <a:t>the receiver usually needs the info before proceeding</a:t>
            </a:r>
          </a:p>
          <a:p>
            <a:pPr lvl="1">
              <a:spcBef>
                <a:spcPts val="600"/>
              </a:spcBef>
            </a:pPr>
            <a:r>
              <a:rPr lang="en-US" dirty="0"/>
              <a:t>but could be blocked indefinitely if sender process fails before sending reply</a:t>
            </a:r>
          </a:p>
        </p:txBody>
      </p:sp>
      <p:sp>
        <p:nvSpPr>
          <p:cNvPr id="2" name="Footer Placeholder 1">
            <a:extLst>
              <a:ext uri="{FF2B5EF4-FFF2-40B4-BE49-F238E27FC236}">
                <a16:creationId xmlns:a16="http://schemas.microsoft.com/office/drawing/2014/main" id="{180597FE-5D4F-4189-98C5-ECEFFACD3DD8}"/>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CEBB6693-70F5-428F-8CAA-207912B5C99E}"/>
              </a:ext>
            </a:extLst>
          </p:cNvPr>
          <p:cNvSpPr>
            <a:spLocks noGrp="1"/>
          </p:cNvSpPr>
          <p:nvPr>
            <p:ph type="sldNum" sz="quarter" idx="12"/>
          </p:nvPr>
        </p:nvSpPr>
        <p:spPr/>
        <p:txBody>
          <a:bodyPr/>
          <a:lstStyle/>
          <a:p>
            <a:pPr>
              <a:defRPr/>
            </a:pPr>
            <a:fld id="{0D7B5496-982B-480A-8085-B08F2CA91C21}" type="slidenum">
              <a:rPr lang="en-US" smtClean="0"/>
              <a:pPr>
                <a:defRPr/>
              </a:pPr>
              <a:t>25</a:t>
            </a:fld>
            <a:endParaRPr lang="en-US" dirty="0"/>
          </a:p>
        </p:txBody>
      </p:sp>
    </p:spTree>
    <p:extLst>
      <p:ext uri="{BB962C8B-B14F-4D97-AF65-F5344CB8AC3E}">
        <p14:creationId xmlns:p14="http://schemas.microsoft.com/office/powerpoint/2010/main" val="409434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3059">
                                            <p:txEl>
                                              <p:pRg st="0" end="0"/>
                                            </p:txEl>
                                          </p:spTgt>
                                        </p:tgtEl>
                                        <p:attrNameLst>
                                          <p:attrName>style.visibility</p:attrName>
                                        </p:attrNameLst>
                                      </p:cBhvr>
                                      <p:to>
                                        <p:strVal val="visible"/>
                                      </p:to>
                                    </p:set>
                                    <p:animEffect transition="in" filter="fade">
                                      <p:cBhvr>
                                        <p:cTn id="7" dur="500"/>
                                        <p:tgtEl>
                                          <p:spTgt spid="8130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3059">
                                            <p:txEl>
                                              <p:pRg st="1" end="1"/>
                                            </p:txEl>
                                          </p:spTgt>
                                        </p:tgtEl>
                                        <p:attrNameLst>
                                          <p:attrName>style.visibility</p:attrName>
                                        </p:attrNameLst>
                                      </p:cBhvr>
                                      <p:to>
                                        <p:strVal val="visible"/>
                                      </p:to>
                                    </p:set>
                                    <p:animEffect transition="in" filter="fade">
                                      <p:cBhvr>
                                        <p:cTn id="10" dur="500"/>
                                        <p:tgtEl>
                                          <p:spTgt spid="8130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3059">
                                            <p:txEl>
                                              <p:pRg st="2" end="2"/>
                                            </p:txEl>
                                          </p:spTgt>
                                        </p:tgtEl>
                                        <p:attrNameLst>
                                          <p:attrName>style.visibility</p:attrName>
                                        </p:attrNameLst>
                                      </p:cBhvr>
                                      <p:to>
                                        <p:strVal val="visible"/>
                                      </p:to>
                                    </p:set>
                                    <p:animEffect transition="in" filter="fade">
                                      <p:cBhvr>
                                        <p:cTn id="13" dur="500"/>
                                        <p:tgtEl>
                                          <p:spTgt spid="8130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3059">
                                            <p:txEl>
                                              <p:pRg st="3" end="3"/>
                                            </p:txEl>
                                          </p:spTgt>
                                        </p:tgtEl>
                                        <p:attrNameLst>
                                          <p:attrName>style.visibility</p:attrName>
                                        </p:attrNameLst>
                                      </p:cBhvr>
                                      <p:to>
                                        <p:strVal val="visible"/>
                                      </p:to>
                                    </p:set>
                                    <p:animEffect transition="in" filter="fade">
                                      <p:cBhvr>
                                        <p:cTn id="16" dur="500"/>
                                        <p:tgtEl>
                                          <p:spTgt spid="8130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3059">
                                            <p:txEl>
                                              <p:pRg st="4" end="4"/>
                                            </p:txEl>
                                          </p:spTgt>
                                        </p:tgtEl>
                                        <p:attrNameLst>
                                          <p:attrName>style.visibility</p:attrName>
                                        </p:attrNameLst>
                                      </p:cBhvr>
                                      <p:to>
                                        <p:strVal val="visible"/>
                                      </p:to>
                                    </p:set>
                                    <p:animEffect transition="in" filter="fade">
                                      <p:cBhvr>
                                        <p:cTn id="19" dur="500"/>
                                        <p:tgtEl>
                                          <p:spTgt spid="81305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13059">
                                            <p:txEl>
                                              <p:pRg st="5" end="5"/>
                                            </p:txEl>
                                          </p:spTgt>
                                        </p:tgtEl>
                                        <p:attrNameLst>
                                          <p:attrName>style.visibility</p:attrName>
                                        </p:attrNameLst>
                                      </p:cBhvr>
                                      <p:to>
                                        <p:strVal val="visible"/>
                                      </p:to>
                                    </p:set>
                                    <p:animEffect transition="in" filter="fade">
                                      <p:cBhvr>
                                        <p:cTn id="24" dur="500"/>
                                        <p:tgtEl>
                                          <p:spTgt spid="81305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3059">
                                            <p:txEl>
                                              <p:pRg st="6" end="6"/>
                                            </p:txEl>
                                          </p:spTgt>
                                        </p:tgtEl>
                                        <p:attrNameLst>
                                          <p:attrName>style.visibility</p:attrName>
                                        </p:attrNameLst>
                                      </p:cBhvr>
                                      <p:to>
                                        <p:strVal val="visible"/>
                                      </p:to>
                                    </p:set>
                                    <p:animEffect transition="in" filter="fade">
                                      <p:cBhvr>
                                        <p:cTn id="27" dur="500"/>
                                        <p:tgtEl>
                                          <p:spTgt spid="81305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3059">
                                            <p:txEl>
                                              <p:pRg st="7" end="7"/>
                                            </p:txEl>
                                          </p:spTgt>
                                        </p:tgtEl>
                                        <p:attrNameLst>
                                          <p:attrName>style.visibility</p:attrName>
                                        </p:attrNameLst>
                                      </p:cBhvr>
                                      <p:to>
                                        <p:strVal val="visible"/>
                                      </p:to>
                                    </p:set>
                                    <p:animEffect transition="in" filter="fade">
                                      <p:cBhvr>
                                        <p:cTn id="30" dur="500"/>
                                        <p:tgtEl>
                                          <p:spTgt spid="813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7301"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Addressing</a:t>
            </a:r>
          </a:p>
        </p:txBody>
      </p:sp>
      <p:sp>
        <p:nvSpPr>
          <p:cNvPr id="815107" name="Rectangle 3"/>
          <p:cNvSpPr>
            <a:spLocks noGrp="1" noChangeArrowheads="1"/>
          </p:cNvSpPr>
          <p:nvPr>
            <p:ph sz="quarter" idx="1"/>
          </p:nvPr>
        </p:nvSpPr>
        <p:spPr>
          <a:xfrm>
            <a:off x="572493" y="1233489"/>
            <a:ext cx="10047884" cy="2643631"/>
          </a:xfrm>
          <a:noFill/>
        </p:spPr>
        <p:txBody>
          <a:bodyPr vert="horz" wrap="square" lIns="92075" tIns="46038" rIns="92075" bIns="46038" numCol="1" anchor="t" anchorCtr="0" compatLnSpc="1">
            <a:prstTxWarp prst="textNoShape">
              <a:avLst/>
            </a:prstTxWarp>
          </a:bodyPr>
          <a:lstStyle/>
          <a:p>
            <a:r>
              <a:rPr lang="en-US" dirty="0"/>
              <a:t>Direct addressing: </a:t>
            </a:r>
          </a:p>
          <a:p>
            <a:pPr lvl="1"/>
            <a:r>
              <a:rPr lang="en-US" dirty="0"/>
              <a:t>when a specific process identifier is used for source/destination </a:t>
            </a:r>
          </a:p>
          <a:p>
            <a:pPr lvl="1"/>
            <a:r>
              <a:rPr lang="en-US" dirty="0"/>
              <a:t>But what if late binding (</a:t>
            </a:r>
            <a:r>
              <a:rPr lang="en-US" dirty="0" err="1"/>
              <a:t>ie</a:t>
            </a:r>
            <a:r>
              <a:rPr lang="en-US" dirty="0"/>
              <a:t>., a print server)?</a:t>
            </a:r>
          </a:p>
          <a:p>
            <a:pPr>
              <a:spcBef>
                <a:spcPts val="1200"/>
              </a:spcBef>
            </a:pPr>
            <a:r>
              <a:rPr lang="en-US" dirty="0"/>
              <a:t>Indirect addressing (more convenient): </a:t>
            </a:r>
          </a:p>
          <a:p>
            <a:pPr lvl="1"/>
            <a:r>
              <a:rPr lang="en-US" dirty="0"/>
              <a:t>messages are sent to a shared </a:t>
            </a:r>
            <a:r>
              <a:rPr lang="en-US" dirty="0">
                <a:solidFill>
                  <a:srgbClr val="FF0000"/>
                </a:solidFill>
              </a:rPr>
              <a:t>mailbox</a:t>
            </a:r>
            <a:r>
              <a:rPr lang="en-US" dirty="0"/>
              <a:t> (queue of messages)</a:t>
            </a:r>
          </a:p>
          <a:p>
            <a:pPr lvl="1"/>
            <a:r>
              <a:rPr lang="en-US" dirty="0"/>
              <a:t>senders place messages in the mailbox, receivers pick them up</a:t>
            </a:r>
          </a:p>
        </p:txBody>
      </p:sp>
      <p:sp>
        <p:nvSpPr>
          <p:cNvPr id="2" name="Footer Placeholder 1">
            <a:extLst>
              <a:ext uri="{FF2B5EF4-FFF2-40B4-BE49-F238E27FC236}">
                <a16:creationId xmlns:a16="http://schemas.microsoft.com/office/drawing/2014/main" id="{3F773314-9EEA-4CF3-B105-E4DAD01387B6}"/>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73770008-602E-4FAD-AA0E-BE12796BE680}"/>
              </a:ext>
            </a:extLst>
          </p:cNvPr>
          <p:cNvSpPr>
            <a:spLocks noGrp="1"/>
          </p:cNvSpPr>
          <p:nvPr>
            <p:ph type="sldNum" sz="quarter" idx="12"/>
          </p:nvPr>
        </p:nvSpPr>
        <p:spPr/>
        <p:txBody>
          <a:bodyPr/>
          <a:lstStyle/>
          <a:p>
            <a:pPr>
              <a:defRPr/>
            </a:pPr>
            <a:fld id="{0D7B5496-982B-480A-8085-B08F2CA91C21}" type="slidenum">
              <a:rPr lang="en-US" smtClean="0"/>
              <a:pPr>
                <a:defRPr/>
              </a:pPr>
              <a:t>26</a:t>
            </a:fld>
            <a:endParaRPr lang="en-US" dirty="0"/>
          </a:p>
        </p:txBody>
      </p:sp>
      <p:sp>
        <p:nvSpPr>
          <p:cNvPr id="7" name="Rectangle 3">
            <a:extLst>
              <a:ext uri="{FF2B5EF4-FFF2-40B4-BE49-F238E27FC236}">
                <a16:creationId xmlns:a16="http://schemas.microsoft.com/office/drawing/2014/main" id="{09948087-08E4-4DA8-97BE-E875D02BD5E2}"/>
              </a:ext>
            </a:extLst>
          </p:cNvPr>
          <p:cNvSpPr txBox="1">
            <a:spLocks noChangeArrowheads="1"/>
          </p:cNvSpPr>
          <p:nvPr/>
        </p:nvSpPr>
        <p:spPr bwMode="auto">
          <a:xfrm>
            <a:off x="573534" y="3824904"/>
            <a:ext cx="10046843" cy="264363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90000"/>
              </a:lnSpc>
              <a:spcBef>
                <a:spcPts val="600"/>
              </a:spcBef>
            </a:pPr>
            <a:r>
              <a:rPr lang="en-US" dirty="0"/>
              <a:t>A mailbox facilitates message deliveries</a:t>
            </a:r>
          </a:p>
          <a:p>
            <a:pPr lvl="1">
              <a:lnSpc>
                <a:spcPct val="90000"/>
              </a:lnSpc>
              <a:spcBef>
                <a:spcPts val="600"/>
              </a:spcBef>
            </a:pPr>
            <a:r>
              <a:rPr lang="en-US" dirty="0"/>
              <a:t>A mailbox can be private</a:t>
            </a:r>
          </a:p>
          <a:p>
            <a:pPr lvl="2">
              <a:lnSpc>
                <a:spcPct val="90000"/>
              </a:lnSpc>
              <a:spcBef>
                <a:spcPts val="600"/>
              </a:spcBef>
            </a:pPr>
            <a:r>
              <a:rPr lang="en-US" dirty="0"/>
              <a:t>one sender/receiver pair</a:t>
            </a:r>
          </a:p>
          <a:p>
            <a:pPr lvl="1">
              <a:lnSpc>
                <a:spcPct val="90000"/>
              </a:lnSpc>
              <a:spcBef>
                <a:spcPts val="600"/>
              </a:spcBef>
            </a:pPr>
            <a:r>
              <a:rPr lang="en-US" dirty="0"/>
              <a:t>A mailbox can be shared among several senders and receivers</a:t>
            </a:r>
          </a:p>
          <a:p>
            <a:pPr lvl="2">
              <a:lnSpc>
                <a:spcPct val="90000"/>
              </a:lnSpc>
              <a:spcBef>
                <a:spcPts val="600"/>
              </a:spcBef>
            </a:pPr>
            <a:r>
              <a:rPr lang="en-US" sz="1900" dirty="0"/>
              <a:t>OS may then allow the use of message types (for selection)</a:t>
            </a:r>
          </a:p>
          <a:p>
            <a:pPr lvl="1">
              <a:lnSpc>
                <a:spcPct val="90000"/>
              </a:lnSpc>
              <a:spcBef>
                <a:spcPts val="600"/>
              </a:spcBef>
            </a:pPr>
            <a:r>
              <a:rPr lang="en-US" dirty="0"/>
              <a:t>A mailbox </a:t>
            </a:r>
            <a:r>
              <a:rPr lang="en-US" dirty="0">
                <a:solidFill>
                  <a:srgbClr val="FF0000"/>
                </a:solidFill>
              </a:rPr>
              <a:t>port</a:t>
            </a:r>
            <a:r>
              <a:rPr lang="en-US" dirty="0"/>
              <a:t> associates one receiver with multiple senders</a:t>
            </a:r>
          </a:p>
          <a:p>
            <a:pPr lvl="2">
              <a:lnSpc>
                <a:spcPct val="90000"/>
              </a:lnSpc>
              <a:spcBef>
                <a:spcPts val="600"/>
              </a:spcBef>
            </a:pPr>
            <a:r>
              <a:rPr lang="en-US" sz="1900" dirty="0"/>
              <a:t>used for client/server application: the receiver is the server</a:t>
            </a:r>
          </a:p>
          <a:p>
            <a:pPr lvl="1">
              <a:lnSpc>
                <a:spcPct val="90000"/>
              </a:lnSpc>
              <a:spcBef>
                <a:spcPts val="600"/>
              </a:spcBef>
              <a:buFont typeface="Wingdings" pitchFamily="2" charset="2"/>
              <a:buNone/>
            </a:pPr>
            <a:r>
              <a:rPr lang="en-US" dirty="0"/>
              <a:t>  </a:t>
            </a:r>
          </a:p>
        </p:txBody>
      </p:sp>
    </p:spTree>
    <p:extLst>
      <p:ext uri="{BB962C8B-B14F-4D97-AF65-F5344CB8AC3E}">
        <p14:creationId xmlns:p14="http://schemas.microsoft.com/office/powerpoint/2010/main" val="354792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Effect transition="in" filter="fade">
                                      <p:cBhvr>
                                        <p:cTn id="7" dur="500"/>
                                        <p:tgtEl>
                                          <p:spTgt spid="815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5107">
                                            <p:txEl>
                                              <p:pRg st="1" end="1"/>
                                            </p:txEl>
                                          </p:spTgt>
                                        </p:tgtEl>
                                        <p:attrNameLst>
                                          <p:attrName>style.visibility</p:attrName>
                                        </p:attrNameLst>
                                      </p:cBhvr>
                                      <p:to>
                                        <p:strVal val="visible"/>
                                      </p:to>
                                    </p:set>
                                    <p:animEffect transition="in" filter="fade">
                                      <p:cBhvr>
                                        <p:cTn id="10" dur="500"/>
                                        <p:tgtEl>
                                          <p:spTgt spid="815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5107">
                                            <p:txEl>
                                              <p:pRg st="2" end="2"/>
                                            </p:txEl>
                                          </p:spTgt>
                                        </p:tgtEl>
                                        <p:attrNameLst>
                                          <p:attrName>style.visibility</p:attrName>
                                        </p:attrNameLst>
                                      </p:cBhvr>
                                      <p:to>
                                        <p:strVal val="visible"/>
                                      </p:to>
                                    </p:set>
                                    <p:animEffect transition="in" filter="fade">
                                      <p:cBhvr>
                                        <p:cTn id="13" dur="500"/>
                                        <p:tgtEl>
                                          <p:spTgt spid="8151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5107">
                                            <p:txEl>
                                              <p:pRg st="3" end="3"/>
                                            </p:txEl>
                                          </p:spTgt>
                                        </p:tgtEl>
                                        <p:attrNameLst>
                                          <p:attrName>style.visibility</p:attrName>
                                        </p:attrNameLst>
                                      </p:cBhvr>
                                      <p:to>
                                        <p:strVal val="visible"/>
                                      </p:to>
                                    </p:set>
                                    <p:animEffect transition="in" filter="fade">
                                      <p:cBhvr>
                                        <p:cTn id="18" dur="500"/>
                                        <p:tgtEl>
                                          <p:spTgt spid="8151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5107">
                                            <p:txEl>
                                              <p:pRg st="4" end="4"/>
                                            </p:txEl>
                                          </p:spTgt>
                                        </p:tgtEl>
                                        <p:attrNameLst>
                                          <p:attrName>style.visibility</p:attrName>
                                        </p:attrNameLst>
                                      </p:cBhvr>
                                      <p:to>
                                        <p:strVal val="visible"/>
                                      </p:to>
                                    </p:set>
                                    <p:animEffect transition="in" filter="fade">
                                      <p:cBhvr>
                                        <p:cTn id="21" dur="500"/>
                                        <p:tgtEl>
                                          <p:spTgt spid="81510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5107">
                                            <p:txEl>
                                              <p:pRg st="5" end="5"/>
                                            </p:txEl>
                                          </p:spTgt>
                                        </p:tgtEl>
                                        <p:attrNameLst>
                                          <p:attrName>style.visibility</p:attrName>
                                        </p:attrNameLst>
                                      </p:cBhvr>
                                      <p:to>
                                        <p:strVal val="visible"/>
                                      </p:to>
                                    </p:set>
                                    <p:animEffect transition="in" filter="fade">
                                      <p:cBhvr>
                                        <p:cTn id="24" dur="500"/>
                                        <p:tgtEl>
                                          <p:spTgt spid="81510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1397"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Port/Mailbox Ownership</a:t>
            </a:r>
          </a:p>
        </p:txBody>
      </p:sp>
      <p:sp>
        <p:nvSpPr>
          <p:cNvPr id="819203" name="Rectangle 3"/>
          <p:cNvSpPr>
            <a:spLocks noGrp="1" noChangeArrowheads="1"/>
          </p:cNvSpPr>
          <p:nvPr>
            <p:ph sz="quarter" idx="1"/>
          </p:nvPr>
        </p:nvSpPr>
        <p:spPr>
          <a:xfrm>
            <a:off x="572493" y="1444977"/>
            <a:ext cx="5354174" cy="5149363"/>
          </a:xfrm>
          <a:noFill/>
        </p:spPr>
        <p:txBody>
          <a:bodyPr vert="horz" wrap="square" lIns="92075" tIns="46038" rIns="92075" bIns="46038" numCol="1" anchor="t" anchorCtr="0" compatLnSpc="1">
            <a:prstTxWarp prst="textNoShape">
              <a:avLst/>
            </a:prstTxWarp>
          </a:bodyPr>
          <a:lstStyle/>
          <a:p>
            <a:r>
              <a:rPr lang="en-US" sz="2400" dirty="0"/>
              <a:t>A port is usually owned and created by the receiving process</a:t>
            </a:r>
          </a:p>
          <a:p>
            <a:r>
              <a:rPr lang="en-US" sz="2400" dirty="0"/>
              <a:t>The port is destroyed when the receiver terminates</a:t>
            </a:r>
          </a:p>
          <a:p>
            <a:r>
              <a:rPr lang="en-US" sz="2400" dirty="0"/>
              <a:t>The OS creates a mailbox on behalf of a process (which becomes the owner)</a:t>
            </a:r>
          </a:p>
          <a:p>
            <a:r>
              <a:rPr lang="en-US" sz="2400" dirty="0"/>
              <a:t>The mailbox is destroyed at the owner’s request or when the owner terminates</a:t>
            </a:r>
          </a:p>
          <a:p>
            <a:endParaRPr lang="en-US" sz="2400" dirty="0"/>
          </a:p>
        </p:txBody>
      </p:sp>
      <p:sp>
        <p:nvSpPr>
          <p:cNvPr id="2" name="Footer Placeholder 1">
            <a:extLst>
              <a:ext uri="{FF2B5EF4-FFF2-40B4-BE49-F238E27FC236}">
                <a16:creationId xmlns:a16="http://schemas.microsoft.com/office/drawing/2014/main" id="{549FDEDE-99D9-4CB7-BE18-E30149A5C584}"/>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12F108C7-38CD-46B4-A33C-1ABF2A228C8E}"/>
              </a:ext>
            </a:extLst>
          </p:cNvPr>
          <p:cNvSpPr>
            <a:spLocks noGrp="1"/>
          </p:cNvSpPr>
          <p:nvPr>
            <p:ph type="sldNum" sz="quarter" idx="12"/>
          </p:nvPr>
        </p:nvSpPr>
        <p:spPr/>
        <p:txBody>
          <a:bodyPr/>
          <a:lstStyle/>
          <a:p>
            <a:pPr>
              <a:defRPr/>
            </a:pPr>
            <a:fld id="{0D7B5496-982B-480A-8085-B08F2CA91C21}" type="slidenum">
              <a:rPr lang="en-US" smtClean="0"/>
              <a:pPr>
                <a:defRPr/>
              </a:pPr>
              <a:t>27</a:t>
            </a:fld>
            <a:endParaRPr lang="en-US" dirty="0"/>
          </a:p>
        </p:txBody>
      </p:sp>
      <p:graphicFrame>
        <p:nvGraphicFramePr>
          <p:cNvPr id="6" name="Object 4">
            <a:extLst>
              <a:ext uri="{FF2B5EF4-FFF2-40B4-BE49-F238E27FC236}">
                <a16:creationId xmlns:a16="http://schemas.microsoft.com/office/drawing/2014/main" id="{9DEA4D9D-1795-413C-97F1-038470F01D66}"/>
              </a:ext>
            </a:extLst>
          </p:cNvPr>
          <p:cNvGraphicFramePr>
            <a:graphicFrameLocks/>
          </p:cNvGraphicFramePr>
          <p:nvPr>
            <p:extLst>
              <p:ext uri="{D42A27DB-BD31-4B8C-83A1-F6EECF244321}">
                <p14:modId xmlns:p14="http://schemas.microsoft.com/office/powerpoint/2010/main" val="84482972"/>
              </p:ext>
            </p:extLst>
          </p:nvPr>
        </p:nvGraphicFramePr>
        <p:xfrm>
          <a:off x="7032978" y="1736771"/>
          <a:ext cx="3451934" cy="4555962"/>
        </p:xfrm>
        <a:graphic>
          <a:graphicData uri="http://schemas.openxmlformats.org/presentationml/2006/ole">
            <mc:AlternateContent xmlns:mc="http://schemas.openxmlformats.org/markup-compatibility/2006">
              <mc:Choice xmlns:v="urn:schemas-microsoft-com:vml" Requires="v">
                <p:oleObj name="Artwork" r:id="rId3" imgW="3963960" imgH="5616360" progId="Adobe.Illustrator.7">
                  <p:embed/>
                </p:oleObj>
              </mc:Choice>
              <mc:Fallback>
                <p:oleObj name="Artwork" r:id="rId3" imgW="3963960" imgH="5616360" progId="Adobe.Illustrator.7">
                  <p:embed/>
                  <p:pic>
                    <p:nvPicPr>
                      <p:cNvPr id="6" name="Object 4">
                        <a:extLst>
                          <a:ext uri="{FF2B5EF4-FFF2-40B4-BE49-F238E27FC236}">
                            <a16:creationId xmlns:a16="http://schemas.microsoft.com/office/drawing/2014/main" id="{E3CF4FA5-2D72-4C8E-B66F-34E06DED843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978" y="1736771"/>
                        <a:ext cx="3451934" cy="45559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4114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03">
                                            <p:txEl>
                                              <p:pRg st="0" end="0"/>
                                            </p:txEl>
                                          </p:spTgt>
                                        </p:tgtEl>
                                        <p:attrNameLst>
                                          <p:attrName>style.visibility</p:attrName>
                                        </p:attrNameLst>
                                      </p:cBhvr>
                                      <p:to>
                                        <p:strVal val="visible"/>
                                      </p:to>
                                    </p:set>
                                    <p:animEffect transition="in" filter="fade">
                                      <p:cBhvr>
                                        <p:cTn id="7" dur="500"/>
                                        <p:tgtEl>
                                          <p:spTgt spid="81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203">
                                            <p:txEl>
                                              <p:pRg st="1" end="1"/>
                                            </p:txEl>
                                          </p:spTgt>
                                        </p:tgtEl>
                                        <p:attrNameLst>
                                          <p:attrName>style.visibility</p:attrName>
                                        </p:attrNameLst>
                                      </p:cBhvr>
                                      <p:to>
                                        <p:strVal val="visible"/>
                                      </p:to>
                                    </p:set>
                                    <p:animEffect transition="in" filter="fade">
                                      <p:cBhvr>
                                        <p:cTn id="12" dur="500"/>
                                        <p:tgtEl>
                                          <p:spTgt spid="81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203">
                                            <p:txEl>
                                              <p:pRg st="2" end="2"/>
                                            </p:txEl>
                                          </p:spTgt>
                                        </p:tgtEl>
                                        <p:attrNameLst>
                                          <p:attrName>style.visibility</p:attrName>
                                        </p:attrNameLst>
                                      </p:cBhvr>
                                      <p:to>
                                        <p:strVal val="visible"/>
                                      </p:to>
                                    </p:set>
                                    <p:animEffect transition="in" filter="fade">
                                      <p:cBhvr>
                                        <p:cTn id="17" dur="500"/>
                                        <p:tgtEl>
                                          <p:spTgt spid="819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203">
                                            <p:txEl>
                                              <p:pRg st="3" end="3"/>
                                            </p:txEl>
                                          </p:spTgt>
                                        </p:tgtEl>
                                        <p:attrNameLst>
                                          <p:attrName>style.visibility</p:attrName>
                                        </p:attrNameLst>
                                      </p:cBhvr>
                                      <p:to>
                                        <p:strVal val="visible"/>
                                      </p:to>
                                    </p:set>
                                    <p:animEffect transition="in" filter="fade">
                                      <p:cBhvr>
                                        <p:cTn id="22" dur="500"/>
                                        <p:tgtEl>
                                          <p:spTgt spid="819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7541" name="Rectangle 2"/>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dirty="0"/>
              <a:t>Monitors</a:t>
            </a:r>
          </a:p>
        </p:txBody>
      </p:sp>
      <p:sp>
        <p:nvSpPr>
          <p:cNvPr id="828419" name="Rectangle 3"/>
          <p:cNvSpPr>
            <a:spLocks noGrp="1" noChangeArrowheads="1"/>
          </p:cNvSpPr>
          <p:nvPr>
            <p:ph sz="quarter" idx="1"/>
          </p:nvPr>
        </p:nvSpPr>
        <p:spPr>
          <a:xfrm>
            <a:off x="572493" y="1233489"/>
            <a:ext cx="7815151" cy="5360852"/>
          </a:xfrm>
          <a:noFill/>
        </p:spPr>
        <p:txBody>
          <a:bodyPr vert="horz" wrap="square" lIns="92075" tIns="46038" rIns="92075" bIns="46038" numCol="1" anchor="t" anchorCtr="0" compatLnSpc="1">
            <a:prstTxWarp prst="textNoShape">
              <a:avLst/>
            </a:prstTxWarp>
          </a:bodyPr>
          <a:lstStyle/>
          <a:p>
            <a:r>
              <a:rPr lang="en-US" sz="2000" dirty="0"/>
              <a:t>A programming-language construct that provides equivalent functionality to that of semaphores</a:t>
            </a:r>
          </a:p>
          <a:p>
            <a:pPr lvl="1"/>
            <a:r>
              <a:rPr lang="en-US" sz="1600" dirty="0"/>
              <a:t>ME threads that wait (block) for true conditions.</a:t>
            </a:r>
          </a:p>
          <a:p>
            <a:pPr lvl="1"/>
            <a:r>
              <a:rPr lang="en-US" sz="1600" dirty="0"/>
              <a:t>Thread-safe class (wrapped by mutual exclusive conditions)</a:t>
            </a:r>
          </a:p>
          <a:p>
            <a:pPr lvl="1"/>
            <a:r>
              <a:rPr lang="en-US" sz="1600" dirty="0"/>
              <a:t>Concurrent Pascal, Pascal-Plus, Modula, Java</a:t>
            </a:r>
          </a:p>
          <a:p>
            <a:r>
              <a:rPr lang="en-US" sz="2000" dirty="0"/>
              <a:t>A monitor is a software module containing:</a:t>
            </a:r>
          </a:p>
          <a:p>
            <a:pPr lvl="1"/>
            <a:r>
              <a:rPr lang="en-US" sz="1600" dirty="0"/>
              <a:t>one or more procedures, an initialization sequence, and local data variables</a:t>
            </a:r>
          </a:p>
          <a:p>
            <a:pPr lvl="1">
              <a:spcBef>
                <a:spcPct val="0"/>
              </a:spcBef>
            </a:pPr>
            <a:r>
              <a:rPr lang="en-US" sz="1600" dirty="0" err="1"/>
              <a:t>Mutex</a:t>
            </a:r>
            <a:r>
              <a:rPr lang="en-US" sz="1600" dirty="0"/>
              <a:t> (lock) object and condition variables</a:t>
            </a:r>
          </a:p>
          <a:p>
            <a:r>
              <a:rPr lang="en-US" sz="2000" dirty="0"/>
              <a:t>Condition variable:</a:t>
            </a:r>
          </a:p>
          <a:p>
            <a:pPr lvl="1"/>
            <a:r>
              <a:rPr lang="en-US" sz="1600" dirty="0"/>
              <a:t>Container of threads that are waiting on a certain condition.</a:t>
            </a:r>
          </a:p>
          <a:p>
            <a:pPr lvl="1"/>
            <a:r>
              <a:rPr lang="en-US" sz="1600" dirty="0"/>
              <a:t>Threads temporarily give up exclusive access in order to wait for some condition to be met.</a:t>
            </a:r>
          </a:p>
          <a:p>
            <a:pPr lvl="1"/>
            <a:r>
              <a:rPr lang="en-US" sz="1600" dirty="0"/>
              <a:t>Local variables accessible only by monitor’s procedures</a:t>
            </a:r>
          </a:p>
          <a:p>
            <a:pPr lvl="1">
              <a:spcBef>
                <a:spcPct val="0"/>
              </a:spcBef>
            </a:pPr>
            <a:r>
              <a:rPr lang="en-US" sz="1600" dirty="0"/>
              <a:t>A process enters the monitor by invoking one of its procedures</a:t>
            </a:r>
          </a:p>
          <a:p>
            <a:pPr lvl="1">
              <a:spcBef>
                <a:spcPct val="0"/>
              </a:spcBef>
            </a:pPr>
            <a:r>
              <a:rPr lang="en-US" sz="1600" dirty="0"/>
              <a:t>Only one process can be in the monitor at any one time</a:t>
            </a:r>
          </a:p>
        </p:txBody>
      </p:sp>
      <p:graphicFrame>
        <p:nvGraphicFramePr>
          <p:cNvPr id="2497543" name="Object 4"/>
          <p:cNvGraphicFramePr>
            <a:graphicFrameLocks/>
          </p:cNvGraphicFramePr>
          <p:nvPr>
            <p:extLst>
              <p:ext uri="{D42A27DB-BD31-4B8C-83A1-F6EECF244321}">
                <p14:modId xmlns:p14="http://schemas.microsoft.com/office/powerpoint/2010/main" val="905813346"/>
              </p:ext>
            </p:extLst>
          </p:nvPr>
        </p:nvGraphicFramePr>
        <p:xfrm>
          <a:off x="8499956" y="1802104"/>
          <a:ext cx="2120421" cy="4657503"/>
        </p:xfrm>
        <a:graphic>
          <a:graphicData uri="http://schemas.openxmlformats.org/presentationml/2006/ole">
            <mc:AlternateContent xmlns:mc="http://schemas.openxmlformats.org/markup-compatibility/2006">
              <mc:Choice xmlns:v="urn:schemas-microsoft-com:vml" Requires="v">
                <p:oleObj name="Artwork" r:id="rId3" imgW="4167000" imgH="6642000" progId="Adobe.Illustrator.7">
                  <p:embed/>
                </p:oleObj>
              </mc:Choice>
              <mc:Fallback>
                <p:oleObj name="Artwork" r:id="rId3" imgW="4167000" imgH="6642000" progId="Adobe.Illustrator.7">
                  <p:embed/>
                  <p:pic>
                    <p:nvPicPr>
                      <p:cNvPr id="2497543"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956" y="1802104"/>
                        <a:ext cx="2120421" cy="4657503"/>
                      </a:xfrm>
                      <a:prstGeom prst="rect">
                        <a:avLst/>
                      </a:prstGeom>
                      <a:noFill/>
                      <a:ln>
                        <a:noFill/>
                      </a:ln>
                      <a:effectLst/>
                    </p:spPr>
                  </p:pic>
                </p:oleObj>
              </mc:Fallback>
            </mc:AlternateContent>
          </a:graphicData>
        </a:graphic>
      </p:graphicFrame>
      <p:sp>
        <p:nvSpPr>
          <p:cNvPr id="2" name="Footer Placeholder 1">
            <a:extLst>
              <a:ext uri="{FF2B5EF4-FFF2-40B4-BE49-F238E27FC236}">
                <a16:creationId xmlns:a16="http://schemas.microsoft.com/office/drawing/2014/main" id="{BA21ADB0-63FF-4452-AD79-4A7E047384A8}"/>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38DF38DE-6378-47EB-91B1-3B0720440B1B}"/>
              </a:ext>
            </a:extLst>
          </p:cNvPr>
          <p:cNvSpPr>
            <a:spLocks noGrp="1"/>
          </p:cNvSpPr>
          <p:nvPr>
            <p:ph type="sldNum" sz="quarter" idx="12"/>
          </p:nvPr>
        </p:nvSpPr>
        <p:spPr/>
        <p:txBody>
          <a:bodyPr/>
          <a:lstStyle/>
          <a:p>
            <a:pPr>
              <a:defRPr/>
            </a:pPr>
            <a:fld id="{0D7B5496-982B-480A-8085-B08F2CA91C21}" type="slidenum">
              <a:rPr lang="en-US" smtClean="0"/>
              <a:pPr>
                <a:defRPr/>
              </a:pPr>
              <a:t>28</a:t>
            </a:fld>
            <a:endParaRPr lang="en-US" dirty="0"/>
          </a:p>
        </p:txBody>
      </p:sp>
    </p:spTree>
    <p:extLst>
      <p:ext uri="{BB962C8B-B14F-4D97-AF65-F5344CB8AC3E}">
        <p14:creationId xmlns:p14="http://schemas.microsoft.com/office/powerpoint/2010/main" val="93664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8419">
                                            <p:txEl>
                                              <p:pRg st="0" end="0"/>
                                            </p:txEl>
                                          </p:spTgt>
                                        </p:tgtEl>
                                        <p:attrNameLst>
                                          <p:attrName>style.visibility</p:attrName>
                                        </p:attrNameLst>
                                      </p:cBhvr>
                                      <p:to>
                                        <p:strVal val="visible"/>
                                      </p:to>
                                    </p:set>
                                    <p:animEffect transition="in" filter="wipe(left)">
                                      <p:cBhvr>
                                        <p:cTn id="7" dur="500"/>
                                        <p:tgtEl>
                                          <p:spTgt spid="828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8419">
                                            <p:txEl>
                                              <p:pRg st="1" end="1"/>
                                            </p:txEl>
                                          </p:spTgt>
                                        </p:tgtEl>
                                        <p:attrNameLst>
                                          <p:attrName>style.visibility</p:attrName>
                                        </p:attrNameLst>
                                      </p:cBhvr>
                                      <p:to>
                                        <p:strVal val="visible"/>
                                      </p:to>
                                    </p:set>
                                    <p:animEffect transition="in" filter="wipe(left)">
                                      <p:cBhvr>
                                        <p:cTn id="10" dur="500"/>
                                        <p:tgtEl>
                                          <p:spTgt spid="8284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28419">
                                            <p:txEl>
                                              <p:pRg st="2" end="2"/>
                                            </p:txEl>
                                          </p:spTgt>
                                        </p:tgtEl>
                                        <p:attrNameLst>
                                          <p:attrName>style.visibility</p:attrName>
                                        </p:attrNameLst>
                                      </p:cBhvr>
                                      <p:to>
                                        <p:strVal val="visible"/>
                                      </p:to>
                                    </p:set>
                                    <p:animEffect transition="in" filter="wipe(left)">
                                      <p:cBhvr>
                                        <p:cTn id="13" dur="500"/>
                                        <p:tgtEl>
                                          <p:spTgt spid="82841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28419">
                                            <p:txEl>
                                              <p:pRg st="3" end="3"/>
                                            </p:txEl>
                                          </p:spTgt>
                                        </p:tgtEl>
                                        <p:attrNameLst>
                                          <p:attrName>style.visibility</p:attrName>
                                        </p:attrNameLst>
                                      </p:cBhvr>
                                      <p:to>
                                        <p:strVal val="visible"/>
                                      </p:to>
                                    </p:set>
                                    <p:animEffect transition="in" filter="wipe(left)">
                                      <p:cBhvr>
                                        <p:cTn id="16" dur="500"/>
                                        <p:tgtEl>
                                          <p:spTgt spid="8284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28419">
                                            <p:txEl>
                                              <p:pRg st="4" end="4"/>
                                            </p:txEl>
                                          </p:spTgt>
                                        </p:tgtEl>
                                        <p:attrNameLst>
                                          <p:attrName>style.visibility</p:attrName>
                                        </p:attrNameLst>
                                      </p:cBhvr>
                                      <p:to>
                                        <p:strVal val="visible"/>
                                      </p:to>
                                    </p:set>
                                    <p:animEffect transition="in" filter="wipe(left)">
                                      <p:cBhvr>
                                        <p:cTn id="21" dur="500"/>
                                        <p:tgtEl>
                                          <p:spTgt spid="82841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28419">
                                            <p:txEl>
                                              <p:pRg st="5" end="5"/>
                                            </p:txEl>
                                          </p:spTgt>
                                        </p:tgtEl>
                                        <p:attrNameLst>
                                          <p:attrName>style.visibility</p:attrName>
                                        </p:attrNameLst>
                                      </p:cBhvr>
                                      <p:to>
                                        <p:strVal val="visible"/>
                                      </p:to>
                                    </p:set>
                                    <p:animEffect transition="in" filter="wipe(left)">
                                      <p:cBhvr>
                                        <p:cTn id="24" dur="500"/>
                                        <p:tgtEl>
                                          <p:spTgt spid="828419">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28419">
                                            <p:txEl>
                                              <p:pRg st="6" end="6"/>
                                            </p:txEl>
                                          </p:spTgt>
                                        </p:tgtEl>
                                        <p:attrNameLst>
                                          <p:attrName>style.visibility</p:attrName>
                                        </p:attrNameLst>
                                      </p:cBhvr>
                                      <p:to>
                                        <p:strVal val="visible"/>
                                      </p:to>
                                    </p:set>
                                    <p:animEffect transition="in" filter="wipe(left)">
                                      <p:cBhvr>
                                        <p:cTn id="27" dur="500"/>
                                        <p:tgtEl>
                                          <p:spTgt spid="8284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8419">
                                            <p:txEl>
                                              <p:pRg st="7" end="7"/>
                                            </p:txEl>
                                          </p:spTgt>
                                        </p:tgtEl>
                                        <p:attrNameLst>
                                          <p:attrName>style.visibility</p:attrName>
                                        </p:attrNameLst>
                                      </p:cBhvr>
                                      <p:to>
                                        <p:strVal val="visible"/>
                                      </p:to>
                                    </p:set>
                                    <p:animEffect transition="in" filter="wipe(left)">
                                      <p:cBhvr>
                                        <p:cTn id="32" dur="500"/>
                                        <p:tgtEl>
                                          <p:spTgt spid="828419">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28419">
                                            <p:txEl>
                                              <p:pRg st="8" end="8"/>
                                            </p:txEl>
                                          </p:spTgt>
                                        </p:tgtEl>
                                        <p:attrNameLst>
                                          <p:attrName>style.visibility</p:attrName>
                                        </p:attrNameLst>
                                      </p:cBhvr>
                                      <p:to>
                                        <p:strVal val="visible"/>
                                      </p:to>
                                    </p:set>
                                    <p:animEffect transition="in" filter="wipe(left)">
                                      <p:cBhvr>
                                        <p:cTn id="35" dur="500"/>
                                        <p:tgtEl>
                                          <p:spTgt spid="828419">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28419">
                                            <p:txEl>
                                              <p:pRg st="9" end="9"/>
                                            </p:txEl>
                                          </p:spTgt>
                                        </p:tgtEl>
                                        <p:attrNameLst>
                                          <p:attrName>style.visibility</p:attrName>
                                        </p:attrNameLst>
                                      </p:cBhvr>
                                      <p:to>
                                        <p:strVal val="visible"/>
                                      </p:to>
                                    </p:set>
                                    <p:animEffect transition="in" filter="wipe(left)">
                                      <p:cBhvr>
                                        <p:cTn id="38" dur="500"/>
                                        <p:tgtEl>
                                          <p:spTgt spid="828419">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828419">
                                            <p:txEl>
                                              <p:pRg st="10" end="10"/>
                                            </p:txEl>
                                          </p:spTgt>
                                        </p:tgtEl>
                                        <p:attrNameLst>
                                          <p:attrName>style.visibility</p:attrName>
                                        </p:attrNameLst>
                                      </p:cBhvr>
                                      <p:to>
                                        <p:strVal val="visible"/>
                                      </p:to>
                                    </p:set>
                                    <p:animEffect transition="in" filter="wipe(left)">
                                      <p:cBhvr>
                                        <p:cTn id="41" dur="500"/>
                                        <p:tgtEl>
                                          <p:spTgt spid="828419">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828419">
                                            <p:txEl>
                                              <p:pRg st="11" end="11"/>
                                            </p:txEl>
                                          </p:spTgt>
                                        </p:tgtEl>
                                        <p:attrNameLst>
                                          <p:attrName>style.visibility</p:attrName>
                                        </p:attrNameLst>
                                      </p:cBhvr>
                                      <p:to>
                                        <p:strVal val="visible"/>
                                      </p:to>
                                    </p:set>
                                    <p:animEffect transition="in" filter="wipe(left)">
                                      <p:cBhvr>
                                        <p:cTn id="44" dur="500"/>
                                        <p:tgtEl>
                                          <p:spTgt spid="828419">
                                            <p:txEl>
                                              <p:pRg st="11" end="11"/>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828419">
                                            <p:txEl>
                                              <p:pRg st="12" end="12"/>
                                            </p:txEl>
                                          </p:spTgt>
                                        </p:tgtEl>
                                        <p:attrNameLst>
                                          <p:attrName>style.visibility</p:attrName>
                                        </p:attrNameLst>
                                      </p:cBhvr>
                                      <p:to>
                                        <p:strVal val="visible"/>
                                      </p:to>
                                    </p:set>
                                    <p:animEffect transition="in" filter="wipe(left)">
                                      <p:cBhvr>
                                        <p:cTn id="47" dur="500"/>
                                        <p:tgtEl>
                                          <p:spTgt spid="8284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1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1637" name="Rectangle 3074"/>
          <p:cNvSpPr>
            <a:spLocks noChangeArrowheads="1"/>
          </p:cNvSpPr>
          <p:nvPr/>
        </p:nvSpPr>
        <p:spPr bwMode="auto">
          <a:xfrm>
            <a:off x="1846263" y="1436688"/>
            <a:ext cx="70866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b="1" dirty="0">
                <a:latin typeface="Courier New" pitchFamily="49" charset="0"/>
              </a:rPr>
              <a:t>Monitor </a:t>
            </a:r>
            <a:r>
              <a:rPr lang="en-US" b="1" dirty="0" err="1">
                <a:latin typeface="Courier New" pitchFamily="49" charset="0"/>
              </a:rPr>
              <a:t>boundedbuffer</a:t>
            </a:r>
            <a:r>
              <a:rPr lang="en-US" b="1" dirty="0">
                <a:latin typeface="Courier New" pitchFamily="49" charset="0"/>
              </a:rPr>
              <a:t>:</a:t>
            </a:r>
          </a:p>
          <a:p>
            <a:pPr eaLnBrk="0" hangingPunct="0"/>
            <a:r>
              <a:rPr lang="en-US" b="1" dirty="0">
                <a:latin typeface="Courier New" pitchFamily="49" charset="0"/>
              </a:rPr>
              <a:t>  buffer: </a:t>
            </a:r>
            <a:r>
              <a:rPr lang="en-US" b="1" dirty="0">
                <a:solidFill>
                  <a:srgbClr val="FF0033"/>
                </a:solidFill>
                <a:latin typeface="Courier New" pitchFamily="49" charset="0"/>
              </a:rPr>
              <a:t>array[0..k-1] of items</a:t>
            </a:r>
            <a:r>
              <a:rPr lang="en-US" b="1" dirty="0">
                <a:latin typeface="Courier New" pitchFamily="49" charset="0"/>
              </a:rPr>
              <a:t>;</a:t>
            </a:r>
          </a:p>
          <a:p>
            <a:pPr eaLnBrk="0" hangingPunct="0"/>
            <a:r>
              <a:rPr lang="en-US" b="1" dirty="0">
                <a:latin typeface="Courier New" pitchFamily="49" charset="0"/>
              </a:rPr>
              <a:t>  </a:t>
            </a:r>
            <a:r>
              <a:rPr lang="en-US" b="1" dirty="0" err="1">
                <a:latin typeface="Courier New" pitchFamily="49" charset="0"/>
              </a:rPr>
              <a:t>nextin</a:t>
            </a:r>
            <a:r>
              <a:rPr lang="en-US" b="1" dirty="0">
                <a:latin typeface="Courier New" pitchFamily="49" charset="0"/>
              </a:rPr>
              <a:t>:=0, </a:t>
            </a:r>
            <a:r>
              <a:rPr lang="en-US" b="1" dirty="0" err="1">
                <a:latin typeface="Courier New" pitchFamily="49" charset="0"/>
              </a:rPr>
              <a:t>nextout</a:t>
            </a:r>
            <a:r>
              <a:rPr lang="en-US" b="1" dirty="0">
                <a:latin typeface="Courier New" pitchFamily="49" charset="0"/>
              </a:rPr>
              <a:t>:=0, count:=0: </a:t>
            </a:r>
            <a:r>
              <a:rPr lang="en-US" b="1" dirty="0">
                <a:solidFill>
                  <a:srgbClr val="FF0033"/>
                </a:solidFill>
                <a:latin typeface="Courier New" pitchFamily="49" charset="0"/>
              </a:rPr>
              <a:t>integer</a:t>
            </a:r>
            <a:r>
              <a:rPr lang="en-US" b="1" dirty="0">
                <a:latin typeface="Courier New" pitchFamily="49" charset="0"/>
              </a:rPr>
              <a:t>;</a:t>
            </a:r>
          </a:p>
          <a:p>
            <a:pPr eaLnBrk="0" hangingPunct="0"/>
            <a:r>
              <a:rPr lang="en-US" b="1" dirty="0">
                <a:latin typeface="Courier New" pitchFamily="49" charset="0"/>
              </a:rPr>
              <a:t>  </a:t>
            </a:r>
            <a:r>
              <a:rPr lang="en-US" b="1" dirty="0" err="1">
                <a:latin typeface="Courier New" pitchFamily="49" charset="0"/>
              </a:rPr>
              <a:t>notfull</a:t>
            </a:r>
            <a:r>
              <a:rPr lang="en-US" b="1" dirty="0">
                <a:latin typeface="Courier New" pitchFamily="49" charset="0"/>
              </a:rPr>
              <a:t>, </a:t>
            </a:r>
            <a:r>
              <a:rPr lang="en-US" b="1" dirty="0" err="1">
                <a:latin typeface="Courier New" pitchFamily="49" charset="0"/>
              </a:rPr>
              <a:t>notempty</a:t>
            </a:r>
            <a:r>
              <a:rPr lang="en-US" b="1" dirty="0">
                <a:latin typeface="Courier New" pitchFamily="49" charset="0"/>
              </a:rPr>
              <a:t>: </a:t>
            </a:r>
            <a:r>
              <a:rPr lang="en-US" b="1" dirty="0">
                <a:solidFill>
                  <a:srgbClr val="FF0033"/>
                </a:solidFill>
                <a:latin typeface="Courier New" pitchFamily="49" charset="0"/>
              </a:rPr>
              <a:t>condition</a:t>
            </a:r>
            <a:r>
              <a:rPr lang="en-US" b="1" dirty="0">
                <a:latin typeface="Courier New" pitchFamily="49" charset="0"/>
              </a:rPr>
              <a:t>;</a:t>
            </a:r>
          </a:p>
          <a:p>
            <a:pPr eaLnBrk="0" hangingPunct="0"/>
            <a:endParaRPr lang="en-US" b="1" dirty="0">
              <a:latin typeface="Courier New" pitchFamily="49" charset="0"/>
            </a:endParaRPr>
          </a:p>
          <a:p>
            <a:pPr eaLnBrk="0" hangingPunct="0"/>
            <a:r>
              <a:rPr lang="en-US" b="1" dirty="0">
                <a:latin typeface="Courier New" pitchFamily="49" charset="0"/>
              </a:rPr>
              <a:t>  Produce(v):</a:t>
            </a:r>
          </a:p>
          <a:p>
            <a:pPr eaLnBrk="0" hangingPunct="0"/>
            <a:r>
              <a:rPr lang="en-US" b="1" dirty="0">
                <a:latin typeface="Courier New" pitchFamily="49" charset="0"/>
              </a:rPr>
              <a:t>    if (count = k) </a:t>
            </a:r>
            <a:r>
              <a:rPr lang="en-US" b="1" dirty="0" err="1">
                <a:solidFill>
                  <a:srgbClr val="FF0033"/>
                </a:solidFill>
                <a:latin typeface="Courier New" pitchFamily="49" charset="0"/>
              </a:rPr>
              <a:t>cwait</a:t>
            </a:r>
            <a:r>
              <a:rPr lang="en-US" b="1" dirty="0">
                <a:solidFill>
                  <a:srgbClr val="FF0033"/>
                </a:solidFill>
                <a:latin typeface="Courier New" pitchFamily="49" charset="0"/>
              </a:rPr>
              <a:t>(</a:t>
            </a:r>
            <a:r>
              <a:rPr lang="en-US" b="1" dirty="0" err="1">
                <a:solidFill>
                  <a:srgbClr val="FF0033"/>
                </a:solidFill>
                <a:latin typeface="Courier New" pitchFamily="49" charset="0"/>
              </a:rPr>
              <a:t>notfull</a:t>
            </a:r>
            <a:r>
              <a:rPr lang="en-US" b="1" dirty="0">
                <a:solidFill>
                  <a:srgbClr val="FF0033"/>
                </a:solidFill>
                <a:latin typeface="Courier New" pitchFamily="49" charset="0"/>
              </a:rPr>
              <a:t>)</a:t>
            </a:r>
            <a:r>
              <a:rPr lang="en-US" b="1" dirty="0">
                <a:latin typeface="Courier New" pitchFamily="49" charset="0"/>
              </a:rPr>
              <a:t>;</a:t>
            </a:r>
          </a:p>
          <a:p>
            <a:pPr eaLnBrk="0" hangingPunct="0"/>
            <a:r>
              <a:rPr lang="en-US" b="1" dirty="0">
                <a:latin typeface="Courier New" pitchFamily="49" charset="0"/>
              </a:rPr>
              <a:t>    buffer[</a:t>
            </a:r>
            <a:r>
              <a:rPr lang="en-US" b="1" dirty="0" err="1">
                <a:latin typeface="Courier New" pitchFamily="49" charset="0"/>
              </a:rPr>
              <a:t>nextin</a:t>
            </a:r>
            <a:r>
              <a:rPr lang="en-US" b="1" dirty="0">
                <a:latin typeface="Courier New" pitchFamily="49" charset="0"/>
              </a:rPr>
              <a:t>] := v;</a:t>
            </a:r>
          </a:p>
          <a:p>
            <a:pPr eaLnBrk="0" hangingPunct="0"/>
            <a:r>
              <a:rPr lang="en-US" b="1" dirty="0">
                <a:latin typeface="Courier New" pitchFamily="49" charset="0"/>
              </a:rPr>
              <a:t>    </a:t>
            </a:r>
            <a:r>
              <a:rPr lang="en-US" b="1" dirty="0" err="1">
                <a:latin typeface="Courier New" pitchFamily="49" charset="0"/>
              </a:rPr>
              <a:t>nextin</a:t>
            </a:r>
            <a:r>
              <a:rPr lang="en-US" b="1" dirty="0">
                <a:latin typeface="Courier New" pitchFamily="49" charset="0"/>
              </a:rPr>
              <a:t> := nextin+1 mod k;</a:t>
            </a:r>
          </a:p>
          <a:p>
            <a:pPr eaLnBrk="0" hangingPunct="0"/>
            <a:r>
              <a:rPr lang="en-US" b="1" dirty="0">
                <a:latin typeface="Courier New" pitchFamily="49" charset="0"/>
              </a:rPr>
              <a:t>    count++;</a:t>
            </a:r>
          </a:p>
          <a:p>
            <a:pPr eaLnBrk="0" hangingPunct="0"/>
            <a:r>
              <a:rPr lang="en-US" b="1" dirty="0">
                <a:latin typeface="Courier New" pitchFamily="49" charset="0"/>
              </a:rPr>
              <a:t>    </a:t>
            </a:r>
            <a:r>
              <a:rPr lang="en-US" b="1" dirty="0" err="1">
                <a:solidFill>
                  <a:srgbClr val="FF0033"/>
                </a:solidFill>
                <a:latin typeface="Courier New" pitchFamily="49" charset="0"/>
              </a:rPr>
              <a:t>csignal</a:t>
            </a:r>
            <a:r>
              <a:rPr lang="en-US" b="1" dirty="0">
                <a:solidFill>
                  <a:srgbClr val="FF0033"/>
                </a:solidFill>
                <a:latin typeface="Courier New" pitchFamily="49" charset="0"/>
              </a:rPr>
              <a:t>(</a:t>
            </a:r>
            <a:r>
              <a:rPr lang="en-US" b="1" dirty="0" err="1">
                <a:solidFill>
                  <a:srgbClr val="FF0033"/>
                </a:solidFill>
                <a:latin typeface="Courier New" pitchFamily="49" charset="0"/>
              </a:rPr>
              <a:t>notempty</a:t>
            </a:r>
            <a:r>
              <a:rPr lang="en-US" b="1" dirty="0">
                <a:solidFill>
                  <a:srgbClr val="FF0033"/>
                </a:solidFill>
                <a:latin typeface="Courier New" pitchFamily="49" charset="0"/>
              </a:rPr>
              <a:t>)</a:t>
            </a:r>
            <a:r>
              <a:rPr lang="en-US" b="1" dirty="0">
                <a:latin typeface="Courier New" pitchFamily="49" charset="0"/>
              </a:rPr>
              <a:t>;</a:t>
            </a:r>
          </a:p>
          <a:p>
            <a:pPr eaLnBrk="0" hangingPunct="0"/>
            <a:endParaRPr lang="en-US" b="1" dirty="0">
              <a:latin typeface="Courier New" pitchFamily="49" charset="0"/>
            </a:endParaRPr>
          </a:p>
          <a:p>
            <a:pPr eaLnBrk="0" hangingPunct="0"/>
            <a:r>
              <a:rPr lang="en-US" b="1" dirty="0">
                <a:latin typeface="Courier New" pitchFamily="49" charset="0"/>
              </a:rPr>
              <a:t>  Consume(v):</a:t>
            </a:r>
          </a:p>
          <a:p>
            <a:pPr eaLnBrk="0" hangingPunct="0"/>
            <a:r>
              <a:rPr lang="en-US" b="1" dirty="0">
                <a:latin typeface="Courier New" pitchFamily="49" charset="0"/>
              </a:rPr>
              <a:t>    if (count = 0) </a:t>
            </a:r>
            <a:r>
              <a:rPr lang="en-US" b="1" dirty="0" err="1">
                <a:solidFill>
                  <a:srgbClr val="FF0033"/>
                </a:solidFill>
                <a:latin typeface="Courier New" pitchFamily="49" charset="0"/>
              </a:rPr>
              <a:t>cwait</a:t>
            </a:r>
            <a:r>
              <a:rPr lang="en-US" b="1" dirty="0">
                <a:solidFill>
                  <a:srgbClr val="FF0033"/>
                </a:solidFill>
                <a:latin typeface="Courier New" pitchFamily="49" charset="0"/>
              </a:rPr>
              <a:t>(</a:t>
            </a:r>
            <a:r>
              <a:rPr lang="en-US" b="1" dirty="0" err="1">
                <a:solidFill>
                  <a:srgbClr val="FF0033"/>
                </a:solidFill>
                <a:latin typeface="Courier New" pitchFamily="49" charset="0"/>
              </a:rPr>
              <a:t>notempty</a:t>
            </a:r>
            <a:r>
              <a:rPr lang="en-US" b="1" dirty="0">
                <a:solidFill>
                  <a:srgbClr val="FF0033"/>
                </a:solidFill>
                <a:latin typeface="Courier New" pitchFamily="49" charset="0"/>
              </a:rPr>
              <a:t>)</a:t>
            </a:r>
            <a:r>
              <a:rPr lang="en-US" b="1" dirty="0">
                <a:latin typeface="Courier New" pitchFamily="49" charset="0"/>
              </a:rPr>
              <a:t>;</a:t>
            </a:r>
          </a:p>
          <a:p>
            <a:pPr eaLnBrk="0" hangingPunct="0"/>
            <a:r>
              <a:rPr lang="en-US" b="1" dirty="0">
                <a:latin typeface="Courier New" pitchFamily="49" charset="0"/>
              </a:rPr>
              <a:t>    v := buffer[</a:t>
            </a:r>
            <a:r>
              <a:rPr lang="en-US" b="1" dirty="0" err="1">
                <a:latin typeface="Courier New" pitchFamily="49" charset="0"/>
              </a:rPr>
              <a:t>nextout</a:t>
            </a:r>
            <a:r>
              <a:rPr lang="en-US" b="1" dirty="0">
                <a:latin typeface="Courier New" pitchFamily="49" charset="0"/>
              </a:rPr>
              <a:t>];</a:t>
            </a:r>
          </a:p>
          <a:p>
            <a:pPr eaLnBrk="0" hangingPunct="0"/>
            <a:r>
              <a:rPr lang="en-US" b="1" dirty="0">
                <a:latin typeface="Courier New" pitchFamily="49" charset="0"/>
              </a:rPr>
              <a:t>    </a:t>
            </a:r>
            <a:r>
              <a:rPr lang="en-US" b="1" dirty="0" err="1">
                <a:latin typeface="Courier New" pitchFamily="49" charset="0"/>
              </a:rPr>
              <a:t>nextout</a:t>
            </a:r>
            <a:r>
              <a:rPr lang="en-US" b="1" dirty="0">
                <a:latin typeface="Courier New" pitchFamily="49" charset="0"/>
              </a:rPr>
              <a:t> := nextout+1 mod k;</a:t>
            </a:r>
          </a:p>
          <a:p>
            <a:pPr eaLnBrk="0" hangingPunct="0"/>
            <a:r>
              <a:rPr lang="en-US" b="1" dirty="0">
                <a:latin typeface="Courier New" pitchFamily="49" charset="0"/>
              </a:rPr>
              <a:t>    count--;</a:t>
            </a:r>
          </a:p>
          <a:p>
            <a:pPr eaLnBrk="0" hangingPunct="0"/>
            <a:r>
              <a:rPr lang="en-US" b="1" dirty="0">
                <a:latin typeface="Courier New" pitchFamily="49" charset="0"/>
              </a:rPr>
              <a:t>    </a:t>
            </a:r>
            <a:r>
              <a:rPr lang="en-US" b="1" dirty="0" err="1">
                <a:solidFill>
                  <a:srgbClr val="FF0033"/>
                </a:solidFill>
                <a:latin typeface="Courier New" pitchFamily="49" charset="0"/>
              </a:rPr>
              <a:t>csignal</a:t>
            </a:r>
            <a:r>
              <a:rPr lang="en-US" b="1" dirty="0">
                <a:solidFill>
                  <a:srgbClr val="FF0033"/>
                </a:solidFill>
                <a:latin typeface="Courier New" pitchFamily="49" charset="0"/>
              </a:rPr>
              <a:t>(</a:t>
            </a:r>
            <a:r>
              <a:rPr lang="en-US" b="1" dirty="0" err="1">
                <a:solidFill>
                  <a:srgbClr val="FF0033"/>
                </a:solidFill>
                <a:latin typeface="Courier New" pitchFamily="49" charset="0"/>
              </a:rPr>
              <a:t>notfull</a:t>
            </a:r>
            <a:r>
              <a:rPr lang="en-US" b="1" dirty="0">
                <a:solidFill>
                  <a:srgbClr val="FF0033"/>
                </a:solidFill>
                <a:latin typeface="Courier New" pitchFamily="49" charset="0"/>
              </a:rPr>
              <a:t>)</a:t>
            </a:r>
            <a:r>
              <a:rPr lang="en-US" b="1" dirty="0">
                <a:latin typeface="Courier New" pitchFamily="49" charset="0"/>
              </a:rPr>
              <a:t>;  </a:t>
            </a:r>
          </a:p>
        </p:txBody>
      </p:sp>
      <p:sp>
        <p:nvSpPr>
          <p:cNvPr id="2501638" name="Rectangle 3075"/>
          <p:cNvSpPr>
            <a:spLocks noGrp="1" noChangeArrowheads="1"/>
          </p:cNvSpPr>
          <p:nvPr>
            <p:ph type="title"/>
          </p:nvPr>
        </p:nvSpPr>
        <p:spPr>
          <a:noFill/>
        </p:spPr>
        <p:txBody>
          <a:bodyPr vert="horz" wrap="square" lIns="92075" tIns="46038" rIns="92075" bIns="46038" numCol="1" anchor="ctr" anchorCtr="0" compatLnSpc="1">
            <a:prstTxWarp prst="textNoShape">
              <a:avLst/>
            </a:prstTxWarp>
          </a:bodyPr>
          <a:lstStyle/>
          <a:p>
            <a:r>
              <a:rPr lang="en-US"/>
              <a:t>Monitor for the P/C problem</a:t>
            </a:r>
          </a:p>
        </p:txBody>
      </p:sp>
      <p:sp>
        <p:nvSpPr>
          <p:cNvPr id="2" name="Rounded Rectangular Callout 1"/>
          <p:cNvSpPr/>
          <p:nvPr/>
        </p:nvSpPr>
        <p:spPr bwMode="auto">
          <a:xfrm>
            <a:off x="7214716" y="1678076"/>
            <a:ext cx="2607378" cy="808271"/>
          </a:xfrm>
          <a:prstGeom prst="wedgeRoundRectCallout">
            <a:avLst>
              <a:gd name="adj1" fmla="val -75858"/>
              <a:gd name="adj2" fmla="val 120927"/>
              <a:gd name="adj3" fmla="val 16667"/>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400" b="1" dirty="0">
                <a:latin typeface="Comic Sans MS" panose="030F0702030302020204" pitchFamily="66" charset="0"/>
              </a:rPr>
              <a:t>Make threading system</a:t>
            </a:r>
          </a:p>
          <a:p>
            <a:pPr fontAlgn="base">
              <a:spcBef>
                <a:spcPct val="0"/>
              </a:spcBef>
              <a:spcAft>
                <a:spcPct val="0"/>
              </a:spcAft>
            </a:pPr>
            <a:r>
              <a:rPr lang="en-US" sz="1400" b="1" dirty="0">
                <a:latin typeface="Comic Sans MS" panose="030F0702030302020204" pitchFamily="66" charset="0"/>
              </a:rPr>
              <a:t>release all locks;</a:t>
            </a:r>
          </a:p>
          <a:p>
            <a:pPr fontAlgn="base">
              <a:spcBef>
                <a:spcPct val="0"/>
              </a:spcBef>
              <a:spcAft>
                <a:spcPct val="0"/>
              </a:spcAft>
            </a:pPr>
            <a:r>
              <a:rPr lang="en-US" sz="1400" b="1" dirty="0">
                <a:latin typeface="Comic Sans MS" panose="030F0702030302020204" pitchFamily="66" charset="0"/>
              </a:rPr>
              <a:t>sleep until condition is met.</a:t>
            </a:r>
          </a:p>
        </p:txBody>
      </p:sp>
      <p:sp>
        <p:nvSpPr>
          <p:cNvPr id="9" name="Rounded Rectangular Callout 8"/>
          <p:cNvSpPr/>
          <p:nvPr/>
        </p:nvSpPr>
        <p:spPr bwMode="auto">
          <a:xfrm>
            <a:off x="6897346" y="3146193"/>
            <a:ext cx="2729539" cy="1076487"/>
          </a:xfrm>
          <a:prstGeom prst="wedgeRoundRectCallout">
            <a:avLst>
              <a:gd name="adj1" fmla="val -112321"/>
              <a:gd name="adj2" fmla="val 61783"/>
              <a:gd name="adj3" fmla="val 16667"/>
            </a:avLst>
          </a:prstGeom>
          <a:solidFill>
            <a:srgbClr val="FFFF00"/>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400" b="1" dirty="0">
                <a:latin typeface="Comic Sans MS" panose="030F0702030302020204" pitchFamily="66" charset="0"/>
              </a:rPr>
              <a:t>Signal a consumer thread</a:t>
            </a:r>
          </a:p>
          <a:p>
            <a:pPr fontAlgn="base">
              <a:spcBef>
                <a:spcPct val="0"/>
              </a:spcBef>
              <a:spcAft>
                <a:spcPct val="0"/>
              </a:spcAft>
            </a:pPr>
            <a:r>
              <a:rPr lang="en-US" sz="1400" b="1" dirty="0">
                <a:latin typeface="Comic Sans MS" panose="030F0702030302020204" pitchFamily="66" charset="0"/>
              </a:rPr>
              <a:t>or all consumer threads</a:t>
            </a:r>
          </a:p>
          <a:p>
            <a:pPr fontAlgn="base">
              <a:spcBef>
                <a:spcPct val="0"/>
              </a:spcBef>
              <a:spcAft>
                <a:spcPct val="0"/>
              </a:spcAft>
            </a:pPr>
            <a:r>
              <a:rPr lang="en-US" sz="1400" b="1" dirty="0">
                <a:latin typeface="Comic Sans MS" panose="030F0702030302020204" pitchFamily="66" charset="0"/>
              </a:rPr>
              <a:t>that are blocked waiting for</a:t>
            </a:r>
          </a:p>
          <a:p>
            <a:pPr fontAlgn="base">
              <a:spcBef>
                <a:spcPct val="0"/>
              </a:spcBef>
              <a:spcAft>
                <a:spcPct val="0"/>
              </a:spcAft>
            </a:pPr>
            <a:r>
              <a:rPr lang="en-US" sz="1400" b="1" dirty="0">
                <a:latin typeface="Comic Sans MS" panose="030F0702030302020204" pitchFamily="66" charset="0"/>
              </a:rPr>
              <a:t>non-empty buffer.</a:t>
            </a:r>
          </a:p>
        </p:txBody>
      </p:sp>
      <p:sp>
        <p:nvSpPr>
          <p:cNvPr id="4" name="Footer Placeholder 3">
            <a:extLst>
              <a:ext uri="{FF2B5EF4-FFF2-40B4-BE49-F238E27FC236}">
                <a16:creationId xmlns:a16="http://schemas.microsoft.com/office/drawing/2014/main" id="{C2AACB03-48EF-44D3-9ACC-A1EFA9B15C68}"/>
              </a:ext>
            </a:extLst>
          </p:cNvPr>
          <p:cNvSpPr>
            <a:spLocks noGrp="1"/>
          </p:cNvSpPr>
          <p:nvPr>
            <p:ph type="ftr" sz="quarter" idx="11"/>
          </p:nvPr>
        </p:nvSpPr>
        <p:spPr/>
        <p:txBody>
          <a:bodyPr/>
          <a:lstStyle/>
          <a:p>
            <a:pPr>
              <a:defRPr/>
            </a:pPr>
            <a:r>
              <a:rPr lang="en-US"/>
              <a:t>Mutual Exclusion (12)</a:t>
            </a:r>
            <a:endParaRPr lang="en-US" dirty="0"/>
          </a:p>
        </p:txBody>
      </p:sp>
      <p:sp>
        <p:nvSpPr>
          <p:cNvPr id="5" name="Slide Number Placeholder 4">
            <a:extLst>
              <a:ext uri="{FF2B5EF4-FFF2-40B4-BE49-F238E27FC236}">
                <a16:creationId xmlns:a16="http://schemas.microsoft.com/office/drawing/2014/main" id="{2CD4F891-2BED-4340-9884-7098178C02F6}"/>
              </a:ext>
            </a:extLst>
          </p:cNvPr>
          <p:cNvSpPr>
            <a:spLocks noGrp="1"/>
          </p:cNvSpPr>
          <p:nvPr>
            <p:ph type="sldNum" sz="quarter" idx="12"/>
          </p:nvPr>
        </p:nvSpPr>
        <p:spPr/>
        <p:txBody>
          <a:bodyPr/>
          <a:lstStyle/>
          <a:p>
            <a:pPr>
              <a:defRPr/>
            </a:pPr>
            <a:fld id="{0D7B5496-982B-480A-8085-B08F2CA91C21}" type="slidenum">
              <a:rPr lang="en-US" smtClean="0"/>
              <a:pPr>
                <a:defRPr/>
              </a:pPr>
              <a:t>29</a:t>
            </a:fld>
            <a:endParaRPr lang="en-US" dirty="0"/>
          </a:p>
        </p:txBody>
      </p:sp>
    </p:spTree>
    <p:extLst>
      <p:ext uri="{BB962C8B-B14F-4D97-AF65-F5344CB8AC3E}">
        <p14:creationId xmlns:p14="http://schemas.microsoft.com/office/powerpoint/2010/main" val="56747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581D-4DDA-49B0-AACD-DA25B18F8DA2}"/>
              </a:ext>
            </a:extLst>
          </p:cNvPr>
          <p:cNvSpPr>
            <a:spLocks noGrp="1"/>
          </p:cNvSpPr>
          <p:nvPr>
            <p:ph type="title"/>
          </p:nvPr>
        </p:nvSpPr>
        <p:spPr/>
        <p:txBody>
          <a:bodyPr/>
          <a:lstStyle/>
          <a:p>
            <a:r>
              <a:rPr lang="en-US" dirty="0"/>
              <a:t>Semaphores</a:t>
            </a:r>
          </a:p>
        </p:txBody>
      </p:sp>
      <p:sp>
        <p:nvSpPr>
          <p:cNvPr id="3" name="Footer Placeholder 2">
            <a:extLst>
              <a:ext uri="{FF2B5EF4-FFF2-40B4-BE49-F238E27FC236}">
                <a16:creationId xmlns:a16="http://schemas.microsoft.com/office/drawing/2014/main" id="{5C7EC7A7-57DF-4661-936A-EDAA09475DC9}"/>
              </a:ext>
            </a:extLst>
          </p:cNvPr>
          <p:cNvSpPr>
            <a:spLocks noGrp="1"/>
          </p:cNvSpPr>
          <p:nvPr>
            <p:ph type="ftr" sz="quarter" idx="11"/>
          </p:nvPr>
        </p:nvSpPr>
        <p:spPr/>
        <p:txBody>
          <a:bodyPr/>
          <a:lstStyle/>
          <a:p>
            <a:pPr>
              <a:defRPr/>
            </a:pPr>
            <a:r>
              <a:rPr lang="en-US"/>
              <a:t>Mutual Exclusion (12)</a:t>
            </a:r>
            <a:endParaRPr lang="en-US" dirty="0"/>
          </a:p>
        </p:txBody>
      </p:sp>
      <p:sp>
        <p:nvSpPr>
          <p:cNvPr id="4" name="Slide Number Placeholder 3">
            <a:extLst>
              <a:ext uri="{FF2B5EF4-FFF2-40B4-BE49-F238E27FC236}">
                <a16:creationId xmlns:a16="http://schemas.microsoft.com/office/drawing/2014/main" id="{1BDEA2A5-8F92-4900-BCC3-EA2322843D49}"/>
              </a:ext>
            </a:extLst>
          </p:cNvPr>
          <p:cNvSpPr>
            <a:spLocks noGrp="1"/>
          </p:cNvSpPr>
          <p:nvPr>
            <p:ph type="sldNum" sz="quarter" idx="12"/>
          </p:nvPr>
        </p:nvSpPr>
        <p:spPr/>
        <p:txBody>
          <a:bodyPr/>
          <a:lstStyle/>
          <a:p>
            <a:pPr>
              <a:defRPr/>
            </a:pPr>
            <a:fld id="{F59D9B86-AB8B-404F-8D86-C97B35C4C67E}" type="slidenum">
              <a:rPr lang="en-US" smtClean="0"/>
              <a:pPr>
                <a:defRPr/>
              </a:pPr>
              <a:t>3</a:t>
            </a:fld>
            <a:endParaRPr lang="en-US" dirty="0"/>
          </a:p>
        </p:txBody>
      </p:sp>
      <p:sp>
        <p:nvSpPr>
          <p:cNvPr id="5" name="Rectangle 3">
            <a:extLst>
              <a:ext uri="{FF2B5EF4-FFF2-40B4-BE49-F238E27FC236}">
                <a16:creationId xmlns:a16="http://schemas.microsoft.com/office/drawing/2014/main" id="{4F6BBC12-9CFE-4E9F-A4EA-CF9EECB07DA2}"/>
              </a:ext>
            </a:extLst>
          </p:cNvPr>
          <p:cNvSpPr txBox="1">
            <a:spLocks noChangeArrowheads="1"/>
          </p:cNvSpPr>
          <p:nvPr/>
        </p:nvSpPr>
        <p:spPr>
          <a:xfrm>
            <a:off x="572493" y="1233489"/>
            <a:ext cx="10047884" cy="5360852"/>
          </a:xfrm>
          <a:prstGeom prst="rect">
            <a:avLst/>
          </a:prstGeom>
        </p:spPr>
        <p:txBody>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 semaphore is a protected variable whose value is accessed and altered by the operations signal (produce) and wait (consume).</a:t>
            </a:r>
          </a:p>
          <a:p>
            <a:pPr lvl="1"/>
            <a:r>
              <a:rPr lang="en-US" dirty="0"/>
              <a:t>A semaphore is used for controlling access to a common resource in a concurrent system, such as multi-threading.</a:t>
            </a:r>
          </a:p>
          <a:p>
            <a:pPr lvl="1"/>
            <a:r>
              <a:rPr lang="en-US" dirty="0"/>
              <a:t>The value of a semaphore is the number</a:t>
            </a:r>
          </a:p>
          <a:p>
            <a:pPr marL="633413" lvl="1" indent="-266700">
              <a:spcBef>
                <a:spcPts val="0"/>
              </a:spcBef>
              <a:buNone/>
            </a:pPr>
            <a:r>
              <a:rPr lang="en-US" dirty="0"/>
              <a:t>	of available resources and may be used</a:t>
            </a:r>
          </a:p>
          <a:p>
            <a:pPr marL="633413" lvl="1" indent="-266700">
              <a:spcBef>
                <a:spcPts val="0"/>
              </a:spcBef>
              <a:buNone/>
            </a:pPr>
            <a:r>
              <a:rPr lang="en-US" dirty="0"/>
              <a:t>	to synchronize various task activities.</a:t>
            </a:r>
          </a:p>
        </p:txBody>
      </p:sp>
      <p:pic>
        <p:nvPicPr>
          <p:cNvPr id="6" name="Picture 5">
            <a:extLst>
              <a:ext uri="{FF2B5EF4-FFF2-40B4-BE49-F238E27FC236}">
                <a16:creationId xmlns:a16="http://schemas.microsoft.com/office/drawing/2014/main" id="{6DAFFCB5-FCC9-4709-8958-9C400E4E8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192" y="2689860"/>
            <a:ext cx="3374136" cy="3639312"/>
          </a:xfrm>
          <a:prstGeom prst="rect">
            <a:avLst/>
          </a:prstGeom>
        </p:spPr>
      </p:pic>
      <p:sp>
        <p:nvSpPr>
          <p:cNvPr id="7" name="Rectangle 3">
            <a:extLst>
              <a:ext uri="{FF2B5EF4-FFF2-40B4-BE49-F238E27FC236}">
                <a16:creationId xmlns:a16="http://schemas.microsoft.com/office/drawing/2014/main" id="{EB1BF8AA-4D65-46FF-B891-4DDD65DA40BE}"/>
              </a:ext>
            </a:extLst>
          </p:cNvPr>
          <p:cNvSpPr txBox="1">
            <a:spLocks noChangeArrowheads="1"/>
          </p:cNvSpPr>
          <p:nvPr/>
        </p:nvSpPr>
        <p:spPr bwMode="auto">
          <a:xfrm>
            <a:off x="537211" y="4251960"/>
            <a:ext cx="6387845" cy="186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a:spcBef>
                <a:spcPts val="0"/>
              </a:spcBef>
              <a:buClr>
                <a:srgbClr val="3333CC"/>
              </a:buClr>
            </a:pPr>
            <a:r>
              <a:rPr lang="en-US" sz="2200" kern="0" dirty="0">
                <a:solidFill>
                  <a:srgbClr val="000000"/>
                </a:solidFill>
              </a:rPr>
              <a:t>A useful way to think of a semaphore is as a record of how many units of a particular resource are available, coupled with operations to safely consume those units, and, if necessary, wait until a unit of the resource becomes available. </a:t>
            </a:r>
          </a:p>
        </p:txBody>
      </p:sp>
    </p:spTree>
    <p:extLst>
      <p:ext uri="{BB962C8B-B14F-4D97-AF65-F5344CB8AC3E}">
        <p14:creationId xmlns:p14="http://schemas.microsoft.com/office/powerpoint/2010/main" val="164160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258" name="Rectangle 2"/>
          <p:cNvSpPr>
            <a:spLocks noGrp="1" noChangeArrowheads="1"/>
          </p:cNvSpPr>
          <p:nvPr>
            <p:ph type="title"/>
          </p:nvPr>
        </p:nvSpPr>
        <p:spPr>
          <a:noFill/>
          <a:ln/>
        </p:spPr>
        <p:txBody>
          <a:bodyPr vert="horz" wrap="square" lIns="92075" tIns="46038" rIns="92075" bIns="46038" numCol="1" anchor="ctr" anchorCtr="0" compatLnSpc="1">
            <a:prstTxWarp prst="textNoShape">
              <a:avLst/>
            </a:prstTxWarp>
          </a:bodyPr>
          <a:lstStyle/>
          <a:p>
            <a:r>
              <a:rPr lang="en-US"/>
              <a:t>Conclusion</a:t>
            </a:r>
          </a:p>
        </p:txBody>
      </p:sp>
      <p:sp>
        <p:nvSpPr>
          <p:cNvPr id="2528259" name="Rectangle 3"/>
          <p:cNvSpPr>
            <a:spLocks noGrp="1" noChangeArrowheads="1"/>
          </p:cNvSpPr>
          <p:nvPr>
            <p:ph sz="quarter" idx="1"/>
          </p:nvPr>
        </p:nvSpPr>
        <p:spPr>
          <a:noFill/>
          <a:ln/>
        </p:spPr>
        <p:txBody>
          <a:bodyPr vert="horz" wrap="square" lIns="92075" tIns="46038" rIns="92075" bIns="46038" numCol="1" anchor="t" anchorCtr="0" compatLnSpc="1">
            <a:prstTxWarp prst="textNoShape">
              <a:avLst/>
            </a:prstTxWarp>
          </a:bodyPr>
          <a:lstStyle/>
          <a:p>
            <a:r>
              <a:rPr lang="en-US" sz="2400" dirty="0"/>
              <a:t>Semaphores are a powerful tool for enforcing mutual exclusion and to coordinate processes.</a:t>
            </a:r>
          </a:p>
          <a:p>
            <a:r>
              <a:rPr lang="en-US" sz="2400" dirty="0"/>
              <a:t>When wait(S) and signal(S) are scattered among several processes </a:t>
            </a:r>
          </a:p>
          <a:p>
            <a:pPr lvl="1"/>
            <a:r>
              <a:rPr lang="en-US" dirty="0"/>
              <a:t>Difficult to understand their effects.</a:t>
            </a:r>
          </a:p>
          <a:p>
            <a:pPr lvl="1"/>
            <a:r>
              <a:rPr lang="en-US" dirty="0"/>
              <a:t>Difficult to test.</a:t>
            </a:r>
          </a:p>
          <a:p>
            <a:r>
              <a:rPr lang="en-US" sz="2400" dirty="0"/>
              <a:t>Monitors make classes thread-safe and mutual exclusion more controllable.</a:t>
            </a:r>
          </a:p>
          <a:p>
            <a:r>
              <a:rPr lang="en-US" sz="2400" dirty="0"/>
              <a:t>Usage must be correct in all the processes (everyone has to play by the rules).</a:t>
            </a:r>
          </a:p>
          <a:p>
            <a:pPr lvl="1"/>
            <a:r>
              <a:rPr lang="en-US" dirty="0"/>
              <a:t>One bad (or malicious) process can fail the entire collection of processes</a:t>
            </a:r>
          </a:p>
        </p:txBody>
      </p:sp>
      <p:sp>
        <p:nvSpPr>
          <p:cNvPr id="2" name="Footer Placeholder 1">
            <a:extLst>
              <a:ext uri="{FF2B5EF4-FFF2-40B4-BE49-F238E27FC236}">
                <a16:creationId xmlns:a16="http://schemas.microsoft.com/office/drawing/2014/main" id="{E0C8E0B6-0725-4301-9564-1E9D64A1B003}"/>
              </a:ext>
            </a:extLst>
          </p:cNvPr>
          <p:cNvSpPr>
            <a:spLocks noGrp="1"/>
          </p:cNvSpPr>
          <p:nvPr>
            <p:ph type="ftr" sz="quarter" idx="11"/>
          </p:nvPr>
        </p:nvSpPr>
        <p:spPr/>
        <p:txBody>
          <a:bodyPr/>
          <a:lstStyle/>
          <a:p>
            <a:pPr>
              <a:defRPr/>
            </a:pPr>
            <a:r>
              <a:rPr lang="en-US"/>
              <a:t>Mutual Exclusion (12)</a:t>
            </a:r>
            <a:endParaRPr lang="en-US" dirty="0"/>
          </a:p>
        </p:txBody>
      </p:sp>
      <p:sp>
        <p:nvSpPr>
          <p:cNvPr id="3" name="Slide Number Placeholder 2">
            <a:extLst>
              <a:ext uri="{FF2B5EF4-FFF2-40B4-BE49-F238E27FC236}">
                <a16:creationId xmlns:a16="http://schemas.microsoft.com/office/drawing/2014/main" id="{551C8C9E-2423-4BA8-8004-3D90332BCBC6}"/>
              </a:ext>
            </a:extLst>
          </p:cNvPr>
          <p:cNvSpPr>
            <a:spLocks noGrp="1"/>
          </p:cNvSpPr>
          <p:nvPr>
            <p:ph type="sldNum" sz="quarter" idx="12"/>
          </p:nvPr>
        </p:nvSpPr>
        <p:spPr/>
        <p:txBody>
          <a:bodyPr/>
          <a:lstStyle/>
          <a:p>
            <a:pPr>
              <a:defRPr/>
            </a:pPr>
            <a:fld id="{0D7B5496-982B-480A-8085-B08F2CA91C21}" type="slidenum">
              <a:rPr lang="en-US" smtClean="0"/>
              <a:pPr>
                <a:defRPr/>
              </a:pPr>
              <a:t>30</a:t>
            </a:fld>
            <a:endParaRPr lang="en-US" dirty="0"/>
          </a:p>
        </p:txBody>
      </p:sp>
    </p:spTree>
    <p:extLst>
      <p:ext uri="{BB962C8B-B14F-4D97-AF65-F5344CB8AC3E}">
        <p14:creationId xmlns:p14="http://schemas.microsoft.com/office/powerpoint/2010/main" val="870142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35318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8CFC-C456-4B5B-9FC1-057EB6D618DA}"/>
              </a:ext>
            </a:extLst>
          </p:cNvPr>
          <p:cNvSpPr>
            <a:spLocks noGrp="1"/>
          </p:cNvSpPr>
          <p:nvPr>
            <p:ph type="title"/>
          </p:nvPr>
        </p:nvSpPr>
        <p:spPr/>
        <p:txBody>
          <a:bodyPr/>
          <a:lstStyle/>
          <a:p>
            <a:r>
              <a:rPr lang="en-US" dirty="0"/>
              <a:t>Mutexes</a:t>
            </a:r>
          </a:p>
        </p:txBody>
      </p:sp>
      <p:sp>
        <p:nvSpPr>
          <p:cNvPr id="3" name="Footer Placeholder 2">
            <a:extLst>
              <a:ext uri="{FF2B5EF4-FFF2-40B4-BE49-F238E27FC236}">
                <a16:creationId xmlns:a16="http://schemas.microsoft.com/office/drawing/2014/main" id="{C7E0D59C-7EE4-4B62-8B06-99A799B22D50}"/>
              </a:ext>
            </a:extLst>
          </p:cNvPr>
          <p:cNvSpPr>
            <a:spLocks noGrp="1"/>
          </p:cNvSpPr>
          <p:nvPr>
            <p:ph type="ftr" sz="quarter" idx="11"/>
          </p:nvPr>
        </p:nvSpPr>
        <p:spPr/>
        <p:txBody>
          <a:bodyPr/>
          <a:lstStyle/>
          <a:p>
            <a:pPr>
              <a:defRPr/>
            </a:pPr>
            <a:r>
              <a:rPr lang="en-US"/>
              <a:t>Mutual Exclusion (12)</a:t>
            </a:r>
            <a:endParaRPr lang="en-US" dirty="0"/>
          </a:p>
        </p:txBody>
      </p:sp>
      <p:sp>
        <p:nvSpPr>
          <p:cNvPr id="4" name="Slide Number Placeholder 3">
            <a:extLst>
              <a:ext uri="{FF2B5EF4-FFF2-40B4-BE49-F238E27FC236}">
                <a16:creationId xmlns:a16="http://schemas.microsoft.com/office/drawing/2014/main" id="{39E6C57C-E121-45A0-AB96-F8C847731BA8}"/>
              </a:ext>
            </a:extLst>
          </p:cNvPr>
          <p:cNvSpPr>
            <a:spLocks noGrp="1"/>
          </p:cNvSpPr>
          <p:nvPr>
            <p:ph type="sldNum" sz="quarter" idx="12"/>
          </p:nvPr>
        </p:nvSpPr>
        <p:spPr/>
        <p:txBody>
          <a:bodyPr/>
          <a:lstStyle/>
          <a:p>
            <a:pPr>
              <a:defRPr/>
            </a:pPr>
            <a:fld id="{F59D9B86-AB8B-404F-8D86-C97B35C4C67E}" type="slidenum">
              <a:rPr lang="en-US" smtClean="0"/>
              <a:pPr>
                <a:defRPr/>
              </a:pPr>
              <a:t>4</a:t>
            </a:fld>
            <a:endParaRPr lang="en-US" dirty="0"/>
          </a:p>
        </p:txBody>
      </p:sp>
      <p:sp>
        <p:nvSpPr>
          <p:cNvPr id="5" name="Rectangle 3">
            <a:extLst>
              <a:ext uri="{FF2B5EF4-FFF2-40B4-BE49-F238E27FC236}">
                <a16:creationId xmlns:a16="http://schemas.microsoft.com/office/drawing/2014/main" id="{3B0F7217-4B06-4FCF-9B70-42877515692A}"/>
              </a:ext>
            </a:extLst>
          </p:cNvPr>
          <p:cNvSpPr txBox="1">
            <a:spLocks noChangeArrowheads="1"/>
          </p:cNvSpPr>
          <p:nvPr/>
        </p:nvSpPr>
        <p:spPr>
          <a:xfrm>
            <a:off x="616345" y="1245290"/>
            <a:ext cx="10047884" cy="2945303"/>
          </a:xfrm>
          <a:prstGeom prst="rect">
            <a:avLst/>
          </a:prstGeom>
        </p:spPr>
        <p:txBody>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t>A mutex is locking mechanism used to synchronize access to a resource (such as code).</a:t>
            </a:r>
          </a:p>
          <a:p>
            <a:pPr lvl="1"/>
            <a:r>
              <a:rPr lang="en-US"/>
              <a:t>Only one task can acquire the mutex.</a:t>
            </a:r>
          </a:p>
          <a:p>
            <a:pPr lvl="1"/>
            <a:r>
              <a:rPr lang="en-US"/>
              <a:t>It means there is ownership associated with mutex, and only the owner can release the lock (mutex).</a:t>
            </a:r>
          </a:p>
          <a:p>
            <a:r>
              <a:rPr lang="en-US"/>
              <a:t>A mutex is designed to protect critical data so that only one thread can access it at the same time, such as a section of code or access to a variable.</a:t>
            </a:r>
            <a:endParaRPr lang="en-US" dirty="0"/>
          </a:p>
        </p:txBody>
      </p:sp>
      <p:grpSp>
        <p:nvGrpSpPr>
          <p:cNvPr id="6" name="Group 5">
            <a:extLst>
              <a:ext uri="{FF2B5EF4-FFF2-40B4-BE49-F238E27FC236}">
                <a16:creationId xmlns:a16="http://schemas.microsoft.com/office/drawing/2014/main" id="{BBA7510A-2BB9-4B10-A070-ED8A4DC76AE1}"/>
              </a:ext>
            </a:extLst>
          </p:cNvPr>
          <p:cNvGrpSpPr/>
          <p:nvPr/>
        </p:nvGrpSpPr>
        <p:grpSpPr>
          <a:xfrm>
            <a:off x="1130095" y="4223829"/>
            <a:ext cx="9270610" cy="2180521"/>
            <a:chOff x="644769" y="3434862"/>
            <a:chExt cx="7725508" cy="1817101"/>
          </a:xfrm>
        </p:grpSpPr>
        <p:sp>
          <p:nvSpPr>
            <p:cNvPr id="7" name="Rectangle 6">
              <a:extLst>
                <a:ext uri="{FF2B5EF4-FFF2-40B4-BE49-F238E27FC236}">
                  <a16:creationId xmlns:a16="http://schemas.microsoft.com/office/drawing/2014/main" id="{A74D4503-8293-4027-8466-44BE8C1925FE}"/>
                </a:ext>
              </a:extLst>
            </p:cNvPr>
            <p:cNvSpPr/>
            <p:nvPr/>
          </p:nvSpPr>
          <p:spPr bwMode="auto">
            <a:xfrm>
              <a:off x="3634154" y="4278923"/>
              <a:ext cx="1735016" cy="111374"/>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sp>
          <p:nvSpPr>
            <p:cNvPr id="8" name="Freeform 8">
              <a:extLst>
                <a:ext uri="{FF2B5EF4-FFF2-40B4-BE49-F238E27FC236}">
                  <a16:creationId xmlns:a16="http://schemas.microsoft.com/office/drawing/2014/main" id="{059AFEB0-4CEB-47FF-BE9D-5EE475D3C12C}"/>
                </a:ext>
              </a:extLst>
            </p:cNvPr>
            <p:cNvSpPr/>
            <p:nvPr/>
          </p:nvSpPr>
          <p:spPr bwMode="auto">
            <a:xfrm>
              <a:off x="644769" y="3434862"/>
              <a:ext cx="7725508" cy="914429"/>
            </a:xfrm>
            <a:custGeom>
              <a:avLst/>
              <a:gdLst>
                <a:gd name="connsiteX0" fmla="*/ 0 w 7725508"/>
                <a:gd name="connsiteY0" fmla="*/ 0 h 797199"/>
                <a:gd name="connsiteX1" fmla="*/ 2344616 w 7725508"/>
                <a:gd name="connsiteY1" fmla="*/ 140677 h 797199"/>
                <a:gd name="connsiteX2" fmla="*/ 3001108 w 7725508"/>
                <a:gd name="connsiteY2" fmla="*/ 726831 h 797199"/>
                <a:gd name="connsiteX3" fmla="*/ 4724400 w 7725508"/>
                <a:gd name="connsiteY3" fmla="*/ 726831 h 797199"/>
                <a:gd name="connsiteX4" fmla="*/ 5380893 w 7725508"/>
                <a:gd name="connsiteY4" fmla="*/ 187570 h 797199"/>
                <a:gd name="connsiteX5" fmla="*/ 7725508 w 7725508"/>
                <a:gd name="connsiteY5" fmla="*/ 23446 h 79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5508" h="797199">
                  <a:moveTo>
                    <a:pt x="0" y="0"/>
                  </a:moveTo>
                  <a:cubicBezTo>
                    <a:pt x="922215" y="9769"/>
                    <a:pt x="1844431" y="19538"/>
                    <a:pt x="2344616" y="140677"/>
                  </a:cubicBezTo>
                  <a:cubicBezTo>
                    <a:pt x="2844801" y="261816"/>
                    <a:pt x="2604477" y="629139"/>
                    <a:pt x="3001108" y="726831"/>
                  </a:cubicBezTo>
                  <a:cubicBezTo>
                    <a:pt x="3397739" y="824523"/>
                    <a:pt x="4327769" y="816708"/>
                    <a:pt x="4724400" y="726831"/>
                  </a:cubicBezTo>
                  <a:cubicBezTo>
                    <a:pt x="5121031" y="636954"/>
                    <a:pt x="4880708" y="304801"/>
                    <a:pt x="5380893" y="187570"/>
                  </a:cubicBezTo>
                  <a:cubicBezTo>
                    <a:pt x="5881078" y="70339"/>
                    <a:pt x="6803293" y="46892"/>
                    <a:pt x="7725508" y="23446"/>
                  </a:cubicBezTo>
                </a:path>
              </a:pathLst>
            </a:custGeom>
            <a:noFill/>
            <a:ln w="152400" cap="flat" cmpd="tri"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sp>
          <p:nvSpPr>
            <p:cNvPr id="9" name="Freeform 9">
              <a:extLst>
                <a:ext uri="{FF2B5EF4-FFF2-40B4-BE49-F238E27FC236}">
                  <a16:creationId xmlns:a16="http://schemas.microsoft.com/office/drawing/2014/main" id="{33C071BE-2D89-4B0B-A8C1-4CBA399ABC1A}"/>
                </a:ext>
              </a:extLst>
            </p:cNvPr>
            <p:cNvSpPr/>
            <p:nvPr/>
          </p:nvSpPr>
          <p:spPr bwMode="auto">
            <a:xfrm flipV="1">
              <a:off x="644769" y="4337534"/>
              <a:ext cx="7725508" cy="914429"/>
            </a:xfrm>
            <a:custGeom>
              <a:avLst/>
              <a:gdLst>
                <a:gd name="connsiteX0" fmla="*/ 0 w 7725508"/>
                <a:gd name="connsiteY0" fmla="*/ 0 h 797199"/>
                <a:gd name="connsiteX1" fmla="*/ 2344616 w 7725508"/>
                <a:gd name="connsiteY1" fmla="*/ 140677 h 797199"/>
                <a:gd name="connsiteX2" fmla="*/ 3001108 w 7725508"/>
                <a:gd name="connsiteY2" fmla="*/ 726831 h 797199"/>
                <a:gd name="connsiteX3" fmla="*/ 4724400 w 7725508"/>
                <a:gd name="connsiteY3" fmla="*/ 726831 h 797199"/>
                <a:gd name="connsiteX4" fmla="*/ 5380893 w 7725508"/>
                <a:gd name="connsiteY4" fmla="*/ 187570 h 797199"/>
                <a:gd name="connsiteX5" fmla="*/ 7725508 w 7725508"/>
                <a:gd name="connsiteY5" fmla="*/ 23446 h 79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5508" h="797199">
                  <a:moveTo>
                    <a:pt x="0" y="0"/>
                  </a:moveTo>
                  <a:cubicBezTo>
                    <a:pt x="922215" y="9769"/>
                    <a:pt x="1844431" y="19538"/>
                    <a:pt x="2344616" y="140677"/>
                  </a:cubicBezTo>
                  <a:cubicBezTo>
                    <a:pt x="2844801" y="261816"/>
                    <a:pt x="2604477" y="629139"/>
                    <a:pt x="3001108" y="726831"/>
                  </a:cubicBezTo>
                  <a:cubicBezTo>
                    <a:pt x="3397739" y="824523"/>
                    <a:pt x="4327769" y="816708"/>
                    <a:pt x="4724400" y="726831"/>
                  </a:cubicBezTo>
                  <a:cubicBezTo>
                    <a:pt x="5121031" y="636954"/>
                    <a:pt x="4880708" y="304801"/>
                    <a:pt x="5380893" y="187570"/>
                  </a:cubicBezTo>
                  <a:cubicBezTo>
                    <a:pt x="5881078" y="70339"/>
                    <a:pt x="6803293" y="46892"/>
                    <a:pt x="7725508" y="23446"/>
                  </a:cubicBezTo>
                </a:path>
              </a:pathLst>
            </a:custGeom>
            <a:noFill/>
            <a:ln w="152400" cap="flat" cmpd="tri"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grpSp>
      <p:pic>
        <p:nvPicPr>
          <p:cNvPr id="10" name="Picture 9">
            <a:extLst>
              <a:ext uri="{FF2B5EF4-FFF2-40B4-BE49-F238E27FC236}">
                <a16:creationId xmlns:a16="http://schemas.microsoft.com/office/drawing/2014/main" id="{3122AA10-766B-4CF1-80FA-F040242258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11362" y="5816336"/>
            <a:ext cx="2683536" cy="396253"/>
          </a:xfrm>
          <a:prstGeom prst="rect">
            <a:avLst/>
          </a:prstGeom>
        </p:spPr>
      </p:pic>
      <p:pic>
        <p:nvPicPr>
          <p:cNvPr id="11" name="Picture 10">
            <a:extLst>
              <a:ext uri="{FF2B5EF4-FFF2-40B4-BE49-F238E27FC236}">
                <a16:creationId xmlns:a16="http://schemas.microsoft.com/office/drawing/2014/main" id="{D43ED751-5006-40C9-8002-E1E666558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80526" y="4376233"/>
            <a:ext cx="2683536" cy="396253"/>
          </a:xfrm>
          <a:prstGeom prst="rect">
            <a:avLst/>
          </a:prstGeom>
        </p:spPr>
      </p:pic>
      <p:pic>
        <p:nvPicPr>
          <p:cNvPr id="12" name="Picture 11">
            <a:extLst>
              <a:ext uri="{FF2B5EF4-FFF2-40B4-BE49-F238E27FC236}">
                <a16:creationId xmlns:a16="http://schemas.microsoft.com/office/drawing/2014/main" id="{12BA9F98-9193-49EA-B5FC-1351A50A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892" y="4548003"/>
            <a:ext cx="1263438" cy="1511046"/>
          </a:xfrm>
          <a:prstGeom prst="rect">
            <a:avLst/>
          </a:prstGeom>
        </p:spPr>
      </p:pic>
    </p:spTree>
    <p:extLst>
      <p:ext uri="{BB962C8B-B14F-4D97-AF65-F5344CB8AC3E}">
        <p14:creationId xmlns:p14="http://schemas.microsoft.com/office/powerpoint/2010/main" val="223465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899D-9DB4-44ED-A8E7-35836357074B}"/>
              </a:ext>
            </a:extLst>
          </p:cNvPr>
          <p:cNvSpPr>
            <a:spLocks noGrp="1"/>
          </p:cNvSpPr>
          <p:nvPr>
            <p:ph type="title"/>
          </p:nvPr>
        </p:nvSpPr>
        <p:spPr/>
        <p:txBody>
          <a:bodyPr/>
          <a:lstStyle/>
          <a:p>
            <a:r>
              <a:rPr lang="en-US" dirty="0"/>
              <a:t>Semaphores</a:t>
            </a:r>
          </a:p>
        </p:txBody>
      </p:sp>
      <p:sp>
        <p:nvSpPr>
          <p:cNvPr id="3" name="Footer Placeholder 2">
            <a:extLst>
              <a:ext uri="{FF2B5EF4-FFF2-40B4-BE49-F238E27FC236}">
                <a16:creationId xmlns:a16="http://schemas.microsoft.com/office/drawing/2014/main" id="{4F95113A-AA0C-4D1D-8676-226644E205D3}"/>
              </a:ext>
            </a:extLst>
          </p:cNvPr>
          <p:cNvSpPr>
            <a:spLocks noGrp="1"/>
          </p:cNvSpPr>
          <p:nvPr>
            <p:ph type="ftr" sz="quarter" idx="11"/>
          </p:nvPr>
        </p:nvSpPr>
        <p:spPr/>
        <p:txBody>
          <a:bodyPr/>
          <a:lstStyle/>
          <a:p>
            <a:pPr>
              <a:defRPr/>
            </a:pPr>
            <a:r>
              <a:rPr lang="en-US"/>
              <a:t>Mutual Exclusion (12)</a:t>
            </a:r>
            <a:endParaRPr lang="en-US" dirty="0"/>
          </a:p>
        </p:txBody>
      </p:sp>
      <p:sp>
        <p:nvSpPr>
          <p:cNvPr id="4" name="Slide Number Placeholder 3">
            <a:extLst>
              <a:ext uri="{FF2B5EF4-FFF2-40B4-BE49-F238E27FC236}">
                <a16:creationId xmlns:a16="http://schemas.microsoft.com/office/drawing/2014/main" id="{1C24F5CA-2298-46CC-B9A9-95B51B6F234F}"/>
              </a:ext>
            </a:extLst>
          </p:cNvPr>
          <p:cNvSpPr>
            <a:spLocks noGrp="1"/>
          </p:cNvSpPr>
          <p:nvPr>
            <p:ph type="sldNum" sz="quarter" idx="12"/>
          </p:nvPr>
        </p:nvSpPr>
        <p:spPr/>
        <p:txBody>
          <a:bodyPr/>
          <a:lstStyle/>
          <a:p>
            <a:pPr>
              <a:defRPr/>
            </a:pPr>
            <a:fld id="{F59D9B86-AB8B-404F-8D86-C97B35C4C67E}" type="slidenum">
              <a:rPr lang="en-US" smtClean="0"/>
              <a:pPr>
                <a:defRPr/>
              </a:pPr>
              <a:t>5</a:t>
            </a:fld>
            <a:endParaRPr lang="en-US" dirty="0"/>
          </a:p>
        </p:txBody>
      </p:sp>
      <p:sp>
        <p:nvSpPr>
          <p:cNvPr id="5" name="Rectangle 3">
            <a:extLst>
              <a:ext uri="{FF2B5EF4-FFF2-40B4-BE49-F238E27FC236}">
                <a16:creationId xmlns:a16="http://schemas.microsoft.com/office/drawing/2014/main" id="{CF0D4AEE-EE85-441F-B6EB-A9A182DC20D0}"/>
              </a:ext>
            </a:extLst>
          </p:cNvPr>
          <p:cNvSpPr txBox="1">
            <a:spLocks noChangeArrowheads="1"/>
          </p:cNvSpPr>
          <p:nvPr/>
        </p:nvSpPr>
        <p:spPr>
          <a:xfrm>
            <a:off x="572493" y="1233489"/>
            <a:ext cx="10047884" cy="5360852"/>
          </a:xfrm>
          <a:prstGeom prst="rect">
            <a:avLst/>
          </a:prstGeom>
        </p:spPr>
        <p:txBody>
          <a:bodyPr vert="horz" wrap="square" lIns="110490" tIns="55246" rIns="110490" bIns="55246"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400" dirty="0"/>
              <a:t>What is a </a:t>
            </a:r>
            <a:r>
              <a:rPr lang="en-US" sz="2400" b="1" u="sng" dirty="0">
                <a:solidFill>
                  <a:srgbClr val="FF0000"/>
                </a:solidFill>
              </a:rPr>
              <a:t>semaphore</a:t>
            </a:r>
            <a:r>
              <a:rPr lang="en-US" sz="2400" dirty="0"/>
              <a:t>?</a:t>
            </a:r>
          </a:p>
          <a:p>
            <a:pPr lvl="1"/>
            <a:r>
              <a:rPr lang="en-US" dirty="0"/>
              <a:t>A semaphore is an autonomous synchronous abstract data type used for controlling access by multiple processes, to a common resource in a concurrent system.</a:t>
            </a:r>
          </a:p>
          <a:p>
            <a:r>
              <a:rPr lang="en-US" sz="2400" dirty="0"/>
              <a:t>How are semaphores </a:t>
            </a:r>
            <a:r>
              <a:rPr lang="en-US" sz="2400" b="1" u="sng" dirty="0"/>
              <a:t>produced</a:t>
            </a:r>
            <a:r>
              <a:rPr lang="en-US" sz="2400" dirty="0"/>
              <a:t>?</a:t>
            </a:r>
          </a:p>
          <a:p>
            <a:pPr lvl="1"/>
            <a:r>
              <a:rPr lang="en-US" dirty="0"/>
              <a:t>Semaphores are produced by SEM_SIGNAL.</a:t>
            </a:r>
          </a:p>
          <a:p>
            <a:r>
              <a:rPr lang="en-US" sz="2400" dirty="0"/>
              <a:t>How are semaphores </a:t>
            </a:r>
            <a:r>
              <a:rPr lang="en-US" sz="2400" b="1" u="sng" dirty="0"/>
              <a:t>consumed</a:t>
            </a:r>
            <a:r>
              <a:rPr lang="en-US" sz="2400" dirty="0"/>
              <a:t>?</a:t>
            </a:r>
          </a:p>
          <a:p>
            <a:pPr lvl="1"/>
            <a:r>
              <a:rPr lang="en-US" dirty="0"/>
              <a:t>Semaphores are consumed by SEM_WAIT and SEM_TRYLOCK.</a:t>
            </a:r>
          </a:p>
          <a:p>
            <a:r>
              <a:rPr lang="en-US" sz="2400" dirty="0"/>
              <a:t>What are the major uses of semaphores?</a:t>
            </a:r>
          </a:p>
          <a:p>
            <a:pPr lvl="1"/>
            <a:r>
              <a:rPr lang="en-US" dirty="0"/>
              <a:t>Synchronization</a:t>
            </a:r>
          </a:p>
          <a:p>
            <a:pPr lvl="1"/>
            <a:r>
              <a:rPr lang="en-US" dirty="0"/>
              <a:t>Resource allocation</a:t>
            </a:r>
          </a:p>
          <a:p>
            <a:pPr lvl="1"/>
            <a:r>
              <a:rPr lang="en-US" dirty="0"/>
              <a:t>Mutual Exclusion</a:t>
            </a:r>
          </a:p>
          <a:p>
            <a:endParaRPr lang="en-US" sz="2400" dirty="0"/>
          </a:p>
        </p:txBody>
      </p:sp>
    </p:spTree>
    <p:extLst>
      <p:ext uri="{BB962C8B-B14F-4D97-AF65-F5344CB8AC3E}">
        <p14:creationId xmlns:p14="http://schemas.microsoft.com/office/powerpoint/2010/main" val="151513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1656-F717-4205-8A5A-CF1069CADADF}"/>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05BF4AD2-5092-4215-B326-817263F58037}"/>
              </a:ext>
            </a:extLst>
          </p:cNvPr>
          <p:cNvSpPr>
            <a:spLocks noGrp="1"/>
          </p:cNvSpPr>
          <p:nvPr>
            <p:ph sz="quarter" idx="1"/>
          </p:nvPr>
        </p:nvSpPr>
        <p:spPr>
          <a:xfrm>
            <a:off x="572493" y="1233489"/>
            <a:ext cx="6265187" cy="1542950"/>
          </a:xfrm>
        </p:spPr>
        <p:txBody>
          <a:bodyPr/>
          <a:lstStyle/>
          <a:p>
            <a:r>
              <a:rPr lang="en-US" dirty="0"/>
              <a:t>What does it mean to be autonomous?</a:t>
            </a:r>
          </a:p>
          <a:p>
            <a:pPr lvl="1"/>
            <a:r>
              <a:rPr lang="en-US" dirty="0"/>
              <a:t>Disable interrupts (only works on </a:t>
            </a:r>
            <a:r>
              <a:rPr lang="en-US" dirty="0" err="1"/>
              <a:t>uni</a:t>
            </a:r>
            <a:r>
              <a:rPr lang="en-US" dirty="0"/>
              <a:t>-processor)</a:t>
            </a:r>
          </a:p>
          <a:p>
            <a:pPr lvl="1"/>
            <a:r>
              <a:rPr lang="en-US" dirty="0"/>
              <a:t>Software solutions (Decker)</a:t>
            </a:r>
          </a:p>
          <a:p>
            <a:pPr lvl="1"/>
            <a:r>
              <a:rPr lang="en-US" dirty="0"/>
              <a:t>Hardware: test-and-set, exchange</a:t>
            </a:r>
          </a:p>
        </p:txBody>
      </p:sp>
      <p:sp>
        <p:nvSpPr>
          <p:cNvPr id="4" name="Footer Placeholder 3">
            <a:extLst>
              <a:ext uri="{FF2B5EF4-FFF2-40B4-BE49-F238E27FC236}">
                <a16:creationId xmlns:a16="http://schemas.microsoft.com/office/drawing/2014/main" id="{F5D05AA3-F40C-4540-96BC-C1B7CD2356EA}"/>
              </a:ext>
            </a:extLst>
          </p:cNvPr>
          <p:cNvSpPr>
            <a:spLocks noGrp="1"/>
          </p:cNvSpPr>
          <p:nvPr>
            <p:ph type="ftr" sz="quarter" idx="11"/>
          </p:nvPr>
        </p:nvSpPr>
        <p:spPr/>
        <p:txBody>
          <a:bodyPr/>
          <a:lstStyle/>
          <a:p>
            <a:pPr>
              <a:defRPr/>
            </a:pPr>
            <a:r>
              <a:rPr lang="en-US"/>
              <a:t>Mutual Exclusion (12)</a:t>
            </a:r>
            <a:endParaRPr lang="en-US" dirty="0"/>
          </a:p>
        </p:txBody>
      </p:sp>
      <p:sp>
        <p:nvSpPr>
          <p:cNvPr id="5" name="Slide Number Placeholder 4">
            <a:extLst>
              <a:ext uri="{FF2B5EF4-FFF2-40B4-BE49-F238E27FC236}">
                <a16:creationId xmlns:a16="http://schemas.microsoft.com/office/drawing/2014/main" id="{B5C25FEB-6C61-43EC-A839-581C7182C82B}"/>
              </a:ext>
            </a:extLst>
          </p:cNvPr>
          <p:cNvSpPr>
            <a:spLocks noGrp="1"/>
          </p:cNvSpPr>
          <p:nvPr>
            <p:ph type="sldNum" sz="quarter" idx="12"/>
          </p:nvPr>
        </p:nvSpPr>
        <p:spPr/>
        <p:txBody>
          <a:bodyPr/>
          <a:lstStyle/>
          <a:p>
            <a:pPr>
              <a:defRPr/>
            </a:pPr>
            <a:fld id="{0D7B5496-982B-480A-8085-B08F2CA91C21}" type="slidenum">
              <a:rPr lang="en-US" smtClean="0"/>
              <a:pPr>
                <a:defRPr/>
              </a:pPr>
              <a:t>6</a:t>
            </a:fld>
            <a:endParaRPr lang="en-US" dirty="0"/>
          </a:p>
        </p:txBody>
      </p:sp>
      <p:sp>
        <p:nvSpPr>
          <p:cNvPr id="6" name="Text Box 4">
            <a:extLst>
              <a:ext uri="{FF2B5EF4-FFF2-40B4-BE49-F238E27FC236}">
                <a16:creationId xmlns:a16="http://schemas.microsoft.com/office/drawing/2014/main" id="{40DFCDB6-CF8E-4233-A4FC-DBA451684528}"/>
              </a:ext>
            </a:extLst>
          </p:cNvPr>
          <p:cNvSpPr txBox="1">
            <a:spLocks noChangeArrowheads="1"/>
          </p:cNvSpPr>
          <p:nvPr/>
        </p:nvSpPr>
        <p:spPr bwMode="auto">
          <a:xfrm>
            <a:off x="6837680" y="2236786"/>
            <a:ext cx="4110037"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err="1">
                <a:latin typeface="Courier New" pitchFamily="49" charset="0"/>
              </a:rPr>
              <a:t>semWait</a:t>
            </a:r>
            <a:r>
              <a:rPr lang="en-US" sz="1800" b="1" dirty="0">
                <a:latin typeface="Courier New" pitchFamily="49" charset="0"/>
              </a:rPr>
              <a:t>(Semaphore s)</a:t>
            </a:r>
          </a:p>
          <a:p>
            <a:r>
              <a:rPr lang="en-US" sz="1800" b="1" dirty="0">
                <a:latin typeface="Courier New" pitchFamily="49" charset="0"/>
              </a:rPr>
              <a:t>{</a:t>
            </a:r>
          </a:p>
          <a:p>
            <a:r>
              <a:rPr lang="en-US" sz="1800" b="1" dirty="0">
                <a:latin typeface="Courier New" pitchFamily="49" charset="0"/>
              </a:rPr>
              <a:t>   </a:t>
            </a:r>
            <a:r>
              <a:rPr lang="en-US" sz="1800" b="1" dirty="0">
                <a:solidFill>
                  <a:srgbClr val="FF0033"/>
                </a:solidFill>
                <a:latin typeface="Courier New" pitchFamily="49" charset="0"/>
              </a:rPr>
              <a:t>while(</a:t>
            </a:r>
            <a:r>
              <a:rPr lang="en-US" sz="1800" b="1" dirty="0" err="1">
                <a:solidFill>
                  <a:srgbClr val="FF0033"/>
                </a:solidFill>
                <a:latin typeface="Courier New" pitchFamily="49" charset="0"/>
              </a:rPr>
              <a:t>TestAndSet</a:t>
            </a:r>
            <a:r>
              <a:rPr lang="en-US" sz="1800" b="1" dirty="0">
                <a:solidFill>
                  <a:srgbClr val="FF0033"/>
                </a:solidFill>
                <a:latin typeface="Courier New" pitchFamily="49" charset="0"/>
              </a:rPr>
              <a:t>(&amp;lock));</a:t>
            </a:r>
          </a:p>
          <a:p>
            <a:r>
              <a:rPr lang="en-US" sz="1800" b="1" dirty="0">
                <a:latin typeface="Courier New" pitchFamily="49" charset="0"/>
              </a:rPr>
              <a:t>   </a:t>
            </a:r>
            <a:r>
              <a:rPr lang="en-US" sz="1800" b="1" dirty="0" err="1">
                <a:latin typeface="Courier New" pitchFamily="49" charset="0"/>
              </a:rPr>
              <a:t>s.value</a:t>
            </a:r>
            <a:r>
              <a:rPr lang="en-US" sz="1800" b="1" dirty="0">
                <a:latin typeface="Courier New" pitchFamily="49" charset="0"/>
              </a:rPr>
              <a:t>--;</a:t>
            </a:r>
          </a:p>
          <a:p>
            <a:r>
              <a:rPr lang="en-US" sz="1800" b="1" dirty="0">
                <a:latin typeface="Courier New" pitchFamily="49" charset="0"/>
              </a:rPr>
              <a:t>   if (</a:t>
            </a:r>
            <a:r>
              <a:rPr lang="en-US" sz="1800" b="1" dirty="0" err="1">
                <a:latin typeface="Courier New" pitchFamily="49" charset="0"/>
              </a:rPr>
              <a:t>s.value</a:t>
            </a:r>
            <a:r>
              <a:rPr lang="en-US" sz="1800" b="1" dirty="0">
                <a:latin typeface="Courier New" pitchFamily="49" charset="0"/>
              </a:rPr>
              <a:t> &lt; 0)</a:t>
            </a:r>
          </a:p>
          <a:p>
            <a:r>
              <a:rPr lang="en-US" sz="1800" b="1" dirty="0">
                <a:latin typeface="Courier New" pitchFamily="49" charset="0"/>
              </a:rPr>
              <a:t>   {</a:t>
            </a:r>
          </a:p>
          <a:p>
            <a:r>
              <a:rPr lang="en-US" sz="1800" b="1" dirty="0">
                <a:latin typeface="Courier New" pitchFamily="49" charset="0"/>
              </a:rPr>
              <a:t>      add process to </a:t>
            </a:r>
            <a:r>
              <a:rPr lang="en-US" sz="1800" b="1" dirty="0" err="1">
                <a:latin typeface="Courier New" pitchFamily="49" charset="0"/>
              </a:rPr>
              <a:t>s.queue</a:t>
            </a:r>
            <a:endParaRPr lang="en-US" sz="1800" b="1" dirty="0">
              <a:latin typeface="Courier New" pitchFamily="49" charset="0"/>
            </a:endParaRPr>
          </a:p>
          <a:p>
            <a:r>
              <a:rPr lang="en-US" sz="1800" b="1" dirty="0">
                <a:latin typeface="Courier New" pitchFamily="49" charset="0"/>
              </a:rPr>
              <a:t>      *</a:t>
            </a:r>
            <a:r>
              <a:rPr lang="en-US" sz="1800" b="1" dirty="0">
                <a:solidFill>
                  <a:srgbClr val="FF0033"/>
                </a:solidFill>
                <a:latin typeface="Courier New" pitchFamily="49" charset="0"/>
              </a:rPr>
              <a:t>lock = FALSE;</a:t>
            </a:r>
          </a:p>
          <a:p>
            <a:r>
              <a:rPr lang="en-US" sz="1800" b="1" dirty="0">
                <a:latin typeface="Courier New" pitchFamily="49" charset="0"/>
              </a:rPr>
              <a:t>      block;</a:t>
            </a:r>
          </a:p>
          <a:p>
            <a:r>
              <a:rPr lang="en-US" sz="1800" b="1" dirty="0">
                <a:latin typeface="Courier New" pitchFamily="49" charset="0"/>
              </a:rPr>
              <a:t>   }</a:t>
            </a:r>
          </a:p>
          <a:p>
            <a:r>
              <a:rPr lang="en-US" sz="1800" b="1" dirty="0">
                <a:latin typeface="Courier New" pitchFamily="49" charset="0"/>
              </a:rPr>
              <a:t>   </a:t>
            </a:r>
            <a:r>
              <a:rPr lang="en-US" sz="1800" b="1" dirty="0">
                <a:solidFill>
                  <a:srgbClr val="FF0033"/>
                </a:solidFill>
                <a:latin typeface="Courier New" pitchFamily="49" charset="0"/>
              </a:rPr>
              <a:t>else *lock = FALSE;</a:t>
            </a:r>
          </a:p>
          <a:p>
            <a:r>
              <a:rPr lang="en-US" sz="1800" b="1" dirty="0">
                <a:latin typeface="Courier New" pitchFamily="49" charset="0"/>
              </a:rPr>
              <a:t>}</a:t>
            </a:r>
          </a:p>
        </p:txBody>
      </p:sp>
      <p:sp>
        <p:nvSpPr>
          <p:cNvPr id="7" name="Content Placeholder 2">
            <a:extLst>
              <a:ext uri="{FF2B5EF4-FFF2-40B4-BE49-F238E27FC236}">
                <a16:creationId xmlns:a16="http://schemas.microsoft.com/office/drawing/2014/main" id="{1BD04CC8-D096-44BA-8E1B-9091FDF048D9}"/>
              </a:ext>
            </a:extLst>
          </p:cNvPr>
          <p:cNvSpPr txBox="1">
            <a:spLocks/>
          </p:cNvSpPr>
          <p:nvPr/>
        </p:nvSpPr>
        <p:spPr bwMode="auto">
          <a:xfrm>
            <a:off x="572493" y="2798129"/>
            <a:ext cx="6265187" cy="37449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What does it mean to be synchronous?</a:t>
            </a:r>
          </a:p>
          <a:p>
            <a:r>
              <a:rPr lang="en-US" dirty="0"/>
              <a:t>What are the different types of semaphores?</a:t>
            </a:r>
          </a:p>
          <a:p>
            <a:pPr lvl="1"/>
            <a:r>
              <a:rPr lang="en-US" dirty="0"/>
              <a:t>Binary semaphore – 1 resource, 2 states</a:t>
            </a:r>
          </a:p>
          <a:p>
            <a:pPr lvl="2"/>
            <a:r>
              <a:rPr lang="en-US" dirty="0"/>
              <a:t>0 = nothing produced, maybe tasks in queue</a:t>
            </a:r>
          </a:p>
          <a:p>
            <a:pPr lvl="2"/>
            <a:r>
              <a:rPr lang="en-US" dirty="0"/>
              <a:t>1 = something produced, no tasks in queue</a:t>
            </a:r>
          </a:p>
          <a:p>
            <a:pPr lvl="1"/>
            <a:r>
              <a:rPr lang="en-US" dirty="0"/>
              <a:t>Counting semaphore – 1 resource, multiple copies</a:t>
            </a:r>
          </a:p>
          <a:p>
            <a:pPr lvl="2"/>
            <a:r>
              <a:rPr lang="en-US" dirty="0"/>
              <a:t>0 = nothing produced, nothing in queue</a:t>
            </a:r>
          </a:p>
          <a:p>
            <a:pPr lvl="2"/>
            <a:r>
              <a:rPr lang="en-US" dirty="0"/>
              <a:t>-n = nothing produced, n tasks queued</a:t>
            </a:r>
          </a:p>
          <a:p>
            <a:pPr lvl="2"/>
            <a:r>
              <a:rPr lang="en-US" dirty="0"/>
              <a:t>+n = n items produced, no tasks in queue</a:t>
            </a:r>
          </a:p>
          <a:p>
            <a:endParaRPr lang="en-US" dirty="0"/>
          </a:p>
        </p:txBody>
      </p:sp>
    </p:spTree>
    <p:extLst>
      <p:ext uri="{BB962C8B-B14F-4D97-AF65-F5344CB8AC3E}">
        <p14:creationId xmlns:p14="http://schemas.microsoft.com/office/powerpoint/2010/main" val="263547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fade">
                                      <p:cBhvr>
                                        <p:cTn id="42" dur="500"/>
                                        <p:tgtEl>
                                          <p:spTgt spid="7">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Effect transition="in" filter="fade">
                                      <p:cBhvr>
                                        <p:cTn id="45" dur="500"/>
                                        <p:tgtEl>
                                          <p:spTgt spid="7">
                                            <p:txEl>
                                              <p:pRg st="3" end="3"/>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fade">
                                      <p:cBhvr>
                                        <p:cTn id="53" dur="500"/>
                                        <p:tgtEl>
                                          <p:spTgt spid="7">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500"/>
                                        <p:tgtEl>
                                          <p:spTgt spid="7">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xEl>
                                              <p:pRg st="7" end="7"/>
                                            </p:txEl>
                                          </p:spTgt>
                                        </p:tgtEl>
                                        <p:attrNameLst>
                                          <p:attrName>style.visibility</p:attrName>
                                        </p:attrNameLst>
                                      </p:cBhvr>
                                      <p:to>
                                        <p:strVal val="visible"/>
                                      </p:to>
                                    </p:set>
                                    <p:animEffect transition="in" filter="fade">
                                      <p:cBhvr>
                                        <p:cTn id="59" dur="500"/>
                                        <p:tgtEl>
                                          <p:spTgt spid="7">
                                            <p:txEl>
                                              <p:pRg st="7" end="7"/>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xEl>
                                              <p:pRg st="8" end="8"/>
                                            </p:txEl>
                                          </p:spTgt>
                                        </p:tgtEl>
                                        <p:attrNameLst>
                                          <p:attrName>style.visibility</p:attrName>
                                        </p:attrNameLst>
                                      </p:cBhvr>
                                      <p:to>
                                        <p:strVal val="visible"/>
                                      </p:to>
                                    </p:set>
                                    <p:animEffect transition="in" filter="fade">
                                      <p:cBhvr>
                                        <p:cTn id="6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6" grpId="0" autoUpdateAnimBg="0"/>
      <p:bldP spid="7" grpId="0" uiExpand="1"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CBFB-A603-443A-948C-F5D1ED5C0D12}"/>
              </a:ext>
            </a:extLst>
          </p:cNvPr>
          <p:cNvSpPr>
            <a:spLocks noGrp="1"/>
          </p:cNvSpPr>
          <p:nvPr>
            <p:ph type="title"/>
          </p:nvPr>
        </p:nvSpPr>
        <p:spPr/>
        <p:txBody>
          <a:bodyPr/>
          <a:lstStyle/>
          <a:p>
            <a:r>
              <a:rPr lang="en-US" i="1" dirty="0"/>
              <a:t>SEM_SIGNAL - Producer</a:t>
            </a:r>
            <a:endParaRPr lang="en-US" dirty="0"/>
          </a:p>
        </p:txBody>
      </p:sp>
      <p:sp>
        <p:nvSpPr>
          <p:cNvPr id="3" name="Footer Placeholder 2">
            <a:extLst>
              <a:ext uri="{FF2B5EF4-FFF2-40B4-BE49-F238E27FC236}">
                <a16:creationId xmlns:a16="http://schemas.microsoft.com/office/drawing/2014/main" id="{05B5891E-D4DE-4A62-BB71-A1FE5ECDF904}"/>
              </a:ext>
            </a:extLst>
          </p:cNvPr>
          <p:cNvSpPr>
            <a:spLocks noGrp="1"/>
          </p:cNvSpPr>
          <p:nvPr>
            <p:ph type="ftr" sz="quarter" idx="11"/>
          </p:nvPr>
        </p:nvSpPr>
        <p:spPr/>
        <p:txBody>
          <a:bodyPr/>
          <a:lstStyle/>
          <a:p>
            <a:pPr>
              <a:defRPr/>
            </a:pPr>
            <a:r>
              <a:rPr lang="en-US"/>
              <a:t>Mutual Exclusion (12)</a:t>
            </a:r>
            <a:endParaRPr lang="en-US" dirty="0"/>
          </a:p>
        </p:txBody>
      </p:sp>
      <p:sp>
        <p:nvSpPr>
          <p:cNvPr id="4" name="Slide Number Placeholder 3">
            <a:extLst>
              <a:ext uri="{FF2B5EF4-FFF2-40B4-BE49-F238E27FC236}">
                <a16:creationId xmlns:a16="http://schemas.microsoft.com/office/drawing/2014/main" id="{508CD8E5-6439-456A-AE05-0118424D880E}"/>
              </a:ext>
            </a:extLst>
          </p:cNvPr>
          <p:cNvSpPr>
            <a:spLocks noGrp="1"/>
          </p:cNvSpPr>
          <p:nvPr>
            <p:ph type="sldNum" sz="quarter" idx="12"/>
          </p:nvPr>
        </p:nvSpPr>
        <p:spPr/>
        <p:txBody>
          <a:bodyPr/>
          <a:lstStyle/>
          <a:p>
            <a:pPr>
              <a:defRPr/>
            </a:pPr>
            <a:fld id="{F59D9B86-AB8B-404F-8D86-C97B35C4C67E}" type="slidenum">
              <a:rPr lang="en-US" smtClean="0"/>
              <a:pPr>
                <a:defRPr/>
              </a:pPr>
              <a:t>7</a:t>
            </a:fld>
            <a:endParaRPr lang="en-US" dirty="0"/>
          </a:p>
        </p:txBody>
      </p:sp>
      <p:sp>
        <p:nvSpPr>
          <p:cNvPr id="5" name="Text Box 3">
            <a:extLst>
              <a:ext uri="{FF2B5EF4-FFF2-40B4-BE49-F238E27FC236}">
                <a16:creationId xmlns:a16="http://schemas.microsoft.com/office/drawing/2014/main" id="{DCAAC22A-16FF-41A3-9ADE-36018ABFB041}"/>
              </a:ext>
            </a:extLst>
          </p:cNvPr>
          <p:cNvSpPr txBox="1">
            <a:spLocks noChangeArrowheads="1"/>
          </p:cNvSpPr>
          <p:nvPr/>
        </p:nvSpPr>
        <p:spPr bwMode="auto">
          <a:xfrm>
            <a:off x="495300" y="1338073"/>
            <a:ext cx="1035558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1pPr>
            <a:lvl2pPr marL="742950" indent="-28575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2pPr>
            <a:lvl3pPr marL="11430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3pPr>
            <a:lvl4pPr marL="16002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4pPr>
            <a:lvl5pPr marL="20574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9pPr>
          </a:lstStyle>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void </a:t>
            </a:r>
            <a:r>
              <a:rPr lang="en-US" sz="1800" b="1" dirty="0" err="1">
                <a:solidFill>
                  <a:srgbClr val="000000"/>
                </a:solidFill>
                <a:latin typeface="Consolas" panose="020B0609020204030204" pitchFamily="49" charset="0"/>
              </a:rPr>
              <a:t>semSignalBinary</a:t>
            </a:r>
            <a:r>
              <a:rPr lang="en-US" sz="1800" b="1" dirty="0">
                <a:solidFill>
                  <a:srgbClr val="000000"/>
                </a:solidFill>
                <a:latin typeface="Consolas" panose="020B0609020204030204" pitchFamily="49" charset="0"/>
              </a:rPr>
              <a:t>(Semaphore* semaphore)	// signal binary semaphore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semaphore-&gt;state = 1;		// produce binary semaphore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deQ</a:t>
            </a:r>
            <a:r>
              <a:rPr lang="en-US" sz="1800" b="1" dirty="0">
                <a:solidFill>
                  <a:srgbClr val="000000"/>
                </a:solidFill>
                <a:latin typeface="Consolas" panose="020B0609020204030204" pitchFamily="49" charset="0"/>
              </a:rPr>
              <a:t>(semaphore-&gt;queue, -1);		// dequeue blocked task</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if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&lt; 0) return;		// if empty, return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semaphore-&gt;state = 0;		// blocked task consumes semaphore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tcb</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].state = S_READY;		// ready task for execution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enQ</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rq</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tcb</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].priority);		// move task to ready queue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return;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 end </a:t>
            </a:r>
            <a:r>
              <a:rPr lang="en-US" sz="1800" b="1" dirty="0" err="1">
                <a:solidFill>
                  <a:srgbClr val="000000"/>
                </a:solidFill>
                <a:latin typeface="Consolas" panose="020B0609020204030204" pitchFamily="49" charset="0"/>
              </a:rPr>
              <a:t>semSignalBinary</a:t>
            </a:r>
            <a:endParaRPr lang="en-US" sz="1800" b="1" dirty="0">
              <a:solidFill>
                <a:srgbClr val="000000"/>
              </a:solidFill>
              <a:latin typeface="Consolas" panose="020B0609020204030204" pitchFamily="49" charset="0"/>
            </a:endParaRPr>
          </a:p>
        </p:txBody>
      </p:sp>
      <p:sp>
        <p:nvSpPr>
          <p:cNvPr id="6" name="Text Box 3">
            <a:extLst>
              <a:ext uri="{FF2B5EF4-FFF2-40B4-BE49-F238E27FC236}">
                <a16:creationId xmlns:a16="http://schemas.microsoft.com/office/drawing/2014/main" id="{7D0EA79C-CFFD-4E02-B1CC-AD284EEE7244}"/>
              </a:ext>
            </a:extLst>
          </p:cNvPr>
          <p:cNvSpPr txBox="1">
            <a:spLocks noChangeArrowheads="1"/>
          </p:cNvSpPr>
          <p:nvPr/>
        </p:nvSpPr>
        <p:spPr bwMode="auto">
          <a:xfrm>
            <a:off x="495300" y="4519422"/>
            <a:ext cx="1035558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1pPr>
            <a:lvl2pPr marL="742950" indent="-28575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2pPr>
            <a:lvl3pPr marL="11430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3pPr>
            <a:lvl4pPr marL="16002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4pPr>
            <a:lvl5pPr marL="20574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9pPr>
          </a:lstStyle>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void </a:t>
            </a:r>
            <a:r>
              <a:rPr lang="en-US" sz="1800" b="1" dirty="0" err="1">
                <a:solidFill>
                  <a:srgbClr val="000000"/>
                </a:solidFill>
                <a:latin typeface="Consolas" panose="020B0609020204030204" pitchFamily="49" charset="0"/>
              </a:rPr>
              <a:t>semSignalCounting</a:t>
            </a:r>
            <a:r>
              <a:rPr lang="en-US" sz="1800" b="1" dirty="0">
                <a:solidFill>
                  <a:srgbClr val="000000"/>
                </a:solidFill>
                <a:latin typeface="Consolas" panose="020B0609020204030204" pitchFamily="49" charset="0"/>
              </a:rPr>
              <a:t>(Semaphore* semaphore)	// signal counting semaphore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if (++semaphore-&gt;state &gt; 0) return;	// return if nothing in queue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deQ</a:t>
            </a:r>
            <a:r>
              <a:rPr lang="en-US" sz="1800" b="1" dirty="0">
                <a:solidFill>
                  <a:srgbClr val="000000"/>
                </a:solidFill>
                <a:latin typeface="Consolas" panose="020B0609020204030204" pitchFamily="49" charset="0"/>
              </a:rPr>
              <a:t>(semaphore-&gt;queue, -1);		// dequeue task</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tcb</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].state = S_READY;		// ready task for execution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enQ</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rq</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tcb</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].priority);		// move task to ready queue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return;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 end </a:t>
            </a:r>
            <a:r>
              <a:rPr lang="en-US" sz="1800" b="1" dirty="0" err="1">
                <a:solidFill>
                  <a:srgbClr val="000000"/>
                </a:solidFill>
                <a:latin typeface="Consolas" panose="020B0609020204030204" pitchFamily="49" charset="0"/>
              </a:rPr>
              <a:t>semSignalCounting</a:t>
            </a:r>
            <a:endParaRPr lang="en-US" sz="1800" b="1" dirty="0">
              <a:solidFill>
                <a:srgbClr val="000000"/>
              </a:solidFill>
              <a:latin typeface="Consolas" panose="020B0609020204030204" pitchFamily="49" charset="0"/>
            </a:endParaRPr>
          </a:p>
        </p:txBody>
      </p:sp>
      <p:grpSp>
        <p:nvGrpSpPr>
          <p:cNvPr id="7" name="Group 6">
            <a:extLst>
              <a:ext uri="{FF2B5EF4-FFF2-40B4-BE49-F238E27FC236}">
                <a16:creationId xmlns:a16="http://schemas.microsoft.com/office/drawing/2014/main" id="{018EDFB9-A8F3-416E-ADB7-CEC7DA1DFED5}"/>
              </a:ext>
            </a:extLst>
          </p:cNvPr>
          <p:cNvGrpSpPr/>
          <p:nvPr/>
        </p:nvGrpSpPr>
        <p:grpSpPr>
          <a:xfrm>
            <a:off x="708661" y="1878677"/>
            <a:ext cx="9909810" cy="2223756"/>
            <a:chOff x="590550" y="1984664"/>
            <a:chExt cx="8258175" cy="1853130"/>
          </a:xfrm>
        </p:grpSpPr>
        <p:sp>
          <p:nvSpPr>
            <p:cNvPr id="8" name="Rounded Rectangular Callout 2">
              <a:extLst>
                <a:ext uri="{FF2B5EF4-FFF2-40B4-BE49-F238E27FC236}">
                  <a16:creationId xmlns:a16="http://schemas.microsoft.com/office/drawing/2014/main" id="{FD7784CF-A671-4343-BE64-428867F2E611}"/>
                </a:ext>
              </a:extLst>
            </p:cNvPr>
            <p:cNvSpPr/>
            <p:nvPr/>
          </p:nvSpPr>
          <p:spPr bwMode="auto">
            <a:xfrm>
              <a:off x="590550" y="1984664"/>
              <a:ext cx="4429125" cy="317355"/>
            </a:xfrm>
            <a:prstGeom prst="wedgeRoundRectCallout">
              <a:avLst>
                <a:gd name="adj1" fmla="val 96410"/>
                <a:gd name="adj2" fmla="val 444224"/>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9" name="TextBox 8">
              <a:extLst>
                <a:ext uri="{FF2B5EF4-FFF2-40B4-BE49-F238E27FC236}">
                  <a16:creationId xmlns:a16="http://schemas.microsoft.com/office/drawing/2014/main" id="{4E271D72-FC45-4884-937C-AF36D8D2903A}"/>
                </a:ext>
              </a:extLst>
            </p:cNvPr>
            <p:cNvSpPr txBox="1"/>
            <p:nvPr/>
          </p:nvSpPr>
          <p:spPr>
            <a:xfrm>
              <a:off x="7200900" y="3453073"/>
              <a:ext cx="1647825" cy="384721"/>
            </a:xfrm>
            <a:prstGeom prst="rect">
              <a:avLst/>
            </a:prstGeom>
            <a:noFill/>
          </p:spPr>
          <p:txBody>
            <a:bodyPr wrap="square" rtlCol="0">
              <a:spAutoFit/>
            </a:bodyPr>
            <a:lstStyle/>
            <a:p>
              <a:r>
                <a:rPr lang="en-US" b="1" dirty="0">
                  <a:solidFill>
                    <a:srgbClr val="FF0000"/>
                  </a:solidFill>
                  <a:latin typeface="Comic Sans MS" panose="030F0702030302020204" pitchFamily="66" charset="0"/>
                </a:rPr>
                <a:t>Produce</a:t>
              </a:r>
            </a:p>
          </p:txBody>
        </p:sp>
      </p:grpSp>
      <p:grpSp>
        <p:nvGrpSpPr>
          <p:cNvPr id="10" name="Group 9">
            <a:extLst>
              <a:ext uri="{FF2B5EF4-FFF2-40B4-BE49-F238E27FC236}">
                <a16:creationId xmlns:a16="http://schemas.microsoft.com/office/drawing/2014/main" id="{DC1CD58C-C608-46D9-9906-47ED8DB288EF}"/>
              </a:ext>
            </a:extLst>
          </p:cNvPr>
          <p:cNvGrpSpPr/>
          <p:nvPr/>
        </p:nvGrpSpPr>
        <p:grpSpPr>
          <a:xfrm>
            <a:off x="708661" y="2744374"/>
            <a:ext cx="9909810" cy="1741759"/>
            <a:chOff x="590550" y="2230463"/>
            <a:chExt cx="8258175" cy="1451466"/>
          </a:xfrm>
        </p:grpSpPr>
        <p:sp>
          <p:nvSpPr>
            <p:cNvPr id="11" name="Rounded Rectangular Callout 13">
              <a:extLst>
                <a:ext uri="{FF2B5EF4-FFF2-40B4-BE49-F238E27FC236}">
                  <a16:creationId xmlns:a16="http://schemas.microsoft.com/office/drawing/2014/main" id="{783F4551-424F-4401-9AA1-A7CF3F705F05}"/>
                </a:ext>
              </a:extLst>
            </p:cNvPr>
            <p:cNvSpPr/>
            <p:nvPr/>
          </p:nvSpPr>
          <p:spPr bwMode="auto">
            <a:xfrm>
              <a:off x="590550" y="2230463"/>
              <a:ext cx="4429125" cy="749851"/>
            </a:xfrm>
            <a:prstGeom prst="wedgeRoundRectCallout">
              <a:avLst>
                <a:gd name="adj1" fmla="val 96821"/>
                <a:gd name="adj2" fmla="val 107305"/>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12" name="TextBox 11">
              <a:extLst>
                <a:ext uri="{FF2B5EF4-FFF2-40B4-BE49-F238E27FC236}">
                  <a16:creationId xmlns:a16="http://schemas.microsoft.com/office/drawing/2014/main" id="{F373FCEA-9FBB-4833-AB7C-D8C04C23F3DD}"/>
                </a:ext>
              </a:extLst>
            </p:cNvPr>
            <p:cNvSpPr txBox="1"/>
            <p:nvPr/>
          </p:nvSpPr>
          <p:spPr>
            <a:xfrm>
              <a:off x="7200900" y="3297208"/>
              <a:ext cx="1647825" cy="384721"/>
            </a:xfrm>
            <a:prstGeom prst="rect">
              <a:avLst/>
            </a:prstGeom>
            <a:noFill/>
          </p:spPr>
          <p:txBody>
            <a:bodyPr wrap="square" rtlCol="0">
              <a:spAutoFit/>
            </a:bodyPr>
            <a:lstStyle/>
            <a:p>
              <a:r>
                <a:rPr lang="en-US" b="1" dirty="0">
                  <a:solidFill>
                    <a:srgbClr val="FF0000"/>
                  </a:solidFill>
                  <a:latin typeface="Comic Sans MS" panose="030F0702030302020204" pitchFamily="66" charset="0"/>
                </a:rPr>
                <a:t>Consume</a:t>
              </a:r>
            </a:p>
          </p:txBody>
        </p:sp>
      </p:grpSp>
      <p:grpSp>
        <p:nvGrpSpPr>
          <p:cNvPr id="13" name="Group 12">
            <a:extLst>
              <a:ext uri="{FF2B5EF4-FFF2-40B4-BE49-F238E27FC236}">
                <a16:creationId xmlns:a16="http://schemas.microsoft.com/office/drawing/2014/main" id="{79475DB2-C7E1-41D8-810A-E3E6B560B8DA}"/>
              </a:ext>
            </a:extLst>
          </p:cNvPr>
          <p:cNvGrpSpPr/>
          <p:nvPr/>
        </p:nvGrpSpPr>
        <p:grpSpPr>
          <a:xfrm>
            <a:off x="708661" y="4805159"/>
            <a:ext cx="10051163" cy="1447051"/>
            <a:chOff x="590550" y="1842124"/>
            <a:chExt cx="8375969" cy="1205876"/>
          </a:xfrm>
        </p:grpSpPr>
        <p:sp>
          <p:nvSpPr>
            <p:cNvPr id="14" name="Rounded Rectangular Callout 16">
              <a:extLst>
                <a:ext uri="{FF2B5EF4-FFF2-40B4-BE49-F238E27FC236}">
                  <a16:creationId xmlns:a16="http://schemas.microsoft.com/office/drawing/2014/main" id="{B19E8336-DEC1-4AC9-A336-51014F04AA19}"/>
                </a:ext>
              </a:extLst>
            </p:cNvPr>
            <p:cNvSpPr/>
            <p:nvPr/>
          </p:nvSpPr>
          <p:spPr bwMode="auto">
            <a:xfrm>
              <a:off x="590550" y="2038350"/>
              <a:ext cx="4429125" cy="1009650"/>
            </a:xfrm>
            <a:prstGeom prst="wedgeRoundRectCallout">
              <a:avLst>
                <a:gd name="adj1" fmla="val 74794"/>
                <a:gd name="adj2" fmla="val -48880"/>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15" name="TextBox 14">
              <a:extLst>
                <a:ext uri="{FF2B5EF4-FFF2-40B4-BE49-F238E27FC236}">
                  <a16:creationId xmlns:a16="http://schemas.microsoft.com/office/drawing/2014/main" id="{D6CDFAA9-A18C-45B8-B329-84E9E4B350CC}"/>
                </a:ext>
              </a:extLst>
            </p:cNvPr>
            <p:cNvSpPr txBox="1"/>
            <p:nvPr/>
          </p:nvSpPr>
          <p:spPr>
            <a:xfrm>
              <a:off x="6215381" y="1842124"/>
              <a:ext cx="2751138" cy="384721"/>
            </a:xfrm>
            <a:prstGeom prst="rect">
              <a:avLst/>
            </a:prstGeom>
            <a:noFill/>
          </p:spPr>
          <p:txBody>
            <a:bodyPr wrap="square" rtlCol="0">
              <a:spAutoFit/>
            </a:bodyPr>
            <a:lstStyle/>
            <a:p>
              <a:r>
                <a:rPr lang="en-US" b="1" dirty="0">
                  <a:solidFill>
                    <a:srgbClr val="FF0000"/>
                  </a:solidFill>
                  <a:latin typeface="Comic Sans MS" panose="030F0702030302020204" pitchFamily="66" charset="0"/>
                </a:rPr>
                <a:t>Produce &amp; Consume</a:t>
              </a:r>
            </a:p>
          </p:txBody>
        </p:sp>
      </p:grpSp>
    </p:spTree>
    <p:extLst>
      <p:ext uri="{BB962C8B-B14F-4D97-AF65-F5344CB8AC3E}">
        <p14:creationId xmlns:p14="http://schemas.microsoft.com/office/powerpoint/2010/main" val="92375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BE28-B27F-4705-99E3-BFFAB930CF26}"/>
              </a:ext>
            </a:extLst>
          </p:cNvPr>
          <p:cNvSpPr>
            <a:spLocks noGrp="1"/>
          </p:cNvSpPr>
          <p:nvPr>
            <p:ph type="title"/>
          </p:nvPr>
        </p:nvSpPr>
        <p:spPr/>
        <p:txBody>
          <a:bodyPr/>
          <a:lstStyle/>
          <a:p>
            <a:r>
              <a:rPr lang="en-US" i="1" dirty="0"/>
              <a:t>SEM_WAIT - Consumer</a:t>
            </a:r>
            <a:endParaRPr lang="en-US" dirty="0"/>
          </a:p>
        </p:txBody>
      </p:sp>
      <p:sp>
        <p:nvSpPr>
          <p:cNvPr id="3" name="Footer Placeholder 2">
            <a:extLst>
              <a:ext uri="{FF2B5EF4-FFF2-40B4-BE49-F238E27FC236}">
                <a16:creationId xmlns:a16="http://schemas.microsoft.com/office/drawing/2014/main" id="{695512B1-9C8B-4BF2-B5D7-68571C54F0EB}"/>
              </a:ext>
            </a:extLst>
          </p:cNvPr>
          <p:cNvSpPr>
            <a:spLocks noGrp="1"/>
          </p:cNvSpPr>
          <p:nvPr>
            <p:ph type="ftr" sz="quarter" idx="11"/>
          </p:nvPr>
        </p:nvSpPr>
        <p:spPr/>
        <p:txBody>
          <a:bodyPr/>
          <a:lstStyle/>
          <a:p>
            <a:pPr>
              <a:defRPr/>
            </a:pPr>
            <a:r>
              <a:rPr lang="en-US"/>
              <a:t>Mutual Exclusion (12)</a:t>
            </a:r>
            <a:endParaRPr lang="en-US" dirty="0"/>
          </a:p>
        </p:txBody>
      </p:sp>
      <p:sp>
        <p:nvSpPr>
          <p:cNvPr id="4" name="Slide Number Placeholder 3">
            <a:extLst>
              <a:ext uri="{FF2B5EF4-FFF2-40B4-BE49-F238E27FC236}">
                <a16:creationId xmlns:a16="http://schemas.microsoft.com/office/drawing/2014/main" id="{444304E8-E3F9-4DE9-8886-F0E974663500}"/>
              </a:ext>
            </a:extLst>
          </p:cNvPr>
          <p:cNvSpPr>
            <a:spLocks noGrp="1"/>
          </p:cNvSpPr>
          <p:nvPr>
            <p:ph type="sldNum" sz="quarter" idx="12"/>
          </p:nvPr>
        </p:nvSpPr>
        <p:spPr/>
        <p:txBody>
          <a:bodyPr/>
          <a:lstStyle/>
          <a:p>
            <a:pPr>
              <a:defRPr/>
            </a:pPr>
            <a:fld id="{F59D9B86-AB8B-404F-8D86-C97B35C4C67E}" type="slidenum">
              <a:rPr lang="en-US" smtClean="0"/>
              <a:pPr>
                <a:defRPr/>
              </a:pPr>
              <a:t>8</a:t>
            </a:fld>
            <a:endParaRPr lang="en-US" dirty="0"/>
          </a:p>
        </p:txBody>
      </p:sp>
      <p:sp>
        <p:nvSpPr>
          <p:cNvPr id="5" name="Text Box 3">
            <a:extLst>
              <a:ext uri="{FF2B5EF4-FFF2-40B4-BE49-F238E27FC236}">
                <a16:creationId xmlns:a16="http://schemas.microsoft.com/office/drawing/2014/main" id="{48E8768D-FA7A-46CD-B9A9-59934A06404A}"/>
              </a:ext>
            </a:extLst>
          </p:cNvPr>
          <p:cNvSpPr txBox="1">
            <a:spLocks noChangeArrowheads="1"/>
          </p:cNvSpPr>
          <p:nvPr/>
        </p:nvSpPr>
        <p:spPr bwMode="auto">
          <a:xfrm>
            <a:off x="495300" y="1300110"/>
            <a:ext cx="998410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1pPr>
            <a:lvl2pPr marL="742950" indent="-28575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2pPr>
            <a:lvl3pPr marL="11430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3pPr>
            <a:lvl4pPr marL="16002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4pPr>
            <a:lvl5pPr marL="20574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9pPr>
          </a:lstStyle>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void </a:t>
            </a:r>
            <a:r>
              <a:rPr lang="en-US" sz="1600" b="1" dirty="0" err="1">
                <a:solidFill>
                  <a:srgbClr val="000000"/>
                </a:solidFill>
                <a:latin typeface="Consolas" panose="020B0609020204030204" pitchFamily="49" charset="0"/>
              </a:rPr>
              <a:t>semWaitBinary</a:t>
            </a:r>
            <a:r>
              <a:rPr lang="en-US" sz="1600" b="1" dirty="0">
                <a:solidFill>
                  <a:srgbClr val="000000"/>
                </a:solidFill>
                <a:latin typeface="Consolas" panose="020B0609020204030204" pitchFamily="49" charset="0"/>
              </a:rPr>
              <a:t>(Semaphore* semaphore)	// wait binary semaphore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if (semaphore-&gt;state == 0)	// signaled?</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  </a:t>
            </a:r>
            <a:r>
              <a:rPr lang="en-US" sz="1600" b="1" dirty="0" err="1">
                <a:solidFill>
                  <a:srgbClr val="000000"/>
                </a:solidFill>
                <a:latin typeface="Consolas" panose="020B0609020204030204" pitchFamily="49" charset="0"/>
              </a:rPr>
              <a:t>tcb</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curTask</a:t>
            </a:r>
            <a:r>
              <a:rPr lang="en-US" sz="1600" b="1" dirty="0">
                <a:solidFill>
                  <a:srgbClr val="000000"/>
                </a:solidFill>
                <a:latin typeface="Consolas" panose="020B0609020204030204" pitchFamily="49" charset="0"/>
              </a:rPr>
              <a:t>].state = S_BLOCKED;	// n, change task state to blocked</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enQ</a:t>
            </a:r>
            <a:r>
              <a:rPr lang="en-US" sz="1600" b="1" dirty="0">
                <a:solidFill>
                  <a:srgbClr val="000000"/>
                </a:solidFill>
                <a:latin typeface="Consolas" panose="020B0609020204030204" pitchFamily="49" charset="0"/>
              </a:rPr>
              <a:t>(semaphore-&gt;queue, </a:t>
            </a:r>
            <a:r>
              <a:rPr lang="en-US" sz="1600" b="1" dirty="0" err="1">
                <a:solidFill>
                  <a:srgbClr val="000000"/>
                </a:solidFill>
                <a:latin typeface="Consolas" panose="020B0609020204030204" pitchFamily="49" charset="0"/>
              </a:rPr>
              <a:t>deQ</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rq</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curTask</a:t>
            </a:r>
            <a:r>
              <a:rPr lang="en-US" sz="1600" b="1" dirty="0">
                <a:solidFill>
                  <a:srgbClr val="000000"/>
                </a:solidFill>
                <a:latin typeface="Consolas" panose="020B0609020204030204" pitchFamily="49" charset="0"/>
              </a:rPr>
              <a:t>)); 	// move from ready to blocked queue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r>
              <a:rPr lang="en-US" sz="1600" b="1" dirty="0" err="1">
                <a:solidFill>
                  <a:srgbClr val="FF0033"/>
                </a:solidFill>
                <a:latin typeface="Consolas" panose="020B0609020204030204" pitchFamily="49" charset="0"/>
              </a:rPr>
              <a:t>swapTask</a:t>
            </a:r>
            <a:r>
              <a:rPr lang="en-US" sz="1600" b="1" dirty="0">
                <a:solidFill>
                  <a:srgbClr val="FF0033"/>
                </a:solidFill>
                <a:latin typeface="Consolas" panose="020B0609020204030204" pitchFamily="49" charset="0"/>
              </a:rPr>
              <a:t>();			// reschedule the tasks</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semaphore-&gt;state = 0;		// consume semaphore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return;					// return w/no block</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 end </a:t>
            </a:r>
            <a:r>
              <a:rPr lang="en-US" sz="1600" b="1" dirty="0" err="1">
                <a:solidFill>
                  <a:srgbClr val="000000"/>
                </a:solidFill>
                <a:latin typeface="Consolas" panose="020B0609020204030204" pitchFamily="49" charset="0"/>
              </a:rPr>
              <a:t>semWaitBinary</a:t>
            </a:r>
            <a:endParaRPr lang="en-US" sz="1600" b="1" dirty="0">
              <a:solidFill>
                <a:srgbClr val="000000"/>
              </a:solidFill>
              <a:latin typeface="Consolas" panose="020B0609020204030204" pitchFamily="49" charset="0"/>
            </a:endParaRPr>
          </a:p>
        </p:txBody>
      </p:sp>
      <p:sp>
        <p:nvSpPr>
          <p:cNvPr id="6" name="Text Box 3">
            <a:extLst>
              <a:ext uri="{FF2B5EF4-FFF2-40B4-BE49-F238E27FC236}">
                <a16:creationId xmlns:a16="http://schemas.microsoft.com/office/drawing/2014/main" id="{5955F684-D31E-4786-8254-C6B61819066A}"/>
              </a:ext>
            </a:extLst>
          </p:cNvPr>
          <p:cNvSpPr txBox="1">
            <a:spLocks noChangeArrowheads="1"/>
          </p:cNvSpPr>
          <p:nvPr/>
        </p:nvSpPr>
        <p:spPr bwMode="auto">
          <a:xfrm>
            <a:off x="503611" y="4069659"/>
            <a:ext cx="998410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1pPr>
            <a:lvl2pPr marL="742950" indent="-28575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2pPr>
            <a:lvl3pPr marL="11430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3pPr>
            <a:lvl4pPr marL="16002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4pPr>
            <a:lvl5pPr marL="20574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9pPr>
          </a:lstStyle>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void </a:t>
            </a:r>
            <a:r>
              <a:rPr lang="en-US" sz="1600" b="1" dirty="0" err="1">
                <a:solidFill>
                  <a:srgbClr val="000000"/>
                </a:solidFill>
                <a:latin typeface="Consolas" panose="020B0609020204030204" pitchFamily="49" charset="0"/>
              </a:rPr>
              <a:t>semWaitCounting</a:t>
            </a:r>
            <a:r>
              <a:rPr lang="en-US" sz="1600" b="1" dirty="0">
                <a:solidFill>
                  <a:srgbClr val="000000"/>
                </a:solidFill>
                <a:latin typeface="Consolas" panose="020B0609020204030204" pitchFamily="49" charset="0"/>
              </a:rPr>
              <a:t>(Semaphore* semaphore)	// wait counting semaphore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semaphore-&gt;state--;		// consume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if (semaphore-&gt;state  &lt; 0)</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  </a:t>
            </a:r>
            <a:r>
              <a:rPr lang="en-US" sz="1600" b="1" dirty="0" err="1">
                <a:solidFill>
                  <a:srgbClr val="000000"/>
                </a:solidFill>
                <a:latin typeface="Consolas" panose="020B0609020204030204" pitchFamily="49" charset="0"/>
              </a:rPr>
              <a:t>tcb</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curTask</a:t>
            </a:r>
            <a:r>
              <a:rPr lang="en-US" sz="1600" b="1" dirty="0">
                <a:solidFill>
                  <a:srgbClr val="000000"/>
                </a:solidFill>
                <a:latin typeface="Consolas" panose="020B0609020204030204" pitchFamily="49" charset="0"/>
              </a:rPr>
              <a:t>].state = S_BLOCKED;	// change task state to blocked</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enQ</a:t>
            </a:r>
            <a:r>
              <a:rPr lang="en-US" sz="1600" b="1" dirty="0">
                <a:solidFill>
                  <a:srgbClr val="000000"/>
                </a:solidFill>
                <a:latin typeface="Consolas" panose="020B0609020204030204" pitchFamily="49" charset="0"/>
              </a:rPr>
              <a:t>(semaphore-&gt;queue, </a:t>
            </a:r>
            <a:r>
              <a:rPr lang="en-US" sz="1600" b="1" dirty="0" err="1">
                <a:solidFill>
                  <a:srgbClr val="000000"/>
                </a:solidFill>
                <a:latin typeface="Consolas" panose="020B0609020204030204" pitchFamily="49" charset="0"/>
              </a:rPr>
              <a:t>deQ</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rq</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curTask</a:t>
            </a:r>
            <a:r>
              <a:rPr lang="en-US" sz="1600" b="1" dirty="0">
                <a:solidFill>
                  <a:srgbClr val="000000"/>
                </a:solidFill>
                <a:latin typeface="Consolas" panose="020B0609020204030204" pitchFamily="49" charset="0"/>
              </a:rPr>
              <a:t>)); // move from ready  to blocked queue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r>
              <a:rPr lang="en-US" sz="1600" b="1" dirty="0" err="1">
                <a:solidFill>
                  <a:srgbClr val="FF0033"/>
                </a:solidFill>
                <a:latin typeface="Consolas" panose="020B0609020204030204" pitchFamily="49" charset="0"/>
              </a:rPr>
              <a:t>swapTask</a:t>
            </a:r>
            <a:r>
              <a:rPr lang="en-US" sz="1600" b="1" dirty="0">
                <a:solidFill>
                  <a:srgbClr val="FF0033"/>
                </a:solidFill>
                <a:latin typeface="Consolas" panose="020B0609020204030204" pitchFamily="49" charset="0"/>
              </a:rPr>
              <a:t>();			// reschedule the tasks</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return;					// return w/semaphore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 end </a:t>
            </a:r>
            <a:r>
              <a:rPr lang="en-US" sz="1600" b="1" dirty="0" err="1">
                <a:solidFill>
                  <a:srgbClr val="000000"/>
                </a:solidFill>
                <a:latin typeface="Consolas" panose="020B0609020204030204" pitchFamily="49" charset="0"/>
              </a:rPr>
              <a:t>semWaitCounting</a:t>
            </a:r>
            <a:endParaRPr lang="en-US" sz="1600" b="1" dirty="0">
              <a:solidFill>
                <a:srgbClr val="000000"/>
              </a:solidFill>
              <a:latin typeface="Consolas" panose="020B0609020204030204" pitchFamily="49" charset="0"/>
            </a:endParaRPr>
          </a:p>
        </p:txBody>
      </p:sp>
      <p:grpSp>
        <p:nvGrpSpPr>
          <p:cNvPr id="7" name="Group 6">
            <a:extLst>
              <a:ext uri="{FF2B5EF4-FFF2-40B4-BE49-F238E27FC236}">
                <a16:creationId xmlns:a16="http://schemas.microsoft.com/office/drawing/2014/main" id="{4F32C884-0371-4E08-BE04-29540A306BCE}"/>
              </a:ext>
            </a:extLst>
          </p:cNvPr>
          <p:cNvGrpSpPr/>
          <p:nvPr/>
        </p:nvGrpSpPr>
        <p:grpSpPr>
          <a:xfrm>
            <a:off x="708661" y="3011426"/>
            <a:ext cx="9462628" cy="1150145"/>
            <a:chOff x="590550" y="2453005"/>
            <a:chExt cx="7885522" cy="958454"/>
          </a:xfrm>
        </p:grpSpPr>
        <p:sp>
          <p:nvSpPr>
            <p:cNvPr id="8" name="Rounded Rectangular Callout 13">
              <a:extLst>
                <a:ext uri="{FF2B5EF4-FFF2-40B4-BE49-F238E27FC236}">
                  <a16:creationId xmlns:a16="http://schemas.microsoft.com/office/drawing/2014/main" id="{74FA9D18-EECA-4B6D-A40D-F6A1C73D36C2}"/>
                </a:ext>
              </a:extLst>
            </p:cNvPr>
            <p:cNvSpPr/>
            <p:nvPr/>
          </p:nvSpPr>
          <p:spPr bwMode="auto">
            <a:xfrm>
              <a:off x="590550" y="2453005"/>
              <a:ext cx="6248633" cy="347979"/>
            </a:xfrm>
            <a:prstGeom prst="wedgeRoundRectCallout">
              <a:avLst>
                <a:gd name="adj1" fmla="val 56489"/>
                <a:gd name="adj2" fmla="val 180947"/>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9" name="TextBox 8">
              <a:extLst>
                <a:ext uri="{FF2B5EF4-FFF2-40B4-BE49-F238E27FC236}">
                  <a16:creationId xmlns:a16="http://schemas.microsoft.com/office/drawing/2014/main" id="{506002B3-BF0C-48C1-9B2E-AA194E7FFB1F}"/>
                </a:ext>
              </a:extLst>
            </p:cNvPr>
            <p:cNvSpPr txBox="1"/>
            <p:nvPr/>
          </p:nvSpPr>
          <p:spPr>
            <a:xfrm>
              <a:off x="7305141" y="3103682"/>
              <a:ext cx="1170931" cy="307777"/>
            </a:xfrm>
            <a:prstGeom prst="rect">
              <a:avLst/>
            </a:prstGeom>
            <a:noFill/>
          </p:spPr>
          <p:txBody>
            <a:bodyPr wrap="square" rtlCol="0">
              <a:spAutoFit/>
            </a:bodyPr>
            <a:lstStyle/>
            <a:p>
              <a:r>
                <a:rPr lang="en-US" b="1" dirty="0">
                  <a:solidFill>
                    <a:srgbClr val="FF0000"/>
                  </a:solidFill>
                  <a:latin typeface="Comic Sans MS" panose="030F0702030302020204" pitchFamily="66" charset="0"/>
                </a:rPr>
                <a:t>Consume</a:t>
              </a:r>
            </a:p>
          </p:txBody>
        </p:sp>
      </p:grpSp>
      <p:sp>
        <p:nvSpPr>
          <p:cNvPr id="10" name="Rounded Rectangular Callout 13">
            <a:extLst>
              <a:ext uri="{FF2B5EF4-FFF2-40B4-BE49-F238E27FC236}">
                <a16:creationId xmlns:a16="http://schemas.microsoft.com/office/drawing/2014/main" id="{21F8BE4A-691A-49D0-A636-1B43102FF10B}"/>
              </a:ext>
            </a:extLst>
          </p:cNvPr>
          <p:cNvSpPr/>
          <p:nvPr/>
        </p:nvSpPr>
        <p:spPr bwMode="auto">
          <a:xfrm>
            <a:off x="662658" y="4565157"/>
            <a:ext cx="7566942" cy="417575"/>
          </a:xfrm>
          <a:prstGeom prst="wedgeRoundRectCallout">
            <a:avLst>
              <a:gd name="adj1" fmla="val 56929"/>
              <a:gd name="adj2" fmla="val -152766"/>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Tree>
    <p:extLst>
      <p:ext uri="{BB962C8B-B14F-4D97-AF65-F5344CB8AC3E}">
        <p14:creationId xmlns:p14="http://schemas.microsoft.com/office/powerpoint/2010/main" val="156054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67D2-D7B6-46DB-A13E-174DFE0FCF46}"/>
              </a:ext>
            </a:extLst>
          </p:cNvPr>
          <p:cNvSpPr>
            <a:spLocks noGrp="1"/>
          </p:cNvSpPr>
          <p:nvPr>
            <p:ph type="title"/>
          </p:nvPr>
        </p:nvSpPr>
        <p:spPr/>
        <p:txBody>
          <a:bodyPr/>
          <a:lstStyle/>
          <a:p>
            <a:r>
              <a:rPr lang="en-US" dirty="0"/>
              <a:t>Step 3: 5-State Scheduling</a:t>
            </a:r>
          </a:p>
        </p:txBody>
      </p:sp>
      <p:sp>
        <p:nvSpPr>
          <p:cNvPr id="3" name="Content Placeholder 2">
            <a:extLst>
              <a:ext uri="{FF2B5EF4-FFF2-40B4-BE49-F238E27FC236}">
                <a16:creationId xmlns:a16="http://schemas.microsoft.com/office/drawing/2014/main" id="{2BE65BE2-E1F2-40FE-8953-E2ABFB461FB7}"/>
              </a:ext>
            </a:extLst>
          </p:cNvPr>
          <p:cNvSpPr>
            <a:spLocks noGrp="1"/>
          </p:cNvSpPr>
          <p:nvPr>
            <p:ph sz="quarter" idx="1"/>
          </p:nvPr>
        </p:nvSpPr>
        <p:spPr>
          <a:xfrm>
            <a:off x="572493" y="1341119"/>
            <a:ext cx="10047884" cy="532837"/>
          </a:xfrm>
        </p:spPr>
        <p:txBody>
          <a:bodyPr/>
          <a:lstStyle/>
          <a:p>
            <a:r>
              <a:rPr lang="en-US" dirty="0"/>
              <a:t>Add priority queue to semaphore struct:</a:t>
            </a:r>
          </a:p>
        </p:txBody>
      </p:sp>
      <p:sp>
        <p:nvSpPr>
          <p:cNvPr id="4" name="Footer Placeholder 3">
            <a:extLst>
              <a:ext uri="{FF2B5EF4-FFF2-40B4-BE49-F238E27FC236}">
                <a16:creationId xmlns:a16="http://schemas.microsoft.com/office/drawing/2014/main" id="{A6085FD3-DD76-4E26-9B7D-3438CE420986}"/>
              </a:ext>
            </a:extLst>
          </p:cNvPr>
          <p:cNvSpPr>
            <a:spLocks noGrp="1"/>
          </p:cNvSpPr>
          <p:nvPr>
            <p:ph type="ftr" sz="quarter" idx="11"/>
          </p:nvPr>
        </p:nvSpPr>
        <p:spPr/>
        <p:txBody>
          <a:bodyPr/>
          <a:lstStyle/>
          <a:p>
            <a:pPr>
              <a:defRPr/>
            </a:pPr>
            <a:r>
              <a:rPr lang="en-US"/>
              <a:t>Mutual Exclusion (12)</a:t>
            </a:r>
            <a:endParaRPr lang="en-US" dirty="0"/>
          </a:p>
        </p:txBody>
      </p:sp>
      <p:sp>
        <p:nvSpPr>
          <p:cNvPr id="5" name="Slide Number Placeholder 4">
            <a:extLst>
              <a:ext uri="{FF2B5EF4-FFF2-40B4-BE49-F238E27FC236}">
                <a16:creationId xmlns:a16="http://schemas.microsoft.com/office/drawing/2014/main" id="{7D728DD6-88F9-402B-A6D4-00EB93F31F85}"/>
              </a:ext>
            </a:extLst>
          </p:cNvPr>
          <p:cNvSpPr>
            <a:spLocks noGrp="1"/>
          </p:cNvSpPr>
          <p:nvPr>
            <p:ph type="sldNum" sz="quarter" idx="12"/>
          </p:nvPr>
        </p:nvSpPr>
        <p:spPr/>
        <p:txBody>
          <a:bodyPr/>
          <a:lstStyle/>
          <a:p>
            <a:pPr>
              <a:defRPr/>
            </a:pPr>
            <a:fld id="{0D7B5496-982B-480A-8085-B08F2CA91C21}" type="slidenum">
              <a:rPr lang="en-US" smtClean="0"/>
              <a:pPr>
                <a:defRPr/>
              </a:pPr>
              <a:t>9</a:t>
            </a:fld>
            <a:endParaRPr lang="en-US" dirty="0"/>
          </a:p>
        </p:txBody>
      </p:sp>
      <p:sp>
        <p:nvSpPr>
          <p:cNvPr id="7" name="TextBox 6">
            <a:extLst>
              <a:ext uri="{FF2B5EF4-FFF2-40B4-BE49-F238E27FC236}">
                <a16:creationId xmlns:a16="http://schemas.microsoft.com/office/drawing/2014/main" id="{C0119353-B4C6-4C8B-B323-325772D840FE}"/>
              </a:ext>
            </a:extLst>
          </p:cNvPr>
          <p:cNvSpPr txBox="1"/>
          <p:nvPr/>
        </p:nvSpPr>
        <p:spPr>
          <a:xfrm>
            <a:off x="1377696" y="1781853"/>
            <a:ext cx="8124607" cy="2092881"/>
          </a:xfrm>
          <a:prstGeom prst="rect">
            <a:avLst/>
          </a:prstGeom>
          <a:noFill/>
        </p:spPr>
        <p:txBody>
          <a:bodyPr wrap="square" rtlCol="0">
            <a:spAutoFit/>
          </a:bodyPr>
          <a:lstStyle/>
          <a:p>
            <a:pPr>
              <a:tabLst>
                <a:tab pos="3829050" algn="l"/>
              </a:tabLst>
            </a:pPr>
            <a:r>
              <a:rPr lang="en-US" sz="1600" b="1" dirty="0">
                <a:latin typeface="Consolas" panose="020B0609020204030204" pitchFamily="49" charset="0"/>
              </a:rPr>
              <a:t>typedef struct semaphore	// semaphore</a:t>
            </a:r>
          </a:p>
          <a:p>
            <a:pPr>
              <a:tabLst>
                <a:tab pos="3829050" algn="l"/>
              </a:tabLst>
            </a:pPr>
            <a:r>
              <a:rPr lang="en-US" sz="1600" b="1" dirty="0">
                <a:latin typeface="Consolas" panose="020B0609020204030204" pitchFamily="49" charset="0"/>
              </a:rPr>
              <a:t>{  struct semaphore* </a:t>
            </a:r>
            <a:r>
              <a:rPr lang="en-US" sz="1600" b="1" dirty="0" err="1">
                <a:latin typeface="Consolas" panose="020B0609020204030204" pitchFamily="49" charset="0"/>
              </a:rPr>
              <a:t>semLink</a:t>
            </a:r>
            <a:r>
              <a:rPr lang="en-US" sz="1600" b="1" dirty="0">
                <a:latin typeface="Consolas" panose="020B0609020204030204" pitchFamily="49" charset="0"/>
              </a:rPr>
              <a:t>;	// link to next semaphore</a:t>
            </a:r>
          </a:p>
          <a:p>
            <a:pPr>
              <a:tabLst>
                <a:tab pos="3829050" algn="l"/>
              </a:tabLst>
            </a:pPr>
            <a:r>
              <a:rPr lang="en-US" sz="1600" b="1" dirty="0">
                <a:latin typeface="Consolas" panose="020B0609020204030204" pitchFamily="49" charset="0"/>
              </a:rPr>
              <a:t>   char* name;	// semaphore name (malloc)</a:t>
            </a:r>
          </a:p>
          <a:p>
            <a:pPr>
              <a:tabLst>
                <a:tab pos="3829050" algn="l"/>
              </a:tabLst>
            </a:pPr>
            <a:r>
              <a:rPr lang="en-US" sz="1600" b="1" dirty="0">
                <a:latin typeface="Consolas" panose="020B0609020204030204" pitchFamily="49" charset="0"/>
              </a:rPr>
              <a:t>   int state;	// state (count)</a:t>
            </a:r>
          </a:p>
          <a:p>
            <a:pPr>
              <a:tabLst>
                <a:tab pos="3829050" algn="l"/>
              </a:tabLst>
            </a:pPr>
            <a:r>
              <a:rPr lang="en-US" sz="1600" b="1" dirty="0">
                <a:latin typeface="Consolas" panose="020B0609020204030204" pitchFamily="49" charset="0"/>
              </a:rPr>
              <a:t>   int type;	// type (binary/counting)</a:t>
            </a:r>
          </a:p>
          <a:p>
            <a:pPr>
              <a:tabLst>
                <a:tab pos="3829050" algn="l"/>
              </a:tabLst>
            </a:pPr>
            <a:r>
              <a:rPr lang="en-US" sz="1600" b="1" dirty="0">
                <a:latin typeface="Consolas" panose="020B0609020204030204" pitchFamily="49" charset="0"/>
              </a:rPr>
              <a:t>   int </a:t>
            </a:r>
            <a:r>
              <a:rPr lang="en-US" sz="1600" b="1" dirty="0" err="1">
                <a:latin typeface="Consolas" panose="020B0609020204030204" pitchFamily="49" charset="0"/>
              </a:rPr>
              <a:t>taskNum</a:t>
            </a:r>
            <a:r>
              <a:rPr lang="en-US" sz="1600" b="1" dirty="0">
                <a:latin typeface="Consolas" panose="020B0609020204030204" pitchFamily="49" charset="0"/>
              </a:rPr>
              <a:t>;	// </a:t>
            </a:r>
            <a:r>
              <a:rPr lang="en-US" sz="1600" b="1" dirty="0" err="1">
                <a:latin typeface="Consolas" panose="020B0609020204030204" pitchFamily="49" charset="0"/>
              </a:rPr>
              <a:t>tid</a:t>
            </a:r>
            <a:r>
              <a:rPr lang="en-US" sz="1600" b="1" dirty="0">
                <a:latin typeface="Consolas" panose="020B0609020204030204" pitchFamily="49" charset="0"/>
              </a:rPr>
              <a:t> of creator</a:t>
            </a:r>
          </a:p>
          <a:p>
            <a:pPr>
              <a:tabLst>
                <a:tab pos="3829050" algn="l"/>
              </a:tabLst>
            </a:pPr>
            <a:r>
              <a:rPr lang="en-US" sz="1600" b="1" dirty="0">
                <a:latin typeface="Consolas" panose="020B0609020204030204" pitchFamily="49" charset="0"/>
              </a:rPr>
              <a:t>   </a:t>
            </a:r>
            <a:r>
              <a:rPr lang="en-US" b="1" dirty="0" err="1">
                <a:solidFill>
                  <a:srgbClr val="FF0000"/>
                </a:solidFill>
                <a:latin typeface="Consolas" panose="020B0609020204030204" pitchFamily="49" charset="0"/>
              </a:rPr>
              <a:t>PQueue</a:t>
            </a:r>
            <a:r>
              <a:rPr lang="en-US" b="1" dirty="0">
                <a:solidFill>
                  <a:srgbClr val="FF0000"/>
                </a:solidFill>
                <a:latin typeface="Consolas" panose="020B0609020204030204" pitchFamily="49" charset="0"/>
              </a:rPr>
              <a:t> q;	// blocked queue</a:t>
            </a:r>
          </a:p>
          <a:p>
            <a:pPr>
              <a:tabLst>
                <a:tab pos="3829050" algn="l"/>
              </a:tabLst>
            </a:pPr>
            <a:r>
              <a:rPr lang="en-US" sz="1600" b="1" dirty="0">
                <a:latin typeface="Consolas" panose="020B0609020204030204" pitchFamily="49" charset="0"/>
              </a:rPr>
              <a:t>} Semaphore;</a:t>
            </a:r>
          </a:p>
        </p:txBody>
      </p:sp>
      <p:sp>
        <p:nvSpPr>
          <p:cNvPr id="8" name="TextBox 7">
            <a:extLst>
              <a:ext uri="{FF2B5EF4-FFF2-40B4-BE49-F238E27FC236}">
                <a16:creationId xmlns:a16="http://schemas.microsoft.com/office/drawing/2014/main" id="{699AD4E8-0D96-4DCC-BAF3-FC44042049E6}"/>
              </a:ext>
            </a:extLst>
          </p:cNvPr>
          <p:cNvSpPr txBox="1"/>
          <p:nvPr/>
        </p:nvSpPr>
        <p:spPr>
          <a:xfrm>
            <a:off x="1377696" y="4451901"/>
            <a:ext cx="8124607" cy="584775"/>
          </a:xfrm>
          <a:prstGeom prst="rect">
            <a:avLst/>
          </a:prstGeom>
          <a:noFill/>
        </p:spPr>
        <p:txBody>
          <a:bodyPr wrap="square" rtlCol="0">
            <a:spAutoFit/>
          </a:bodyPr>
          <a:lstStyle/>
          <a:p>
            <a:pPr>
              <a:tabLst>
                <a:tab pos="3829050" algn="l"/>
              </a:tabLst>
            </a:pPr>
            <a:r>
              <a:rPr lang="en-US" sz="1600" b="1" dirty="0">
                <a:latin typeface="Consolas" panose="020B0609020204030204" pitchFamily="49" charset="0"/>
              </a:rPr>
              <a:t>semaphore-&gt;q = (int*)malloc((MAX_TASKS + 1) * sizeof(int));</a:t>
            </a:r>
          </a:p>
          <a:p>
            <a:pPr>
              <a:tabLst>
                <a:tab pos="3829050" algn="l"/>
              </a:tabLst>
            </a:pPr>
            <a:r>
              <a:rPr lang="en-US" sz="1600" b="1" dirty="0">
                <a:latin typeface="Consolas" panose="020B0609020204030204" pitchFamily="49" charset="0"/>
              </a:rPr>
              <a:t>semaphore-&gt;q[0] = 0;	// </a:t>
            </a:r>
            <a:r>
              <a:rPr lang="en-US" sz="1600" b="1" dirty="0" err="1">
                <a:latin typeface="Consolas" panose="020B0609020204030204" pitchFamily="49" charset="0"/>
              </a:rPr>
              <a:t>init</a:t>
            </a:r>
            <a:r>
              <a:rPr lang="en-US" sz="1600" b="1" dirty="0">
                <a:latin typeface="Consolas" panose="020B0609020204030204" pitchFamily="49" charset="0"/>
              </a:rPr>
              <a:t> queue</a:t>
            </a:r>
          </a:p>
        </p:txBody>
      </p:sp>
      <p:sp>
        <p:nvSpPr>
          <p:cNvPr id="9" name="Content Placeholder 2">
            <a:extLst>
              <a:ext uri="{FF2B5EF4-FFF2-40B4-BE49-F238E27FC236}">
                <a16:creationId xmlns:a16="http://schemas.microsoft.com/office/drawing/2014/main" id="{7389B699-7C9C-45B9-AC10-A7366DD31B81}"/>
              </a:ext>
            </a:extLst>
          </p:cNvPr>
          <p:cNvSpPr txBox="1">
            <a:spLocks/>
          </p:cNvSpPr>
          <p:nvPr/>
        </p:nvSpPr>
        <p:spPr bwMode="auto">
          <a:xfrm>
            <a:off x="578136" y="3898056"/>
            <a:ext cx="10047884" cy="4337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Malloc semaphore queue in </a:t>
            </a:r>
            <a:r>
              <a:rPr lang="en-US" dirty="0" err="1"/>
              <a:t>createSemaphore</a:t>
            </a:r>
            <a:r>
              <a:rPr lang="en-US" dirty="0"/>
              <a:t>:</a:t>
            </a:r>
          </a:p>
        </p:txBody>
      </p:sp>
      <p:sp>
        <p:nvSpPr>
          <p:cNvPr id="10" name="Content Placeholder 2">
            <a:extLst>
              <a:ext uri="{FF2B5EF4-FFF2-40B4-BE49-F238E27FC236}">
                <a16:creationId xmlns:a16="http://schemas.microsoft.com/office/drawing/2014/main" id="{6C3B41B0-3405-4D6F-BD39-06AEDDA5E083}"/>
              </a:ext>
            </a:extLst>
          </p:cNvPr>
          <p:cNvSpPr txBox="1">
            <a:spLocks/>
          </p:cNvSpPr>
          <p:nvPr/>
        </p:nvSpPr>
        <p:spPr bwMode="auto">
          <a:xfrm>
            <a:off x="572490" y="5156768"/>
            <a:ext cx="10047884" cy="13588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t>semWait</a:t>
            </a:r>
            <a:r>
              <a:rPr lang="en-US" dirty="0"/>
              <a:t>: </a:t>
            </a:r>
            <a:r>
              <a:rPr lang="en-US" dirty="0" err="1"/>
              <a:t>deQueue</a:t>
            </a:r>
            <a:r>
              <a:rPr lang="en-US" dirty="0"/>
              <a:t> current task from ready queue and </a:t>
            </a:r>
            <a:r>
              <a:rPr lang="en-US" dirty="0" err="1"/>
              <a:t>enQueue</a:t>
            </a:r>
            <a:r>
              <a:rPr lang="en-US" dirty="0"/>
              <a:t> in semaphore block queue.</a:t>
            </a:r>
          </a:p>
          <a:p>
            <a:r>
              <a:rPr lang="en-US" dirty="0" err="1"/>
              <a:t>semSignal</a:t>
            </a:r>
            <a:r>
              <a:rPr lang="en-US" dirty="0"/>
              <a:t>: </a:t>
            </a:r>
            <a:r>
              <a:rPr lang="en-US" dirty="0" err="1"/>
              <a:t>deQueue</a:t>
            </a:r>
            <a:r>
              <a:rPr lang="en-US" dirty="0"/>
              <a:t> task from semaphore block queue and </a:t>
            </a:r>
            <a:r>
              <a:rPr lang="en-US" dirty="0" err="1"/>
              <a:t>enQueue</a:t>
            </a:r>
            <a:r>
              <a:rPr lang="en-US" dirty="0"/>
              <a:t> in ready queue.</a:t>
            </a:r>
          </a:p>
          <a:p>
            <a:endParaRPr lang="en-US" dirty="0"/>
          </a:p>
        </p:txBody>
      </p:sp>
    </p:spTree>
    <p:extLst>
      <p:ext uri="{BB962C8B-B14F-4D97-AF65-F5344CB8AC3E}">
        <p14:creationId xmlns:p14="http://schemas.microsoft.com/office/powerpoint/2010/main" val="389427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fade">
                                      <p:cBhvr>
                                        <p:cTn id="3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build="p"/>
      <p:bldP spid="10"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943</TotalTime>
  <Words>4541</Words>
  <Application>Microsoft Office PowerPoint</Application>
  <PresentationFormat>Custom</PresentationFormat>
  <Paragraphs>716</Paragraphs>
  <Slides>31</Slides>
  <Notes>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4" baseType="lpstr">
      <vt:lpstr>Arial</vt:lpstr>
      <vt:lpstr>Arial Narrow</vt:lpstr>
      <vt:lpstr>Calibri</vt:lpstr>
      <vt:lpstr>Comic Sans MS</vt:lpstr>
      <vt:lpstr>Consolas</vt:lpstr>
      <vt:lpstr>Courier New</vt:lpstr>
      <vt:lpstr>Courier Std</vt:lpstr>
      <vt:lpstr>Tahoma</vt:lpstr>
      <vt:lpstr>Times New Roman</vt:lpstr>
      <vt:lpstr>Tw Cen MT</vt:lpstr>
      <vt:lpstr>Wingdings</vt:lpstr>
      <vt:lpstr>CS 235 Theme</vt:lpstr>
      <vt:lpstr>Artwork</vt:lpstr>
      <vt:lpstr>PowerPoint Presentation</vt:lpstr>
      <vt:lpstr>Tip #12: Comma Operator</vt:lpstr>
      <vt:lpstr>Semaphores</vt:lpstr>
      <vt:lpstr>Mutexes</vt:lpstr>
      <vt:lpstr>Semaphores</vt:lpstr>
      <vt:lpstr>Semaphores</vt:lpstr>
      <vt:lpstr>SEM_SIGNAL - Producer</vt:lpstr>
      <vt:lpstr>SEM_WAIT - Consumer</vt:lpstr>
      <vt:lpstr>Step 3: 5-State Scheduling</vt:lpstr>
      <vt:lpstr>5-State Scheduler</vt:lpstr>
      <vt:lpstr>Task Scheduling</vt:lpstr>
      <vt:lpstr>Step 4a: Counting Semaphore</vt:lpstr>
      <vt:lpstr>Task Control Block (tcb)</vt:lpstr>
      <vt:lpstr>Step 4: List Tasks</vt:lpstr>
      <vt:lpstr>Bounded Buffer Solution</vt:lpstr>
      <vt:lpstr>Readers and Writers Problem</vt:lpstr>
      <vt:lpstr>Shared Data</vt:lpstr>
      <vt:lpstr>Readers/Writers</vt:lpstr>
      <vt:lpstr>Writers/Readers</vt:lpstr>
      <vt:lpstr>Barbershop Problem</vt:lpstr>
      <vt:lpstr>Fair Barbershop</vt:lpstr>
      <vt:lpstr>Lab 03: Jurassic Park</vt:lpstr>
      <vt:lpstr>Jurassic Park</vt:lpstr>
      <vt:lpstr>Message Passing</vt:lpstr>
      <vt:lpstr>Synchronization</vt:lpstr>
      <vt:lpstr>Addressing</vt:lpstr>
      <vt:lpstr>Port/Mailbox Ownership</vt:lpstr>
      <vt:lpstr>Monitors</vt:lpstr>
      <vt:lpstr>Monitor for the P/C problem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73</cp:revision>
  <dcterms:created xsi:type="dcterms:W3CDTF">2020-07-19T21:27:39Z</dcterms:created>
  <dcterms:modified xsi:type="dcterms:W3CDTF">2021-10-04T18:17:05Z</dcterms:modified>
</cp:coreProperties>
</file>