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3729" r:id="rId2"/>
    <p:sldId id="1898" r:id="rId3"/>
    <p:sldId id="3935" r:id="rId4"/>
    <p:sldId id="3933" r:id="rId5"/>
    <p:sldId id="3904" r:id="rId6"/>
    <p:sldId id="3905" r:id="rId7"/>
    <p:sldId id="3906" r:id="rId8"/>
    <p:sldId id="3907" r:id="rId9"/>
    <p:sldId id="3908" r:id="rId10"/>
    <p:sldId id="3909" r:id="rId11"/>
    <p:sldId id="3929" r:id="rId12"/>
    <p:sldId id="3912" r:id="rId13"/>
    <p:sldId id="3913" r:id="rId14"/>
    <p:sldId id="3937" r:id="rId15"/>
    <p:sldId id="3914" r:id="rId16"/>
    <p:sldId id="3915" r:id="rId17"/>
    <p:sldId id="3829" r:id="rId18"/>
    <p:sldId id="3830" r:id="rId19"/>
    <p:sldId id="3918" r:id="rId20"/>
    <p:sldId id="3919" r:id="rId21"/>
    <p:sldId id="3832" r:id="rId22"/>
    <p:sldId id="3833" r:id="rId23"/>
    <p:sldId id="3834" r:id="rId24"/>
    <p:sldId id="3835" r:id="rId25"/>
    <p:sldId id="3836" r:id="rId26"/>
    <p:sldId id="3837" r:id="rId27"/>
    <p:sldId id="3838" r:id="rId28"/>
    <p:sldId id="3839" r:id="rId29"/>
    <p:sldId id="3840" r:id="rId30"/>
    <p:sldId id="3841" r:id="rId31"/>
    <p:sldId id="3842" r:id="rId32"/>
    <p:sldId id="3843" r:id="rId33"/>
    <p:sldId id="3844" r:id="rId34"/>
    <p:sldId id="3845" r:id="rId35"/>
    <p:sldId id="3846" r:id="rId36"/>
    <p:sldId id="3847" r:id="rId37"/>
    <p:sldId id="3848" r:id="rId38"/>
    <p:sldId id="3936" r:id="rId39"/>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71" d="100"/>
          <a:sy n="71" d="100"/>
        </p:scale>
        <p:origin x="768" y="66"/>
      </p:cViewPr>
      <p:guideLst/>
    </p:cSldViewPr>
  </p:slideViewPr>
  <p:notesTextViewPr>
    <p:cViewPr>
      <p:scale>
        <a:sx n="3" d="2"/>
        <a:sy n="3" d="2"/>
      </p:scale>
      <p:origin x="0" y="0"/>
    </p:cViewPr>
  </p:notesTextViewPr>
  <p:notesViewPr>
    <p:cSldViewPr snapToGrid="0">
      <p:cViewPr varScale="1">
        <p:scale>
          <a:sx n="67" d="100"/>
          <a:sy n="67" d="100"/>
        </p:scale>
        <p:origin x="293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35890-289D-48CF-A192-5CCB27F70E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22255A-A51A-4040-87FD-BC18C8F47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B41A07-9572-4BA8-B004-1940BA5DB093}" type="datetimeFigureOut">
              <a:rPr lang="en-US" smtClean="0"/>
              <a:t>10/4/2021</a:t>
            </a:fld>
            <a:endParaRPr lang="en-US"/>
          </a:p>
        </p:txBody>
      </p:sp>
      <p:sp>
        <p:nvSpPr>
          <p:cNvPr id="4" name="Footer Placeholder 3">
            <a:extLst>
              <a:ext uri="{FF2B5EF4-FFF2-40B4-BE49-F238E27FC236}">
                <a16:creationId xmlns:a16="http://schemas.microsoft.com/office/drawing/2014/main" id="{1F52C04B-C05F-4C6C-8259-543965D3D3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0C9C99-6F7C-4115-BB8E-498012FD45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4A9C0-C8C6-439F-A9E1-F6B62EC2C6D3}" type="slidenum">
              <a:rPr lang="en-US" smtClean="0"/>
              <a:t>‹#›</a:t>
            </a:fld>
            <a:endParaRPr lang="en-US"/>
          </a:p>
        </p:txBody>
      </p:sp>
    </p:spTree>
    <p:extLst>
      <p:ext uri="{BB962C8B-B14F-4D97-AF65-F5344CB8AC3E}">
        <p14:creationId xmlns:p14="http://schemas.microsoft.com/office/powerpoint/2010/main" val="1652049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28AEA-81C9-4CCC-BD9F-40FD61BC80F3}" type="datetimeFigureOut">
              <a:rPr lang="en-US" smtClean="0"/>
              <a:t>10/4/2021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C7739-F984-46A3-B42A-7DB3B6E905AA}" type="slidenum">
              <a:rPr lang="en-US" smtClean="0"/>
              <a:t>‹#›</a:t>
            </a:fld>
            <a:endParaRPr lang="en-US"/>
          </a:p>
        </p:txBody>
      </p:sp>
    </p:spTree>
    <p:extLst>
      <p:ext uri="{BB962C8B-B14F-4D97-AF65-F5344CB8AC3E}">
        <p14:creationId xmlns:p14="http://schemas.microsoft.com/office/powerpoint/2010/main" val="218344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2F1AA1C3-230D-4C22-BF46-BCEDA1D1E007}" type="slidenum">
              <a:rPr lang="en-US"/>
              <a:pPr/>
              <a:t>4</a:t>
            </a:fld>
            <a:endParaRPr lang="en-US"/>
          </a:p>
        </p:txBody>
      </p:sp>
      <p:sp>
        <p:nvSpPr>
          <p:cNvPr id="2507778" name="Rectangle 2"/>
          <p:cNvSpPr>
            <a:spLocks noGrp="1" noRot="1" noChangeAspect="1" noChangeArrowheads="1" noTextEdit="1"/>
          </p:cNvSpPr>
          <p:nvPr>
            <p:ph type="sldImg"/>
          </p:nvPr>
        </p:nvSpPr>
        <p:spPr>
          <a:xfrm>
            <a:off x="715963" y="695325"/>
            <a:ext cx="5580062" cy="3487738"/>
          </a:xfrm>
          <a:ln/>
        </p:spPr>
      </p:sp>
      <p:sp>
        <p:nvSpPr>
          <p:cNvPr id="2507779" name="Rectangle 3"/>
          <p:cNvSpPr>
            <a:spLocks noGrp="1" noChangeArrowheads="1"/>
          </p:cNvSpPr>
          <p:nvPr>
            <p:ph type="body" idx="1"/>
          </p:nvPr>
        </p:nvSpPr>
        <p:spPr>
          <a:xfrm>
            <a:off x="934720" y="4418013"/>
            <a:ext cx="5140960" cy="4183062"/>
          </a:xfrm>
        </p:spPr>
        <p:txBody>
          <a:bodyPr/>
          <a:lstStyle/>
          <a:p>
            <a:r>
              <a:rPr lang="en-US"/>
              <a:t>Writer’s priority is much more difficult!  This demonstrates a very import pattern.</a:t>
            </a:r>
          </a:p>
          <a:p>
            <a:r>
              <a:rPr lang="en-US"/>
              <a:t>rmutex – protects incrementing readcnt</a:t>
            </a:r>
          </a:p>
          <a:p>
            <a:r>
              <a:rPr lang="en-US"/>
              <a:t>rsem – stops readers when writers want to go.</a:t>
            </a:r>
          </a:p>
          <a:p>
            <a:r>
              <a:rPr lang="en-US"/>
              <a:t>outer – allows writers to jump ahead of the readers</a:t>
            </a:r>
          </a:p>
          <a:p>
            <a:endParaRPr lang="en-US"/>
          </a:p>
          <a:p>
            <a:r>
              <a:rPr lang="en-US"/>
              <a:t>writer doesn’t have to wait on reader’s queue – wait at most on 1 reader.</a:t>
            </a:r>
          </a:p>
          <a:p>
            <a:r>
              <a:rPr lang="en-US"/>
              <a:t>rsem limits the number of readers</a:t>
            </a:r>
          </a:p>
          <a:p>
            <a:r>
              <a:rPr lang="en-US"/>
              <a:t>What about letting 4 in?  Change outer to 4</a:t>
            </a:r>
          </a:p>
          <a:p>
            <a:r>
              <a:rPr lang="en-US"/>
              <a:t>Again, semaphores must have FIFO queues!!!</a:t>
            </a:r>
          </a:p>
          <a:p>
            <a:r>
              <a:rPr lang="en-US"/>
              <a:t>A writer can jump in anytime.</a:t>
            </a:r>
          </a:p>
        </p:txBody>
      </p:sp>
    </p:spTree>
    <p:extLst>
      <p:ext uri="{BB962C8B-B14F-4D97-AF65-F5344CB8AC3E}">
        <p14:creationId xmlns:p14="http://schemas.microsoft.com/office/powerpoint/2010/main" val="1874612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7736FF0D-C101-426A-B03B-3D6765FCF3AE}" type="slidenum">
              <a:rPr lang="en-US"/>
              <a:pPr/>
              <a:t>25</a:t>
            </a:fld>
            <a:endParaRPr lang="en-US"/>
          </a:p>
        </p:txBody>
      </p:sp>
      <p:sp>
        <p:nvSpPr>
          <p:cNvPr id="2486274"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41" tIns="0" rIns="19141" bIns="0" anchor="b"/>
          <a:lstStyle>
            <a:lvl1pPr defTabSz="976313" eaLnBrk="0" hangingPunct="0">
              <a:defRPr sz="2400">
                <a:solidFill>
                  <a:schemeClr val="tx1"/>
                </a:solidFill>
                <a:latin typeface="Times New Roman" pitchFamily="18" charset="0"/>
              </a:defRPr>
            </a:lvl1pPr>
            <a:lvl2pPr marL="742950" indent="-285750" defTabSz="976313" eaLnBrk="0" hangingPunct="0">
              <a:defRPr sz="2400">
                <a:solidFill>
                  <a:schemeClr val="tx1"/>
                </a:solidFill>
                <a:latin typeface="Times New Roman" pitchFamily="18" charset="0"/>
              </a:defRPr>
            </a:lvl2pPr>
            <a:lvl3pPr marL="1143000" indent="-228600" defTabSz="976313" eaLnBrk="0" hangingPunct="0">
              <a:defRPr sz="2400">
                <a:solidFill>
                  <a:schemeClr val="tx1"/>
                </a:solidFill>
                <a:latin typeface="Times New Roman" pitchFamily="18" charset="0"/>
              </a:defRPr>
            </a:lvl3pPr>
            <a:lvl4pPr marL="1600200" indent="-228600" defTabSz="976313" eaLnBrk="0" hangingPunct="0">
              <a:defRPr sz="2400">
                <a:solidFill>
                  <a:schemeClr val="tx1"/>
                </a:solidFill>
                <a:latin typeface="Times New Roman" pitchFamily="18" charset="0"/>
              </a:defRPr>
            </a:lvl4pPr>
            <a:lvl5pPr marL="2057400" indent="-228600" defTabSz="976313" eaLnBrk="0" hangingPunct="0">
              <a:defRPr sz="2400">
                <a:solidFill>
                  <a:schemeClr val="tx1"/>
                </a:solidFill>
                <a:latin typeface="Times New Roman" pitchFamily="18" charset="0"/>
              </a:defRPr>
            </a:lvl5pPr>
            <a:lvl6pPr marL="2514600" indent="-228600" defTabSz="976313" eaLnBrk="0" fontAlgn="base" hangingPunct="0">
              <a:spcBef>
                <a:spcPct val="0"/>
              </a:spcBef>
              <a:spcAft>
                <a:spcPct val="0"/>
              </a:spcAft>
              <a:defRPr sz="2400">
                <a:solidFill>
                  <a:schemeClr val="tx1"/>
                </a:solidFill>
                <a:latin typeface="Times New Roman" pitchFamily="18" charset="0"/>
              </a:defRPr>
            </a:lvl6pPr>
            <a:lvl7pPr marL="2971800" indent="-228600" defTabSz="976313" eaLnBrk="0" fontAlgn="base" hangingPunct="0">
              <a:spcBef>
                <a:spcPct val="0"/>
              </a:spcBef>
              <a:spcAft>
                <a:spcPct val="0"/>
              </a:spcAft>
              <a:defRPr sz="2400">
                <a:solidFill>
                  <a:schemeClr val="tx1"/>
                </a:solidFill>
                <a:latin typeface="Times New Roman" pitchFamily="18" charset="0"/>
              </a:defRPr>
            </a:lvl7pPr>
            <a:lvl8pPr marL="3429000" indent="-228600" defTabSz="976313" eaLnBrk="0" fontAlgn="base" hangingPunct="0">
              <a:spcBef>
                <a:spcPct val="0"/>
              </a:spcBef>
              <a:spcAft>
                <a:spcPct val="0"/>
              </a:spcAft>
              <a:defRPr sz="2400">
                <a:solidFill>
                  <a:schemeClr val="tx1"/>
                </a:solidFill>
                <a:latin typeface="Times New Roman" pitchFamily="18" charset="0"/>
              </a:defRPr>
            </a:lvl8pPr>
            <a:lvl9pPr marL="3886200" indent="-228600" defTabSz="976313" eaLnBrk="0" fontAlgn="base" hangingPunct="0">
              <a:spcBef>
                <a:spcPct val="0"/>
              </a:spcBef>
              <a:spcAft>
                <a:spcPct val="0"/>
              </a:spcAft>
              <a:defRPr sz="2400">
                <a:solidFill>
                  <a:schemeClr val="tx1"/>
                </a:solidFill>
                <a:latin typeface="Times New Roman" pitchFamily="18" charset="0"/>
              </a:defRPr>
            </a:lvl9pPr>
          </a:lstStyle>
          <a:p>
            <a:pPr algn="r"/>
            <a:fld id="{7CB67F84-14EE-4236-B0D0-6F2A6DC2CBE5}" type="slidenum">
              <a:rPr lang="en-US" sz="1000" i="1"/>
              <a:pPr algn="r"/>
              <a:t>25</a:t>
            </a:fld>
            <a:endParaRPr lang="en-US" sz="1000" i="1"/>
          </a:p>
        </p:txBody>
      </p:sp>
      <p:sp>
        <p:nvSpPr>
          <p:cNvPr id="2486275" name="Rectangle 2"/>
          <p:cNvSpPr>
            <a:spLocks noGrp="1" noRot="1" noChangeAspect="1" noChangeArrowheads="1" noTextEdit="1"/>
          </p:cNvSpPr>
          <p:nvPr>
            <p:ph type="sldImg"/>
          </p:nvPr>
        </p:nvSpPr>
        <p:spPr>
          <a:xfrm>
            <a:off x="719138" y="698500"/>
            <a:ext cx="55721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486276" name="Rectangle 3"/>
          <p:cNvSpPr>
            <a:spLocks noGrp="1" noChangeArrowheads="1"/>
          </p:cNvSpPr>
          <p:nvPr>
            <p:ph type="body" idx="1"/>
          </p:nvPr>
        </p:nvSpPr>
        <p:spPr>
          <a:xfrm>
            <a:off x="933098" y="4416425"/>
            <a:ext cx="5142582" cy="4186238"/>
          </a:xfrm>
          <a:ln/>
        </p:spPr>
        <p:txBody>
          <a:bodyPr lIns="90931" tIns="44667" rIns="90931" bIns="44667"/>
          <a:lstStyle/>
          <a:p>
            <a:pPr defTabSz="973138"/>
            <a:endParaRPr lang="en-US"/>
          </a:p>
        </p:txBody>
      </p:sp>
    </p:spTree>
    <p:extLst>
      <p:ext uri="{BB962C8B-B14F-4D97-AF65-F5344CB8AC3E}">
        <p14:creationId xmlns:p14="http://schemas.microsoft.com/office/powerpoint/2010/main" val="3760689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C264B480-BD65-48DF-8463-61403BD9FD23}" type="slidenum">
              <a:rPr lang="en-US"/>
              <a:pPr/>
              <a:t>26</a:t>
            </a:fld>
            <a:endParaRPr lang="en-US"/>
          </a:p>
        </p:txBody>
      </p:sp>
      <p:sp>
        <p:nvSpPr>
          <p:cNvPr id="2478082" name="Slide Image Placeholder 1"/>
          <p:cNvSpPr>
            <a:spLocks noGrp="1" noRot="1" noChangeAspect="1" noTextEdit="1"/>
          </p:cNvSpPr>
          <p:nvPr>
            <p:ph type="sldImg"/>
          </p:nvPr>
        </p:nvSpPr>
        <p:spPr>
          <a:xfrm>
            <a:off x="736600" y="719138"/>
            <a:ext cx="5535613" cy="3460750"/>
          </a:xfrm>
          <a:ln/>
        </p:spPr>
      </p:sp>
      <p:sp>
        <p:nvSpPr>
          <p:cNvPr id="2478083" name="Notes Placeholder 2"/>
          <p:cNvSpPr>
            <a:spLocks noGrp="1"/>
          </p:cNvSpPr>
          <p:nvPr>
            <p:ph type="body" idx="1"/>
          </p:nvPr>
        </p:nvSpPr>
        <p:spPr>
          <a:xfrm>
            <a:off x="934720" y="4416425"/>
            <a:ext cx="5140960" cy="4184650"/>
          </a:xfrm>
        </p:spPr>
        <p:txBody>
          <a:bodyPr lIns="94112" tIns="47854" rIns="94112" bIns="47854"/>
          <a:lstStyle/>
          <a:p>
            <a:pPr defTabSz="973138"/>
            <a:endParaRPr lang="en-US"/>
          </a:p>
        </p:txBody>
      </p:sp>
      <p:sp>
        <p:nvSpPr>
          <p:cNvPr id="2478084"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41" tIns="0" rIns="19141" bIns="0" anchor="b"/>
          <a:lstStyle>
            <a:lvl1pPr defTabSz="976313" eaLnBrk="0" hangingPunct="0">
              <a:defRPr sz="2400">
                <a:solidFill>
                  <a:schemeClr val="tx1"/>
                </a:solidFill>
                <a:latin typeface="Times New Roman" pitchFamily="18" charset="0"/>
              </a:defRPr>
            </a:lvl1pPr>
            <a:lvl2pPr marL="742950" indent="-285750" defTabSz="976313" eaLnBrk="0" hangingPunct="0">
              <a:defRPr sz="2400">
                <a:solidFill>
                  <a:schemeClr val="tx1"/>
                </a:solidFill>
                <a:latin typeface="Times New Roman" pitchFamily="18" charset="0"/>
              </a:defRPr>
            </a:lvl2pPr>
            <a:lvl3pPr marL="1143000" indent="-228600" defTabSz="976313" eaLnBrk="0" hangingPunct="0">
              <a:defRPr sz="2400">
                <a:solidFill>
                  <a:schemeClr val="tx1"/>
                </a:solidFill>
                <a:latin typeface="Times New Roman" pitchFamily="18" charset="0"/>
              </a:defRPr>
            </a:lvl3pPr>
            <a:lvl4pPr marL="1600200" indent="-228600" defTabSz="976313" eaLnBrk="0" hangingPunct="0">
              <a:defRPr sz="2400">
                <a:solidFill>
                  <a:schemeClr val="tx1"/>
                </a:solidFill>
                <a:latin typeface="Times New Roman" pitchFamily="18" charset="0"/>
              </a:defRPr>
            </a:lvl4pPr>
            <a:lvl5pPr marL="2057400" indent="-228600" defTabSz="976313" eaLnBrk="0" hangingPunct="0">
              <a:defRPr sz="2400">
                <a:solidFill>
                  <a:schemeClr val="tx1"/>
                </a:solidFill>
                <a:latin typeface="Times New Roman" pitchFamily="18" charset="0"/>
              </a:defRPr>
            </a:lvl5pPr>
            <a:lvl6pPr marL="2514600" indent="-228600" defTabSz="976313" eaLnBrk="0" fontAlgn="base" hangingPunct="0">
              <a:spcBef>
                <a:spcPct val="0"/>
              </a:spcBef>
              <a:spcAft>
                <a:spcPct val="0"/>
              </a:spcAft>
              <a:defRPr sz="2400">
                <a:solidFill>
                  <a:schemeClr val="tx1"/>
                </a:solidFill>
                <a:latin typeface="Times New Roman" pitchFamily="18" charset="0"/>
              </a:defRPr>
            </a:lvl6pPr>
            <a:lvl7pPr marL="2971800" indent="-228600" defTabSz="976313" eaLnBrk="0" fontAlgn="base" hangingPunct="0">
              <a:spcBef>
                <a:spcPct val="0"/>
              </a:spcBef>
              <a:spcAft>
                <a:spcPct val="0"/>
              </a:spcAft>
              <a:defRPr sz="2400">
                <a:solidFill>
                  <a:schemeClr val="tx1"/>
                </a:solidFill>
                <a:latin typeface="Times New Roman" pitchFamily="18" charset="0"/>
              </a:defRPr>
            </a:lvl7pPr>
            <a:lvl8pPr marL="3429000" indent="-228600" defTabSz="976313" eaLnBrk="0" fontAlgn="base" hangingPunct="0">
              <a:spcBef>
                <a:spcPct val="0"/>
              </a:spcBef>
              <a:spcAft>
                <a:spcPct val="0"/>
              </a:spcAft>
              <a:defRPr sz="2400">
                <a:solidFill>
                  <a:schemeClr val="tx1"/>
                </a:solidFill>
                <a:latin typeface="Times New Roman" pitchFamily="18" charset="0"/>
              </a:defRPr>
            </a:lvl8pPr>
            <a:lvl9pPr marL="3886200" indent="-228600" defTabSz="976313" eaLnBrk="0" fontAlgn="base" hangingPunct="0">
              <a:spcBef>
                <a:spcPct val="0"/>
              </a:spcBef>
              <a:spcAft>
                <a:spcPct val="0"/>
              </a:spcAft>
              <a:defRPr sz="2400">
                <a:solidFill>
                  <a:schemeClr val="tx1"/>
                </a:solidFill>
                <a:latin typeface="Times New Roman" pitchFamily="18" charset="0"/>
              </a:defRPr>
            </a:lvl9pPr>
          </a:lstStyle>
          <a:p>
            <a:pPr algn="r"/>
            <a:fld id="{9BA5A868-37FF-4C16-AC7C-A354E74A8CBD}" type="slidenum">
              <a:rPr lang="en-US" sz="1000" i="1"/>
              <a:pPr algn="r"/>
              <a:t>26</a:t>
            </a:fld>
            <a:endParaRPr lang="en-US" sz="1000" i="1"/>
          </a:p>
        </p:txBody>
      </p:sp>
    </p:spTree>
    <p:extLst>
      <p:ext uri="{BB962C8B-B14F-4D97-AF65-F5344CB8AC3E}">
        <p14:creationId xmlns:p14="http://schemas.microsoft.com/office/powerpoint/2010/main" val="446387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DAF4A8B6-1788-4B2D-BA74-691674B1EE7B}" type="slidenum">
              <a:rPr lang="en-US"/>
              <a:pPr/>
              <a:t>27</a:t>
            </a:fld>
            <a:endParaRPr lang="en-US"/>
          </a:p>
        </p:txBody>
      </p:sp>
      <p:sp>
        <p:nvSpPr>
          <p:cNvPr id="2480130" name="Slide Image Placeholder 1"/>
          <p:cNvSpPr>
            <a:spLocks noGrp="1" noRot="1" noChangeAspect="1" noTextEdit="1"/>
          </p:cNvSpPr>
          <p:nvPr>
            <p:ph type="sldImg"/>
          </p:nvPr>
        </p:nvSpPr>
        <p:spPr>
          <a:xfrm>
            <a:off x="736600" y="719138"/>
            <a:ext cx="5535613" cy="3460750"/>
          </a:xfrm>
          <a:ln/>
        </p:spPr>
      </p:sp>
      <p:sp>
        <p:nvSpPr>
          <p:cNvPr id="2480131" name="Notes Placeholder 2"/>
          <p:cNvSpPr>
            <a:spLocks noGrp="1"/>
          </p:cNvSpPr>
          <p:nvPr>
            <p:ph type="body" idx="1"/>
          </p:nvPr>
        </p:nvSpPr>
        <p:spPr>
          <a:xfrm>
            <a:off x="934720" y="4416425"/>
            <a:ext cx="5140960" cy="4184650"/>
          </a:xfrm>
        </p:spPr>
        <p:txBody>
          <a:bodyPr lIns="94112" tIns="47854" rIns="94112" bIns="47854"/>
          <a:lstStyle/>
          <a:p>
            <a:pPr defTabSz="973138"/>
            <a:endParaRPr lang="en-US"/>
          </a:p>
        </p:txBody>
      </p:sp>
      <p:sp>
        <p:nvSpPr>
          <p:cNvPr id="2480132"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41" tIns="0" rIns="19141" bIns="0" anchor="b"/>
          <a:lstStyle>
            <a:lvl1pPr defTabSz="976313" eaLnBrk="0" hangingPunct="0">
              <a:defRPr sz="2400">
                <a:solidFill>
                  <a:schemeClr val="tx1"/>
                </a:solidFill>
                <a:latin typeface="Times New Roman" pitchFamily="18" charset="0"/>
              </a:defRPr>
            </a:lvl1pPr>
            <a:lvl2pPr marL="742950" indent="-285750" defTabSz="976313" eaLnBrk="0" hangingPunct="0">
              <a:defRPr sz="2400">
                <a:solidFill>
                  <a:schemeClr val="tx1"/>
                </a:solidFill>
                <a:latin typeface="Times New Roman" pitchFamily="18" charset="0"/>
              </a:defRPr>
            </a:lvl2pPr>
            <a:lvl3pPr marL="1143000" indent="-228600" defTabSz="976313" eaLnBrk="0" hangingPunct="0">
              <a:defRPr sz="2400">
                <a:solidFill>
                  <a:schemeClr val="tx1"/>
                </a:solidFill>
                <a:latin typeface="Times New Roman" pitchFamily="18" charset="0"/>
              </a:defRPr>
            </a:lvl3pPr>
            <a:lvl4pPr marL="1600200" indent="-228600" defTabSz="976313" eaLnBrk="0" hangingPunct="0">
              <a:defRPr sz="2400">
                <a:solidFill>
                  <a:schemeClr val="tx1"/>
                </a:solidFill>
                <a:latin typeface="Times New Roman" pitchFamily="18" charset="0"/>
              </a:defRPr>
            </a:lvl4pPr>
            <a:lvl5pPr marL="2057400" indent="-228600" defTabSz="976313" eaLnBrk="0" hangingPunct="0">
              <a:defRPr sz="2400">
                <a:solidFill>
                  <a:schemeClr val="tx1"/>
                </a:solidFill>
                <a:latin typeface="Times New Roman" pitchFamily="18" charset="0"/>
              </a:defRPr>
            </a:lvl5pPr>
            <a:lvl6pPr marL="2514600" indent="-228600" defTabSz="976313" eaLnBrk="0" fontAlgn="base" hangingPunct="0">
              <a:spcBef>
                <a:spcPct val="0"/>
              </a:spcBef>
              <a:spcAft>
                <a:spcPct val="0"/>
              </a:spcAft>
              <a:defRPr sz="2400">
                <a:solidFill>
                  <a:schemeClr val="tx1"/>
                </a:solidFill>
                <a:latin typeface="Times New Roman" pitchFamily="18" charset="0"/>
              </a:defRPr>
            </a:lvl6pPr>
            <a:lvl7pPr marL="2971800" indent="-228600" defTabSz="976313" eaLnBrk="0" fontAlgn="base" hangingPunct="0">
              <a:spcBef>
                <a:spcPct val="0"/>
              </a:spcBef>
              <a:spcAft>
                <a:spcPct val="0"/>
              </a:spcAft>
              <a:defRPr sz="2400">
                <a:solidFill>
                  <a:schemeClr val="tx1"/>
                </a:solidFill>
                <a:latin typeface="Times New Roman" pitchFamily="18" charset="0"/>
              </a:defRPr>
            </a:lvl7pPr>
            <a:lvl8pPr marL="3429000" indent="-228600" defTabSz="976313" eaLnBrk="0" fontAlgn="base" hangingPunct="0">
              <a:spcBef>
                <a:spcPct val="0"/>
              </a:spcBef>
              <a:spcAft>
                <a:spcPct val="0"/>
              </a:spcAft>
              <a:defRPr sz="2400">
                <a:solidFill>
                  <a:schemeClr val="tx1"/>
                </a:solidFill>
                <a:latin typeface="Times New Roman" pitchFamily="18" charset="0"/>
              </a:defRPr>
            </a:lvl8pPr>
            <a:lvl9pPr marL="3886200" indent="-228600" defTabSz="976313" eaLnBrk="0" fontAlgn="base" hangingPunct="0">
              <a:spcBef>
                <a:spcPct val="0"/>
              </a:spcBef>
              <a:spcAft>
                <a:spcPct val="0"/>
              </a:spcAft>
              <a:defRPr sz="2400">
                <a:solidFill>
                  <a:schemeClr val="tx1"/>
                </a:solidFill>
                <a:latin typeface="Times New Roman" pitchFamily="18" charset="0"/>
              </a:defRPr>
            </a:lvl9pPr>
          </a:lstStyle>
          <a:p>
            <a:pPr algn="r"/>
            <a:fld id="{CBD49866-33FB-48AD-9F7A-9747E50F4CFC}" type="slidenum">
              <a:rPr lang="en-US" sz="1000" i="1"/>
              <a:pPr algn="r"/>
              <a:t>27</a:t>
            </a:fld>
            <a:endParaRPr lang="en-US" sz="1000" i="1"/>
          </a:p>
        </p:txBody>
      </p:sp>
    </p:spTree>
    <p:extLst>
      <p:ext uri="{BB962C8B-B14F-4D97-AF65-F5344CB8AC3E}">
        <p14:creationId xmlns:p14="http://schemas.microsoft.com/office/powerpoint/2010/main" val="724062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DAF4A8B6-1788-4B2D-BA74-691674B1EE7B}" type="slidenum">
              <a:rPr lang="en-US"/>
              <a:pPr/>
              <a:t>28</a:t>
            </a:fld>
            <a:endParaRPr lang="en-US"/>
          </a:p>
        </p:txBody>
      </p:sp>
      <p:sp>
        <p:nvSpPr>
          <p:cNvPr id="2480130" name="Slide Image Placeholder 1"/>
          <p:cNvSpPr>
            <a:spLocks noGrp="1" noRot="1" noChangeAspect="1" noTextEdit="1"/>
          </p:cNvSpPr>
          <p:nvPr>
            <p:ph type="sldImg"/>
          </p:nvPr>
        </p:nvSpPr>
        <p:spPr>
          <a:xfrm>
            <a:off x="736600" y="719138"/>
            <a:ext cx="5535613" cy="3460750"/>
          </a:xfrm>
          <a:ln/>
        </p:spPr>
      </p:sp>
      <p:sp>
        <p:nvSpPr>
          <p:cNvPr id="2480131" name="Notes Placeholder 2"/>
          <p:cNvSpPr>
            <a:spLocks noGrp="1"/>
          </p:cNvSpPr>
          <p:nvPr>
            <p:ph type="body" idx="1"/>
          </p:nvPr>
        </p:nvSpPr>
        <p:spPr>
          <a:xfrm>
            <a:off x="934720" y="4416425"/>
            <a:ext cx="5140960" cy="4184650"/>
          </a:xfrm>
        </p:spPr>
        <p:txBody>
          <a:bodyPr lIns="94112" tIns="47854" rIns="94112" bIns="47854"/>
          <a:lstStyle/>
          <a:p>
            <a:pPr defTabSz="973138"/>
            <a:endParaRPr lang="en-US"/>
          </a:p>
        </p:txBody>
      </p:sp>
      <p:sp>
        <p:nvSpPr>
          <p:cNvPr id="2480132"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41" tIns="0" rIns="19141" bIns="0" anchor="b"/>
          <a:lstStyle>
            <a:lvl1pPr defTabSz="976313" eaLnBrk="0" hangingPunct="0">
              <a:defRPr sz="2400">
                <a:solidFill>
                  <a:schemeClr val="tx1"/>
                </a:solidFill>
                <a:latin typeface="Times New Roman" pitchFamily="18" charset="0"/>
              </a:defRPr>
            </a:lvl1pPr>
            <a:lvl2pPr marL="742950" indent="-285750" defTabSz="976313" eaLnBrk="0" hangingPunct="0">
              <a:defRPr sz="2400">
                <a:solidFill>
                  <a:schemeClr val="tx1"/>
                </a:solidFill>
                <a:latin typeface="Times New Roman" pitchFamily="18" charset="0"/>
              </a:defRPr>
            </a:lvl2pPr>
            <a:lvl3pPr marL="1143000" indent="-228600" defTabSz="976313" eaLnBrk="0" hangingPunct="0">
              <a:defRPr sz="2400">
                <a:solidFill>
                  <a:schemeClr val="tx1"/>
                </a:solidFill>
                <a:latin typeface="Times New Roman" pitchFamily="18" charset="0"/>
              </a:defRPr>
            </a:lvl3pPr>
            <a:lvl4pPr marL="1600200" indent="-228600" defTabSz="976313" eaLnBrk="0" hangingPunct="0">
              <a:defRPr sz="2400">
                <a:solidFill>
                  <a:schemeClr val="tx1"/>
                </a:solidFill>
                <a:latin typeface="Times New Roman" pitchFamily="18" charset="0"/>
              </a:defRPr>
            </a:lvl4pPr>
            <a:lvl5pPr marL="2057400" indent="-228600" defTabSz="976313" eaLnBrk="0" hangingPunct="0">
              <a:defRPr sz="2400">
                <a:solidFill>
                  <a:schemeClr val="tx1"/>
                </a:solidFill>
                <a:latin typeface="Times New Roman" pitchFamily="18" charset="0"/>
              </a:defRPr>
            </a:lvl5pPr>
            <a:lvl6pPr marL="2514600" indent="-228600" defTabSz="976313" eaLnBrk="0" fontAlgn="base" hangingPunct="0">
              <a:spcBef>
                <a:spcPct val="0"/>
              </a:spcBef>
              <a:spcAft>
                <a:spcPct val="0"/>
              </a:spcAft>
              <a:defRPr sz="2400">
                <a:solidFill>
                  <a:schemeClr val="tx1"/>
                </a:solidFill>
                <a:latin typeface="Times New Roman" pitchFamily="18" charset="0"/>
              </a:defRPr>
            </a:lvl6pPr>
            <a:lvl7pPr marL="2971800" indent="-228600" defTabSz="976313" eaLnBrk="0" fontAlgn="base" hangingPunct="0">
              <a:spcBef>
                <a:spcPct val="0"/>
              </a:spcBef>
              <a:spcAft>
                <a:spcPct val="0"/>
              </a:spcAft>
              <a:defRPr sz="2400">
                <a:solidFill>
                  <a:schemeClr val="tx1"/>
                </a:solidFill>
                <a:latin typeface="Times New Roman" pitchFamily="18" charset="0"/>
              </a:defRPr>
            </a:lvl7pPr>
            <a:lvl8pPr marL="3429000" indent="-228600" defTabSz="976313" eaLnBrk="0" fontAlgn="base" hangingPunct="0">
              <a:spcBef>
                <a:spcPct val="0"/>
              </a:spcBef>
              <a:spcAft>
                <a:spcPct val="0"/>
              </a:spcAft>
              <a:defRPr sz="2400">
                <a:solidFill>
                  <a:schemeClr val="tx1"/>
                </a:solidFill>
                <a:latin typeface="Times New Roman" pitchFamily="18" charset="0"/>
              </a:defRPr>
            </a:lvl8pPr>
            <a:lvl9pPr marL="3886200" indent="-228600" defTabSz="976313" eaLnBrk="0" fontAlgn="base" hangingPunct="0">
              <a:spcBef>
                <a:spcPct val="0"/>
              </a:spcBef>
              <a:spcAft>
                <a:spcPct val="0"/>
              </a:spcAft>
              <a:defRPr sz="2400">
                <a:solidFill>
                  <a:schemeClr val="tx1"/>
                </a:solidFill>
                <a:latin typeface="Times New Roman" pitchFamily="18" charset="0"/>
              </a:defRPr>
            </a:lvl9pPr>
          </a:lstStyle>
          <a:p>
            <a:pPr algn="r"/>
            <a:fld id="{CBD49866-33FB-48AD-9F7A-9747E50F4CFC}" type="slidenum">
              <a:rPr lang="en-US" sz="1000" i="1"/>
              <a:pPr algn="r"/>
              <a:t>28</a:t>
            </a:fld>
            <a:endParaRPr lang="en-US" sz="1000" i="1"/>
          </a:p>
        </p:txBody>
      </p:sp>
    </p:spTree>
    <p:extLst>
      <p:ext uri="{BB962C8B-B14F-4D97-AF65-F5344CB8AC3E}">
        <p14:creationId xmlns:p14="http://schemas.microsoft.com/office/powerpoint/2010/main" val="1615929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943EDD22-A109-4985-A8DC-43931ED7F489}" type="slidenum">
              <a:rPr lang="en-US"/>
              <a:pPr/>
              <a:t>29</a:t>
            </a:fld>
            <a:endParaRPr lang="en-US"/>
          </a:p>
        </p:txBody>
      </p:sp>
      <p:sp>
        <p:nvSpPr>
          <p:cNvPr id="2482178"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41" tIns="0" rIns="19141" bIns="0" anchor="b"/>
          <a:lstStyle>
            <a:lvl1pPr defTabSz="976313" eaLnBrk="0" hangingPunct="0">
              <a:defRPr sz="2400">
                <a:solidFill>
                  <a:schemeClr val="tx1"/>
                </a:solidFill>
                <a:latin typeface="Times New Roman" pitchFamily="18" charset="0"/>
              </a:defRPr>
            </a:lvl1pPr>
            <a:lvl2pPr marL="742950" indent="-285750" defTabSz="976313" eaLnBrk="0" hangingPunct="0">
              <a:defRPr sz="2400">
                <a:solidFill>
                  <a:schemeClr val="tx1"/>
                </a:solidFill>
                <a:latin typeface="Times New Roman" pitchFamily="18" charset="0"/>
              </a:defRPr>
            </a:lvl2pPr>
            <a:lvl3pPr marL="1143000" indent="-228600" defTabSz="976313" eaLnBrk="0" hangingPunct="0">
              <a:defRPr sz="2400">
                <a:solidFill>
                  <a:schemeClr val="tx1"/>
                </a:solidFill>
                <a:latin typeface="Times New Roman" pitchFamily="18" charset="0"/>
              </a:defRPr>
            </a:lvl3pPr>
            <a:lvl4pPr marL="1600200" indent="-228600" defTabSz="976313" eaLnBrk="0" hangingPunct="0">
              <a:defRPr sz="2400">
                <a:solidFill>
                  <a:schemeClr val="tx1"/>
                </a:solidFill>
                <a:latin typeface="Times New Roman" pitchFamily="18" charset="0"/>
              </a:defRPr>
            </a:lvl4pPr>
            <a:lvl5pPr marL="2057400" indent="-228600" defTabSz="976313" eaLnBrk="0" hangingPunct="0">
              <a:defRPr sz="2400">
                <a:solidFill>
                  <a:schemeClr val="tx1"/>
                </a:solidFill>
                <a:latin typeface="Times New Roman" pitchFamily="18" charset="0"/>
              </a:defRPr>
            </a:lvl5pPr>
            <a:lvl6pPr marL="2514600" indent="-228600" defTabSz="976313" eaLnBrk="0" fontAlgn="base" hangingPunct="0">
              <a:spcBef>
                <a:spcPct val="0"/>
              </a:spcBef>
              <a:spcAft>
                <a:spcPct val="0"/>
              </a:spcAft>
              <a:defRPr sz="2400">
                <a:solidFill>
                  <a:schemeClr val="tx1"/>
                </a:solidFill>
                <a:latin typeface="Times New Roman" pitchFamily="18" charset="0"/>
              </a:defRPr>
            </a:lvl6pPr>
            <a:lvl7pPr marL="2971800" indent="-228600" defTabSz="976313" eaLnBrk="0" fontAlgn="base" hangingPunct="0">
              <a:spcBef>
                <a:spcPct val="0"/>
              </a:spcBef>
              <a:spcAft>
                <a:spcPct val="0"/>
              </a:spcAft>
              <a:defRPr sz="2400">
                <a:solidFill>
                  <a:schemeClr val="tx1"/>
                </a:solidFill>
                <a:latin typeface="Times New Roman" pitchFamily="18" charset="0"/>
              </a:defRPr>
            </a:lvl7pPr>
            <a:lvl8pPr marL="3429000" indent="-228600" defTabSz="976313" eaLnBrk="0" fontAlgn="base" hangingPunct="0">
              <a:spcBef>
                <a:spcPct val="0"/>
              </a:spcBef>
              <a:spcAft>
                <a:spcPct val="0"/>
              </a:spcAft>
              <a:defRPr sz="2400">
                <a:solidFill>
                  <a:schemeClr val="tx1"/>
                </a:solidFill>
                <a:latin typeface="Times New Roman" pitchFamily="18" charset="0"/>
              </a:defRPr>
            </a:lvl8pPr>
            <a:lvl9pPr marL="3886200" indent="-228600" defTabSz="976313" eaLnBrk="0" fontAlgn="base" hangingPunct="0">
              <a:spcBef>
                <a:spcPct val="0"/>
              </a:spcBef>
              <a:spcAft>
                <a:spcPct val="0"/>
              </a:spcAft>
              <a:defRPr sz="2400">
                <a:solidFill>
                  <a:schemeClr val="tx1"/>
                </a:solidFill>
                <a:latin typeface="Times New Roman" pitchFamily="18" charset="0"/>
              </a:defRPr>
            </a:lvl9pPr>
          </a:lstStyle>
          <a:p>
            <a:pPr algn="r"/>
            <a:fld id="{27C20B4A-9158-47A3-90CE-072B0AE340F4}" type="slidenum">
              <a:rPr lang="en-US" sz="1000" i="1"/>
              <a:pPr algn="r"/>
              <a:t>29</a:t>
            </a:fld>
            <a:endParaRPr lang="en-US" sz="1000" i="1"/>
          </a:p>
        </p:txBody>
      </p:sp>
      <p:sp>
        <p:nvSpPr>
          <p:cNvPr id="2482179" name="Rectangle 2"/>
          <p:cNvSpPr>
            <a:spLocks noGrp="1" noRot="1" noChangeAspect="1" noChangeArrowheads="1" noTextEdit="1"/>
          </p:cNvSpPr>
          <p:nvPr>
            <p:ph type="sldImg"/>
          </p:nvPr>
        </p:nvSpPr>
        <p:spPr>
          <a:xfrm>
            <a:off x="719138" y="698500"/>
            <a:ext cx="55721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482180" name="Rectangle 3"/>
          <p:cNvSpPr>
            <a:spLocks noGrp="1" noChangeArrowheads="1"/>
          </p:cNvSpPr>
          <p:nvPr>
            <p:ph type="body" idx="1"/>
          </p:nvPr>
        </p:nvSpPr>
        <p:spPr>
          <a:xfrm>
            <a:off x="933098" y="4416425"/>
            <a:ext cx="5142582" cy="4186238"/>
          </a:xfrm>
          <a:ln/>
        </p:spPr>
        <p:txBody>
          <a:bodyPr lIns="90931" tIns="44667" rIns="90931" bIns="44667"/>
          <a:lstStyle/>
          <a:p>
            <a:pPr defTabSz="973138"/>
            <a:endParaRPr lang="en-US"/>
          </a:p>
        </p:txBody>
      </p:sp>
    </p:spTree>
    <p:extLst>
      <p:ext uri="{BB962C8B-B14F-4D97-AF65-F5344CB8AC3E}">
        <p14:creationId xmlns:p14="http://schemas.microsoft.com/office/powerpoint/2010/main" val="2224927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1F7DA7C8-E253-4F6C-8756-76C2F6D07D2A}" type="slidenum">
              <a:rPr lang="en-US"/>
              <a:pPr/>
              <a:t>30</a:t>
            </a:fld>
            <a:endParaRPr lang="en-US"/>
          </a:p>
        </p:txBody>
      </p:sp>
      <p:sp>
        <p:nvSpPr>
          <p:cNvPr id="2484226"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41" tIns="0" rIns="19141" bIns="0" anchor="b"/>
          <a:lstStyle>
            <a:lvl1pPr defTabSz="976313" eaLnBrk="0" hangingPunct="0">
              <a:defRPr sz="2400">
                <a:solidFill>
                  <a:schemeClr val="tx1"/>
                </a:solidFill>
                <a:latin typeface="Times New Roman" pitchFamily="18" charset="0"/>
              </a:defRPr>
            </a:lvl1pPr>
            <a:lvl2pPr marL="742950" indent="-285750" defTabSz="976313" eaLnBrk="0" hangingPunct="0">
              <a:defRPr sz="2400">
                <a:solidFill>
                  <a:schemeClr val="tx1"/>
                </a:solidFill>
                <a:latin typeface="Times New Roman" pitchFamily="18" charset="0"/>
              </a:defRPr>
            </a:lvl2pPr>
            <a:lvl3pPr marL="1143000" indent="-228600" defTabSz="976313" eaLnBrk="0" hangingPunct="0">
              <a:defRPr sz="2400">
                <a:solidFill>
                  <a:schemeClr val="tx1"/>
                </a:solidFill>
                <a:latin typeface="Times New Roman" pitchFamily="18" charset="0"/>
              </a:defRPr>
            </a:lvl3pPr>
            <a:lvl4pPr marL="1600200" indent="-228600" defTabSz="976313" eaLnBrk="0" hangingPunct="0">
              <a:defRPr sz="2400">
                <a:solidFill>
                  <a:schemeClr val="tx1"/>
                </a:solidFill>
                <a:latin typeface="Times New Roman" pitchFamily="18" charset="0"/>
              </a:defRPr>
            </a:lvl4pPr>
            <a:lvl5pPr marL="2057400" indent="-228600" defTabSz="976313" eaLnBrk="0" hangingPunct="0">
              <a:defRPr sz="2400">
                <a:solidFill>
                  <a:schemeClr val="tx1"/>
                </a:solidFill>
                <a:latin typeface="Times New Roman" pitchFamily="18" charset="0"/>
              </a:defRPr>
            </a:lvl5pPr>
            <a:lvl6pPr marL="2514600" indent="-228600" defTabSz="976313" eaLnBrk="0" fontAlgn="base" hangingPunct="0">
              <a:spcBef>
                <a:spcPct val="0"/>
              </a:spcBef>
              <a:spcAft>
                <a:spcPct val="0"/>
              </a:spcAft>
              <a:defRPr sz="2400">
                <a:solidFill>
                  <a:schemeClr val="tx1"/>
                </a:solidFill>
                <a:latin typeface="Times New Roman" pitchFamily="18" charset="0"/>
              </a:defRPr>
            </a:lvl6pPr>
            <a:lvl7pPr marL="2971800" indent="-228600" defTabSz="976313" eaLnBrk="0" fontAlgn="base" hangingPunct="0">
              <a:spcBef>
                <a:spcPct val="0"/>
              </a:spcBef>
              <a:spcAft>
                <a:spcPct val="0"/>
              </a:spcAft>
              <a:defRPr sz="2400">
                <a:solidFill>
                  <a:schemeClr val="tx1"/>
                </a:solidFill>
                <a:latin typeface="Times New Roman" pitchFamily="18" charset="0"/>
              </a:defRPr>
            </a:lvl7pPr>
            <a:lvl8pPr marL="3429000" indent="-228600" defTabSz="976313" eaLnBrk="0" fontAlgn="base" hangingPunct="0">
              <a:spcBef>
                <a:spcPct val="0"/>
              </a:spcBef>
              <a:spcAft>
                <a:spcPct val="0"/>
              </a:spcAft>
              <a:defRPr sz="2400">
                <a:solidFill>
                  <a:schemeClr val="tx1"/>
                </a:solidFill>
                <a:latin typeface="Times New Roman" pitchFamily="18" charset="0"/>
              </a:defRPr>
            </a:lvl8pPr>
            <a:lvl9pPr marL="3886200" indent="-228600" defTabSz="976313" eaLnBrk="0" fontAlgn="base" hangingPunct="0">
              <a:spcBef>
                <a:spcPct val="0"/>
              </a:spcBef>
              <a:spcAft>
                <a:spcPct val="0"/>
              </a:spcAft>
              <a:defRPr sz="2400">
                <a:solidFill>
                  <a:schemeClr val="tx1"/>
                </a:solidFill>
                <a:latin typeface="Times New Roman" pitchFamily="18" charset="0"/>
              </a:defRPr>
            </a:lvl9pPr>
          </a:lstStyle>
          <a:p>
            <a:pPr algn="r"/>
            <a:fld id="{EDF83DD9-3A60-4079-AA7A-FF424A1FE045}" type="slidenum">
              <a:rPr lang="en-US" sz="1000" i="1"/>
              <a:pPr algn="r"/>
              <a:t>30</a:t>
            </a:fld>
            <a:endParaRPr lang="en-US" sz="1000" i="1"/>
          </a:p>
        </p:txBody>
      </p:sp>
      <p:sp>
        <p:nvSpPr>
          <p:cNvPr id="2484227" name="Rectangle 2"/>
          <p:cNvSpPr>
            <a:spLocks noGrp="1" noRot="1" noChangeAspect="1" noChangeArrowheads="1" noTextEdit="1"/>
          </p:cNvSpPr>
          <p:nvPr>
            <p:ph type="sldImg"/>
          </p:nvPr>
        </p:nvSpPr>
        <p:spPr>
          <a:xfrm>
            <a:off x="719138" y="698500"/>
            <a:ext cx="55721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484228" name="Rectangle 3"/>
          <p:cNvSpPr>
            <a:spLocks noGrp="1" noChangeArrowheads="1"/>
          </p:cNvSpPr>
          <p:nvPr>
            <p:ph type="body" idx="1"/>
          </p:nvPr>
        </p:nvSpPr>
        <p:spPr>
          <a:xfrm>
            <a:off x="933098" y="4416425"/>
            <a:ext cx="5142582" cy="4186238"/>
          </a:xfrm>
          <a:ln/>
        </p:spPr>
        <p:txBody>
          <a:bodyPr lIns="90931" tIns="44667" rIns="90931" bIns="44667"/>
          <a:lstStyle/>
          <a:p>
            <a:pPr defTabSz="973138"/>
            <a:endParaRPr lang="en-US"/>
          </a:p>
        </p:txBody>
      </p:sp>
    </p:spTree>
    <p:extLst>
      <p:ext uri="{BB962C8B-B14F-4D97-AF65-F5344CB8AC3E}">
        <p14:creationId xmlns:p14="http://schemas.microsoft.com/office/powerpoint/2010/main" val="674193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10721186-3A72-4563-B518-4C33A86FD05A}" type="slidenum">
              <a:rPr lang="en-US"/>
              <a:pPr/>
              <a:t>31</a:t>
            </a:fld>
            <a:endParaRPr lang="en-US"/>
          </a:p>
        </p:txBody>
      </p:sp>
      <p:sp>
        <p:nvSpPr>
          <p:cNvPr id="2492418"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41" tIns="0" rIns="19141" bIns="0" anchor="b"/>
          <a:lstStyle>
            <a:lvl1pPr defTabSz="976313" eaLnBrk="0" hangingPunct="0">
              <a:defRPr sz="2400">
                <a:solidFill>
                  <a:schemeClr val="tx1"/>
                </a:solidFill>
                <a:latin typeface="Times New Roman" pitchFamily="18" charset="0"/>
              </a:defRPr>
            </a:lvl1pPr>
            <a:lvl2pPr marL="742950" indent="-285750" defTabSz="976313" eaLnBrk="0" hangingPunct="0">
              <a:defRPr sz="2400">
                <a:solidFill>
                  <a:schemeClr val="tx1"/>
                </a:solidFill>
                <a:latin typeface="Times New Roman" pitchFamily="18" charset="0"/>
              </a:defRPr>
            </a:lvl2pPr>
            <a:lvl3pPr marL="1143000" indent="-228600" defTabSz="976313" eaLnBrk="0" hangingPunct="0">
              <a:defRPr sz="2400">
                <a:solidFill>
                  <a:schemeClr val="tx1"/>
                </a:solidFill>
                <a:latin typeface="Times New Roman" pitchFamily="18" charset="0"/>
              </a:defRPr>
            </a:lvl3pPr>
            <a:lvl4pPr marL="1600200" indent="-228600" defTabSz="976313" eaLnBrk="0" hangingPunct="0">
              <a:defRPr sz="2400">
                <a:solidFill>
                  <a:schemeClr val="tx1"/>
                </a:solidFill>
                <a:latin typeface="Times New Roman" pitchFamily="18" charset="0"/>
              </a:defRPr>
            </a:lvl4pPr>
            <a:lvl5pPr marL="2057400" indent="-228600" defTabSz="976313" eaLnBrk="0" hangingPunct="0">
              <a:defRPr sz="2400">
                <a:solidFill>
                  <a:schemeClr val="tx1"/>
                </a:solidFill>
                <a:latin typeface="Times New Roman" pitchFamily="18" charset="0"/>
              </a:defRPr>
            </a:lvl5pPr>
            <a:lvl6pPr marL="2514600" indent="-228600" defTabSz="976313" eaLnBrk="0" fontAlgn="base" hangingPunct="0">
              <a:spcBef>
                <a:spcPct val="0"/>
              </a:spcBef>
              <a:spcAft>
                <a:spcPct val="0"/>
              </a:spcAft>
              <a:defRPr sz="2400">
                <a:solidFill>
                  <a:schemeClr val="tx1"/>
                </a:solidFill>
                <a:latin typeface="Times New Roman" pitchFamily="18" charset="0"/>
              </a:defRPr>
            </a:lvl6pPr>
            <a:lvl7pPr marL="2971800" indent="-228600" defTabSz="976313" eaLnBrk="0" fontAlgn="base" hangingPunct="0">
              <a:spcBef>
                <a:spcPct val="0"/>
              </a:spcBef>
              <a:spcAft>
                <a:spcPct val="0"/>
              </a:spcAft>
              <a:defRPr sz="2400">
                <a:solidFill>
                  <a:schemeClr val="tx1"/>
                </a:solidFill>
                <a:latin typeface="Times New Roman" pitchFamily="18" charset="0"/>
              </a:defRPr>
            </a:lvl7pPr>
            <a:lvl8pPr marL="3429000" indent="-228600" defTabSz="976313" eaLnBrk="0" fontAlgn="base" hangingPunct="0">
              <a:spcBef>
                <a:spcPct val="0"/>
              </a:spcBef>
              <a:spcAft>
                <a:spcPct val="0"/>
              </a:spcAft>
              <a:defRPr sz="2400">
                <a:solidFill>
                  <a:schemeClr val="tx1"/>
                </a:solidFill>
                <a:latin typeface="Times New Roman" pitchFamily="18" charset="0"/>
              </a:defRPr>
            </a:lvl8pPr>
            <a:lvl9pPr marL="3886200" indent="-228600" defTabSz="976313" eaLnBrk="0" fontAlgn="base" hangingPunct="0">
              <a:spcBef>
                <a:spcPct val="0"/>
              </a:spcBef>
              <a:spcAft>
                <a:spcPct val="0"/>
              </a:spcAft>
              <a:defRPr sz="2400">
                <a:solidFill>
                  <a:schemeClr val="tx1"/>
                </a:solidFill>
                <a:latin typeface="Times New Roman" pitchFamily="18" charset="0"/>
              </a:defRPr>
            </a:lvl9pPr>
          </a:lstStyle>
          <a:p>
            <a:pPr algn="r"/>
            <a:fld id="{4F9F6200-8FBB-4017-A03B-AD9B46090F08}" type="slidenum">
              <a:rPr lang="en-US" sz="1000" i="1"/>
              <a:pPr algn="r"/>
              <a:t>31</a:t>
            </a:fld>
            <a:endParaRPr lang="en-US" sz="1000" i="1"/>
          </a:p>
        </p:txBody>
      </p:sp>
      <p:sp>
        <p:nvSpPr>
          <p:cNvPr id="2492419" name="Rectangle 2"/>
          <p:cNvSpPr>
            <a:spLocks noGrp="1" noRot="1" noChangeAspect="1" noChangeArrowheads="1" noTextEdit="1"/>
          </p:cNvSpPr>
          <p:nvPr>
            <p:ph type="sldImg"/>
          </p:nvPr>
        </p:nvSpPr>
        <p:spPr>
          <a:xfrm>
            <a:off x="719138" y="698500"/>
            <a:ext cx="55721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492420" name="Rectangle 3"/>
          <p:cNvSpPr>
            <a:spLocks noGrp="1" noChangeArrowheads="1"/>
          </p:cNvSpPr>
          <p:nvPr>
            <p:ph type="body" idx="1"/>
          </p:nvPr>
        </p:nvSpPr>
        <p:spPr>
          <a:xfrm>
            <a:off x="933098" y="4416425"/>
            <a:ext cx="5142582" cy="4186238"/>
          </a:xfrm>
          <a:ln/>
        </p:spPr>
        <p:txBody>
          <a:bodyPr lIns="90931" tIns="44667" rIns="90931" bIns="44667"/>
          <a:lstStyle/>
          <a:p>
            <a:pPr defTabSz="973138"/>
            <a:endParaRPr lang="en-US"/>
          </a:p>
        </p:txBody>
      </p:sp>
    </p:spTree>
    <p:extLst>
      <p:ext uri="{BB962C8B-B14F-4D97-AF65-F5344CB8AC3E}">
        <p14:creationId xmlns:p14="http://schemas.microsoft.com/office/powerpoint/2010/main" val="2131151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DC9B482D-D34C-4F85-997A-A781FB1AA5EF}" type="slidenum">
              <a:rPr lang="en-US"/>
              <a:pPr/>
              <a:t>32</a:t>
            </a:fld>
            <a:endParaRPr lang="en-US"/>
          </a:p>
        </p:txBody>
      </p:sp>
      <p:sp>
        <p:nvSpPr>
          <p:cNvPr id="2496514"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41" tIns="0" rIns="19141" bIns="0" anchor="b"/>
          <a:lstStyle>
            <a:lvl1pPr defTabSz="976313" eaLnBrk="0" hangingPunct="0">
              <a:defRPr sz="2400">
                <a:solidFill>
                  <a:schemeClr val="tx1"/>
                </a:solidFill>
                <a:latin typeface="Times New Roman" pitchFamily="18" charset="0"/>
              </a:defRPr>
            </a:lvl1pPr>
            <a:lvl2pPr marL="742950" indent="-285750" defTabSz="976313" eaLnBrk="0" hangingPunct="0">
              <a:defRPr sz="2400">
                <a:solidFill>
                  <a:schemeClr val="tx1"/>
                </a:solidFill>
                <a:latin typeface="Times New Roman" pitchFamily="18" charset="0"/>
              </a:defRPr>
            </a:lvl2pPr>
            <a:lvl3pPr marL="1143000" indent="-228600" defTabSz="976313" eaLnBrk="0" hangingPunct="0">
              <a:defRPr sz="2400">
                <a:solidFill>
                  <a:schemeClr val="tx1"/>
                </a:solidFill>
                <a:latin typeface="Times New Roman" pitchFamily="18" charset="0"/>
              </a:defRPr>
            </a:lvl3pPr>
            <a:lvl4pPr marL="1600200" indent="-228600" defTabSz="976313" eaLnBrk="0" hangingPunct="0">
              <a:defRPr sz="2400">
                <a:solidFill>
                  <a:schemeClr val="tx1"/>
                </a:solidFill>
                <a:latin typeface="Times New Roman" pitchFamily="18" charset="0"/>
              </a:defRPr>
            </a:lvl4pPr>
            <a:lvl5pPr marL="2057400" indent="-228600" defTabSz="976313" eaLnBrk="0" hangingPunct="0">
              <a:defRPr sz="2400">
                <a:solidFill>
                  <a:schemeClr val="tx1"/>
                </a:solidFill>
                <a:latin typeface="Times New Roman" pitchFamily="18" charset="0"/>
              </a:defRPr>
            </a:lvl5pPr>
            <a:lvl6pPr marL="2514600" indent="-228600" defTabSz="976313" eaLnBrk="0" fontAlgn="base" hangingPunct="0">
              <a:spcBef>
                <a:spcPct val="0"/>
              </a:spcBef>
              <a:spcAft>
                <a:spcPct val="0"/>
              </a:spcAft>
              <a:defRPr sz="2400">
                <a:solidFill>
                  <a:schemeClr val="tx1"/>
                </a:solidFill>
                <a:latin typeface="Times New Roman" pitchFamily="18" charset="0"/>
              </a:defRPr>
            </a:lvl6pPr>
            <a:lvl7pPr marL="2971800" indent="-228600" defTabSz="976313" eaLnBrk="0" fontAlgn="base" hangingPunct="0">
              <a:spcBef>
                <a:spcPct val="0"/>
              </a:spcBef>
              <a:spcAft>
                <a:spcPct val="0"/>
              </a:spcAft>
              <a:defRPr sz="2400">
                <a:solidFill>
                  <a:schemeClr val="tx1"/>
                </a:solidFill>
                <a:latin typeface="Times New Roman" pitchFamily="18" charset="0"/>
              </a:defRPr>
            </a:lvl7pPr>
            <a:lvl8pPr marL="3429000" indent="-228600" defTabSz="976313" eaLnBrk="0" fontAlgn="base" hangingPunct="0">
              <a:spcBef>
                <a:spcPct val="0"/>
              </a:spcBef>
              <a:spcAft>
                <a:spcPct val="0"/>
              </a:spcAft>
              <a:defRPr sz="2400">
                <a:solidFill>
                  <a:schemeClr val="tx1"/>
                </a:solidFill>
                <a:latin typeface="Times New Roman" pitchFamily="18" charset="0"/>
              </a:defRPr>
            </a:lvl8pPr>
            <a:lvl9pPr marL="3886200" indent="-228600" defTabSz="976313" eaLnBrk="0" fontAlgn="base" hangingPunct="0">
              <a:spcBef>
                <a:spcPct val="0"/>
              </a:spcBef>
              <a:spcAft>
                <a:spcPct val="0"/>
              </a:spcAft>
              <a:defRPr sz="2400">
                <a:solidFill>
                  <a:schemeClr val="tx1"/>
                </a:solidFill>
                <a:latin typeface="Times New Roman" pitchFamily="18" charset="0"/>
              </a:defRPr>
            </a:lvl9pPr>
          </a:lstStyle>
          <a:p>
            <a:pPr algn="r"/>
            <a:fld id="{BA0B178B-E289-411D-81D3-EFC4EC41682D}" type="slidenum">
              <a:rPr lang="en-US" sz="1000" i="1"/>
              <a:pPr algn="r"/>
              <a:t>32</a:t>
            </a:fld>
            <a:endParaRPr lang="en-US" sz="1000" i="1"/>
          </a:p>
        </p:txBody>
      </p:sp>
      <p:sp>
        <p:nvSpPr>
          <p:cNvPr id="2496515" name="Rectangle 2"/>
          <p:cNvSpPr>
            <a:spLocks noGrp="1" noRot="1" noChangeAspect="1" noChangeArrowheads="1" noTextEdit="1"/>
          </p:cNvSpPr>
          <p:nvPr>
            <p:ph type="sldImg"/>
          </p:nvPr>
        </p:nvSpPr>
        <p:spPr>
          <a:xfrm>
            <a:off x="719138" y="698500"/>
            <a:ext cx="55721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496516" name="Rectangle 3"/>
          <p:cNvSpPr>
            <a:spLocks noGrp="1" noChangeArrowheads="1"/>
          </p:cNvSpPr>
          <p:nvPr>
            <p:ph type="body" idx="1"/>
          </p:nvPr>
        </p:nvSpPr>
        <p:spPr>
          <a:xfrm>
            <a:off x="933098" y="4416425"/>
            <a:ext cx="5142582" cy="4186238"/>
          </a:xfrm>
          <a:ln/>
        </p:spPr>
        <p:txBody>
          <a:bodyPr lIns="90931" tIns="44667" rIns="90931" bIns="44667"/>
          <a:lstStyle/>
          <a:p>
            <a:pPr defTabSz="973138"/>
            <a:endParaRPr lang="en-US"/>
          </a:p>
        </p:txBody>
      </p:sp>
    </p:spTree>
    <p:extLst>
      <p:ext uri="{BB962C8B-B14F-4D97-AF65-F5344CB8AC3E}">
        <p14:creationId xmlns:p14="http://schemas.microsoft.com/office/powerpoint/2010/main" val="3946635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B172B48D-45C5-477A-B8B4-8AE79F9783CF}" type="slidenum">
              <a:rPr lang="en-US"/>
              <a:pPr/>
              <a:t>33</a:t>
            </a:fld>
            <a:endParaRPr lang="en-US"/>
          </a:p>
        </p:txBody>
      </p:sp>
      <p:sp>
        <p:nvSpPr>
          <p:cNvPr id="2500610" name="Slide Image Placeholder 1"/>
          <p:cNvSpPr>
            <a:spLocks noGrp="1" noRot="1" noChangeAspect="1" noTextEdit="1"/>
          </p:cNvSpPr>
          <p:nvPr>
            <p:ph type="sldImg"/>
          </p:nvPr>
        </p:nvSpPr>
        <p:spPr>
          <a:xfrm>
            <a:off x="736600" y="719138"/>
            <a:ext cx="5535613" cy="3460750"/>
          </a:xfrm>
          <a:ln/>
        </p:spPr>
      </p:sp>
      <p:sp>
        <p:nvSpPr>
          <p:cNvPr id="2500611" name="Notes Placeholder 2"/>
          <p:cNvSpPr>
            <a:spLocks noGrp="1"/>
          </p:cNvSpPr>
          <p:nvPr>
            <p:ph type="body" idx="1"/>
          </p:nvPr>
        </p:nvSpPr>
        <p:spPr>
          <a:xfrm>
            <a:off x="934720" y="4416425"/>
            <a:ext cx="5140960" cy="4184650"/>
          </a:xfrm>
        </p:spPr>
        <p:txBody>
          <a:bodyPr lIns="94112" tIns="47854" rIns="94112" bIns="47854"/>
          <a:lstStyle/>
          <a:p>
            <a:pPr defTabSz="973138"/>
            <a:endParaRPr lang="en-US"/>
          </a:p>
        </p:txBody>
      </p:sp>
      <p:sp>
        <p:nvSpPr>
          <p:cNvPr id="2500612"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41" tIns="0" rIns="19141" bIns="0" anchor="b"/>
          <a:lstStyle>
            <a:lvl1pPr defTabSz="976313" eaLnBrk="0" hangingPunct="0">
              <a:defRPr sz="2400">
                <a:solidFill>
                  <a:schemeClr val="tx1"/>
                </a:solidFill>
                <a:latin typeface="Times New Roman" pitchFamily="18" charset="0"/>
              </a:defRPr>
            </a:lvl1pPr>
            <a:lvl2pPr marL="742950" indent="-285750" defTabSz="976313" eaLnBrk="0" hangingPunct="0">
              <a:defRPr sz="2400">
                <a:solidFill>
                  <a:schemeClr val="tx1"/>
                </a:solidFill>
                <a:latin typeface="Times New Roman" pitchFamily="18" charset="0"/>
              </a:defRPr>
            </a:lvl2pPr>
            <a:lvl3pPr marL="1143000" indent="-228600" defTabSz="976313" eaLnBrk="0" hangingPunct="0">
              <a:defRPr sz="2400">
                <a:solidFill>
                  <a:schemeClr val="tx1"/>
                </a:solidFill>
                <a:latin typeface="Times New Roman" pitchFamily="18" charset="0"/>
              </a:defRPr>
            </a:lvl3pPr>
            <a:lvl4pPr marL="1600200" indent="-228600" defTabSz="976313" eaLnBrk="0" hangingPunct="0">
              <a:defRPr sz="2400">
                <a:solidFill>
                  <a:schemeClr val="tx1"/>
                </a:solidFill>
                <a:latin typeface="Times New Roman" pitchFamily="18" charset="0"/>
              </a:defRPr>
            </a:lvl4pPr>
            <a:lvl5pPr marL="2057400" indent="-228600" defTabSz="976313" eaLnBrk="0" hangingPunct="0">
              <a:defRPr sz="2400">
                <a:solidFill>
                  <a:schemeClr val="tx1"/>
                </a:solidFill>
                <a:latin typeface="Times New Roman" pitchFamily="18" charset="0"/>
              </a:defRPr>
            </a:lvl5pPr>
            <a:lvl6pPr marL="2514600" indent="-228600" defTabSz="976313" eaLnBrk="0" fontAlgn="base" hangingPunct="0">
              <a:spcBef>
                <a:spcPct val="0"/>
              </a:spcBef>
              <a:spcAft>
                <a:spcPct val="0"/>
              </a:spcAft>
              <a:defRPr sz="2400">
                <a:solidFill>
                  <a:schemeClr val="tx1"/>
                </a:solidFill>
                <a:latin typeface="Times New Roman" pitchFamily="18" charset="0"/>
              </a:defRPr>
            </a:lvl6pPr>
            <a:lvl7pPr marL="2971800" indent="-228600" defTabSz="976313" eaLnBrk="0" fontAlgn="base" hangingPunct="0">
              <a:spcBef>
                <a:spcPct val="0"/>
              </a:spcBef>
              <a:spcAft>
                <a:spcPct val="0"/>
              </a:spcAft>
              <a:defRPr sz="2400">
                <a:solidFill>
                  <a:schemeClr val="tx1"/>
                </a:solidFill>
                <a:latin typeface="Times New Roman" pitchFamily="18" charset="0"/>
              </a:defRPr>
            </a:lvl7pPr>
            <a:lvl8pPr marL="3429000" indent="-228600" defTabSz="976313" eaLnBrk="0" fontAlgn="base" hangingPunct="0">
              <a:spcBef>
                <a:spcPct val="0"/>
              </a:spcBef>
              <a:spcAft>
                <a:spcPct val="0"/>
              </a:spcAft>
              <a:defRPr sz="2400">
                <a:solidFill>
                  <a:schemeClr val="tx1"/>
                </a:solidFill>
                <a:latin typeface="Times New Roman" pitchFamily="18" charset="0"/>
              </a:defRPr>
            </a:lvl8pPr>
            <a:lvl9pPr marL="3886200" indent="-228600" defTabSz="976313" eaLnBrk="0" fontAlgn="base" hangingPunct="0">
              <a:spcBef>
                <a:spcPct val="0"/>
              </a:spcBef>
              <a:spcAft>
                <a:spcPct val="0"/>
              </a:spcAft>
              <a:defRPr sz="2400">
                <a:solidFill>
                  <a:schemeClr val="tx1"/>
                </a:solidFill>
                <a:latin typeface="Times New Roman" pitchFamily="18" charset="0"/>
              </a:defRPr>
            </a:lvl9pPr>
          </a:lstStyle>
          <a:p>
            <a:pPr algn="r"/>
            <a:fld id="{D45BE005-DDF8-4375-A42E-47BE98332CF2}" type="slidenum">
              <a:rPr lang="en-US" sz="1000" i="1"/>
              <a:pPr algn="r"/>
              <a:t>33</a:t>
            </a:fld>
            <a:endParaRPr lang="en-US" sz="1000" i="1"/>
          </a:p>
        </p:txBody>
      </p:sp>
    </p:spTree>
    <p:extLst>
      <p:ext uri="{BB962C8B-B14F-4D97-AF65-F5344CB8AC3E}">
        <p14:creationId xmlns:p14="http://schemas.microsoft.com/office/powerpoint/2010/main" val="2303145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1D83359C-CAD0-44F5-B194-2BF48A833E2F}" type="slidenum">
              <a:rPr lang="en-US"/>
              <a:pPr/>
              <a:t>34</a:t>
            </a:fld>
            <a:endParaRPr lang="en-US"/>
          </a:p>
        </p:txBody>
      </p:sp>
      <p:sp>
        <p:nvSpPr>
          <p:cNvPr id="2550786" name="Slide Image Placeholder 1"/>
          <p:cNvSpPr>
            <a:spLocks noGrp="1" noRot="1" noChangeAspect="1" noTextEdit="1"/>
          </p:cNvSpPr>
          <p:nvPr>
            <p:ph type="sldImg"/>
          </p:nvPr>
        </p:nvSpPr>
        <p:spPr>
          <a:xfrm>
            <a:off x="736600" y="719138"/>
            <a:ext cx="5535613" cy="3460750"/>
          </a:xfrm>
          <a:ln/>
        </p:spPr>
      </p:sp>
      <p:sp>
        <p:nvSpPr>
          <p:cNvPr id="2550787" name="Notes Placeholder 2"/>
          <p:cNvSpPr>
            <a:spLocks noGrp="1"/>
          </p:cNvSpPr>
          <p:nvPr>
            <p:ph type="body" idx="1"/>
          </p:nvPr>
        </p:nvSpPr>
        <p:spPr>
          <a:xfrm>
            <a:off x="934720" y="4416425"/>
            <a:ext cx="5140960" cy="4184650"/>
          </a:xfrm>
        </p:spPr>
        <p:txBody>
          <a:bodyPr lIns="94112" tIns="47854" rIns="94112" bIns="47854"/>
          <a:lstStyle/>
          <a:p>
            <a:pPr defTabSz="973138"/>
            <a:endParaRPr lang="en-US"/>
          </a:p>
        </p:txBody>
      </p:sp>
      <p:sp>
        <p:nvSpPr>
          <p:cNvPr id="2550788"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41" tIns="0" rIns="19141" bIns="0" anchor="b"/>
          <a:lstStyle>
            <a:lvl1pPr defTabSz="976313" eaLnBrk="0" hangingPunct="0">
              <a:defRPr sz="2400">
                <a:solidFill>
                  <a:schemeClr val="tx1"/>
                </a:solidFill>
                <a:latin typeface="Times New Roman" pitchFamily="18" charset="0"/>
              </a:defRPr>
            </a:lvl1pPr>
            <a:lvl2pPr marL="742950" indent="-285750" defTabSz="976313" eaLnBrk="0" hangingPunct="0">
              <a:defRPr sz="2400">
                <a:solidFill>
                  <a:schemeClr val="tx1"/>
                </a:solidFill>
                <a:latin typeface="Times New Roman" pitchFamily="18" charset="0"/>
              </a:defRPr>
            </a:lvl2pPr>
            <a:lvl3pPr marL="1143000" indent="-228600" defTabSz="976313" eaLnBrk="0" hangingPunct="0">
              <a:defRPr sz="2400">
                <a:solidFill>
                  <a:schemeClr val="tx1"/>
                </a:solidFill>
                <a:latin typeface="Times New Roman" pitchFamily="18" charset="0"/>
              </a:defRPr>
            </a:lvl3pPr>
            <a:lvl4pPr marL="1600200" indent="-228600" defTabSz="976313" eaLnBrk="0" hangingPunct="0">
              <a:defRPr sz="2400">
                <a:solidFill>
                  <a:schemeClr val="tx1"/>
                </a:solidFill>
                <a:latin typeface="Times New Roman" pitchFamily="18" charset="0"/>
              </a:defRPr>
            </a:lvl4pPr>
            <a:lvl5pPr marL="2057400" indent="-228600" defTabSz="976313" eaLnBrk="0" hangingPunct="0">
              <a:defRPr sz="2400">
                <a:solidFill>
                  <a:schemeClr val="tx1"/>
                </a:solidFill>
                <a:latin typeface="Times New Roman" pitchFamily="18" charset="0"/>
              </a:defRPr>
            </a:lvl5pPr>
            <a:lvl6pPr marL="2514600" indent="-228600" defTabSz="976313" eaLnBrk="0" fontAlgn="base" hangingPunct="0">
              <a:spcBef>
                <a:spcPct val="0"/>
              </a:spcBef>
              <a:spcAft>
                <a:spcPct val="0"/>
              </a:spcAft>
              <a:defRPr sz="2400">
                <a:solidFill>
                  <a:schemeClr val="tx1"/>
                </a:solidFill>
                <a:latin typeface="Times New Roman" pitchFamily="18" charset="0"/>
              </a:defRPr>
            </a:lvl6pPr>
            <a:lvl7pPr marL="2971800" indent="-228600" defTabSz="976313" eaLnBrk="0" fontAlgn="base" hangingPunct="0">
              <a:spcBef>
                <a:spcPct val="0"/>
              </a:spcBef>
              <a:spcAft>
                <a:spcPct val="0"/>
              </a:spcAft>
              <a:defRPr sz="2400">
                <a:solidFill>
                  <a:schemeClr val="tx1"/>
                </a:solidFill>
                <a:latin typeface="Times New Roman" pitchFamily="18" charset="0"/>
              </a:defRPr>
            </a:lvl7pPr>
            <a:lvl8pPr marL="3429000" indent="-228600" defTabSz="976313" eaLnBrk="0" fontAlgn="base" hangingPunct="0">
              <a:spcBef>
                <a:spcPct val="0"/>
              </a:spcBef>
              <a:spcAft>
                <a:spcPct val="0"/>
              </a:spcAft>
              <a:defRPr sz="2400">
                <a:solidFill>
                  <a:schemeClr val="tx1"/>
                </a:solidFill>
                <a:latin typeface="Times New Roman" pitchFamily="18" charset="0"/>
              </a:defRPr>
            </a:lvl8pPr>
            <a:lvl9pPr marL="3886200" indent="-228600" defTabSz="976313" eaLnBrk="0" fontAlgn="base" hangingPunct="0">
              <a:spcBef>
                <a:spcPct val="0"/>
              </a:spcBef>
              <a:spcAft>
                <a:spcPct val="0"/>
              </a:spcAft>
              <a:defRPr sz="2400">
                <a:solidFill>
                  <a:schemeClr val="tx1"/>
                </a:solidFill>
                <a:latin typeface="Times New Roman" pitchFamily="18" charset="0"/>
              </a:defRPr>
            </a:lvl9pPr>
          </a:lstStyle>
          <a:p>
            <a:pPr algn="r"/>
            <a:fld id="{56D695C3-4FCB-4342-BB17-6A7BE043FCF5}" type="slidenum">
              <a:rPr lang="en-US" sz="1000" i="1"/>
              <a:pPr algn="r"/>
              <a:t>34</a:t>
            </a:fld>
            <a:endParaRPr lang="en-US" sz="1000" i="1"/>
          </a:p>
        </p:txBody>
      </p:sp>
    </p:spTree>
    <p:extLst>
      <p:ext uri="{BB962C8B-B14F-4D97-AF65-F5344CB8AC3E}">
        <p14:creationId xmlns:p14="http://schemas.microsoft.com/office/powerpoint/2010/main" val="2644074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43FB543E-6E75-4715-ADC8-9EFFFEFE49D1}" type="slidenum">
              <a:rPr lang="en-US"/>
              <a:pPr/>
              <a:t>9</a:t>
            </a:fld>
            <a:endParaRPr lang="en-US"/>
          </a:p>
        </p:txBody>
      </p:sp>
      <p:sp>
        <p:nvSpPr>
          <p:cNvPr id="2494466" name="Slide Image Placeholder 1"/>
          <p:cNvSpPr>
            <a:spLocks noGrp="1" noRot="1" noChangeAspect="1" noTextEdit="1"/>
          </p:cNvSpPr>
          <p:nvPr>
            <p:ph type="sldImg"/>
          </p:nvPr>
        </p:nvSpPr>
        <p:spPr>
          <a:xfrm>
            <a:off x="738188" y="719138"/>
            <a:ext cx="5532437" cy="3459162"/>
          </a:xfrm>
          <a:ln/>
        </p:spPr>
      </p:sp>
      <p:sp>
        <p:nvSpPr>
          <p:cNvPr id="2494467" name="Notes Placeholder 2"/>
          <p:cNvSpPr>
            <a:spLocks noGrp="1"/>
          </p:cNvSpPr>
          <p:nvPr>
            <p:ph type="body" idx="1"/>
          </p:nvPr>
        </p:nvSpPr>
        <p:spPr>
          <a:xfrm>
            <a:off x="933098" y="4418013"/>
            <a:ext cx="5142582" cy="4183062"/>
          </a:xfrm>
        </p:spPr>
        <p:txBody>
          <a:bodyPr lIns="93114" tIns="47347" rIns="93114" bIns="47347"/>
          <a:lstStyle/>
          <a:p>
            <a:pPr defTabSz="973138"/>
            <a:endParaRPr lang="en-US"/>
          </a:p>
        </p:txBody>
      </p:sp>
      <p:sp>
        <p:nvSpPr>
          <p:cNvPr id="2494468"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38" tIns="0" rIns="18938" bIns="0" anchor="b"/>
          <a:lstStyle>
            <a:lvl1pPr defTabSz="965200" eaLnBrk="0" hangingPunct="0">
              <a:defRPr sz="2400">
                <a:solidFill>
                  <a:schemeClr val="tx1"/>
                </a:solidFill>
                <a:latin typeface="Times New Roman" pitchFamily="18" charset="0"/>
              </a:defRPr>
            </a:lvl1pPr>
            <a:lvl2pPr marL="735013" indent="-282575" defTabSz="965200" eaLnBrk="0" hangingPunct="0">
              <a:defRPr sz="2400">
                <a:solidFill>
                  <a:schemeClr val="tx1"/>
                </a:solidFill>
                <a:latin typeface="Times New Roman" pitchFamily="18" charset="0"/>
              </a:defRPr>
            </a:lvl2pPr>
            <a:lvl3pPr marL="1130300" indent="-225425" defTabSz="965200" eaLnBrk="0" hangingPunct="0">
              <a:defRPr sz="2400">
                <a:solidFill>
                  <a:schemeClr val="tx1"/>
                </a:solidFill>
                <a:latin typeface="Times New Roman" pitchFamily="18" charset="0"/>
              </a:defRPr>
            </a:lvl3pPr>
            <a:lvl4pPr marL="1582738" indent="-225425" defTabSz="965200" eaLnBrk="0" hangingPunct="0">
              <a:defRPr sz="2400">
                <a:solidFill>
                  <a:schemeClr val="tx1"/>
                </a:solidFill>
                <a:latin typeface="Times New Roman" pitchFamily="18" charset="0"/>
              </a:defRPr>
            </a:lvl4pPr>
            <a:lvl5pPr marL="2035175" indent="-225425" defTabSz="965200" eaLnBrk="0" hangingPunct="0">
              <a:defRPr sz="2400">
                <a:solidFill>
                  <a:schemeClr val="tx1"/>
                </a:solidFill>
                <a:latin typeface="Times New Roman" pitchFamily="18" charset="0"/>
              </a:defRPr>
            </a:lvl5pPr>
            <a:lvl6pPr marL="2492375" indent="-225425" defTabSz="965200" eaLnBrk="0" fontAlgn="base" hangingPunct="0">
              <a:spcBef>
                <a:spcPct val="0"/>
              </a:spcBef>
              <a:spcAft>
                <a:spcPct val="0"/>
              </a:spcAft>
              <a:defRPr sz="2400">
                <a:solidFill>
                  <a:schemeClr val="tx1"/>
                </a:solidFill>
                <a:latin typeface="Times New Roman" pitchFamily="18" charset="0"/>
              </a:defRPr>
            </a:lvl6pPr>
            <a:lvl7pPr marL="2949575" indent="-225425" defTabSz="965200" eaLnBrk="0" fontAlgn="base" hangingPunct="0">
              <a:spcBef>
                <a:spcPct val="0"/>
              </a:spcBef>
              <a:spcAft>
                <a:spcPct val="0"/>
              </a:spcAft>
              <a:defRPr sz="2400">
                <a:solidFill>
                  <a:schemeClr val="tx1"/>
                </a:solidFill>
                <a:latin typeface="Times New Roman" pitchFamily="18" charset="0"/>
              </a:defRPr>
            </a:lvl7pPr>
            <a:lvl8pPr marL="3406775" indent="-225425" defTabSz="965200" eaLnBrk="0" fontAlgn="base" hangingPunct="0">
              <a:spcBef>
                <a:spcPct val="0"/>
              </a:spcBef>
              <a:spcAft>
                <a:spcPct val="0"/>
              </a:spcAft>
              <a:defRPr sz="2400">
                <a:solidFill>
                  <a:schemeClr val="tx1"/>
                </a:solidFill>
                <a:latin typeface="Times New Roman" pitchFamily="18" charset="0"/>
              </a:defRPr>
            </a:lvl8pPr>
            <a:lvl9pPr marL="3863975" indent="-225425" defTabSz="965200" eaLnBrk="0" fontAlgn="base" hangingPunct="0">
              <a:spcBef>
                <a:spcPct val="0"/>
              </a:spcBef>
              <a:spcAft>
                <a:spcPct val="0"/>
              </a:spcAft>
              <a:defRPr sz="2400">
                <a:solidFill>
                  <a:schemeClr val="tx1"/>
                </a:solidFill>
                <a:latin typeface="Times New Roman" pitchFamily="18" charset="0"/>
              </a:defRPr>
            </a:lvl9pPr>
          </a:lstStyle>
          <a:p>
            <a:pPr algn="r"/>
            <a:fld id="{40FD2B0B-2DEF-4B20-8CA1-827AF875BBC7}" type="slidenum">
              <a:rPr lang="en-US" sz="1000" i="1"/>
              <a:pPr algn="r"/>
              <a:t>9</a:t>
            </a:fld>
            <a:endParaRPr lang="en-US" sz="1000" i="1"/>
          </a:p>
        </p:txBody>
      </p:sp>
    </p:spTree>
    <p:extLst>
      <p:ext uri="{BB962C8B-B14F-4D97-AF65-F5344CB8AC3E}">
        <p14:creationId xmlns:p14="http://schemas.microsoft.com/office/powerpoint/2010/main" val="3377248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3919F1C7-CCDA-46B9-B687-679408B937BF}" type="slidenum">
              <a:rPr lang="en-US"/>
              <a:pPr/>
              <a:t>35</a:t>
            </a:fld>
            <a:endParaRPr lang="en-US"/>
          </a:p>
        </p:txBody>
      </p:sp>
      <p:sp>
        <p:nvSpPr>
          <p:cNvPr id="2506754" name="Slide Image Placeholder 1"/>
          <p:cNvSpPr>
            <a:spLocks noGrp="1" noRot="1" noChangeAspect="1" noTextEdit="1"/>
          </p:cNvSpPr>
          <p:nvPr>
            <p:ph type="sldImg"/>
          </p:nvPr>
        </p:nvSpPr>
        <p:spPr>
          <a:xfrm>
            <a:off x="736600" y="719138"/>
            <a:ext cx="5535613" cy="3460750"/>
          </a:xfrm>
          <a:ln/>
        </p:spPr>
      </p:sp>
      <p:sp>
        <p:nvSpPr>
          <p:cNvPr id="2506755" name="Notes Placeholder 2"/>
          <p:cNvSpPr>
            <a:spLocks noGrp="1"/>
          </p:cNvSpPr>
          <p:nvPr>
            <p:ph type="body" idx="1"/>
          </p:nvPr>
        </p:nvSpPr>
        <p:spPr>
          <a:xfrm>
            <a:off x="934720" y="4416425"/>
            <a:ext cx="5140960" cy="4184650"/>
          </a:xfrm>
        </p:spPr>
        <p:txBody>
          <a:bodyPr lIns="94112" tIns="47854" rIns="94112" bIns="47854"/>
          <a:lstStyle/>
          <a:p>
            <a:pPr defTabSz="973138"/>
            <a:endParaRPr lang="en-US"/>
          </a:p>
        </p:txBody>
      </p:sp>
      <p:sp>
        <p:nvSpPr>
          <p:cNvPr id="2506756"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41" tIns="0" rIns="19141" bIns="0" anchor="b"/>
          <a:lstStyle>
            <a:lvl1pPr defTabSz="976313" eaLnBrk="0" hangingPunct="0">
              <a:defRPr sz="2400">
                <a:solidFill>
                  <a:schemeClr val="tx1"/>
                </a:solidFill>
                <a:latin typeface="Times New Roman" pitchFamily="18" charset="0"/>
              </a:defRPr>
            </a:lvl1pPr>
            <a:lvl2pPr marL="742950" indent="-285750" defTabSz="976313" eaLnBrk="0" hangingPunct="0">
              <a:defRPr sz="2400">
                <a:solidFill>
                  <a:schemeClr val="tx1"/>
                </a:solidFill>
                <a:latin typeface="Times New Roman" pitchFamily="18" charset="0"/>
              </a:defRPr>
            </a:lvl2pPr>
            <a:lvl3pPr marL="1143000" indent="-228600" defTabSz="976313" eaLnBrk="0" hangingPunct="0">
              <a:defRPr sz="2400">
                <a:solidFill>
                  <a:schemeClr val="tx1"/>
                </a:solidFill>
                <a:latin typeface="Times New Roman" pitchFamily="18" charset="0"/>
              </a:defRPr>
            </a:lvl3pPr>
            <a:lvl4pPr marL="1600200" indent="-228600" defTabSz="976313" eaLnBrk="0" hangingPunct="0">
              <a:defRPr sz="2400">
                <a:solidFill>
                  <a:schemeClr val="tx1"/>
                </a:solidFill>
                <a:latin typeface="Times New Roman" pitchFamily="18" charset="0"/>
              </a:defRPr>
            </a:lvl4pPr>
            <a:lvl5pPr marL="2057400" indent="-228600" defTabSz="976313" eaLnBrk="0" hangingPunct="0">
              <a:defRPr sz="2400">
                <a:solidFill>
                  <a:schemeClr val="tx1"/>
                </a:solidFill>
                <a:latin typeface="Times New Roman" pitchFamily="18" charset="0"/>
              </a:defRPr>
            </a:lvl5pPr>
            <a:lvl6pPr marL="2514600" indent="-228600" defTabSz="976313" eaLnBrk="0" fontAlgn="base" hangingPunct="0">
              <a:spcBef>
                <a:spcPct val="0"/>
              </a:spcBef>
              <a:spcAft>
                <a:spcPct val="0"/>
              </a:spcAft>
              <a:defRPr sz="2400">
                <a:solidFill>
                  <a:schemeClr val="tx1"/>
                </a:solidFill>
                <a:latin typeface="Times New Roman" pitchFamily="18" charset="0"/>
              </a:defRPr>
            </a:lvl6pPr>
            <a:lvl7pPr marL="2971800" indent="-228600" defTabSz="976313" eaLnBrk="0" fontAlgn="base" hangingPunct="0">
              <a:spcBef>
                <a:spcPct val="0"/>
              </a:spcBef>
              <a:spcAft>
                <a:spcPct val="0"/>
              </a:spcAft>
              <a:defRPr sz="2400">
                <a:solidFill>
                  <a:schemeClr val="tx1"/>
                </a:solidFill>
                <a:latin typeface="Times New Roman" pitchFamily="18" charset="0"/>
              </a:defRPr>
            </a:lvl7pPr>
            <a:lvl8pPr marL="3429000" indent="-228600" defTabSz="976313" eaLnBrk="0" fontAlgn="base" hangingPunct="0">
              <a:spcBef>
                <a:spcPct val="0"/>
              </a:spcBef>
              <a:spcAft>
                <a:spcPct val="0"/>
              </a:spcAft>
              <a:defRPr sz="2400">
                <a:solidFill>
                  <a:schemeClr val="tx1"/>
                </a:solidFill>
                <a:latin typeface="Times New Roman" pitchFamily="18" charset="0"/>
              </a:defRPr>
            </a:lvl8pPr>
            <a:lvl9pPr marL="3886200" indent="-228600" defTabSz="976313" eaLnBrk="0" fontAlgn="base" hangingPunct="0">
              <a:spcBef>
                <a:spcPct val="0"/>
              </a:spcBef>
              <a:spcAft>
                <a:spcPct val="0"/>
              </a:spcAft>
              <a:defRPr sz="2400">
                <a:solidFill>
                  <a:schemeClr val="tx1"/>
                </a:solidFill>
                <a:latin typeface="Times New Roman" pitchFamily="18" charset="0"/>
              </a:defRPr>
            </a:lvl9pPr>
          </a:lstStyle>
          <a:p>
            <a:pPr algn="r"/>
            <a:fld id="{D5F2CB13-B8C9-49E8-9FB0-403ACF6A7EFC}" type="slidenum">
              <a:rPr lang="en-US" sz="1000" i="1"/>
              <a:pPr algn="r"/>
              <a:t>35</a:t>
            </a:fld>
            <a:endParaRPr lang="en-US" sz="1000" i="1"/>
          </a:p>
        </p:txBody>
      </p:sp>
    </p:spTree>
    <p:extLst>
      <p:ext uri="{BB962C8B-B14F-4D97-AF65-F5344CB8AC3E}">
        <p14:creationId xmlns:p14="http://schemas.microsoft.com/office/powerpoint/2010/main" val="3565422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F4492FD2-9CEA-47EC-9881-FD269E414729}" type="slidenum">
              <a:rPr lang="zh-TW" altLang="en-US">
                <a:latin typeface="Calibri" pitchFamily="34" charset="0"/>
              </a:rPr>
              <a:pPr/>
              <a:t>36</a:t>
            </a:fld>
            <a:endParaRPr lang="en-US" altLang="zh-TW">
              <a:latin typeface="Calibri" pitchFamily="34" charset="0"/>
            </a:endParaRPr>
          </a:p>
        </p:txBody>
      </p:sp>
    </p:spTree>
    <p:extLst>
      <p:ext uri="{BB962C8B-B14F-4D97-AF65-F5344CB8AC3E}">
        <p14:creationId xmlns:p14="http://schemas.microsoft.com/office/powerpoint/2010/main" val="2200265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129D55B2-5514-42E9-9406-441C59E6A30D}" type="slidenum">
              <a:rPr lang="en-US"/>
              <a:pPr/>
              <a:t>37</a:t>
            </a:fld>
            <a:endParaRPr lang="en-US"/>
          </a:p>
        </p:txBody>
      </p:sp>
      <p:sp>
        <p:nvSpPr>
          <p:cNvPr id="2508802" name="Slide Image Placeholder 1"/>
          <p:cNvSpPr>
            <a:spLocks noGrp="1" noRot="1" noChangeAspect="1" noTextEdit="1"/>
          </p:cNvSpPr>
          <p:nvPr>
            <p:ph type="sldImg"/>
          </p:nvPr>
        </p:nvSpPr>
        <p:spPr>
          <a:xfrm>
            <a:off x="736600" y="719138"/>
            <a:ext cx="5535613" cy="3460750"/>
          </a:xfrm>
          <a:ln/>
        </p:spPr>
      </p:sp>
      <p:sp>
        <p:nvSpPr>
          <p:cNvPr id="2508803" name="Notes Placeholder 2"/>
          <p:cNvSpPr>
            <a:spLocks noGrp="1"/>
          </p:cNvSpPr>
          <p:nvPr>
            <p:ph type="body" idx="1"/>
          </p:nvPr>
        </p:nvSpPr>
        <p:spPr>
          <a:xfrm>
            <a:off x="934720" y="4416425"/>
            <a:ext cx="5140960" cy="4184650"/>
          </a:xfrm>
        </p:spPr>
        <p:txBody>
          <a:bodyPr lIns="94112" tIns="47854" rIns="94112" bIns="47854"/>
          <a:lstStyle/>
          <a:p>
            <a:pPr defTabSz="973138"/>
            <a:endParaRPr lang="en-US"/>
          </a:p>
        </p:txBody>
      </p:sp>
      <p:sp>
        <p:nvSpPr>
          <p:cNvPr id="2508804"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41" tIns="0" rIns="19141" bIns="0" anchor="b"/>
          <a:lstStyle>
            <a:lvl1pPr defTabSz="976313" eaLnBrk="0" hangingPunct="0">
              <a:defRPr sz="2400">
                <a:solidFill>
                  <a:schemeClr val="tx1"/>
                </a:solidFill>
                <a:latin typeface="Times New Roman" pitchFamily="18" charset="0"/>
              </a:defRPr>
            </a:lvl1pPr>
            <a:lvl2pPr marL="742950" indent="-285750" defTabSz="976313" eaLnBrk="0" hangingPunct="0">
              <a:defRPr sz="2400">
                <a:solidFill>
                  <a:schemeClr val="tx1"/>
                </a:solidFill>
                <a:latin typeface="Times New Roman" pitchFamily="18" charset="0"/>
              </a:defRPr>
            </a:lvl2pPr>
            <a:lvl3pPr marL="1143000" indent="-228600" defTabSz="976313" eaLnBrk="0" hangingPunct="0">
              <a:defRPr sz="2400">
                <a:solidFill>
                  <a:schemeClr val="tx1"/>
                </a:solidFill>
                <a:latin typeface="Times New Roman" pitchFamily="18" charset="0"/>
              </a:defRPr>
            </a:lvl3pPr>
            <a:lvl4pPr marL="1600200" indent="-228600" defTabSz="976313" eaLnBrk="0" hangingPunct="0">
              <a:defRPr sz="2400">
                <a:solidFill>
                  <a:schemeClr val="tx1"/>
                </a:solidFill>
                <a:latin typeface="Times New Roman" pitchFamily="18" charset="0"/>
              </a:defRPr>
            </a:lvl4pPr>
            <a:lvl5pPr marL="2057400" indent="-228600" defTabSz="976313" eaLnBrk="0" hangingPunct="0">
              <a:defRPr sz="2400">
                <a:solidFill>
                  <a:schemeClr val="tx1"/>
                </a:solidFill>
                <a:latin typeface="Times New Roman" pitchFamily="18" charset="0"/>
              </a:defRPr>
            </a:lvl5pPr>
            <a:lvl6pPr marL="2514600" indent="-228600" defTabSz="976313" eaLnBrk="0" fontAlgn="base" hangingPunct="0">
              <a:spcBef>
                <a:spcPct val="0"/>
              </a:spcBef>
              <a:spcAft>
                <a:spcPct val="0"/>
              </a:spcAft>
              <a:defRPr sz="2400">
                <a:solidFill>
                  <a:schemeClr val="tx1"/>
                </a:solidFill>
                <a:latin typeface="Times New Roman" pitchFamily="18" charset="0"/>
              </a:defRPr>
            </a:lvl6pPr>
            <a:lvl7pPr marL="2971800" indent="-228600" defTabSz="976313" eaLnBrk="0" fontAlgn="base" hangingPunct="0">
              <a:spcBef>
                <a:spcPct val="0"/>
              </a:spcBef>
              <a:spcAft>
                <a:spcPct val="0"/>
              </a:spcAft>
              <a:defRPr sz="2400">
                <a:solidFill>
                  <a:schemeClr val="tx1"/>
                </a:solidFill>
                <a:latin typeface="Times New Roman" pitchFamily="18" charset="0"/>
              </a:defRPr>
            </a:lvl7pPr>
            <a:lvl8pPr marL="3429000" indent="-228600" defTabSz="976313" eaLnBrk="0" fontAlgn="base" hangingPunct="0">
              <a:spcBef>
                <a:spcPct val="0"/>
              </a:spcBef>
              <a:spcAft>
                <a:spcPct val="0"/>
              </a:spcAft>
              <a:defRPr sz="2400">
                <a:solidFill>
                  <a:schemeClr val="tx1"/>
                </a:solidFill>
                <a:latin typeface="Times New Roman" pitchFamily="18" charset="0"/>
              </a:defRPr>
            </a:lvl8pPr>
            <a:lvl9pPr marL="3886200" indent="-228600" defTabSz="976313" eaLnBrk="0" fontAlgn="base" hangingPunct="0">
              <a:spcBef>
                <a:spcPct val="0"/>
              </a:spcBef>
              <a:spcAft>
                <a:spcPct val="0"/>
              </a:spcAft>
              <a:defRPr sz="2400">
                <a:solidFill>
                  <a:schemeClr val="tx1"/>
                </a:solidFill>
                <a:latin typeface="Times New Roman" pitchFamily="18" charset="0"/>
              </a:defRPr>
            </a:lvl9pPr>
          </a:lstStyle>
          <a:p>
            <a:pPr algn="r"/>
            <a:fld id="{E5343252-5973-46E2-B49F-EF12A2875AC8}" type="slidenum">
              <a:rPr lang="en-US" sz="1000" i="1"/>
              <a:pPr algn="r"/>
              <a:t>37</a:t>
            </a:fld>
            <a:endParaRPr lang="en-US" sz="1000" i="1"/>
          </a:p>
        </p:txBody>
      </p:sp>
    </p:spTree>
    <p:extLst>
      <p:ext uri="{BB962C8B-B14F-4D97-AF65-F5344CB8AC3E}">
        <p14:creationId xmlns:p14="http://schemas.microsoft.com/office/powerpoint/2010/main" val="591870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D391C258-7B56-42E5-A848-A65A73E39B60}" type="slidenum">
              <a:rPr lang="en-US"/>
              <a:pPr/>
              <a:t>10</a:t>
            </a:fld>
            <a:endParaRPr lang="en-US"/>
          </a:p>
        </p:txBody>
      </p:sp>
      <p:sp>
        <p:nvSpPr>
          <p:cNvPr id="2486274"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38" tIns="0" rIns="18938" bIns="0" anchor="b"/>
          <a:lstStyle>
            <a:lvl1pPr defTabSz="965200" eaLnBrk="0" hangingPunct="0">
              <a:defRPr sz="2400">
                <a:solidFill>
                  <a:schemeClr val="tx1"/>
                </a:solidFill>
                <a:latin typeface="Times New Roman" pitchFamily="18" charset="0"/>
              </a:defRPr>
            </a:lvl1pPr>
            <a:lvl2pPr marL="735013" indent="-282575" defTabSz="965200" eaLnBrk="0" hangingPunct="0">
              <a:defRPr sz="2400">
                <a:solidFill>
                  <a:schemeClr val="tx1"/>
                </a:solidFill>
                <a:latin typeface="Times New Roman" pitchFamily="18" charset="0"/>
              </a:defRPr>
            </a:lvl2pPr>
            <a:lvl3pPr marL="1130300" indent="-225425" defTabSz="965200" eaLnBrk="0" hangingPunct="0">
              <a:defRPr sz="2400">
                <a:solidFill>
                  <a:schemeClr val="tx1"/>
                </a:solidFill>
                <a:latin typeface="Times New Roman" pitchFamily="18" charset="0"/>
              </a:defRPr>
            </a:lvl3pPr>
            <a:lvl4pPr marL="1582738" indent="-225425" defTabSz="965200" eaLnBrk="0" hangingPunct="0">
              <a:defRPr sz="2400">
                <a:solidFill>
                  <a:schemeClr val="tx1"/>
                </a:solidFill>
                <a:latin typeface="Times New Roman" pitchFamily="18" charset="0"/>
              </a:defRPr>
            </a:lvl4pPr>
            <a:lvl5pPr marL="2035175" indent="-225425" defTabSz="965200" eaLnBrk="0" hangingPunct="0">
              <a:defRPr sz="2400">
                <a:solidFill>
                  <a:schemeClr val="tx1"/>
                </a:solidFill>
                <a:latin typeface="Times New Roman" pitchFamily="18" charset="0"/>
              </a:defRPr>
            </a:lvl5pPr>
            <a:lvl6pPr marL="2492375" indent="-225425" defTabSz="965200" eaLnBrk="0" fontAlgn="base" hangingPunct="0">
              <a:spcBef>
                <a:spcPct val="0"/>
              </a:spcBef>
              <a:spcAft>
                <a:spcPct val="0"/>
              </a:spcAft>
              <a:defRPr sz="2400">
                <a:solidFill>
                  <a:schemeClr val="tx1"/>
                </a:solidFill>
                <a:latin typeface="Times New Roman" pitchFamily="18" charset="0"/>
              </a:defRPr>
            </a:lvl6pPr>
            <a:lvl7pPr marL="2949575" indent="-225425" defTabSz="965200" eaLnBrk="0" fontAlgn="base" hangingPunct="0">
              <a:spcBef>
                <a:spcPct val="0"/>
              </a:spcBef>
              <a:spcAft>
                <a:spcPct val="0"/>
              </a:spcAft>
              <a:defRPr sz="2400">
                <a:solidFill>
                  <a:schemeClr val="tx1"/>
                </a:solidFill>
                <a:latin typeface="Times New Roman" pitchFamily="18" charset="0"/>
              </a:defRPr>
            </a:lvl7pPr>
            <a:lvl8pPr marL="3406775" indent="-225425" defTabSz="965200" eaLnBrk="0" fontAlgn="base" hangingPunct="0">
              <a:spcBef>
                <a:spcPct val="0"/>
              </a:spcBef>
              <a:spcAft>
                <a:spcPct val="0"/>
              </a:spcAft>
              <a:defRPr sz="2400">
                <a:solidFill>
                  <a:schemeClr val="tx1"/>
                </a:solidFill>
                <a:latin typeface="Times New Roman" pitchFamily="18" charset="0"/>
              </a:defRPr>
            </a:lvl8pPr>
            <a:lvl9pPr marL="3863975" indent="-225425" defTabSz="965200" eaLnBrk="0" fontAlgn="base" hangingPunct="0">
              <a:spcBef>
                <a:spcPct val="0"/>
              </a:spcBef>
              <a:spcAft>
                <a:spcPct val="0"/>
              </a:spcAft>
              <a:defRPr sz="2400">
                <a:solidFill>
                  <a:schemeClr val="tx1"/>
                </a:solidFill>
                <a:latin typeface="Times New Roman" pitchFamily="18" charset="0"/>
              </a:defRPr>
            </a:lvl9pPr>
          </a:lstStyle>
          <a:p>
            <a:pPr algn="r"/>
            <a:fld id="{FB79348E-2692-4A5E-87BF-8ED2D7960706}" type="slidenum">
              <a:rPr lang="en-US" sz="1000" i="1"/>
              <a:pPr algn="r"/>
              <a:t>10</a:t>
            </a:fld>
            <a:endParaRPr lang="en-US" sz="1000" i="1"/>
          </a:p>
        </p:txBody>
      </p:sp>
      <p:sp>
        <p:nvSpPr>
          <p:cNvPr id="2486275" name="Rectangle 2"/>
          <p:cNvSpPr>
            <a:spLocks noGrp="1" noRot="1" noChangeAspect="1" noChangeArrowheads="1" noTextEdit="1"/>
          </p:cNvSpPr>
          <p:nvPr>
            <p:ph type="sldImg"/>
          </p:nvPr>
        </p:nvSpPr>
        <p:spPr>
          <a:xfrm>
            <a:off x="719138" y="696913"/>
            <a:ext cx="5573712" cy="3484562"/>
          </a:xfrm>
          <a:ln cap="flat"/>
        </p:spPr>
      </p:sp>
      <p:sp>
        <p:nvSpPr>
          <p:cNvPr id="2486276" name="Rectangle 3"/>
          <p:cNvSpPr>
            <a:spLocks noGrp="1" noChangeArrowheads="1"/>
          </p:cNvSpPr>
          <p:nvPr>
            <p:ph type="body" idx="1"/>
          </p:nvPr>
        </p:nvSpPr>
        <p:spPr>
          <a:xfrm>
            <a:off x="934720" y="4418013"/>
            <a:ext cx="5140960" cy="4183062"/>
          </a:xfrm>
        </p:spPr>
        <p:txBody>
          <a:bodyPr lIns="91536" tIns="45769" rIns="91536" bIns="45769"/>
          <a:lstStyle/>
          <a:p>
            <a:pPr defTabSz="973138"/>
            <a:endParaRPr lang="en-US"/>
          </a:p>
        </p:txBody>
      </p:sp>
    </p:spTree>
    <p:extLst>
      <p:ext uri="{BB962C8B-B14F-4D97-AF65-F5344CB8AC3E}">
        <p14:creationId xmlns:p14="http://schemas.microsoft.com/office/powerpoint/2010/main" val="3588364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D43202FD-FA25-4018-8ADA-4BAA966146DE}" type="slidenum">
              <a:rPr lang="en-US"/>
              <a:pPr/>
              <a:t>11</a:t>
            </a:fld>
            <a:endParaRPr lang="en-US"/>
          </a:p>
        </p:txBody>
      </p:sp>
      <p:sp>
        <p:nvSpPr>
          <p:cNvPr id="2488322"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38" tIns="0" rIns="18938" bIns="0" anchor="b"/>
          <a:lstStyle>
            <a:lvl1pPr defTabSz="965200" eaLnBrk="0" hangingPunct="0">
              <a:defRPr sz="2400">
                <a:solidFill>
                  <a:schemeClr val="tx1"/>
                </a:solidFill>
                <a:latin typeface="Times New Roman" pitchFamily="18" charset="0"/>
              </a:defRPr>
            </a:lvl1pPr>
            <a:lvl2pPr marL="735013" indent="-282575" defTabSz="965200" eaLnBrk="0" hangingPunct="0">
              <a:defRPr sz="2400">
                <a:solidFill>
                  <a:schemeClr val="tx1"/>
                </a:solidFill>
                <a:latin typeface="Times New Roman" pitchFamily="18" charset="0"/>
              </a:defRPr>
            </a:lvl2pPr>
            <a:lvl3pPr marL="1130300" indent="-225425" defTabSz="965200" eaLnBrk="0" hangingPunct="0">
              <a:defRPr sz="2400">
                <a:solidFill>
                  <a:schemeClr val="tx1"/>
                </a:solidFill>
                <a:latin typeface="Times New Roman" pitchFamily="18" charset="0"/>
              </a:defRPr>
            </a:lvl3pPr>
            <a:lvl4pPr marL="1582738" indent="-225425" defTabSz="965200" eaLnBrk="0" hangingPunct="0">
              <a:defRPr sz="2400">
                <a:solidFill>
                  <a:schemeClr val="tx1"/>
                </a:solidFill>
                <a:latin typeface="Times New Roman" pitchFamily="18" charset="0"/>
              </a:defRPr>
            </a:lvl4pPr>
            <a:lvl5pPr marL="2035175" indent="-225425" defTabSz="965200" eaLnBrk="0" hangingPunct="0">
              <a:defRPr sz="2400">
                <a:solidFill>
                  <a:schemeClr val="tx1"/>
                </a:solidFill>
                <a:latin typeface="Times New Roman" pitchFamily="18" charset="0"/>
              </a:defRPr>
            </a:lvl5pPr>
            <a:lvl6pPr marL="2492375" indent="-225425" defTabSz="965200" eaLnBrk="0" fontAlgn="base" hangingPunct="0">
              <a:spcBef>
                <a:spcPct val="0"/>
              </a:spcBef>
              <a:spcAft>
                <a:spcPct val="0"/>
              </a:spcAft>
              <a:defRPr sz="2400">
                <a:solidFill>
                  <a:schemeClr val="tx1"/>
                </a:solidFill>
                <a:latin typeface="Times New Roman" pitchFamily="18" charset="0"/>
              </a:defRPr>
            </a:lvl6pPr>
            <a:lvl7pPr marL="2949575" indent="-225425" defTabSz="965200" eaLnBrk="0" fontAlgn="base" hangingPunct="0">
              <a:spcBef>
                <a:spcPct val="0"/>
              </a:spcBef>
              <a:spcAft>
                <a:spcPct val="0"/>
              </a:spcAft>
              <a:defRPr sz="2400">
                <a:solidFill>
                  <a:schemeClr val="tx1"/>
                </a:solidFill>
                <a:latin typeface="Times New Roman" pitchFamily="18" charset="0"/>
              </a:defRPr>
            </a:lvl7pPr>
            <a:lvl8pPr marL="3406775" indent="-225425" defTabSz="965200" eaLnBrk="0" fontAlgn="base" hangingPunct="0">
              <a:spcBef>
                <a:spcPct val="0"/>
              </a:spcBef>
              <a:spcAft>
                <a:spcPct val="0"/>
              </a:spcAft>
              <a:defRPr sz="2400">
                <a:solidFill>
                  <a:schemeClr val="tx1"/>
                </a:solidFill>
                <a:latin typeface="Times New Roman" pitchFamily="18" charset="0"/>
              </a:defRPr>
            </a:lvl8pPr>
            <a:lvl9pPr marL="3863975" indent="-225425" defTabSz="965200" eaLnBrk="0" fontAlgn="base" hangingPunct="0">
              <a:spcBef>
                <a:spcPct val="0"/>
              </a:spcBef>
              <a:spcAft>
                <a:spcPct val="0"/>
              </a:spcAft>
              <a:defRPr sz="2400">
                <a:solidFill>
                  <a:schemeClr val="tx1"/>
                </a:solidFill>
                <a:latin typeface="Times New Roman" pitchFamily="18" charset="0"/>
              </a:defRPr>
            </a:lvl9pPr>
          </a:lstStyle>
          <a:p>
            <a:pPr algn="r"/>
            <a:fld id="{1DDB7B75-6463-431C-BAA5-9043FE09FFF1}" type="slidenum">
              <a:rPr lang="en-US" sz="1000" i="1"/>
              <a:pPr algn="r"/>
              <a:t>11</a:t>
            </a:fld>
            <a:endParaRPr lang="en-US" sz="1000" i="1"/>
          </a:p>
        </p:txBody>
      </p:sp>
      <p:sp>
        <p:nvSpPr>
          <p:cNvPr id="2488323" name="Rectangle 2"/>
          <p:cNvSpPr>
            <a:spLocks noGrp="1" noRot="1" noChangeAspect="1" noChangeArrowheads="1" noTextEdit="1"/>
          </p:cNvSpPr>
          <p:nvPr>
            <p:ph type="sldImg"/>
          </p:nvPr>
        </p:nvSpPr>
        <p:spPr>
          <a:xfrm>
            <a:off x="719138" y="696913"/>
            <a:ext cx="5573712" cy="3484562"/>
          </a:xfrm>
          <a:ln cap="flat"/>
        </p:spPr>
      </p:sp>
      <p:sp>
        <p:nvSpPr>
          <p:cNvPr id="2488324" name="Rectangle 3"/>
          <p:cNvSpPr>
            <a:spLocks noGrp="1" noChangeArrowheads="1"/>
          </p:cNvSpPr>
          <p:nvPr>
            <p:ph type="body" idx="1"/>
          </p:nvPr>
        </p:nvSpPr>
        <p:spPr>
          <a:xfrm>
            <a:off x="934720" y="4418013"/>
            <a:ext cx="5140960" cy="4183062"/>
          </a:xfrm>
        </p:spPr>
        <p:txBody>
          <a:bodyPr lIns="91536" tIns="45769" rIns="91536" bIns="45769"/>
          <a:lstStyle/>
          <a:p>
            <a:pPr defTabSz="973138"/>
            <a:endParaRPr lang="en-US"/>
          </a:p>
        </p:txBody>
      </p:sp>
    </p:spTree>
    <p:extLst>
      <p:ext uri="{BB962C8B-B14F-4D97-AF65-F5344CB8AC3E}">
        <p14:creationId xmlns:p14="http://schemas.microsoft.com/office/powerpoint/2010/main" val="1942263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05A510A9-B006-487D-9F0E-04803C53F9A1}" type="slidenum">
              <a:rPr lang="en-US"/>
              <a:pPr/>
              <a:t>12</a:t>
            </a:fld>
            <a:endParaRPr lang="en-US"/>
          </a:p>
        </p:txBody>
      </p:sp>
      <p:sp>
        <p:nvSpPr>
          <p:cNvPr id="2492418"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38" tIns="0" rIns="18938" bIns="0" anchor="b"/>
          <a:lstStyle>
            <a:lvl1pPr defTabSz="965200" eaLnBrk="0" hangingPunct="0">
              <a:defRPr sz="2400">
                <a:solidFill>
                  <a:schemeClr val="tx1"/>
                </a:solidFill>
                <a:latin typeface="Times New Roman" pitchFamily="18" charset="0"/>
              </a:defRPr>
            </a:lvl1pPr>
            <a:lvl2pPr marL="735013" indent="-282575" defTabSz="965200" eaLnBrk="0" hangingPunct="0">
              <a:defRPr sz="2400">
                <a:solidFill>
                  <a:schemeClr val="tx1"/>
                </a:solidFill>
                <a:latin typeface="Times New Roman" pitchFamily="18" charset="0"/>
              </a:defRPr>
            </a:lvl2pPr>
            <a:lvl3pPr marL="1130300" indent="-225425" defTabSz="965200" eaLnBrk="0" hangingPunct="0">
              <a:defRPr sz="2400">
                <a:solidFill>
                  <a:schemeClr val="tx1"/>
                </a:solidFill>
                <a:latin typeface="Times New Roman" pitchFamily="18" charset="0"/>
              </a:defRPr>
            </a:lvl3pPr>
            <a:lvl4pPr marL="1582738" indent="-225425" defTabSz="965200" eaLnBrk="0" hangingPunct="0">
              <a:defRPr sz="2400">
                <a:solidFill>
                  <a:schemeClr val="tx1"/>
                </a:solidFill>
                <a:latin typeface="Times New Roman" pitchFamily="18" charset="0"/>
              </a:defRPr>
            </a:lvl4pPr>
            <a:lvl5pPr marL="2035175" indent="-225425" defTabSz="965200" eaLnBrk="0" hangingPunct="0">
              <a:defRPr sz="2400">
                <a:solidFill>
                  <a:schemeClr val="tx1"/>
                </a:solidFill>
                <a:latin typeface="Times New Roman" pitchFamily="18" charset="0"/>
              </a:defRPr>
            </a:lvl5pPr>
            <a:lvl6pPr marL="2492375" indent="-225425" defTabSz="965200" eaLnBrk="0" fontAlgn="base" hangingPunct="0">
              <a:spcBef>
                <a:spcPct val="0"/>
              </a:spcBef>
              <a:spcAft>
                <a:spcPct val="0"/>
              </a:spcAft>
              <a:defRPr sz="2400">
                <a:solidFill>
                  <a:schemeClr val="tx1"/>
                </a:solidFill>
                <a:latin typeface="Times New Roman" pitchFamily="18" charset="0"/>
              </a:defRPr>
            </a:lvl6pPr>
            <a:lvl7pPr marL="2949575" indent="-225425" defTabSz="965200" eaLnBrk="0" fontAlgn="base" hangingPunct="0">
              <a:spcBef>
                <a:spcPct val="0"/>
              </a:spcBef>
              <a:spcAft>
                <a:spcPct val="0"/>
              </a:spcAft>
              <a:defRPr sz="2400">
                <a:solidFill>
                  <a:schemeClr val="tx1"/>
                </a:solidFill>
                <a:latin typeface="Times New Roman" pitchFamily="18" charset="0"/>
              </a:defRPr>
            </a:lvl7pPr>
            <a:lvl8pPr marL="3406775" indent="-225425" defTabSz="965200" eaLnBrk="0" fontAlgn="base" hangingPunct="0">
              <a:spcBef>
                <a:spcPct val="0"/>
              </a:spcBef>
              <a:spcAft>
                <a:spcPct val="0"/>
              </a:spcAft>
              <a:defRPr sz="2400">
                <a:solidFill>
                  <a:schemeClr val="tx1"/>
                </a:solidFill>
                <a:latin typeface="Times New Roman" pitchFamily="18" charset="0"/>
              </a:defRPr>
            </a:lvl8pPr>
            <a:lvl9pPr marL="3863975" indent="-225425" defTabSz="965200" eaLnBrk="0" fontAlgn="base" hangingPunct="0">
              <a:spcBef>
                <a:spcPct val="0"/>
              </a:spcBef>
              <a:spcAft>
                <a:spcPct val="0"/>
              </a:spcAft>
              <a:defRPr sz="2400">
                <a:solidFill>
                  <a:schemeClr val="tx1"/>
                </a:solidFill>
                <a:latin typeface="Times New Roman" pitchFamily="18" charset="0"/>
              </a:defRPr>
            </a:lvl9pPr>
          </a:lstStyle>
          <a:p>
            <a:pPr algn="r"/>
            <a:fld id="{9DED9B33-9258-42FC-84B6-57A4AC18DC54}" type="slidenum">
              <a:rPr lang="en-US" sz="1000" i="1"/>
              <a:pPr algn="r"/>
              <a:t>12</a:t>
            </a:fld>
            <a:endParaRPr lang="en-US" sz="1000" i="1"/>
          </a:p>
        </p:txBody>
      </p:sp>
      <p:sp>
        <p:nvSpPr>
          <p:cNvPr id="2492419" name="Rectangle 2"/>
          <p:cNvSpPr>
            <a:spLocks noGrp="1" noRot="1" noChangeAspect="1" noChangeArrowheads="1" noTextEdit="1"/>
          </p:cNvSpPr>
          <p:nvPr>
            <p:ph type="sldImg"/>
          </p:nvPr>
        </p:nvSpPr>
        <p:spPr>
          <a:xfrm>
            <a:off x="719138" y="696913"/>
            <a:ext cx="5573712" cy="3484562"/>
          </a:xfrm>
          <a:ln cap="flat"/>
        </p:spPr>
      </p:sp>
      <p:sp>
        <p:nvSpPr>
          <p:cNvPr id="2492420" name="Rectangle 3"/>
          <p:cNvSpPr>
            <a:spLocks noGrp="1" noChangeArrowheads="1"/>
          </p:cNvSpPr>
          <p:nvPr>
            <p:ph type="body" idx="1"/>
          </p:nvPr>
        </p:nvSpPr>
        <p:spPr>
          <a:xfrm>
            <a:off x="934720" y="4418013"/>
            <a:ext cx="5140960" cy="4183062"/>
          </a:xfrm>
        </p:spPr>
        <p:txBody>
          <a:bodyPr lIns="91536" tIns="45769" rIns="91536" bIns="45769"/>
          <a:lstStyle/>
          <a:p>
            <a:pPr defTabSz="973138"/>
            <a:endParaRPr lang="en-US"/>
          </a:p>
        </p:txBody>
      </p:sp>
    </p:spTree>
    <p:extLst>
      <p:ext uri="{BB962C8B-B14F-4D97-AF65-F5344CB8AC3E}">
        <p14:creationId xmlns:p14="http://schemas.microsoft.com/office/powerpoint/2010/main" val="3453594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D28BB81E-69E1-42B4-A55B-31CBCAEFE70B}" type="slidenum">
              <a:rPr lang="en-US"/>
              <a:pPr/>
              <a:t>13</a:t>
            </a:fld>
            <a:endParaRPr lang="en-US"/>
          </a:p>
        </p:txBody>
      </p:sp>
      <p:sp>
        <p:nvSpPr>
          <p:cNvPr id="2498562"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38" tIns="0" rIns="18938" bIns="0" anchor="b"/>
          <a:lstStyle>
            <a:lvl1pPr defTabSz="965200" eaLnBrk="0" hangingPunct="0">
              <a:defRPr sz="2400">
                <a:solidFill>
                  <a:schemeClr val="tx1"/>
                </a:solidFill>
                <a:latin typeface="Times New Roman" pitchFamily="18" charset="0"/>
              </a:defRPr>
            </a:lvl1pPr>
            <a:lvl2pPr marL="735013" indent="-282575" defTabSz="965200" eaLnBrk="0" hangingPunct="0">
              <a:defRPr sz="2400">
                <a:solidFill>
                  <a:schemeClr val="tx1"/>
                </a:solidFill>
                <a:latin typeface="Times New Roman" pitchFamily="18" charset="0"/>
              </a:defRPr>
            </a:lvl2pPr>
            <a:lvl3pPr marL="1130300" indent="-225425" defTabSz="965200" eaLnBrk="0" hangingPunct="0">
              <a:defRPr sz="2400">
                <a:solidFill>
                  <a:schemeClr val="tx1"/>
                </a:solidFill>
                <a:latin typeface="Times New Roman" pitchFamily="18" charset="0"/>
              </a:defRPr>
            </a:lvl3pPr>
            <a:lvl4pPr marL="1582738" indent="-225425" defTabSz="965200" eaLnBrk="0" hangingPunct="0">
              <a:defRPr sz="2400">
                <a:solidFill>
                  <a:schemeClr val="tx1"/>
                </a:solidFill>
                <a:latin typeface="Times New Roman" pitchFamily="18" charset="0"/>
              </a:defRPr>
            </a:lvl4pPr>
            <a:lvl5pPr marL="2035175" indent="-225425" defTabSz="965200" eaLnBrk="0" hangingPunct="0">
              <a:defRPr sz="2400">
                <a:solidFill>
                  <a:schemeClr val="tx1"/>
                </a:solidFill>
                <a:latin typeface="Times New Roman" pitchFamily="18" charset="0"/>
              </a:defRPr>
            </a:lvl5pPr>
            <a:lvl6pPr marL="2492375" indent="-225425" defTabSz="965200" eaLnBrk="0" fontAlgn="base" hangingPunct="0">
              <a:spcBef>
                <a:spcPct val="0"/>
              </a:spcBef>
              <a:spcAft>
                <a:spcPct val="0"/>
              </a:spcAft>
              <a:defRPr sz="2400">
                <a:solidFill>
                  <a:schemeClr val="tx1"/>
                </a:solidFill>
                <a:latin typeface="Times New Roman" pitchFamily="18" charset="0"/>
              </a:defRPr>
            </a:lvl6pPr>
            <a:lvl7pPr marL="2949575" indent="-225425" defTabSz="965200" eaLnBrk="0" fontAlgn="base" hangingPunct="0">
              <a:spcBef>
                <a:spcPct val="0"/>
              </a:spcBef>
              <a:spcAft>
                <a:spcPct val="0"/>
              </a:spcAft>
              <a:defRPr sz="2400">
                <a:solidFill>
                  <a:schemeClr val="tx1"/>
                </a:solidFill>
                <a:latin typeface="Times New Roman" pitchFamily="18" charset="0"/>
              </a:defRPr>
            </a:lvl7pPr>
            <a:lvl8pPr marL="3406775" indent="-225425" defTabSz="965200" eaLnBrk="0" fontAlgn="base" hangingPunct="0">
              <a:spcBef>
                <a:spcPct val="0"/>
              </a:spcBef>
              <a:spcAft>
                <a:spcPct val="0"/>
              </a:spcAft>
              <a:defRPr sz="2400">
                <a:solidFill>
                  <a:schemeClr val="tx1"/>
                </a:solidFill>
                <a:latin typeface="Times New Roman" pitchFamily="18" charset="0"/>
              </a:defRPr>
            </a:lvl8pPr>
            <a:lvl9pPr marL="3863975" indent="-225425" defTabSz="965200" eaLnBrk="0" fontAlgn="base" hangingPunct="0">
              <a:spcBef>
                <a:spcPct val="0"/>
              </a:spcBef>
              <a:spcAft>
                <a:spcPct val="0"/>
              </a:spcAft>
              <a:defRPr sz="2400">
                <a:solidFill>
                  <a:schemeClr val="tx1"/>
                </a:solidFill>
                <a:latin typeface="Times New Roman" pitchFamily="18" charset="0"/>
              </a:defRPr>
            </a:lvl9pPr>
          </a:lstStyle>
          <a:p>
            <a:pPr algn="r"/>
            <a:fld id="{7918B661-F8CB-4FE3-8F9E-9711EC53FFF3}" type="slidenum">
              <a:rPr lang="en-US" sz="1000" i="1"/>
              <a:pPr algn="r"/>
              <a:t>13</a:t>
            </a:fld>
            <a:endParaRPr lang="en-US" sz="1000" i="1"/>
          </a:p>
        </p:txBody>
      </p:sp>
      <p:sp>
        <p:nvSpPr>
          <p:cNvPr id="2498563" name="Rectangle 2"/>
          <p:cNvSpPr>
            <a:spLocks noGrp="1" noRot="1" noChangeAspect="1" noChangeArrowheads="1" noTextEdit="1"/>
          </p:cNvSpPr>
          <p:nvPr>
            <p:ph type="sldImg"/>
          </p:nvPr>
        </p:nvSpPr>
        <p:spPr>
          <a:xfrm>
            <a:off x="719138" y="696913"/>
            <a:ext cx="5573712" cy="3484562"/>
          </a:xfrm>
          <a:ln cap="flat"/>
        </p:spPr>
      </p:sp>
      <p:sp>
        <p:nvSpPr>
          <p:cNvPr id="2498564" name="Rectangle 3"/>
          <p:cNvSpPr>
            <a:spLocks noGrp="1" noChangeArrowheads="1"/>
          </p:cNvSpPr>
          <p:nvPr>
            <p:ph type="body" idx="1"/>
          </p:nvPr>
        </p:nvSpPr>
        <p:spPr>
          <a:xfrm>
            <a:off x="934720" y="4418013"/>
            <a:ext cx="5140960" cy="4183062"/>
          </a:xfrm>
          <a:noFill/>
        </p:spPr>
        <p:txBody>
          <a:bodyPr lIns="91536" tIns="45769" rIns="91536" bIns="45769"/>
          <a:lstStyle/>
          <a:p>
            <a:pPr defTabSz="973138"/>
            <a:r>
              <a:rPr lang="en-US" dirty="0"/>
              <a:t>Need to give someone in the monitor preference to someone waiting to get into the monitor.</a:t>
            </a:r>
          </a:p>
          <a:p>
            <a:pPr defTabSz="973138"/>
            <a:r>
              <a:rPr lang="en-US" dirty="0"/>
              <a:t>Check urgent queue first.</a:t>
            </a:r>
          </a:p>
          <a:p>
            <a:pPr defTabSz="973138"/>
            <a:r>
              <a:rPr lang="en-US" dirty="0"/>
              <a:t>How is it implemented?  Semaphores</a:t>
            </a:r>
          </a:p>
          <a:p>
            <a:pPr defTabSz="973138"/>
            <a:r>
              <a:rPr lang="en-US" dirty="0"/>
              <a:t>Wrap semaphore in procedure call (wait on entry)</a:t>
            </a:r>
          </a:p>
          <a:p>
            <a:pPr defTabSz="973138"/>
            <a:r>
              <a:rPr lang="en-US" dirty="0"/>
              <a:t>Signal when leaving – BUT need to look in urgent queue first, if empty, signal entry queue.</a:t>
            </a:r>
          </a:p>
          <a:p>
            <a:pPr defTabSz="973138"/>
            <a:r>
              <a:rPr lang="en-US" dirty="0"/>
              <a:t>Each conditional variable is a semaphore</a:t>
            </a:r>
          </a:p>
          <a:p>
            <a:pPr defTabSz="973138"/>
            <a:r>
              <a:rPr lang="en-US" dirty="0" err="1"/>
              <a:t>cwait</a:t>
            </a:r>
            <a:r>
              <a:rPr lang="en-US" dirty="0"/>
              <a:t> – needs to check the urgent queue first</a:t>
            </a:r>
          </a:p>
          <a:p>
            <a:pPr defTabSz="973138"/>
            <a:r>
              <a:rPr lang="en-US" dirty="0" err="1"/>
              <a:t>csignal</a:t>
            </a:r>
            <a:r>
              <a:rPr lang="en-US" dirty="0"/>
              <a:t> – may have to move condition variable semaphore to urgent queue.</a:t>
            </a:r>
          </a:p>
          <a:p>
            <a:pPr defTabSz="973138"/>
            <a:r>
              <a:rPr lang="en-US" dirty="0"/>
              <a:t>Good or bad??  Could be more restrictive than just using semaphores.</a:t>
            </a:r>
          </a:p>
        </p:txBody>
      </p:sp>
    </p:spTree>
    <p:extLst>
      <p:ext uri="{BB962C8B-B14F-4D97-AF65-F5344CB8AC3E}">
        <p14:creationId xmlns:p14="http://schemas.microsoft.com/office/powerpoint/2010/main" val="356814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CBDD7039-E174-47A5-8A6B-80A029A2A56C}" type="slidenum">
              <a:rPr lang="en-US"/>
              <a:pPr/>
              <a:t>15</a:t>
            </a:fld>
            <a:endParaRPr lang="en-US"/>
          </a:p>
        </p:txBody>
      </p:sp>
      <p:sp>
        <p:nvSpPr>
          <p:cNvPr id="2502658"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38" tIns="0" rIns="18938" bIns="0" anchor="b"/>
          <a:lstStyle>
            <a:lvl1pPr defTabSz="965200" eaLnBrk="0" hangingPunct="0">
              <a:defRPr sz="2400">
                <a:solidFill>
                  <a:schemeClr val="tx1"/>
                </a:solidFill>
                <a:latin typeface="Times New Roman" pitchFamily="18" charset="0"/>
              </a:defRPr>
            </a:lvl1pPr>
            <a:lvl2pPr marL="735013" indent="-282575" defTabSz="965200" eaLnBrk="0" hangingPunct="0">
              <a:defRPr sz="2400">
                <a:solidFill>
                  <a:schemeClr val="tx1"/>
                </a:solidFill>
                <a:latin typeface="Times New Roman" pitchFamily="18" charset="0"/>
              </a:defRPr>
            </a:lvl2pPr>
            <a:lvl3pPr marL="1130300" indent="-225425" defTabSz="965200" eaLnBrk="0" hangingPunct="0">
              <a:defRPr sz="2400">
                <a:solidFill>
                  <a:schemeClr val="tx1"/>
                </a:solidFill>
                <a:latin typeface="Times New Roman" pitchFamily="18" charset="0"/>
              </a:defRPr>
            </a:lvl3pPr>
            <a:lvl4pPr marL="1582738" indent="-225425" defTabSz="965200" eaLnBrk="0" hangingPunct="0">
              <a:defRPr sz="2400">
                <a:solidFill>
                  <a:schemeClr val="tx1"/>
                </a:solidFill>
                <a:latin typeface="Times New Roman" pitchFamily="18" charset="0"/>
              </a:defRPr>
            </a:lvl4pPr>
            <a:lvl5pPr marL="2035175" indent="-225425" defTabSz="965200" eaLnBrk="0" hangingPunct="0">
              <a:defRPr sz="2400">
                <a:solidFill>
                  <a:schemeClr val="tx1"/>
                </a:solidFill>
                <a:latin typeface="Times New Roman" pitchFamily="18" charset="0"/>
              </a:defRPr>
            </a:lvl5pPr>
            <a:lvl6pPr marL="2492375" indent="-225425" defTabSz="965200" eaLnBrk="0" fontAlgn="base" hangingPunct="0">
              <a:spcBef>
                <a:spcPct val="0"/>
              </a:spcBef>
              <a:spcAft>
                <a:spcPct val="0"/>
              </a:spcAft>
              <a:defRPr sz="2400">
                <a:solidFill>
                  <a:schemeClr val="tx1"/>
                </a:solidFill>
                <a:latin typeface="Times New Roman" pitchFamily="18" charset="0"/>
              </a:defRPr>
            </a:lvl6pPr>
            <a:lvl7pPr marL="2949575" indent="-225425" defTabSz="965200" eaLnBrk="0" fontAlgn="base" hangingPunct="0">
              <a:spcBef>
                <a:spcPct val="0"/>
              </a:spcBef>
              <a:spcAft>
                <a:spcPct val="0"/>
              </a:spcAft>
              <a:defRPr sz="2400">
                <a:solidFill>
                  <a:schemeClr val="tx1"/>
                </a:solidFill>
                <a:latin typeface="Times New Roman" pitchFamily="18" charset="0"/>
              </a:defRPr>
            </a:lvl7pPr>
            <a:lvl8pPr marL="3406775" indent="-225425" defTabSz="965200" eaLnBrk="0" fontAlgn="base" hangingPunct="0">
              <a:spcBef>
                <a:spcPct val="0"/>
              </a:spcBef>
              <a:spcAft>
                <a:spcPct val="0"/>
              </a:spcAft>
              <a:defRPr sz="2400">
                <a:solidFill>
                  <a:schemeClr val="tx1"/>
                </a:solidFill>
                <a:latin typeface="Times New Roman" pitchFamily="18" charset="0"/>
              </a:defRPr>
            </a:lvl8pPr>
            <a:lvl9pPr marL="3863975" indent="-225425" defTabSz="965200" eaLnBrk="0" fontAlgn="base" hangingPunct="0">
              <a:spcBef>
                <a:spcPct val="0"/>
              </a:spcBef>
              <a:spcAft>
                <a:spcPct val="0"/>
              </a:spcAft>
              <a:defRPr sz="2400">
                <a:solidFill>
                  <a:schemeClr val="tx1"/>
                </a:solidFill>
                <a:latin typeface="Times New Roman" pitchFamily="18" charset="0"/>
              </a:defRPr>
            </a:lvl9pPr>
          </a:lstStyle>
          <a:p>
            <a:pPr algn="r"/>
            <a:fld id="{686D5CC4-3B7E-4953-B9AE-E92942D42F9D}" type="slidenum">
              <a:rPr lang="en-US" sz="1000" i="1"/>
              <a:pPr algn="r"/>
              <a:t>15</a:t>
            </a:fld>
            <a:endParaRPr lang="en-US" sz="1000" i="1"/>
          </a:p>
        </p:txBody>
      </p:sp>
      <p:sp>
        <p:nvSpPr>
          <p:cNvPr id="2502659" name="Rectangle 2"/>
          <p:cNvSpPr>
            <a:spLocks noGrp="1" noRot="1" noChangeAspect="1" noChangeArrowheads="1" noTextEdit="1"/>
          </p:cNvSpPr>
          <p:nvPr>
            <p:ph type="sldImg"/>
          </p:nvPr>
        </p:nvSpPr>
        <p:spPr>
          <a:xfrm>
            <a:off x="719138" y="696913"/>
            <a:ext cx="5573712" cy="3484562"/>
          </a:xfrm>
          <a:solidFill>
            <a:srgbClr val="FFFFFF"/>
          </a:solidFill>
          <a:ln w="12700" cap="flat"/>
        </p:spPr>
      </p:sp>
      <p:sp>
        <p:nvSpPr>
          <p:cNvPr id="2502660" name="Rectangle 3"/>
          <p:cNvSpPr>
            <a:spLocks noGrp="1" noChangeArrowheads="1"/>
          </p:cNvSpPr>
          <p:nvPr>
            <p:ph type="body" idx="1"/>
          </p:nvPr>
        </p:nvSpPr>
        <p:spPr>
          <a:xfrm>
            <a:off x="934720" y="4418013"/>
            <a:ext cx="5140960" cy="4183062"/>
          </a:xfrm>
          <a:ln/>
        </p:spPr>
        <p:txBody>
          <a:bodyPr lIns="91536" tIns="45769" rIns="91536" bIns="45769"/>
          <a:lstStyle/>
          <a:p>
            <a:pPr defTabSz="973138"/>
            <a:endParaRPr lang="en-US"/>
          </a:p>
        </p:txBody>
      </p:sp>
    </p:spTree>
    <p:extLst>
      <p:ext uri="{BB962C8B-B14F-4D97-AF65-F5344CB8AC3E}">
        <p14:creationId xmlns:p14="http://schemas.microsoft.com/office/powerpoint/2010/main" val="4121740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C28FD194-827C-4B98-A3F3-FD3891F3EC69}" type="slidenum">
              <a:rPr lang="en-US"/>
              <a:pPr/>
              <a:t>16</a:t>
            </a:fld>
            <a:endParaRPr lang="en-US"/>
          </a:p>
        </p:txBody>
      </p:sp>
      <p:sp>
        <p:nvSpPr>
          <p:cNvPr id="2529282" name="Rectangle 2"/>
          <p:cNvSpPr>
            <a:spLocks noGrp="1" noRot="1" noChangeAspect="1" noChangeArrowheads="1" noTextEdit="1"/>
          </p:cNvSpPr>
          <p:nvPr>
            <p:ph type="sldImg"/>
          </p:nvPr>
        </p:nvSpPr>
        <p:spPr>
          <a:xfrm>
            <a:off x="719138" y="696913"/>
            <a:ext cx="5573712" cy="3484562"/>
          </a:xfrm>
          <a:ln w="12700" cap="flat"/>
        </p:spPr>
      </p:sp>
      <p:sp>
        <p:nvSpPr>
          <p:cNvPr id="2529283" name="Rectangle 3"/>
          <p:cNvSpPr>
            <a:spLocks noGrp="1" noChangeArrowheads="1"/>
          </p:cNvSpPr>
          <p:nvPr>
            <p:ph type="body" idx="1"/>
          </p:nvPr>
        </p:nvSpPr>
        <p:spPr>
          <a:xfrm>
            <a:off x="934720" y="4418013"/>
            <a:ext cx="5140960" cy="4183062"/>
          </a:xfrm>
          <a:ln/>
        </p:spPr>
        <p:txBody>
          <a:bodyPr lIns="91536" tIns="45769" rIns="91536" bIns="45769"/>
          <a:lstStyle/>
          <a:p>
            <a:endParaRPr lang="en-US"/>
          </a:p>
        </p:txBody>
      </p:sp>
    </p:spTree>
    <p:extLst>
      <p:ext uri="{BB962C8B-B14F-4D97-AF65-F5344CB8AC3E}">
        <p14:creationId xmlns:p14="http://schemas.microsoft.com/office/powerpoint/2010/main" val="81730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58382545-D741-4E4A-BCA5-2B4CD35AEB43}" type="slidenum">
              <a:rPr lang="en-US"/>
              <a:pPr/>
              <a:t>24</a:t>
            </a:fld>
            <a:endParaRPr lang="en-US"/>
          </a:p>
        </p:txBody>
      </p:sp>
      <p:sp>
        <p:nvSpPr>
          <p:cNvPr id="2490370"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41" tIns="0" rIns="19141" bIns="0" anchor="b"/>
          <a:lstStyle>
            <a:lvl1pPr defTabSz="976313" eaLnBrk="0" hangingPunct="0">
              <a:defRPr sz="2400">
                <a:solidFill>
                  <a:schemeClr val="tx1"/>
                </a:solidFill>
                <a:latin typeface="Times New Roman" pitchFamily="18" charset="0"/>
              </a:defRPr>
            </a:lvl1pPr>
            <a:lvl2pPr marL="742950" indent="-285750" defTabSz="976313" eaLnBrk="0" hangingPunct="0">
              <a:defRPr sz="2400">
                <a:solidFill>
                  <a:schemeClr val="tx1"/>
                </a:solidFill>
                <a:latin typeface="Times New Roman" pitchFamily="18" charset="0"/>
              </a:defRPr>
            </a:lvl2pPr>
            <a:lvl3pPr marL="1143000" indent="-228600" defTabSz="976313" eaLnBrk="0" hangingPunct="0">
              <a:defRPr sz="2400">
                <a:solidFill>
                  <a:schemeClr val="tx1"/>
                </a:solidFill>
                <a:latin typeface="Times New Roman" pitchFamily="18" charset="0"/>
              </a:defRPr>
            </a:lvl3pPr>
            <a:lvl4pPr marL="1600200" indent="-228600" defTabSz="976313" eaLnBrk="0" hangingPunct="0">
              <a:defRPr sz="2400">
                <a:solidFill>
                  <a:schemeClr val="tx1"/>
                </a:solidFill>
                <a:latin typeface="Times New Roman" pitchFamily="18" charset="0"/>
              </a:defRPr>
            </a:lvl4pPr>
            <a:lvl5pPr marL="2057400" indent="-228600" defTabSz="976313" eaLnBrk="0" hangingPunct="0">
              <a:defRPr sz="2400">
                <a:solidFill>
                  <a:schemeClr val="tx1"/>
                </a:solidFill>
                <a:latin typeface="Times New Roman" pitchFamily="18" charset="0"/>
              </a:defRPr>
            </a:lvl5pPr>
            <a:lvl6pPr marL="2514600" indent="-228600" defTabSz="976313" eaLnBrk="0" fontAlgn="base" hangingPunct="0">
              <a:spcBef>
                <a:spcPct val="0"/>
              </a:spcBef>
              <a:spcAft>
                <a:spcPct val="0"/>
              </a:spcAft>
              <a:defRPr sz="2400">
                <a:solidFill>
                  <a:schemeClr val="tx1"/>
                </a:solidFill>
                <a:latin typeface="Times New Roman" pitchFamily="18" charset="0"/>
              </a:defRPr>
            </a:lvl6pPr>
            <a:lvl7pPr marL="2971800" indent="-228600" defTabSz="976313" eaLnBrk="0" fontAlgn="base" hangingPunct="0">
              <a:spcBef>
                <a:spcPct val="0"/>
              </a:spcBef>
              <a:spcAft>
                <a:spcPct val="0"/>
              </a:spcAft>
              <a:defRPr sz="2400">
                <a:solidFill>
                  <a:schemeClr val="tx1"/>
                </a:solidFill>
                <a:latin typeface="Times New Roman" pitchFamily="18" charset="0"/>
              </a:defRPr>
            </a:lvl7pPr>
            <a:lvl8pPr marL="3429000" indent="-228600" defTabSz="976313" eaLnBrk="0" fontAlgn="base" hangingPunct="0">
              <a:spcBef>
                <a:spcPct val="0"/>
              </a:spcBef>
              <a:spcAft>
                <a:spcPct val="0"/>
              </a:spcAft>
              <a:defRPr sz="2400">
                <a:solidFill>
                  <a:schemeClr val="tx1"/>
                </a:solidFill>
                <a:latin typeface="Times New Roman" pitchFamily="18" charset="0"/>
              </a:defRPr>
            </a:lvl8pPr>
            <a:lvl9pPr marL="3886200" indent="-228600" defTabSz="976313" eaLnBrk="0" fontAlgn="base" hangingPunct="0">
              <a:spcBef>
                <a:spcPct val="0"/>
              </a:spcBef>
              <a:spcAft>
                <a:spcPct val="0"/>
              </a:spcAft>
              <a:defRPr sz="2400">
                <a:solidFill>
                  <a:schemeClr val="tx1"/>
                </a:solidFill>
                <a:latin typeface="Times New Roman" pitchFamily="18" charset="0"/>
              </a:defRPr>
            </a:lvl9pPr>
          </a:lstStyle>
          <a:p>
            <a:pPr algn="r"/>
            <a:fld id="{318E76C3-6C0F-422A-8E10-972D9EB1D60E}" type="slidenum">
              <a:rPr lang="en-US" sz="1000" i="1"/>
              <a:pPr algn="r"/>
              <a:t>24</a:t>
            </a:fld>
            <a:endParaRPr lang="en-US" sz="1000" i="1"/>
          </a:p>
        </p:txBody>
      </p:sp>
      <p:sp>
        <p:nvSpPr>
          <p:cNvPr id="2490371" name="Rectangle 2"/>
          <p:cNvSpPr>
            <a:spLocks noGrp="1" noRot="1" noChangeAspect="1" noChangeArrowheads="1" noTextEdit="1"/>
          </p:cNvSpPr>
          <p:nvPr>
            <p:ph type="sldImg"/>
          </p:nvPr>
        </p:nvSpPr>
        <p:spPr>
          <a:xfrm>
            <a:off x="719138" y="698500"/>
            <a:ext cx="55721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490372" name="Rectangle 3"/>
          <p:cNvSpPr>
            <a:spLocks noGrp="1" noChangeArrowheads="1"/>
          </p:cNvSpPr>
          <p:nvPr>
            <p:ph type="body" idx="1"/>
          </p:nvPr>
        </p:nvSpPr>
        <p:spPr>
          <a:xfrm>
            <a:off x="933098" y="4416425"/>
            <a:ext cx="5142582" cy="4186238"/>
          </a:xfrm>
          <a:ln/>
        </p:spPr>
        <p:txBody>
          <a:bodyPr lIns="90931" tIns="44667" rIns="90931" bIns="44667"/>
          <a:lstStyle/>
          <a:p>
            <a:pPr defTabSz="973138"/>
            <a:endParaRPr lang="en-US"/>
          </a:p>
        </p:txBody>
      </p:sp>
    </p:spTree>
    <p:extLst>
      <p:ext uri="{BB962C8B-B14F-4D97-AF65-F5344CB8AC3E}">
        <p14:creationId xmlns:p14="http://schemas.microsoft.com/office/powerpoint/2010/main" val="3822288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310" y="170156"/>
            <a:ext cx="9978067" cy="731520"/>
          </a:xfrm>
        </p:spPr>
        <p:txBody>
          <a:bodyPr/>
          <a:lstStyle>
            <a:lvl1pPr marL="0" indent="0">
              <a:defRPr sz="3600" b="1">
                <a:solidFill>
                  <a:srgbClr val="0000CC"/>
                </a:solidFill>
              </a:defRPr>
            </a:lvl1pPr>
          </a:lstStyle>
          <a:p>
            <a:r>
              <a:rPr lang="en-US" dirty="0"/>
              <a:t>Click to edit Master title style</a:t>
            </a:r>
          </a:p>
        </p:txBody>
      </p:sp>
      <p:sp>
        <p:nvSpPr>
          <p:cNvPr id="8" name="Content Placeholder 7"/>
          <p:cNvSpPr>
            <a:spLocks noGrp="1"/>
          </p:cNvSpPr>
          <p:nvPr>
            <p:ph sz="quarter" idx="1"/>
          </p:nvPr>
        </p:nvSpPr>
        <p:spPr>
          <a:xfrm>
            <a:off x="572493" y="1233489"/>
            <a:ext cx="10047884" cy="5360852"/>
          </a:xfrm>
        </p:spPr>
        <p:txBody>
          <a:bodyPr/>
          <a:lstStyle>
            <a:lvl1pPr>
              <a:buClr>
                <a:srgbClr val="333399"/>
              </a:buClr>
              <a:buSzPct val="80000"/>
              <a:defRPr sz="2200"/>
            </a:lvl1pPr>
            <a:lvl2pPr>
              <a:buClr>
                <a:srgbClr val="FF0000"/>
              </a:buClr>
              <a:buSzPct val="80000"/>
              <a:defRPr sz="2000"/>
            </a:lvl2pPr>
            <a:lvl3pPr>
              <a:buClr>
                <a:srgbClr val="333399"/>
              </a:buClr>
              <a:buSzPct val="80000"/>
              <a:defRPr sz="1800"/>
            </a:lvl3pPr>
            <a:lvl4pPr>
              <a:buClr>
                <a:srgbClr val="333399"/>
              </a:buClr>
              <a:buSzPct val="80000"/>
              <a:defRPr sz="1600"/>
            </a:lvl4pPr>
            <a:lvl5pPr>
              <a:buClr>
                <a:srgbClr val="333399"/>
              </a:buClr>
              <a:buSzPct val="800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11"/>
          </p:nvPr>
        </p:nvSpPr>
        <p:spPr>
          <a:xfrm>
            <a:off x="4114802" y="908820"/>
            <a:ext cx="6505575" cy="317525"/>
          </a:xfrm>
        </p:spPr>
        <p:txBody>
          <a:bodyPr/>
          <a:lstStyle>
            <a:lvl1pPr>
              <a:defRPr/>
            </a:lvl1pPr>
          </a:lstStyle>
          <a:p>
            <a:pPr>
              <a:defRPr/>
            </a:pPr>
            <a:r>
              <a:rPr lang="en-US"/>
              <a:t>Concurrency (13)</a:t>
            </a:r>
            <a:endParaRPr lang="en-US" dirty="0"/>
          </a:p>
        </p:txBody>
      </p:sp>
      <p:sp>
        <p:nvSpPr>
          <p:cNvPr id="6" name="Slide Number Placeholder 22"/>
          <p:cNvSpPr>
            <a:spLocks noGrp="1"/>
          </p:cNvSpPr>
          <p:nvPr>
            <p:ph type="sldNum" sz="quarter" idx="12"/>
          </p:nvPr>
        </p:nvSpPr>
        <p:spPr>
          <a:xfrm>
            <a:off x="0" y="930335"/>
            <a:ext cx="658368" cy="274320"/>
          </a:xfrm>
        </p:spPr>
        <p:txBody>
          <a:bodyPr/>
          <a:lstStyle>
            <a:lvl1pPr>
              <a:defRPr/>
            </a:lvl1pPr>
          </a:lstStyle>
          <a:p>
            <a:pPr>
              <a:defRPr/>
            </a:pPr>
            <a:fld id="{0D7B5496-982B-480A-8085-B08F2CA91C21}" type="slidenum">
              <a:rPr lang="en-US" smtClean="0"/>
              <a:pPr>
                <a:defRPr/>
              </a:pPr>
              <a:t>‹#›</a:t>
            </a:fld>
            <a:endParaRPr lang="en-US" dirty="0"/>
          </a:p>
        </p:txBody>
      </p:sp>
    </p:spTree>
    <p:extLst>
      <p:ext uri="{BB962C8B-B14F-4D97-AF65-F5344CB8AC3E}">
        <p14:creationId xmlns:p14="http://schemas.microsoft.com/office/powerpoint/2010/main" val="284172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9" name="Content Placeholder 8"/>
          <p:cNvSpPr>
            <a:spLocks noGrp="1"/>
          </p:cNvSpPr>
          <p:nvPr>
            <p:ph sz="quarter" idx="1"/>
          </p:nvPr>
        </p:nvSpPr>
        <p:spPr>
          <a:xfrm>
            <a:off x="572105" y="1233570"/>
            <a:ext cx="4937760"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5735777" y="1247108"/>
            <a:ext cx="4884599"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1"/>
          </p:nvPr>
        </p:nvSpPr>
        <p:spPr/>
        <p:txBody>
          <a:bodyPr rtlCol="0"/>
          <a:lstStyle>
            <a:lvl1pPr>
              <a:defRPr/>
            </a:lvl1pPr>
          </a:lstStyle>
          <a:p>
            <a:pPr>
              <a:defRPr/>
            </a:pPr>
            <a:fld id="{D490341F-FBE9-465C-84BF-B364B3D69BE6}" type="slidenum">
              <a:rPr lang="en-US" smtClean="0"/>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a:t>Concurrency (13)</a:t>
            </a:r>
            <a:endParaRPr lang="en-US" dirty="0"/>
          </a:p>
        </p:txBody>
      </p:sp>
    </p:spTree>
    <p:extLst>
      <p:ext uri="{BB962C8B-B14F-4D97-AF65-F5344CB8AC3E}">
        <p14:creationId xmlns:p14="http://schemas.microsoft.com/office/powerpoint/2010/main" val="353756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Concurrency (13)</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59D9B86-AB8B-404F-8D86-C97B35C4C67E}" type="slidenum">
              <a:rPr lang="en-US" smtClean="0"/>
              <a:pPr>
                <a:defRPr/>
              </a:pPr>
              <a:t>‹#›</a:t>
            </a:fld>
            <a:endParaRPr lang="en-US" dirty="0"/>
          </a:p>
        </p:txBody>
      </p:sp>
    </p:spTree>
    <p:extLst>
      <p:ext uri="{BB962C8B-B14F-4D97-AF65-F5344CB8AC3E}">
        <p14:creationId xmlns:p14="http://schemas.microsoft.com/office/powerpoint/2010/main" val="278230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83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308887704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109728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7"/>
          <p:cNvSpPr/>
          <p:nvPr/>
        </p:nvSpPr>
        <p:spPr>
          <a:xfrm>
            <a:off x="0" y="1600200"/>
            <a:ext cx="155448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645920" y="1600200"/>
            <a:ext cx="932688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Text Placeholder 2"/>
          <p:cNvSpPr>
            <a:spLocks noGrp="1"/>
          </p:cNvSpPr>
          <p:nvPr>
            <p:ph type="body" idx="1"/>
          </p:nvPr>
        </p:nvSpPr>
        <p:spPr>
          <a:xfrm>
            <a:off x="1645921" y="2743200"/>
            <a:ext cx="8547736"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645920" y="1600200"/>
            <a:ext cx="9144000" cy="990600"/>
          </a:xfrm>
        </p:spPr>
        <p:txBody>
          <a:bodyPr/>
          <a:lstStyle>
            <a:lvl1pPr algn="l">
              <a:buNone/>
              <a:defRPr sz="3600" b="1" cap="none">
                <a:solidFill>
                  <a:srgbClr val="FFFFFF"/>
                </a:solidFill>
              </a:defRPr>
            </a:lvl1pPr>
          </a:lstStyle>
          <a:p>
            <a:r>
              <a:rPr lang="en-US"/>
              <a:t>Click to edit Master title style</a:t>
            </a:r>
            <a:endParaRPr lang="en-US" dirty="0"/>
          </a:p>
        </p:txBody>
      </p:sp>
      <p:sp>
        <p:nvSpPr>
          <p:cNvPr id="8" name="Slide Number Placeholder 12"/>
          <p:cNvSpPr>
            <a:spLocks noGrp="1"/>
          </p:cNvSpPr>
          <p:nvPr>
            <p:ph type="sldNum" sz="quarter" idx="11"/>
          </p:nvPr>
        </p:nvSpPr>
        <p:spPr>
          <a:xfrm>
            <a:off x="0" y="1752602"/>
            <a:ext cx="1554480" cy="701675"/>
          </a:xfrm>
        </p:spPr>
        <p:txBody>
          <a:bodyPr>
            <a:noAutofit/>
          </a:bodyPr>
          <a:lstStyle>
            <a:lvl1pPr>
              <a:defRPr sz="2000">
                <a:solidFill>
                  <a:srgbClr val="FFFFFF"/>
                </a:solidFill>
              </a:defRPr>
            </a:lvl1pPr>
          </a:lstStyle>
          <a:p>
            <a:pPr>
              <a:defRPr/>
            </a:pPr>
            <a:fld id="{05F3E5B3-DBDD-4BE1-9C90-2CB0F3BF80B9}"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a:t>Concurrency (13)</a:t>
            </a:r>
            <a:endParaRPr lang="en-US" dirty="0"/>
          </a:p>
        </p:txBody>
      </p:sp>
    </p:spTree>
    <p:extLst>
      <p:ext uri="{BB962C8B-B14F-4D97-AF65-F5344CB8AC3E}">
        <p14:creationId xmlns:p14="http://schemas.microsoft.com/office/powerpoint/2010/main" val="356086398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11430" y="4572002"/>
            <a:ext cx="109728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1429" y="4664075"/>
            <a:ext cx="1756410"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7" name="Rectangle 9"/>
          <p:cNvSpPr/>
          <p:nvPr/>
        </p:nvSpPr>
        <p:spPr>
          <a:xfrm>
            <a:off x="1853566" y="4654550"/>
            <a:ext cx="9119235"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Rectangle 10"/>
          <p:cNvSpPr/>
          <p:nvPr/>
        </p:nvSpPr>
        <p:spPr bwMode="white">
          <a:xfrm>
            <a:off x="1737361" y="2"/>
            <a:ext cx="120016"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4" name="Text Placeholder 3"/>
          <p:cNvSpPr>
            <a:spLocks noGrp="1"/>
          </p:cNvSpPr>
          <p:nvPr>
            <p:ph type="body" sz="half" idx="2"/>
          </p:nvPr>
        </p:nvSpPr>
        <p:spPr>
          <a:xfrm>
            <a:off x="1920240" y="5486400"/>
            <a:ext cx="877824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920240" y="4648200"/>
            <a:ext cx="8778240" cy="685800"/>
          </a:xfrm>
        </p:spPr>
        <p:txBody>
          <a:bodyPr/>
          <a:lstStyle>
            <a:lvl1pPr algn="l">
              <a:buNone/>
              <a:defRPr sz="2800" b="1">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872691" y="0"/>
            <a:ext cx="9100109"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10" name="Slide Number Placeholder 12"/>
          <p:cNvSpPr>
            <a:spLocks noGrp="1"/>
          </p:cNvSpPr>
          <p:nvPr>
            <p:ph type="sldNum" sz="quarter" idx="11"/>
          </p:nvPr>
        </p:nvSpPr>
        <p:spPr>
          <a:xfrm>
            <a:off x="0" y="4667252"/>
            <a:ext cx="1737360" cy="663575"/>
          </a:xfrm>
        </p:spPr>
        <p:txBody>
          <a:bodyPr rtlCol="0"/>
          <a:lstStyle>
            <a:lvl1pPr>
              <a:defRPr sz="2800"/>
            </a:lvl1pPr>
          </a:lstStyle>
          <a:p>
            <a:pPr>
              <a:defRPr/>
            </a:pPr>
            <a:fld id="{E9717E89-1D92-4CB2-8893-FF8AE25F8B18}" type="slidenum">
              <a:rPr lang="en-US" smtClean="0"/>
              <a:pPr>
                <a:defRPr/>
              </a:pPr>
              <a:t>‹#›</a:t>
            </a:fld>
            <a:endParaRPr lang="en-US" dirty="0"/>
          </a:p>
        </p:txBody>
      </p:sp>
    </p:spTree>
    <p:extLst>
      <p:ext uri="{BB962C8B-B14F-4D97-AF65-F5344CB8AC3E}">
        <p14:creationId xmlns:p14="http://schemas.microsoft.com/office/powerpoint/2010/main" val="186163445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Title 7"/>
          <p:cNvSpPr>
            <a:spLocks noGrp="1"/>
          </p:cNvSpPr>
          <p:nvPr>
            <p:ph type="ctrTitle"/>
          </p:nvPr>
        </p:nvSpPr>
        <p:spPr>
          <a:xfrm>
            <a:off x="2834640" y="4038600"/>
            <a:ext cx="7772400" cy="1828800"/>
          </a:xfrm>
        </p:spPr>
        <p:txBody>
          <a:bodyPr anchor="b"/>
          <a:lstStyle>
            <a:lvl1pPr>
              <a:defRPr sz="3600" b="1" cap="all" baseline="0"/>
            </a:lvl1pPr>
          </a:lstStyle>
          <a:p>
            <a:r>
              <a:rPr lang="en-US"/>
              <a:t>Click to edit Master title style</a:t>
            </a:r>
            <a:endParaRPr lang="en-US" dirty="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199938253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40080" y="169342"/>
            <a:ext cx="9980296" cy="7315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12"/>
          <p:cNvSpPr>
            <a:spLocks noGrp="1"/>
          </p:cNvSpPr>
          <p:nvPr>
            <p:ph type="body" idx="1"/>
          </p:nvPr>
        </p:nvSpPr>
        <p:spPr bwMode="auto">
          <a:xfrm>
            <a:off x="572494" y="1232738"/>
            <a:ext cx="10047883" cy="53135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914400"/>
            <a:ext cx="572494" cy="3048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600"/>
          </a:p>
        </p:txBody>
      </p:sp>
      <p:sp>
        <p:nvSpPr>
          <p:cNvPr id="23" name="Slide Number Placeholder 22"/>
          <p:cNvSpPr>
            <a:spLocks noGrp="1"/>
          </p:cNvSpPr>
          <p:nvPr>
            <p:ph type="sldNum" sz="quarter" idx="4"/>
          </p:nvPr>
        </p:nvSpPr>
        <p:spPr>
          <a:xfrm>
            <a:off x="0" y="935916"/>
            <a:ext cx="658368" cy="274320"/>
          </a:xfrm>
          <a:prstGeom prst="rect">
            <a:avLst/>
          </a:prstGeom>
        </p:spPr>
        <p:txBody>
          <a:bodyPr vert="horz" anchor="ctr" anchorCtr="0">
            <a:noAutofit/>
          </a:bodyPr>
          <a:lstStyle>
            <a:lvl1pPr algn="ctr" eaLnBrk="1" latinLnBrk="0" hangingPunct="1">
              <a:defRPr kumimoji="0" sz="1600" b="1">
                <a:solidFill>
                  <a:srgbClr val="FFFFFF"/>
                </a:solidFill>
                <a:cs typeface="+mn-cs"/>
              </a:defRPr>
            </a:lvl1pPr>
          </a:lstStyle>
          <a:p>
            <a:pPr>
              <a:defRPr/>
            </a:pPr>
            <a:fld id="{092D65BA-A6BD-4478-A097-F0968B1F9883}" type="slidenum">
              <a:rPr lang="en-US" smtClean="0"/>
              <a:pPr>
                <a:defRPr/>
              </a:pPr>
              <a:t>‹#›</a:t>
            </a:fld>
            <a:endParaRPr lang="en-US" dirty="0"/>
          </a:p>
        </p:txBody>
      </p:sp>
      <p:sp>
        <p:nvSpPr>
          <p:cNvPr id="9" name="Rectangle 8"/>
          <p:cNvSpPr/>
          <p:nvPr/>
        </p:nvSpPr>
        <p:spPr>
          <a:xfrm>
            <a:off x="640080" y="914400"/>
            <a:ext cx="10332720" cy="3048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Footer Placeholder 2"/>
          <p:cNvSpPr>
            <a:spLocks noGrp="1"/>
          </p:cNvSpPr>
          <p:nvPr>
            <p:ph type="ftr" sz="quarter" idx="3"/>
          </p:nvPr>
        </p:nvSpPr>
        <p:spPr>
          <a:xfrm>
            <a:off x="5640287" y="914400"/>
            <a:ext cx="4980090" cy="297654"/>
          </a:xfrm>
          <a:prstGeom prst="rect">
            <a:avLst/>
          </a:prstGeom>
        </p:spPr>
        <p:txBody>
          <a:bodyPr vert="horz" anchor="ctr"/>
          <a:lstStyle>
            <a:lvl1pPr algn="r" eaLnBrk="1" latinLnBrk="0" hangingPunct="1">
              <a:defRPr kumimoji="0" sz="1400">
                <a:solidFill>
                  <a:schemeClr val="bg1"/>
                </a:solidFill>
                <a:cs typeface="+mn-cs"/>
              </a:defRPr>
            </a:lvl1pPr>
          </a:lstStyle>
          <a:p>
            <a:pPr>
              <a:defRPr/>
            </a:pPr>
            <a:r>
              <a:rPr lang="en-US"/>
              <a:t>Concurrency (13)</a:t>
            </a:r>
            <a:endParaRPr lang="en-US" dirty="0"/>
          </a:p>
        </p:txBody>
      </p:sp>
    </p:spTree>
    <p:extLst>
      <p:ext uri="{BB962C8B-B14F-4D97-AF65-F5344CB8AC3E}">
        <p14:creationId xmlns:p14="http://schemas.microsoft.com/office/powerpoint/2010/main" val="4031385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l" rtl="0" eaLnBrk="1" fontAlgn="base" hangingPunct="1">
        <a:spcBef>
          <a:spcPct val="0"/>
        </a:spcBef>
        <a:spcAft>
          <a:spcPct val="0"/>
        </a:spcAft>
        <a:defRPr sz="3600" b="1" kern="1200">
          <a:solidFill>
            <a:srgbClr val="0000CC"/>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1.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2.JP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668D8DC0-A0F8-40ED-B870-9E0CA2A34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72800" cy="6858000"/>
          </a:xfrm>
          <a:prstGeom prst="rect">
            <a:avLst/>
          </a:prstGeom>
        </p:spPr>
      </p:pic>
      <p:pic>
        <p:nvPicPr>
          <p:cNvPr id="11" name="Picture 10" descr="A black sign with white text&#10;&#10;Description automatically generated">
            <a:extLst>
              <a:ext uri="{FF2B5EF4-FFF2-40B4-BE49-F238E27FC236}">
                <a16:creationId xmlns:a16="http://schemas.microsoft.com/office/drawing/2014/main" id="{5F929E59-6A17-4939-A0C0-0D0B6A31D2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059" y="2590801"/>
            <a:ext cx="1054389" cy="1054389"/>
          </a:xfrm>
          <a:prstGeom prst="rect">
            <a:avLst/>
          </a:prstGeom>
        </p:spPr>
      </p:pic>
      <p:pic>
        <p:nvPicPr>
          <p:cNvPr id="14" name="Picture 13">
            <a:extLst>
              <a:ext uri="{FF2B5EF4-FFF2-40B4-BE49-F238E27FC236}">
                <a16:creationId xmlns:a16="http://schemas.microsoft.com/office/drawing/2014/main" id="{987EE442-E56C-4CB1-9EAB-A5D65C152DE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549375">
            <a:off x="4123329" y="4746022"/>
            <a:ext cx="683867" cy="933195"/>
          </a:xfrm>
          <a:prstGeom prst="rect">
            <a:avLst/>
          </a:prstGeom>
        </p:spPr>
      </p:pic>
      <p:pic>
        <p:nvPicPr>
          <p:cNvPr id="16" name="Picture 15">
            <a:extLst>
              <a:ext uri="{FF2B5EF4-FFF2-40B4-BE49-F238E27FC236}">
                <a16:creationId xmlns:a16="http://schemas.microsoft.com/office/drawing/2014/main" id="{3EBC0667-29FC-49E9-AF68-4F67E1D84C4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21268024">
            <a:off x="8588591" y="4880704"/>
            <a:ext cx="683867" cy="933195"/>
          </a:xfrm>
          <a:prstGeom prst="rect">
            <a:avLst/>
          </a:prstGeom>
        </p:spPr>
      </p:pic>
      <p:sp>
        <p:nvSpPr>
          <p:cNvPr id="7" name="TextBox 6">
            <a:extLst>
              <a:ext uri="{FF2B5EF4-FFF2-40B4-BE49-F238E27FC236}">
                <a16:creationId xmlns:a16="http://schemas.microsoft.com/office/drawing/2014/main" id="{2ECF5E51-1A1B-48C3-BF49-CFBCD9FE1DFF}"/>
              </a:ext>
            </a:extLst>
          </p:cNvPr>
          <p:cNvSpPr txBox="1"/>
          <p:nvPr/>
        </p:nvSpPr>
        <p:spPr>
          <a:xfrm>
            <a:off x="276226" y="261339"/>
            <a:ext cx="4800599" cy="1292662"/>
          </a:xfrm>
          <a:prstGeom prst="rect">
            <a:avLst/>
          </a:prstGeom>
          <a:noFill/>
        </p:spPr>
        <p:txBody>
          <a:bodyPr wrap="square" rtlCol="0">
            <a:spAutoFit/>
          </a:bodyPr>
          <a:lstStyle/>
          <a:p>
            <a:pPr algn="ctr" fontAlgn="base"/>
            <a:r>
              <a:rPr lang="en-US" sz="2200" b="1" dirty="0">
                <a:solidFill>
                  <a:prstClr val="black"/>
                </a:solidFill>
                <a:latin typeface="Arial" charset="0"/>
                <a:cs typeface="Arial" charset="0"/>
              </a:rPr>
              <a:t>Welcome to</a:t>
            </a:r>
          </a:p>
          <a:p>
            <a:pPr algn="ctr" fontAlgn="base">
              <a:spcAft>
                <a:spcPts val="600"/>
              </a:spcAft>
            </a:pPr>
            <a:r>
              <a:rPr lang="en-US" sz="2400" b="1" dirty="0">
                <a:solidFill>
                  <a:prstClr val="black"/>
                </a:solidFill>
                <a:latin typeface="Arial" charset="0"/>
                <a:cs typeface="Arial" charset="0"/>
              </a:rPr>
              <a:t>CS 345 Operating Systems</a:t>
            </a:r>
          </a:p>
          <a:p>
            <a:pPr algn="ctr" fontAlgn="base">
              <a:spcBef>
                <a:spcPts val="600"/>
              </a:spcBef>
            </a:pPr>
            <a:r>
              <a:rPr lang="en-US" sz="2200" b="1" dirty="0">
                <a:solidFill>
                  <a:prstClr val="black"/>
                </a:solidFill>
                <a:latin typeface="Arial" charset="0"/>
                <a:cs typeface="Arial" charset="0"/>
              </a:rPr>
              <a:t> Concurrency, Chapter 6 (13)</a:t>
            </a:r>
          </a:p>
        </p:txBody>
      </p:sp>
    </p:spTree>
    <p:extLst>
      <p:ext uri="{BB962C8B-B14F-4D97-AF65-F5344CB8AC3E}">
        <p14:creationId xmlns:p14="http://schemas.microsoft.com/office/powerpoint/2010/main" val="2437083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525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r>
              <a:rPr lang="en-US"/>
              <a:t>Synchronization</a:t>
            </a:r>
          </a:p>
        </p:txBody>
      </p:sp>
      <p:sp>
        <p:nvSpPr>
          <p:cNvPr id="813059" name="Rectangle 3"/>
          <p:cNvSpPr>
            <a:spLocks noGrp="1" noChangeArrowheads="1"/>
          </p:cNvSpPr>
          <p:nvPr>
            <p:ph sz="quarter" idx="1"/>
          </p:nvPr>
        </p:nvSpPr>
        <p:spPr>
          <a:noFill/>
        </p:spPr>
        <p:txBody>
          <a:bodyPr vert="horz" wrap="square" lIns="92075" tIns="46038" rIns="92075" bIns="46038" numCol="1" anchor="t" anchorCtr="0" compatLnSpc="1">
            <a:prstTxWarp prst="textNoShape">
              <a:avLst/>
            </a:prstTxWarp>
          </a:bodyPr>
          <a:lstStyle/>
          <a:p>
            <a:pPr>
              <a:spcBef>
                <a:spcPts val="600"/>
              </a:spcBef>
            </a:pPr>
            <a:r>
              <a:rPr lang="en-US" sz="2400" dirty="0"/>
              <a:t>For the sender: it is more natural not to be blocked</a:t>
            </a:r>
          </a:p>
          <a:p>
            <a:pPr lvl="1">
              <a:spcBef>
                <a:spcPts val="600"/>
              </a:spcBef>
            </a:pPr>
            <a:r>
              <a:rPr lang="en-US" dirty="0"/>
              <a:t>can send several messages to multiple destinations</a:t>
            </a:r>
          </a:p>
          <a:p>
            <a:pPr lvl="1">
              <a:spcBef>
                <a:spcPts val="600"/>
              </a:spcBef>
            </a:pPr>
            <a:r>
              <a:rPr lang="en-US" dirty="0"/>
              <a:t>sender usually expects acknowledgment of message receipt (in case receiver fails)</a:t>
            </a:r>
          </a:p>
          <a:p>
            <a:pPr lvl="1">
              <a:spcBef>
                <a:spcPts val="600"/>
              </a:spcBef>
            </a:pPr>
            <a:r>
              <a:rPr lang="en-US" i="1" dirty="0" err="1"/>
              <a:t>PostMessage</a:t>
            </a:r>
            <a:r>
              <a:rPr lang="en-US" dirty="0"/>
              <a:t>() is asynchronous – returns immediately</a:t>
            </a:r>
          </a:p>
          <a:p>
            <a:pPr lvl="1">
              <a:spcBef>
                <a:spcPts val="600"/>
              </a:spcBef>
            </a:pPr>
            <a:r>
              <a:rPr lang="en-US" i="1" dirty="0" err="1"/>
              <a:t>SendMessage</a:t>
            </a:r>
            <a:r>
              <a:rPr lang="en-US" dirty="0"/>
              <a:t>() is synchronous –block until message delivered and processed</a:t>
            </a:r>
          </a:p>
          <a:p>
            <a:pPr>
              <a:spcBef>
                <a:spcPts val="1200"/>
              </a:spcBef>
            </a:pPr>
            <a:r>
              <a:rPr lang="en-US" sz="2400" dirty="0"/>
              <a:t>For the receiver: it is more natural to be blocked after issuing </a:t>
            </a:r>
            <a:r>
              <a:rPr lang="en-US" sz="2400" i="1" dirty="0" err="1"/>
              <a:t>ReceiveMessage</a:t>
            </a:r>
            <a:r>
              <a:rPr lang="en-US" sz="2400" dirty="0"/>
              <a:t>()</a:t>
            </a:r>
          </a:p>
          <a:p>
            <a:pPr lvl="1">
              <a:spcBef>
                <a:spcPts val="600"/>
              </a:spcBef>
            </a:pPr>
            <a:r>
              <a:rPr lang="en-US" dirty="0"/>
              <a:t>the receiver usually needs the info before proceeding</a:t>
            </a:r>
          </a:p>
          <a:p>
            <a:pPr lvl="1">
              <a:spcBef>
                <a:spcPts val="600"/>
              </a:spcBef>
            </a:pPr>
            <a:r>
              <a:rPr lang="en-US" dirty="0"/>
              <a:t>but could be blocked indefinitely if sender process fails before sending reply</a:t>
            </a:r>
          </a:p>
        </p:txBody>
      </p:sp>
      <p:sp>
        <p:nvSpPr>
          <p:cNvPr id="2" name="Footer Placeholder 1">
            <a:extLst>
              <a:ext uri="{FF2B5EF4-FFF2-40B4-BE49-F238E27FC236}">
                <a16:creationId xmlns:a16="http://schemas.microsoft.com/office/drawing/2014/main" id="{180597FE-5D4F-4189-98C5-ECEFFACD3DD8}"/>
              </a:ext>
            </a:extLst>
          </p:cNvPr>
          <p:cNvSpPr>
            <a:spLocks noGrp="1"/>
          </p:cNvSpPr>
          <p:nvPr>
            <p:ph type="ftr" sz="quarter" idx="11"/>
          </p:nvPr>
        </p:nvSpPr>
        <p:spPr/>
        <p:txBody>
          <a:bodyPr/>
          <a:lstStyle/>
          <a:p>
            <a:pPr>
              <a:defRPr/>
            </a:pPr>
            <a:r>
              <a:rPr lang="en-US"/>
              <a:t>Concurrency (13)</a:t>
            </a:r>
            <a:endParaRPr lang="en-US" dirty="0"/>
          </a:p>
        </p:txBody>
      </p:sp>
      <p:sp>
        <p:nvSpPr>
          <p:cNvPr id="3" name="Slide Number Placeholder 2">
            <a:extLst>
              <a:ext uri="{FF2B5EF4-FFF2-40B4-BE49-F238E27FC236}">
                <a16:creationId xmlns:a16="http://schemas.microsoft.com/office/drawing/2014/main" id="{CEBB6693-70F5-428F-8CAA-207912B5C99E}"/>
              </a:ext>
            </a:extLst>
          </p:cNvPr>
          <p:cNvSpPr>
            <a:spLocks noGrp="1"/>
          </p:cNvSpPr>
          <p:nvPr>
            <p:ph type="sldNum" sz="quarter" idx="12"/>
          </p:nvPr>
        </p:nvSpPr>
        <p:spPr/>
        <p:txBody>
          <a:bodyPr/>
          <a:lstStyle/>
          <a:p>
            <a:pPr>
              <a:defRPr/>
            </a:pPr>
            <a:fld id="{0D7B5496-982B-480A-8085-B08F2CA91C21}" type="slidenum">
              <a:rPr lang="en-US" smtClean="0"/>
              <a:pPr>
                <a:defRPr/>
              </a:pPr>
              <a:t>10</a:t>
            </a:fld>
            <a:endParaRPr lang="en-US" dirty="0"/>
          </a:p>
        </p:txBody>
      </p:sp>
    </p:spTree>
    <p:extLst>
      <p:ext uri="{BB962C8B-B14F-4D97-AF65-F5344CB8AC3E}">
        <p14:creationId xmlns:p14="http://schemas.microsoft.com/office/powerpoint/2010/main" val="409434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3059">
                                            <p:txEl>
                                              <p:pRg st="0" end="0"/>
                                            </p:txEl>
                                          </p:spTgt>
                                        </p:tgtEl>
                                        <p:attrNameLst>
                                          <p:attrName>style.visibility</p:attrName>
                                        </p:attrNameLst>
                                      </p:cBhvr>
                                      <p:to>
                                        <p:strVal val="visible"/>
                                      </p:to>
                                    </p:set>
                                    <p:animEffect transition="in" filter="fade">
                                      <p:cBhvr>
                                        <p:cTn id="7" dur="500"/>
                                        <p:tgtEl>
                                          <p:spTgt spid="8130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3059">
                                            <p:txEl>
                                              <p:pRg st="1" end="1"/>
                                            </p:txEl>
                                          </p:spTgt>
                                        </p:tgtEl>
                                        <p:attrNameLst>
                                          <p:attrName>style.visibility</p:attrName>
                                        </p:attrNameLst>
                                      </p:cBhvr>
                                      <p:to>
                                        <p:strVal val="visible"/>
                                      </p:to>
                                    </p:set>
                                    <p:animEffect transition="in" filter="fade">
                                      <p:cBhvr>
                                        <p:cTn id="10" dur="500"/>
                                        <p:tgtEl>
                                          <p:spTgt spid="8130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3059">
                                            <p:txEl>
                                              <p:pRg st="2" end="2"/>
                                            </p:txEl>
                                          </p:spTgt>
                                        </p:tgtEl>
                                        <p:attrNameLst>
                                          <p:attrName>style.visibility</p:attrName>
                                        </p:attrNameLst>
                                      </p:cBhvr>
                                      <p:to>
                                        <p:strVal val="visible"/>
                                      </p:to>
                                    </p:set>
                                    <p:animEffect transition="in" filter="fade">
                                      <p:cBhvr>
                                        <p:cTn id="13" dur="500"/>
                                        <p:tgtEl>
                                          <p:spTgt spid="8130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3059">
                                            <p:txEl>
                                              <p:pRg st="3" end="3"/>
                                            </p:txEl>
                                          </p:spTgt>
                                        </p:tgtEl>
                                        <p:attrNameLst>
                                          <p:attrName>style.visibility</p:attrName>
                                        </p:attrNameLst>
                                      </p:cBhvr>
                                      <p:to>
                                        <p:strVal val="visible"/>
                                      </p:to>
                                    </p:set>
                                    <p:animEffect transition="in" filter="fade">
                                      <p:cBhvr>
                                        <p:cTn id="16" dur="500"/>
                                        <p:tgtEl>
                                          <p:spTgt spid="8130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13059">
                                            <p:txEl>
                                              <p:pRg st="4" end="4"/>
                                            </p:txEl>
                                          </p:spTgt>
                                        </p:tgtEl>
                                        <p:attrNameLst>
                                          <p:attrName>style.visibility</p:attrName>
                                        </p:attrNameLst>
                                      </p:cBhvr>
                                      <p:to>
                                        <p:strVal val="visible"/>
                                      </p:to>
                                    </p:set>
                                    <p:animEffect transition="in" filter="fade">
                                      <p:cBhvr>
                                        <p:cTn id="19" dur="500"/>
                                        <p:tgtEl>
                                          <p:spTgt spid="81305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13059">
                                            <p:txEl>
                                              <p:pRg st="5" end="5"/>
                                            </p:txEl>
                                          </p:spTgt>
                                        </p:tgtEl>
                                        <p:attrNameLst>
                                          <p:attrName>style.visibility</p:attrName>
                                        </p:attrNameLst>
                                      </p:cBhvr>
                                      <p:to>
                                        <p:strVal val="visible"/>
                                      </p:to>
                                    </p:set>
                                    <p:animEffect transition="in" filter="fade">
                                      <p:cBhvr>
                                        <p:cTn id="24" dur="500"/>
                                        <p:tgtEl>
                                          <p:spTgt spid="81305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13059">
                                            <p:txEl>
                                              <p:pRg st="6" end="6"/>
                                            </p:txEl>
                                          </p:spTgt>
                                        </p:tgtEl>
                                        <p:attrNameLst>
                                          <p:attrName>style.visibility</p:attrName>
                                        </p:attrNameLst>
                                      </p:cBhvr>
                                      <p:to>
                                        <p:strVal val="visible"/>
                                      </p:to>
                                    </p:set>
                                    <p:animEffect transition="in" filter="fade">
                                      <p:cBhvr>
                                        <p:cTn id="27" dur="500"/>
                                        <p:tgtEl>
                                          <p:spTgt spid="81305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13059">
                                            <p:txEl>
                                              <p:pRg st="7" end="7"/>
                                            </p:txEl>
                                          </p:spTgt>
                                        </p:tgtEl>
                                        <p:attrNameLst>
                                          <p:attrName>style.visibility</p:attrName>
                                        </p:attrNameLst>
                                      </p:cBhvr>
                                      <p:to>
                                        <p:strVal val="visible"/>
                                      </p:to>
                                    </p:set>
                                    <p:animEffect transition="in" filter="fade">
                                      <p:cBhvr>
                                        <p:cTn id="30" dur="500"/>
                                        <p:tgtEl>
                                          <p:spTgt spid="813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59"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7301"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r>
              <a:rPr lang="en-US"/>
              <a:t>Addressing</a:t>
            </a:r>
          </a:p>
        </p:txBody>
      </p:sp>
      <p:sp>
        <p:nvSpPr>
          <p:cNvPr id="815107" name="Rectangle 3"/>
          <p:cNvSpPr>
            <a:spLocks noGrp="1" noChangeArrowheads="1"/>
          </p:cNvSpPr>
          <p:nvPr>
            <p:ph sz="quarter" idx="1"/>
          </p:nvPr>
        </p:nvSpPr>
        <p:spPr>
          <a:xfrm>
            <a:off x="572493" y="1233489"/>
            <a:ext cx="10047884" cy="2643631"/>
          </a:xfrm>
          <a:noFill/>
        </p:spPr>
        <p:txBody>
          <a:bodyPr vert="horz" wrap="square" lIns="92075" tIns="46038" rIns="92075" bIns="46038" numCol="1" anchor="t" anchorCtr="0" compatLnSpc="1">
            <a:prstTxWarp prst="textNoShape">
              <a:avLst/>
            </a:prstTxWarp>
          </a:bodyPr>
          <a:lstStyle/>
          <a:p>
            <a:r>
              <a:rPr lang="en-US" dirty="0"/>
              <a:t>Middleware:</a:t>
            </a:r>
          </a:p>
          <a:p>
            <a:pPr lvl="1"/>
            <a:r>
              <a:rPr lang="en-US" dirty="0"/>
              <a:t>Software that acts as a bridge between an operating system or applications, especially on a network.</a:t>
            </a:r>
          </a:p>
          <a:p>
            <a:r>
              <a:rPr lang="en-US" dirty="0"/>
              <a:t>Direct addressing: </a:t>
            </a:r>
          </a:p>
          <a:p>
            <a:pPr lvl="1"/>
            <a:r>
              <a:rPr lang="en-US" dirty="0"/>
              <a:t>When a specific process identifier is used for source/destination </a:t>
            </a:r>
          </a:p>
          <a:p>
            <a:pPr lvl="1">
              <a:spcBef>
                <a:spcPts val="0"/>
              </a:spcBef>
            </a:pPr>
            <a:r>
              <a:rPr lang="en-US" dirty="0"/>
              <a:t>But what about late binding (</a:t>
            </a:r>
            <a:r>
              <a:rPr lang="en-US" dirty="0" err="1"/>
              <a:t>ie</a:t>
            </a:r>
            <a:r>
              <a:rPr lang="en-US" dirty="0"/>
              <a:t>., a print server)?</a:t>
            </a:r>
          </a:p>
          <a:p>
            <a:pPr>
              <a:spcBef>
                <a:spcPts val="1200"/>
              </a:spcBef>
            </a:pPr>
            <a:r>
              <a:rPr lang="en-US" dirty="0"/>
              <a:t>Indirect addressing (more convenient): </a:t>
            </a:r>
          </a:p>
          <a:p>
            <a:pPr lvl="1"/>
            <a:r>
              <a:rPr lang="en-US" dirty="0"/>
              <a:t>Messages are sent to a shared </a:t>
            </a:r>
            <a:r>
              <a:rPr lang="en-US" dirty="0">
                <a:solidFill>
                  <a:srgbClr val="FF0000"/>
                </a:solidFill>
              </a:rPr>
              <a:t>mailbox</a:t>
            </a:r>
            <a:r>
              <a:rPr lang="en-US" dirty="0"/>
              <a:t> (queue of messages)</a:t>
            </a:r>
          </a:p>
          <a:p>
            <a:pPr lvl="1">
              <a:spcBef>
                <a:spcPts val="0"/>
              </a:spcBef>
            </a:pPr>
            <a:r>
              <a:rPr lang="en-US" dirty="0"/>
              <a:t>Senders put messages in mailbox (produce), receivers pick them up (consume)</a:t>
            </a:r>
          </a:p>
        </p:txBody>
      </p:sp>
      <p:sp>
        <p:nvSpPr>
          <p:cNvPr id="2" name="Footer Placeholder 1">
            <a:extLst>
              <a:ext uri="{FF2B5EF4-FFF2-40B4-BE49-F238E27FC236}">
                <a16:creationId xmlns:a16="http://schemas.microsoft.com/office/drawing/2014/main" id="{3F773314-9EEA-4CF3-B105-E4DAD01387B6}"/>
              </a:ext>
            </a:extLst>
          </p:cNvPr>
          <p:cNvSpPr>
            <a:spLocks noGrp="1"/>
          </p:cNvSpPr>
          <p:nvPr>
            <p:ph type="ftr" sz="quarter" idx="11"/>
          </p:nvPr>
        </p:nvSpPr>
        <p:spPr/>
        <p:txBody>
          <a:bodyPr/>
          <a:lstStyle/>
          <a:p>
            <a:pPr>
              <a:defRPr/>
            </a:pPr>
            <a:r>
              <a:rPr lang="en-US"/>
              <a:t>Concurrency (13)</a:t>
            </a:r>
            <a:endParaRPr lang="en-US" dirty="0"/>
          </a:p>
        </p:txBody>
      </p:sp>
      <p:sp>
        <p:nvSpPr>
          <p:cNvPr id="3" name="Slide Number Placeholder 2">
            <a:extLst>
              <a:ext uri="{FF2B5EF4-FFF2-40B4-BE49-F238E27FC236}">
                <a16:creationId xmlns:a16="http://schemas.microsoft.com/office/drawing/2014/main" id="{73770008-602E-4FAD-AA0E-BE12796BE680}"/>
              </a:ext>
            </a:extLst>
          </p:cNvPr>
          <p:cNvSpPr>
            <a:spLocks noGrp="1"/>
          </p:cNvSpPr>
          <p:nvPr>
            <p:ph type="sldNum" sz="quarter" idx="12"/>
          </p:nvPr>
        </p:nvSpPr>
        <p:spPr/>
        <p:txBody>
          <a:bodyPr/>
          <a:lstStyle/>
          <a:p>
            <a:pPr>
              <a:defRPr/>
            </a:pPr>
            <a:fld id="{0D7B5496-982B-480A-8085-B08F2CA91C21}" type="slidenum">
              <a:rPr lang="en-US" smtClean="0"/>
              <a:pPr>
                <a:defRPr/>
              </a:pPr>
              <a:t>11</a:t>
            </a:fld>
            <a:endParaRPr lang="en-US" dirty="0"/>
          </a:p>
        </p:txBody>
      </p:sp>
      <p:sp>
        <p:nvSpPr>
          <p:cNvPr id="7" name="Rectangle 3">
            <a:extLst>
              <a:ext uri="{FF2B5EF4-FFF2-40B4-BE49-F238E27FC236}">
                <a16:creationId xmlns:a16="http://schemas.microsoft.com/office/drawing/2014/main" id="{09948087-08E4-4DA8-97BE-E875D02BD5E2}"/>
              </a:ext>
            </a:extLst>
          </p:cNvPr>
          <p:cNvSpPr txBox="1">
            <a:spLocks noChangeArrowheads="1"/>
          </p:cNvSpPr>
          <p:nvPr/>
        </p:nvSpPr>
        <p:spPr bwMode="auto">
          <a:xfrm>
            <a:off x="573534" y="4754880"/>
            <a:ext cx="10046843" cy="153416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90000"/>
              </a:lnSpc>
              <a:spcBef>
                <a:spcPts val="600"/>
              </a:spcBef>
            </a:pPr>
            <a:r>
              <a:rPr lang="en-US" dirty="0"/>
              <a:t>A mailbox facilitates message deliveries</a:t>
            </a:r>
          </a:p>
          <a:p>
            <a:pPr lvl="1">
              <a:lnSpc>
                <a:spcPct val="90000"/>
              </a:lnSpc>
              <a:spcBef>
                <a:spcPts val="600"/>
              </a:spcBef>
            </a:pPr>
            <a:r>
              <a:rPr lang="en-US" dirty="0"/>
              <a:t>A mailbox can be private - one sender/receiver pair</a:t>
            </a:r>
          </a:p>
          <a:p>
            <a:pPr lvl="1">
              <a:lnSpc>
                <a:spcPct val="90000"/>
              </a:lnSpc>
              <a:spcBef>
                <a:spcPts val="600"/>
              </a:spcBef>
            </a:pPr>
            <a:r>
              <a:rPr lang="en-US" dirty="0"/>
              <a:t>A mailbox can be shared among several senders and receivers - </a:t>
            </a:r>
            <a:r>
              <a:rPr lang="en-US" sz="1900" dirty="0"/>
              <a:t>OS may then allow the use of message types (for selection)</a:t>
            </a:r>
          </a:p>
          <a:p>
            <a:pPr lvl="1">
              <a:lnSpc>
                <a:spcPct val="90000"/>
              </a:lnSpc>
              <a:spcBef>
                <a:spcPts val="600"/>
              </a:spcBef>
            </a:pPr>
            <a:r>
              <a:rPr lang="en-US" dirty="0"/>
              <a:t>A mailbox </a:t>
            </a:r>
            <a:r>
              <a:rPr lang="en-US" dirty="0">
                <a:solidFill>
                  <a:srgbClr val="FF0000"/>
                </a:solidFill>
              </a:rPr>
              <a:t>port</a:t>
            </a:r>
            <a:r>
              <a:rPr lang="en-US" dirty="0"/>
              <a:t> associates one receiver with multiple senders - </a:t>
            </a:r>
            <a:r>
              <a:rPr lang="en-US" sz="1900" dirty="0"/>
              <a:t>used for client/server application: the receiver is the server</a:t>
            </a:r>
          </a:p>
          <a:p>
            <a:pPr lvl="1">
              <a:lnSpc>
                <a:spcPct val="90000"/>
              </a:lnSpc>
              <a:spcBef>
                <a:spcPts val="600"/>
              </a:spcBef>
              <a:buFont typeface="Wingdings" pitchFamily="2" charset="2"/>
              <a:buNone/>
            </a:pPr>
            <a:r>
              <a:rPr lang="en-US" dirty="0"/>
              <a:t>  </a:t>
            </a:r>
          </a:p>
        </p:txBody>
      </p:sp>
    </p:spTree>
    <p:extLst>
      <p:ext uri="{BB962C8B-B14F-4D97-AF65-F5344CB8AC3E}">
        <p14:creationId xmlns:p14="http://schemas.microsoft.com/office/powerpoint/2010/main" val="354792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animEffect transition="in" filter="fade">
                                      <p:cBhvr>
                                        <p:cTn id="7" dur="500"/>
                                        <p:tgtEl>
                                          <p:spTgt spid="815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5107">
                                            <p:txEl>
                                              <p:pRg st="1" end="1"/>
                                            </p:txEl>
                                          </p:spTgt>
                                        </p:tgtEl>
                                        <p:attrNameLst>
                                          <p:attrName>style.visibility</p:attrName>
                                        </p:attrNameLst>
                                      </p:cBhvr>
                                      <p:to>
                                        <p:strVal val="visible"/>
                                      </p:to>
                                    </p:set>
                                    <p:animEffect transition="in" filter="fade">
                                      <p:cBhvr>
                                        <p:cTn id="10" dur="500"/>
                                        <p:tgtEl>
                                          <p:spTgt spid="81510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5107">
                                            <p:txEl>
                                              <p:pRg st="2" end="2"/>
                                            </p:txEl>
                                          </p:spTgt>
                                        </p:tgtEl>
                                        <p:attrNameLst>
                                          <p:attrName>style.visibility</p:attrName>
                                        </p:attrNameLst>
                                      </p:cBhvr>
                                      <p:to>
                                        <p:strVal val="visible"/>
                                      </p:to>
                                    </p:set>
                                    <p:animEffect transition="in" filter="fade">
                                      <p:cBhvr>
                                        <p:cTn id="15" dur="500"/>
                                        <p:tgtEl>
                                          <p:spTgt spid="8151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5107">
                                            <p:txEl>
                                              <p:pRg st="3" end="3"/>
                                            </p:txEl>
                                          </p:spTgt>
                                        </p:tgtEl>
                                        <p:attrNameLst>
                                          <p:attrName>style.visibility</p:attrName>
                                        </p:attrNameLst>
                                      </p:cBhvr>
                                      <p:to>
                                        <p:strVal val="visible"/>
                                      </p:to>
                                    </p:set>
                                    <p:animEffect transition="in" filter="fade">
                                      <p:cBhvr>
                                        <p:cTn id="18" dur="500"/>
                                        <p:tgtEl>
                                          <p:spTgt spid="8151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5107">
                                            <p:txEl>
                                              <p:pRg st="4" end="4"/>
                                            </p:txEl>
                                          </p:spTgt>
                                        </p:tgtEl>
                                        <p:attrNameLst>
                                          <p:attrName>style.visibility</p:attrName>
                                        </p:attrNameLst>
                                      </p:cBhvr>
                                      <p:to>
                                        <p:strVal val="visible"/>
                                      </p:to>
                                    </p:set>
                                    <p:animEffect transition="in" filter="fade">
                                      <p:cBhvr>
                                        <p:cTn id="21" dur="500"/>
                                        <p:tgtEl>
                                          <p:spTgt spid="8151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15107">
                                            <p:txEl>
                                              <p:pRg st="5" end="5"/>
                                            </p:txEl>
                                          </p:spTgt>
                                        </p:tgtEl>
                                        <p:attrNameLst>
                                          <p:attrName>style.visibility</p:attrName>
                                        </p:attrNameLst>
                                      </p:cBhvr>
                                      <p:to>
                                        <p:strVal val="visible"/>
                                      </p:to>
                                    </p:set>
                                    <p:animEffect transition="in" filter="fade">
                                      <p:cBhvr>
                                        <p:cTn id="26" dur="500"/>
                                        <p:tgtEl>
                                          <p:spTgt spid="81510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15107">
                                            <p:txEl>
                                              <p:pRg st="6" end="6"/>
                                            </p:txEl>
                                          </p:spTgt>
                                        </p:tgtEl>
                                        <p:attrNameLst>
                                          <p:attrName>style.visibility</p:attrName>
                                        </p:attrNameLst>
                                      </p:cBhvr>
                                      <p:to>
                                        <p:strVal val="visible"/>
                                      </p:to>
                                    </p:set>
                                    <p:animEffect transition="in" filter="fade">
                                      <p:cBhvr>
                                        <p:cTn id="29" dur="500"/>
                                        <p:tgtEl>
                                          <p:spTgt spid="81510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5107">
                                            <p:txEl>
                                              <p:pRg st="7" end="7"/>
                                            </p:txEl>
                                          </p:spTgt>
                                        </p:tgtEl>
                                        <p:attrNameLst>
                                          <p:attrName>style.visibility</p:attrName>
                                        </p:attrNameLst>
                                      </p:cBhvr>
                                      <p:to>
                                        <p:strVal val="visible"/>
                                      </p:to>
                                    </p:set>
                                    <p:animEffect transition="in" filter="fade">
                                      <p:cBhvr>
                                        <p:cTn id="32" dur="500"/>
                                        <p:tgtEl>
                                          <p:spTgt spid="81510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1397"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r>
              <a:rPr lang="en-US"/>
              <a:t>Port/Mailbox Ownership</a:t>
            </a:r>
          </a:p>
        </p:txBody>
      </p:sp>
      <p:sp>
        <p:nvSpPr>
          <p:cNvPr id="819203" name="Rectangle 3"/>
          <p:cNvSpPr>
            <a:spLocks noGrp="1" noChangeArrowheads="1"/>
          </p:cNvSpPr>
          <p:nvPr>
            <p:ph sz="quarter" idx="1"/>
          </p:nvPr>
        </p:nvSpPr>
        <p:spPr>
          <a:xfrm>
            <a:off x="572493" y="1444977"/>
            <a:ext cx="5354174" cy="5149363"/>
          </a:xfrm>
          <a:noFill/>
        </p:spPr>
        <p:txBody>
          <a:bodyPr vert="horz" wrap="square" lIns="92075" tIns="46038" rIns="92075" bIns="46038" numCol="1" anchor="t" anchorCtr="0" compatLnSpc="1">
            <a:prstTxWarp prst="textNoShape">
              <a:avLst/>
            </a:prstTxWarp>
          </a:bodyPr>
          <a:lstStyle/>
          <a:p>
            <a:r>
              <a:rPr lang="en-US" sz="2400" dirty="0"/>
              <a:t>A port is usually owned and created by the receiving process</a:t>
            </a:r>
          </a:p>
          <a:p>
            <a:r>
              <a:rPr lang="en-US" sz="2400" dirty="0"/>
              <a:t>The port is destroyed when the receiver terminates</a:t>
            </a:r>
          </a:p>
          <a:p>
            <a:r>
              <a:rPr lang="en-US" sz="2400" dirty="0"/>
              <a:t>The OS creates a mailbox on behalf of a process (which becomes the owner)</a:t>
            </a:r>
          </a:p>
          <a:p>
            <a:r>
              <a:rPr lang="en-US" sz="2400" dirty="0"/>
              <a:t>The mailbox is destroyed at the owner’s request or when the owner terminates</a:t>
            </a:r>
          </a:p>
          <a:p>
            <a:endParaRPr lang="en-US" sz="2400" dirty="0"/>
          </a:p>
        </p:txBody>
      </p:sp>
      <p:sp>
        <p:nvSpPr>
          <p:cNvPr id="2" name="Footer Placeholder 1">
            <a:extLst>
              <a:ext uri="{FF2B5EF4-FFF2-40B4-BE49-F238E27FC236}">
                <a16:creationId xmlns:a16="http://schemas.microsoft.com/office/drawing/2014/main" id="{549FDEDE-99D9-4CB7-BE18-E30149A5C584}"/>
              </a:ext>
            </a:extLst>
          </p:cNvPr>
          <p:cNvSpPr>
            <a:spLocks noGrp="1"/>
          </p:cNvSpPr>
          <p:nvPr>
            <p:ph type="ftr" sz="quarter" idx="11"/>
          </p:nvPr>
        </p:nvSpPr>
        <p:spPr/>
        <p:txBody>
          <a:bodyPr/>
          <a:lstStyle/>
          <a:p>
            <a:pPr>
              <a:defRPr/>
            </a:pPr>
            <a:r>
              <a:rPr lang="en-US"/>
              <a:t>Concurrency (13)</a:t>
            </a:r>
            <a:endParaRPr lang="en-US" dirty="0"/>
          </a:p>
        </p:txBody>
      </p:sp>
      <p:sp>
        <p:nvSpPr>
          <p:cNvPr id="3" name="Slide Number Placeholder 2">
            <a:extLst>
              <a:ext uri="{FF2B5EF4-FFF2-40B4-BE49-F238E27FC236}">
                <a16:creationId xmlns:a16="http://schemas.microsoft.com/office/drawing/2014/main" id="{12F108C7-38CD-46B4-A33C-1ABF2A228C8E}"/>
              </a:ext>
            </a:extLst>
          </p:cNvPr>
          <p:cNvSpPr>
            <a:spLocks noGrp="1"/>
          </p:cNvSpPr>
          <p:nvPr>
            <p:ph type="sldNum" sz="quarter" idx="12"/>
          </p:nvPr>
        </p:nvSpPr>
        <p:spPr/>
        <p:txBody>
          <a:bodyPr/>
          <a:lstStyle/>
          <a:p>
            <a:pPr>
              <a:defRPr/>
            </a:pPr>
            <a:fld id="{0D7B5496-982B-480A-8085-B08F2CA91C21}" type="slidenum">
              <a:rPr lang="en-US" smtClean="0"/>
              <a:pPr>
                <a:defRPr/>
              </a:pPr>
              <a:t>12</a:t>
            </a:fld>
            <a:endParaRPr lang="en-US" dirty="0"/>
          </a:p>
        </p:txBody>
      </p:sp>
      <p:graphicFrame>
        <p:nvGraphicFramePr>
          <p:cNvPr id="6" name="Object 4">
            <a:extLst>
              <a:ext uri="{FF2B5EF4-FFF2-40B4-BE49-F238E27FC236}">
                <a16:creationId xmlns:a16="http://schemas.microsoft.com/office/drawing/2014/main" id="{9DEA4D9D-1795-413C-97F1-038470F01D66}"/>
              </a:ext>
            </a:extLst>
          </p:cNvPr>
          <p:cNvGraphicFramePr>
            <a:graphicFrameLocks/>
          </p:cNvGraphicFramePr>
          <p:nvPr/>
        </p:nvGraphicFramePr>
        <p:xfrm>
          <a:off x="7032978" y="1736771"/>
          <a:ext cx="3451934" cy="4555962"/>
        </p:xfrm>
        <a:graphic>
          <a:graphicData uri="http://schemas.openxmlformats.org/presentationml/2006/ole">
            <mc:AlternateContent xmlns:mc="http://schemas.openxmlformats.org/markup-compatibility/2006">
              <mc:Choice xmlns:v="urn:schemas-microsoft-com:vml" Requires="v">
                <p:oleObj name="Artwork" r:id="rId3" imgW="3963960" imgH="5616360" progId="Adobe.Illustrator.7">
                  <p:embed/>
                </p:oleObj>
              </mc:Choice>
              <mc:Fallback>
                <p:oleObj name="Artwork" r:id="rId3" imgW="3963960" imgH="5616360" progId="Adobe.Illustrator.7">
                  <p:embed/>
                  <p:pic>
                    <p:nvPicPr>
                      <p:cNvPr id="6" name="Object 4">
                        <a:extLst>
                          <a:ext uri="{FF2B5EF4-FFF2-40B4-BE49-F238E27FC236}">
                            <a16:creationId xmlns:a16="http://schemas.microsoft.com/office/drawing/2014/main" id="{9DEA4D9D-1795-413C-97F1-038470F01D6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978" y="1736771"/>
                        <a:ext cx="3451934" cy="45559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4114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203">
                                            <p:txEl>
                                              <p:pRg st="0" end="0"/>
                                            </p:txEl>
                                          </p:spTgt>
                                        </p:tgtEl>
                                        <p:attrNameLst>
                                          <p:attrName>style.visibility</p:attrName>
                                        </p:attrNameLst>
                                      </p:cBhvr>
                                      <p:to>
                                        <p:strVal val="visible"/>
                                      </p:to>
                                    </p:set>
                                    <p:animEffect transition="in" filter="fade">
                                      <p:cBhvr>
                                        <p:cTn id="7" dur="500"/>
                                        <p:tgtEl>
                                          <p:spTgt spid="819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203">
                                            <p:txEl>
                                              <p:pRg st="1" end="1"/>
                                            </p:txEl>
                                          </p:spTgt>
                                        </p:tgtEl>
                                        <p:attrNameLst>
                                          <p:attrName>style.visibility</p:attrName>
                                        </p:attrNameLst>
                                      </p:cBhvr>
                                      <p:to>
                                        <p:strVal val="visible"/>
                                      </p:to>
                                    </p:set>
                                    <p:animEffect transition="in" filter="fade">
                                      <p:cBhvr>
                                        <p:cTn id="12" dur="500"/>
                                        <p:tgtEl>
                                          <p:spTgt spid="819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203">
                                            <p:txEl>
                                              <p:pRg st="2" end="2"/>
                                            </p:txEl>
                                          </p:spTgt>
                                        </p:tgtEl>
                                        <p:attrNameLst>
                                          <p:attrName>style.visibility</p:attrName>
                                        </p:attrNameLst>
                                      </p:cBhvr>
                                      <p:to>
                                        <p:strVal val="visible"/>
                                      </p:to>
                                    </p:set>
                                    <p:animEffect transition="in" filter="fade">
                                      <p:cBhvr>
                                        <p:cTn id="17" dur="500"/>
                                        <p:tgtEl>
                                          <p:spTgt spid="819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203">
                                            <p:txEl>
                                              <p:pRg st="3" end="3"/>
                                            </p:txEl>
                                          </p:spTgt>
                                        </p:tgtEl>
                                        <p:attrNameLst>
                                          <p:attrName>style.visibility</p:attrName>
                                        </p:attrNameLst>
                                      </p:cBhvr>
                                      <p:to>
                                        <p:strVal val="visible"/>
                                      </p:to>
                                    </p:set>
                                    <p:animEffect transition="in" filter="fade">
                                      <p:cBhvr>
                                        <p:cTn id="22" dur="500"/>
                                        <p:tgtEl>
                                          <p:spTgt spid="819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7541"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r>
              <a:rPr lang="en-US" dirty="0"/>
              <a:t>Monitors</a:t>
            </a:r>
          </a:p>
        </p:txBody>
      </p:sp>
      <p:sp>
        <p:nvSpPr>
          <p:cNvPr id="828419" name="Rectangle 3"/>
          <p:cNvSpPr>
            <a:spLocks noGrp="1" noChangeArrowheads="1"/>
          </p:cNvSpPr>
          <p:nvPr>
            <p:ph sz="quarter" idx="1"/>
          </p:nvPr>
        </p:nvSpPr>
        <p:spPr>
          <a:xfrm>
            <a:off x="572493" y="1233489"/>
            <a:ext cx="9833460" cy="917340"/>
          </a:xfrm>
          <a:noFill/>
        </p:spPr>
        <p:txBody>
          <a:bodyPr vert="horz" wrap="square" lIns="92075" tIns="46038" rIns="92075" bIns="46038" numCol="1" anchor="t" anchorCtr="0" compatLnSpc="1">
            <a:prstTxWarp prst="textNoShape">
              <a:avLst/>
            </a:prstTxWarp>
          </a:bodyPr>
          <a:lstStyle/>
          <a:p>
            <a:r>
              <a:rPr lang="en-US" sz="2000" dirty="0"/>
              <a:t>In concurrent programming (also known as parallel programming), a monitor is a programming-language synchronization construct that provides equivalent functionality to that of semaphores.</a:t>
            </a:r>
            <a:endParaRPr lang="en-US" sz="1600" dirty="0"/>
          </a:p>
        </p:txBody>
      </p:sp>
      <p:graphicFrame>
        <p:nvGraphicFramePr>
          <p:cNvPr id="2497543" name="Object 4"/>
          <p:cNvGraphicFramePr>
            <a:graphicFrameLocks/>
          </p:cNvGraphicFramePr>
          <p:nvPr/>
        </p:nvGraphicFramePr>
        <p:xfrm>
          <a:off x="8499956" y="1802104"/>
          <a:ext cx="2120421" cy="4657503"/>
        </p:xfrm>
        <a:graphic>
          <a:graphicData uri="http://schemas.openxmlformats.org/presentationml/2006/ole">
            <mc:AlternateContent xmlns:mc="http://schemas.openxmlformats.org/markup-compatibility/2006">
              <mc:Choice xmlns:v="urn:schemas-microsoft-com:vml" Requires="v">
                <p:oleObj name="Artwork" r:id="rId3" imgW="4167000" imgH="6642000" progId="Adobe.Illustrator.7">
                  <p:embed/>
                </p:oleObj>
              </mc:Choice>
              <mc:Fallback>
                <p:oleObj name="Artwork" r:id="rId3" imgW="4167000" imgH="6642000" progId="Adobe.Illustrator.7">
                  <p:embed/>
                  <p:pic>
                    <p:nvPicPr>
                      <p:cNvPr id="2497543"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9956" y="1802104"/>
                        <a:ext cx="2120421" cy="4657503"/>
                      </a:xfrm>
                      <a:prstGeom prst="rect">
                        <a:avLst/>
                      </a:prstGeom>
                      <a:noFill/>
                      <a:ln>
                        <a:noFill/>
                      </a:ln>
                      <a:effectLst/>
                    </p:spPr>
                  </p:pic>
                </p:oleObj>
              </mc:Fallback>
            </mc:AlternateContent>
          </a:graphicData>
        </a:graphic>
      </p:graphicFrame>
      <p:sp>
        <p:nvSpPr>
          <p:cNvPr id="2" name="Footer Placeholder 1">
            <a:extLst>
              <a:ext uri="{FF2B5EF4-FFF2-40B4-BE49-F238E27FC236}">
                <a16:creationId xmlns:a16="http://schemas.microsoft.com/office/drawing/2014/main" id="{BA21ADB0-63FF-4452-AD79-4A7E047384A8}"/>
              </a:ext>
            </a:extLst>
          </p:cNvPr>
          <p:cNvSpPr>
            <a:spLocks noGrp="1"/>
          </p:cNvSpPr>
          <p:nvPr>
            <p:ph type="ftr" sz="quarter" idx="11"/>
          </p:nvPr>
        </p:nvSpPr>
        <p:spPr/>
        <p:txBody>
          <a:bodyPr/>
          <a:lstStyle/>
          <a:p>
            <a:pPr>
              <a:defRPr/>
            </a:pPr>
            <a:r>
              <a:rPr lang="en-US"/>
              <a:t>Concurrency (13)</a:t>
            </a:r>
            <a:endParaRPr lang="en-US" dirty="0"/>
          </a:p>
        </p:txBody>
      </p:sp>
      <p:sp>
        <p:nvSpPr>
          <p:cNvPr id="3" name="Slide Number Placeholder 2">
            <a:extLst>
              <a:ext uri="{FF2B5EF4-FFF2-40B4-BE49-F238E27FC236}">
                <a16:creationId xmlns:a16="http://schemas.microsoft.com/office/drawing/2014/main" id="{38DF38DE-6378-47EB-91B1-3B0720440B1B}"/>
              </a:ext>
            </a:extLst>
          </p:cNvPr>
          <p:cNvSpPr>
            <a:spLocks noGrp="1"/>
          </p:cNvSpPr>
          <p:nvPr>
            <p:ph type="sldNum" sz="quarter" idx="12"/>
          </p:nvPr>
        </p:nvSpPr>
        <p:spPr/>
        <p:txBody>
          <a:bodyPr/>
          <a:lstStyle/>
          <a:p>
            <a:pPr>
              <a:defRPr/>
            </a:pPr>
            <a:fld id="{0D7B5496-982B-480A-8085-B08F2CA91C21}" type="slidenum">
              <a:rPr lang="en-US" smtClean="0"/>
              <a:pPr>
                <a:defRPr/>
              </a:pPr>
              <a:t>13</a:t>
            </a:fld>
            <a:endParaRPr lang="en-US" dirty="0"/>
          </a:p>
        </p:txBody>
      </p:sp>
      <p:sp>
        <p:nvSpPr>
          <p:cNvPr id="7" name="Rectangle 3">
            <a:extLst>
              <a:ext uri="{FF2B5EF4-FFF2-40B4-BE49-F238E27FC236}">
                <a16:creationId xmlns:a16="http://schemas.microsoft.com/office/drawing/2014/main" id="{5178A4CC-638E-406B-BBF5-224B743A57A8}"/>
              </a:ext>
            </a:extLst>
          </p:cNvPr>
          <p:cNvSpPr txBox="1">
            <a:spLocks noChangeArrowheads="1"/>
          </p:cNvSpPr>
          <p:nvPr/>
        </p:nvSpPr>
        <p:spPr bwMode="auto">
          <a:xfrm>
            <a:off x="566847" y="2209981"/>
            <a:ext cx="7815151" cy="412302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1"/>
            <a:r>
              <a:rPr lang="en-US" sz="1600" dirty="0"/>
              <a:t>ME threads that wait (block) for true conditions.</a:t>
            </a:r>
          </a:p>
          <a:p>
            <a:pPr lvl="1">
              <a:spcBef>
                <a:spcPts val="500"/>
              </a:spcBef>
            </a:pPr>
            <a:r>
              <a:rPr lang="en-US" sz="1600" dirty="0"/>
              <a:t>Thread-safe class (wrapped by mutual exclusive conditions)</a:t>
            </a:r>
          </a:p>
          <a:p>
            <a:pPr lvl="1">
              <a:spcBef>
                <a:spcPts val="500"/>
              </a:spcBef>
            </a:pPr>
            <a:r>
              <a:rPr lang="en-US" sz="1600" dirty="0"/>
              <a:t>Concurrent Pascal, Pascal-Plus, Modula, Java</a:t>
            </a:r>
          </a:p>
          <a:p>
            <a:r>
              <a:rPr lang="en-US" sz="2000" dirty="0"/>
              <a:t>A monitor is a software module containing:</a:t>
            </a:r>
          </a:p>
          <a:p>
            <a:pPr lvl="1"/>
            <a:r>
              <a:rPr lang="en-US" sz="1600" dirty="0"/>
              <a:t>one or more procedures, an initialization sequence, and local data variables</a:t>
            </a:r>
          </a:p>
          <a:p>
            <a:pPr lvl="1">
              <a:spcBef>
                <a:spcPts val="500"/>
              </a:spcBef>
            </a:pPr>
            <a:r>
              <a:rPr lang="en-US" sz="1600" dirty="0"/>
              <a:t>Mutex (lock) object and condition variables</a:t>
            </a:r>
          </a:p>
          <a:p>
            <a:r>
              <a:rPr lang="en-US" sz="2000" dirty="0"/>
              <a:t>Condition variable:</a:t>
            </a:r>
          </a:p>
          <a:p>
            <a:pPr lvl="1"/>
            <a:r>
              <a:rPr lang="en-US" sz="1600" dirty="0"/>
              <a:t>Container of threads that are waiting on a certain condition.</a:t>
            </a:r>
          </a:p>
          <a:p>
            <a:pPr lvl="1">
              <a:spcBef>
                <a:spcPts val="500"/>
              </a:spcBef>
            </a:pPr>
            <a:r>
              <a:rPr lang="en-US" sz="1600" dirty="0"/>
              <a:t>Threads temporarily give up exclusive access in order to wait for some condition to be met.</a:t>
            </a:r>
          </a:p>
          <a:p>
            <a:pPr lvl="1">
              <a:spcBef>
                <a:spcPts val="500"/>
              </a:spcBef>
            </a:pPr>
            <a:r>
              <a:rPr lang="en-US" sz="1600" dirty="0"/>
              <a:t>Local variables accessible only by monitor’s procedures</a:t>
            </a:r>
          </a:p>
          <a:p>
            <a:pPr lvl="1">
              <a:spcBef>
                <a:spcPts val="500"/>
              </a:spcBef>
            </a:pPr>
            <a:r>
              <a:rPr lang="en-US" sz="1600" dirty="0"/>
              <a:t>A process enters the monitor by invoking one of its procedures</a:t>
            </a:r>
          </a:p>
          <a:p>
            <a:pPr lvl="1">
              <a:spcBef>
                <a:spcPts val="500"/>
              </a:spcBef>
            </a:pPr>
            <a:r>
              <a:rPr lang="en-US" sz="1600" dirty="0"/>
              <a:t>Only one process can be in the monitor at any one time</a:t>
            </a:r>
          </a:p>
        </p:txBody>
      </p:sp>
    </p:spTree>
    <p:extLst>
      <p:ext uri="{BB962C8B-B14F-4D97-AF65-F5344CB8AC3E}">
        <p14:creationId xmlns:p14="http://schemas.microsoft.com/office/powerpoint/2010/main" val="936649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8419">
                                            <p:txEl>
                                              <p:pRg st="0" end="0"/>
                                            </p:txEl>
                                          </p:spTgt>
                                        </p:tgtEl>
                                        <p:attrNameLst>
                                          <p:attrName>style.visibility</p:attrName>
                                        </p:attrNameLst>
                                      </p:cBhvr>
                                      <p:to>
                                        <p:strVal val="visible"/>
                                      </p:to>
                                    </p:set>
                                    <p:animEffect transition="in" filter="wipe(left)">
                                      <p:cBhvr>
                                        <p:cTn id="7" dur="500"/>
                                        <p:tgtEl>
                                          <p:spTgt spid="82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left)">
                                      <p:cBhvr>
                                        <p:cTn id="15" dur="500"/>
                                        <p:tgtEl>
                                          <p:spTgt spid="7">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wipe(left)">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wipe(left)">
                                      <p:cBhvr>
                                        <p:cTn id="23" dur="500"/>
                                        <p:tgtEl>
                                          <p:spTgt spid="7">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wipe(left)">
                                      <p:cBhvr>
                                        <p:cTn id="26" dur="500"/>
                                        <p:tgtEl>
                                          <p:spTgt spid="7">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wipe(left)">
                                      <p:cBhvr>
                                        <p:cTn id="29" dur="500"/>
                                        <p:tgtEl>
                                          <p:spTgt spid="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wipe(left)">
                                      <p:cBhvr>
                                        <p:cTn id="34" dur="500"/>
                                        <p:tgtEl>
                                          <p:spTgt spid="7">
                                            <p:txEl>
                                              <p:pRg st="6" end="6"/>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wipe(left)">
                                      <p:cBhvr>
                                        <p:cTn id="37" dur="500"/>
                                        <p:tgtEl>
                                          <p:spTgt spid="7">
                                            <p:txEl>
                                              <p:pRg st="7" end="7"/>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Effect transition="in" filter="wipe(left)">
                                      <p:cBhvr>
                                        <p:cTn id="40" dur="500"/>
                                        <p:tgtEl>
                                          <p:spTgt spid="7">
                                            <p:txEl>
                                              <p:pRg st="8" end="8"/>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wipe(left)">
                                      <p:cBhvr>
                                        <p:cTn id="43" dur="500"/>
                                        <p:tgtEl>
                                          <p:spTgt spid="7">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animEffect transition="in" filter="wipe(left)">
                                      <p:cBhvr>
                                        <p:cTn id="46" dur="500"/>
                                        <p:tgtEl>
                                          <p:spTgt spid="7">
                                            <p:txEl>
                                              <p:pRg st="10" end="1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animEffect transition="in" filter="wipe(left)">
                                      <p:cBhvr>
                                        <p:cTn id="49"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19" grpId="0" build="p" autoUpdateAnimBg="0"/>
      <p:bldP spid="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C0A8A22-39C0-4BFE-B16B-5ECD9119C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4756" y="2685155"/>
            <a:ext cx="3183555" cy="33749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1B5C7A3-A80F-4923-A114-83FBDDD87F1B}"/>
              </a:ext>
            </a:extLst>
          </p:cNvPr>
          <p:cNvSpPr>
            <a:spLocks noGrp="1"/>
          </p:cNvSpPr>
          <p:nvPr>
            <p:ph type="title"/>
          </p:nvPr>
        </p:nvSpPr>
        <p:spPr/>
        <p:txBody>
          <a:bodyPr/>
          <a:lstStyle/>
          <a:p>
            <a:r>
              <a:rPr lang="en-US" dirty="0"/>
              <a:t>Hoare Monitor Example</a:t>
            </a:r>
          </a:p>
        </p:txBody>
      </p:sp>
      <p:sp>
        <p:nvSpPr>
          <p:cNvPr id="3" name="Content Placeholder 2">
            <a:extLst>
              <a:ext uri="{FF2B5EF4-FFF2-40B4-BE49-F238E27FC236}">
                <a16:creationId xmlns:a16="http://schemas.microsoft.com/office/drawing/2014/main" id="{58B8435D-1AE3-4677-AC41-EA5364867570}"/>
              </a:ext>
            </a:extLst>
          </p:cNvPr>
          <p:cNvSpPr>
            <a:spLocks noGrp="1"/>
          </p:cNvSpPr>
          <p:nvPr>
            <p:ph sz="quarter" idx="1"/>
          </p:nvPr>
        </p:nvSpPr>
        <p:spPr>
          <a:xfrm>
            <a:off x="642309" y="1253066"/>
            <a:ext cx="9777335" cy="2411066"/>
          </a:xfrm>
        </p:spPr>
        <p:txBody>
          <a:bodyPr/>
          <a:lstStyle/>
          <a:p>
            <a:r>
              <a:rPr lang="en-US" dirty="0"/>
              <a:t>With a blocking condition variable, the signaling thread must wait outside the monitor (at least) until the signaled thread relinquishes occupancy of the monitor by either returning or by again waiting on a condition variable.</a:t>
            </a:r>
          </a:p>
          <a:p>
            <a:pPr lvl="1"/>
            <a:r>
              <a:rPr lang="en-US" dirty="0"/>
              <a:t>Monitors using blocking condition variables are often called Hoare-style monitors or signal-and-urgent-wait monitors.</a:t>
            </a:r>
          </a:p>
        </p:txBody>
      </p:sp>
      <p:sp>
        <p:nvSpPr>
          <p:cNvPr id="4" name="Footer Placeholder 3">
            <a:extLst>
              <a:ext uri="{FF2B5EF4-FFF2-40B4-BE49-F238E27FC236}">
                <a16:creationId xmlns:a16="http://schemas.microsoft.com/office/drawing/2014/main" id="{FDCC7C1F-9DBC-4011-9707-38B94F9B6E9C}"/>
              </a:ext>
            </a:extLst>
          </p:cNvPr>
          <p:cNvSpPr>
            <a:spLocks noGrp="1"/>
          </p:cNvSpPr>
          <p:nvPr>
            <p:ph type="ftr" sz="quarter" idx="11"/>
          </p:nvPr>
        </p:nvSpPr>
        <p:spPr/>
        <p:txBody>
          <a:bodyPr/>
          <a:lstStyle/>
          <a:p>
            <a:pPr>
              <a:defRPr/>
            </a:pPr>
            <a:r>
              <a:rPr lang="en-US"/>
              <a:t>Concurrency (13)</a:t>
            </a:r>
            <a:endParaRPr lang="en-US" dirty="0"/>
          </a:p>
        </p:txBody>
      </p:sp>
      <p:sp>
        <p:nvSpPr>
          <p:cNvPr id="5" name="Slide Number Placeholder 4">
            <a:extLst>
              <a:ext uri="{FF2B5EF4-FFF2-40B4-BE49-F238E27FC236}">
                <a16:creationId xmlns:a16="http://schemas.microsoft.com/office/drawing/2014/main" id="{1FE4E1BD-7230-47F3-946C-87A5E89FE8EF}"/>
              </a:ext>
            </a:extLst>
          </p:cNvPr>
          <p:cNvSpPr>
            <a:spLocks noGrp="1"/>
          </p:cNvSpPr>
          <p:nvPr>
            <p:ph type="sldNum" sz="quarter" idx="12"/>
          </p:nvPr>
        </p:nvSpPr>
        <p:spPr/>
        <p:txBody>
          <a:bodyPr/>
          <a:lstStyle/>
          <a:p>
            <a:pPr>
              <a:defRPr/>
            </a:pPr>
            <a:fld id="{0D7B5496-982B-480A-8085-B08F2CA91C21}" type="slidenum">
              <a:rPr lang="en-US" smtClean="0"/>
              <a:pPr>
                <a:defRPr/>
              </a:pPr>
              <a:t>14</a:t>
            </a:fld>
            <a:endParaRPr lang="en-US" dirty="0"/>
          </a:p>
        </p:txBody>
      </p:sp>
      <p:sp>
        <p:nvSpPr>
          <p:cNvPr id="6" name="TextBox 5">
            <a:extLst>
              <a:ext uri="{FF2B5EF4-FFF2-40B4-BE49-F238E27FC236}">
                <a16:creationId xmlns:a16="http://schemas.microsoft.com/office/drawing/2014/main" id="{310F262C-F3D2-4268-A530-11DCB76067CE}"/>
              </a:ext>
            </a:extLst>
          </p:cNvPr>
          <p:cNvSpPr txBox="1"/>
          <p:nvPr/>
        </p:nvSpPr>
        <p:spPr>
          <a:xfrm>
            <a:off x="7505788" y="6041513"/>
            <a:ext cx="3321489" cy="646331"/>
          </a:xfrm>
          <a:prstGeom prst="rect">
            <a:avLst/>
          </a:prstGeom>
          <a:noFill/>
        </p:spPr>
        <p:txBody>
          <a:bodyPr wrap="square" rtlCol="0">
            <a:spAutoFit/>
          </a:bodyPr>
          <a:lstStyle/>
          <a:p>
            <a:r>
              <a:rPr lang="en-US" dirty="0"/>
              <a:t>A Hoare style monitor with two condition variables a and b.</a:t>
            </a:r>
          </a:p>
        </p:txBody>
      </p:sp>
      <p:sp>
        <p:nvSpPr>
          <p:cNvPr id="8" name="Content Placeholder 2">
            <a:extLst>
              <a:ext uri="{FF2B5EF4-FFF2-40B4-BE49-F238E27FC236}">
                <a16:creationId xmlns:a16="http://schemas.microsoft.com/office/drawing/2014/main" id="{E3A1948C-3A67-4816-9FB8-8FCA6BE97A80}"/>
              </a:ext>
            </a:extLst>
          </p:cNvPr>
          <p:cNvSpPr txBox="1">
            <a:spLocks/>
          </p:cNvSpPr>
          <p:nvPr/>
        </p:nvSpPr>
        <p:spPr bwMode="auto">
          <a:xfrm>
            <a:off x="647117" y="3064931"/>
            <a:ext cx="6858671" cy="34987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We assume there are two queues of threads associated with each monitor object</a:t>
            </a:r>
          </a:p>
          <a:p>
            <a:pPr lvl="1"/>
            <a:r>
              <a:rPr lang="en-US" dirty="0"/>
              <a:t>e is the entrance queue</a:t>
            </a:r>
          </a:p>
          <a:p>
            <a:pPr lvl="1"/>
            <a:r>
              <a:rPr lang="en-US" dirty="0"/>
              <a:t>s is a queue of threads that have signaled.</a:t>
            </a:r>
          </a:p>
          <a:p>
            <a:pPr lvl="1"/>
            <a:r>
              <a:rPr lang="en-US" dirty="0"/>
              <a:t>All queues are typically guaranteed to be fair and, in some implementations, may be guaranteed to be first in first out.</a:t>
            </a:r>
          </a:p>
          <a:p>
            <a:r>
              <a:rPr lang="en-US" dirty="0"/>
              <a:t>Each operation runs in mutual exclusion to the others; thus, restarted threads do not begin executing until the operation is complete.)</a:t>
            </a:r>
          </a:p>
        </p:txBody>
      </p:sp>
    </p:spTree>
    <p:extLst>
      <p:ext uri="{BB962C8B-B14F-4D97-AF65-F5344CB8AC3E}">
        <p14:creationId xmlns:p14="http://schemas.microsoft.com/office/powerpoint/2010/main" val="3069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1637" name="Rectangle 3074"/>
          <p:cNvSpPr>
            <a:spLocks noChangeArrowheads="1"/>
          </p:cNvSpPr>
          <p:nvPr/>
        </p:nvSpPr>
        <p:spPr bwMode="auto">
          <a:xfrm>
            <a:off x="1027289" y="1436688"/>
            <a:ext cx="7905574"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eaLnBrk="0" hangingPunct="0"/>
            <a:r>
              <a:rPr lang="en-US" b="1" dirty="0">
                <a:latin typeface="Courier New" pitchFamily="49" charset="0"/>
              </a:rPr>
              <a:t>Monitor </a:t>
            </a:r>
            <a:r>
              <a:rPr lang="en-US" b="1" dirty="0" err="1">
                <a:latin typeface="Courier New" pitchFamily="49" charset="0"/>
              </a:rPr>
              <a:t>boundedbuffer</a:t>
            </a:r>
            <a:r>
              <a:rPr lang="en-US" b="1" dirty="0">
                <a:latin typeface="Courier New" pitchFamily="49" charset="0"/>
              </a:rPr>
              <a:t>:</a:t>
            </a:r>
          </a:p>
          <a:p>
            <a:pPr eaLnBrk="0" hangingPunct="0"/>
            <a:r>
              <a:rPr lang="en-US" b="1" dirty="0">
                <a:latin typeface="Courier New" pitchFamily="49" charset="0"/>
              </a:rPr>
              <a:t>  buffer: </a:t>
            </a:r>
            <a:r>
              <a:rPr lang="en-US" b="1" dirty="0">
                <a:solidFill>
                  <a:srgbClr val="FF0033"/>
                </a:solidFill>
                <a:latin typeface="Courier New" pitchFamily="49" charset="0"/>
              </a:rPr>
              <a:t>array[0..k-1] of items</a:t>
            </a:r>
            <a:r>
              <a:rPr lang="en-US" b="1" dirty="0">
                <a:latin typeface="Courier New" pitchFamily="49" charset="0"/>
              </a:rPr>
              <a:t>;</a:t>
            </a:r>
          </a:p>
          <a:p>
            <a:pPr eaLnBrk="0" hangingPunct="0"/>
            <a:r>
              <a:rPr lang="en-US" b="1" dirty="0">
                <a:latin typeface="Courier New" pitchFamily="49" charset="0"/>
              </a:rPr>
              <a:t>  </a:t>
            </a:r>
            <a:r>
              <a:rPr lang="en-US" b="1" dirty="0" err="1">
                <a:latin typeface="Courier New" pitchFamily="49" charset="0"/>
              </a:rPr>
              <a:t>nextin</a:t>
            </a:r>
            <a:r>
              <a:rPr lang="en-US" b="1" dirty="0">
                <a:latin typeface="Courier New" pitchFamily="49" charset="0"/>
              </a:rPr>
              <a:t>:=0, </a:t>
            </a:r>
            <a:r>
              <a:rPr lang="en-US" b="1" dirty="0" err="1">
                <a:latin typeface="Courier New" pitchFamily="49" charset="0"/>
              </a:rPr>
              <a:t>nextout</a:t>
            </a:r>
            <a:r>
              <a:rPr lang="en-US" b="1" dirty="0">
                <a:latin typeface="Courier New" pitchFamily="49" charset="0"/>
              </a:rPr>
              <a:t>:=0, count:=0: </a:t>
            </a:r>
            <a:r>
              <a:rPr lang="en-US" b="1" dirty="0">
                <a:solidFill>
                  <a:srgbClr val="FF0033"/>
                </a:solidFill>
                <a:latin typeface="Courier New" pitchFamily="49" charset="0"/>
              </a:rPr>
              <a:t>integer</a:t>
            </a:r>
            <a:r>
              <a:rPr lang="en-US" b="1" dirty="0">
                <a:latin typeface="Courier New" pitchFamily="49" charset="0"/>
              </a:rPr>
              <a:t>;</a:t>
            </a:r>
          </a:p>
          <a:p>
            <a:pPr eaLnBrk="0" hangingPunct="0"/>
            <a:r>
              <a:rPr lang="en-US" b="1" dirty="0">
                <a:latin typeface="Courier New" pitchFamily="49" charset="0"/>
              </a:rPr>
              <a:t>  </a:t>
            </a:r>
            <a:r>
              <a:rPr lang="en-US" b="1" dirty="0" err="1">
                <a:latin typeface="Courier New" pitchFamily="49" charset="0"/>
              </a:rPr>
              <a:t>notfull</a:t>
            </a:r>
            <a:r>
              <a:rPr lang="en-US" b="1" dirty="0">
                <a:latin typeface="Courier New" pitchFamily="49" charset="0"/>
              </a:rPr>
              <a:t>, </a:t>
            </a:r>
            <a:r>
              <a:rPr lang="en-US" b="1" dirty="0" err="1">
                <a:latin typeface="Courier New" pitchFamily="49" charset="0"/>
              </a:rPr>
              <a:t>notempty</a:t>
            </a:r>
            <a:r>
              <a:rPr lang="en-US" b="1" dirty="0">
                <a:latin typeface="Courier New" pitchFamily="49" charset="0"/>
              </a:rPr>
              <a:t>: </a:t>
            </a:r>
            <a:r>
              <a:rPr lang="en-US" b="1" dirty="0">
                <a:solidFill>
                  <a:srgbClr val="FF0033"/>
                </a:solidFill>
                <a:latin typeface="Courier New" pitchFamily="49" charset="0"/>
              </a:rPr>
              <a:t>condition</a:t>
            </a:r>
            <a:r>
              <a:rPr lang="en-US" b="1" dirty="0">
                <a:latin typeface="Courier New" pitchFamily="49" charset="0"/>
              </a:rPr>
              <a:t>;</a:t>
            </a:r>
          </a:p>
          <a:p>
            <a:pPr eaLnBrk="0" hangingPunct="0"/>
            <a:endParaRPr lang="en-US" b="1" dirty="0">
              <a:latin typeface="Courier New" pitchFamily="49" charset="0"/>
            </a:endParaRPr>
          </a:p>
          <a:p>
            <a:pPr eaLnBrk="0" hangingPunct="0"/>
            <a:r>
              <a:rPr lang="en-US" b="1" dirty="0">
                <a:latin typeface="Courier New" pitchFamily="49" charset="0"/>
              </a:rPr>
              <a:t>  Produce(v):</a:t>
            </a:r>
          </a:p>
          <a:p>
            <a:pPr eaLnBrk="0" hangingPunct="0"/>
            <a:r>
              <a:rPr lang="en-US" b="1" dirty="0">
                <a:latin typeface="Courier New" pitchFamily="49" charset="0"/>
              </a:rPr>
              <a:t>    if (count = k) </a:t>
            </a:r>
            <a:r>
              <a:rPr lang="en-US" b="1" dirty="0" err="1">
                <a:solidFill>
                  <a:srgbClr val="FF0033"/>
                </a:solidFill>
                <a:latin typeface="Courier New" pitchFamily="49" charset="0"/>
              </a:rPr>
              <a:t>cwait</a:t>
            </a:r>
            <a:r>
              <a:rPr lang="en-US" b="1" dirty="0">
                <a:solidFill>
                  <a:srgbClr val="FF0033"/>
                </a:solidFill>
                <a:latin typeface="Courier New" pitchFamily="49" charset="0"/>
              </a:rPr>
              <a:t>(</a:t>
            </a:r>
            <a:r>
              <a:rPr lang="en-US" b="1" dirty="0" err="1">
                <a:solidFill>
                  <a:srgbClr val="FF0033"/>
                </a:solidFill>
                <a:latin typeface="Courier New" pitchFamily="49" charset="0"/>
              </a:rPr>
              <a:t>notfull</a:t>
            </a:r>
            <a:r>
              <a:rPr lang="en-US" b="1" dirty="0">
                <a:solidFill>
                  <a:srgbClr val="FF0033"/>
                </a:solidFill>
                <a:latin typeface="Courier New" pitchFamily="49" charset="0"/>
              </a:rPr>
              <a:t>)</a:t>
            </a:r>
            <a:r>
              <a:rPr lang="en-US" b="1" dirty="0">
                <a:latin typeface="Courier New" pitchFamily="49" charset="0"/>
              </a:rPr>
              <a:t>;</a:t>
            </a:r>
          </a:p>
          <a:p>
            <a:pPr eaLnBrk="0" hangingPunct="0"/>
            <a:r>
              <a:rPr lang="en-US" b="1" dirty="0">
                <a:latin typeface="Courier New" pitchFamily="49" charset="0"/>
              </a:rPr>
              <a:t>    buffer[</a:t>
            </a:r>
            <a:r>
              <a:rPr lang="en-US" b="1" dirty="0" err="1">
                <a:latin typeface="Courier New" pitchFamily="49" charset="0"/>
              </a:rPr>
              <a:t>nextin</a:t>
            </a:r>
            <a:r>
              <a:rPr lang="en-US" b="1" dirty="0">
                <a:latin typeface="Courier New" pitchFamily="49" charset="0"/>
              </a:rPr>
              <a:t>] := v;</a:t>
            </a:r>
          </a:p>
          <a:p>
            <a:pPr eaLnBrk="0" hangingPunct="0"/>
            <a:r>
              <a:rPr lang="en-US" b="1" dirty="0">
                <a:latin typeface="Courier New" pitchFamily="49" charset="0"/>
              </a:rPr>
              <a:t>    </a:t>
            </a:r>
            <a:r>
              <a:rPr lang="en-US" b="1" dirty="0" err="1">
                <a:latin typeface="Courier New" pitchFamily="49" charset="0"/>
              </a:rPr>
              <a:t>nextin</a:t>
            </a:r>
            <a:r>
              <a:rPr lang="en-US" b="1" dirty="0">
                <a:latin typeface="Courier New" pitchFamily="49" charset="0"/>
              </a:rPr>
              <a:t> := nextin+1 mod k;</a:t>
            </a:r>
          </a:p>
          <a:p>
            <a:pPr eaLnBrk="0" hangingPunct="0"/>
            <a:r>
              <a:rPr lang="en-US" b="1" dirty="0">
                <a:latin typeface="Courier New" pitchFamily="49" charset="0"/>
              </a:rPr>
              <a:t>    count++;</a:t>
            </a:r>
          </a:p>
          <a:p>
            <a:pPr eaLnBrk="0" hangingPunct="0"/>
            <a:r>
              <a:rPr lang="en-US" b="1" dirty="0">
                <a:latin typeface="Courier New" pitchFamily="49" charset="0"/>
              </a:rPr>
              <a:t>    </a:t>
            </a:r>
            <a:r>
              <a:rPr lang="en-US" b="1" dirty="0" err="1">
                <a:solidFill>
                  <a:srgbClr val="FF0033"/>
                </a:solidFill>
                <a:latin typeface="Courier New" pitchFamily="49" charset="0"/>
              </a:rPr>
              <a:t>csignal</a:t>
            </a:r>
            <a:r>
              <a:rPr lang="en-US" b="1" dirty="0">
                <a:solidFill>
                  <a:srgbClr val="FF0033"/>
                </a:solidFill>
                <a:latin typeface="Courier New" pitchFamily="49" charset="0"/>
              </a:rPr>
              <a:t>(</a:t>
            </a:r>
            <a:r>
              <a:rPr lang="en-US" b="1" dirty="0" err="1">
                <a:solidFill>
                  <a:srgbClr val="FF0033"/>
                </a:solidFill>
                <a:latin typeface="Courier New" pitchFamily="49" charset="0"/>
              </a:rPr>
              <a:t>notempty</a:t>
            </a:r>
            <a:r>
              <a:rPr lang="en-US" b="1" dirty="0">
                <a:solidFill>
                  <a:srgbClr val="FF0033"/>
                </a:solidFill>
                <a:latin typeface="Courier New" pitchFamily="49" charset="0"/>
              </a:rPr>
              <a:t>)</a:t>
            </a:r>
            <a:r>
              <a:rPr lang="en-US" b="1" dirty="0">
                <a:latin typeface="Courier New" pitchFamily="49" charset="0"/>
              </a:rPr>
              <a:t>;</a:t>
            </a:r>
          </a:p>
          <a:p>
            <a:pPr eaLnBrk="0" hangingPunct="0"/>
            <a:endParaRPr lang="en-US" b="1" dirty="0">
              <a:latin typeface="Courier New" pitchFamily="49" charset="0"/>
            </a:endParaRPr>
          </a:p>
          <a:p>
            <a:pPr eaLnBrk="0" hangingPunct="0"/>
            <a:r>
              <a:rPr lang="en-US" b="1" dirty="0">
                <a:latin typeface="Courier New" pitchFamily="49" charset="0"/>
              </a:rPr>
              <a:t>  Consume(v):</a:t>
            </a:r>
          </a:p>
          <a:p>
            <a:pPr eaLnBrk="0" hangingPunct="0"/>
            <a:r>
              <a:rPr lang="en-US" b="1" dirty="0">
                <a:latin typeface="Courier New" pitchFamily="49" charset="0"/>
              </a:rPr>
              <a:t>    if (count = 0) </a:t>
            </a:r>
            <a:r>
              <a:rPr lang="en-US" b="1" dirty="0" err="1">
                <a:solidFill>
                  <a:srgbClr val="FF0033"/>
                </a:solidFill>
                <a:latin typeface="Courier New" pitchFamily="49" charset="0"/>
              </a:rPr>
              <a:t>cwait</a:t>
            </a:r>
            <a:r>
              <a:rPr lang="en-US" b="1" dirty="0">
                <a:solidFill>
                  <a:srgbClr val="FF0033"/>
                </a:solidFill>
                <a:latin typeface="Courier New" pitchFamily="49" charset="0"/>
              </a:rPr>
              <a:t>(</a:t>
            </a:r>
            <a:r>
              <a:rPr lang="en-US" b="1" dirty="0" err="1">
                <a:solidFill>
                  <a:srgbClr val="FF0033"/>
                </a:solidFill>
                <a:latin typeface="Courier New" pitchFamily="49" charset="0"/>
              </a:rPr>
              <a:t>notempty</a:t>
            </a:r>
            <a:r>
              <a:rPr lang="en-US" b="1" dirty="0">
                <a:solidFill>
                  <a:srgbClr val="FF0033"/>
                </a:solidFill>
                <a:latin typeface="Courier New" pitchFamily="49" charset="0"/>
              </a:rPr>
              <a:t>)</a:t>
            </a:r>
            <a:r>
              <a:rPr lang="en-US" b="1" dirty="0">
                <a:latin typeface="Courier New" pitchFamily="49" charset="0"/>
              </a:rPr>
              <a:t>;</a:t>
            </a:r>
          </a:p>
          <a:p>
            <a:pPr eaLnBrk="0" hangingPunct="0"/>
            <a:r>
              <a:rPr lang="en-US" b="1" dirty="0">
                <a:latin typeface="Courier New" pitchFamily="49" charset="0"/>
              </a:rPr>
              <a:t>    v := buffer[</a:t>
            </a:r>
            <a:r>
              <a:rPr lang="en-US" b="1" dirty="0" err="1">
                <a:latin typeface="Courier New" pitchFamily="49" charset="0"/>
              </a:rPr>
              <a:t>nextout</a:t>
            </a:r>
            <a:r>
              <a:rPr lang="en-US" b="1" dirty="0">
                <a:latin typeface="Courier New" pitchFamily="49" charset="0"/>
              </a:rPr>
              <a:t>];</a:t>
            </a:r>
          </a:p>
          <a:p>
            <a:pPr eaLnBrk="0" hangingPunct="0"/>
            <a:r>
              <a:rPr lang="en-US" b="1" dirty="0">
                <a:latin typeface="Courier New" pitchFamily="49" charset="0"/>
              </a:rPr>
              <a:t>    </a:t>
            </a:r>
            <a:r>
              <a:rPr lang="en-US" b="1" dirty="0" err="1">
                <a:latin typeface="Courier New" pitchFamily="49" charset="0"/>
              </a:rPr>
              <a:t>nextout</a:t>
            </a:r>
            <a:r>
              <a:rPr lang="en-US" b="1" dirty="0">
                <a:latin typeface="Courier New" pitchFamily="49" charset="0"/>
              </a:rPr>
              <a:t> := nextout+1 mod k;</a:t>
            </a:r>
          </a:p>
          <a:p>
            <a:pPr eaLnBrk="0" hangingPunct="0"/>
            <a:r>
              <a:rPr lang="en-US" b="1" dirty="0">
                <a:latin typeface="Courier New" pitchFamily="49" charset="0"/>
              </a:rPr>
              <a:t>    count--;</a:t>
            </a:r>
          </a:p>
          <a:p>
            <a:pPr eaLnBrk="0" hangingPunct="0"/>
            <a:r>
              <a:rPr lang="en-US" b="1" dirty="0">
                <a:latin typeface="Courier New" pitchFamily="49" charset="0"/>
              </a:rPr>
              <a:t>    </a:t>
            </a:r>
            <a:r>
              <a:rPr lang="en-US" b="1" dirty="0" err="1">
                <a:solidFill>
                  <a:srgbClr val="FF0033"/>
                </a:solidFill>
                <a:latin typeface="Courier New" pitchFamily="49" charset="0"/>
              </a:rPr>
              <a:t>csignal</a:t>
            </a:r>
            <a:r>
              <a:rPr lang="en-US" b="1" dirty="0">
                <a:solidFill>
                  <a:srgbClr val="FF0033"/>
                </a:solidFill>
                <a:latin typeface="Courier New" pitchFamily="49" charset="0"/>
              </a:rPr>
              <a:t>(</a:t>
            </a:r>
            <a:r>
              <a:rPr lang="en-US" b="1" dirty="0" err="1">
                <a:solidFill>
                  <a:srgbClr val="FF0033"/>
                </a:solidFill>
                <a:latin typeface="Courier New" pitchFamily="49" charset="0"/>
              </a:rPr>
              <a:t>notfull</a:t>
            </a:r>
            <a:r>
              <a:rPr lang="en-US" b="1" dirty="0">
                <a:solidFill>
                  <a:srgbClr val="FF0033"/>
                </a:solidFill>
                <a:latin typeface="Courier New" pitchFamily="49" charset="0"/>
              </a:rPr>
              <a:t>)</a:t>
            </a:r>
            <a:r>
              <a:rPr lang="en-US" b="1" dirty="0">
                <a:latin typeface="Courier New" pitchFamily="49" charset="0"/>
              </a:rPr>
              <a:t>;  </a:t>
            </a:r>
          </a:p>
        </p:txBody>
      </p:sp>
      <p:sp>
        <p:nvSpPr>
          <p:cNvPr id="2501638" name="Rectangle 3075"/>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r>
              <a:rPr lang="en-US"/>
              <a:t>Monitor for the P/C problem</a:t>
            </a:r>
          </a:p>
        </p:txBody>
      </p:sp>
      <p:sp>
        <p:nvSpPr>
          <p:cNvPr id="2" name="Rounded Rectangular Callout 1"/>
          <p:cNvSpPr/>
          <p:nvPr/>
        </p:nvSpPr>
        <p:spPr bwMode="auto">
          <a:xfrm>
            <a:off x="7214716" y="1678076"/>
            <a:ext cx="2607378" cy="808271"/>
          </a:xfrm>
          <a:prstGeom prst="wedgeRoundRectCallout">
            <a:avLst>
              <a:gd name="adj1" fmla="val -98372"/>
              <a:gd name="adj2" fmla="val 139084"/>
              <a:gd name="adj3" fmla="val 16667"/>
            </a:avLst>
          </a:prstGeom>
          <a:solidFill>
            <a:srgbClr val="FFFF00"/>
          </a:solid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r>
              <a:rPr lang="en-US" sz="1400" b="1" dirty="0">
                <a:latin typeface="Comic Sans MS" panose="030F0702030302020204" pitchFamily="66" charset="0"/>
              </a:rPr>
              <a:t>Make threading system</a:t>
            </a:r>
          </a:p>
          <a:p>
            <a:pPr fontAlgn="base">
              <a:spcBef>
                <a:spcPct val="0"/>
              </a:spcBef>
              <a:spcAft>
                <a:spcPct val="0"/>
              </a:spcAft>
            </a:pPr>
            <a:r>
              <a:rPr lang="en-US" sz="1400" b="1" dirty="0">
                <a:latin typeface="Comic Sans MS" panose="030F0702030302020204" pitchFamily="66" charset="0"/>
              </a:rPr>
              <a:t>release all locks;</a:t>
            </a:r>
          </a:p>
          <a:p>
            <a:pPr fontAlgn="base">
              <a:spcBef>
                <a:spcPct val="0"/>
              </a:spcBef>
              <a:spcAft>
                <a:spcPct val="0"/>
              </a:spcAft>
            </a:pPr>
            <a:r>
              <a:rPr lang="en-US" sz="1400" b="1" dirty="0">
                <a:latin typeface="Comic Sans MS" panose="030F0702030302020204" pitchFamily="66" charset="0"/>
              </a:rPr>
              <a:t>sleep until condition is met.</a:t>
            </a:r>
          </a:p>
        </p:txBody>
      </p:sp>
      <p:sp>
        <p:nvSpPr>
          <p:cNvPr id="9" name="Rounded Rectangular Callout 8"/>
          <p:cNvSpPr/>
          <p:nvPr/>
        </p:nvSpPr>
        <p:spPr bwMode="auto">
          <a:xfrm>
            <a:off x="6897346" y="3146193"/>
            <a:ext cx="2729539" cy="1076487"/>
          </a:xfrm>
          <a:prstGeom prst="wedgeRoundRectCallout">
            <a:avLst>
              <a:gd name="adj1" fmla="val -143753"/>
              <a:gd name="adj2" fmla="val 61783"/>
              <a:gd name="adj3" fmla="val 16667"/>
            </a:avLst>
          </a:prstGeom>
          <a:solidFill>
            <a:srgbClr val="FFFF00"/>
          </a:solid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r>
              <a:rPr lang="en-US" sz="1400" b="1" dirty="0">
                <a:latin typeface="Comic Sans MS" panose="030F0702030302020204" pitchFamily="66" charset="0"/>
              </a:rPr>
              <a:t>Signal a consumer thread</a:t>
            </a:r>
          </a:p>
          <a:p>
            <a:pPr fontAlgn="base">
              <a:spcBef>
                <a:spcPct val="0"/>
              </a:spcBef>
              <a:spcAft>
                <a:spcPct val="0"/>
              </a:spcAft>
            </a:pPr>
            <a:r>
              <a:rPr lang="en-US" sz="1400" b="1" dirty="0">
                <a:latin typeface="Comic Sans MS" panose="030F0702030302020204" pitchFamily="66" charset="0"/>
              </a:rPr>
              <a:t>or all consumer threads</a:t>
            </a:r>
          </a:p>
          <a:p>
            <a:pPr fontAlgn="base">
              <a:spcBef>
                <a:spcPct val="0"/>
              </a:spcBef>
              <a:spcAft>
                <a:spcPct val="0"/>
              </a:spcAft>
            </a:pPr>
            <a:r>
              <a:rPr lang="en-US" sz="1400" b="1" dirty="0">
                <a:latin typeface="Comic Sans MS" panose="030F0702030302020204" pitchFamily="66" charset="0"/>
              </a:rPr>
              <a:t>that are blocked waiting for</a:t>
            </a:r>
          </a:p>
          <a:p>
            <a:pPr fontAlgn="base">
              <a:spcBef>
                <a:spcPct val="0"/>
              </a:spcBef>
              <a:spcAft>
                <a:spcPct val="0"/>
              </a:spcAft>
            </a:pPr>
            <a:r>
              <a:rPr lang="en-US" sz="1400" b="1" dirty="0">
                <a:latin typeface="Comic Sans MS" panose="030F0702030302020204" pitchFamily="66" charset="0"/>
              </a:rPr>
              <a:t>non-empty buffer.</a:t>
            </a:r>
          </a:p>
        </p:txBody>
      </p:sp>
      <p:sp>
        <p:nvSpPr>
          <p:cNvPr id="4" name="Footer Placeholder 3">
            <a:extLst>
              <a:ext uri="{FF2B5EF4-FFF2-40B4-BE49-F238E27FC236}">
                <a16:creationId xmlns:a16="http://schemas.microsoft.com/office/drawing/2014/main" id="{C2AACB03-48EF-44D3-9ACC-A1EFA9B15C68}"/>
              </a:ext>
            </a:extLst>
          </p:cNvPr>
          <p:cNvSpPr>
            <a:spLocks noGrp="1"/>
          </p:cNvSpPr>
          <p:nvPr>
            <p:ph type="ftr" sz="quarter" idx="11"/>
          </p:nvPr>
        </p:nvSpPr>
        <p:spPr/>
        <p:txBody>
          <a:bodyPr/>
          <a:lstStyle/>
          <a:p>
            <a:pPr>
              <a:defRPr/>
            </a:pPr>
            <a:r>
              <a:rPr lang="en-US"/>
              <a:t>Concurrency (13)</a:t>
            </a:r>
            <a:endParaRPr lang="en-US" dirty="0"/>
          </a:p>
        </p:txBody>
      </p:sp>
      <p:sp>
        <p:nvSpPr>
          <p:cNvPr id="5" name="Slide Number Placeholder 4">
            <a:extLst>
              <a:ext uri="{FF2B5EF4-FFF2-40B4-BE49-F238E27FC236}">
                <a16:creationId xmlns:a16="http://schemas.microsoft.com/office/drawing/2014/main" id="{2CD4F891-2BED-4340-9884-7098178C02F6}"/>
              </a:ext>
            </a:extLst>
          </p:cNvPr>
          <p:cNvSpPr>
            <a:spLocks noGrp="1"/>
          </p:cNvSpPr>
          <p:nvPr>
            <p:ph type="sldNum" sz="quarter" idx="12"/>
          </p:nvPr>
        </p:nvSpPr>
        <p:spPr/>
        <p:txBody>
          <a:bodyPr/>
          <a:lstStyle/>
          <a:p>
            <a:pPr>
              <a:defRPr/>
            </a:pPr>
            <a:fld id="{0D7B5496-982B-480A-8085-B08F2CA91C21}" type="slidenum">
              <a:rPr lang="en-US" smtClean="0"/>
              <a:pPr>
                <a:defRPr/>
              </a:pPr>
              <a:t>15</a:t>
            </a:fld>
            <a:endParaRPr lang="en-US" dirty="0"/>
          </a:p>
        </p:txBody>
      </p:sp>
    </p:spTree>
    <p:extLst>
      <p:ext uri="{BB962C8B-B14F-4D97-AF65-F5344CB8AC3E}">
        <p14:creationId xmlns:p14="http://schemas.microsoft.com/office/powerpoint/2010/main" val="567475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8258"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t>Conclusion</a:t>
            </a:r>
          </a:p>
        </p:txBody>
      </p:sp>
      <p:sp>
        <p:nvSpPr>
          <p:cNvPr id="2528259" name="Rectangle 3"/>
          <p:cNvSpPr>
            <a:spLocks noGrp="1" noChangeArrowheads="1"/>
          </p:cNvSpPr>
          <p:nvPr>
            <p:ph sz="quarter" idx="1"/>
          </p:nvPr>
        </p:nvSpPr>
        <p:spPr>
          <a:noFill/>
          <a:ln/>
        </p:spPr>
        <p:txBody>
          <a:bodyPr vert="horz" wrap="square" lIns="92075" tIns="46038" rIns="92075" bIns="46038" numCol="1" anchor="t" anchorCtr="0" compatLnSpc="1">
            <a:prstTxWarp prst="textNoShape">
              <a:avLst/>
            </a:prstTxWarp>
          </a:bodyPr>
          <a:lstStyle/>
          <a:p>
            <a:r>
              <a:rPr lang="en-US" sz="2400" dirty="0"/>
              <a:t>Semaphores are a powerful tool for enforcing mutual exclusion and to coordinate processes.</a:t>
            </a:r>
          </a:p>
          <a:p>
            <a:r>
              <a:rPr lang="en-US" sz="2400" dirty="0"/>
              <a:t>When wait(S) and signal(S) are scattered among several processes </a:t>
            </a:r>
          </a:p>
          <a:p>
            <a:pPr lvl="1"/>
            <a:r>
              <a:rPr lang="en-US" dirty="0"/>
              <a:t>Difficult to understand their effects.</a:t>
            </a:r>
          </a:p>
          <a:p>
            <a:pPr lvl="1"/>
            <a:r>
              <a:rPr lang="en-US" dirty="0"/>
              <a:t>Difficult to test.</a:t>
            </a:r>
          </a:p>
          <a:p>
            <a:r>
              <a:rPr lang="en-US" sz="2400" dirty="0"/>
              <a:t>Monitors make classes thread-safe and mutual exclusion more controllable.</a:t>
            </a:r>
          </a:p>
          <a:p>
            <a:r>
              <a:rPr lang="en-US" sz="2400" dirty="0"/>
              <a:t>Usage must be correct in all the processes (everyone has to play by the rules).</a:t>
            </a:r>
          </a:p>
          <a:p>
            <a:pPr lvl="1"/>
            <a:r>
              <a:rPr lang="en-US" dirty="0"/>
              <a:t>One bad (or malicious) process can fail the entire collection of processes</a:t>
            </a:r>
          </a:p>
        </p:txBody>
      </p:sp>
      <p:sp>
        <p:nvSpPr>
          <p:cNvPr id="2" name="Footer Placeholder 1">
            <a:extLst>
              <a:ext uri="{FF2B5EF4-FFF2-40B4-BE49-F238E27FC236}">
                <a16:creationId xmlns:a16="http://schemas.microsoft.com/office/drawing/2014/main" id="{E0C8E0B6-0725-4301-9564-1E9D64A1B003}"/>
              </a:ext>
            </a:extLst>
          </p:cNvPr>
          <p:cNvSpPr>
            <a:spLocks noGrp="1"/>
          </p:cNvSpPr>
          <p:nvPr>
            <p:ph type="ftr" sz="quarter" idx="11"/>
          </p:nvPr>
        </p:nvSpPr>
        <p:spPr/>
        <p:txBody>
          <a:bodyPr/>
          <a:lstStyle/>
          <a:p>
            <a:pPr>
              <a:defRPr/>
            </a:pPr>
            <a:r>
              <a:rPr lang="en-US"/>
              <a:t>Concurrency (13)</a:t>
            </a:r>
            <a:endParaRPr lang="en-US" dirty="0"/>
          </a:p>
        </p:txBody>
      </p:sp>
      <p:sp>
        <p:nvSpPr>
          <p:cNvPr id="3" name="Slide Number Placeholder 2">
            <a:extLst>
              <a:ext uri="{FF2B5EF4-FFF2-40B4-BE49-F238E27FC236}">
                <a16:creationId xmlns:a16="http://schemas.microsoft.com/office/drawing/2014/main" id="{551C8C9E-2423-4BA8-8004-3D90332BCBC6}"/>
              </a:ext>
            </a:extLst>
          </p:cNvPr>
          <p:cNvSpPr>
            <a:spLocks noGrp="1"/>
          </p:cNvSpPr>
          <p:nvPr>
            <p:ph type="sldNum" sz="quarter" idx="12"/>
          </p:nvPr>
        </p:nvSpPr>
        <p:spPr/>
        <p:txBody>
          <a:bodyPr/>
          <a:lstStyle/>
          <a:p>
            <a:pPr>
              <a:defRPr/>
            </a:pPr>
            <a:fld id="{0D7B5496-982B-480A-8085-B08F2CA91C21}" type="slidenum">
              <a:rPr lang="en-US" smtClean="0"/>
              <a:pPr>
                <a:defRPr/>
              </a:pPr>
              <a:t>16</a:t>
            </a:fld>
            <a:endParaRPr lang="en-US" dirty="0"/>
          </a:p>
        </p:txBody>
      </p:sp>
    </p:spTree>
    <p:extLst>
      <p:ext uri="{BB962C8B-B14F-4D97-AF65-F5344CB8AC3E}">
        <p14:creationId xmlns:p14="http://schemas.microsoft.com/office/powerpoint/2010/main" val="870142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42" name="Rectangle 2"/>
          <p:cNvSpPr>
            <a:spLocks noGrp="1" noChangeArrowheads="1"/>
          </p:cNvSpPr>
          <p:nvPr>
            <p:ph type="title"/>
          </p:nvPr>
        </p:nvSpPr>
        <p:spPr/>
        <p:txBody>
          <a:bodyPr/>
          <a:lstStyle/>
          <a:p>
            <a:r>
              <a:rPr lang="en-US" dirty="0"/>
              <a:t>Delta Clock</a:t>
            </a:r>
          </a:p>
        </p:txBody>
      </p:sp>
      <p:sp>
        <p:nvSpPr>
          <p:cNvPr id="2" name="Footer Placeholder 1">
            <a:extLst>
              <a:ext uri="{FF2B5EF4-FFF2-40B4-BE49-F238E27FC236}">
                <a16:creationId xmlns:a16="http://schemas.microsoft.com/office/drawing/2014/main" id="{1DD127E7-63C0-4C22-A545-31F48074E215}"/>
              </a:ext>
            </a:extLst>
          </p:cNvPr>
          <p:cNvSpPr>
            <a:spLocks noGrp="1"/>
          </p:cNvSpPr>
          <p:nvPr>
            <p:ph type="ftr" sz="quarter" idx="11"/>
          </p:nvPr>
        </p:nvSpPr>
        <p:spPr/>
        <p:txBody>
          <a:bodyPr/>
          <a:lstStyle/>
          <a:p>
            <a:pPr>
              <a:defRPr/>
            </a:pPr>
            <a:r>
              <a:rPr lang="en-US"/>
              <a:t>Concurrency (13)</a:t>
            </a:r>
            <a:endParaRPr lang="en-US" dirty="0"/>
          </a:p>
        </p:txBody>
      </p:sp>
      <p:sp>
        <p:nvSpPr>
          <p:cNvPr id="3" name="Slide Number Placeholder 2">
            <a:extLst>
              <a:ext uri="{FF2B5EF4-FFF2-40B4-BE49-F238E27FC236}">
                <a16:creationId xmlns:a16="http://schemas.microsoft.com/office/drawing/2014/main" id="{EC871D59-8E11-42A1-AEE7-0391938497E2}"/>
              </a:ext>
            </a:extLst>
          </p:cNvPr>
          <p:cNvSpPr>
            <a:spLocks noGrp="1"/>
          </p:cNvSpPr>
          <p:nvPr>
            <p:ph type="sldNum" sz="quarter" idx="12"/>
          </p:nvPr>
        </p:nvSpPr>
        <p:spPr/>
        <p:txBody>
          <a:bodyPr/>
          <a:lstStyle/>
          <a:p>
            <a:pPr>
              <a:defRPr/>
            </a:pPr>
            <a:fld id="{0D7B5496-982B-480A-8085-B08F2CA91C21}" type="slidenum">
              <a:rPr lang="en-US" smtClean="0"/>
              <a:pPr>
                <a:defRPr/>
              </a:pPr>
              <a:t>17</a:t>
            </a:fld>
            <a:endParaRPr lang="en-US" dirty="0"/>
          </a:p>
        </p:txBody>
      </p:sp>
      <p:sp>
        <p:nvSpPr>
          <p:cNvPr id="2263043" name="Rectangle 3"/>
          <p:cNvSpPr>
            <a:spLocks noGrp="1" noChangeArrowheads="1"/>
          </p:cNvSpPr>
          <p:nvPr>
            <p:ph type="body" idx="4294967295"/>
          </p:nvPr>
        </p:nvSpPr>
        <p:spPr>
          <a:xfrm>
            <a:off x="535578" y="1233488"/>
            <a:ext cx="9771016" cy="5360987"/>
          </a:xfrm>
        </p:spPr>
        <p:txBody>
          <a:bodyPr/>
          <a:lstStyle/>
          <a:p>
            <a:r>
              <a:rPr lang="en-US" sz="2400" dirty="0"/>
              <a:t>Problem: How to efficiently monitor multiple timed events?</a:t>
            </a:r>
          </a:p>
          <a:p>
            <a:r>
              <a:rPr lang="en-US" sz="2400" dirty="0"/>
              <a:t>Examples of timed events:</a:t>
            </a:r>
          </a:p>
          <a:p>
            <a:pPr lvl="1"/>
            <a:r>
              <a:rPr lang="en-US" dirty="0"/>
              <a:t>scheduling</a:t>
            </a:r>
          </a:p>
          <a:p>
            <a:pPr lvl="1">
              <a:spcBef>
                <a:spcPts val="0"/>
              </a:spcBef>
            </a:pPr>
            <a:r>
              <a:rPr lang="en-US" dirty="0"/>
              <a:t>real-time sequencing</a:t>
            </a:r>
          </a:p>
          <a:p>
            <a:pPr lvl="1">
              <a:spcBef>
                <a:spcPts val="0"/>
              </a:spcBef>
            </a:pPr>
            <a:r>
              <a:rPr lang="en-US" dirty="0"/>
              <a:t>timers</a:t>
            </a:r>
          </a:p>
          <a:p>
            <a:pPr lvl="1">
              <a:spcBef>
                <a:spcPts val="0"/>
              </a:spcBef>
            </a:pPr>
            <a:r>
              <a:rPr lang="en-US" dirty="0"/>
              <a:t>timeouts</a:t>
            </a:r>
          </a:p>
          <a:p>
            <a:r>
              <a:rPr lang="en-US" sz="2400" dirty="0"/>
              <a:t>Lists require each event timer to be decremented (</a:t>
            </a:r>
            <a:r>
              <a:rPr lang="en-US" sz="2400" i="1" dirty="0"/>
              <a:t>O(n)</a:t>
            </a:r>
            <a:r>
              <a:rPr lang="en-US" sz="2400" dirty="0"/>
              <a:t>) to determine if time has expired.</a:t>
            </a:r>
          </a:p>
          <a:p>
            <a:r>
              <a:rPr lang="en-US" sz="2400" dirty="0"/>
              <a:t>Using a Delta Clock only requires decrementing the top entry (</a:t>
            </a:r>
            <a:r>
              <a:rPr lang="en-US" sz="2400" i="1" dirty="0"/>
              <a:t>O(1)</a:t>
            </a:r>
            <a:r>
              <a:rPr lang="en-US" sz="2400" dirty="0"/>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0172" y="134288"/>
            <a:ext cx="1066800" cy="723900"/>
          </a:xfrm>
          <a:prstGeom prst="rect">
            <a:avLst/>
          </a:prstGeom>
        </p:spPr>
      </p:pic>
    </p:spTree>
    <p:extLst>
      <p:ext uri="{BB962C8B-B14F-4D97-AF65-F5344CB8AC3E}">
        <p14:creationId xmlns:p14="http://schemas.microsoft.com/office/powerpoint/2010/main" val="4083169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43">
                                            <p:txEl>
                                              <p:pRg st="0" end="0"/>
                                            </p:txEl>
                                          </p:spTgt>
                                        </p:tgtEl>
                                        <p:attrNameLst>
                                          <p:attrName>style.visibility</p:attrName>
                                        </p:attrNameLst>
                                      </p:cBhvr>
                                      <p:to>
                                        <p:strVal val="visible"/>
                                      </p:to>
                                    </p:set>
                                    <p:animEffect transition="in" filter="wipe(left)">
                                      <p:cBhvr>
                                        <p:cTn id="7" dur="500"/>
                                        <p:tgtEl>
                                          <p:spTgt spid="2263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43">
                                            <p:txEl>
                                              <p:pRg st="1" end="1"/>
                                            </p:txEl>
                                          </p:spTgt>
                                        </p:tgtEl>
                                        <p:attrNameLst>
                                          <p:attrName>style.visibility</p:attrName>
                                        </p:attrNameLst>
                                      </p:cBhvr>
                                      <p:to>
                                        <p:strVal val="visible"/>
                                      </p:to>
                                    </p:set>
                                    <p:animEffect transition="in" filter="wipe(left)">
                                      <p:cBhvr>
                                        <p:cTn id="12" dur="500"/>
                                        <p:tgtEl>
                                          <p:spTgt spid="226304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263043">
                                            <p:txEl>
                                              <p:pRg st="2" end="2"/>
                                            </p:txEl>
                                          </p:spTgt>
                                        </p:tgtEl>
                                        <p:attrNameLst>
                                          <p:attrName>style.visibility</p:attrName>
                                        </p:attrNameLst>
                                      </p:cBhvr>
                                      <p:to>
                                        <p:strVal val="visible"/>
                                      </p:to>
                                    </p:set>
                                    <p:animEffect transition="in" filter="wipe(left)">
                                      <p:cBhvr>
                                        <p:cTn id="15" dur="500"/>
                                        <p:tgtEl>
                                          <p:spTgt spid="226304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263043">
                                            <p:txEl>
                                              <p:pRg st="3" end="3"/>
                                            </p:txEl>
                                          </p:spTgt>
                                        </p:tgtEl>
                                        <p:attrNameLst>
                                          <p:attrName>style.visibility</p:attrName>
                                        </p:attrNameLst>
                                      </p:cBhvr>
                                      <p:to>
                                        <p:strVal val="visible"/>
                                      </p:to>
                                    </p:set>
                                    <p:animEffect transition="in" filter="wipe(left)">
                                      <p:cBhvr>
                                        <p:cTn id="18" dur="500"/>
                                        <p:tgtEl>
                                          <p:spTgt spid="226304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63043">
                                            <p:txEl>
                                              <p:pRg st="4" end="4"/>
                                            </p:txEl>
                                          </p:spTgt>
                                        </p:tgtEl>
                                        <p:attrNameLst>
                                          <p:attrName>style.visibility</p:attrName>
                                        </p:attrNameLst>
                                      </p:cBhvr>
                                      <p:to>
                                        <p:strVal val="visible"/>
                                      </p:to>
                                    </p:set>
                                    <p:animEffect transition="in" filter="wipe(left)">
                                      <p:cBhvr>
                                        <p:cTn id="21" dur="500"/>
                                        <p:tgtEl>
                                          <p:spTgt spid="226304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63043">
                                            <p:txEl>
                                              <p:pRg st="5" end="5"/>
                                            </p:txEl>
                                          </p:spTgt>
                                        </p:tgtEl>
                                        <p:attrNameLst>
                                          <p:attrName>style.visibility</p:attrName>
                                        </p:attrNameLst>
                                      </p:cBhvr>
                                      <p:to>
                                        <p:strVal val="visible"/>
                                      </p:to>
                                    </p:set>
                                    <p:animEffect transition="in" filter="wipe(left)">
                                      <p:cBhvr>
                                        <p:cTn id="24" dur="500"/>
                                        <p:tgtEl>
                                          <p:spTgt spid="226304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263043">
                                            <p:txEl>
                                              <p:pRg st="6" end="6"/>
                                            </p:txEl>
                                          </p:spTgt>
                                        </p:tgtEl>
                                        <p:attrNameLst>
                                          <p:attrName>style.visibility</p:attrName>
                                        </p:attrNameLst>
                                      </p:cBhvr>
                                      <p:to>
                                        <p:strVal val="visible"/>
                                      </p:to>
                                    </p:set>
                                    <p:animEffect transition="in" filter="wipe(left)">
                                      <p:cBhvr>
                                        <p:cTn id="29" dur="500"/>
                                        <p:tgtEl>
                                          <p:spTgt spid="22630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263043">
                                            <p:txEl>
                                              <p:pRg st="7" end="7"/>
                                            </p:txEl>
                                          </p:spTgt>
                                        </p:tgtEl>
                                        <p:attrNameLst>
                                          <p:attrName>style.visibility</p:attrName>
                                        </p:attrNameLst>
                                      </p:cBhvr>
                                      <p:to>
                                        <p:strVal val="visible"/>
                                      </p:to>
                                    </p:set>
                                    <p:animEffect transition="in" filter="wipe(left)">
                                      <p:cBhvr>
                                        <p:cTn id="34" dur="500"/>
                                        <p:tgtEl>
                                          <p:spTgt spid="2263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4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4066" name="Rectangle 2"/>
          <p:cNvSpPr>
            <a:spLocks noGrp="1" noChangeArrowheads="1"/>
          </p:cNvSpPr>
          <p:nvPr>
            <p:ph type="title"/>
          </p:nvPr>
        </p:nvSpPr>
        <p:spPr/>
        <p:txBody>
          <a:bodyPr/>
          <a:lstStyle/>
          <a:p>
            <a:r>
              <a:rPr lang="en-US" dirty="0"/>
              <a:t>DC Implementation</a:t>
            </a:r>
          </a:p>
        </p:txBody>
      </p:sp>
      <p:sp>
        <p:nvSpPr>
          <p:cNvPr id="2" name="Footer Placeholder 1">
            <a:extLst>
              <a:ext uri="{FF2B5EF4-FFF2-40B4-BE49-F238E27FC236}">
                <a16:creationId xmlns:a16="http://schemas.microsoft.com/office/drawing/2014/main" id="{4A3C030C-0217-4C14-80E8-E8CDF946583D}"/>
              </a:ext>
            </a:extLst>
          </p:cNvPr>
          <p:cNvSpPr>
            <a:spLocks noGrp="1"/>
          </p:cNvSpPr>
          <p:nvPr>
            <p:ph type="ftr" sz="quarter" idx="11"/>
          </p:nvPr>
        </p:nvSpPr>
        <p:spPr/>
        <p:txBody>
          <a:bodyPr/>
          <a:lstStyle/>
          <a:p>
            <a:pPr>
              <a:defRPr/>
            </a:pPr>
            <a:r>
              <a:rPr lang="en-US"/>
              <a:t>Concurrency (13)</a:t>
            </a:r>
            <a:endParaRPr lang="en-US" dirty="0"/>
          </a:p>
        </p:txBody>
      </p:sp>
      <p:sp>
        <p:nvSpPr>
          <p:cNvPr id="3" name="Slide Number Placeholder 2">
            <a:extLst>
              <a:ext uri="{FF2B5EF4-FFF2-40B4-BE49-F238E27FC236}">
                <a16:creationId xmlns:a16="http://schemas.microsoft.com/office/drawing/2014/main" id="{BA674BE0-677A-4BD6-BEAA-36F8584EAD30}"/>
              </a:ext>
            </a:extLst>
          </p:cNvPr>
          <p:cNvSpPr>
            <a:spLocks noGrp="1"/>
          </p:cNvSpPr>
          <p:nvPr>
            <p:ph type="sldNum" sz="quarter" idx="12"/>
          </p:nvPr>
        </p:nvSpPr>
        <p:spPr/>
        <p:txBody>
          <a:bodyPr/>
          <a:lstStyle/>
          <a:p>
            <a:pPr>
              <a:defRPr/>
            </a:pPr>
            <a:fld id="{F59D9B86-AB8B-404F-8D86-C97B35C4C67E}" type="slidenum">
              <a:rPr lang="en-US" smtClean="0"/>
              <a:pPr>
                <a:defRPr/>
              </a:pPr>
              <a:t>18</a:t>
            </a:fld>
            <a:endParaRPr lang="en-US" dirty="0"/>
          </a:p>
        </p:txBody>
      </p:sp>
      <p:sp>
        <p:nvSpPr>
          <p:cNvPr id="2264068" name="Text Box 4"/>
          <p:cNvSpPr txBox="1">
            <a:spLocks noChangeArrowheads="1"/>
          </p:cNvSpPr>
          <p:nvPr/>
        </p:nvSpPr>
        <p:spPr bwMode="auto">
          <a:xfrm>
            <a:off x="1350963" y="1670050"/>
            <a:ext cx="3867150"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000" dirty="0"/>
              <a:t>Suppose:</a:t>
            </a:r>
          </a:p>
          <a:p>
            <a:pPr algn="l">
              <a:spcBef>
                <a:spcPct val="50000"/>
              </a:spcBef>
            </a:pPr>
            <a:r>
              <a:rPr lang="en-US" sz="2000" dirty="0"/>
              <a:t>   Event1 occurs in 20 tics</a:t>
            </a:r>
          </a:p>
          <a:p>
            <a:pPr>
              <a:spcBef>
                <a:spcPts val="600"/>
              </a:spcBef>
            </a:pPr>
            <a:r>
              <a:rPr lang="en-US" sz="2000" dirty="0"/>
              <a:t>   Event2 occurs in 5 tics</a:t>
            </a:r>
          </a:p>
          <a:p>
            <a:pPr>
              <a:spcBef>
                <a:spcPts val="600"/>
              </a:spcBef>
            </a:pPr>
            <a:r>
              <a:rPr lang="en-US" sz="2000" dirty="0"/>
              <a:t>   Event3 occurs in 35 tics</a:t>
            </a:r>
          </a:p>
          <a:p>
            <a:pPr>
              <a:spcBef>
                <a:spcPts val="600"/>
              </a:spcBef>
            </a:pPr>
            <a:r>
              <a:rPr lang="en-US" sz="2000" dirty="0"/>
              <a:t>   Event4 occurs in 27 tics</a:t>
            </a:r>
          </a:p>
          <a:p>
            <a:pPr>
              <a:spcBef>
                <a:spcPts val="600"/>
              </a:spcBef>
            </a:pPr>
            <a:r>
              <a:rPr lang="en-US" sz="2000" dirty="0"/>
              <a:t>   Event 5 occurs in 27 tics</a:t>
            </a:r>
          </a:p>
          <a:p>
            <a:pPr>
              <a:spcBef>
                <a:spcPts val="600"/>
              </a:spcBef>
            </a:pPr>
            <a:r>
              <a:rPr lang="en-US" sz="2000" dirty="0"/>
              <a:t>   Event 6 occurs in 22 tics</a:t>
            </a:r>
          </a:p>
        </p:txBody>
      </p:sp>
      <p:grpSp>
        <p:nvGrpSpPr>
          <p:cNvPr id="2264069" name="Group 5"/>
          <p:cNvGrpSpPr>
            <a:grpSpLocks/>
          </p:cNvGrpSpPr>
          <p:nvPr/>
        </p:nvGrpSpPr>
        <p:grpSpPr bwMode="auto">
          <a:xfrm>
            <a:off x="5775326" y="1803400"/>
            <a:ext cx="1889125" cy="4059238"/>
            <a:chOff x="2846" y="1136"/>
            <a:chExt cx="1190" cy="2557"/>
          </a:xfrm>
        </p:grpSpPr>
        <p:grpSp>
          <p:nvGrpSpPr>
            <p:cNvPr id="2264070" name="Group 6"/>
            <p:cNvGrpSpPr>
              <a:grpSpLocks/>
            </p:cNvGrpSpPr>
            <p:nvPr/>
          </p:nvGrpSpPr>
          <p:grpSpPr bwMode="auto">
            <a:xfrm>
              <a:off x="2924" y="1136"/>
              <a:ext cx="768" cy="2208"/>
              <a:chOff x="2448" y="528"/>
              <a:chExt cx="768" cy="2208"/>
            </a:xfrm>
          </p:grpSpPr>
          <p:grpSp>
            <p:nvGrpSpPr>
              <p:cNvPr id="2264071" name="Group 7"/>
              <p:cNvGrpSpPr>
                <a:grpSpLocks/>
              </p:cNvGrpSpPr>
              <p:nvPr/>
            </p:nvGrpSpPr>
            <p:grpSpPr bwMode="auto">
              <a:xfrm>
                <a:off x="2448" y="528"/>
                <a:ext cx="768" cy="192"/>
                <a:chOff x="2496" y="912"/>
                <a:chExt cx="768" cy="192"/>
              </a:xfrm>
            </p:grpSpPr>
            <p:sp>
              <p:nvSpPr>
                <p:cNvPr id="2264072" name="Rectangle 8"/>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073" name="Text Box 9"/>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20</a:t>
                  </a:r>
                </a:p>
              </p:txBody>
            </p:sp>
            <p:sp>
              <p:nvSpPr>
                <p:cNvPr id="2264074" name="Text Box 10"/>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Event1</a:t>
                  </a:r>
                </a:p>
              </p:txBody>
            </p:sp>
            <p:sp>
              <p:nvSpPr>
                <p:cNvPr id="2264075" name="Line 11"/>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076" name="Line 12"/>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64077" name="Group 13"/>
              <p:cNvGrpSpPr>
                <a:grpSpLocks/>
              </p:cNvGrpSpPr>
              <p:nvPr/>
            </p:nvGrpSpPr>
            <p:grpSpPr bwMode="auto">
              <a:xfrm>
                <a:off x="2448" y="931"/>
                <a:ext cx="768" cy="192"/>
                <a:chOff x="2496" y="912"/>
                <a:chExt cx="768" cy="192"/>
              </a:xfrm>
            </p:grpSpPr>
            <p:sp>
              <p:nvSpPr>
                <p:cNvPr id="2264078" name="Rectangle 14"/>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079" name="Text Box 15"/>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080" name="Text Box 16"/>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Event2</a:t>
                  </a:r>
                </a:p>
              </p:txBody>
            </p:sp>
            <p:sp>
              <p:nvSpPr>
                <p:cNvPr id="2264081" name="Line 17"/>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082" name="Line 18"/>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64083" name="Group 19"/>
              <p:cNvGrpSpPr>
                <a:grpSpLocks/>
              </p:cNvGrpSpPr>
              <p:nvPr/>
            </p:nvGrpSpPr>
            <p:grpSpPr bwMode="auto">
              <a:xfrm>
                <a:off x="2448" y="1334"/>
                <a:ext cx="768" cy="192"/>
                <a:chOff x="2496" y="912"/>
                <a:chExt cx="768" cy="192"/>
              </a:xfrm>
            </p:grpSpPr>
            <p:sp>
              <p:nvSpPr>
                <p:cNvPr id="2264084" name="Rectangle 20"/>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085" name="Text Box 21"/>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35</a:t>
                  </a:r>
                </a:p>
              </p:txBody>
            </p:sp>
            <p:sp>
              <p:nvSpPr>
                <p:cNvPr id="2264086" name="Text Box 22"/>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Event3</a:t>
                  </a:r>
                </a:p>
              </p:txBody>
            </p:sp>
            <p:sp>
              <p:nvSpPr>
                <p:cNvPr id="2264087" name="Line 23"/>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088" name="Line 24"/>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64089" name="Group 25"/>
              <p:cNvGrpSpPr>
                <a:grpSpLocks/>
              </p:cNvGrpSpPr>
              <p:nvPr/>
            </p:nvGrpSpPr>
            <p:grpSpPr bwMode="auto">
              <a:xfrm>
                <a:off x="2448" y="1737"/>
                <a:ext cx="768" cy="192"/>
                <a:chOff x="2496" y="912"/>
                <a:chExt cx="768" cy="192"/>
              </a:xfrm>
            </p:grpSpPr>
            <p:sp>
              <p:nvSpPr>
                <p:cNvPr id="2264090" name="Rectangle 26"/>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091" name="Text Box 27"/>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27</a:t>
                  </a:r>
                </a:p>
              </p:txBody>
            </p:sp>
            <p:sp>
              <p:nvSpPr>
                <p:cNvPr id="2264092" name="Text Box 28"/>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Event4</a:t>
                  </a:r>
                </a:p>
              </p:txBody>
            </p:sp>
            <p:sp>
              <p:nvSpPr>
                <p:cNvPr id="2264093" name="Line 29"/>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094" name="Line 30"/>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64095" name="Group 31"/>
              <p:cNvGrpSpPr>
                <a:grpSpLocks/>
              </p:cNvGrpSpPr>
              <p:nvPr/>
            </p:nvGrpSpPr>
            <p:grpSpPr bwMode="auto">
              <a:xfrm>
                <a:off x="2448" y="2140"/>
                <a:ext cx="768" cy="192"/>
                <a:chOff x="2496" y="912"/>
                <a:chExt cx="768" cy="192"/>
              </a:xfrm>
            </p:grpSpPr>
            <p:sp>
              <p:nvSpPr>
                <p:cNvPr id="2264096" name="Rectangle 32"/>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097" name="Text Box 33"/>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27</a:t>
                  </a:r>
                </a:p>
              </p:txBody>
            </p:sp>
            <p:sp>
              <p:nvSpPr>
                <p:cNvPr id="2264098" name="Text Box 34"/>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Event5</a:t>
                  </a:r>
                </a:p>
              </p:txBody>
            </p:sp>
            <p:sp>
              <p:nvSpPr>
                <p:cNvPr id="2264099" name="Line 35"/>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00" name="Line 36"/>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64101" name="Group 37"/>
              <p:cNvGrpSpPr>
                <a:grpSpLocks/>
              </p:cNvGrpSpPr>
              <p:nvPr/>
            </p:nvGrpSpPr>
            <p:grpSpPr bwMode="auto">
              <a:xfrm>
                <a:off x="2448" y="2544"/>
                <a:ext cx="768" cy="192"/>
                <a:chOff x="2496" y="912"/>
                <a:chExt cx="768" cy="192"/>
              </a:xfrm>
            </p:grpSpPr>
            <p:sp>
              <p:nvSpPr>
                <p:cNvPr id="2264102" name="Rectangle 38"/>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03" name="Text Box 39"/>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22</a:t>
                  </a:r>
                </a:p>
              </p:txBody>
            </p:sp>
            <p:sp>
              <p:nvSpPr>
                <p:cNvPr id="2264104" name="Text Box 40"/>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Event6</a:t>
                  </a:r>
                </a:p>
              </p:txBody>
            </p:sp>
            <p:sp>
              <p:nvSpPr>
                <p:cNvPr id="2264105" name="Line 41"/>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06" name="Line 42"/>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64107" name="Line 43"/>
              <p:cNvSpPr>
                <a:spLocks noChangeShapeType="1"/>
              </p:cNvSpPr>
              <p:nvPr/>
            </p:nvSpPr>
            <p:spPr bwMode="auto">
              <a:xfrm flipH="1">
                <a:off x="2496" y="624"/>
                <a:ext cx="62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08" name="Line 44"/>
              <p:cNvSpPr>
                <a:spLocks noChangeShapeType="1"/>
              </p:cNvSpPr>
              <p:nvPr/>
            </p:nvSpPr>
            <p:spPr bwMode="auto">
              <a:xfrm flipH="1">
                <a:off x="2448" y="1056"/>
                <a:ext cx="62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09" name="Line 45"/>
              <p:cNvSpPr>
                <a:spLocks noChangeShapeType="1"/>
              </p:cNvSpPr>
              <p:nvPr/>
            </p:nvSpPr>
            <p:spPr bwMode="auto">
              <a:xfrm flipH="1">
                <a:off x="2448" y="1440"/>
                <a:ext cx="62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10" name="Line 46"/>
              <p:cNvSpPr>
                <a:spLocks noChangeShapeType="1"/>
              </p:cNvSpPr>
              <p:nvPr/>
            </p:nvSpPr>
            <p:spPr bwMode="auto">
              <a:xfrm flipH="1">
                <a:off x="2448" y="1824"/>
                <a:ext cx="62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11" name="Line 47"/>
              <p:cNvSpPr>
                <a:spLocks noChangeShapeType="1"/>
              </p:cNvSpPr>
              <p:nvPr/>
            </p:nvSpPr>
            <p:spPr bwMode="auto">
              <a:xfrm flipH="1">
                <a:off x="2448" y="2256"/>
                <a:ext cx="62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64112" name="Text Box 48"/>
            <p:cNvSpPr txBox="1">
              <a:spLocks noChangeArrowheads="1"/>
            </p:cNvSpPr>
            <p:nvPr/>
          </p:nvSpPr>
          <p:spPr bwMode="auto">
            <a:xfrm>
              <a:off x="2846" y="3462"/>
              <a:ext cx="1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a:latin typeface="Arial" charset="0"/>
                </a:rPr>
                <a:t>Linked List</a:t>
              </a:r>
            </a:p>
          </p:txBody>
        </p:sp>
      </p:grpSp>
      <p:grpSp>
        <p:nvGrpSpPr>
          <p:cNvPr id="2264113" name="Group 49"/>
          <p:cNvGrpSpPr>
            <a:grpSpLocks/>
          </p:cNvGrpSpPr>
          <p:nvPr/>
        </p:nvGrpSpPr>
        <p:grpSpPr bwMode="auto">
          <a:xfrm>
            <a:off x="7839076" y="3479800"/>
            <a:ext cx="1889125" cy="2382838"/>
            <a:chOff x="4362" y="2192"/>
            <a:chExt cx="1190" cy="1501"/>
          </a:xfrm>
        </p:grpSpPr>
        <p:grpSp>
          <p:nvGrpSpPr>
            <p:cNvPr id="2264114" name="Group 50"/>
            <p:cNvGrpSpPr>
              <a:grpSpLocks/>
            </p:cNvGrpSpPr>
            <p:nvPr/>
          </p:nvGrpSpPr>
          <p:grpSpPr bwMode="auto">
            <a:xfrm>
              <a:off x="4432" y="2192"/>
              <a:ext cx="624" cy="1152"/>
              <a:chOff x="2448" y="768"/>
              <a:chExt cx="624" cy="1152"/>
            </a:xfrm>
          </p:grpSpPr>
          <p:sp>
            <p:nvSpPr>
              <p:cNvPr id="2264115" name="Rectangle 51"/>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16" name="Text Box 52"/>
              <p:cNvSpPr txBox="1">
                <a:spLocks noChangeArrowheads="1"/>
              </p:cNvSpPr>
              <p:nvPr/>
            </p:nvSpPr>
            <p:spPr bwMode="auto">
              <a:xfrm>
                <a:off x="2448" y="787"/>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117" name="Text Box 53"/>
              <p:cNvSpPr txBox="1">
                <a:spLocks noChangeArrowheads="1"/>
              </p:cNvSpPr>
              <p:nvPr/>
            </p:nvSpPr>
            <p:spPr bwMode="auto">
              <a:xfrm>
                <a:off x="2640" y="787"/>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Event2</a:t>
                </a:r>
              </a:p>
            </p:txBody>
          </p:sp>
          <p:sp>
            <p:nvSpPr>
              <p:cNvPr id="2264118" name="Line 54"/>
              <p:cNvSpPr>
                <a:spLocks noChangeShapeType="1"/>
              </p:cNvSpPr>
              <p:nvPr/>
            </p:nvSpPr>
            <p:spPr bwMode="auto">
              <a:xfrm>
                <a:off x="2640" y="76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19" name="Rectangle 55"/>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20" name="Text Box 56"/>
              <p:cNvSpPr txBox="1">
                <a:spLocks noChangeArrowheads="1"/>
              </p:cNvSpPr>
              <p:nvPr/>
            </p:nvSpPr>
            <p:spPr bwMode="auto">
              <a:xfrm>
                <a:off x="2448" y="979"/>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15</a:t>
                </a:r>
              </a:p>
            </p:txBody>
          </p:sp>
          <p:sp>
            <p:nvSpPr>
              <p:cNvPr id="2264121" name="Text Box 57"/>
              <p:cNvSpPr txBox="1">
                <a:spLocks noChangeArrowheads="1"/>
              </p:cNvSpPr>
              <p:nvPr/>
            </p:nvSpPr>
            <p:spPr bwMode="auto">
              <a:xfrm>
                <a:off x="2640" y="979"/>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Event1</a:t>
                </a:r>
              </a:p>
            </p:txBody>
          </p:sp>
          <p:sp>
            <p:nvSpPr>
              <p:cNvPr id="2264122" name="Line 58"/>
              <p:cNvSpPr>
                <a:spLocks noChangeShapeType="1"/>
              </p:cNvSpPr>
              <p:nvPr/>
            </p:nvSpPr>
            <p:spPr bwMode="auto">
              <a:xfrm>
                <a:off x="2640" y="9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23" name="Rectangle 59"/>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24" name="Text Box 60"/>
              <p:cNvSpPr txBox="1">
                <a:spLocks noChangeArrowheads="1"/>
              </p:cNvSpPr>
              <p:nvPr/>
            </p:nvSpPr>
            <p:spPr bwMode="auto">
              <a:xfrm>
                <a:off x="2448" y="117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a:t>
                </a:r>
              </a:p>
            </p:txBody>
          </p:sp>
          <p:sp>
            <p:nvSpPr>
              <p:cNvPr id="2264125" name="Text Box 61"/>
              <p:cNvSpPr txBox="1">
                <a:spLocks noChangeArrowheads="1"/>
              </p:cNvSpPr>
              <p:nvPr/>
            </p:nvSpPr>
            <p:spPr bwMode="auto">
              <a:xfrm>
                <a:off x="2640" y="1171"/>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Event6</a:t>
                </a:r>
              </a:p>
            </p:txBody>
          </p:sp>
          <p:sp>
            <p:nvSpPr>
              <p:cNvPr id="2264126" name="Line 62"/>
              <p:cNvSpPr>
                <a:spLocks noChangeShapeType="1"/>
              </p:cNvSpPr>
              <p:nvPr/>
            </p:nvSpPr>
            <p:spPr bwMode="auto">
              <a:xfrm>
                <a:off x="2640" y="115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27" name="Rectangle 63"/>
              <p:cNvSpPr>
                <a:spLocks noChangeArrowheads="1"/>
              </p:cNvSpPr>
              <p:nvPr/>
            </p:nvSpPr>
            <p:spPr bwMode="auto">
              <a:xfrm>
                <a:off x="2448" y="1344"/>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28" name="Text Box 64"/>
              <p:cNvSpPr txBox="1">
                <a:spLocks noChangeArrowheads="1"/>
              </p:cNvSpPr>
              <p:nvPr/>
            </p:nvSpPr>
            <p:spPr bwMode="auto">
              <a:xfrm>
                <a:off x="2448" y="1363"/>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129" name="Text Box 65"/>
              <p:cNvSpPr txBox="1">
                <a:spLocks noChangeArrowheads="1"/>
              </p:cNvSpPr>
              <p:nvPr/>
            </p:nvSpPr>
            <p:spPr bwMode="auto">
              <a:xfrm>
                <a:off x="2640" y="1363"/>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Event4</a:t>
                </a:r>
              </a:p>
            </p:txBody>
          </p:sp>
          <p:sp>
            <p:nvSpPr>
              <p:cNvPr id="2264130" name="Line 66"/>
              <p:cNvSpPr>
                <a:spLocks noChangeShapeType="1"/>
              </p:cNvSpPr>
              <p:nvPr/>
            </p:nvSpPr>
            <p:spPr bwMode="auto">
              <a:xfrm>
                <a:off x="2640" y="134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31" name="Rectangle 67"/>
              <p:cNvSpPr>
                <a:spLocks noChangeArrowheads="1"/>
              </p:cNvSpPr>
              <p:nvPr/>
            </p:nvSpPr>
            <p:spPr bwMode="auto">
              <a:xfrm>
                <a:off x="2448" y="1536"/>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32" name="Text Box 68"/>
              <p:cNvSpPr txBox="1">
                <a:spLocks noChangeArrowheads="1"/>
              </p:cNvSpPr>
              <p:nvPr/>
            </p:nvSpPr>
            <p:spPr bwMode="auto">
              <a:xfrm>
                <a:off x="2448" y="1555"/>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0</a:t>
                </a:r>
              </a:p>
            </p:txBody>
          </p:sp>
          <p:sp>
            <p:nvSpPr>
              <p:cNvPr id="2264133" name="Text Box 69"/>
              <p:cNvSpPr txBox="1">
                <a:spLocks noChangeArrowheads="1"/>
              </p:cNvSpPr>
              <p:nvPr/>
            </p:nvSpPr>
            <p:spPr bwMode="auto">
              <a:xfrm>
                <a:off x="2640" y="1555"/>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Event5</a:t>
                </a:r>
              </a:p>
            </p:txBody>
          </p:sp>
          <p:sp>
            <p:nvSpPr>
              <p:cNvPr id="2264134" name="Line 70"/>
              <p:cNvSpPr>
                <a:spLocks noChangeShapeType="1"/>
              </p:cNvSpPr>
              <p:nvPr/>
            </p:nvSpPr>
            <p:spPr bwMode="auto">
              <a:xfrm>
                <a:off x="2640" y="153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35" name="Rectangle 71"/>
              <p:cNvSpPr>
                <a:spLocks noChangeArrowheads="1"/>
              </p:cNvSpPr>
              <p:nvPr/>
            </p:nvSpPr>
            <p:spPr bwMode="auto">
              <a:xfrm>
                <a:off x="2448" y="1728"/>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36" name="Text Box 72"/>
              <p:cNvSpPr txBox="1">
                <a:spLocks noChangeArrowheads="1"/>
              </p:cNvSpPr>
              <p:nvPr/>
            </p:nvSpPr>
            <p:spPr bwMode="auto">
              <a:xfrm>
                <a:off x="2448" y="1747"/>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8</a:t>
                </a:r>
              </a:p>
            </p:txBody>
          </p:sp>
          <p:sp>
            <p:nvSpPr>
              <p:cNvPr id="2264137" name="Text Box 73"/>
              <p:cNvSpPr txBox="1">
                <a:spLocks noChangeArrowheads="1"/>
              </p:cNvSpPr>
              <p:nvPr/>
            </p:nvSpPr>
            <p:spPr bwMode="auto">
              <a:xfrm>
                <a:off x="2640" y="1747"/>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Event3</a:t>
                </a:r>
              </a:p>
            </p:txBody>
          </p:sp>
          <p:sp>
            <p:nvSpPr>
              <p:cNvPr id="2264138" name="Line 74"/>
              <p:cNvSpPr>
                <a:spLocks noChangeShapeType="1"/>
              </p:cNvSpPr>
              <p:nvPr/>
            </p:nvSpPr>
            <p:spPr bwMode="auto">
              <a:xfrm>
                <a:off x="2640"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64139" name="Text Box 75"/>
            <p:cNvSpPr txBox="1">
              <a:spLocks noChangeArrowheads="1"/>
            </p:cNvSpPr>
            <p:nvPr/>
          </p:nvSpPr>
          <p:spPr bwMode="auto">
            <a:xfrm>
              <a:off x="4362" y="3462"/>
              <a:ext cx="1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a:latin typeface="Arial" charset="0"/>
                </a:rPr>
                <a:t>Delta Clock</a:t>
              </a:r>
            </a:p>
          </p:txBody>
        </p:sp>
      </p:grpSp>
      <p:sp>
        <p:nvSpPr>
          <p:cNvPr id="2264140" name="AutoShape 76"/>
          <p:cNvSpPr>
            <a:spLocks noChangeArrowheads="1"/>
          </p:cNvSpPr>
          <p:nvPr/>
        </p:nvSpPr>
        <p:spPr bwMode="auto">
          <a:xfrm>
            <a:off x="7499350" y="1282700"/>
            <a:ext cx="1689100" cy="685800"/>
          </a:xfrm>
          <a:prstGeom prst="wedgeRoundRectCallout">
            <a:avLst>
              <a:gd name="adj1" fmla="val -95111"/>
              <a:gd name="adj2" fmla="val 44907"/>
              <a:gd name="adj3" fmla="val 16667"/>
            </a:avLst>
          </a:prstGeom>
          <a:noFill/>
          <a:ln w="12700">
            <a:solidFill>
              <a:srgbClr val="FF0033"/>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200" b="1">
                <a:solidFill>
                  <a:srgbClr val="FF0033"/>
                </a:solidFill>
              </a:rPr>
              <a:t>Notice that Event1 occurs 15 tics after Event2</a:t>
            </a:r>
          </a:p>
        </p:txBody>
      </p:sp>
      <p:sp>
        <p:nvSpPr>
          <p:cNvPr id="2264141" name="AutoShape 77"/>
          <p:cNvSpPr>
            <a:spLocks noChangeArrowheads="1"/>
          </p:cNvSpPr>
          <p:nvPr/>
        </p:nvSpPr>
        <p:spPr bwMode="auto">
          <a:xfrm>
            <a:off x="2928939" y="4646613"/>
            <a:ext cx="1957387" cy="661988"/>
          </a:xfrm>
          <a:prstGeom prst="wedgeRoundRectCallout">
            <a:avLst>
              <a:gd name="adj1" fmla="val 104125"/>
              <a:gd name="adj2" fmla="val 36025"/>
              <a:gd name="adj3" fmla="val 16667"/>
            </a:avLst>
          </a:prstGeom>
          <a:noFill/>
          <a:ln w="12700">
            <a:solidFill>
              <a:srgbClr val="FF0033"/>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200" b="1" dirty="0">
                <a:solidFill>
                  <a:srgbClr val="FF0033"/>
                </a:solidFill>
              </a:rPr>
              <a:t>And that Event6 occurs 2 tics after Event1</a:t>
            </a:r>
          </a:p>
        </p:txBody>
      </p:sp>
      <p:sp>
        <p:nvSpPr>
          <p:cNvPr id="2264142" name="Text Box 78"/>
          <p:cNvSpPr txBox="1">
            <a:spLocks noChangeArrowheads="1"/>
          </p:cNvSpPr>
          <p:nvPr/>
        </p:nvSpPr>
        <p:spPr bwMode="auto">
          <a:xfrm>
            <a:off x="1350962" y="5667760"/>
            <a:ext cx="51577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000" dirty="0"/>
              <a:t>What if Event7 occurs in 17 tics?</a:t>
            </a:r>
          </a:p>
        </p:txBody>
      </p:sp>
      <p:grpSp>
        <p:nvGrpSpPr>
          <p:cNvPr id="2264143" name="Group 79"/>
          <p:cNvGrpSpPr>
            <a:grpSpLocks/>
          </p:cNvGrpSpPr>
          <p:nvPr/>
        </p:nvGrpSpPr>
        <p:grpSpPr bwMode="auto">
          <a:xfrm>
            <a:off x="7950200" y="3175000"/>
            <a:ext cx="990600" cy="2133600"/>
            <a:chOff x="4432" y="2000"/>
            <a:chExt cx="624" cy="1344"/>
          </a:xfrm>
        </p:grpSpPr>
        <p:sp>
          <p:nvSpPr>
            <p:cNvPr id="2264144" name="Rectangle 80"/>
            <p:cNvSpPr>
              <a:spLocks noChangeArrowheads="1"/>
            </p:cNvSpPr>
            <p:nvPr/>
          </p:nvSpPr>
          <p:spPr bwMode="auto">
            <a:xfrm>
              <a:off x="4432" y="2192"/>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45" name="Text Box 81"/>
            <p:cNvSpPr txBox="1">
              <a:spLocks noChangeArrowheads="1"/>
            </p:cNvSpPr>
            <p:nvPr/>
          </p:nvSpPr>
          <p:spPr bwMode="auto">
            <a:xfrm>
              <a:off x="4432" y="221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12</a:t>
              </a:r>
            </a:p>
          </p:txBody>
        </p:sp>
        <p:sp>
          <p:nvSpPr>
            <p:cNvPr id="2264146" name="Text Box 82"/>
            <p:cNvSpPr txBox="1">
              <a:spLocks noChangeArrowheads="1"/>
            </p:cNvSpPr>
            <p:nvPr/>
          </p:nvSpPr>
          <p:spPr bwMode="auto">
            <a:xfrm>
              <a:off x="4624" y="2211"/>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Event7</a:t>
              </a:r>
            </a:p>
          </p:txBody>
        </p:sp>
        <p:sp>
          <p:nvSpPr>
            <p:cNvPr id="2264147" name="Line 83"/>
            <p:cNvSpPr>
              <a:spLocks noChangeShapeType="1"/>
            </p:cNvSpPr>
            <p:nvPr/>
          </p:nvSpPr>
          <p:spPr bwMode="auto">
            <a:xfrm>
              <a:off x="4624" y="219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48" name="Rectangle 84"/>
            <p:cNvSpPr>
              <a:spLocks noChangeArrowheads="1"/>
            </p:cNvSpPr>
            <p:nvPr/>
          </p:nvSpPr>
          <p:spPr bwMode="auto">
            <a:xfrm>
              <a:off x="4432" y="2384"/>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49" name="Text Box 85"/>
            <p:cNvSpPr txBox="1">
              <a:spLocks noChangeArrowheads="1"/>
            </p:cNvSpPr>
            <p:nvPr/>
          </p:nvSpPr>
          <p:spPr bwMode="auto">
            <a:xfrm>
              <a:off x="4432" y="2403"/>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3</a:t>
              </a:r>
            </a:p>
          </p:txBody>
        </p:sp>
        <p:sp>
          <p:nvSpPr>
            <p:cNvPr id="2264150" name="Text Box 86"/>
            <p:cNvSpPr txBox="1">
              <a:spLocks noChangeArrowheads="1"/>
            </p:cNvSpPr>
            <p:nvPr/>
          </p:nvSpPr>
          <p:spPr bwMode="auto">
            <a:xfrm>
              <a:off x="4624" y="2403"/>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Event1</a:t>
              </a:r>
            </a:p>
          </p:txBody>
        </p:sp>
        <p:sp>
          <p:nvSpPr>
            <p:cNvPr id="2264151" name="Line 87"/>
            <p:cNvSpPr>
              <a:spLocks noChangeShapeType="1"/>
            </p:cNvSpPr>
            <p:nvPr/>
          </p:nvSpPr>
          <p:spPr bwMode="auto">
            <a:xfrm>
              <a:off x="4624" y="2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52" name="Rectangle 88"/>
            <p:cNvSpPr>
              <a:spLocks noChangeArrowheads="1"/>
            </p:cNvSpPr>
            <p:nvPr/>
          </p:nvSpPr>
          <p:spPr bwMode="auto">
            <a:xfrm>
              <a:off x="4432" y="2576"/>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53" name="Text Box 89"/>
            <p:cNvSpPr txBox="1">
              <a:spLocks noChangeArrowheads="1"/>
            </p:cNvSpPr>
            <p:nvPr/>
          </p:nvSpPr>
          <p:spPr bwMode="auto">
            <a:xfrm>
              <a:off x="4432" y="2595"/>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a:t>
              </a:r>
            </a:p>
          </p:txBody>
        </p:sp>
        <p:sp>
          <p:nvSpPr>
            <p:cNvPr id="2264154" name="Text Box 90"/>
            <p:cNvSpPr txBox="1">
              <a:spLocks noChangeArrowheads="1"/>
            </p:cNvSpPr>
            <p:nvPr/>
          </p:nvSpPr>
          <p:spPr bwMode="auto">
            <a:xfrm>
              <a:off x="4624" y="2595"/>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Event6</a:t>
              </a:r>
            </a:p>
          </p:txBody>
        </p:sp>
        <p:sp>
          <p:nvSpPr>
            <p:cNvPr id="2264155" name="Line 91"/>
            <p:cNvSpPr>
              <a:spLocks noChangeShapeType="1"/>
            </p:cNvSpPr>
            <p:nvPr/>
          </p:nvSpPr>
          <p:spPr bwMode="auto">
            <a:xfrm>
              <a:off x="4624" y="257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56" name="Rectangle 92"/>
            <p:cNvSpPr>
              <a:spLocks noChangeArrowheads="1"/>
            </p:cNvSpPr>
            <p:nvPr/>
          </p:nvSpPr>
          <p:spPr bwMode="auto">
            <a:xfrm>
              <a:off x="4432" y="2768"/>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57" name="Text Box 93"/>
            <p:cNvSpPr txBox="1">
              <a:spLocks noChangeArrowheads="1"/>
            </p:cNvSpPr>
            <p:nvPr/>
          </p:nvSpPr>
          <p:spPr bwMode="auto">
            <a:xfrm>
              <a:off x="4432" y="2787"/>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158" name="Text Box 94"/>
            <p:cNvSpPr txBox="1">
              <a:spLocks noChangeArrowheads="1"/>
            </p:cNvSpPr>
            <p:nvPr/>
          </p:nvSpPr>
          <p:spPr bwMode="auto">
            <a:xfrm>
              <a:off x="4624" y="2787"/>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Event4</a:t>
              </a:r>
            </a:p>
          </p:txBody>
        </p:sp>
        <p:sp>
          <p:nvSpPr>
            <p:cNvPr id="2264159" name="Line 95"/>
            <p:cNvSpPr>
              <a:spLocks noChangeShapeType="1"/>
            </p:cNvSpPr>
            <p:nvPr/>
          </p:nvSpPr>
          <p:spPr bwMode="auto">
            <a:xfrm>
              <a:off x="4624" y="276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60" name="Rectangle 96"/>
            <p:cNvSpPr>
              <a:spLocks noChangeArrowheads="1"/>
            </p:cNvSpPr>
            <p:nvPr/>
          </p:nvSpPr>
          <p:spPr bwMode="auto">
            <a:xfrm>
              <a:off x="4432" y="2960"/>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61" name="Text Box 97"/>
            <p:cNvSpPr txBox="1">
              <a:spLocks noChangeArrowheads="1"/>
            </p:cNvSpPr>
            <p:nvPr/>
          </p:nvSpPr>
          <p:spPr bwMode="auto">
            <a:xfrm>
              <a:off x="4432" y="2979"/>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0</a:t>
              </a:r>
            </a:p>
          </p:txBody>
        </p:sp>
        <p:sp>
          <p:nvSpPr>
            <p:cNvPr id="2264162" name="Text Box 98"/>
            <p:cNvSpPr txBox="1">
              <a:spLocks noChangeArrowheads="1"/>
            </p:cNvSpPr>
            <p:nvPr/>
          </p:nvSpPr>
          <p:spPr bwMode="auto">
            <a:xfrm>
              <a:off x="4624" y="2979"/>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Event5</a:t>
              </a:r>
            </a:p>
          </p:txBody>
        </p:sp>
        <p:sp>
          <p:nvSpPr>
            <p:cNvPr id="2264163" name="Line 99"/>
            <p:cNvSpPr>
              <a:spLocks noChangeShapeType="1"/>
            </p:cNvSpPr>
            <p:nvPr/>
          </p:nvSpPr>
          <p:spPr bwMode="auto">
            <a:xfrm>
              <a:off x="4624" y="29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64" name="Rectangle 100"/>
            <p:cNvSpPr>
              <a:spLocks noChangeArrowheads="1"/>
            </p:cNvSpPr>
            <p:nvPr/>
          </p:nvSpPr>
          <p:spPr bwMode="auto">
            <a:xfrm>
              <a:off x="4432" y="3152"/>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65" name="Text Box 101"/>
            <p:cNvSpPr txBox="1">
              <a:spLocks noChangeArrowheads="1"/>
            </p:cNvSpPr>
            <p:nvPr/>
          </p:nvSpPr>
          <p:spPr bwMode="auto">
            <a:xfrm>
              <a:off x="4432" y="317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8</a:t>
              </a:r>
            </a:p>
          </p:txBody>
        </p:sp>
        <p:sp>
          <p:nvSpPr>
            <p:cNvPr id="2264166" name="Text Box 102"/>
            <p:cNvSpPr txBox="1">
              <a:spLocks noChangeArrowheads="1"/>
            </p:cNvSpPr>
            <p:nvPr/>
          </p:nvSpPr>
          <p:spPr bwMode="auto">
            <a:xfrm>
              <a:off x="4624" y="3171"/>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Event3</a:t>
              </a:r>
            </a:p>
          </p:txBody>
        </p:sp>
        <p:sp>
          <p:nvSpPr>
            <p:cNvPr id="2264167" name="Line 103"/>
            <p:cNvSpPr>
              <a:spLocks noChangeShapeType="1"/>
            </p:cNvSpPr>
            <p:nvPr/>
          </p:nvSpPr>
          <p:spPr bwMode="auto">
            <a:xfrm>
              <a:off x="4624" y="315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68" name="Rectangle 104"/>
            <p:cNvSpPr>
              <a:spLocks noChangeArrowheads="1"/>
            </p:cNvSpPr>
            <p:nvPr/>
          </p:nvSpPr>
          <p:spPr bwMode="auto">
            <a:xfrm>
              <a:off x="4432" y="2000"/>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69" name="Text Box 105"/>
            <p:cNvSpPr txBox="1">
              <a:spLocks noChangeArrowheads="1"/>
            </p:cNvSpPr>
            <p:nvPr/>
          </p:nvSpPr>
          <p:spPr bwMode="auto">
            <a:xfrm>
              <a:off x="4432" y="2019"/>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170" name="Text Box 106"/>
            <p:cNvSpPr txBox="1">
              <a:spLocks noChangeArrowheads="1"/>
            </p:cNvSpPr>
            <p:nvPr/>
          </p:nvSpPr>
          <p:spPr bwMode="auto">
            <a:xfrm>
              <a:off x="4624" y="2019"/>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Event2</a:t>
              </a:r>
            </a:p>
          </p:txBody>
        </p:sp>
        <p:sp>
          <p:nvSpPr>
            <p:cNvPr id="2264171" name="Line 107"/>
            <p:cNvSpPr>
              <a:spLocks noChangeShapeType="1"/>
            </p:cNvSpPr>
            <p:nvPr/>
          </p:nvSpPr>
          <p:spPr bwMode="auto">
            <a:xfrm>
              <a:off x="4624" y="200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64172" name="Text Box 108"/>
          <p:cNvSpPr txBox="1">
            <a:spLocks noChangeArrowheads="1"/>
          </p:cNvSpPr>
          <p:nvPr/>
        </p:nvSpPr>
        <p:spPr bwMode="auto">
          <a:xfrm>
            <a:off x="1350963" y="6067810"/>
            <a:ext cx="43037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000" dirty="0"/>
              <a:t>Event8 in 31 tics?</a:t>
            </a:r>
          </a:p>
        </p:txBody>
      </p:sp>
      <p:grpSp>
        <p:nvGrpSpPr>
          <p:cNvPr id="2264173" name="Group 109"/>
          <p:cNvGrpSpPr>
            <a:grpSpLocks/>
          </p:cNvGrpSpPr>
          <p:nvPr/>
        </p:nvGrpSpPr>
        <p:grpSpPr bwMode="auto">
          <a:xfrm>
            <a:off x="7950200" y="2851151"/>
            <a:ext cx="990600" cy="2447925"/>
            <a:chOff x="4432" y="1796"/>
            <a:chExt cx="624" cy="1542"/>
          </a:xfrm>
        </p:grpSpPr>
        <p:sp>
          <p:nvSpPr>
            <p:cNvPr id="2264174" name="Rectangle 110"/>
            <p:cNvSpPr>
              <a:spLocks noChangeArrowheads="1"/>
            </p:cNvSpPr>
            <p:nvPr/>
          </p:nvSpPr>
          <p:spPr bwMode="auto">
            <a:xfrm>
              <a:off x="4432" y="1988"/>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75" name="Text Box 111"/>
            <p:cNvSpPr txBox="1">
              <a:spLocks noChangeArrowheads="1"/>
            </p:cNvSpPr>
            <p:nvPr/>
          </p:nvSpPr>
          <p:spPr bwMode="auto">
            <a:xfrm>
              <a:off x="4432" y="2007"/>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12</a:t>
              </a:r>
            </a:p>
          </p:txBody>
        </p:sp>
        <p:sp>
          <p:nvSpPr>
            <p:cNvPr id="2264176" name="Text Box 112"/>
            <p:cNvSpPr txBox="1">
              <a:spLocks noChangeArrowheads="1"/>
            </p:cNvSpPr>
            <p:nvPr/>
          </p:nvSpPr>
          <p:spPr bwMode="auto">
            <a:xfrm>
              <a:off x="4624" y="2007"/>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Event7</a:t>
              </a:r>
            </a:p>
          </p:txBody>
        </p:sp>
        <p:sp>
          <p:nvSpPr>
            <p:cNvPr id="2264177" name="Line 113"/>
            <p:cNvSpPr>
              <a:spLocks noChangeShapeType="1"/>
            </p:cNvSpPr>
            <p:nvPr/>
          </p:nvSpPr>
          <p:spPr bwMode="auto">
            <a:xfrm>
              <a:off x="4624" y="198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78" name="Rectangle 114"/>
            <p:cNvSpPr>
              <a:spLocks noChangeArrowheads="1"/>
            </p:cNvSpPr>
            <p:nvPr/>
          </p:nvSpPr>
          <p:spPr bwMode="auto">
            <a:xfrm>
              <a:off x="4432" y="2180"/>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79" name="Text Box 115"/>
            <p:cNvSpPr txBox="1">
              <a:spLocks noChangeArrowheads="1"/>
            </p:cNvSpPr>
            <p:nvPr/>
          </p:nvSpPr>
          <p:spPr bwMode="auto">
            <a:xfrm>
              <a:off x="4432" y="2199"/>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3</a:t>
              </a:r>
            </a:p>
          </p:txBody>
        </p:sp>
        <p:sp>
          <p:nvSpPr>
            <p:cNvPr id="2264180" name="Text Box 116"/>
            <p:cNvSpPr txBox="1">
              <a:spLocks noChangeArrowheads="1"/>
            </p:cNvSpPr>
            <p:nvPr/>
          </p:nvSpPr>
          <p:spPr bwMode="auto">
            <a:xfrm>
              <a:off x="4624" y="2199"/>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Event1</a:t>
              </a:r>
            </a:p>
          </p:txBody>
        </p:sp>
        <p:sp>
          <p:nvSpPr>
            <p:cNvPr id="2264181" name="Line 117"/>
            <p:cNvSpPr>
              <a:spLocks noChangeShapeType="1"/>
            </p:cNvSpPr>
            <p:nvPr/>
          </p:nvSpPr>
          <p:spPr bwMode="auto">
            <a:xfrm>
              <a:off x="4624" y="218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82" name="Rectangle 118"/>
            <p:cNvSpPr>
              <a:spLocks noChangeArrowheads="1"/>
            </p:cNvSpPr>
            <p:nvPr/>
          </p:nvSpPr>
          <p:spPr bwMode="auto">
            <a:xfrm>
              <a:off x="4432" y="2372"/>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83" name="Text Box 119"/>
            <p:cNvSpPr txBox="1">
              <a:spLocks noChangeArrowheads="1"/>
            </p:cNvSpPr>
            <p:nvPr/>
          </p:nvSpPr>
          <p:spPr bwMode="auto">
            <a:xfrm>
              <a:off x="4432" y="239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a:t>
              </a:r>
            </a:p>
          </p:txBody>
        </p:sp>
        <p:sp>
          <p:nvSpPr>
            <p:cNvPr id="2264184" name="Text Box 120"/>
            <p:cNvSpPr txBox="1">
              <a:spLocks noChangeArrowheads="1"/>
            </p:cNvSpPr>
            <p:nvPr/>
          </p:nvSpPr>
          <p:spPr bwMode="auto">
            <a:xfrm>
              <a:off x="4624" y="2391"/>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Event6</a:t>
              </a:r>
            </a:p>
          </p:txBody>
        </p:sp>
        <p:sp>
          <p:nvSpPr>
            <p:cNvPr id="2264185" name="Line 121"/>
            <p:cNvSpPr>
              <a:spLocks noChangeShapeType="1"/>
            </p:cNvSpPr>
            <p:nvPr/>
          </p:nvSpPr>
          <p:spPr bwMode="auto">
            <a:xfrm>
              <a:off x="4624" y="237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86" name="Rectangle 122"/>
            <p:cNvSpPr>
              <a:spLocks noChangeArrowheads="1"/>
            </p:cNvSpPr>
            <p:nvPr/>
          </p:nvSpPr>
          <p:spPr bwMode="auto">
            <a:xfrm>
              <a:off x="4432" y="2564"/>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87" name="Text Box 123"/>
            <p:cNvSpPr txBox="1">
              <a:spLocks noChangeArrowheads="1"/>
            </p:cNvSpPr>
            <p:nvPr/>
          </p:nvSpPr>
          <p:spPr bwMode="auto">
            <a:xfrm>
              <a:off x="4432" y="2583"/>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188" name="Text Box 124"/>
            <p:cNvSpPr txBox="1">
              <a:spLocks noChangeArrowheads="1"/>
            </p:cNvSpPr>
            <p:nvPr/>
          </p:nvSpPr>
          <p:spPr bwMode="auto">
            <a:xfrm>
              <a:off x="4624" y="2583"/>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Event4</a:t>
              </a:r>
            </a:p>
          </p:txBody>
        </p:sp>
        <p:sp>
          <p:nvSpPr>
            <p:cNvPr id="2264189" name="Line 125"/>
            <p:cNvSpPr>
              <a:spLocks noChangeShapeType="1"/>
            </p:cNvSpPr>
            <p:nvPr/>
          </p:nvSpPr>
          <p:spPr bwMode="auto">
            <a:xfrm>
              <a:off x="4624" y="256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90" name="Rectangle 126"/>
            <p:cNvSpPr>
              <a:spLocks noChangeArrowheads="1"/>
            </p:cNvSpPr>
            <p:nvPr/>
          </p:nvSpPr>
          <p:spPr bwMode="auto">
            <a:xfrm>
              <a:off x="4432" y="2756"/>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91" name="Text Box 127"/>
            <p:cNvSpPr txBox="1">
              <a:spLocks noChangeArrowheads="1"/>
            </p:cNvSpPr>
            <p:nvPr/>
          </p:nvSpPr>
          <p:spPr bwMode="auto">
            <a:xfrm>
              <a:off x="4432" y="2775"/>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0</a:t>
              </a:r>
            </a:p>
          </p:txBody>
        </p:sp>
        <p:sp>
          <p:nvSpPr>
            <p:cNvPr id="2264192" name="Text Box 128"/>
            <p:cNvSpPr txBox="1">
              <a:spLocks noChangeArrowheads="1"/>
            </p:cNvSpPr>
            <p:nvPr/>
          </p:nvSpPr>
          <p:spPr bwMode="auto">
            <a:xfrm>
              <a:off x="4624" y="2775"/>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Event5</a:t>
              </a:r>
            </a:p>
          </p:txBody>
        </p:sp>
        <p:sp>
          <p:nvSpPr>
            <p:cNvPr id="2264193" name="Line 129"/>
            <p:cNvSpPr>
              <a:spLocks noChangeShapeType="1"/>
            </p:cNvSpPr>
            <p:nvPr/>
          </p:nvSpPr>
          <p:spPr bwMode="auto">
            <a:xfrm>
              <a:off x="4624" y="275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94" name="Rectangle 130"/>
            <p:cNvSpPr>
              <a:spLocks noChangeArrowheads="1"/>
            </p:cNvSpPr>
            <p:nvPr/>
          </p:nvSpPr>
          <p:spPr bwMode="auto">
            <a:xfrm>
              <a:off x="4432" y="3146"/>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95" name="Text Box 131"/>
            <p:cNvSpPr txBox="1">
              <a:spLocks noChangeArrowheads="1"/>
            </p:cNvSpPr>
            <p:nvPr/>
          </p:nvSpPr>
          <p:spPr bwMode="auto">
            <a:xfrm>
              <a:off x="4432" y="3165"/>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4</a:t>
              </a:r>
            </a:p>
          </p:txBody>
        </p:sp>
        <p:sp>
          <p:nvSpPr>
            <p:cNvPr id="2264196" name="Text Box 132"/>
            <p:cNvSpPr txBox="1">
              <a:spLocks noChangeArrowheads="1"/>
            </p:cNvSpPr>
            <p:nvPr/>
          </p:nvSpPr>
          <p:spPr bwMode="auto">
            <a:xfrm>
              <a:off x="4624" y="3165"/>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Event3</a:t>
              </a:r>
            </a:p>
          </p:txBody>
        </p:sp>
        <p:sp>
          <p:nvSpPr>
            <p:cNvPr id="2264197" name="Line 133"/>
            <p:cNvSpPr>
              <a:spLocks noChangeShapeType="1"/>
            </p:cNvSpPr>
            <p:nvPr/>
          </p:nvSpPr>
          <p:spPr bwMode="auto">
            <a:xfrm>
              <a:off x="4624" y="314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98" name="Rectangle 134"/>
            <p:cNvSpPr>
              <a:spLocks noChangeArrowheads="1"/>
            </p:cNvSpPr>
            <p:nvPr/>
          </p:nvSpPr>
          <p:spPr bwMode="auto">
            <a:xfrm>
              <a:off x="4432" y="1796"/>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99" name="Text Box 135"/>
            <p:cNvSpPr txBox="1">
              <a:spLocks noChangeArrowheads="1"/>
            </p:cNvSpPr>
            <p:nvPr/>
          </p:nvSpPr>
          <p:spPr bwMode="auto">
            <a:xfrm>
              <a:off x="4432" y="1815"/>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200" name="Text Box 136"/>
            <p:cNvSpPr txBox="1">
              <a:spLocks noChangeArrowheads="1"/>
            </p:cNvSpPr>
            <p:nvPr/>
          </p:nvSpPr>
          <p:spPr bwMode="auto">
            <a:xfrm>
              <a:off x="4624" y="1815"/>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Event2</a:t>
              </a:r>
            </a:p>
          </p:txBody>
        </p:sp>
        <p:sp>
          <p:nvSpPr>
            <p:cNvPr id="2264201" name="Line 137"/>
            <p:cNvSpPr>
              <a:spLocks noChangeShapeType="1"/>
            </p:cNvSpPr>
            <p:nvPr/>
          </p:nvSpPr>
          <p:spPr bwMode="auto">
            <a:xfrm>
              <a:off x="4624" y="179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202" name="Rectangle 138"/>
            <p:cNvSpPr>
              <a:spLocks noChangeArrowheads="1"/>
            </p:cNvSpPr>
            <p:nvPr/>
          </p:nvSpPr>
          <p:spPr bwMode="auto">
            <a:xfrm>
              <a:off x="4432" y="2948"/>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203" name="Text Box 139"/>
            <p:cNvSpPr txBox="1">
              <a:spLocks noChangeArrowheads="1"/>
            </p:cNvSpPr>
            <p:nvPr/>
          </p:nvSpPr>
          <p:spPr bwMode="auto">
            <a:xfrm>
              <a:off x="4432" y="2967"/>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4</a:t>
              </a:r>
            </a:p>
          </p:txBody>
        </p:sp>
        <p:sp>
          <p:nvSpPr>
            <p:cNvPr id="2264204" name="Text Box 140"/>
            <p:cNvSpPr txBox="1">
              <a:spLocks noChangeArrowheads="1"/>
            </p:cNvSpPr>
            <p:nvPr/>
          </p:nvSpPr>
          <p:spPr bwMode="auto">
            <a:xfrm>
              <a:off x="4624" y="2967"/>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Event8</a:t>
              </a:r>
            </a:p>
          </p:txBody>
        </p:sp>
        <p:sp>
          <p:nvSpPr>
            <p:cNvPr id="2264205" name="Line 141"/>
            <p:cNvSpPr>
              <a:spLocks noChangeShapeType="1"/>
            </p:cNvSpPr>
            <p:nvPr/>
          </p:nvSpPr>
          <p:spPr bwMode="auto">
            <a:xfrm>
              <a:off x="4624" y="294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44" name="Picture 143">
            <a:extLst>
              <a:ext uri="{FF2B5EF4-FFF2-40B4-BE49-F238E27FC236}">
                <a16:creationId xmlns:a16="http://schemas.microsoft.com/office/drawing/2014/main" id="{857B6870-B085-4B9F-9BFB-D17285A96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0172" y="134288"/>
            <a:ext cx="1066800" cy="723900"/>
          </a:xfrm>
          <a:prstGeom prst="rect">
            <a:avLst/>
          </a:prstGeom>
        </p:spPr>
      </p:pic>
    </p:spTree>
    <p:extLst>
      <p:ext uri="{BB962C8B-B14F-4D97-AF65-F5344CB8AC3E}">
        <p14:creationId xmlns:p14="http://schemas.microsoft.com/office/powerpoint/2010/main" val="144439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64068"/>
                                        </p:tgtEl>
                                        <p:attrNameLst>
                                          <p:attrName>style.visibility</p:attrName>
                                        </p:attrNameLst>
                                      </p:cBhvr>
                                      <p:to>
                                        <p:strVal val="visible"/>
                                      </p:to>
                                    </p:set>
                                    <p:animEffect transition="in" filter="wipe(up)">
                                      <p:cBhvr>
                                        <p:cTn id="7" dur="500"/>
                                        <p:tgtEl>
                                          <p:spTgt spid="2264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64069"/>
                                        </p:tgtEl>
                                        <p:attrNameLst>
                                          <p:attrName>style.visibility</p:attrName>
                                        </p:attrNameLst>
                                      </p:cBhvr>
                                      <p:to>
                                        <p:strVal val="visible"/>
                                      </p:to>
                                    </p:set>
                                    <p:animEffect transition="in" filter="dissolve">
                                      <p:cBhvr>
                                        <p:cTn id="12" dur="500"/>
                                        <p:tgtEl>
                                          <p:spTgt spid="22640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64140"/>
                                        </p:tgtEl>
                                        <p:attrNameLst>
                                          <p:attrName>style.visibility</p:attrName>
                                        </p:attrNameLst>
                                      </p:cBhvr>
                                      <p:to>
                                        <p:strVal val="visible"/>
                                      </p:to>
                                    </p:set>
                                    <p:animEffect transition="in" filter="dissolve">
                                      <p:cBhvr>
                                        <p:cTn id="17" dur="500"/>
                                        <p:tgtEl>
                                          <p:spTgt spid="22641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64141"/>
                                        </p:tgtEl>
                                        <p:attrNameLst>
                                          <p:attrName>style.visibility</p:attrName>
                                        </p:attrNameLst>
                                      </p:cBhvr>
                                      <p:to>
                                        <p:strVal val="visible"/>
                                      </p:to>
                                    </p:set>
                                    <p:animEffect transition="in" filter="dissolve">
                                      <p:cBhvr>
                                        <p:cTn id="22" dur="500"/>
                                        <p:tgtEl>
                                          <p:spTgt spid="22641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264113"/>
                                        </p:tgtEl>
                                        <p:attrNameLst>
                                          <p:attrName>style.visibility</p:attrName>
                                        </p:attrNameLst>
                                      </p:cBhvr>
                                      <p:to>
                                        <p:strVal val="visible"/>
                                      </p:to>
                                    </p:set>
                                    <p:animEffect transition="in" filter="dissolve">
                                      <p:cBhvr>
                                        <p:cTn id="27" dur="500"/>
                                        <p:tgtEl>
                                          <p:spTgt spid="22641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64142"/>
                                        </p:tgtEl>
                                        <p:attrNameLst>
                                          <p:attrName>style.visibility</p:attrName>
                                        </p:attrNameLst>
                                      </p:cBhvr>
                                      <p:to>
                                        <p:strVal val="visible"/>
                                      </p:to>
                                    </p:set>
                                    <p:animEffect transition="in" filter="wipe(up)">
                                      <p:cBhvr>
                                        <p:cTn id="32" dur="500"/>
                                        <p:tgtEl>
                                          <p:spTgt spid="22641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264143"/>
                                        </p:tgtEl>
                                        <p:attrNameLst>
                                          <p:attrName>style.visibility</p:attrName>
                                        </p:attrNameLst>
                                      </p:cBhvr>
                                      <p:to>
                                        <p:strVal val="visible"/>
                                      </p:to>
                                    </p:set>
                                    <p:animEffect transition="in" filter="dissolve">
                                      <p:cBhvr>
                                        <p:cTn id="37" dur="500"/>
                                        <p:tgtEl>
                                          <p:spTgt spid="22641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264172"/>
                                        </p:tgtEl>
                                        <p:attrNameLst>
                                          <p:attrName>style.visibility</p:attrName>
                                        </p:attrNameLst>
                                      </p:cBhvr>
                                      <p:to>
                                        <p:strVal val="visible"/>
                                      </p:to>
                                    </p:set>
                                    <p:animEffect transition="in" filter="wipe(up)">
                                      <p:cBhvr>
                                        <p:cTn id="42" dur="500"/>
                                        <p:tgtEl>
                                          <p:spTgt spid="22641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264173"/>
                                        </p:tgtEl>
                                        <p:attrNameLst>
                                          <p:attrName>style.visibility</p:attrName>
                                        </p:attrNameLst>
                                      </p:cBhvr>
                                      <p:to>
                                        <p:strVal val="visible"/>
                                      </p:to>
                                    </p:set>
                                    <p:animEffect transition="in" filter="dissolve">
                                      <p:cBhvr>
                                        <p:cTn id="47" dur="500"/>
                                        <p:tgtEl>
                                          <p:spTgt spid="2264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4068" grpId="0" autoUpdateAnimBg="0"/>
      <p:bldP spid="2264140" grpId="0" animBg="1" autoUpdateAnimBg="0"/>
      <p:bldP spid="2264141" grpId="0" animBg="1" autoUpdateAnimBg="0"/>
      <p:bldP spid="2264142" grpId="0" autoUpdateAnimBg="0"/>
      <p:bldP spid="226417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F2C754A-03F8-4E16-BCDF-28744D6D4EFB}"/>
              </a:ext>
            </a:extLst>
          </p:cNvPr>
          <p:cNvSpPr txBox="1">
            <a:spLocks/>
          </p:cNvSpPr>
          <p:nvPr/>
        </p:nvSpPr>
        <p:spPr bwMode="auto">
          <a:xfrm>
            <a:off x="658160" y="4486948"/>
            <a:ext cx="10047884" cy="19244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1">
              <a:buClr>
                <a:srgbClr val="FF0000"/>
              </a:buClr>
              <a:buSzPct val="80000"/>
            </a:pPr>
            <a:r>
              <a:rPr lang="en-US" sz="2000" kern="0" dirty="0"/>
              <a:t>Thoroughly test the operation of your delta clock before proceeding.</a:t>
            </a:r>
          </a:p>
          <a:p>
            <a:pPr lvl="2"/>
            <a:r>
              <a:rPr lang="en-US" sz="1600" kern="0" dirty="0"/>
              <a:t>os345p3.c</a:t>
            </a:r>
          </a:p>
          <a:p>
            <a:pPr lvl="2"/>
            <a:r>
              <a:rPr lang="sv-SE" sz="1600" kern="0" dirty="0"/>
              <a:t>Print Delta Clock (dc): int P3_dc(int argc, char* argv[]);</a:t>
            </a:r>
          </a:p>
          <a:p>
            <a:pPr lvl="2"/>
            <a:r>
              <a:rPr lang="sv-SE" sz="1600" kern="0" dirty="0"/>
              <a:t>Test Delta Clock (tdc): int P3_tdc(int argc, char* argv[]);</a:t>
            </a:r>
            <a:endParaRPr lang="en-US" sz="1600" kern="0" dirty="0"/>
          </a:p>
          <a:p>
            <a:pPr marL="1371600" lvl="3" indent="-223838"/>
            <a:r>
              <a:rPr lang="en-US" sz="1400" b="1" kern="0" dirty="0"/>
              <a:t>int </a:t>
            </a:r>
            <a:r>
              <a:rPr lang="en-US" sz="1400" b="1" kern="0" dirty="0" err="1"/>
              <a:t>dcMonitorTask</a:t>
            </a:r>
            <a:r>
              <a:rPr lang="en-US" sz="1400" b="1" kern="0" dirty="0"/>
              <a:t>(int argc, char* argv[]);</a:t>
            </a:r>
          </a:p>
          <a:p>
            <a:pPr marL="1371600" lvl="3" indent="-223838"/>
            <a:r>
              <a:rPr lang="en-US" sz="1400" b="1" kern="0" dirty="0"/>
              <a:t>int </a:t>
            </a:r>
            <a:r>
              <a:rPr lang="en-US" sz="1400" b="1" kern="0" dirty="0" err="1"/>
              <a:t>timeTask</a:t>
            </a:r>
            <a:r>
              <a:rPr lang="en-US" sz="1400" b="1" kern="0" dirty="0"/>
              <a:t>(int argc, char* argv[]);</a:t>
            </a:r>
          </a:p>
          <a:p>
            <a:pPr lvl="2"/>
            <a:endParaRPr lang="en-US" sz="1200" b="1" dirty="0"/>
          </a:p>
        </p:txBody>
      </p:sp>
      <p:sp>
        <p:nvSpPr>
          <p:cNvPr id="2" name="Title 1"/>
          <p:cNvSpPr>
            <a:spLocks noGrp="1"/>
          </p:cNvSpPr>
          <p:nvPr>
            <p:ph type="title"/>
          </p:nvPr>
        </p:nvSpPr>
        <p:spPr/>
        <p:txBody>
          <a:bodyPr/>
          <a:lstStyle/>
          <a:p>
            <a:r>
              <a:rPr lang="en-US" dirty="0"/>
              <a:t>Lab 03 Step 1: Delta Clock</a:t>
            </a:r>
          </a:p>
        </p:txBody>
      </p:sp>
      <p:sp>
        <p:nvSpPr>
          <p:cNvPr id="3" name="Content Placeholder 2"/>
          <p:cNvSpPr>
            <a:spLocks noGrp="1"/>
          </p:cNvSpPr>
          <p:nvPr>
            <p:ph sz="quarter" idx="1"/>
          </p:nvPr>
        </p:nvSpPr>
        <p:spPr>
          <a:xfrm>
            <a:off x="572493" y="1233489"/>
            <a:ext cx="7231807" cy="3116442"/>
          </a:xfrm>
        </p:spPr>
        <p:txBody>
          <a:bodyPr/>
          <a:lstStyle/>
          <a:p>
            <a:r>
              <a:rPr lang="en-US" sz="2400" dirty="0"/>
              <a:t>Implement delta clock.</a:t>
            </a:r>
          </a:p>
          <a:p>
            <a:pPr lvl="1"/>
            <a:r>
              <a:rPr lang="en-US" dirty="0"/>
              <a:t>Design data structure to hold delta times/events.</a:t>
            </a:r>
          </a:p>
          <a:p>
            <a:pPr lvl="1"/>
            <a:r>
              <a:rPr lang="en-US" dirty="0"/>
              <a:t>Program an insert delta clock function</a:t>
            </a:r>
          </a:p>
          <a:p>
            <a:pPr lvl="2"/>
            <a:r>
              <a:rPr lang="en-US" sz="1600" dirty="0" err="1"/>
              <a:t>insertDeltaClock</a:t>
            </a:r>
            <a:r>
              <a:rPr lang="en-US" sz="1600" dirty="0"/>
              <a:t>(int time, Semaphore* </a:t>
            </a:r>
            <a:r>
              <a:rPr lang="en-US" sz="1600" dirty="0" err="1"/>
              <a:t>sem</a:t>
            </a:r>
            <a:r>
              <a:rPr lang="en-US" sz="1600" dirty="0"/>
              <a:t>);</a:t>
            </a:r>
          </a:p>
          <a:p>
            <a:pPr lvl="2"/>
            <a:r>
              <a:rPr lang="en-US" sz="1600" dirty="0"/>
              <a:t>High priority, </a:t>
            </a:r>
            <a:r>
              <a:rPr lang="en-US" sz="1600" dirty="0" err="1"/>
              <a:t>mutex</a:t>
            </a:r>
            <a:r>
              <a:rPr lang="en-US" sz="1600" dirty="0"/>
              <a:t> protected</a:t>
            </a:r>
          </a:p>
          <a:p>
            <a:pPr lvl="1"/>
            <a:r>
              <a:rPr lang="en-US" dirty="0"/>
              <a:t>Add 1/10 second function to decrement top event and semSignal semaphore when 0</a:t>
            </a:r>
          </a:p>
          <a:p>
            <a:pPr lvl="2"/>
            <a:r>
              <a:rPr lang="en-US" sz="1600" dirty="0" err="1"/>
              <a:t>pollinterrupts</a:t>
            </a:r>
            <a:r>
              <a:rPr lang="en-US" sz="1600" dirty="0"/>
              <a:t> or</a:t>
            </a:r>
          </a:p>
          <a:p>
            <a:pPr lvl="2"/>
            <a:r>
              <a:rPr lang="en-US" sz="1600" dirty="0"/>
              <a:t>High priority, </a:t>
            </a:r>
            <a:r>
              <a:rPr lang="en-US" sz="1600" dirty="0" err="1"/>
              <a:t>mutex</a:t>
            </a:r>
            <a:r>
              <a:rPr lang="en-US" sz="1600" dirty="0"/>
              <a:t> protected.</a:t>
            </a:r>
            <a:endParaRPr lang="en-US" sz="1200" b="1" dirty="0"/>
          </a:p>
        </p:txBody>
      </p:sp>
      <p:graphicFrame>
        <p:nvGraphicFramePr>
          <p:cNvPr id="8" name="Table 7"/>
          <p:cNvGraphicFramePr>
            <a:graphicFrameLocks noGrp="1"/>
          </p:cNvGraphicFramePr>
          <p:nvPr/>
        </p:nvGraphicFramePr>
        <p:xfrm>
          <a:off x="7804300" y="1652185"/>
          <a:ext cx="1927851" cy="2225040"/>
        </p:xfrm>
        <a:graphic>
          <a:graphicData uri="http://schemas.openxmlformats.org/drawingml/2006/table">
            <a:tbl>
              <a:tblPr firstRow="1" bandRow="1">
                <a:tableStyleId>{5C22544A-7EE6-4342-B048-85BDC9FD1C3A}</a:tableStyleId>
              </a:tblPr>
              <a:tblGrid>
                <a:gridCol w="701748">
                  <a:extLst>
                    <a:ext uri="{9D8B030D-6E8A-4147-A177-3AD203B41FA5}">
                      <a16:colId xmlns:a16="http://schemas.microsoft.com/office/drawing/2014/main" val="20000"/>
                    </a:ext>
                  </a:extLst>
                </a:gridCol>
                <a:gridCol w="1226103">
                  <a:extLst>
                    <a:ext uri="{9D8B030D-6E8A-4147-A177-3AD203B41FA5}">
                      <a16:colId xmlns:a16="http://schemas.microsoft.com/office/drawing/2014/main" val="20001"/>
                    </a:ext>
                  </a:extLst>
                </a:gridCol>
              </a:tblGrid>
              <a:tr h="370840">
                <a:tc>
                  <a:txBody>
                    <a:bodyPr/>
                    <a:lstStyle/>
                    <a:p>
                      <a:pPr algn="ctr"/>
                      <a:r>
                        <a:rPr lang="en-US" b="0" dirty="0">
                          <a:solidFill>
                            <a:schemeClr val="tx1"/>
                          </a:solidFill>
                        </a:rPr>
                        <a:t>dc[5]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dc[4]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10 / sem1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dc[3]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5 / sem2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dc[2]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 / sem3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dirty="0"/>
                        <a:t>dc[1]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2 / sem4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dirty="0"/>
                        <a:t>dc[0]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 name="Footer Placeholder 3">
            <a:extLst>
              <a:ext uri="{FF2B5EF4-FFF2-40B4-BE49-F238E27FC236}">
                <a16:creationId xmlns:a16="http://schemas.microsoft.com/office/drawing/2014/main" id="{9CCBD1D6-7997-46FF-9417-220D41CC9EDB}"/>
              </a:ext>
            </a:extLst>
          </p:cNvPr>
          <p:cNvSpPr>
            <a:spLocks noGrp="1"/>
          </p:cNvSpPr>
          <p:nvPr>
            <p:ph type="ftr" sz="quarter" idx="11"/>
          </p:nvPr>
        </p:nvSpPr>
        <p:spPr/>
        <p:txBody>
          <a:bodyPr/>
          <a:lstStyle/>
          <a:p>
            <a:pPr>
              <a:defRPr/>
            </a:pPr>
            <a:r>
              <a:rPr lang="en-US"/>
              <a:t>Concurrency (13)</a:t>
            </a:r>
            <a:endParaRPr lang="en-US" dirty="0"/>
          </a:p>
        </p:txBody>
      </p:sp>
      <p:sp>
        <p:nvSpPr>
          <p:cNvPr id="5" name="Slide Number Placeholder 4">
            <a:extLst>
              <a:ext uri="{FF2B5EF4-FFF2-40B4-BE49-F238E27FC236}">
                <a16:creationId xmlns:a16="http://schemas.microsoft.com/office/drawing/2014/main" id="{E3C44AE0-52A4-4ED2-9C42-50F6A32ADC5C}"/>
              </a:ext>
            </a:extLst>
          </p:cNvPr>
          <p:cNvSpPr>
            <a:spLocks noGrp="1"/>
          </p:cNvSpPr>
          <p:nvPr>
            <p:ph type="sldNum" sz="quarter" idx="12"/>
          </p:nvPr>
        </p:nvSpPr>
        <p:spPr/>
        <p:txBody>
          <a:bodyPr/>
          <a:lstStyle/>
          <a:p>
            <a:pPr>
              <a:defRPr/>
            </a:pPr>
            <a:fld id="{0D7B5496-982B-480A-8085-B08F2CA91C21}" type="slidenum">
              <a:rPr lang="en-US" smtClean="0"/>
              <a:pPr>
                <a:defRPr/>
              </a:pPr>
              <a:t>19</a:t>
            </a:fld>
            <a:endParaRPr lang="en-US" dirty="0"/>
          </a:p>
        </p:txBody>
      </p:sp>
    </p:spTree>
    <p:extLst>
      <p:ext uri="{BB962C8B-B14F-4D97-AF65-F5344CB8AC3E}">
        <p14:creationId xmlns:p14="http://schemas.microsoft.com/office/powerpoint/2010/main" val="5541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#13: Size of Array</a:t>
            </a:r>
            <a:endParaRPr lang="en-US" sz="2000" dirty="0"/>
          </a:p>
        </p:txBody>
      </p:sp>
      <p:sp>
        <p:nvSpPr>
          <p:cNvPr id="7" name="Content Placeholder 6"/>
          <p:cNvSpPr>
            <a:spLocks noGrp="1"/>
          </p:cNvSpPr>
          <p:nvPr>
            <p:ph idx="1"/>
          </p:nvPr>
        </p:nvSpPr>
        <p:spPr>
          <a:xfrm>
            <a:off x="543697" y="1416051"/>
            <a:ext cx="9081317" cy="842518"/>
          </a:xfrm>
        </p:spPr>
        <p:txBody>
          <a:bodyPr/>
          <a:lstStyle/>
          <a:p>
            <a:r>
              <a:rPr lang="en-US" sz="2400" dirty="0"/>
              <a:t>To get the size of an array of any data type, use the following macro:</a:t>
            </a:r>
          </a:p>
        </p:txBody>
      </p:sp>
      <p:sp>
        <p:nvSpPr>
          <p:cNvPr id="3" name="TextBox 2"/>
          <p:cNvSpPr txBox="1"/>
          <p:nvPr/>
        </p:nvSpPr>
        <p:spPr>
          <a:xfrm>
            <a:off x="1600199" y="2249425"/>
            <a:ext cx="864355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#define NUM_OF(x) (sizeof (x) / sizeof (*x))</a:t>
            </a:r>
          </a:p>
        </p:txBody>
      </p:sp>
      <p:sp>
        <p:nvSpPr>
          <p:cNvPr id="9" name="Content Placeholder 6"/>
          <p:cNvSpPr txBox="1">
            <a:spLocks/>
          </p:cNvSpPr>
          <p:nvPr/>
        </p:nvSpPr>
        <p:spPr bwMode="auto">
          <a:xfrm>
            <a:off x="543696" y="5548281"/>
            <a:ext cx="9081317" cy="842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buClr>
                <a:srgbClr val="002060"/>
              </a:buClr>
            </a:pPr>
            <a:r>
              <a:rPr lang="en-US" sz="2400" kern="0" dirty="0"/>
              <a:t>The macro divides the length of the array to the size of its field.</a:t>
            </a:r>
          </a:p>
        </p:txBody>
      </p:sp>
      <p:sp>
        <p:nvSpPr>
          <p:cNvPr id="10" name="TextBox 9"/>
          <p:cNvSpPr txBox="1"/>
          <p:nvPr/>
        </p:nvSpPr>
        <p:spPr>
          <a:xfrm>
            <a:off x="1598599" y="4822786"/>
            <a:ext cx="8643551" cy="646331"/>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Size of number[10] is 10</a:t>
            </a:r>
          </a:p>
          <a:p>
            <a:r>
              <a:rPr lang="en-US" b="1" dirty="0">
                <a:latin typeface="Courier New" panose="02070309020205020404" pitchFamily="49" charset="0"/>
                <a:cs typeface="Courier New" panose="02070309020205020404" pitchFamily="49" charset="0"/>
              </a:rPr>
              <a:t>Size of </a:t>
            </a:r>
            <a:r>
              <a:rPr lang="en-US" b="1" dirty="0" err="1">
                <a:latin typeface="Courier New" panose="02070309020205020404" pitchFamily="49" charset="0"/>
                <a:cs typeface="Courier New" panose="02070309020205020404" pitchFamily="49" charset="0"/>
              </a:rPr>
              <a:t>teststr</a:t>
            </a:r>
            <a:r>
              <a:rPr lang="en-US" b="1" dirty="0">
                <a:latin typeface="Courier New" panose="02070309020205020404" pitchFamily="49" charset="0"/>
                <a:cs typeface="Courier New" panose="02070309020205020404" pitchFamily="49" charset="0"/>
              </a:rPr>
              <a:t>[20] is 20</a:t>
            </a:r>
          </a:p>
        </p:txBody>
      </p:sp>
      <p:sp>
        <p:nvSpPr>
          <p:cNvPr id="4" name="Slide Number Placeholder 3">
            <a:extLst>
              <a:ext uri="{FF2B5EF4-FFF2-40B4-BE49-F238E27FC236}">
                <a16:creationId xmlns:a16="http://schemas.microsoft.com/office/drawing/2014/main" id="{61702898-BB1C-47CC-AE6B-F1E5CDB8367A}"/>
              </a:ext>
            </a:extLst>
          </p:cNvPr>
          <p:cNvSpPr>
            <a:spLocks noGrp="1"/>
          </p:cNvSpPr>
          <p:nvPr>
            <p:ph type="sldNum" sz="quarter" idx="12"/>
          </p:nvPr>
        </p:nvSpPr>
        <p:spPr bwMode="auto">
          <a:xfrm>
            <a:off x="914400" y="676443"/>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Autofit/>
          </a:bodyPr>
          <a:lstStyle>
            <a:defPPr>
              <a:defRPr lang="en-US"/>
            </a:defPPr>
            <a:lvl1pPr algn="r" rtl="0" fontAlgn="base">
              <a:spcBef>
                <a:spcPct val="0"/>
              </a:spcBef>
              <a:spcAft>
                <a:spcPct val="0"/>
              </a:spcAft>
              <a:defRPr sz="1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defRPr/>
            </a:pPr>
            <a:fld id="{BF986BE0-612A-4390-8308-B009FDAC7C2F}" type="slidenum">
              <a:rPr lang="en-US" smtClean="0">
                <a:solidFill>
                  <a:srgbClr val="000000"/>
                </a:solidFill>
              </a:rPr>
              <a:pPr>
                <a:defRPr/>
              </a:pPr>
              <a:t>2</a:t>
            </a:fld>
            <a:endParaRPr lang="en-US">
              <a:solidFill>
                <a:srgbClr val="000000"/>
              </a:solidFill>
            </a:endParaRPr>
          </a:p>
        </p:txBody>
      </p:sp>
      <p:sp>
        <p:nvSpPr>
          <p:cNvPr id="5" name="Footer Placeholder 4">
            <a:extLst>
              <a:ext uri="{FF2B5EF4-FFF2-40B4-BE49-F238E27FC236}">
                <a16:creationId xmlns:a16="http://schemas.microsoft.com/office/drawing/2014/main" id="{C451A154-1079-43F2-99DB-A6B4C52300B7}"/>
              </a:ext>
            </a:extLst>
          </p:cNvPr>
          <p:cNvSpPr>
            <a:spLocks noGrp="1"/>
          </p:cNvSpPr>
          <p:nvPr>
            <p:ph type="ftr" sz="quarter" idx="11"/>
          </p:nvPr>
        </p:nvSpPr>
        <p:spPr/>
        <p:txBody>
          <a:bodyPr/>
          <a:lstStyle/>
          <a:p>
            <a:pPr>
              <a:defRPr/>
            </a:pPr>
            <a:r>
              <a:rPr lang="en-US"/>
              <a:t>Concurrency (13)</a:t>
            </a:r>
            <a:endParaRPr lang="en-US" dirty="0"/>
          </a:p>
        </p:txBody>
      </p:sp>
      <p:sp>
        <p:nvSpPr>
          <p:cNvPr id="11" name="TextBox 10">
            <a:extLst>
              <a:ext uri="{FF2B5EF4-FFF2-40B4-BE49-F238E27FC236}">
                <a16:creationId xmlns:a16="http://schemas.microsoft.com/office/drawing/2014/main" id="{B55B48AB-592A-4F00-BE0A-739AEA9B2A77}"/>
              </a:ext>
            </a:extLst>
          </p:cNvPr>
          <p:cNvSpPr txBox="1"/>
          <p:nvPr/>
        </p:nvSpPr>
        <p:spPr>
          <a:xfrm>
            <a:off x="1601989" y="2660007"/>
            <a:ext cx="8643551" cy="2031325"/>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int main()</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int number[10] = {1,1,1,1,1,1};</a:t>
            </a:r>
          </a:p>
          <a:p>
            <a:r>
              <a:rPr lang="en-US" b="1" dirty="0">
                <a:latin typeface="Courier New" panose="02070309020205020404" pitchFamily="49" charset="0"/>
                <a:cs typeface="Courier New" panose="02070309020205020404" pitchFamily="49" charset="0"/>
              </a:rPr>
              <a:t>   char *</a:t>
            </a:r>
            <a:r>
              <a:rPr lang="en-US" b="1" dirty="0" err="1">
                <a:latin typeface="Courier New" panose="02070309020205020404" pitchFamily="49" charset="0"/>
                <a:cs typeface="Courier New" panose="02070309020205020404" pitchFamily="49" charset="0"/>
              </a:rPr>
              <a:t>teststr</a:t>
            </a:r>
            <a:r>
              <a:rPr lang="en-US" b="1" dirty="0">
                <a:latin typeface="Courier New" panose="02070309020205020404" pitchFamily="49" charset="0"/>
                <a:cs typeface="Courier New" panose="02070309020205020404" pitchFamily="49" charset="0"/>
              </a:rPr>
              <a:t>[20] =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("Size of number[10] is %d\n", NUM_OF(number));</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("Size of </a:t>
            </a:r>
            <a:r>
              <a:rPr lang="en-US" b="1" dirty="0" err="1">
                <a:latin typeface="Courier New" panose="02070309020205020404" pitchFamily="49" charset="0"/>
                <a:cs typeface="Courier New" panose="02070309020205020404" pitchFamily="49" charset="0"/>
              </a:rPr>
              <a:t>teststr</a:t>
            </a:r>
            <a:r>
              <a:rPr lang="en-US" b="1" dirty="0">
                <a:latin typeface="Courier New" panose="02070309020205020404" pitchFamily="49" charset="0"/>
                <a:cs typeface="Courier New" panose="02070309020205020404" pitchFamily="49" charset="0"/>
              </a:rPr>
              <a:t>[20] is %d\n", NUM_OF(</a:t>
            </a:r>
            <a:r>
              <a:rPr lang="en-US" b="1" dirty="0" err="1">
                <a:latin typeface="Courier New" panose="02070309020205020404" pitchFamily="49" charset="0"/>
                <a:cs typeface="Courier New" panose="02070309020205020404" pitchFamily="49" charset="0"/>
              </a:rPr>
              <a:t>teststr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4758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5010" name="Rectangle 2"/>
          <p:cNvSpPr>
            <a:spLocks noGrp="1" noChangeArrowheads="1"/>
          </p:cNvSpPr>
          <p:nvPr>
            <p:ph type="title"/>
          </p:nvPr>
        </p:nvSpPr>
        <p:spPr/>
        <p:txBody>
          <a:bodyPr/>
          <a:lstStyle/>
          <a:p>
            <a:r>
              <a:rPr lang="en-US" sz="2800" dirty="0"/>
              <a:t>Chapter 6 Concurrency: Deadlock and Starvation</a:t>
            </a:r>
          </a:p>
        </p:txBody>
      </p:sp>
      <p:pic>
        <p:nvPicPr>
          <p:cNvPr id="2475012" name="Picture 4" descr="key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1589" y="3776663"/>
            <a:ext cx="2314575" cy="226536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27A05CA-5B85-4DFC-8430-6E8A1BCDE278}"/>
              </a:ext>
            </a:extLst>
          </p:cNvPr>
          <p:cNvSpPr>
            <a:spLocks noGrp="1"/>
          </p:cNvSpPr>
          <p:nvPr>
            <p:ph type="ftr" sz="quarter" idx="12"/>
          </p:nvPr>
        </p:nvSpPr>
        <p:spPr/>
        <p:txBody>
          <a:bodyPr/>
          <a:lstStyle/>
          <a:p>
            <a:pPr>
              <a:defRPr/>
            </a:pPr>
            <a:r>
              <a:rPr lang="en-US"/>
              <a:t>Concurrency (13)</a:t>
            </a:r>
            <a:endParaRPr lang="en-US" dirty="0"/>
          </a:p>
        </p:txBody>
      </p:sp>
      <p:sp>
        <p:nvSpPr>
          <p:cNvPr id="5" name="Slide Number Placeholder 4">
            <a:extLst>
              <a:ext uri="{FF2B5EF4-FFF2-40B4-BE49-F238E27FC236}">
                <a16:creationId xmlns:a16="http://schemas.microsoft.com/office/drawing/2014/main" id="{15E4C72A-3C5E-4431-8C07-0FAD03AA111A}"/>
              </a:ext>
            </a:extLst>
          </p:cNvPr>
          <p:cNvSpPr>
            <a:spLocks noGrp="1"/>
          </p:cNvSpPr>
          <p:nvPr>
            <p:ph type="sldNum" sz="quarter" idx="11"/>
          </p:nvPr>
        </p:nvSpPr>
        <p:spPr/>
        <p:txBody>
          <a:bodyPr/>
          <a:lstStyle/>
          <a:p>
            <a:pPr>
              <a:defRPr/>
            </a:pPr>
            <a:fld id="{05F3E5B3-DBDD-4BE1-9C90-2CB0F3BF80B9}" type="slidenum">
              <a:rPr lang="en-US" smtClean="0"/>
              <a:pPr>
                <a:defRPr/>
              </a:pPr>
              <a:t>20</a:t>
            </a:fld>
            <a:endParaRPr lang="en-US" dirty="0"/>
          </a:p>
        </p:txBody>
      </p:sp>
    </p:spTree>
    <p:extLst>
      <p:ext uri="{BB962C8B-B14F-4D97-AF65-F5344CB8AC3E}">
        <p14:creationId xmlns:p14="http://schemas.microsoft.com/office/powerpoint/2010/main" val="2072899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5010" name="Rectangle 2"/>
          <p:cNvSpPr>
            <a:spLocks noGrp="1" noChangeArrowheads="1"/>
          </p:cNvSpPr>
          <p:nvPr>
            <p:ph type="ctrTitle"/>
          </p:nvPr>
        </p:nvSpPr>
        <p:spPr/>
        <p:txBody>
          <a:bodyPr/>
          <a:lstStyle/>
          <a:p>
            <a:r>
              <a:rPr lang="en-US" dirty="0"/>
              <a:t>Chapter 6</a:t>
            </a:r>
            <a:br>
              <a:rPr lang="en-US" dirty="0"/>
            </a:br>
            <a:r>
              <a:rPr lang="en-US" dirty="0"/>
              <a:t>Concurrency:</a:t>
            </a:r>
            <a:br>
              <a:rPr lang="en-US" dirty="0"/>
            </a:br>
            <a:r>
              <a:rPr lang="en-US" dirty="0"/>
              <a:t>Deadlock and Starvation</a:t>
            </a:r>
          </a:p>
        </p:txBody>
      </p:sp>
      <p:pic>
        <p:nvPicPr>
          <p:cNvPr id="2475012" name="Picture 4" descr="key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6092" y="1373098"/>
            <a:ext cx="2314575" cy="226536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EADEA9A-3034-4AF4-9587-8F33CFB3B1A4}"/>
              </a:ext>
            </a:extLst>
          </p:cNvPr>
          <p:cNvSpPr>
            <a:spLocks noGrp="1"/>
          </p:cNvSpPr>
          <p:nvPr>
            <p:ph type="sldNum" sz="quarter" idx="12"/>
          </p:nvPr>
        </p:nvSpPr>
        <p:spPr/>
        <p:txBody>
          <a:bodyPr/>
          <a:lstStyle/>
          <a:p>
            <a:pPr>
              <a:defRPr/>
            </a:pPr>
            <a:fld id="{A0C1462C-D640-45B3-901B-F425AA5C3674}" type="slidenum">
              <a:rPr lang="en-US" smtClean="0"/>
              <a:pPr>
                <a:defRPr/>
              </a:pPr>
              <a:t>21</a:t>
            </a:fld>
            <a:endParaRPr lang="en-US" dirty="0"/>
          </a:p>
        </p:txBody>
      </p:sp>
    </p:spTree>
    <p:extLst>
      <p:ext uri="{BB962C8B-B14F-4D97-AF65-F5344CB8AC3E}">
        <p14:creationId xmlns:p14="http://schemas.microsoft.com/office/powerpoint/2010/main" val="1791690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eaLnBrk="1" hangingPunct="1"/>
            <a:r>
              <a:rPr lang="en-US" dirty="0">
                <a:cs typeface="Times New Roman" pitchFamily="18" charset="0"/>
              </a:rPr>
              <a:t>CS 345</a:t>
            </a:r>
            <a:endParaRPr lang="en-US" sz="2000" dirty="0">
              <a:cs typeface="Times New Roman" pitchFamily="18" charset="0"/>
            </a:endParaRPr>
          </a:p>
        </p:txBody>
      </p:sp>
      <p:sp>
        <p:nvSpPr>
          <p:cNvPr id="4" name="Footer Placeholder 3">
            <a:extLst>
              <a:ext uri="{FF2B5EF4-FFF2-40B4-BE49-F238E27FC236}">
                <a16:creationId xmlns:a16="http://schemas.microsoft.com/office/drawing/2014/main" id="{013F377F-77CE-4353-AB95-E72A6E6607F6}"/>
              </a:ext>
            </a:extLst>
          </p:cNvPr>
          <p:cNvSpPr>
            <a:spLocks noGrp="1"/>
          </p:cNvSpPr>
          <p:nvPr>
            <p:ph type="ftr" sz="quarter" idx="11"/>
          </p:nvPr>
        </p:nvSpPr>
        <p:spPr/>
        <p:txBody>
          <a:bodyPr/>
          <a:lstStyle/>
          <a:p>
            <a:pPr>
              <a:defRPr/>
            </a:pPr>
            <a:r>
              <a:rPr lang="en-US"/>
              <a:t>Concurrency (13)</a:t>
            </a:r>
            <a:endParaRPr lang="en-US" dirty="0"/>
          </a:p>
        </p:txBody>
      </p:sp>
      <p:sp>
        <p:nvSpPr>
          <p:cNvPr id="5" name="Slide Number Placeholder 4">
            <a:extLst>
              <a:ext uri="{FF2B5EF4-FFF2-40B4-BE49-F238E27FC236}">
                <a16:creationId xmlns:a16="http://schemas.microsoft.com/office/drawing/2014/main" id="{5654EE88-8FC0-423E-B839-31A733C46E41}"/>
              </a:ext>
            </a:extLst>
          </p:cNvPr>
          <p:cNvSpPr>
            <a:spLocks noGrp="1"/>
          </p:cNvSpPr>
          <p:nvPr>
            <p:ph type="sldNum" sz="quarter" idx="12"/>
          </p:nvPr>
        </p:nvSpPr>
        <p:spPr/>
        <p:txBody>
          <a:bodyPr/>
          <a:lstStyle/>
          <a:p>
            <a:pPr>
              <a:defRPr/>
            </a:pPr>
            <a:fld id="{0D7B5496-982B-480A-8085-B08F2CA91C21}" type="slidenum">
              <a:rPr lang="en-US" smtClean="0"/>
              <a:pPr>
                <a:defRPr/>
              </a:pPr>
              <a:t>22</a:t>
            </a:fld>
            <a:endParaRPr lang="en-US" dirty="0"/>
          </a:p>
        </p:txBody>
      </p:sp>
      <p:graphicFrame>
        <p:nvGraphicFramePr>
          <p:cNvPr id="3" name="Table 2"/>
          <p:cNvGraphicFramePr>
            <a:graphicFrameLocks noGrp="1"/>
          </p:cNvGraphicFramePr>
          <p:nvPr/>
        </p:nvGraphicFramePr>
        <p:xfrm>
          <a:off x="1251178" y="1625600"/>
          <a:ext cx="8846410" cy="4582160"/>
        </p:xfrm>
        <a:graphic>
          <a:graphicData uri="http://schemas.openxmlformats.org/drawingml/2006/table">
            <a:tbl>
              <a:tblPr firstRow="1" bandRow="1">
                <a:tableStyleId>{5C22544A-7EE6-4342-B048-85BDC9FD1C3A}</a:tableStyleId>
              </a:tblPr>
              <a:tblGrid>
                <a:gridCol w="5632588">
                  <a:extLst>
                    <a:ext uri="{9D8B030D-6E8A-4147-A177-3AD203B41FA5}">
                      <a16:colId xmlns:a16="http://schemas.microsoft.com/office/drawing/2014/main" val="20000"/>
                    </a:ext>
                  </a:extLst>
                </a:gridCol>
                <a:gridCol w="649482">
                  <a:extLst>
                    <a:ext uri="{9D8B030D-6E8A-4147-A177-3AD203B41FA5}">
                      <a16:colId xmlns:a16="http://schemas.microsoft.com/office/drawing/2014/main" val="20001"/>
                    </a:ext>
                  </a:extLst>
                </a:gridCol>
                <a:gridCol w="2564340">
                  <a:extLst>
                    <a:ext uri="{9D8B030D-6E8A-4147-A177-3AD203B41FA5}">
                      <a16:colId xmlns:a16="http://schemas.microsoft.com/office/drawing/2014/main" val="20002"/>
                    </a:ext>
                  </a:extLst>
                </a:gridCol>
              </a:tblGrid>
              <a:tr h="370840">
                <a:tc>
                  <a:txBody>
                    <a:bodyPr/>
                    <a:lstStyle/>
                    <a:p>
                      <a:r>
                        <a:rPr lang="en-US" dirty="0"/>
                        <a:t>Stalling’s Chapter</a:t>
                      </a:r>
                    </a:p>
                  </a:txBody>
                  <a:tcPr/>
                </a:tc>
                <a:tc>
                  <a:txBody>
                    <a:bodyPr/>
                    <a:lstStyle/>
                    <a:p>
                      <a:pPr algn="ctr"/>
                      <a:r>
                        <a:rPr lang="en-US" dirty="0"/>
                        <a:t>#</a:t>
                      </a:r>
                    </a:p>
                  </a:txBody>
                  <a:tcPr/>
                </a:tc>
                <a:tc>
                  <a:txBody>
                    <a:bodyPr/>
                    <a:lstStyle/>
                    <a:p>
                      <a:r>
                        <a:rPr lang="en-US" dirty="0"/>
                        <a:t>Project</a:t>
                      </a:r>
                    </a:p>
                  </a:txBody>
                  <a:tcPr/>
                </a:tc>
                <a:extLst>
                  <a:ext uri="{0D108BD9-81ED-4DB2-BD59-A6C34878D82A}">
                    <a16:rowId xmlns:a16="http://schemas.microsoft.com/office/drawing/2014/main" val="10000"/>
                  </a:ext>
                </a:extLst>
              </a:tr>
              <a:tr h="370840">
                <a:tc>
                  <a:txBody>
                    <a:bodyPr/>
                    <a:lstStyle/>
                    <a:p>
                      <a:r>
                        <a:rPr lang="en-US" dirty="0"/>
                        <a:t>1: Computer System Overview</a:t>
                      </a:r>
                    </a:p>
                    <a:p>
                      <a:r>
                        <a:rPr lang="en-US" dirty="0"/>
                        <a:t>2: Operating System Overview</a:t>
                      </a:r>
                    </a:p>
                  </a:txBody>
                  <a:tcPr/>
                </a:tc>
                <a:tc>
                  <a:txBody>
                    <a:bodyPr/>
                    <a:lstStyle/>
                    <a:p>
                      <a:pPr algn="ctr"/>
                      <a:r>
                        <a:rPr lang="en-US" dirty="0"/>
                        <a:t>4</a:t>
                      </a:r>
                    </a:p>
                  </a:txBody>
                  <a:tcPr/>
                </a:tc>
                <a:tc>
                  <a:txBody>
                    <a:bodyPr/>
                    <a:lstStyle/>
                    <a:p>
                      <a:r>
                        <a:rPr lang="en-US" dirty="0"/>
                        <a:t>P1:</a:t>
                      </a:r>
                      <a:r>
                        <a:rPr lang="en-US" baseline="0" dirty="0"/>
                        <a:t> Shell</a:t>
                      </a:r>
                      <a:endParaRPr lang="en-US" dirty="0"/>
                    </a:p>
                  </a:txBody>
                  <a:tcPr/>
                </a:tc>
                <a:extLst>
                  <a:ext uri="{0D108BD9-81ED-4DB2-BD59-A6C34878D82A}">
                    <a16:rowId xmlns:a16="http://schemas.microsoft.com/office/drawing/2014/main" val="10001"/>
                  </a:ext>
                </a:extLst>
              </a:tr>
              <a:tr h="370840">
                <a:tc>
                  <a:txBody>
                    <a:bodyPr/>
                    <a:lstStyle/>
                    <a:p>
                      <a:r>
                        <a:rPr lang="en-US" dirty="0"/>
                        <a:t>3: Process Description and Control</a:t>
                      </a:r>
                    </a:p>
                    <a:p>
                      <a:r>
                        <a:rPr lang="en-US" dirty="0"/>
                        <a:t>4: Threads</a:t>
                      </a:r>
                    </a:p>
                  </a:txBody>
                  <a:tcPr/>
                </a:tc>
                <a:tc>
                  <a:txBody>
                    <a:bodyPr/>
                    <a:lstStyle/>
                    <a:p>
                      <a:pPr algn="ctr"/>
                      <a:r>
                        <a:rPr lang="en-US" dirty="0"/>
                        <a:t>4</a:t>
                      </a:r>
                    </a:p>
                  </a:txBody>
                  <a:tcPr/>
                </a:tc>
                <a:tc>
                  <a:txBody>
                    <a:bodyPr/>
                    <a:lstStyle/>
                    <a:p>
                      <a:r>
                        <a:rPr lang="en-US" dirty="0"/>
                        <a:t>P2: Tasking</a:t>
                      </a:r>
                    </a:p>
                  </a:txBody>
                  <a:tcPr/>
                </a:tc>
                <a:extLst>
                  <a:ext uri="{0D108BD9-81ED-4DB2-BD59-A6C34878D82A}">
                    <a16:rowId xmlns:a16="http://schemas.microsoft.com/office/drawing/2014/main" val="10002"/>
                  </a:ext>
                </a:extLst>
              </a:tr>
              <a:tr h="370840">
                <a:tc>
                  <a:txBody>
                    <a:bodyPr/>
                    <a:lstStyle/>
                    <a:p>
                      <a:r>
                        <a:rPr lang="en-US" dirty="0"/>
                        <a:t>5: Concurrency: ME and Synchronization</a:t>
                      </a:r>
                    </a:p>
                    <a:p>
                      <a:r>
                        <a:rPr lang="en-US" dirty="0"/>
                        <a:t>6: Concurrency: Deadlock and Starvation</a:t>
                      </a:r>
                    </a:p>
                  </a:txBody>
                  <a:tcPr/>
                </a:tc>
                <a:tc>
                  <a:txBody>
                    <a:bodyPr/>
                    <a:lstStyle/>
                    <a:p>
                      <a:pPr algn="ctr"/>
                      <a:r>
                        <a:rPr lang="en-US" dirty="0"/>
                        <a:t>6</a:t>
                      </a:r>
                    </a:p>
                  </a:txBody>
                  <a:tcPr/>
                </a:tc>
                <a:tc>
                  <a:txBody>
                    <a:bodyPr/>
                    <a:lstStyle/>
                    <a:p>
                      <a:r>
                        <a:rPr lang="en-US" dirty="0"/>
                        <a:t>P3: Jurassic Park</a:t>
                      </a:r>
                    </a:p>
                  </a:txBody>
                  <a:tcPr/>
                </a:tc>
                <a:extLst>
                  <a:ext uri="{0D108BD9-81ED-4DB2-BD59-A6C34878D82A}">
                    <a16:rowId xmlns:a16="http://schemas.microsoft.com/office/drawing/2014/main" val="10003"/>
                  </a:ext>
                </a:extLst>
              </a:tr>
              <a:tr h="370840">
                <a:tc>
                  <a:txBody>
                    <a:bodyPr/>
                    <a:lstStyle/>
                    <a:p>
                      <a:r>
                        <a:rPr lang="en-US" dirty="0"/>
                        <a:t>7: Memory</a:t>
                      </a:r>
                      <a:r>
                        <a:rPr lang="en-US" baseline="0" dirty="0"/>
                        <a:t> Management</a:t>
                      </a:r>
                    </a:p>
                    <a:p>
                      <a:r>
                        <a:rPr lang="en-US" baseline="0" dirty="0"/>
                        <a:t>8: Virtual memory</a:t>
                      </a:r>
                      <a:endParaRPr lang="en-US" dirty="0"/>
                    </a:p>
                  </a:txBody>
                  <a:tcPr/>
                </a:tc>
                <a:tc>
                  <a:txBody>
                    <a:bodyPr/>
                    <a:lstStyle/>
                    <a:p>
                      <a:pPr algn="ctr"/>
                      <a:r>
                        <a:rPr lang="en-US" dirty="0"/>
                        <a:t>6</a:t>
                      </a:r>
                    </a:p>
                  </a:txBody>
                  <a:tcPr/>
                </a:tc>
                <a:tc>
                  <a:txBody>
                    <a:bodyPr/>
                    <a:lstStyle/>
                    <a:p>
                      <a:r>
                        <a:rPr lang="en-US" dirty="0"/>
                        <a:t>P4: Virtual Memory</a:t>
                      </a:r>
                    </a:p>
                  </a:txBody>
                  <a:tcPr/>
                </a:tc>
                <a:extLst>
                  <a:ext uri="{0D108BD9-81ED-4DB2-BD59-A6C34878D82A}">
                    <a16:rowId xmlns:a16="http://schemas.microsoft.com/office/drawing/2014/main" val="10004"/>
                  </a:ext>
                </a:extLst>
              </a:tr>
              <a:tr h="370840">
                <a:tc>
                  <a:txBody>
                    <a:bodyPr/>
                    <a:lstStyle/>
                    <a:p>
                      <a:r>
                        <a:rPr lang="en-US" dirty="0"/>
                        <a:t>9: Uniprocessor Scheduling</a:t>
                      </a:r>
                    </a:p>
                    <a:p>
                      <a:r>
                        <a:rPr lang="en-US" dirty="0"/>
                        <a:t>10:</a:t>
                      </a:r>
                      <a:r>
                        <a:rPr lang="en-US" baseline="0" dirty="0"/>
                        <a:t> Multiprocessor and Real-Time Scheduling</a:t>
                      </a:r>
                      <a:endParaRPr lang="en-US" dirty="0"/>
                    </a:p>
                  </a:txBody>
                  <a:tcPr/>
                </a:tc>
                <a:tc>
                  <a:txBody>
                    <a:bodyPr/>
                    <a:lstStyle/>
                    <a:p>
                      <a:pPr algn="ctr"/>
                      <a:r>
                        <a:rPr lang="en-US" dirty="0"/>
                        <a:t>6</a:t>
                      </a:r>
                    </a:p>
                  </a:txBody>
                  <a:tcPr/>
                </a:tc>
                <a:tc>
                  <a:txBody>
                    <a:bodyPr/>
                    <a:lstStyle/>
                    <a:p>
                      <a:r>
                        <a:rPr lang="en-US" dirty="0"/>
                        <a:t>P5: Scheduling</a:t>
                      </a:r>
                    </a:p>
                  </a:txBody>
                  <a:tcPr/>
                </a:tc>
                <a:extLst>
                  <a:ext uri="{0D108BD9-81ED-4DB2-BD59-A6C34878D82A}">
                    <a16:rowId xmlns:a16="http://schemas.microsoft.com/office/drawing/2014/main" val="10005"/>
                  </a:ext>
                </a:extLst>
              </a:tr>
              <a:tr h="370840">
                <a:tc>
                  <a:txBody>
                    <a:bodyPr/>
                    <a:lstStyle/>
                    <a:p>
                      <a:r>
                        <a:rPr lang="en-US" dirty="0"/>
                        <a:t>11: I/O Management and Disk Scheduling</a:t>
                      </a:r>
                    </a:p>
                    <a:p>
                      <a:r>
                        <a:rPr lang="en-US" dirty="0"/>
                        <a:t>12: File Management</a:t>
                      </a:r>
                    </a:p>
                  </a:txBody>
                  <a:tcPr/>
                </a:tc>
                <a:tc>
                  <a:txBody>
                    <a:bodyPr/>
                    <a:lstStyle/>
                    <a:p>
                      <a:pPr algn="ctr"/>
                      <a:r>
                        <a:rPr lang="en-US" dirty="0"/>
                        <a:t>8</a:t>
                      </a:r>
                    </a:p>
                  </a:txBody>
                  <a:tcPr/>
                </a:tc>
                <a:tc>
                  <a:txBody>
                    <a:bodyPr/>
                    <a:lstStyle/>
                    <a:p>
                      <a:r>
                        <a:rPr lang="en-US" dirty="0"/>
                        <a:t>P6: FAT</a:t>
                      </a:r>
                    </a:p>
                  </a:txBody>
                  <a:tcPr/>
                </a:tc>
                <a:extLst>
                  <a:ext uri="{0D108BD9-81ED-4DB2-BD59-A6C34878D82A}">
                    <a16:rowId xmlns:a16="http://schemas.microsoft.com/office/drawing/2014/main" val="10006"/>
                  </a:ext>
                </a:extLst>
              </a:tr>
              <a:tr h="370840">
                <a:tc>
                  <a:txBody>
                    <a:bodyPr/>
                    <a:lstStyle/>
                    <a:p>
                      <a:r>
                        <a:rPr lang="en-US" dirty="0"/>
                        <a:t>Student</a:t>
                      </a:r>
                      <a:r>
                        <a:rPr lang="en-US" baseline="0" dirty="0"/>
                        <a:t> Presentations</a:t>
                      </a:r>
                      <a:endParaRPr lang="en-US" dirty="0"/>
                    </a:p>
                  </a:txBody>
                  <a:tcPr/>
                </a:tc>
                <a:tc>
                  <a:txBody>
                    <a:bodyPr/>
                    <a:lstStyle/>
                    <a:p>
                      <a:pPr algn="ctr"/>
                      <a:r>
                        <a:rPr lang="en-US" dirty="0"/>
                        <a:t>6</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2" name="Right Arrow 1"/>
          <p:cNvSpPr/>
          <p:nvPr/>
        </p:nvSpPr>
        <p:spPr bwMode="auto">
          <a:xfrm>
            <a:off x="689474" y="3506010"/>
            <a:ext cx="537882" cy="443753"/>
          </a:xfrm>
          <a:prstGeom prst="rightArrow">
            <a:avLst/>
          </a:prstGeom>
          <a:solidFill>
            <a:srgbClr val="FF0000"/>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Tree>
    <p:extLst>
      <p:ext uri="{BB962C8B-B14F-4D97-AF65-F5344CB8AC3E}">
        <p14:creationId xmlns:p14="http://schemas.microsoft.com/office/powerpoint/2010/main" val="1810800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4946" name="Rectangle 2"/>
          <p:cNvSpPr>
            <a:spLocks noGrp="1" noChangeArrowheads="1"/>
          </p:cNvSpPr>
          <p:nvPr>
            <p:ph type="title"/>
          </p:nvPr>
        </p:nvSpPr>
        <p:spPr/>
        <p:txBody>
          <a:bodyPr/>
          <a:lstStyle/>
          <a:p>
            <a:r>
              <a:rPr lang="en-US" dirty="0"/>
              <a:t>Learning Objectives…</a:t>
            </a:r>
          </a:p>
        </p:txBody>
      </p:sp>
      <p:sp>
        <p:nvSpPr>
          <p:cNvPr id="2514947" name="Rectangle 3"/>
          <p:cNvSpPr>
            <a:spLocks noGrp="1" noChangeArrowheads="1"/>
          </p:cNvSpPr>
          <p:nvPr>
            <p:ph idx="1"/>
          </p:nvPr>
        </p:nvSpPr>
        <p:spPr>
          <a:xfrm>
            <a:off x="617491" y="1489213"/>
            <a:ext cx="4909516" cy="4779963"/>
          </a:xfrm>
        </p:spPr>
        <p:txBody>
          <a:bodyPr/>
          <a:lstStyle/>
          <a:p>
            <a:pPr marL="0" indent="0">
              <a:spcBef>
                <a:spcPts val="600"/>
              </a:spcBef>
              <a:buNone/>
            </a:pPr>
            <a:r>
              <a:rPr lang="en-US" sz="2000" b="1" u="sng" dirty="0"/>
              <a:t>Learning Outcomes</a:t>
            </a:r>
          </a:p>
          <a:p>
            <a:pPr marL="0" indent="0">
              <a:spcBef>
                <a:spcPts val="600"/>
              </a:spcBef>
              <a:buNone/>
            </a:pPr>
            <a:r>
              <a:rPr lang="en-US" sz="2000" dirty="0"/>
              <a:t>After completing this section, you should be able to</a:t>
            </a:r>
          </a:p>
          <a:p>
            <a:pPr>
              <a:spcBef>
                <a:spcPts val="600"/>
              </a:spcBef>
            </a:pPr>
            <a:r>
              <a:rPr lang="en-US" sz="1600" dirty="0"/>
              <a:t>List and explain the conditions of deadlock.</a:t>
            </a:r>
          </a:p>
          <a:p>
            <a:pPr>
              <a:spcBef>
                <a:spcPts val="600"/>
              </a:spcBef>
            </a:pPr>
            <a:r>
              <a:rPr lang="en-US" sz="1600" dirty="0"/>
              <a:t>Define deadlock prevention and describe deadlock prevention strategies related to each of the conditions for deadlock.</a:t>
            </a:r>
          </a:p>
          <a:p>
            <a:pPr>
              <a:spcBef>
                <a:spcPts val="600"/>
              </a:spcBef>
            </a:pPr>
            <a:r>
              <a:rPr lang="en-US" sz="1600" dirty="0"/>
              <a:t>Explain the difference between deadlock prevention and deadlock avoidance.</a:t>
            </a:r>
          </a:p>
          <a:p>
            <a:pPr>
              <a:spcBef>
                <a:spcPts val="600"/>
              </a:spcBef>
            </a:pPr>
            <a:r>
              <a:rPr lang="en-US" sz="1600" dirty="0"/>
              <a:t>Understand how an integrated deadlock strategy can be designed.</a:t>
            </a:r>
          </a:p>
          <a:p>
            <a:pPr>
              <a:spcBef>
                <a:spcPts val="600"/>
              </a:spcBef>
            </a:pPr>
            <a:r>
              <a:rPr lang="en-US" sz="1600" dirty="0"/>
              <a:t>Analyze the dining philosophers problem.</a:t>
            </a:r>
          </a:p>
          <a:p>
            <a:pPr>
              <a:spcBef>
                <a:spcPts val="600"/>
              </a:spcBef>
            </a:pPr>
            <a:r>
              <a:rPr lang="en-US" sz="1600" dirty="0"/>
              <a:t>Explain the concurrency and synchronization methods used in UNIX, Linux, Solaris, and Windows 7.</a:t>
            </a:r>
          </a:p>
        </p:txBody>
      </p:sp>
      <p:sp>
        <p:nvSpPr>
          <p:cNvPr id="7" name="Rectangle 3"/>
          <p:cNvSpPr txBox="1">
            <a:spLocks noChangeArrowheads="1"/>
          </p:cNvSpPr>
          <p:nvPr/>
        </p:nvSpPr>
        <p:spPr bwMode="auto">
          <a:xfrm>
            <a:off x="6265719" y="1489212"/>
            <a:ext cx="3713170" cy="50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marL="0" indent="0">
              <a:lnSpc>
                <a:spcPct val="80000"/>
              </a:lnSpc>
              <a:buNone/>
            </a:pPr>
            <a:r>
              <a:rPr lang="en-US" sz="2000" b="1" u="sng" kern="0" dirty="0"/>
              <a:t>Topics</a:t>
            </a:r>
          </a:p>
          <a:p>
            <a:pPr>
              <a:spcBef>
                <a:spcPts val="1200"/>
              </a:spcBef>
            </a:pPr>
            <a:r>
              <a:rPr lang="en-US" sz="2000" dirty="0"/>
              <a:t>Resources</a:t>
            </a:r>
          </a:p>
          <a:p>
            <a:pPr>
              <a:spcBef>
                <a:spcPts val="0"/>
              </a:spcBef>
            </a:pPr>
            <a:r>
              <a:rPr lang="en-US" sz="2000" dirty="0"/>
              <a:t>Deadlock</a:t>
            </a:r>
          </a:p>
          <a:p>
            <a:pPr>
              <a:spcBef>
                <a:spcPts val="0"/>
              </a:spcBef>
            </a:pPr>
            <a:r>
              <a:rPr lang="en-US" sz="2000" dirty="0"/>
              <a:t>Joint Process Diagrams</a:t>
            </a:r>
          </a:p>
          <a:p>
            <a:pPr>
              <a:spcBef>
                <a:spcPts val="0"/>
              </a:spcBef>
            </a:pPr>
            <a:r>
              <a:rPr lang="en-US" sz="2000" dirty="0"/>
              <a:t>Deadlock Conditions</a:t>
            </a:r>
          </a:p>
          <a:p>
            <a:pPr>
              <a:spcBef>
                <a:spcPts val="0"/>
              </a:spcBef>
            </a:pPr>
            <a:r>
              <a:rPr lang="en-US" sz="2000" dirty="0"/>
              <a:t>Circular Wait</a:t>
            </a:r>
          </a:p>
          <a:p>
            <a:pPr>
              <a:spcBef>
                <a:spcPts val="0"/>
              </a:spcBef>
            </a:pPr>
            <a:r>
              <a:rPr lang="en-US" sz="2000" dirty="0"/>
              <a:t>Resource Allocation Graph</a:t>
            </a:r>
          </a:p>
          <a:p>
            <a:pPr>
              <a:spcBef>
                <a:spcPts val="0"/>
              </a:spcBef>
            </a:pPr>
            <a:r>
              <a:rPr lang="en-US" sz="2000" dirty="0"/>
              <a:t>Handling Deadlock</a:t>
            </a:r>
          </a:p>
          <a:p>
            <a:pPr>
              <a:spcBef>
                <a:spcPts val="0"/>
              </a:spcBef>
            </a:pPr>
            <a:r>
              <a:rPr lang="en-US" sz="2000" dirty="0"/>
              <a:t>Avoidance</a:t>
            </a:r>
          </a:p>
          <a:p>
            <a:pPr>
              <a:spcBef>
                <a:spcPts val="0"/>
              </a:spcBef>
            </a:pPr>
            <a:r>
              <a:rPr lang="en-US" sz="2000" dirty="0"/>
              <a:t>Detection</a:t>
            </a:r>
          </a:p>
          <a:p>
            <a:pPr>
              <a:spcBef>
                <a:spcPts val="0"/>
              </a:spcBef>
            </a:pPr>
            <a:r>
              <a:rPr lang="en-US" sz="2000" dirty="0"/>
              <a:t>Recovery</a:t>
            </a:r>
          </a:p>
        </p:txBody>
      </p:sp>
      <p:sp>
        <p:nvSpPr>
          <p:cNvPr id="2" name="Footer Placeholder 1">
            <a:extLst>
              <a:ext uri="{FF2B5EF4-FFF2-40B4-BE49-F238E27FC236}">
                <a16:creationId xmlns:a16="http://schemas.microsoft.com/office/drawing/2014/main" id="{E3A1EA5E-BA61-4D45-ABB0-CBD1CC5CBE0D}"/>
              </a:ext>
            </a:extLst>
          </p:cNvPr>
          <p:cNvSpPr>
            <a:spLocks noGrp="1"/>
          </p:cNvSpPr>
          <p:nvPr>
            <p:ph type="ftr" sz="quarter" idx="11"/>
          </p:nvPr>
        </p:nvSpPr>
        <p:spPr/>
        <p:txBody>
          <a:bodyPr/>
          <a:lstStyle/>
          <a:p>
            <a:pPr>
              <a:defRPr/>
            </a:pPr>
            <a:r>
              <a:rPr lang="en-US"/>
              <a:t>Concurrency (13)</a:t>
            </a:r>
            <a:endParaRPr lang="en-US" dirty="0"/>
          </a:p>
        </p:txBody>
      </p:sp>
      <p:sp>
        <p:nvSpPr>
          <p:cNvPr id="3" name="Slide Number Placeholder 2">
            <a:extLst>
              <a:ext uri="{FF2B5EF4-FFF2-40B4-BE49-F238E27FC236}">
                <a16:creationId xmlns:a16="http://schemas.microsoft.com/office/drawing/2014/main" id="{EC058E12-9C2E-4498-BE9D-06201746D79A}"/>
              </a:ext>
            </a:extLst>
          </p:cNvPr>
          <p:cNvSpPr>
            <a:spLocks noGrp="1"/>
          </p:cNvSpPr>
          <p:nvPr>
            <p:ph type="sldNum" sz="quarter" idx="12"/>
          </p:nvPr>
        </p:nvSpPr>
        <p:spPr/>
        <p:txBody>
          <a:bodyPr/>
          <a:lstStyle/>
          <a:p>
            <a:pPr>
              <a:defRPr/>
            </a:pPr>
            <a:fld id="{0D7B5496-982B-480A-8085-B08F2CA91C21}" type="slidenum">
              <a:rPr lang="en-US" smtClean="0"/>
              <a:pPr>
                <a:defRPr/>
              </a:pPr>
              <a:t>23</a:t>
            </a:fld>
            <a:endParaRPr lang="en-US" dirty="0"/>
          </a:p>
        </p:txBody>
      </p:sp>
    </p:spTree>
    <p:extLst>
      <p:ext uri="{BB962C8B-B14F-4D97-AF65-F5344CB8AC3E}">
        <p14:creationId xmlns:p14="http://schemas.microsoft.com/office/powerpoint/2010/main" val="271105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9349"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r>
              <a:rPr lang="en-US" dirty="0"/>
              <a:t>Quiz 6.1</a:t>
            </a:r>
          </a:p>
        </p:txBody>
      </p:sp>
      <p:sp>
        <p:nvSpPr>
          <p:cNvPr id="2489416" name="Rectangle 3"/>
          <p:cNvSpPr>
            <a:spLocks noChangeArrowheads="1"/>
          </p:cNvSpPr>
          <p:nvPr/>
        </p:nvSpPr>
        <p:spPr bwMode="auto">
          <a:xfrm>
            <a:off x="781233" y="1507294"/>
            <a:ext cx="5447195" cy="1842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folHlink"/>
              </a:buClr>
              <a:buSzPct val="60000"/>
            </a:pPr>
            <a:r>
              <a:rPr lang="en-US" dirty="0">
                <a:latin typeface="Arial" charset="0"/>
              </a:rPr>
              <a:t>How could deadlock occur when</a:t>
            </a:r>
          </a:p>
          <a:p>
            <a:pPr marL="228600" lvl="1" indent="-228600">
              <a:spcBef>
                <a:spcPct val="20000"/>
              </a:spcBef>
              <a:buClr>
                <a:schemeClr val="folHlink"/>
              </a:buClr>
              <a:buSzPct val="60000"/>
              <a:buFont typeface="Wingdings" pitchFamily="2" charset="2"/>
              <a:buChar char="n"/>
            </a:pPr>
            <a:r>
              <a:rPr lang="en-US" sz="2000" dirty="0">
                <a:latin typeface="Arial" charset="0"/>
              </a:rPr>
              <a:t>200K bytes of memory is available for allocation by the system</a:t>
            </a:r>
          </a:p>
          <a:p>
            <a:pPr marL="228600" lvl="1" indent="-228600">
              <a:spcBef>
                <a:spcPct val="20000"/>
              </a:spcBef>
              <a:buClr>
                <a:schemeClr val="folHlink"/>
              </a:buClr>
              <a:buSzPct val="60000"/>
              <a:buFont typeface="Wingdings" pitchFamily="2" charset="2"/>
              <a:buChar char="n"/>
            </a:pPr>
            <a:r>
              <a:rPr lang="en-US" sz="2000" dirty="0">
                <a:latin typeface="Arial" charset="0"/>
              </a:rPr>
              <a:t>Process 1 needs 140K in 80K, 60K blocks</a:t>
            </a:r>
          </a:p>
          <a:p>
            <a:pPr marL="228600" lvl="1" indent="-228600">
              <a:spcBef>
                <a:spcPct val="20000"/>
              </a:spcBef>
              <a:buClr>
                <a:schemeClr val="folHlink"/>
              </a:buClr>
              <a:buSzPct val="60000"/>
              <a:buFont typeface="Wingdings" pitchFamily="2" charset="2"/>
              <a:buChar char="n"/>
            </a:pPr>
            <a:r>
              <a:rPr lang="en-US" sz="2000" dirty="0">
                <a:latin typeface="Arial" charset="0"/>
              </a:rPr>
              <a:t>Process 2 needs 150k in 70K, 80K blocks</a:t>
            </a:r>
          </a:p>
        </p:txBody>
      </p:sp>
      <p:sp>
        <p:nvSpPr>
          <p:cNvPr id="12" name="Rectangle 3"/>
          <p:cNvSpPr>
            <a:spLocks noChangeArrowheads="1"/>
          </p:cNvSpPr>
          <p:nvPr/>
        </p:nvSpPr>
        <p:spPr bwMode="auto">
          <a:xfrm>
            <a:off x="781232" y="3822632"/>
            <a:ext cx="5526708" cy="242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folHlink"/>
              </a:buClr>
              <a:buSzPct val="60000"/>
            </a:pPr>
            <a:r>
              <a:rPr lang="en-US" dirty="0">
                <a:latin typeface="Arial" charset="0"/>
              </a:rPr>
              <a:t>How could deadlock occur when</a:t>
            </a:r>
          </a:p>
          <a:p>
            <a:pPr marL="228600" lvl="1" indent="-228600">
              <a:spcBef>
                <a:spcPct val="20000"/>
              </a:spcBef>
              <a:buClr>
                <a:schemeClr val="folHlink"/>
              </a:buClr>
              <a:buSzPct val="60000"/>
              <a:buFont typeface="Wingdings" pitchFamily="2" charset="2"/>
              <a:buChar char="n"/>
            </a:pPr>
            <a:r>
              <a:rPr lang="en-US" sz="2000" dirty="0">
                <a:latin typeface="Arial" charset="0"/>
              </a:rPr>
              <a:t>Two processes need to communicate via send/receive messages</a:t>
            </a:r>
          </a:p>
          <a:p>
            <a:pPr marL="228600" lvl="1" indent="-228600">
              <a:spcBef>
                <a:spcPct val="20000"/>
              </a:spcBef>
              <a:buClr>
                <a:schemeClr val="folHlink"/>
              </a:buClr>
              <a:buSzPct val="60000"/>
              <a:buFont typeface="Wingdings" pitchFamily="2" charset="2"/>
              <a:buChar char="n"/>
            </a:pPr>
            <a:r>
              <a:rPr lang="en-US" sz="2000" dirty="0">
                <a:latin typeface="Arial" charset="0"/>
              </a:rPr>
              <a:t>Process 1 waits to hear from process 2 before sending data</a:t>
            </a:r>
          </a:p>
          <a:p>
            <a:pPr marL="228600" lvl="1" indent="-228600">
              <a:spcBef>
                <a:spcPct val="20000"/>
              </a:spcBef>
              <a:buClr>
                <a:schemeClr val="folHlink"/>
              </a:buClr>
              <a:buSzPct val="60000"/>
              <a:buFont typeface="Wingdings" pitchFamily="2" charset="2"/>
              <a:buChar char="n"/>
            </a:pPr>
            <a:r>
              <a:rPr lang="en-US" sz="2000" dirty="0">
                <a:latin typeface="Arial" charset="0"/>
              </a:rPr>
              <a:t>Process 2 proceeds after hearing from process 1</a:t>
            </a:r>
          </a:p>
        </p:txBody>
      </p:sp>
      <p:graphicFrame>
        <p:nvGraphicFramePr>
          <p:cNvPr id="11" name="Group 5"/>
          <p:cNvGraphicFramePr>
            <a:graphicFrameLocks noGrp="1"/>
          </p:cNvGraphicFramePr>
          <p:nvPr/>
        </p:nvGraphicFramePr>
        <p:xfrm>
          <a:off x="6677839" y="2057325"/>
          <a:ext cx="1554480" cy="1219200"/>
        </p:xfrm>
        <a:graphic>
          <a:graphicData uri="http://schemas.openxmlformats.org/drawingml/2006/table">
            <a:tbl>
              <a:tblPr/>
              <a:tblGrid>
                <a:gridCol w="1554480">
                  <a:extLst>
                    <a:ext uri="{9D8B030D-6E8A-4147-A177-3AD203B41FA5}">
                      <a16:colId xmlns:a16="http://schemas.microsoft.com/office/drawing/2014/main" val="20000"/>
                    </a:ext>
                  </a:extLst>
                </a:gridCol>
              </a:tblGrid>
              <a:tr h="3030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tx1"/>
                          </a:solidFill>
                          <a:effectLst/>
                          <a:latin typeface="Arial" charset="0"/>
                        </a:rPr>
                        <a:t>Process 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r h="272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Arial" charset="0"/>
                        </a:rPr>
                        <a:t>Request 80K bytes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180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Arial" charset="0"/>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2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Arial" charset="0"/>
                        </a:rPr>
                        <a:t>Request 60K bytes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180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Arial" charset="0"/>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3" name="Group 5"/>
          <p:cNvGraphicFramePr>
            <a:graphicFrameLocks noGrp="1"/>
          </p:cNvGraphicFramePr>
          <p:nvPr/>
        </p:nvGraphicFramePr>
        <p:xfrm>
          <a:off x="8322986" y="2053943"/>
          <a:ext cx="1554480" cy="1219200"/>
        </p:xfrm>
        <a:graphic>
          <a:graphicData uri="http://schemas.openxmlformats.org/drawingml/2006/table">
            <a:tbl>
              <a:tblPr/>
              <a:tblGrid>
                <a:gridCol w="1554480">
                  <a:extLst>
                    <a:ext uri="{9D8B030D-6E8A-4147-A177-3AD203B41FA5}">
                      <a16:colId xmlns:a16="http://schemas.microsoft.com/office/drawing/2014/main" val="20000"/>
                    </a:ext>
                  </a:extLst>
                </a:gridCol>
              </a:tblGrid>
              <a:tr h="3030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tx1"/>
                          </a:solidFill>
                          <a:effectLst/>
                          <a:latin typeface="Arial" charset="0"/>
                        </a:rPr>
                        <a:t>Process 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r h="18180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Arial" charset="0"/>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2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Arial" charset="0"/>
                        </a:rPr>
                        <a:t>Request 70K bytes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180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Arial" charset="0"/>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2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Arial" charset="0"/>
                        </a:rPr>
                        <a:t>Request 80K bytes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4" name="Group 39"/>
          <p:cNvGraphicFramePr>
            <a:graphicFrameLocks noGrp="1"/>
          </p:cNvGraphicFramePr>
          <p:nvPr/>
        </p:nvGraphicFramePr>
        <p:xfrm>
          <a:off x="6677839" y="4409192"/>
          <a:ext cx="1554480" cy="1219200"/>
        </p:xfrm>
        <a:graphic>
          <a:graphicData uri="http://schemas.openxmlformats.org/drawingml/2006/table">
            <a:tbl>
              <a:tblPr/>
              <a:tblGrid>
                <a:gridCol w="1554480">
                  <a:extLst>
                    <a:ext uri="{9D8B030D-6E8A-4147-A177-3AD203B41FA5}">
                      <a16:colId xmlns:a16="http://schemas.microsoft.com/office/drawing/2014/main" val="20000"/>
                    </a:ext>
                  </a:extLst>
                </a:gridCol>
              </a:tblGrid>
              <a:tr h="20398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tx1"/>
                          </a:solidFill>
                          <a:effectLst/>
                          <a:latin typeface="Arial" charset="0"/>
                        </a:rPr>
                        <a:t>Process 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r h="183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Arial" charset="0"/>
                        </a:rPr>
                        <a:t>Receive(P2)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239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Arial" charset="0"/>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3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Arial" charset="0"/>
                        </a:rPr>
                        <a:t>Send(P2)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288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Arial" charset="0"/>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 name="Group 39"/>
          <p:cNvGraphicFramePr>
            <a:graphicFrameLocks noGrp="1"/>
          </p:cNvGraphicFramePr>
          <p:nvPr/>
        </p:nvGraphicFramePr>
        <p:xfrm>
          <a:off x="8322986" y="4409192"/>
          <a:ext cx="1554480" cy="1219200"/>
        </p:xfrm>
        <a:graphic>
          <a:graphicData uri="http://schemas.openxmlformats.org/drawingml/2006/table">
            <a:tbl>
              <a:tblPr/>
              <a:tblGrid>
                <a:gridCol w="1554480">
                  <a:extLst>
                    <a:ext uri="{9D8B030D-6E8A-4147-A177-3AD203B41FA5}">
                      <a16:colId xmlns:a16="http://schemas.microsoft.com/office/drawing/2014/main" val="20000"/>
                    </a:ext>
                  </a:extLst>
                </a:gridCol>
              </a:tblGrid>
              <a:tr h="20398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tx1"/>
                          </a:solidFill>
                          <a:effectLst/>
                          <a:latin typeface="Arial" charset="0"/>
                        </a:rPr>
                        <a:t>Process 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r h="12730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Arial" charset="0"/>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3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Arial" charset="0"/>
                        </a:rPr>
                        <a:t>Receive(P1)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730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Arial" charset="0"/>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3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Arial" charset="0"/>
                        </a:rPr>
                        <a:t>Send(P1)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Footer Placeholder 1">
            <a:extLst>
              <a:ext uri="{FF2B5EF4-FFF2-40B4-BE49-F238E27FC236}">
                <a16:creationId xmlns:a16="http://schemas.microsoft.com/office/drawing/2014/main" id="{0854ADB1-5362-471E-BDE1-594C43DEB127}"/>
              </a:ext>
            </a:extLst>
          </p:cNvPr>
          <p:cNvSpPr>
            <a:spLocks noGrp="1"/>
          </p:cNvSpPr>
          <p:nvPr>
            <p:ph type="ftr" sz="quarter" idx="11"/>
          </p:nvPr>
        </p:nvSpPr>
        <p:spPr>
          <a:xfrm>
            <a:off x="4114802" y="908820"/>
            <a:ext cx="6505575" cy="317525"/>
          </a:xfrm>
        </p:spPr>
        <p:txBody>
          <a:bodyPr/>
          <a:lstStyle/>
          <a:p>
            <a:pPr>
              <a:defRPr/>
            </a:pPr>
            <a:r>
              <a:rPr lang="en-US"/>
              <a:t>Concurrency (13)</a:t>
            </a:r>
            <a:endParaRPr lang="en-US" dirty="0"/>
          </a:p>
        </p:txBody>
      </p:sp>
      <p:sp>
        <p:nvSpPr>
          <p:cNvPr id="16" name="Slide Number Placeholder 3">
            <a:extLst>
              <a:ext uri="{FF2B5EF4-FFF2-40B4-BE49-F238E27FC236}">
                <a16:creationId xmlns:a16="http://schemas.microsoft.com/office/drawing/2014/main" id="{82D7DAA9-4F1A-46D7-8A89-4DEB0B17ABD2}"/>
              </a:ext>
            </a:extLst>
          </p:cNvPr>
          <p:cNvSpPr>
            <a:spLocks noGrp="1"/>
          </p:cNvSpPr>
          <p:nvPr>
            <p:ph type="sldNum" sz="quarter" idx="12"/>
          </p:nvPr>
        </p:nvSpPr>
        <p:spPr>
          <a:xfrm>
            <a:off x="0" y="908819"/>
            <a:ext cx="658368" cy="274320"/>
          </a:xfrm>
        </p:spPr>
        <p:txBody>
          <a:bodyPr/>
          <a:lstStyle/>
          <a:p>
            <a:pPr>
              <a:defRPr/>
            </a:pPr>
            <a:fld id="{0D7B5496-982B-480A-8085-B08F2CA91C21}" type="slidenum">
              <a:rPr lang="en-US" smtClean="0"/>
              <a:pPr>
                <a:defRPr/>
              </a:pPr>
              <a:t>24</a:t>
            </a:fld>
            <a:endParaRPr lang="en-US" dirty="0"/>
          </a:p>
        </p:txBody>
      </p:sp>
    </p:spTree>
    <p:extLst>
      <p:ext uri="{BB962C8B-B14F-4D97-AF65-F5344CB8AC3E}">
        <p14:creationId xmlns:p14="http://schemas.microsoft.com/office/powerpoint/2010/main" val="374031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5253" name="Rectangle 2"/>
          <p:cNvSpPr>
            <a:spLocks noGrp="1" noChangeArrowheads="1"/>
          </p:cNvSpPr>
          <p:nvPr>
            <p:ph type="title"/>
          </p:nvPr>
        </p:nvSpPr>
        <p:spPr>
          <a:noFill/>
        </p:spPr>
        <p:txBody>
          <a:bodyPr vert="horz" wrap="square" lIns="90488" tIns="44450" rIns="90488" bIns="44450" numCol="1" anchor="ctr" anchorCtr="0" compatLnSpc="1">
            <a:prstTxWarp prst="textNoShape">
              <a:avLst/>
            </a:prstTxWarp>
          </a:bodyPr>
          <a:lstStyle/>
          <a:p>
            <a:r>
              <a:rPr lang="en-US" dirty="0"/>
              <a:t>Types of Resources</a:t>
            </a:r>
          </a:p>
        </p:txBody>
      </p:sp>
      <p:sp>
        <p:nvSpPr>
          <p:cNvPr id="2153475" name="Rectangle 3"/>
          <p:cNvSpPr>
            <a:spLocks noGrp="1" noChangeArrowheads="1"/>
          </p:cNvSpPr>
          <p:nvPr>
            <p:ph type="body" idx="4294967295"/>
          </p:nvPr>
        </p:nvSpPr>
        <p:spPr>
          <a:xfrm>
            <a:off x="559749" y="1233488"/>
            <a:ext cx="10047287" cy="5313362"/>
          </a:xfrm>
          <a:noFill/>
        </p:spPr>
        <p:txBody>
          <a:bodyPr vert="horz" wrap="square" lIns="90488" tIns="44450" rIns="90488" bIns="44450" numCol="1" anchor="t" anchorCtr="0" compatLnSpc="1">
            <a:prstTxWarp prst="textNoShape">
              <a:avLst/>
            </a:prstTxWarp>
          </a:bodyPr>
          <a:lstStyle/>
          <a:p>
            <a:r>
              <a:rPr lang="en-US" sz="2400" dirty="0"/>
              <a:t>Reusable Resources</a:t>
            </a:r>
          </a:p>
          <a:p>
            <a:pPr lvl="1"/>
            <a:r>
              <a:rPr lang="en-US" dirty="0"/>
              <a:t>Used by one process at a time and not depleted by that use</a:t>
            </a:r>
          </a:p>
          <a:p>
            <a:pPr lvl="1"/>
            <a:r>
              <a:rPr lang="en-US" dirty="0"/>
              <a:t>Processes obtain resources that they later release for reuse by other processes</a:t>
            </a:r>
          </a:p>
          <a:p>
            <a:pPr lvl="1"/>
            <a:r>
              <a:rPr lang="en-US" dirty="0"/>
              <a:t>Processor time, I/O channels, main and secondary memory, files, databases, and semaphores</a:t>
            </a:r>
          </a:p>
          <a:p>
            <a:pPr lvl="1"/>
            <a:r>
              <a:rPr lang="en-US" dirty="0"/>
              <a:t>Deadlock occurs if each process holds one resource and requests the other</a:t>
            </a:r>
          </a:p>
          <a:p>
            <a:r>
              <a:rPr lang="en-US" sz="2400" dirty="0"/>
              <a:t>Consumable Resources</a:t>
            </a:r>
          </a:p>
          <a:p>
            <a:pPr lvl="1"/>
            <a:r>
              <a:rPr lang="en-US" dirty="0"/>
              <a:t>Created (produced) and destroyed (consumed) by a process</a:t>
            </a:r>
          </a:p>
          <a:p>
            <a:pPr lvl="1"/>
            <a:r>
              <a:rPr lang="en-US" dirty="0"/>
              <a:t>Interrupts, signals, messages, and information in I/O buffers</a:t>
            </a:r>
          </a:p>
          <a:p>
            <a:pPr lvl="1"/>
            <a:r>
              <a:rPr lang="en-US" dirty="0"/>
              <a:t>Deadlock may occur if a Receive message is blocking</a:t>
            </a:r>
          </a:p>
          <a:p>
            <a:pPr lvl="1"/>
            <a:r>
              <a:rPr lang="en-US" dirty="0"/>
              <a:t>May take a rare combination of events to cause deadlock</a:t>
            </a:r>
          </a:p>
        </p:txBody>
      </p:sp>
      <p:sp>
        <p:nvSpPr>
          <p:cNvPr id="5" name="Footer Placeholder 1">
            <a:extLst>
              <a:ext uri="{FF2B5EF4-FFF2-40B4-BE49-F238E27FC236}">
                <a16:creationId xmlns:a16="http://schemas.microsoft.com/office/drawing/2014/main" id="{68046578-430C-4E7A-9856-CA9E5A88DFA9}"/>
              </a:ext>
            </a:extLst>
          </p:cNvPr>
          <p:cNvSpPr>
            <a:spLocks noGrp="1"/>
          </p:cNvSpPr>
          <p:nvPr>
            <p:ph type="ftr" sz="quarter" idx="11"/>
          </p:nvPr>
        </p:nvSpPr>
        <p:spPr>
          <a:xfrm>
            <a:off x="4114802" y="908820"/>
            <a:ext cx="6505575" cy="317525"/>
          </a:xfrm>
        </p:spPr>
        <p:txBody>
          <a:bodyPr/>
          <a:lstStyle/>
          <a:p>
            <a:pPr>
              <a:defRPr/>
            </a:pPr>
            <a:r>
              <a:rPr lang="en-US"/>
              <a:t>Concurrency (13)</a:t>
            </a:r>
            <a:endParaRPr lang="en-US" dirty="0"/>
          </a:p>
        </p:txBody>
      </p:sp>
      <p:sp>
        <p:nvSpPr>
          <p:cNvPr id="6" name="Slide Number Placeholder 3">
            <a:extLst>
              <a:ext uri="{FF2B5EF4-FFF2-40B4-BE49-F238E27FC236}">
                <a16:creationId xmlns:a16="http://schemas.microsoft.com/office/drawing/2014/main" id="{88B061D7-4E61-4BEF-B810-767EFDBFE00E}"/>
              </a:ext>
            </a:extLst>
          </p:cNvPr>
          <p:cNvSpPr>
            <a:spLocks noGrp="1"/>
          </p:cNvSpPr>
          <p:nvPr>
            <p:ph type="sldNum" sz="quarter" idx="12"/>
          </p:nvPr>
        </p:nvSpPr>
        <p:spPr>
          <a:xfrm>
            <a:off x="0" y="908819"/>
            <a:ext cx="658368" cy="274320"/>
          </a:xfrm>
        </p:spPr>
        <p:txBody>
          <a:bodyPr/>
          <a:lstStyle/>
          <a:p>
            <a:pPr>
              <a:defRPr/>
            </a:pPr>
            <a:fld id="{0D7B5496-982B-480A-8085-B08F2CA91C21}" type="slidenum">
              <a:rPr lang="en-US" smtClean="0"/>
              <a:pPr>
                <a:defRPr/>
              </a:pPr>
              <a:t>25</a:t>
            </a:fld>
            <a:endParaRPr lang="en-US" dirty="0"/>
          </a:p>
        </p:txBody>
      </p:sp>
    </p:spTree>
    <p:extLst>
      <p:ext uri="{BB962C8B-B14F-4D97-AF65-F5344CB8AC3E}">
        <p14:creationId xmlns:p14="http://schemas.microsoft.com/office/powerpoint/2010/main" val="308001750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3475">
                                            <p:txEl>
                                              <p:pRg st="0" end="0"/>
                                            </p:txEl>
                                          </p:spTgt>
                                        </p:tgtEl>
                                        <p:attrNameLst>
                                          <p:attrName>style.visibility</p:attrName>
                                        </p:attrNameLst>
                                      </p:cBhvr>
                                      <p:to>
                                        <p:strVal val="visible"/>
                                      </p:to>
                                    </p:set>
                                    <p:animEffect transition="in" filter="wipe(left)">
                                      <p:cBhvr>
                                        <p:cTn id="7" dur="500"/>
                                        <p:tgtEl>
                                          <p:spTgt spid="215347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53475">
                                            <p:txEl>
                                              <p:pRg st="1" end="1"/>
                                            </p:txEl>
                                          </p:spTgt>
                                        </p:tgtEl>
                                        <p:attrNameLst>
                                          <p:attrName>style.visibility</p:attrName>
                                        </p:attrNameLst>
                                      </p:cBhvr>
                                      <p:to>
                                        <p:strVal val="visible"/>
                                      </p:to>
                                    </p:set>
                                    <p:animEffect transition="in" filter="wipe(left)">
                                      <p:cBhvr>
                                        <p:cTn id="10" dur="500"/>
                                        <p:tgtEl>
                                          <p:spTgt spid="215347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53475">
                                            <p:txEl>
                                              <p:pRg st="2" end="2"/>
                                            </p:txEl>
                                          </p:spTgt>
                                        </p:tgtEl>
                                        <p:attrNameLst>
                                          <p:attrName>style.visibility</p:attrName>
                                        </p:attrNameLst>
                                      </p:cBhvr>
                                      <p:to>
                                        <p:strVal val="visible"/>
                                      </p:to>
                                    </p:set>
                                    <p:animEffect transition="in" filter="wipe(left)">
                                      <p:cBhvr>
                                        <p:cTn id="13" dur="500"/>
                                        <p:tgtEl>
                                          <p:spTgt spid="215347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53475">
                                            <p:txEl>
                                              <p:pRg st="3" end="3"/>
                                            </p:txEl>
                                          </p:spTgt>
                                        </p:tgtEl>
                                        <p:attrNameLst>
                                          <p:attrName>style.visibility</p:attrName>
                                        </p:attrNameLst>
                                      </p:cBhvr>
                                      <p:to>
                                        <p:strVal val="visible"/>
                                      </p:to>
                                    </p:set>
                                    <p:animEffect transition="in" filter="wipe(left)">
                                      <p:cBhvr>
                                        <p:cTn id="16" dur="500"/>
                                        <p:tgtEl>
                                          <p:spTgt spid="215347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153475">
                                            <p:txEl>
                                              <p:pRg st="4" end="4"/>
                                            </p:txEl>
                                          </p:spTgt>
                                        </p:tgtEl>
                                        <p:attrNameLst>
                                          <p:attrName>style.visibility</p:attrName>
                                        </p:attrNameLst>
                                      </p:cBhvr>
                                      <p:to>
                                        <p:strVal val="visible"/>
                                      </p:to>
                                    </p:set>
                                    <p:animEffect transition="in" filter="wipe(left)">
                                      <p:cBhvr>
                                        <p:cTn id="19" dur="500"/>
                                        <p:tgtEl>
                                          <p:spTgt spid="215347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153475">
                                            <p:txEl>
                                              <p:pRg st="5" end="5"/>
                                            </p:txEl>
                                          </p:spTgt>
                                        </p:tgtEl>
                                        <p:attrNameLst>
                                          <p:attrName>style.visibility</p:attrName>
                                        </p:attrNameLst>
                                      </p:cBhvr>
                                      <p:to>
                                        <p:strVal val="visible"/>
                                      </p:to>
                                    </p:set>
                                    <p:animEffect transition="in" filter="wipe(left)">
                                      <p:cBhvr>
                                        <p:cTn id="24" dur="500"/>
                                        <p:tgtEl>
                                          <p:spTgt spid="215347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153475">
                                            <p:txEl>
                                              <p:pRg st="6" end="6"/>
                                            </p:txEl>
                                          </p:spTgt>
                                        </p:tgtEl>
                                        <p:attrNameLst>
                                          <p:attrName>style.visibility</p:attrName>
                                        </p:attrNameLst>
                                      </p:cBhvr>
                                      <p:to>
                                        <p:strVal val="visible"/>
                                      </p:to>
                                    </p:set>
                                    <p:animEffect transition="in" filter="wipe(left)">
                                      <p:cBhvr>
                                        <p:cTn id="27" dur="500"/>
                                        <p:tgtEl>
                                          <p:spTgt spid="215347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153475">
                                            <p:txEl>
                                              <p:pRg st="7" end="7"/>
                                            </p:txEl>
                                          </p:spTgt>
                                        </p:tgtEl>
                                        <p:attrNameLst>
                                          <p:attrName>style.visibility</p:attrName>
                                        </p:attrNameLst>
                                      </p:cBhvr>
                                      <p:to>
                                        <p:strVal val="visible"/>
                                      </p:to>
                                    </p:set>
                                    <p:animEffect transition="in" filter="wipe(left)">
                                      <p:cBhvr>
                                        <p:cTn id="30" dur="500"/>
                                        <p:tgtEl>
                                          <p:spTgt spid="2153475">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153475">
                                            <p:txEl>
                                              <p:pRg st="8" end="8"/>
                                            </p:txEl>
                                          </p:spTgt>
                                        </p:tgtEl>
                                        <p:attrNameLst>
                                          <p:attrName>style.visibility</p:attrName>
                                        </p:attrNameLst>
                                      </p:cBhvr>
                                      <p:to>
                                        <p:strVal val="visible"/>
                                      </p:to>
                                    </p:set>
                                    <p:animEffect transition="in" filter="wipe(left)">
                                      <p:cBhvr>
                                        <p:cTn id="33" dur="500"/>
                                        <p:tgtEl>
                                          <p:spTgt spid="2153475">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153475">
                                            <p:txEl>
                                              <p:pRg st="9" end="9"/>
                                            </p:txEl>
                                          </p:spTgt>
                                        </p:tgtEl>
                                        <p:attrNameLst>
                                          <p:attrName>style.visibility</p:attrName>
                                        </p:attrNameLst>
                                      </p:cBhvr>
                                      <p:to>
                                        <p:strVal val="visible"/>
                                      </p:to>
                                    </p:set>
                                    <p:animEffect transition="in" filter="wipe(left)">
                                      <p:cBhvr>
                                        <p:cTn id="36" dur="500"/>
                                        <p:tgtEl>
                                          <p:spTgt spid="21534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47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7061"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Follow the Rules…</a:t>
            </a:r>
          </a:p>
        </p:txBody>
      </p:sp>
      <p:sp>
        <p:nvSpPr>
          <p:cNvPr id="2147331" name="Rectangle 3"/>
          <p:cNvSpPr>
            <a:spLocks noGrp="1" noChangeArrowheads="1"/>
          </p:cNvSpPr>
          <p:nvPr>
            <p:ph type="body" idx="4294967295"/>
          </p:nvPr>
        </p:nvSpPr>
        <p:spPr>
          <a:xfrm>
            <a:off x="535577" y="1416050"/>
            <a:ext cx="9183189" cy="3146425"/>
          </a:xfrm>
        </p:spPr>
        <p:txBody>
          <a:bodyPr vert="horz" wrap="square" lIns="92075" tIns="46038" rIns="92075" bIns="46038" numCol="1" anchor="t" anchorCtr="0" compatLnSpc="1">
            <a:prstTxWarp prst="textNoShape">
              <a:avLst/>
            </a:prstTxWarp>
          </a:bodyPr>
          <a:lstStyle/>
          <a:p>
            <a:r>
              <a:rPr lang="en-US" sz="2400" dirty="0"/>
              <a:t>System Model (Rules)</a:t>
            </a:r>
          </a:p>
          <a:p>
            <a:pPr lvl="1"/>
            <a:r>
              <a:rPr lang="en-US" dirty="0"/>
              <a:t>Process must request (and be granted) a resource before using it.</a:t>
            </a:r>
          </a:p>
          <a:p>
            <a:pPr lvl="1"/>
            <a:r>
              <a:rPr lang="en-US" dirty="0"/>
              <a:t>Process must release the resource when done.</a:t>
            </a:r>
          </a:p>
          <a:p>
            <a:pPr lvl="1"/>
            <a:r>
              <a:rPr lang="en-US" dirty="0"/>
              <a:t>Why??</a:t>
            </a:r>
          </a:p>
          <a:p>
            <a:r>
              <a:rPr lang="en-US" sz="2400" dirty="0"/>
              <a:t>Deadlock</a:t>
            </a:r>
          </a:p>
          <a:p>
            <a:pPr lvl="1"/>
            <a:r>
              <a:rPr lang="en-US" dirty="0"/>
              <a:t>A set of processes is in a deadlock state when every process in the set is waiting for an event that can only be caused by another process in the set.</a:t>
            </a:r>
          </a:p>
        </p:txBody>
      </p:sp>
      <p:grpSp>
        <p:nvGrpSpPr>
          <p:cNvPr id="10" name="Group 9"/>
          <p:cNvGrpSpPr/>
          <p:nvPr/>
        </p:nvGrpSpPr>
        <p:grpSpPr>
          <a:xfrm>
            <a:off x="2533204" y="4550594"/>
            <a:ext cx="6041335" cy="1798983"/>
            <a:chOff x="1431235" y="4691269"/>
            <a:chExt cx="6041335" cy="1798983"/>
          </a:xfrm>
        </p:grpSpPr>
        <p:grpSp>
          <p:nvGrpSpPr>
            <p:cNvPr id="8" name="Group 7"/>
            <p:cNvGrpSpPr/>
            <p:nvPr/>
          </p:nvGrpSpPr>
          <p:grpSpPr>
            <a:xfrm>
              <a:off x="1610143" y="4949691"/>
              <a:ext cx="1759226" cy="616226"/>
              <a:chOff x="1610143" y="5247861"/>
              <a:chExt cx="1759226" cy="616226"/>
            </a:xfrm>
          </p:grpSpPr>
          <p:sp>
            <p:nvSpPr>
              <p:cNvPr id="3" name="Rounded Rectangle 2"/>
              <p:cNvSpPr/>
              <p:nvPr/>
            </p:nvSpPr>
            <p:spPr bwMode="auto">
              <a:xfrm>
                <a:off x="1689652" y="5247861"/>
                <a:ext cx="1510748" cy="616226"/>
              </a:xfrm>
              <a:prstGeom prst="roundRect">
                <a:avLst/>
              </a:prstGeom>
              <a:solidFill>
                <a:srgbClr val="FFFF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4" name="TextBox 3"/>
              <p:cNvSpPr txBox="1"/>
              <p:nvPr/>
            </p:nvSpPr>
            <p:spPr>
              <a:xfrm>
                <a:off x="1610143" y="5304782"/>
                <a:ext cx="1759226" cy="492443"/>
              </a:xfrm>
              <a:prstGeom prst="rect">
                <a:avLst/>
              </a:prstGeom>
              <a:noFill/>
            </p:spPr>
            <p:txBody>
              <a:bodyPr wrap="square" lIns="0" tIns="0" rIns="0" bIns="0" rtlCol="0">
                <a:spAutoFit/>
              </a:bodyPr>
              <a:lstStyle/>
              <a:p>
                <a:pPr algn="ctr"/>
                <a:r>
                  <a:rPr lang="en-US" sz="1600" b="1" dirty="0">
                    <a:latin typeface="Comic Sans MS" panose="030F0702030302020204" pitchFamily="66" charset="0"/>
                  </a:rPr>
                  <a:t>P1: holds R1, needs R2</a:t>
                </a:r>
              </a:p>
            </p:txBody>
          </p:sp>
        </p:grpSp>
        <p:grpSp>
          <p:nvGrpSpPr>
            <p:cNvPr id="12" name="Group 11"/>
            <p:cNvGrpSpPr/>
            <p:nvPr/>
          </p:nvGrpSpPr>
          <p:grpSpPr>
            <a:xfrm>
              <a:off x="3462138" y="4934782"/>
              <a:ext cx="1759226" cy="616226"/>
              <a:chOff x="1610143" y="5247861"/>
              <a:chExt cx="1759226" cy="616226"/>
            </a:xfrm>
          </p:grpSpPr>
          <p:sp>
            <p:nvSpPr>
              <p:cNvPr id="13" name="Rounded Rectangle 12"/>
              <p:cNvSpPr/>
              <p:nvPr/>
            </p:nvSpPr>
            <p:spPr bwMode="auto">
              <a:xfrm>
                <a:off x="1689652" y="5247861"/>
                <a:ext cx="1510748" cy="616226"/>
              </a:xfrm>
              <a:prstGeom prst="roundRect">
                <a:avLst/>
              </a:prstGeom>
              <a:solidFill>
                <a:srgbClr val="FFFF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14" name="TextBox 13"/>
              <p:cNvSpPr txBox="1"/>
              <p:nvPr/>
            </p:nvSpPr>
            <p:spPr>
              <a:xfrm>
                <a:off x="1610143" y="5304782"/>
                <a:ext cx="1759226" cy="492443"/>
              </a:xfrm>
              <a:prstGeom prst="rect">
                <a:avLst/>
              </a:prstGeom>
              <a:noFill/>
            </p:spPr>
            <p:txBody>
              <a:bodyPr wrap="square" lIns="0" tIns="0" rIns="0" bIns="0" rtlCol="0">
                <a:spAutoFit/>
              </a:bodyPr>
              <a:lstStyle/>
              <a:p>
                <a:pPr algn="ctr"/>
                <a:r>
                  <a:rPr lang="en-US" sz="1600" b="1" dirty="0">
                    <a:latin typeface="Comic Sans MS" panose="030F0702030302020204" pitchFamily="66" charset="0"/>
                  </a:rPr>
                  <a:t>P2: holds R2, needs R3</a:t>
                </a:r>
              </a:p>
            </p:txBody>
          </p:sp>
        </p:grpSp>
        <p:grpSp>
          <p:nvGrpSpPr>
            <p:cNvPr id="15" name="Group 14"/>
            <p:cNvGrpSpPr/>
            <p:nvPr/>
          </p:nvGrpSpPr>
          <p:grpSpPr>
            <a:xfrm>
              <a:off x="2320787" y="5705664"/>
              <a:ext cx="1759226" cy="616226"/>
              <a:chOff x="1610143" y="5247861"/>
              <a:chExt cx="1759226" cy="616226"/>
            </a:xfrm>
          </p:grpSpPr>
          <p:sp>
            <p:nvSpPr>
              <p:cNvPr id="16" name="Rounded Rectangle 15"/>
              <p:cNvSpPr/>
              <p:nvPr/>
            </p:nvSpPr>
            <p:spPr bwMode="auto">
              <a:xfrm>
                <a:off x="1689652" y="5247861"/>
                <a:ext cx="1510748" cy="616226"/>
              </a:xfrm>
              <a:prstGeom prst="roundRect">
                <a:avLst/>
              </a:prstGeom>
              <a:solidFill>
                <a:srgbClr val="FFFF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17" name="TextBox 16"/>
              <p:cNvSpPr txBox="1"/>
              <p:nvPr/>
            </p:nvSpPr>
            <p:spPr>
              <a:xfrm>
                <a:off x="1610143" y="5304782"/>
                <a:ext cx="1759226" cy="492443"/>
              </a:xfrm>
              <a:prstGeom prst="rect">
                <a:avLst/>
              </a:prstGeom>
              <a:noFill/>
            </p:spPr>
            <p:txBody>
              <a:bodyPr wrap="square" lIns="0" tIns="0" rIns="0" bIns="0" rtlCol="0">
                <a:spAutoFit/>
              </a:bodyPr>
              <a:lstStyle/>
              <a:p>
                <a:pPr algn="ctr"/>
                <a:r>
                  <a:rPr lang="en-US" sz="1600" b="1" dirty="0">
                    <a:latin typeface="Comic Sans MS" panose="030F0702030302020204" pitchFamily="66" charset="0"/>
                  </a:rPr>
                  <a:t>P3: holds R3, needs R1</a:t>
                </a:r>
              </a:p>
            </p:txBody>
          </p:sp>
        </p:grpSp>
        <p:sp>
          <p:nvSpPr>
            <p:cNvPr id="9" name="Rounded Rectangle 8"/>
            <p:cNvSpPr/>
            <p:nvPr/>
          </p:nvSpPr>
          <p:spPr bwMode="auto">
            <a:xfrm>
              <a:off x="1431235" y="4691269"/>
              <a:ext cx="3836506" cy="1798983"/>
            </a:xfrm>
            <a:prstGeom prst="round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grpSp>
          <p:nvGrpSpPr>
            <p:cNvPr id="19" name="Group 18"/>
            <p:cNvGrpSpPr/>
            <p:nvPr/>
          </p:nvGrpSpPr>
          <p:grpSpPr>
            <a:xfrm>
              <a:off x="5713344" y="5257804"/>
              <a:ext cx="1759226" cy="616226"/>
              <a:chOff x="1580326" y="5247861"/>
              <a:chExt cx="1759226" cy="616226"/>
            </a:xfrm>
          </p:grpSpPr>
          <p:sp>
            <p:nvSpPr>
              <p:cNvPr id="20" name="Rounded Rectangle 19"/>
              <p:cNvSpPr/>
              <p:nvPr/>
            </p:nvSpPr>
            <p:spPr bwMode="auto">
              <a:xfrm>
                <a:off x="1689652" y="5247861"/>
                <a:ext cx="1510748" cy="616226"/>
              </a:xfrm>
              <a:prstGeom prst="roundRect">
                <a:avLst/>
              </a:prstGeom>
              <a:solidFill>
                <a:srgbClr val="FFFF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21" name="TextBox 20"/>
              <p:cNvSpPr txBox="1"/>
              <p:nvPr/>
            </p:nvSpPr>
            <p:spPr>
              <a:xfrm>
                <a:off x="1580326" y="5443928"/>
                <a:ext cx="1759226" cy="246221"/>
              </a:xfrm>
              <a:prstGeom prst="rect">
                <a:avLst/>
              </a:prstGeom>
              <a:noFill/>
            </p:spPr>
            <p:txBody>
              <a:bodyPr wrap="square" lIns="0" tIns="0" rIns="0" bIns="0" rtlCol="0">
                <a:spAutoFit/>
              </a:bodyPr>
              <a:lstStyle/>
              <a:p>
                <a:pPr algn="ctr"/>
                <a:r>
                  <a:rPr lang="en-US" sz="1600" b="1" dirty="0">
                    <a:latin typeface="Comic Sans MS" panose="030F0702030302020204" pitchFamily="66" charset="0"/>
                  </a:rPr>
                  <a:t>P4: needs R1</a:t>
                </a:r>
              </a:p>
            </p:txBody>
          </p:sp>
        </p:grpSp>
      </p:grpSp>
      <p:sp>
        <p:nvSpPr>
          <p:cNvPr id="22" name="Footer Placeholder 1">
            <a:extLst>
              <a:ext uri="{FF2B5EF4-FFF2-40B4-BE49-F238E27FC236}">
                <a16:creationId xmlns:a16="http://schemas.microsoft.com/office/drawing/2014/main" id="{D1B1CAB1-E2E0-4B92-A8D5-9BBD52387485}"/>
              </a:ext>
            </a:extLst>
          </p:cNvPr>
          <p:cNvSpPr>
            <a:spLocks noGrp="1"/>
          </p:cNvSpPr>
          <p:nvPr>
            <p:ph type="ftr" sz="quarter" idx="11"/>
          </p:nvPr>
        </p:nvSpPr>
        <p:spPr>
          <a:xfrm>
            <a:off x="4114802" y="908820"/>
            <a:ext cx="6505575" cy="317525"/>
          </a:xfrm>
        </p:spPr>
        <p:txBody>
          <a:bodyPr/>
          <a:lstStyle/>
          <a:p>
            <a:pPr>
              <a:defRPr/>
            </a:pPr>
            <a:r>
              <a:rPr lang="en-US"/>
              <a:t>Concurrency (13)</a:t>
            </a:r>
            <a:endParaRPr lang="en-US" dirty="0"/>
          </a:p>
        </p:txBody>
      </p:sp>
      <p:sp>
        <p:nvSpPr>
          <p:cNvPr id="23" name="Slide Number Placeholder 3">
            <a:extLst>
              <a:ext uri="{FF2B5EF4-FFF2-40B4-BE49-F238E27FC236}">
                <a16:creationId xmlns:a16="http://schemas.microsoft.com/office/drawing/2014/main" id="{852442DB-1754-4E62-9DC2-EF393162D59F}"/>
              </a:ext>
            </a:extLst>
          </p:cNvPr>
          <p:cNvSpPr>
            <a:spLocks noGrp="1"/>
          </p:cNvSpPr>
          <p:nvPr>
            <p:ph type="sldNum" sz="quarter" idx="12"/>
          </p:nvPr>
        </p:nvSpPr>
        <p:spPr>
          <a:xfrm>
            <a:off x="0" y="908819"/>
            <a:ext cx="658368" cy="274320"/>
          </a:xfrm>
        </p:spPr>
        <p:txBody>
          <a:bodyPr/>
          <a:lstStyle/>
          <a:p>
            <a:pPr>
              <a:defRPr/>
            </a:pPr>
            <a:fld id="{0D7B5496-982B-480A-8085-B08F2CA91C21}" type="slidenum">
              <a:rPr lang="en-US" smtClean="0"/>
              <a:pPr>
                <a:defRPr/>
              </a:pPr>
              <a:t>26</a:t>
            </a:fld>
            <a:endParaRPr lang="en-US" dirty="0"/>
          </a:p>
        </p:txBody>
      </p:sp>
    </p:spTree>
    <p:extLst>
      <p:ext uri="{BB962C8B-B14F-4D97-AF65-F5344CB8AC3E}">
        <p14:creationId xmlns:p14="http://schemas.microsoft.com/office/powerpoint/2010/main" val="1352945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47331">
                                            <p:txEl>
                                              <p:pRg st="0" end="0"/>
                                            </p:txEl>
                                          </p:spTgt>
                                        </p:tgtEl>
                                        <p:attrNameLst>
                                          <p:attrName>style.visibility</p:attrName>
                                        </p:attrNameLst>
                                      </p:cBhvr>
                                      <p:to>
                                        <p:strVal val="visible"/>
                                      </p:to>
                                    </p:set>
                                    <p:animEffect transition="in" filter="wipe(left)">
                                      <p:cBhvr>
                                        <p:cTn id="7" dur="500"/>
                                        <p:tgtEl>
                                          <p:spTgt spid="21473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47331">
                                            <p:txEl>
                                              <p:pRg st="1" end="1"/>
                                            </p:txEl>
                                          </p:spTgt>
                                        </p:tgtEl>
                                        <p:attrNameLst>
                                          <p:attrName>style.visibility</p:attrName>
                                        </p:attrNameLst>
                                      </p:cBhvr>
                                      <p:to>
                                        <p:strVal val="visible"/>
                                      </p:to>
                                    </p:set>
                                    <p:animEffect transition="in" filter="wipe(left)">
                                      <p:cBhvr>
                                        <p:cTn id="10" dur="500"/>
                                        <p:tgtEl>
                                          <p:spTgt spid="214733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47331">
                                            <p:txEl>
                                              <p:pRg st="2" end="2"/>
                                            </p:txEl>
                                          </p:spTgt>
                                        </p:tgtEl>
                                        <p:attrNameLst>
                                          <p:attrName>style.visibility</p:attrName>
                                        </p:attrNameLst>
                                      </p:cBhvr>
                                      <p:to>
                                        <p:strVal val="visible"/>
                                      </p:to>
                                    </p:set>
                                    <p:animEffect transition="in" filter="wipe(left)">
                                      <p:cBhvr>
                                        <p:cTn id="13" dur="500"/>
                                        <p:tgtEl>
                                          <p:spTgt spid="214733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47331">
                                            <p:txEl>
                                              <p:pRg st="3" end="3"/>
                                            </p:txEl>
                                          </p:spTgt>
                                        </p:tgtEl>
                                        <p:attrNameLst>
                                          <p:attrName>style.visibility</p:attrName>
                                        </p:attrNameLst>
                                      </p:cBhvr>
                                      <p:to>
                                        <p:strVal val="visible"/>
                                      </p:to>
                                    </p:set>
                                    <p:animEffect transition="in" filter="wipe(left)">
                                      <p:cBhvr>
                                        <p:cTn id="16" dur="500"/>
                                        <p:tgtEl>
                                          <p:spTgt spid="214733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47331">
                                            <p:txEl>
                                              <p:pRg st="4" end="4"/>
                                            </p:txEl>
                                          </p:spTgt>
                                        </p:tgtEl>
                                        <p:attrNameLst>
                                          <p:attrName>style.visibility</p:attrName>
                                        </p:attrNameLst>
                                      </p:cBhvr>
                                      <p:to>
                                        <p:strVal val="visible"/>
                                      </p:to>
                                    </p:set>
                                    <p:animEffect transition="in" filter="wipe(left)">
                                      <p:cBhvr>
                                        <p:cTn id="21" dur="500"/>
                                        <p:tgtEl>
                                          <p:spTgt spid="214733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47331">
                                            <p:txEl>
                                              <p:pRg st="5" end="5"/>
                                            </p:txEl>
                                          </p:spTgt>
                                        </p:tgtEl>
                                        <p:attrNameLst>
                                          <p:attrName>style.visibility</p:attrName>
                                        </p:attrNameLst>
                                      </p:cBhvr>
                                      <p:to>
                                        <p:strVal val="visible"/>
                                      </p:to>
                                    </p:set>
                                    <p:animEffect transition="in" filter="wipe(left)">
                                      <p:cBhvr>
                                        <p:cTn id="24" dur="500"/>
                                        <p:tgtEl>
                                          <p:spTgt spid="214733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733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79109" name="Group 22"/>
          <p:cNvGrpSpPr>
            <a:grpSpLocks/>
          </p:cNvGrpSpPr>
          <p:nvPr/>
        </p:nvGrpSpPr>
        <p:grpSpPr bwMode="auto">
          <a:xfrm>
            <a:off x="2746099" y="2934662"/>
            <a:ext cx="5072073" cy="3413825"/>
            <a:chOff x="960" y="928"/>
            <a:chExt cx="3840" cy="2928"/>
          </a:xfrm>
        </p:grpSpPr>
        <p:pic>
          <p:nvPicPr>
            <p:cNvPr id="2479110" name="Picture 2" descr="Car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8" y="930"/>
              <a:ext cx="407" cy="52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479111" name="Picture 3" descr="Car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3285"/>
              <a:ext cx="864"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9112" name="Picture 4" descr="Car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 y="1485"/>
              <a:ext cx="912"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9113" name="Picture 5" descr="Car6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2" y="2615"/>
              <a:ext cx="417" cy="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9114" name="Picture 6" descr="Car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368"/>
              <a:ext cx="672"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9115" name="Picture 7" descr="Car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 y="2368"/>
              <a:ext cx="672"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9116" name="Picture 8" descr="car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8" y="1984"/>
              <a:ext cx="552" cy="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9117" name="Picture 9" descr="car_r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4" y="2128"/>
              <a:ext cx="5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9118" name="Rectangle 10"/>
            <p:cNvSpPr>
              <a:spLocks noChangeArrowheads="1"/>
            </p:cNvSpPr>
            <p:nvPr/>
          </p:nvSpPr>
          <p:spPr bwMode="auto">
            <a:xfrm>
              <a:off x="960" y="928"/>
              <a:ext cx="1536" cy="1152"/>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2479119" name="Rectangle 11"/>
            <p:cNvSpPr>
              <a:spLocks noChangeArrowheads="1"/>
            </p:cNvSpPr>
            <p:nvPr/>
          </p:nvSpPr>
          <p:spPr bwMode="auto">
            <a:xfrm>
              <a:off x="3264" y="928"/>
              <a:ext cx="1536" cy="1152"/>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2479120" name="Rectangle 12"/>
            <p:cNvSpPr>
              <a:spLocks noChangeArrowheads="1"/>
            </p:cNvSpPr>
            <p:nvPr/>
          </p:nvSpPr>
          <p:spPr bwMode="auto">
            <a:xfrm>
              <a:off x="960" y="2704"/>
              <a:ext cx="1536" cy="1104"/>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2479121" name="Rectangle 13"/>
            <p:cNvSpPr>
              <a:spLocks noChangeArrowheads="1"/>
            </p:cNvSpPr>
            <p:nvPr/>
          </p:nvSpPr>
          <p:spPr bwMode="auto">
            <a:xfrm>
              <a:off x="3264" y="2704"/>
              <a:ext cx="1536" cy="1104"/>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2479122" name="Line 14"/>
            <p:cNvSpPr>
              <a:spLocks noChangeShapeType="1"/>
            </p:cNvSpPr>
            <p:nvPr/>
          </p:nvSpPr>
          <p:spPr bwMode="auto">
            <a:xfrm flipH="1">
              <a:off x="960" y="2368"/>
              <a:ext cx="1536"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479123" name="Line 15"/>
            <p:cNvSpPr>
              <a:spLocks noChangeShapeType="1"/>
            </p:cNvSpPr>
            <p:nvPr/>
          </p:nvSpPr>
          <p:spPr bwMode="auto">
            <a:xfrm>
              <a:off x="3264" y="2368"/>
              <a:ext cx="1536"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479124" name="Line 16"/>
            <p:cNvSpPr>
              <a:spLocks noChangeShapeType="1"/>
            </p:cNvSpPr>
            <p:nvPr/>
          </p:nvSpPr>
          <p:spPr bwMode="auto">
            <a:xfrm>
              <a:off x="2880" y="1072"/>
              <a:ext cx="0" cy="100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479125" name="Line 17"/>
            <p:cNvSpPr>
              <a:spLocks noChangeShapeType="1"/>
            </p:cNvSpPr>
            <p:nvPr/>
          </p:nvSpPr>
          <p:spPr bwMode="auto">
            <a:xfrm>
              <a:off x="2880" y="2704"/>
              <a:ext cx="0" cy="100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 name="Rectangle 3"/>
          <p:cNvSpPr>
            <a:spLocks noChangeArrowheads="1"/>
          </p:cNvSpPr>
          <p:nvPr/>
        </p:nvSpPr>
        <p:spPr bwMode="auto">
          <a:xfrm>
            <a:off x="1962901" y="1298575"/>
            <a:ext cx="6638471" cy="123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457200" indent="-457200">
              <a:spcBef>
                <a:spcPct val="20000"/>
              </a:spcBef>
              <a:buClr>
                <a:schemeClr val="tx1"/>
              </a:buClr>
              <a:buSzPct val="100000"/>
              <a:buFont typeface="+mj-lt"/>
              <a:buAutoNum type="arabicPeriod"/>
            </a:pPr>
            <a:r>
              <a:rPr lang="en-US" dirty="0">
                <a:latin typeface="Arial" charset="0"/>
              </a:rPr>
              <a:t>What are the resources?</a:t>
            </a:r>
          </a:p>
          <a:p>
            <a:pPr marL="457200" indent="-457200">
              <a:spcBef>
                <a:spcPct val="20000"/>
              </a:spcBef>
              <a:buClr>
                <a:schemeClr val="tx1"/>
              </a:buClr>
              <a:buSzPct val="100000"/>
              <a:buFont typeface="+mj-lt"/>
              <a:buAutoNum type="arabicPeriod"/>
            </a:pPr>
            <a:r>
              <a:rPr lang="en-US" dirty="0">
                <a:latin typeface="Arial" charset="0"/>
              </a:rPr>
              <a:t>Where is mutual exclusion needed?</a:t>
            </a:r>
          </a:p>
          <a:p>
            <a:pPr marL="457200" indent="-457200">
              <a:spcBef>
                <a:spcPct val="20000"/>
              </a:spcBef>
              <a:buClr>
                <a:schemeClr val="tx1"/>
              </a:buClr>
              <a:buSzPct val="100000"/>
              <a:buFont typeface="+mj-lt"/>
              <a:buAutoNum type="arabicPeriod"/>
            </a:pPr>
            <a:r>
              <a:rPr lang="en-US" dirty="0">
                <a:latin typeface="Arial" charset="0"/>
              </a:rPr>
              <a:t>What is required for deadlock to occur?</a:t>
            </a:r>
          </a:p>
        </p:txBody>
      </p:sp>
      <p:sp>
        <p:nvSpPr>
          <p:cNvPr id="2" name="Title 1">
            <a:extLst>
              <a:ext uri="{FF2B5EF4-FFF2-40B4-BE49-F238E27FC236}">
                <a16:creationId xmlns:a16="http://schemas.microsoft.com/office/drawing/2014/main" id="{8A15ECF9-54EF-4C43-8023-7141DE564AE7}"/>
              </a:ext>
            </a:extLst>
          </p:cNvPr>
          <p:cNvSpPr>
            <a:spLocks noGrp="1"/>
          </p:cNvSpPr>
          <p:nvPr>
            <p:ph type="title"/>
          </p:nvPr>
        </p:nvSpPr>
        <p:spPr/>
        <p:txBody>
          <a:bodyPr/>
          <a:lstStyle/>
          <a:p>
            <a:r>
              <a:rPr lang="en-US" dirty="0"/>
              <a:t>Quiz 6.2</a:t>
            </a:r>
          </a:p>
        </p:txBody>
      </p:sp>
      <p:sp>
        <p:nvSpPr>
          <p:cNvPr id="25" name="Footer Placeholder 1">
            <a:extLst>
              <a:ext uri="{FF2B5EF4-FFF2-40B4-BE49-F238E27FC236}">
                <a16:creationId xmlns:a16="http://schemas.microsoft.com/office/drawing/2014/main" id="{C938E625-3F44-4AB9-89BA-5072665035ED}"/>
              </a:ext>
            </a:extLst>
          </p:cNvPr>
          <p:cNvSpPr>
            <a:spLocks noGrp="1"/>
          </p:cNvSpPr>
          <p:nvPr>
            <p:ph type="ftr" sz="quarter" idx="11"/>
          </p:nvPr>
        </p:nvSpPr>
        <p:spPr>
          <a:xfrm>
            <a:off x="4114802" y="908820"/>
            <a:ext cx="6505575" cy="317525"/>
          </a:xfrm>
        </p:spPr>
        <p:txBody>
          <a:bodyPr/>
          <a:lstStyle/>
          <a:p>
            <a:pPr>
              <a:defRPr/>
            </a:pPr>
            <a:r>
              <a:rPr lang="en-US"/>
              <a:t>Concurrency (13)</a:t>
            </a:r>
            <a:endParaRPr lang="en-US" dirty="0"/>
          </a:p>
        </p:txBody>
      </p:sp>
      <p:sp>
        <p:nvSpPr>
          <p:cNvPr id="26" name="Slide Number Placeholder 3">
            <a:extLst>
              <a:ext uri="{FF2B5EF4-FFF2-40B4-BE49-F238E27FC236}">
                <a16:creationId xmlns:a16="http://schemas.microsoft.com/office/drawing/2014/main" id="{1063F6A0-4E86-4D49-A027-3506091C6668}"/>
              </a:ext>
            </a:extLst>
          </p:cNvPr>
          <p:cNvSpPr>
            <a:spLocks noGrp="1"/>
          </p:cNvSpPr>
          <p:nvPr>
            <p:ph type="sldNum" sz="quarter" idx="12"/>
          </p:nvPr>
        </p:nvSpPr>
        <p:spPr>
          <a:xfrm>
            <a:off x="0" y="908819"/>
            <a:ext cx="658368" cy="274320"/>
          </a:xfrm>
        </p:spPr>
        <p:txBody>
          <a:bodyPr/>
          <a:lstStyle/>
          <a:p>
            <a:pPr>
              <a:defRPr/>
            </a:pPr>
            <a:fld id="{0D7B5496-982B-480A-8085-B08F2CA91C21}" type="slidenum">
              <a:rPr lang="en-US" smtClean="0"/>
              <a:pPr>
                <a:defRPr/>
              </a:pPr>
              <a:t>27</a:t>
            </a:fld>
            <a:endParaRPr lang="en-US" dirty="0"/>
          </a:p>
        </p:txBody>
      </p:sp>
    </p:spTree>
    <p:extLst>
      <p:ext uri="{BB962C8B-B14F-4D97-AF65-F5344CB8AC3E}">
        <p14:creationId xmlns:p14="http://schemas.microsoft.com/office/powerpoint/2010/main" val="420626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79109" name="Group 22"/>
          <p:cNvGrpSpPr>
            <a:grpSpLocks/>
          </p:cNvGrpSpPr>
          <p:nvPr/>
        </p:nvGrpSpPr>
        <p:grpSpPr bwMode="auto">
          <a:xfrm>
            <a:off x="2746099" y="2934662"/>
            <a:ext cx="5072073" cy="3413825"/>
            <a:chOff x="960" y="928"/>
            <a:chExt cx="3840" cy="2928"/>
          </a:xfrm>
        </p:grpSpPr>
        <p:pic>
          <p:nvPicPr>
            <p:cNvPr id="2479110" name="Picture 2" descr="Car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8" y="930"/>
              <a:ext cx="407" cy="52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479111" name="Picture 3" descr="Car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3285"/>
              <a:ext cx="864"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9112" name="Picture 4" descr="Car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 y="1485"/>
              <a:ext cx="912"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9113" name="Picture 5" descr="Car6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2" y="2615"/>
              <a:ext cx="417" cy="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9114" name="Picture 6" descr="Car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368"/>
              <a:ext cx="672"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9115" name="Picture 7" descr="Car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 y="2368"/>
              <a:ext cx="672"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9116" name="Picture 8" descr="car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8" y="1984"/>
              <a:ext cx="552" cy="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9117" name="Picture 9" descr="car_r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4" y="2128"/>
              <a:ext cx="5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9118" name="Rectangle 10"/>
            <p:cNvSpPr>
              <a:spLocks noChangeArrowheads="1"/>
            </p:cNvSpPr>
            <p:nvPr/>
          </p:nvSpPr>
          <p:spPr bwMode="auto">
            <a:xfrm>
              <a:off x="960" y="928"/>
              <a:ext cx="1536" cy="1152"/>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2479119" name="Rectangle 11"/>
            <p:cNvSpPr>
              <a:spLocks noChangeArrowheads="1"/>
            </p:cNvSpPr>
            <p:nvPr/>
          </p:nvSpPr>
          <p:spPr bwMode="auto">
            <a:xfrm>
              <a:off x="3264" y="928"/>
              <a:ext cx="1536" cy="1152"/>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2479120" name="Rectangle 12"/>
            <p:cNvSpPr>
              <a:spLocks noChangeArrowheads="1"/>
            </p:cNvSpPr>
            <p:nvPr/>
          </p:nvSpPr>
          <p:spPr bwMode="auto">
            <a:xfrm>
              <a:off x="960" y="2704"/>
              <a:ext cx="1536" cy="1104"/>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2479121" name="Rectangle 13"/>
            <p:cNvSpPr>
              <a:spLocks noChangeArrowheads="1"/>
            </p:cNvSpPr>
            <p:nvPr/>
          </p:nvSpPr>
          <p:spPr bwMode="auto">
            <a:xfrm>
              <a:off x="3264" y="2704"/>
              <a:ext cx="1536" cy="1104"/>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2479122" name="Line 14"/>
            <p:cNvSpPr>
              <a:spLocks noChangeShapeType="1"/>
            </p:cNvSpPr>
            <p:nvPr/>
          </p:nvSpPr>
          <p:spPr bwMode="auto">
            <a:xfrm flipH="1">
              <a:off x="960" y="2368"/>
              <a:ext cx="1536"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479123" name="Line 15"/>
            <p:cNvSpPr>
              <a:spLocks noChangeShapeType="1"/>
            </p:cNvSpPr>
            <p:nvPr/>
          </p:nvSpPr>
          <p:spPr bwMode="auto">
            <a:xfrm>
              <a:off x="3264" y="2368"/>
              <a:ext cx="1536"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479124" name="Line 16"/>
            <p:cNvSpPr>
              <a:spLocks noChangeShapeType="1"/>
            </p:cNvSpPr>
            <p:nvPr/>
          </p:nvSpPr>
          <p:spPr bwMode="auto">
            <a:xfrm>
              <a:off x="2880" y="1072"/>
              <a:ext cx="0" cy="100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479125" name="Line 17"/>
            <p:cNvSpPr>
              <a:spLocks noChangeShapeType="1"/>
            </p:cNvSpPr>
            <p:nvPr/>
          </p:nvSpPr>
          <p:spPr bwMode="auto">
            <a:xfrm>
              <a:off x="2880" y="2704"/>
              <a:ext cx="0" cy="100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 name="Rectangle 3"/>
          <p:cNvSpPr>
            <a:spLocks noChangeArrowheads="1"/>
          </p:cNvSpPr>
          <p:nvPr/>
        </p:nvSpPr>
        <p:spPr bwMode="auto">
          <a:xfrm>
            <a:off x="1962901" y="1298575"/>
            <a:ext cx="6638471" cy="123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457200" indent="-457200">
              <a:spcBef>
                <a:spcPct val="20000"/>
              </a:spcBef>
              <a:buClr>
                <a:schemeClr val="tx1"/>
              </a:buClr>
              <a:buSzPct val="100000"/>
              <a:buFont typeface="+mj-lt"/>
              <a:buAutoNum type="arabicPeriod"/>
            </a:pPr>
            <a:r>
              <a:rPr lang="en-US" dirty="0">
                <a:latin typeface="Arial" charset="0"/>
              </a:rPr>
              <a:t>What are the resources?</a:t>
            </a:r>
          </a:p>
          <a:p>
            <a:pPr marL="457200" indent="-457200">
              <a:spcBef>
                <a:spcPct val="20000"/>
              </a:spcBef>
              <a:buClr>
                <a:schemeClr val="tx1"/>
              </a:buClr>
              <a:buSzPct val="100000"/>
              <a:buFont typeface="+mj-lt"/>
              <a:buAutoNum type="arabicPeriod"/>
            </a:pPr>
            <a:r>
              <a:rPr lang="en-US" dirty="0">
                <a:latin typeface="Arial" charset="0"/>
              </a:rPr>
              <a:t>Where is mutual exclusion needed?</a:t>
            </a:r>
          </a:p>
          <a:p>
            <a:pPr marL="457200" indent="-457200">
              <a:spcBef>
                <a:spcPct val="20000"/>
              </a:spcBef>
              <a:buClr>
                <a:schemeClr val="tx1"/>
              </a:buClr>
              <a:buSzPct val="100000"/>
              <a:buFont typeface="+mj-lt"/>
              <a:buAutoNum type="arabicPeriod"/>
            </a:pPr>
            <a:r>
              <a:rPr lang="en-US" dirty="0">
                <a:latin typeface="Arial" charset="0"/>
              </a:rPr>
              <a:t>What is required for deadlock to occur?</a:t>
            </a:r>
          </a:p>
        </p:txBody>
      </p:sp>
      <p:sp>
        <p:nvSpPr>
          <p:cNvPr id="2" name="Explosion 2 1"/>
          <p:cNvSpPr/>
          <p:nvPr/>
        </p:nvSpPr>
        <p:spPr bwMode="auto">
          <a:xfrm>
            <a:off x="4950758" y="4215907"/>
            <a:ext cx="838584" cy="828389"/>
          </a:xfrm>
          <a:prstGeom prst="irregularSeal2">
            <a:avLst/>
          </a:prstGeom>
          <a:solidFill>
            <a:srgbClr val="FFFF00"/>
          </a:solid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r>
              <a:rPr lang="en-US" sz="1400" b="1" dirty="0">
                <a:latin typeface="Comic Sans MS" panose="030F0702030302020204" pitchFamily="66" charset="0"/>
              </a:rPr>
              <a:t>ME</a:t>
            </a:r>
          </a:p>
        </p:txBody>
      </p:sp>
      <p:grpSp>
        <p:nvGrpSpPr>
          <p:cNvPr id="6" name="Group 5"/>
          <p:cNvGrpSpPr/>
          <p:nvPr/>
        </p:nvGrpSpPr>
        <p:grpSpPr>
          <a:xfrm>
            <a:off x="5662540" y="4249005"/>
            <a:ext cx="946078" cy="795290"/>
            <a:chOff x="4748140" y="4249005"/>
            <a:chExt cx="946078" cy="795290"/>
          </a:xfrm>
        </p:grpSpPr>
        <p:sp>
          <p:nvSpPr>
            <p:cNvPr id="3" name="Oval 2"/>
            <p:cNvSpPr/>
            <p:nvPr/>
          </p:nvSpPr>
          <p:spPr bwMode="auto">
            <a:xfrm>
              <a:off x="4875469" y="4249005"/>
              <a:ext cx="818749" cy="541205"/>
            </a:xfrm>
            <a:prstGeom prst="ellipse">
              <a:avLst/>
            </a:prstGeom>
            <a:noFill/>
            <a:ln w="38100" cap="flat" cmpd="sng" algn="ctr">
              <a:solidFill>
                <a:srgbClr val="FF000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cxnSp>
          <p:nvCxnSpPr>
            <p:cNvPr id="5" name="Straight Arrow Connector 4"/>
            <p:cNvCxnSpPr>
              <a:stCxn id="3" idx="3"/>
            </p:cNvCxnSpPr>
            <p:nvPr/>
          </p:nvCxnSpPr>
          <p:spPr bwMode="auto">
            <a:xfrm flipH="1">
              <a:off x="4748140" y="4710952"/>
              <a:ext cx="247232" cy="333343"/>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 name="Group 29"/>
          <p:cNvGrpSpPr/>
          <p:nvPr/>
        </p:nvGrpSpPr>
        <p:grpSpPr>
          <a:xfrm>
            <a:off x="3956179" y="4165878"/>
            <a:ext cx="1024141" cy="920293"/>
            <a:chOff x="4875469" y="3869917"/>
            <a:chExt cx="1024141" cy="920293"/>
          </a:xfrm>
        </p:grpSpPr>
        <p:sp>
          <p:nvSpPr>
            <p:cNvPr id="31" name="Oval 30"/>
            <p:cNvSpPr/>
            <p:nvPr/>
          </p:nvSpPr>
          <p:spPr bwMode="auto">
            <a:xfrm>
              <a:off x="4875469" y="4249005"/>
              <a:ext cx="818749" cy="541205"/>
            </a:xfrm>
            <a:prstGeom prst="ellipse">
              <a:avLst/>
            </a:prstGeom>
            <a:noFill/>
            <a:ln w="38100" cap="flat" cmpd="sng" algn="ctr">
              <a:solidFill>
                <a:srgbClr val="FF000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cxnSp>
          <p:nvCxnSpPr>
            <p:cNvPr id="32" name="Straight Arrow Connector 31"/>
            <p:cNvCxnSpPr/>
            <p:nvPr/>
          </p:nvCxnSpPr>
          <p:spPr bwMode="auto">
            <a:xfrm flipV="1">
              <a:off x="5509837" y="3869917"/>
              <a:ext cx="389773" cy="416542"/>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6" name="Group 35"/>
          <p:cNvGrpSpPr/>
          <p:nvPr/>
        </p:nvGrpSpPr>
        <p:grpSpPr>
          <a:xfrm>
            <a:off x="4785432" y="4954759"/>
            <a:ext cx="1042288" cy="686421"/>
            <a:chOff x="4548326" y="4244895"/>
            <a:chExt cx="1042288" cy="686421"/>
          </a:xfrm>
        </p:grpSpPr>
        <p:sp>
          <p:nvSpPr>
            <p:cNvPr id="37" name="Oval 36"/>
            <p:cNvSpPr/>
            <p:nvPr/>
          </p:nvSpPr>
          <p:spPr bwMode="auto">
            <a:xfrm>
              <a:off x="4979380" y="4244895"/>
              <a:ext cx="611234" cy="686421"/>
            </a:xfrm>
            <a:prstGeom prst="ellipse">
              <a:avLst/>
            </a:prstGeom>
            <a:noFill/>
            <a:ln w="38100" cap="flat" cmpd="sng" algn="ctr">
              <a:solidFill>
                <a:srgbClr val="FF000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cxnSp>
          <p:nvCxnSpPr>
            <p:cNvPr id="38" name="Straight Arrow Connector 37"/>
            <p:cNvCxnSpPr/>
            <p:nvPr/>
          </p:nvCxnSpPr>
          <p:spPr bwMode="auto">
            <a:xfrm flipH="1" flipV="1">
              <a:off x="4548326" y="4286459"/>
              <a:ext cx="386835" cy="279238"/>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0" name="Group 39"/>
          <p:cNvGrpSpPr/>
          <p:nvPr/>
        </p:nvGrpSpPr>
        <p:grpSpPr>
          <a:xfrm>
            <a:off x="4784012" y="3591384"/>
            <a:ext cx="1037031" cy="896288"/>
            <a:chOff x="4937816" y="4286459"/>
            <a:chExt cx="1037031" cy="896288"/>
          </a:xfrm>
        </p:grpSpPr>
        <p:sp>
          <p:nvSpPr>
            <p:cNvPr id="41" name="Oval 40"/>
            <p:cNvSpPr/>
            <p:nvPr/>
          </p:nvSpPr>
          <p:spPr bwMode="auto">
            <a:xfrm>
              <a:off x="4937816" y="4286459"/>
              <a:ext cx="611234" cy="686421"/>
            </a:xfrm>
            <a:prstGeom prst="ellipse">
              <a:avLst/>
            </a:prstGeom>
            <a:noFill/>
            <a:ln w="38100" cap="flat" cmpd="sng" algn="ctr">
              <a:solidFill>
                <a:srgbClr val="FF000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cxnSp>
          <p:nvCxnSpPr>
            <p:cNvPr id="42" name="Straight Arrow Connector 41"/>
            <p:cNvCxnSpPr>
              <a:endCxn id="2479116" idx="1"/>
            </p:cNvCxnSpPr>
            <p:nvPr/>
          </p:nvCxnSpPr>
          <p:spPr bwMode="auto">
            <a:xfrm>
              <a:off x="5549051" y="4765637"/>
              <a:ext cx="425796" cy="41711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Title 3">
            <a:extLst>
              <a:ext uri="{FF2B5EF4-FFF2-40B4-BE49-F238E27FC236}">
                <a16:creationId xmlns:a16="http://schemas.microsoft.com/office/drawing/2014/main" id="{3E21C251-11DF-49F4-A9B5-9494D293303D}"/>
              </a:ext>
            </a:extLst>
          </p:cNvPr>
          <p:cNvSpPr>
            <a:spLocks noGrp="1"/>
          </p:cNvSpPr>
          <p:nvPr>
            <p:ph type="title"/>
          </p:nvPr>
        </p:nvSpPr>
        <p:spPr/>
        <p:txBody>
          <a:bodyPr/>
          <a:lstStyle/>
          <a:p>
            <a:r>
              <a:rPr lang="en-US" dirty="0"/>
              <a:t>Quiz 6.2 (solution)</a:t>
            </a:r>
          </a:p>
        </p:txBody>
      </p:sp>
      <p:sp>
        <p:nvSpPr>
          <p:cNvPr id="39" name="Footer Placeholder 1">
            <a:extLst>
              <a:ext uri="{FF2B5EF4-FFF2-40B4-BE49-F238E27FC236}">
                <a16:creationId xmlns:a16="http://schemas.microsoft.com/office/drawing/2014/main" id="{3A913FF7-949A-40C3-ABF6-A027567BF3FE}"/>
              </a:ext>
            </a:extLst>
          </p:cNvPr>
          <p:cNvSpPr>
            <a:spLocks noGrp="1"/>
          </p:cNvSpPr>
          <p:nvPr>
            <p:ph type="ftr" sz="quarter" idx="11"/>
          </p:nvPr>
        </p:nvSpPr>
        <p:spPr>
          <a:xfrm>
            <a:off x="4114802" y="908820"/>
            <a:ext cx="6505575" cy="317525"/>
          </a:xfrm>
        </p:spPr>
        <p:txBody>
          <a:bodyPr/>
          <a:lstStyle/>
          <a:p>
            <a:pPr>
              <a:defRPr/>
            </a:pPr>
            <a:r>
              <a:rPr lang="en-US"/>
              <a:t>Concurrency (13)</a:t>
            </a:r>
            <a:endParaRPr lang="en-US" dirty="0"/>
          </a:p>
        </p:txBody>
      </p:sp>
      <p:sp>
        <p:nvSpPr>
          <p:cNvPr id="43" name="Slide Number Placeholder 3">
            <a:extLst>
              <a:ext uri="{FF2B5EF4-FFF2-40B4-BE49-F238E27FC236}">
                <a16:creationId xmlns:a16="http://schemas.microsoft.com/office/drawing/2014/main" id="{86598D51-2468-4E4C-9BD5-3635398640F9}"/>
              </a:ext>
            </a:extLst>
          </p:cNvPr>
          <p:cNvSpPr>
            <a:spLocks noGrp="1"/>
          </p:cNvSpPr>
          <p:nvPr>
            <p:ph type="sldNum" sz="quarter" idx="12"/>
          </p:nvPr>
        </p:nvSpPr>
        <p:spPr>
          <a:xfrm>
            <a:off x="0" y="908819"/>
            <a:ext cx="658368" cy="274320"/>
          </a:xfrm>
        </p:spPr>
        <p:txBody>
          <a:bodyPr/>
          <a:lstStyle/>
          <a:p>
            <a:pPr>
              <a:defRPr/>
            </a:pPr>
            <a:fld id="{0D7B5496-982B-480A-8085-B08F2CA91C21}" type="slidenum">
              <a:rPr lang="en-US" smtClean="0"/>
              <a:pPr>
                <a:defRPr/>
              </a:pPr>
              <a:t>28</a:t>
            </a:fld>
            <a:endParaRPr lang="en-US" dirty="0"/>
          </a:p>
        </p:txBody>
      </p:sp>
    </p:spTree>
    <p:extLst>
      <p:ext uri="{BB962C8B-B14F-4D97-AF65-F5344CB8AC3E}">
        <p14:creationId xmlns:p14="http://schemas.microsoft.com/office/powerpoint/2010/main" val="108067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5135369" y="3331288"/>
            <a:ext cx="717550" cy="762000"/>
            <a:chOff x="6677999" y="3327478"/>
            <a:chExt cx="717550" cy="762000"/>
          </a:xfrm>
          <a:solidFill>
            <a:schemeClr val="bg1"/>
          </a:solidFill>
        </p:grpSpPr>
        <p:sp>
          <p:nvSpPr>
            <p:cNvPr id="89" name="Rectangle 23"/>
            <p:cNvSpPr>
              <a:spLocks noChangeArrowheads="1"/>
            </p:cNvSpPr>
            <p:nvPr/>
          </p:nvSpPr>
          <p:spPr bwMode="auto">
            <a:xfrm>
              <a:off x="6712924" y="3327478"/>
              <a:ext cx="609600" cy="762000"/>
            </a:xfrm>
            <a:prstGeom prst="rect">
              <a:avLst/>
            </a:prstGeom>
            <a:grpFill/>
            <a:ln w="12700">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90" name="Rectangle 24"/>
            <p:cNvSpPr>
              <a:spLocks noChangeArrowheads="1"/>
            </p:cNvSpPr>
            <p:nvPr/>
          </p:nvSpPr>
          <p:spPr bwMode="auto">
            <a:xfrm>
              <a:off x="6677999" y="3502103"/>
              <a:ext cx="717550" cy="462307"/>
            </a:xfrm>
            <a:prstGeom prst="rect">
              <a:avLst/>
            </a:prstGeom>
            <a:grpFill/>
            <a:ln>
              <a:noFill/>
            </a:ln>
          </p:spPr>
          <p:txBody>
            <a:bodyPr lIns="92075" tIns="46038" rIns="92075" bIns="46038">
              <a:spAutoFit/>
            </a:bodyPr>
            <a:lstStyle/>
            <a:p>
              <a:pPr algn="ctr" eaLnBrk="0" hangingPunct="0"/>
              <a:r>
                <a:rPr lang="en-US" sz="1200" b="1" dirty="0">
                  <a:latin typeface="Times New Roman" pitchFamily="18" charset="0"/>
                </a:rPr>
                <a:t>P has B</a:t>
              </a:r>
            </a:p>
            <a:p>
              <a:pPr algn="ctr" eaLnBrk="0" hangingPunct="0"/>
              <a:r>
                <a:rPr lang="en-US" sz="1200" b="1" dirty="0">
                  <a:latin typeface="Times New Roman" pitchFamily="18" charset="0"/>
                </a:rPr>
                <a:t>Q has A</a:t>
              </a:r>
            </a:p>
          </p:txBody>
        </p:sp>
      </p:grpSp>
      <p:grpSp>
        <p:nvGrpSpPr>
          <p:cNvPr id="2" name="Group 22"/>
          <p:cNvGrpSpPr>
            <a:grpSpLocks/>
          </p:cNvGrpSpPr>
          <p:nvPr/>
        </p:nvGrpSpPr>
        <p:grpSpPr bwMode="auto">
          <a:xfrm>
            <a:off x="5135563" y="3332163"/>
            <a:ext cx="717550" cy="762000"/>
            <a:chOff x="2428" y="2099"/>
            <a:chExt cx="452" cy="480"/>
          </a:xfrm>
        </p:grpSpPr>
        <p:sp>
          <p:nvSpPr>
            <p:cNvPr id="2481178" name="Rectangle 23"/>
            <p:cNvSpPr>
              <a:spLocks noChangeArrowheads="1"/>
            </p:cNvSpPr>
            <p:nvPr/>
          </p:nvSpPr>
          <p:spPr bwMode="auto">
            <a:xfrm>
              <a:off x="2450" y="2099"/>
              <a:ext cx="384" cy="480"/>
            </a:xfrm>
            <a:prstGeom prst="rect">
              <a:avLst/>
            </a:prstGeom>
            <a:solidFill>
              <a:srgbClr val="FF0033"/>
            </a:solidFill>
            <a:ln w="12700">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2481179" name="Rectangle 24"/>
            <p:cNvSpPr>
              <a:spLocks noChangeArrowheads="1"/>
            </p:cNvSpPr>
            <p:nvPr/>
          </p:nvSpPr>
          <p:spPr bwMode="auto">
            <a:xfrm>
              <a:off x="2428" y="2209"/>
              <a:ext cx="4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200" b="1" dirty="0">
                  <a:latin typeface="Times New Roman" pitchFamily="18" charset="0"/>
                </a:rPr>
                <a:t>P has B</a:t>
              </a:r>
            </a:p>
            <a:p>
              <a:pPr algn="ctr" eaLnBrk="0" hangingPunct="0"/>
              <a:r>
                <a:rPr lang="en-US" sz="1200" b="1" dirty="0">
                  <a:latin typeface="Times New Roman" pitchFamily="18" charset="0"/>
                </a:rPr>
                <a:t>Q has A</a:t>
              </a:r>
            </a:p>
          </p:txBody>
        </p:sp>
      </p:grpSp>
      <p:sp>
        <p:nvSpPr>
          <p:cNvPr id="16" name="TextBox 15"/>
          <p:cNvSpPr txBox="1"/>
          <p:nvPr/>
        </p:nvSpPr>
        <p:spPr>
          <a:xfrm>
            <a:off x="5168322" y="3435067"/>
            <a:ext cx="628073" cy="584775"/>
          </a:xfrm>
          <a:prstGeom prst="rect">
            <a:avLst/>
          </a:prstGeom>
          <a:noFill/>
        </p:spPr>
        <p:txBody>
          <a:bodyPr wrap="square" rtlCol="0">
            <a:spAutoFit/>
          </a:bodyPr>
          <a:lstStyle/>
          <a:p>
            <a:pPr algn="ctr"/>
            <a:r>
              <a:rPr lang="en-US" sz="3200" b="1" dirty="0"/>
              <a:t>?</a:t>
            </a:r>
          </a:p>
        </p:txBody>
      </p:sp>
      <p:sp>
        <p:nvSpPr>
          <p:cNvPr id="2481157"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r>
              <a:rPr lang="en-US"/>
              <a:t>Joint Process Diagram</a:t>
            </a:r>
          </a:p>
        </p:txBody>
      </p:sp>
      <p:sp>
        <p:nvSpPr>
          <p:cNvPr id="2481158" name="Line 3"/>
          <p:cNvSpPr>
            <a:spLocks noChangeShapeType="1"/>
          </p:cNvSpPr>
          <p:nvPr/>
        </p:nvSpPr>
        <p:spPr bwMode="auto">
          <a:xfrm>
            <a:off x="4029076" y="2341563"/>
            <a:ext cx="38084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1159" name="Line 4"/>
          <p:cNvSpPr>
            <a:spLocks noChangeShapeType="1"/>
          </p:cNvSpPr>
          <p:nvPr/>
        </p:nvSpPr>
        <p:spPr bwMode="auto">
          <a:xfrm>
            <a:off x="4029076" y="2951163"/>
            <a:ext cx="38084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1160" name="Line 5"/>
          <p:cNvSpPr>
            <a:spLocks noChangeShapeType="1"/>
          </p:cNvSpPr>
          <p:nvPr/>
        </p:nvSpPr>
        <p:spPr bwMode="auto">
          <a:xfrm>
            <a:off x="4029076" y="3332163"/>
            <a:ext cx="38084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1161" name="Line 6"/>
          <p:cNvSpPr>
            <a:spLocks noChangeShapeType="1"/>
          </p:cNvSpPr>
          <p:nvPr/>
        </p:nvSpPr>
        <p:spPr bwMode="auto">
          <a:xfrm>
            <a:off x="4029076" y="4094163"/>
            <a:ext cx="38084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1162" name="Line 7"/>
          <p:cNvSpPr>
            <a:spLocks noChangeShapeType="1"/>
          </p:cNvSpPr>
          <p:nvPr/>
        </p:nvSpPr>
        <p:spPr bwMode="auto">
          <a:xfrm flipV="1">
            <a:off x="4027488" y="1885951"/>
            <a:ext cx="0" cy="3122613"/>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481163" name="Line 8"/>
          <p:cNvSpPr>
            <a:spLocks noChangeShapeType="1"/>
          </p:cNvSpPr>
          <p:nvPr/>
        </p:nvSpPr>
        <p:spPr bwMode="auto">
          <a:xfrm>
            <a:off x="4029076" y="5008563"/>
            <a:ext cx="3884613"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481164" name="Line 9"/>
          <p:cNvSpPr>
            <a:spLocks noChangeShapeType="1"/>
          </p:cNvSpPr>
          <p:nvPr/>
        </p:nvSpPr>
        <p:spPr bwMode="auto">
          <a:xfrm flipV="1">
            <a:off x="5780088" y="1885951"/>
            <a:ext cx="0" cy="31226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1165" name="Line 10"/>
          <p:cNvSpPr>
            <a:spLocks noChangeShapeType="1"/>
          </p:cNvSpPr>
          <p:nvPr/>
        </p:nvSpPr>
        <p:spPr bwMode="auto">
          <a:xfrm flipV="1">
            <a:off x="6465888" y="1885951"/>
            <a:ext cx="0" cy="31226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1166" name="Line 11"/>
          <p:cNvSpPr>
            <a:spLocks noChangeShapeType="1"/>
          </p:cNvSpPr>
          <p:nvPr/>
        </p:nvSpPr>
        <p:spPr bwMode="auto">
          <a:xfrm flipV="1">
            <a:off x="6999288" y="1885951"/>
            <a:ext cx="0" cy="31226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1167" name="Rectangle 12"/>
          <p:cNvSpPr>
            <a:spLocks noChangeArrowheads="1"/>
          </p:cNvSpPr>
          <p:nvPr/>
        </p:nvSpPr>
        <p:spPr bwMode="auto">
          <a:xfrm>
            <a:off x="3693197" y="1376364"/>
            <a:ext cx="75430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Progress</a:t>
            </a:r>
          </a:p>
          <a:p>
            <a:pPr algn="ctr" eaLnBrk="0" hangingPunct="0"/>
            <a:r>
              <a:rPr lang="en-US" sz="1200" b="1">
                <a:latin typeface="Times New Roman" pitchFamily="18" charset="0"/>
              </a:rPr>
              <a:t>of Q</a:t>
            </a:r>
          </a:p>
        </p:txBody>
      </p:sp>
      <p:sp>
        <p:nvSpPr>
          <p:cNvPr id="2481168" name="Rectangle 13"/>
          <p:cNvSpPr>
            <a:spLocks noChangeArrowheads="1"/>
          </p:cNvSpPr>
          <p:nvPr/>
        </p:nvSpPr>
        <p:spPr bwMode="auto">
          <a:xfrm>
            <a:off x="3235326" y="2201864"/>
            <a:ext cx="8239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r" eaLnBrk="0" hangingPunct="0">
              <a:lnSpc>
                <a:spcPct val="90000"/>
              </a:lnSpc>
            </a:pPr>
            <a:r>
              <a:rPr lang="en-US" sz="1200" b="1">
                <a:latin typeface="Times New Roman" pitchFamily="18" charset="0"/>
              </a:rPr>
              <a:t>Release A</a:t>
            </a:r>
          </a:p>
        </p:txBody>
      </p:sp>
      <p:sp>
        <p:nvSpPr>
          <p:cNvPr id="2481169" name="Rectangle 14"/>
          <p:cNvSpPr>
            <a:spLocks noChangeArrowheads="1"/>
          </p:cNvSpPr>
          <p:nvPr/>
        </p:nvSpPr>
        <p:spPr bwMode="auto">
          <a:xfrm>
            <a:off x="3243264" y="2811464"/>
            <a:ext cx="8159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r" eaLnBrk="0" hangingPunct="0">
              <a:lnSpc>
                <a:spcPct val="90000"/>
              </a:lnSpc>
            </a:pPr>
            <a:r>
              <a:rPr lang="en-US" sz="1200" b="1">
                <a:latin typeface="Times New Roman" pitchFamily="18" charset="0"/>
              </a:rPr>
              <a:t>Release B</a:t>
            </a:r>
          </a:p>
        </p:txBody>
      </p:sp>
      <p:sp>
        <p:nvSpPr>
          <p:cNvPr id="2481170" name="Rectangle 15"/>
          <p:cNvSpPr>
            <a:spLocks noChangeArrowheads="1"/>
          </p:cNvSpPr>
          <p:nvPr/>
        </p:nvSpPr>
        <p:spPr bwMode="auto">
          <a:xfrm>
            <a:off x="3492224" y="3189289"/>
            <a:ext cx="56701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r" eaLnBrk="0" hangingPunct="0"/>
            <a:r>
              <a:rPr lang="en-US" sz="1200" b="1">
                <a:latin typeface="Times New Roman" pitchFamily="18" charset="0"/>
              </a:rPr>
              <a:t>Get A</a:t>
            </a:r>
          </a:p>
        </p:txBody>
      </p:sp>
      <p:sp>
        <p:nvSpPr>
          <p:cNvPr id="2481171" name="Rectangle 16"/>
          <p:cNvSpPr>
            <a:spLocks noChangeArrowheads="1"/>
          </p:cNvSpPr>
          <p:nvPr/>
        </p:nvSpPr>
        <p:spPr bwMode="auto">
          <a:xfrm>
            <a:off x="3491776" y="3951289"/>
            <a:ext cx="567463"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r" eaLnBrk="0" hangingPunct="0"/>
            <a:r>
              <a:rPr lang="en-US" sz="1200" b="1">
                <a:latin typeface="Times New Roman" pitchFamily="18" charset="0"/>
              </a:rPr>
              <a:t>Get B</a:t>
            </a:r>
          </a:p>
        </p:txBody>
      </p:sp>
      <p:sp>
        <p:nvSpPr>
          <p:cNvPr id="2481172" name="Rectangle 17"/>
          <p:cNvSpPr>
            <a:spLocks noChangeArrowheads="1"/>
          </p:cNvSpPr>
          <p:nvPr/>
        </p:nvSpPr>
        <p:spPr bwMode="auto">
          <a:xfrm>
            <a:off x="4867137" y="5008564"/>
            <a:ext cx="567014"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Get A</a:t>
            </a:r>
          </a:p>
        </p:txBody>
      </p:sp>
      <p:sp>
        <p:nvSpPr>
          <p:cNvPr id="2481173" name="Rectangle 18"/>
          <p:cNvSpPr>
            <a:spLocks noChangeArrowheads="1"/>
          </p:cNvSpPr>
          <p:nvPr/>
        </p:nvSpPr>
        <p:spPr bwMode="auto">
          <a:xfrm>
            <a:off x="5472545" y="5008564"/>
            <a:ext cx="567463"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Get B</a:t>
            </a:r>
          </a:p>
        </p:txBody>
      </p:sp>
      <p:sp>
        <p:nvSpPr>
          <p:cNvPr id="2481174" name="Rectangle 19"/>
          <p:cNvSpPr>
            <a:spLocks noChangeArrowheads="1"/>
          </p:cNvSpPr>
          <p:nvPr/>
        </p:nvSpPr>
        <p:spPr bwMode="auto">
          <a:xfrm>
            <a:off x="6008897" y="5008564"/>
            <a:ext cx="823494"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Release A</a:t>
            </a:r>
          </a:p>
        </p:txBody>
      </p:sp>
      <p:sp>
        <p:nvSpPr>
          <p:cNvPr id="2481175" name="Rectangle 20"/>
          <p:cNvSpPr>
            <a:spLocks noChangeArrowheads="1"/>
          </p:cNvSpPr>
          <p:nvPr/>
        </p:nvSpPr>
        <p:spPr bwMode="auto">
          <a:xfrm>
            <a:off x="6690504" y="5008564"/>
            <a:ext cx="823944"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Release B</a:t>
            </a:r>
          </a:p>
        </p:txBody>
      </p:sp>
      <p:sp>
        <p:nvSpPr>
          <p:cNvPr id="2481176" name="Rectangle 21"/>
          <p:cNvSpPr>
            <a:spLocks noChangeArrowheads="1"/>
          </p:cNvSpPr>
          <p:nvPr/>
        </p:nvSpPr>
        <p:spPr bwMode="auto">
          <a:xfrm>
            <a:off x="7912772" y="4779964"/>
            <a:ext cx="75430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Progress</a:t>
            </a:r>
          </a:p>
          <a:p>
            <a:pPr algn="ctr" eaLnBrk="0" hangingPunct="0"/>
            <a:r>
              <a:rPr lang="en-US" sz="1200" b="1">
                <a:latin typeface="Times New Roman" pitchFamily="18" charset="0"/>
              </a:rPr>
              <a:t>of P</a:t>
            </a:r>
          </a:p>
        </p:txBody>
      </p:sp>
      <p:grpSp>
        <p:nvGrpSpPr>
          <p:cNvPr id="3" name="Group 25"/>
          <p:cNvGrpSpPr>
            <a:grpSpLocks/>
          </p:cNvGrpSpPr>
          <p:nvPr/>
        </p:nvGrpSpPr>
        <p:grpSpPr bwMode="auto">
          <a:xfrm>
            <a:off x="2087564" y="2339976"/>
            <a:ext cx="828675" cy="1071563"/>
            <a:chOff x="739" y="1474"/>
            <a:chExt cx="522" cy="675"/>
          </a:xfrm>
        </p:grpSpPr>
        <p:sp>
          <p:nvSpPr>
            <p:cNvPr id="2481181" name="Rectangle 26"/>
            <p:cNvSpPr>
              <a:spLocks noChangeArrowheads="1"/>
            </p:cNvSpPr>
            <p:nvPr/>
          </p:nvSpPr>
          <p:spPr bwMode="auto">
            <a:xfrm>
              <a:off x="739" y="1688"/>
              <a:ext cx="50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lnSpc>
                  <a:spcPct val="90000"/>
                </a:lnSpc>
              </a:pPr>
              <a:r>
                <a:rPr lang="en-US" sz="1200" b="1">
                  <a:latin typeface="Times New Roman" pitchFamily="18" charset="0"/>
                </a:rPr>
                <a:t>A</a:t>
              </a:r>
            </a:p>
            <a:p>
              <a:pPr algn="ctr" eaLnBrk="0" hangingPunct="0">
                <a:lnSpc>
                  <a:spcPct val="90000"/>
                </a:lnSpc>
              </a:pPr>
              <a:r>
                <a:rPr lang="en-US" sz="1200" b="1">
                  <a:latin typeface="Times New Roman" pitchFamily="18" charset="0"/>
                </a:rPr>
                <a:t>Required</a:t>
              </a:r>
            </a:p>
          </p:txBody>
        </p:sp>
        <p:sp>
          <p:nvSpPr>
            <p:cNvPr id="2481182" name="Freeform 27"/>
            <p:cNvSpPr>
              <a:spLocks/>
            </p:cNvSpPr>
            <p:nvPr/>
          </p:nvSpPr>
          <p:spPr bwMode="auto">
            <a:xfrm>
              <a:off x="1211" y="1474"/>
              <a:ext cx="50" cy="675"/>
            </a:xfrm>
            <a:custGeom>
              <a:avLst/>
              <a:gdLst>
                <a:gd name="T0" fmla="*/ 49 w 50"/>
                <a:gd name="T1" fmla="*/ 0 h 675"/>
                <a:gd name="T2" fmla="*/ 40 w 50"/>
                <a:gd name="T3" fmla="*/ 4 h 675"/>
                <a:gd name="T4" fmla="*/ 31 w 50"/>
                <a:gd name="T5" fmla="*/ 20 h 675"/>
                <a:gd name="T6" fmla="*/ 27 w 50"/>
                <a:gd name="T7" fmla="*/ 35 h 675"/>
                <a:gd name="T8" fmla="*/ 24 w 50"/>
                <a:gd name="T9" fmla="*/ 59 h 675"/>
                <a:gd name="T10" fmla="*/ 24 w 50"/>
                <a:gd name="T11" fmla="*/ 282 h 675"/>
                <a:gd name="T12" fmla="*/ 22 w 50"/>
                <a:gd name="T13" fmla="*/ 306 h 675"/>
                <a:gd name="T14" fmla="*/ 18 w 50"/>
                <a:gd name="T15" fmla="*/ 321 h 675"/>
                <a:gd name="T16" fmla="*/ 9 w 50"/>
                <a:gd name="T17" fmla="*/ 333 h 675"/>
                <a:gd name="T18" fmla="*/ 0 w 50"/>
                <a:gd name="T19" fmla="*/ 337 h 675"/>
                <a:gd name="T20" fmla="*/ 9 w 50"/>
                <a:gd name="T21" fmla="*/ 341 h 675"/>
                <a:gd name="T22" fmla="*/ 18 w 50"/>
                <a:gd name="T23" fmla="*/ 353 h 675"/>
                <a:gd name="T24" fmla="*/ 22 w 50"/>
                <a:gd name="T25" fmla="*/ 368 h 675"/>
                <a:gd name="T26" fmla="*/ 24 w 50"/>
                <a:gd name="T27" fmla="*/ 392 h 675"/>
                <a:gd name="T28" fmla="*/ 24 w 50"/>
                <a:gd name="T29" fmla="*/ 615 h 675"/>
                <a:gd name="T30" fmla="*/ 27 w 50"/>
                <a:gd name="T31" fmla="*/ 639 h 675"/>
                <a:gd name="T32" fmla="*/ 31 w 50"/>
                <a:gd name="T33" fmla="*/ 658 h 675"/>
                <a:gd name="T34" fmla="*/ 40 w 50"/>
                <a:gd name="T35" fmla="*/ 670 h 675"/>
                <a:gd name="T36" fmla="*/ 49 w 50"/>
                <a:gd name="T37" fmla="*/ 674 h 6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0"/>
                <a:gd name="T58" fmla="*/ 0 h 675"/>
                <a:gd name="T59" fmla="*/ 50 w 50"/>
                <a:gd name="T60" fmla="*/ 675 h 6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0" h="675">
                  <a:moveTo>
                    <a:pt x="49" y="0"/>
                  </a:moveTo>
                  <a:lnTo>
                    <a:pt x="40" y="4"/>
                  </a:lnTo>
                  <a:lnTo>
                    <a:pt x="31" y="20"/>
                  </a:lnTo>
                  <a:lnTo>
                    <a:pt x="27" y="35"/>
                  </a:lnTo>
                  <a:lnTo>
                    <a:pt x="24" y="59"/>
                  </a:lnTo>
                  <a:lnTo>
                    <a:pt x="24" y="282"/>
                  </a:lnTo>
                  <a:lnTo>
                    <a:pt x="22" y="306"/>
                  </a:lnTo>
                  <a:lnTo>
                    <a:pt x="18" y="321"/>
                  </a:lnTo>
                  <a:lnTo>
                    <a:pt x="9" y="333"/>
                  </a:lnTo>
                  <a:lnTo>
                    <a:pt x="0" y="337"/>
                  </a:lnTo>
                  <a:lnTo>
                    <a:pt x="9" y="341"/>
                  </a:lnTo>
                  <a:lnTo>
                    <a:pt x="18" y="353"/>
                  </a:lnTo>
                  <a:lnTo>
                    <a:pt x="22" y="368"/>
                  </a:lnTo>
                  <a:lnTo>
                    <a:pt x="24" y="392"/>
                  </a:lnTo>
                  <a:lnTo>
                    <a:pt x="24" y="615"/>
                  </a:lnTo>
                  <a:lnTo>
                    <a:pt x="27" y="639"/>
                  </a:lnTo>
                  <a:lnTo>
                    <a:pt x="31" y="658"/>
                  </a:lnTo>
                  <a:lnTo>
                    <a:pt x="40" y="670"/>
                  </a:lnTo>
                  <a:lnTo>
                    <a:pt x="49" y="674"/>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b="1">
                <a:latin typeface="Times New Roman" pitchFamily="18" charset="0"/>
              </a:endParaRPr>
            </a:p>
          </p:txBody>
        </p:sp>
      </p:grpSp>
      <p:grpSp>
        <p:nvGrpSpPr>
          <p:cNvPr id="4" name="Group 28"/>
          <p:cNvGrpSpPr>
            <a:grpSpLocks/>
          </p:cNvGrpSpPr>
          <p:nvPr/>
        </p:nvGrpSpPr>
        <p:grpSpPr bwMode="auto">
          <a:xfrm>
            <a:off x="2428875" y="2951164"/>
            <a:ext cx="793750" cy="1222375"/>
            <a:chOff x="954" y="1859"/>
            <a:chExt cx="500" cy="770"/>
          </a:xfrm>
        </p:grpSpPr>
        <p:sp>
          <p:nvSpPr>
            <p:cNvPr id="2481184" name="Rectangle 29"/>
            <p:cNvSpPr>
              <a:spLocks noChangeArrowheads="1"/>
            </p:cNvSpPr>
            <p:nvPr/>
          </p:nvSpPr>
          <p:spPr bwMode="auto">
            <a:xfrm>
              <a:off x="954" y="2147"/>
              <a:ext cx="50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lnSpc>
                  <a:spcPct val="90000"/>
                </a:lnSpc>
              </a:pPr>
              <a:r>
                <a:rPr lang="en-US" sz="1200" b="1">
                  <a:latin typeface="Times New Roman" pitchFamily="18" charset="0"/>
                </a:rPr>
                <a:t>B</a:t>
              </a:r>
            </a:p>
            <a:p>
              <a:pPr algn="ctr" eaLnBrk="0" hangingPunct="0">
                <a:lnSpc>
                  <a:spcPct val="90000"/>
                </a:lnSpc>
              </a:pPr>
              <a:r>
                <a:rPr lang="en-US" sz="1200" b="1">
                  <a:latin typeface="Times New Roman" pitchFamily="18" charset="0"/>
                </a:rPr>
                <a:t>Required</a:t>
              </a:r>
            </a:p>
          </p:txBody>
        </p:sp>
        <p:sp>
          <p:nvSpPr>
            <p:cNvPr id="2481185" name="Freeform 30"/>
            <p:cNvSpPr>
              <a:spLocks/>
            </p:cNvSpPr>
            <p:nvPr/>
          </p:nvSpPr>
          <p:spPr bwMode="auto">
            <a:xfrm>
              <a:off x="1404" y="1859"/>
              <a:ext cx="49" cy="770"/>
            </a:xfrm>
            <a:custGeom>
              <a:avLst/>
              <a:gdLst>
                <a:gd name="T0" fmla="*/ 48 w 49"/>
                <a:gd name="T1" fmla="*/ 0 h 770"/>
                <a:gd name="T2" fmla="*/ 38 w 49"/>
                <a:gd name="T3" fmla="*/ 5 h 770"/>
                <a:gd name="T4" fmla="*/ 30 w 49"/>
                <a:gd name="T5" fmla="*/ 19 h 770"/>
                <a:gd name="T6" fmla="*/ 25 w 49"/>
                <a:gd name="T7" fmla="*/ 38 h 770"/>
                <a:gd name="T8" fmla="*/ 23 w 49"/>
                <a:gd name="T9" fmla="*/ 66 h 770"/>
                <a:gd name="T10" fmla="*/ 23 w 49"/>
                <a:gd name="T11" fmla="*/ 319 h 770"/>
                <a:gd name="T12" fmla="*/ 20 w 49"/>
                <a:gd name="T13" fmla="*/ 347 h 770"/>
                <a:gd name="T14" fmla="*/ 15 w 49"/>
                <a:gd name="T15" fmla="*/ 366 h 770"/>
                <a:gd name="T16" fmla="*/ 10 w 49"/>
                <a:gd name="T17" fmla="*/ 380 h 770"/>
                <a:gd name="T18" fmla="*/ 0 w 49"/>
                <a:gd name="T19" fmla="*/ 385 h 770"/>
                <a:gd name="T20" fmla="*/ 10 w 49"/>
                <a:gd name="T21" fmla="*/ 389 h 770"/>
                <a:gd name="T22" fmla="*/ 15 w 49"/>
                <a:gd name="T23" fmla="*/ 403 h 770"/>
                <a:gd name="T24" fmla="*/ 20 w 49"/>
                <a:gd name="T25" fmla="*/ 422 h 770"/>
                <a:gd name="T26" fmla="*/ 23 w 49"/>
                <a:gd name="T27" fmla="*/ 450 h 770"/>
                <a:gd name="T28" fmla="*/ 23 w 49"/>
                <a:gd name="T29" fmla="*/ 703 h 770"/>
                <a:gd name="T30" fmla="*/ 25 w 49"/>
                <a:gd name="T31" fmla="*/ 732 h 770"/>
                <a:gd name="T32" fmla="*/ 30 w 49"/>
                <a:gd name="T33" fmla="*/ 750 h 770"/>
                <a:gd name="T34" fmla="*/ 38 w 49"/>
                <a:gd name="T35" fmla="*/ 764 h 770"/>
                <a:gd name="T36" fmla="*/ 48 w 49"/>
                <a:gd name="T37" fmla="*/ 769 h 7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770"/>
                <a:gd name="T59" fmla="*/ 49 w 49"/>
                <a:gd name="T60" fmla="*/ 770 h 7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770">
                  <a:moveTo>
                    <a:pt x="48" y="0"/>
                  </a:moveTo>
                  <a:lnTo>
                    <a:pt x="38" y="5"/>
                  </a:lnTo>
                  <a:lnTo>
                    <a:pt x="30" y="19"/>
                  </a:lnTo>
                  <a:lnTo>
                    <a:pt x="25" y="38"/>
                  </a:lnTo>
                  <a:lnTo>
                    <a:pt x="23" y="66"/>
                  </a:lnTo>
                  <a:lnTo>
                    <a:pt x="23" y="319"/>
                  </a:lnTo>
                  <a:lnTo>
                    <a:pt x="20" y="347"/>
                  </a:lnTo>
                  <a:lnTo>
                    <a:pt x="15" y="366"/>
                  </a:lnTo>
                  <a:lnTo>
                    <a:pt x="10" y="380"/>
                  </a:lnTo>
                  <a:lnTo>
                    <a:pt x="0" y="385"/>
                  </a:lnTo>
                  <a:lnTo>
                    <a:pt x="10" y="389"/>
                  </a:lnTo>
                  <a:lnTo>
                    <a:pt x="15" y="403"/>
                  </a:lnTo>
                  <a:lnTo>
                    <a:pt x="20" y="422"/>
                  </a:lnTo>
                  <a:lnTo>
                    <a:pt x="23" y="450"/>
                  </a:lnTo>
                  <a:lnTo>
                    <a:pt x="23" y="703"/>
                  </a:lnTo>
                  <a:lnTo>
                    <a:pt x="25" y="732"/>
                  </a:lnTo>
                  <a:lnTo>
                    <a:pt x="30" y="750"/>
                  </a:lnTo>
                  <a:lnTo>
                    <a:pt x="38" y="764"/>
                  </a:lnTo>
                  <a:lnTo>
                    <a:pt x="48" y="769"/>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b="1">
                <a:latin typeface="Times New Roman" pitchFamily="18" charset="0"/>
              </a:endParaRPr>
            </a:p>
          </p:txBody>
        </p:sp>
      </p:grpSp>
      <p:grpSp>
        <p:nvGrpSpPr>
          <p:cNvPr id="5" name="Group 31"/>
          <p:cNvGrpSpPr>
            <a:grpSpLocks/>
          </p:cNvGrpSpPr>
          <p:nvPr/>
        </p:nvGrpSpPr>
        <p:grpSpPr bwMode="auto">
          <a:xfrm>
            <a:off x="5781675" y="5794375"/>
            <a:ext cx="1220788" cy="431800"/>
            <a:chOff x="3066" y="3650"/>
            <a:chExt cx="769" cy="272"/>
          </a:xfrm>
        </p:grpSpPr>
        <p:sp>
          <p:nvSpPr>
            <p:cNvPr id="2481187" name="Rectangle 32"/>
            <p:cNvSpPr>
              <a:spLocks noChangeArrowheads="1"/>
            </p:cNvSpPr>
            <p:nvPr/>
          </p:nvSpPr>
          <p:spPr bwMode="auto">
            <a:xfrm>
              <a:off x="3158" y="3747"/>
              <a:ext cx="59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B Required</a:t>
              </a:r>
            </a:p>
          </p:txBody>
        </p:sp>
        <p:sp>
          <p:nvSpPr>
            <p:cNvPr id="2481188" name="Freeform 33"/>
            <p:cNvSpPr>
              <a:spLocks/>
            </p:cNvSpPr>
            <p:nvPr/>
          </p:nvSpPr>
          <p:spPr bwMode="auto">
            <a:xfrm>
              <a:off x="3066" y="3650"/>
              <a:ext cx="769" cy="127"/>
            </a:xfrm>
            <a:custGeom>
              <a:avLst/>
              <a:gdLst>
                <a:gd name="T0" fmla="*/ 0 w 769"/>
                <a:gd name="T1" fmla="*/ 0 h 127"/>
                <a:gd name="T2" fmla="*/ 6 w 769"/>
                <a:gd name="T3" fmla="*/ 25 h 127"/>
                <a:gd name="T4" fmla="*/ 18 w 769"/>
                <a:gd name="T5" fmla="*/ 44 h 127"/>
                <a:gd name="T6" fmla="*/ 37 w 769"/>
                <a:gd name="T7" fmla="*/ 57 h 127"/>
                <a:gd name="T8" fmla="*/ 61 w 769"/>
                <a:gd name="T9" fmla="*/ 63 h 127"/>
                <a:gd name="T10" fmla="*/ 319 w 769"/>
                <a:gd name="T11" fmla="*/ 63 h 127"/>
                <a:gd name="T12" fmla="*/ 344 w 769"/>
                <a:gd name="T13" fmla="*/ 69 h 127"/>
                <a:gd name="T14" fmla="*/ 362 w 769"/>
                <a:gd name="T15" fmla="*/ 82 h 127"/>
                <a:gd name="T16" fmla="*/ 375 w 769"/>
                <a:gd name="T17" fmla="*/ 101 h 127"/>
                <a:gd name="T18" fmla="*/ 381 w 769"/>
                <a:gd name="T19" fmla="*/ 126 h 127"/>
                <a:gd name="T20" fmla="*/ 387 w 769"/>
                <a:gd name="T21" fmla="*/ 101 h 127"/>
                <a:gd name="T22" fmla="*/ 399 w 769"/>
                <a:gd name="T23" fmla="*/ 82 h 127"/>
                <a:gd name="T24" fmla="*/ 424 w 769"/>
                <a:gd name="T25" fmla="*/ 69 h 127"/>
                <a:gd name="T26" fmla="*/ 448 w 769"/>
                <a:gd name="T27" fmla="*/ 63 h 127"/>
                <a:gd name="T28" fmla="*/ 700 w 769"/>
                <a:gd name="T29" fmla="*/ 63 h 127"/>
                <a:gd name="T30" fmla="*/ 725 w 769"/>
                <a:gd name="T31" fmla="*/ 63 h 127"/>
                <a:gd name="T32" fmla="*/ 750 w 769"/>
                <a:gd name="T33" fmla="*/ 50 h 127"/>
                <a:gd name="T34" fmla="*/ 762 w 769"/>
                <a:gd name="T35" fmla="*/ 32 h 127"/>
                <a:gd name="T36" fmla="*/ 768 w 769"/>
                <a:gd name="T37" fmla="*/ 6 h 1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9"/>
                <a:gd name="T58" fmla="*/ 0 h 127"/>
                <a:gd name="T59" fmla="*/ 769 w 769"/>
                <a:gd name="T60" fmla="*/ 127 h 1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9" h="127">
                  <a:moveTo>
                    <a:pt x="0" y="0"/>
                  </a:moveTo>
                  <a:lnTo>
                    <a:pt x="6" y="25"/>
                  </a:lnTo>
                  <a:lnTo>
                    <a:pt x="18" y="44"/>
                  </a:lnTo>
                  <a:lnTo>
                    <a:pt x="37" y="57"/>
                  </a:lnTo>
                  <a:lnTo>
                    <a:pt x="61" y="63"/>
                  </a:lnTo>
                  <a:lnTo>
                    <a:pt x="319" y="63"/>
                  </a:lnTo>
                  <a:lnTo>
                    <a:pt x="344" y="69"/>
                  </a:lnTo>
                  <a:lnTo>
                    <a:pt x="362" y="82"/>
                  </a:lnTo>
                  <a:lnTo>
                    <a:pt x="375" y="101"/>
                  </a:lnTo>
                  <a:lnTo>
                    <a:pt x="381" y="126"/>
                  </a:lnTo>
                  <a:lnTo>
                    <a:pt x="387" y="101"/>
                  </a:lnTo>
                  <a:lnTo>
                    <a:pt x="399" y="82"/>
                  </a:lnTo>
                  <a:lnTo>
                    <a:pt x="424" y="69"/>
                  </a:lnTo>
                  <a:lnTo>
                    <a:pt x="448" y="63"/>
                  </a:lnTo>
                  <a:lnTo>
                    <a:pt x="700" y="63"/>
                  </a:lnTo>
                  <a:lnTo>
                    <a:pt x="725" y="63"/>
                  </a:lnTo>
                  <a:lnTo>
                    <a:pt x="750" y="50"/>
                  </a:lnTo>
                  <a:lnTo>
                    <a:pt x="762" y="32"/>
                  </a:lnTo>
                  <a:lnTo>
                    <a:pt x="768" y="6"/>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b="1">
                <a:latin typeface="Times New Roman" pitchFamily="18" charset="0"/>
              </a:endParaRPr>
            </a:p>
          </p:txBody>
        </p:sp>
      </p:grpSp>
      <p:sp>
        <p:nvSpPr>
          <p:cNvPr id="2481189" name="Line 34"/>
          <p:cNvSpPr>
            <a:spLocks noChangeShapeType="1"/>
          </p:cNvSpPr>
          <p:nvPr/>
        </p:nvSpPr>
        <p:spPr bwMode="auto">
          <a:xfrm flipV="1">
            <a:off x="5170488" y="1885951"/>
            <a:ext cx="0" cy="31226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7" name="Group 38"/>
          <p:cNvGrpSpPr>
            <a:grpSpLocks/>
          </p:cNvGrpSpPr>
          <p:nvPr/>
        </p:nvGrpSpPr>
        <p:grpSpPr bwMode="auto">
          <a:xfrm>
            <a:off x="5170494" y="2341563"/>
            <a:ext cx="1295402" cy="990600"/>
            <a:chOff x="2450" y="1475"/>
            <a:chExt cx="816" cy="624"/>
          </a:xfrm>
          <a:pattFill prst="openDmnd">
            <a:fgClr>
              <a:schemeClr val="tx1"/>
            </a:fgClr>
            <a:bgClr>
              <a:schemeClr val="bg1"/>
            </a:bgClr>
          </a:pattFill>
        </p:grpSpPr>
        <p:sp>
          <p:nvSpPr>
            <p:cNvPr id="2481194" name="Rectangle 39"/>
            <p:cNvSpPr>
              <a:spLocks noChangeArrowheads="1"/>
            </p:cNvSpPr>
            <p:nvPr/>
          </p:nvSpPr>
          <p:spPr bwMode="auto">
            <a:xfrm>
              <a:off x="2450" y="1475"/>
              <a:ext cx="816" cy="624"/>
            </a:xfrm>
            <a:prstGeom prst="rect">
              <a:avLst/>
            </a:prstGeom>
            <a:grpFill/>
            <a:ln w="12700">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2481195" name="Rectangle 40"/>
            <p:cNvSpPr>
              <a:spLocks noChangeArrowheads="1"/>
            </p:cNvSpPr>
            <p:nvPr/>
          </p:nvSpPr>
          <p:spPr bwMode="auto">
            <a:xfrm>
              <a:off x="2484" y="1511"/>
              <a:ext cx="766" cy="3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400" b="1" dirty="0">
                  <a:latin typeface="Times New Roman" pitchFamily="18" charset="0"/>
                </a:rPr>
                <a:t>Both P and Q</a:t>
              </a:r>
            </a:p>
            <a:p>
              <a:pPr algn="ctr" eaLnBrk="0" hangingPunct="0"/>
              <a:r>
                <a:rPr lang="en-US" sz="1400" b="1" dirty="0">
                  <a:latin typeface="Times New Roman" pitchFamily="18" charset="0"/>
                </a:rPr>
                <a:t>have A</a:t>
              </a:r>
            </a:p>
          </p:txBody>
        </p:sp>
      </p:grpSp>
      <p:grpSp>
        <p:nvGrpSpPr>
          <p:cNvPr id="8" name="Group 41"/>
          <p:cNvGrpSpPr>
            <a:grpSpLocks/>
          </p:cNvGrpSpPr>
          <p:nvPr/>
        </p:nvGrpSpPr>
        <p:grpSpPr bwMode="auto">
          <a:xfrm>
            <a:off x="4637088" y="4260850"/>
            <a:ext cx="2895600" cy="292100"/>
            <a:chOff x="2114" y="2684"/>
            <a:chExt cx="1824" cy="184"/>
          </a:xfrm>
        </p:grpSpPr>
        <p:sp>
          <p:nvSpPr>
            <p:cNvPr id="2481197" name="Rectangle 42"/>
            <p:cNvSpPr>
              <a:spLocks noChangeArrowheads="1"/>
            </p:cNvSpPr>
            <p:nvPr/>
          </p:nvSpPr>
          <p:spPr bwMode="auto">
            <a:xfrm>
              <a:off x="3711" y="2684"/>
              <a:ext cx="16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3</a:t>
              </a:r>
            </a:p>
          </p:txBody>
        </p:sp>
        <p:sp>
          <p:nvSpPr>
            <p:cNvPr id="2481198" name="Line 43"/>
            <p:cNvSpPr>
              <a:spLocks noChangeShapeType="1"/>
            </p:cNvSpPr>
            <p:nvPr/>
          </p:nvSpPr>
          <p:spPr bwMode="auto">
            <a:xfrm>
              <a:off x="2114" y="2867"/>
              <a:ext cx="1824" cy="1"/>
            </a:xfrm>
            <a:prstGeom prst="line">
              <a:avLst/>
            </a:prstGeom>
            <a:noFill/>
            <a:ln w="57150">
              <a:solidFill>
                <a:srgbClr val="660066"/>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grpSp>
        <p:nvGrpSpPr>
          <p:cNvPr id="9" name="Group 44"/>
          <p:cNvGrpSpPr>
            <a:grpSpLocks/>
          </p:cNvGrpSpPr>
          <p:nvPr/>
        </p:nvGrpSpPr>
        <p:grpSpPr bwMode="auto">
          <a:xfrm>
            <a:off x="4638676" y="3444876"/>
            <a:ext cx="608013" cy="277813"/>
            <a:chOff x="2115" y="2170"/>
            <a:chExt cx="383" cy="175"/>
          </a:xfrm>
        </p:grpSpPr>
        <p:sp>
          <p:nvSpPr>
            <p:cNvPr id="2481200" name="Rectangle 45"/>
            <p:cNvSpPr>
              <a:spLocks noChangeArrowheads="1"/>
            </p:cNvSpPr>
            <p:nvPr/>
          </p:nvSpPr>
          <p:spPr bwMode="auto">
            <a:xfrm>
              <a:off x="2223" y="2170"/>
              <a:ext cx="16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5</a:t>
              </a:r>
            </a:p>
          </p:txBody>
        </p:sp>
        <p:sp>
          <p:nvSpPr>
            <p:cNvPr id="2481201" name="Line 46"/>
            <p:cNvSpPr>
              <a:spLocks noChangeShapeType="1"/>
            </p:cNvSpPr>
            <p:nvPr/>
          </p:nvSpPr>
          <p:spPr bwMode="auto">
            <a:xfrm>
              <a:off x="2115" y="2339"/>
              <a:ext cx="383" cy="0"/>
            </a:xfrm>
            <a:prstGeom prst="line">
              <a:avLst/>
            </a:prstGeom>
            <a:noFill/>
            <a:ln w="57150">
              <a:solidFill>
                <a:srgbClr val="660066"/>
              </a:solidFill>
              <a:prstDash val="sysDot"/>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grpSp>
        <p:nvGrpSpPr>
          <p:cNvPr id="10" name="Group 47"/>
          <p:cNvGrpSpPr>
            <a:grpSpLocks/>
          </p:cNvGrpSpPr>
          <p:nvPr/>
        </p:nvGrpSpPr>
        <p:grpSpPr bwMode="auto">
          <a:xfrm>
            <a:off x="5453064" y="3943351"/>
            <a:ext cx="263525" cy="608013"/>
            <a:chOff x="2628" y="2484"/>
            <a:chExt cx="166" cy="383"/>
          </a:xfrm>
        </p:grpSpPr>
        <p:sp>
          <p:nvSpPr>
            <p:cNvPr id="2481203" name="Rectangle 48"/>
            <p:cNvSpPr>
              <a:spLocks noChangeArrowheads="1"/>
            </p:cNvSpPr>
            <p:nvPr/>
          </p:nvSpPr>
          <p:spPr bwMode="auto">
            <a:xfrm>
              <a:off x="2628" y="2603"/>
              <a:ext cx="16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6</a:t>
              </a:r>
            </a:p>
          </p:txBody>
        </p:sp>
        <p:sp>
          <p:nvSpPr>
            <p:cNvPr id="2481204" name="Line 49"/>
            <p:cNvSpPr>
              <a:spLocks noChangeShapeType="1"/>
            </p:cNvSpPr>
            <p:nvPr/>
          </p:nvSpPr>
          <p:spPr bwMode="auto">
            <a:xfrm flipV="1">
              <a:off x="2642" y="2484"/>
              <a:ext cx="0" cy="383"/>
            </a:xfrm>
            <a:prstGeom prst="line">
              <a:avLst/>
            </a:prstGeom>
            <a:noFill/>
            <a:ln w="57150">
              <a:solidFill>
                <a:srgbClr val="3366CC"/>
              </a:solidFill>
              <a:prstDash val="sysDot"/>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grpSp>
        <p:nvGrpSpPr>
          <p:cNvPr id="11" name="Group 50"/>
          <p:cNvGrpSpPr>
            <a:grpSpLocks/>
          </p:cNvGrpSpPr>
          <p:nvPr/>
        </p:nvGrpSpPr>
        <p:grpSpPr bwMode="auto">
          <a:xfrm>
            <a:off x="4638678" y="1914525"/>
            <a:ext cx="762001" cy="1200150"/>
            <a:chOff x="2115" y="1206"/>
            <a:chExt cx="480" cy="756"/>
          </a:xfrm>
        </p:grpSpPr>
        <p:sp>
          <p:nvSpPr>
            <p:cNvPr id="2481206" name="Rectangle 51"/>
            <p:cNvSpPr>
              <a:spLocks noChangeArrowheads="1"/>
            </p:cNvSpPr>
            <p:nvPr/>
          </p:nvSpPr>
          <p:spPr bwMode="auto">
            <a:xfrm>
              <a:off x="2429" y="1206"/>
              <a:ext cx="16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2</a:t>
              </a:r>
            </a:p>
          </p:txBody>
        </p:sp>
        <p:sp>
          <p:nvSpPr>
            <p:cNvPr id="2481207" name="Line 52"/>
            <p:cNvSpPr>
              <a:spLocks noChangeShapeType="1"/>
            </p:cNvSpPr>
            <p:nvPr/>
          </p:nvSpPr>
          <p:spPr bwMode="auto">
            <a:xfrm>
              <a:off x="2115" y="1955"/>
              <a:ext cx="335" cy="0"/>
            </a:xfrm>
            <a:prstGeom prst="line">
              <a:avLst/>
            </a:prstGeom>
            <a:noFill/>
            <a:ln w="57150">
              <a:solidFill>
                <a:srgbClr val="66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1208" name="Line 53"/>
            <p:cNvSpPr>
              <a:spLocks noChangeShapeType="1"/>
            </p:cNvSpPr>
            <p:nvPr/>
          </p:nvSpPr>
          <p:spPr bwMode="auto">
            <a:xfrm flipV="1">
              <a:off x="2450" y="1339"/>
              <a:ext cx="0" cy="623"/>
            </a:xfrm>
            <a:prstGeom prst="line">
              <a:avLst/>
            </a:prstGeom>
            <a:noFill/>
            <a:ln w="57150">
              <a:solidFill>
                <a:srgbClr val="3366CC"/>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14"/>
          <p:cNvGrpSpPr/>
          <p:nvPr/>
        </p:nvGrpSpPr>
        <p:grpSpPr>
          <a:xfrm>
            <a:off x="5778503" y="2951163"/>
            <a:ext cx="1220788" cy="1143000"/>
            <a:chOff x="4864103" y="2951163"/>
            <a:chExt cx="1220788" cy="1143000"/>
          </a:xfrm>
        </p:grpSpPr>
        <p:grpSp>
          <p:nvGrpSpPr>
            <p:cNvPr id="6" name="Group 35"/>
            <p:cNvGrpSpPr>
              <a:grpSpLocks/>
            </p:cNvGrpSpPr>
            <p:nvPr/>
          </p:nvGrpSpPr>
          <p:grpSpPr bwMode="auto">
            <a:xfrm>
              <a:off x="4864103" y="2951163"/>
              <a:ext cx="1220788" cy="1143000"/>
              <a:chOff x="2833" y="1859"/>
              <a:chExt cx="769" cy="720"/>
            </a:xfrm>
            <a:pattFill prst="openDmnd">
              <a:fgClr>
                <a:schemeClr val="tx1"/>
              </a:fgClr>
              <a:bgClr>
                <a:schemeClr val="bg1"/>
              </a:bgClr>
            </a:pattFill>
          </p:grpSpPr>
          <p:sp>
            <p:nvSpPr>
              <p:cNvPr id="2481191" name="Rectangle 36"/>
              <p:cNvSpPr>
                <a:spLocks noChangeArrowheads="1"/>
              </p:cNvSpPr>
              <p:nvPr/>
            </p:nvSpPr>
            <p:spPr bwMode="auto">
              <a:xfrm>
                <a:off x="2834" y="1859"/>
                <a:ext cx="768" cy="720"/>
              </a:xfrm>
              <a:prstGeom prst="rect">
                <a:avLst/>
              </a:prstGeom>
              <a:grpFill/>
              <a:ln w="12700">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2481192" name="Rectangle 37"/>
              <p:cNvSpPr>
                <a:spLocks noChangeArrowheads="1"/>
              </p:cNvSpPr>
              <p:nvPr/>
            </p:nvSpPr>
            <p:spPr bwMode="auto">
              <a:xfrm>
                <a:off x="2833" y="2195"/>
                <a:ext cx="766" cy="3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400" b="1" dirty="0">
                    <a:latin typeface="Times New Roman" pitchFamily="18" charset="0"/>
                  </a:rPr>
                  <a:t>Both P and Q</a:t>
                </a:r>
              </a:p>
              <a:p>
                <a:pPr algn="ctr" eaLnBrk="0" hangingPunct="0"/>
                <a:r>
                  <a:rPr lang="en-US" sz="1400" b="1" dirty="0">
                    <a:latin typeface="Times New Roman" pitchFamily="18" charset="0"/>
                  </a:rPr>
                  <a:t>have B</a:t>
                </a:r>
              </a:p>
            </p:txBody>
          </p:sp>
        </p:grpSp>
        <p:sp>
          <p:nvSpPr>
            <p:cNvPr id="2149434" name="Rectangle 58" descr="Outlined diamond"/>
            <p:cNvSpPr>
              <a:spLocks noChangeArrowheads="1"/>
            </p:cNvSpPr>
            <p:nvPr/>
          </p:nvSpPr>
          <p:spPr bwMode="auto">
            <a:xfrm>
              <a:off x="4867275" y="2951163"/>
              <a:ext cx="684213" cy="381000"/>
            </a:xfrm>
            <a:prstGeom prst="rect">
              <a:avLst/>
            </a:prstGeom>
            <a:pattFill prst="openDmnd">
              <a:fgClr>
                <a:schemeClr val="tx1"/>
              </a:fgClr>
              <a:bgClr>
                <a:srgbClr val="FFFFFF"/>
              </a:bgClr>
            </a:pattFill>
            <a:ln w="12700">
              <a:solidFill>
                <a:schemeClr val="tx1"/>
              </a:solidFill>
              <a:miter lim="800000"/>
              <a:headEnd/>
              <a:tailEnd/>
            </a:ln>
          </p:spPr>
          <p:txBody>
            <a:bodyPr wrap="none" anchor="ctr"/>
            <a:lstStyle/>
            <a:p>
              <a:pPr algn="ctr" eaLnBrk="0" hangingPunct="0"/>
              <a:endParaRPr lang="en-US" b="1">
                <a:latin typeface="Times New Roman" pitchFamily="18" charset="0"/>
              </a:endParaRPr>
            </a:p>
          </p:txBody>
        </p:sp>
      </p:grpSp>
      <p:grpSp>
        <p:nvGrpSpPr>
          <p:cNvPr id="13" name="Group 59"/>
          <p:cNvGrpSpPr>
            <a:grpSpLocks/>
          </p:cNvGrpSpPr>
          <p:nvPr/>
        </p:nvGrpSpPr>
        <p:grpSpPr bwMode="auto">
          <a:xfrm>
            <a:off x="4013203" y="1920876"/>
            <a:ext cx="908051" cy="3090863"/>
            <a:chOff x="1721" y="1210"/>
            <a:chExt cx="572" cy="1947"/>
          </a:xfrm>
        </p:grpSpPr>
        <p:sp>
          <p:nvSpPr>
            <p:cNvPr id="2481215" name="Rectangle 60"/>
            <p:cNvSpPr>
              <a:spLocks noChangeArrowheads="1"/>
            </p:cNvSpPr>
            <p:nvPr/>
          </p:nvSpPr>
          <p:spPr bwMode="auto">
            <a:xfrm>
              <a:off x="2127" y="1210"/>
              <a:ext cx="16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1</a:t>
              </a:r>
            </a:p>
          </p:txBody>
        </p:sp>
        <p:sp>
          <p:nvSpPr>
            <p:cNvPr id="2481216" name="Line 61"/>
            <p:cNvSpPr>
              <a:spLocks noChangeShapeType="1"/>
            </p:cNvSpPr>
            <p:nvPr/>
          </p:nvSpPr>
          <p:spPr bwMode="auto">
            <a:xfrm flipV="1">
              <a:off x="1970" y="2868"/>
              <a:ext cx="0" cy="287"/>
            </a:xfrm>
            <a:prstGeom prst="line">
              <a:avLst/>
            </a:prstGeom>
            <a:noFill/>
            <a:ln w="57150">
              <a:solidFill>
                <a:srgbClr val="3366CC"/>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1217" name="Line 62"/>
            <p:cNvSpPr>
              <a:spLocks noChangeShapeType="1"/>
            </p:cNvSpPr>
            <p:nvPr/>
          </p:nvSpPr>
          <p:spPr bwMode="auto">
            <a:xfrm flipV="1">
              <a:off x="2114" y="1332"/>
              <a:ext cx="0" cy="1535"/>
            </a:xfrm>
            <a:prstGeom prst="line">
              <a:avLst/>
            </a:prstGeom>
            <a:noFill/>
            <a:ln w="57150">
              <a:solidFill>
                <a:srgbClr val="3366CC"/>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481218" name="Line 63"/>
            <p:cNvSpPr>
              <a:spLocks noChangeShapeType="1"/>
            </p:cNvSpPr>
            <p:nvPr/>
          </p:nvSpPr>
          <p:spPr bwMode="auto">
            <a:xfrm flipV="1">
              <a:off x="1721" y="3155"/>
              <a:ext cx="266" cy="2"/>
            </a:xfrm>
            <a:prstGeom prst="line">
              <a:avLst/>
            </a:prstGeom>
            <a:noFill/>
            <a:ln w="57150">
              <a:solidFill>
                <a:srgbClr val="66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1219" name="Line 64"/>
            <p:cNvSpPr>
              <a:spLocks noChangeShapeType="1"/>
            </p:cNvSpPr>
            <p:nvPr/>
          </p:nvSpPr>
          <p:spPr bwMode="auto">
            <a:xfrm flipV="1">
              <a:off x="1957" y="2867"/>
              <a:ext cx="164" cy="1"/>
            </a:xfrm>
            <a:prstGeom prst="line">
              <a:avLst/>
            </a:prstGeom>
            <a:noFill/>
            <a:ln w="57150">
              <a:solidFill>
                <a:srgbClr val="66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149441" name="AutoShape 65"/>
          <p:cNvSpPr>
            <a:spLocks noChangeArrowheads="1"/>
          </p:cNvSpPr>
          <p:nvPr/>
        </p:nvSpPr>
        <p:spPr bwMode="auto">
          <a:xfrm>
            <a:off x="1467060" y="4247356"/>
            <a:ext cx="2920790" cy="1838326"/>
          </a:xfrm>
          <a:prstGeom prst="wedgeRoundRectCallout">
            <a:avLst>
              <a:gd name="adj1" fmla="val 82522"/>
              <a:gd name="adj2" fmla="val -77773"/>
              <a:gd name="adj3" fmla="val 16667"/>
            </a:avLst>
          </a:prstGeom>
          <a:solidFill>
            <a:srgbClr val="FFFF00"/>
          </a:solidFill>
          <a:ln w="9525">
            <a:solidFill>
              <a:schemeClr val="tx1"/>
            </a:solidFill>
            <a:miter lim="800000"/>
            <a:headEnd/>
            <a:tailEnd/>
          </a:ln>
        </p:spPr>
        <p:txBody>
          <a:bodyPr/>
          <a:lstStyle/>
          <a:p>
            <a:pPr algn="ctr" eaLnBrk="0" hangingPunct="0"/>
            <a:r>
              <a:rPr lang="en-US" b="1" dirty="0">
                <a:latin typeface="Comic Sans MS" pitchFamily="66" charset="0"/>
              </a:rPr>
              <a:t>Deadlock is only inevitable if the joint progress of the two processes creates a path that enters the </a:t>
            </a:r>
            <a:r>
              <a:rPr lang="en-US" b="1" dirty="0">
                <a:solidFill>
                  <a:srgbClr val="FF0000"/>
                </a:solidFill>
                <a:latin typeface="Comic Sans MS" pitchFamily="66" charset="0"/>
              </a:rPr>
              <a:t>fatal region</a:t>
            </a:r>
            <a:r>
              <a:rPr lang="en-US" b="1" dirty="0">
                <a:latin typeface="Comic Sans MS" pitchFamily="66" charset="0"/>
              </a:rPr>
              <a:t>.</a:t>
            </a:r>
          </a:p>
        </p:txBody>
      </p:sp>
      <p:grpSp>
        <p:nvGrpSpPr>
          <p:cNvPr id="14" name="Group 66"/>
          <p:cNvGrpSpPr>
            <a:grpSpLocks/>
          </p:cNvGrpSpPr>
          <p:nvPr/>
        </p:nvGrpSpPr>
        <p:grpSpPr bwMode="auto">
          <a:xfrm>
            <a:off x="5167314" y="5313363"/>
            <a:ext cx="1220787" cy="400050"/>
            <a:chOff x="2679" y="3347"/>
            <a:chExt cx="769" cy="252"/>
          </a:xfrm>
        </p:grpSpPr>
        <p:sp>
          <p:nvSpPr>
            <p:cNvPr id="2481222" name="Rectangle 67"/>
            <p:cNvSpPr>
              <a:spLocks noChangeArrowheads="1"/>
            </p:cNvSpPr>
            <p:nvPr/>
          </p:nvSpPr>
          <p:spPr bwMode="auto">
            <a:xfrm>
              <a:off x="2732" y="3424"/>
              <a:ext cx="67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200" b="1">
                  <a:latin typeface="Times New Roman" pitchFamily="18" charset="0"/>
                </a:rPr>
                <a:t>A Required</a:t>
              </a:r>
            </a:p>
          </p:txBody>
        </p:sp>
        <p:sp>
          <p:nvSpPr>
            <p:cNvPr id="2481223" name="Freeform 68"/>
            <p:cNvSpPr>
              <a:spLocks/>
            </p:cNvSpPr>
            <p:nvPr/>
          </p:nvSpPr>
          <p:spPr bwMode="auto">
            <a:xfrm>
              <a:off x="2679" y="3347"/>
              <a:ext cx="769" cy="127"/>
            </a:xfrm>
            <a:custGeom>
              <a:avLst/>
              <a:gdLst>
                <a:gd name="T0" fmla="*/ 0 w 769"/>
                <a:gd name="T1" fmla="*/ 0 h 127"/>
                <a:gd name="T2" fmla="*/ 6 w 769"/>
                <a:gd name="T3" fmla="*/ 25 h 127"/>
                <a:gd name="T4" fmla="*/ 18 w 769"/>
                <a:gd name="T5" fmla="*/ 44 h 127"/>
                <a:gd name="T6" fmla="*/ 37 w 769"/>
                <a:gd name="T7" fmla="*/ 57 h 127"/>
                <a:gd name="T8" fmla="*/ 61 w 769"/>
                <a:gd name="T9" fmla="*/ 63 h 127"/>
                <a:gd name="T10" fmla="*/ 319 w 769"/>
                <a:gd name="T11" fmla="*/ 63 h 127"/>
                <a:gd name="T12" fmla="*/ 344 w 769"/>
                <a:gd name="T13" fmla="*/ 69 h 127"/>
                <a:gd name="T14" fmla="*/ 362 w 769"/>
                <a:gd name="T15" fmla="*/ 82 h 127"/>
                <a:gd name="T16" fmla="*/ 375 w 769"/>
                <a:gd name="T17" fmla="*/ 101 h 127"/>
                <a:gd name="T18" fmla="*/ 381 w 769"/>
                <a:gd name="T19" fmla="*/ 126 h 127"/>
                <a:gd name="T20" fmla="*/ 387 w 769"/>
                <a:gd name="T21" fmla="*/ 101 h 127"/>
                <a:gd name="T22" fmla="*/ 399 w 769"/>
                <a:gd name="T23" fmla="*/ 82 h 127"/>
                <a:gd name="T24" fmla="*/ 424 w 769"/>
                <a:gd name="T25" fmla="*/ 69 h 127"/>
                <a:gd name="T26" fmla="*/ 448 w 769"/>
                <a:gd name="T27" fmla="*/ 63 h 127"/>
                <a:gd name="T28" fmla="*/ 700 w 769"/>
                <a:gd name="T29" fmla="*/ 63 h 127"/>
                <a:gd name="T30" fmla="*/ 725 w 769"/>
                <a:gd name="T31" fmla="*/ 63 h 127"/>
                <a:gd name="T32" fmla="*/ 750 w 769"/>
                <a:gd name="T33" fmla="*/ 50 h 127"/>
                <a:gd name="T34" fmla="*/ 762 w 769"/>
                <a:gd name="T35" fmla="*/ 32 h 127"/>
                <a:gd name="T36" fmla="*/ 768 w 769"/>
                <a:gd name="T37" fmla="*/ 6 h 1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9"/>
                <a:gd name="T58" fmla="*/ 0 h 127"/>
                <a:gd name="T59" fmla="*/ 769 w 769"/>
                <a:gd name="T60" fmla="*/ 127 h 1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9" h="127">
                  <a:moveTo>
                    <a:pt x="0" y="0"/>
                  </a:moveTo>
                  <a:lnTo>
                    <a:pt x="6" y="25"/>
                  </a:lnTo>
                  <a:lnTo>
                    <a:pt x="18" y="44"/>
                  </a:lnTo>
                  <a:lnTo>
                    <a:pt x="37" y="57"/>
                  </a:lnTo>
                  <a:lnTo>
                    <a:pt x="61" y="63"/>
                  </a:lnTo>
                  <a:lnTo>
                    <a:pt x="319" y="63"/>
                  </a:lnTo>
                  <a:lnTo>
                    <a:pt x="344" y="69"/>
                  </a:lnTo>
                  <a:lnTo>
                    <a:pt x="362" y="82"/>
                  </a:lnTo>
                  <a:lnTo>
                    <a:pt x="375" y="101"/>
                  </a:lnTo>
                  <a:lnTo>
                    <a:pt x="381" y="126"/>
                  </a:lnTo>
                  <a:lnTo>
                    <a:pt x="387" y="101"/>
                  </a:lnTo>
                  <a:lnTo>
                    <a:pt x="399" y="82"/>
                  </a:lnTo>
                  <a:lnTo>
                    <a:pt x="424" y="69"/>
                  </a:lnTo>
                  <a:lnTo>
                    <a:pt x="448" y="63"/>
                  </a:lnTo>
                  <a:lnTo>
                    <a:pt x="700" y="63"/>
                  </a:lnTo>
                  <a:lnTo>
                    <a:pt x="725" y="63"/>
                  </a:lnTo>
                  <a:lnTo>
                    <a:pt x="750" y="50"/>
                  </a:lnTo>
                  <a:lnTo>
                    <a:pt x="762" y="32"/>
                  </a:lnTo>
                  <a:lnTo>
                    <a:pt x="768" y="6"/>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b="1">
                <a:latin typeface="Times New Roman" pitchFamily="18" charset="0"/>
              </a:endParaRPr>
            </a:p>
          </p:txBody>
        </p:sp>
      </p:grpSp>
      <p:grpSp>
        <p:nvGrpSpPr>
          <p:cNvPr id="12" name="Group 54"/>
          <p:cNvGrpSpPr>
            <a:grpSpLocks/>
          </p:cNvGrpSpPr>
          <p:nvPr/>
        </p:nvGrpSpPr>
        <p:grpSpPr bwMode="auto">
          <a:xfrm>
            <a:off x="6084888" y="3792539"/>
            <a:ext cx="1447800" cy="758825"/>
            <a:chOff x="3026" y="2389"/>
            <a:chExt cx="912" cy="478"/>
          </a:xfrm>
        </p:grpSpPr>
        <p:sp>
          <p:nvSpPr>
            <p:cNvPr id="2481210" name="Rectangle 55"/>
            <p:cNvSpPr>
              <a:spLocks noChangeArrowheads="1"/>
            </p:cNvSpPr>
            <p:nvPr/>
          </p:nvSpPr>
          <p:spPr bwMode="auto">
            <a:xfrm>
              <a:off x="3718" y="2389"/>
              <a:ext cx="16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4</a:t>
              </a:r>
            </a:p>
          </p:txBody>
        </p:sp>
        <p:sp>
          <p:nvSpPr>
            <p:cNvPr id="2481211" name="Line 56"/>
            <p:cNvSpPr>
              <a:spLocks noChangeShapeType="1"/>
            </p:cNvSpPr>
            <p:nvPr/>
          </p:nvSpPr>
          <p:spPr bwMode="auto">
            <a:xfrm flipV="1">
              <a:off x="3026" y="2580"/>
              <a:ext cx="0" cy="287"/>
            </a:xfrm>
            <a:prstGeom prst="line">
              <a:avLst/>
            </a:prstGeom>
            <a:noFill/>
            <a:ln w="57150">
              <a:solidFill>
                <a:srgbClr val="3366CC"/>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1212" name="Line 57"/>
            <p:cNvSpPr>
              <a:spLocks noChangeShapeType="1"/>
            </p:cNvSpPr>
            <p:nvPr/>
          </p:nvSpPr>
          <p:spPr bwMode="auto">
            <a:xfrm>
              <a:off x="3027" y="2579"/>
              <a:ext cx="911" cy="0"/>
            </a:xfrm>
            <a:prstGeom prst="line">
              <a:avLst/>
            </a:prstGeom>
            <a:noFill/>
            <a:ln w="57150">
              <a:solidFill>
                <a:srgbClr val="660066"/>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sp>
        <p:nvSpPr>
          <p:cNvPr id="78" name="AutoShape 65"/>
          <p:cNvSpPr>
            <a:spLocks noChangeArrowheads="1"/>
          </p:cNvSpPr>
          <p:nvPr/>
        </p:nvSpPr>
        <p:spPr bwMode="auto">
          <a:xfrm>
            <a:off x="7494314" y="1785143"/>
            <a:ext cx="2101711" cy="1051720"/>
          </a:xfrm>
          <a:prstGeom prst="wedgeRoundRectCallout">
            <a:avLst>
              <a:gd name="adj1" fmla="val -88203"/>
              <a:gd name="adj2" fmla="val 91190"/>
              <a:gd name="adj3" fmla="val 16667"/>
            </a:avLst>
          </a:prstGeom>
          <a:solidFill>
            <a:srgbClr val="FFFF00"/>
          </a:solidFill>
          <a:ln w="9525">
            <a:solidFill>
              <a:schemeClr val="tx1"/>
            </a:solidFill>
            <a:miter lim="800000"/>
            <a:headEnd/>
            <a:tailEnd/>
          </a:ln>
        </p:spPr>
        <p:txBody>
          <a:bodyPr/>
          <a:lstStyle/>
          <a:p>
            <a:pPr algn="ctr" eaLnBrk="0" hangingPunct="0"/>
            <a:r>
              <a:rPr lang="en-US" b="1" dirty="0">
                <a:latin typeface="Comic Sans MS" pitchFamily="66" charset="0"/>
              </a:rPr>
              <a:t>Impossible joint</a:t>
            </a:r>
          </a:p>
          <a:p>
            <a:pPr algn="ctr" eaLnBrk="0" hangingPunct="0"/>
            <a:r>
              <a:rPr lang="en-US" b="1" dirty="0">
                <a:latin typeface="Comic Sans MS" pitchFamily="66" charset="0"/>
              </a:rPr>
              <a:t>conditions are</a:t>
            </a:r>
          </a:p>
          <a:p>
            <a:pPr algn="ctr" eaLnBrk="0" hangingPunct="0"/>
            <a:r>
              <a:rPr lang="en-US" b="1" dirty="0">
                <a:latin typeface="Comic Sans MS" pitchFamily="66" charset="0"/>
              </a:rPr>
              <a:t>grayed out.</a:t>
            </a:r>
          </a:p>
        </p:txBody>
      </p:sp>
      <p:sp>
        <p:nvSpPr>
          <p:cNvPr id="76" name="Footer Placeholder 1">
            <a:extLst>
              <a:ext uri="{FF2B5EF4-FFF2-40B4-BE49-F238E27FC236}">
                <a16:creationId xmlns:a16="http://schemas.microsoft.com/office/drawing/2014/main" id="{16618706-5033-43E8-B123-CD62034FC880}"/>
              </a:ext>
            </a:extLst>
          </p:cNvPr>
          <p:cNvSpPr>
            <a:spLocks noGrp="1"/>
          </p:cNvSpPr>
          <p:nvPr>
            <p:ph type="ftr" sz="quarter" idx="11"/>
          </p:nvPr>
        </p:nvSpPr>
        <p:spPr>
          <a:xfrm>
            <a:off x="4114802" y="908820"/>
            <a:ext cx="6505575" cy="317525"/>
          </a:xfrm>
        </p:spPr>
        <p:txBody>
          <a:bodyPr/>
          <a:lstStyle/>
          <a:p>
            <a:pPr>
              <a:defRPr/>
            </a:pPr>
            <a:r>
              <a:rPr lang="en-US"/>
              <a:t>Concurrency (13)</a:t>
            </a:r>
            <a:endParaRPr lang="en-US" dirty="0"/>
          </a:p>
        </p:txBody>
      </p:sp>
      <p:sp>
        <p:nvSpPr>
          <p:cNvPr id="77" name="Slide Number Placeholder 3">
            <a:extLst>
              <a:ext uri="{FF2B5EF4-FFF2-40B4-BE49-F238E27FC236}">
                <a16:creationId xmlns:a16="http://schemas.microsoft.com/office/drawing/2014/main" id="{A677EBE9-091A-4039-BEA2-41AC6A2E49BB}"/>
              </a:ext>
            </a:extLst>
          </p:cNvPr>
          <p:cNvSpPr>
            <a:spLocks noGrp="1"/>
          </p:cNvSpPr>
          <p:nvPr>
            <p:ph type="sldNum" sz="quarter" idx="12"/>
          </p:nvPr>
        </p:nvSpPr>
        <p:spPr>
          <a:xfrm>
            <a:off x="0" y="908819"/>
            <a:ext cx="658368" cy="274320"/>
          </a:xfrm>
        </p:spPr>
        <p:txBody>
          <a:bodyPr/>
          <a:lstStyle/>
          <a:p>
            <a:pPr>
              <a:defRPr/>
            </a:pPr>
            <a:fld id="{0D7B5496-982B-480A-8085-B08F2CA91C21}" type="slidenum">
              <a:rPr lang="en-US" smtClean="0"/>
              <a:pPr>
                <a:defRPr/>
              </a:pPr>
              <a:t>29</a:t>
            </a:fld>
            <a:endParaRPr lang="en-US" dirty="0"/>
          </a:p>
        </p:txBody>
      </p:sp>
    </p:spTree>
    <p:extLst>
      <p:ext uri="{BB962C8B-B14F-4D97-AF65-F5344CB8AC3E}">
        <p14:creationId xmlns:p14="http://schemas.microsoft.com/office/powerpoint/2010/main" val="221720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dissolve">
                                      <p:cBhvr>
                                        <p:cTn id="37" dur="500"/>
                                        <p:tgtEl>
                                          <p:spTgt spid="7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500"/>
                                        <p:tgtEl>
                                          <p:spTgt spid="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left)">
                                      <p:cBhvr>
                                        <p:cTn id="67" dur="500"/>
                                        <p:tgtEl>
                                          <p:spTgt spid="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down)">
                                      <p:cBhvr>
                                        <p:cTn id="72" dur="500"/>
                                        <p:tgtEl>
                                          <p:spTgt spid="1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dissolve">
                                      <p:cBhvr>
                                        <p:cTn id="82" dur="500"/>
                                        <p:tgtEl>
                                          <p:spTgt spid="2"/>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149441"/>
                                        </p:tgtEl>
                                        <p:attrNameLst>
                                          <p:attrName>style.visibility</p:attrName>
                                        </p:attrNameLst>
                                      </p:cBhvr>
                                      <p:to>
                                        <p:strVal val="visible"/>
                                      </p:to>
                                    </p:set>
                                    <p:animEffect transition="in" filter="dissolve">
                                      <p:cBhvr>
                                        <p:cTn id="87" dur="500"/>
                                        <p:tgtEl>
                                          <p:spTgt spid="2149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49441" grpId="0" animBg="1" autoUpdateAnimBg="0"/>
      <p:bldP spid="7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11"/>
          <p:cNvSpPr txBox="1">
            <a:spLocks noChangeArrowheads="1"/>
          </p:cNvSpPr>
          <p:nvPr/>
        </p:nvSpPr>
        <p:spPr bwMode="auto">
          <a:xfrm>
            <a:off x="1082860" y="3821082"/>
            <a:ext cx="3221038" cy="707886"/>
          </a:xfrm>
          <a:prstGeom prst="rect">
            <a:avLst/>
          </a:prstGeom>
          <a:solidFill>
            <a:schemeClr val="bg1"/>
          </a:solidFill>
          <a:ln>
            <a:noFill/>
          </a:ln>
          <a:effectLst/>
        </p:spPr>
        <p:txBody>
          <a:bodyPr>
            <a:spAutoFit/>
          </a:bodyPr>
          <a:lstStyle/>
          <a:p>
            <a:pPr algn="ctr" eaLnBrk="0" hangingPunct="0">
              <a:spcBef>
                <a:spcPct val="50000"/>
              </a:spcBef>
            </a:pPr>
            <a:r>
              <a:rPr lang="en-US" sz="2000" b="1" dirty="0">
                <a:solidFill>
                  <a:srgbClr val="FF0033"/>
                </a:solidFill>
                <a:latin typeface="Comic Sans MS" panose="030F0702030302020204" pitchFamily="66" charset="0"/>
              </a:rPr>
              <a:t>Who has priority</a:t>
            </a:r>
          </a:p>
          <a:p>
            <a:pPr algn="ctr" eaLnBrk="0" hangingPunct="0"/>
            <a:r>
              <a:rPr lang="en-US" sz="2000" b="1" dirty="0">
                <a:solidFill>
                  <a:srgbClr val="FF0033"/>
                </a:solidFill>
                <a:latin typeface="Comic Sans MS" panose="030F0702030302020204" pitchFamily="66" charset="0"/>
              </a:rPr>
              <a:t>Reader or Writer?</a:t>
            </a:r>
          </a:p>
        </p:txBody>
      </p:sp>
      <p:sp>
        <p:nvSpPr>
          <p:cNvPr id="2505730" name="Rectangle 2"/>
          <p:cNvSpPr>
            <a:spLocks noGrp="1" noChangeArrowheads="1"/>
          </p:cNvSpPr>
          <p:nvPr>
            <p:ph type="title"/>
          </p:nvPr>
        </p:nvSpPr>
        <p:spPr/>
        <p:txBody>
          <a:bodyPr/>
          <a:lstStyle/>
          <a:p>
            <a:r>
              <a:rPr lang="en-US" dirty="0"/>
              <a:t>Readers/Writers</a:t>
            </a:r>
          </a:p>
        </p:txBody>
      </p:sp>
      <p:sp>
        <p:nvSpPr>
          <p:cNvPr id="2505731" name="Text Box 3"/>
          <p:cNvSpPr txBox="1">
            <a:spLocks noChangeArrowheads="1"/>
          </p:cNvSpPr>
          <p:nvPr/>
        </p:nvSpPr>
        <p:spPr bwMode="auto">
          <a:xfrm>
            <a:off x="1371601" y="1393825"/>
            <a:ext cx="4416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r>
              <a:rPr lang="en-US" b="1">
                <a:latin typeface="Courier New" pitchFamily="49" charset="0"/>
              </a:rPr>
              <a:t>Semaphore rmutex=1, wmutex = 1;</a:t>
            </a:r>
          </a:p>
          <a:p>
            <a:pPr eaLnBrk="0" hangingPunct="0"/>
            <a:r>
              <a:rPr lang="en-US" b="1">
                <a:latin typeface="Courier New" pitchFamily="49" charset="0"/>
              </a:rPr>
              <a:t>integer readcount = 0;</a:t>
            </a:r>
          </a:p>
        </p:txBody>
      </p:sp>
      <p:sp>
        <p:nvSpPr>
          <p:cNvPr id="2505735" name="AutoShape 7"/>
          <p:cNvSpPr>
            <a:spLocks noChangeArrowheads="1"/>
          </p:cNvSpPr>
          <p:nvPr/>
        </p:nvSpPr>
        <p:spPr bwMode="auto">
          <a:xfrm>
            <a:off x="5786438" y="1798639"/>
            <a:ext cx="1905000" cy="594366"/>
          </a:xfrm>
          <a:prstGeom prst="wedgeRoundRectCallout">
            <a:avLst>
              <a:gd name="adj1" fmla="val -82608"/>
              <a:gd name="adj2" fmla="val 65690"/>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600" b="1" dirty="0">
                <a:solidFill>
                  <a:srgbClr val="FF0033"/>
                </a:solidFill>
                <a:latin typeface="Comic Sans MS" panose="030F0702030302020204" pitchFamily="66" charset="0"/>
              </a:rPr>
              <a:t>Only one writer at a time</a:t>
            </a:r>
          </a:p>
        </p:txBody>
      </p:sp>
      <p:sp>
        <p:nvSpPr>
          <p:cNvPr id="2505736" name="AutoShape 8"/>
          <p:cNvSpPr>
            <a:spLocks noChangeArrowheads="1"/>
          </p:cNvSpPr>
          <p:nvPr/>
        </p:nvSpPr>
        <p:spPr bwMode="auto">
          <a:xfrm>
            <a:off x="1712913" y="5522120"/>
            <a:ext cx="2068512" cy="676275"/>
          </a:xfrm>
          <a:prstGeom prst="wedgeRoundRectCallout">
            <a:avLst>
              <a:gd name="adj1" fmla="val 116005"/>
              <a:gd name="adj2" fmla="val -126055"/>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600" b="1" dirty="0">
                <a:solidFill>
                  <a:srgbClr val="FF0033"/>
                </a:solidFill>
                <a:latin typeface="Comic Sans MS" panose="030F0702030302020204" pitchFamily="66" charset="0"/>
              </a:rPr>
              <a:t>More than one reader at a time</a:t>
            </a:r>
          </a:p>
        </p:txBody>
      </p:sp>
      <p:sp>
        <p:nvSpPr>
          <p:cNvPr id="2505737" name="AutoShape 9"/>
          <p:cNvSpPr>
            <a:spLocks noChangeArrowheads="1"/>
          </p:cNvSpPr>
          <p:nvPr/>
        </p:nvSpPr>
        <p:spPr bwMode="auto">
          <a:xfrm>
            <a:off x="7858126" y="1974851"/>
            <a:ext cx="2068513" cy="847725"/>
          </a:xfrm>
          <a:prstGeom prst="wedgeRoundRectCallout">
            <a:avLst>
              <a:gd name="adj1" fmla="val -46670"/>
              <a:gd name="adj2" fmla="val 208030"/>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600" b="1" dirty="0">
                <a:solidFill>
                  <a:srgbClr val="FF0033"/>
                </a:solidFill>
                <a:latin typeface="Comic Sans MS" panose="030F0702030302020204" pitchFamily="66" charset="0"/>
              </a:rPr>
              <a:t>The first reader makes sure no one can write</a:t>
            </a:r>
          </a:p>
        </p:txBody>
      </p:sp>
      <p:sp>
        <p:nvSpPr>
          <p:cNvPr id="2505738" name="AutoShape 10"/>
          <p:cNvSpPr>
            <a:spLocks noChangeArrowheads="1"/>
          </p:cNvSpPr>
          <p:nvPr/>
        </p:nvSpPr>
        <p:spPr bwMode="auto">
          <a:xfrm>
            <a:off x="7691438" y="4572000"/>
            <a:ext cx="2189162" cy="636588"/>
          </a:xfrm>
          <a:prstGeom prst="wedgeRoundRectCallout">
            <a:avLst>
              <a:gd name="adj1" fmla="val -33250"/>
              <a:gd name="adj2" fmla="val 115588"/>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600" b="1" dirty="0">
                <a:solidFill>
                  <a:srgbClr val="FF0033"/>
                </a:solidFill>
                <a:latin typeface="Comic Sans MS" panose="030F0702030302020204" pitchFamily="66" charset="0"/>
              </a:rPr>
              <a:t>Last one out allows writing again</a:t>
            </a:r>
          </a:p>
        </p:txBody>
      </p:sp>
      <p:sp>
        <p:nvSpPr>
          <p:cNvPr id="2505739" name="Text Box 11"/>
          <p:cNvSpPr txBox="1">
            <a:spLocks noChangeArrowheads="1"/>
          </p:cNvSpPr>
          <p:nvPr/>
        </p:nvSpPr>
        <p:spPr bwMode="auto">
          <a:xfrm>
            <a:off x="1152525" y="3806826"/>
            <a:ext cx="3221038" cy="1015663"/>
          </a:xfrm>
          <a:prstGeom prst="rect">
            <a:avLst/>
          </a:prstGeom>
          <a:solidFill>
            <a:schemeClr val="bg1"/>
          </a:solidFill>
          <a:ln>
            <a:noFill/>
          </a:ln>
          <a:effectLst/>
        </p:spPr>
        <p:txBody>
          <a:bodyPr>
            <a:spAutoFit/>
          </a:bodyPr>
          <a:lstStyle/>
          <a:p>
            <a:pPr algn="ctr" eaLnBrk="0" hangingPunct="0">
              <a:spcBef>
                <a:spcPct val="50000"/>
              </a:spcBef>
            </a:pPr>
            <a:r>
              <a:rPr lang="en-US" sz="2000" b="1" dirty="0">
                <a:solidFill>
                  <a:srgbClr val="FF0000"/>
                </a:solidFill>
              </a:rPr>
              <a:t>Readers have priority!</a:t>
            </a:r>
          </a:p>
          <a:p>
            <a:pPr algn="ctr" eaLnBrk="0" hangingPunct="0"/>
            <a:r>
              <a:rPr lang="en-US" sz="2000" b="1" dirty="0">
                <a:solidFill>
                  <a:srgbClr val="FF0000"/>
                </a:solidFill>
              </a:rPr>
              <a:t>(writers subject to starvation!)</a:t>
            </a:r>
          </a:p>
        </p:txBody>
      </p:sp>
      <p:grpSp>
        <p:nvGrpSpPr>
          <p:cNvPr id="2505740" name="Group 12"/>
          <p:cNvGrpSpPr>
            <a:grpSpLocks/>
          </p:cNvGrpSpPr>
          <p:nvPr/>
        </p:nvGrpSpPr>
        <p:grpSpPr bwMode="auto">
          <a:xfrm>
            <a:off x="3182938" y="2484438"/>
            <a:ext cx="1738312" cy="3509962"/>
            <a:chOff x="1429" y="1565"/>
            <a:chExt cx="1095" cy="2211"/>
          </a:xfrm>
        </p:grpSpPr>
        <p:sp>
          <p:nvSpPr>
            <p:cNvPr id="2505741" name="AutoShape 13"/>
            <p:cNvSpPr>
              <a:spLocks/>
            </p:cNvSpPr>
            <p:nvPr/>
          </p:nvSpPr>
          <p:spPr bwMode="auto">
            <a:xfrm>
              <a:off x="2462" y="3181"/>
              <a:ext cx="56" cy="595"/>
            </a:xfrm>
            <a:prstGeom prst="leftBracket">
              <a:avLst>
                <a:gd name="adj" fmla="val 88542"/>
              </a:avLst>
            </a:prstGeom>
            <a:noFill/>
            <a:ln w="38100">
              <a:solidFill>
                <a:srgbClr val="FF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5742" name="AutoShape 14"/>
            <p:cNvSpPr>
              <a:spLocks/>
            </p:cNvSpPr>
            <p:nvPr/>
          </p:nvSpPr>
          <p:spPr bwMode="auto">
            <a:xfrm>
              <a:off x="2468" y="2323"/>
              <a:ext cx="56" cy="595"/>
            </a:xfrm>
            <a:prstGeom prst="leftBracket">
              <a:avLst>
                <a:gd name="adj" fmla="val 88542"/>
              </a:avLst>
            </a:prstGeom>
            <a:noFill/>
            <a:ln w="38100">
              <a:solidFill>
                <a:srgbClr val="FF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5743" name="AutoShape 15"/>
            <p:cNvSpPr>
              <a:spLocks/>
            </p:cNvSpPr>
            <p:nvPr/>
          </p:nvSpPr>
          <p:spPr bwMode="auto">
            <a:xfrm>
              <a:off x="1429" y="1565"/>
              <a:ext cx="50" cy="426"/>
            </a:xfrm>
            <a:prstGeom prst="leftBracket">
              <a:avLst>
                <a:gd name="adj" fmla="val 71000"/>
              </a:avLst>
            </a:prstGeom>
            <a:noFill/>
            <a:ln w="38100">
              <a:solidFill>
                <a:srgbClr val="FF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2412" y="2092326"/>
            <a:ext cx="5468938" cy="1465263"/>
            <a:chOff x="608012" y="2092325"/>
            <a:chExt cx="5468938" cy="1465263"/>
          </a:xfrm>
        </p:grpSpPr>
        <p:sp>
          <p:nvSpPr>
            <p:cNvPr id="2505732" name="Text Box 4"/>
            <p:cNvSpPr txBox="1">
              <a:spLocks noChangeArrowheads="1"/>
            </p:cNvSpPr>
            <p:nvPr/>
          </p:nvSpPr>
          <p:spPr bwMode="auto">
            <a:xfrm>
              <a:off x="1933575" y="2092325"/>
              <a:ext cx="414337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r>
                <a:rPr lang="en-US" b="1">
                  <a:latin typeface="Courier New" pitchFamily="49" charset="0"/>
                </a:rPr>
                <a:t>while(true)</a:t>
              </a:r>
            </a:p>
            <a:p>
              <a:pPr eaLnBrk="0" hangingPunct="0"/>
              <a:r>
                <a:rPr lang="en-US" b="1">
                  <a:latin typeface="Courier New" pitchFamily="49" charset="0"/>
                </a:rPr>
                <a:t>{  </a:t>
              </a:r>
              <a:r>
                <a:rPr lang="en-US" b="1">
                  <a:solidFill>
                    <a:srgbClr val="FF0033"/>
                  </a:solidFill>
                  <a:latin typeface="Courier New" pitchFamily="49" charset="0"/>
                </a:rPr>
                <a:t>wait(wmutex);</a:t>
              </a:r>
            </a:p>
            <a:p>
              <a:pPr eaLnBrk="0" hangingPunct="0"/>
              <a:r>
                <a:rPr lang="en-US" b="1">
                  <a:latin typeface="Courier New" pitchFamily="49" charset="0"/>
                </a:rPr>
                <a:t>   </a:t>
              </a:r>
              <a:r>
                <a:rPr lang="en-US" b="1" i="1">
                  <a:solidFill>
                    <a:srgbClr val="33CC33"/>
                  </a:solidFill>
                  <a:latin typeface="Courier New" pitchFamily="49" charset="0"/>
                </a:rPr>
                <a:t>&lt;write to the data object&gt;</a:t>
              </a:r>
            </a:p>
            <a:p>
              <a:pPr eaLnBrk="0" hangingPunct="0"/>
              <a:r>
                <a:rPr lang="en-US" b="1">
                  <a:latin typeface="Courier New" pitchFamily="49" charset="0"/>
                </a:rPr>
                <a:t>   </a:t>
              </a:r>
              <a:r>
                <a:rPr lang="en-US" b="1">
                  <a:solidFill>
                    <a:srgbClr val="FF0033"/>
                  </a:solidFill>
                  <a:latin typeface="Courier New" pitchFamily="49" charset="0"/>
                </a:rPr>
                <a:t>signal(wmutex);</a:t>
              </a:r>
            </a:p>
            <a:p>
              <a:pPr eaLnBrk="0" hangingPunct="0"/>
              <a:r>
                <a:rPr lang="en-US" b="1">
                  <a:latin typeface="Courier New" pitchFamily="49" charset="0"/>
                </a:rPr>
                <a:t>};</a:t>
              </a:r>
            </a:p>
          </p:txBody>
        </p:sp>
        <p:sp>
          <p:nvSpPr>
            <p:cNvPr id="19" name="Text Box 11"/>
            <p:cNvSpPr txBox="1">
              <a:spLocks noChangeArrowheads="1"/>
            </p:cNvSpPr>
            <p:nvPr/>
          </p:nvSpPr>
          <p:spPr bwMode="auto">
            <a:xfrm>
              <a:off x="608012" y="2746923"/>
              <a:ext cx="13255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ct val="50000"/>
                </a:spcBef>
              </a:pPr>
              <a:r>
                <a:rPr lang="en-US" sz="2000" b="1" dirty="0">
                  <a:solidFill>
                    <a:srgbClr val="FF0000"/>
                  </a:solidFill>
                </a:rPr>
                <a:t>Writer </a:t>
              </a:r>
              <a:r>
                <a:rPr lang="en-US" sz="2000" b="1" dirty="0">
                  <a:solidFill>
                    <a:srgbClr val="FF0000"/>
                  </a:solidFill>
                  <a:sym typeface="Wingdings"/>
                </a:rPr>
                <a:t></a:t>
              </a:r>
              <a:endParaRPr lang="en-US" sz="2000" b="1" dirty="0">
                <a:solidFill>
                  <a:srgbClr val="FF0000"/>
                </a:solidFill>
              </a:endParaRPr>
            </a:p>
          </p:txBody>
        </p:sp>
      </p:grpSp>
      <p:grpSp>
        <p:nvGrpSpPr>
          <p:cNvPr id="3" name="Group 2"/>
          <p:cNvGrpSpPr/>
          <p:nvPr/>
        </p:nvGrpSpPr>
        <p:grpSpPr>
          <a:xfrm>
            <a:off x="3279539" y="3281364"/>
            <a:ext cx="6650274" cy="3113087"/>
            <a:chOff x="2365139" y="3281363"/>
            <a:chExt cx="6650274" cy="3113087"/>
          </a:xfrm>
        </p:grpSpPr>
        <p:sp>
          <p:nvSpPr>
            <p:cNvPr id="2505733" name="Text Box 5"/>
            <p:cNvSpPr txBox="1">
              <a:spLocks noChangeArrowheads="1"/>
            </p:cNvSpPr>
            <p:nvPr/>
          </p:nvSpPr>
          <p:spPr bwMode="auto">
            <a:xfrm>
              <a:off x="3589338" y="3281363"/>
              <a:ext cx="5426075"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r>
                <a:rPr lang="en-US" b="1" dirty="0">
                  <a:latin typeface="Courier New" pitchFamily="49" charset="0"/>
                </a:rPr>
                <a:t>while(true)</a:t>
              </a:r>
            </a:p>
            <a:p>
              <a:pPr eaLnBrk="0" hangingPunct="0"/>
              <a:r>
                <a:rPr lang="en-US" b="1" dirty="0">
                  <a:latin typeface="Courier New" pitchFamily="49" charset="0"/>
                </a:rPr>
                <a:t>{  </a:t>
              </a:r>
              <a:r>
                <a:rPr lang="en-US" b="1" dirty="0">
                  <a:solidFill>
                    <a:srgbClr val="33CC33"/>
                  </a:solidFill>
                  <a:latin typeface="Courier New" pitchFamily="49" charset="0"/>
                </a:rPr>
                <a:t>wait(</a:t>
              </a:r>
              <a:r>
                <a:rPr lang="en-US" b="1" dirty="0" err="1">
                  <a:solidFill>
                    <a:srgbClr val="33CC33"/>
                  </a:solidFill>
                  <a:latin typeface="Courier New" pitchFamily="49" charset="0"/>
                </a:rPr>
                <a:t>rmutex</a:t>
              </a:r>
              <a:r>
                <a:rPr lang="en-US" b="1" dirty="0">
                  <a:solidFill>
                    <a:srgbClr val="33CC33"/>
                  </a:solidFill>
                  <a:latin typeface="Courier New" pitchFamily="49" charset="0"/>
                </a:rPr>
                <a:t>);</a:t>
              </a:r>
            </a:p>
            <a:p>
              <a:pPr eaLnBrk="0" hangingPunct="0"/>
              <a:r>
                <a:rPr lang="en-US" b="1" dirty="0">
                  <a:latin typeface="Courier New" pitchFamily="49" charset="0"/>
                </a:rPr>
                <a:t>   </a:t>
              </a:r>
              <a:r>
                <a:rPr lang="en-US" b="1" dirty="0" err="1">
                  <a:latin typeface="Courier New" pitchFamily="49" charset="0"/>
                </a:rPr>
                <a:t>readcount</a:t>
              </a:r>
              <a:r>
                <a:rPr lang="en-US" b="1" dirty="0">
                  <a:latin typeface="Courier New" pitchFamily="49" charset="0"/>
                </a:rPr>
                <a:t>++;</a:t>
              </a:r>
            </a:p>
            <a:p>
              <a:pPr eaLnBrk="0" hangingPunct="0"/>
              <a:r>
                <a:rPr lang="en-US" b="1" dirty="0">
                  <a:latin typeface="Courier New" pitchFamily="49" charset="0"/>
                </a:rPr>
                <a:t>   if (</a:t>
              </a:r>
              <a:r>
                <a:rPr lang="en-US" b="1" dirty="0" err="1">
                  <a:latin typeface="Courier New" pitchFamily="49" charset="0"/>
                </a:rPr>
                <a:t>readcount</a:t>
              </a:r>
              <a:r>
                <a:rPr lang="en-US" b="1" dirty="0">
                  <a:latin typeface="Courier New" pitchFamily="49" charset="0"/>
                </a:rPr>
                <a:t> == 1) </a:t>
              </a:r>
              <a:r>
                <a:rPr lang="en-US" b="1" dirty="0">
                  <a:solidFill>
                    <a:srgbClr val="FF0033"/>
                  </a:solidFill>
                  <a:latin typeface="Courier New" pitchFamily="49" charset="0"/>
                </a:rPr>
                <a:t>wait(</a:t>
              </a:r>
              <a:r>
                <a:rPr lang="en-US" b="1" dirty="0" err="1">
                  <a:solidFill>
                    <a:srgbClr val="FF0033"/>
                  </a:solidFill>
                  <a:latin typeface="Courier New" pitchFamily="49" charset="0"/>
                </a:rPr>
                <a:t>wmutex</a:t>
              </a:r>
              <a:r>
                <a:rPr lang="en-US" b="1" dirty="0">
                  <a:solidFill>
                    <a:srgbClr val="FF0033"/>
                  </a:solidFill>
                  <a:latin typeface="Courier New" pitchFamily="49" charset="0"/>
                </a:rPr>
                <a:t>);</a:t>
              </a:r>
            </a:p>
            <a:p>
              <a:pPr eaLnBrk="0" hangingPunct="0"/>
              <a:r>
                <a:rPr lang="en-US" b="1" dirty="0">
                  <a:latin typeface="Courier New" pitchFamily="49" charset="0"/>
                </a:rPr>
                <a:t>   </a:t>
              </a:r>
              <a:r>
                <a:rPr lang="en-US" b="1" dirty="0">
                  <a:solidFill>
                    <a:srgbClr val="33CC33"/>
                  </a:solidFill>
                  <a:latin typeface="Courier New" pitchFamily="49" charset="0"/>
                </a:rPr>
                <a:t>signal(</a:t>
              </a:r>
              <a:r>
                <a:rPr lang="en-US" b="1" dirty="0" err="1">
                  <a:solidFill>
                    <a:srgbClr val="33CC33"/>
                  </a:solidFill>
                  <a:latin typeface="Courier New" pitchFamily="49" charset="0"/>
                </a:rPr>
                <a:t>rmutex</a:t>
              </a:r>
              <a:r>
                <a:rPr lang="en-US" b="1" dirty="0">
                  <a:solidFill>
                    <a:srgbClr val="33CC33"/>
                  </a:solidFill>
                  <a:latin typeface="Courier New" pitchFamily="49" charset="0"/>
                </a:rPr>
                <a:t>);</a:t>
              </a:r>
            </a:p>
            <a:p>
              <a:pPr eaLnBrk="0" hangingPunct="0"/>
              <a:r>
                <a:rPr lang="en-US" b="1" dirty="0">
                  <a:solidFill>
                    <a:srgbClr val="33CC33"/>
                  </a:solidFill>
                  <a:latin typeface="Courier New" pitchFamily="49" charset="0"/>
                </a:rPr>
                <a:t>   </a:t>
              </a:r>
              <a:r>
                <a:rPr lang="en-US" b="1" i="1" dirty="0">
                  <a:latin typeface="Courier New" pitchFamily="49" charset="0"/>
                </a:rPr>
                <a:t>&lt;read the data&gt;</a:t>
              </a:r>
            </a:p>
            <a:p>
              <a:pPr eaLnBrk="0" hangingPunct="0"/>
              <a:r>
                <a:rPr lang="en-US" b="1" dirty="0">
                  <a:solidFill>
                    <a:srgbClr val="33CC33"/>
                  </a:solidFill>
                  <a:latin typeface="Courier New" pitchFamily="49" charset="0"/>
                </a:rPr>
                <a:t>   wait(</a:t>
              </a:r>
              <a:r>
                <a:rPr lang="en-US" b="1" dirty="0" err="1">
                  <a:solidFill>
                    <a:srgbClr val="33CC33"/>
                  </a:solidFill>
                  <a:latin typeface="Courier New" pitchFamily="49" charset="0"/>
                </a:rPr>
                <a:t>rmutex</a:t>
              </a:r>
              <a:r>
                <a:rPr lang="en-US" b="1" dirty="0">
                  <a:solidFill>
                    <a:srgbClr val="33CC33"/>
                  </a:solidFill>
                  <a:latin typeface="Courier New" pitchFamily="49" charset="0"/>
                </a:rPr>
                <a:t>);</a:t>
              </a:r>
            </a:p>
            <a:p>
              <a:pPr eaLnBrk="0" hangingPunct="0"/>
              <a:r>
                <a:rPr lang="en-US" b="1" dirty="0">
                  <a:latin typeface="Courier New" pitchFamily="49" charset="0"/>
                </a:rPr>
                <a:t>   </a:t>
              </a:r>
              <a:r>
                <a:rPr lang="en-US" b="1" dirty="0" err="1">
                  <a:latin typeface="Courier New" pitchFamily="49" charset="0"/>
                </a:rPr>
                <a:t>readcount</a:t>
              </a:r>
              <a:r>
                <a:rPr lang="en-US" b="1" dirty="0">
                  <a:latin typeface="Courier New" pitchFamily="49" charset="0"/>
                </a:rPr>
                <a:t>--;</a:t>
              </a:r>
            </a:p>
            <a:p>
              <a:pPr eaLnBrk="0" hangingPunct="0"/>
              <a:r>
                <a:rPr lang="en-US" b="1" dirty="0">
                  <a:latin typeface="Courier New" pitchFamily="49" charset="0"/>
                </a:rPr>
                <a:t>   if (</a:t>
              </a:r>
              <a:r>
                <a:rPr lang="en-US" b="1" dirty="0" err="1">
                  <a:latin typeface="Courier New" pitchFamily="49" charset="0"/>
                </a:rPr>
                <a:t>readcount</a:t>
              </a:r>
              <a:r>
                <a:rPr lang="en-US" b="1" dirty="0">
                  <a:latin typeface="Courier New" pitchFamily="49" charset="0"/>
                </a:rPr>
                <a:t> == 0) </a:t>
              </a:r>
              <a:r>
                <a:rPr lang="en-US" b="1" dirty="0">
                  <a:solidFill>
                    <a:srgbClr val="FF0033"/>
                  </a:solidFill>
                  <a:latin typeface="Courier New" pitchFamily="49" charset="0"/>
                </a:rPr>
                <a:t>signal(</a:t>
              </a:r>
              <a:r>
                <a:rPr lang="en-US" b="1" dirty="0" err="1">
                  <a:solidFill>
                    <a:srgbClr val="FF0033"/>
                  </a:solidFill>
                  <a:latin typeface="Courier New" pitchFamily="49" charset="0"/>
                </a:rPr>
                <a:t>wmutex</a:t>
              </a:r>
              <a:r>
                <a:rPr lang="en-US" b="1" dirty="0">
                  <a:solidFill>
                    <a:srgbClr val="FF0033"/>
                  </a:solidFill>
                  <a:latin typeface="Courier New" pitchFamily="49" charset="0"/>
                </a:rPr>
                <a:t>);</a:t>
              </a:r>
            </a:p>
            <a:p>
              <a:pPr eaLnBrk="0" hangingPunct="0"/>
              <a:r>
                <a:rPr lang="en-US" b="1" dirty="0">
                  <a:latin typeface="Courier New" pitchFamily="49" charset="0"/>
                </a:rPr>
                <a:t>   </a:t>
              </a:r>
              <a:r>
                <a:rPr lang="en-US" b="1" dirty="0">
                  <a:solidFill>
                    <a:srgbClr val="33CC33"/>
                  </a:solidFill>
                  <a:latin typeface="Courier New" pitchFamily="49" charset="0"/>
                </a:rPr>
                <a:t>signal(</a:t>
              </a:r>
              <a:r>
                <a:rPr lang="en-US" b="1" dirty="0" err="1">
                  <a:solidFill>
                    <a:srgbClr val="33CC33"/>
                  </a:solidFill>
                  <a:latin typeface="Courier New" pitchFamily="49" charset="0"/>
                </a:rPr>
                <a:t>rmutex</a:t>
              </a:r>
              <a:r>
                <a:rPr lang="en-US" b="1" dirty="0">
                  <a:solidFill>
                    <a:srgbClr val="33CC33"/>
                  </a:solidFill>
                  <a:latin typeface="Courier New" pitchFamily="49" charset="0"/>
                </a:rPr>
                <a:t>);</a:t>
              </a:r>
            </a:p>
            <a:p>
              <a:pPr eaLnBrk="0" hangingPunct="0"/>
              <a:r>
                <a:rPr lang="en-US" b="1" dirty="0">
                  <a:latin typeface="Courier New" pitchFamily="49" charset="0"/>
                </a:rPr>
                <a:t>};</a:t>
              </a:r>
            </a:p>
          </p:txBody>
        </p:sp>
        <p:sp>
          <p:nvSpPr>
            <p:cNvPr id="21" name="Text Box 11"/>
            <p:cNvSpPr txBox="1">
              <a:spLocks noChangeArrowheads="1"/>
            </p:cNvSpPr>
            <p:nvPr/>
          </p:nvSpPr>
          <p:spPr bwMode="auto">
            <a:xfrm>
              <a:off x="2365139" y="4690239"/>
              <a:ext cx="14189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ct val="50000"/>
                </a:spcBef>
              </a:pPr>
              <a:r>
                <a:rPr lang="en-US" sz="2000" b="1" dirty="0">
                  <a:solidFill>
                    <a:srgbClr val="FF0000"/>
                  </a:solidFill>
                </a:rPr>
                <a:t>Reader </a:t>
              </a:r>
              <a:r>
                <a:rPr lang="en-US" sz="2000" b="1" dirty="0">
                  <a:solidFill>
                    <a:srgbClr val="FF0000"/>
                  </a:solidFill>
                  <a:sym typeface="Wingdings"/>
                </a:rPr>
                <a:t></a:t>
              </a:r>
              <a:endParaRPr lang="en-US" sz="2000" b="1" dirty="0">
                <a:solidFill>
                  <a:srgbClr val="FF0000"/>
                </a:solidFill>
              </a:endParaRPr>
            </a:p>
          </p:txBody>
        </p:sp>
      </p:grpSp>
      <p:sp>
        <p:nvSpPr>
          <p:cNvPr id="4" name="Footer Placeholder 3">
            <a:extLst>
              <a:ext uri="{FF2B5EF4-FFF2-40B4-BE49-F238E27FC236}">
                <a16:creationId xmlns:a16="http://schemas.microsoft.com/office/drawing/2014/main" id="{544587F4-F99B-4FDC-AF65-F5A0F9F9B0BB}"/>
              </a:ext>
            </a:extLst>
          </p:cNvPr>
          <p:cNvSpPr>
            <a:spLocks noGrp="1"/>
          </p:cNvSpPr>
          <p:nvPr>
            <p:ph type="ftr" sz="quarter" idx="11"/>
          </p:nvPr>
        </p:nvSpPr>
        <p:spPr/>
        <p:txBody>
          <a:bodyPr/>
          <a:lstStyle/>
          <a:p>
            <a:pPr>
              <a:defRPr/>
            </a:pPr>
            <a:r>
              <a:rPr lang="en-US"/>
              <a:t>Concurrency (13)</a:t>
            </a:r>
            <a:endParaRPr lang="en-US" dirty="0"/>
          </a:p>
        </p:txBody>
      </p:sp>
      <p:sp>
        <p:nvSpPr>
          <p:cNvPr id="5" name="Slide Number Placeholder 4">
            <a:extLst>
              <a:ext uri="{FF2B5EF4-FFF2-40B4-BE49-F238E27FC236}">
                <a16:creationId xmlns:a16="http://schemas.microsoft.com/office/drawing/2014/main" id="{91E09491-8B9F-41A0-80A8-625113C0302D}"/>
              </a:ext>
            </a:extLst>
          </p:cNvPr>
          <p:cNvSpPr>
            <a:spLocks noGrp="1"/>
          </p:cNvSpPr>
          <p:nvPr>
            <p:ph type="sldNum" sz="quarter" idx="12"/>
          </p:nvPr>
        </p:nvSpPr>
        <p:spPr/>
        <p:txBody>
          <a:bodyPr/>
          <a:lstStyle/>
          <a:p>
            <a:pPr>
              <a:defRPr/>
            </a:pPr>
            <a:fld id="{0D7B5496-982B-480A-8085-B08F2CA91C21}" type="slidenum">
              <a:rPr lang="en-US" smtClean="0"/>
              <a:pPr>
                <a:defRPr/>
              </a:pPr>
              <a:t>3</a:t>
            </a:fld>
            <a:endParaRPr lang="en-US" dirty="0"/>
          </a:p>
        </p:txBody>
      </p:sp>
    </p:spTree>
    <p:extLst>
      <p:ext uri="{BB962C8B-B14F-4D97-AF65-F5344CB8AC3E}">
        <p14:creationId xmlns:p14="http://schemas.microsoft.com/office/powerpoint/2010/main" val="896835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05735"/>
                                        </p:tgtEl>
                                        <p:attrNameLst>
                                          <p:attrName>style.visibility</p:attrName>
                                        </p:attrNameLst>
                                      </p:cBhvr>
                                      <p:to>
                                        <p:strVal val="visible"/>
                                      </p:to>
                                    </p:set>
                                    <p:animEffect transition="in" filter="dissolve">
                                      <p:cBhvr>
                                        <p:cTn id="17" dur="500"/>
                                        <p:tgtEl>
                                          <p:spTgt spid="25057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05736"/>
                                        </p:tgtEl>
                                        <p:attrNameLst>
                                          <p:attrName>style.visibility</p:attrName>
                                        </p:attrNameLst>
                                      </p:cBhvr>
                                      <p:to>
                                        <p:strVal val="visible"/>
                                      </p:to>
                                    </p:set>
                                    <p:animEffect transition="in" filter="dissolve">
                                      <p:cBhvr>
                                        <p:cTn id="22" dur="500"/>
                                        <p:tgtEl>
                                          <p:spTgt spid="25057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05737"/>
                                        </p:tgtEl>
                                        <p:attrNameLst>
                                          <p:attrName>style.visibility</p:attrName>
                                        </p:attrNameLst>
                                      </p:cBhvr>
                                      <p:to>
                                        <p:strVal val="visible"/>
                                      </p:to>
                                    </p:set>
                                    <p:animEffect transition="in" filter="dissolve">
                                      <p:cBhvr>
                                        <p:cTn id="27" dur="500"/>
                                        <p:tgtEl>
                                          <p:spTgt spid="25057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05738"/>
                                        </p:tgtEl>
                                        <p:attrNameLst>
                                          <p:attrName>style.visibility</p:attrName>
                                        </p:attrNameLst>
                                      </p:cBhvr>
                                      <p:to>
                                        <p:strVal val="visible"/>
                                      </p:to>
                                    </p:set>
                                    <p:animEffect transition="in" filter="dissolve">
                                      <p:cBhvr>
                                        <p:cTn id="32" dur="500"/>
                                        <p:tgtEl>
                                          <p:spTgt spid="250573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505739"/>
                                        </p:tgtEl>
                                        <p:attrNameLst>
                                          <p:attrName>style.visibility</p:attrName>
                                        </p:attrNameLst>
                                      </p:cBhvr>
                                      <p:to>
                                        <p:strVal val="visible"/>
                                      </p:to>
                                    </p:set>
                                    <p:animEffect transition="in" filter="dissolve">
                                      <p:cBhvr>
                                        <p:cTn id="42" dur="500"/>
                                        <p:tgtEl>
                                          <p:spTgt spid="250573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505740"/>
                                        </p:tgtEl>
                                        <p:attrNameLst>
                                          <p:attrName>style.visibility</p:attrName>
                                        </p:attrNameLst>
                                      </p:cBhvr>
                                      <p:to>
                                        <p:strVal val="visible"/>
                                      </p:to>
                                    </p:set>
                                    <p:animEffect transition="in" filter="dissolve">
                                      <p:cBhvr>
                                        <p:cTn id="47" dur="500"/>
                                        <p:tgtEl>
                                          <p:spTgt spid="2505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2505735" grpId="0" animBg="1" autoUpdateAnimBg="0"/>
      <p:bldP spid="2505736" grpId="0" animBg="1" autoUpdateAnimBg="0"/>
      <p:bldP spid="2505737" grpId="0" animBg="1" autoUpdateAnimBg="0"/>
      <p:bldP spid="2505738" grpId="0" animBg="1" autoUpdateAnimBg="0"/>
      <p:bldP spid="2505739"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3205"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r>
              <a:rPr lang="en-US" dirty="0"/>
              <a:t>Joint Process Diagram</a:t>
            </a:r>
          </a:p>
        </p:txBody>
      </p:sp>
      <p:sp>
        <p:nvSpPr>
          <p:cNvPr id="2483206" name="Line 3"/>
          <p:cNvSpPr>
            <a:spLocks noChangeShapeType="1"/>
          </p:cNvSpPr>
          <p:nvPr/>
        </p:nvSpPr>
        <p:spPr bwMode="auto">
          <a:xfrm>
            <a:off x="3843061" y="2463800"/>
            <a:ext cx="38084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3207" name="Line 4"/>
          <p:cNvSpPr>
            <a:spLocks noChangeShapeType="1"/>
          </p:cNvSpPr>
          <p:nvPr/>
        </p:nvSpPr>
        <p:spPr bwMode="auto">
          <a:xfrm>
            <a:off x="3843061" y="3073400"/>
            <a:ext cx="38084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3208" name="Line 5"/>
          <p:cNvSpPr>
            <a:spLocks noChangeShapeType="1"/>
          </p:cNvSpPr>
          <p:nvPr/>
        </p:nvSpPr>
        <p:spPr bwMode="auto">
          <a:xfrm>
            <a:off x="3843061" y="3454400"/>
            <a:ext cx="38084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3209" name="Line 6"/>
          <p:cNvSpPr>
            <a:spLocks noChangeShapeType="1"/>
          </p:cNvSpPr>
          <p:nvPr/>
        </p:nvSpPr>
        <p:spPr bwMode="auto">
          <a:xfrm>
            <a:off x="3843061" y="4216400"/>
            <a:ext cx="38084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3210" name="Line 7"/>
          <p:cNvSpPr>
            <a:spLocks noChangeShapeType="1"/>
          </p:cNvSpPr>
          <p:nvPr/>
        </p:nvSpPr>
        <p:spPr bwMode="auto">
          <a:xfrm flipV="1">
            <a:off x="3841473" y="2008188"/>
            <a:ext cx="0" cy="31226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483211" name="Line 8"/>
          <p:cNvSpPr>
            <a:spLocks noChangeShapeType="1"/>
          </p:cNvSpPr>
          <p:nvPr/>
        </p:nvSpPr>
        <p:spPr bwMode="auto">
          <a:xfrm>
            <a:off x="3843061" y="5130800"/>
            <a:ext cx="38846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483212" name="Line 9"/>
          <p:cNvSpPr>
            <a:spLocks noChangeShapeType="1"/>
          </p:cNvSpPr>
          <p:nvPr/>
        </p:nvSpPr>
        <p:spPr bwMode="auto">
          <a:xfrm flipV="1">
            <a:off x="5594073" y="2008188"/>
            <a:ext cx="0" cy="3122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3213" name="Line 10"/>
          <p:cNvSpPr>
            <a:spLocks noChangeShapeType="1"/>
          </p:cNvSpPr>
          <p:nvPr/>
        </p:nvSpPr>
        <p:spPr bwMode="auto">
          <a:xfrm flipV="1">
            <a:off x="6279873" y="2008188"/>
            <a:ext cx="0" cy="3122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3214" name="Line 11"/>
          <p:cNvSpPr>
            <a:spLocks noChangeShapeType="1"/>
          </p:cNvSpPr>
          <p:nvPr/>
        </p:nvSpPr>
        <p:spPr bwMode="auto">
          <a:xfrm flipV="1">
            <a:off x="6813273" y="2008188"/>
            <a:ext cx="0" cy="3122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3221" name="Rectangle 18"/>
          <p:cNvSpPr>
            <a:spLocks noChangeArrowheads="1"/>
          </p:cNvSpPr>
          <p:nvPr/>
        </p:nvSpPr>
        <p:spPr bwMode="auto">
          <a:xfrm>
            <a:off x="3507182" y="1498601"/>
            <a:ext cx="75430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Progress</a:t>
            </a:r>
          </a:p>
          <a:p>
            <a:pPr algn="ctr" eaLnBrk="0" hangingPunct="0"/>
            <a:r>
              <a:rPr lang="en-US" sz="1200" b="1">
                <a:latin typeface="Times New Roman" pitchFamily="18" charset="0"/>
              </a:rPr>
              <a:t>of Q</a:t>
            </a:r>
          </a:p>
        </p:txBody>
      </p:sp>
      <p:sp>
        <p:nvSpPr>
          <p:cNvPr id="2483222" name="Rectangle 19"/>
          <p:cNvSpPr>
            <a:spLocks noChangeArrowheads="1"/>
          </p:cNvSpPr>
          <p:nvPr/>
        </p:nvSpPr>
        <p:spPr bwMode="auto">
          <a:xfrm>
            <a:off x="3152372" y="2235201"/>
            <a:ext cx="68287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Release</a:t>
            </a:r>
          </a:p>
          <a:p>
            <a:pPr algn="ctr" eaLnBrk="0" hangingPunct="0"/>
            <a:r>
              <a:rPr lang="en-US" sz="1200" b="1">
                <a:latin typeface="Times New Roman" pitchFamily="18" charset="0"/>
              </a:rPr>
              <a:t>A</a:t>
            </a:r>
          </a:p>
        </p:txBody>
      </p:sp>
      <p:sp>
        <p:nvSpPr>
          <p:cNvPr id="2483223" name="Rectangle 20"/>
          <p:cNvSpPr>
            <a:spLocks noChangeArrowheads="1"/>
          </p:cNvSpPr>
          <p:nvPr/>
        </p:nvSpPr>
        <p:spPr bwMode="auto">
          <a:xfrm>
            <a:off x="3152372" y="2844801"/>
            <a:ext cx="68287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Release</a:t>
            </a:r>
          </a:p>
          <a:p>
            <a:pPr algn="ctr" eaLnBrk="0" hangingPunct="0"/>
            <a:r>
              <a:rPr lang="en-US" sz="1200" b="1">
                <a:latin typeface="Times New Roman" pitchFamily="18" charset="0"/>
              </a:rPr>
              <a:t>B</a:t>
            </a:r>
          </a:p>
        </p:txBody>
      </p:sp>
      <p:sp>
        <p:nvSpPr>
          <p:cNvPr id="2483224" name="Rectangle 21"/>
          <p:cNvSpPr>
            <a:spLocks noChangeArrowheads="1"/>
          </p:cNvSpPr>
          <p:nvPr/>
        </p:nvSpPr>
        <p:spPr bwMode="auto">
          <a:xfrm>
            <a:off x="3309523" y="3378201"/>
            <a:ext cx="56701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Get A</a:t>
            </a:r>
          </a:p>
        </p:txBody>
      </p:sp>
      <p:sp>
        <p:nvSpPr>
          <p:cNvPr id="2483225" name="Rectangle 22"/>
          <p:cNvSpPr>
            <a:spLocks noChangeArrowheads="1"/>
          </p:cNvSpPr>
          <p:nvPr/>
        </p:nvSpPr>
        <p:spPr bwMode="auto">
          <a:xfrm>
            <a:off x="3229130" y="4140201"/>
            <a:ext cx="567463"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Get B</a:t>
            </a:r>
          </a:p>
        </p:txBody>
      </p:sp>
      <p:sp>
        <p:nvSpPr>
          <p:cNvPr id="2483226" name="Rectangle 23"/>
          <p:cNvSpPr>
            <a:spLocks noChangeArrowheads="1"/>
          </p:cNvSpPr>
          <p:nvPr/>
        </p:nvSpPr>
        <p:spPr bwMode="auto">
          <a:xfrm>
            <a:off x="4681123" y="5130801"/>
            <a:ext cx="56701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Get A</a:t>
            </a:r>
          </a:p>
        </p:txBody>
      </p:sp>
      <p:sp>
        <p:nvSpPr>
          <p:cNvPr id="2483227" name="Rectangle 24"/>
          <p:cNvSpPr>
            <a:spLocks noChangeArrowheads="1"/>
          </p:cNvSpPr>
          <p:nvPr/>
        </p:nvSpPr>
        <p:spPr bwMode="auto">
          <a:xfrm>
            <a:off x="5972330" y="5130801"/>
            <a:ext cx="567463"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Get B</a:t>
            </a:r>
          </a:p>
        </p:txBody>
      </p:sp>
      <p:sp>
        <p:nvSpPr>
          <p:cNvPr id="2483228" name="Rectangle 25"/>
          <p:cNvSpPr>
            <a:spLocks noChangeArrowheads="1"/>
          </p:cNvSpPr>
          <p:nvPr/>
        </p:nvSpPr>
        <p:spPr bwMode="auto">
          <a:xfrm>
            <a:off x="5213283" y="5130801"/>
            <a:ext cx="82349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Release A</a:t>
            </a:r>
          </a:p>
        </p:txBody>
      </p:sp>
      <p:sp>
        <p:nvSpPr>
          <p:cNvPr id="2483229" name="Rectangle 26"/>
          <p:cNvSpPr>
            <a:spLocks noChangeArrowheads="1"/>
          </p:cNvSpPr>
          <p:nvPr/>
        </p:nvSpPr>
        <p:spPr bwMode="auto">
          <a:xfrm>
            <a:off x="6504489" y="5130801"/>
            <a:ext cx="823944"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Release B</a:t>
            </a:r>
          </a:p>
        </p:txBody>
      </p:sp>
      <p:sp>
        <p:nvSpPr>
          <p:cNvPr id="2483230" name="Rectangle 27"/>
          <p:cNvSpPr>
            <a:spLocks noChangeArrowheads="1"/>
          </p:cNvSpPr>
          <p:nvPr/>
        </p:nvSpPr>
        <p:spPr bwMode="auto">
          <a:xfrm>
            <a:off x="7726757" y="4902201"/>
            <a:ext cx="75430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Progress</a:t>
            </a:r>
          </a:p>
          <a:p>
            <a:pPr algn="ctr" eaLnBrk="0" hangingPunct="0"/>
            <a:r>
              <a:rPr lang="en-US" sz="1200" b="1">
                <a:latin typeface="Times New Roman" pitchFamily="18" charset="0"/>
              </a:rPr>
              <a:t>of P</a:t>
            </a:r>
          </a:p>
        </p:txBody>
      </p:sp>
      <p:sp>
        <p:nvSpPr>
          <p:cNvPr id="2483231" name="Rectangle 28"/>
          <p:cNvSpPr>
            <a:spLocks noChangeArrowheads="1"/>
          </p:cNvSpPr>
          <p:nvPr/>
        </p:nvSpPr>
        <p:spPr bwMode="auto">
          <a:xfrm>
            <a:off x="4894228" y="5481781"/>
            <a:ext cx="79874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dirty="0">
                <a:latin typeface="Times New Roman" pitchFamily="18" charset="0"/>
              </a:rPr>
              <a:t>A</a:t>
            </a:r>
          </a:p>
          <a:p>
            <a:pPr algn="ctr" eaLnBrk="0" hangingPunct="0"/>
            <a:r>
              <a:rPr lang="en-US" sz="1200" b="1" dirty="0">
                <a:latin typeface="Times New Roman" pitchFamily="18" charset="0"/>
              </a:rPr>
              <a:t>Required</a:t>
            </a:r>
          </a:p>
        </p:txBody>
      </p:sp>
      <p:sp>
        <p:nvSpPr>
          <p:cNvPr id="2483232" name="Rectangle 29"/>
          <p:cNvSpPr>
            <a:spLocks noChangeArrowheads="1"/>
          </p:cNvSpPr>
          <p:nvPr/>
        </p:nvSpPr>
        <p:spPr bwMode="auto">
          <a:xfrm>
            <a:off x="6289498" y="5481781"/>
            <a:ext cx="79874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dirty="0">
                <a:latin typeface="Times New Roman" pitchFamily="18" charset="0"/>
              </a:rPr>
              <a:t>B</a:t>
            </a:r>
          </a:p>
          <a:p>
            <a:pPr algn="ctr" eaLnBrk="0" hangingPunct="0"/>
            <a:r>
              <a:rPr lang="en-US" sz="1200" b="1" dirty="0">
                <a:latin typeface="Times New Roman" pitchFamily="18" charset="0"/>
              </a:rPr>
              <a:t>Required</a:t>
            </a:r>
          </a:p>
        </p:txBody>
      </p:sp>
      <p:sp>
        <p:nvSpPr>
          <p:cNvPr id="2483233" name="Rectangle 30"/>
          <p:cNvSpPr>
            <a:spLocks noChangeArrowheads="1"/>
          </p:cNvSpPr>
          <p:nvPr/>
        </p:nvSpPr>
        <p:spPr bwMode="auto">
          <a:xfrm>
            <a:off x="2010176" y="2768601"/>
            <a:ext cx="79874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A</a:t>
            </a:r>
          </a:p>
          <a:p>
            <a:pPr algn="ctr" eaLnBrk="0" hangingPunct="0"/>
            <a:r>
              <a:rPr lang="en-US" sz="1200" b="1">
                <a:latin typeface="Times New Roman" pitchFamily="18" charset="0"/>
              </a:rPr>
              <a:t>Required</a:t>
            </a:r>
          </a:p>
        </p:txBody>
      </p:sp>
      <p:sp>
        <p:nvSpPr>
          <p:cNvPr id="2483234" name="Rectangle 31"/>
          <p:cNvSpPr>
            <a:spLocks noChangeArrowheads="1"/>
          </p:cNvSpPr>
          <p:nvPr/>
        </p:nvSpPr>
        <p:spPr bwMode="auto">
          <a:xfrm>
            <a:off x="2238776" y="3759201"/>
            <a:ext cx="79874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B</a:t>
            </a:r>
          </a:p>
          <a:p>
            <a:pPr algn="ctr" eaLnBrk="0" hangingPunct="0"/>
            <a:r>
              <a:rPr lang="en-US" sz="1200" b="1">
                <a:latin typeface="Times New Roman" pitchFamily="18" charset="0"/>
              </a:rPr>
              <a:t>Required</a:t>
            </a:r>
          </a:p>
        </p:txBody>
      </p:sp>
      <p:grpSp>
        <p:nvGrpSpPr>
          <p:cNvPr id="7" name="Group 6"/>
          <p:cNvGrpSpPr/>
          <p:nvPr/>
        </p:nvGrpSpPr>
        <p:grpSpPr>
          <a:xfrm>
            <a:off x="4451073" y="4405314"/>
            <a:ext cx="2819400" cy="277641"/>
            <a:chOff x="3467100" y="4405313"/>
            <a:chExt cx="2819400" cy="277641"/>
          </a:xfrm>
        </p:grpSpPr>
        <p:sp>
          <p:nvSpPr>
            <p:cNvPr id="2483216" name="Line 13"/>
            <p:cNvSpPr>
              <a:spLocks noChangeShapeType="1"/>
            </p:cNvSpPr>
            <p:nvPr/>
          </p:nvSpPr>
          <p:spPr bwMode="auto">
            <a:xfrm>
              <a:off x="3467100" y="4673600"/>
              <a:ext cx="2819400" cy="1731"/>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483240" name="Rectangle 37"/>
            <p:cNvSpPr>
              <a:spLocks noChangeArrowheads="1"/>
            </p:cNvSpPr>
            <p:nvPr/>
          </p:nvSpPr>
          <p:spPr bwMode="auto">
            <a:xfrm>
              <a:off x="6002653" y="4405313"/>
              <a:ext cx="262893"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dirty="0">
                  <a:latin typeface="Times New Roman" pitchFamily="18" charset="0"/>
                </a:rPr>
                <a:t>4</a:t>
              </a:r>
            </a:p>
          </p:txBody>
        </p:sp>
      </p:grpSp>
      <p:sp>
        <p:nvSpPr>
          <p:cNvPr id="2483241" name="Freeform 38"/>
          <p:cNvSpPr>
            <a:spLocks/>
          </p:cNvSpPr>
          <p:nvPr/>
        </p:nvSpPr>
        <p:spPr bwMode="auto">
          <a:xfrm>
            <a:off x="2850874" y="2462213"/>
            <a:ext cx="79375" cy="1071562"/>
          </a:xfrm>
          <a:custGeom>
            <a:avLst/>
            <a:gdLst>
              <a:gd name="T0" fmla="*/ 49 w 50"/>
              <a:gd name="T1" fmla="*/ 0 h 675"/>
              <a:gd name="T2" fmla="*/ 40 w 50"/>
              <a:gd name="T3" fmla="*/ 4 h 675"/>
              <a:gd name="T4" fmla="*/ 31 w 50"/>
              <a:gd name="T5" fmla="*/ 20 h 675"/>
              <a:gd name="T6" fmla="*/ 27 w 50"/>
              <a:gd name="T7" fmla="*/ 35 h 675"/>
              <a:gd name="T8" fmla="*/ 24 w 50"/>
              <a:gd name="T9" fmla="*/ 59 h 675"/>
              <a:gd name="T10" fmla="*/ 24 w 50"/>
              <a:gd name="T11" fmla="*/ 282 h 675"/>
              <a:gd name="T12" fmla="*/ 22 w 50"/>
              <a:gd name="T13" fmla="*/ 306 h 675"/>
              <a:gd name="T14" fmla="*/ 18 w 50"/>
              <a:gd name="T15" fmla="*/ 321 h 675"/>
              <a:gd name="T16" fmla="*/ 9 w 50"/>
              <a:gd name="T17" fmla="*/ 333 h 675"/>
              <a:gd name="T18" fmla="*/ 0 w 50"/>
              <a:gd name="T19" fmla="*/ 337 h 675"/>
              <a:gd name="T20" fmla="*/ 9 w 50"/>
              <a:gd name="T21" fmla="*/ 341 h 675"/>
              <a:gd name="T22" fmla="*/ 18 w 50"/>
              <a:gd name="T23" fmla="*/ 353 h 675"/>
              <a:gd name="T24" fmla="*/ 22 w 50"/>
              <a:gd name="T25" fmla="*/ 368 h 675"/>
              <a:gd name="T26" fmla="*/ 24 w 50"/>
              <a:gd name="T27" fmla="*/ 392 h 675"/>
              <a:gd name="T28" fmla="*/ 24 w 50"/>
              <a:gd name="T29" fmla="*/ 615 h 675"/>
              <a:gd name="T30" fmla="*/ 27 w 50"/>
              <a:gd name="T31" fmla="*/ 639 h 675"/>
              <a:gd name="T32" fmla="*/ 31 w 50"/>
              <a:gd name="T33" fmla="*/ 658 h 675"/>
              <a:gd name="T34" fmla="*/ 40 w 50"/>
              <a:gd name="T35" fmla="*/ 670 h 675"/>
              <a:gd name="T36" fmla="*/ 49 w 50"/>
              <a:gd name="T37" fmla="*/ 674 h 6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0"/>
              <a:gd name="T58" fmla="*/ 0 h 675"/>
              <a:gd name="T59" fmla="*/ 50 w 50"/>
              <a:gd name="T60" fmla="*/ 675 h 6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0" h="675">
                <a:moveTo>
                  <a:pt x="49" y="0"/>
                </a:moveTo>
                <a:lnTo>
                  <a:pt x="40" y="4"/>
                </a:lnTo>
                <a:lnTo>
                  <a:pt x="31" y="20"/>
                </a:lnTo>
                <a:lnTo>
                  <a:pt x="27" y="35"/>
                </a:lnTo>
                <a:lnTo>
                  <a:pt x="24" y="59"/>
                </a:lnTo>
                <a:lnTo>
                  <a:pt x="24" y="282"/>
                </a:lnTo>
                <a:lnTo>
                  <a:pt x="22" y="306"/>
                </a:lnTo>
                <a:lnTo>
                  <a:pt x="18" y="321"/>
                </a:lnTo>
                <a:lnTo>
                  <a:pt x="9" y="333"/>
                </a:lnTo>
                <a:lnTo>
                  <a:pt x="0" y="337"/>
                </a:lnTo>
                <a:lnTo>
                  <a:pt x="9" y="341"/>
                </a:lnTo>
                <a:lnTo>
                  <a:pt x="18" y="353"/>
                </a:lnTo>
                <a:lnTo>
                  <a:pt x="22" y="368"/>
                </a:lnTo>
                <a:lnTo>
                  <a:pt x="24" y="392"/>
                </a:lnTo>
                <a:lnTo>
                  <a:pt x="24" y="615"/>
                </a:lnTo>
                <a:lnTo>
                  <a:pt x="27" y="639"/>
                </a:lnTo>
                <a:lnTo>
                  <a:pt x="31" y="658"/>
                </a:lnTo>
                <a:lnTo>
                  <a:pt x="40" y="670"/>
                </a:lnTo>
                <a:lnTo>
                  <a:pt x="49" y="674"/>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b="1">
              <a:latin typeface="Times New Roman" pitchFamily="18" charset="0"/>
            </a:endParaRPr>
          </a:p>
        </p:txBody>
      </p:sp>
      <p:sp>
        <p:nvSpPr>
          <p:cNvPr id="2483242" name="Freeform 39"/>
          <p:cNvSpPr>
            <a:spLocks/>
          </p:cNvSpPr>
          <p:nvPr/>
        </p:nvSpPr>
        <p:spPr bwMode="auto">
          <a:xfrm>
            <a:off x="3157262" y="3073401"/>
            <a:ext cx="77787" cy="1222375"/>
          </a:xfrm>
          <a:custGeom>
            <a:avLst/>
            <a:gdLst>
              <a:gd name="T0" fmla="*/ 48 w 49"/>
              <a:gd name="T1" fmla="*/ 0 h 770"/>
              <a:gd name="T2" fmla="*/ 38 w 49"/>
              <a:gd name="T3" fmla="*/ 5 h 770"/>
              <a:gd name="T4" fmla="*/ 30 w 49"/>
              <a:gd name="T5" fmla="*/ 19 h 770"/>
              <a:gd name="T6" fmla="*/ 25 w 49"/>
              <a:gd name="T7" fmla="*/ 38 h 770"/>
              <a:gd name="T8" fmla="*/ 23 w 49"/>
              <a:gd name="T9" fmla="*/ 66 h 770"/>
              <a:gd name="T10" fmla="*/ 23 w 49"/>
              <a:gd name="T11" fmla="*/ 319 h 770"/>
              <a:gd name="T12" fmla="*/ 20 w 49"/>
              <a:gd name="T13" fmla="*/ 347 h 770"/>
              <a:gd name="T14" fmla="*/ 15 w 49"/>
              <a:gd name="T15" fmla="*/ 366 h 770"/>
              <a:gd name="T16" fmla="*/ 10 w 49"/>
              <a:gd name="T17" fmla="*/ 380 h 770"/>
              <a:gd name="T18" fmla="*/ 0 w 49"/>
              <a:gd name="T19" fmla="*/ 385 h 770"/>
              <a:gd name="T20" fmla="*/ 10 w 49"/>
              <a:gd name="T21" fmla="*/ 389 h 770"/>
              <a:gd name="T22" fmla="*/ 15 w 49"/>
              <a:gd name="T23" fmla="*/ 403 h 770"/>
              <a:gd name="T24" fmla="*/ 20 w 49"/>
              <a:gd name="T25" fmla="*/ 422 h 770"/>
              <a:gd name="T26" fmla="*/ 23 w 49"/>
              <a:gd name="T27" fmla="*/ 450 h 770"/>
              <a:gd name="T28" fmla="*/ 23 w 49"/>
              <a:gd name="T29" fmla="*/ 703 h 770"/>
              <a:gd name="T30" fmla="*/ 25 w 49"/>
              <a:gd name="T31" fmla="*/ 732 h 770"/>
              <a:gd name="T32" fmla="*/ 30 w 49"/>
              <a:gd name="T33" fmla="*/ 750 h 770"/>
              <a:gd name="T34" fmla="*/ 38 w 49"/>
              <a:gd name="T35" fmla="*/ 764 h 770"/>
              <a:gd name="T36" fmla="*/ 48 w 49"/>
              <a:gd name="T37" fmla="*/ 769 h 7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770"/>
              <a:gd name="T59" fmla="*/ 49 w 49"/>
              <a:gd name="T60" fmla="*/ 770 h 7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770">
                <a:moveTo>
                  <a:pt x="48" y="0"/>
                </a:moveTo>
                <a:lnTo>
                  <a:pt x="38" y="5"/>
                </a:lnTo>
                <a:lnTo>
                  <a:pt x="30" y="19"/>
                </a:lnTo>
                <a:lnTo>
                  <a:pt x="25" y="38"/>
                </a:lnTo>
                <a:lnTo>
                  <a:pt x="23" y="66"/>
                </a:lnTo>
                <a:lnTo>
                  <a:pt x="23" y="319"/>
                </a:lnTo>
                <a:lnTo>
                  <a:pt x="20" y="347"/>
                </a:lnTo>
                <a:lnTo>
                  <a:pt x="15" y="366"/>
                </a:lnTo>
                <a:lnTo>
                  <a:pt x="10" y="380"/>
                </a:lnTo>
                <a:lnTo>
                  <a:pt x="0" y="385"/>
                </a:lnTo>
                <a:lnTo>
                  <a:pt x="10" y="389"/>
                </a:lnTo>
                <a:lnTo>
                  <a:pt x="15" y="403"/>
                </a:lnTo>
                <a:lnTo>
                  <a:pt x="20" y="422"/>
                </a:lnTo>
                <a:lnTo>
                  <a:pt x="23" y="450"/>
                </a:lnTo>
                <a:lnTo>
                  <a:pt x="23" y="703"/>
                </a:lnTo>
                <a:lnTo>
                  <a:pt x="25" y="732"/>
                </a:lnTo>
                <a:lnTo>
                  <a:pt x="30" y="750"/>
                </a:lnTo>
                <a:lnTo>
                  <a:pt x="38" y="764"/>
                </a:lnTo>
                <a:lnTo>
                  <a:pt x="48" y="769"/>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b="1">
              <a:latin typeface="Times New Roman" pitchFamily="18" charset="0"/>
            </a:endParaRPr>
          </a:p>
        </p:txBody>
      </p:sp>
      <p:sp>
        <p:nvSpPr>
          <p:cNvPr id="2483243" name="Freeform 40"/>
          <p:cNvSpPr>
            <a:spLocks/>
          </p:cNvSpPr>
          <p:nvPr/>
        </p:nvSpPr>
        <p:spPr bwMode="auto">
          <a:xfrm>
            <a:off x="4984473" y="5353050"/>
            <a:ext cx="609600" cy="158750"/>
          </a:xfrm>
          <a:custGeom>
            <a:avLst/>
            <a:gdLst>
              <a:gd name="T0" fmla="*/ 0 w 770"/>
              <a:gd name="T1" fmla="*/ 0 h 126"/>
              <a:gd name="T2" fmla="*/ 6 w 770"/>
              <a:gd name="T3" fmla="*/ 24 h 126"/>
              <a:gd name="T4" fmla="*/ 17 w 770"/>
              <a:gd name="T5" fmla="*/ 42 h 126"/>
              <a:gd name="T6" fmla="*/ 39 w 770"/>
              <a:gd name="T7" fmla="*/ 54 h 126"/>
              <a:gd name="T8" fmla="*/ 67 w 770"/>
              <a:gd name="T9" fmla="*/ 60 h 126"/>
              <a:gd name="T10" fmla="*/ 321 w 770"/>
              <a:gd name="T11" fmla="*/ 65 h 126"/>
              <a:gd name="T12" fmla="*/ 343 w 770"/>
              <a:gd name="T13" fmla="*/ 71 h 126"/>
              <a:gd name="T14" fmla="*/ 365 w 770"/>
              <a:gd name="T15" fmla="*/ 83 h 126"/>
              <a:gd name="T16" fmla="*/ 376 w 770"/>
              <a:gd name="T17" fmla="*/ 101 h 126"/>
              <a:gd name="T18" fmla="*/ 382 w 770"/>
              <a:gd name="T19" fmla="*/ 125 h 126"/>
              <a:gd name="T20" fmla="*/ 387 w 770"/>
              <a:gd name="T21" fmla="*/ 101 h 126"/>
              <a:gd name="T22" fmla="*/ 404 w 770"/>
              <a:gd name="T23" fmla="*/ 83 h 126"/>
              <a:gd name="T24" fmla="*/ 426 w 770"/>
              <a:gd name="T25" fmla="*/ 71 h 126"/>
              <a:gd name="T26" fmla="*/ 448 w 770"/>
              <a:gd name="T27" fmla="*/ 65 h 126"/>
              <a:gd name="T28" fmla="*/ 703 w 770"/>
              <a:gd name="T29" fmla="*/ 65 h 126"/>
              <a:gd name="T30" fmla="*/ 730 w 770"/>
              <a:gd name="T31" fmla="*/ 60 h 126"/>
              <a:gd name="T32" fmla="*/ 752 w 770"/>
              <a:gd name="T33" fmla="*/ 48 h 126"/>
              <a:gd name="T34" fmla="*/ 763 w 770"/>
              <a:gd name="T35" fmla="*/ 30 h 126"/>
              <a:gd name="T36" fmla="*/ 769 w 770"/>
              <a:gd name="T37" fmla="*/ 6 h 1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70"/>
              <a:gd name="T58" fmla="*/ 0 h 126"/>
              <a:gd name="T59" fmla="*/ 770 w 770"/>
              <a:gd name="T60" fmla="*/ 126 h 1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70" h="126">
                <a:moveTo>
                  <a:pt x="0" y="0"/>
                </a:moveTo>
                <a:lnTo>
                  <a:pt x="6" y="24"/>
                </a:lnTo>
                <a:lnTo>
                  <a:pt x="17" y="42"/>
                </a:lnTo>
                <a:lnTo>
                  <a:pt x="39" y="54"/>
                </a:lnTo>
                <a:lnTo>
                  <a:pt x="67" y="60"/>
                </a:lnTo>
                <a:lnTo>
                  <a:pt x="321" y="65"/>
                </a:lnTo>
                <a:lnTo>
                  <a:pt x="343" y="71"/>
                </a:lnTo>
                <a:lnTo>
                  <a:pt x="365" y="83"/>
                </a:lnTo>
                <a:lnTo>
                  <a:pt x="376" y="101"/>
                </a:lnTo>
                <a:lnTo>
                  <a:pt x="382" y="125"/>
                </a:lnTo>
                <a:lnTo>
                  <a:pt x="387" y="101"/>
                </a:lnTo>
                <a:lnTo>
                  <a:pt x="404" y="83"/>
                </a:lnTo>
                <a:lnTo>
                  <a:pt x="426" y="71"/>
                </a:lnTo>
                <a:lnTo>
                  <a:pt x="448" y="65"/>
                </a:lnTo>
                <a:lnTo>
                  <a:pt x="703" y="65"/>
                </a:lnTo>
                <a:lnTo>
                  <a:pt x="730" y="60"/>
                </a:lnTo>
                <a:lnTo>
                  <a:pt x="752" y="48"/>
                </a:lnTo>
                <a:lnTo>
                  <a:pt x="763" y="30"/>
                </a:lnTo>
                <a:lnTo>
                  <a:pt x="769" y="6"/>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b="1">
              <a:latin typeface="Times New Roman" pitchFamily="18" charset="0"/>
            </a:endParaRPr>
          </a:p>
        </p:txBody>
      </p:sp>
      <p:sp>
        <p:nvSpPr>
          <p:cNvPr id="2483245" name="Line 42"/>
          <p:cNvSpPr>
            <a:spLocks noChangeShapeType="1"/>
          </p:cNvSpPr>
          <p:nvPr/>
        </p:nvSpPr>
        <p:spPr bwMode="auto">
          <a:xfrm flipV="1">
            <a:off x="4984473" y="2008188"/>
            <a:ext cx="0" cy="3122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6" name="Group 5"/>
          <p:cNvGrpSpPr/>
          <p:nvPr/>
        </p:nvGrpSpPr>
        <p:grpSpPr>
          <a:xfrm>
            <a:off x="4452662" y="2082800"/>
            <a:ext cx="1523683" cy="1752600"/>
            <a:chOff x="3468688" y="2082800"/>
            <a:chExt cx="1523683" cy="1752600"/>
          </a:xfrm>
        </p:grpSpPr>
        <p:sp>
          <p:nvSpPr>
            <p:cNvPr id="2483218" name="Line 15"/>
            <p:cNvSpPr>
              <a:spLocks noChangeShapeType="1"/>
            </p:cNvSpPr>
            <p:nvPr/>
          </p:nvSpPr>
          <p:spPr bwMode="auto">
            <a:xfrm>
              <a:off x="3468688" y="3835400"/>
              <a:ext cx="1293812"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3237" name="Rectangle 34"/>
            <p:cNvSpPr>
              <a:spLocks noChangeArrowheads="1"/>
            </p:cNvSpPr>
            <p:nvPr/>
          </p:nvSpPr>
          <p:spPr bwMode="auto">
            <a:xfrm>
              <a:off x="4729479" y="2082800"/>
              <a:ext cx="262892"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3</a:t>
              </a:r>
            </a:p>
          </p:txBody>
        </p:sp>
        <p:sp>
          <p:nvSpPr>
            <p:cNvPr id="2483248" name="Line 45"/>
            <p:cNvSpPr>
              <a:spLocks noChangeShapeType="1"/>
            </p:cNvSpPr>
            <p:nvPr/>
          </p:nvSpPr>
          <p:spPr bwMode="auto">
            <a:xfrm flipV="1">
              <a:off x="4762500" y="2236788"/>
              <a:ext cx="0" cy="1598612"/>
            </a:xfrm>
            <a:prstGeom prst="line">
              <a:avLst/>
            </a:prstGeom>
            <a:noFill/>
            <a:ln w="2540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grpSp>
        <p:nvGrpSpPr>
          <p:cNvPr id="9" name="Group 8"/>
          <p:cNvGrpSpPr/>
          <p:nvPr/>
        </p:nvGrpSpPr>
        <p:grpSpPr>
          <a:xfrm>
            <a:off x="5289274" y="2540000"/>
            <a:ext cx="1938021" cy="2133600"/>
            <a:chOff x="4305300" y="2540000"/>
            <a:chExt cx="1938021" cy="2133600"/>
          </a:xfrm>
        </p:grpSpPr>
        <p:sp>
          <p:nvSpPr>
            <p:cNvPr id="2483219" name="Line 16"/>
            <p:cNvSpPr>
              <a:spLocks noChangeShapeType="1"/>
            </p:cNvSpPr>
            <p:nvPr/>
          </p:nvSpPr>
          <p:spPr bwMode="auto">
            <a:xfrm flipV="1">
              <a:off x="4305300" y="4065588"/>
              <a:ext cx="0" cy="608012"/>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3238" name="Rectangle 35"/>
            <p:cNvSpPr>
              <a:spLocks noChangeArrowheads="1"/>
            </p:cNvSpPr>
            <p:nvPr/>
          </p:nvSpPr>
          <p:spPr bwMode="auto">
            <a:xfrm>
              <a:off x="5980429" y="2540000"/>
              <a:ext cx="262892"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dirty="0">
                  <a:latin typeface="Times New Roman" pitchFamily="18" charset="0"/>
                </a:rPr>
                <a:t>6</a:t>
              </a:r>
            </a:p>
          </p:txBody>
        </p:sp>
        <p:sp>
          <p:nvSpPr>
            <p:cNvPr id="2483249" name="Line 46"/>
            <p:cNvSpPr>
              <a:spLocks noChangeShapeType="1"/>
            </p:cNvSpPr>
            <p:nvPr/>
          </p:nvSpPr>
          <p:spPr bwMode="auto">
            <a:xfrm>
              <a:off x="4306888" y="4064000"/>
              <a:ext cx="760412"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3250" name="Line 47"/>
            <p:cNvSpPr>
              <a:spLocks noChangeShapeType="1"/>
            </p:cNvSpPr>
            <p:nvPr/>
          </p:nvSpPr>
          <p:spPr bwMode="auto">
            <a:xfrm flipV="1">
              <a:off x="5067300" y="2846388"/>
              <a:ext cx="0" cy="1217612"/>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3251" name="Line 48"/>
            <p:cNvSpPr>
              <a:spLocks noChangeShapeType="1"/>
            </p:cNvSpPr>
            <p:nvPr/>
          </p:nvSpPr>
          <p:spPr bwMode="auto">
            <a:xfrm>
              <a:off x="5068888" y="2844800"/>
              <a:ext cx="1141412" cy="0"/>
            </a:xfrm>
            <a:prstGeom prst="line">
              <a:avLst/>
            </a:prstGeom>
            <a:noFill/>
            <a:ln w="2540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grpSp>
        <p:nvGrpSpPr>
          <p:cNvPr id="2" name="Group 1"/>
          <p:cNvGrpSpPr/>
          <p:nvPr/>
        </p:nvGrpSpPr>
        <p:grpSpPr>
          <a:xfrm>
            <a:off x="4953452" y="2463800"/>
            <a:ext cx="716093" cy="990600"/>
            <a:chOff x="3969478" y="2463800"/>
            <a:chExt cx="716093" cy="990600"/>
          </a:xfrm>
        </p:grpSpPr>
        <p:sp>
          <p:nvSpPr>
            <p:cNvPr id="2483252" name="Rectangle 49"/>
            <p:cNvSpPr>
              <a:spLocks noChangeArrowheads="1"/>
            </p:cNvSpPr>
            <p:nvPr/>
          </p:nvSpPr>
          <p:spPr bwMode="auto">
            <a:xfrm>
              <a:off x="4000500" y="2463800"/>
              <a:ext cx="609600" cy="990600"/>
            </a:xfrm>
            <a:prstGeom prst="rect">
              <a:avLst/>
            </a:prstGeom>
            <a:pattFill prst="openDmnd">
              <a:fgClr>
                <a:schemeClr val="tx1"/>
              </a:fgClr>
              <a:bgClr>
                <a:srgbClr val="FFFFFF"/>
              </a:bgClr>
            </a:pattFill>
            <a:ln w="12700">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2483253" name="Rectangle 50"/>
            <p:cNvSpPr>
              <a:spLocks noChangeArrowheads="1"/>
            </p:cNvSpPr>
            <p:nvPr/>
          </p:nvSpPr>
          <p:spPr bwMode="auto">
            <a:xfrm>
              <a:off x="3969478" y="2616200"/>
              <a:ext cx="716093"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dirty="0">
                  <a:latin typeface="Times New Roman" pitchFamily="18" charset="0"/>
                </a:rPr>
                <a:t>Both</a:t>
              </a:r>
            </a:p>
            <a:p>
              <a:pPr algn="ctr" eaLnBrk="0" hangingPunct="0"/>
              <a:r>
                <a:rPr lang="en-US" sz="1200" b="1" dirty="0">
                  <a:latin typeface="Times New Roman" pitchFamily="18" charset="0"/>
                </a:rPr>
                <a:t>P and Q</a:t>
              </a:r>
            </a:p>
            <a:p>
              <a:pPr algn="ctr" eaLnBrk="0" hangingPunct="0"/>
              <a:r>
                <a:rPr lang="en-US" sz="1200" b="1" dirty="0">
                  <a:latin typeface="Times New Roman" pitchFamily="18" charset="0"/>
                </a:rPr>
                <a:t>have A</a:t>
              </a:r>
            </a:p>
          </p:txBody>
        </p:sp>
      </p:grpSp>
      <p:grpSp>
        <p:nvGrpSpPr>
          <p:cNvPr id="3" name="Group 2"/>
          <p:cNvGrpSpPr/>
          <p:nvPr/>
        </p:nvGrpSpPr>
        <p:grpSpPr>
          <a:xfrm>
            <a:off x="6204402" y="3073400"/>
            <a:ext cx="716093" cy="1143000"/>
            <a:chOff x="5220428" y="3073400"/>
            <a:chExt cx="716093" cy="1143000"/>
          </a:xfrm>
        </p:grpSpPr>
        <p:sp>
          <p:nvSpPr>
            <p:cNvPr id="2483254" name="Rectangle 51"/>
            <p:cNvSpPr>
              <a:spLocks noChangeArrowheads="1"/>
            </p:cNvSpPr>
            <p:nvPr/>
          </p:nvSpPr>
          <p:spPr bwMode="auto">
            <a:xfrm>
              <a:off x="5295900" y="3073400"/>
              <a:ext cx="533400" cy="1143000"/>
            </a:xfrm>
            <a:prstGeom prst="rect">
              <a:avLst/>
            </a:prstGeom>
            <a:pattFill prst="openDmnd">
              <a:fgClr>
                <a:schemeClr val="tx1"/>
              </a:fgClr>
              <a:bgClr>
                <a:srgbClr val="FFFFFF"/>
              </a:bgClr>
            </a:pattFill>
            <a:ln w="12700">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2483255" name="Rectangle 52"/>
            <p:cNvSpPr>
              <a:spLocks noChangeArrowheads="1"/>
            </p:cNvSpPr>
            <p:nvPr/>
          </p:nvSpPr>
          <p:spPr bwMode="auto">
            <a:xfrm>
              <a:off x="5220428" y="3378200"/>
              <a:ext cx="716093"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dirty="0">
                  <a:latin typeface="Times New Roman" pitchFamily="18" charset="0"/>
                </a:rPr>
                <a:t>Both</a:t>
              </a:r>
            </a:p>
            <a:p>
              <a:pPr algn="ctr" eaLnBrk="0" hangingPunct="0"/>
              <a:r>
                <a:rPr lang="en-US" sz="1200" b="1" dirty="0">
                  <a:latin typeface="Times New Roman" pitchFamily="18" charset="0"/>
                </a:rPr>
                <a:t>P and Q</a:t>
              </a:r>
            </a:p>
            <a:p>
              <a:pPr algn="ctr" eaLnBrk="0" hangingPunct="0"/>
              <a:r>
                <a:rPr lang="en-US" sz="1200" b="1" dirty="0">
                  <a:latin typeface="Times New Roman" pitchFamily="18" charset="0"/>
                </a:rPr>
                <a:t>have B</a:t>
              </a:r>
            </a:p>
          </p:txBody>
        </p:sp>
      </p:grpSp>
      <p:grpSp>
        <p:nvGrpSpPr>
          <p:cNvPr id="8" name="Group 7"/>
          <p:cNvGrpSpPr/>
          <p:nvPr/>
        </p:nvGrpSpPr>
        <p:grpSpPr>
          <a:xfrm>
            <a:off x="5898873" y="3948114"/>
            <a:ext cx="1447800" cy="725487"/>
            <a:chOff x="4914900" y="3948113"/>
            <a:chExt cx="1447800" cy="725487"/>
          </a:xfrm>
        </p:grpSpPr>
        <p:sp>
          <p:nvSpPr>
            <p:cNvPr id="2483220" name="Line 17"/>
            <p:cNvSpPr>
              <a:spLocks noChangeShapeType="1"/>
            </p:cNvSpPr>
            <p:nvPr/>
          </p:nvSpPr>
          <p:spPr bwMode="auto">
            <a:xfrm flipV="1">
              <a:off x="4914900" y="4217988"/>
              <a:ext cx="0" cy="45561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3239" name="Rectangle 36"/>
            <p:cNvSpPr>
              <a:spLocks noChangeArrowheads="1"/>
            </p:cNvSpPr>
            <p:nvPr/>
          </p:nvSpPr>
          <p:spPr bwMode="auto">
            <a:xfrm>
              <a:off x="6002654" y="3948113"/>
              <a:ext cx="262892"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5</a:t>
              </a:r>
            </a:p>
          </p:txBody>
        </p:sp>
        <p:sp>
          <p:nvSpPr>
            <p:cNvPr id="2483256" name="Line 53"/>
            <p:cNvSpPr>
              <a:spLocks noChangeShapeType="1"/>
            </p:cNvSpPr>
            <p:nvPr/>
          </p:nvSpPr>
          <p:spPr bwMode="auto">
            <a:xfrm>
              <a:off x="4916488" y="4216400"/>
              <a:ext cx="1446212" cy="0"/>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3"/>
          <p:cNvGrpSpPr/>
          <p:nvPr/>
        </p:nvGrpSpPr>
        <p:grpSpPr>
          <a:xfrm>
            <a:off x="4220597" y="2043114"/>
            <a:ext cx="514322" cy="3087687"/>
            <a:chOff x="3236624" y="2043113"/>
            <a:chExt cx="514322" cy="3087687"/>
          </a:xfrm>
        </p:grpSpPr>
        <p:sp>
          <p:nvSpPr>
            <p:cNvPr id="2483215" name="Line 12"/>
            <p:cNvSpPr>
              <a:spLocks noChangeShapeType="1"/>
            </p:cNvSpPr>
            <p:nvPr/>
          </p:nvSpPr>
          <p:spPr bwMode="auto">
            <a:xfrm flipV="1">
              <a:off x="3238500" y="4675188"/>
              <a:ext cx="0" cy="45561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3217" name="Line 14"/>
            <p:cNvSpPr>
              <a:spLocks noChangeShapeType="1"/>
            </p:cNvSpPr>
            <p:nvPr/>
          </p:nvSpPr>
          <p:spPr bwMode="auto">
            <a:xfrm flipV="1">
              <a:off x="3467100" y="2236788"/>
              <a:ext cx="0" cy="2436812"/>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483235" name="Rectangle 32"/>
            <p:cNvSpPr>
              <a:spLocks noChangeArrowheads="1"/>
            </p:cNvSpPr>
            <p:nvPr/>
          </p:nvSpPr>
          <p:spPr bwMode="auto">
            <a:xfrm>
              <a:off x="3488054" y="2043113"/>
              <a:ext cx="262892"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1</a:t>
              </a:r>
            </a:p>
          </p:txBody>
        </p:sp>
        <p:sp>
          <p:nvSpPr>
            <p:cNvPr id="60" name="Line 43"/>
            <p:cNvSpPr>
              <a:spLocks noChangeShapeType="1"/>
            </p:cNvSpPr>
            <p:nvPr/>
          </p:nvSpPr>
          <p:spPr bwMode="auto">
            <a:xfrm>
              <a:off x="3236624" y="4673600"/>
              <a:ext cx="23047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5" name="Group 4"/>
          <p:cNvGrpSpPr/>
          <p:nvPr/>
        </p:nvGrpSpPr>
        <p:grpSpPr>
          <a:xfrm>
            <a:off x="4452662" y="2036764"/>
            <a:ext cx="761683" cy="1189037"/>
            <a:chOff x="3468688" y="2036763"/>
            <a:chExt cx="761683" cy="1189037"/>
          </a:xfrm>
        </p:grpSpPr>
        <p:sp>
          <p:nvSpPr>
            <p:cNvPr id="2483236" name="Rectangle 33"/>
            <p:cNvSpPr>
              <a:spLocks noChangeArrowheads="1"/>
            </p:cNvSpPr>
            <p:nvPr/>
          </p:nvSpPr>
          <p:spPr bwMode="auto">
            <a:xfrm>
              <a:off x="3967479" y="2036763"/>
              <a:ext cx="262892"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2</a:t>
              </a:r>
            </a:p>
          </p:txBody>
        </p:sp>
        <p:sp>
          <p:nvSpPr>
            <p:cNvPr id="2483246" name="Line 43"/>
            <p:cNvSpPr>
              <a:spLocks noChangeShapeType="1"/>
            </p:cNvSpPr>
            <p:nvPr/>
          </p:nvSpPr>
          <p:spPr bwMode="auto">
            <a:xfrm>
              <a:off x="3468688" y="3225800"/>
              <a:ext cx="5318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83247" name="Line 44"/>
            <p:cNvSpPr>
              <a:spLocks noChangeShapeType="1"/>
            </p:cNvSpPr>
            <p:nvPr/>
          </p:nvSpPr>
          <p:spPr bwMode="auto">
            <a:xfrm flipV="1">
              <a:off x="4000500" y="2236788"/>
              <a:ext cx="0" cy="989012"/>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sp>
        <p:nvSpPr>
          <p:cNvPr id="67" name="Freeform 40"/>
          <p:cNvSpPr>
            <a:spLocks/>
          </p:cNvSpPr>
          <p:nvPr/>
        </p:nvSpPr>
        <p:spPr bwMode="auto">
          <a:xfrm>
            <a:off x="6374497" y="5366910"/>
            <a:ext cx="609600" cy="158750"/>
          </a:xfrm>
          <a:custGeom>
            <a:avLst/>
            <a:gdLst>
              <a:gd name="T0" fmla="*/ 0 w 770"/>
              <a:gd name="T1" fmla="*/ 0 h 126"/>
              <a:gd name="T2" fmla="*/ 6 w 770"/>
              <a:gd name="T3" fmla="*/ 24 h 126"/>
              <a:gd name="T4" fmla="*/ 17 w 770"/>
              <a:gd name="T5" fmla="*/ 42 h 126"/>
              <a:gd name="T6" fmla="*/ 39 w 770"/>
              <a:gd name="T7" fmla="*/ 54 h 126"/>
              <a:gd name="T8" fmla="*/ 67 w 770"/>
              <a:gd name="T9" fmla="*/ 60 h 126"/>
              <a:gd name="T10" fmla="*/ 321 w 770"/>
              <a:gd name="T11" fmla="*/ 65 h 126"/>
              <a:gd name="T12" fmla="*/ 343 w 770"/>
              <a:gd name="T13" fmla="*/ 71 h 126"/>
              <a:gd name="T14" fmla="*/ 365 w 770"/>
              <a:gd name="T15" fmla="*/ 83 h 126"/>
              <a:gd name="T16" fmla="*/ 376 w 770"/>
              <a:gd name="T17" fmla="*/ 101 h 126"/>
              <a:gd name="T18" fmla="*/ 382 w 770"/>
              <a:gd name="T19" fmla="*/ 125 h 126"/>
              <a:gd name="T20" fmla="*/ 387 w 770"/>
              <a:gd name="T21" fmla="*/ 101 h 126"/>
              <a:gd name="T22" fmla="*/ 404 w 770"/>
              <a:gd name="T23" fmla="*/ 83 h 126"/>
              <a:gd name="T24" fmla="*/ 426 w 770"/>
              <a:gd name="T25" fmla="*/ 71 h 126"/>
              <a:gd name="T26" fmla="*/ 448 w 770"/>
              <a:gd name="T27" fmla="*/ 65 h 126"/>
              <a:gd name="T28" fmla="*/ 703 w 770"/>
              <a:gd name="T29" fmla="*/ 65 h 126"/>
              <a:gd name="T30" fmla="*/ 730 w 770"/>
              <a:gd name="T31" fmla="*/ 60 h 126"/>
              <a:gd name="T32" fmla="*/ 752 w 770"/>
              <a:gd name="T33" fmla="*/ 48 h 126"/>
              <a:gd name="T34" fmla="*/ 763 w 770"/>
              <a:gd name="T35" fmla="*/ 30 h 126"/>
              <a:gd name="T36" fmla="*/ 769 w 770"/>
              <a:gd name="T37" fmla="*/ 6 h 1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70"/>
              <a:gd name="T58" fmla="*/ 0 h 126"/>
              <a:gd name="T59" fmla="*/ 770 w 770"/>
              <a:gd name="T60" fmla="*/ 126 h 1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70" h="126">
                <a:moveTo>
                  <a:pt x="0" y="0"/>
                </a:moveTo>
                <a:lnTo>
                  <a:pt x="6" y="24"/>
                </a:lnTo>
                <a:lnTo>
                  <a:pt x="17" y="42"/>
                </a:lnTo>
                <a:lnTo>
                  <a:pt x="39" y="54"/>
                </a:lnTo>
                <a:lnTo>
                  <a:pt x="67" y="60"/>
                </a:lnTo>
                <a:lnTo>
                  <a:pt x="321" y="65"/>
                </a:lnTo>
                <a:lnTo>
                  <a:pt x="343" y="71"/>
                </a:lnTo>
                <a:lnTo>
                  <a:pt x="365" y="83"/>
                </a:lnTo>
                <a:lnTo>
                  <a:pt x="376" y="101"/>
                </a:lnTo>
                <a:lnTo>
                  <a:pt x="382" y="125"/>
                </a:lnTo>
                <a:lnTo>
                  <a:pt x="387" y="101"/>
                </a:lnTo>
                <a:lnTo>
                  <a:pt x="404" y="83"/>
                </a:lnTo>
                <a:lnTo>
                  <a:pt x="426" y="71"/>
                </a:lnTo>
                <a:lnTo>
                  <a:pt x="448" y="65"/>
                </a:lnTo>
                <a:lnTo>
                  <a:pt x="703" y="65"/>
                </a:lnTo>
                <a:lnTo>
                  <a:pt x="730" y="60"/>
                </a:lnTo>
                <a:lnTo>
                  <a:pt x="752" y="48"/>
                </a:lnTo>
                <a:lnTo>
                  <a:pt x="763" y="30"/>
                </a:lnTo>
                <a:lnTo>
                  <a:pt x="769" y="6"/>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b="1">
              <a:latin typeface="Times New Roman" pitchFamily="18" charset="0"/>
            </a:endParaRPr>
          </a:p>
        </p:txBody>
      </p:sp>
      <p:sp>
        <p:nvSpPr>
          <p:cNvPr id="68" name="AutoShape 65"/>
          <p:cNvSpPr>
            <a:spLocks noChangeArrowheads="1"/>
          </p:cNvSpPr>
          <p:nvPr/>
        </p:nvSpPr>
        <p:spPr bwMode="auto">
          <a:xfrm>
            <a:off x="1574628" y="5268120"/>
            <a:ext cx="2920790" cy="1020763"/>
          </a:xfrm>
          <a:prstGeom prst="wedgeRoundRectCallout">
            <a:avLst>
              <a:gd name="adj1" fmla="val 76737"/>
              <a:gd name="adj2" fmla="val -204353"/>
              <a:gd name="adj3" fmla="val 16667"/>
            </a:avLst>
          </a:prstGeom>
          <a:solidFill>
            <a:srgbClr val="FFFF00"/>
          </a:solidFill>
          <a:ln w="9525">
            <a:solidFill>
              <a:schemeClr val="tx1"/>
            </a:solidFill>
            <a:miter lim="800000"/>
            <a:headEnd/>
            <a:tailEnd/>
          </a:ln>
        </p:spPr>
        <p:txBody>
          <a:bodyPr/>
          <a:lstStyle/>
          <a:p>
            <a:pPr algn="ctr" eaLnBrk="0" hangingPunct="0"/>
            <a:r>
              <a:rPr lang="en-US" b="1" dirty="0">
                <a:latin typeface="Comic Sans MS" pitchFamily="66" charset="0"/>
              </a:rPr>
              <a:t>No fatal region, as there are “exit” paths available.</a:t>
            </a:r>
          </a:p>
        </p:txBody>
      </p:sp>
      <p:sp>
        <p:nvSpPr>
          <p:cNvPr id="65" name="Footer Placeholder 1">
            <a:extLst>
              <a:ext uri="{FF2B5EF4-FFF2-40B4-BE49-F238E27FC236}">
                <a16:creationId xmlns:a16="http://schemas.microsoft.com/office/drawing/2014/main" id="{B4C15629-9AF1-4DF8-BDFA-431BBAD76905}"/>
              </a:ext>
            </a:extLst>
          </p:cNvPr>
          <p:cNvSpPr>
            <a:spLocks noGrp="1"/>
          </p:cNvSpPr>
          <p:nvPr>
            <p:ph type="ftr" sz="quarter" idx="11"/>
          </p:nvPr>
        </p:nvSpPr>
        <p:spPr>
          <a:xfrm>
            <a:off x="4114802" y="908820"/>
            <a:ext cx="6505575" cy="317525"/>
          </a:xfrm>
        </p:spPr>
        <p:txBody>
          <a:bodyPr/>
          <a:lstStyle/>
          <a:p>
            <a:pPr>
              <a:defRPr/>
            </a:pPr>
            <a:r>
              <a:rPr lang="en-US"/>
              <a:t>Concurrency (13)</a:t>
            </a:r>
            <a:endParaRPr lang="en-US" dirty="0"/>
          </a:p>
        </p:txBody>
      </p:sp>
      <p:sp>
        <p:nvSpPr>
          <p:cNvPr id="66" name="Slide Number Placeholder 3">
            <a:extLst>
              <a:ext uri="{FF2B5EF4-FFF2-40B4-BE49-F238E27FC236}">
                <a16:creationId xmlns:a16="http://schemas.microsoft.com/office/drawing/2014/main" id="{B444D5AE-359A-46C1-9799-C6055EAF4324}"/>
              </a:ext>
            </a:extLst>
          </p:cNvPr>
          <p:cNvSpPr>
            <a:spLocks noGrp="1"/>
          </p:cNvSpPr>
          <p:nvPr>
            <p:ph type="sldNum" sz="quarter" idx="12"/>
          </p:nvPr>
        </p:nvSpPr>
        <p:spPr>
          <a:xfrm>
            <a:off x="0" y="908819"/>
            <a:ext cx="658368" cy="274320"/>
          </a:xfrm>
        </p:spPr>
        <p:txBody>
          <a:bodyPr/>
          <a:lstStyle/>
          <a:p>
            <a:pPr>
              <a:defRPr/>
            </a:pPr>
            <a:fld id="{0D7B5496-982B-480A-8085-B08F2CA91C21}" type="slidenum">
              <a:rPr lang="en-US" smtClean="0"/>
              <a:pPr>
                <a:defRPr/>
              </a:pPr>
              <a:t>30</a:t>
            </a:fld>
            <a:endParaRPr lang="en-US" dirty="0"/>
          </a:p>
        </p:txBody>
      </p:sp>
    </p:spTree>
    <p:extLst>
      <p:ext uri="{BB962C8B-B14F-4D97-AF65-F5344CB8AC3E}">
        <p14:creationId xmlns:p14="http://schemas.microsoft.com/office/powerpoint/2010/main" val="248107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dissolve">
                                      <p:cBhvr>
                                        <p:cTn id="4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1397"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r>
              <a:rPr lang="en-US" dirty="0"/>
              <a:t>Conditions of Deadlock</a:t>
            </a:r>
          </a:p>
        </p:txBody>
      </p:sp>
      <p:sp>
        <p:nvSpPr>
          <p:cNvPr id="2159619" name="Rectangle 3"/>
          <p:cNvSpPr>
            <a:spLocks noGrp="1" noChangeArrowheads="1"/>
          </p:cNvSpPr>
          <p:nvPr>
            <p:ph type="body" idx="4294967295"/>
          </p:nvPr>
        </p:nvSpPr>
        <p:spPr>
          <a:xfrm>
            <a:off x="535577" y="1416050"/>
            <a:ext cx="9862457" cy="5094288"/>
          </a:xfrm>
          <a:noFill/>
        </p:spPr>
        <p:txBody>
          <a:bodyPr vert="horz" wrap="square" lIns="92075" tIns="46038" rIns="92075" bIns="46038" numCol="1" anchor="t" anchorCtr="0" compatLnSpc="1">
            <a:prstTxWarp prst="textNoShape">
              <a:avLst/>
            </a:prstTxWarp>
          </a:bodyPr>
          <a:lstStyle/>
          <a:p>
            <a:pPr>
              <a:lnSpc>
                <a:spcPct val="90000"/>
              </a:lnSpc>
            </a:pPr>
            <a:r>
              <a:rPr lang="en-US" sz="2400" dirty="0"/>
              <a:t>Necessary (but not sufficient)</a:t>
            </a:r>
          </a:p>
          <a:p>
            <a:pPr lvl="1">
              <a:lnSpc>
                <a:spcPct val="90000"/>
              </a:lnSpc>
            </a:pPr>
            <a:r>
              <a:rPr lang="en-US" dirty="0"/>
              <a:t>Mutual exclusion – Everyone abides by the rules</a:t>
            </a:r>
          </a:p>
          <a:p>
            <a:pPr lvl="2">
              <a:lnSpc>
                <a:spcPct val="90000"/>
              </a:lnSpc>
            </a:pPr>
            <a:r>
              <a:rPr lang="en-US" sz="1600" dirty="0"/>
              <a:t>only one process may use a resource at a time.</a:t>
            </a:r>
          </a:p>
          <a:p>
            <a:pPr lvl="2">
              <a:lnSpc>
                <a:spcPct val="90000"/>
              </a:lnSpc>
            </a:pPr>
            <a:r>
              <a:rPr lang="en-US" sz="1600" dirty="0"/>
              <a:t>no process may access resource allocated to another.</a:t>
            </a:r>
          </a:p>
          <a:p>
            <a:pPr lvl="1">
              <a:lnSpc>
                <a:spcPct val="90000"/>
              </a:lnSpc>
            </a:pPr>
            <a:r>
              <a:rPr lang="en-US" dirty="0"/>
              <a:t>Hold-and-wait</a:t>
            </a:r>
          </a:p>
          <a:p>
            <a:pPr lvl="2">
              <a:lnSpc>
                <a:spcPct val="90000"/>
              </a:lnSpc>
            </a:pPr>
            <a:r>
              <a:rPr lang="en-US" sz="2000" dirty="0"/>
              <a:t>a process may hold allocated resources while awaiting assignment of other resources.</a:t>
            </a:r>
          </a:p>
          <a:p>
            <a:pPr lvl="1">
              <a:lnSpc>
                <a:spcPct val="90000"/>
              </a:lnSpc>
            </a:pPr>
            <a:r>
              <a:rPr lang="en-US" dirty="0"/>
              <a:t>No preemption</a:t>
            </a:r>
          </a:p>
          <a:p>
            <a:pPr lvl="2">
              <a:lnSpc>
                <a:spcPct val="90000"/>
              </a:lnSpc>
            </a:pPr>
            <a:r>
              <a:rPr lang="en-US" sz="2000" dirty="0"/>
              <a:t>no resource can be forced to free a resource.</a:t>
            </a:r>
          </a:p>
          <a:p>
            <a:pPr>
              <a:lnSpc>
                <a:spcPct val="90000"/>
              </a:lnSpc>
            </a:pPr>
            <a:r>
              <a:rPr lang="en-US" sz="2400" dirty="0"/>
              <a:t>Circular wait (sufficient)</a:t>
            </a:r>
          </a:p>
          <a:p>
            <a:pPr lvl="1">
              <a:lnSpc>
                <a:spcPct val="90000"/>
              </a:lnSpc>
            </a:pPr>
            <a:r>
              <a:rPr lang="en-US" dirty="0"/>
              <a:t>a closed chain of processes exists, such that each process holds at least one resource needed by the next process in the chain (consequence of the first three conditions)</a:t>
            </a:r>
          </a:p>
          <a:p>
            <a:pPr lvl="1">
              <a:lnSpc>
                <a:spcPct val="90000"/>
              </a:lnSpc>
            </a:pPr>
            <a:r>
              <a:rPr lang="en-US" dirty="0"/>
              <a:t>Other conditions are necessary but not sufficient for deadlock - all four conditions must hold for deadlock - Unresolvable circular wait is the definition of deadlock!</a:t>
            </a:r>
          </a:p>
          <a:p>
            <a:pPr>
              <a:lnSpc>
                <a:spcPct val="90000"/>
              </a:lnSpc>
            </a:pPr>
            <a:endParaRPr lang="en-US" sz="2400" dirty="0"/>
          </a:p>
        </p:txBody>
      </p:sp>
      <p:sp>
        <p:nvSpPr>
          <p:cNvPr id="5" name="Footer Placeholder 1">
            <a:extLst>
              <a:ext uri="{FF2B5EF4-FFF2-40B4-BE49-F238E27FC236}">
                <a16:creationId xmlns:a16="http://schemas.microsoft.com/office/drawing/2014/main" id="{D57AB58C-D857-4FE2-A6F5-DC732A9B6485}"/>
              </a:ext>
            </a:extLst>
          </p:cNvPr>
          <p:cNvSpPr>
            <a:spLocks noGrp="1"/>
          </p:cNvSpPr>
          <p:nvPr>
            <p:ph type="ftr" sz="quarter" idx="11"/>
          </p:nvPr>
        </p:nvSpPr>
        <p:spPr>
          <a:xfrm>
            <a:off x="4114802" y="908820"/>
            <a:ext cx="6505575" cy="317525"/>
          </a:xfrm>
        </p:spPr>
        <p:txBody>
          <a:bodyPr/>
          <a:lstStyle/>
          <a:p>
            <a:pPr>
              <a:defRPr/>
            </a:pPr>
            <a:r>
              <a:rPr lang="en-US"/>
              <a:t>Concurrency (13)</a:t>
            </a:r>
            <a:endParaRPr lang="en-US" dirty="0"/>
          </a:p>
        </p:txBody>
      </p:sp>
      <p:sp>
        <p:nvSpPr>
          <p:cNvPr id="6" name="Slide Number Placeholder 3">
            <a:extLst>
              <a:ext uri="{FF2B5EF4-FFF2-40B4-BE49-F238E27FC236}">
                <a16:creationId xmlns:a16="http://schemas.microsoft.com/office/drawing/2014/main" id="{6C992F31-1382-4B13-95B1-50BD6740F592}"/>
              </a:ext>
            </a:extLst>
          </p:cNvPr>
          <p:cNvSpPr>
            <a:spLocks noGrp="1"/>
          </p:cNvSpPr>
          <p:nvPr>
            <p:ph type="sldNum" sz="quarter" idx="12"/>
          </p:nvPr>
        </p:nvSpPr>
        <p:spPr>
          <a:xfrm>
            <a:off x="0" y="908819"/>
            <a:ext cx="658368" cy="274320"/>
          </a:xfrm>
        </p:spPr>
        <p:txBody>
          <a:bodyPr/>
          <a:lstStyle/>
          <a:p>
            <a:pPr>
              <a:defRPr/>
            </a:pPr>
            <a:fld id="{0D7B5496-982B-480A-8085-B08F2CA91C21}" type="slidenum">
              <a:rPr lang="en-US" smtClean="0"/>
              <a:pPr>
                <a:defRPr/>
              </a:pPr>
              <a:t>31</a:t>
            </a:fld>
            <a:endParaRPr lang="en-US" dirty="0"/>
          </a:p>
        </p:txBody>
      </p:sp>
    </p:spTree>
    <p:extLst>
      <p:ext uri="{BB962C8B-B14F-4D97-AF65-F5344CB8AC3E}">
        <p14:creationId xmlns:p14="http://schemas.microsoft.com/office/powerpoint/2010/main" val="91643862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9619">
                                            <p:txEl>
                                              <p:pRg st="0" end="0"/>
                                            </p:txEl>
                                          </p:spTgt>
                                        </p:tgtEl>
                                        <p:attrNameLst>
                                          <p:attrName>style.visibility</p:attrName>
                                        </p:attrNameLst>
                                      </p:cBhvr>
                                      <p:to>
                                        <p:strVal val="visible"/>
                                      </p:to>
                                    </p:set>
                                    <p:animEffect transition="in" filter="wipe(left)">
                                      <p:cBhvr>
                                        <p:cTn id="7" dur="500"/>
                                        <p:tgtEl>
                                          <p:spTgt spid="2159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9619">
                                            <p:txEl>
                                              <p:pRg st="1" end="1"/>
                                            </p:txEl>
                                          </p:spTgt>
                                        </p:tgtEl>
                                        <p:attrNameLst>
                                          <p:attrName>style.visibility</p:attrName>
                                        </p:attrNameLst>
                                      </p:cBhvr>
                                      <p:to>
                                        <p:strVal val="visible"/>
                                      </p:to>
                                    </p:set>
                                    <p:animEffect transition="in" filter="wipe(left)">
                                      <p:cBhvr>
                                        <p:cTn id="12" dur="500"/>
                                        <p:tgtEl>
                                          <p:spTgt spid="215961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159619">
                                            <p:txEl>
                                              <p:pRg st="2" end="2"/>
                                            </p:txEl>
                                          </p:spTgt>
                                        </p:tgtEl>
                                        <p:attrNameLst>
                                          <p:attrName>style.visibility</p:attrName>
                                        </p:attrNameLst>
                                      </p:cBhvr>
                                      <p:to>
                                        <p:strVal val="visible"/>
                                      </p:to>
                                    </p:set>
                                    <p:animEffect transition="in" filter="wipe(left)">
                                      <p:cBhvr>
                                        <p:cTn id="15" dur="500"/>
                                        <p:tgtEl>
                                          <p:spTgt spid="215961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159619">
                                            <p:txEl>
                                              <p:pRg st="3" end="3"/>
                                            </p:txEl>
                                          </p:spTgt>
                                        </p:tgtEl>
                                        <p:attrNameLst>
                                          <p:attrName>style.visibility</p:attrName>
                                        </p:attrNameLst>
                                      </p:cBhvr>
                                      <p:to>
                                        <p:strVal val="visible"/>
                                      </p:to>
                                    </p:set>
                                    <p:animEffect transition="in" filter="wipe(left)">
                                      <p:cBhvr>
                                        <p:cTn id="18" dur="500"/>
                                        <p:tgtEl>
                                          <p:spTgt spid="215961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59619">
                                            <p:txEl>
                                              <p:pRg st="4" end="4"/>
                                            </p:txEl>
                                          </p:spTgt>
                                        </p:tgtEl>
                                        <p:attrNameLst>
                                          <p:attrName>style.visibility</p:attrName>
                                        </p:attrNameLst>
                                      </p:cBhvr>
                                      <p:to>
                                        <p:strVal val="visible"/>
                                      </p:to>
                                    </p:set>
                                    <p:animEffect transition="in" filter="wipe(left)">
                                      <p:cBhvr>
                                        <p:cTn id="23" dur="500"/>
                                        <p:tgtEl>
                                          <p:spTgt spid="215961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159619">
                                            <p:txEl>
                                              <p:pRg st="5" end="5"/>
                                            </p:txEl>
                                          </p:spTgt>
                                        </p:tgtEl>
                                        <p:attrNameLst>
                                          <p:attrName>style.visibility</p:attrName>
                                        </p:attrNameLst>
                                      </p:cBhvr>
                                      <p:to>
                                        <p:strVal val="visible"/>
                                      </p:to>
                                    </p:set>
                                    <p:animEffect transition="in" filter="wipe(left)">
                                      <p:cBhvr>
                                        <p:cTn id="26" dur="500"/>
                                        <p:tgtEl>
                                          <p:spTgt spid="215961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59619">
                                            <p:txEl>
                                              <p:pRg st="6" end="6"/>
                                            </p:txEl>
                                          </p:spTgt>
                                        </p:tgtEl>
                                        <p:attrNameLst>
                                          <p:attrName>style.visibility</p:attrName>
                                        </p:attrNameLst>
                                      </p:cBhvr>
                                      <p:to>
                                        <p:strVal val="visible"/>
                                      </p:to>
                                    </p:set>
                                    <p:animEffect transition="in" filter="wipe(left)">
                                      <p:cBhvr>
                                        <p:cTn id="31" dur="500"/>
                                        <p:tgtEl>
                                          <p:spTgt spid="2159619">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59619">
                                            <p:txEl>
                                              <p:pRg st="7" end="7"/>
                                            </p:txEl>
                                          </p:spTgt>
                                        </p:tgtEl>
                                        <p:attrNameLst>
                                          <p:attrName>style.visibility</p:attrName>
                                        </p:attrNameLst>
                                      </p:cBhvr>
                                      <p:to>
                                        <p:strVal val="visible"/>
                                      </p:to>
                                    </p:set>
                                    <p:animEffect transition="in" filter="wipe(left)">
                                      <p:cBhvr>
                                        <p:cTn id="34" dur="500"/>
                                        <p:tgtEl>
                                          <p:spTgt spid="2159619">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59619">
                                            <p:txEl>
                                              <p:pRg st="8" end="8"/>
                                            </p:txEl>
                                          </p:spTgt>
                                        </p:tgtEl>
                                        <p:attrNameLst>
                                          <p:attrName>style.visibility</p:attrName>
                                        </p:attrNameLst>
                                      </p:cBhvr>
                                      <p:to>
                                        <p:strVal val="visible"/>
                                      </p:to>
                                    </p:set>
                                    <p:animEffect transition="in" filter="wipe(left)">
                                      <p:cBhvr>
                                        <p:cTn id="39" dur="500"/>
                                        <p:tgtEl>
                                          <p:spTgt spid="215961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159619">
                                            <p:txEl>
                                              <p:pRg st="9" end="9"/>
                                            </p:txEl>
                                          </p:spTgt>
                                        </p:tgtEl>
                                        <p:attrNameLst>
                                          <p:attrName>style.visibility</p:attrName>
                                        </p:attrNameLst>
                                      </p:cBhvr>
                                      <p:to>
                                        <p:strVal val="visible"/>
                                      </p:to>
                                    </p:set>
                                    <p:animEffect transition="in" filter="wipe(left)">
                                      <p:cBhvr>
                                        <p:cTn id="44" dur="500"/>
                                        <p:tgtEl>
                                          <p:spTgt spid="2159619">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159619">
                                            <p:txEl>
                                              <p:pRg st="10" end="10"/>
                                            </p:txEl>
                                          </p:spTgt>
                                        </p:tgtEl>
                                        <p:attrNameLst>
                                          <p:attrName>style.visibility</p:attrName>
                                        </p:attrNameLst>
                                      </p:cBhvr>
                                      <p:to>
                                        <p:strVal val="visible"/>
                                      </p:to>
                                    </p:set>
                                    <p:animEffect transition="in" filter="wipe(left)">
                                      <p:cBhvr>
                                        <p:cTn id="49" dur="500"/>
                                        <p:tgtEl>
                                          <p:spTgt spid="21596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9619"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5493" name="Rectangle 2"/>
          <p:cNvSpPr>
            <a:spLocks noGrp="1" noChangeArrowheads="1"/>
          </p:cNvSpPr>
          <p:nvPr>
            <p:ph type="title"/>
          </p:nvPr>
        </p:nvSpPr>
        <p:spPr>
          <a:noFill/>
        </p:spPr>
        <p:txBody>
          <a:bodyPr vert="horz" wrap="square" lIns="90488" tIns="44450" rIns="90488" bIns="44450" numCol="1" anchor="ctr" anchorCtr="0" compatLnSpc="1">
            <a:prstTxWarp prst="textNoShape">
              <a:avLst/>
            </a:prstTxWarp>
          </a:bodyPr>
          <a:lstStyle/>
          <a:p>
            <a:r>
              <a:rPr lang="en-US"/>
              <a:t>Circular Wait</a:t>
            </a:r>
          </a:p>
        </p:txBody>
      </p:sp>
      <p:grpSp>
        <p:nvGrpSpPr>
          <p:cNvPr id="2495494" name="Group 3"/>
          <p:cNvGrpSpPr>
            <a:grpSpLocks/>
          </p:cNvGrpSpPr>
          <p:nvPr/>
        </p:nvGrpSpPr>
        <p:grpSpPr bwMode="auto">
          <a:xfrm>
            <a:off x="4933951" y="3795714"/>
            <a:ext cx="1433513" cy="1081087"/>
            <a:chOff x="2543" y="2345"/>
            <a:chExt cx="688" cy="448"/>
          </a:xfrm>
        </p:grpSpPr>
        <p:pic>
          <p:nvPicPr>
            <p:cNvPr id="2495495"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3" y="2345"/>
              <a:ext cx="68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5496" name="Rectangle 5"/>
            <p:cNvSpPr>
              <a:spLocks noChangeArrowheads="1"/>
            </p:cNvSpPr>
            <p:nvPr/>
          </p:nvSpPr>
          <p:spPr bwMode="auto">
            <a:xfrm>
              <a:off x="2606" y="2481"/>
              <a:ext cx="45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eaLnBrk="0" hangingPunct="0"/>
              <a:r>
                <a:rPr lang="en-US" sz="1200" b="1">
                  <a:latin typeface="Times New Roman" pitchFamily="18" charset="0"/>
                </a:rPr>
                <a:t>Resource</a:t>
              </a:r>
            </a:p>
            <a:p>
              <a:pPr algn="ctr" eaLnBrk="0" hangingPunct="0"/>
              <a:r>
                <a:rPr lang="en-US" sz="1200" b="1">
                  <a:latin typeface="Times New Roman" pitchFamily="18" charset="0"/>
                </a:rPr>
                <a:t>B</a:t>
              </a:r>
            </a:p>
          </p:txBody>
        </p:sp>
      </p:grpSp>
      <p:grpSp>
        <p:nvGrpSpPr>
          <p:cNvPr id="2495497" name="Group 6"/>
          <p:cNvGrpSpPr>
            <a:grpSpLocks/>
          </p:cNvGrpSpPr>
          <p:nvPr/>
        </p:nvGrpSpPr>
        <p:grpSpPr bwMode="auto">
          <a:xfrm>
            <a:off x="4933951" y="1828800"/>
            <a:ext cx="1433513" cy="1081088"/>
            <a:chOff x="2543" y="1529"/>
            <a:chExt cx="688" cy="448"/>
          </a:xfrm>
        </p:grpSpPr>
        <p:pic>
          <p:nvPicPr>
            <p:cNvPr id="2495498"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3" y="1529"/>
              <a:ext cx="68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5499" name="Rectangle 8"/>
            <p:cNvSpPr>
              <a:spLocks noChangeArrowheads="1"/>
            </p:cNvSpPr>
            <p:nvPr/>
          </p:nvSpPr>
          <p:spPr bwMode="auto">
            <a:xfrm>
              <a:off x="2606" y="1665"/>
              <a:ext cx="45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eaLnBrk="0" hangingPunct="0"/>
              <a:r>
                <a:rPr lang="en-US" sz="1200" b="1">
                  <a:latin typeface="Times New Roman" pitchFamily="18" charset="0"/>
                </a:rPr>
                <a:t>Resource</a:t>
              </a:r>
            </a:p>
            <a:p>
              <a:pPr algn="ctr" eaLnBrk="0" hangingPunct="0"/>
              <a:r>
                <a:rPr lang="en-US" sz="1200" b="1">
                  <a:latin typeface="Times New Roman" pitchFamily="18" charset="0"/>
                </a:rPr>
                <a:t>A</a:t>
              </a:r>
            </a:p>
          </p:txBody>
        </p:sp>
      </p:grpSp>
      <p:grpSp>
        <p:nvGrpSpPr>
          <p:cNvPr id="4" name="Group 9"/>
          <p:cNvGrpSpPr>
            <a:grpSpLocks/>
          </p:cNvGrpSpPr>
          <p:nvPr/>
        </p:nvGrpSpPr>
        <p:grpSpPr bwMode="auto">
          <a:xfrm>
            <a:off x="2438401" y="2311401"/>
            <a:ext cx="2498725" cy="1501775"/>
            <a:chOff x="960" y="1456"/>
            <a:chExt cx="1574" cy="946"/>
          </a:xfrm>
        </p:grpSpPr>
        <p:sp>
          <p:nvSpPr>
            <p:cNvPr id="2495501" name="Oval 10"/>
            <p:cNvSpPr>
              <a:spLocks noChangeArrowheads="1"/>
            </p:cNvSpPr>
            <p:nvPr/>
          </p:nvSpPr>
          <p:spPr bwMode="auto">
            <a:xfrm>
              <a:off x="960" y="1892"/>
              <a:ext cx="441" cy="510"/>
            </a:xfrm>
            <a:prstGeom prst="ellipse">
              <a:avLst/>
            </a:prstGeom>
            <a:gradFill rotWithShape="0">
              <a:gsLst>
                <a:gs pos="0">
                  <a:srgbClr val="DDDDDD"/>
                </a:gs>
                <a:gs pos="100000">
                  <a:srgbClr val="6E6E6E"/>
                </a:gs>
              </a:gsLst>
              <a:lin ang="2700000" scaled="1"/>
            </a:gradFill>
            <a:ln w="12700">
              <a:solidFill>
                <a:schemeClr val="tx1"/>
              </a:solidFill>
              <a:round/>
              <a:headEnd/>
              <a:tailEnd/>
            </a:ln>
          </p:spPr>
          <p:txBody>
            <a:bodyPr wrap="none" lIns="92075" tIns="46038" rIns="92075" bIns="46038" anchor="ctr"/>
            <a:lstStyle/>
            <a:p>
              <a:pPr algn="ctr" eaLnBrk="0" hangingPunct="0"/>
              <a:r>
                <a:rPr lang="en-US" sz="1200" b="1">
                  <a:latin typeface="Times New Roman" pitchFamily="18" charset="0"/>
                </a:rPr>
                <a:t>Process</a:t>
              </a:r>
            </a:p>
            <a:p>
              <a:pPr algn="ctr" eaLnBrk="0" hangingPunct="0"/>
              <a:r>
                <a:rPr lang="en-US" sz="1200" b="1">
                  <a:latin typeface="Times New Roman" pitchFamily="18" charset="0"/>
                </a:rPr>
                <a:t>P1</a:t>
              </a:r>
            </a:p>
          </p:txBody>
        </p:sp>
        <p:sp>
          <p:nvSpPr>
            <p:cNvPr id="2495502" name="Line 11"/>
            <p:cNvSpPr>
              <a:spLocks noChangeShapeType="1"/>
            </p:cNvSpPr>
            <p:nvPr/>
          </p:nvSpPr>
          <p:spPr bwMode="auto">
            <a:xfrm flipV="1">
              <a:off x="1402" y="1456"/>
              <a:ext cx="1132" cy="582"/>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495503" name="Rectangle 12"/>
            <p:cNvSpPr>
              <a:spLocks noChangeArrowheads="1"/>
            </p:cNvSpPr>
            <p:nvPr/>
          </p:nvSpPr>
          <p:spPr bwMode="auto">
            <a:xfrm rot="20400000">
              <a:off x="1515" y="1602"/>
              <a:ext cx="48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Requests</a:t>
              </a:r>
            </a:p>
          </p:txBody>
        </p:sp>
      </p:grpSp>
      <p:grpSp>
        <p:nvGrpSpPr>
          <p:cNvPr id="5" name="Group 13"/>
          <p:cNvGrpSpPr>
            <a:grpSpLocks/>
          </p:cNvGrpSpPr>
          <p:nvPr/>
        </p:nvGrpSpPr>
        <p:grpSpPr bwMode="auto">
          <a:xfrm>
            <a:off x="6337300" y="2427289"/>
            <a:ext cx="2197100" cy="1385887"/>
            <a:chOff x="3416" y="1529"/>
            <a:chExt cx="1384" cy="873"/>
          </a:xfrm>
        </p:grpSpPr>
        <p:sp>
          <p:nvSpPr>
            <p:cNvPr id="2495505" name="Oval 14"/>
            <p:cNvSpPr>
              <a:spLocks noChangeArrowheads="1"/>
            </p:cNvSpPr>
            <p:nvPr/>
          </p:nvSpPr>
          <p:spPr bwMode="auto">
            <a:xfrm>
              <a:off x="4359" y="1892"/>
              <a:ext cx="441" cy="510"/>
            </a:xfrm>
            <a:prstGeom prst="ellipse">
              <a:avLst/>
            </a:prstGeom>
            <a:gradFill rotWithShape="0">
              <a:gsLst>
                <a:gs pos="0">
                  <a:srgbClr val="DDDDDD"/>
                </a:gs>
                <a:gs pos="100000">
                  <a:srgbClr val="6E6E6E"/>
                </a:gs>
              </a:gsLst>
              <a:lin ang="2700000" scaled="1"/>
            </a:gradFill>
            <a:ln w="12700">
              <a:solidFill>
                <a:schemeClr val="tx1"/>
              </a:solidFill>
              <a:round/>
              <a:headEnd/>
              <a:tailEnd/>
            </a:ln>
          </p:spPr>
          <p:txBody>
            <a:bodyPr wrap="none" lIns="92075" tIns="46038" rIns="92075" bIns="46038" anchor="ctr"/>
            <a:lstStyle/>
            <a:p>
              <a:pPr algn="ctr" eaLnBrk="0" hangingPunct="0"/>
              <a:r>
                <a:rPr lang="en-US" sz="1200" b="1">
                  <a:latin typeface="Times New Roman" pitchFamily="18" charset="0"/>
                </a:rPr>
                <a:t>Process</a:t>
              </a:r>
            </a:p>
            <a:p>
              <a:pPr algn="ctr" eaLnBrk="0" hangingPunct="0"/>
              <a:r>
                <a:rPr lang="en-US" sz="1200" b="1">
                  <a:latin typeface="Times New Roman" pitchFamily="18" charset="0"/>
                </a:rPr>
                <a:t>P2</a:t>
              </a:r>
            </a:p>
          </p:txBody>
        </p:sp>
        <p:sp>
          <p:nvSpPr>
            <p:cNvPr id="2495506" name="Line 15"/>
            <p:cNvSpPr>
              <a:spLocks noChangeShapeType="1"/>
            </p:cNvSpPr>
            <p:nvPr/>
          </p:nvSpPr>
          <p:spPr bwMode="auto">
            <a:xfrm>
              <a:off x="3416" y="1529"/>
              <a:ext cx="943" cy="509"/>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495507" name="Rectangle 16"/>
            <p:cNvSpPr>
              <a:spLocks noChangeArrowheads="1"/>
            </p:cNvSpPr>
            <p:nvPr/>
          </p:nvSpPr>
          <p:spPr bwMode="auto">
            <a:xfrm rot="1320000">
              <a:off x="3750" y="1558"/>
              <a:ext cx="44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Held by</a:t>
              </a:r>
            </a:p>
          </p:txBody>
        </p:sp>
      </p:grpSp>
      <p:grpSp>
        <p:nvGrpSpPr>
          <p:cNvPr id="6" name="Group 17"/>
          <p:cNvGrpSpPr>
            <a:grpSpLocks/>
          </p:cNvGrpSpPr>
          <p:nvPr/>
        </p:nvGrpSpPr>
        <p:grpSpPr bwMode="auto">
          <a:xfrm>
            <a:off x="6337301" y="3584575"/>
            <a:ext cx="1497013" cy="808038"/>
            <a:chOff x="3416" y="2258"/>
            <a:chExt cx="943" cy="509"/>
          </a:xfrm>
        </p:grpSpPr>
        <p:sp>
          <p:nvSpPr>
            <p:cNvPr id="2495509" name="Line 18"/>
            <p:cNvSpPr>
              <a:spLocks noChangeShapeType="1"/>
            </p:cNvSpPr>
            <p:nvPr/>
          </p:nvSpPr>
          <p:spPr bwMode="auto">
            <a:xfrm flipH="1">
              <a:off x="3416" y="2258"/>
              <a:ext cx="943" cy="509"/>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495510" name="Rectangle 19"/>
            <p:cNvSpPr>
              <a:spLocks noChangeArrowheads="1"/>
            </p:cNvSpPr>
            <p:nvPr/>
          </p:nvSpPr>
          <p:spPr bwMode="auto">
            <a:xfrm rot="20160000">
              <a:off x="3529" y="2287"/>
              <a:ext cx="48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Requests</a:t>
              </a:r>
            </a:p>
          </p:txBody>
        </p:sp>
      </p:grpSp>
      <p:grpSp>
        <p:nvGrpSpPr>
          <p:cNvPr id="7" name="Group 20"/>
          <p:cNvGrpSpPr>
            <a:grpSpLocks/>
          </p:cNvGrpSpPr>
          <p:nvPr/>
        </p:nvGrpSpPr>
        <p:grpSpPr bwMode="auto">
          <a:xfrm>
            <a:off x="3140075" y="3584576"/>
            <a:ext cx="1797050" cy="923925"/>
            <a:chOff x="1402" y="2258"/>
            <a:chExt cx="1132" cy="582"/>
          </a:xfrm>
        </p:grpSpPr>
        <p:sp>
          <p:nvSpPr>
            <p:cNvPr id="2495512" name="Line 21"/>
            <p:cNvSpPr>
              <a:spLocks noChangeShapeType="1"/>
            </p:cNvSpPr>
            <p:nvPr/>
          </p:nvSpPr>
          <p:spPr bwMode="auto">
            <a:xfrm flipH="1" flipV="1">
              <a:off x="1402" y="2258"/>
              <a:ext cx="1132" cy="582"/>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495513" name="Rectangle 22"/>
            <p:cNvSpPr>
              <a:spLocks noChangeArrowheads="1"/>
            </p:cNvSpPr>
            <p:nvPr/>
          </p:nvSpPr>
          <p:spPr bwMode="auto">
            <a:xfrm rot="1260000">
              <a:off x="1800" y="2287"/>
              <a:ext cx="45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rPr>
                <a:t>Held By</a:t>
              </a:r>
            </a:p>
          </p:txBody>
        </p:sp>
      </p:grpSp>
      <p:sp>
        <p:nvSpPr>
          <p:cNvPr id="24" name="Footer Placeholder 1">
            <a:extLst>
              <a:ext uri="{FF2B5EF4-FFF2-40B4-BE49-F238E27FC236}">
                <a16:creationId xmlns:a16="http://schemas.microsoft.com/office/drawing/2014/main" id="{54CAD506-DD77-4970-BF43-0F5A1C85AD17}"/>
              </a:ext>
            </a:extLst>
          </p:cNvPr>
          <p:cNvSpPr>
            <a:spLocks noGrp="1"/>
          </p:cNvSpPr>
          <p:nvPr>
            <p:ph type="ftr" sz="quarter" idx="11"/>
          </p:nvPr>
        </p:nvSpPr>
        <p:spPr>
          <a:xfrm>
            <a:off x="4114802" y="908820"/>
            <a:ext cx="6505575" cy="317525"/>
          </a:xfrm>
        </p:spPr>
        <p:txBody>
          <a:bodyPr/>
          <a:lstStyle/>
          <a:p>
            <a:pPr>
              <a:defRPr/>
            </a:pPr>
            <a:r>
              <a:rPr lang="en-US"/>
              <a:t>Concurrency (13)</a:t>
            </a:r>
            <a:endParaRPr lang="en-US" dirty="0"/>
          </a:p>
        </p:txBody>
      </p:sp>
      <p:sp>
        <p:nvSpPr>
          <p:cNvPr id="25" name="Slide Number Placeholder 3">
            <a:extLst>
              <a:ext uri="{FF2B5EF4-FFF2-40B4-BE49-F238E27FC236}">
                <a16:creationId xmlns:a16="http://schemas.microsoft.com/office/drawing/2014/main" id="{C2EB6C07-4EB4-477E-8D30-F3A94FC51134}"/>
              </a:ext>
            </a:extLst>
          </p:cNvPr>
          <p:cNvSpPr>
            <a:spLocks noGrp="1"/>
          </p:cNvSpPr>
          <p:nvPr>
            <p:ph type="sldNum" sz="quarter" idx="12"/>
          </p:nvPr>
        </p:nvSpPr>
        <p:spPr>
          <a:xfrm>
            <a:off x="0" y="908819"/>
            <a:ext cx="658368" cy="274320"/>
          </a:xfrm>
        </p:spPr>
        <p:txBody>
          <a:bodyPr/>
          <a:lstStyle/>
          <a:p>
            <a:pPr>
              <a:defRPr/>
            </a:pPr>
            <a:fld id="{0D7B5496-982B-480A-8085-B08F2CA91C21}" type="slidenum">
              <a:rPr lang="en-US" smtClean="0"/>
              <a:pPr>
                <a:defRPr/>
              </a:pPr>
              <a:t>32</a:t>
            </a:fld>
            <a:endParaRPr lang="en-US" dirty="0"/>
          </a:p>
        </p:txBody>
      </p:sp>
    </p:spTree>
    <p:extLst>
      <p:ext uri="{BB962C8B-B14F-4D97-AF65-F5344CB8AC3E}">
        <p14:creationId xmlns:p14="http://schemas.microsoft.com/office/powerpoint/2010/main" val="228444038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9620" name="Group 36"/>
          <p:cNvGrpSpPr>
            <a:grpSpLocks/>
          </p:cNvGrpSpPr>
          <p:nvPr/>
        </p:nvGrpSpPr>
        <p:grpSpPr bwMode="auto">
          <a:xfrm>
            <a:off x="2220913" y="2438400"/>
            <a:ext cx="7253288" cy="2574926"/>
            <a:chOff x="823" y="1536"/>
            <a:chExt cx="4569" cy="1622"/>
          </a:xfrm>
        </p:grpSpPr>
        <p:sp>
          <p:nvSpPr>
            <p:cNvPr id="2499608" name="Line 21"/>
            <p:cNvSpPr>
              <a:spLocks noChangeShapeType="1"/>
            </p:cNvSpPr>
            <p:nvPr/>
          </p:nvSpPr>
          <p:spPr bwMode="auto">
            <a:xfrm flipV="1">
              <a:off x="823" y="1538"/>
              <a:ext cx="285" cy="455"/>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99610" name="Line 23"/>
            <p:cNvSpPr>
              <a:spLocks noChangeShapeType="1"/>
            </p:cNvSpPr>
            <p:nvPr/>
          </p:nvSpPr>
          <p:spPr bwMode="auto">
            <a:xfrm flipV="1">
              <a:off x="1985" y="1536"/>
              <a:ext cx="384" cy="48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99618" name="Rectangle 34"/>
            <p:cNvSpPr>
              <a:spLocks noChangeArrowheads="1"/>
            </p:cNvSpPr>
            <p:nvPr/>
          </p:nvSpPr>
          <p:spPr bwMode="auto">
            <a:xfrm>
              <a:off x="3210" y="2332"/>
              <a:ext cx="218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solidFill>
                    <a:srgbClr val="FF0000"/>
                  </a:solidFill>
                </a:rPr>
                <a:t>A directed edge from Pi to </a:t>
              </a:r>
              <a:r>
                <a:rPr lang="en-US" sz="2000" dirty="0" err="1">
                  <a:solidFill>
                    <a:srgbClr val="FF0000"/>
                  </a:solidFill>
                </a:rPr>
                <a:t>Rj</a:t>
              </a:r>
              <a:r>
                <a:rPr lang="en-US" sz="2000" dirty="0">
                  <a:solidFill>
                    <a:srgbClr val="FF0000"/>
                  </a:solidFill>
                </a:rPr>
                <a:t> indicates process Pi has requested an instance of resource </a:t>
              </a:r>
              <a:r>
                <a:rPr lang="en-US" sz="2000" dirty="0" err="1">
                  <a:solidFill>
                    <a:srgbClr val="FF0000"/>
                  </a:solidFill>
                </a:rPr>
                <a:t>Rj</a:t>
              </a:r>
              <a:endParaRPr lang="en-US" sz="2000" dirty="0">
                <a:solidFill>
                  <a:srgbClr val="FF0000"/>
                </a:solidFill>
              </a:endParaRPr>
            </a:p>
          </p:txBody>
        </p:sp>
      </p:grpSp>
      <p:grpSp>
        <p:nvGrpSpPr>
          <p:cNvPr id="2499621" name="Group 37"/>
          <p:cNvGrpSpPr>
            <a:grpSpLocks/>
          </p:cNvGrpSpPr>
          <p:nvPr/>
        </p:nvGrpSpPr>
        <p:grpSpPr bwMode="auto">
          <a:xfrm>
            <a:off x="1855789" y="1300164"/>
            <a:ext cx="7537449" cy="5024437"/>
            <a:chOff x="593" y="819"/>
            <a:chExt cx="4748" cy="3165"/>
          </a:xfrm>
        </p:grpSpPr>
        <p:sp>
          <p:nvSpPr>
            <p:cNvPr id="2499594" name="Oval 7"/>
            <p:cNvSpPr>
              <a:spLocks noChangeArrowheads="1"/>
            </p:cNvSpPr>
            <p:nvPr/>
          </p:nvSpPr>
          <p:spPr bwMode="auto">
            <a:xfrm>
              <a:off x="593" y="1968"/>
              <a:ext cx="384" cy="384"/>
            </a:xfrm>
            <a:prstGeom prst="ellipse">
              <a:avLst/>
            </a:prstGeom>
            <a:solidFill>
              <a:srgbClr val="FFFF00"/>
            </a:solidFill>
            <a:ln w="9525">
              <a:solidFill>
                <a:schemeClr val="tx1"/>
              </a:solidFill>
              <a:round/>
              <a:headEnd/>
              <a:tailEnd/>
            </a:ln>
          </p:spPr>
          <p:txBody>
            <a:bodyPr wrap="none" anchor="ctr"/>
            <a:lstStyle/>
            <a:p>
              <a:pPr algn="ctr" eaLnBrk="0" hangingPunct="0"/>
              <a:r>
                <a:rPr lang="en-US" b="1">
                  <a:latin typeface="Arial" charset="0"/>
                </a:rPr>
                <a:t>P1</a:t>
              </a:r>
            </a:p>
          </p:txBody>
        </p:sp>
        <p:sp>
          <p:nvSpPr>
            <p:cNvPr id="2499595" name="Oval 8"/>
            <p:cNvSpPr>
              <a:spLocks noChangeArrowheads="1"/>
            </p:cNvSpPr>
            <p:nvPr/>
          </p:nvSpPr>
          <p:spPr bwMode="auto">
            <a:xfrm>
              <a:off x="1697" y="1968"/>
              <a:ext cx="384" cy="384"/>
            </a:xfrm>
            <a:prstGeom prst="ellipse">
              <a:avLst/>
            </a:prstGeom>
            <a:solidFill>
              <a:srgbClr val="FFFF00"/>
            </a:solidFill>
            <a:ln w="9525">
              <a:solidFill>
                <a:schemeClr val="tx1"/>
              </a:solidFill>
              <a:round/>
              <a:headEnd/>
              <a:tailEnd/>
            </a:ln>
          </p:spPr>
          <p:txBody>
            <a:bodyPr wrap="none" anchor="ctr"/>
            <a:lstStyle/>
            <a:p>
              <a:pPr algn="ctr" eaLnBrk="0" hangingPunct="0"/>
              <a:r>
                <a:rPr lang="en-US" b="1">
                  <a:latin typeface="Arial" charset="0"/>
                </a:rPr>
                <a:t>P2</a:t>
              </a:r>
            </a:p>
          </p:txBody>
        </p:sp>
        <p:sp>
          <p:nvSpPr>
            <p:cNvPr id="2499596" name="Oval 9"/>
            <p:cNvSpPr>
              <a:spLocks noChangeArrowheads="1"/>
            </p:cNvSpPr>
            <p:nvPr/>
          </p:nvSpPr>
          <p:spPr bwMode="auto">
            <a:xfrm>
              <a:off x="2897" y="1968"/>
              <a:ext cx="384" cy="384"/>
            </a:xfrm>
            <a:prstGeom prst="ellipse">
              <a:avLst/>
            </a:prstGeom>
            <a:solidFill>
              <a:srgbClr val="FFFF00"/>
            </a:solidFill>
            <a:ln w="9525">
              <a:solidFill>
                <a:schemeClr val="tx1"/>
              </a:solidFill>
              <a:round/>
              <a:headEnd/>
              <a:tailEnd/>
            </a:ln>
          </p:spPr>
          <p:txBody>
            <a:bodyPr wrap="none" anchor="ctr"/>
            <a:lstStyle/>
            <a:p>
              <a:pPr algn="ctr" eaLnBrk="0" hangingPunct="0"/>
              <a:r>
                <a:rPr lang="en-US" b="1">
                  <a:latin typeface="Arial" charset="0"/>
                </a:rPr>
                <a:t>P3</a:t>
              </a:r>
            </a:p>
          </p:txBody>
        </p:sp>
        <p:sp>
          <p:nvSpPr>
            <p:cNvPr id="2499590" name="Rectangle 3"/>
            <p:cNvSpPr>
              <a:spLocks noChangeArrowheads="1"/>
            </p:cNvSpPr>
            <p:nvPr/>
          </p:nvSpPr>
          <p:spPr bwMode="auto">
            <a:xfrm>
              <a:off x="833" y="1104"/>
              <a:ext cx="672" cy="384"/>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b="1">
                <a:latin typeface="Arial" charset="0"/>
              </a:endParaRPr>
            </a:p>
          </p:txBody>
        </p:sp>
        <p:sp>
          <p:nvSpPr>
            <p:cNvPr id="2499591" name="Rectangle 4"/>
            <p:cNvSpPr>
              <a:spLocks noChangeArrowheads="1"/>
            </p:cNvSpPr>
            <p:nvPr/>
          </p:nvSpPr>
          <p:spPr bwMode="auto">
            <a:xfrm>
              <a:off x="2177" y="1104"/>
              <a:ext cx="672" cy="384"/>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b="1">
                <a:latin typeface="Arial" charset="0"/>
              </a:endParaRPr>
            </a:p>
          </p:txBody>
        </p:sp>
        <p:sp>
          <p:nvSpPr>
            <p:cNvPr id="2499592" name="Rectangle 5"/>
            <p:cNvSpPr>
              <a:spLocks noChangeArrowheads="1"/>
            </p:cNvSpPr>
            <p:nvPr/>
          </p:nvSpPr>
          <p:spPr bwMode="auto">
            <a:xfrm>
              <a:off x="836" y="2880"/>
              <a:ext cx="621" cy="359"/>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b="1">
                <a:latin typeface="Arial" charset="0"/>
              </a:endParaRPr>
            </a:p>
          </p:txBody>
        </p:sp>
        <p:sp>
          <p:nvSpPr>
            <p:cNvPr id="2499593" name="Rectangle 6"/>
            <p:cNvSpPr>
              <a:spLocks noChangeArrowheads="1"/>
            </p:cNvSpPr>
            <p:nvPr/>
          </p:nvSpPr>
          <p:spPr bwMode="auto">
            <a:xfrm>
              <a:off x="2273" y="2976"/>
              <a:ext cx="384" cy="72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b="1">
                <a:latin typeface="Arial" charset="0"/>
              </a:endParaRPr>
            </a:p>
          </p:txBody>
        </p:sp>
        <p:sp>
          <p:nvSpPr>
            <p:cNvPr id="2499604" name="Text Box 17"/>
            <p:cNvSpPr txBox="1">
              <a:spLocks noChangeArrowheads="1"/>
            </p:cNvSpPr>
            <p:nvPr/>
          </p:nvSpPr>
          <p:spPr bwMode="auto">
            <a:xfrm>
              <a:off x="1010" y="819"/>
              <a:ext cx="3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a:latin typeface="Arial" charset="0"/>
                </a:rPr>
                <a:t>R1</a:t>
              </a:r>
            </a:p>
          </p:txBody>
        </p:sp>
        <p:sp>
          <p:nvSpPr>
            <p:cNvPr id="2499605" name="Text Box 18"/>
            <p:cNvSpPr txBox="1">
              <a:spLocks noChangeArrowheads="1"/>
            </p:cNvSpPr>
            <p:nvPr/>
          </p:nvSpPr>
          <p:spPr bwMode="auto">
            <a:xfrm>
              <a:off x="2354" y="819"/>
              <a:ext cx="3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a:latin typeface="Arial" charset="0"/>
                </a:rPr>
                <a:t>R2</a:t>
              </a:r>
            </a:p>
          </p:txBody>
        </p:sp>
        <p:sp>
          <p:nvSpPr>
            <p:cNvPr id="2499606" name="Text Box 19"/>
            <p:cNvSpPr txBox="1">
              <a:spLocks noChangeArrowheads="1"/>
            </p:cNvSpPr>
            <p:nvPr/>
          </p:nvSpPr>
          <p:spPr bwMode="auto">
            <a:xfrm>
              <a:off x="2306" y="3696"/>
              <a:ext cx="3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a:latin typeface="Arial" charset="0"/>
                </a:rPr>
                <a:t>R4</a:t>
              </a:r>
            </a:p>
          </p:txBody>
        </p:sp>
        <p:sp>
          <p:nvSpPr>
            <p:cNvPr id="2499607" name="Text Box 20"/>
            <p:cNvSpPr txBox="1">
              <a:spLocks noChangeArrowheads="1"/>
            </p:cNvSpPr>
            <p:nvPr/>
          </p:nvSpPr>
          <p:spPr bwMode="auto">
            <a:xfrm>
              <a:off x="970" y="3247"/>
              <a:ext cx="3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a:latin typeface="Arial" charset="0"/>
                </a:rPr>
                <a:t>R3</a:t>
              </a:r>
            </a:p>
          </p:txBody>
        </p:sp>
        <p:sp>
          <p:nvSpPr>
            <p:cNvPr id="2499616" name="Rectangle 32"/>
            <p:cNvSpPr>
              <a:spLocks noChangeArrowheads="1"/>
            </p:cNvSpPr>
            <p:nvPr/>
          </p:nvSpPr>
          <p:spPr bwMode="auto">
            <a:xfrm>
              <a:off x="3467" y="1488"/>
              <a:ext cx="1874"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a:t>Vertices: circles are Processes,  rectangles are Resources.</a:t>
              </a:r>
            </a:p>
          </p:txBody>
        </p:sp>
      </p:grpSp>
      <p:sp>
        <p:nvSpPr>
          <p:cNvPr id="2499589"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a:t>Resource Allocation Graph</a:t>
            </a:r>
          </a:p>
        </p:txBody>
      </p:sp>
      <p:grpSp>
        <p:nvGrpSpPr>
          <p:cNvPr id="2499622" name="Group 38"/>
          <p:cNvGrpSpPr>
            <a:grpSpLocks/>
          </p:cNvGrpSpPr>
          <p:nvPr/>
        </p:nvGrpSpPr>
        <p:grpSpPr bwMode="auto">
          <a:xfrm>
            <a:off x="2160588" y="1981201"/>
            <a:ext cx="6970712" cy="4165601"/>
            <a:chOff x="785" y="1248"/>
            <a:chExt cx="4391" cy="2624"/>
          </a:xfrm>
        </p:grpSpPr>
        <p:sp>
          <p:nvSpPr>
            <p:cNvPr id="2499597" name="Oval 10"/>
            <p:cNvSpPr>
              <a:spLocks noChangeArrowheads="1"/>
            </p:cNvSpPr>
            <p:nvPr/>
          </p:nvSpPr>
          <p:spPr bwMode="auto">
            <a:xfrm>
              <a:off x="1121" y="1248"/>
              <a:ext cx="96" cy="96"/>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499598" name="Oval 11"/>
            <p:cNvSpPr>
              <a:spLocks noChangeArrowheads="1"/>
            </p:cNvSpPr>
            <p:nvPr/>
          </p:nvSpPr>
          <p:spPr bwMode="auto">
            <a:xfrm>
              <a:off x="2465" y="1248"/>
              <a:ext cx="96" cy="96"/>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499599" name="Oval 12"/>
            <p:cNvSpPr>
              <a:spLocks noChangeArrowheads="1"/>
            </p:cNvSpPr>
            <p:nvPr/>
          </p:nvSpPr>
          <p:spPr bwMode="auto">
            <a:xfrm>
              <a:off x="2417" y="3120"/>
              <a:ext cx="96" cy="96"/>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499600" name="Oval 13"/>
            <p:cNvSpPr>
              <a:spLocks noChangeArrowheads="1"/>
            </p:cNvSpPr>
            <p:nvPr/>
          </p:nvSpPr>
          <p:spPr bwMode="auto">
            <a:xfrm>
              <a:off x="2417" y="3312"/>
              <a:ext cx="96" cy="96"/>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499601" name="Oval 14"/>
            <p:cNvSpPr>
              <a:spLocks noChangeArrowheads="1"/>
            </p:cNvSpPr>
            <p:nvPr/>
          </p:nvSpPr>
          <p:spPr bwMode="auto">
            <a:xfrm>
              <a:off x="2417" y="3504"/>
              <a:ext cx="96" cy="96"/>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499602" name="Oval 15"/>
            <p:cNvSpPr>
              <a:spLocks noChangeArrowheads="1"/>
            </p:cNvSpPr>
            <p:nvPr/>
          </p:nvSpPr>
          <p:spPr bwMode="auto">
            <a:xfrm>
              <a:off x="1201" y="3029"/>
              <a:ext cx="96" cy="96"/>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499603" name="Oval 16"/>
            <p:cNvSpPr>
              <a:spLocks noChangeArrowheads="1"/>
            </p:cNvSpPr>
            <p:nvPr/>
          </p:nvSpPr>
          <p:spPr bwMode="auto">
            <a:xfrm>
              <a:off x="976" y="3029"/>
              <a:ext cx="96" cy="96"/>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499609" name="Line 22"/>
            <p:cNvSpPr>
              <a:spLocks noChangeShapeType="1"/>
            </p:cNvSpPr>
            <p:nvPr/>
          </p:nvSpPr>
          <p:spPr bwMode="auto">
            <a:xfrm>
              <a:off x="1169" y="1296"/>
              <a:ext cx="576" cy="672"/>
            </a:xfrm>
            <a:prstGeom prst="line">
              <a:avLst/>
            </a:prstGeom>
            <a:noFill/>
            <a:ln w="57150">
              <a:solidFill>
                <a:srgbClr val="33CC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99611" name="Line 24"/>
            <p:cNvSpPr>
              <a:spLocks noChangeShapeType="1"/>
            </p:cNvSpPr>
            <p:nvPr/>
          </p:nvSpPr>
          <p:spPr bwMode="auto">
            <a:xfrm>
              <a:off x="2513" y="1296"/>
              <a:ext cx="480" cy="624"/>
            </a:xfrm>
            <a:prstGeom prst="line">
              <a:avLst/>
            </a:prstGeom>
            <a:noFill/>
            <a:ln w="57150">
              <a:solidFill>
                <a:srgbClr val="33CC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99612" name="Line 25"/>
            <p:cNvSpPr>
              <a:spLocks noChangeShapeType="1"/>
            </p:cNvSpPr>
            <p:nvPr/>
          </p:nvSpPr>
          <p:spPr bwMode="auto">
            <a:xfrm flipV="1">
              <a:off x="1240" y="2400"/>
              <a:ext cx="505" cy="682"/>
            </a:xfrm>
            <a:prstGeom prst="line">
              <a:avLst/>
            </a:prstGeom>
            <a:noFill/>
            <a:ln w="57150">
              <a:solidFill>
                <a:srgbClr val="33CC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99613" name="Line 26"/>
            <p:cNvSpPr>
              <a:spLocks noChangeShapeType="1"/>
            </p:cNvSpPr>
            <p:nvPr/>
          </p:nvSpPr>
          <p:spPr bwMode="auto">
            <a:xfrm flipH="1" flipV="1">
              <a:off x="785" y="2395"/>
              <a:ext cx="243" cy="700"/>
            </a:xfrm>
            <a:prstGeom prst="line">
              <a:avLst/>
            </a:prstGeom>
            <a:noFill/>
            <a:ln w="57150">
              <a:solidFill>
                <a:srgbClr val="33CC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99619" name="Rectangle 35"/>
            <p:cNvSpPr>
              <a:spLocks noChangeArrowheads="1"/>
            </p:cNvSpPr>
            <p:nvPr/>
          </p:nvSpPr>
          <p:spPr bwMode="auto">
            <a:xfrm>
              <a:off x="2993" y="3232"/>
              <a:ext cx="2183"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solidFill>
                    <a:srgbClr val="00B050"/>
                  </a:solidFill>
                </a:rPr>
                <a:t>A directed edge from </a:t>
              </a:r>
              <a:r>
                <a:rPr lang="en-US" sz="2000" dirty="0" err="1">
                  <a:solidFill>
                    <a:srgbClr val="00B050"/>
                  </a:solidFill>
                </a:rPr>
                <a:t>Rj</a:t>
              </a:r>
              <a:r>
                <a:rPr lang="en-US" sz="2000" dirty="0">
                  <a:solidFill>
                    <a:srgbClr val="00B050"/>
                  </a:solidFill>
                </a:rPr>
                <a:t> to Pi indicates resource </a:t>
              </a:r>
              <a:r>
                <a:rPr lang="en-US" sz="2000" dirty="0" err="1">
                  <a:solidFill>
                    <a:srgbClr val="00B050"/>
                  </a:solidFill>
                </a:rPr>
                <a:t>Rj</a:t>
              </a:r>
              <a:r>
                <a:rPr lang="en-US" sz="2000" dirty="0">
                  <a:solidFill>
                    <a:srgbClr val="00B050"/>
                  </a:solidFill>
                </a:rPr>
                <a:t> has been allocated to process Pi</a:t>
              </a:r>
            </a:p>
          </p:txBody>
        </p:sp>
      </p:grpSp>
      <p:sp>
        <p:nvSpPr>
          <p:cNvPr id="37" name="Rectangle 32"/>
          <p:cNvSpPr>
            <a:spLocks noChangeArrowheads="1"/>
          </p:cNvSpPr>
          <p:nvPr/>
        </p:nvSpPr>
        <p:spPr bwMode="auto">
          <a:xfrm>
            <a:off x="6010276" y="1300163"/>
            <a:ext cx="38544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a:t>Deadlocks can be described using resource allocation graph.</a:t>
            </a:r>
          </a:p>
        </p:txBody>
      </p:sp>
      <p:sp>
        <p:nvSpPr>
          <p:cNvPr id="35" name="Footer Placeholder 1">
            <a:extLst>
              <a:ext uri="{FF2B5EF4-FFF2-40B4-BE49-F238E27FC236}">
                <a16:creationId xmlns:a16="http://schemas.microsoft.com/office/drawing/2014/main" id="{264FF100-FC66-4B19-B73A-C8ACFB0CA5CD}"/>
              </a:ext>
            </a:extLst>
          </p:cNvPr>
          <p:cNvSpPr>
            <a:spLocks noGrp="1"/>
          </p:cNvSpPr>
          <p:nvPr>
            <p:ph type="ftr" sz="quarter" idx="11"/>
          </p:nvPr>
        </p:nvSpPr>
        <p:spPr>
          <a:xfrm>
            <a:off x="4114802" y="908820"/>
            <a:ext cx="6505575" cy="317525"/>
          </a:xfrm>
        </p:spPr>
        <p:txBody>
          <a:bodyPr/>
          <a:lstStyle/>
          <a:p>
            <a:pPr>
              <a:defRPr/>
            </a:pPr>
            <a:r>
              <a:rPr lang="en-US"/>
              <a:t>Concurrency (13)</a:t>
            </a:r>
            <a:endParaRPr lang="en-US" dirty="0"/>
          </a:p>
        </p:txBody>
      </p:sp>
      <p:sp>
        <p:nvSpPr>
          <p:cNvPr id="36" name="Slide Number Placeholder 3">
            <a:extLst>
              <a:ext uri="{FF2B5EF4-FFF2-40B4-BE49-F238E27FC236}">
                <a16:creationId xmlns:a16="http://schemas.microsoft.com/office/drawing/2014/main" id="{EE6A08EC-F016-40EC-BC94-CA669D5248F9}"/>
              </a:ext>
            </a:extLst>
          </p:cNvPr>
          <p:cNvSpPr>
            <a:spLocks noGrp="1"/>
          </p:cNvSpPr>
          <p:nvPr>
            <p:ph type="sldNum" sz="quarter" idx="12"/>
          </p:nvPr>
        </p:nvSpPr>
        <p:spPr>
          <a:xfrm>
            <a:off x="0" y="908819"/>
            <a:ext cx="658368" cy="274320"/>
          </a:xfrm>
        </p:spPr>
        <p:txBody>
          <a:bodyPr/>
          <a:lstStyle/>
          <a:p>
            <a:pPr>
              <a:defRPr/>
            </a:pPr>
            <a:fld id="{0D7B5496-982B-480A-8085-B08F2CA91C21}" type="slidenum">
              <a:rPr lang="en-US" smtClean="0"/>
              <a:pPr>
                <a:defRPr/>
              </a:pPr>
              <a:t>33</a:t>
            </a:fld>
            <a:endParaRPr lang="en-US" dirty="0"/>
          </a:p>
        </p:txBody>
      </p:sp>
    </p:spTree>
    <p:extLst>
      <p:ext uri="{BB962C8B-B14F-4D97-AF65-F5344CB8AC3E}">
        <p14:creationId xmlns:p14="http://schemas.microsoft.com/office/powerpoint/2010/main" val="71209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99621"/>
                                        </p:tgtEl>
                                        <p:attrNameLst>
                                          <p:attrName>style.visibility</p:attrName>
                                        </p:attrNameLst>
                                      </p:cBhvr>
                                      <p:to>
                                        <p:strVal val="visible"/>
                                      </p:to>
                                    </p:set>
                                    <p:animEffect transition="in" filter="dissolve">
                                      <p:cBhvr>
                                        <p:cTn id="7" dur="500"/>
                                        <p:tgtEl>
                                          <p:spTgt spid="24996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99622"/>
                                        </p:tgtEl>
                                        <p:attrNameLst>
                                          <p:attrName>style.visibility</p:attrName>
                                        </p:attrNameLst>
                                      </p:cBhvr>
                                      <p:to>
                                        <p:strVal val="visible"/>
                                      </p:to>
                                    </p:set>
                                    <p:animEffect transition="in" filter="dissolve">
                                      <p:cBhvr>
                                        <p:cTn id="12" dur="500"/>
                                        <p:tgtEl>
                                          <p:spTgt spid="24996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99620"/>
                                        </p:tgtEl>
                                        <p:attrNameLst>
                                          <p:attrName>style.visibility</p:attrName>
                                        </p:attrNameLst>
                                      </p:cBhvr>
                                      <p:to>
                                        <p:strVal val="visible"/>
                                      </p:to>
                                    </p:set>
                                    <p:animEffect transition="in" filter="dissolve">
                                      <p:cBhvr>
                                        <p:cTn id="17" dur="500"/>
                                        <p:tgtEl>
                                          <p:spTgt spid="2499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7" name="Line 37"/>
          <p:cNvSpPr>
            <a:spLocks noChangeShapeType="1"/>
          </p:cNvSpPr>
          <p:nvPr/>
        </p:nvSpPr>
        <p:spPr bwMode="auto">
          <a:xfrm flipH="1">
            <a:off x="3297238" y="3568701"/>
            <a:ext cx="2373312" cy="1084263"/>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9777" name="Line 21"/>
          <p:cNvSpPr>
            <a:spLocks noChangeShapeType="1"/>
          </p:cNvSpPr>
          <p:nvPr/>
        </p:nvSpPr>
        <p:spPr bwMode="auto">
          <a:xfrm flipV="1">
            <a:off x="2220914" y="2441576"/>
            <a:ext cx="452437" cy="722313"/>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49778" name="Line 23"/>
          <p:cNvSpPr>
            <a:spLocks noChangeShapeType="1"/>
          </p:cNvSpPr>
          <p:nvPr/>
        </p:nvSpPr>
        <p:spPr bwMode="auto">
          <a:xfrm flipV="1">
            <a:off x="4065588" y="2438400"/>
            <a:ext cx="609600" cy="76200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49763" name="Oval 7"/>
          <p:cNvSpPr>
            <a:spLocks noChangeArrowheads="1"/>
          </p:cNvSpPr>
          <p:nvPr/>
        </p:nvSpPr>
        <p:spPr bwMode="auto">
          <a:xfrm>
            <a:off x="1855788" y="3124200"/>
            <a:ext cx="609600" cy="609600"/>
          </a:xfrm>
          <a:prstGeom prst="ellipse">
            <a:avLst/>
          </a:prstGeom>
          <a:solidFill>
            <a:srgbClr val="FFFF00"/>
          </a:solidFill>
          <a:ln w="9525">
            <a:solidFill>
              <a:schemeClr val="tx1"/>
            </a:solidFill>
            <a:round/>
            <a:headEnd/>
            <a:tailEnd/>
          </a:ln>
        </p:spPr>
        <p:txBody>
          <a:bodyPr wrap="none" anchor="ctr"/>
          <a:lstStyle/>
          <a:p>
            <a:pPr algn="ctr" eaLnBrk="0" hangingPunct="0"/>
            <a:r>
              <a:rPr lang="en-US" b="1">
                <a:latin typeface="Arial" charset="0"/>
              </a:rPr>
              <a:t>P1</a:t>
            </a:r>
          </a:p>
        </p:txBody>
      </p:sp>
      <p:sp>
        <p:nvSpPr>
          <p:cNvPr id="2549764" name="Oval 8"/>
          <p:cNvSpPr>
            <a:spLocks noChangeArrowheads="1"/>
          </p:cNvSpPr>
          <p:nvPr/>
        </p:nvSpPr>
        <p:spPr bwMode="auto">
          <a:xfrm>
            <a:off x="3608388" y="3124200"/>
            <a:ext cx="609600" cy="609600"/>
          </a:xfrm>
          <a:prstGeom prst="ellipse">
            <a:avLst/>
          </a:prstGeom>
          <a:solidFill>
            <a:srgbClr val="FFFF00"/>
          </a:solidFill>
          <a:ln w="9525">
            <a:solidFill>
              <a:schemeClr val="tx1"/>
            </a:solidFill>
            <a:round/>
            <a:headEnd/>
            <a:tailEnd/>
          </a:ln>
        </p:spPr>
        <p:txBody>
          <a:bodyPr wrap="none" anchor="ctr"/>
          <a:lstStyle/>
          <a:p>
            <a:pPr algn="ctr" eaLnBrk="0" hangingPunct="0"/>
            <a:r>
              <a:rPr lang="en-US" b="1">
                <a:latin typeface="Arial" charset="0"/>
              </a:rPr>
              <a:t>P2</a:t>
            </a:r>
          </a:p>
        </p:txBody>
      </p:sp>
      <p:sp>
        <p:nvSpPr>
          <p:cNvPr id="2549765" name="Oval 9"/>
          <p:cNvSpPr>
            <a:spLocks noChangeArrowheads="1"/>
          </p:cNvSpPr>
          <p:nvPr/>
        </p:nvSpPr>
        <p:spPr bwMode="auto">
          <a:xfrm>
            <a:off x="5513388" y="3124200"/>
            <a:ext cx="609600" cy="609600"/>
          </a:xfrm>
          <a:prstGeom prst="ellipse">
            <a:avLst/>
          </a:prstGeom>
          <a:solidFill>
            <a:srgbClr val="FFFF00"/>
          </a:solidFill>
          <a:ln w="9525">
            <a:solidFill>
              <a:schemeClr val="tx1"/>
            </a:solidFill>
            <a:round/>
            <a:headEnd/>
            <a:tailEnd/>
          </a:ln>
        </p:spPr>
        <p:txBody>
          <a:bodyPr wrap="none" anchor="ctr"/>
          <a:lstStyle/>
          <a:p>
            <a:pPr algn="ctr" eaLnBrk="0" hangingPunct="0"/>
            <a:r>
              <a:rPr lang="en-US" b="1">
                <a:latin typeface="Arial" charset="0"/>
              </a:rPr>
              <a:t>P3</a:t>
            </a:r>
          </a:p>
        </p:txBody>
      </p:sp>
      <p:sp>
        <p:nvSpPr>
          <p:cNvPr id="2549766" name="Rectangle 3"/>
          <p:cNvSpPr>
            <a:spLocks noChangeArrowheads="1"/>
          </p:cNvSpPr>
          <p:nvPr/>
        </p:nvSpPr>
        <p:spPr bwMode="auto">
          <a:xfrm>
            <a:off x="2236788" y="1752600"/>
            <a:ext cx="1066800" cy="6096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b="1">
              <a:latin typeface="Arial" charset="0"/>
            </a:endParaRPr>
          </a:p>
        </p:txBody>
      </p:sp>
      <p:sp>
        <p:nvSpPr>
          <p:cNvPr id="2549767" name="Rectangle 4"/>
          <p:cNvSpPr>
            <a:spLocks noChangeArrowheads="1"/>
          </p:cNvSpPr>
          <p:nvPr/>
        </p:nvSpPr>
        <p:spPr bwMode="auto">
          <a:xfrm>
            <a:off x="4370388" y="1752600"/>
            <a:ext cx="1066800" cy="6096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b="1">
              <a:latin typeface="Arial" charset="0"/>
            </a:endParaRPr>
          </a:p>
        </p:txBody>
      </p:sp>
      <p:sp>
        <p:nvSpPr>
          <p:cNvPr id="2549768" name="Rectangle 5"/>
          <p:cNvSpPr>
            <a:spLocks noChangeArrowheads="1"/>
          </p:cNvSpPr>
          <p:nvPr/>
        </p:nvSpPr>
        <p:spPr bwMode="auto">
          <a:xfrm>
            <a:off x="2241550" y="4572001"/>
            <a:ext cx="985838" cy="569913"/>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b="1">
              <a:latin typeface="Arial" charset="0"/>
            </a:endParaRPr>
          </a:p>
        </p:txBody>
      </p:sp>
      <p:sp>
        <p:nvSpPr>
          <p:cNvPr id="2549769" name="Rectangle 6"/>
          <p:cNvSpPr>
            <a:spLocks noChangeArrowheads="1"/>
          </p:cNvSpPr>
          <p:nvPr/>
        </p:nvSpPr>
        <p:spPr bwMode="auto">
          <a:xfrm>
            <a:off x="4522788" y="4724400"/>
            <a:ext cx="609600" cy="11430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b="1">
              <a:latin typeface="Arial" charset="0"/>
            </a:endParaRPr>
          </a:p>
        </p:txBody>
      </p:sp>
      <p:sp>
        <p:nvSpPr>
          <p:cNvPr id="2549770" name="Text Box 17"/>
          <p:cNvSpPr txBox="1">
            <a:spLocks noChangeArrowheads="1"/>
          </p:cNvSpPr>
          <p:nvPr/>
        </p:nvSpPr>
        <p:spPr bwMode="auto">
          <a:xfrm>
            <a:off x="2517776" y="1300163"/>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a:latin typeface="Arial" charset="0"/>
              </a:rPr>
              <a:t>R1</a:t>
            </a:r>
          </a:p>
        </p:txBody>
      </p:sp>
      <p:sp>
        <p:nvSpPr>
          <p:cNvPr id="2549771" name="Text Box 18"/>
          <p:cNvSpPr txBox="1">
            <a:spLocks noChangeArrowheads="1"/>
          </p:cNvSpPr>
          <p:nvPr/>
        </p:nvSpPr>
        <p:spPr bwMode="auto">
          <a:xfrm>
            <a:off x="4651376" y="1300163"/>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a:latin typeface="Arial" charset="0"/>
              </a:rPr>
              <a:t>R2</a:t>
            </a:r>
          </a:p>
        </p:txBody>
      </p:sp>
      <p:sp>
        <p:nvSpPr>
          <p:cNvPr id="2549772" name="Text Box 19"/>
          <p:cNvSpPr txBox="1">
            <a:spLocks noChangeArrowheads="1"/>
          </p:cNvSpPr>
          <p:nvPr/>
        </p:nvSpPr>
        <p:spPr bwMode="auto">
          <a:xfrm>
            <a:off x="4575176" y="5867400"/>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a:latin typeface="Arial" charset="0"/>
              </a:rPr>
              <a:t>R4</a:t>
            </a:r>
          </a:p>
        </p:txBody>
      </p:sp>
      <p:sp>
        <p:nvSpPr>
          <p:cNvPr id="2549773" name="Text Box 20"/>
          <p:cNvSpPr txBox="1">
            <a:spLocks noChangeArrowheads="1"/>
          </p:cNvSpPr>
          <p:nvPr/>
        </p:nvSpPr>
        <p:spPr bwMode="auto">
          <a:xfrm>
            <a:off x="2454276" y="5154613"/>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a:latin typeface="Arial" charset="0"/>
              </a:rPr>
              <a:t>R3</a:t>
            </a:r>
          </a:p>
        </p:txBody>
      </p:sp>
      <p:sp>
        <p:nvSpPr>
          <p:cNvPr id="2549774" name="Rectangle 14"/>
          <p:cNvSpPr>
            <a:spLocks noChangeArrowheads="1"/>
          </p:cNvSpPr>
          <p:nvPr/>
        </p:nvSpPr>
        <p:spPr bwMode="auto">
          <a:xfrm>
            <a:off x="6089920" y="1392704"/>
            <a:ext cx="377544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Is there a cycle (</a:t>
            </a:r>
            <a:r>
              <a:rPr lang="en-US" dirty="0" err="1"/>
              <a:t>ie</a:t>
            </a:r>
            <a:r>
              <a:rPr lang="en-US" dirty="0"/>
              <a:t>. some number of vertices connected in a closed chain)?</a:t>
            </a:r>
          </a:p>
        </p:txBody>
      </p:sp>
      <p:sp>
        <p:nvSpPr>
          <p:cNvPr id="2549775"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a:t>Resource Allocation Graph</a:t>
            </a:r>
          </a:p>
        </p:txBody>
      </p:sp>
      <p:sp>
        <p:nvSpPr>
          <p:cNvPr id="2549781" name="Oval 10"/>
          <p:cNvSpPr>
            <a:spLocks noChangeArrowheads="1"/>
          </p:cNvSpPr>
          <p:nvPr/>
        </p:nvSpPr>
        <p:spPr bwMode="auto">
          <a:xfrm>
            <a:off x="2693988" y="1981200"/>
            <a:ext cx="152400" cy="152400"/>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549782" name="Oval 11"/>
          <p:cNvSpPr>
            <a:spLocks noChangeArrowheads="1"/>
          </p:cNvSpPr>
          <p:nvPr/>
        </p:nvSpPr>
        <p:spPr bwMode="auto">
          <a:xfrm>
            <a:off x="4827588" y="1981200"/>
            <a:ext cx="152400" cy="152400"/>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549783" name="Oval 12"/>
          <p:cNvSpPr>
            <a:spLocks noChangeArrowheads="1"/>
          </p:cNvSpPr>
          <p:nvPr/>
        </p:nvSpPr>
        <p:spPr bwMode="auto">
          <a:xfrm>
            <a:off x="4751388" y="4953000"/>
            <a:ext cx="152400" cy="152400"/>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549784" name="Oval 13"/>
          <p:cNvSpPr>
            <a:spLocks noChangeArrowheads="1"/>
          </p:cNvSpPr>
          <p:nvPr/>
        </p:nvSpPr>
        <p:spPr bwMode="auto">
          <a:xfrm>
            <a:off x="4751388" y="5257800"/>
            <a:ext cx="152400" cy="152400"/>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549785" name="Oval 14"/>
          <p:cNvSpPr>
            <a:spLocks noChangeArrowheads="1"/>
          </p:cNvSpPr>
          <p:nvPr/>
        </p:nvSpPr>
        <p:spPr bwMode="auto">
          <a:xfrm>
            <a:off x="4751388" y="5562600"/>
            <a:ext cx="152400" cy="152400"/>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549786" name="Oval 15"/>
          <p:cNvSpPr>
            <a:spLocks noChangeArrowheads="1"/>
          </p:cNvSpPr>
          <p:nvPr/>
        </p:nvSpPr>
        <p:spPr bwMode="auto">
          <a:xfrm>
            <a:off x="2820988" y="4808538"/>
            <a:ext cx="152400" cy="152400"/>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549787" name="Oval 16"/>
          <p:cNvSpPr>
            <a:spLocks noChangeArrowheads="1"/>
          </p:cNvSpPr>
          <p:nvPr/>
        </p:nvSpPr>
        <p:spPr bwMode="auto">
          <a:xfrm>
            <a:off x="2463800" y="4808538"/>
            <a:ext cx="152400" cy="152400"/>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549788" name="Line 22"/>
          <p:cNvSpPr>
            <a:spLocks noChangeShapeType="1"/>
          </p:cNvSpPr>
          <p:nvPr/>
        </p:nvSpPr>
        <p:spPr bwMode="auto">
          <a:xfrm>
            <a:off x="2770188" y="2057400"/>
            <a:ext cx="914400" cy="1066800"/>
          </a:xfrm>
          <a:prstGeom prst="line">
            <a:avLst/>
          </a:prstGeom>
          <a:noFill/>
          <a:ln w="57150">
            <a:solidFill>
              <a:srgbClr val="33CC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49789" name="Line 24"/>
          <p:cNvSpPr>
            <a:spLocks noChangeShapeType="1"/>
          </p:cNvSpPr>
          <p:nvPr/>
        </p:nvSpPr>
        <p:spPr bwMode="auto">
          <a:xfrm>
            <a:off x="4903788" y="2057400"/>
            <a:ext cx="762000" cy="990600"/>
          </a:xfrm>
          <a:prstGeom prst="line">
            <a:avLst/>
          </a:prstGeom>
          <a:noFill/>
          <a:ln w="57150">
            <a:solidFill>
              <a:srgbClr val="33CC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49790" name="Line 25"/>
          <p:cNvSpPr>
            <a:spLocks noChangeShapeType="1"/>
          </p:cNvSpPr>
          <p:nvPr/>
        </p:nvSpPr>
        <p:spPr bwMode="auto">
          <a:xfrm flipV="1">
            <a:off x="2882900" y="3810001"/>
            <a:ext cx="801688" cy="1082675"/>
          </a:xfrm>
          <a:prstGeom prst="line">
            <a:avLst/>
          </a:prstGeom>
          <a:noFill/>
          <a:ln w="57150">
            <a:solidFill>
              <a:srgbClr val="33CC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49791" name="Line 26"/>
          <p:cNvSpPr>
            <a:spLocks noChangeShapeType="1"/>
          </p:cNvSpPr>
          <p:nvPr/>
        </p:nvSpPr>
        <p:spPr bwMode="auto">
          <a:xfrm flipH="1" flipV="1">
            <a:off x="2160588" y="3802063"/>
            <a:ext cx="385762" cy="1111250"/>
          </a:xfrm>
          <a:prstGeom prst="line">
            <a:avLst/>
          </a:prstGeom>
          <a:noFill/>
          <a:ln w="57150">
            <a:solidFill>
              <a:srgbClr val="33CC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49779" name="Rectangle 19"/>
          <p:cNvSpPr>
            <a:spLocks noChangeArrowheads="1"/>
          </p:cNvSpPr>
          <p:nvPr/>
        </p:nvSpPr>
        <p:spPr bwMode="auto">
          <a:xfrm>
            <a:off x="6122988" y="5573713"/>
            <a:ext cx="31289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Is there deadlock?</a:t>
            </a:r>
          </a:p>
        </p:txBody>
      </p:sp>
      <p:sp>
        <p:nvSpPr>
          <p:cNvPr id="2549799" name="Freeform 39"/>
          <p:cNvSpPr>
            <a:spLocks/>
          </p:cNvSpPr>
          <p:nvPr/>
        </p:nvSpPr>
        <p:spPr bwMode="auto">
          <a:xfrm>
            <a:off x="2062163" y="2220913"/>
            <a:ext cx="3903662" cy="2557462"/>
          </a:xfrm>
          <a:custGeom>
            <a:avLst/>
            <a:gdLst>
              <a:gd name="T0" fmla="*/ 90 w 2459"/>
              <a:gd name="T1" fmla="*/ 455 h 1611"/>
              <a:gd name="T2" fmla="*/ 429 w 2459"/>
              <a:gd name="T3" fmla="*/ 36 h 1611"/>
              <a:gd name="T4" fmla="*/ 1152 w 2459"/>
              <a:gd name="T5" fmla="*/ 652 h 1611"/>
              <a:gd name="T6" fmla="*/ 1743 w 2459"/>
              <a:gd name="T7" fmla="*/ 21 h 1611"/>
              <a:gd name="T8" fmla="*/ 2238 w 2459"/>
              <a:gd name="T9" fmla="*/ 779 h 1611"/>
              <a:gd name="T10" fmla="*/ 419 w 2459"/>
              <a:gd name="T11" fmla="*/ 1572 h 1611"/>
              <a:gd name="T12" fmla="*/ 0 w 2459"/>
              <a:gd name="T13" fmla="*/ 1016 h 1611"/>
            </a:gdLst>
            <a:ahLst/>
            <a:cxnLst>
              <a:cxn ang="0">
                <a:pos x="T0" y="T1"/>
              </a:cxn>
              <a:cxn ang="0">
                <a:pos x="T2" y="T3"/>
              </a:cxn>
              <a:cxn ang="0">
                <a:pos x="T4" y="T5"/>
              </a:cxn>
              <a:cxn ang="0">
                <a:pos x="T6" y="T7"/>
              </a:cxn>
              <a:cxn ang="0">
                <a:pos x="T8" y="T9"/>
              </a:cxn>
              <a:cxn ang="0">
                <a:pos x="T10" y="T11"/>
              </a:cxn>
              <a:cxn ang="0">
                <a:pos x="T12" y="T13"/>
              </a:cxn>
            </a:cxnLst>
            <a:rect l="0" t="0" r="r" b="b"/>
            <a:pathLst>
              <a:path w="2459" h="1611">
                <a:moveTo>
                  <a:pt x="90" y="455"/>
                </a:moveTo>
                <a:cubicBezTo>
                  <a:pt x="171" y="229"/>
                  <a:pt x="252" y="3"/>
                  <a:pt x="429" y="36"/>
                </a:cubicBezTo>
                <a:cubicBezTo>
                  <a:pt x="606" y="69"/>
                  <a:pt x="933" y="655"/>
                  <a:pt x="1152" y="652"/>
                </a:cubicBezTo>
                <a:cubicBezTo>
                  <a:pt x="1371" y="649"/>
                  <a:pt x="1562" y="0"/>
                  <a:pt x="1743" y="21"/>
                </a:cubicBezTo>
                <a:cubicBezTo>
                  <a:pt x="1924" y="42"/>
                  <a:pt x="2459" y="521"/>
                  <a:pt x="2238" y="779"/>
                </a:cubicBezTo>
                <a:cubicBezTo>
                  <a:pt x="2017" y="1037"/>
                  <a:pt x="792" y="1533"/>
                  <a:pt x="419" y="1572"/>
                </a:cubicBezTo>
                <a:cubicBezTo>
                  <a:pt x="46" y="1611"/>
                  <a:pt x="70" y="1109"/>
                  <a:pt x="0" y="1016"/>
                </a:cubicBezTo>
              </a:path>
            </a:pathLst>
          </a:custGeom>
          <a:noFill/>
          <a:ln w="57150" cap="flat" cmpd="sng">
            <a:solidFill>
              <a:schemeClr val="hlink"/>
            </a:solidFill>
            <a:prstDash val="sysDot"/>
            <a:miter lim="800000"/>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9800" name="Rectangle 40"/>
          <p:cNvSpPr>
            <a:spLocks noChangeArrowheads="1"/>
          </p:cNvSpPr>
          <p:nvPr/>
        </p:nvSpPr>
        <p:spPr bwMode="auto">
          <a:xfrm>
            <a:off x="5746313" y="4613702"/>
            <a:ext cx="41190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folHlink"/>
              </a:buClr>
              <a:buSzPct val="60000"/>
              <a:buFont typeface="Wingdings" pitchFamily="2" charset="2"/>
              <a:buNone/>
            </a:pPr>
            <a:r>
              <a:rPr lang="en-US" dirty="0"/>
              <a:t>If the graph contains a cycle, deadlock MAY exist.</a:t>
            </a:r>
          </a:p>
        </p:txBody>
      </p:sp>
      <p:sp>
        <p:nvSpPr>
          <p:cNvPr id="2549801" name="Rectangle 41"/>
          <p:cNvSpPr>
            <a:spLocks noChangeArrowheads="1"/>
          </p:cNvSpPr>
          <p:nvPr/>
        </p:nvSpPr>
        <p:spPr bwMode="auto">
          <a:xfrm>
            <a:off x="6550025" y="3002340"/>
            <a:ext cx="346075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folHlink"/>
              </a:buClr>
              <a:buSzPct val="60000"/>
              <a:buFont typeface="Wingdings" pitchFamily="2" charset="2"/>
              <a:buNone/>
            </a:pPr>
            <a:r>
              <a:rPr lang="en-US" dirty="0"/>
              <a:t>If a graph contains no cycles, then no process in the system is deadlocked.</a:t>
            </a:r>
          </a:p>
        </p:txBody>
      </p:sp>
      <p:sp>
        <p:nvSpPr>
          <p:cNvPr id="37" name="Text Box 11"/>
          <p:cNvSpPr txBox="1">
            <a:spLocks noChangeArrowheads="1"/>
          </p:cNvSpPr>
          <p:nvPr/>
        </p:nvSpPr>
        <p:spPr bwMode="auto">
          <a:xfrm>
            <a:off x="8816221" y="5569249"/>
            <a:ext cx="6869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dirty="0">
                <a:latin typeface="Arial" charset="0"/>
              </a:rPr>
              <a:t>Yes</a:t>
            </a:r>
          </a:p>
        </p:txBody>
      </p:sp>
      <p:sp>
        <p:nvSpPr>
          <p:cNvPr id="35" name="Footer Placeholder 1">
            <a:extLst>
              <a:ext uri="{FF2B5EF4-FFF2-40B4-BE49-F238E27FC236}">
                <a16:creationId xmlns:a16="http://schemas.microsoft.com/office/drawing/2014/main" id="{C359E32A-D1F6-4B04-9BFC-06AC61E06513}"/>
              </a:ext>
            </a:extLst>
          </p:cNvPr>
          <p:cNvSpPr>
            <a:spLocks noGrp="1"/>
          </p:cNvSpPr>
          <p:nvPr>
            <p:ph type="ftr" sz="quarter" idx="11"/>
          </p:nvPr>
        </p:nvSpPr>
        <p:spPr>
          <a:xfrm>
            <a:off x="4114802" y="908820"/>
            <a:ext cx="6505575" cy="317525"/>
          </a:xfrm>
        </p:spPr>
        <p:txBody>
          <a:bodyPr/>
          <a:lstStyle/>
          <a:p>
            <a:pPr>
              <a:defRPr/>
            </a:pPr>
            <a:r>
              <a:rPr lang="en-US"/>
              <a:t>Concurrency (13)</a:t>
            </a:r>
            <a:endParaRPr lang="en-US" dirty="0"/>
          </a:p>
        </p:txBody>
      </p:sp>
      <p:sp>
        <p:nvSpPr>
          <p:cNvPr id="36" name="Slide Number Placeholder 3">
            <a:extLst>
              <a:ext uri="{FF2B5EF4-FFF2-40B4-BE49-F238E27FC236}">
                <a16:creationId xmlns:a16="http://schemas.microsoft.com/office/drawing/2014/main" id="{CD7D417A-6FC4-4195-BDB9-A89EB9B40C2E}"/>
              </a:ext>
            </a:extLst>
          </p:cNvPr>
          <p:cNvSpPr>
            <a:spLocks noGrp="1"/>
          </p:cNvSpPr>
          <p:nvPr>
            <p:ph type="sldNum" sz="quarter" idx="12"/>
          </p:nvPr>
        </p:nvSpPr>
        <p:spPr>
          <a:xfrm>
            <a:off x="0" y="908819"/>
            <a:ext cx="658368" cy="274320"/>
          </a:xfrm>
        </p:spPr>
        <p:txBody>
          <a:bodyPr/>
          <a:lstStyle/>
          <a:p>
            <a:pPr>
              <a:defRPr/>
            </a:pPr>
            <a:fld id="{0D7B5496-982B-480A-8085-B08F2CA91C21}" type="slidenum">
              <a:rPr lang="en-US" smtClean="0"/>
              <a:pPr>
                <a:defRPr/>
              </a:pPr>
              <a:t>34</a:t>
            </a:fld>
            <a:endParaRPr lang="en-US" dirty="0"/>
          </a:p>
        </p:txBody>
      </p:sp>
    </p:spTree>
    <p:extLst>
      <p:ext uri="{BB962C8B-B14F-4D97-AF65-F5344CB8AC3E}">
        <p14:creationId xmlns:p14="http://schemas.microsoft.com/office/powerpoint/2010/main" val="3065726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49801"/>
                                        </p:tgtEl>
                                        <p:attrNameLst>
                                          <p:attrName>style.visibility</p:attrName>
                                        </p:attrNameLst>
                                      </p:cBhvr>
                                      <p:to>
                                        <p:strVal val="visible"/>
                                      </p:to>
                                    </p:set>
                                    <p:animEffect transition="in" filter="dissolve">
                                      <p:cBhvr>
                                        <p:cTn id="7" dur="500"/>
                                        <p:tgtEl>
                                          <p:spTgt spid="25498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49797"/>
                                        </p:tgtEl>
                                        <p:attrNameLst>
                                          <p:attrName>style.visibility</p:attrName>
                                        </p:attrNameLst>
                                      </p:cBhvr>
                                      <p:to>
                                        <p:strVal val="visible"/>
                                      </p:to>
                                    </p:set>
                                    <p:animEffect transition="in" filter="dissolve">
                                      <p:cBhvr>
                                        <p:cTn id="12" dur="500"/>
                                        <p:tgtEl>
                                          <p:spTgt spid="2549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49799"/>
                                        </p:tgtEl>
                                        <p:attrNameLst>
                                          <p:attrName>style.visibility</p:attrName>
                                        </p:attrNameLst>
                                      </p:cBhvr>
                                      <p:to>
                                        <p:strVal val="visible"/>
                                      </p:to>
                                    </p:set>
                                    <p:animEffect transition="in" filter="dissolve">
                                      <p:cBhvr>
                                        <p:cTn id="17" dur="500"/>
                                        <p:tgtEl>
                                          <p:spTgt spid="25497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49800"/>
                                        </p:tgtEl>
                                        <p:attrNameLst>
                                          <p:attrName>style.visibility</p:attrName>
                                        </p:attrNameLst>
                                      </p:cBhvr>
                                      <p:to>
                                        <p:strVal val="visible"/>
                                      </p:to>
                                    </p:set>
                                    <p:animEffect transition="in" filter="dissolve">
                                      <p:cBhvr>
                                        <p:cTn id="22" dur="500"/>
                                        <p:tgtEl>
                                          <p:spTgt spid="25498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49779"/>
                                        </p:tgtEl>
                                        <p:attrNameLst>
                                          <p:attrName>style.visibility</p:attrName>
                                        </p:attrNameLst>
                                      </p:cBhvr>
                                      <p:to>
                                        <p:strVal val="visible"/>
                                      </p:to>
                                    </p:set>
                                    <p:animEffect transition="in" filter="dissolve">
                                      <p:cBhvr>
                                        <p:cTn id="27" dur="500"/>
                                        <p:tgtEl>
                                          <p:spTgt spid="254977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7">
                                            <p:txEl>
                                              <p:pRg st="0" end="0"/>
                                            </p:txEl>
                                          </p:spTgt>
                                        </p:tgtEl>
                                        <p:attrNameLst>
                                          <p:attrName>style.visibility</p:attrName>
                                        </p:attrNameLst>
                                      </p:cBhvr>
                                      <p:to>
                                        <p:strVal val="visible"/>
                                      </p:to>
                                    </p:set>
                                    <p:animEffect transition="in" filter="dissolve">
                                      <p:cBhvr>
                                        <p:cTn id="3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7" grpId="0" animBg="1"/>
      <p:bldP spid="2549779" grpId="0"/>
      <p:bldP spid="2549799" grpId="0" animBg="1"/>
      <p:bldP spid="2549800" grpId="0"/>
      <p:bldP spid="2549801" grpId="0"/>
      <p:bldP spid="3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5748" name="Line 17"/>
          <p:cNvSpPr>
            <a:spLocks noChangeShapeType="1"/>
          </p:cNvSpPr>
          <p:nvPr/>
        </p:nvSpPr>
        <p:spPr bwMode="auto">
          <a:xfrm flipV="1">
            <a:off x="2419350" y="2514601"/>
            <a:ext cx="946150" cy="849313"/>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05751" name="Line 20"/>
          <p:cNvSpPr>
            <a:spLocks noChangeShapeType="1"/>
          </p:cNvSpPr>
          <p:nvPr/>
        </p:nvSpPr>
        <p:spPr bwMode="auto">
          <a:xfrm flipH="1">
            <a:off x="4127500" y="3581400"/>
            <a:ext cx="1066800" cy="91440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05734" name="Rectangle 3"/>
          <p:cNvSpPr>
            <a:spLocks noChangeArrowheads="1"/>
          </p:cNvSpPr>
          <p:nvPr/>
        </p:nvSpPr>
        <p:spPr bwMode="auto">
          <a:xfrm>
            <a:off x="3441700" y="4191000"/>
            <a:ext cx="609600" cy="7620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b="1">
              <a:latin typeface="Arial" charset="0"/>
            </a:endParaRPr>
          </a:p>
        </p:txBody>
      </p:sp>
      <p:sp>
        <p:nvSpPr>
          <p:cNvPr id="2505735" name="Oval 4"/>
          <p:cNvSpPr>
            <a:spLocks noChangeArrowheads="1"/>
          </p:cNvSpPr>
          <p:nvPr/>
        </p:nvSpPr>
        <p:spPr bwMode="auto">
          <a:xfrm>
            <a:off x="2070100" y="3124200"/>
            <a:ext cx="609600" cy="609600"/>
          </a:xfrm>
          <a:prstGeom prst="ellipse">
            <a:avLst/>
          </a:prstGeom>
          <a:solidFill>
            <a:srgbClr val="FFFF00"/>
          </a:solidFill>
          <a:ln w="9525">
            <a:solidFill>
              <a:schemeClr val="tx1"/>
            </a:solidFill>
            <a:round/>
            <a:headEnd/>
            <a:tailEnd/>
          </a:ln>
        </p:spPr>
        <p:txBody>
          <a:bodyPr wrap="none" anchor="ctr"/>
          <a:lstStyle/>
          <a:p>
            <a:pPr algn="ctr" eaLnBrk="0" hangingPunct="0"/>
            <a:r>
              <a:rPr lang="en-US" b="1">
                <a:latin typeface="Arial" charset="0"/>
              </a:rPr>
              <a:t>P1</a:t>
            </a:r>
          </a:p>
        </p:txBody>
      </p:sp>
      <p:sp>
        <p:nvSpPr>
          <p:cNvPr id="2505736" name="Oval 5"/>
          <p:cNvSpPr>
            <a:spLocks noChangeArrowheads="1"/>
          </p:cNvSpPr>
          <p:nvPr/>
        </p:nvSpPr>
        <p:spPr bwMode="auto">
          <a:xfrm>
            <a:off x="5041900" y="1371600"/>
            <a:ext cx="609600" cy="609600"/>
          </a:xfrm>
          <a:prstGeom prst="ellipse">
            <a:avLst/>
          </a:prstGeom>
          <a:solidFill>
            <a:srgbClr val="FFFF00"/>
          </a:solidFill>
          <a:ln w="9525">
            <a:solidFill>
              <a:schemeClr val="tx1"/>
            </a:solidFill>
            <a:round/>
            <a:headEnd/>
            <a:tailEnd/>
          </a:ln>
        </p:spPr>
        <p:txBody>
          <a:bodyPr wrap="none" anchor="ctr"/>
          <a:lstStyle/>
          <a:p>
            <a:pPr algn="ctr" eaLnBrk="0" hangingPunct="0"/>
            <a:r>
              <a:rPr lang="en-US" b="1">
                <a:latin typeface="Arial" charset="0"/>
              </a:rPr>
              <a:t>P2</a:t>
            </a:r>
          </a:p>
        </p:txBody>
      </p:sp>
      <p:sp>
        <p:nvSpPr>
          <p:cNvPr id="2505737" name="Oval 6"/>
          <p:cNvSpPr>
            <a:spLocks noChangeArrowheads="1"/>
          </p:cNvSpPr>
          <p:nvPr/>
        </p:nvSpPr>
        <p:spPr bwMode="auto">
          <a:xfrm>
            <a:off x="5118100" y="3124200"/>
            <a:ext cx="609600" cy="609600"/>
          </a:xfrm>
          <a:prstGeom prst="ellipse">
            <a:avLst/>
          </a:prstGeom>
          <a:solidFill>
            <a:srgbClr val="FFFF00"/>
          </a:solidFill>
          <a:ln w="9525">
            <a:solidFill>
              <a:schemeClr val="tx1"/>
            </a:solidFill>
            <a:round/>
            <a:headEnd/>
            <a:tailEnd/>
          </a:ln>
        </p:spPr>
        <p:txBody>
          <a:bodyPr wrap="none" anchor="ctr"/>
          <a:lstStyle/>
          <a:p>
            <a:pPr algn="ctr" eaLnBrk="0" hangingPunct="0"/>
            <a:r>
              <a:rPr lang="en-US" b="1">
                <a:latin typeface="Arial" charset="0"/>
              </a:rPr>
              <a:t>P3</a:t>
            </a:r>
          </a:p>
        </p:txBody>
      </p:sp>
      <p:sp>
        <p:nvSpPr>
          <p:cNvPr id="2505738" name="Oval 7"/>
          <p:cNvSpPr>
            <a:spLocks noChangeArrowheads="1"/>
          </p:cNvSpPr>
          <p:nvPr/>
        </p:nvSpPr>
        <p:spPr bwMode="auto">
          <a:xfrm>
            <a:off x="3670300" y="4419600"/>
            <a:ext cx="152400" cy="152400"/>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505739" name="Oval 8"/>
          <p:cNvSpPr>
            <a:spLocks noChangeArrowheads="1"/>
          </p:cNvSpPr>
          <p:nvPr/>
        </p:nvSpPr>
        <p:spPr bwMode="auto">
          <a:xfrm>
            <a:off x="3670300" y="4648200"/>
            <a:ext cx="152400" cy="152400"/>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505740" name="Text Box 9"/>
          <p:cNvSpPr txBox="1">
            <a:spLocks noChangeArrowheads="1"/>
          </p:cNvSpPr>
          <p:nvPr/>
        </p:nvSpPr>
        <p:spPr bwMode="auto">
          <a:xfrm>
            <a:off x="3494089" y="4876800"/>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a:latin typeface="Arial" charset="0"/>
              </a:rPr>
              <a:t>R2</a:t>
            </a:r>
          </a:p>
        </p:txBody>
      </p:sp>
      <p:sp>
        <p:nvSpPr>
          <p:cNvPr id="2169866" name="Text Box 10"/>
          <p:cNvSpPr txBox="1">
            <a:spLocks noChangeArrowheads="1"/>
          </p:cNvSpPr>
          <p:nvPr/>
        </p:nvSpPr>
        <p:spPr bwMode="auto">
          <a:xfrm>
            <a:off x="6643689" y="1703388"/>
            <a:ext cx="240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atin typeface="Arial" charset="0"/>
              </a:rPr>
              <a:t>Is there a cycle?</a:t>
            </a:r>
          </a:p>
        </p:txBody>
      </p:sp>
      <p:sp>
        <p:nvSpPr>
          <p:cNvPr id="2169867" name="Text Box 11"/>
          <p:cNvSpPr txBox="1">
            <a:spLocks noChangeArrowheads="1"/>
          </p:cNvSpPr>
          <p:nvPr/>
        </p:nvSpPr>
        <p:spPr bwMode="auto">
          <a:xfrm>
            <a:off x="6630989" y="3311525"/>
            <a:ext cx="267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atin typeface="Arial" charset="0"/>
              </a:rPr>
              <a:t>Is there deadlock?</a:t>
            </a:r>
          </a:p>
        </p:txBody>
      </p:sp>
      <p:sp>
        <p:nvSpPr>
          <p:cNvPr id="2505743" name="Oval 12"/>
          <p:cNvSpPr>
            <a:spLocks noChangeArrowheads="1"/>
          </p:cNvSpPr>
          <p:nvPr/>
        </p:nvSpPr>
        <p:spPr bwMode="auto">
          <a:xfrm>
            <a:off x="5118100" y="5334000"/>
            <a:ext cx="609600" cy="609600"/>
          </a:xfrm>
          <a:prstGeom prst="ellipse">
            <a:avLst/>
          </a:prstGeom>
          <a:solidFill>
            <a:srgbClr val="FFFF00"/>
          </a:solidFill>
          <a:ln w="9525">
            <a:solidFill>
              <a:schemeClr val="tx1"/>
            </a:solidFill>
            <a:round/>
            <a:headEnd/>
            <a:tailEnd/>
          </a:ln>
        </p:spPr>
        <p:txBody>
          <a:bodyPr wrap="none" anchor="ctr"/>
          <a:lstStyle/>
          <a:p>
            <a:pPr algn="ctr" eaLnBrk="0" hangingPunct="0"/>
            <a:r>
              <a:rPr lang="en-US" b="1">
                <a:latin typeface="Arial" charset="0"/>
              </a:rPr>
              <a:t>P4</a:t>
            </a:r>
          </a:p>
        </p:txBody>
      </p:sp>
      <p:sp>
        <p:nvSpPr>
          <p:cNvPr id="2505744" name="Rectangle 13"/>
          <p:cNvSpPr>
            <a:spLocks noChangeArrowheads="1"/>
          </p:cNvSpPr>
          <p:nvPr/>
        </p:nvSpPr>
        <p:spPr bwMode="auto">
          <a:xfrm>
            <a:off x="3441700" y="2057400"/>
            <a:ext cx="609600" cy="7620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b="1">
              <a:latin typeface="Arial" charset="0"/>
            </a:endParaRPr>
          </a:p>
        </p:txBody>
      </p:sp>
      <p:sp>
        <p:nvSpPr>
          <p:cNvPr id="2505745" name="Oval 14"/>
          <p:cNvSpPr>
            <a:spLocks noChangeArrowheads="1"/>
          </p:cNvSpPr>
          <p:nvPr/>
        </p:nvSpPr>
        <p:spPr bwMode="auto">
          <a:xfrm>
            <a:off x="3670300" y="2238375"/>
            <a:ext cx="152400" cy="152400"/>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505746" name="Oval 15"/>
          <p:cNvSpPr>
            <a:spLocks noChangeArrowheads="1"/>
          </p:cNvSpPr>
          <p:nvPr/>
        </p:nvSpPr>
        <p:spPr bwMode="auto">
          <a:xfrm>
            <a:off x="3670300" y="2514600"/>
            <a:ext cx="152400" cy="152400"/>
          </a:xfrm>
          <a:prstGeom prst="ellipse">
            <a:avLst/>
          </a:prstGeom>
          <a:solidFill>
            <a:srgbClr val="33CC33"/>
          </a:solidFill>
          <a:ln w="9525">
            <a:solidFill>
              <a:schemeClr val="tx1"/>
            </a:solidFill>
            <a:round/>
            <a:headEnd/>
            <a:tailEnd/>
          </a:ln>
        </p:spPr>
        <p:txBody>
          <a:bodyPr wrap="none" anchor="ctr"/>
          <a:lstStyle/>
          <a:p>
            <a:pPr algn="ctr" eaLnBrk="0" hangingPunct="0"/>
            <a:endParaRPr lang="en-US" b="1">
              <a:latin typeface="Arial" charset="0"/>
            </a:endParaRPr>
          </a:p>
        </p:txBody>
      </p:sp>
      <p:sp>
        <p:nvSpPr>
          <p:cNvPr id="2505747" name="Text Box 16"/>
          <p:cNvSpPr txBox="1">
            <a:spLocks noChangeArrowheads="1"/>
          </p:cNvSpPr>
          <p:nvPr/>
        </p:nvSpPr>
        <p:spPr bwMode="auto">
          <a:xfrm>
            <a:off x="3494089" y="2743200"/>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a:latin typeface="Arial" charset="0"/>
              </a:rPr>
              <a:t>R1</a:t>
            </a:r>
          </a:p>
        </p:txBody>
      </p:sp>
      <p:sp>
        <p:nvSpPr>
          <p:cNvPr id="2505749" name="Line 18"/>
          <p:cNvSpPr>
            <a:spLocks noChangeShapeType="1"/>
          </p:cNvSpPr>
          <p:nvPr/>
        </p:nvSpPr>
        <p:spPr bwMode="auto">
          <a:xfrm flipH="1" flipV="1">
            <a:off x="2640014" y="3694114"/>
            <a:ext cx="1106487" cy="801687"/>
          </a:xfrm>
          <a:prstGeom prst="line">
            <a:avLst/>
          </a:prstGeom>
          <a:noFill/>
          <a:ln w="57150">
            <a:solidFill>
              <a:srgbClr val="33CC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05750" name="Line 19"/>
          <p:cNvSpPr>
            <a:spLocks noChangeShapeType="1"/>
          </p:cNvSpPr>
          <p:nvPr/>
        </p:nvSpPr>
        <p:spPr bwMode="auto">
          <a:xfrm>
            <a:off x="3746500" y="4724400"/>
            <a:ext cx="1371600" cy="762000"/>
          </a:xfrm>
          <a:prstGeom prst="line">
            <a:avLst/>
          </a:prstGeom>
          <a:noFill/>
          <a:ln w="57150">
            <a:solidFill>
              <a:srgbClr val="33CC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05752" name="Line 21"/>
          <p:cNvSpPr>
            <a:spLocks noChangeShapeType="1"/>
          </p:cNvSpPr>
          <p:nvPr/>
        </p:nvSpPr>
        <p:spPr bwMode="auto">
          <a:xfrm flipV="1">
            <a:off x="3746500" y="1828800"/>
            <a:ext cx="1219200" cy="533400"/>
          </a:xfrm>
          <a:prstGeom prst="line">
            <a:avLst/>
          </a:prstGeom>
          <a:noFill/>
          <a:ln w="57150">
            <a:solidFill>
              <a:srgbClr val="33CC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05753" name="Line 22"/>
          <p:cNvSpPr>
            <a:spLocks noChangeShapeType="1"/>
          </p:cNvSpPr>
          <p:nvPr/>
        </p:nvSpPr>
        <p:spPr bwMode="auto">
          <a:xfrm>
            <a:off x="3746501" y="2590800"/>
            <a:ext cx="1368425" cy="609600"/>
          </a:xfrm>
          <a:prstGeom prst="line">
            <a:avLst/>
          </a:prstGeom>
          <a:noFill/>
          <a:ln w="57150">
            <a:solidFill>
              <a:srgbClr val="33CC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05754" name="Freeform 26"/>
          <p:cNvSpPr>
            <a:spLocks/>
          </p:cNvSpPr>
          <p:nvPr/>
        </p:nvSpPr>
        <p:spPr bwMode="auto">
          <a:xfrm>
            <a:off x="2357438" y="2384425"/>
            <a:ext cx="2813050" cy="2051050"/>
          </a:xfrm>
          <a:custGeom>
            <a:avLst/>
            <a:gdLst>
              <a:gd name="T0" fmla="*/ 0 w 1843"/>
              <a:gd name="T1" fmla="*/ 413 h 1292"/>
              <a:gd name="T2" fmla="*/ 834 w 1843"/>
              <a:gd name="T3" fmla="*/ 39 h 1292"/>
              <a:gd name="T4" fmla="*/ 1830 w 1843"/>
              <a:gd name="T5" fmla="*/ 645 h 1292"/>
              <a:gd name="T6" fmla="*/ 910 w 1843"/>
              <a:gd name="T7" fmla="*/ 1247 h 1292"/>
              <a:gd name="T8" fmla="*/ 91 w 1843"/>
              <a:gd name="T9" fmla="*/ 918 h 1292"/>
            </a:gdLst>
            <a:ahLst/>
            <a:cxnLst>
              <a:cxn ang="0">
                <a:pos x="T0" y="T1"/>
              </a:cxn>
              <a:cxn ang="0">
                <a:pos x="T2" y="T3"/>
              </a:cxn>
              <a:cxn ang="0">
                <a:pos x="T4" y="T5"/>
              </a:cxn>
              <a:cxn ang="0">
                <a:pos x="T6" y="T7"/>
              </a:cxn>
              <a:cxn ang="0">
                <a:pos x="T8" y="T9"/>
              </a:cxn>
            </a:cxnLst>
            <a:rect l="0" t="0" r="r" b="b"/>
            <a:pathLst>
              <a:path w="1843" h="1292">
                <a:moveTo>
                  <a:pt x="0" y="413"/>
                </a:moveTo>
                <a:cubicBezTo>
                  <a:pt x="264" y="206"/>
                  <a:pt x="529" y="0"/>
                  <a:pt x="834" y="39"/>
                </a:cubicBezTo>
                <a:cubicBezTo>
                  <a:pt x="1139" y="78"/>
                  <a:pt x="1817" y="444"/>
                  <a:pt x="1830" y="645"/>
                </a:cubicBezTo>
                <a:cubicBezTo>
                  <a:pt x="1843" y="846"/>
                  <a:pt x="1200" y="1202"/>
                  <a:pt x="910" y="1247"/>
                </a:cubicBezTo>
                <a:cubicBezTo>
                  <a:pt x="620" y="1292"/>
                  <a:pt x="355" y="1105"/>
                  <a:pt x="91" y="918"/>
                </a:cubicBezTo>
              </a:path>
            </a:pathLst>
          </a:custGeom>
          <a:noFill/>
          <a:ln w="57150" cap="flat" cmpd="sng">
            <a:solidFill>
              <a:schemeClr val="hlink"/>
            </a:solidFill>
            <a:prstDash val="sysDot"/>
            <a:miter lim="800000"/>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 name="Text Box 11"/>
          <p:cNvSpPr txBox="1">
            <a:spLocks noChangeArrowheads="1"/>
          </p:cNvSpPr>
          <p:nvPr/>
        </p:nvSpPr>
        <p:spPr bwMode="auto">
          <a:xfrm>
            <a:off x="7791451" y="2413000"/>
            <a:ext cx="70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atin typeface="Arial" charset="0"/>
              </a:rPr>
              <a:t>Yes</a:t>
            </a:r>
          </a:p>
        </p:txBody>
      </p:sp>
      <p:sp>
        <p:nvSpPr>
          <p:cNvPr id="3" name="Text Box 11"/>
          <p:cNvSpPr txBox="1">
            <a:spLocks noChangeArrowheads="1"/>
          </p:cNvSpPr>
          <p:nvPr/>
        </p:nvSpPr>
        <p:spPr bwMode="auto">
          <a:xfrm>
            <a:off x="7891680" y="4257032"/>
            <a:ext cx="5790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dirty="0">
                <a:latin typeface="Arial" charset="0"/>
              </a:rPr>
              <a:t>No</a:t>
            </a:r>
          </a:p>
        </p:txBody>
      </p:sp>
      <p:sp>
        <p:nvSpPr>
          <p:cNvPr id="4" name="Title 3">
            <a:extLst>
              <a:ext uri="{FF2B5EF4-FFF2-40B4-BE49-F238E27FC236}">
                <a16:creationId xmlns:a16="http://schemas.microsoft.com/office/drawing/2014/main" id="{760DF20C-B0C4-4E94-9072-4F8776351EB4}"/>
              </a:ext>
            </a:extLst>
          </p:cNvPr>
          <p:cNvSpPr>
            <a:spLocks noGrp="1"/>
          </p:cNvSpPr>
          <p:nvPr>
            <p:ph type="title"/>
          </p:nvPr>
        </p:nvSpPr>
        <p:spPr/>
        <p:txBody>
          <a:bodyPr/>
          <a:lstStyle/>
          <a:p>
            <a:r>
              <a:rPr lang="en-US" dirty="0"/>
              <a:t>Deadlock?</a:t>
            </a:r>
          </a:p>
        </p:txBody>
      </p:sp>
      <p:sp>
        <p:nvSpPr>
          <p:cNvPr id="28" name="Footer Placeholder 1">
            <a:extLst>
              <a:ext uri="{FF2B5EF4-FFF2-40B4-BE49-F238E27FC236}">
                <a16:creationId xmlns:a16="http://schemas.microsoft.com/office/drawing/2014/main" id="{3837785B-D01A-4162-A20B-0B2420C9532D}"/>
              </a:ext>
            </a:extLst>
          </p:cNvPr>
          <p:cNvSpPr>
            <a:spLocks noGrp="1"/>
          </p:cNvSpPr>
          <p:nvPr>
            <p:ph type="ftr" sz="quarter" idx="11"/>
          </p:nvPr>
        </p:nvSpPr>
        <p:spPr>
          <a:xfrm>
            <a:off x="4114802" y="908820"/>
            <a:ext cx="6505575" cy="317525"/>
          </a:xfrm>
        </p:spPr>
        <p:txBody>
          <a:bodyPr/>
          <a:lstStyle/>
          <a:p>
            <a:pPr>
              <a:defRPr/>
            </a:pPr>
            <a:r>
              <a:rPr lang="en-US"/>
              <a:t>Concurrency (13)</a:t>
            </a:r>
            <a:endParaRPr lang="en-US" dirty="0"/>
          </a:p>
        </p:txBody>
      </p:sp>
      <p:sp>
        <p:nvSpPr>
          <p:cNvPr id="29" name="Slide Number Placeholder 3">
            <a:extLst>
              <a:ext uri="{FF2B5EF4-FFF2-40B4-BE49-F238E27FC236}">
                <a16:creationId xmlns:a16="http://schemas.microsoft.com/office/drawing/2014/main" id="{DDCB1A07-7D18-4D00-B097-4E0A599B04C8}"/>
              </a:ext>
            </a:extLst>
          </p:cNvPr>
          <p:cNvSpPr>
            <a:spLocks noGrp="1"/>
          </p:cNvSpPr>
          <p:nvPr>
            <p:ph type="sldNum" sz="quarter" idx="12"/>
          </p:nvPr>
        </p:nvSpPr>
        <p:spPr>
          <a:xfrm>
            <a:off x="0" y="908819"/>
            <a:ext cx="658368" cy="274320"/>
          </a:xfrm>
        </p:spPr>
        <p:txBody>
          <a:bodyPr/>
          <a:lstStyle/>
          <a:p>
            <a:pPr>
              <a:defRPr/>
            </a:pPr>
            <a:fld id="{0D7B5496-982B-480A-8085-B08F2CA91C21}" type="slidenum">
              <a:rPr lang="en-US" smtClean="0"/>
              <a:pPr>
                <a:defRPr/>
              </a:pPr>
              <a:t>35</a:t>
            </a:fld>
            <a:endParaRPr lang="en-US" dirty="0"/>
          </a:p>
        </p:txBody>
      </p:sp>
    </p:spTree>
    <p:extLst>
      <p:ext uri="{BB962C8B-B14F-4D97-AF65-F5344CB8AC3E}">
        <p14:creationId xmlns:p14="http://schemas.microsoft.com/office/powerpoint/2010/main" val="4052677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69866">
                                            <p:txEl>
                                              <p:pRg st="0" end="0"/>
                                            </p:txEl>
                                          </p:spTgt>
                                        </p:tgtEl>
                                        <p:attrNameLst>
                                          <p:attrName>style.visibility</p:attrName>
                                        </p:attrNameLst>
                                      </p:cBhvr>
                                      <p:to>
                                        <p:strVal val="visible"/>
                                      </p:to>
                                    </p:set>
                                    <p:animEffect transition="in" filter="dissolve">
                                      <p:cBhvr>
                                        <p:cTn id="7" dur="500"/>
                                        <p:tgtEl>
                                          <p:spTgt spid="21698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ssolve">
                                      <p:cBhvr>
                                        <p:cTn id="12" dur="500"/>
                                        <p:tgtEl>
                                          <p:spTgt spid="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05754"/>
                                        </p:tgtEl>
                                        <p:attrNameLst>
                                          <p:attrName>style.visibility</p:attrName>
                                        </p:attrNameLst>
                                      </p:cBhvr>
                                      <p:to>
                                        <p:strVal val="visible"/>
                                      </p:to>
                                    </p:set>
                                    <p:animEffect transition="in" filter="dissolve">
                                      <p:cBhvr>
                                        <p:cTn id="17" dur="500"/>
                                        <p:tgtEl>
                                          <p:spTgt spid="25057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69867">
                                            <p:txEl>
                                              <p:pRg st="0" end="0"/>
                                            </p:txEl>
                                          </p:spTgt>
                                        </p:tgtEl>
                                        <p:attrNameLst>
                                          <p:attrName>style.visibility</p:attrName>
                                        </p:attrNameLst>
                                      </p:cBhvr>
                                      <p:to>
                                        <p:strVal val="visible"/>
                                      </p:to>
                                    </p:set>
                                    <p:animEffect transition="in" filter="dissolve">
                                      <p:cBhvr>
                                        <p:cTn id="22" dur="500"/>
                                        <p:tgtEl>
                                          <p:spTgt spid="216986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dissolve">
                                      <p:cBhvr>
                                        <p:cTn id="2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9866" grpId="0" build="p" autoUpdateAnimBg="0"/>
      <p:bldP spid="2169867" grpId="0" build="p" autoUpdateAnimBg="0"/>
      <p:bldP spid="2505754" grpId="0" animBg="1"/>
      <p:bldP spid="2" grpId="0" build="p" autoUpdateAnimBg="0"/>
      <p:bldP spid="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ltLang="zh-TW" dirty="0">
                <a:latin typeface="Arial" charset="0"/>
                <a:ea typeface="新細明體" pitchFamily="18" charset="-120"/>
              </a:rPr>
              <a:t>Traffic Intersection</a:t>
            </a:r>
          </a:p>
        </p:txBody>
      </p:sp>
      <p:grpSp>
        <p:nvGrpSpPr>
          <p:cNvPr id="5" name="Group 22"/>
          <p:cNvGrpSpPr>
            <a:grpSpLocks/>
          </p:cNvGrpSpPr>
          <p:nvPr/>
        </p:nvGrpSpPr>
        <p:grpSpPr bwMode="auto">
          <a:xfrm>
            <a:off x="1425489" y="1689756"/>
            <a:ext cx="2899442" cy="1755876"/>
            <a:chOff x="960" y="928"/>
            <a:chExt cx="3840" cy="2928"/>
          </a:xfrm>
        </p:grpSpPr>
        <p:pic>
          <p:nvPicPr>
            <p:cNvPr id="6" name="Picture 2" descr="Car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8" y="930"/>
              <a:ext cx="407" cy="52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 name="Picture 3" descr="Car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6" y="3285"/>
              <a:ext cx="864"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Car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 y="1485"/>
              <a:ext cx="912"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Car6x"/>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2" y="2615"/>
              <a:ext cx="417" cy="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Car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2" y="2368"/>
              <a:ext cx="672"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Car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72" y="2368"/>
              <a:ext cx="672"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car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8" y="1984"/>
              <a:ext cx="552" cy="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descr="car_red"/>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84" y="2128"/>
              <a:ext cx="5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p:cNvSpPr>
              <a:spLocks noChangeArrowheads="1"/>
            </p:cNvSpPr>
            <p:nvPr/>
          </p:nvSpPr>
          <p:spPr bwMode="auto">
            <a:xfrm>
              <a:off x="960" y="928"/>
              <a:ext cx="1536" cy="1152"/>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15" name="Rectangle 11"/>
            <p:cNvSpPr>
              <a:spLocks noChangeArrowheads="1"/>
            </p:cNvSpPr>
            <p:nvPr/>
          </p:nvSpPr>
          <p:spPr bwMode="auto">
            <a:xfrm>
              <a:off x="3264" y="928"/>
              <a:ext cx="1536" cy="1152"/>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16" name="Rectangle 12"/>
            <p:cNvSpPr>
              <a:spLocks noChangeArrowheads="1"/>
            </p:cNvSpPr>
            <p:nvPr/>
          </p:nvSpPr>
          <p:spPr bwMode="auto">
            <a:xfrm>
              <a:off x="960" y="2704"/>
              <a:ext cx="1536" cy="1104"/>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17" name="Rectangle 13"/>
            <p:cNvSpPr>
              <a:spLocks noChangeArrowheads="1"/>
            </p:cNvSpPr>
            <p:nvPr/>
          </p:nvSpPr>
          <p:spPr bwMode="auto">
            <a:xfrm>
              <a:off x="3264" y="2704"/>
              <a:ext cx="1536" cy="1104"/>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b="1">
                <a:latin typeface="Times New Roman" pitchFamily="18" charset="0"/>
              </a:endParaRPr>
            </a:p>
          </p:txBody>
        </p:sp>
        <p:sp>
          <p:nvSpPr>
            <p:cNvPr id="18" name="Line 14"/>
            <p:cNvSpPr>
              <a:spLocks noChangeShapeType="1"/>
            </p:cNvSpPr>
            <p:nvPr/>
          </p:nvSpPr>
          <p:spPr bwMode="auto">
            <a:xfrm flipH="1">
              <a:off x="960" y="2368"/>
              <a:ext cx="1536"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5"/>
            <p:cNvSpPr>
              <a:spLocks noChangeShapeType="1"/>
            </p:cNvSpPr>
            <p:nvPr/>
          </p:nvSpPr>
          <p:spPr bwMode="auto">
            <a:xfrm>
              <a:off x="3264" y="2368"/>
              <a:ext cx="1536"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6"/>
            <p:cNvSpPr>
              <a:spLocks noChangeShapeType="1"/>
            </p:cNvSpPr>
            <p:nvPr/>
          </p:nvSpPr>
          <p:spPr bwMode="auto">
            <a:xfrm>
              <a:off x="2880" y="1072"/>
              <a:ext cx="0" cy="100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7"/>
            <p:cNvSpPr>
              <a:spLocks noChangeShapeType="1"/>
            </p:cNvSpPr>
            <p:nvPr/>
          </p:nvSpPr>
          <p:spPr bwMode="auto">
            <a:xfrm>
              <a:off x="2880" y="2704"/>
              <a:ext cx="0" cy="100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16922" y="3057037"/>
            <a:ext cx="4914900" cy="2913734"/>
          </a:xfrm>
          <a:prstGeom prst="rect">
            <a:avLst/>
          </a:prstGeom>
        </p:spPr>
      </p:pic>
      <p:sp>
        <p:nvSpPr>
          <p:cNvPr id="3" name="Footer Placeholder 2">
            <a:extLst>
              <a:ext uri="{FF2B5EF4-FFF2-40B4-BE49-F238E27FC236}">
                <a16:creationId xmlns:a16="http://schemas.microsoft.com/office/drawing/2014/main" id="{FA2982B5-07FA-4DD5-80BD-BD6EB681850E}"/>
              </a:ext>
            </a:extLst>
          </p:cNvPr>
          <p:cNvSpPr>
            <a:spLocks noGrp="1"/>
          </p:cNvSpPr>
          <p:nvPr>
            <p:ph type="ftr" sz="quarter" idx="11"/>
          </p:nvPr>
        </p:nvSpPr>
        <p:spPr/>
        <p:txBody>
          <a:bodyPr/>
          <a:lstStyle/>
          <a:p>
            <a:pPr>
              <a:defRPr/>
            </a:pPr>
            <a:r>
              <a:rPr lang="en-US"/>
              <a:t>Concurrency (13)</a:t>
            </a:r>
            <a:endParaRPr lang="en-US" dirty="0"/>
          </a:p>
        </p:txBody>
      </p:sp>
      <p:sp>
        <p:nvSpPr>
          <p:cNvPr id="4" name="Slide Number Placeholder 3">
            <a:extLst>
              <a:ext uri="{FF2B5EF4-FFF2-40B4-BE49-F238E27FC236}">
                <a16:creationId xmlns:a16="http://schemas.microsoft.com/office/drawing/2014/main" id="{F1512AA8-C4EC-4329-B250-C9BA6B66CE0C}"/>
              </a:ext>
            </a:extLst>
          </p:cNvPr>
          <p:cNvSpPr>
            <a:spLocks noGrp="1"/>
          </p:cNvSpPr>
          <p:nvPr>
            <p:ph type="sldNum" sz="quarter" idx="12"/>
          </p:nvPr>
        </p:nvSpPr>
        <p:spPr/>
        <p:txBody>
          <a:bodyPr/>
          <a:lstStyle/>
          <a:p>
            <a:pPr>
              <a:defRPr/>
            </a:pPr>
            <a:fld id="{0D7B5496-982B-480A-8085-B08F2CA91C21}" type="slidenum">
              <a:rPr lang="en-US" smtClean="0"/>
              <a:pPr>
                <a:defRPr/>
              </a:pPr>
              <a:t>36</a:t>
            </a:fld>
            <a:endParaRPr lang="en-US" dirty="0"/>
          </a:p>
        </p:txBody>
      </p:sp>
    </p:spTree>
    <p:extLst>
      <p:ext uri="{BB962C8B-B14F-4D97-AF65-F5344CB8AC3E}">
        <p14:creationId xmlns:p14="http://schemas.microsoft.com/office/powerpoint/2010/main" val="589029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7781"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a:t>Handling Deadlock</a:t>
            </a:r>
          </a:p>
        </p:txBody>
      </p:sp>
      <p:sp>
        <p:nvSpPr>
          <p:cNvPr id="2170883" name="Rectangle 3"/>
          <p:cNvSpPr>
            <a:spLocks noGrp="1" noChangeArrowheads="1"/>
          </p:cNvSpPr>
          <p:nvPr>
            <p:ph type="body" idx="4294967295"/>
          </p:nvPr>
        </p:nvSpPr>
        <p:spPr>
          <a:xfrm>
            <a:off x="522515" y="1233488"/>
            <a:ext cx="9692639" cy="5313362"/>
          </a:xfrm>
        </p:spPr>
        <p:txBody>
          <a:bodyPr vert="horz" wrap="square" lIns="92075" tIns="46038" rIns="92075" bIns="46038" numCol="1" anchor="t" anchorCtr="0" compatLnSpc="1">
            <a:prstTxWarp prst="textNoShape">
              <a:avLst/>
            </a:prstTxWarp>
          </a:bodyPr>
          <a:lstStyle/>
          <a:p>
            <a:r>
              <a:rPr lang="en-US" sz="2800" dirty="0"/>
              <a:t>Four general approaches exist for dealing with deadlock.</a:t>
            </a:r>
          </a:p>
          <a:p>
            <a:pPr marL="914400" lvl="1" indent="-457200">
              <a:buSzPct val="100000"/>
              <a:buFont typeface="+mj-lt"/>
              <a:buAutoNum type="arabicPeriod"/>
            </a:pPr>
            <a:r>
              <a:rPr lang="en-US" sz="2400" dirty="0"/>
              <a:t>Prevent deadlock</a:t>
            </a:r>
          </a:p>
          <a:p>
            <a:pPr lvl="2"/>
            <a:r>
              <a:rPr lang="en-US" sz="2000" dirty="0"/>
              <a:t>by adopting a policy that eliminates one of the conditions.</a:t>
            </a:r>
          </a:p>
          <a:p>
            <a:pPr marL="914400" lvl="1" indent="-457200">
              <a:buSzPct val="100000"/>
              <a:buFont typeface="+mj-lt"/>
              <a:buAutoNum type="arabicPeriod" startAt="2"/>
            </a:pPr>
            <a:r>
              <a:rPr lang="en-US" sz="2400" dirty="0"/>
              <a:t>Avoid deadlock</a:t>
            </a:r>
          </a:p>
          <a:p>
            <a:pPr lvl="2"/>
            <a:r>
              <a:rPr lang="en-US" sz="2000" dirty="0"/>
              <a:t>by making the appropriate dynamic choices based on the current state of resource allocation.</a:t>
            </a:r>
          </a:p>
          <a:p>
            <a:pPr marL="914400" lvl="1" indent="-457200">
              <a:buSzPct val="100000"/>
              <a:buFont typeface="+mj-lt"/>
              <a:buAutoNum type="arabicPeriod" startAt="3"/>
            </a:pPr>
            <a:r>
              <a:rPr lang="en-US" sz="2400" dirty="0"/>
              <a:t>Detect Deadlock</a:t>
            </a:r>
          </a:p>
          <a:p>
            <a:pPr lvl="2"/>
            <a:r>
              <a:rPr lang="en-US" sz="2000" dirty="0"/>
              <a:t>by checking whether conditions 1 through 4 hold  and take action to recover.</a:t>
            </a:r>
          </a:p>
          <a:p>
            <a:pPr marL="914400" lvl="1" indent="-457200">
              <a:buSzPct val="100000"/>
              <a:buFont typeface="+mj-lt"/>
              <a:buAutoNum type="arabicPeriod" startAt="4"/>
            </a:pPr>
            <a:r>
              <a:rPr lang="en-US" sz="2400" dirty="0"/>
              <a:t>Ignore Deadlock</a:t>
            </a:r>
          </a:p>
          <a:p>
            <a:pPr lvl="2"/>
            <a:r>
              <a:rPr lang="en-US" sz="2000" dirty="0"/>
              <a:t>System may hang, so??</a:t>
            </a:r>
          </a:p>
        </p:txBody>
      </p:sp>
      <p:sp>
        <p:nvSpPr>
          <p:cNvPr id="5" name="Footer Placeholder 1">
            <a:extLst>
              <a:ext uri="{FF2B5EF4-FFF2-40B4-BE49-F238E27FC236}">
                <a16:creationId xmlns:a16="http://schemas.microsoft.com/office/drawing/2014/main" id="{0A51155B-8A1F-4DC3-BA0B-BF28B1FAF2FC}"/>
              </a:ext>
            </a:extLst>
          </p:cNvPr>
          <p:cNvSpPr>
            <a:spLocks noGrp="1"/>
          </p:cNvSpPr>
          <p:nvPr>
            <p:ph type="ftr" sz="quarter" idx="11"/>
          </p:nvPr>
        </p:nvSpPr>
        <p:spPr>
          <a:xfrm>
            <a:off x="4114802" y="908820"/>
            <a:ext cx="6505575" cy="317525"/>
          </a:xfrm>
        </p:spPr>
        <p:txBody>
          <a:bodyPr/>
          <a:lstStyle/>
          <a:p>
            <a:pPr>
              <a:defRPr/>
            </a:pPr>
            <a:r>
              <a:rPr lang="en-US"/>
              <a:t>Concurrency (13)</a:t>
            </a:r>
            <a:endParaRPr lang="en-US" dirty="0"/>
          </a:p>
        </p:txBody>
      </p:sp>
      <p:sp>
        <p:nvSpPr>
          <p:cNvPr id="6" name="Slide Number Placeholder 3">
            <a:extLst>
              <a:ext uri="{FF2B5EF4-FFF2-40B4-BE49-F238E27FC236}">
                <a16:creationId xmlns:a16="http://schemas.microsoft.com/office/drawing/2014/main" id="{2DD46AE7-692F-4D3D-A633-7E3F89066069}"/>
              </a:ext>
            </a:extLst>
          </p:cNvPr>
          <p:cNvSpPr>
            <a:spLocks noGrp="1"/>
          </p:cNvSpPr>
          <p:nvPr>
            <p:ph type="sldNum" sz="quarter" idx="12"/>
          </p:nvPr>
        </p:nvSpPr>
        <p:spPr>
          <a:xfrm>
            <a:off x="0" y="908819"/>
            <a:ext cx="658368" cy="274320"/>
          </a:xfrm>
        </p:spPr>
        <p:txBody>
          <a:bodyPr/>
          <a:lstStyle/>
          <a:p>
            <a:pPr>
              <a:defRPr/>
            </a:pPr>
            <a:fld id="{0D7B5496-982B-480A-8085-B08F2CA91C21}" type="slidenum">
              <a:rPr lang="en-US" smtClean="0"/>
              <a:pPr>
                <a:defRPr/>
              </a:pPr>
              <a:t>37</a:t>
            </a:fld>
            <a:endParaRPr lang="en-US" dirty="0"/>
          </a:p>
        </p:txBody>
      </p:sp>
    </p:spTree>
    <p:extLst>
      <p:ext uri="{BB962C8B-B14F-4D97-AF65-F5344CB8AC3E}">
        <p14:creationId xmlns:p14="http://schemas.microsoft.com/office/powerpoint/2010/main" val="344923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70883">
                                            <p:txEl>
                                              <p:pRg st="0" end="0"/>
                                            </p:txEl>
                                          </p:spTgt>
                                        </p:tgtEl>
                                        <p:attrNameLst>
                                          <p:attrName>style.visibility</p:attrName>
                                        </p:attrNameLst>
                                      </p:cBhvr>
                                      <p:to>
                                        <p:strVal val="visible"/>
                                      </p:to>
                                    </p:set>
                                    <p:animEffect transition="in" filter="fade">
                                      <p:cBhvr>
                                        <p:cTn id="7" dur="500"/>
                                        <p:tgtEl>
                                          <p:spTgt spid="2170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70883">
                                            <p:txEl>
                                              <p:pRg st="1" end="1"/>
                                            </p:txEl>
                                          </p:spTgt>
                                        </p:tgtEl>
                                        <p:attrNameLst>
                                          <p:attrName>style.visibility</p:attrName>
                                        </p:attrNameLst>
                                      </p:cBhvr>
                                      <p:to>
                                        <p:strVal val="visible"/>
                                      </p:to>
                                    </p:set>
                                    <p:animEffect transition="in" filter="fade">
                                      <p:cBhvr>
                                        <p:cTn id="12" dur="500"/>
                                        <p:tgtEl>
                                          <p:spTgt spid="217088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70883">
                                            <p:txEl>
                                              <p:pRg st="2" end="2"/>
                                            </p:txEl>
                                          </p:spTgt>
                                        </p:tgtEl>
                                        <p:attrNameLst>
                                          <p:attrName>style.visibility</p:attrName>
                                        </p:attrNameLst>
                                      </p:cBhvr>
                                      <p:to>
                                        <p:strVal val="visible"/>
                                      </p:to>
                                    </p:set>
                                    <p:animEffect transition="in" filter="fade">
                                      <p:cBhvr>
                                        <p:cTn id="15" dur="500"/>
                                        <p:tgtEl>
                                          <p:spTgt spid="21708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70883">
                                            <p:txEl>
                                              <p:pRg st="3" end="3"/>
                                            </p:txEl>
                                          </p:spTgt>
                                        </p:tgtEl>
                                        <p:attrNameLst>
                                          <p:attrName>style.visibility</p:attrName>
                                        </p:attrNameLst>
                                      </p:cBhvr>
                                      <p:to>
                                        <p:strVal val="visible"/>
                                      </p:to>
                                    </p:set>
                                    <p:animEffect transition="in" filter="fade">
                                      <p:cBhvr>
                                        <p:cTn id="20" dur="500"/>
                                        <p:tgtEl>
                                          <p:spTgt spid="217088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70883">
                                            <p:txEl>
                                              <p:pRg st="4" end="4"/>
                                            </p:txEl>
                                          </p:spTgt>
                                        </p:tgtEl>
                                        <p:attrNameLst>
                                          <p:attrName>style.visibility</p:attrName>
                                        </p:attrNameLst>
                                      </p:cBhvr>
                                      <p:to>
                                        <p:strVal val="visible"/>
                                      </p:to>
                                    </p:set>
                                    <p:animEffect transition="in" filter="fade">
                                      <p:cBhvr>
                                        <p:cTn id="23" dur="500"/>
                                        <p:tgtEl>
                                          <p:spTgt spid="217088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70883">
                                            <p:txEl>
                                              <p:pRg st="5" end="5"/>
                                            </p:txEl>
                                          </p:spTgt>
                                        </p:tgtEl>
                                        <p:attrNameLst>
                                          <p:attrName>style.visibility</p:attrName>
                                        </p:attrNameLst>
                                      </p:cBhvr>
                                      <p:to>
                                        <p:strVal val="visible"/>
                                      </p:to>
                                    </p:set>
                                    <p:animEffect transition="in" filter="fade">
                                      <p:cBhvr>
                                        <p:cTn id="28" dur="500"/>
                                        <p:tgtEl>
                                          <p:spTgt spid="217088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70883">
                                            <p:txEl>
                                              <p:pRg st="6" end="6"/>
                                            </p:txEl>
                                          </p:spTgt>
                                        </p:tgtEl>
                                        <p:attrNameLst>
                                          <p:attrName>style.visibility</p:attrName>
                                        </p:attrNameLst>
                                      </p:cBhvr>
                                      <p:to>
                                        <p:strVal val="visible"/>
                                      </p:to>
                                    </p:set>
                                    <p:animEffect transition="in" filter="fade">
                                      <p:cBhvr>
                                        <p:cTn id="31" dur="500"/>
                                        <p:tgtEl>
                                          <p:spTgt spid="217088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70883">
                                            <p:txEl>
                                              <p:pRg st="7" end="7"/>
                                            </p:txEl>
                                          </p:spTgt>
                                        </p:tgtEl>
                                        <p:attrNameLst>
                                          <p:attrName>style.visibility</p:attrName>
                                        </p:attrNameLst>
                                      </p:cBhvr>
                                      <p:to>
                                        <p:strVal val="visible"/>
                                      </p:to>
                                    </p:set>
                                    <p:animEffect transition="in" filter="fade">
                                      <p:cBhvr>
                                        <p:cTn id="36" dur="500"/>
                                        <p:tgtEl>
                                          <p:spTgt spid="217088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70883">
                                            <p:txEl>
                                              <p:pRg st="8" end="8"/>
                                            </p:txEl>
                                          </p:spTgt>
                                        </p:tgtEl>
                                        <p:attrNameLst>
                                          <p:attrName>style.visibility</p:attrName>
                                        </p:attrNameLst>
                                      </p:cBhvr>
                                      <p:to>
                                        <p:strVal val="visible"/>
                                      </p:to>
                                    </p:set>
                                    <p:animEffect transition="in" filter="fade">
                                      <p:cBhvr>
                                        <p:cTn id="39" dur="500"/>
                                        <p:tgtEl>
                                          <p:spTgt spid="21708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883" grpId="0" build="p" bldLvl="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nkey programmers">
            <a:extLst>
              <a:ext uri="{FF2B5EF4-FFF2-40B4-BE49-F238E27FC236}">
                <a16:creationId xmlns:a16="http://schemas.microsoft.com/office/drawing/2014/main" id="{541F3F45-3494-4844-B869-92B6B1BEC979}"/>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hought Bubble: Cloud 4">
            <a:extLst>
              <a:ext uri="{FF2B5EF4-FFF2-40B4-BE49-F238E27FC236}">
                <a16:creationId xmlns:a16="http://schemas.microsoft.com/office/drawing/2014/main" id="{8F3E42C3-0146-41D4-98D1-826C8870EFD0}"/>
              </a:ext>
            </a:extLst>
          </p:cNvPr>
          <p:cNvSpPr/>
          <p:nvPr/>
        </p:nvSpPr>
        <p:spPr>
          <a:xfrm>
            <a:off x="4434348" y="324464"/>
            <a:ext cx="2182761" cy="1229032"/>
          </a:xfrm>
          <a:prstGeom prst="cloudCallout">
            <a:avLst>
              <a:gd name="adj1" fmla="val 91605"/>
              <a:gd name="adj2" fmla="val 521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omic Sans MS" panose="030F0702030302020204" pitchFamily="66" charset="0"/>
              </a:rPr>
              <a:t>Be Safe</a:t>
            </a:r>
          </a:p>
        </p:txBody>
      </p:sp>
      <p:pic>
        <p:nvPicPr>
          <p:cNvPr id="6" name="Picture 5">
            <a:extLst>
              <a:ext uri="{FF2B5EF4-FFF2-40B4-BE49-F238E27FC236}">
                <a16:creationId xmlns:a16="http://schemas.microsoft.com/office/drawing/2014/main" id="{7EDB1758-187B-4E58-A8B9-4D2448FA9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47633">
            <a:off x="7704102" y="1889526"/>
            <a:ext cx="1246948" cy="1051464"/>
          </a:xfrm>
          <a:prstGeom prst="rect">
            <a:avLst/>
          </a:prstGeom>
        </p:spPr>
      </p:pic>
    </p:spTree>
    <p:extLst>
      <p:ext uri="{BB962C8B-B14F-4D97-AF65-F5344CB8AC3E}">
        <p14:creationId xmlns:p14="http://schemas.microsoft.com/office/powerpoint/2010/main" val="353182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6754" name="Rectangle 2"/>
          <p:cNvSpPr>
            <a:spLocks noGrp="1" noChangeArrowheads="1"/>
          </p:cNvSpPr>
          <p:nvPr>
            <p:ph type="title"/>
          </p:nvPr>
        </p:nvSpPr>
        <p:spPr/>
        <p:txBody>
          <a:bodyPr/>
          <a:lstStyle/>
          <a:p>
            <a:r>
              <a:rPr lang="en-US" dirty="0"/>
              <a:t>Writers/Readers</a:t>
            </a:r>
          </a:p>
        </p:txBody>
      </p:sp>
      <p:sp>
        <p:nvSpPr>
          <p:cNvPr id="2506755" name="Text Box 3"/>
          <p:cNvSpPr txBox="1">
            <a:spLocks noChangeArrowheads="1"/>
          </p:cNvSpPr>
          <p:nvPr/>
        </p:nvSpPr>
        <p:spPr bwMode="auto">
          <a:xfrm>
            <a:off x="611364" y="1739901"/>
            <a:ext cx="3597275"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lnSpc>
                <a:spcPct val="90000"/>
              </a:lnSpc>
            </a:pPr>
            <a:r>
              <a:rPr lang="en-US" b="1" dirty="0">
                <a:latin typeface="Courier New" pitchFamily="49" charset="0"/>
              </a:rPr>
              <a:t>while(true)</a:t>
            </a:r>
          </a:p>
          <a:p>
            <a:pPr eaLnBrk="0" hangingPunct="0">
              <a:lnSpc>
                <a:spcPct val="90000"/>
              </a:lnSpc>
            </a:pPr>
            <a:r>
              <a:rPr lang="en-US" b="1" dirty="0">
                <a:latin typeface="Courier New" pitchFamily="49" charset="0"/>
              </a:rPr>
              <a:t>{ wait(</a:t>
            </a:r>
            <a:r>
              <a:rPr lang="en-US" b="1" dirty="0" err="1">
                <a:latin typeface="Courier New" pitchFamily="49" charset="0"/>
              </a:rPr>
              <a:t>outerQ</a:t>
            </a:r>
            <a:r>
              <a:rPr lang="en-US" b="1" dirty="0">
                <a:latin typeface="Courier New" pitchFamily="49" charset="0"/>
              </a:rPr>
              <a:t>);</a:t>
            </a:r>
          </a:p>
          <a:p>
            <a:pPr eaLnBrk="0" hangingPunct="0">
              <a:lnSpc>
                <a:spcPct val="90000"/>
              </a:lnSpc>
            </a:pPr>
            <a:r>
              <a:rPr lang="en-US" b="1" dirty="0">
                <a:solidFill>
                  <a:srgbClr val="669900"/>
                </a:solidFill>
                <a:latin typeface="Courier New" pitchFamily="49" charset="0"/>
              </a:rPr>
              <a:t>    </a:t>
            </a:r>
            <a:r>
              <a:rPr lang="en-US" b="1" dirty="0">
                <a:solidFill>
                  <a:srgbClr val="009900"/>
                </a:solidFill>
                <a:latin typeface="Courier New" pitchFamily="49" charset="0"/>
              </a:rPr>
              <a:t>wait(</a:t>
            </a:r>
            <a:r>
              <a:rPr lang="en-US" b="1" dirty="0" err="1">
                <a:solidFill>
                  <a:srgbClr val="009900"/>
                </a:solidFill>
                <a:latin typeface="Courier New" pitchFamily="49" charset="0"/>
              </a:rPr>
              <a:t>rsem</a:t>
            </a:r>
            <a:r>
              <a:rPr lang="en-US" b="1" dirty="0">
                <a:solidFill>
                  <a:srgbClr val="009900"/>
                </a:solidFill>
                <a:latin typeface="Courier New" pitchFamily="49" charset="0"/>
              </a:rPr>
              <a:t>);</a:t>
            </a:r>
          </a:p>
          <a:p>
            <a:pPr eaLnBrk="0" hangingPunct="0">
              <a:lnSpc>
                <a:spcPct val="90000"/>
              </a:lnSpc>
            </a:pPr>
            <a:r>
              <a:rPr lang="en-US" b="1" dirty="0">
                <a:solidFill>
                  <a:srgbClr val="009900"/>
                </a:solidFill>
                <a:latin typeface="Courier New" pitchFamily="49" charset="0"/>
              </a:rPr>
              <a:t>      wait(</a:t>
            </a:r>
            <a:r>
              <a:rPr lang="en-US" b="1" dirty="0" err="1">
                <a:solidFill>
                  <a:srgbClr val="009900"/>
                </a:solidFill>
                <a:latin typeface="Courier New" pitchFamily="49" charset="0"/>
              </a:rPr>
              <a:t>rmutex</a:t>
            </a:r>
            <a:r>
              <a:rPr lang="en-US" b="1" dirty="0">
                <a:solidFill>
                  <a:srgbClr val="009900"/>
                </a:solidFill>
                <a:latin typeface="Courier New" pitchFamily="49" charset="0"/>
              </a:rPr>
              <a:t>);</a:t>
            </a:r>
          </a:p>
          <a:p>
            <a:pPr eaLnBrk="0" hangingPunct="0">
              <a:lnSpc>
                <a:spcPct val="90000"/>
              </a:lnSpc>
            </a:pPr>
            <a:r>
              <a:rPr lang="en-US" b="1" dirty="0">
                <a:solidFill>
                  <a:srgbClr val="009900"/>
                </a:solidFill>
                <a:latin typeface="Courier New" pitchFamily="49" charset="0"/>
              </a:rPr>
              <a:t>        </a:t>
            </a:r>
            <a:r>
              <a:rPr lang="en-US" b="1" dirty="0" err="1">
                <a:solidFill>
                  <a:srgbClr val="009900"/>
                </a:solidFill>
                <a:latin typeface="Courier New" pitchFamily="49" charset="0"/>
              </a:rPr>
              <a:t>readcnt</a:t>
            </a:r>
            <a:r>
              <a:rPr lang="en-US" b="1" dirty="0">
                <a:solidFill>
                  <a:srgbClr val="009900"/>
                </a:solidFill>
                <a:latin typeface="Courier New" pitchFamily="49" charset="0"/>
              </a:rPr>
              <a:t>++</a:t>
            </a:r>
          </a:p>
          <a:p>
            <a:pPr eaLnBrk="0" hangingPunct="0">
              <a:lnSpc>
                <a:spcPct val="90000"/>
              </a:lnSpc>
            </a:pPr>
            <a:r>
              <a:rPr lang="en-US" b="1" dirty="0">
                <a:solidFill>
                  <a:srgbClr val="009900"/>
                </a:solidFill>
                <a:latin typeface="Courier New" pitchFamily="49" charset="0"/>
              </a:rPr>
              <a:t>        if (</a:t>
            </a:r>
            <a:r>
              <a:rPr lang="en-US" b="1" dirty="0" err="1">
                <a:solidFill>
                  <a:srgbClr val="009900"/>
                </a:solidFill>
                <a:latin typeface="Courier New" pitchFamily="49" charset="0"/>
              </a:rPr>
              <a:t>readcnt</a:t>
            </a:r>
            <a:r>
              <a:rPr lang="en-US" b="1" dirty="0">
                <a:solidFill>
                  <a:srgbClr val="009900"/>
                </a:solidFill>
                <a:latin typeface="Courier New" pitchFamily="49" charset="0"/>
              </a:rPr>
              <a:t> == 1)</a:t>
            </a:r>
          </a:p>
          <a:p>
            <a:pPr eaLnBrk="0" hangingPunct="0">
              <a:lnSpc>
                <a:spcPct val="90000"/>
              </a:lnSpc>
            </a:pPr>
            <a:r>
              <a:rPr lang="en-US" b="1" dirty="0">
                <a:solidFill>
                  <a:schemeClr val="tx2"/>
                </a:solidFill>
                <a:latin typeface="Courier New" pitchFamily="49" charset="0"/>
              </a:rPr>
              <a:t>          </a:t>
            </a:r>
            <a:r>
              <a:rPr lang="en-US" b="1" dirty="0">
                <a:solidFill>
                  <a:srgbClr val="FF0033"/>
                </a:solidFill>
                <a:latin typeface="Courier New" pitchFamily="49" charset="0"/>
              </a:rPr>
              <a:t>wait(</a:t>
            </a:r>
            <a:r>
              <a:rPr lang="en-US" b="1" dirty="0" err="1">
                <a:solidFill>
                  <a:srgbClr val="FF0033"/>
                </a:solidFill>
                <a:latin typeface="Courier New" pitchFamily="49" charset="0"/>
              </a:rPr>
              <a:t>wsem</a:t>
            </a:r>
            <a:r>
              <a:rPr lang="en-US" b="1" dirty="0">
                <a:solidFill>
                  <a:srgbClr val="FF0033"/>
                </a:solidFill>
                <a:latin typeface="Courier New" pitchFamily="49" charset="0"/>
              </a:rPr>
              <a:t>);</a:t>
            </a:r>
          </a:p>
          <a:p>
            <a:pPr eaLnBrk="0" hangingPunct="0">
              <a:lnSpc>
                <a:spcPct val="90000"/>
              </a:lnSpc>
            </a:pPr>
            <a:r>
              <a:rPr lang="en-US" b="1" dirty="0">
                <a:solidFill>
                  <a:srgbClr val="669900"/>
                </a:solidFill>
                <a:latin typeface="Courier New" pitchFamily="49" charset="0"/>
              </a:rPr>
              <a:t>      </a:t>
            </a:r>
            <a:r>
              <a:rPr lang="en-US" b="1" dirty="0">
                <a:solidFill>
                  <a:srgbClr val="009900"/>
                </a:solidFill>
                <a:latin typeface="Courier New" pitchFamily="49" charset="0"/>
              </a:rPr>
              <a:t>signal(</a:t>
            </a:r>
            <a:r>
              <a:rPr lang="en-US" b="1" dirty="0" err="1">
                <a:solidFill>
                  <a:srgbClr val="009900"/>
                </a:solidFill>
                <a:latin typeface="Courier New" pitchFamily="49" charset="0"/>
              </a:rPr>
              <a:t>rmutex</a:t>
            </a:r>
            <a:r>
              <a:rPr lang="en-US" b="1" dirty="0">
                <a:solidFill>
                  <a:srgbClr val="009900"/>
                </a:solidFill>
                <a:latin typeface="Courier New" pitchFamily="49" charset="0"/>
              </a:rPr>
              <a:t>);</a:t>
            </a:r>
          </a:p>
          <a:p>
            <a:pPr eaLnBrk="0" hangingPunct="0">
              <a:lnSpc>
                <a:spcPct val="90000"/>
              </a:lnSpc>
            </a:pPr>
            <a:r>
              <a:rPr lang="en-US" b="1" dirty="0">
                <a:solidFill>
                  <a:srgbClr val="009900"/>
                </a:solidFill>
                <a:latin typeface="Courier New" pitchFamily="49" charset="0"/>
              </a:rPr>
              <a:t>    signal(</a:t>
            </a:r>
            <a:r>
              <a:rPr lang="en-US" b="1" dirty="0" err="1">
                <a:solidFill>
                  <a:srgbClr val="009900"/>
                </a:solidFill>
                <a:latin typeface="Courier New" pitchFamily="49" charset="0"/>
              </a:rPr>
              <a:t>rsem</a:t>
            </a:r>
            <a:r>
              <a:rPr lang="en-US" b="1" dirty="0">
                <a:solidFill>
                  <a:srgbClr val="009900"/>
                </a:solidFill>
                <a:latin typeface="Courier New" pitchFamily="49" charset="0"/>
              </a:rPr>
              <a:t>);</a:t>
            </a:r>
          </a:p>
          <a:p>
            <a:pPr eaLnBrk="0" hangingPunct="0">
              <a:lnSpc>
                <a:spcPct val="90000"/>
              </a:lnSpc>
            </a:pPr>
            <a:r>
              <a:rPr lang="en-US" b="1" dirty="0">
                <a:solidFill>
                  <a:schemeClr val="tx2"/>
                </a:solidFill>
                <a:latin typeface="Courier New" pitchFamily="49" charset="0"/>
              </a:rPr>
              <a:t>  signal(</a:t>
            </a:r>
            <a:r>
              <a:rPr lang="en-US" b="1" dirty="0" err="1">
                <a:solidFill>
                  <a:schemeClr val="tx2"/>
                </a:solidFill>
                <a:latin typeface="Courier New" pitchFamily="49" charset="0"/>
              </a:rPr>
              <a:t>outerQ</a:t>
            </a:r>
            <a:r>
              <a:rPr lang="en-US" b="1" dirty="0">
                <a:solidFill>
                  <a:schemeClr val="tx2"/>
                </a:solidFill>
                <a:latin typeface="Courier New" pitchFamily="49" charset="0"/>
              </a:rPr>
              <a:t>);</a:t>
            </a:r>
          </a:p>
          <a:p>
            <a:pPr eaLnBrk="0" hangingPunct="0">
              <a:lnSpc>
                <a:spcPct val="90000"/>
              </a:lnSpc>
            </a:pPr>
            <a:endParaRPr lang="en-US" b="1" dirty="0">
              <a:solidFill>
                <a:schemeClr val="tx2"/>
              </a:solidFill>
              <a:latin typeface="Courier New" pitchFamily="49" charset="0"/>
            </a:endParaRPr>
          </a:p>
          <a:p>
            <a:pPr eaLnBrk="0" hangingPunct="0">
              <a:lnSpc>
                <a:spcPct val="90000"/>
              </a:lnSpc>
            </a:pPr>
            <a:r>
              <a:rPr lang="en-US" b="1" dirty="0">
                <a:solidFill>
                  <a:schemeClr val="tx2"/>
                </a:solidFill>
                <a:latin typeface="Courier New" pitchFamily="49" charset="0"/>
              </a:rPr>
              <a:t>  READ</a:t>
            </a:r>
          </a:p>
          <a:p>
            <a:pPr eaLnBrk="0" hangingPunct="0">
              <a:lnSpc>
                <a:spcPct val="90000"/>
              </a:lnSpc>
            </a:pPr>
            <a:endParaRPr lang="en-US" b="1" dirty="0">
              <a:solidFill>
                <a:schemeClr val="tx2"/>
              </a:solidFill>
              <a:latin typeface="Courier New" pitchFamily="49" charset="0"/>
            </a:endParaRPr>
          </a:p>
          <a:p>
            <a:pPr eaLnBrk="0" hangingPunct="0">
              <a:lnSpc>
                <a:spcPct val="90000"/>
              </a:lnSpc>
            </a:pPr>
            <a:r>
              <a:rPr lang="en-US" b="1" dirty="0">
                <a:solidFill>
                  <a:schemeClr val="tx2"/>
                </a:solidFill>
                <a:latin typeface="Courier New" pitchFamily="49" charset="0"/>
              </a:rPr>
              <a:t>  wait(</a:t>
            </a:r>
            <a:r>
              <a:rPr lang="en-US" b="1" dirty="0" err="1">
                <a:solidFill>
                  <a:schemeClr val="tx2"/>
                </a:solidFill>
                <a:latin typeface="Courier New" pitchFamily="49" charset="0"/>
              </a:rPr>
              <a:t>rmutex</a:t>
            </a:r>
            <a:r>
              <a:rPr lang="en-US" b="1" dirty="0">
                <a:solidFill>
                  <a:schemeClr val="tx2"/>
                </a:solidFill>
                <a:latin typeface="Courier New" pitchFamily="49" charset="0"/>
              </a:rPr>
              <a:t>);</a:t>
            </a:r>
          </a:p>
          <a:p>
            <a:pPr eaLnBrk="0" hangingPunct="0">
              <a:lnSpc>
                <a:spcPct val="90000"/>
              </a:lnSpc>
            </a:pPr>
            <a:r>
              <a:rPr lang="en-US" b="1" dirty="0">
                <a:solidFill>
                  <a:schemeClr val="tx2"/>
                </a:solidFill>
                <a:latin typeface="Courier New" pitchFamily="49" charset="0"/>
              </a:rPr>
              <a:t>    </a:t>
            </a:r>
            <a:r>
              <a:rPr lang="en-US" b="1" dirty="0" err="1">
                <a:solidFill>
                  <a:schemeClr val="tx2"/>
                </a:solidFill>
                <a:latin typeface="Courier New" pitchFamily="49" charset="0"/>
              </a:rPr>
              <a:t>readcnt</a:t>
            </a:r>
            <a:r>
              <a:rPr lang="en-US" b="1" dirty="0">
                <a:solidFill>
                  <a:schemeClr val="tx2"/>
                </a:solidFill>
                <a:latin typeface="Courier New" pitchFamily="49" charset="0"/>
              </a:rPr>
              <a:t>--;</a:t>
            </a:r>
          </a:p>
          <a:p>
            <a:pPr eaLnBrk="0" hangingPunct="0">
              <a:lnSpc>
                <a:spcPct val="90000"/>
              </a:lnSpc>
            </a:pPr>
            <a:r>
              <a:rPr lang="en-US" b="1" dirty="0">
                <a:solidFill>
                  <a:schemeClr val="tx2"/>
                </a:solidFill>
                <a:latin typeface="Courier New" pitchFamily="49" charset="0"/>
              </a:rPr>
              <a:t>    if(</a:t>
            </a:r>
            <a:r>
              <a:rPr lang="en-US" b="1" dirty="0" err="1">
                <a:solidFill>
                  <a:schemeClr val="tx2"/>
                </a:solidFill>
                <a:latin typeface="Courier New" pitchFamily="49" charset="0"/>
              </a:rPr>
              <a:t>readcnt</a:t>
            </a:r>
            <a:r>
              <a:rPr lang="en-US" b="1" dirty="0">
                <a:solidFill>
                  <a:schemeClr val="tx2"/>
                </a:solidFill>
                <a:latin typeface="Courier New" pitchFamily="49" charset="0"/>
              </a:rPr>
              <a:t> == 0)</a:t>
            </a:r>
          </a:p>
          <a:p>
            <a:pPr eaLnBrk="0" hangingPunct="0">
              <a:lnSpc>
                <a:spcPct val="90000"/>
              </a:lnSpc>
            </a:pPr>
            <a:r>
              <a:rPr lang="en-US" b="1" dirty="0">
                <a:solidFill>
                  <a:schemeClr val="tx2"/>
                </a:solidFill>
                <a:latin typeface="Courier New" pitchFamily="49" charset="0"/>
              </a:rPr>
              <a:t>      </a:t>
            </a:r>
            <a:r>
              <a:rPr lang="en-US" b="1" dirty="0">
                <a:solidFill>
                  <a:srgbClr val="FF0033"/>
                </a:solidFill>
                <a:latin typeface="Courier New" pitchFamily="49" charset="0"/>
              </a:rPr>
              <a:t>signal(</a:t>
            </a:r>
            <a:r>
              <a:rPr lang="en-US" b="1" dirty="0" err="1">
                <a:solidFill>
                  <a:srgbClr val="FF0033"/>
                </a:solidFill>
                <a:latin typeface="Courier New" pitchFamily="49" charset="0"/>
              </a:rPr>
              <a:t>wsem</a:t>
            </a:r>
            <a:r>
              <a:rPr lang="en-US" b="1" dirty="0">
                <a:solidFill>
                  <a:srgbClr val="FF0033"/>
                </a:solidFill>
                <a:latin typeface="Courier New" pitchFamily="49" charset="0"/>
              </a:rPr>
              <a:t>);</a:t>
            </a:r>
          </a:p>
          <a:p>
            <a:pPr eaLnBrk="0" hangingPunct="0">
              <a:lnSpc>
                <a:spcPct val="90000"/>
              </a:lnSpc>
            </a:pPr>
            <a:r>
              <a:rPr lang="en-US" b="1" dirty="0">
                <a:solidFill>
                  <a:schemeClr val="tx2"/>
                </a:solidFill>
                <a:latin typeface="Courier New" pitchFamily="49" charset="0"/>
              </a:rPr>
              <a:t>  signal(</a:t>
            </a:r>
            <a:r>
              <a:rPr lang="en-US" b="1" dirty="0" err="1">
                <a:solidFill>
                  <a:schemeClr val="tx2"/>
                </a:solidFill>
                <a:latin typeface="Courier New" pitchFamily="49" charset="0"/>
              </a:rPr>
              <a:t>rmutex</a:t>
            </a:r>
            <a:r>
              <a:rPr lang="en-US" b="1" dirty="0">
                <a:solidFill>
                  <a:schemeClr val="tx2"/>
                </a:solidFill>
                <a:latin typeface="Courier New" pitchFamily="49" charset="0"/>
              </a:rPr>
              <a:t>);</a:t>
            </a:r>
          </a:p>
          <a:p>
            <a:pPr eaLnBrk="0" hangingPunct="0">
              <a:lnSpc>
                <a:spcPct val="90000"/>
              </a:lnSpc>
            </a:pPr>
            <a:r>
              <a:rPr lang="en-US" b="1" dirty="0">
                <a:latin typeface="Courier New" pitchFamily="49" charset="0"/>
              </a:rPr>
              <a:t>};</a:t>
            </a:r>
          </a:p>
        </p:txBody>
      </p:sp>
      <p:sp>
        <p:nvSpPr>
          <p:cNvPr id="2506756" name="Text Box 4"/>
          <p:cNvSpPr txBox="1">
            <a:spLocks noChangeArrowheads="1"/>
          </p:cNvSpPr>
          <p:nvPr/>
        </p:nvSpPr>
        <p:spPr bwMode="auto">
          <a:xfrm>
            <a:off x="6127924" y="1739901"/>
            <a:ext cx="318770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lnSpc>
                <a:spcPct val="90000"/>
              </a:lnSpc>
            </a:pPr>
            <a:r>
              <a:rPr lang="en-US" b="1" dirty="0">
                <a:solidFill>
                  <a:schemeClr val="tx2"/>
                </a:solidFill>
                <a:latin typeface="Courier New" pitchFamily="49" charset="0"/>
              </a:rPr>
              <a:t>while(true)</a:t>
            </a:r>
          </a:p>
          <a:p>
            <a:pPr eaLnBrk="0" hangingPunct="0">
              <a:lnSpc>
                <a:spcPct val="90000"/>
              </a:lnSpc>
            </a:pPr>
            <a:r>
              <a:rPr lang="en-US" b="1" dirty="0">
                <a:solidFill>
                  <a:schemeClr val="tx2"/>
                </a:solidFill>
                <a:latin typeface="Courier New" pitchFamily="49" charset="0"/>
              </a:rPr>
              <a:t>{ wait(</a:t>
            </a:r>
            <a:r>
              <a:rPr lang="en-US" b="1" dirty="0" err="1">
                <a:solidFill>
                  <a:schemeClr val="tx2"/>
                </a:solidFill>
                <a:latin typeface="Courier New" pitchFamily="49" charset="0"/>
              </a:rPr>
              <a:t>wmutex</a:t>
            </a:r>
            <a:r>
              <a:rPr lang="en-US" b="1" dirty="0">
                <a:solidFill>
                  <a:schemeClr val="tx2"/>
                </a:solidFill>
                <a:latin typeface="Courier New" pitchFamily="49" charset="0"/>
              </a:rPr>
              <a:t>);</a:t>
            </a:r>
          </a:p>
          <a:p>
            <a:pPr eaLnBrk="0" hangingPunct="0">
              <a:lnSpc>
                <a:spcPct val="90000"/>
              </a:lnSpc>
            </a:pPr>
            <a:r>
              <a:rPr lang="en-US" b="1" dirty="0">
                <a:solidFill>
                  <a:schemeClr val="tx2"/>
                </a:solidFill>
                <a:latin typeface="Courier New" pitchFamily="49" charset="0"/>
              </a:rPr>
              <a:t>    </a:t>
            </a:r>
            <a:r>
              <a:rPr lang="en-US" b="1" dirty="0" err="1">
                <a:solidFill>
                  <a:schemeClr val="tx2"/>
                </a:solidFill>
                <a:latin typeface="Courier New" pitchFamily="49" charset="0"/>
              </a:rPr>
              <a:t>writecnt</a:t>
            </a:r>
            <a:r>
              <a:rPr lang="en-US" b="1" dirty="0">
                <a:solidFill>
                  <a:schemeClr val="tx2"/>
                </a:solidFill>
                <a:latin typeface="Courier New" pitchFamily="49" charset="0"/>
              </a:rPr>
              <a:t>++;</a:t>
            </a:r>
          </a:p>
          <a:p>
            <a:pPr eaLnBrk="0" hangingPunct="0">
              <a:lnSpc>
                <a:spcPct val="90000"/>
              </a:lnSpc>
            </a:pPr>
            <a:r>
              <a:rPr lang="en-US" b="1" dirty="0">
                <a:solidFill>
                  <a:schemeClr val="tx2"/>
                </a:solidFill>
                <a:latin typeface="Courier New" pitchFamily="49" charset="0"/>
              </a:rPr>
              <a:t>    if (</a:t>
            </a:r>
            <a:r>
              <a:rPr lang="en-US" b="1" dirty="0" err="1">
                <a:solidFill>
                  <a:schemeClr val="tx2"/>
                </a:solidFill>
                <a:latin typeface="Courier New" pitchFamily="49" charset="0"/>
              </a:rPr>
              <a:t>writecnt</a:t>
            </a:r>
            <a:r>
              <a:rPr lang="en-US" b="1" dirty="0">
                <a:solidFill>
                  <a:schemeClr val="tx2"/>
                </a:solidFill>
                <a:latin typeface="Courier New" pitchFamily="49" charset="0"/>
              </a:rPr>
              <a:t> == 1)</a:t>
            </a:r>
          </a:p>
          <a:p>
            <a:pPr eaLnBrk="0" hangingPunct="0">
              <a:lnSpc>
                <a:spcPct val="90000"/>
              </a:lnSpc>
            </a:pPr>
            <a:r>
              <a:rPr lang="en-US" b="1" dirty="0">
                <a:solidFill>
                  <a:srgbClr val="FF0033"/>
                </a:solidFill>
                <a:latin typeface="Courier New" pitchFamily="49" charset="0"/>
              </a:rPr>
              <a:t>       </a:t>
            </a:r>
            <a:r>
              <a:rPr lang="en-US" b="1" dirty="0">
                <a:solidFill>
                  <a:srgbClr val="009900"/>
                </a:solidFill>
                <a:latin typeface="Courier New" pitchFamily="49" charset="0"/>
              </a:rPr>
              <a:t>wait(</a:t>
            </a:r>
            <a:r>
              <a:rPr lang="en-US" b="1" dirty="0" err="1">
                <a:solidFill>
                  <a:srgbClr val="009900"/>
                </a:solidFill>
                <a:latin typeface="Courier New" pitchFamily="49" charset="0"/>
              </a:rPr>
              <a:t>rsem</a:t>
            </a:r>
            <a:r>
              <a:rPr lang="en-US" b="1" dirty="0">
                <a:solidFill>
                  <a:srgbClr val="009900"/>
                </a:solidFill>
                <a:latin typeface="Courier New" pitchFamily="49" charset="0"/>
              </a:rPr>
              <a:t>);</a:t>
            </a:r>
          </a:p>
          <a:p>
            <a:pPr eaLnBrk="0" hangingPunct="0">
              <a:lnSpc>
                <a:spcPct val="90000"/>
              </a:lnSpc>
            </a:pPr>
            <a:r>
              <a:rPr lang="en-US" b="1" dirty="0">
                <a:solidFill>
                  <a:srgbClr val="FF0033"/>
                </a:solidFill>
                <a:latin typeface="Courier New" pitchFamily="49" charset="0"/>
              </a:rPr>
              <a:t>  </a:t>
            </a:r>
            <a:r>
              <a:rPr lang="en-US" b="1" dirty="0">
                <a:solidFill>
                  <a:schemeClr val="tx2"/>
                </a:solidFill>
                <a:latin typeface="Courier New" pitchFamily="49" charset="0"/>
              </a:rPr>
              <a:t>signal(</a:t>
            </a:r>
            <a:r>
              <a:rPr lang="en-US" b="1" dirty="0" err="1">
                <a:solidFill>
                  <a:schemeClr val="tx2"/>
                </a:solidFill>
                <a:latin typeface="Courier New" pitchFamily="49" charset="0"/>
              </a:rPr>
              <a:t>wmutex</a:t>
            </a:r>
            <a:r>
              <a:rPr lang="en-US" b="1" dirty="0">
                <a:solidFill>
                  <a:schemeClr val="tx2"/>
                </a:solidFill>
                <a:latin typeface="Courier New" pitchFamily="49" charset="0"/>
              </a:rPr>
              <a:t>);</a:t>
            </a:r>
          </a:p>
          <a:p>
            <a:pPr eaLnBrk="0" hangingPunct="0">
              <a:lnSpc>
                <a:spcPct val="90000"/>
              </a:lnSpc>
            </a:pPr>
            <a:r>
              <a:rPr lang="en-US" b="1" dirty="0">
                <a:solidFill>
                  <a:schemeClr val="tx2"/>
                </a:solidFill>
                <a:latin typeface="Courier New" pitchFamily="49" charset="0"/>
              </a:rPr>
              <a:t>  </a:t>
            </a:r>
            <a:r>
              <a:rPr lang="en-US" b="1" dirty="0">
                <a:solidFill>
                  <a:srgbClr val="FF0033"/>
                </a:solidFill>
                <a:latin typeface="Courier New" pitchFamily="49" charset="0"/>
              </a:rPr>
              <a:t>wait(</a:t>
            </a:r>
            <a:r>
              <a:rPr lang="en-US" b="1" dirty="0" err="1">
                <a:solidFill>
                  <a:srgbClr val="FF0033"/>
                </a:solidFill>
                <a:latin typeface="Courier New" pitchFamily="49" charset="0"/>
              </a:rPr>
              <a:t>wsem</a:t>
            </a:r>
            <a:r>
              <a:rPr lang="en-US" b="1" dirty="0">
                <a:solidFill>
                  <a:srgbClr val="FF0033"/>
                </a:solidFill>
                <a:latin typeface="Courier New" pitchFamily="49" charset="0"/>
              </a:rPr>
              <a:t>);</a:t>
            </a:r>
          </a:p>
          <a:p>
            <a:pPr eaLnBrk="0" hangingPunct="0">
              <a:lnSpc>
                <a:spcPct val="90000"/>
              </a:lnSpc>
            </a:pPr>
            <a:endParaRPr lang="en-US" b="1" dirty="0">
              <a:solidFill>
                <a:srgbClr val="FF0033"/>
              </a:solidFill>
              <a:latin typeface="Courier New" pitchFamily="49" charset="0"/>
            </a:endParaRPr>
          </a:p>
          <a:p>
            <a:pPr eaLnBrk="0" hangingPunct="0">
              <a:lnSpc>
                <a:spcPct val="90000"/>
              </a:lnSpc>
            </a:pPr>
            <a:r>
              <a:rPr lang="en-US" b="1" dirty="0">
                <a:solidFill>
                  <a:srgbClr val="FF0033"/>
                </a:solidFill>
                <a:latin typeface="Courier New" pitchFamily="49" charset="0"/>
              </a:rPr>
              <a:t>  WRITE</a:t>
            </a:r>
          </a:p>
          <a:p>
            <a:pPr eaLnBrk="0" hangingPunct="0">
              <a:lnSpc>
                <a:spcPct val="90000"/>
              </a:lnSpc>
            </a:pPr>
            <a:endParaRPr lang="en-US" b="1" dirty="0">
              <a:solidFill>
                <a:srgbClr val="FF0033"/>
              </a:solidFill>
              <a:latin typeface="Courier New" pitchFamily="49" charset="0"/>
            </a:endParaRPr>
          </a:p>
          <a:p>
            <a:pPr eaLnBrk="0" hangingPunct="0">
              <a:lnSpc>
                <a:spcPct val="90000"/>
              </a:lnSpc>
            </a:pPr>
            <a:r>
              <a:rPr lang="en-US" b="1" dirty="0">
                <a:solidFill>
                  <a:srgbClr val="FF0033"/>
                </a:solidFill>
                <a:latin typeface="Courier New" pitchFamily="49" charset="0"/>
              </a:rPr>
              <a:t>  signal(</a:t>
            </a:r>
            <a:r>
              <a:rPr lang="en-US" b="1" dirty="0" err="1">
                <a:solidFill>
                  <a:srgbClr val="FF0033"/>
                </a:solidFill>
                <a:latin typeface="Courier New" pitchFamily="49" charset="0"/>
              </a:rPr>
              <a:t>wsem</a:t>
            </a:r>
            <a:r>
              <a:rPr lang="en-US" b="1" dirty="0">
                <a:solidFill>
                  <a:srgbClr val="FF0033"/>
                </a:solidFill>
                <a:latin typeface="Courier New" pitchFamily="49" charset="0"/>
              </a:rPr>
              <a:t>);</a:t>
            </a:r>
          </a:p>
          <a:p>
            <a:pPr eaLnBrk="0" hangingPunct="0">
              <a:lnSpc>
                <a:spcPct val="90000"/>
              </a:lnSpc>
            </a:pPr>
            <a:r>
              <a:rPr lang="en-US" b="1" dirty="0">
                <a:solidFill>
                  <a:srgbClr val="FF0033"/>
                </a:solidFill>
                <a:latin typeface="Courier New" pitchFamily="49" charset="0"/>
              </a:rPr>
              <a:t>  </a:t>
            </a:r>
            <a:r>
              <a:rPr lang="en-US" b="1" dirty="0">
                <a:solidFill>
                  <a:schemeClr val="tx2"/>
                </a:solidFill>
                <a:latin typeface="Courier New" pitchFamily="49" charset="0"/>
              </a:rPr>
              <a:t>wait(</a:t>
            </a:r>
            <a:r>
              <a:rPr lang="en-US" b="1" dirty="0" err="1">
                <a:solidFill>
                  <a:schemeClr val="tx2"/>
                </a:solidFill>
                <a:latin typeface="Courier New" pitchFamily="49" charset="0"/>
              </a:rPr>
              <a:t>wmutex</a:t>
            </a:r>
            <a:r>
              <a:rPr lang="en-US" b="1" dirty="0">
                <a:solidFill>
                  <a:schemeClr val="tx2"/>
                </a:solidFill>
                <a:latin typeface="Courier New" pitchFamily="49" charset="0"/>
              </a:rPr>
              <a:t>);</a:t>
            </a:r>
          </a:p>
          <a:p>
            <a:pPr eaLnBrk="0" hangingPunct="0">
              <a:lnSpc>
                <a:spcPct val="90000"/>
              </a:lnSpc>
            </a:pPr>
            <a:r>
              <a:rPr lang="en-US" b="1" dirty="0">
                <a:solidFill>
                  <a:schemeClr val="tx2"/>
                </a:solidFill>
                <a:latin typeface="Courier New" pitchFamily="49" charset="0"/>
              </a:rPr>
              <a:t>    </a:t>
            </a:r>
            <a:r>
              <a:rPr lang="en-US" b="1" dirty="0" err="1">
                <a:solidFill>
                  <a:schemeClr val="tx2"/>
                </a:solidFill>
                <a:latin typeface="Courier New" pitchFamily="49" charset="0"/>
              </a:rPr>
              <a:t>writecnt</a:t>
            </a:r>
            <a:r>
              <a:rPr lang="en-US" b="1" dirty="0">
                <a:solidFill>
                  <a:schemeClr val="tx2"/>
                </a:solidFill>
                <a:latin typeface="Courier New" pitchFamily="49" charset="0"/>
              </a:rPr>
              <a:t>--;</a:t>
            </a:r>
          </a:p>
          <a:p>
            <a:pPr eaLnBrk="0" hangingPunct="0">
              <a:lnSpc>
                <a:spcPct val="90000"/>
              </a:lnSpc>
            </a:pPr>
            <a:r>
              <a:rPr lang="en-US" b="1" dirty="0">
                <a:solidFill>
                  <a:schemeClr val="tx2"/>
                </a:solidFill>
                <a:latin typeface="Courier New" pitchFamily="49" charset="0"/>
              </a:rPr>
              <a:t>    if (</a:t>
            </a:r>
            <a:r>
              <a:rPr lang="en-US" b="1" dirty="0" err="1">
                <a:solidFill>
                  <a:schemeClr val="tx2"/>
                </a:solidFill>
                <a:latin typeface="Courier New" pitchFamily="49" charset="0"/>
              </a:rPr>
              <a:t>writecnt</a:t>
            </a:r>
            <a:r>
              <a:rPr lang="en-US" b="1" dirty="0">
                <a:solidFill>
                  <a:schemeClr val="tx2"/>
                </a:solidFill>
                <a:latin typeface="Courier New" pitchFamily="49" charset="0"/>
              </a:rPr>
              <a:t> == 0)</a:t>
            </a:r>
          </a:p>
          <a:p>
            <a:pPr eaLnBrk="0" hangingPunct="0">
              <a:lnSpc>
                <a:spcPct val="90000"/>
              </a:lnSpc>
            </a:pPr>
            <a:r>
              <a:rPr lang="en-US" b="1" dirty="0">
                <a:solidFill>
                  <a:srgbClr val="FF0033"/>
                </a:solidFill>
                <a:latin typeface="Courier New" pitchFamily="49" charset="0"/>
              </a:rPr>
              <a:t>      </a:t>
            </a:r>
            <a:r>
              <a:rPr lang="en-US" b="1" dirty="0">
                <a:solidFill>
                  <a:srgbClr val="009900"/>
                </a:solidFill>
                <a:latin typeface="Courier New" pitchFamily="49" charset="0"/>
              </a:rPr>
              <a:t>signal(</a:t>
            </a:r>
            <a:r>
              <a:rPr lang="en-US" b="1" dirty="0" err="1">
                <a:solidFill>
                  <a:srgbClr val="009900"/>
                </a:solidFill>
                <a:latin typeface="Courier New" pitchFamily="49" charset="0"/>
              </a:rPr>
              <a:t>rsem</a:t>
            </a:r>
            <a:r>
              <a:rPr lang="en-US" b="1" dirty="0">
                <a:solidFill>
                  <a:srgbClr val="009900"/>
                </a:solidFill>
                <a:latin typeface="Courier New" pitchFamily="49" charset="0"/>
              </a:rPr>
              <a:t>);</a:t>
            </a:r>
          </a:p>
          <a:p>
            <a:pPr eaLnBrk="0" hangingPunct="0">
              <a:lnSpc>
                <a:spcPct val="90000"/>
              </a:lnSpc>
            </a:pPr>
            <a:r>
              <a:rPr lang="en-US" b="1" dirty="0">
                <a:solidFill>
                  <a:srgbClr val="FF0033"/>
                </a:solidFill>
                <a:latin typeface="Courier New" pitchFamily="49" charset="0"/>
              </a:rPr>
              <a:t>  </a:t>
            </a:r>
            <a:r>
              <a:rPr lang="en-US" b="1" dirty="0">
                <a:solidFill>
                  <a:schemeClr val="tx2"/>
                </a:solidFill>
                <a:latin typeface="Courier New" pitchFamily="49" charset="0"/>
              </a:rPr>
              <a:t>signal(</a:t>
            </a:r>
            <a:r>
              <a:rPr lang="en-US" b="1" dirty="0" err="1">
                <a:solidFill>
                  <a:schemeClr val="tx2"/>
                </a:solidFill>
                <a:latin typeface="Courier New" pitchFamily="49" charset="0"/>
              </a:rPr>
              <a:t>wmutex</a:t>
            </a:r>
            <a:r>
              <a:rPr lang="en-US" b="1" dirty="0">
                <a:solidFill>
                  <a:schemeClr val="tx2"/>
                </a:solidFill>
                <a:latin typeface="Courier New" pitchFamily="49" charset="0"/>
              </a:rPr>
              <a:t>);</a:t>
            </a:r>
          </a:p>
          <a:p>
            <a:pPr eaLnBrk="0" hangingPunct="0">
              <a:lnSpc>
                <a:spcPct val="90000"/>
              </a:lnSpc>
            </a:pPr>
            <a:r>
              <a:rPr lang="en-US" b="1" dirty="0">
                <a:solidFill>
                  <a:schemeClr val="tx2"/>
                </a:solidFill>
                <a:latin typeface="Courier New" pitchFamily="49" charset="0"/>
              </a:rPr>
              <a:t>};</a:t>
            </a:r>
          </a:p>
        </p:txBody>
      </p:sp>
      <p:sp>
        <p:nvSpPr>
          <p:cNvPr id="2506757" name="Text Box 5"/>
          <p:cNvSpPr txBox="1">
            <a:spLocks noChangeArrowheads="1"/>
          </p:cNvSpPr>
          <p:nvPr/>
        </p:nvSpPr>
        <p:spPr bwMode="auto">
          <a:xfrm>
            <a:off x="717550" y="1397001"/>
            <a:ext cx="6873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b="1" dirty="0">
                <a:latin typeface="Courier New" pitchFamily="49" charset="0"/>
              </a:rPr>
              <a:t>Semaphore </a:t>
            </a:r>
            <a:r>
              <a:rPr lang="en-US" b="1" dirty="0" err="1">
                <a:latin typeface="Courier New" pitchFamily="49" charset="0"/>
              </a:rPr>
              <a:t>outerQ</a:t>
            </a:r>
            <a:r>
              <a:rPr lang="en-US" b="1" dirty="0">
                <a:latin typeface="Courier New" pitchFamily="49" charset="0"/>
              </a:rPr>
              <a:t>, </a:t>
            </a:r>
            <a:r>
              <a:rPr lang="en-US" b="1" dirty="0" err="1">
                <a:latin typeface="Courier New" pitchFamily="49" charset="0"/>
              </a:rPr>
              <a:t>rsem</a:t>
            </a:r>
            <a:r>
              <a:rPr lang="en-US" b="1" dirty="0">
                <a:latin typeface="Courier New" pitchFamily="49" charset="0"/>
              </a:rPr>
              <a:t>, </a:t>
            </a:r>
            <a:r>
              <a:rPr lang="en-US" b="1" dirty="0" err="1">
                <a:latin typeface="Courier New" pitchFamily="49" charset="0"/>
              </a:rPr>
              <a:t>rmutex</a:t>
            </a:r>
            <a:r>
              <a:rPr lang="en-US" b="1" dirty="0">
                <a:latin typeface="Courier New" pitchFamily="49" charset="0"/>
              </a:rPr>
              <a:t>, </a:t>
            </a:r>
            <a:r>
              <a:rPr lang="en-US" b="1" dirty="0" err="1">
                <a:latin typeface="Courier New" pitchFamily="49" charset="0"/>
              </a:rPr>
              <a:t>wmutex</a:t>
            </a:r>
            <a:r>
              <a:rPr lang="en-US" b="1" dirty="0">
                <a:latin typeface="Courier New" pitchFamily="49" charset="0"/>
              </a:rPr>
              <a:t>, </a:t>
            </a:r>
            <a:r>
              <a:rPr lang="en-US" b="1" dirty="0" err="1">
                <a:latin typeface="Courier New" pitchFamily="49" charset="0"/>
              </a:rPr>
              <a:t>wsem</a:t>
            </a:r>
            <a:r>
              <a:rPr lang="en-US" b="1" dirty="0">
                <a:latin typeface="Courier New" pitchFamily="49" charset="0"/>
              </a:rPr>
              <a:t> = 1;</a:t>
            </a:r>
          </a:p>
        </p:txBody>
      </p:sp>
      <p:grpSp>
        <p:nvGrpSpPr>
          <p:cNvPr id="2506764" name="Group 12"/>
          <p:cNvGrpSpPr>
            <a:grpSpLocks/>
          </p:cNvGrpSpPr>
          <p:nvPr/>
        </p:nvGrpSpPr>
        <p:grpSpPr bwMode="auto">
          <a:xfrm>
            <a:off x="836789" y="2163764"/>
            <a:ext cx="5614550" cy="3940175"/>
            <a:chOff x="456" y="1243"/>
            <a:chExt cx="3420" cy="2482"/>
          </a:xfrm>
        </p:grpSpPr>
        <p:sp>
          <p:nvSpPr>
            <p:cNvPr id="2506765" name="AutoShape 13"/>
            <p:cNvSpPr>
              <a:spLocks/>
            </p:cNvSpPr>
            <p:nvPr/>
          </p:nvSpPr>
          <p:spPr bwMode="auto">
            <a:xfrm>
              <a:off x="456" y="3130"/>
              <a:ext cx="56" cy="595"/>
            </a:xfrm>
            <a:prstGeom prst="leftBracket">
              <a:avLst>
                <a:gd name="adj" fmla="val 88542"/>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6766" name="AutoShape 14"/>
            <p:cNvSpPr>
              <a:spLocks/>
            </p:cNvSpPr>
            <p:nvPr/>
          </p:nvSpPr>
          <p:spPr bwMode="auto">
            <a:xfrm>
              <a:off x="709" y="1565"/>
              <a:ext cx="56" cy="595"/>
            </a:xfrm>
            <a:prstGeom prst="leftBracket">
              <a:avLst>
                <a:gd name="adj" fmla="val 88542"/>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6767" name="AutoShape 15"/>
            <p:cNvSpPr>
              <a:spLocks/>
            </p:cNvSpPr>
            <p:nvPr/>
          </p:nvSpPr>
          <p:spPr bwMode="auto">
            <a:xfrm>
              <a:off x="3820" y="2803"/>
              <a:ext cx="56" cy="595"/>
            </a:xfrm>
            <a:prstGeom prst="leftBracket">
              <a:avLst>
                <a:gd name="adj" fmla="val 88542"/>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6768" name="AutoShape 16"/>
            <p:cNvSpPr>
              <a:spLocks/>
            </p:cNvSpPr>
            <p:nvPr/>
          </p:nvSpPr>
          <p:spPr bwMode="auto">
            <a:xfrm>
              <a:off x="3610" y="1243"/>
              <a:ext cx="69" cy="627"/>
            </a:xfrm>
            <a:prstGeom prst="leftBracket">
              <a:avLst>
                <a:gd name="adj" fmla="val 75725"/>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06769" name="AutoShape 17"/>
          <p:cNvSpPr>
            <a:spLocks/>
          </p:cNvSpPr>
          <p:nvPr/>
        </p:nvSpPr>
        <p:spPr bwMode="auto">
          <a:xfrm>
            <a:off x="6340476" y="3411538"/>
            <a:ext cx="88900" cy="944562"/>
          </a:xfrm>
          <a:prstGeom prst="leftBracket">
            <a:avLst>
              <a:gd name="adj" fmla="val 88542"/>
            </a:avLst>
          </a:prstGeom>
          <a:noFill/>
          <a:ln w="38100">
            <a:solidFill>
              <a:srgbClr val="FF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06770" name="Group 18"/>
          <p:cNvGrpSpPr>
            <a:grpSpLocks/>
          </p:cNvGrpSpPr>
          <p:nvPr/>
        </p:nvGrpSpPr>
        <p:grpSpPr bwMode="auto">
          <a:xfrm>
            <a:off x="836788" y="2166939"/>
            <a:ext cx="374650" cy="1997075"/>
            <a:chOff x="456" y="1245"/>
            <a:chExt cx="236" cy="1258"/>
          </a:xfrm>
        </p:grpSpPr>
        <p:sp>
          <p:nvSpPr>
            <p:cNvPr id="2506771" name="AutoShape 19"/>
            <p:cNvSpPr>
              <a:spLocks/>
            </p:cNvSpPr>
            <p:nvPr/>
          </p:nvSpPr>
          <p:spPr bwMode="auto">
            <a:xfrm>
              <a:off x="456" y="1245"/>
              <a:ext cx="57" cy="1258"/>
            </a:xfrm>
            <a:prstGeom prst="leftBracket">
              <a:avLst>
                <a:gd name="adj" fmla="val 183918"/>
              </a:avLst>
            </a:prstGeom>
            <a:noFill/>
            <a:ln w="381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6772" name="AutoShape 20"/>
            <p:cNvSpPr>
              <a:spLocks/>
            </p:cNvSpPr>
            <p:nvPr/>
          </p:nvSpPr>
          <p:spPr bwMode="auto">
            <a:xfrm>
              <a:off x="630" y="1411"/>
              <a:ext cx="62" cy="921"/>
            </a:xfrm>
            <a:prstGeom prst="leftBracket">
              <a:avLst>
                <a:gd name="adj" fmla="val 123790"/>
              </a:avLst>
            </a:prstGeom>
            <a:noFill/>
            <a:ln w="381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Footer Placeholder 1">
            <a:extLst>
              <a:ext uri="{FF2B5EF4-FFF2-40B4-BE49-F238E27FC236}">
                <a16:creationId xmlns:a16="http://schemas.microsoft.com/office/drawing/2014/main" id="{1CBBF40F-DA5E-4B44-A066-A3999BE529C0}"/>
              </a:ext>
            </a:extLst>
          </p:cNvPr>
          <p:cNvSpPr>
            <a:spLocks noGrp="1"/>
          </p:cNvSpPr>
          <p:nvPr>
            <p:ph type="ftr" sz="quarter" idx="11"/>
          </p:nvPr>
        </p:nvSpPr>
        <p:spPr/>
        <p:txBody>
          <a:bodyPr/>
          <a:lstStyle/>
          <a:p>
            <a:pPr>
              <a:defRPr/>
            </a:pPr>
            <a:r>
              <a:rPr lang="en-US"/>
              <a:t>Concurrency (13)</a:t>
            </a:r>
            <a:endParaRPr lang="en-US" dirty="0"/>
          </a:p>
        </p:txBody>
      </p:sp>
      <p:sp>
        <p:nvSpPr>
          <p:cNvPr id="3" name="Slide Number Placeholder 2">
            <a:extLst>
              <a:ext uri="{FF2B5EF4-FFF2-40B4-BE49-F238E27FC236}">
                <a16:creationId xmlns:a16="http://schemas.microsoft.com/office/drawing/2014/main" id="{6C2E8930-5D19-42F1-9F80-E8A4644B7AD0}"/>
              </a:ext>
            </a:extLst>
          </p:cNvPr>
          <p:cNvSpPr>
            <a:spLocks noGrp="1"/>
          </p:cNvSpPr>
          <p:nvPr>
            <p:ph type="sldNum" sz="quarter" idx="12"/>
          </p:nvPr>
        </p:nvSpPr>
        <p:spPr/>
        <p:txBody>
          <a:bodyPr/>
          <a:lstStyle/>
          <a:p>
            <a:pPr>
              <a:defRPr/>
            </a:pPr>
            <a:fld id="{0D7B5496-982B-480A-8085-B08F2CA91C21}" type="slidenum">
              <a:rPr lang="en-US" smtClean="0"/>
              <a:pPr>
                <a:defRPr/>
              </a:pPr>
              <a:t>4</a:t>
            </a:fld>
            <a:endParaRPr lang="en-US" dirty="0"/>
          </a:p>
        </p:txBody>
      </p:sp>
      <p:sp>
        <p:nvSpPr>
          <p:cNvPr id="23" name="AutoShape 9">
            <a:extLst>
              <a:ext uri="{FF2B5EF4-FFF2-40B4-BE49-F238E27FC236}">
                <a16:creationId xmlns:a16="http://schemas.microsoft.com/office/drawing/2014/main" id="{DAE0B23F-BBAE-488D-A140-FD6D1B0BF663}"/>
              </a:ext>
            </a:extLst>
          </p:cNvPr>
          <p:cNvSpPr>
            <a:spLocks noChangeArrowheads="1"/>
          </p:cNvSpPr>
          <p:nvPr/>
        </p:nvSpPr>
        <p:spPr bwMode="auto">
          <a:xfrm>
            <a:off x="4551363" y="3807329"/>
            <a:ext cx="1005840" cy="822960"/>
          </a:xfrm>
          <a:prstGeom prst="wedgeRoundRectCallout">
            <a:avLst>
              <a:gd name="adj1" fmla="val -132351"/>
              <a:gd name="adj2" fmla="val -91461"/>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3200" b="1" dirty="0">
                <a:solidFill>
                  <a:srgbClr val="FF0033"/>
                </a:solidFill>
                <a:latin typeface="Comic Sans MS" panose="030F0702030302020204" pitchFamily="66" charset="0"/>
              </a:rPr>
              <a:t>1</a:t>
            </a:r>
          </a:p>
        </p:txBody>
      </p:sp>
      <p:sp>
        <p:nvSpPr>
          <p:cNvPr id="24" name="AutoShape 10">
            <a:extLst>
              <a:ext uri="{FF2B5EF4-FFF2-40B4-BE49-F238E27FC236}">
                <a16:creationId xmlns:a16="http://schemas.microsoft.com/office/drawing/2014/main" id="{DD408AE1-95D4-49DA-8875-94ECFD744046}"/>
              </a:ext>
            </a:extLst>
          </p:cNvPr>
          <p:cNvSpPr>
            <a:spLocks noChangeArrowheads="1"/>
          </p:cNvSpPr>
          <p:nvPr/>
        </p:nvSpPr>
        <p:spPr bwMode="auto">
          <a:xfrm>
            <a:off x="3877081" y="5692460"/>
            <a:ext cx="1005840" cy="822960"/>
          </a:xfrm>
          <a:prstGeom prst="wedgeRoundRectCallout">
            <a:avLst>
              <a:gd name="adj1" fmla="val -95314"/>
              <a:gd name="adj2" fmla="val -27923"/>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3200" b="1" dirty="0">
                <a:solidFill>
                  <a:srgbClr val="FF0033"/>
                </a:solidFill>
                <a:latin typeface="Comic Sans MS" panose="030F0702030302020204" pitchFamily="66" charset="0"/>
              </a:rPr>
              <a:t>2</a:t>
            </a:r>
          </a:p>
        </p:txBody>
      </p:sp>
      <p:sp>
        <p:nvSpPr>
          <p:cNvPr id="25" name="AutoShape 7">
            <a:extLst>
              <a:ext uri="{FF2B5EF4-FFF2-40B4-BE49-F238E27FC236}">
                <a16:creationId xmlns:a16="http://schemas.microsoft.com/office/drawing/2014/main" id="{E8043471-760C-4FE6-8B46-D1FDC324C92E}"/>
              </a:ext>
            </a:extLst>
          </p:cNvPr>
          <p:cNvSpPr>
            <a:spLocks noChangeArrowheads="1"/>
          </p:cNvSpPr>
          <p:nvPr/>
        </p:nvSpPr>
        <p:spPr bwMode="auto">
          <a:xfrm>
            <a:off x="9599946" y="3068003"/>
            <a:ext cx="1005840" cy="822960"/>
          </a:xfrm>
          <a:prstGeom prst="wedgeRoundRectCallout">
            <a:avLst>
              <a:gd name="adj1" fmla="val -134154"/>
              <a:gd name="adj2" fmla="val -61144"/>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3200" b="1" dirty="0">
                <a:solidFill>
                  <a:srgbClr val="FF0033"/>
                </a:solidFill>
                <a:latin typeface="Comic Sans MS" panose="030F0702030302020204" pitchFamily="66" charset="0"/>
              </a:rPr>
              <a:t>3</a:t>
            </a:r>
          </a:p>
        </p:txBody>
      </p:sp>
      <p:sp>
        <p:nvSpPr>
          <p:cNvPr id="26" name="AutoShape 21">
            <a:extLst>
              <a:ext uri="{FF2B5EF4-FFF2-40B4-BE49-F238E27FC236}">
                <a16:creationId xmlns:a16="http://schemas.microsoft.com/office/drawing/2014/main" id="{E1B10D73-2481-44DA-9629-23B59427FDC8}"/>
              </a:ext>
            </a:extLst>
          </p:cNvPr>
          <p:cNvSpPr>
            <a:spLocks noChangeArrowheads="1"/>
          </p:cNvSpPr>
          <p:nvPr/>
        </p:nvSpPr>
        <p:spPr bwMode="auto">
          <a:xfrm>
            <a:off x="9633092" y="4138613"/>
            <a:ext cx="1005840" cy="820570"/>
          </a:xfrm>
          <a:prstGeom prst="wedgeRoundRectCallout">
            <a:avLst>
              <a:gd name="adj1" fmla="val -199174"/>
              <a:gd name="adj2" fmla="val -130209"/>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3200" b="1" dirty="0">
                <a:solidFill>
                  <a:srgbClr val="FF0033"/>
                </a:solidFill>
                <a:latin typeface="Comic Sans MS" panose="030F0702030302020204" pitchFamily="66" charset="0"/>
              </a:rPr>
              <a:t>4</a:t>
            </a:r>
          </a:p>
        </p:txBody>
      </p:sp>
      <p:sp>
        <p:nvSpPr>
          <p:cNvPr id="27" name="AutoShape 11">
            <a:extLst>
              <a:ext uri="{FF2B5EF4-FFF2-40B4-BE49-F238E27FC236}">
                <a16:creationId xmlns:a16="http://schemas.microsoft.com/office/drawing/2014/main" id="{587D9FBC-1229-4AB0-AA59-A26ACF95DB76}"/>
              </a:ext>
            </a:extLst>
          </p:cNvPr>
          <p:cNvSpPr>
            <a:spLocks noChangeArrowheads="1"/>
          </p:cNvSpPr>
          <p:nvPr/>
        </p:nvSpPr>
        <p:spPr bwMode="auto">
          <a:xfrm>
            <a:off x="9599946" y="5652496"/>
            <a:ext cx="1005840" cy="822960"/>
          </a:xfrm>
          <a:prstGeom prst="wedgeRoundRectCallout">
            <a:avLst>
              <a:gd name="adj1" fmla="val -116077"/>
              <a:gd name="adj2" fmla="val -73856"/>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3200" b="1" dirty="0">
                <a:solidFill>
                  <a:srgbClr val="FF0033"/>
                </a:solidFill>
                <a:latin typeface="Comic Sans MS" panose="030F0702030302020204" pitchFamily="66" charset="0"/>
              </a:rPr>
              <a:t>5</a:t>
            </a:r>
          </a:p>
        </p:txBody>
      </p:sp>
      <p:sp>
        <p:nvSpPr>
          <p:cNvPr id="28" name="AutoShape 8">
            <a:extLst>
              <a:ext uri="{FF2B5EF4-FFF2-40B4-BE49-F238E27FC236}">
                <a16:creationId xmlns:a16="http://schemas.microsoft.com/office/drawing/2014/main" id="{D8B8E806-0A8B-4930-BB4C-A2ED21F1B21C}"/>
              </a:ext>
            </a:extLst>
          </p:cNvPr>
          <p:cNvSpPr>
            <a:spLocks noChangeArrowheads="1"/>
          </p:cNvSpPr>
          <p:nvPr/>
        </p:nvSpPr>
        <p:spPr bwMode="auto">
          <a:xfrm>
            <a:off x="4231165" y="1992898"/>
            <a:ext cx="1005840" cy="822960"/>
          </a:xfrm>
          <a:prstGeom prst="wedgeRoundRectCallout">
            <a:avLst>
              <a:gd name="adj1" fmla="val -182071"/>
              <a:gd name="adj2" fmla="val -29607"/>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3200" b="1" dirty="0">
                <a:solidFill>
                  <a:srgbClr val="FF0033"/>
                </a:solidFill>
                <a:latin typeface="Comic Sans MS" panose="030F0702030302020204" pitchFamily="66" charset="0"/>
              </a:rPr>
              <a:t>6</a:t>
            </a:r>
          </a:p>
        </p:txBody>
      </p:sp>
      <p:sp>
        <p:nvSpPr>
          <p:cNvPr id="29" name="AutoShape 9">
            <a:extLst>
              <a:ext uri="{FF2B5EF4-FFF2-40B4-BE49-F238E27FC236}">
                <a16:creationId xmlns:a16="http://schemas.microsoft.com/office/drawing/2014/main" id="{2D80D5CA-9891-49BD-B25B-88A3020CC0F9}"/>
              </a:ext>
            </a:extLst>
          </p:cNvPr>
          <p:cNvSpPr>
            <a:spLocks noChangeArrowheads="1"/>
          </p:cNvSpPr>
          <p:nvPr/>
        </p:nvSpPr>
        <p:spPr bwMode="auto">
          <a:xfrm>
            <a:off x="4608297" y="3703211"/>
            <a:ext cx="1076325" cy="677863"/>
          </a:xfrm>
          <a:prstGeom prst="wedgeRoundRectCallout">
            <a:avLst>
              <a:gd name="adj1" fmla="val -136726"/>
              <a:gd name="adj2" fmla="val -86715"/>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400" b="1" dirty="0">
                <a:solidFill>
                  <a:srgbClr val="FF0033"/>
                </a:solidFill>
                <a:latin typeface="Comic Sans MS" panose="030F0702030302020204" pitchFamily="66" charset="0"/>
              </a:rPr>
              <a:t>Disable writers</a:t>
            </a:r>
          </a:p>
        </p:txBody>
      </p:sp>
      <p:sp>
        <p:nvSpPr>
          <p:cNvPr id="30" name="AutoShape 10">
            <a:extLst>
              <a:ext uri="{FF2B5EF4-FFF2-40B4-BE49-F238E27FC236}">
                <a16:creationId xmlns:a16="http://schemas.microsoft.com/office/drawing/2014/main" id="{4485A574-986C-49D5-8F0D-1FEF5936953B}"/>
              </a:ext>
            </a:extLst>
          </p:cNvPr>
          <p:cNvSpPr>
            <a:spLocks noChangeArrowheads="1"/>
          </p:cNvSpPr>
          <p:nvPr/>
        </p:nvSpPr>
        <p:spPr bwMode="auto">
          <a:xfrm>
            <a:off x="3833988" y="5665788"/>
            <a:ext cx="1682750" cy="677862"/>
          </a:xfrm>
          <a:prstGeom prst="wedgeRoundRectCallout">
            <a:avLst>
              <a:gd name="adj1" fmla="val -80565"/>
              <a:gd name="adj2" fmla="val -18148"/>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400" b="1" dirty="0">
                <a:solidFill>
                  <a:srgbClr val="FF0033"/>
                </a:solidFill>
                <a:latin typeface="Comic Sans MS" panose="030F0702030302020204" pitchFamily="66" charset="0"/>
              </a:rPr>
              <a:t>Last reader out allows writers</a:t>
            </a:r>
          </a:p>
        </p:txBody>
      </p:sp>
      <p:sp>
        <p:nvSpPr>
          <p:cNvPr id="31" name="AutoShape 21">
            <a:extLst>
              <a:ext uri="{FF2B5EF4-FFF2-40B4-BE49-F238E27FC236}">
                <a16:creationId xmlns:a16="http://schemas.microsoft.com/office/drawing/2014/main" id="{F22B3D9E-347B-4A39-B4F9-962ECF0CDA9B}"/>
              </a:ext>
            </a:extLst>
          </p:cNvPr>
          <p:cNvSpPr>
            <a:spLocks noChangeArrowheads="1"/>
          </p:cNvSpPr>
          <p:nvPr/>
        </p:nvSpPr>
        <p:spPr bwMode="auto">
          <a:xfrm>
            <a:off x="8934277" y="4089581"/>
            <a:ext cx="1774825" cy="850901"/>
          </a:xfrm>
          <a:prstGeom prst="wedgeRoundRectCallout">
            <a:avLst>
              <a:gd name="adj1" fmla="val -93958"/>
              <a:gd name="adj2" fmla="val -122432"/>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400" b="1" dirty="0">
                <a:solidFill>
                  <a:srgbClr val="FF0033"/>
                </a:solidFill>
                <a:latin typeface="Comic Sans MS" panose="030F0702030302020204" pitchFamily="66" charset="0"/>
              </a:rPr>
              <a:t>Wait here until all readers done,</a:t>
            </a:r>
          </a:p>
          <a:p>
            <a:pPr algn="ctr" eaLnBrk="0" hangingPunct="0">
              <a:lnSpc>
                <a:spcPct val="90000"/>
              </a:lnSpc>
            </a:pPr>
            <a:r>
              <a:rPr lang="en-US" sz="1400" b="1" dirty="0">
                <a:solidFill>
                  <a:srgbClr val="FF0033"/>
                </a:solidFill>
                <a:latin typeface="Comic Sans MS" panose="030F0702030302020204" pitchFamily="66" charset="0"/>
              </a:rPr>
              <a:t>as well as multiple writers</a:t>
            </a:r>
          </a:p>
        </p:txBody>
      </p:sp>
      <p:sp>
        <p:nvSpPr>
          <p:cNvPr id="32" name="AutoShape 11">
            <a:extLst>
              <a:ext uri="{FF2B5EF4-FFF2-40B4-BE49-F238E27FC236}">
                <a16:creationId xmlns:a16="http://schemas.microsoft.com/office/drawing/2014/main" id="{2CE20FE1-C03B-4B4B-B3DD-682DD1FA8F84}"/>
              </a:ext>
            </a:extLst>
          </p:cNvPr>
          <p:cNvSpPr>
            <a:spLocks noChangeArrowheads="1"/>
          </p:cNvSpPr>
          <p:nvPr/>
        </p:nvSpPr>
        <p:spPr bwMode="auto">
          <a:xfrm>
            <a:off x="9184217" y="5848141"/>
            <a:ext cx="1682750" cy="677862"/>
          </a:xfrm>
          <a:prstGeom prst="wedgeRoundRectCallout">
            <a:avLst>
              <a:gd name="adj1" fmla="val -66246"/>
              <a:gd name="adj2" fmla="val -108886"/>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400" b="1" dirty="0">
                <a:solidFill>
                  <a:srgbClr val="FF0033"/>
                </a:solidFill>
                <a:latin typeface="Comic Sans MS" panose="030F0702030302020204" pitchFamily="66" charset="0"/>
              </a:rPr>
              <a:t>Last writer out allows readers</a:t>
            </a:r>
          </a:p>
        </p:txBody>
      </p:sp>
      <p:sp>
        <p:nvSpPr>
          <p:cNvPr id="33" name="AutoShape 8">
            <a:extLst>
              <a:ext uri="{FF2B5EF4-FFF2-40B4-BE49-F238E27FC236}">
                <a16:creationId xmlns:a16="http://schemas.microsoft.com/office/drawing/2014/main" id="{2630D30A-2252-4C38-B21E-96BECDFEA7C5}"/>
              </a:ext>
            </a:extLst>
          </p:cNvPr>
          <p:cNvSpPr>
            <a:spLocks noChangeArrowheads="1"/>
          </p:cNvSpPr>
          <p:nvPr/>
        </p:nvSpPr>
        <p:spPr bwMode="auto">
          <a:xfrm>
            <a:off x="3540592" y="1895794"/>
            <a:ext cx="2228850" cy="1001915"/>
          </a:xfrm>
          <a:prstGeom prst="wedgeRoundRectCallout">
            <a:avLst>
              <a:gd name="adj1" fmla="val -81854"/>
              <a:gd name="adj2" fmla="val -26228"/>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400" b="1" dirty="0">
                <a:solidFill>
                  <a:srgbClr val="FF0033"/>
                </a:solidFill>
                <a:latin typeface="Comic Sans MS" panose="030F0702030302020204" pitchFamily="66" charset="0"/>
              </a:rPr>
              <a:t>Additional readers queue here allowing writers to jump ahead of the readers</a:t>
            </a:r>
          </a:p>
        </p:txBody>
      </p:sp>
      <p:sp>
        <p:nvSpPr>
          <p:cNvPr id="34" name="AutoShape 7">
            <a:extLst>
              <a:ext uri="{FF2B5EF4-FFF2-40B4-BE49-F238E27FC236}">
                <a16:creationId xmlns:a16="http://schemas.microsoft.com/office/drawing/2014/main" id="{8AA64E1B-43E7-43C8-9FB7-B44457119603}"/>
              </a:ext>
            </a:extLst>
          </p:cNvPr>
          <p:cNvSpPr>
            <a:spLocks noChangeArrowheads="1"/>
          </p:cNvSpPr>
          <p:nvPr/>
        </p:nvSpPr>
        <p:spPr bwMode="auto">
          <a:xfrm>
            <a:off x="9271353" y="2768419"/>
            <a:ext cx="1508478" cy="1099247"/>
          </a:xfrm>
          <a:prstGeom prst="wedgeRoundRectCallout">
            <a:avLst>
              <a:gd name="adj1" fmla="val -88125"/>
              <a:gd name="adj2" fmla="val -34291"/>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400" b="1" dirty="0">
                <a:solidFill>
                  <a:srgbClr val="FF0033"/>
                </a:solidFill>
                <a:latin typeface="Comic Sans MS" panose="030F0702030302020204" pitchFamily="66" charset="0"/>
              </a:rPr>
              <a:t>Once a writer wants to write – no new readers allowed</a:t>
            </a:r>
          </a:p>
        </p:txBody>
      </p:sp>
    </p:spTree>
    <p:extLst>
      <p:ext uri="{BB962C8B-B14F-4D97-AF65-F5344CB8AC3E}">
        <p14:creationId xmlns:p14="http://schemas.microsoft.com/office/powerpoint/2010/main" val="1822822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6757"/>
                                        </p:tgtEl>
                                        <p:attrNameLst>
                                          <p:attrName>style.visibility</p:attrName>
                                        </p:attrNameLst>
                                      </p:cBhvr>
                                      <p:to>
                                        <p:strVal val="visible"/>
                                      </p:to>
                                    </p:set>
                                    <p:animEffect transition="in" filter="wipe(left)">
                                      <p:cBhvr>
                                        <p:cTn id="7" dur="500"/>
                                        <p:tgtEl>
                                          <p:spTgt spid="25067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06755"/>
                                        </p:tgtEl>
                                        <p:attrNameLst>
                                          <p:attrName>style.visibility</p:attrName>
                                        </p:attrNameLst>
                                      </p:cBhvr>
                                      <p:to>
                                        <p:strVal val="visible"/>
                                      </p:to>
                                    </p:set>
                                    <p:animEffect transition="in" filter="dissolve">
                                      <p:cBhvr>
                                        <p:cTn id="12" dur="500"/>
                                        <p:tgtEl>
                                          <p:spTgt spid="250675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06756"/>
                                        </p:tgtEl>
                                        <p:attrNameLst>
                                          <p:attrName>style.visibility</p:attrName>
                                        </p:attrNameLst>
                                      </p:cBhvr>
                                      <p:to>
                                        <p:strVal val="visible"/>
                                      </p:to>
                                    </p:set>
                                    <p:animEffect transition="in" filter="dissolve">
                                      <p:cBhvr>
                                        <p:cTn id="17" dur="500"/>
                                        <p:tgtEl>
                                          <p:spTgt spid="25067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dissolve">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dissolve">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dissolv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dissolve">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2506764"/>
                                        </p:tgtEl>
                                        <p:attrNameLst>
                                          <p:attrName>style.visibility</p:attrName>
                                        </p:attrNameLst>
                                      </p:cBhvr>
                                      <p:to>
                                        <p:strVal val="visible"/>
                                      </p:to>
                                    </p:set>
                                    <p:animEffect transition="in" filter="dissolve">
                                      <p:cBhvr>
                                        <p:cTn id="82" dur="500"/>
                                        <p:tgtEl>
                                          <p:spTgt spid="250676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506769"/>
                                        </p:tgtEl>
                                        <p:attrNameLst>
                                          <p:attrName>style.visibility</p:attrName>
                                        </p:attrNameLst>
                                      </p:cBhvr>
                                      <p:to>
                                        <p:strVal val="visible"/>
                                      </p:to>
                                    </p:set>
                                    <p:animEffect transition="in" filter="dissolve">
                                      <p:cBhvr>
                                        <p:cTn id="87" dur="500"/>
                                        <p:tgtEl>
                                          <p:spTgt spid="250676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nodeType="clickEffect">
                                  <p:stCondLst>
                                    <p:cond delay="0"/>
                                  </p:stCondLst>
                                  <p:childTnLst>
                                    <p:set>
                                      <p:cBhvr>
                                        <p:cTn id="91" dur="1" fill="hold">
                                          <p:stCondLst>
                                            <p:cond delay="0"/>
                                          </p:stCondLst>
                                        </p:cTn>
                                        <p:tgtEl>
                                          <p:spTgt spid="2506770"/>
                                        </p:tgtEl>
                                        <p:attrNameLst>
                                          <p:attrName>style.visibility</p:attrName>
                                        </p:attrNameLst>
                                      </p:cBhvr>
                                      <p:to>
                                        <p:strVal val="visible"/>
                                      </p:to>
                                    </p:set>
                                    <p:animEffect transition="in" filter="dissolve">
                                      <p:cBhvr>
                                        <p:cTn id="92" dur="500"/>
                                        <p:tgtEl>
                                          <p:spTgt spid="2506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6755" grpId="0" autoUpdateAnimBg="0"/>
      <p:bldP spid="2506756" grpId="0" autoUpdateAnimBg="0"/>
      <p:bldP spid="2506757" grpId="0" autoUpdateAnimBg="0"/>
      <p:bldP spid="2506769" grpId="0" animBg="1"/>
      <p:bldP spid="23" grpId="0" animBg="1"/>
      <p:bldP spid="24" grpId="0" animBg="1"/>
      <p:bldP spid="25" grpId="0" animBg="1"/>
      <p:bldP spid="26" grpId="0" animBg="1"/>
      <p:bldP spid="27" grpId="0" animBg="1"/>
      <p:bldP spid="28" grpId="0" animBg="1"/>
      <p:bldP spid="29" grpId="0" animBg="1" autoUpdateAnimBg="0"/>
      <p:bldP spid="30" grpId="0" animBg="1" autoUpdateAnimBg="0"/>
      <p:bldP spid="31" grpId="0" animBg="1" autoUpdateAnimBg="0"/>
      <p:bldP spid="32" grpId="0" animBg="1" autoUpdateAnimBg="0"/>
      <p:bldP spid="33" grpId="0" animBg="1" autoUpdateAnimBg="0"/>
      <p:bldP spid="3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03" name="Rectangle 3"/>
          <p:cNvSpPr>
            <a:spLocks noGrp="1" noChangeArrowheads="1"/>
          </p:cNvSpPr>
          <p:nvPr>
            <p:ph type="body" idx="1"/>
          </p:nvPr>
        </p:nvSpPr>
        <p:spPr>
          <a:xfrm>
            <a:off x="658368" y="1421373"/>
            <a:ext cx="9727410" cy="4527694"/>
          </a:xfrm>
        </p:spPr>
        <p:txBody>
          <a:bodyPr/>
          <a:lstStyle/>
          <a:p>
            <a:pPr>
              <a:lnSpc>
                <a:spcPct val="90000"/>
              </a:lnSpc>
            </a:pPr>
            <a:r>
              <a:rPr lang="en-US" sz="2400" dirty="0"/>
              <a:t>3 barbers, each with a barber chair</a:t>
            </a:r>
          </a:p>
          <a:p>
            <a:pPr lvl="1">
              <a:lnSpc>
                <a:spcPct val="90000"/>
              </a:lnSpc>
            </a:pPr>
            <a:r>
              <a:rPr lang="en-US" dirty="0"/>
              <a:t>Haircuts vary in time</a:t>
            </a:r>
          </a:p>
          <a:p>
            <a:pPr>
              <a:lnSpc>
                <a:spcPct val="90000"/>
              </a:lnSpc>
              <a:spcBef>
                <a:spcPts val="1200"/>
              </a:spcBef>
            </a:pPr>
            <a:r>
              <a:rPr lang="en-US" sz="2400" dirty="0"/>
              <a:t>Sofa can hold 4 customers</a:t>
            </a:r>
          </a:p>
          <a:p>
            <a:pPr>
              <a:lnSpc>
                <a:spcPct val="90000"/>
              </a:lnSpc>
              <a:spcBef>
                <a:spcPts val="1200"/>
              </a:spcBef>
            </a:pPr>
            <a:r>
              <a:rPr lang="en-US" sz="2400" dirty="0"/>
              <a:t>Maximum of 20 in shop</a:t>
            </a:r>
          </a:p>
          <a:p>
            <a:pPr lvl="1">
              <a:lnSpc>
                <a:spcPct val="90000"/>
              </a:lnSpc>
            </a:pPr>
            <a:r>
              <a:rPr lang="en-US" dirty="0"/>
              <a:t>Customers arrive randomly</a:t>
            </a:r>
          </a:p>
          <a:p>
            <a:pPr lvl="1">
              <a:lnSpc>
                <a:spcPct val="90000"/>
              </a:lnSpc>
            </a:pPr>
            <a:r>
              <a:rPr lang="en-US" dirty="0"/>
              <a:t>Customers wait outside if necessary</a:t>
            </a:r>
          </a:p>
          <a:p>
            <a:pPr>
              <a:lnSpc>
                <a:spcPct val="90000"/>
              </a:lnSpc>
              <a:spcBef>
                <a:spcPts val="1200"/>
              </a:spcBef>
            </a:pPr>
            <a:r>
              <a:rPr lang="en-US" sz="2400" dirty="0"/>
              <a:t>When a chair is empty:</a:t>
            </a:r>
          </a:p>
          <a:p>
            <a:pPr lvl="1">
              <a:lnSpc>
                <a:spcPct val="90000"/>
              </a:lnSpc>
            </a:pPr>
            <a:r>
              <a:rPr lang="en-US" dirty="0"/>
              <a:t>Customer sitting longest on sofa is served</a:t>
            </a:r>
          </a:p>
          <a:p>
            <a:pPr lvl="1">
              <a:lnSpc>
                <a:spcPct val="90000"/>
              </a:lnSpc>
            </a:pPr>
            <a:r>
              <a:rPr lang="en-US" dirty="0"/>
              <a:t>Customer standing the longest sits down</a:t>
            </a:r>
          </a:p>
          <a:p>
            <a:pPr>
              <a:lnSpc>
                <a:spcPct val="90000"/>
              </a:lnSpc>
              <a:spcBef>
                <a:spcPts val="1200"/>
              </a:spcBef>
            </a:pPr>
            <a:r>
              <a:rPr lang="en-US" sz="2400" dirty="0"/>
              <a:t>After haircut, customer pays cashier at cash register</a:t>
            </a:r>
          </a:p>
          <a:p>
            <a:pPr lvl="1">
              <a:lnSpc>
                <a:spcPct val="90000"/>
              </a:lnSpc>
            </a:pPr>
            <a:r>
              <a:rPr lang="en-US" dirty="0"/>
              <a:t>Barbers have to cut hair and cashier</a:t>
            </a:r>
          </a:p>
          <a:p>
            <a:pPr lvl="1">
              <a:lnSpc>
                <a:spcPct val="90000"/>
              </a:lnSpc>
            </a:pPr>
            <a:r>
              <a:rPr lang="en-US" dirty="0"/>
              <a:t>Customer waits for receipt</a:t>
            </a:r>
          </a:p>
          <a:p>
            <a:pPr lvl="1">
              <a:lnSpc>
                <a:spcPct val="90000"/>
              </a:lnSpc>
            </a:pPr>
            <a:r>
              <a:rPr lang="en-US" dirty="0"/>
              <a:t>Upon exit, new customer allowed in shop</a:t>
            </a:r>
          </a:p>
        </p:txBody>
      </p:sp>
      <p:grpSp>
        <p:nvGrpSpPr>
          <p:cNvPr id="2508805" name="Group 5"/>
          <p:cNvGrpSpPr>
            <a:grpSpLocks/>
          </p:cNvGrpSpPr>
          <p:nvPr/>
        </p:nvGrpSpPr>
        <p:grpSpPr bwMode="auto">
          <a:xfrm>
            <a:off x="6767657" y="1885951"/>
            <a:ext cx="3222624" cy="1635125"/>
            <a:chOff x="3323" y="883"/>
            <a:chExt cx="2030" cy="1030"/>
          </a:xfrm>
        </p:grpSpPr>
        <p:sp>
          <p:nvSpPr>
            <p:cNvPr id="2508806" name="Rectangle 6"/>
            <p:cNvSpPr>
              <a:spLocks noChangeArrowheads="1"/>
            </p:cNvSpPr>
            <p:nvPr/>
          </p:nvSpPr>
          <p:spPr bwMode="auto">
            <a:xfrm>
              <a:off x="3436" y="883"/>
              <a:ext cx="1769" cy="100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07" name="Line 7"/>
            <p:cNvSpPr>
              <a:spLocks noChangeShapeType="1"/>
            </p:cNvSpPr>
            <p:nvPr/>
          </p:nvSpPr>
          <p:spPr bwMode="auto">
            <a:xfrm>
              <a:off x="3436" y="883"/>
              <a:ext cx="0" cy="44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08" name="Line 8"/>
            <p:cNvSpPr>
              <a:spLocks noChangeShapeType="1"/>
            </p:cNvSpPr>
            <p:nvPr/>
          </p:nvSpPr>
          <p:spPr bwMode="auto">
            <a:xfrm>
              <a:off x="3436" y="1485"/>
              <a:ext cx="0" cy="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09" name="Line 9"/>
            <p:cNvSpPr>
              <a:spLocks noChangeShapeType="1"/>
            </p:cNvSpPr>
            <p:nvPr/>
          </p:nvSpPr>
          <p:spPr bwMode="auto">
            <a:xfrm>
              <a:off x="3324" y="1396"/>
              <a:ext cx="112" cy="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0" name="Line 10"/>
            <p:cNvSpPr>
              <a:spLocks noChangeShapeType="1"/>
            </p:cNvSpPr>
            <p:nvPr/>
          </p:nvSpPr>
          <p:spPr bwMode="auto">
            <a:xfrm>
              <a:off x="3437" y="1885"/>
              <a:ext cx="176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1" name="Line 11"/>
            <p:cNvSpPr>
              <a:spLocks noChangeShapeType="1"/>
            </p:cNvSpPr>
            <p:nvPr/>
          </p:nvSpPr>
          <p:spPr bwMode="auto">
            <a:xfrm flipV="1">
              <a:off x="5205" y="1685"/>
              <a:ext cx="0" cy="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2" name="Line 12"/>
            <p:cNvSpPr>
              <a:spLocks noChangeShapeType="1"/>
            </p:cNvSpPr>
            <p:nvPr/>
          </p:nvSpPr>
          <p:spPr bwMode="auto">
            <a:xfrm>
              <a:off x="3437" y="883"/>
              <a:ext cx="176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3" name="Line 13"/>
            <p:cNvSpPr>
              <a:spLocks noChangeShapeType="1"/>
            </p:cNvSpPr>
            <p:nvPr/>
          </p:nvSpPr>
          <p:spPr bwMode="auto">
            <a:xfrm>
              <a:off x="5205" y="883"/>
              <a:ext cx="0" cy="6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4" name="Line 14"/>
            <p:cNvSpPr>
              <a:spLocks noChangeShapeType="1"/>
            </p:cNvSpPr>
            <p:nvPr/>
          </p:nvSpPr>
          <p:spPr bwMode="auto">
            <a:xfrm>
              <a:off x="5206" y="1529"/>
              <a:ext cx="140" cy="1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5" name="Rectangle 15"/>
            <p:cNvSpPr>
              <a:spLocks noChangeArrowheads="1"/>
            </p:cNvSpPr>
            <p:nvPr/>
          </p:nvSpPr>
          <p:spPr bwMode="auto">
            <a:xfrm>
              <a:off x="3829" y="1083"/>
              <a:ext cx="112" cy="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16" name="Rectangle 16"/>
            <p:cNvSpPr>
              <a:spLocks noChangeArrowheads="1"/>
            </p:cNvSpPr>
            <p:nvPr/>
          </p:nvSpPr>
          <p:spPr bwMode="auto">
            <a:xfrm>
              <a:off x="4138" y="1083"/>
              <a:ext cx="112" cy="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17" name="Rectangle 17"/>
            <p:cNvSpPr>
              <a:spLocks noChangeArrowheads="1"/>
            </p:cNvSpPr>
            <p:nvPr/>
          </p:nvSpPr>
          <p:spPr bwMode="auto">
            <a:xfrm>
              <a:off x="4475" y="1083"/>
              <a:ext cx="112" cy="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18" name="Rectangle 18"/>
            <p:cNvSpPr>
              <a:spLocks noChangeArrowheads="1"/>
            </p:cNvSpPr>
            <p:nvPr/>
          </p:nvSpPr>
          <p:spPr bwMode="auto">
            <a:xfrm>
              <a:off x="4952" y="1284"/>
              <a:ext cx="113"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19" name="Rectangle 19"/>
            <p:cNvSpPr>
              <a:spLocks noChangeArrowheads="1"/>
            </p:cNvSpPr>
            <p:nvPr/>
          </p:nvSpPr>
          <p:spPr bwMode="auto">
            <a:xfrm>
              <a:off x="3323" y="1305"/>
              <a:ext cx="52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Entrance</a:t>
              </a:r>
            </a:p>
          </p:txBody>
        </p:sp>
        <p:sp>
          <p:nvSpPr>
            <p:cNvPr id="2508820" name="Rectangle 20"/>
            <p:cNvSpPr>
              <a:spLocks noChangeArrowheads="1"/>
            </p:cNvSpPr>
            <p:nvPr/>
          </p:nvSpPr>
          <p:spPr bwMode="auto">
            <a:xfrm>
              <a:off x="3446" y="1595"/>
              <a:ext cx="6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en-US" sz="1200" b="1" dirty="0">
                  <a:latin typeface="Comic Sans MS" panose="030F0702030302020204" pitchFamily="66" charset="0"/>
                </a:rPr>
                <a:t>Standing</a:t>
              </a:r>
            </a:p>
            <a:p>
              <a:pPr algn="ctr" eaLnBrk="0" hangingPunct="0"/>
              <a:r>
                <a:rPr lang="en-US" sz="1200" b="1" dirty="0">
                  <a:latin typeface="Comic Sans MS" panose="030F0702030302020204" pitchFamily="66" charset="0"/>
                </a:rPr>
                <a:t>room area</a:t>
              </a:r>
            </a:p>
          </p:txBody>
        </p:sp>
        <p:sp>
          <p:nvSpPr>
            <p:cNvPr id="2508821" name="Rectangle 21"/>
            <p:cNvSpPr>
              <a:spLocks noChangeArrowheads="1"/>
            </p:cNvSpPr>
            <p:nvPr/>
          </p:nvSpPr>
          <p:spPr bwMode="auto">
            <a:xfrm>
              <a:off x="4327" y="1738"/>
              <a:ext cx="33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Sofa</a:t>
              </a:r>
            </a:p>
          </p:txBody>
        </p:sp>
        <p:sp>
          <p:nvSpPr>
            <p:cNvPr id="2508822" name="Rectangle 22"/>
            <p:cNvSpPr>
              <a:spLocks noChangeArrowheads="1"/>
            </p:cNvSpPr>
            <p:nvPr/>
          </p:nvSpPr>
          <p:spPr bwMode="auto">
            <a:xfrm>
              <a:off x="3900" y="912"/>
              <a:ext cx="759"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Barber chairs</a:t>
              </a:r>
            </a:p>
          </p:txBody>
        </p:sp>
        <p:sp>
          <p:nvSpPr>
            <p:cNvPr id="2508823" name="Rectangle 23"/>
            <p:cNvSpPr>
              <a:spLocks noChangeArrowheads="1"/>
            </p:cNvSpPr>
            <p:nvPr/>
          </p:nvSpPr>
          <p:spPr bwMode="auto">
            <a:xfrm>
              <a:off x="4816" y="1118"/>
              <a:ext cx="461"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Cashier</a:t>
              </a:r>
            </a:p>
          </p:txBody>
        </p:sp>
        <p:sp>
          <p:nvSpPr>
            <p:cNvPr id="2508824" name="Rectangle 24"/>
            <p:cNvSpPr>
              <a:spLocks noChangeArrowheads="1"/>
            </p:cNvSpPr>
            <p:nvPr/>
          </p:nvSpPr>
          <p:spPr bwMode="auto">
            <a:xfrm>
              <a:off x="5045" y="1530"/>
              <a:ext cx="30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Exit</a:t>
              </a:r>
            </a:p>
          </p:txBody>
        </p:sp>
        <p:sp>
          <p:nvSpPr>
            <p:cNvPr id="2508825" name="Rectangle 25"/>
            <p:cNvSpPr>
              <a:spLocks noChangeArrowheads="1"/>
            </p:cNvSpPr>
            <p:nvPr/>
          </p:nvSpPr>
          <p:spPr bwMode="auto">
            <a:xfrm>
              <a:off x="4222" y="1684"/>
              <a:ext cx="506" cy="9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26" name="Line 26"/>
            <p:cNvSpPr>
              <a:spLocks noChangeShapeType="1"/>
            </p:cNvSpPr>
            <p:nvPr/>
          </p:nvSpPr>
          <p:spPr bwMode="auto">
            <a:xfrm>
              <a:off x="4335" y="1685"/>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27" name="Line 27"/>
            <p:cNvSpPr>
              <a:spLocks noChangeShapeType="1"/>
            </p:cNvSpPr>
            <p:nvPr/>
          </p:nvSpPr>
          <p:spPr bwMode="auto">
            <a:xfrm>
              <a:off x="4475" y="1685"/>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28" name="Line 28"/>
            <p:cNvSpPr>
              <a:spLocks noChangeShapeType="1"/>
            </p:cNvSpPr>
            <p:nvPr/>
          </p:nvSpPr>
          <p:spPr bwMode="auto">
            <a:xfrm>
              <a:off x="4615" y="1685"/>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Footer Placeholder 1">
            <a:extLst>
              <a:ext uri="{FF2B5EF4-FFF2-40B4-BE49-F238E27FC236}">
                <a16:creationId xmlns:a16="http://schemas.microsoft.com/office/drawing/2014/main" id="{572F83C8-7A16-4214-A741-3D43EF66A049}"/>
              </a:ext>
            </a:extLst>
          </p:cNvPr>
          <p:cNvSpPr>
            <a:spLocks noGrp="1"/>
          </p:cNvSpPr>
          <p:nvPr>
            <p:ph type="ftr" sz="quarter" idx="11"/>
          </p:nvPr>
        </p:nvSpPr>
        <p:spPr/>
        <p:txBody>
          <a:bodyPr/>
          <a:lstStyle/>
          <a:p>
            <a:pPr>
              <a:defRPr/>
            </a:pPr>
            <a:r>
              <a:rPr lang="en-US"/>
              <a:t>Concurrency (13)</a:t>
            </a:r>
            <a:endParaRPr lang="en-US" dirty="0"/>
          </a:p>
        </p:txBody>
      </p:sp>
      <p:sp>
        <p:nvSpPr>
          <p:cNvPr id="3" name="Slide Number Placeholder 2">
            <a:extLst>
              <a:ext uri="{FF2B5EF4-FFF2-40B4-BE49-F238E27FC236}">
                <a16:creationId xmlns:a16="http://schemas.microsoft.com/office/drawing/2014/main" id="{E9B0BCA3-F066-45DA-A41A-8237B055287E}"/>
              </a:ext>
            </a:extLst>
          </p:cNvPr>
          <p:cNvSpPr>
            <a:spLocks noGrp="1"/>
          </p:cNvSpPr>
          <p:nvPr>
            <p:ph type="sldNum" sz="quarter" idx="12"/>
          </p:nvPr>
        </p:nvSpPr>
        <p:spPr/>
        <p:txBody>
          <a:bodyPr/>
          <a:lstStyle/>
          <a:p>
            <a:pPr>
              <a:defRPr/>
            </a:pPr>
            <a:fld id="{0D7B5496-982B-480A-8085-B08F2CA91C21}" type="slidenum">
              <a:rPr lang="en-US" smtClean="0"/>
              <a:pPr>
                <a:defRPr/>
              </a:pPr>
              <a:t>5</a:t>
            </a:fld>
            <a:endParaRPr lang="en-US" dirty="0"/>
          </a:p>
        </p:txBody>
      </p:sp>
      <p:sp>
        <p:nvSpPr>
          <p:cNvPr id="5" name="Title 4">
            <a:extLst>
              <a:ext uri="{FF2B5EF4-FFF2-40B4-BE49-F238E27FC236}">
                <a16:creationId xmlns:a16="http://schemas.microsoft.com/office/drawing/2014/main" id="{D67D9DDF-EECF-4828-97AC-0026D85B11A1}"/>
              </a:ext>
            </a:extLst>
          </p:cNvPr>
          <p:cNvSpPr>
            <a:spLocks noGrp="1"/>
          </p:cNvSpPr>
          <p:nvPr>
            <p:ph type="title"/>
          </p:nvPr>
        </p:nvSpPr>
        <p:spPr>
          <a:xfrm>
            <a:off x="642310" y="170156"/>
            <a:ext cx="8592001" cy="731520"/>
          </a:xfrm>
        </p:spPr>
        <p:txBody>
          <a:bodyPr/>
          <a:lstStyle/>
          <a:p>
            <a:r>
              <a:rPr lang="en-US" dirty="0"/>
              <a:t>Barbershop Problem</a:t>
            </a:r>
          </a:p>
        </p:txBody>
      </p:sp>
    </p:spTree>
    <p:extLst>
      <p:ext uri="{BB962C8B-B14F-4D97-AF65-F5344CB8AC3E}">
        <p14:creationId xmlns:p14="http://schemas.microsoft.com/office/powerpoint/2010/main" val="2350290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08803">
                                            <p:txEl>
                                              <p:pRg st="0" end="0"/>
                                            </p:txEl>
                                          </p:spTgt>
                                        </p:tgtEl>
                                        <p:attrNameLst>
                                          <p:attrName>style.visibility</p:attrName>
                                        </p:attrNameLst>
                                      </p:cBhvr>
                                      <p:to>
                                        <p:strVal val="visible"/>
                                      </p:to>
                                    </p:set>
                                    <p:animEffect transition="in" filter="fade">
                                      <p:cBhvr>
                                        <p:cTn id="7" dur="500"/>
                                        <p:tgtEl>
                                          <p:spTgt spid="25088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08803">
                                            <p:txEl>
                                              <p:pRg st="1" end="1"/>
                                            </p:txEl>
                                          </p:spTgt>
                                        </p:tgtEl>
                                        <p:attrNameLst>
                                          <p:attrName>style.visibility</p:attrName>
                                        </p:attrNameLst>
                                      </p:cBhvr>
                                      <p:to>
                                        <p:strVal val="visible"/>
                                      </p:to>
                                    </p:set>
                                    <p:animEffect transition="in" filter="fade">
                                      <p:cBhvr>
                                        <p:cTn id="10" dur="500"/>
                                        <p:tgtEl>
                                          <p:spTgt spid="25088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08803">
                                            <p:txEl>
                                              <p:pRg st="2" end="2"/>
                                            </p:txEl>
                                          </p:spTgt>
                                        </p:tgtEl>
                                        <p:attrNameLst>
                                          <p:attrName>style.visibility</p:attrName>
                                        </p:attrNameLst>
                                      </p:cBhvr>
                                      <p:to>
                                        <p:strVal val="visible"/>
                                      </p:to>
                                    </p:set>
                                    <p:animEffect transition="in" filter="fade">
                                      <p:cBhvr>
                                        <p:cTn id="15" dur="500"/>
                                        <p:tgtEl>
                                          <p:spTgt spid="250880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08803">
                                            <p:txEl>
                                              <p:pRg st="3" end="3"/>
                                            </p:txEl>
                                          </p:spTgt>
                                        </p:tgtEl>
                                        <p:attrNameLst>
                                          <p:attrName>style.visibility</p:attrName>
                                        </p:attrNameLst>
                                      </p:cBhvr>
                                      <p:to>
                                        <p:strVal val="visible"/>
                                      </p:to>
                                    </p:set>
                                    <p:animEffect transition="in" filter="fade">
                                      <p:cBhvr>
                                        <p:cTn id="20" dur="500"/>
                                        <p:tgtEl>
                                          <p:spTgt spid="250880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08803">
                                            <p:txEl>
                                              <p:pRg st="4" end="4"/>
                                            </p:txEl>
                                          </p:spTgt>
                                        </p:tgtEl>
                                        <p:attrNameLst>
                                          <p:attrName>style.visibility</p:attrName>
                                        </p:attrNameLst>
                                      </p:cBhvr>
                                      <p:to>
                                        <p:strVal val="visible"/>
                                      </p:to>
                                    </p:set>
                                    <p:animEffect transition="in" filter="fade">
                                      <p:cBhvr>
                                        <p:cTn id="23" dur="500"/>
                                        <p:tgtEl>
                                          <p:spTgt spid="250880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08803">
                                            <p:txEl>
                                              <p:pRg st="5" end="5"/>
                                            </p:txEl>
                                          </p:spTgt>
                                        </p:tgtEl>
                                        <p:attrNameLst>
                                          <p:attrName>style.visibility</p:attrName>
                                        </p:attrNameLst>
                                      </p:cBhvr>
                                      <p:to>
                                        <p:strVal val="visible"/>
                                      </p:to>
                                    </p:set>
                                    <p:animEffect transition="in" filter="fade">
                                      <p:cBhvr>
                                        <p:cTn id="26" dur="500"/>
                                        <p:tgtEl>
                                          <p:spTgt spid="250880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508803">
                                            <p:txEl>
                                              <p:pRg st="6" end="6"/>
                                            </p:txEl>
                                          </p:spTgt>
                                        </p:tgtEl>
                                        <p:attrNameLst>
                                          <p:attrName>style.visibility</p:attrName>
                                        </p:attrNameLst>
                                      </p:cBhvr>
                                      <p:to>
                                        <p:strVal val="visible"/>
                                      </p:to>
                                    </p:set>
                                    <p:animEffect transition="in" filter="fade">
                                      <p:cBhvr>
                                        <p:cTn id="31" dur="500"/>
                                        <p:tgtEl>
                                          <p:spTgt spid="250880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08803">
                                            <p:txEl>
                                              <p:pRg st="7" end="7"/>
                                            </p:txEl>
                                          </p:spTgt>
                                        </p:tgtEl>
                                        <p:attrNameLst>
                                          <p:attrName>style.visibility</p:attrName>
                                        </p:attrNameLst>
                                      </p:cBhvr>
                                      <p:to>
                                        <p:strVal val="visible"/>
                                      </p:to>
                                    </p:set>
                                    <p:animEffect transition="in" filter="fade">
                                      <p:cBhvr>
                                        <p:cTn id="34" dur="500"/>
                                        <p:tgtEl>
                                          <p:spTgt spid="250880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08803">
                                            <p:txEl>
                                              <p:pRg st="8" end="8"/>
                                            </p:txEl>
                                          </p:spTgt>
                                        </p:tgtEl>
                                        <p:attrNameLst>
                                          <p:attrName>style.visibility</p:attrName>
                                        </p:attrNameLst>
                                      </p:cBhvr>
                                      <p:to>
                                        <p:strVal val="visible"/>
                                      </p:to>
                                    </p:set>
                                    <p:animEffect transition="in" filter="fade">
                                      <p:cBhvr>
                                        <p:cTn id="37" dur="500"/>
                                        <p:tgtEl>
                                          <p:spTgt spid="2508803">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08803">
                                            <p:txEl>
                                              <p:pRg st="9" end="9"/>
                                            </p:txEl>
                                          </p:spTgt>
                                        </p:tgtEl>
                                        <p:attrNameLst>
                                          <p:attrName>style.visibility</p:attrName>
                                        </p:attrNameLst>
                                      </p:cBhvr>
                                      <p:to>
                                        <p:strVal val="visible"/>
                                      </p:to>
                                    </p:set>
                                    <p:animEffect transition="in" filter="fade">
                                      <p:cBhvr>
                                        <p:cTn id="42" dur="500"/>
                                        <p:tgtEl>
                                          <p:spTgt spid="250880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08803">
                                            <p:txEl>
                                              <p:pRg st="10" end="10"/>
                                            </p:txEl>
                                          </p:spTgt>
                                        </p:tgtEl>
                                        <p:attrNameLst>
                                          <p:attrName>style.visibility</p:attrName>
                                        </p:attrNameLst>
                                      </p:cBhvr>
                                      <p:to>
                                        <p:strVal val="visible"/>
                                      </p:to>
                                    </p:set>
                                    <p:animEffect transition="in" filter="fade">
                                      <p:cBhvr>
                                        <p:cTn id="45" dur="500"/>
                                        <p:tgtEl>
                                          <p:spTgt spid="250880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08803">
                                            <p:txEl>
                                              <p:pRg st="11" end="11"/>
                                            </p:txEl>
                                          </p:spTgt>
                                        </p:tgtEl>
                                        <p:attrNameLst>
                                          <p:attrName>style.visibility</p:attrName>
                                        </p:attrNameLst>
                                      </p:cBhvr>
                                      <p:to>
                                        <p:strVal val="visible"/>
                                      </p:to>
                                    </p:set>
                                    <p:animEffect transition="in" filter="fade">
                                      <p:cBhvr>
                                        <p:cTn id="48" dur="500"/>
                                        <p:tgtEl>
                                          <p:spTgt spid="250880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508803">
                                            <p:txEl>
                                              <p:pRg st="12" end="12"/>
                                            </p:txEl>
                                          </p:spTgt>
                                        </p:tgtEl>
                                        <p:attrNameLst>
                                          <p:attrName>style.visibility</p:attrName>
                                        </p:attrNameLst>
                                      </p:cBhvr>
                                      <p:to>
                                        <p:strVal val="visible"/>
                                      </p:to>
                                    </p:set>
                                    <p:animEffect transition="in" filter="fade">
                                      <p:cBhvr>
                                        <p:cTn id="51" dur="500"/>
                                        <p:tgtEl>
                                          <p:spTgt spid="250880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0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9827" name="Text Box 3"/>
          <p:cNvSpPr txBox="1">
            <a:spLocks noChangeArrowheads="1"/>
          </p:cNvSpPr>
          <p:nvPr/>
        </p:nvSpPr>
        <p:spPr bwMode="auto">
          <a:xfrm>
            <a:off x="637998" y="1362076"/>
            <a:ext cx="1992312"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b="1" dirty="0">
                <a:latin typeface="Arial Narrow" pitchFamily="34" charset="0"/>
              </a:rPr>
              <a:t>procedure customer;</a:t>
            </a:r>
          </a:p>
          <a:p>
            <a:pPr eaLnBrk="0" hangingPunct="0"/>
            <a:r>
              <a:rPr lang="en-US" sz="1200" b="1" dirty="0" err="1">
                <a:latin typeface="Arial Narrow" pitchFamily="34" charset="0"/>
              </a:rPr>
              <a:t>var</a:t>
            </a:r>
            <a:r>
              <a:rPr lang="en-US" sz="1200" b="1" dirty="0">
                <a:latin typeface="Arial Narrow" pitchFamily="34" charset="0"/>
              </a:rPr>
              <a:t> </a:t>
            </a:r>
            <a:r>
              <a:rPr lang="en-US" sz="1200" b="1" dirty="0" err="1">
                <a:latin typeface="Arial Narrow" pitchFamily="34" charset="0"/>
              </a:rPr>
              <a:t>custnr</a:t>
            </a:r>
            <a:r>
              <a:rPr lang="en-US" sz="1200" b="1" dirty="0">
                <a:latin typeface="Arial Narrow" pitchFamily="34" charset="0"/>
              </a:rPr>
              <a:t>: integer;</a:t>
            </a:r>
          </a:p>
          <a:p>
            <a:pPr eaLnBrk="0" hangingPunct="0"/>
            <a:r>
              <a:rPr lang="en-US" sz="1200" b="1" dirty="0">
                <a:latin typeface="Arial Narrow" pitchFamily="34" charset="0"/>
              </a:rPr>
              <a:t>begin</a:t>
            </a:r>
          </a:p>
          <a:p>
            <a:pPr eaLnBrk="0" hangingPunct="0"/>
            <a:r>
              <a:rPr lang="en-US" sz="1200" b="1" dirty="0">
                <a:latin typeface="Arial Narrow" pitchFamily="34" charset="0"/>
              </a:rPr>
              <a:t>    wait ( </a:t>
            </a:r>
            <a:r>
              <a:rPr lang="en-US" sz="1200" b="1" dirty="0" err="1">
                <a:latin typeface="Arial Narrow" pitchFamily="34" charset="0"/>
              </a:rPr>
              <a:t>max_capacity</a:t>
            </a:r>
            <a:r>
              <a:rPr lang="en-US" sz="1200" b="1" dirty="0">
                <a:latin typeface="Arial Narrow" pitchFamily="34" charset="0"/>
              </a:rPr>
              <a:t> );</a:t>
            </a:r>
          </a:p>
          <a:p>
            <a:pPr eaLnBrk="0" hangingPunct="0"/>
            <a:r>
              <a:rPr lang="en-US" sz="1200" b="1" dirty="0">
                <a:latin typeface="Arial Narrow" pitchFamily="34" charset="0"/>
              </a:rPr>
              <a:t>    </a:t>
            </a:r>
            <a:r>
              <a:rPr lang="en-US" sz="1200" b="1" dirty="0">
                <a:solidFill>
                  <a:srgbClr val="FF0033"/>
                </a:solidFill>
                <a:latin typeface="Arial Narrow" pitchFamily="34" charset="0"/>
              </a:rPr>
              <a:t>// </a:t>
            </a:r>
            <a:r>
              <a:rPr lang="en-US" sz="1200" b="1" dirty="0" err="1">
                <a:solidFill>
                  <a:srgbClr val="FF0033"/>
                </a:solidFill>
                <a:latin typeface="Arial Narrow" pitchFamily="34" charset="0"/>
              </a:rPr>
              <a:t>enter_shop</a:t>
            </a:r>
            <a:r>
              <a:rPr lang="en-US" sz="1200" b="1" dirty="0">
                <a:latin typeface="Arial Narrow" pitchFamily="34" charset="0"/>
              </a:rPr>
              <a:t> </a:t>
            </a:r>
          </a:p>
          <a:p>
            <a:pPr eaLnBrk="0" hangingPunct="0"/>
            <a:r>
              <a:rPr lang="en-US" sz="1200" b="1" dirty="0">
                <a:latin typeface="Arial Narrow" pitchFamily="34" charset="0"/>
              </a:rPr>
              <a:t>    wait( mutex1 );</a:t>
            </a:r>
          </a:p>
          <a:p>
            <a:pPr eaLnBrk="0" hangingPunct="0"/>
            <a:r>
              <a:rPr lang="en-US" sz="1200" b="1" dirty="0">
                <a:latin typeface="Arial Narrow" pitchFamily="34" charset="0"/>
              </a:rPr>
              <a:t>    count := count + 1;</a:t>
            </a:r>
          </a:p>
          <a:p>
            <a:pPr eaLnBrk="0" hangingPunct="0"/>
            <a:r>
              <a:rPr lang="en-US" sz="1200" b="1" dirty="0">
                <a:latin typeface="Arial Narrow" pitchFamily="34" charset="0"/>
              </a:rPr>
              <a:t>    </a:t>
            </a:r>
            <a:r>
              <a:rPr lang="en-US" sz="1200" b="1" dirty="0" err="1">
                <a:latin typeface="Arial Narrow" pitchFamily="34" charset="0"/>
              </a:rPr>
              <a:t>custnr</a:t>
            </a:r>
            <a:r>
              <a:rPr lang="en-US" sz="1200" b="1" dirty="0">
                <a:latin typeface="Arial Narrow" pitchFamily="34" charset="0"/>
              </a:rPr>
              <a:t> := count;</a:t>
            </a:r>
          </a:p>
          <a:p>
            <a:pPr eaLnBrk="0" hangingPunct="0"/>
            <a:r>
              <a:rPr lang="en-US" sz="1200" b="1" dirty="0">
                <a:latin typeface="Arial Narrow" pitchFamily="34" charset="0"/>
              </a:rPr>
              <a:t>    signal( mutex1 );</a:t>
            </a:r>
          </a:p>
          <a:p>
            <a:pPr eaLnBrk="0" hangingPunct="0"/>
            <a:r>
              <a:rPr lang="en-US" sz="1200" b="1" dirty="0">
                <a:latin typeface="Arial Narrow" pitchFamily="34" charset="0"/>
              </a:rPr>
              <a:t>    wait( sofa );</a:t>
            </a:r>
          </a:p>
          <a:p>
            <a:pPr eaLnBrk="0" hangingPunct="0"/>
            <a:r>
              <a:rPr lang="en-US" sz="1200" b="1" dirty="0">
                <a:latin typeface="Arial Narrow" pitchFamily="34" charset="0"/>
              </a:rPr>
              <a:t>    </a:t>
            </a:r>
            <a:r>
              <a:rPr lang="en-US" sz="1200" b="1" dirty="0">
                <a:solidFill>
                  <a:srgbClr val="FF0033"/>
                </a:solidFill>
                <a:latin typeface="Arial Narrow" pitchFamily="34" charset="0"/>
              </a:rPr>
              <a:t>// sit on sofa</a:t>
            </a:r>
          </a:p>
          <a:p>
            <a:pPr eaLnBrk="0" hangingPunct="0"/>
            <a:r>
              <a:rPr lang="en-US" sz="1200" b="1" dirty="0">
                <a:latin typeface="Arial Narrow" pitchFamily="34" charset="0"/>
              </a:rPr>
              <a:t>    wait( </a:t>
            </a:r>
            <a:r>
              <a:rPr lang="en-US" sz="1200" b="1" dirty="0" err="1">
                <a:latin typeface="Arial Narrow" pitchFamily="34" charset="0"/>
              </a:rPr>
              <a:t>barber_chair</a:t>
            </a:r>
            <a:r>
              <a:rPr lang="en-US" sz="1200" b="1" dirty="0">
                <a:latin typeface="Arial Narrow" pitchFamily="34" charset="0"/>
              </a:rPr>
              <a:t> );</a:t>
            </a:r>
          </a:p>
          <a:p>
            <a:pPr eaLnBrk="0" hangingPunct="0"/>
            <a:r>
              <a:rPr lang="en-US" sz="1200" b="1" dirty="0">
                <a:latin typeface="Arial Narrow" pitchFamily="34" charset="0"/>
              </a:rPr>
              <a:t>    </a:t>
            </a:r>
            <a:r>
              <a:rPr lang="en-US" sz="1200" b="1" dirty="0">
                <a:solidFill>
                  <a:srgbClr val="FF0033"/>
                </a:solidFill>
                <a:latin typeface="Arial Narrow" pitchFamily="34" charset="0"/>
              </a:rPr>
              <a:t>// get up from sofa</a:t>
            </a:r>
          </a:p>
          <a:p>
            <a:pPr eaLnBrk="0" hangingPunct="0"/>
            <a:r>
              <a:rPr lang="en-US" sz="1200" b="1" dirty="0">
                <a:latin typeface="Arial Narrow" pitchFamily="34" charset="0"/>
              </a:rPr>
              <a:t>    signal( sofa );</a:t>
            </a:r>
          </a:p>
          <a:p>
            <a:pPr eaLnBrk="0" hangingPunct="0"/>
            <a:r>
              <a:rPr lang="en-US" sz="1200" b="1" dirty="0">
                <a:latin typeface="Arial Narrow" pitchFamily="34" charset="0"/>
              </a:rPr>
              <a:t>    </a:t>
            </a:r>
            <a:r>
              <a:rPr lang="en-US" sz="1200" b="1" dirty="0">
                <a:solidFill>
                  <a:srgbClr val="FF0033"/>
                </a:solidFill>
                <a:latin typeface="Arial Narrow" pitchFamily="34" charset="0"/>
              </a:rPr>
              <a:t>// sit in barber chair</a:t>
            </a:r>
          </a:p>
          <a:p>
            <a:pPr eaLnBrk="0" hangingPunct="0"/>
            <a:r>
              <a:rPr lang="en-US" sz="1200" b="1" dirty="0">
                <a:latin typeface="Arial Narrow" pitchFamily="34" charset="0"/>
              </a:rPr>
              <a:t>    wait( mutex2 );</a:t>
            </a:r>
          </a:p>
          <a:p>
            <a:pPr eaLnBrk="0" hangingPunct="0"/>
            <a:r>
              <a:rPr lang="en-US" sz="1200" b="1" dirty="0">
                <a:latin typeface="Arial Narrow" pitchFamily="34" charset="0"/>
              </a:rPr>
              <a:t>    enqueue1( </a:t>
            </a:r>
            <a:r>
              <a:rPr lang="en-US" sz="1200" b="1" dirty="0" err="1">
                <a:latin typeface="Arial Narrow" pitchFamily="34" charset="0"/>
              </a:rPr>
              <a:t>custnr</a:t>
            </a:r>
            <a:r>
              <a:rPr lang="en-US" sz="1200" b="1" dirty="0">
                <a:latin typeface="Arial Narrow" pitchFamily="34" charset="0"/>
              </a:rPr>
              <a:t> );</a:t>
            </a:r>
          </a:p>
          <a:p>
            <a:pPr eaLnBrk="0" hangingPunct="0"/>
            <a:r>
              <a:rPr lang="en-US" sz="1200" b="1" dirty="0">
                <a:latin typeface="Arial Narrow" pitchFamily="34" charset="0"/>
              </a:rPr>
              <a:t>    signal( </a:t>
            </a:r>
            <a:r>
              <a:rPr lang="en-US" sz="1200" b="1" dirty="0" err="1">
                <a:latin typeface="Arial Narrow" pitchFamily="34" charset="0"/>
              </a:rPr>
              <a:t>cust_ready</a:t>
            </a:r>
            <a:r>
              <a:rPr lang="en-US" sz="1200" b="1" dirty="0">
                <a:latin typeface="Arial Narrow" pitchFamily="34" charset="0"/>
              </a:rPr>
              <a:t> );</a:t>
            </a:r>
          </a:p>
          <a:p>
            <a:pPr eaLnBrk="0" hangingPunct="0"/>
            <a:r>
              <a:rPr lang="en-US" sz="1200" b="1" dirty="0">
                <a:latin typeface="Arial Narrow" pitchFamily="34" charset="0"/>
              </a:rPr>
              <a:t>    signal( mutex2 );</a:t>
            </a:r>
          </a:p>
          <a:p>
            <a:pPr eaLnBrk="0" hangingPunct="0"/>
            <a:r>
              <a:rPr lang="en-US" sz="1200" b="1" dirty="0">
                <a:latin typeface="Arial Narrow" pitchFamily="34" charset="0"/>
              </a:rPr>
              <a:t>    wait( finished[</a:t>
            </a:r>
            <a:r>
              <a:rPr lang="en-US" sz="1200" b="1" dirty="0" err="1">
                <a:latin typeface="Arial Narrow" pitchFamily="34" charset="0"/>
              </a:rPr>
              <a:t>custnr</a:t>
            </a:r>
            <a:r>
              <a:rPr lang="en-US" sz="1200" b="1" dirty="0">
                <a:latin typeface="Arial Narrow" pitchFamily="34" charset="0"/>
              </a:rPr>
              <a:t>] );</a:t>
            </a:r>
          </a:p>
          <a:p>
            <a:pPr eaLnBrk="0" hangingPunct="0"/>
            <a:r>
              <a:rPr lang="en-US" sz="1200" b="1" dirty="0">
                <a:latin typeface="Arial Narrow" pitchFamily="34" charset="0"/>
              </a:rPr>
              <a:t>    </a:t>
            </a:r>
            <a:r>
              <a:rPr lang="en-US" sz="1200" b="1" dirty="0">
                <a:solidFill>
                  <a:srgbClr val="FF0033"/>
                </a:solidFill>
                <a:latin typeface="Arial Narrow" pitchFamily="34" charset="0"/>
              </a:rPr>
              <a:t>// leave barber chair </a:t>
            </a:r>
          </a:p>
          <a:p>
            <a:pPr eaLnBrk="0" hangingPunct="0"/>
            <a:r>
              <a:rPr lang="en-US" sz="1200" b="1" dirty="0">
                <a:latin typeface="Arial Narrow" pitchFamily="34" charset="0"/>
              </a:rPr>
              <a:t>    signal( </a:t>
            </a:r>
            <a:r>
              <a:rPr lang="en-US" sz="1200" b="1" dirty="0" err="1">
                <a:latin typeface="Arial Narrow" pitchFamily="34" charset="0"/>
              </a:rPr>
              <a:t>leave_b_chair</a:t>
            </a:r>
            <a:r>
              <a:rPr lang="en-US" sz="1200" b="1" dirty="0">
                <a:latin typeface="Arial Narrow" pitchFamily="34" charset="0"/>
              </a:rPr>
              <a:t> );</a:t>
            </a:r>
          </a:p>
          <a:p>
            <a:pPr eaLnBrk="0" hangingPunct="0"/>
            <a:r>
              <a:rPr lang="en-US" sz="1200" b="1" dirty="0">
                <a:latin typeface="Arial Narrow" pitchFamily="34" charset="0"/>
              </a:rPr>
              <a:t>    </a:t>
            </a:r>
            <a:r>
              <a:rPr lang="en-US" sz="1200" b="1" dirty="0">
                <a:solidFill>
                  <a:srgbClr val="FF0033"/>
                </a:solidFill>
                <a:latin typeface="Arial Narrow" pitchFamily="34" charset="0"/>
              </a:rPr>
              <a:t>// pay</a:t>
            </a:r>
          </a:p>
          <a:p>
            <a:pPr eaLnBrk="0" hangingPunct="0"/>
            <a:r>
              <a:rPr lang="en-US" sz="1200" b="1" dirty="0">
                <a:latin typeface="Arial Narrow" pitchFamily="34" charset="0"/>
              </a:rPr>
              <a:t>    signal( payment );</a:t>
            </a:r>
          </a:p>
          <a:p>
            <a:pPr eaLnBrk="0" hangingPunct="0"/>
            <a:r>
              <a:rPr lang="en-US" sz="1200" b="1" dirty="0">
                <a:latin typeface="Arial Narrow" pitchFamily="34" charset="0"/>
              </a:rPr>
              <a:t>    wait( receipt );</a:t>
            </a:r>
          </a:p>
          <a:p>
            <a:pPr eaLnBrk="0" hangingPunct="0"/>
            <a:r>
              <a:rPr lang="en-US" sz="1200" b="1" dirty="0">
                <a:latin typeface="Arial Narrow" pitchFamily="34" charset="0"/>
              </a:rPr>
              <a:t>    </a:t>
            </a:r>
            <a:r>
              <a:rPr lang="en-US" sz="1200" b="1" dirty="0">
                <a:solidFill>
                  <a:srgbClr val="FF0033"/>
                </a:solidFill>
                <a:latin typeface="Arial Narrow" pitchFamily="34" charset="0"/>
              </a:rPr>
              <a:t>// exit shop</a:t>
            </a:r>
          </a:p>
          <a:p>
            <a:pPr eaLnBrk="0" hangingPunct="0"/>
            <a:r>
              <a:rPr lang="en-US" sz="1200" b="1" dirty="0">
                <a:latin typeface="Arial Narrow" pitchFamily="34" charset="0"/>
              </a:rPr>
              <a:t>    signal( </a:t>
            </a:r>
            <a:r>
              <a:rPr lang="en-US" sz="1200" b="1" dirty="0" err="1">
                <a:latin typeface="Arial Narrow" pitchFamily="34" charset="0"/>
              </a:rPr>
              <a:t>max_capacity</a:t>
            </a:r>
            <a:r>
              <a:rPr lang="en-US" sz="1200" b="1" dirty="0">
                <a:latin typeface="Arial Narrow" pitchFamily="34" charset="0"/>
              </a:rPr>
              <a:t> );</a:t>
            </a:r>
          </a:p>
          <a:p>
            <a:pPr eaLnBrk="0" hangingPunct="0"/>
            <a:r>
              <a:rPr lang="en-US" sz="1200" b="1" dirty="0">
                <a:latin typeface="Arial Narrow" pitchFamily="34" charset="0"/>
              </a:rPr>
              <a:t>end;</a:t>
            </a:r>
          </a:p>
        </p:txBody>
      </p:sp>
      <p:grpSp>
        <p:nvGrpSpPr>
          <p:cNvPr id="12" name="Group 5"/>
          <p:cNvGrpSpPr>
            <a:grpSpLocks/>
          </p:cNvGrpSpPr>
          <p:nvPr/>
        </p:nvGrpSpPr>
        <p:grpSpPr bwMode="auto">
          <a:xfrm>
            <a:off x="7388547" y="1885951"/>
            <a:ext cx="3222624" cy="1635125"/>
            <a:chOff x="3323" y="883"/>
            <a:chExt cx="2030" cy="1030"/>
          </a:xfrm>
        </p:grpSpPr>
        <p:sp>
          <p:nvSpPr>
            <p:cNvPr id="13" name="Rectangle 6"/>
            <p:cNvSpPr>
              <a:spLocks noChangeArrowheads="1"/>
            </p:cNvSpPr>
            <p:nvPr/>
          </p:nvSpPr>
          <p:spPr bwMode="auto">
            <a:xfrm>
              <a:off x="3436" y="883"/>
              <a:ext cx="1769" cy="100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7"/>
            <p:cNvSpPr>
              <a:spLocks noChangeShapeType="1"/>
            </p:cNvSpPr>
            <p:nvPr/>
          </p:nvSpPr>
          <p:spPr bwMode="auto">
            <a:xfrm>
              <a:off x="3436" y="883"/>
              <a:ext cx="0" cy="44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8"/>
            <p:cNvSpPr>
              <a:spLocks noChangeShapeType="1"/>
            </p:cNvSpPr>
            <p:nvPr/>
          </p:nvSpPr>
          <p:spPr bwMode="auto">
            <a:xfrm>
              <a:off x="3436" y="1485"/>
              <a:ext cx="0" cy="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9"/>
            <p:cNvSpPr>
              <a:spLocks noChangeShapeType="1"/>
            </p:cNvSpPr>
            <p:nvPr/>
          </p:nvSpPr>
          <p:spPr bwMode="auto">
            <a:xfrm>
              <a:off x="3324" y="1396"/>
              <a:ext cx="112" cy="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0"/>
            <p:cNvSpPr>
              <a:spLocks noChangeShapeType="1"/>
            </p:cNvSpPr>
            <p:nvPr/>
          </p:nvSpPr>
          <p:spPr bwMode="auto">
            <a:xfrm>
              <a:off x="3437" y="1885"/>
              <a:ext cx="176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1"/>
            <p:cNvSpPr>
              <a:spLocks noChangeShapeType="1"/>
            </p:cNvSpPr>
            <p:nvPr/>
          </p:nvSpPr>
          <p:spPr bwMode="auto">
            <a:xfrm flipV="1">
              <a:off x="5205" y="1685"/>
              <a:ext cx="0" cy="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2"/>
            <p:cNvSpPr>
              <a:spLocks noChangeShapeType="1"/>
            </p:cNvSpPr>
            <p:nvPr/>
          </p:nvSpPr>
          <p:spPr bwMode="auto">
            <a:xfrm>
              <a:off x="3437" y="883"/>
              <a:ext cx="176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3"/>
            <p:cNvSpPr>
              <a:spLocks noChangeShapeType="1"/>
            </p:cNvSpPr>
            <p:nvPr/>
          </p:nvSpPr>
          <p:spPr bwMode="auto">
            <a:xfrm>
              <a:off x="5205" y="883"/>
              <a:ext cx="0" cy="6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4"/>
            <p:cNvSpPr>
              <a:spLocks noChangeShapeType="1"/>
            </p:cNvSpPr>
            <p:nvPr/>
          </p:nvSpPr>
          <p:spPr bwMode="auto">
            <a:xfrm>
              <a:off x="5206" y="1529"/>
              <a:ext cx="140" cy="1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Rectangle 15"/>
            <p:cNvSpPr>
              <a:spLocks noChangeArrowheads="1"/>
            </p:cNvSpPr>
            <p:nvPr/>
          </p:nvSpPr>
          <p:spPr bwMode="auto">
            <a:xfrm>
              <a:off x="3829" y="1083"/>
              <a:ext cx="112" cy="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16"/>
            <p:cNvSpPr>
              <a:spLocks noChangeArrowheads="1"/>
            </p:cNvSpPr>
            <p:nvPr/>
          </p:nvSpPr>
          <p:spPr bwMode="auto">
            <a:xfrm>
              <a:off x="4138" y="1083"/>
              <a:ext cx="112" cy="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17"/>
            <p:cNvSpPr>
              <a:spLocks noChangeArrowheads="1"/>
            </p:cNvSpPr>
            <p:nvPr/>
          </p:nvSpPr>
          <p:spPr bwMode="auto">
            <a:xfrm>
              <a:off x="4475" y="1083"/>
              <a:ext cx="112" cy="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18"/>
            <p:cNvSpPr>
              <a:spLocks noChangeArrowheads="1"/>
            </p:cNvSpPr>
            <p:nvPr/>
          </p:nvSpPr>
          <p:spPr bwMode="auto">
            <a:xfrm>
              <a:off x="4952" y="1284"/>
              <a:ext cx="113"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19"/>
            <p:cNvSpPr>
              <a:spLocks noChangeArrowheads="1"/>
            </p:cNvSpPr>
            <p:nvPr/>
          </p:nvSpPr>
          <p:spPr bwMode="auto">
            <a:xfrm>
              <a:off x="3323" y="1305"/>
              <a:ext cx="52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Entrance</a:t>
              </a:r>
            </a:p>
          </p:txBody>
        </p:sp>
        <p:sp>
          <p:nvSpPr>
            <p:cNvPr id="27" name="Rectangle 20"/>
            <p:cNvSpPr>
              <a:spLocks noChangeArrowheads="1"/>
            </p:cNvSpPr>
            <p:nvPr/>
          </p:nvSpPr>
          <p:spPr bwMode="auto">
            <a:xfrm>
              <a:off x="3446" y="1595"/>
              <a:ext cx="6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en-US" sz="1200" b="1" dirty="0">
                  <a:latin typeface="Comic Sans MS" panose="030F0702030302020204" pitchFamily="66" charset="0"/>
                </a:rPr>
                <a:t>Standing</a:t>
              </a:r>
            </a:p>
            <a:p>
              <a:pPr algn="ctr" eaLnBrk="0" hangingPunct="0"/>
              <a:r>
                <a:rPr lang="en-US" sz="1200" b="1" dirty="0">
                  <a:latin typeface="Comic Sans MS" panose="030F0702030302020204" pitchFamily="66" charset="0"/>
                </a:rPr>
                <a:t>room area</a:t>
              </a:r>
            </a:p>
          </p:txBody>
        </p:sp>
        <p:sp>
          <p:nvSpPr>
            <p:cNvPr id="28" name="Rectangle 21"/>
            <p:cNvSpPr>
              <a:spLocks noChangeArrowheads="1"/>
            </p:cNvSpPr>
            <p:nvPr/>
          </p:nvSpPr>
          <p:spPr bwMode="auto">
            <a:xfrm>
              <a:off x="4327" y="1738"/>
              <a:ext cx="33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Sofa</a:t>
              </a:r>
            </a:p>
          </p:txBody>
        </p:sp>
        <p:sp>
          <p:nvSpPr>
            <p:cNvPr id="29" name="Rectangle 22"/>
            <p:cNvSpPr>
              <a:spLocks noChangeArrowheads="1"/>
            </p:cNvSpPr>
            <p:nvPr/>
          </p:nvSpPr>
          <p:spPr bwMode="auto">
            <a:xfrm>
              <a:off x="3900" y="912"/>
              <a:ext cx="759"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Barber chairs</a:t>
              </a:r>
            </a:p>
          </p:txBody>
        </p:sp>
        <p:sp>
          <p:nvSpPr>
            <p:cNvPr id="30" name="Rectangle 23"/>
            <p:cNvSpPr>
              <a:spLocks noChangeArrowheads="1"/>
            </p:cNvSpPr>
            <p:nvPr/>
          </p:nvSpPr>
          <p:spPr bwMode="auto">
            <a:xfrm>
              <a:off x="4816" y="1118"/>
              <a:ext cx="461"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Cashier</a:t>
              </a:r>
            </a:p>
          </p:txBody>
        </p:sp>
        <p:sp>
          <p:nvSpPr>
            <p:cNvPr id="31" name="Rectangle 24"/>
            <p:cNvSpPr>
              <a:spLocks noChangeArrowheads="1"/>
            </p:cNvSpPr>
            <p:nvPr/>
          </p:nvSpPr>
          <p:spPr bwMode="auto">
            <a:xfrm>
              <a:off x="5045" y="1530"/>
              <a:ext cx="30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Exit</a:t>
              </a:r>
            </a:p>
          </p:txBody>
        </p:sp>
        <p:sp>
          <p:nvSpPr>
            <p:cNvPr id="32" name="Rectangle 25"/>
            <p:cNvSpPr>
              <a:spLocks noChangeArrowheads="1"/>
            </p:cNvSpPr>
            <p:nvPr/>
          </p:nvSpPr>
          <p:spPr bwMode="auto">
            <a:xfrm>
              <a:off x="4222" y="1684"/>
              <a:ext cx="506" cy="9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6"/>
            <p:cNvSpPr>
              <a:spLocks noChangeShapeType="1"/>
            </p:cNvSpPr>
            <p:nvPr/>
          </p:nvSpPr>
          <p:spPr bwMode="auto">
            <a:xfrm>
              <a:off x="4335" y="1685"/>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7"/>
            <p:cNvSpPr>
              <a:spLocks noChangeShapeType="1"/>
            </p:cNvSpPr>
            <p:nvPr/>
          </p:nvSpPr>
          <p:spPr bwMode="auto">
            <a:xfrm>
              <a:off x="4475" y="1685"/>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8"/>
            <p:cNvSpPr>
              <a:spLocks noChangeShapeType="1"/>
            </p:cNvSpPr>
            <p:nvPr/>
          </p:nvSpPr>
          <p:spPr bwMode="auto">
            <a:xfrm>
              <a:off x="4615" y="1685"/>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6"/>
          <p:cNvSpPr>
            <a:spLocks noChangeShapeType="1"/>
          </p:cNvSpPr>
          <p:nvPr/>
        </p:nvSpPr>
        <p:spPr bwMode="auto">
          <a:xfrm>
            <a:off x="2229717" y="2090745"/>
            <a:ext cx="5153745" cy="535123"/>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6"/>
          <p:cNvSpPr>
            <a:spLocks noChangeShapeType="1"/>
          </p:cNvSpPr>
          <p:nvPr/>
        </p:nvSpPr>
        <p:spPr bwMode="auto">
          <a:xfrm>
            <a:off x="1704108" y="3173304"/>
            <a:ext cx="7007531" cy="87579"/>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6"/>
          <p:cNvSpPr>
            <a:spLocks noChangeShapeType="1"/>
          </p:cNvSpPr>
          <p:nvPr/>
        </p:nvSpPr>
        <p:spPr bwMode="auto">
          <a:xfrm flipV="1">
            <a:off x="2074718" y="2300447"/>
            <a:ext cx="6115515" cy="1206124"/>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6"/>
          <p:cNvSpPr>
            <a:spLocks noChangeShapeType="1"/>
          </p:cNvSpPr>
          <p:nvPr/>
        </p:nvSpPr>
        <p:spPr bwMode="auto">
          <a:xfrm flipV="1">
            <a:off x="2367253" y="2306797"/>
            <a:ext cx="6980975" cy="2685679"/>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6"/>
          <p:cNvSpPr>
            <a:spLocks noChangeShapeType="1"/>
          </p:cNvSpPr>
          <p:nvPr/>
        </p:nvSpPr>
        <p:spPr bwMode="auto">
          <a:xfrm flipV="1">
            <a:off x="1783646" y="2736850"/>
            <a:ext cx="8179823" cy="3143607"/>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Text Box 3"/>
          <p:cNvSpPr txBox="1">
            <a:spLocks noChangeArrowheads="1"/>
          </p:cNvSpPr>
          <p:nvPr/>
        </p:nvSpPr>
        <p:spPr bwMode="auto">
          <a:xfrm>
            <a:off x="4086392" y="1289338"/>
            <a:ext cx="213778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b="1" dirty="0">
                <a:latin typeface="Arial Narrow" pitchFamily="34" charset="0"/>
              </a:rPr>
              <a:t>procedure barber;</a:t>
            </a:r>
          </a:p>
          <a:p>
            <a:pPr eaLnBrk="0" hangingPunct="0"/>
            <a:r>
              <a:rPr lang="en-US" sz="1200" b="1" dirty="0" err="1">
                <a:latin typeface="Arial Narrow" pitchFamily="34" charset="0"/>
              </a:rPr>
              <a:t>var</a:t>
            </a:r>
            <a:r>
              <a:rPr lang="en-US" sz="1200" b="1" dirty="0">
                <a:latin typeface="Arial Narrow" pitchFamily="34" charset="0"/>
              </a:rPr>
              <a:t> </a:t>
            </a:r>
            <a:r>
              <a:rPr lang="en-US" sz="1200" b="1" dirty="0" err="1">
                <a:latin typeface="Arial Narrow" pitchFamily="34" charset="0"/>
              </a:rPr>
              <a:t>b_cust</a:t>
            </a:r>
            <a:r>
              <a:rPr lang="en-US" sz="1200" b="1" dirty="0">
                <a:latin typeface="Arial Narrow" pitchFamily="34" charset="0"/>
              </a:rPr>
              <a:t>: integer</a:t>
            </a:r>
          </a:p>
          <a:p>
            <a:pPr eaLnBrk="0" hangingPunct="0"/>
            <a:r>
              <a:rPr lang="en-US" sz="1200" b="1" dirty="0">
                <a:latin typeface="Arial Narrow" pitchFamily="34" charset="0"/>
              </a:rPr>
              <a:t>begin</a:t>
            </a:r>
          </a:p>
          <a:p>
            <a:pPr eaLnBrk="0" hangingPunct="0"/>
            <a:r>
              <a:rPr lang="en-US" sz="1200" b="1" dirty="0">
                <a:latin typeface="Arial Narrow" pitchFamily="34" charset="0"/>
              </a:rPr>
              <a:t>    repeat</a:t>
            </a:r>
          </a:p>
          <a:p>
            <a:pPr eaLnBrk="0" hangingPunct="0"/>
            <a:r>
              <a:rPr lang="en-US" sz="1200" b="1" dirty="0">
                <a:latin typeface="Arial Narrow" pitchFamily="34" charset="0"/>
              </a:rPr>
              <a:t>       </a:t>
            </a:r>
            <a:r>
              <a:rPr lang="en-US" sz="1200" b="1" dirty="0">
                <a:solidFill>
                  <a:srgbClr val="FF0000"/>
                </a:solidFill>
                <a:latin typeface="Arial Narrow" pitchFamily="34" charset="0"/>
              </a:rPr>
              <a:t> // get customer</a:t>
            </a:r>
          </a:p>
          <a:p>
            <a:pPr eaLnBrk="0" hangingPunct="0"/>
            <a:r>
              <a:rPr lang="en-US" sz="1200" b="1" dirty="0">
                <a:latin typeface="Arial Narrow" pitchFamily="34" charset="0"/>
              </a:rPr>
              <a:t>        wait( </a:t>
            </a:r>
            <a:r>
              <a:rPr lang="en-US" sz="1200" b="1" dirty="0" err="1">
                <a:latin typeface="Arial Narrow" pitchFamily="34" charset="0"/>
              </a:rPr>
              <a:t>cust_ready</a:t>
            </a:r>
            <a:r>
              <a:rPr lang="en-US" sz="1200" b="1" dirty="0">
                <a:latin typeface="Arial Narrow" pitchFamily="34" charset="0"/>
              </a:rPr>
              <a:t> );</a:t>
            </a:r>
          </a:p>
          <a:p>
            <a:pPr eaLnBrk="0" hangingPunct="0"/>
            <a:r>
              <a:rPr lang="en-US" sz="1200" b="1" dirty="0">
                <a:latin typeface="Arial Narrow" pitchFamily="34" charset="0"/>
              </a:rPr>
              <a:t>        wait( mutex2 );</a:t>
            </a:r>
          </a:p>
          <a:p>
            <a:pPr eaLnBrk="0" hangingPunct="0"/>
            <a:r>
              <a:rPr lang="en-US" sz="1200" b="1" dirty="0">
                <a:latin typeface="Arial Narrow" pitchFamily="34" charset="0"/>
              </a:rPr>
              <a:t>        dequeue1( </a:t>
            </a:r>
            <a:r>
              <a:rPr lang="en-US" sz="1200" b="1" dirty="0" err="1">
                <a:latin typeface="Arial Narrow" pitchFamily="34" charset="0"/>
              </a:rPr>
              <a:t>b_cust</a:t>
            </a:r>
            <a:r>
              <a:rPr lang="en-US" sz="1200" b="1" dirty="0">
                <a:latin typeface="Arial Narrow" pitchFamily="34" charset="0"/>
              </a:rPr>
              <a:t> );</a:t>
            </a:r>
          </a:p>
          <a:p>
            <a:pPr eaLnBrk="0" hangingPunct="0"/>
            <a:r>
              <a:rPr lang="en-US" sz="1200" b="1" dirty="0">
                <a:latin typeface="Arial Narrow" pitchFamily="34" charset="0"/>
              </a:rPr>
              <a:t>        signal( mutex2 );</a:t>
            </a:r>
          </a:p>
          <a:p>
            <a:pPr eaLnBrk="0" hangingPunct="0"/>
            <a:r>
              <a:rPr lang="en-US" sz="1200" b="1" dirty="0">
                <a:latin typeface="Arial Narrow" pitchFamily="34" charset="0"/>
              </a:rPr>
              <a:t>        wait( </a:t>
            </a:r>
            <a:r>
              <a:rPr lang="en-US" sz="1200" b="1" dirty="0" err="1">
                <a:latin typeface="Arial Narrow" pitchFamily="34" charset="0"/>
              </a:rPr>
              <a:t>coord</a:t>
            </a:r>
            <a:r>
              <a:rPr lang="en-US" sz="1200" b="1" dirty="0">
                <a:latin typeface="Arial Narrow" pitchFamily="34" charset="0"/>
              </a:rPr>
              <a:t> );</a:t>
            </a:r>
          </a:p>
          <a:p>
            <a:pPr eaLnBrk="0" hangingPunct="0"/>
            <a:r>
              <a:rPr lang="en-US" sz="1200" b="1" dirty="0">
                <a:latin typeface="Arial Narrow" pitchFamily="34" charset="0"/>
              </a:rPr>
              <a:t>        </a:t>
            </a:r>
            <a:r>
              <a:rPr lang="en-US" sz="1200" b="1" dirty="0">
                <a:solidFill>
                  <a:srgbClr val="FF0033"/>
                </a:solidFill>
                <a:latin typeface="Arial Narrow" pitchFamily="34" charset="0"/>
              </a:rPr>
              <a:t>// cut hair</a:t>
            </a:r>
          </a:p>
          <a:p>
            <a:pPr eaLnBrk="0" hangingPunct="0"/>
            <a:r>
              <a:rPr lang="en-US" sz="1200" b="1" dirty="0">
                <a:latin typeface="Arial Narrow" pitchFamily="34" charset="0"/>
              </a:rPr>
              <a:t>    </a:t>
            </a:r>
            <a:r>
              <a:rPr lang="en-US" sz="1200" b="1" dirty="0">
                <a:solidFill>
                  <a:srgbClr val="FF0033"/>
                </a:solidFill>
                <a:latin typeface="Arial Narrow" pitchFamily="34" charset="0"/>
              </a:rPr>
              <a:t>    </a:t>
            </a:r>
            <a:r>
              <a:rPr lang="en-US" sz="1200" b="1" dirty="0">
                <a:latin typeface="Arial Narrow" pitchFamily="34" charset="0"/>
              </a:rPr>
              <a:t>signal( </a:t>
            </a:r>
            <a:r>
              <a:rPr lang="en-US" sz="1200" b="1" dirty="0" err="1">
                <a:latin typeface="Arial Narrow" pitchFamily="34" charset="0"/>
              </a:rPr>
              <a:t>coord</a:t>
            </a:r>
            <a:r>
              <a:rPr lang="en-US" sz="1200" b="1" dirty="0">
                <a:latin typeface="Arial Narrow" pitchFamily="34" charset="0"/>
              </a:rPr>
              <a:t> );</a:t>
            </a:r>
          </a:p>
          <a:p>
            <a:pPr eaLnBrk="0" hangingPunct="0"/>
            <a:r>
              <a:rPr lang="en-US" sz="1200" b="1" dirty="0">
                <a:latin typeface="Arial Narrow" pitchFamily="34" charset="0"/>
              </a:rPr>
              <a:t>        signal( finished[</a:t>
            </a:r>
            <a:r>
              <a:rPr lang="en-US" sz="1200" b="1" dirty="0" err="1">
                <a:latin typeface="Arial Narrow" pitchFamily="34" charset="0"/>
              </a:rPr>
              <a:t>b_cust</a:t>
            </a:r>
            <a:r>
              <a:rPr lang="en-US" sz="1200" b="1" dirty="0">
                <a:latin typeface="Arial Narrow" pitchFamily="34" charset="0"/>
              </a:rPr>
              <a:t>] );</a:t>
            </a:r>
          </a:p>
          <a:p>
            <a:pPr eaLnBrk="0" hangingPunct="0"/>
            <a:r>
              <a:rPr lang="en-US" sz="1200" b="1" dirty="0">
                <a:latin typeface="Arial Narrow" pitchFamily="34" charset="0"/>
              </a:rPr>
              <a:t>        wait( </a:t>
            </a:r>
            <a:r>
              <a:rPr lang="en-US" sz="1200" b="1" dirty="0" err="1">
                <a:latin typeface="Arial Narrow" pitchFamily="34" charset="0"/>
              </a:rPr>
              <a:t>leave_b_chair</a:t>
            </a:r>
            <a:r>
              <a:rPr lang="en-US" sz="1200" b="1" dirty="0">
                <a:latin typeface="Arial Narrow" pitchFamily="34" charset="0"/>
              </a:rPr>
              <a:t> );</a:t>
            </a:r>
          </a:p>
          <a:p>
            <a:pPr eaLnBrk="0" hangingPunct="0"/>
            <a:r>
              <a:rPr lang="en-US" sz="1200" b="1" dirty="0">
                <a:latin typeface="Arial Narrow" pitchFamily="34" charset="0"/>
              </a:rPr>
              <a:t>        signal( </a:t>
            </a:r>
            <a:r>
              <a:rPr lang="en-US" sz="1200" b="1" dirty="0" err="1">
                <a:latin typeface="Arial Narrow" pitchFamily="34" charset="0"/>
              </a:rPr>
              <a:t>barber_chair</a:t>
            </a:r>
            <a:r>
              <a:rPr lang="en-US" sz="1200" b="1" dirty="0">
                <a:latin typeface="Arial Narrow" pitchFamily="34" charset="0"/>
              </a:rPr>
              <a:t> );</a:t>
            </a:r>
          </a:p>
          <a:p>
            <a:pPr eaLnBrk="0" hangingPunct="0"/>
            <a:r>
              <a:rPr lang="en-US" sz="1200" b="1" dirty="0">
                <a:latin typeface="Arial Narrow" pitchFamily="34" charset="0"/>
              </a:rPr>
              <a:t>    forever</a:t>
            </a:r>
          </a:p>
          <a:p>
            <a:pPr eaLnBrk="0" hangingPunct="0"/>
            <a:r>
              <a:rPr lang="en-US" sz="1200" b="1" dirty="0">
                <a:latin typeface="Arial Narrow" pitchFamily="34" charset="0"/>
              </a:rPr>
              <a:t>end;</a:t>
            </a:r>
          </a:p>
        </p:txBody>
      </p:sp>
      <p:sp>
        <p:nvSpPr>
          <p:cNvPr id="42" name="Text Box 3"/>
          <p:cNvSpPr txBox="1">
            <a:spLocks noChangeArrowheads="1"/>
          </p:cNvSpPr>
          <p:nvPr/>
        </p:nvSpPr>
        <p:spPr bwMode="auto">
          <a:xfrm>
            <a:off x="4086392" y="4547376"/>
            <a:ext cx="175332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b="1" dirty="0">
                <a:latin typeface="Arial Narrow" pitchFamily="34" charset="0"/>
              </a:rPr>
              <a:t>procedure cashier;</a:t>
            </a:r>
          </a:p>
          <a:p>
            <a:pPr eaLnBrk="0" hangingPunct="0"/>
            <a:r>
              <a:rPr lang="en-US" sz="1200" b="1" dirty="0">
                <a:latin typeface="Arial Narrow" pitchFamily="34" charset="0"/>
              </a:rPr>
              <a:t>begin</a:t>
            </a:r>
          </a:p>
          <a:p>
            <a:pPr eaLnBrk="0" hangingPunct="0"/>
            <a:r>
              <a:rPr lang="en-US" sz="1200" b="1" dirty="0">
                <a:latin typeface="Arial Narrow" pitchFamily="34" charset="0"/>
              </a:rPr>
              <a:t>    repeat</a:t>
            </a:r>
          </a:p>
          <a:p>
            <a:pPr eaLnBrk="0" hangingPunct="0"/>
            <a:r>
              <a:rPr lang="en-US" sz="1200" b="1" dirty="0">
                <a:latin typeface="Arial Narrow" pitchFamily="34" charset="0"/>
              </a:rPr>
              <a:t>        wait( payment );</a:t>
            </a:r>
          </a:p>
          <a:p>
            <a:pPr eaLnBrk="0" hangingPunct="0"/>
            <a:r>
              <a:rPr lang="en-US" sz="1200" b="1" dirty="0">
                <a:latin typeface="Arial Narrow" pitchFamily="34" charset="0"/>
              </a:rPr>
              <a:t>        wait( </a:t>
            </a:r>
            <a:r>
              <a:rPr lang="en-US" sz="1200" b="1" dirty="0" err="1">
                <a:latin typeface="Arial Narrow" pitchFamily="34" charset="0"/>
              </a:rPr>
              <a:t>coord</a:t>
            </a:r>
            <a:r>
              <a:rPr lang="en-US" sz="1200" b="1" dirty="0">
                <a:latin typeface="Arial Narrow" pitchFamily="34" charset="0"/>
              </a:rPr>
              <a:t> );</a:t>
            </a:r>
          </a:p>
          <a:p>
            <a:pPr eaLnBrk="0" hangingPunct="0"/>
            <a:r>
              <a:rPr lang="en-US" sz="1200" b="1" dirty="0">
                <a:latin typeface="Arial Narrow" pitchFamily="34" charset="0"/>
              </a:rPr>
              <a:t>        </a:t>
            </a:r>
            <a:r>
              <a:rPr lang="en-US" sz="1200" b="1" dirty="0">
                <a:solidFill>
                  <a:srgbClr val="FF0033"/>
                </a:solidFill>
                <a:latin typeface="Arial Narrow" pitchFamily="34" charset="0"/>
              </a:rPr>
              <a:t>// accept payment</a:t>
            </a:r>
          </a:p>
          <a:p>
            <a:pPr eaLnBrk="0" hangingPunct="0"/>
            <a:r>
              <a:rPr lang="en-US" sz="1200" b="1" dirty="0">
                <a:latin typeface="Arial Narrow" pitchFamily="34" charset="0"/>
              </a:rPr>
              <a:t>        signal( </a:t>
            </a:r>
            <a:r>
              <a:rPr lang="en-US" sz="1200" b="1" dirty="0" err="1">
                <a:latin typeface="Arial Narrow" pitchFamily="34" charset="0"/>
              </a:rPr>
              <a:t>coord</a:t>
            </a:r>
            <a:r>
              <a:rPr lang="en-US" sz="1200" b="1" dirty="0">
                <a:latin typeface="Arial Narrow" pitchFamily="34" charset="0"/>
              </a:rPr>
              <a:t> );</a:t>
            </a:r>
          </a:p>
          <a:p>
            <a:pPr eaLnBrk="0" hangingPunct="0"/>
            <a:r>
              <a:rPr lang="en-US" sz="1200" b="1" dirty="0">
                <a:latin typeface="Arial Narrow" pitchFamily="34" charset="0"/>
              </a:rPr>
              <a:t>        signal( receipt );</a:t>
            </a:r>
          </a:p>
          <a:p>
            <a:pPr eaLnBrk="0" hangingPunct="0"/>
            <a:r>
              <a:rPr lang="en-US" sz="1200" b="1" dirty="0">
                <a:latin typeface="Arial Narrow" pitchFamily="34" charset="0"/>
              </a:rPr>
              <a:t>    forever</a:t>
            </a:r>
          </a:p>
          <a:p>
            <a:pPr eaLnBrk="0" hangingPunct="0"/>
            <a:r>
              <a:rPr lang="en-US" sz="1200" b="1" dirty="0">
                <a:latin typeface="Arial Narrow" pitchFamily="34" charset="0"/>
              </a:rPr>
              <a:t>end;</a:t>
            </a:r>
          </a:p>
        </p:txBody>
      </p:sp>
      <p:sp>
        <p:nvSpPr>
          <p:cNvPr id="43" name="Rectangle 4"/>
          <p:cNvSpPr>
            <a:spLocks noChangeArrowheads="1"/>
          </p:cNvSpPr>
          <p:nvPr/>
        </p:nvSpPr>
        <p:spPr bwMode="auto">
          <a:xfrm>
            <a:off x="7392300" y="4409063"/>
            <a:ext cx="29222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b="1" dirty="0" err="1">
                <a:solidFill>
                  <a:srgbClr val="FF0000"/>
                </a:solidFill>
                <a:latin typeface="Arial Narrow" pitchFamily="34" charset="0"/>
              </a:rPr>
              <a:t>max_capacity</a:t>
            </a:r>
            <a:r>
              <a:rPr lang="en-US" sz="1200" b="1" dirty="0">
                <a:solidFill>
                  <a:srgbClr val="FF0000"/>
                </a:solidFill>
                <a:latin typeface="Arial Narrow" pitchFamily="34" charset="0"/>
              </a:rPr>
              <a:t>:</a:t>
            </a:r>
            <a:r>
              <a:rPr lang="en-US" sz="1200" b="1" dirty="0">
                <a:latin typeface="Arial Narrow" pitchFamily="34" charset="0"/>
              </a:rPr>
              <a:t> semaphore (:=20);</a:t>
            </a:r>
          </a:p>
          <a:p>
            <a:pPr eaLnBrk="0" hangingPunct="0"/>
            <a:r>
              <a:rPr lang="en-US" sz="1200" b="1" dirty="0">
                <a:solidFill>
                  <a:srgbClr val="FF0000"/>
                </a:solidFill>
                <a:latin typeface="Arial Narrow" pitchFamily="34" charset="0"/>
              </a:rPr>
              <a:t>sofa</a:t>
            </a:r>
            <a:r>
              <a:rPr lang="en-US" sz="1200" b="1" dirty="0">
                <a:latin typeface="Arial Narrow" pitchFamily="34" charset="0"/>
              </a:rPr>
              <a:t>: semaphore (:=4);</a:t>
            </a:r>
          </a:p>
          <a:p>
            <a:pPr eaLnBrk="0" hangingPunct="0"/>
            <a:r>
              <a:rPr lang="en-US" sz="1200" b="1" dirty="0" err="1">
                <a:solidFill>
                  <a:srgbClr val="FF0000"/>
                </a:solidFill>
                <a:latin typeface="Arial Narrow" pitchFamily="34" charset="0"/>
              </a:rPr>
              <a:t>barber_chair</a:t>
            </a:r>
            <a:r>
              <a:rPr lang="en-US" sz="1200" b="1" dirty="0">
                <a:latin typeface="Arial Narrow" pitchFamily="34" charset="0"/>
              </a:rPr>
              <a:t>, </a:t>
            </a:r>
            <a:r>
              <a:rPr lang="en-US" sz="1200" b="1" dirty="0" err="1">
                <a:solidFill>
                  <a:srgbClr val="FF0000"/>
                </a:solidFill>
                <a:latin typeface="Arial Narrow" pitchFamily="34" charset="0"/>
              </a:rPr>
              <a:t>coord</a:t>
            </a:r>
            <a:r>
              <a:rPr lang="en-US" sz="1200" b="1" dirty="0">
                <a:latin typeface="Arial Narrow" pitchFamily="34" charset="0"/>
              </a:rPr>
              <a:t>: semaphore (:=3);</a:t>
            </a:r>
          </a:p>
          <a:p>
            <a:pPr eaLnBrk="0" hangingPunct="0"/>
            <a:r>
              <a:rPr lang="en-US" sz="1200" b="1" dirty="0">
                <a:solidFill>
                  <a:srgbClr val="FF0000"/>
                </a:solidFill>
                <a:latin typeface="Arial Narrow" pitchFamily="34" charset="0"/>
              </a:rPr>
              <a:t>mutex1</a:t>
            </a:r>
            <a:r>
              <a:rPr lang="en-US" sz="1200" b="1" dirty="0">
                <a:latin typeface="Arial Narrow" pitchFamily="34" charset="0"/>
              </a:rPr>
              <a:t>, </a:t>
            </a:r>
            <a:r>
              <a:rPr lang="en-US" sz="1200" b="1" dirty="0">
                <a:solidFill>
                  <a:srgbClr val="FF0000"/>
                </a:solidFill>
                <a:latin typeface="Arial Narrow" pitchFamily="34" charset="0"/>
              </a:rPr>
              <a:t>mutex2</a:t>
            </a:r>
            <a:r>
              <a:rPr lang="en-US" sz="1200" b="1" dirty="0">
                <a:latin typeface="Arial Narrow" pitchFamily="34" charset="0"/>
              </a:rPr>
              <a:t>: semaphore (:=1);</a:t>
            </a:r>
          </a:p>
          <a:p>
            <a:pPr eaLnBrk="0" hangingPunct="0"/>
            <a:r>
              <a:rPr lang="en-US" sz="1200" b="1" dirty="0" err="1">
                <a:solidFill>
                  <a:srgbClr val="FF0000"/>
                </a:solidFill>
                <a:latin typeface="Arial Narrow" pitchFamily="34" charset="0"/>
              </a:rPr>
              <a:t>cust_ready</a:t>
            </a:r>
            <a:r>
              <a:rPr lang="en-US" sz="1200" b="1" dirty="0">
                <a:latin typeface="Arial Narrow" pitchFamily="34" charset="0"/>
              </a:rPr>
              <a:t>, </a:t>
            </a:r>
            <a:r>
              <a:rPr lang="en-US" sz="1200" b="1" dirty="0" err="1">
                <a:solidFill>
                  <a:srgbClr val="FF0000"/>
                </a:solidFill>
                <a:latin typeface="Arial Narrow" pitchFamily="34" charset="0"/>
              </a:rPr>
              <a:t>leave_b_chair</a:t>
            </a:r>
            <a:r>
              <a:rPr lang="en-US" sz="1200" b="1" dirty="0">
                <a:latin typeface="Arial Narrow" pitchFamily="34" charset="0"/>
              </a:rPr>
              <a:t>: semaphore (:=0)</a:t>
            </a:r>
          </a:p>
          <a:p>
            <a:pPr eaLnBrk="0" hangingPunct="0"/>
            <a:r>
              <a:rPr lang="en-US" sz="1200" b="1" dirty="0">
                <a:solidFill>
                  <a:srgbClr val="FF0000"/>
                </a:solidFill>
                <a:latin typeface="Arial Narrow" pitchFamily="34" charset="0"/>
              </a:rPr>
              <a:t>payment</a:t>
            </a:r>
            <a:r>
              <a:rPr lang="en-US" sz="1200" b="1" dirty="0">
                <a:latin typeface="Arial Narrow" pitchFamily="34" charset="0"/>
              </a:rPr>
              <a:t>, </a:t>
            </a:r>
            <a:r>
              <a:rPr lang="en-US" sz="1200" b="1" dirty="0">
                <a:solidFill>
                  <a:srgbClr val="FF0000"/>
                </a:solidFill>
                <a:latin typeface="Arial Narrow" pitchFamily="34" charset="0"/>
              </a:rPr>
              <a:t>receipt</a:t>
            </a:r>
            <a:r>
              <a:rPr lang="en-US" sz="1200" b="1" dirty="0">
                <a:latin typeface="Arial Narrow" pitchFamily="34" charset="0"/>
              </a:rPr>
              <a:t>: semaphore (:=0)</a:t>
            </a:r>
            <a:endParaRPr lang="en-US" sz="1200" b="1" dirty="0">
              <a:solidFill>
                <a:srgbClr val="FF0000"/>
              </a:solidFill>
              <a:latin typeface="Arial Narrow" pitchFamily="34" charset="0"/>
            </a:endParaRPr>
          </a:p>
          <a:p>
            <a:pPr eaLnBrk="0" hangingPunct="0"/>
            <a:r>
              <a:rPr lang="en-US" sz="1200" b="1" dirty="0">
                <a:solidFill>
                  <a:srgbClr val="FF0000"/>
                </a:solidFill>
                <a:latin typeface="Arial Narrow" pitchFamily="34" charset="0"/>
              </a:rPr>
              <a:t>finished</a:t>
            </a:r>
            <a:r>
              <a:rPr lang="en-US" sz="1200" b="1" dirty="0">
                <a:latin typeface="Arial Narrow" pitchFamily="34" charset="0"/>
              </a:rPr>
              <a:t>: array [1..50] of semaphore (:=0);</a:t>
            </a:r>
          </a:p>
          <a:p>
            <a:pPr eaLnBrk="0" hangingPunct="0"/>
            <a:r>
              <a:rPr lang="en-US" sz="1200" b="1" dirty="0">
                <a:solidFill>
                  <a:srgbClr val="FF0000"/>
                </a:solidFill>
                <a:latin typeface="Arial Narrow" pitchFamily="34" charset="0"/>
              </a:rPr>
              <a:t>count</a:t>
            </a:r>
            <a:r>
              <a:rPr lang="en-US" sz="1200" b="1" dirty="0">
                <a:latin typeface="Arial Narrow" pitchFamily="34" charset="0"/>
              </a:rPr>
              <a:t>: integer;</a:t>
            </a:r>
          </a:p>
        </p:txBody>
      </p:sp>
      <p:sp>
        <p:nvSpPr>
          <p:cNvPr id="44" name="Line 6"/>
          <p:cNvSpPr>
            <a:spLocks noChangeShapeType="1"/>
          </p:cNvSpPr>
          <p:nvPr/>
        </p:nvSpPr>
        <p:spPr bwMode="auto">
          <a:xfrm flipH="1">
            <a:off x="2129706" y="2398712"/>
            <a:ext cx="2255253" cy="2240543"/>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6"/>
          <p:cNvSpPr>
            <a:spLocks noChangeShapeType="1"/>
          </p:cNvSpPr>
          <p:nvPr/>
        </p:nvSpPr>
        <p:spPr bwMode="auto">
          <a:xfrm flipH="1">
            <a:off x="2282250" y="3886200"/>
            <a:ext cx="2102710" cy="1477963"/>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6"/>
          <p:cNvSpPr>
            <a:spLocks noChangeShapeType="1"/>
          </p:cNvSpPr>
          <p:nvPr/>
        </p:nvSpPr>
        <p:spPr bwMode="auto">
          <a:xfrm flipH="1">
            <a:off x="1980833" y="5301627"/>
            <a:ext cx="2404125" cy="395802"/>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5"/>
          <p:cNvGrpSpPr/>
          <p:nvPr/>
        </p:nvGrpSpPr>
        <p:grpSpPr>
          <a:xfrm>
            <a:off x="4281055" y="2979089"/>
            <a:ext cx="1860074" cy="2927557"/>
            <a:chOff x="3366655" y="2979088"/>
            <a:chExt cx="1860074" cy="2927557"/>
          </a:xfrm>
        </p:grpSpPr>
        <p:grpSp>
          <p:nvGrpSpPr>
            <p:cNvPr id="4" name="Group 3"/>
            <p:cNvGrpSpPr/>
            <p:nvPr/>
          </p:nvGrpSpPr>
          <p:grpSpPr>
            <a:xfrm>
              <a:off x="3366655" y="2979088"/>
              <a:ext cx="1413163" cy="2927557"/>
              <a:chOff x="3366655" y="2979088"/>
              <a:chExt cx="1413163" cy="2927557"/>
            </a:xfrm>
          </p:grpSpPr>
          <p:sp>
            <p:nvSpPr>
              <p:cNvPr id="3" name="Rounded Rectangle 2"/>
              <p:cNvSpPr/>
              <p:nvPr/>
            </p:nvSpPr>
            <p:spPr bwMode="auto">
              <a:xfrm>
                <a:off x="3366655" y="2979088"/>
                <a:ext cx="1413163" cy="573845"/>
              </a:xfrm>
              <a:prstGeom prst="roundRect">
                <a:avLst/>
              </a:prstGeom>
              <a:solidFill>
                <a:srgbClr val="FFFF00">
                  <a:alpha val="10000"/>
                </a:srgbClr>
              </a:solid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48" name="Rounded Rectangle 47"/>
              <p:cNvSpPr/>
              <p:nvPr/>
            </p:nvSpPr>
            <p:spPr bwMode="auto">
              <a:xfrm>
                <a:off x="3366655" y="5332800"/>
                <a:ext cx="1413163" cy="573845"/>
              </a:xfrm>
              <a:prstGeom prst="roundRect">
                <a:avLst/>
              </a:prstGeom>
              <a:solidFill>
                <a:srgbClr val="FFFF00">
                  <a:alpha val="10000"/>
                </a:srgbClr>
              </a:solid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grpSp>
        <p:sp>
          <p:nvSpPr>
            <p:cNvPr id="5" name="Freeform 4"/>
            <p:cNvSpPr/>
            <p:nvPr/>
          </p:nvSpPr>
          <p:spPr bwMode="auto">
            <a:xfrm>
              <a:off x="4810991" y="3408220"/>
              <a:ext cx="415738" cy="2036618"/>
            </a:xfrm>
            <a:custGeom>
              <a:avLst/>
              <a:gdLst>
                <a:gd name="connsiteX0" fmla="*/ 0 w 415738"/>
                <a:gd name="connsiteY0" fmla="*/ 2036618 h 2036618"/>
                <a:gd name="connsiteX1" fmla="*/ 415637 w 415738"/>
                <a:gd name="connsiteY1" fmla="*/ 945572 h 2036618"/>
                <a:gd name="connsiteX2" fmla="*/ 31173 w 415738"/>
                <a:gd name="connsiteY2" fmla="*/ 0 h 2036618"/>
              </a:gdLst>
              <a:ahLst/>
              <a:cxnLst>
                <a:cxn ang="0">
                  <a:pos x="connsiteX0" y="connsiteY0"/>
                </a:cxn>
                <a:cxn ang="0">
                  <a:pos x="connsiteX1" y="connsiteY1"/>
                </a:cxn>
                <a:cxn ang="0">
                  <a:pos x="connsiteX2" y="connsiteY2"/>
                </a:cxn>
              </a:cxnLst>
              <a:rect l="l" t="t" r="r" b="b"/>
              <a:pathLst>
                <a:path w="415738" h="2036618">
                  <a:moveTo>
                    <a:pt x="0" y="2036618"/>
                  </a:moveTo>
                  <a:cubicBezTo>
                    <a:pt x="205221" y="1660813"/>
                    <a:pt x="410442" y="1285008"/>
                    <a:pt x="415637" y="945572"/>
                  </a:cubicBezTo>
                  <a:cubicBezTo>
                    <a:pt x="420833" y="606136"/>
                    <a:pt x="226003" y="303068"/>
                    <a:pt x="31173" y="0"/>
                  </a:cubicBezTo>
                </a:path>
              </a:pathLst>
            </a:custGeom>
            <a:noFill/>
            <a:ln w="38100"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grpSp>
      <p:sp>
        <p:nvSpPr>
          <p:cNvPr id="2" name="Footer Placeholder 1">
            <a:extLst>
              <a:ext uri="{FF2B5EF4-FFF2-40B4-BE49-F238E27FC236}">
                <a16:creationId xmlns:a16="http://schemas.microsoft.com/office/drawing/2014/main" id="{6AC35F96-00F4-4E53-AA71-1854931FAAB6}"/>
              </a:ext>
            </a:extLst>
          </p:cNvPr>
          <p:cNvSpPr>
            <a:spLocks noGrp="1"/>
          </p:cNvSpPr>
          <p:nvPr>
            <p:ph type="ftr" sz="quarter" idx="11"/>
          </p:nvPr>
        </p:nvSpPr>
        <p:spPr/>
        <p:txBody>
          <a:bodyPr/>
          <a:lstStyle/>
          <a:p>
            <a:pPr>
              <a:defRPr/>
            </a:pPr>
            <a:r>
              <a:rPr lang="en-US"/>
              <a:t>Concurrency (13)</a:t>
            </a:r>
            <a:endParaRPr lang="en-US" dirty="0"/>
          </a:p>
        </p:txBody>
      </p:sp>
      <p:sp>
        <p:nvSpPr>
          <p:cNvPr id="7" name="Slide Number Placeholder 6">
            <a:extLst>
              <a:ext uri="{FF2B5EF4-FFF2-40B4-BE49-F238E27FC236}">
                <a16:creationId xmlns:a16="http://schemas.microsoft.com/office/drawing/2014/main" id="{B30170A0-C676-4F77-A8B2-DC66A2678C23}"/>
              </a:ext>
            </a:extLst>
          </p:cNvPr>
          <p:cNvSpPr>
            <a:spLocks noGrp="1"/>
          </p:cNvSpPr>
          <p:nvPr>
            <p:ph type="sldNum" sz="quarter" idx="12"/>
          </p:nvPr>
        </p:nvSpPr>
        <p:spPr/>
        <p:txBody>
          <a:bodyPr/>
          <a:lstStyle/>
          <a:p>
            <a:pPr>
              <a:defRPr/>
            </a:pPr>
            <a:fld id="{F59D9B86-AB8B-404F-8D86-C97B35C4C67E}" type="slidenum">
              <a:rPr lang="en-US" smtClean="0"/>
              <a:pPr>
                <a:defRPr/>
              </a:pPr>
              <a:t>6</a:t>
            </a:fld>
            <a:endParaRPr lang="en-US" dirty="0"/>
          </a:p>
        </p:txBody>
      </p:sp>
      <p:sp>
        <p:nvSpPr>
          <p:cNvPr id="9" name="Title 8">
            <a:extLst>
              <a:ext uri="{FF2B5EF4-FFF2-40B4-BE49-F238E27FC236}">
                <a16:creationId xmlns:a16="http://schemas.microsoft.com/office/drawing/2014/main" id="{F0F981D3-895F-4F8B-9201-0F2A66019175}"/>
              </a:ext>
            </a:extLst>
          </p:cNvPr>
          <p:cNvSpPr>
            <a:spLocks noGrp="1"/>
          </p:cNvSpPr>
          <p:nvPr>
            <p:ph type="title"/>
          </p:nvPr>
        </p:nvSpPr>
        <p:spPr/>
        <p:txBody>
          <a:bodyPr/>
          <a:lstStyle/>
          <a:p>
            <a:r>
              <a:rPr lang="en-US" dirty="0"/>
              <a:t>Fair Barbershop</a:t>
            </a:r>
          </a:p>
        </p:txBody>
      </p:sp>
    </p:spTree>
    <p:extLst>
      <p:ext uri="{BB962C8B-B14F-4D97-AF65-F5344CB8AC3E}">
        <p14:creationId xmlns:p14="http://schemas.microsoft.com/office/powerpoint/2010/main" val="205134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right)">
                                      <p:cBhvr>
                                        <p:cTn id="37"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right)">
                                      <p:cBhvr>
                                        <p:cTn id="42" dur="500"/>
                                        <p:tgtEl>
                                          <p:spTgt spid="45"/>
                                        </p:tgtEl>
                                      </p:cBhvr>
                                    </p:animEffec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right)">
                                      <p:cBhvr>
                                        <p:cTn id="52"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p:bldP spid="42" grpId="0"/>
      <p:bldP spid="44" grpId="0" animBg="1"/>
      <p:bldP spid="45" grpId="0" animBg="1"/>
      <p:bldP spid="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2498" name="Picture 2" descr="JurassicP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4064" y="2222500"/>
            <a:ext cx="6408737" cy="3276600"/>
          </a:xfrm>
          <a:prstGeom prst="rect">
            <a:avLst/>
          </a:prstGeom>
          <a:noFill/>
          <a:extLst>
            <a:ext uri="{909E8E84-426E-40DD-AFC4-6F175D3DCCD1}">
              <a14:hiddenFill xmlns:a14="http://schemas.microsoft.com/office/drawing/2010/main">
                <a:solidFill>
                  <a:srgbClr val="FFFFFF"/>
                </a:solidFill>
              </a14:hiddenFill>
            </a:ext>
          </a:extLst>
        </p:spPr>
      </p:pic>
      <p:sp>
        <p:nvSpPr>
          <p:cNvPr id="2282502" name="AutoShape 6"/>
          <p:cNvSpPr>
            <a:spLocks noChangeArrowheads="1"/>
          </p:cNvSpPr>
          <p:nvPr/>
        </p:nvSpPr>
        <p:spPr bwMode="auto">
          <a:xfrm>
            <a:off x="1282701" y="1401764"/>
            <a:ext cx="4371975" cy="820737"/>
          </a:xfrm>
          <a:prstGeom prst="wedgeRoundRectCallout">
            <a:avLst>
              <a:gd name="adj1" fmla="val 14994"/>
              <a:gd name="adj2" fmla="val 102268"/>
              <a:gd name="adj3" fmla="val 16667"/>
            </a:avLst>
          </a:prstGeom>
          <a:solidFill>
            <a:srgbClr val="FFFF00"/>
          </a:solidFill>
          <a:ln w="444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b="1" dirty="0">
                <a:latin typeface="Comic Sans MS" panose="030F0702030302020204" pitchFamily="66" charset="0"/>
              </a:rPr>
              <a:t>Visitors try to enter the Jurassic Park at random times.  (Only a set number of visitors may be in the park at any one time – OSHA requirements!)</a:t>
            </a:r>
          </a:p>
        </p:txBody>
      </p:sp>
      <p:sp>
        <p:nvSpPr>
          <p:cNvPr id="2282513" name="AutoShape 17"/>
          <p:cNvSpPr>
            <a:spLocks noChangeArrowheads="1"/>
          </p:cNvSpPr>
          <p:nvPr/>
        </p:nvSpPr>
        <p:spPr bwMode="auto">
          <a:xfrm>
            <a:off x="1268693" y="2473037"/>
            <a:ext cx="2039376" cy="906659"/>
          </a:xfrm>
          <a:prstGeom prst="wedgeRoundRectCallout">
            <a:avLst>
              <a:gd name="adj1" fmla="val 95484"/>
              <a:gd name="adj2" fmla="val 42855"/>
              <a:gd name="adj3" fmla="val 16667"/>
            </a:avLst>
          </a:prstGeom>
          <a:solidFill>
            <a:srgbClr val="FFFF00"/>
          </a:solidFill>
          <a:ln w="444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b="1" dirty="0">
                <a:latin typeface="Comic Sans MS" panose="030F0702030302020204" pitchFamily="66" charset="0"/>
              </a:rPr>
              <a:t>Upon being allowed in the park, a visitor must get in line to purchase a ticket.</a:t>
            </a:r>
          </a:p>
        </p:txBody>
      </p:sp>
      <p:sp>
        <p:nvSpPr>
          <p:cNvPr id="2282514" name="AutoShape 18"/>
          <p:cNvSpPr>
            <a:spLocks noChangeArrowheads="1"/>
          </p:cNvSpPr>
          <p:nvPr/>
        </p:nvSpPr>
        <p:spPr bwMode="auto">
          <a:xfrm>
            <a:off x="6194612" y="5185065"/>
            <a:ext cx="3703452" cy="1196125"/>
          </a:xfrm>
          <a:prstGeom prst="wedgeRoundRectCallout">
            <a:avLst>
              <a:gd name="adj1" fmla="val -64038"/>
              <a:gd name="adj2" fmla="val -112631"/>
              <a:gd name="adj3" fmla="val 16667"/>
            </a:avLst>
          </a:prstGeom>
          <a:solidFill>
            <a:srgbClr val="FFFF00"/>
          </a:solidFill>
          <a:ln w="444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b="1" dirty="0">
                <a:latin typeface="Comic Sans MS" panose="030F0702030302020204" pitchFamily="66" charset="0"/>
              </a:rPr>
              <a:t>After successfully obtaining a ticket </a:t>
            </a:r>
            <a:r>
              <a:rPr lang="en-US" sz="1200" b="1" u="sng" dirty="0">
                <a:latin typeface="Comic Sans MS" panose="030F0702030302020204" pitchFamily="66" charset="0"/>
              </a:rPr>
              <a:t>from a driver</a:t>
            </a:r>
            <a:r>
              <a:rPr lang="en-US" sz="1200" b="1" dirty="0">
                <a:latin typeface="Comic Sans MS" panose="030F0702030302020204" pitchFamily="66" charset="0"/>
              </a:rPr>
              <a:t>, the visitor gets in the museum line and visits the museum.  (A limited number of visitors are allowed in the museum as well as the gift shop.)</a:t>
            </a:r>
          </a:p>
        </p:txBody>
      </p:sp>
      <p:sp>
        <p:nvSpPr>
          <p:cNvPr id="2282515" name="AutoShape 19"/>
          <p:cNvSpPr>
            <a:spLocks noChangeArrowheads="1"/>
          </p:cNvSpPr>
          <p:nvPr/>
        </p:nvSpPr>
        <p:spPr bwMode="auto">
          <a:xfrm>
            <a:off x="1282701" y="3746781"/>
            <a:ext cx="2011363" cy="1568824"/>
          </a:xfrm>
          <a:prstGeom prst="wedgeRoundRectCallout">
            <a:avLst>
              <a:gd name="adj1" fmla="val 139118"/>
              <a:gd name="adj2" fmla="val -95515"/>
              <a:gd name="adj3" fmla="val 16667"/>
            </a:avLst>
          </a:prstGeom>
          <a:solidFill>
            <a:srgbClr val="FFFF00"/>
          </a:solidFill>
          <a:ln w="444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b="1" dirty="0">
                <a:latin typeface="Comic Sans MS" panose="030F0702030302020204" pitchFamily="66" charset="0"/>
              </a:rPr>
              <a:t>After visiting the museum, the visitor gets in the tour car line to wait until permitted to board a tour car. (As a visitor boards a tour car, he returns his ticket.)</a:t>
            </a:r>
          </a:p>
        </p:txBody>
      </p:sp>
      <p:sp>
        <p:nvSpPr>
          <p:cNvPr id="2282516" name="AutoShape 20"/>
          <p:cNvSpPr>
            <a:spLocks noChangeArrowheads="1"/>
          </p:cNvSpPr>
          <p:nvPr/>
        </p:nvSpPr>
        <p:spPr bwMode="auto">
          <a:xfrm>
            <a:off x="5875339" y="1401016"/>
            <a:ext cx="4022725" cy="801688"/>
          </a:xfrm>
          <a:prstGeom prst="wedgeRoundRectCallout">
            <a:avLst>
              <a:gd name="adj1" fmla="val -56497"/>
              <a:gd name="adj2" fmla="val 146877"/>
              <a:gd name="adj3" fmla="val 16667"/>
            </a:avLst>
          </a:prstGeom>
          <a:solidFill>
            <a:srgbClr val="FFFF00"/>
          </a:solidFill>
          <a:ln w="444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b="1" dirty="0">
                <a:latin typeface="Comic Sans MS" panose="030F0702030302020204" pitchFamily="66" charset="0"/>
              </a:rPr>
              <a:t>When the touring car is filled with visitors and a driver is obtained, the car enters Jurassic Park and runs a guided tour through the park.</a:t>
            </a:r>
          </a:p>
        </p:txBody>
      </p:sp>
      <p:sp>
        <p:nvSpPr>
          <p:cNvPr id="2282517" name="AutoShape 21"/>
          <p:cNvSpPr>
            <a:spLocks noChangeArrowheads="1"/>
          </p:cNvSpPr>
          <p:nvPr/>
        </p:nvSpPr>
        <p:spPr bwMode="auto">
          <a:xfrm>
            <a:off x="7491845" y="2826328"/>
            <a:ext cx="2317224" cy="1704865"/>
          </a:xfrm>
          <a:prstGeom prst="wedgeRoundRectCallout">
            <a:avLst>
              <a:gd name="adj1" fmla="val -123671"/>
              <a:gd name="adj2" fmla="val 1595"/>
              <a:gd name="adj3" fmla="val 16667"/>
            </a:avLst>
          </a:prstGeom>
          <a:solidFill>
            <a:srgbClr val="FFFF00"/>
          </a:solidFill>
          <a:ln w="444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b="1" dirty="0">
                <a:latin typeface="Comic Sans MS" panose="030F0702030302020204" pitchFamily="66" charset="0"/>
              </a:rPr>
              <a:t>When the tour car pulls into the unloading station, the visitors exit the tour car. and the driver goes to sleep awaiting new duties.  The tour car pulls forward to be loaded again.</a:t>
            </a:r>
          </a:p>
        </p:txBody>
      </p:sp>
      <p:sp>
        <p:nvSpPr>
          <p:cNvPr id="2282518" name="AutoShape 22"/>
          <p:cNvSpPr>
            <a:spLocks noChangeArrowheads="1"/>
          </p:cNvSpPr>
          <p:nvPr/>
        </p:nvSpPr>
        <p:spPr bwMode="auto">
          <a:xfrm>
            <a:off x="1282700" y="5783127"/>
            <a:ext cx="2011363" cy="644334"/>
          </a:xfrm>
          <a:prstGeom prst="wedgeRoundRectCallout">
            <a:avLst>
              <a:gd name="adj1" fmla="val 64721"/>
              <a:gd name="adj2" fmla="val -140113"/>
              <a:gd name="adj3" fmla="val 16667"/>
            </a:avLst>
          </a:prstGeom>
          <a:solidFill>
            <a:srgbClr val="FFFF00"/>
          </a:solidFill>
          <a:ln w="444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b="1" dirty="0">
                <a:latin typeface="Comic Sans MS" panose="030F0702030302020204" pitchFamily="66" charset="0"/>
              </a:rPr>
              <a:t>After visiting the gift shop, the visitors exit the park.</a:t>
            </a:r>
          </a:p>
        </p:txBody>
      </p:sp>
      <p:sp>
        <p:nvSpPr>
          <p:cNvPr id="2282519" name="AutoShape 23"/>
          <p:cNvSpPr>
            <a:spLocks noChangeArrowheads="1"/>
          </p:cNvSpPr>
          <p:nvPr/>
        </p:nvSpPr>
        <p:spPr bwMode="auto">
          <a:xfrm>
            <a:off x="3521075" y="5499101"/>
            <a:ext cx="2592854" cy="882089"/>
          </a:xfrm>
          <a:prstGeom prst="wedgeRoundRectCallout">
            <a:avLst>
              <a:gd name="adj1" fmla="val 4613"/>
              <a:gd name="adj2" fmla="val -160230"/>
              <a:gd name="adj3" fmla="val 16667"/>
            </a:avLst>
          </a:prstGeom>
          <a:solidFill>
            <a:srgbClr val="FFFF00"/>
          </a:solidFill>
          <a:ln w="444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b="1" dirty="0">
                <a:latin typeface="Comic Sans MS" panose="030F0702030302020204" pitchFamily="66" charset="0"/>
              </a:rPr>
              <a:t>After the visitors exit a tour car, they get into the gift shop line until they can visit the gift shop.</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4664" y="136102"/>
            <a:ext cx="1066800" cy="723900"/>
          </a:xfrm>
          <a:prstGeom prst="rect">
            <a:avLst/>
          </a:prstGeom>
        </p:spPr>
      </p:pic>
      <p:sp>
        <p:nvSpPr>
          <p:cNvPr id="2" name="Footer Placeholder 1">
            <a:extLst>
              <a:ext uri="{FF2B5EF4-FFF2-40B4-BE49-F238E27FC236}">
                <a16:creationId xmlns:a16="http://schemas.microsoft.com/office/drawing/2014/main" id="{60956F92-B6FC-4352-8FDB-E8F81BE88EC5}"/>
              </a:ext>
            </a:extLst>
          </p:cNvPr>
          <p:cNvSpPr>
            <a:spLocks noGrp="1"/>
          </p:cNvSpPr>
          <p:nvPr>
            <p:ph type="ftr" sz="quarter" idx="11"/>
          </p:nvPr>
        </p:nvSpPr>
        <p:spPr/>
        <p:txBody>
          <a:bodyPr/>
          <a:lstStyle/>
          <a:p>
            <a:pPr>
              <a:defRPr/>
            </a:pPr>
            <a:r>
              <a:rPr lang="en-US"/>
              <a:t>Concurrency (13)</a:t>
            </a:r>
            <a:endParaRPr lang="en-US" dirty="0"/>
          </a:p>
        </p:txBody>
      </p:sp>
      <p:sp>
        <p:nvSpPr>
          <p:cNvPr id="3" name="Slide Number Placeholder 2">
            <a:extLst>
              <a:ext uri="{FF2B5EF4-FFF2-40B4-BE49-F238E27FC236}">
                <a16:creationId xmlns:a16="http://schemas.microsoft.com/office/drawing/2014/main" id="{93079100-20EC-45F2-B9B5-B02E9C3BC884}"/>
              </a:ext>
            </a:extLst>
          </p:cNvPr>
          <p:cNvSpPr>
            <a:spLocks noGrp="1"/>
          </p:cNvSpPr>
          <p:nvPr>
            <p:ph type="sldNum" sz="quarter" idx="12"/>
          </p:nvPr>
        </p:nvSpPr>
        <p:spPr/>
        <p:txBody>
          <a:bodyPr/>
          <a:lstStyle/>
          <a:p>
            <a:pPr>
              <a:defRPr/>
            </a:pPr>
            <a:fld id="{F59D9B86-AB8B-404F-8D86-C97B35C4C67E}" type="slidenum">
              <a:rPr lang="en-US" smtClean="0"/>
              <a:pPr>
                <a:defRPr/>
              </a:pPr>
              <a:t>7</a:t>
            </a:fld>
            <a:endParaRPr lang="en-US" dirty="0"/>
          </a:p>
        </p:txBody>
      </p:sp>
      <p:sp>
        <p:nvSpPr>
          <p:cNvPr id="5" name="Title 4">
            <a:extLst>
              <a:ext uri="{FF2B5EF4-FFF2-40B4-BE49-F238E27FC236}">
                <a16:creationId xmlns:a16="http://schemas.microsoft.com/office/drawing/2014/main" id="{CEE72743-9224-4ED0-8CD5-D277FCD24F0D}"/>
              </a:ext>
            </a:extLst>
          </p:cNvPr>
          <p:cNvSpPr>
            <a:spLocks noGrp="1"/>
          </p:cNvSpPr>
          <p:nvPr>
            <p:ph type="title"/>
          </p:nvPr>
        </p:nvSpPr>
        <p:spPr>
          <a:xfrm>
            <a:off x="640080" y="169342"/>
            <a:ext cx="7905609" cy="731520"/>
          </a:xfrm>
        </p:spPr>
        <p:txBody>
          <a:bodyPr/>
          <a:lstStyle/>
          <a:p>
            <a:r>
              <a:rPr lang="en-US" dirty="0"/>
              <a:t>Lab 03: Jurassic Park</a:t>
            </a:r>
          </a:p>
        </p:txBody>
      </p:sp>
    </p:spTree>
    <p:extLst>
      <p:ext uri="{BB962C8B-B14F-4D97-AF65-F5344CB8AC3E}">
        <p14:creationId xmlns:p14="http://schemas.microsoft.com/office/powerpoint/2010/main" val="1616443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82502"/>
                                        </p:tgtEl>
                                        <p:attrNameLst>
                                          <p:attrName>style.visibility</p:attrName>
                                        </p:attrNameLst>
                                      </p:cBhvr>
                                      <p:to>
                                        <p:strVal val="visible"/>
                                      </p:to>
                                    </p:set>
                                    <p:animEffect transition="in" filter="dissolve">
                                      <p:cBhvr>
                                        <p:cTn id="7" dur="500"/>
                                        <p:tgtEl>
                                          <p:spTgt spid="2282502"/>
                                        </p:tgtEl>
                                      </p:cBhvr>
                                    </p:animEffect>
                                  </p:childTnLst>
                                  <p:subTnLst>
                                    <p:set>
                                      <p:cBhvr override="childStyle">
                                        <p:cTn dur="1" fill="hold" display="0" masterRel="nextClick" afterEffect="1"/>
                                        <p:tgtEl>
                                          <p:spTgt spid="228250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82513"/>
                                        </p:tgtEl>
                                        <p:attrNameLst>
                                          <p:attrName>style.visibility</p:attrName>
                                        </p:attrNameLst>
                                      </p:cBhvr>
                                      <p:to>
                                        <p:strVal val="visible"/>
                                      </p:to>
                                    </p:set>
                                    <p:animEffect transition="in" filter="dissolve">
                                      <p:cBhvr>
                                        <p:cTn id="12" dur="500"/>
                                        <p:tgtEl>
                                          <p:spTgt spid="2282513"/>
                                        </p:tgtEl>
                                      </p:cBhvr>
                                    </p:animEffect>
                                  </p:childTnLst>
                                  <p:subTnLst>
                                    <p:set>
                                      <p:cBhvr override="childStyle">
                                        <p:cTn dur="1" fill="hold" display="0" masterRel="nextClick" afterEffect="1"/>
                                        <p:tgtEl>
                                          <p:spTgt spid="228251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82514"/>
                                        </p:tgtEl>
                                        <p:attrNameLst>
                                          <p:attrName>style.visibility</p:attrName>
                                        </p:attrNameLst>
                                      </p:cBhvr>
                                      <p:to>
                                        <p:strVal val="visible"/>
                                      </p:to>
                                    </p:set>
                                    <p:animEffect transition="in" filter="dissolve">
                                      <p:cBhvr>
                                        <p:cTn id="17" dur="500"/>
                                        <p:tgtEl>
                                          <p:spTgt spid="2282514"/>
                                        </p:tgtEl>
                                      </p:cBhvr>
                                    </p:animEffect>
                                  </p:childTnLst>
                                  <p:subTnLst>
                                    <p:set>
                                      <p:cBhvr override="childStyle">
                                        <p:cTn dur="1" fill="hold" display="0" masterRel="nextClick" afterEffect="1"/>
                                        <p:tgtEl>
                                          <p:spTgt spid="2282514"/>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82515"/>
                                        </p:tgtEl>
                                        <p:attrNameLst>
                                          <p:attrName>style.visibility</p:attrName>
                                        </p:attrNameLst>
                                      </p:cBhvr>
                                      <p:to>
                                        <p:strVal val="visible"/>
                                      </p:to>
                                    </p:set>
                                    <p:animEffect transition="in" filter="dissolve">
                                      <p:cBhvr>
                                        <p:cTn id="22" dur="500"/>
                                        <p:tgtEl>
                                          <p:spTgt spid="2282515"/>
                                        </p:tgtEl>
                                      </p:cBhvr>
                                    </p:animEffect>
                                  </p:childTnLst>
                                  <p:subTnLst>
                                    <p:set>
                                      <p:cBhvr override="childStyle">
                                        <p:cTn dur="1" fill="hold" display="0" masterRel="nextClick" afterEffect="1"/>
                                        <p:tgtEl>
                                          <p:spTgt spid="228251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82516"/>
                                        </p:tgtEl>
                                        <p:attrNameLst>
                                          <p:attrName>style.visibility</p:attrName>
                                        </p:attrNameLst>
                                      </p:cBhvr>
                                      <p:to>
                                        <p:strVal val="visible"/>
                                      </p:to>
                                    </p:set>
                                    <p:animEffect transition="in" filter="dissolve">
                                      <p:cBhvr>
                                        <p:cTn id="27" dur="500"/>
                                        <p:tgtEl>
                                          <p:spTgt spid="2282516"/>
                                        </p:tgtEl>
                                      </p:cBhvr>
                                    </p:animEffect>
                                  </p:childTnLst>
                                  <p:subTnLst>
                                    <p:set>
                                      <p:cBhvr override="childStyle">
                                        <p:cTn dur="1" fill="hold" display="0" masterRel="nextClick" afterEffect="1"/>
                                        <p:tgtEl>
                                          <p:spTgt spid="2282516"/>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282517"/>
                                        </p:tgtEl>
                                        <p:attrNameLst>
                                          <p:attrName>style.visibility</p:attrName>
                                        </p:attrNameLst>
                                      </p:cBhvr>
                                      <p:to>
                                        <p:strVal val="visible"/>
                                      </p:to>
                                    </p:set>
                                    <p:animEffect transition="in" filter="dissolve">
                                      <p:cBhvr>
                                        <p:cTn id="32" dur="500"/>
                                        <p:tgtEl>
                                          <p:spTgt spid="2282517"/>
                                        </p:tgtEl>
                                      </p:cBhvr>
                                    </p:animEffect>
                                  </p:childTnLst>
                                  <p:subTnLst>
                                    <p:set>
                                      <p:cBhvr override="childStyle">
                                        <p:cTn dur="1" fill="hold" display="0" masterRel="nextClick" afterEffect="1"/>
                                        <p:tgtEl>
                                          <p:spTgt spid="2282517"/>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82519"/>
                                        </p:tgtEl>
                                        <p:attrNameLst>
                                          <p:attrName>style.visibility</p:attrName>
                                        </p:attrNameLst>
                                      </p:cBhvr>
                                      <p:to>
                                        <p:strVal val="visible"/>
                                      </p:to>
                                    </p:set>
                                    <p:animEffect transition="in" filter="dissolve">
                                      <p:cBhvr>
                                        <p:cTn id="37" dur="500"/>
                                        <p:tgtEl>
                                          <p:spTgt spid="2282519"/>
                                        </p:tgtEl>
                                      </p:cBhvr>
                                    </p:animEffect>
                                  </p:childTnLst>
                                  <p:subTnLst>
                                    <p:set>
                                      <p:cBhvr override="childStyle">
                                        <p:cTn dur="1" fill="hold" display="0" masterRel="nextClick" afterEffect="1"/>
                                        <p:tgtEl>
                                          <p:spTgt spid="2282519"/>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282518"/>
                                        </p:tgtEl>
                                        <p:attrNameLst>
                                          <p:attrName>style.visibility</p:attrName>
                                        </p:attrNameLst>
                                      </p:cBhvr>
                                      <p:to>
                                        <p:strVal val="visible"/>
                                      </p:to>
                                    </p:set>
                                    <p:animEffect transition="in" filter="dissolve">
                                      <p:cBhvr>
                                        <p:cTn id="42" dur="500"/>
                                        <p:tgtEl>
                                          <p:spTgt spid="2282518"/>
                                        </p:tgtEl>
                                      </p:cBhvr>
                                    </p:animEffect>
                                  </p:childTnLst>
                                  <p:subTnLst>
                                    <p:set>
                                      <p:cBhvr override="childStyle">
                                        <p:cTn dur="1" fill="hold" display="0" masterRel="nextClick" afterEffect="1"/>
                                        <p:tgtEl>
                                          <p:spTgt spid="22825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2502" grpId="0" animBg="1"/>
      <p:bldP spid="2282513" grpId="0" animBg="1"/>
      <p:bldP spid="2282514" grpId="0" animBg="1"/>
      <p:bldP spid="2282515" grpId="0" animBg="1"/>
      <p:bldP spid="2282516" grpId="0" animBg="1"/>
      <p:bldP spid="2282517" grpId="0" animBg="1"/>
      <p:bldP spid="2282518" grpId="0" animBg="1"/>
      <p:bldP spid="22825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9827" name="Text Box 3"/>
          <p:cNvSpPr txBox="1">
            <a:spLocks noChangeArrowheads="1"/>
          </p:cNvSpPr>
          <p:nvPr/>
        </p:nvSpPr>
        <p:spPr bwMode="auto">
          <a:xfrm>
            <a:off x="683154" y="1362076"/>
            <a:ext cx="239034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procedure visitor;</a:t>
            </a:r>
          </a:p>
          <a:p>
            <a:pPr eaLnBrk="0" hangingPunct="0">
              <a:tabLst>
                <a:tab pos="233363" algn="l"/>
                <a:tab pos="2286000" algn="l"/>
                <a:tab pos="2519363" algn="l"/>
                <a:tab pos="2743200" algn="l"/>
                <a:tab pos="4572000" algn="l"/>
                <a:tab pos="4805363" algn="l"/>
                <a:tab pos="5029200" algn="l"/>
              </a:tabLst>
            </a:pPr>
            <a:r>
              <a:rPr lang="en-US" sz="1200" b="1" dirty="0" err="1">
                <a:latin typeface="Arial Narrow" pitchFamily="34" charset="0"/>
              </a:rPr>
              <a:t>var</a:t>
            </a:r>
            <a:r>
              <a:rPr lang="en-US" sz="1200" b="1" dirty="0">
                <a:latin typeface="Arial Narrow" pitchFamily="34" charset="0"/>
              </a:rPr>
              <a:t> </a:t>
            </a:r>
            <a:r>
              <a:rPr lang="en-US" sz="1200" b="1" dirty="0" err="1">
                <a:latin typeface="Arial Narrow" pitchFamily="34" charset="0"/>
              </a:rPr>
              <a:t>visitor_id</a:t>
            </a:r>
            <a:r>
              <a:rPr lang="en-US" sz="1200" b="1" dirty="0">
                <a:latin typeface="Arial Narrow" pitchFamily="34" charset="0"/>
              </a:rPr>
              <a:t>: integer;</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begin</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wait ( </a:t>
            </a:r>
            <a:r>
              <a:rPr lang="en-US" sz="1200" b="1" dirty="0" err="1">
                <a:latin typeface="Arial Narrow" pitchFamily="34" charset="0"/>
              </a:rPr>
              <a:t>max_capacity</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a:solidFill>
                  <a:srgbClr val="FF0033"/>
                </a:solidFill>
                <a:latin typeface="Arial Narrow" pitchFamily="34" charset="0"/>
              </a:rPr>
              <a:t>// </a:t>
            </a:r>
            <a:r>
              <a:rPr lang="en-US" sz="1200" b="1" dirty="0" err="1">
                <a:solidFill>
                  <a:srgbClr val="FF0033"/>
                </a:solidFill>
                <a:latin typeface="Arial Narrow" pitchFamily="34" charset="0"/>
              </a:rPr>
              <a:t>enter_park</a:t>
            </a:r>
            <a:endParaRPr lang="en-US" sz="1200" b="1" dirty="0">
              <a:solidFill>
                <a:srgbClr val="FF0033"/>
              </a:solidFill>
              <a:latin typeface="Arial Narrow" pitchFamily="34" charset="0"/>
            </a:endParaRP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wait ( </a:t>
            </a:r>
            <a:r>
              <a:rPr lang="en-US" sz="1200" b="1" dirty="0" err="1">
                <a:latin typeface="Arial Narrow" pitchFamily="34" charset="0"/>
              </a:rPr>
              <a:t>parkMutex</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err="1">
                <a:latin typeface="Arial Narrow" pitchFamily="34" charset="0"/>
              </a:rPr>
              <a:t>numOutsidePark</a:t>
            </a:r>
            <a:r>
              <a:rPr lang="en-US" sz="1200" b="1" dirty="0">
                <a:latin typeface="Arial Narrow" pitchFamily="34" charset="0"/>
              </a:rPr>
              <a:t>--;</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err="1">
                <a:latin typeface="Arial Narrow" pitchFamily="34" charset="0"/>
              </a:rPr>
              <a:t>numInPark</a:t>
            </a:r>
            <a:r>
              <a:rPr lang="en-US" sz="1200" b="1" dirty="0">
                <a:latin typeface="Arial Narrow" pitchFamily="34" charset="0"/>
              </a:rPr>
              <a:t>-++;</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signal ( </a:t>
            </a:r>
            <a:r>
              <a:rPr lang="en-US" sz="1200" b="1" dirty="0" err="1">
                <a:latin typeface="Arial Narrow" pitchFamily="34" charset="0"/>
              </a:rPr>
              <a:t>parkMutex</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a:solidFill>
                  <a:srgbClr val="FF0033"/>
                </a:solidFill>
                <a:latin typeface="Arial Narrow" pitchFamily="34" charset="0"/>
              </a:rPr>
              <a:t>// get a ticket</a:t>
            </a:r>
            <a:endParaRPr lang="en-US" sz="1200" b="1" dirty="0">
              <a:latin typeface="Arial Narrow" pitchFamily="34" charset="0"/>
            </a:endParaRP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wait ( </a:t>
            </a:r>
            <a:r>
              <a:rPr lang="en-US" sz="1200" b="1" dirty="0" err="1">
                <a:latin typeface="Arial Narrow" pitchFamily="34" charset="0"/>
              </a:rPr>
              <a:t>requestTicketMutex</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signal ( </a:t>
            </a:r>
            <a:r>
              <a:rPr lang="en-US" sz="1200" b="1" dirty="0" err="1">
                <a:latin typeface="Arial Narrow" pitchFamily="34" charset="0"/>
              </a:rPr>
              <a:t>needTicket</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signal ( </a:t>
            </a:r>
            <a:r>
              <a:rPr lang="en-US" sz="1200" b="1" dirty="0" err="1">
                <a:latin typeface="Arial Narrow" pitchFamily="34" charset="0"/>
              </a:rPr>
              <a:t>wakeupDriver</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wait ( </a:t>
            </a:r>
            <a:r>
              <a:rPr lang="en-US" sz="1200" b="1" dirty="0" err="1">
                <a:latin typeface="Arial Narrow" pitchFamily="34" charset="0"/>
              </a:rPr>
              <a:t>takeTicket</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signal ( </a:t>
            </a:r>
            <a:r>
              <a:rPr lang="en-US" sz="1200" b="1" dirty="0" err="1">
                <a:latin typeface="Arial Narrow" pitchFamily="34" charset="0"/>
              </a:rPr>
              <a:t>requestTicketMutex</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endParaRPr lang="en-US" sz="1200" b="1" dirty="0">
              <a:latin typeface="Arial Narrow" pitchFamily="34" charset="0"/>
            </a:endParaRP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a:solidFill>
                  <a:srgbClr val="FF0033"/>
                </a:solidFill>
                <a:latin typeface="Arial Narrow" pitchFamily="34" charset="0"/>
              </a:rPr>
              <a:t>// visit museum</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a:solidFill>
                  <a:srgbClr val="FF0033"/>
                </a:solidFill>
                <a:latin typeface="Arial Narrow" pitchFamily="34" charset="0"/>
              </a:rPr>
              <a:t>// get in car line</a:t>
            </a:r>
            <a:endParaRPr lang="en-US" sz="1200" b="1" dirty="0">
              <a:latin typeface="Arial Narrow" pitchFamily="34" charset="0"/>
            </a:endParaRP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a:solidFill>
                  <a:srgbClr val="FF0033"/>
                </a:solidFill>
                <a:latin typeface="Arial Narrow" pitchFamily="34" charset="0"/>
              </a:rPr>
              <a:t>// wait for a seat</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wait ( </a:t>
            </a:r>
            <a:r>
              <a:rPr lang="en-US" sz="1200" b="1" dirty="0" err="1">
                <a:latin typeface="Arial Narrow" pitchFamily="34" charset="0"/>
              </a:rPr>
              <a:t>need_visitor</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signal ( </a:t>
            </a:r>
            <a:r>
              <a:rPr lang="en-US" sz="1200" b="1" dirty="0" err="1">
                <a:latin typeface="Arial Narrow" pitchFamily="34" charset="0"/>
              </a:rPr>
              <a:t>visitor_ready</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err="1">
                <a:latin typeface="Arial Narrow" pitchFamily="34" charset="0"/>
              </a:rPr>
              <a:t>pass_to_car</a:t>
            </a:r>
            <a:r>
              <a:rPr lang="en-US" sz="1200" b="1" dirty="0">
                <a:latin typeface="Arial Narrow" pitchFamily="34" charset="0"/>
              </a:rPr>
              <a:t> ( </a:t>
            </a:r>
            <a:r>
              <a:rPr lang="en-US" sz="1200" b="1" dirty="0" err="1">
                <a:latin typeface="Arial Narrow" pitchFamily="34" charset="0"/>
              </a:rPr>
              <a:t>visitor_id</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wait ( </a:t>
            </a:r>
            <a:r>
              <a:rPr lang="en-US" sz="1200" b="1" dirty="0" err="1">
                <a:latin typeface="Arial Narrow" pitchFamily="34" charset="0"/>
              </a:rPr>
              <a:t>ride_over</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solidFill>
                  <a:srgbClr val="FF0033"/>
                </a:solidFill>
                <a:latin typeface="Arial Narrow" pitchFamily="34" charset="0"/>
              </a:rPr>
              <a:t>       // give back ticket</a:t>
            </a:r>
            <a:endParaRPr lang="en-US" sz="1200" b="1" dirty="0">
              <a:latin typeface="Arial Narrow" pitchFamily="34" charset="0"/>
            </a:endParaRP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a:solidFill>
                  <a:srgbClr val="FF0033"/>
                </a:solidFill>
                <a:latin typeface="Arial Narrow" pitchFamily="34" charset="0"/>
              </a:rPr>
              <a:t>// visit gift shop</a:t>
            </a:r>
            <a:endParaRPr lang="en-US" sz="1200" b="1" dirty="0">
              <a:latin typeface="Arial Narrow" pitchFamily="34" charset="0"/>
            </a:endParaRP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a:solidFill>
                  <a:srgbClr val="FF0033"/>
                </a:solidFill>
                <a:latin typeface="Arial Narrow" pitchFamily="34" charset="0"/>
              </a:rPr>
              <a:t>// exit park</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signal ( </a:t>
            </a:r>
            <a:r>
              <a:rPr lang="en-US" sz="1200" b="1" dirty="0" err="1">
                <a:latin typeface="Arial Narrow" pitchFamily="34" charset="0"/>
              </a:rPr>
              <a:t>max_capacity</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end;</a:t>
            </a:r>
          </a:p>
        </p:txBody>
      </p:sp>
      <p:pic>
        <p:nvPicPr>
          <p:cNvPr id="11" name="Picture 2" descr="JurassicPa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99944" y="2222500"/>
            <a:ext cx="3204369" cy="1638300"/>
          </a:xfrm>
          <a:prstGeom prst="rect">
            <a:avLst/>
          </a:prstGeom>
          <a:noFill/>
          <a:extLst>
            <a:ext uri="{909E8E84-426E-40DD-AFC4-6F175D3DCCD1}">
              <a14:hiddenFill xmlns:a14="http://schemas.microsoft.com/office/drawing/2010/main">
                <a:solidFill>
                  <a:srgbClr val="FFFFFF"/>
                </a:solidFill>
              </a14:hiddenFill>
            </a:ext>
          </a:extLst>
        </p:spPr>
      </p:pic>
      <p:sp>
        <p:nvSpPr>
          <p:cNvPr id="12" name="Line 6"/>
          <p:cNvSpPr>
            <a:spLocks noChangeShapeType="1"/>
          </p:cNvSpPr>
          <p:nvPr/>
        </p:nvSpPr>
        <p:spPr bwMode="auto">
          <a:xfrm>
            <a:off x="2363738" y="2049396"/>
            <a:ext cx="5199818" cy="407867"/>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6"/>
          <p:cNvSpPr>
            <a:spLocks noChangeShapeType="1"/>
          </p:cNvSpPr>
          <p:nvPr/>
        </p:nvSpPr>
        <p:spPr bwMode="auto">
          <a:xfrm flipV="1">
            <a:off x="2700168" y="2773012"/>
            <a:ext cx="5032721" cy="568498"/>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6"/>
          <p:cNvSpPr>
            <a:spLocks noChangeShapeType="1"/>
          </p:cNvSpPr>
          <p:nvPr/>
        </p:nvSpPr>
        <p:spPr bwMode="auto">
          <a:xfrm flipV="1">
            <a:off x="2551289" y="2824096"/>
            <a:ext cx="6193308" cy="905890"/>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 Box 3"/>
          <p:cNvSpPr txBox="1">
            <a:spLocks noChangeArrowheads="1"/>
          </p:cNvSpPr>
          <p:nvPr/>
        </p:nvSpPr>
        <p:spPr bwMode="auto">
          <a:xfrm>
            <a:off x="4086392" y="1289338"/>
            <a:ext cx="2294531"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b="1" dirty="0">
                <a:latin typeface="Arial Narrow" pitchFamily="34" charset="0"/>
              </a:rPr>
              <a:t>procedure car;</a:t>
            </a:r>
          </a:p>
          <a:p>
            <a:pPr eaLnBrk="0" hangingPunct="0"/>
            <a:r>
              <a:rPr lang="en-US" sz="1200" b="1" dirty="0" err="1">
                <a:latin typeface="Arial Narrow" pitchFamily="34" charset="0"/>
              </a:rPr>
              <a:t>var</a:t>
            </a:r>
            <a:r>
              <a:rPr lang="en-US" sz="1200" b="1" dirty="0">
                <a:latin typeface="Arial Narrow" pitchFamily="34" charset="0"/>
              </a:rPr>
              <a:t> </a:t>
            </a:r>
            <a:r>
              <a:rPr lang="en-US" sz="1200" b="1" dirty="0" err="1">
                <a:latin typeface="Arial Narrow" pitchFamily="34" charset="0"/>
              </a:rPr>
              <a:t>carID</a:t>
            </a:r>
            <a:r>
              <a:rPr lang="en-US" sz="1200" b="1" dirty="0">
                <a:latin typeface="Arial Narrow" pitchFamily="34" charset="0"/>
              </a:rPr>
              <a:t>: integer</a:t>
            </a:r>
          </a:p>
          <a:p>
            <a:pPr eaLnBrk="0" hangingPunct="0"/>
            <a:r>
              <a:rPr lang="en-US" sz="1200" b="1" dirty="0">
                <a:latin typeface="Arial Narrow" pitchFamily="34" charset="0"/>
              </a:rPr>
              <a:t>begin</a:t>
            </a:r>
          </a:p>
          <a:p>
            <a:pPr eaLnBrk="0" hangingPunct="0"/>
            <a:r>
              <a:rPr lang="en-US" sz="1200" b="1" dirty="0">
                <a:latin typeface="Arial Narrow" pitchFamily="34" charset="0"/>
              </a:rPr>
              <a:t>    repeat</a:t>
            </a:r>
          </a:p>
          <a:p>
            <a:pPr eaLnBrk="0" hangingPunct="0"/>
            <a:r>
              <a:rPr lang="en-US" sz="1200" b="1" dirty="0">
                <a:latin typeface="Arial Narrow" pitchFamily="34" charset="0"/>
              </a:rPr>
              <a:t>       </a:t>
            </a:r>
            <a:r>
              <a:rPr lang="en-US" sz="1200" b="1" dirty="0">
                <a:solidFill>
                  <a:srgbClr val="FF0000"/>
                </a:solidFill>
                <a:latin typeface="Arial Narrow" pitchFamily="34" charset="0"/>
              </a:rPr>
              <a:t> // fill 3 car seats</a:t>
            </a:r>
          </a:p>
          <a:p>
            <a:pPr eaLnBrk="0" hangingPunct="0"/>
            <a:r>
              <a:rPr lang="en-US" sz="1200" b="1" dirty="0">
                <a:latin typeface="Arial Narrow" pitchFamily="34" charset="0"/>
              </a:rPr>
              <a:t>        for (NUM_SEATS)</a:t>
            </a:r>
          </a:p>
          <a:p>
            <a:pPr eaLnBrk="0" hangingPunct="0"/>
            <a:r>
              <a:rPr lang="en-US" sz="1200" b="1" dirty="0">
                <a:latin typeface="Arial Narrow" pitchFamily="34" charset="0"/>
              </a:rPr>
              <a:t>        {  wait ( </a:t>
            </a:r>
            <a:r>
              <a:rPr lang="en-US" sz="1200" b="1" dirty="0" err="1">
                <a:latin typeface="Arial Narrow" pitchFamily="34" charset="0"/>
              </a:rPr>
              <a:t>fillSeat</a:t>
            </a:r>
            <a:r>
              <a:rPr lang="en-US" sz="1200" b="1" dirty="0">
                <a:latin typeface="Arial Narrow" pitchFamily="34" charset="0"/>
              </a:rPr>
              <a:t>[</a:t>
            </a:r>
            <a:r>
              <a:rPr lang="en-US" sz="1200" b="1" dirty="0" err="1">
                <a:latin typeface="Arial Narrow" pitchFamily="34" charset="0"/>
              </a:rPr>
              <a:t>carID</a:t>
            </a:r>
            <a:r>
              <a:rPr lang="en-US" sz="1200" b="1" dirty="0">
                <a:latin typeface="Arial Narrow" pitchFamily="34" charset="0"/>
              </a:rPr>
              <a:t>] );</a:t>
            </a:r>
          </a:p>
          <a:p>
            <a:pPr eaLnBrk="0" hangingPunct="0"/>
            <a:r>
              <a:rPr lang="en-US" sz="1200" b="1" dirty="0">
                <a:latin typeface="Arial Narrow" pitchFamily="34" charset="0"/>
              </a:rPr>
              <a:t>            signal ( </a:t>
            </a:r>
            <a:r>
              <a:rPr lang="en-US" sz="1200" b="1" dirty="0" err="1">
                <a:latin typeface="Arial Narrow" pitchFamily="34" charset="0"/>
              </a:rPr>
              <a:t>need_visitor</a:t>
            </a:r>
            <a:r>
              <a:rPr lang="en-US" sz="1200" b="1" dirty="0">
                <a:latin typeface="Arial Narrow" pitchFamily="34" charset="0"/>
              </a:rPr>
              <a:t> );</a:t>
            </a:r>
          </a:p>
          <a:p>
            <a:pPr eaLnBrk="0" hangingPunct="0"/>
            <a:r>
              <a:rPr lang="en-US" sz="1200" b="1" dirty="0">
                <a:latin typeface="Arial Narrow" pitchFamily="34" charset="0"/>
              </a:rPr>
              <a:t>            wait ( </a:t>
            </a:r>
            <a:r>
              <a:rPr lang="en-US" sz="1200" b="1" dirty="0" err="1">
                <a:latin typeface="Arial Narrow" pitchFamily="34" charset="0"/>
              </a:rPr>
              <a:t>visitor_ready</a:t>
            </a:r>
            <a:r>
              <a:rPr lang="en-US" sz="1200" b="1" dirty="0">
                <a:latin typeface="Arial Narrow" pitchFamily="34" charset="0"/>
              </a:rPr>
              <a:t> );</a:t>
            </a:r>
          </a:p>
          <a:p>
            <a:pPr eaLnBrk="0" hangingPunct="0"/>
            <a:r>
              <a:rPr lang="en-US" sz="1200" b="1" dirty="0">
                <a:latin typeface="Arial Narrow" pitchFamily="34" charset="0"/>
              </a:rPr>
              <a:t>            </a:t>
            </a:r>
            <a:r>
              <a:rPr lang="en-US" sz="1200" b="1" dirty="0" err="1">
                <a:latin typeface="Arial Narrow" pitchFamily="34" charset="0"/>
              </a:rPr>
              <a:t>save_Visitor</a:t>
            </a:r>
            <a:r>
              <a:rPr lang="en-US" sz="1200" b="1" dirty="0">
                <a:latin typeface="Arial Narrow" pitchFamily="34" charset="0"/>
              </a:rPr>
              <a:t>( </a:t>
            </a:r>
            <a:r>
              <a:rPr lang="en-US" sz="1200" b="1" dirty="0" err="1">
                <a:latin typeface="Arial Narrow" pitchFamily="34" charset="0"/>
              </a:rPr>
              <a:t>visitorID</a:t>
            </a:r>
            <a:r>
              <a:rPr lang="en-US" sz="1200" b="1" dirty="0">
                <a:latin typeface="Arial Narrow" pitchFamily="34" charset="0"/>
              </a:rPr>
              <a:t> );</a:t>
            </a:r>
          </a:p>
          <a:p>
            <a:pPr eaLnBrk="0" hangingPunct="0"/>
            <a:r>
              <a:rPr lang="en-US" sz="1200" b="1" dirty="0">
                <a:latin typeface="Arial Narrow" pitchFamily="34" charset="0"/>
              </a:rPr>
              <a:t>            signal ( </a:t>
            </a:r>
            <a:r>
              <a:rPr lang="en-US" sz="1200" b="1" dirty="0" err="1">
                <a:latin typeface="Arial Narrow" pitchFamily="34" charset="0"/>
              </a:rPr>
              <a:t>seatFilled</a:t>
            </a:r>
            <a:r>
              <a:rPr lang="en-US" sz="1200" b="1" dirty="0">
                <a:latin typeface="Arial Narrow" pitchFamily="34" charset="0"/>
              </a:rPr>
              <a:t>[</a:t>
            </a:r>
            <a:r>
              <a:rPr lang="en-US" sz="1200" b="1" dirty="0" err="1">
                <a:latin typeface="Arial Narrow" pitchFamily="34" charset="0"/>
              </a:rPr>
              <a:t>carID</a:t>
            </a:r>
            <a:r>
              <a:rPr lang="en-US" sz="1200" b="1" dirty="0">
                <a:latin typeface="Arial Narrow" pitchFamily="34" charset="0"/>
              </a:rPr>
              <a:t>] );</a:t>
            </a:r>
          </a:p>
          <a:p>
            <a:pPr eaLnBrk="0" hangingPunct="0"/>
            <a:r>
              <a:rPr lang="en-US" sz="1200" b="1" dirty="0">
                <a:latin typeface="Arial Narrow" pitchFamily="34" charset="0"/>
              </a:rPr>
              <a:t>        }</a:t>
            </a:r>
          </a:p>
          <a:p>
            <a:pPr eaLnBrk="0" hangingPunct="0"/>
            <a:r>
              <a:rPr lang="en-US" sz="1200" b="1" dirty="0">
                <a:latin typeface="Arial Narrow" pitchFamily="34" charset="0"/>
              </a:rPr>
              <a:t>        </a:t>
            </a:r>
            <a:r>
              <a:rPr lang="en-US" sz="1200" b="1" dirty="0" err="1">
                <a:latin typeface="Arial Narrow" pitchFamily="34" charset="0"/>
              </a:rPr>
              <a:t>pass_to_park</a:t>
            </a:r>
            <a:r>
              <a:rPr lang="en-US" sz="1200" b="1" dirty="0">
                <a:latin typeface="Arial Narrow" pitchFamily="34" charset="0"/>
              </a:rPr>
              <a:t>( </a:t>
            </a:r>
            <a:r>
              <a:rPr lang="en-US" sz="1200" b="1" dirty="0" err="1">
                <a:latin typeface="Arial Narrow" pitchFamily="34" charset="0"/>
              </a:rPr>
              <a:t>carDone</a:t>
            </a:r>
            <a:r>
              <a:rPr lang="en-US" sz="1200" b="1" dirty="0">
                <a:latin typeface="Arial Narrow" pitchFamily="34" charset="0"/>
              </a:rPr>
              <a:t> );</a:t>
            </a:r>
          </a:p>
          <a:p>
            <a:pPr eaLnBrk="0" hangingPunct="0"/>
            <a:r>
              <a:rPr lang="en-US" sz="1200" b="1" dirty="0">
                <a:latin typeface="Arial Narrow" pitchFamily="34" charset="0"/>
              </a:rPr>
              <a:t>        signal ( </a:t>
            </a:r>
            <a:r>
              <a:rPr lang="en-US" sz="1200" b="1" dirty="0" err="1">
                <a:latin typeface="Arial Narrow" pitchFamily="34" charset="0"/>
              </a:rPr>
              <a:t>carReady</a:t>
            </a:r>
            <a:r>
              <a:rPr lang="en-US" sz="1200" b="1" dirty="0">
                <a:latin typeface="Arial Narrow" pitchFamily="34" charset="0"/>
              </a:rPr>
              <a:t> );</a:t>
            </a:r>
          </a:p>
          <a:p>
            <a:pPr eaLnBrk="0" hangingPunct="0"/>
            <a:r>
              <a:rPr lang="en-US" sz="1200" b="1" dirty="0">
                <a:latin typeface="Arial Narrow" pitchFamily="34" charset="0"/>
              </a:rPr>
              <a:t>        </a:t>
            </a:r>
            <a:r>
              <a:rPr lang="en-US" sz="1200" b="1" dirty="0">
                <a:solidFill>
                  <a:srgbClr val="FF0033"/>
                </a:solidFill>
                <a:latin typeface="Arial Narrow" pitchFamily="34" charset="0"/>
              </a:rPr>
              <a:t>// enjoy ride</a:t>
            </a:r>
          </a:p>
          <a:p>
            <a:pPr eaLnBrk="0" hangingPunct="0"/>
            <a:r>
              <a:rPr lang="en-US" sz="1200" b="1" dirty="0">
                <a:latin typeface="Arial Narrow" pitchFamily="34" charset="0"/>
              </a:rPr>
              <a:t>        wait ( </a:t>
            </a:r>
            <a:r>
              <a:rPr lang="en-US" sz="1200" b="1" dirty="0" err="1">
                <a:latin typeface="Arial Narrow" pitchFamily="34" charset="0"/>
              </a:rPr>
              <a:t>carDone</a:t>
            </a:r>
            <a:r>
              <a:rPr lang="en-US" sz="1200" b="1" dirty="0">
                <a:latin typeface="Arial Narrow" pitchFamily="34" charset="0"/>
              </a:rPr>
              <a:t> );</a:t>
            </a:r>
          </a:p>
          <a:p>
            <a:pPr eaLnBrk="0" hangingPunct="0"/>
            <a:r>
              <a:rPr lang="en-US" sz="1200" b="1" dirty="0">
                <a:latin typeface="Arial Narrow" pitchFamily="34" charset="0"/>
              </a:rPr>
              <a:t>        signal ( each </a:t>
            </a:r>
            <a:r>
              <a:rPr lang="en-US" sz="1200" b="1" dirty="0" err="1">
                <a:latin typeface="Arial Narrow" pitchFamily="34" charset="0"/>
              </a:rPr>
              <a:t>visitorID</a:t>
            </a:r>
            <a:r>
              <a:rPr lang="en-US" sz="1200" b="1" dirty="0">
                <a:latin typeface="Arial Narrow" pitchFamily="34" charset="0"/>
              </a:rPr>
              <a:t> );</a:t>
            </a:r>
          </a:p>
          <a:p>
            <a:pPr eaLnBrk="0" hangingPunct="0"/>
            <a:r>
              <a:rPr lang="en-US" sz="1200" b="1" dirty="0">
                <a:latin typeface="Arial Narrow" pitchFamily="34" charset="0"/>
              </a:rPr>
              <a:t>    forever</a:t>
            </a:r>
          </a:p>
          <a:p>
            <a:pPr eaLnBrk="0" hangingPunct="0"/>
            <a:r>
              <a:rPr lang="en-US" sz="1200" b="1" dirty="0">
                <a:latin typeface="Arial Narrow" pitchFamily="34" charset="0"/>
              </a:rPr>
              <a:t>end;</a:t>
            </a:r>
          </a:p>
        </p:txBody>
      </p:sp>
      <p:sp>
        <p:nvSpPr>
          <p:cNvPr id="16" name="Rectangle 4"/>
          <p:cNvSpPr>
            <a:spLocks noChangeArrowheads="1"/>
          </p:cNvSpPr>
          <p:nvPr/>
        </p:nvSpPr>
        <p:spPr bwMode="auto">
          <a:xfrm>
            <a:off x="7182434" y="1289339"/>
            <a:ext cx="32687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b="1" dirty="0" err="1">
                <a:solidFill>
                  <a:srgbClr val="FF0000"/>
                </a:solidFill>
                <a:latin typeface="Arial Narrow" pitchFamily="34" charset="0"/>
              </a:rPr>
              <a:t>max_capacity</a:t>
            </a:r>
            <a:r>
              <a:rPr lang="en-US" sz="1200" b="1" dirty="0">
                <a:solidFill>
                  <a:srgbClr val="FF0000"/>
                </a:solidFill>
                <a:latin typeface="Arial Narrow" pitchFamily="34" charset="0"/>
              </a:rPr>
              <a:t>:</a:t>
            </a:r>
            <a:r>
              <a:rPr lang="en-US" sz="1200" b="1" dirty="0">
                <a:latin typeface="Arial Narrow" pitchFamily="34" charset="0"/>
              </a:rPr>
              <a:t> semaphore (:=20);</a:t>
            </a:r>
          </a:p>
          <a:p>
            <a:pPr eaLnBrk="0" hangingPunct="0"/>
            <a:r>
              <a:rPr lang="en-US" sz="1200" b="1" dirty="0" err="1">
                <a:solidFill>
                  <a:srgbClr val="FF0000"/>
                </a:solidFill>
                <a:latin typeface="Arial Narrow" pitchFamily="34" charset="0"/>
              </a:rPr>
              <a:t>parkMutex</a:t>
            </a:r>
            <a:r>
              <a:rPr lang="en-US" sz="1200" b="1" dirty="0">
                <a:latin typeface="Arial Narrow" pitchFamily="34" charset="0"/>
              </a:rPr>
              <a:t>, </a:t>
            </a:r>
            <a:r>
              <a:rPr lang="en-US" sz="1200" b="1" dirty="0" err="1">
                <a:solidFill>
                  <a:srgbClr val="FF0000"/>
                </a:solidFill>
                <a:latin typeface="Arial Narrow" pitchFamily="34" charset="0"/>
              </a:rPr>
              <a:t>requestTicketMutex</a:t>
            </a:r>
            <a:r>
              <a:rPr lang="en-US" sz="1200" b="1" dirty="0">
                <a:latin typeface="Arial Narrow" pitchFamily="34" charset="0"/>
              </a:rPr>
              <a:t>: semaphore (:=1);</a:t>
            </a:r>
          </a:p>
          <a:p>
            <a:pPr eaLnBrk="0" hangingPunct="0"/>
            <a:r>
              <a:rPr lang="en-US" sz="1200" b="1" dirty="0" err="1">
                <a:solidFill>
                  <a:srgbClr val="FF0000"/>
                </a:solidFill>
                <a:latin typeface="Arial Narrow" pitchFamily="34" charset="0"/>
              </a:rPr>
              <a:t>needTicket</a:t>
            </a:r>
            <a:r>
              <a:rPr lang="en-US" sz="1200" b="1" dirty="0">
                <a:latin typeface="Arial Narrow" pitchFamily="34" charset="0"/>
              </a:rPr>
              <a:t>, </a:t>
            </a:r>
            <a:r>
              <a:rPr lang="en-US" sz="1200" b="1" dirty="0" err="1">
                <a:solidFill>
                  <a:srgbClr val="FF0000"/>
                </a:solidFill>
                <a:latin typeface="Arial Narrow" pitchFamily="34" charset="0"/>
              </a:rPr>
              <a:t>waitTicket</a:t>
            </a:r>
            <a:r>
              <a:rPr lang="en-US" sz="1200" b="1" dirty="0">
                <a:latin typeface="Arial Narrow" pitchFamily="34" charset="0"/>
              </a:rPr>
              <a:t>: semaphore (:=0)</a:t>
            </a:r>
            <a:endParaRPr lang="en-US" sz="1200" b="1" dirty="0">
              <a:solidFill>
                <a:srgbClr val="FF0000"/>
              </a:solidFill>
              <a:latin typeface="Arial Narrow" pitchFamily="34" charset="0"/>
            </a:endParaRPr>
          </a:p>
        </p:txBody>
      </p:sp>
      <p:sp>
        <p:nvSpPr>
          <p:cNvPr id="17" name="Line 6"/>
          <p:cNvSpPr>
            <a:spLocks noChangeShapeType="1"/>
          </p:cNvSpPr>
          <p:nvPr/>
        </p:nvSpPr>
        <p:spPr bwMode="auto">
          <a:xfrm flipH="1">
            <a:off x="2228203" y="2655774"/>
            <a:ext cx="2246166" cy="2310338"/>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6"/>
          <p:cNvSpPr>
            <a:spLocks noChangeShapeType="1"/>
          </p:cNvSpPr>
          <p:nvPr/>
        </p:nvSpPr>
        <p:spPr bwMode="auto">
          <a:xfrm flipV="1">
            <a:off x="2363738" y="2946231"/>
            <a:ext cx="2110631" cy="2142604"/>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Text Box 3"/>
          <p:cNvSpPr txBox="1">
            <a:spLocks noChangeArrowheads="1"/>
          </p:cNvSpPr>
          <p:nvPr/>
        </p:nvSpPr>
        <p:spPr bwMode="auto">
          <a:xfrm>
            <a:off x="7299944" y="4033904"/>
            <a:ext cx="2294531"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b="1" dirty="0">
                <a:latin typeface="Arial Narrow" pitchFamily="34" charset="0"/>
              </a:rPr>
              <a:t>procedure driver;</a:t>
            </a:r>
          </a:p>
          <a:p>
            <a:pPr eaLnBrk="0" hangingPunct="0"/>
            <a:r>
              <a:rPr lang="en-US" sz="1200" b="1" dirty="0" err="1">
                <a:latin typeface="Arial Narrow" pitchFamily="34" charset="0"/>
              </a:rPr>
              <a:t>var</a:t>
            </a:r>
            <a:r>
              <a:rPr lang="en-US" sz="1200" b="1" dirty="0">
                <a:latin typeface="Arial Narrow" pitchFamily="34" charset="0"/>
              </a:rPr>
              <a:t> </a:t>
            </a:r>
            <a:r>
              <a:rPr lang="en-US" sz="1200" b="1" dirty="0" err="1">
                <a:latin typeface="Arial Narrow" pitchFamily="34" charset="0"/>
              </a:rPr>
              <a:t>carID</a:t>
            </a:r>
            <a:r>
              <a:rPr lang="en-US" sz="1200" b="1" dirty="0">
                <a:latin typeface="Arial Narrow" pitchFamily="34" charset="0"/>
              </a:rPr>
              <a:t>: integer</a:t>
            </a:r>
          </a:p>
          <a:p>
            <a:pPr eaLnBrk="0" hangingPunct="0"/>
            <a:r>
              <a:rPr lang="en-US" sz="1200" b="1" dirty="0">
                <a:latin typeface="Arial Narrow" pitchFamily="34" charset="0"/>
              </a:rPr>
              <a:t>begin</a:t>
            </a:r>
          </a:p>
          <a:p>
            <a:pPr eaLnBrk="0" hangingPunct="0"/>
            <a:r>
              <a:rPr lang="en-US" sz="1200" b="1" dirty="0">
                <a:latin typeface="Arial Narrow" pitchFamily="34" charset="0"/>
              </a:rPr>
              <a:t>    repeat</a:t>
            </a:r>
          </a:p>
          <a:p>
            <a:pPr eaLnBrk="0" hangingPunct="0"/>
            <a:r>
              <a:rPr lang="en-US" sz="1200" b="1">
                <a:latin typeface="Arial Narrow" pitchFamily="34" charset="0"/>
              </a:rPr>
              <a:t>        </a:t>
            </a:r>
            <a:r>
              <a:rPr lang="en-US" sz="1200" b="1" dirty="0">
                <a:latin typeface="Arial Narrow" pitchFamily="34" charset="0"/>
              </a:rPr>
              <a:t>wait ( </a:t>
            </a:r>
            <a:r>
              <a:rPr lang="en-US" sz="1200" b="1" dirty="0" err="1">
                <a:latin typeface="Arial Narrow" pitchFamily="34" charset="0"/>
              </a:rPr>
              <a:t>wakeupDriver</a:t>
            </a:r>
            <a:r>
              <a:rPr lang="en-US" sz="1200" b="1" dirty="0">
                <a:latin typeface="Arial Narrow" pitchFamily="34" charset="0"/>
              </a:rPr>
              <a:t> );</a:t>
            </a:r>
          </a:p>
          <a:p>
            <a:pPr eaLnBrk="0" hangingPunct="0"/>
            <a:r>
              <a:rPr lang="en-US" sz="1200" b="1" dirty="0">
                <a:latin typeface="Arial Narrow" pitchFamily="34" charset="0"/>
              </a:rPr>
              <a:t>        if ( </a:t>
            </a:r>
            <a:r>
              <a:rPr lang="en-US" sz="1200" b="1" dirty="0" err="1">
                <a:latin typeface="Arial Narrow" pitchFamily="34" charset="0"/>
              </a:rPr>
              <a:t>trylock</a:t>
            </a:r>
            <a:r>
              <a:rPr lang="en-US" sz="1200" b="1" dirty="0">
                <a:latin typeface="Arial Narrow" pitchFamily="34" charset="0"/>
              </a:rPr>
              <a:t> ( </a:t>
            </a:r>
            <a:r>
              <a:rPr lang="en-US" sz="1200" b="1" dirty="0" err="1">
                <a:latin typeface="Arial Narrow" pitchFamily="34" charset="0"/>
              </a:rPr>
              <a:t>need_ticket</a:t>
            </a:r>
            <a:r>
              <a:rPr lang="en-US" sz="1200" b="1" dirty="0">
                <a:latin typeface="Arial Narrow" pitchFamily="34" charset="0"/>
              </a:rPr>
              <a:t> ) )</a:t>
            </a:r>
          </a:p>
          <a:p>
            <a:pPr eaLnBrk="0" hangingPunct="0"/>
            <a:r>
              <a:rPr lang="en-US" sz="1200" b="1" dirty="0">
                <a:latin typeface="Arial Narrow" pitchFamily="34" charset="0"/>
              </a:rPr>
              <a:t>        { signal (</a:t>
            </a:r>
            <a:r>
              <a:rPr lang="en-US" sz="1200" b="1" dirty="0" err="1">
                <a:latin typeface="Arial Narrow" pitchFamily="34" charset="0"/>
              </a:rPr>
              <a:t>takeTicket</a:t>
            </a:r>
            <a:r>
              <a:rPr lang="en-US" sz="1200" b="1" dirty="0">
                <a:latin typeface="Arial Narrow" pitchFamily="34" charset="0"/>
              </a:rPr>
              <a:t>); }</a:t>
            </a:r>
          </a:p>
          <a:p>
            <a:pPr eaLnBrk="0" hangingPunct="0"/>
            <a:r>
              <a:rPr lang="en-US" sz="1200" b="1" dirty="0">
                <a:latin typeface="Arial Narrow" pitchFamily="34" charset="0"/>
              </a:rPr>
              <a:t>        else</a:t>
            </a:r>
          </a:p>
          <a:p>
            <a:pPr eaLnBrk="0" hangingPunct="0"/>
            <a:r>
              <a:rPr lang="en-US" sz="1200" b="1" dirty="0">
                <a:latin typeface="Arial Narrow" pitchFamily="34" charset="0"/>
              </a:rPr>
              <a:t>        {   signal ( </a:t>
            </a:r>
            <a:r>
              <a:rPr lang="en-US" sz="1200" b="1" dirty="0" err="1">
                <a:latin typeface="Arial Narrow" pitchFamily="34" charset="0"/>
              </a:rPr>
              <a:t>driver_ready</a:t>
            </a:r>
            <a:r>
              <a:rPr lang="en-US" sz="1200" b="1" dirty="0">
                <a:latin typeface="Arial Narrow" pitchFamily="34" charset="0"/>
              </a:rPr>
              <a:t> );</a:t>
            </a:r>
          </a:p>
          <a:p>
            <a:pPr eaLnBrk="0" hangingPunct="0"/>
            <a:r>
              <a:rPr lang="en-US" sz="1200" b="1" dirty="0">
                <a:latin typeface="Arial Narrow" pitchFamily="34" charset="0"/>
              </a:rPr>
              <a:t>             wait ( </a:t>
            </a:r>
            <a:r>
              <a:rPr lang="en-US" sz="1200" b="1" dirty="0" err="1">
                <a:latin typeface="Arial Narrow" pitchFamily="34" charset="0"/>
              </a:rPr>
              <a:t>ride_over</a:t>
            </a:r>
            <a:r>
              <a:rPr lang="en-US" sz="1200" b="1" dirty="0">
                <a:latin typeface="Arial Narrow" pitchFamily="34" charset="0"/>
              </a:rPr>
              <a:t> );</a:t>
            </a:r>
          </a:p>
          <a:p>
            <a:pPr eaLnBrk="0" hangingPunct="0"/>
            <a:r>
              <a:rPr lang="en-US" sz="1200" b="1" dirty="0">
                <a:latin typeface="Arial Narrow" pitchFamily="34" charset="0"/>
              </a:rPr>
              <a:t>        {</a:t>
            </a:r>
          </a:p>
          <a:p>
            <a:pPr eaLnBrk="0" hangingPunct="0"/>
            <a:r>
              <a:rPr lang="en-US" sz="1200" b="1" dirty="0">
                <a:latin typeface="Arial Narrow" pitchFamily="34" charset="0"/>
              </a:rPr>
              <a:t>    forever</a:t>
            </a:r>
          </a:p>
          <a:p>
            <a:pPr eaLnBrk="0" hangingPunct="0"/>
            <a:r>
              <a:rPr lang="en-US" sz="1200" b="1" dirty="0">
                <a:latin typeface="Arial Narrow" pitchFamily="34" charset="0"/>
              </a:rPr>
              <a:t>end;</a:t>
            </a:r>
          </a:p>
        </p:txBody>
      </p:sp>
      <p:sp>
        <p:nvSpPr>
          <p:cNvPr id="2" name="Footer Placeholder 1">
            <a:extLst>
              <a:ext uri="{FF2B5EF4-FFF2-40B4-BE49-F238E27FC236}">
                <a16:creationId xmlns:a16="http://schemas.microsoft.com/office/drawing/2014/main" id="{E0F78F03-0110-4CB5-81C3-9E5A69A136C6}"/>
              </a:ext>
            </a:extLst>
          </p:cNvPr>
          <p:cNvSpPr>
            <a:spLocks noGrp="1"/>
          </p:cNvSpPr>
          <p:nvPr>
            <p:ph type="ftr" sz="quarter" idx="11"/>
          </p:nvPr>
        </p:nvSpPr>
        <p:spPr/>
        <p:txBody>
          <a:bodyPr/>
          <a:lstStyle/>
          <a:p>
            <a:pPr>
              <a:defRPr/>
            </a:pPr>
            <a:r>
              <a:rPr lang="en-US"/>
              <a:t>Concurrency (13)</a:t>
            </a:r>
            <a:endParaRPr lang="en-US" dirty="0"/>
          </a:p>
        </p:txBody>
      </p:sp>
      <p:sp>
        <p:nvSpPr>
          <p:cNvPr id="3" name="Slide Number Placeholder 2">
            <a:extLst>
              <a:ext uri="{FF2B5EF4-FFF2-40B4-BE49-F238E27FC236}">
                <a16:creationId xmlns:a16="http://schemas.microsoft.com/office/drawing/2014/main" id="{45BEEA25-51EC-427F-9E94-E10A6688CC88}"/>
              </a:ext>
            </a:extLst>
          </p:cNvPr>
          <p:cNvSpPr>
            <a:spLocks noGrp="1"/>
          </p:cNvSpPr>
          <p:nvPr>
            <p:ph type="sldNum" sz="quarter" idx="12"/>
          </p:nvPr>
        </p:nvSpPr>
        <p:spPr/>
        <p:txBody>
          <a:bodyPr/>
          <a:lstStyle/>
          <a:p>
            <a:pPr>
              <a:defRPr/>
            </a:pPr>
            <a:fld id="{F59D9B86-AB8B-404F-8D86-C97B35C4C67E}" type="slidenum">
              <a:rPr lang="en-US" smtClean="0"/>
              <a:pPr>
                <a:defRPr/>
              </a:pPr>
              <a:t>8</a:t>
            </a:fld>
            <a:endParaRPr lang="en-US" dirty="0"/>
          </a:p>
        </p:txBody>
      </p:sp>
      <p:sp>
        <p:nvSpPr>
          <p:cNvPr id="5" name="Title 4">
            <a:extLst>
              <a:ext uri="{FF2B5EF4-FFF2-40B4-BE49-F238E27FC236}">
                <a16:creationId xmlns:a16="http://schemas.microsoft.com/office/drawing/2014/main" id="{A80132A6-955E-4B82-A24E-EEF4F5279D3B}"/>
              </a:ext>
            </a:extLst>
          </p:cNvPr>
          <p:cNvSpPr>
            <a:spLocks noGrp="1"/>
          </p:cNvSpPr>
          <p:nvPr>
            <p:ph type="title"/>
          </p:nvPr>
        </p:nvSpPr>
        <p:spPr/>
        <p:txBody>
          <a:bodyPr/>
          <a:lstStyle/>
          <a:p>
            <a:r>
              <a:rPr lang="en-US" dirty="0"/>
              <a:t>Jurassic Park</a:t>
            </a:r>
          </a:p>
        </p:txBody>
      </p:sp>
      <p:pic>
        <p:nvPicPr>
          <p:cNvPr id="20" name="Picture 19">
            <a:extLst>
              <a:ext uri="{FF2B5EF4-FFF2-40B4-BE49-F238E27FC236}">
                <a16:creationId xmlns:a16="http://schemas.microsoft.com/office/drawing/2014/main" id="{9F43E3B5-96DD-443F-87C9-B571E438D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4664" y="136102"/>
            <a:ext cx="1066800" cy="723900"/>
          </a:xfrm>
          <a:prstGeom prst="rect">
            <a:avLst/>
          </a:prstGeom>
        </p:spPr>
      </p:pic>
    </p:spTree>
    <p:extLst>
      <p:ext uri="{BB962C8B-B14F-4D97-AF65-F5344CB8AC3E}">
        <p14:creationId xmlns:p14="http://schemas.microsoft.com/office/powerpoint/2010/main" val="79724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p:bldP spid="17" grpId="0" animBg="1"/>
      <p:bldP spid="18"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3445"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Message Passing</a:t>
            </a:r>
          </a:p>
        </p:txBody>
      </p:sp>
      <p:sp>
        <p:nvSpPr>
          <p:cNvPr id="2493446" name="Rectangle 3"/>
          <p:cNvSpPr>
            <a:spLocks noGrp="1" noChangeArrowheads="1"/>
          </p:cNvSpPr>
          <p:nvPr>
            <p:ph sz="quarter" idx="1"/>
          </p:nvPr>
        </p:nvSpPr>
        <p:spPr/>
        <p:txBody>
          <a:bodyPr vert="horz" wrap="square" lIns="92075" tIns="46038" rIns="92075" bIns="46038" numCol="1" anchor="t" anchorCtr="0" compatLnSpc="1">
            <a:prstTxWarp prst="textNoShape">
              <a:avLst/>
            </a:prstTxWarp>
          </a:bodyPr>
          <a:lstStyle/>
          <a:p>
            <a:r>
              <a:rPr lang="en-US" sz="2400" dirty="0"/>
              <a:t>Shared memory is useful in a threaded environment</a:t>
            </a:r>
          </a:p>
          <a:p>
            <a:pPr lvl="1"/>
            <a:r>
              <a:rPr lang="en-US" dirty="0"/>
              <a:t>Single atomic variables (semaphores, modes)</a:t>
            </a:r>
          </a:p>
          <a:p>
            <a:pPr lvl="1"/>
            <a:r>
              <a:rPr lang="en-US" dirty="0"/>
              <a:t>Memory mapping (data structures, messages)</a:t>
            </a:r>
          </a:p>
          <a:p>
            <a:pPr lvl="1"/>
            <a:r>
              <a:rPr lang="en-US" dirty="0"/>
              <a:t>Test-and-set (atomic instructions)</a:t>
            </a:r>
          </a:p>
          <a:p>
            <a:pPr lvl="1"/>
            <a:r>
              <a:rPr lang="en-US" dirty="0"/>
              <a:t>Fast – do not require data movement (reference)</a:t>
            </a:r>
          </a:p>
          <a:p>
            <a:pPr>
              <a:spcBef>
                <a:spcPts val="1200"/>
              </a:spcBef>
            </a:pPr>
            <a:r>
              <a:rPr lang="en-US" sz="2400" dirty="0"/>
              <a:t>Inter-process communication (IPC) used by processes</a:t>
            </a:r>
          </a:p>
          <a:p>
            <a:pPr lvl="1"/>
            <a:r>
              <a:rPr lang="en-US" dirty="0"/>
              <a:t>for processes inside the same computer</a:t>
            </a:r>
          </a:p>
          <a:p>
            <a:pPr lvl="1"/>
            <a:r>
              <a:rPr lang="en-US" dirty="0"/>
              <a:t>for processes in a distributed system</a:t>
            </a:r>
          </a:p>
          <a:p>
            <a:pPr>
              <a:spcBef>
                <a:spcPts val="1200"/>
              </a:spcBef>
            </a:pPr>
            <a:r>
              <a:rPr lang="en-US" sz="2400" dirty="0"/>
              <a:t>Message passing used by distributed systems (networks)</a:t>
            </a:r>
          </a:p>
          <a:p>
            <a:pPr lvl="1"/>
            <a:r>
              <a:rPr lang="en-US" dirty="0"/>
              <a:t>send(destination, message)</a:t>
            </a:r>
          </a:p>
          <a:p>
            <a:pPr lvl="1"/>
            <a:r>
              <a:rPr lang="en-US" dirty="0"/>
              <a:t>post(destination, message)</a:t>
            </a:r>
          </a:p>
          <a:p>
            <a:pPr lvl="1"/>
            <a:r>
              <a:rPr lang="en-US" dirty="0"/>
              <a:t>receive(source, message)</a:t>
            </a:r>
          </a:p>
          <a:p>
            <a:endParaRPr lang="en-US" sz="2400" dirty="0"/>
          </a:p>
        </p:txBody>
      </p:sp>
      <p:sp>
        <p:nvSpPr>
          <p:cNvPr id="2" name="Footer Placeholder 1">
            <a:extLst>
              <a:ext uri="{FF2B5EF4-FFF2-40B4-BE49-F238E27FC236}">
                <a16:creationId xmlns:a16="http://schemas.microsoft.com/office/drawing/2014/main" id="{E0705F02-DC80-4A74-A37B-8E95FBD5349C}"/>
              </a:ext>
            </a:extLst>
          </p:cNvPr>
          <p:cNvSpPr>
            <a:spLocks noGrp="1"/>
          </p:cNvSpPr>
          <p:nvPr>
            <p:ph type="ftr" sz="quarter" idx="11"/>
          </p:nvPr>
        </p:nvSpPr>
        <p:spPr/>
        <p:txBody>
          <a:bodyPr/>
          <a:lstStyle/>
          <a:p>
            <a:pPr>
              <a:defRPr/>
            </a:pPr>
            <a:r>
              <a:rPr lang="en-US"/>
              <a:t>Concurrency (13)</a:t>
            </a:r>
            <a:endParaRPr lang="en-US" dirty="0"/>
          </a:p>
        </p:txBody>
      </p:sp>
      <p:sp>
        <p:nvSpPr>
          <p:cNvPr id="3" name="Slide Number Placeholder 2">
            <a:extLst>
              <a:ext uri="{FF2B5EF4-FFF2-40B4-BE49-F238E27FC236}">
                <a16:creationId xmlns:a16="http://schemas.microsoft.com/office/drawing/2014/main" id="{F4B22246-5152-4DD3-BBD5-DE191D7759A4}"/>
              </a:ext>
            </a:extLst>
          </p:cNvPr>
          <p:cNvSpPr>
            <a:spLocks noGrp="1"/>
          </p:cNvSpPr>
          <p:nvPr>
            <p:ph type="sldNum" sz="quarter" idx="12"/>
          </p:nvPr>
        </p:nvSpPr>
        <p:spPr/>
        <p:txBody>
          <a:bodyPr/>
          <a:lstStyle/>
          <a:p>
            <a:pPr>
              <a:defRPr/>
            </a:pPr>
            <a:fld id="{0D7B5496-982B-480A-8085-B08F2CA91C21}" type="slidenum">
              <a:rPr lang="en-US" smtClean="0"/>
              <a:pPr>
                <a:defRPr/>
              </a:pPr>
              <a:t>9</a:t>
            </a:fld>
            <a:endParaRPr lang="en-US" dirty="0"/>
          </a:p>
        </p:txBody>
      </p:sp>
    </p:spTree>
    <p:extLst>
      <p:ext uri="{BB962C8B-B14F-4D97-AF65-F5344CB8AC3E}">
        <p14:creationId xmlns:p14="http://schemas.microsoft.com/office/powerpoint/2010/main" val="15276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93446">
                                            <p:txEl>
                                              <p:pRg st="0" end="0"/>
                                            </p:txEl>
                                          </p:spTgt>
                                        </p:tgtEl>
                                        <p:attrNameLst>
                                          <p:attrName>style.visibility</p:attrName>
                                        </p:attrNameLst>
                                      </p:cBhvr>
                                      <p:to>
                                        <p:strVal val="visible"/>
                                      </p:to>
                                    </p:set>
                                    <p:animEffect transition="in" filter="fade">
                                      <p:cBhvr>
                                        <p:cTn id="7" dur="500"/>
                                        <p:tgtEl>
                                          <p:spTgt spid="249344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93446">
                                            <p:txEl>
                                              <p:pRg st="1" end="1"/>
                                            </p:txEl>
                                          </p:spTgt>
                                        </p:tgtEl>
                                        <p:attrNameLst>
                                          <p:attrName>style.visibility</p:attrName>
                                        </p:attrNameLst>
                                      </p:cBhvr>
                                      <p:to>
                                        <p:strVal val="visible"/>
                                      </p:to>
                                    </p:set>
                                    <p:animEffect transition="in" filter="fade">
                                      <p:cBhvr>
                                        <p:cTn id="10" dur="500"/>
                                        <p:tgtEl>
                                          <p:spTgt spid="249344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93446">
                                            <p:txEl>
                                              <p:pRg st="2" end="2"/>
                                            </p:txEl>
                                          </p:spTgt>
                                        </p:tgtEl>
                                        <p:attrNameLst>
                                          <p:attrName>style.visibility</p:attrName>
                                        </p:attrNameLst>
                                      </p:cBhvr>
                                      <p:to>
                                        <p:strVal val="visible"/>
                                      </p:to>
                                    </p:set>
                                    <p:animEffect transition="in" filter="fade">
                                      <p:cBhvr>
                                        <p:cTn id="13" dur="500"/>
                                        <p:tgtEl>
                                          <p:spTgt spid="249344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93446">
                                            <p:txEl>
                                              <p:pRg st="3" end="3"/>
                                            </p:txEl>
                                          </p:spTgt>
                                        </p:tgtEl>
                                        <p:attrNameLst>
                                          <p:attrName>style.visibility</p:attrName>
                                        </p:attrNameLst>
                                      </p:cBhvr>
                                      <p:to>
                                        <p:strVal val="visible"/>
                                      </p:to>
                                    </p:set>
                                    <p:animEffect transition="in" filter="fade">
                                      <p:cBhvr>
                                        <p:cTn id="16" dur="500"/>
                                        <p:tgtEl>
                                          <p:spTgt spid="249344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93446">
                                            <p:txEl>
                                              <p:pRg st="4" end="4"/>
                                            </p:txEl>
                                          </p:spTgt>
                                        </p:tgtEl>
                                        <p:attrNameLst>
                                          <p:attrName>style.visibility</p:attrName>
                                        </p:attrNameLst>
                                      </p:cBhvr>
                                      <p:to>
                                        <p:strVal val="visible"/>
                                      </p:to>
                                    </p:set>
                                    <p:animEffect transition="in" filter="fade">
                                      <p:cBhvr>
                                        <p:cTn id="19" dur="500"/>
                                        <p:tgtEl>
                                          <p:spTgt spid="249344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493446">
                                            <p:txEl>
                                              <p:pRg st="5" end="5"/>
                                            </p:txEl>
                                          </p:spTgt>
                                        </p:tgtEl>
                                        <p:attrNameLst>
                                          <p:attrName>style.visibility</p:attrName>
                                        </p:attrNameLst>
                                      </p:cBhvr>
                                      <p:to>
                                        <p:strVal val="visible"/>
                                      </p:to>
                                    </p:set>
                                    <p:animEffect transition="in" filter="fade">
                                      <p:cBhvr>
                                        <p:cTn id="24" dur="500"/>
                                        <p:tgtEl>
                                          <p:spTgt spid="2493446">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93446">
                                            <p:txEl>
                                              <p:pRg st="6" end="6"/>
                                            </p:txEl>
                                          </p:spTgt>
                                        </p:tgtEl>
                                        <p:attrNameLst>
                                          <p:attrName>style.visibility</p:attrName>
                                        </p:attrNameLst>
                                      </p:cBhvr>
                                      <p:to>
                                        <p:strVal val="visible"/>
                                      </p:to>
                                    </p:set>
                                    <p:animEffect transition="in" filter="fade">
                                      <p:cBhvr>
                                        <p:cTn id="27" dur="500"/>
                                        <p:tgtEl>
                                          <p:spTgt spid="2493446">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93446">
                                            <p:txEl>
                                              <p:pRg st="7" end="7"/>
                                            </p:txEl>
                                          </p:spTgt>
                                        </p:tgtEl>
                                        <p:attrNameLst>
                                          <p:attrName>style.visibility</p:attrName>
                                        </p:attrNameLst>
                                      </p:cBhvr>
                                      <p:to>
                                        <p:strVal val="visible"/>
                                      </p:to>
                                    </p:set>
                                    <p:animEffect transition="in" filter="fade">
                                      <p:cBhvr>
                                        <p:cTn id="30" dur="500"/>
                                        <p:tgtEl>
                                          <p:spTgt spid="2493446">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493446">
                                            <p:txEl>
                                              <p:pRg st="8" end="8"/>
                                            </p:txEl>
                                          </p:spTgt>
                                        </p:tgtEl>
                                        <p:attrNameLst>
                                          <p:attrName>style.visibility</p:attrName>
                                        </p:attrNameLst>
                                      </p:cBhvr>
                                      <p:to>
                                        <p:strVal val="visible"/>
                                      </p:to>
                                    </p:set>
                                    <p:animEffect transition="in" filter="fade">
                                      <p:cBhvr>
                                        <p:cTn id="35" dur="500"/>
                                        <p:tgtEl>
                                          <p:spTgt spid="2493446">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93446">
                                            <p:txEl>
                                              <p:pRg st="9" end="9"/>
                                            </p:txEl>
                                          </p:spTgt>
                                        </p:tgtEl>
                                        <p:attrNameLst>
                                          <p:attrName>style.visibility</p:attrName>
                                        </p:attrNameLst>
                                      </p:cBhvr>
                                      <p:to>
                                        <p:strVal val="visible"/>
                                      </p:to>
                                    </p:set>
                                    <p:animEffect transition="in" filter="fade">
                                      <p:cBhvr>
                                        <p:cTn id="38" dur="500"/>
                                        <p:tgtEl>
                                          <p:spTgt spid="2493446">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93446">
                                            <p:txEl>
                                              <p:pRg st="10" end="10"/>
                                            </p:txEl>
                                          </p:spTgt>
                                        </p:tgtEl>
                                        <p:attrNameLst>
                                          <p:attrName>style.visibility</p:attrName>
                                        </p:attrNameLst>
                                      </p:cBhvr>
                                      <p:to>
                                        <p:strVal val="visible"/>
                                      </p:to>
                                    </p:set>
                                    <p:animEffect transition="in" filter="fade">
                                      <p:cBhvr>
                                        <p:cTn id="41" dur="500"/>
                                        <p:tgtEl>
                                          <p:spTgt spid="2493446">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93446">
                                            <p:txEl>
                                              <p:pRg st="11" end="11"/>
                                            </p:txEl>
                                          </p:spTgt>
                                        </p:tgtEl>
                                        <p:attrNameLst>
                                          <p:attrName>style.visibility</p:attrName>
                                        </p:attrNameLst>
                                      </p:cBhvr>
                                      <p:to>
                                        <p:strVal val="visible"/>
                                      </p:to>
                                    </p:set>
                                    <p:animEffect transition="in" filter="fade">
                                      <p:cBhvr>
                                        <p:cTn id="44" dur="500"/>
                                        <p:tgtEl>
                                          <p:spTgt spid="249344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3446"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S 235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
  <TotalTime>882</TotalTime>
  <Words>4276</Words>
  <Application>Microsoft Office PowerPoint</Application>
  <PresentationFormat>Custom</PresentationFormat>
  <Paragraphs>873</Paragraphs>
  <Slides>38</Slides>
  <Notes>22</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9" baseType="lpstr">
      <vt:lpstr>Arial</vt:lpstr>
      <vt:lpstr>Arial Narrow</vt:lpstr>
      <vt:lpstr>Calibri</vt:lpstr>
      <vt:lpstr>Comic Sans MS</vt:lpstr>
      <vt:lpstr>Courier New</vt:lpstr>
      <vt:lpstr>Tahoma</vt:lpstr>
      <vt:lpstr>Times New Roman</vt:lpstr>
      <vt:lpstr>Tw Cen MT</vt:lpstr>
      <vt:lpstr>Wingdings</vt:lpstr>
      <vt:lpstr>CS 235 Theme</vt:lpstr>
      <vt:lpstr>Artwork</vt:lpstr>
      <vt:lpstr>PowerPoint Presentation</vt:lpstr>
      <vt:lpstr>Tip #13: Size of Array</vt:lpstr>
      <vt:lpstr>Readers/Writers</vt:lpstr>
      <vt:lpstr>Writers/Readers</vt:lpstr>
      <vt:lpstr>Barbershop Problem</vt:lpstr>
      <vt:lpstr>Fair Barbershop</vt:lpstr>
      <vt:lpstr>Lab 03: Jurassic Park</vt:lpstr>
      <vt:lpstr>Jurassic Park</vt:lpstr>
      <vt:lpstr>Message Passing</vt:lpstr>
      <vt:lpstr>Synchronization</vt:lpstr>
      <vt:lpstr>Addressing</vt:lpstr>
      <vt:lpstr>Port/Mailbox Ownership</vt:lpstr>
      <vt:lpstr>Monitors</vt:lpstr>
      <vt:lpstr>Hoare Monitor Example</vt:lpstr>
      <vt:lpstr>Monitor for the P/C problem</vt:lpstr>
      <vt:lpstr>Conclusion</vt:lpstr>
      <vt:lpstr>Delta Clock</vt:lpstr>
      <vt:lpstr>DC Implementation</vt:lpstr>
      <vt:lpstr>Lab 03 Step 1: Delta Clock</vt:lpstr>
      <vt:lpstr>Chapter 6 Concurrency: Deadlock and Starvation</vt:lpstr>
      <vt:lpstr>Chapter 6 Concurrency: Deadlock and Starvation</vt:lpstr>
      <vt:lpstr>CS 345</vt:lpstr>
      <vt:lpstr>Learning Objectives…</vt:lpstr>
      <vt:lpstr>Quiz 6.1</vt:lpstr>
      <vt:lpstr>Types of Resources</vt:lpstr>
      <vt:lpstr>Follow the Rules…</vt:lpstr>
      <vt:lpstr>Quiz 6.2</vt:lpstr>
      <vt:lpstr>Quiz 6.2 (solution)</vt:lpstr>
      <vt:lpstr>Joint Process Diagram</vt:lpstr>
      <vt:lpstr>Joint Process Diagram</vt:lpstr>
      <vt:lpstr>Conditions of Deadlock</vt:lpstr>
      <vt:lpstr>Circular Wait</vt:lpstr>
      <vt:lpstr>Resource Allocation Graph</vt:lpstr>
      <vt:lpstr>Resource Allocation Graph</vt:lpstr>
      <vt:lpstr>Deadlock?</vt:lpstr>
      <vt:lpstr>Traffic Intersection</vt:lpstr>
      <vt:lpstr>Handling Deadlock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Roper</dc:creator>
  <cp:lastModifiedBy>Paul Roper</cp:lastModifiedBy>
  <cp:revision>68</cp:revision>
  <dcterms:created xsi:type="dcterms:W3CDTF">2020-07-19T21:27:39Z</dcterms:created>
  <dcterms:modified xsi:type="dcterms:W3CDTF">2021-10-04T18:19:41Z</dcterms:modified>
</cp:coreProperties>
</file>