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729" r:id="rId2"/>
    <p:sldId id="1900" r:id="rId3"/>
    <p:sldId id="3939" r:id="rId4"/>
    <p:sldId id="1628" r:id="rId5"/>
    <p:sldId id="1629" r:id="rId6"/>
    <p:sldId id="1630" r:id="rId7"/>
    <p:sldId id="1524" r:id="rId8"/>
    <p:sldId id="1555" r:id="rId9"/>
    <p:sldId id="1593" r:id="rId10"/>
    <p:sldId id="1620" r:id="rId11"/>
    <p:sldId id="1569" r:id="rId12"/>
    <p:sldId id="1481" r:id="rId13"/>
    <p:sldId id="1482" r:id="rId14"/>
    <p:sldId id="1587" r:id="rId15"/>
    <p:sldId id="1483" r:id="rId16"/>
    <p:sldId id="1542" r:id="rId17"/>
    <p:sldId id="1488" r:id="rId18"/>
    <p:sldId id="1490" r:id="rId19"/>
    <p:sldId id="1492" r:id="rId20"/>
    <p:sldId id="1519" r:id="rId21"/>
    <p:sldId id="1495" r:id="rId22"/>
    <p:sldId id="1562" r:id="rId23"/>
    <p:sldId id="1563" r:id="rId24"/>
    <p:sldId id="1497" r:id="rId25"/>
    <p:sldId id="1499" r:id="rId26"/>
    <p:sldId id="1507" r:id="rId27"/>
    <p:sldId id="1508" r:id="rId28"/>
    <p:sldId id="1509" r:id="rId29"/>
    <p:sldId id="1535" r:id="rId30"/>
    <p:sldId id="1546" r:id="rId31"/>
    <p:sldId id="1623" r:id="rId32"/>
    <p:sldId id="1538" r:id="rId33"/>
    <p:sldId id="3879" r:id="rId34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82545-D741-4E4A-BCA5-2B4CD35AEB43}" type="slidenum">
              <a:rPr lang="en-US"/>
              <a:pPr/>
              <a:t>10</a:t>
            </a:fld>
            <a:endParaRPr lang="en-US"/>
          </a:p>
        </p:txBody>
      </p:sp>
      <p:sp>
        <p:nvSpPr>
          <p:cNvPr id="2490370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18E76C3-6C0F-422A-8E10-972D9EB1D60E}" type="slidenum">
              <a:rPr lang="en-US" sz="1000" i="1"/>
              <a:pPr algn="r"/>
              <a:t>10</a:t>
            </a:fld>
            <a:endParaRPr lang="en-US" sz="1000" i="1"/>
          </a:p>
        </p:txBody>
      </p:sp>
      <p:sp>
        <p:nvSpPr>
          <p:cNvPr id="2490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698500"/>
            <a:ext cx="55721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0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88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2B48D-45C5-477A-B8B4-8AE79F9783CF}" type="slidenum">
              <a:rPr lang="en-US"/>
              <a:pPr/>
              <a:t>19</a:t>
            </a:fld>
            <a:endParaRPr lang="en-US"/>
          </a:p>
        </p:txBody>
      </p:sp>
      <p:sp>
        <p:nvSpPr>
          <p:cNvPr id="2500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0061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0061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45BE005-DDF8-4375-A42E-47BE98332CF2}" type="slidenum">
              <a:rPr lang="en-US" sz="1000" i="1"/>
              <a:pPr algn="r"/>
              <a:t>19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30314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3359C-CAD0-44F5-B194-2BF48A833E2F}" type="slidenum">
              <a:rPr lang="en-US"/>
              <a:pPr/>
              <a:t>20</a:t>
            </a:fld>
            <a:endParaRPr lang="en-US"/>
          </a:p>
        </p:txBody>
      </p:sp>
      <p:sp>
        <p:nvSpPr>
          <p:cNvPr id="2550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50787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50788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6D695C3-4FCB-4342-BB17-6A7BE043FCF5}" type="slidenum">
              <a:rPr lang="en-US" sz="1000" i="1"/>
              <a:pPr algn="r"/>
              <a:t>20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644074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9F1C7-CCDA-46B9-B687-679408B937BF}" type="slidenum">
              <a:rPr lang="en-US"/>
              <a:pPr/>
              <a:t>21</a:t>
            </a:fld>
            <a:endParaRPr lang="en-US"/>
          </a:p>
        </p:txBody>
      </p:sp>
      <p:sp>
        <p:nvSpPr>
          <p:cNvPr id="2506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06755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06756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5F2CB13-B8C9-49E8-9FB0-403ACF6A7EFC}" type="slidenum">
              <a:rPr lang="en-US" sz="1000" i="1"/>
              <a:pPr algn="r"/>
              <a:t>21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3565422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492FD2-9CEA-47EC-9881-FD269E414729}" type="slidenum">
              <a:rPr lang="zh-TW" altLang="en-US">
                <a:latin typeface="Calibri" pitchFamily="34" charset="0"/>
              </a:rPr>
              <a:pPr/>
              <a:t>22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65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D55B2-5514-42E9-9406-441C59E6A30D}" type="slidenum">
              <a:rPr lang="en-US"/>
              <a:pPr/>
              <a:t>23</a:t>
            </a:fld>
            <a:endParaRPr lang="en-US"/>
          </a:p>
        </p:txBody>
      </p:sp>
      <p:sp>
        <p:nvSpPr>
          <p:cNvPr id="2508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0880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08804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5343252-5973-46E2-B49F-EF12A2875AC8}" type="slidenum">
              <a:rPr lang="en-US" sz="1000" i="1"/>
              <a:pPr algn="r"/>
              <a:t>23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591870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D5D51-E7F0-4362-9A0E-5A125CEFFEEE}" type="slidenum">
              <a:rPr lang="en-US"/>
              <a:pPr/>
              <a:t>24</a:t>
            </a:fld>
            <a:endParaRPr lang="en-US"/>
          </a:p>
        </p:txBody>
      </p:sp>
      <p:sp>
        <p:nvSpPr>
          <p:cNvPr id="2510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1085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1085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E27CB34-E5C7-494D-9030-412A00B8825E}" type="slidenum">
              <a:rPr lang="en-US" sz="1000" i="1"/>
              <a:pPr algn="r"/>
              <a:t>24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505283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7AF18-1F7C-49DB-B1C5-FC2682F8C933}" type="slidenum">
              <a:rPr lang="en-US"/>
              <a:pPr/>
              <a:t>25</a:t>
            </a:fld>
            <a:endParaRPr lang="en-US"/>
          </a:p>
        </p:txBody>
      </p:sp>
      <p:sp>
        <p:nvSpPr>
          <p:cNvPr id="2514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14947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14948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B17BEAB-CADD-4A5F-B00C-A75853072DC5}" type="slidenum">
              <a:rPr lang="en-US" sz="1000" i="1"/>
              <a:pPr algn="r"/>
              <a:t>25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516770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587A1-B948-4EA8-B452-0449BEC47C77}" type="slidenum">
              <a:rPr lang="en-US"/>
              <a:pPr/>
              <a:t>26</a:t>
            </a:fld>
            <a:endParaRPr lang="en-US"/>
          </a:p>
        </p:txBody>
      </p:sp>
      <p:sp>
        <p:nvSpPr>
          <p:cNvPr id="2531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53133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3133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BF92364-B02E-4BE4-8488-1E0D4D22EDAF}" type="slidenum">
              <a:rPr lang="en-US" sz="1000" i="1"/>
              <a:pPr algn="r"/>
              <a:t>26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395367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123D1-5AAC-494E-8036-ED26B97B8000}" type="slidenum">
              <a:rPr lang="en-US"/>
              <a:pPr/>
              <a:t>27</a:t>
            </a:fld>
            <a:endParaRPr lang="en-US"/>
          </a:p>
        </p:txBody>
      </p:sp>
      <p:sp>
        <p:nvSpPr>
          <p:cNvPr id="2533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533379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33380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A740B29-0743-4797-9034-7B1086E3EB05}" type="slidenum">
              <a:rPr lang="en-US" sz="1000" i="1"/>
              <a:pPr algn="r"/>
              <a:t>27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71275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6FF0D-C101-426A-B03B-3D6765FCF3AE}" type="slidenum">
              <a:rPr lang="en-US"/>
              <a:pPr/>
              <a:t>11</a:t>
            </a:fld>
            <a:endParaRPr lang="en-US"/>
          </a:p>
        </p:txBody>
      </p:sp>
      <p:sp>
        <p:nvSpPr>
          <p:cNvPr id="2486274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CB67F84-14EE-4236-B0D0-6F2A6DC2CBE5}" type="slidenum">
              <a:rPr lang="en-US" sz="1000" i="1"/>
              <a:pPr algn="r"/>
              <a:t>11</a:t>
            </a:fld>
            <a:endParaRPr lang="en-US" sz="1000" i="1"/>
          </a:p>
        </p:txBody>
      </p:sp>
      <p:sp>
        <p:nvSpPr>
          <p:cNvPr id="2486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698500"/>
            <a:ext cx="55721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6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8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4B480-BD65-48DF-8463-61403BD9FD23}" type="slidenum">
              <a:rPr lang="en-US"/>
              <a:pPr/>
              <a:t>12</a:t>
            </a:fld>
            <a:endParaRPr lang="en-US"/>
          </a:p>
        </p:txBody>
      </p:sp>
      <p:sp>
        <p:nvSpPr>
          <p:cNvPr id="2478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7808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478084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BA5A868-37FF-4C16-AC7C-A354E74A8CBD}" type="slidenum">
              <a:rPr lang="en-US" sz="1000" i="1"/>
              <a:pPr algn="r"/>
              <a:t>12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44638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4A8B6-1788-4B2D-BA74-691674B1EE7B}" type="slidenum">
              <a:rPr lang="en-US"/>
              <a:pPr/>
              <a:t>13</a:t>
            </a:fld>
            <a:endParaRPr lang="en-US"/>
          </a:p>
        </p:txBody>
      </p:sp>
      <p:sp>
        <p:nvSpPr>
          <p:cNvPr id="2480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8013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48013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BD49866-33FB-48AD-9F7A-9747E50F4CFC}" type="slidenum">
              <a:rPr lang="en-US" sz="1000" i="1"/>
              <a:pPr algn="r"/>
              <a:t>13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72406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4A8B6-1788-4B2D-BA74-691674B1EE7B}" type="slidenum">
              <a:rPr lang="en-US"/>
              <a:pPr/>
              <a:t>14</a:t>
            </a:fld>
            <a:endParaRPr lang="en-US"/>
          </a:p>
        </p:txBody>
      </p:sp>
      <p:sp>
        <p:nvSpPr>
          <p:cNvPr id="2480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8013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48013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BD49866-33FB-48AD-9F7A-9747E50F4CFC}" type="slidenum">
              <a:rPr lang="en-US" sz="1000" i="1"/>
              <a:pPr algn="r"/>
              <a:t>14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161592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EDD22-A109-4985-A8DC-43931ED7F489}" type="slidenum">
              <a:rPr lang="en-US"/>
              <a:pPr/>
              <a:t>15</a:t>
            </a:fld>
            <a:endParaRPr lang="en-US"/>
          </a:p>
        </p:txBody>
      </p:sp>
      <p:sp>
        <p:nvSpPr>
          <p:cNvPr id="2482178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7C20B4A-9158-47A3-90CE-072B0AE340F4}" type="slidenum">
              <a:rPr lang="en-US" sz="1000" i="1"/>
              <a:pPr algn="r"/>
              <a:t>15</a:t>
            </a:fld>
            <a:endParaRPr lang="en-US" sz="1000" i="1"/>
          </a:p>
        </p:txBody>
      </p:sp>
      <p:sp>
        <p:nvSpPr>
          <p:cNvPr id="2482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698500"/>
            <a:ext cx="55721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2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DA7C8-E253-4F6C-8756-76C2F6D07D2A}" type="slidenum">
              <a:rPr lang="en-US"/>
              <a:pPr/>
              <a:t>16</a:t>
            </a:fld>
            <a:endParaRPr lang="en-US"/>
          </a:p>
        </p:txBody>
      </p:sp>
      <p:sp>
        <p:nvSpPr>
          <p:cNvPr id="2484226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DF83DD9-3A60-4079-AA7A-FF424A1FE045}" type="slidenum">
              <a:rPr lang="en-US" sz="1000" i="1"/>
              <a:pPr algn="r"/>
              <a:t>16</a:t>
            </a:fld>
            <a:endParaRPr lang="en-US" sz="1000" i="1"/>
          </a:p>
        </p:txBody>
      </p:sp>
      <p:sp>
        <p:nvSpPr>
          <p:cNvPr id="2484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698500"/>
            <a:ext cx="55721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4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21186-3A72-4563-B518-4C33A86FD05A}" type="slidenum">
              <a:rPr lang="en-US"/>
              <a:pPr/>
              <a:t>17</a:t>
            </a:fld>
            <a:endParaRPr lang="en-US"/>
          </a:p>
        </p:txBody>
      </p:sp>
      <p:sp>
        <p:nvSpPr>
          <p:cNvPr id="2492418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F9F6200-8FBB-4017-A03B-AD9B46090F08}" type="slidenum">
              <a:rPr lang="en-US" sz="1000" i="1"/>
              <a:pPr algn="r"/>
              <a:t>17</a:t>
            </a:fld>
            <a:endParaRPr lang="en-US" sz="1000" i="1"/>
          </a:p>
        </p:txBody>
      </p:sp>
      <p:sp>
        <p:nvSpPr>
          <p:cNvPr id="2492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698500"/>
            <a:ext cx="55721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2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B482D-D34C-4F85-997A-A781FB1AA5EF}" type="slidenum">
              <a:rPr lang="en-US"/>
              <a:pPr/>
              <a:t>18</a:t>
            </a:fld>
            <a:endParaRPr lang="en-US"/>
          </a:p>
        </p:txBody>
      </p:sp>
      <p:sp>
        <p:nvSpPr>
          <p:cNvPr id="2496514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A0B178B-E289-411D-81D3-EFC4EC41682D}" type="slidenum">
              <a:rPr lang="en-US" sz="1000" i="1"/>
              <a:pPr algn="r"/>
              <a:t>18</a:t>
            </a:fld>
            <a:endParaRPr lang="en-US" sz="1000" i="1"/>
          </a:p>
        </p:txBody>
      </p:sp>
      <p:sp>
        <p:nvSpPr>
          <p:cNvPr id="2496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698500"/>
            <a:ext cx="55721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6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8.JP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EA01F2-8745-4D6F-A585-29E1E0DE98C5}"/>
              </a:ext>
            </a:extLst>
          </p:cNvPr>
          <p:cNvSpPr txBox="1"/>
          <p:nvPr/>
        </p:nvSpPr>
        <p:spPr>
          <a:xfrm>
            <a:off x="276226" y="261339"/>
            <a:ext cx="4800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Concurrency, Chapter 6 (14)</a:t>
            </a:r>
          </a:p>
        </p:txBody>
      </p:sp>
    </p:spTree>
    <p:extLst>
      <p:ext uri="{BB962C8B-B14F-4D97-AF65-F5344CB8AC3E}">
        <p14:creationId xmlns:p14="http://schemas.microsoft.com/office/powerpoint/2010/main" val="243708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Memory Allocation</a:t>
            </a:r>
          </a:p>
        </p:txBody>
      </p:sp>
      <p:sp>
        <p:nvSpPr>
          <p:cNvPr id="2489416" name="Rectangle 3"/>
          <p:cNvSpPr>
            <a:spLocks noChangeArrowheads="1"/>
          </p:cNvSpPr>
          <p:nvPr/>
        </p:nvSpPr>
        <p:spPr bwMode="auto">
          <a:xfrm>
            <a:off x="640080" y="1507294"/>
            <a:ext cx="6267617" cy="184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Arial" charset="0"/>
              </a:rPr>
              <a:t>How could deadlock occur when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200K bytes of memory is available for allocation by the system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Process 1 needs 140K in 80K, 60K blocks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Process 2 needs 150k in 70K, 80K blocks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9592" y="3822632"/>
            <a:ext cx="6267617" cy="242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Arial" charset="0"/>
              </a:rPr>
              <a:t>How could deadlock occur when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Two processes need to communicate via send/receive messages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Process 1 waits to hear from process 2 before sending data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Process 2 proceeds after hearing from process 1</a:t>
            </a: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98010"/>
              </p:ext>
            </p:extLst>
          </p:nvPr>
        </p:nvGraphicFramePr>
        <p:xfrm>
          <a:off x="7243896" y="1992011"/>
          <a:ext cx="1554480" cy="121920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80K bytes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60K bytes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40985"/>
              </p:ext>
            </p:extLst>
          </p:nvPr>
        </p:nvGraphicFramePr>
        <p:xfrm>
          <a:off x="8889043" y="1988629"/>
          <a:ext cx="1554480" cy="121920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70K bytes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80K bytes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1964"/>
              </p:ext>
            </p:extLst>
          </p:nvPr>
        </p:nvGraphicFramePr>
        <p:xfrm>
          <a:off x="7243896" y="4343878"/>
          <a:ext cx="1554480" cy="121920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Receive(P2)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Send(P2)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50440"/>
              </p:ext>
            </p:extLst>
          </p:nvPr>
        </p:nvGraphicFramePr>
        <p:xfrm>
          <a:off x="8889043" y="4343878"/>
          <a:ext cx="1554480" cy="121920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Receive(P1)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Send(P1)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41A46-DC4F-4349-A065-263B38F2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900A6-9939-4DA7-A499-6DCCBAFA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2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Types of Resources</a:t>
            </a:r>
          </a:p>
        </p:txBody>
      </p:sp>
      <p:sp>
        <p:nvSpPr>
          <p:cNvPr id="2153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0081" y="1233488"/>
            <a:ext cx="9668690" cy="5313362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Reusable Resources</a:t>
            </a:r>
          </a:p>
          <a:p>
            <a:pPr lvl="1"/>
            <a:r>
              <a:rPr lang="en-US" dirty="0"/>
              <a:t>Used by one process at a time and not depleted by that use</a:t>
            </a:r>
          </a:p>
          <a:p>
            <a:pPr lvl="1"/>
            <a:r>
              <a:rPr lang="en-US" dirty="0"/>
              <a:t>Processes obtain resources that they later release for reuse by other processes</a:t>
            </a:r>
          </a:p>
          <a:p>
            <a:pPr lvl="1"/>
            <a:r>
              <a:rPr lang="en-US" dirty="0"/>
              <a:t>Processor time, I/O channels, main and secondary memory, files, databases, and semaphores</a:t>
            </a:r>
          </a:p>
          <a:p>
            <a:pPr lvl="1"/>
            <a:r>
              <a:rPr lang="en-US" dirty="0"/>
              <a:t>Deadlock occurs if each process holds one resource and requests the other</a:t>
            </a:r>
          </a:p>
          <a:p>
            <a:r>
              <a:rPr lang="en-US" sz="2400" dirty="0"/>
              <a:t>Consumable Resources</a:t>
            </a:r>
          </a:p>
          <a:p>
            <a:pPr lvl="1"/>
            <a:r>
              <a:rPr lang="en-US" dirty="0"/>
              <a:t>Created (produced) and destroyed (consumed) by a process</a:t>
            </a:r>
          </a:p>
          <a:p>
            <a:pPr lvl="1"/>
            <a:r>
              <a:rPr lang="en-US" dirty="0"/>
              <a:t>Interrupts, signals, messages, and information in I/O buffers</a:t>
            </a:r>
          </a:p>
          <a:p>
            <a:pPr lvl="1"/>
            <a:r>
              <a:rPr lang="en-US" dirty="0"/>
              <a:t>Deadlock may occur if a Receive message is blocking</a:t>
            </a:r>
          </a:p>
          <a:p>
            <a:pPr lvl="1"/>
            <a:r>
              <a:rPr lang="en-US" dirty="0"/>
              <a:t>May take a rare combination of events to cause deadlock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345A23-E2BA-4660-81DB-092B745B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2D8B66-0585-46AE-B105-8634D638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31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5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06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Follow the Rules…</a:t>
            </a:r>
          </a:p>
        </p:txBody>
      </p:sp>
      <p:sp>
        <p:nvSpPr>
          <p:cNvPr id="214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0081" y="1416050"/>
            <a:ext cx="9864633" cy="314642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System Model (Rules)</a:t>
            </a:r>
          </a:p>
          <a:p>
            <a:pPr lvl="1"/>
            <a:r>
              <a:rPr lang="en-US" dirty="0"/>
              <a:t>Process must request (and be granted) a resource before using it.</a:t>
            </a:r>
          </a:p>
          <a:p>
            <a:pPr lvl="1"/>
            <a:r>
              <a:rPr lang="en-US" dirty="0"/>
              <a:t>Process must release the resource when done.</a:t>
            </a:r>
          </a:p>
          <a:p>
            <a:pPr lvl="1"/>
            <a:r>
              <a:rPr lang="en-US" dirty="0"/>
              <a:t>Why??</a:t>
            </a:r>
          </a:p>
          <a:p>
            <a:r>
              <a:rPr lang="en-US" sz="2400" dirty="0"/>
              <a:t>Deadlock</a:t>
            </a:r>
          </a:p>
          <a:p>
            <a:pPr lvl="1"/>
            <a:r>
              <a:rPr lang="en-US" dirty="0"/>
              <a:t>A set of processes is in a deadlock state when every process in the set is waiting for an event that can only be caused by another process in the set.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33204" y="4550594"/>
            <a:ext cx="6041335" cy="1798983"/>
            <a:chOff x="1431235" y="4691269"/>
            <a:chExt cx="6041335" cy="1798983"/>
          </a:xfrm>
        </p:grpSpPr>
        <p:grpSp>
          <p:nvGrpSpPr>
            <p:cNvPr id="8" name="Group 7"/>
            <p:cNvGrpSpPr/>
            <p:nvPr/>
          </p:nvGrpSpPr>
          <p:grpSpPr>
            <a:xfrm>
              <a:off x="1610143" y="4949691"/>
              <a:ext cx="1759226" cy="616226"/>
              <a:chOff x="1610143" y="5247861"/>
              <a:chExt cx="1759226" cy="616226"/>
            </a:xfrm>
          </p:grpSpPr>
          <p:sp>
            <p:nvSpPr>
              <p:cNvPr id="3" name="Rounded Rectangle 2"/>
              <p:cNvSpPr/>
              <p:nvPr/>
            </p:nvSpPr>
            <p:spPr bwMode="auto">
              <a:xfrm>
                <a:off x="1689652" y="5247861"/>
                <a:ext cx="1510748" cy="61622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ahoma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10143" y="5304782"/>
                <a:ext cx="17592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mic Sans MS" panose="030F0702030302020204" pitchFamily="66" charset="0"/>
                  </a:rPr>
                  <a:t>P1: holds R1, needs R2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62138" y="4934782"/>
              <a:ext cx="1759226" cy="616226"/>
              <a:chOff x="1610143" y="5247861"/>
              <a:chExt cx="1759226" cy="616226"/>
            </a:xfrm>
          </p:grpSpPr>
          <p:sp>
            <p:nvSpPr>
              <p:cNvPr id="13" name="Rounded Rectangle 12"/>
              <p:cNvSpPr/>
              <p:nvPr/>
            </p:nvSpPr>
            <p:spPr bwMode="auto">
              <a:xfrm>
                <a:off x="1689652" y="5247861"/>
                <a:ext cx="1510748" cy="61622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ahoma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10143" y="5304782"/>
                <a:ext cx="17592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mic Sans MS" panose="030F0702030302020204" pitchFamily="66" charset="0"/>
                  </a:rPr>
                  <a:t>P2: holds R2, needs R3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320787" y="5705664"/>
              <a:ext cx="1759226" cy="616226"/>
              <a:chOff x="1610143" y="5247861"/>
              <a:chExt cx="1759226" cy="616226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1689652" y="5247861"/>
                <a:ext cx="1510748" cy="61622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ahom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10143" y="5304782"/>
                <a:ext cx="17592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mic Sans MS" panose="030F0702030302020204" pitchFamily="66" charset="0"/>
                  </a:rPr>
                  <a:t>P3: holds R3, needs R1</a:t>
                </a:r>
              </a:p>
            </p:txBody>
          </p:sp>
        </p:grpSp>
        <p:sp>
          <p:nvSpPr>
            <p:cNvPr id="9" name="Rounded Rectangle 8"/>
            <p:cNvSpPr/>
            <p:nvPr/>
          </p:nvSpPr>
          <p:spPr bwMode="auto">
            <a:xfrm>
              <a:off x="1431235" y="4691269"/>
              <a:ext cx="3836506" cy="1798983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713344" y="5257804"/>
              <a:ext cx="1759226" cy="616226"/>
              <a:chOff x="1580326" y="5247861"/>
              <a:chExt cx="1759226" cy="616226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1689652" y="5247861"/>
                <a:ext cx="1510748" cy="61622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ahoma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80326" y="5443928"/>
                <a:ext cx="175922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mic Sans MS" panose="030F0702030302020204" pitchFamily="66" charset="0"/>
                  </a:rPr>
                  <a:t>P4: needs R1</a:t>
                </a: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4C5CF5-2265-4F8A-85FB-82E5A734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9AE29-AE42-4E4D-ACAB-E0E3B3A0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4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4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4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73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9109" name="Group 22"/>
          <p:cNvGrpSpPr>
            <a:grpSpLocks/>
          </p:cNvGrpSpPr>
          <p:nvPr/>
        </p:nvGrpSpPr>
        <p:grpSpPr bwMode="auto">
          <a:xfrm>
            <a:off x="2746099" y="2934662"/>
            <a:ext cx="5072073" cy="3413825"/>
            <a:chOff x="960" y="928"/>
            <a:chExt cx="3840" cy="2928"/>
          </a:xfrm>
        </p:grpSpPr>
        <p:pic>
          <p:nvPicPr>
            <p:cNvPr id="2479110" name="Picture 2" descr="Car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930"/>
              <a:ext cx="407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1" name="Picture 3" descr="Car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285"/>
              <a:ext cx="864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2" name="Picture 4" descr="Car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485"/>
              <a:ext cx="91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3" name="Picture 5" descr="Car6x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615"/>
              <a:ext cx="417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4" name="Picture 6" descr="Car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368"/>
              <a:ext cx="67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5" name="Picture 7" descr="Car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368"/>
              <a:ext cx="67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6" name="Picture 8" descr="car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984"/>
              <a:ext cx="55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7" name="Picture 9" descr="car_r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2128"/>
              <a:ext cx="5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9118" name="Rectangle 10"/>
            <p:cNvSpPr>
              <a:spLocks noChangeArrowheads="1"/>
            </p:cNvSpPr>
            <p:nvPr/>
          </p:nvSpPr>
          <p:spPr bwMode="auto">
            <a:xfrm>
              <a:off x="960" y="928"/>
              <a:ext cx="1536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79119" name="Rectangle 11"/>
            <p:cNvSpPr>
              <a:spLocks noChangeArrowheads="1"/>
            </p:cNvSpPr>
            <p:nvPr/>
          </p:nvSpPr>
          <p:spPr bwMode="auto">
            <a:xfrm>
              <a:off x="3264" y="928"/>
              <a:ext cx="1536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79120" name="Rectangle 12"/>
            <p:cNvSpPr>
              <a:spLocks noChangeArrowheads="1"/>
            </p:cNvSpPr>
            <p:nvPr/>
          </p:nvSpPr>
          <p:spPr bwMode="auto">
            <a:xfrm>
              <a:off x="960" y="2704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79121" name="Rectangle 13"/>
            <p:cNvSpPr>
              <a:spLocks noChangeArrowheads="1"/>
            </p:cNvSpPr>
            <p:nvPr/>
          </p:nvSpPr>
          <p:spPr bwMode="auto">
            <a:xfrm>
              <a:off x="3264" y="2704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79122" name="Line 14"/>
            <p:cNvSpPr>
              <a:spLocks noChangeShapeType="1"/>
            </p:cNvSpPr>
            <p:nvPr/>
          </p:nvSpPr>
          <p:spPr bwMode="auto">
            <a:xfrm flipH="1">
              <a:off x="960" y="236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123" name="Line 15"/>
            <p:cNvSpPr>
              <a:spLocks noChangeShapeType="1"/>
            </p:cNvSpPr>
            <p:nvPr/>
          </p:nvSpPr>
          <p:spPr bwMode="auto">
            <a:xfrm>
              <a:off x="3264" y="236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124" name="Line 16"/>
            <p:cNvSpPr>
              <a:spLocks noChangeShapeType="1"/>
            </p:cNvSpPr>
            <p:nvPr/>
          </p:nvSpPr>
          <p:spPr bwMode="auto">
            <a:xfrm>
              <a:off x="2880" y="1072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125" name="Line 17"/>
            <p:cNvSpPr>
              <a:spLocks noChangeShapeType="1"/>
            </p:cNvSpPr>
            <p:nvPr/>
          </p:nvSpPr>
          <p:spPr bwMode="auto">
            <a:xfrm>
              <a:off x="2880" y="270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68833" y="1460289"/>
            <a:ext cx="7664238" cy="123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What are the resources?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Where is mutual exclusion needed?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What is required for deadlock to occur?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01810-471E-476E-AC44-8EE2F9D0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Congestion Problems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DADCA-CC12-48B9-9AAF-5ED9D6E0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4F1A-D5A4-4894-97EF-EA4EFE1F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2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9109" name="Group 22"/>
          <p:cNvGrpSpPr>
            <a:grpSpLocks/>
          </p:cNvGrpSpPr>
          <p:nvPr/>
        </p:nvGrpSpPr>
        <p:grpSpPr bwMode="auto">
          <a:xfrm>
            <a:off x="2746099" y="2934662"/>
            <a:ext cx="5072073" cy="3413825"/>
            <a:chOff x="960" y="928"/>
            <a:chExt cx="3840" cy="2928"/>
          </a:xfrm>
        </p:grpSpPr>
        <p:pic>
          <p:nvPicPr>
            <p:cNvPr id="2479110" name="Picture 2" descr="Car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930"/>
              <a:ext cx="407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1" name="Picture 3" descr="Car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285"/>
              <a:ext cx="864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2" name="Picture 4" descr="Car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485"/>
              <a:ext cx="91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3" name="Picture 5" descr="Car6x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615"/>
              <a:ext cx="417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4" name="Picture 6" descr="Car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368"/>
              <a:ext cx="67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5" name="Picture 7" descr="Car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368"/>
              <a:ext cx="67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6" name="Picture 8" descr="car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984"/>
              <a:ext cx="55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7" name="Picture 9" descr="car_r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2128"/>
              <a:ext cx="5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9118" name="Rectangle 10"/>
            <p:cNvSpPr>
              <a:spLocks noChangeArrowheads="1"/>
            </p:cNvSpPr>
            <p:nvPr/>
          </p:nvSpPr>
          <p:spPr bwMode="auto">
            <a:xfrm>
              <a:off x="960" y="928"/>
              <a:ext cx="1536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79119" name="Rectangle 11"/>
            <p:cNvSpPr>
              <a:spLocks noChangeArrowheads="1"/>
            </p:cNvSpPr>
            <p:nvPr/>
          </p:nvSpPr>
          <p:spPr bwMode="auto">
            <a:xfrm>
              <a:off x="3264" y="928"/>
              <a:ext cx="1536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79120" name="Rectangle 12"/>
            <p:cNvSpPr>
              <a:spLocks noChangeArrowheads="1"/>
            </p:cNvSpPr>
            <p:nvPr/>
          </p:nvSpPr>
          <p:spPr bwMode="auto">
            <a:xfrm>
              <a:off x="960" y="2704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79121" name="Rectangle 13"/>
            <p:cNvSpPr>
              <a:spLocks noChangeArrowheads="1"/>
            </p:cNvSpPr>
            <p:nvPr/>
          </p:nvSpPr>
          <p:spPr bwMode="auto">
            <a:xfrm>
              <a:off x="3264" y="2704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79122" name="Line 14"/>
            <p:cNvSpPr>
              <a:spLocks noChangeShapeType="1"/>
            </p:cNvSpPr>
            <p:nvPr/>
          </p:nvSpPr>
          <p:spPr bwMode="auto">
            <a:xfrm flipH="1">
              <a:off x="960" y="236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123" name="Line 15"/>
            <p:cNvSpPr>
              <a:spLocks noChangeShapeType="1"/>
            </p:cNvSpPr>
            <p:nvPr/>
          </p:nvSpPr>
          <p:spPr bwMode="auto">
            <a:xfrm>
              <a:off x="3264" y="236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124" name="Line 16"/>
            <p:cNvSpPr>
              <a:spLocks noChangeShapeType="1"/>
            </p:cNvSpPr>
            <p:nvPr/>
          </p:nvSpPr>
          <p:spPr bwMode="auto">
            <a:xfrm>
              <a:off x="2880" y="1072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125" name="Line 17"/>
            <p:cNvSpPr>
              <a:spLocks noChangeShapeType="1"/>
            </p:cNvSpPr>
            <p:nvPr/>
          </p:nvSpPr>
          <p:spPr bwMode="auto">
            <a:xfrm>
              <a:off x="2880" y="270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Explosion 2 1"/>
          <p:cNvSpPr/>
          <p:nvPr/>
        </p:nvSpPr>
        <p:spPr bwMode="auto">
          <a:xfrm>
            <a:off x="4950758" y="4215907"/>
            <a:ext cx="838584" cy="828389"/>
          </a:xfrm>
          <a:prstGeom prst="irregularSeal2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mic Sans MS" panose="030F0702030302020204" pitchFamily="66" charset="0"/>
              </a:rPr>
              <a:t>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62540" y="4249005"/>
            <a:ext cx="946078" cy="795290"/>
            <a:chOff x="4748140" y="4249005"/>
            <a:chExt cx="946078" cy="795290"/>
          </a:xfrm>
        </p:grpSpPr>
        <p:sp>
          <p:nvSpPr>
            <p:cNvPr id="3" name="Oval 2"/>
            <p:cNvSpPr/>
            <p:nvPr/>
          </p:nvSpPr>
          <p:spPr bwMode="auto">
            <a:xfrm>
              <a:off x="4875469" y="4249005"/>
              <a:ext cx="818749" cy="54120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</p:cNvCxnSpPr>
            <p:nvPr/>
          </p:nvCxnSpPr>
          <p:spPr bwMode="auto">
            <a:xfrm flipH="1">
              <a:off x="4748140" y="4710952"/>
              <a:ext cx="247232" cy="33334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/>
          <p:cNvGrpSpPr/>
          <p:nvPr/>
        </p:nvGrpSpPr>
        <p:grpSpPr>
          <a:xfrm>
            <a:off x="3956179" y="4165878"/>
            <a:ext cx="1024141" cy="920293"/>
            <a:chOff x="4875469" y="3869917"/>
            <a:chExt cx="1024141" cy="920293"/>
          </a:xfrm>
        </p:grpSpPr>
        <p:sp>
          <p:nvSpPr>
            <p:cNvPr id="31" name="Oval 30"/>
            <p:cNvSpPr/>
            <p:nvPr/>
          </p:nvSpPr>
          <p:spPr bwMode="auto">
            <a:xfrm>
              <a:off x="4875469" y="4249005"/>
              <a:ext cx="818749" cy="54120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 flipV="1">
              <a:off x="5509837" y="3869917"/>
              <a:ext cx="389773" cy="41654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up 35"/>
          <p:cNvGrpSpPr/>
          <p:nvPr/>
        </p:nvGrpSpPr>
        <p:grpSpPr>
          <a:xfrm>
            <a:off x="4785432" y="4954759"/>
            <a:ext cx="1042288" cy="686421"/>
            <a:chOff x="4548326" y="4244895"/>
            <a:chExt cx="1042288" cy="686421"/>
          </a:xfrm>
        </p:grpSpPr>
        <p:sp>
          <p:nvSpPr>
            <p:cNvPr id="37" name="Oval 36"/>
            <p:cNvSpPr/>
            <p:nvPr/>
          </p:nvSpPr>
          <p:spPr bwMode="auto">
            <a:xfrm>
              <a:off x="4979380" y="4244895"/>
              <a:ext cx="611234" cy="68642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4548326" y="4286459"/>
              <a:ext cx="386835" cy="2792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4784012" y="3591384"/>
            <a:ext cx="1037031" cy="896288"/>
            <a:chOff x="4937816" y="4286459"/>
            <a:chExt cx="1037031" cy="896288"/>
          </a:xfrm>
        </p:grpSpPr>
        <p:sp>
          <p:nvSpPr>
            <p:cNvPr id="41" name="Oval 40"/>
            <p:cNvSpPr/>
            <p:nvPr/>
          </p:nvSpPr>
          <p:spPr bwMode="auto">
            <a:xfrm>
              <a:off x="4937816" y="4286459"/>
              <a:ext cx="611234" cy="68642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42" name="Straight Arrow Connector 41"/>
            <p:cNvCxnSpPr>
              <a:endCxn id="2479116" idx="1"/>
            </p:cNvCxnSpPr>
            <p:nvPr/>
          </p:nvCxnSpPr>
          <p:spPr bwMode="auto">
            <a:xfrm>
              <a:off x="5549051" y="4765637"/>
              <a:ext cx="425796" cy="4171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Rectangle 3">
            <a:extLst>
              <a:ext uri="{FF2B5EF4-FFF2-40B4-BE49-F238E27FC236}">
                <a16:creationId xmlns:a16="http://schemas.microsoft.com/office/drawing/2014/main" id="{2FFE72FA-0C02-4CA9-B8BE-E10BBC65B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33" y="1460289"/>
            <a:ext cx="7664238" cy="123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What are the resources?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Where is mutual exclusion needed?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Arial" charset="0"/>
              </a:rPr>
              <a:t>What is required for deadlock to occur?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94E7D18-6645-47D0-8444-8B2B871B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69342"/>
            <a:ext cx="9980296" cy="731520"/>
          </a:xfrm>
        </p:spPr>
        <p:txBody>
          <a:bodyPr/>
          <a:lstStyle/>
          <a:p>
            <a:r>
              <a:rPr lang="en-US" dirty="0"/>
              <a:t>Traffic Congestion Problems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EB7FD0-AF21-4616-B676-3142857A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B20CB8-B1E1-4EC0-A75E-5C4E8ED9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9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35369" y="3331288"/>
            <a:ext cx="717550" cy="762000"/>
            <a:chOff x="6677999" y="3327478"/>
            <a:chExt cx="717550" cy="762000"/>
          </a:xfrm>
          <a:solidFill>
            <a:schemeClr val="bg1"/>
          </a:solidFill>
        </p:grpSpPr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6712924" y="3327478"/>
              <a:ext cx="609600" cy="7620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6677999" y="3502103"/>
              <a:ext cx="717550" cy="462307"/>
            </a:xfrm>
            <a:prstGeom prst="rect">
              <a:avLst/>
            </a:prstGeom>
            <a:grpFill/>
            <a:ln>
              <a:noFill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P has B</a:t>
              </a:r>
            </a:p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Q has A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135563" y="3332163"/>
            <a:ext cx="717550" cy="762000"/>
            <a:chOff x="2428" y="2099"/>
            <a:chExt cx="452" cy="480"/>
          </a:xfrm>
        </p:grpSpPr>
        <p:sp>
          <p:nvSpPr>
            <p:cNvPr id="2481178" name="Rectangle 23"/>
            <p:cNvSpPr>
              <a:spLocks noChangeArrowheads="1"/>
            </p:cNvSpPr>
            <p:nvPr/>
          </p:nvSpPr>
          <p:spPr bwMode="auto">
            <a:xfrm>
              <a:off x="2450" y="2099"/>
              <a:ext cx="384" cy="480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81179" name="Rectangle 24"/>
            <p:cNvSpPr>
              <a:spLocks noChangeArrowheads="1"/>
            </p:cNvSpPr>
            <p:nvPr/>
          </p:nvSpPr>
          <p:spPr bwMode="auto">
            <a:xfrm>
              <a:off x="2428" y="2209"/>
              <a:ext cx="4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P has B</a:t>
              </a:r>
            </a:p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Q has 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68322" y="3435067"/>
            <a:ext cx="62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?</a:t>
            </a:r>
          </a:p>
        </p:txBody>
      </p:sp>
      <p:sp>
        <p:nvSpPr>
          <p:cNvPr id="2481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Joint Process Diagram</a:t>
            </a:r>
          </a:p>
        </p:txBody>
      </p:sp>
      <p:sp>
        <p:nvSpPr>
          <p:cNvPr id="2481158" name="Line 3"/>
          <p:cNvSpPr>
            <a:spLocks noChangeShapeType="1"/>
          </p:cNvSpPr>
          <p:nvPr/>
        </p:nvSpPr>
        <p:spPr bwMode="auto">
          <a:xfrm>
            <a:off x="4029076" y="2341563"/>
            <a:ext cx="3808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59" name="Line 4"/>
          <p:cNvSpPr>
            <a:spLocks noChangeShapeType="1"/>
          </p:cNvSpPr>
          <p:nvPr/>
        </p:nvSpPr>
        <p:spPr bwMode="auto">
          <a:xfrm>
            <a:off x="4029076" y="2951163"/>
            <a:ext cx="3808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0" name="Line 5"/>
          <p:cNvSpPr>
            <a:spLocks noChangeShapeType="1"/>
          </p:cNvSpPr>
          <p:nvPr/>
        </p:nvSpPr>
        <p:spPr bwMode="auto">
          <a:xfrm>
            <a:off x="4029076" y="3332163"/>
            <a:ext cx="3808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1" name="Line 6"/>
          <p:cNvSpPr>
            <a:spLocks noChangeShapeType="1"/>
          </p:cNvSpPr>
          <p:nvPr/>
        </p:nvSpPr>
        <p:spPr bwMode="auto">
          <a:xfrm>
            <a:off x="4029076" y="4094163"/>
            <a:ext cx="3808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2" name="Line 7"/>
          <p:cNvSpPr>
            <a:spLocks noChangeShapeType="1"/>
          </p:cNvSpPr>
          <p:nvPr/>
        </p:nvSpPr>
        <p:spPr bwMode="auto">
          <a:xfrm flipV="1">
            <a:off x="4027488" y="1885951"/>
            <a:ext cx="0" cy="312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3" name="Line 8"/>
          <p:cNvSpPr>
            <a:spLocks noChangeShapeType="1"/>
          </p:cNvSpPr>
          <p:nvPr/>
        </p:nvSpPr>
        <p:spPr bwMode="auto">
          <a:xfrm>
            <a:off x="4029076" y="5008563"/>
            <a:ext cx="3884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4" name="Line 9"/>
          <p:cNvSpPr>
            <a:spLocks noChangeShapeType="1"/>
          </p:cNvSpPr>
          <p:nvPr/>
        </p:nvSpPr>
        <p:spPr bwMode="auto">
          <a:xfrm flipV="1">
            <a:off x="5780088" y="1885951"/>
            <a:ext cx="0" cy="312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5" name="Line 10"/>
          <p:cNvSpPr>
            <a:spLocks noChangeShapeType="1"/>
          </p:cNvSpPr>
          <p:nvPr/>
        </p:nvSpPr>
        <p:spPr bwMode="auto">
          <a:xfrm flipV="1">
            <a:off x="6465888" y="1885951"/>
            <a:ext cx="0" cy="312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6" name="Line 11"/>
          <p:cNvSpPr>
            <a:spLocks noChangeShapeType="1"/>
          </p:cNvSpPr>
          <p:nvPr/>
        </p:nvSpPr>
        <p:spPr bwMode="auto">
          <a:xfrm flipV="1">
            <a:off x="6999288" y="1885951"/>
            <a:ext cx="0" cy="312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7" name="Rectangle 12"/>
          <p:cNvSpPr>
            <a:spLocks noChangeArrowheads="1"/>
          </p:cNvSpPr>
          <p:nvPr/>
        </p:nvSpPr>
        <p:spPr bwMode="auto">
          <a:xfrm>
            <a:off x="3693197" y="1376364"/>
            <a:ext cx="75430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Progress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of Q</a:t>
            </a:r>
          </a:p>
        </p:txBody>
      </p:sp>
      <p:sp>
        <p:nvSpPr>
          <p:cNvPr id="2481168" name="Rectangle 13"/>
          <p:cNvSpPr>
            <a:spLocks noChangeArrowheads="1"/>
          </p:cNvSpPr>
          <p:nvPr/>
        </p:nvSpPr>
        <p:spPr bwMode="auto">
          <a:xfrm>
            <a:off x="3235326" y="2201864"/>
            <a:ext cx="8239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200" b="1">
                <a:latin typeface="Times New Roman" pitchFamily="18" charset="0"/>
              </a:rPr>
              <a:t>Release A</a:t>
            </a:r>
          </a:p>
        </p:txBody>
      </p:sp>
      <p:sp>
        <p:nvSpPr>
          <p:cNvPr id="2481169" name="Rectangle 14"/>
          <p:cNvSpPr>
            <a:spLocks noChangeArrowheads="1"/>
          </p:cNvSpPr>
          <p:nvPr/>
        </p:nvSpPr>
        <p:spPr bwMode="auto">
          <a:xfrm>
            <a:off x="3243264" y="2811464"/>
            <a:ext cx="815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200" b="1">
                <a:latin typeface="Times New Roman" pitchFamily="18" charset="0"/>
              </a:rPr>
              <a:t>Release B</a:t>
            </a:r>
          </a:p>
        </p:txBody>
      </p:sp>
      <p:sp>
        <p:nvSpPr>
          <p:cNvPr id="2481170" name="Rectangle 15"/>
          <p:cNvSpPr>
            <a:spLocks noChangeArrowheads="1"/>
          </p:cNvSpPr>
          <p:nvPr/>
        </p:nvSpPr>
        <p:spPr bwMode="auto">
          <a:xfrm>
            <a:off x="3492224" y="3189289"/>
            <a:ext cx="567015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latin typeface="Times New Roman" pitchFamily="18" charset="0"/>
              </a:rPr>
              <a:t>Get A</a:t>
            </a:r>
          </a:p>
        </p:txBody>
      </p:sp>
      <p:sp>
        <p:nvSpPr>
          <p:cNvPr id="2481171" name="Rectangle 16"/>
          <p:cNvSpPr>
            <a:spLocks noChangeArrowheads="1"/>
          </p:cNvSpPr>
          <p:nvPr/>
        </p:nvSpPr>
        <p:spPr bwMode="auto">
          <a:xfrm>
            <a:off x="3491776" y="3951289"/>
            <a:ext cx="567463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latin typeface="Times New Roman" pitchFamily="18" charset="0"/>
              </a:rPr>
              <a:t>Get B</a:t>
            </a:r>
          </a:p>
        </p:txBody>
      </p:sp>
      <p:sp>
        <p:nvSpPr>
          <p:cNvPr id="2481172" name="Rectangle 17"/>
          <p:cNvSpPr>
            <a:spLocks noChangeArrowheads="1"/>
          </p:cNvSpPr>
          <p:nvPr/>
        </p:nvSpPr>
        <p:spPr bwMode="auto">
          <a:xfrm>
            <a:off x="4867137" y="5008564"/>
            <a:ext cx="567014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A</a:t>
            </a:r>
          </a:p>
        </p:txBody>
      </p:sp>
      <p:sp>
        <p:nvSpPr>
          <p:cNvPr id="2481173" name="Rectangle 18"/>
          <p:cNvSpPr>
            <a:spLocks noChangeArrowheads="1"/>
          </p:cNvSpPr>
          <p:nvPr/>
        </p:nvSpPr>
        <p:spPr bwMode="auto">
          <a:xfrm>
            <a:off x="5472545" y="5008564"/>
            <a:ext cx="567463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B</a:t>
            </a:r>
          </a:p>
        </p:txBody>
      </p:sp>
      <p:sp>
        <p:nvSpPr>
          <p:cNvPr id="2481174" name="Rectangle 19"/>
          <p:cNvSpPr>
            <a:spLocks noChangeArrowheads="1"/>
          </p:cNvSpPr>
          <p:nvPr/>
        </p:nvSpPr>
        <p:spPr bwMode="auto">
          <a:xfrm>
            <a:off x="6008897" y="5008564"/>
            <a:ext cx="823494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 A</a:t>
            </a:r>
          </a:p>
        </p:txBody>
      </p:sp>
      <p:sp>
        <p:nvSpPr>
          <p:cNvPr id="2481175" name="Rectangle 20"/>
          <p:cNvSpPr>
            <a:spLocks noChangeArrowheads="1"/>
          </p:cNvSpPr>
          <p:nvPr/>
        </p:nvSpPr>
        <p:spPr bwMode="auto">
          <a:xfrm>
            <a:off x="6690504" y="5008564"/>
            <a:ext cx="823944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 B</a:t>
            </a:r>
          </a:p>
        </p:txBody>
      </p:sp>
      <p:sp>
        <p:nvSpPr>
          <p:cNvPr id="2481176" name="Rectangle 21"/>
          <p:cNvSpPr>
            <a:spLocks noChangeArrowheads="1"/>
          </p:cNvSpPr>
          <p:nvPr/>
        </p:nvSpPr>
        <p:spPr bwMode="auto">
          <a:xfrm>
            <a:off x="7912772" y="4779964"/>
            <a:ext cx="75430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Progress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of P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087564" y="2339976"/>
            <a:ext cx="828675" cy="1071563"/>
            <a:chOff x="739" y="1474"/>
            <a:chExt cx="522" cy="675"/>
          </a:xfrm>
        </p:grpSpPr>
        <p:sp>
          <p:nvSpPr>
            <p:cNvPr id="2481181" name="Rectangle 26"/>
            <p:cNvSpPr>
              <a:spLocks noChangeArrowheads="1"/>
            </p:cNvSpPr>
            <p:nvPr/>
          </p:nvSpPr>
          <p:spPr bwMode="auto">
            <a:xfrm>
              <a:off x="739" y="1688"/>
              <a:ext cx="5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Times New Roman" pitchFamily="18" charset="0"/>
                </a:rPr>
                <a:t>A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Times New Roman" pitchFamily="18" charset="0"/>
                </a:rPr>
                <a:t>Required</a:t>
              </a:r>
            </a:p>
          </p:txBody>
        </p:sp>
        <p:sp>
          <p:nvSpPr>
            <p:cNvPr id="2481182" name="Freeform 27"/>
            <p:cNvSpPr>
              <a:spLocks/>
            </p:cNvSpPr>
            <p:nvPr/>
          </p:nvSpPr>
          <p:spPr bwMode="auto">
            <a:xfrm>
              <a:off x="1211" y="1474"/>
              <a:ext cx="50" cy="675"/>
            </a:xfrm>
            <a:custGeom>
              <a:avLst/>
              <a:gdLst>
                <a:gd name="T0" fmla="*/ 49 w 50"/>
                <a:gd name="T1" fmla="*/ 0 h 675"/>
                <a:gd name="T2" fmla="*/ 40 w 50"/>
                <a:gd name="T3" fmla="*/ 4 h 675"/>
                <a:gd name="T4" fmla="*/ 31 w 50"/>
                <a:gd name="T5" fmla="*/ 20 h 675"/>
                <a:gd name="T6" fmla="*/ 27 w 50"/>
                <a:gd name="T7" fmla="*/ 35 h 675"/>
                <a:gd name="T8" fmla="*/ 24 w 50"/>
                <a:gd name="T9" fmla="*/ 59 h 675"/>
                <a:gd name="T10" fmla="*/ 24 w 50"/>
                <a:gd name="T11" fmla="*/ 282 h 675"/>
                <a:gd name="T12" fmla="*/ 22 w 50"/>
                <a:gd name="T13" fmla="*/ 306 h 675"/>
                <a:gd name="T14" fmla="*/ 18 w 50"/>
                <a:gd name="T15" fmla="*/ 321 h 675"/>
                <a:gd name="T16" fmla="*/ 9 w 50"/>
                <a:gd name="T17" fmla="*/ 333 h 675"/>
                <a:gd name="T18" fmla="*/ 0 w 50"/>
                <a:gd name="T19" fmla="*/ 337 h 675"/>
                <a:gd name="T20" fmla="*/ 9 w 50"/>
                <a:gd name="T21" fmla="*/ 341 h 675"/>
                <a:gd name="T22" fmla="*/ 18 w 50"/>
                <a:gd name="T23" fmla="*/ 353 h 675"/>
                <a:gd name="T24" fmla="*/ 22 w 50"/>
                <a:gd name="T25" fmla="*/ 368 h 675"/>
                <a:gd name="T26" fmla="*/ 24 w 50"/>
                <a:gd name="T27" fmla="*/ 392 h 675"/>
                <a:gd name="T28" fmla="*/ 24 w 50"/>
                <a:gd name="T29" fmla="*/ 615 h 675"/>
                <a:gd name="T30" fmla="*/ 27 w 50"/>
                <a:gd name="T31" fmla="*/ 639 h 675"/>
                <a:gd name="T32" fmla="*/ 31 w 50"/>
                <a:gd name="T33" fmla="*/ 658 h 675"/>
                <a:gd name="T34" fmla="*/ 40 w 50"/>
                <a:gd name="T35" fmla="*/ 670 h 675"/>
                <a:gd name="T36" fmla="*/ 49 w 50"/>
                <a:gd name="T37" fmla="*/ 674 h 6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"/>
                <a:gd name="T58" fmla="*/ 0 h 675"/>
                <a:gd name="T59" fmla="*/ 50 w 50"/>
                <a:gd name="T60" fmla="*/ 675 h 6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" h="675">
                  <a:moveTo>
                    <a:pt x="49" y="0"/>
                  </a:moveTo>
                  <a:lnTo>
                    <a:pt x="40" y="4"/>
                  </a:lnTo>
                  <a:lnTo>
                    <a:pt x="31" y="20"/>
                  </a:lnTo>
                  <a:lnTo>
                    <a:pt x="27" y="35"/>
                  </a:lnTo>
                  <a:lnTo>
                    <a:pt x="24" y="59"/>
                  </a:lnTo>
                  <a:lnTo>
                    <a:pt x="24" y="282"/>
                  </a:lnTo>
                  <a:lnTo>
                    <a:pt x="22" y="306"/>
                  </a:lnTo>
                  <a:lnTo>
                    <a:pt x="18" y="321"/>
                  </a:lnTo>
                  <a:lnTo>
                    <a:pt x="9" y="333"/>
                  </a:lnTo>
                  <a:lnTo>
                    <a:pt x="0" y="337"/>
                  </a:lnTo>
                  <a:lnTo>
                    <a:pt x="9" y="341"/>
                  </a:lnTo>
                  <a:lnTo>
                    <a:pt x="18" y="353"/>
                  </a:lnTo>
                  <a:lnTo>
                    <a:pt x="22" y="368"/>
                  </a:lnTo>
                  <a:lnTo>
                    <a:pt x="24" y="392"/>
                  </a:lnTo>
                  <a:lnTo>
                    <a:pt x="24" y="615"/>
                  </a:lnTo>
                  <a:lnTo>
                    <a:pt x="27" y="639"/>
                  </a:lnTo>
                  <a:lnTo>
                    <a:pt x="31" y="658"/>
                  </a:lnTo>
                  <a:lnTo>
                    <a:pt x="40" y="670"/>
                  </a:lnTo>
                  <a:lnTo>
                    <a:pt x="49" y="67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428875" y="2951164"/>
            <a:ext cx="793750" cy="1222375"/>
            <a:chOff x="954" y="1859"/>
            <a:chExt cx="500" cy="770"/>
          </a:xfrm>
        </p:grpSpPr>
        <p:sp>
          <p:nvSpPr>
            <p:cNvPr id="2481184" name="Rectangle 29"/>
            <p:cNvSpPr>
              <a:spLocks noChangeArrowheads="1"/>
            </p:cNvSpPr>
            <p:nvPr/>
          </p:nvSpPr>
          <p:spPr bwMode="auto">
            <a:xfrm>
              <a:off x="954" y="2147"/>
              <a:ext cx="5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Times New Roman" pitchFamily="18" charset="0"/>
                </a:rPr>
                <a:t>B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Times New Roman" pitchFamily="18" charset="0"/>
                </a:rPr>
                <a:t>Required</a:t>
              </a:r>
            </a:p>
          </p:txBody>
        </p:sp>
        <p:sp>
          <p:nvSpPr>
            <p:cNvPr id="2481185" name="Freeform 30"/>
            <p:cNvSpPr>
              <a:spLocks/>
            </p:cNvSpPr>
            <p:nvPr/>
          </p:nvSpPr>
          <p:spPr bwMode="auto">
            <a:xfrm>
              <a:off x="1404" y="1859"/>
              <a:ext cx="49" cy="770"/>
            </a:xfrm>
            <a:custGeom>
              <a:avLst/>
              <a:gdLst>
                <a:gd name="T0" fmla="*/ 48 w 49"/>
                <a:gd name="T1" fmla="*/ 0 h 770"/>
                <a:gd name="T2" fmla="*/ 38 w 49"/>
                <a:gd name="T3" fmla="*/ 5 h 770"/>
                <a:gd name="T4" fmla="*/ 30 w 49"/>
                <a:gd name="T5" fmla="*/ 19 h 770"/>
                <a:gd name="T6" fmla="*/ 25 w 49"/>
                <a:gd name="T7" fmla="*/ 38 h 770"/>
                <a:gd name="T8" fmla="*/ 23 w 49"/>
                <a:gd name="T9" fmla="*/ 66 h 770"/>
                <a:gd name="T10" fmla="*/ 23 w 49"/>
                <a:gd name="T11" fmla="*/ 319 h 770"/>
                <a:gd name="T12" fmla="*/ 20 w 49"/>
                <a:gd name="T13" fmla="*/ 347 h 770"/>
                <a:gd name="T14" fmla="*/ 15 w 49"/>
                <a:gd name="T15" fmla="*/ 366 h 770"/>
                <a:gd name="T16" fmla="*/ 10 w 49"/>
                <a:gd name="T17" fmla="*/ 380 h 770"/>
                <a:gd name="T18" fmla="*/ 0 w 49"/>
                <a:gd name="T19" fmla="*/ 385 h 770"/>
                <a:gd name="T20" fmla="*/ 10 w 49"/>
                <a:gd name="T21" fmla="*/ 389 h 770"/>
                <a:gd name="T22" fmla="*/ 15 w 49"/>
                <a:gd name="T23" fmla="*/ 403 h 770"/>
                <a:gd name="T24" fmla="*/ 20 w 49"/>
                <a:gd name="T25" fmla="*/ 422 h 770"/>
                <a:gd name="T26" fmla="*/ 23 w 49"/>
                <a:gd name="T27" fmla="*/ 450 h 770"/>
                <a:gd name="T28" fmla="*/ 23 w 49"/>
                <a:gd name="T29" fmla="*/ 703 h 770"/>
                <a:gd name="T30" fmla="*/ 25 w 49"/>
                <a:gd name="T31" fmla="*/ 732 h 770"/>
                <a:gd name="T32" fmla="*/ 30 w 49"/>
                <a:gd name="T33" fmla="*/ 750 h 770"/>
                <a:gd name="T34" fmla="*/ 38 w 49"/>
                <a:gd name="T35" fmla="*/ 764 h 770"/>
                <a:gd name="T36" fmla="*/ 48 w 49"/>
                <a:gd name="T37" fmla="*/ 769 h 7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770"/>
                <a:gd name="T59" fmla="*/ 49 w 49"/>
                <a:gd name="T60" fmla="*/ 770 h 7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770">
                  <a:moveTo>
                    <a:pt x="48" y="0"/>
                  </a:moveTo>
                  <a:lnTo>
                    <a:pt x="38" y="5"/>
                  </a:lnTo>
                  <a:lnTo>
                    <a:pt x="30" y="19"/>
                  </a:lnTo>
                  <a:lnTo>
                    <a:pt x="25" y="38"/>
                  </a:lnTo>
                  <a:lnTo>
                    <a:pt x="23" y="66"/>
                  </a:lnTo>
                  <a:lnTo>
                    <a:pt x="23" y="319"/>
                  </a:lnTo>
                  <a:lnTo>
                    <a:pt x="20" y="347"/>
                  </a:lnTo>
                  <a:lnTo>
                    <a:pt x="15" y="366"/>
                  </a:lnTo>
                  <a:lnTo>
                    <a:pt x="10" y="380"/>
                  </a:lnTo>
                  <a:lnTo>
                    <a:pt x="0" y="385"/>
                  </a:lnTo>
                  <a:lnTo>
                    <a:pt x="10" y="389"/>
                  </a:lnTo>
                  <a:lnTo>
                    <a:pt x="15" y="403"/>
                  </a:lnTo>
                  <a:lnTo>
                    <a:pt x="20" y="422"/>
                  </a:lnTo>
                  <a:lnTo>
                    <a:pt x="23" y="450"/>
                  </a:lnTo>
                  <a:lnTo>
                    <a:pt x="23" y="703"/>
                  </a:lnTo>
                  <a:lnTo>
                    <a:pt x="25" y="732"/>
                  </a:lnTo>
                  <a:lnTo>
                    <a:pt x="30" y="750"/>
                  </a:lnTo>
                  <a:lnTo>
                    <a:pt x="38" y="764"/>
                  </a:lnTo>
                  <a:lnTo>
                    <a:pt x="48" y="76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781675" y="5794375"/>
            <a:ext cx="1220788" cy="431800"/>
            <a:chOff x="3066" y="3650"/>
            <a:chExt cx="769" cy="272"/>
          </a:xfrm>
        </p:grpSpPr>
        <p:sp>
          <p:nvSpPr>
            <p:cNvPr id="2481187" name="Rectangle 32"/>
            <p:cNvSpPr>
              <a:spLocks noChangeArrowheads="1"/>
            </p:cNvSpPr>
            <p:nvPr/>
          </p:nvSpPr>
          <p:spPr bwMode="auto">
            <a:xfrm>
              <a:off x="3158" y="3747"/>
              <a:ext cx="59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B Required</a:t>
              </a:r>
            </a:p>
          </p:txBody>
        </p:sp>
        <p:sp>
          <p:nvSpPr>
            <p:cNvPr id="2481188" name="Freeform 33"/>
            <p:cNvSpPr>
              <a:spLocks/>
            </p:cNvSpPr>
            <p:nvPr/>
          </p:nvSpPr>
          <p:spPr bwMode="auto">
            <a:xfrm>
              <a:off x="3066" y="3650"/>
              <a:ext cx="769" cy="127"/>
            </a:xfrm>
            <a:custGeom>
              <a:avLst/>
              <a:gdLst>
                <a:gd name="T0" fmla="*/ 0 w 769"/>
                <a:gd name="T1" fmla="*/ 0 h 127"/>
                <a:gd name="T2" fmla="*/ 6 w 769"/>
                <a:gd name="T3" fmla="*/ 25 h 127"/>
                <a:gd name="T4" fmla="*/ 18 w 769"/>
                <a:gd name="T5" fmla="*/ 44 h 127"/>
                <a:gd name="T6" fmla="*/ 37 w 769"/>
                <a:gd name="T7" fmla="*/ 57 h 127"/>
                <a:gd name="T8" fmla="*/ 61 w 769"/>
                <a:gd name="T9" fmla="*/ 63 h 127"/>
                <a:gd name="T10" fmla="*/ 319 w 769"/>
                <a:gd name="T11" fmla="*/ 63 h 127"/>
                <a:gd name="T12" fmla="*/ 344 w 769"/>
                <a:gd name="T13" fmla="*/ 69 h 127"/>
                <a:gd name="T14" fmla="*/ 362 w 769"/>
                <a:gd name="T15" fmla="*/ 82 h 127"/>
                <a:gd name="T16" fmla="*/ 375 w 769"/>
                <a:gd name="T17" fmla="*/ 101 h 127"/>
                <a:gd name="T18" fmla="*/ 381 w 769"/>
                <a:gd name="T19" fmla="*/ 126 h 127"/>
                <a:gd name="T20" fmla="*/ 387 w 769"/>
                <a:gd name="T21" fmla="*/ 101 h 127"/>
                <a:gd name="T22" fmla="*/ 399 w 769"/>
                <a:gd name="T23" fmla="*/ 82 h 127"/>
                <a:gd name="T24" fmla="*/ 424 w 769"/>
                <a:gd name="T25" fmla="*/ 69 h 127"/>
                <a:gd name="T26" fmla="*/ 448 w 769"/>
                <a:gd name="T27" fmla="*/ 63 h 127"/>
                <a:gd name="T28" fmla="*/ 700 w 769"/>
                <a:gd name="T29" fmla="*/ 63 h 127"/>
                <a:gd name="T30" fmla="*/ 725 w 769"/>
                <a:gd name="T31" fmla="*/ 63 h 127"/>
                <a:gd name="T32" fmla="*/ 750 w 769"/>
                <a:gd name="T33" fmla="*/ 50 h 127"/>
                <a:gd name="T34" fmla="*/ 762 w 769"/>
                <a:gd name="T35" fmla="*/ 32 h 127"/>
                <a:gd name="T36" fmla="*/ 768 w 769"/>
                <a:gd name="T37" fmla="*/ 6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9"/>
                <a:gd name="T58" fmla="*/ 0 h 127"/>
                <a:gd name="T59" fmla="*/ 769 w 769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9" h="127">
                  <a:moveTo>
                    <a:pt x="0" y="0"/>
                  </a:moveTo>
                  <a:lnTo>
                    <a:pt x="6" y="25"/>
                  </a:lnTo>
                  <a:lnTo>
                    <a:pt x="18" y="44"/>
                  </a:lnTo>
                  <a:lnTo>
                    <a:pt x="37" y="57"/>
                  </a:lnTo>
                  <a:lnTo>
                    <a:pt x="61" y="63"/>
                  </a:lnTo>
                  <a:lnTo>
                    <a:pt x="319" y="63"/>
                  </a:lnTo>
                  <a:lnTo>
                    <a:pt x="344" y="69"/>
                  </a:lnTo>
                  <a:lnTo>
                    <a:pt x="362" y="82"/>
                  </a:lnTo>
                  <a:lnTo>
                    <a:pt x="375" y="101"/>
                  </a:lnTo>
                  <a:lnTo>
                    <a:pt x="381" y="126"/>
                  </a:lnTo>
                  <a:lnTo>
                    <a:pt x="387" y="101"/>
                  </a:lnTo>
                  <a:lnTo>
                    <a:pt x="399" y="82"/>
                  </a:lnTo>
                  <a:lnTo>
                    <a:pt x="424" y="69"/>
                  </a:lnTo>
                  <a:lnTo>
                    <a:pt x="448" y="63"/>
                  </a:lnTo>
                  <a:lnTo>
                    <a:pt x="700" y="63"/>
                  </a:lnTo>
                  <a:lnTo>
                    <a:pt x="725" y="63"/>
                  </a:lnTo>
                  <a:lnTo>
                    <a:pt x="750" y="50"/>
                  </a:lnTo>
                  <a:lnTo>
                    <a:pt x="762" y="32"/>
                  </a:lnTo>
                  <a:lnTo>
                    <a:pt x="768" y="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</p:grpSp>
      <p:sp>
        <p:nvSpPr>
          <p:cNvPr id="2481189" name="Line 34"/>
          <p:cNvSpPr>
            <a:spLocks noChangeShapeType="1"/>
          </p:cNvSpPr>
          <p:nvPr/>
        </p:nvSpPr>
        <p:spPr bwMode="auto">
          <a:xfrm flipV="1">
            <a:off x="5170488" y="1885951"/>
            <a:ext cx="0" cy="312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170494" y="2341563"/>
            <a:ext cx="1295402" cy="990600"/>
            <a:chOff x="2450" y="1475"/>
            <a:chExt cx="816" cy="624"/>
          </a:xfrm>
          <a:pattFill prst="openDmnd">
            <a:fgClr>
              <a:schemeClr val="tx1"/>
            </a:fgClr>
            <a:bgClr>
              <a:schemeClr val="bg1"/>
            </a:bgClr>
          </a:pattFill>
        </p:grpSpPr>
        <p:sp>
          <p:nvSpPr>
            <p:cNvPr id="2481194" name="Rectangle 39"/>
            <p:cNvSpPr>
              <a:spLocks noChangeArrowheads="1"/>
            </p:cNvSpPr>
            <p:nvPr/>
          </p:nvSpPr>
          <p:spPr bwMode="auto">
            <a:xfrm>
              <a:off x="2450" y="1475"/>
              <a:ext cx="816" cy="6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81195" name="Rectangle 40"/>
            <p:cNvSpPr>
              <a:spLocks noChangeArrowheads="1"/>
            </p:cNvSpPr>
            <p:nvPr/>
          </p:nvSpPr>
          <p:spPr bwMode="auto">
            <a:xfrm>
              <a:off x="2484" y="1511"/>
              <a:ext cx="766" cy="3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400" b="1" dirty="0">
                  <a:latin typeface="Times New Roman" pitchFamily="18" charset="0"/>
                </a:rPr>
                <a:t>Both P and Q</a:t>
              </a:r>
            </a:p>
            <a:p>
              <a:pPr algn="ctr" eaLnBrk="0" hangingPunct="0"/>
              <a:r>
                <a:rPr lang="en-US" sz="1400" b="1" dirty="0">
                  <a:latin typeface="Times New Roman" pitchFamily="18" charset="0"/>
                </a:rPr>
                <a:t>have A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637088" y="4260850"/>
            <a:ext cx="2895600" cy="292100"/>
            <a:chOff x="2114" y="2684"/>
            <a:chExt cx="1824" cy="184"/>
          </a:xfrm>
        </p:grpSpPr>
        <p:sp>
          <p:nvSpPr>
            <p:cNvPr id="2481197" name="Rectangle 42"/>
            <p:cNvSpPr>
              <a:spLocks noChangeArrowheads="1"/>
            </p:cNvSpPr>
            <p:nvPr/>
          </p:nvSpPr>
          <p:spPr bwMode="auto">
            <a:xfrm>
              <a:off x="3711" y="2684"/>
              <a:ext cx="16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81198" name="Line 43"/>
            <p:cNvSpPr>
              <a:spLocks noChangeShapeType="1"/>
            </p:cNvSpPr>
            <p:nvPr/>
          </p:nvSpPr>
          <p:spPr bwMode="auto">
            <a:xfrm>
              <a:off x="2114" y="2867"/>
              <a:ext cx="1824" cy="1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4638676" y="3444876"/>
            <a:ext cx="608013" cy="277813"/>
            <a:chOff x="2115" y="2170"/>
            <a:chExt cx="383" cy="175"/>
          </a:xfrm>
        </p:grpSpPr>
        <p:sp>
          <p:nvSpPr>
            <p:cNvPr id="2481200" name="Rectangle 45"/>
            <p:cNvSpPr>
              <a:spLocks noChangeArrowheads="1"/>
            </p:cNvSpPr>
            <p:nvPr/>
          </p:nvSpPr>
          <p:spPr bwMode="auto">
            <a:xfrm>
              <a:off x="2223" y="2170"/>
              <a:ext cx="16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81201" name="Line 46"/>
            <p:cNvSpPr>
              <a:spLocks noChangeShapeType="1"/>
            </p:cNvSpPr>
            <p:nvPr/>
          </p:nvSpPr>
          <p:spPr bwMode="auto">
            <a:xfrm>
              <a:off x="2115" y="2339"/>
              <a:ext cx="383" cy="0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prstDash val="sysDot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453064" y="3943351"/>
            <a:ext cx="263525" cy="608013"/>
            <a:chOff x="2628" y="2484"/>
            <a:chExt cx="166" cy="383"/>
          </a:xfrm>
        </p:grpSpPr>
        <p:sp>
          <p:nvSpPr>
            <p:cNvPr id="2481203" name="Rectangle 48"/>
            <p:cNvSpPr>
              <a:spLocks noChangeArrowheads="1"/>
            </p:cNvSpPr>
            <p:nvPr/>
          </p:nvSpPr>
          <p:spPr bwMode="auto">
            <a:xfrm>
              <a:off x="2628" y="2603"/>
              <a:ext cx="16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481204" name="Line 49"/>
            <p:cNvSpPr>
              <a:spLocks noChangeShapeType="1"/>
            </p:cNvSpPr>
            <p:nvPr/>
          </p:nvSpPr>
          <p:spPr bwMode="auto">
            <a:xfrm flipV="1">
              <a:off x="2642" y="2484"/>
              <a:ext cx="0" cy="383"/>
            </a:xfrm>
            <a:prstGeom prst="line">
              <a:avLst/>
            </a:prstGeom>
            <a:noFill/>
            <a:ln w="57150">
              <a:solidFill>
                <a:srgbClr val="3366CC"/>
              </a:solidFill>
              <a:prstDash val="sysDot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4638678" y="1914525"/>
            <a:ext cx="762001" cy="1200150"/>
            <a:chOff x="2115" y="1206"/>
            <a:chExt cx="480" cy="756"/>
          </a:xfrm>
        </p:grpSpPr>
        <p:sp>
          <p:nvSpPr>
            <p:cNvPr id="2481206" name="Rectangle 51"/>
            <p:cNvSpPr>
              <a:spLocks noChangeArrowheads="1"/>
            </p:cNvSpPr>
            <p:nvPr/>
          </p:nvSpPr>
          <p:spPr bwMode="auto">
            <a:xfrm>
              <a:off x="2429" y="1206"/>
              <a:ext cx="16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1207" name="Line 52"/>
            <p:cNvSpPr>
              <a:spLocks noChangeShapeType="1"/>
            </p:cNvSpPr>
            <p:nvPr/>
          </p:nvSpPr>
          <p:spPr bwMode="auto">
            <a:xfrm>
              <a:off x="2115" y="1955"/>
              <a:ext cx="335" cy="0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08" name="Line 53"/>
            <p:cNvSpPr>
              <a:spLocks noChangeShapeType="1"/>
            </p:cNvSpPr>
            <p:nvPr/>
          </p:nvSpPr>
          <p:spPr bwMode="auto">
            <a:xfrm flipV="1">
              <a:off x="2450" y="1339"/>
              <a:ext cx="0" cy="623"/>
            </a:xfrm>
            <a:prstGeom prst="line">
              <a:avLst/>
            </a:prstGeom>
            <a:noFill/>
            <a:ln w="57150">
              <a:solidFill>
                <a:srgbClr val="3366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78503" y="2951163"/>
            <a:ext cx="1220788" cy="1143000"/>
            <a:chOff x="4864103" y="2951163"/>
            <a:chExt cx="1220788" cy="1143000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4864103" y="2951163"/>
              <a:ext cx="1220788" cy="1143000"/>
              <a:chOff x="2833" y="1859"/>
              <a:chExt cx="769" cy="720"/>
            </a:xfrm>
            <a:pattFill prst="openDmnd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2481191" name="Rectangle 36"/>
              <p:cNvSpPr>
                <a:spLocks noChangeArrowheads="1"/>
              </p:cNvSpPr>
              <p:nvPr/>
            </p:nvSpPr>
            <p:spPr bwMode="auto">
              <a:xfrm>
                <a:off x="2834" y="1859"/>
                <a:ext cx="768" cy="72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2481192" name="Rectangle 37"/>
              <p:cNvSpPr>
                <a:spLocks noChangeArrowheads="1"/>
              </p:cNvSpPr>
              <p:nvPr/>
            </p:nvSpPr>
            <p:spPr bwMode="auto">
              <a:xfrm>
                <a:off x="2833" y="2195"/>
                <a:ext cx="76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latin typeface="Times New Roman" pitchFamily="18" charset="0"/>
                  </a:rPr>
                  <a:t>Both P and Q</a:t>
                </a:r>
              </a:p>
              <a:p>
                <a:pPr algn="ctr" eaLnBrk="0" hangingPunct="0"/>
                <a:r>
                  <a:rPr lang="en-US" sz="1400" b="1" dirty="0">
                    <a:latin typeface="Times New Roman" pitchFamily="18" charset="0"/>
                  </a:rPr>
                  <a:t>have B</a:t>
                </a:r>
              </a:p>
            </p:txBody>
          </p:sp>
        </p:grpSp>
        <p:sp>
          <p:nvSpPr>
            <p:cNvPr id="2149434" name="Rectangle 58" descr="Outlined diamond"/>
            <p:cNvSpPr>
              <a:spLocks noChangeArrowheads="1"/>
            </p:cNvSpPr>
            <p:nvPr/>
          </p:nvSpPr>
          <p:spPr bwMode="auto">
            <a:xfrm>
              <a:off x="4867275" y="2951163"/>
              <a:ext cx="684213" cy="3810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4013203" y="1920876"/>
            <a:ext cx="908051" cy="3090863"/>
            <a:chOff x="1721" y="1210"/>
            <a:chExt cx="572" cy="1947"/>
          </a:xfrm>
        </p:grpSpPr>
        <p:sp>
          <p:nvSpPr>
            <p:cNvPr id="2481215" name="Rectangle 60"/>
            <p:cNvSpPr>
              <a:spLocks noChangeArrowheads="1"/>
            </p:cNvSpPr>
            <p:nvPr/>
          </p:nvSpPr>
          <p:spPr bwMode="auto">
            <a:xfrm>
              <a:off x="2127" y="1210"/>
              <a:ext cx="16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1216" name="Line 61"/>
            <p:cNvSpPr>
              <a:spLocks noChangeShapeType="1"/>
            </p:cNvSpPr>
            <p:nvPr/>
          </p:nvSpPr>
          <p:spPr bwMode="auto">
            <a:xfrm flipV="1">
              <a:off x="1970" y="2868"/>
              <a:ext cx="0" cy="287"/>
            </a:xfrm>
            <a:prstGeom prst="line">
              <a:avLst/>
            </a:prstGeom>
            <a:noFill/>
            <a:ln w="57150">
              <a:solidFill>
                <a:srgbClr val="3366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17" name="Line 62"/>
            <p:cNvSpPr>
              <a:spLocks noChangeShapeType="1"/>
            </p:cNvSpPr>
            <p:nvPr/>
          </p:nvSpPr>
          <p:spPr bwMode="auto">
            <a:xfrm flipV="1">
              <a:off x="2114" y="1332"/>
              <a:ext cx="0" cy="1535"/>
            </a:xfrm>
            <a:prstGeom prst="line">
              <a:avLst/>
            </a:prstGeom>
            <a:noFill/>
            <a:ln w="57150">
              <a:solidFill>
                <a:srgbClr val="3366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18" name="Line 63"/>
            <p:cNvSpPr>
              <a:spLocks noChangeShapeType="1"/>
            </p:cNvSpPr>
            <p:nvPr/>
          </p:nvSpPr>
          <p:spPr bwMode="auto">
            <a:xfrm flipV="1">
              <a:off x="1721" y="3155"/>
              <a:ext cx="266" cy="2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19" name="Line 64"/>
            <p:cNvSpPr>
              <a:spLocks noChangeShapeType="1"/>
            </p:cNvSpPr>
            <p:nvPr/>
          </p:nvSpPr>
          <p:spPr bwMode="auto">
            <a:xfrm flipV="1">
              <a:off x="1957" y="2867"/>
              <a:ext cx="164" cy="1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49441" name="AutoShape 65"/>
          <p:cNvSpPr>
            <a:spLocks noChangeArrowheads="1"/>
          </p:cNvSpPr>
          <p:nvPr/>
        </p:nvSpPr>
        <p:spPr bwMode="auto">
          <a:xfrm>
            <a:off x="1467060" y="4247356"/>
            <a:ext cx="2920790" cy="1838326"/>
          </a:xfrm>
          <a:prstGeom prst="wedgeRoundRectCallout">
            <a:avLst>
              <a:gd name="adj1" fmla="val 82522"/>
              <a:gd name="adj2" fmla="val -777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latin typeface="Comic Sans MS" pitchFamily="66" charset="0"/>
              </a:rPr>
              <a:t>Deadlock is only inevitable if the joint progress of the two processes creates a path that enters the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fatal region</a:t>
            </a:r>
            <a:r>
              <a:rPr lang="en-US" b="1" dirty="0">
                <a:latin typeface="Comic Sans MS" pitchFamily="66" charset="0"/>
              </a:rPr>
              <a:t>.</a:t>
            </a:r>
          </a:p>
        </p:txBody>
      </p: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5167314" y="5313363"/>
            <a:ext cx="1220787" cy="400050"/>
            <a:chOff x="2679" y="3347"/>
            <a:chExt cx="769" cy="252"/>
          </a:xfrm>
        </p:grpSpPr>
        <p:sp>
          <p:nvSpPr>
            <p:cNvPr id="2481222" name="Rectangle 67"/>
            <p:cNvSpPr>
              <a:spLocks noChangeArrowheads="1"/>
            </p:cNvSpPr>
            <p:nvPr/>
          </p:nvSpPr>
          <p:spPr bwMode="auto">
            <a:xfrm>
              <a:off x="2732" y="3424"/>
              <a:ext cx="67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A Required</a:t>
              </a:r>
            </a:p>
          </p:txBody>
        </p:sp>
        <p:sp>
          <p:nvSpPr>
            <p:cNvPr id="2481223" name="Freeform 68"/>
            <p:cNvSpPr>
              <a:spLocks/>
            </p:cNvSpPr>
            <p:nvPr/>
          </p:nvSpPr>
          <p:spPr bwMode="auto">
            <a:xfrm>
              <a:off x="2679" y="3347"/>
              <a:ext cx="769" cy="127"/>
            </a:xfrm>
            <a:custGeom>
              <a:avLst/>
              <a:gdLst>
                <a:gd name="T0" fmla="*/ 0 w 769"/>
                <a:gd name="T1" fmla="*/ 0 h 127"/>
                <a:gd name="T2" fmla="*/ 6 w 769"/>
                <a:gd name="T3" fmla="*/ 25 h 127"/>
                <a:gd name="T4" fmla="*/ 18 w 769"/>
                <a:gd name="T5" fmla="*/ 44 h 127"/>
                <a:gd name="T6" fmla="*/ 37 w 769"/>
                <a:gd name="T7" fmla="*/ 57 h 127"/>
                <a:gd name="T8" fmla="*/ 61 w 769"/>
                <a:gd name="T9" fmla="*/ 63 h 127"/>
                <a:gd name="T10" fmla="*/ 319 w 769"/>
                <a:gd name="T11" fmla="*/ 63 h 127"/>
                <a:gd name="T12" fmla="*/ 344 w 769"/>
                <a:gd name="T13" fmla="*/ 69 h 127"/>
                <a:gd name="T14" fmla="*/ 362 w 769"/>
                <a:gd name="T15" fmla="*/ 82 h 127"/>
                <a:gd name="T16" fmla="*/ 375 w 769"/>
                <a:gd name="T17" fmla="*/ 101 h 127"/>
                <a:gd name="T18" fmla="*/ 381 w 769"/>
                <a:gd name="T19" fmla="*/ 126 h 127"/>
                <a:gd name="T20" fmla="*/ 387 w 769"/>
                <a:gd name="T21" fmla="*/ 101 h 127"/>
                <a:gd name="T22" fmla="*/ 399 w 769"/>
                <a:gd name="T23" fmla="*/ 82 h 127"/>
                <a:gd name="T24" fmla="*/ 424 w 769"/>
                <a:gd name="T25" fmla="*/ 69 h 127"/>
                <a:gd name="T26" fmla="*/ 448 w 769"/>
                <a:gd name="T27" fmla="*/ 63 h 127"/>
                <a:gd name="T28" fmla="*/ 700 w 769"/>
                <a:gd name="T29" fmla="*/ 63 h 127"/>
                <a:gd name="T30" fmla="*/ 725 w 769"/>
                <a:gd name="T31" fmla="*/ 63 h 127"/>
                <a:gd name="T32" fmla="*/ 750 w 769"/>
                <a:gd name="T33" fmla="*/ 50 h 127"/>
                <a:gd name="T34" fmla="*/ 762 w 769"/>
                <a:gd name="T35" fmla="*/ 32 h 127"/>
                <a:gd name="T36" fmla="*/ 768 w 769"/>
                <a:gd name="T37" fmla="*/ 6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9"/>
                <a:gd name="T58" fmla="*/ 0 h 127"/>
                <a:gd name="T59" fmla="*/ 769 w 769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9" h="127">
                  <a:moveTo>
                    <a:pt x="0" y="0"/>
                  </a:moveTo>
                  <a:lnTo>
                    <a:pt x="6" y="25"/>
                  </a:lnTo>
                  <a:lnTo>
                    <a:pt x="18" y="44"/>
                  </a:lnTo>
                  <a:lnTo>
                    <a:pt x="37" y="57"/>
                  </a:lnTo>
                  <a:lnTo>
                    <a:pt x="61" y="63"/>
                  </a:lnTo>
                  <a:lnTo>
                    <a:pt x="319" y="63"/>
                  </a:lnTo>
                  <a:lnTo>
                    <a:pt x="344" y="69"/>
                  </a:lnTo>
                  <a:lnTo>
                    <a:pt x="362" y="82"/>
                  </a:lnTo>
                  <a:lnTo>
                    <a:pt x="375" y="101"/>
                  </a:lnTo>
                  <a:lnTo>
                    <a:pt x="381" y="126"/>
                  </a:lnTo>
                  <a:lnTo>
                    <a:pt x="387" y="101"/>
                  </a:lnTo>
                  <a:lnTo>
                    <a:pt x="399" y="82"/>
                  </a:lnTo>
                  <a:lnTo>
                    <a:pt x="424" y="69"/>
                  </a:lnTo>
                  <a:lnTo>
                    <a:pt x="448" y="63"/>
                  </a:lnTo>
                  <a:lnTo>
                    <a:pt x="700" y="63"/>
                  </a:lnTo>
                  <a:lnTo>
                    <a:pt x="725" y="63"/>
                  </a:lnTo>
                  <a:lnTo>
                    <a:pt x="750" y="50"/>
                  </a:lnTo>
                  <a:lnTo>
                    <a:pt x="762" y="32"/>
                  </a:lnTo>
                  <a:lnTo>
                    <a:pt x="768" y="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6084888" y="3792539"/>
            <a:ext cx="1447800" cy="758825"/>
            <a:chOff x="3026" y="2389"/>
            <a:chExt cx="912" cy="478"/>
          </a:xfrm>
        </p:grpSpPr>
        <p:sp>
          <p:nvSpPr>
            <p:cNvPr id="2481210" name="Rectangle 55"/>
            <p:cNvSpPr>
              <a:spLocks noChangeArrowheads="1"/>
            </p:cNvSpPr>
            <p:nvPr/>
          </p:nvSpPr>
          <p:spPr bwMode="auto">
            <a:xfrm>
              <a:off x="3718" y="2389"/>
              <a:ext cx="16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81211" name="Line 56"/>
            <p:cNvSpPr>
              <a:spLocks noChangeShapeType="1"/>
            </p:cNvSpPr>
            <p:nvPr/>
          </p:nvSpPr>
          <p:spPr bwMode="auto">
            <a:xfrm flipV="1">
              <a:off x="3026" y="2580"/>
              <a:ext cx="0" cy="287"/>
            </a:xfrm>
            <a:prstGeom prst="line">
              <a:avLst/>
            </a:prstGeom>
            <a:noFill/>
            <a:ln w="57150">
              <a:solidFill>
                <a:srgbClr val="3366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12" name="Line 57"/>
            <p:cNvSpPr>
              <a:spLocks noChangeShapeType="1"/>
            </p:cNvSpPr>
            <p:nvPr/>
          </p:nvSpPr>
          <p:spPr bwMode="auto">
            <a:xfrm>
              <a:off x="3027" y="2579"/>
              <a:ext cx="911" cy="0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AutoShape 65"/>
          <p:cNvSpPr>
            <a:spLocks noChangeArrowheads="1"/>
          </p:cNvSpPr>
          <p:nvPr/>
        </p:nvSpPr>
        <p:spPr bwMode="auto">
          <a:xfrm>
            <a:off x="7494314" y="1785143"/>
            <a:ext cx="2101711" cy="1051720"/>
          </a:xfrm>
          <a:prstGeom prst="wedgeRoundRectCallout">
            <a:avLst>
              <a:gd name="adj1" fmla="val -88203"/>
              <a:gd name="adj2" fmla="val 9119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latin typeface="Comic Sans MS" pitchFamily="66" charset="0"/>
              </a:rPr>
              <a:t>Impossible joint</a:t>
            </a:r>
          </a:p>
          <a:p>
            <a:pPr algn="ctr" eaLnBrk="0" hangingPunct="0"/>
            <a:r>
              <a:rPr lang="en-US" b="1" dirty="0">
                <a:latin typeface="Comic Sans MS" pitchFamily="66" charset="0"/>
              </a:rPr>
              <a:t>conditions are</a:t>
            </a:r>
          </a:p>
          <a:p>
            <a:pPr algn="ctr" eaLnBrk="0" hangingPunct="0"/>
            <a:r>
              <a:rPr lang="en-US" b="1" dirty="0">
                <a:latin typeface="Comic Sans MS" pitchFamily="66" charset="0"/>
              </a:rPr>
              <a:t>grayed out.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E5C4DEC-DA65-4A5E-AE3D-46480D8F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A1BF76F-7763-434D-916F-A0AD352A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4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49441" grpId="0" animBg="1" autoUpdateAnimBg="0"/>
      <p:bldP spid="7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2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Joint Process Diagram</a:t>
            </a:r>
          </a:p>
        </p:txBody>
      </p:sp>
      <p:sp>
        <p:nvSpPr>
          <p:cNvPr id="2483206" name="Line 3"/>
          <p:cNvSpPr>
            <a:spLocks noChangeShapeType="1"/>
          </p:cNvSpPr>
          <p:nvPr/>
        </p:nvSpPr>
        <p:spPr bwMode="auto">
          <a:xfrm>
            <a:off x="3843061" y="2463800"/>
            <a:ext cx="3808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07" name="Line 4"/>
          <p:cNvSpPr>
            <a:spLocks noChangeShapeType="1"/>
          </p:cNvSpPr>
          <p:nvPr/>
        </p:nvSpPr>
        <p:spPr bwMode="auto">
          <a:xfrm>
            <a:off x="3843061" y="3073400"/>
            <a:ext cx="3808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08" name="Line 5"/>
          <p:cNvSpPr>
            <a:spLocks noChangeShapeType="1"/>
          </p:cNvSpPr>
          <p:nvPr/>
        </p:nvSpPr>
        <p:spPr bwMode="auto">
          <a:xfrm>
            <a:off x="3843061" y="3454400"/>
            <a:ext cx="3808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09" name="Line 6"/>
          <p:cNvSpPr>
            <a:spLocks noChangeShapeType="1"/>
          </p:cNvSpPr>
          <p:nvPr/>
        </p:nvSpPr>
        <p:spPr bwMode="auto">
          <a:xfrm>
            <a:off x="3843061" y="4216400"/>
            <a:ext cx="3808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10" name="Line 7"/>
          <p:cNvSpPr>
            <a:spLocks noChangeShapeType="1"/>
          </p:cNvSpPr>
          <p:nvPr/>
        </p:nvSpPr>
        <p:spPr bwMode="auto">
          <a:xfrm flipV="1">
            <a:off x="3841473" y="2008188"/>
            <a:ext cx="0" cy="312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11" name="Line 8"/>
          <p:cNvSpPr>
            <a:spLocks noChangeShapeType="1"/>
          </p:cNvSpPr>
          <p:nvPr/>
        </p:nvSpPr>
        <p:spPr bwMode="auto">
          <a:xfrm>
            <a:off x="3843061" y="5130800"/>
            <a:ext cx="3884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12" name="Line 9"/>
          <p:cNvSpPr>
            <a:spLocks noChangeShapeType="1"/>
          </p:cNvSpPr>
          <p:nvPr/>
        </p:nvSpPr>
        <p:spPr bwMode="auto">
          <a:xfrm flipV="1">
            <a:off x="5594073" y="2008188"/>
            <a:ext cx="0" cy="312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13" name="Line 10"/>
          <p:cNvSpPr>
            <a:spLocks noChangeShapeType="1"/>
          </p:cNvSpPr>
          <p:nvPr/>
        </p:nvSpPr>
        <p:spPr bwMode="auto">
          <a:xfrm flipV="1">
            <a:off x="6279873" y="2008188"/>
            <a:ext cx="0" cy="312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14" name="Line 11"/>
          <p:cNvSpPr>
            <a:spLocks noChangeShapeType="1"/>
          </p:cNvSpPr>
          <p:nvPr/>
        </p:nvSpPr>
        <p:spPr bwMode="auto">
          <a:xfrm flipV="1">
            <a:off x="6813273" y="2008188"/>
            <a:ext cx="0" cy="312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21" name="Rectangle 18"/>
          <p:cNvSpPr>
            <a:spLocks noChangeArrowheads="1"/>
          </p:cNvSpPr>
          <p:nvPr/>
        </p:nvSpPr>
        <p:spPr bwMode="auto">
          <a:xfrm>
            <a:off x="3507182" y="1498601"/>
            <a:ext cx="75430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Progress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of Q</a:t>
            </a:r>
          </a:p>
        </p:txBody>
      </p:sp>
      <p:sp>
        <p:nvSpPr>
          <p:cNvPr id="2483222" name="Rectangle 19"/>
          <p:cNvSpPr>
            <a:spLocks noChangeArrowheads="1"/>
          </p:cNvSpPr>
          <p:nvPr/>
        </p:nvSpPr>
        <p:spPr bwMode="auto">
          <a:xfrm>
            <a:off x="3152372" y="2235201"/>
            <a:ext cx="68287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A</a:t>
            </a:r>
          </a:p>
        </p:txBody>
      </p:sp>
      <p:sp>
        <p:nvSpPr>
          <p:cNvPr id="2483223" name="Rectangle 20"/>
          <p:cNvSpPr>
            <a:spLocks noChangeArrowheads="1"/>
          </p:cNvSpPr>
          <p:nvPr/>
        </p:nvSpPr>
        <p:spPr bwMode="auto">
          <a:xfrm>
            <a:off x="3152372" y="2844801"/>
            <a:ext cx="68287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B</a:t>
            </a:r>
          </a:p>
        </p:txBody>
      </p:sp>
      <p:sp>
        <p:nvSpPr>
          <p:cNvPr id="2483224" name="Rectangle 21"/>
          <p:cNvSpPr>
            <a:spLocks noChangeArrowheads="1"/>
          </p:cNvSpPr>
          <p:nvPr/>
        </p:nvSpPr>
        <p:spPr bwMode="auto">
          <a:xfrm>
            <a:off x="3309523" y="3378201"/>
            <a:ext cx="567015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A</a:t>
            </a:r>
          </a:p>
        </p:txBody>
      </p:sp>
      <p:sp>
        <p:nvSpPr>
          <p:cNvPr id="2483225" name="Rectangle 22"/>
          <p:cNvSpPr>
            <a:spLocks noChangeArrowheads="1"/>
          </p:cNvSpPr>
          <p:nvPr/>
        </p:nvSpPr>
        <p:spPr bwMode="auto">
          <a:xfrm>
            <a:off x="3229130" y="4140201"/>
            <a:ext cx="567463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B</a:t>
            </a:r>
          </a:p>
        </p:txBody>
      </p:sp>
      <p:sp>
        <p:nvSpPr>
          <p:cNvPr id="2483226" name="Rectangle 23"/>
          <p:cNvSpPr>
            <a:spLocks noChangeArrowheads="1"/>
          </p:cNvSpPr>
          <p:nvPr/>
        </p:nvSpPr>
        <p:spPr bwMode="auto">
          <a:xfrm>
            <a:off x="4681123" y="5130801"/>
            <a:ext cx="567015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A</a:t>
            </a:r>
          </a:p>
        </p:txBody>
      </p:sp>
      <p:sp>
        <p:nvSpPr>
          <p:cNvPr id="2483227" name="Rectangle 24"/>
          <p:cNvSpPr>
            <a:spLocks noChangeArrowheads="1"/>
          </p:cNvSpPr>
          <p:nvPr/>
        </p:nvSpPr>
        <p:spPr bwMode="auto">
          <a:xfrm>
            <a:off x="5972330" y="5130801"/>
            <a:ext cx="567463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B</a:t>
            </a:r>
          </a:p>
        </p:txBody>
      </p:sp>
      <p:sp>
        <p:nvSpPr>
          <p:cNvPr id="2483228" name="Rectangle 25"/>
          <p:cNvSpPr>
            <a:spLocks noChangeArrowheads="1"/>
          </p:cNvSpPr>
          <p:nvPr/>
        </p:nvSpPr>
        <p:spPr bwMode="auto">
          <a:xfrm>
            <a:off x="5213283" y="5130801"/>
            <a:ext cx="823495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 A</a:t>
            </a:r>
          </a:p>
        </p:txBody>
      </p:sp>
      <p:sp>
        <p:nvSpPr>
          <p:cNvPr id="2483229" name="Rectangle 26"/>
          <p:cNvSpPr>
            <a:spLocks noChangeArrowheads="1"/>
          </p:cNvSpPr>
          <p:nvPr/>
        </p:nvSpPr>
        <p:spPr bwMode="auto">
          <a:xfrm>
            <a:off x="6504489" y="5130801"/>
            <a:ext cx="823944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 B</a:t>
            </a:r>
          </a:p>
        </p:txBody>
      </p:sp>
      <p:sp>
        <p:nvSpPr>
          <p:cNvPr id="2483230" name="Rectangle 27"/>
          <p:cNvSpPr>
            <a:spLocks noChangeArrowheads="1"/>
          </p:cNvSpPr>
          <p:nvPr/>
        </p:nvSpPr>
        <p:spPr bwMode="auto">
          <a:xfrm>
            <a:off x="7726757" y="4902201"/>
            <a:ext cx="75430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Progress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of P</a:t>
            </a:r>
          </a:p>
        </p:txBody>
      </p:sp>
      <p:sp>
        <p:nvSpPr>
          <p:cNvPr id="2483231" name="Rectangle 28"/>
          <p:cNvSpPr>
            <a:spLocks noChangeArrowheads="1"/>
          </p:cNvSpPr>
          <p:nvPr/>
        </p:nvSpPr>
        <p:spPr bwMode="auto">
          <a:xfrm>
            <a:off x="4894228" y="5481781"/>
            <a:ext cx="79874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 dirty="0">
                <a:latin typeface="Times New Roman" pitchFamily="18" charset="0"/>
              </a:rPr>
              <a:t>A</a:t>
            </a:r>
          </a:p>
          <a:p>
            <a:pPr algn="ctr" eaLnBrk="0" hangingPunct="0"/>
            <a:r>
              <a:rPr lang="en-US" sz="1200" b="1" dirty="0">
                <a:latin typeface="Times New Roman" pitchFamily="18" charset="0"/>
              </a:rPr>
              <a:t>Required</a:t>
            </a:r>
          </a:p>
        </p:txBody>
      </p:sp>
      <p:sp>
        <p:nvSpPr>
          <p:cNvPr id="2483232" name="Rectangle 29"/>
          <p:cNvSpPr>
            <a:spLocks noChangeArrowheads="1"/>
          </p:cNvSpPr>
          <p:nvPr/>
        </p:nvSpPr>
        <p:spPr bwMode="auto">
          <a:xfrm>
            <a:off x="6289498" y="5481781"/>
            <a:ext cx="79874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 dirty="0">
                <a:latin typeface="Times New Roman" pitchFamily="18" charset="0"/>
              </a:rPr>
              <a:t>B</a:t>
            </a:r>
          </a:p>
          <a:p>
            <a:pPr algn="ctr" eaLnBrk="0" hangingPunct="0"/>
            <a:r>
              <a:rPr lang="en-US" sz="1200" b="1" dirty="0">
                <a:latin typeface="Times New Roman" pitchFamily="18" charset="0"/>
              </a:rPr>
              <a:t>Required</a:t>
            </a:r>
          </a:p>
        </p:txBody>
      </p:sp>
      <p:sp>
        <p:nvSpPr>
          <p:cNvPr id="2483233" name="Rectangle 30"/>
          <p:cNvSpPr>
            <a:spLocks noChangeArrowheads="1"/>
          </p:cNvSpPr>
          <p:nvPr/>
        </p:nvSpPr>
        <p:spPr bwMode="auto">
          <a:xfrm>
            <a:off x="2010176" y="2768601"/>
            <a:ext cx="79874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A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Required</a:t>
            </a:r>
          </a:p>
        </p:txBody>
      </p:sp>
      <p:sp>
        <p:nvSpPr>
          <p:cNvPr id="2483234" name="Rectangle 31"/>
          <p:cNvSpPr>
            <a:spLocks noChangeArrowheads="1"/>
          </p:cNvSpPr>
          <p:nvPr/>
        </p:nvSpPr>
        <p:spPr bwMode="auto">
          <a:xfrm>
            <a:off x="2238776" y="3759201"/>
            <a:ext cx="79874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B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Required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51073" y="4405314"/>
            <a:ext cx="2819400" cy="277641"/>
            <a:chOff x="3467100" y="4405313"/>
            <a:chExt cx="2819400" cy="277641"/>
          </a:xfrm>
        </p:grpSpPr>
        <p:sp>
          <p:nvSpPr>
            <p:cNvPr id="2483216" name="Line 13"/>
            <p:cNvSpPr>
              <a:spLocks noChangeShapeType="1"/>
            </p:cNvSpPr>
            <p:nvPr/>
          </p:nvSpPr>
          <p:spPr bwMode="auto">
            <a:xfrm>
              <a:off x="3467100" y="4673600"/>
              <a:ext cx="2819400" cy="17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40" name="Rectangle 37"/>
            <p:cNvSpPr>
              <a:spLocks noChangeArrowheads="1"/>
            </p:cNvSpPr>
            <p:nvPr/>
          </p:nvSpPr>
          <p:spPr bwMode="auto">
            <a:xfrm>
              <a:off x="6002653" y="4405313"/>
              <a:ext cx="262893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483241" name="Freeform 38"/>
          <p:cNvSpPr>
            <a:spLocks/>
          </p:cNvSpPr>
          <p:nvPr/>
        </p:nvSpPr>
        <p:spPr bwMode="auto">
          <a:xfrm>
            <a:off x="2850874" y="2462213"/>
            <a:ext cx="79375" cy="1071562"/>
          </a:xfrm>
          <a:custGeom>
            <a:avLst/>
            <a:gdLst>
              <a:gd name="T0" fmla="*/ 49 w 50"/>
              <a:gd name="T1" fmla="*/ 0 h 675"/>
              <a:gd name="T2" fmla="*/ 40 w 50"/>
              <a:gd name="T3" fmla="*/ 4 h 675"/>
              <a:gd name="T4" fmla="*/ 31 w 50"/>
              <a:gd name="T5" fmla="*/ 20 h 675"/>
              <a:gd name="T6" fmla="*/ 27 w 50"/>
              <a:gd name="T7" fmla="*/ 35 h 675"/>
              <a:gd name="T8" fmla="*/ 24 w 50"/>
              <a:gd name="T9" fmla="*/ 59 h 675"/>
              <a:gd name="T10" fmla="*/ 24 w 50"/>
              <a:gd name="T11" fmla="*/ 282 h 675"/>
              <a:gd name="T12" fmla="*/ 22 w 50"/>
              <a:gd name="T13" fmla="*/ 306 h 675"/>
              <a:gd name="T14" fmla="*/ 18 w 50"/>
              <a:gd name="T15" fmla="*/ 321 h 675"/>
              <a:gd name="T16" fmla="*/ 9 w 50"/>
              <a:gd name="T17" fmla="*/ 333 h 675"/>
              <a:gd name="T18" fmla="*/ 0 w 50"/>
              <a:gd name="T19" fmla="*/ 337 h 675"/>
              <a:gd name="T20" fmla="*/ 9 w 50"/>
              <a:gd name="T21" fmla="*/ 341 h 675"/>
              <a:gd name="T22" fmla="*/ 18 w 50"/>
              <a:gd name="T23" fmla="*/ 353 h 675"/>
              <a:gd name="T24" fmla="*/ 22 w 50"/>
              <a:gd name="T25" fmla="*/ 368 h 675"/>
              <a:gd name="T26" fmla="*/ 24 w 50"/>
              <a:gd name="T27" fmla="*/ 392 h 675"/>
              <a:gd name="T28" fmla="*/ 24 w 50"/>
              <a:gd name="T29" fmla="*/ 615 h 675"/>
              <a:gd name="T30" fmla="*/ 27 w 50"/>
              <a:gd name="T31" fmla="*/ 639 h 675"/>
              <a:gd name="T32" fmla="*/ 31 w 50"/>
              <a:gd name="T33" fmla="*/ 658 h 675"/>
              <a:gd name="T34" fmla="*/ 40 w 50"/>
              <a:gd name="T35" fmla="*/ 670 h 675"/>
              <a:gd name="T36" fmla="*/ 49 w 50"/>
              <a:gd name="T37" fmla="*/ 674 h 6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0"/>
              <a:gd name="T58" fmla="*/ 0 h 675"/>
              <a:gd name="T59" fmla="*/ 50 w 50"/>
              <a:gd name="T60" fmla="*/ 675 h 6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0" h="675">
                <a:moveTo>
                  <a:pt x="49" y="0"/>
                </a:moveTo>
                <a:lnTo>
                  <a:pt x="40" y="4"/>
                </a:lnTo>
                <a:lnTo>
                  <a:pt x="31" y="20"/>
                </a:lnTo>
                <a:lnTo>
                  <a:pt x="27" y="35"/>
                </a:lnTo>
                <a:lnTo>
                  <a:pt x="24" y="59"/>
                </a:lnTo>
                <a:lnTo>
                  <a:pt x="24" y="282"/>
                </a:lnTo>
                <a:lnTo>
                  <a:pt x="22" y="306"/>
                </a:lnTo>
                <a:lnTo>
                  <a:pt x="18" y="321"/>
                </a:lnTo>
                <a:lnTo>
                  <a:pt x="9" y="333"/>
                </a:lnTo>
                <a:lnTo>
                  <a:pt x="0" y="337"/>
                </a:lnTo>
                <a:lnTo>
                  <a:pt x="9" y="341"/>
                </a:lnTo>
                <a:lnTo>
                  <a:pt x="18" y="353"/>
                </a:lnTo>
                <a:lnTo>
                  <a:pt x="22" y="368"/>
                </a:lnTo>
                <a:lnTo>
                  <a:pt x="24" y="392"/>
                </a:lnTo>
                <a:lnTo>
                  <a:pt x="24" y="615"/>
                </a:lnTo>
                <a:lnTo>
                  <a:pt x="27" y="639"/>
                </a:lnTo>
                <a:lnTo>
                  <a:pt x="31" y="658"/>
                </a:lnTo>
                <a:lnTo>
                  <a:pt x="40" y="670"/>
                </a:lnTo>
                <a:lnTo>
                  <a:pt x="49" y="67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b="1">
              <a:latin typeface="Times New Roman" pitchFamily="18" charset="0"/>
            </a:endParaRPr>
          </a:p>
        </p:txBody>
      </p:sp>
      <p:sp>
        <p:nvSpPr>
          <p:cNvPr id="2483242" name="Freeform 39"/>
          <p:cNvSpPr>
            <a:spLocks/>
          </p:cNvSpPr>
          <p:nvPr/>
        </p:nvSpPr>
        <p:spPr bwMode="auto">
          <a:xfrm>
            <a:off x="3157262" y="3073401"/>
            <a:ext cx="77787" cy="1222375"/>
          </a:xfrm>
          <a:custGeom>
            <a:avLst/>
            <a:gdLst>
              <a:gd name="T0" fmla="*/ 48 w 49"/>
              <a:gd name="T1" fmla="*/ 0 h 770"/>
              <a:gd name="T2" fmla="*/ 38 w 49"/>
              <a:gd name="T3" fmla="*/ 5 h 770"/>
              <a:gd name="T4" fmla="*/ 30 w 49"/>
              <a:gd name="T5" fmla="*/ 19 h 770"/>
              <a:gd name="T6" fmla="*/ 25 w 49"/>
              <a:gd name="T7" fmla="*/ 38 h 770"/>
              <a:gd name="T8" fmla="*/ 23 w 49"/>
              <a:gd name="T9" fmla="*/ 66 h 770"/>
              <a:gd name="T10" fmla="*/ 23 w 49"/>
              <a:gd name="T11" fmla="*/ 319 h 770"/>
              <a:gd name="T12" fmla="*/ 20 w 49"/>
              <a:gd name="T13" fmla="*/ 347 h 770"/>
              <a:gd name="T14" fmla="*/ 15 w 49"/>
              <a:gd name="T15" fmla="*/ 366 h 770"/>
              <a:gd name="T16" fmla="*/ 10 w 49"/>
              <a:gd name="T17" fmla="*/ 380 h 770"/>
              <a:gd name="T18" fmla="*/ 0 w 49"/>
              <a:gd name="T19" fmla="*/ 385 h 770"/>
              <a:gd name="T20" fmla="*/ 10 w 49"/>
              <a:gd name="T21" fmla="*/ 389 h 770"/>
              <a:gd name="T22" fmla="*/ 15 w 49"/>
              <a:gd name="T23" fmla="*/ 403 h 770"/>
              <a:gd name="T24" fmla="*/ 20 w 49"/>
              <a:gd name="T25" fmla="*/ 422 h 770"/>
              <a:gd name="T26" fmla="*/ 23 w 49"/>
              <a:gd name="T27" fmla="*/ 450 h 770"/>
              <a:gd name="T28" fmla="*/ 23 w 49"/>
              <a:gd name="T29" fmla="*/ 703 h 770"/>
              <a:gd name="T30" fmla="*/ 25 w 49"/>
              <a:gd name="T31" fmla="*/ 732 h 770"/>
              <a:gd name="T32" fmla="*/ 30 w 49"/>
              <a:gd name="T33" fmla="*/ 750 h 770"/>
              <a:gd name="T34" fmla="*/ 38 w 49"/>
              <a:gd name="T35" fmla="*/ 764 h 770"/>
              <a:gd name="T36" fmla="*/ 48 w 49"/>
              <a:gd name="T37" fmla="*/ 769 h 77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770"/>
              <a:gd name="T59" fmla="*/ 49 w 49"/>
              <a:gd name="T60" fmla="*/ 770 h 77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770">
                <a:moveTo>
                  <a:pt x="48" y="0"/>
                </a:moveTo>
                <a:lnTo>
                  <a:pt x="38" y="5"/>
                </a:lnTo>
                <a:lnTo>
                  <a:pt x="30" y="19"/>
                </a:lnTo>
                <a:lnTo>
                  <a:pt x="25" y="38"/>
                </a:lnTo>
                <a:lnTo>
                  <a:pt x="23" y="66"/>
                </a:lnTo>
                <a:lnTo>
                  <a:pt x="23" y="319"/>
                </a:lnTo>
                <a:lnTo>
                  <a:pt x="20" y="347"/>
                </a:lnTo>
                <a:lnTo>
                  <a:pt x="15" y="366"/>
                </a:lnTo>
                <a:lnTo>
                  <a:pt x="10" y="380"/>
                </a:lnTo>
                <a:lnTo>
                  <a:pt x="0" y="385"/>
                </a:lnTo>
                <a:lnTo>
                  <a:pt x="10" y="389"/>
                </a:lnTo>
                <a:lnTo>
                  <a:pt x="15" y="403"/>
                </a:lnTo>
                <a:lnTo>
                  <a:pt x="20" y="422"/>
                </a:lnTo>
                <a:lnTo>
                  <a:pt x="23" y="450"/>
                </a:lnTo>
                <a:lnTo>
                  <a:pt x="23" y="703"/>
                </a:lnTo>
                <a:lnTo>
                  <a:pt x="25" y="732"/>
                </a:lnTo>
                <a:lnTo>
                  <a:pt x="30" y="750"/>
                </a:lnTo>
                <a:lnTo>
                  <a:pt x="38" y="764"/>
                </a:lnTo>
                <a:lnTo>
                  <a:pt x="48" y="769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b="1">
              <a:latin typeface="Times New Roman" pitchFamily="18" charset="0"/>
            </a:endParaRPr>
          </a:p>
        </p:txBody>
      </p:sp>
      <p:sp>
        <p:nvSpPr>
          <p:cNvPr id="2483243" name="Freeform 40"/>
          <p:cNvSpPr>
            <a:spLocks/>
          </p:cNvSpPr>
          <p:nvPr/>
        </p:nvSpPr>
        <p:spPr bwMode="auto">
          <a:xfrm>
            <a:off x="4984473" y="5353050"/>
            <a:ext cx="609600" cy="158750"/>
          </a:xfrm>
          <a:custGeom>
            <a:avLst/>
            <a:gdLst>
              <a:gd name="T0" fmla="*/ 0 w 770"/>
              <a:gd name="T1" fmla="*/ 0 h 126"/>
              <a:gd name="T2" fmla="*/ 6 w 770"/>
              <a:gd name="T3" fmla="*/ 24 h 126"/>
              <a:gd name="T4" fmla="*/ 17 w 770"/>
              <a:gd name="T5" fmla="*/ 42 h 126"/>
              <a:gd name="T6" fmla="*/ 39 w 770"/>
              <a:gd name="T7" fmla="*/ 54 h 126"/>
              <a:gd name="T8" fmla="*/ 67 w 770"/>
              <a:gd name="T9" fmla="*/ 60 h 126"/>
              <a:gd name="T10" fmla="*/ 321 w 770"/>
              <a:gd name="T11" fmla="*/ 65 h 126"/>
              <a:gd name="T12" fmla="*/ 343 w 770"/>
              <a:gd name="T13" fmla="*/ 71 h 126"/>
              <a:gd name="T14" fmla="*/ 365 w 770"/>
              <a:gd name="T15" fmla="*/ 83 h 126"/>
              <a:gd name="T16" fmla="*/ 376 w 770"/>
              <a:gd name="T17" fmla="*/ 101 h 126"/>
              <a:gd name="T18" fmla="*/ 382 w 770"/>
              <a:gd name="T19" fmla="*/ 125 h 126"/>
              <a:gd name="T20" fmla="*/ 387 w 770"/>
              <a:gd name="T21" fmla="*/ 101 h 126"/>
              <a:gd name="T22" fmla="*/ 404 w 770"/>
              <a:gd name="T23" fmla="*/ 83 h 126"/>
              <a:gd name="T24" fmla="*/ 426 w 770"/>
              <a:gd name="T25" fmla="*/ 71 h 126"/>
              <a:gd name="T26" fmla="*/ 448 w 770"/>
              <a:gd name="T27" fmla="*/ 65 h 126"/>
              <a:gd name="T28" fmla="*/ 703 w 770"/>
              <a:gd name="T29" fmla="*/ 65 h 126"/>
              <a:gd name="T30" fmla="*/ 730 w 770"/>
              <a:gd name="T31" fmla="*/ 60 h 126"/>
              <a:gd name="T32" fmla="*/ 752 w 770"/>
              <a:gd name="T33" fmla="*/ 48 h 126"/>
              <a:gd name="T34" fmla="*/ 763 w 770"/>
              <a:gd name="T35" fmla="*/ 30 h 126"/>
              <a:gd name="T36" fmla="*/ 769 w 770"/>
              <a:gd name="T37" fmla="*/ 6 h 12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70"/>
              <a:gd name="T58" fmla="*/ 0 h 126"/>
              <a:gd name="T59" fmla="*/ 770 w 770"/>
              <a:gd name="T60" fmla="*/ 126 h 12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70" h="126">
                <a:moveTo>
                  <a:pt x="0" y="0"/>
                </a:moveTo>
                <a:lnTo>
                  <a:pt x="6" y="24"/>
                </a:lnTo>
                <a:lnTo>
                  <a:pt x="17" y="42"/>
                </a:lnTo>
                <a:lnTo>
                  <a:pt x="39" y="54"/>
                </a:lnTo>
                <a:lnTo>
                  <a:pt x="67" y="60"/>
                </a:lnTo>
                <a:lnTo>
                  <a:pt x="321" y="65"/>
                </a:lnTo>
                <a:lnTo>
                  <a:pt x="343" y="71"/>
                </a:lnTo>
                <a:lnTo>
                  <a:pt x="365" y="83"/>
                </a:lnTo>
                <a:lnTo>
                  <a:pt x="376" y="101"/>
                </a:lnTo>
                <a:lnTo>
                  <a:pt x="382" y="125"/>
                </a:lnTo>
                <a:lnTo>
                  <a:pt x="387" y="101"/>
                </a:lnTo>
                <a:lnTo>
                  <a:pt x="404" y="83"/>
                </a:lnTo>
                <a:lnTo>
                  <a:pt x="426" y="71"/>
                </a:lnTo>
                <a:lnTo>
                  <a:pt x="448" y="65"/>
                </a:lnTo>
                <a:lnTo>
                  <a:pt x="703" y="65"/>
                </a:lnTo>
                <a:lnTo>
                  <a:pt x="730" y="60"/>
                </a:lnTo>
                <a:lnTo>
                  <a:pt x="752" y="48"/>
                </a:lnTo>
                <a:lnTo>
                  <a:pt x="763" y="30"/>
                </a:lnTo>
                <a:lnTo>
                  <a:pt x="769" y="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b="1">
              <a:latin typeface="Times New Roman" pitchFamily="18" charset="0"/>
            </a:endParaRPr>
          </a:p>
        </p:txBody>
      </p:sp>
      <p:sp>
        <p:nvSpPr>
          <p:cNvPr id="2483245" name="Line 42"/>
          <p:cNvSpPr>
            <a:spLocks noChangeShapeType="1"/>
          </p:cNvSpPr>
          <p:nvPr/>
        </p:nvSpPr>
        <p:spPr bwMode="auto">
          <a:xfrm flipV="1">
            <a:off x="4984473" y="2008188"/>
            <a:ext cx="0" cy="312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452662" y="2082800"/>
            <a:ext cx="1523683" cy="1752600"/>
            <a:chOff x="3468688" y="2082800"/>
            <a:chExt cx="1523683" cy="1752600"/>
          </a:xfrm>
        </p:grpSpPr>
        <p:sp>
          <p:nvSpPr>
            <p:cNvPr id="2483218" name="Line 15"/>
            <p:cNvSpPr>
              <a:spLocks noChangeShapeType="1"/>
            </p:cNvSpPr>
            <p:nvPr/>
          </p:nvSpPr>
          <p:spPr bwMode="auto">
            <a:xfrm>
              <a:off x="3468688" y="3835400"/>
              <a:ext cx="12938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37" name="Rectangle 34"/>
            <p:cNvSpPr>
              <a:spLocks noChangeArrowheads="1"/>
            </p:cNvSpPr>
            <p:nvPr/>
          </p:nvSpPr>
          <p:spPr bwMode="auto">
            <a:xfrm>
              <a:off x="4729479" y="2082800"/>
              <a:ext cx="26289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83248" name="Line 45"/>
            <p:cNvSpPr>
              <a:spLocks noChangeShapeType="1"/>
            </p:cNvSpPr>
            <p:nvPr/>
          </p:nvSpPr>
          <p:spPr bwMode="auto">
            <a:xfrm flipV="1">
              <a:off x="4762500" y="2236788"/>
              <a:ext cx="0" cy="1598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9274" y="2540000"/>
            <a:ext cx="1938021" cy="2133600"/>
            <a:chOff x="4305300" y="2540000"/>
            <a:chExt cx="1938021" cy="2133600"/>
          </a:xfrm>
        </p:grpSpPr>
        <p:sp>
          <p:nvSpPr>
            <p:cNvPr id="2483219" name="Line 16"/>
            <p:cNvSpPr>
              <a:spLocks noChangeShapeType="1"/>
            </p:cNvSpPr>
            <p:nvPr/>
          </p:nvSpPr>
          <p:spPr bwMode="auto">
            <a:xfrm flipV="1">
              <a:off x="4305300" y="4065588"/>
              <a:ext cx="0" cy="6080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38" name="Rectangle 35"/>
            <p:cNvSpPr>
              <a:spLocks noChangeArrowheads="1"/>
            </p:cNvSpPr>
            <p:nvPr/>
          </p:nvSpPr>
          <p:spPr bwMode="auto">
            <a:xfrm>
              <a:off x="5980429" y="2540000"/>
              <a:ext cx="26289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483249" name="Line 46"/>
            <p:cNvSpPr>
              <a:spLocks noChangeShapeType="1"/>
            </p:cNvSpPr>
            <p:nvPr/>
          </p:nvSpPr>
          <p:spPr bwMode="auto">
            <a:xfrm>
              <a:off x="4306888" y="4064000"/>
              <a:ext cx="7604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50" name="Line 47"/>
            <p:cNvSpPr>
              <a:spLocks noChangeShapeType="1"/>
            </p:cNvSpPr>
            <p:nvPr/>
          </p:nvSpPr>
          <p:spPr bwMode="auto">
            <a:xfrm flipV="1">
              <a:off x="5067300" y="2846388"/>
              <a:ext cx="0" cy="1217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51" name="Line 48"/>
            <p:cNvSpPr>
              <a:spLocks noChangeShapeType="1"/>
            </p:cNvSpPr>
            <p:nvPr/>
          </p:nvSpPr>
          <p:spPr bwMode="auto">
            <a:xfrm>
              <a:off x="5068888" y="2844800"/>
              <a:ext cx="11414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53452" y="2463800"/>
            <a:ext cx="716093" cy="990600"/>
            <a:chOff x="3969478" y="2463800"/>
            <a:chExt cx="716093" cy="990600"/>
          </a:xfrm>
        </p:grpSpPr>
        <p:sp>
          <p:nvSpPr>
            <p:cNvPr id="2483252" name="Rectangle 49"/>
            <p:cNvSpPr>
              <a:spLocks noChangeArrowheads="1"/>
            </p:cNvSpPr>
            <p:nvPr/>
          </p:nvSpPr>
          <p:spPr bwMode="auto">
            <a:xfrm>
              <a:off x="4000500" y="2463800"/>
              <a:ext cx="609600" cy="9906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83253" name="Rectangle 50"/>
            <p:cNvSpPr>
              <a:spLocks noChangeArrowheads="1"/>
            </p:cNvSpPr>
            <p:nvPr/>
          </p:nvSpPr>
          <p:spPr bwMode="auto">
            <a:xfrm>
              <a:off x="3969478" y="2616200"/>
              <a:ext cx="716093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Both</a:t>
              </a:r>
            </a:p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P and Q</a:t>
              </a:r>
            </a:p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have 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04402" y="3073400"/>
            <a:ext cx="716093" cy="1143000"/>
            <a:chOff x="5220428" y="3073400"/>
            <a:chExt cx="716093" cy="1143000"/>
          </a:xfrm>
        </p:grpSpPr>
        <p:sp>
          <p:nvSpPr>
            <p:cNvPr id="2483254" name="Rectangle 51"/>
            <p:cNvSpPr>
              <a:spLocks noChangeArrowheads="1"/>
            </p:cNvSpPr>
            <p:nvPr/>
          </p:nvSpPr>
          <p:spPr bwMode="auto">
            <a:xfrm>
              <a:off x="5295900" y="3073400"/>
              <a:ext cx="533400" cy="11430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2483255" name="Rectangle 52"/>
            <p:cNvSpPr>
              <a:spLocks noChangeArrowheads="1"/>
            </p:cNvSpPr>
            <p:nvPr/>
          </p:nvSpPr>
          <p:spPr bwMode="auto">
            <a:xfrm>
              <a:off x="5220428" y="3378200"/>
              <a:ext cx="716093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Both</a:t>
              </a:r>
            </a:p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P and Q</a:t>
              </a:r>
            </a:p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have B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8873" y="3948114"/>
            <a:ext cx="1447800" cy="725487"/>
            <a:chOff x="4914900" y="3948113"/>
            <a:chExt cx="1447800" cy="725487"/>
          </a:xfrm>
        </p:grpSpPr>
        <p:sp>
          <p:nvSpPr>
            <p:cNvPr id="2483220" name="Line 17"/>
            <p:cNvSpPr>
              <a:spLocks noChangeShapeType="1"/>
            </p:cNvSpPr>
            <p:nvPr/>
          </p:nvSpPr>
          <p:spPr bwMode="auto">
            <a:xfrm flipV="1">
              <a:off x="4914900" y="4217988"/>
              <a:ext cx="0" cy="455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39" name="Rectangle 36"/>
            <p:cNvSpPr>
              <a:spLocks noChangeArrowheads="1"/>
            </p:cNvSpPr>
            <p:nvPr/>
          </p:nvSpPr>
          <p:spPr bwMode="auto">
            <a:xfrm>
              <a:off x="6002654" y="3948113"/>
              <a:ext cx="26289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83256" name="Line 53"/>
            <p:cNvSpPr>
              <a:spLocks noChangeShapeType="1"/>
            </p:cNvSpPr>
            <p:nvPr/>
          </p:nvSpPr>
          <p:spPr bwMode="auto">
            <a:xfrm>
              <a:off x="4916488" y="4216400"/>
              <a:ext cx="1446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20597" y="2043114"/>
            <a:ext cx="514322" cy="3087687"/>
            <a:chOff x="3236624" y="2043113"/>
            <a:chExt cx="514322" cy="3087687"/>
          </a:xfrm>
        </p:grpSpPr>
        <p:sp>
          <p:nvSpPr>
            <p:cNvPr id="2483215" name="Line 12"/>
            <p:cNvSpPr>
              <a:spLocks noChangeShapeType="1"/>
            </p:cNvSpPr>
            <p:nvPr/>
          </p:nvSpPr>
          <p:spPr bwMode="auto">
            <a:xfrm flipV="1">
              <a:off x="3238500" y="4675188"/>
              <a:ext cx="0" cy="455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17" name="Line 14"/>
            <p:cNvSpPr>
              <a:spLocks noChangeShapeType="1"/>
            </p:cNvSpPr>
            <p:nvPr/>
          </p:nvSpPr>
          <p:spPr bwMode="auto">
            <a:xfrm flipV="1">
              <a:off x="3467100" y="2236788"/>
              <a:ext cx="0" cy="24368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35" name="Rectangle 32"/>
            <p:cNvSpPr>
              <a:spLocks noChangeArrowheads="1"/>
            </p:cNvSpPr>
            <p:nvPr/>
          </p:nvSpPr>
          <p:spPr bwMode="auto">
            <a:xfrm>
              <a:off x="3488054" y="2043113"/>
              <a:ext cx="26289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" name="Line 43"/>
            <p:cNvSpPr>
              <a:spLocks noChangeShapeType="1"/>
            </p:cNvSpPr>
            <p:nvPr/>
          </p:nvSpPr>
          <p:spPr bwMode="auto">
            <a:xfrm>
              <a:off x="3236624" y="4673600"/>
              <a:ext cx="230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52662" y="2036764"/>
            <a:ext cx="761683" cy="1189037"/>
            <a:chOff x="3468688" y="2036763"/>
            <a:chExt cx="761683" cy="1189037"/>
          </a:xfrm>
        </p:grpSpPr>
        <p:sp>
          <p:nvSpPr>
            <p:cNvPr id="2483236" name="Rectangle 33"/>
            <p:cNvSpPr>
              <a:spLocks noChangeArrowheads="1"/>
            </p:cNvSpPr>
            <p:nvPr/>
          </p:nvSpPr>
          <p:spPr bwMode="auto">
            <a:xfrm>
              <a:off x="3967479" y="2036763"/>
              <a:ext cx="26289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3246" name="Line 43"/>
            <p:cNvSpPr>
              <a:spLocks noChangeShapeType="1"/>
            </p:cNvSpPr>
            <p:nvPr/>
          </p:nvSpPr>
          <p:spPr bwMode="auto">
            <a:xfrm>
              <a:off x="3468688" y="3225800"/>
              <a:ext cx="5318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47" name="Line 44"/>
            <p:cNvSpPr>
              <a:spLocks noChangeShapeType="1"/>
            </p:cNvSpPr>
            <p:nvPr/>
          </p:nvSpPr>
          <p:spPr bwMode="auto">
            <a:xfrm flipV="1">
              <a:off x="4000500" y="2236788"/>
              <a:ext cx="0" cy="9890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Freeform 40"/>
          <p:cNvSpPr>
            <a:spLocks/>
          </p:cNvSpPr>
          <p:nvPr/>
        </p:nvSpPr>
        <p:spPr bwMode="auto">
          <a:xfrm>
            <a:off x="6374497" y="5366910"/>
            <a:ext cx="609600" cy="158750"/>
          </a:xfrm>
          <a:custGeom>
            <a:avLst/>
            <a:gdLst>
              <a:gd name="T0" fmla="*/ 0 w 770"/>
              <a:gd name="T1" fmla="*/ 0 h 126"/>
              <a:gd name="T2" fmla="*/ 6 w 770"/>
              <a:gd name="T3" fmla="*/ 24 h 126"/>
              <a:gd name="T4" fmla="*/ 17 w 770"/>
              <a:gd name="T5" fmla="*/ 42 h 126"/>
              <a:gd name="T6" fmla="*/ 39 w 770"/>
              <a:gd name="T7" fmla="*/ 54 h 126"/>
              <a:gd name="T8" fmla="*/ 67 w 770"/>
              <a:gd name="T9" fmla="*/ 60 h 126"/>
              <a:gd name="T10" fmla="*/ 321 w 770"/>
              <a:gd name="T11" fmla="*/ 65 h 126"/>
              <a:gd name="T12" fmla="*/ 343 w 770"/>
              <a:gd name="T13" fmla="*/ 71 h 126"/>
              <a:gd name="T14" fmla="*/ 365 w 770"/>
              <a:gd name="T15" fmla="*/ 83 h 126"/>
              <a:gd name="T16" fmla="*/ 376 w 770"/>
              <a:gd name="T17" fmla="*/ 101 h 126"/>
              <a:gd name="T18" fmla="*/ 382 w 770"/>
              <a:gd name="T19" fmla="*/ 125 h 126"/>
              <a:gd name="T20" fmla="*/ 387 w 770"/>
              <a:gd name="T21" fmla="*/ 101 h 126"/>
              <a:gd name="T22" fmla="*/ 404 w 770"/>
              <a:gd name="T23" fmla="*/ 83 h 126"/>
              <a:gd name="T24" fmla="*/ 426 w 770"/>
              <a:gd name="T25" fmla="*/ 71 h 126"/>
              <a:gd name="T26" fmla="*/ 448 w 770"/>
              <a:gd name="T27" fmla="*/ 65 h 126"/>
              <a:gd name="T28" fmla="*/ 703 w 770"/>
              <a:gd name="T29" fmla="*/ 65 h 126"/>
              <a:gd name="T30" fmla="*/ 730 w 770"/>
              <a:gd name="T31" fmla="*/ 60 h 126"/>
              <a:gd name="T32" fmla="*/ 752 w 770"/>
              <a:gd name="T33" fmla="*/ 48 h 126"/>
              <a:gd name="T34" fmla="*/ 763 w 770"/>
              <a:gd name="T35" fmla="*/ 30 h 126"/>
              <a:gd name="T36" fmla="*/ 769 w 770"/>
              <a:gd name="T37" fmla="*/ 6 h 12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70"/>
              <a:gd name="T58" fmla="*/ 0 h 126"/>
              <a:gd name="T59" fmla="*/ 770 w 770"/>
              <a:gd name="T60" fmla="*/ 126 h 12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70" h="126">
                <a:moveTo>
                  <a:pt x="0" y="0"/>
                </a:moveTo>
                <a:lnTo>
                  <a:pt x="6" y="24"/>
                </a:lnTo>
                <a:lnTo>
                  <a:pt x="17" y="42"/>
                </a:lnTo>
                <a:lnTo>
                  <a:pt x="39" y="54"/>
                </a:lnTo>
                <a:lnTo>
                  <a:pt x="67" y="60"/>
                </a:lnTo>
                <a:lnTo>
                  <a:pt x="321" y="65"/>
                </a:lnTo>
                <a:lnTo>
                  <a:pt x="343" y="71"/>
                </a:lnTo>
                <a:lnTo>
                  <a:pt x="365" y="83"/>
                </a:lnTo>
                <a:lnTo>
                  <a:pt x="376" y="101"/>
                </a:lnTo>
                <a:lnTo>
                  <a:pt x="382" y="125"/>
                </a:lnTo>
                <a:lnTo>
                  <a:pt x="387" y="101"/>
                </a:lnTo>
                <a:lnTo>
                  <a:pt x="404" y="83"/>
                </a:lnTo>
                <a:lnTo>
                  <a:pt x="426" y="71"/>
                </a:lnTo>
                <a:lnTo>
                  <a:pt x="448" y="65"/>
                </a:lnTo>
                <a:lnTo>
                  <a:pt x="703" y="65"/>
                </a:lnTo>
                <a:lnTo>
                  <a:pt x="730" y="60"/>
                </a:lnTo>
                <a:lnTo>
                  <a:pt x="752" y="48"/>
                </a:lnTo>
                <a:lnTo>
                  <a:pt x="763" y="30"/>
                </a:lnTo>
                <a:lnTo>
                  <a:pt x="769" y="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b="1">
              <a:latin typeface="Times New Roman" pitchFamily="18" charset="0"/>
            </a:endParaRPr>
          </a:p>
        </p:txBody>
      </p:sp>
      <p:sp>
        <p:nvSpPr>
          <p:cNvPr id="68" name="AutoShape 65"/>
          <p:cNvSpPr>
            <a:spLocks noChangeArrowheads="1"/>
          </p:cNvSpPr>
          <p:nvPr/>
        </p:nvSpPr>
        <p:spPr bwMode="auto">
          <a:xfrm>
            <a:off x="1574628" y="5268120"/>
            <a:ext cx="2920790" cy="1020763"/>
          </a:xfrm>
          <a:prstGeom prst="wedgeRoundRectCallout">
            <a:avLst>
              <a:gd name="adj1" fmla="val 76737"/>
              <a:gd name="adj2" fmla="val -20435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latin typeface="Comic Sans MS" pitchFamily="66" charset="0"/>
              </a:rPr>
              <a:t>No fatal region, as there are “exit” paths available.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7F5D9E1-6A61-4B51-AFEE-7E6F6298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EB1B04-8137-4EEB-8575-A8574ACE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3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Conditions of Deadlock</a:t>
            </a:r>
          </a:p>
        </p:txBody>
      </p:sp>
      <p:sp>
        <p:nvSpPr>
          <p:cNvPr id="215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0080" y="1416050"/>
            <a:ext cx="9690463" cy="5094288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Necessary (but not sufficient)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Mutual exclusion – Everyone abides by the rules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only one process may use a resource at a time.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no process may access resource allocated to another.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Hold-and-wait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 process may hold allocated resources while awaiting assignment of other resources.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preemption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 resource can be forced to free a resource.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Circular wait (sufficient)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closed chain of processes exists, such that each process holds at least one resource needed by the next process in the chain (consequence of the first three conditions)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 conditions are necessary but not sufficient for deadlock - all four conditions must hold for deadlock - Unresolvable circular wait is the definition of deadlock!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B0ABE0-9BAC-43E8-ADC7-11581F15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A9992-2E91-4639-B753-F687635E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96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9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961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4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Circular Wait</a:t>
            </a:r>
          </a:p>
        </p:txBody>
      </p:sp>
      <p:grpSp>
        <p:nvGrpSpPr>
          <p:cNvPr id="2495494" name="Group 3"/>
          <p:cNvGrpSpPr>
            <a:grpSpLocks/>
          </p:cNvGrpSpPr>
          <p:nvPr/>
        </p:nvGrpSpPr>
        <p:grpSpPr bwMode="auto">
          <a:xfrm>
            <a:off x="4933951" y="3795714"/>
            <a:ext cx="1433513" cy="1081087"/>
            <a:chOff x="2543" y="2345"/>
            <a:chExt cx="688" cy="448"/>
          </a:xfrm>
        </p:grpSpPr>
        <p:pic>
          <p:nvPicPr>
            <p:cNvPr id="2495495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" y="2345"/>
              <a:ext cx="68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95496" name="Rectangle 5"/>
            <p:cNvSpPr>
              <a:spLocks noChangeArrowheads="1"/>
            </p:cNvSpPr>
            <p:nvPr/>
          </p:nvSpPr>
          <p:spPr bwMode="auto">
            <a:xfrm>
              <a:off x="2606" y="2481"/>
              <a:ext cx="45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Resource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2495497" name="Group 6"/>
          <p:cNvGrpSpPr>
            <a:grpSpLocks/>
          </p:cNvGrpSpPr>
          <p:nvPr/>
        </p:nvGrpSpPr>
        <p:grpSpPr bwMode="auto">
          <a:xfrm>
            <a:off x="4933951" y="1828800"/>
            <a:ext cx="1433513" cy="1081088"/>
            <a:chOff x="2543" y="1529"/>
            <a:chExt cx="688" cy="448"/>
          </a:xfrm>
        </p:grpSpPr>
        <p:pic>
          <p:nvPicPr>
            <p:cNvPr id="2495498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" y="1529"/>
              <a:ext cx="68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95499" name="Rectangle 8"/>
            <p:cNvSpPr>
              <a:spLocks noChangeArrowheads="1"/>
            </p:cNvSpPr>
            <p:nvPr/>
          </p:nvSpPr>
          <p:spPr bwMode="auto">
            <a:xfrm>
              <a:off x="2606" y="1665"/>
              <a:ext cx="45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Resource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438401" y="2311401"/>
            <a:ext cx="2498725" cy="1501775"/>
            <a:chOff x="960" y="1456"/>
            <a:chExt cx="1574" cy="946"/>
          </a:xfrm>
        </p:grpSpPr>
        <p:sp>
          <p:nvSpPr>
            <p:cNvPr id="2495501" name="Oval 10"/>
            <p:cNvSpPr>
              <a:spLocks noChangeArrowheads="1"/>
            </p:cNvSpPr>
            <p:nvPr/>
          </p:nvSpPr>
          <p:spPr bwMode="auto">
            <a:xfrm>
              <a:off x="960" y="1892"/>
              <a:ext cx="441" cy="510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6E6E6E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Process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2495502" name="Line 11"/>
            <p:cNvSpPr>
              <a:spLocks noChangeShapeType="1"/>
            </p:cNvSpPr>
            <p:nvPr/>
          </p:nvSpPr>
          <p:spPr bwMode="auto">
            <a:xfrm flipV="1">
              <a:off x="1402" y="1456"/>
              <a:ext cx="1132" cy="5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03" name="Rectangle 12"/>
            <p:cNvSpPr>
              <a:spLocks noChangeArrowheads="1"/>
            </p:cNvSpPr>
            <p:nvPr/>
          </p:nvSpPr>
          <p:spPr bwMode="auto">
            <a:xfrm rot="20400000">
              <a:off x="1515" y="1602"/>
              <a:ext cx="48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Requests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337300" y="2427289"/>
            <a:ext cx="2197100" cy="1385887"/>
            <a:chOff x="3416" y="1529"/>
            <a:chExt cx="1384" cy="873"/>
          </a:xfrm>
        </p:grpSpPr>
        <p:sp>
          <p:nvSpPr>
            <p:cNvPr id="2495505" name="Oval 14"/>
            <p:cNvSpPr>
              <a:spLocks noChangeArrowheads="1"/>
            </p:cNvSpPr>
            <p:nvPr/>
          </p:nvSpPr>
          <p:spPr bwMode="auto">
            <a:xfrm>
              <a:off x="4359" y="1892"/>
              <a:ext cx="441" cy="510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6E6E6E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Process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P2</a:t>
              </a:r>
            </a:p>
          </p:txBody>
        </p:sp>
        <p:sp>
          <p:nvSpPr>
            <p:cNvPr id="2495506" name="Line 15"/>
            <p:cNvSpPr>
              <a:spLocks noChangeShapeType="1"/>
            </p:cNvSpPr>
            <p:nvPr/>
          </p:nvSpPr>
          <p:spPr bwMode="auto">
            <a:xfrm>
              <a:off x="3416" y="1529"/>
              <a:ext cx="943" cy="5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07" name="Rectangle 16"/>
            <p:cNvSpPr>
              <a:spLocks noChangeArrowheads="1"/>
            </p:cNvSpPr>
            <p:nvPr/>
          </p:nvSpPr>
          <p:spPr bwMode="auto">
            <a:xfrm rot="1320000">
              <a:off x="3750" y="1558"/>
              <a:ext cx="44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Held by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337301" y="3584575"/>
            <a:ext cx="1497013" cy="808038"/>
            <a:chOff x="3416" y="2258"/>
            <a:chExt cx="943" cy="509"/>
          </a:xfrm>
        </p:grpSpPr>
        <p:sp>
          <p:nvSpPr>
            <p:cNvPr id="2495509" name="Line 18"/>
            <p:cNvSpPr>
              <a:spLocks noChangeShapeType="1"/>
            </p:cNvSpPr>
            <p:nvPr/>
          </p:nvSpPr>
          <p:spPr bwMode="auto">
            <a:xfrm flipH="1">
              <a:off x="3416" y="2258"/>
              <a:ext cx="943" cy="5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10" name="Rectangle 19"/>
            <p:cNvSpPr>
              <a:spLocks noChangeArrowheads="1"/>
            </p:cNvSpPr>
            <p:nvPr/>
          </p:nvSpPr>
          <p:spPr bwMode="auto">
            <a:xfrm rot="20160000">
              <a:off x="3529" y="2287"/>
              <a:ext cx="48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Requests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140075" y="3584576"/>
            <a:ext cx="1797050" cy="923925"/>
            <a:chOff x="1402" y="2258"/>
            <a:chExt cx="1132" cy="582"/>
          </a:xfrm>
        </p:grpSpPr>
        <p:sp>
          <p:nvSpPr>
            <p:cNvPr id="2495512" name="Line 21"/>
            <p:cNvSpPr>
              <a:spLocks noChangeShapeType="1"/>
            </p:cNvSpPr>
            <p:nvPr/>
          </p:nvSpPr>
          <p:spPr bwMode="auto">
            <a:xfrm flipH="1" flipV="1">
              <a:off x="1402" y="2258"/>
              <a:ext cx="1132" cy="5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13" name="Rectangle 22"/>
            <p:cNvSpPr>
              <a:spLocks noChangeArrowheads="1"/>
            </p:cNvSpPr>
            <p:nvPr/>
          </p:nvSpPr>
          <p:spPr bwMode="auto">
            <a:xfrm rot="1260000">
              <a:off x="1800" y="2287"/>
              <a:ext cx="45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Held By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325EF5-AE0A-46A2-8405-AF7DB745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316C78-7CC6-4E6F-B2BF-6B345EF8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736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9620" name="Group 36"/>
          <p:cNvGrpSpPr>
            <a:grpSpLocks/>
          </p:cNvGrpSpPr>
          <p:nvPr/>
        </p:nvGrpSpPr>
        <p:grpSpPr bwMode="auto">
          <a:xfrm>
            <a:off x="1121453" y="2438400"/>
            <a:ext cx="8955097" cy="2574926"/>
            <a:chOff x="823" y="1536"/>
            <a:chExt cx="5641" cy="1622"/>
          </a:xfrm>
        </p:grpSpPr>
        <p:sp>
          <p:nvSpPr>
            <p:cNvPr id="2499608" name="Line 21"/>
            <p:cNvSpPr>
              <a:spLocks noChangeShapeType="1"/>
            </p:cNvSpPr>
            <p:nvPr/>
          </p:nvSpPr>
          <p:spPr bwMode="auto">
            <a:xfrm flipV="1">
              <a:off x="823" y="1538"/>
              <a:ext cx="285" cy="45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0" name="Line 23"/>
            <p:cNvSpPr>
              <a:spLocks noChangeShapeType="1"/>
            </p:cNvSpPr>
            <p:nvPr/>
          </p:nvSpPr>
          <p:spPr bwMode="auto">
            <a:xfrm flipV="1">
              <a:off x="1985" y="1536"/>
              <a:ext cx="384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8" name="Rectangle 34"/>
            <p:cNvSpPr>
              <a:spLocks noChangeArrowheads="1"/>
            </p:cNvSpPr>
            <p:nvPr/>
          </p:nvSpPr>
          <p:spPr bwMode="auto">
            <a:xfrm>
              <a:off x="4282" y="2332"/>
              <a:ext cx="218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 directed edge from Pi to </a:t>
              </a:r>
              <a:r>
                <a:rPr lang="en-US" sz="2000" dirty="0" err="1">
                  <a:solidFill>
                    <a:srgbClr val="FF0000"/>
                  </a:solidFill>
                </a:rPr>
                <a:t>Rj</a:t>
              </a:r>
              <a:r>
                <a:rPr lang="en-US" sz="2000" dirty="0">
                  <a:solidFill>
                    <a:srgbClr val="FF0000"/>
                  </a:solidFill>
                </a:rPr>
                <a:t> indicates process Pi has requested an instance of resource </a:t>
              </a:r>
              <a:r>
                <a:rPr lang="en-US" sz="2000" dirty="0" err="1">
                  <a:solidFill>
                    <a:srgbClr val="FF0000"/>
                  </a:solidFill>
                </a:rPr>
                <a:t>Rj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99621" name="Group 37"/>
          <p:cNvGrpSpPr>
            <a:grpSpLocks/>
          </p:cNvGrpSpPr>
          <p:nvPr/>
        </p:nvGrpSpPr>
        <p:grpSpPr bwMode="auto">
          <a:xfrm>
            <a:off x="756329" y="1300164"/>
            <a:ext cx="8737587" cy="5024437"/>
            <a:chOff x="593" y="819"/>
            <a:chExt cx="5504" cy="3165"/>
          </a:xfrm>
        </p:grpSpPr>
        <p:sp>
          <p:nvSpPr>
            <p:cNvPr id="2499594" name="Oval 7"/>
            <p:cNvSpPr>
              <a:spLocks noChangeArrowheads="1"/>
            </p:cNvSpPr>
            <p:nvPr/>
          </p:nvSpPr>
          <p:spPr bwMode="auto">
            <a:xfrm>
              <a:off x="593" y="196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Arial" charset="0"/>
                </a:rPr>
                <a:t>P1</a:t>
              </a:r>
            </a:p>
          </p:txBody>
        </p:sp>
        <p:sp>
          <p:nvSpPr>
            <p:cNvPr id="2499595" name="Oval 8"/>
            <p:cNvSpPr>
              <a:spLocks noChangeArrowheads="1"/>
            </p:cNvSpPr>
            <p:nvPr/>
          </p:nvSpPr>
          <p:spPr bwMode="auto">
            <a:xfrm>
              <a:off x="1697" y="196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Arial" charset="0"/>
                </a:rPr>
                <a:t>P2</a:t>
              </a:r>
            </a:p>
          </p:txBody>
        </p:sp>
        <p:sp>
          <p:nvSpPr>
            <p:cNvPr id="2499596" name="Oval 9"/>
            <p:cNvSpPr>
              <a:spLocks noChangeArrowheads="1"/>
            </p:cNvSpPr>
            <p:nvPr/>
          </p:nvSpPr>
          <p:spPr bwMode="auto">
            <a:xfrm>
              <a:off x="2897" y="196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Arial" charset="0"/>
                </a:rPr>
                <a:t>P3</a:t>
              </a:r>
            </a:p>
          </p:txBody>
        </p:sp>
        <p:sp>
          <p:nvSpPr>
            <p:cNvPr id="2499590" name="Rectangle 3"/>
            <p:cNvSpPr>
              <a:spLocks noChangeArrowheads="1"/>
            </p:cNvSpPr>
            <p:nvPr/>
          </p:nvSpPr>
          <p:spPr bwMode="auto">
            <a:xfrm>
              <a:off x="833" y="1104"/>
              <a:ext cx="672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591" name="Rectangle 4"/>
            <p:cNvSpPr>
              <a:spLocks noChangeArrowheads="1"/>
            </p:cNvSpPr>
            <p:nvPr/>
          </p:nvSpPr>
          <p:spPr bwMode="auto">
            <a:xfrm>
              <a:off x="2177" y="1104"/>
              <a:ext cx="672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592" name="Rectangle 5"/>
            <p:cNvSpPr>
              <a:spLocks noChangeArrowheads="1"/>
            </p:cNvSpPr>
            <p:nvPr/>
          </p:nvSpPr>
          <p:spPr bwMode="auto">
            <a:xfrm>
              <a:off x="836" y="2880"/>
              <a:ext cx="621" cy="3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593" name="Rectangle 6"/>
            <p:cNvSpPr>
              <a:spLocks noChangeArrowheads="1"/>
            </p:cNvSpPr>
            <p:nvPr/>
          </p:nvSpPr>
          <p:spPr bwMode="auto">
            <a:xfrm>
              <a:off x="2273" y="2976"/>
              <a:ext cx="384" cy="7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604" name="Text Box 17"/>
            <p:cNvSpPr txBox="1">
              <a:spLocks noChangeArrowheads="1"/>
            </p:cNvSpPr>
            <p:nvPr/>
          </p:nvSpPr>
          <p:spPr bwMode="auto">
            <a:xfrm>
              <a:off x="1010" y="819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Arial" charset="0"/>
                </a:rPr>
                <a:t>R1</a:t>
              </a:r>
            </a:p>
          </p:txBody>
        </p:sp>
        <p:sp>
          <p:nvSpPr>
            <p:cNvPr id="2499605" name="Text Box 18"/>
            <p:cNvSpPr txBox="1">
              <a:spLocks noChangeArrowheads="1"/>
            </p:cNvSpPr>
            <p:nvPr/>
          </p:nvSpPr>
          <p:spPr bwMode="auto">
            <a:xfrm>
              <a:off x="2354" y="819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Arial" charset="0"/>
                </a:rPr>
                <a:t>R2</a:t>
              </a:r>
            </a:p>
          </p:txBody>
        </p:sp>
        <p:sp>
          <p:nvSpPr>
            <p:cNvPr id="2499606" name="Text Box 19"/>
            <p:cNvSpPr txBox="1">
              <a:spLocks noChangeArrowheads="1"/>
            </p:cNvSpPr>
            <p:nvPr/>
          </p:nvSpPr>
          <p:spPr bwMode="auto">
            <a:xfrm>
              <a:off x="2306" y="3696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Arial" charset="0"/>
                </a:rPr>
                <a:t>R4</a:t>
              </a:r>
            </a:p>
          </p:txBody>
        </p:sp>
        <p:sp>
          <p:nvSpPr>
            <p:cNvPr id="2499607" name="Text Box 20"/>
            <p:cNvSpPr txBox="1">
              <a:spLocks noChangeArrowheads="1"/>
            </p:cNvSpPr>
            <p:nvPr/>
          </p:nvSpPr>
          <p:spPr bwMode="auto">
            <a:xfrm>
              <a:off x="970" y="3247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Arial" charset="0"/>
                </a:rPr>
                <a:t>R3</a:t>
              </a:r>
            </a:p>
          </p:txBody>
        </p:sp>
        <p:sp>
          <p:nvSpPr>
            <p:cNvPr id="2499616" name="Rectangle 32"/>
            <p:cNvSpPr>
              <a:spLocks noChangeArrowheads="1"/>
            </p:cNvSpPr>
            <p:nvPr/>
          </p:nvSpPr>
          <p:spPr bwMode="auto">
            <a:xfrm>
              <a:off x="4223" y="1488"/>
              <a:ext cx="187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Vertices: circles are Processes,  rectangles are Resources.</a:t>
              </a:r>
            </a:p>
          </p:txBody>
        </p:sp>
      </p:grpSp>
      <p:sp>
        <p:nvSpPr>
          <p:cNvPr id="249958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Resource Allocation Graph</a:t>
            </a:r>
          </a:p>
        </p:txBody>
      </p:sp>
      <p:grpSp>
        <p:nvGrpSpPr>
          <p:cNvPr id="2499622" name="Group 38"/>
          <p:cNvGrpSpPr>
            <a:grpSpLocks/>
          </p:cNvGrpSpPr>
          <p:nvPr/>
        </p:nvGrpSpPr>
        <p:grpSpPr bwMode="auto">
          <a:xfrm>
            <a:off x="1061128" y="1981201"/>
            <a:ext cx="9058261" cy="4165601"/>
            <a:chOff x="785" y="1248"/>
            <a:chExt cx="5706" cy="2624"/>
          </a:xfrm>
        </p:grpSpPr>
        <p:sp>
          <p:nvSpPr>
            <p:cNvPr id="2499597" name="Oval 10"/>
            <p:cNvSpPr>
              <a:spLocks noChangeArrowheads="1"/>
            </p:cNvSpPr>
            <p:nvPr/>
          </p:nvSpPr>
          <p:spPr bwMode="auto">
            <a:xfrm>
              <a:off x="1121" y="1248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598" name="Oval 11"/>
            <p:cNvSpPr>
              <a:spLocks noChangeArrowheads="1"/>
            </p:cNvSpPr>
            <p:nvPr/>
          </p:nvSpPr>
          <p:spPr bwMode="auto">
            <a:xfrm>
              <a:off x="2465" y="1248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599" name="Oval 12"/>
            <p:cNvSpPr>
              <a:spLocks noChangeArrowheads="1"/>
            </p:cNvSpPr>
            <p:nvPr/>
          </p:nvSpPr>
          <p:spPr bwMode="auto">
            <a:xfrm>
              <a:off x="2417" y="3120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600" name="Oval 13"/>
            <p:cNvSpPr>
              <a:spLocks noChangeArrowheads="1"/>
            </p:cNvSpPr>
            <p:nvPr/>
          </p:nvSpPr>
          <p:spPr bwMode="auto">
            <a:xfrm>
              <a:off x="2417" y="3312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601" name="Oval 14"/>
            <p:cNvSpPr>
              <a:spLocks noChangeArrowheads="1"/>
            </p:cNvSpPr>
            <p:nvPr/>
          </p:nvSpPr>
          <p:spPr bwMode="auto">
            <a:xfrm>
              <a:off x="2417" y="3504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602" name="Oval 15"/>
            <p:cNvSpPr>
              <a:spLocks noChangeArrowheads="1"/>
            </p:cNvSpPr>
            <p:nvPr/>
          </p:nvSpPr>
          <p:spPr bwMode="auto">
            <a:xfrm>
              <a:off x="1201" y="3029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603" name="Oval 16"/>
            <p:cNvSpPr>
              <a:spLocks noChangeArrowheads="1"/>
            </p:cNvSpPr>
            <p:nvPr/>
          </p:nvSpPr>
          <p:spPr bwMode="auto">
            <a:xfrm>
              <a:off x="976" y="3029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Arial" charset="0"/>
              </a:endParaRPr>
            </a:p>
          </p:txBody>
        </p:sp>
        <p:sp>
          <p:nvSpPr>
            <p:cNvPr id="2499609" name="Line 22"/>
            <p:cNvSpPr>
              <a:spLocks noChangeShapeType="1"/>
            </p:cNvSpPr>
            <p:nvPr/>
          </p:nvSpPr>
          <p:spPr bwMode="auto">
            <a:xfrm>
              <a:off x="1169" y="1296"/>
              <a:ext cx="576" cy="672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1" name="Line 24"/>
            <p:cNvSpPr>
              <a:spLocks noChangeShapeType="1"/>
            </p:cNvSpPr>
            <p:nvPr/>
          </p:nvSpPr>
          <p:spPr bwMode="auto">
            <a:xfrm>
              <a:off x="2513" y="1296"/>
              <a:ext cx="480" cy="624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2" name="Line 25"/>
            <p:cNvSpPr>
              <a:spLocks noChangeShapeType="1"/>
            </p:cNvSpPr>
            <p:nvPr/>
          </p:nvSpPr>
          <p:spPr bwMode="auto">
            <a:xfrm flipV="1">
              <a:off x="1240" y="2400"/>
              <a:ext cx="505" cy="682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3" name="Line 26"/>
            <p:cNvSpPr>
              <a:spLocks noChangeShapeType="1"/>
            </p:cNvSpPr>
            <p:nvPr/>
          </p:nvSpPr>
          <p:spPr bwMode="auto">
            <a:xfrm flipH="1" flipV="1">
              <a:off x="785" y="2395"/>
              <a:ext cx="243" cy="70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9" name="Rectangle 35"/>
            <p:cNvSpPr>
              <a:spLocks noChangeArrowheads="1"/>
            </p:cNvSpPr>
            <p:nvPr/>
          </p:nvSpPr>
          <p:spPr bwMode="auto">
            <a:xfrm>
              <a:off x="4308" y="3232"/>
              <a:ext cx="218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A directed edge from </a:t>
              </a:r>
              <a:r>
                <a:rPr lang="en-US" sz="2000" dirty="0" err="1">
                  <a:solidFill>
                    <a:srgbClr val="00B050"/>
                  </a:solidFill>
                </a:rPr>
                <a:t>Rj</a:t>
              </a:r>
              <a:r>
                <a:rPr lang="en-US" sz="2000" dirty="0">
                  <a:solidFill>
                    <a:srgbClr val="00B050"/>
                  </a:solidFill>
                </a:rPr>
                <a:t> to Pi indicates resource </a:t>
              </a:r>
              <a:r>
                <a:rPr lang="en-US" sz="2000" dirty="0" err="1">
                  <a:solidFill>
                    <a:srgbClr val="00B050"/>
                  </a:solidFill>
                </a:rPr>
                <a:t>Rj</a:t>
              </a:r>
              <a:r>
                <a:rPr lang="en-US" sz="2000" dirty="0">
                  <a:solidFill>
                    <a:srgbClr val="00B050"/>
                  </a:solidFill>
                </a:rPr>
                <a:t> has been allocated to process Pi</a:t>
              </a:r>
            </a:p>
          </p:txBody>
        </p:sp>
      </p:grp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6391273" y="1300163"/>
            <a:ext cx="38544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Deadlocks can be described using resource allocation graph.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AEADDF-5D23-4024-91D2-6BAEF252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53FFD-679F-4F72-9B5F-FFA08D0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#14: Calculate Elapsed Time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To calculate the time passed between two events without taking extra execution time than expected: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5376" y="23336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BEGIN if 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clock()) == -1) { exit(1);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CLOSE if 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clock()) == -1) { exit(2);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SHOWTIME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("%6.3f seconds elapsed.", \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((double)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stopm-startm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)/CLOCKS_PER_SEC);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BEGIN;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Instructions to time.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Sleep(10);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CLOSE;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SHOWTIME;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9FBF-BB5D-437E-9DB1-7B8AAEB5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CCA14E2-7146-4812-96D1-437CB1F2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84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7" name="Line 37"/>
          <p:cNvSpPr>
            <a:spLocks noChangeShapeType="1"/>
          </p:cNvSpPr>
          <p:nvPr/>
        </p:nvSpPr>
        <p:spPr bwMode="auto">
          <a:xfrm flipH="1">
            <a:off x="2197779" y="3568701"/>
            <a:ext cx="2373312" cy="1084263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49777" name="Line 21"/>
          <p:cNvSpPr>
            <a:spLocks noChangeShapeType="1"/>
          </p:cNvSpPr>
          <p:nvPr/>
        </p:nvSpPr>
        <p:spPr bwMode="auto">
          <a:xfrm flipV="1">
            <a:off x="1121455" y="2441576"/>
            <a:ext cx="452437" cy="72231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78" name="Line 23"/>
          <p:cNvSpPr>
            <a:spLocks noChangeShapeType="1"/>
          </p:cNvSpPr>
          <p:nvPr/>
        </p:nvSpPr>
        <p:spPr bwMode="auto">
          <a:xfrm flipV="1">
            <a:off x="2966129" y="2438400"/>
            <a:ext cx="609600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63" name="Oval 7"/>
          <p:cNvSpPr>
            <a:spLocks noChangeArrowheads="1"/>
          </p:cNvSpPr>
          <p:nvPr/>
        </p:nvSpPr>
        <p:spPr bwMode="auto">
          <a:xfrm>
            <a:off x="756329" y="31242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rial" charset="0"/>
              </a:rPr>
              <a:t>P1</a:t>
            </a:r>
          </a:p>
        </p:txBody>
      </p:sp>
      <p:sp>
        <p:nvSpPr>
          <p:cNvPr id="2549764" name="Oval 8"/>
          <p:cNvSpPr>
            <a:spLocks noChangeArrowheads="1"/>
          </p:cNvSpPr>
          <p:nvPr/>
        </p:nvSpPr>
        <p:spPr bwMode="auto">
          <a:xfrm>
            <a:off x="2508929" y="31242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rial" charset="0"/>
              </a:rPr>
              <a:t>P2</a:t>
            </a:r>
          </a:p>
        </p:txBody>
      </p:sp>
      <p:sp>
        <p:nvSpPr>
          <p:cNvPr id="2549765" name="Oval 9"/>
          <p:cNvSpPr>
            <a:spLocks noChangeArrowheads="1"/>
          </p:cNvSpPr>
          <p:nvPr/>
        </p:nvSpPr>
        <p:spPr bwMode="auto">
          <a:xfrm>
            <a:off x="4413929" y="31242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rial" charset="0"/>
              </a:rPr>
              <a:t>P3</a:t>
            </a:r>
          </a:p>
        </p:txBody>
      </p:sp>
      <p:sp>
        <p:nvSpPr>
          <p:cNvPr id="2549766" name="Rectangle 3"/>
          <p:cNvSpPr>
            <a:spLocks noChangeArrowheads="1"/>
          </p:cNvSpPr>
          <p:nvPr/>
        </p:nvSpPr>
        <p:spPr bwMode="auto">
          <a:xfrm>
            <a:off x="1137329" y="1752600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67" name="Rectangle 4"/>
          <p:cNvSpPr>
            <a:spLocks noChangeArrowheads="1"/>
          </p:cNvSpPr>
          <p:nvPr/>
        </p:nvSpPr>
        <p:spPr bwMode="auto">
          <a:xfrm>
            <a:off x="3270929" y="1752600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68" name="Rectangle 5"/>
          <p:cNvSpPr>
            <a:spLocks noChangeArrowheads="1"/>
          </p:cNvSpPr>
          <p:nvPr/>
        </p:nvSpPr>
        <p:spPr bwMode="auto">
          <a:xfrm>
            <a:off x="1142091" y="4572001"/>
            <a:ext cx="985838" cy="569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69" name="Rectangle 6"/>
          <p:cNvSpPr>
            <a:spLocks noChangeArrowheads="1"/>
          </p:cNvSpPr>
          <p:nvPr/>
        </p:nvSpPr>
        <p:spPr bwMode="auto">
          <a:xfrm>
            <a:off x="3423329" y="4724400"/>
            <a:ext cx="6096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70" name="Text Box 17"/>
          <p:cNvSpPr txBox="1">
            <a:spLocks noChangeArrowheads="1"/>
          </p:cNvSpPr>
          <p:nvPr/>
        </p:nvSpPr>
        <p:spPr bwMode="auto">
          <a:xfrm>
            <a:off x="1418317" y="130016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R1</a:t>
            </a:r>
          </a:p>
        </p:txBody>
      </p:sp>
      <p:sp>
        <p:nvSpPr>
          <p:cNvPr id="2549771" name="Text Box 18"/>
          <p:cNvSpPr txBox="1">
            <a:spLocks noChangeArrowheads="1"/>
          </p:cNvSpPr>
          <p:nvPr/>
        </p:nvSpPr>
        <p:spPr bwMode="auto">
          <a:xfrm>
            <a:off x="3551917" y="130016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R2</a:t>
            </a:r>
          </a:p>
        </p:txBody>
      </p:sp>
      <p:sp>
        <p:nvSpPr>
          <p:cNvPr id="2549772" name="Text Box 19"/>
          <p:cNvSpPr txBox="1">
            <a:spLocks noChangeArrowheads="1"/>
          </p:cNvSpPr>
          <p:nvPr/>
        </p:nvSpPr>
        <p:spPr bwMode="auto">
          <a:xfrm>
            <a:off x="3475717" y="58674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R4</a:t>
            </a:r>
          </a:p>
        </p:txBody>
      </p:sp>
      <p:sp>
        <p:nvSpPr>
          <p:cNvPr id="2549773" name="Text Box 20"/>
          <p:cNvSpPr txBox="1">
            <a:spLocks noChangeArrowheads="1"/>
          </p:cNvSpPr>
          <p:nvPr/>
        </p:nvSpPr>
        <p:spPr bwMode="auto">
          <a:xfrm>
            <a:off x="1354817" y="515461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R3</a:t>
            </a:r>
          </a:p>
        </p:txBody>
      </p:sp>
      <p:sp>
        <p:nvSpPr>
          <p:cNvPr id="2549774" name="Rectangle 14"/>
          <p:cNvSpPr>
            <a:spLocks noChangeArrowheads="1"/>
          </p:cNvSpPr>
          <p:nvPr/>
        </p:nvSpPr>
        <p:spPr bwMode="auto">
          <a:xfrm>
            <a:off x="6032689" y="1392704"/>
            <a:ext cx="41663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Is there a cycle (</a:t>
            </a:r>
            <a:r>
              <a:rPr lang="en-US" dirty="0" err="1"/>
              <a:t>ie</a:t>
            </a:r>
            <a:r>
              <a:rPr lang="en-US" dirty="0"/>
              <a:t>. some number of vertices connected in a closed chain)?</a:t>
            </a:r>
          </a:p>
        </p:txBody>
      </p:sp>
      <p:sp>
        <p:nvSpPr>
          <p:cNvPr id="25497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Resource Allocation Graph</a:t>
            </a:r>
          </a:p>
        </p:txBody>
      </p:sp>
      <p:sp>
        <p:nvSpPr>
          <p:cNvPr id="2549781" name="Oval 10"/>
          <p:cNvSpPr>
            <a:spLocks noChangeArrowheads="1"/>
          </p:cNvSpPr>
          <p:nvPr/>
        </p:nvSpPr>
        <p:spPr bwMode="auto">
          <a:xfrm>
            <a:off x="1594529" y="1981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82" name="Oval 11"/>
          <p:cNvSpPr>
            <a:spLocks noChangeArrowheads="1"/>
          </p:cNvSpPr>
          <p:nvPr/>
        </p:nvSpPr>
        <p:spPr bwMode="auto">
          <a:xfrm>
            <a:off x="3728129" y="1981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83" name="Oval 12"/>
          <p:cNvSpPr>
            <a:spLocks noChangeArrowheads="1"/>
          </p:cNvSpPr>
          <p:nvPr/>
        </p:nvSpPr>
        <p:spPr bwMode="auto">
          <a:xfrm>
            <a:off x="3651929" y="49530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84" name="Oval 13"/>
          <p:cNvSpPr>
            <a:spLocks noChangeArrowheads="1"/>
          </p:cNvSpPr>
          <p:nvPr/>
        </p:nvSpPr>
        <p:spPr bwMode="auto">
          <a:xfrm>
            <a:off x="3651929" y="5257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85" name="Oval 14"/>
          <p:cNvSpPr>
            <a:spLocks noChangeArrowheads="1"/>
          </p:cNvSpPr>
          <p:nvPr/>
        </p:nvSpPr>
        <p:spPr bwMode="auto">
          <a:xfrm>
            <a:off x="3651929" y="5562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86" name="Oval 15"/>
          <p:cNvSpPr>
            <a:spLocks noChangeArrowheads="1"/>
          </p:cNvSpPr>
          <p:nvPr/>
        </p:nvSpPr>
        <p:spPr bwMode="auto">
          <a:xfrm>
            <a:off x="1721529" y="4808538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87" name="Oval 16"/>
          <p:cNvSpPr>
            <a:spLocks noChangeArrowheads="1"/>
          </p:cNvSpPr>
          <p:nvPr/>
        </p:nvSpPr>
        <p:spPr bwMode="auto">
          <a:xfrm>
            <a:off x="1364341" y="4808538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49788" name="Line 22"/>
          <p:cNvSpPr>
            <a:spLocks noChangeShapeType="1"/>
          </p:cNvSpPr>
          <p:nvPr/>
        </p:nvSpPr>
        <p:spPr bwMode="auto">
          <a:xfrm>
            <a:off x="1670729" y="2057400"/>
            <a:ext cx="914400" cy="1066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89" name="Line 24"/>
          <p:cNvSpPr>
            <a:spLocks noChangeShapeType="1"/>
          </p:cNvSpPr>
          <p:nvPr/>
        </p:nvSpPr>
        <p:spPr bwMode="auto">
          <a:xfrm>
            <a:off x="3804329" y="2057400"/>
            <a:ext cx="762000" cy="990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90" name="Line 25"/>
          <p:cNvSpPr>
            <a:spLocks noChangeShapeType="1"/>
          </p:cNvSpPr>
          <p:nvPr/>
        </p:nvSpPr>
        <p:spPr bwMode="auto">
          <a:xfrm flipV="1">
            <a:off x="1783441" y="3810001"/>
            <a:ext cx="801688" cy="1082675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91" name="Line 26"/>
          <p:cNvSpPr>
            <a:spLocks noChangeShapeType="1"/>
          </p:cNvSpPr>
          <p:nvPr/>
        </p:nvSpPr>
        <p:spPr bwMode="auto">
          <a:xfrm flipH="1" flipV="1">
            <a:off x="1061129" y="3802063"/>
            <a:ext cx="385762" cy="111125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79" name="Rectangle 19"/>
          <p:cNvSpPr>
            <a:spLocks noChangeArrowheads="1"/>
          </p:cNvSpPr>
          <p:nvPr/>
        </p:nvSpPr>
        <p:spPr bwMode="auto">
          <a:xfrm>
            <a:off x="6032688" y="5573713"/>
            <a:ext cx="3452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Is there deadlock?</a:t>
            </a:r>
          </a:p>
        </p:txBody>
      </p:sp>
      <p:sp>
        <p:nvSpPr>
          <p:cNvPr id="2549799" name="Freeform 39"/>
          <p:cNvSpPr>
            <a:spLocks/>
          </p:cNvSpPr>
          <p:nvPr/>
        </p:nvSpPr>
        <p:spPr bwMode="auto">
          <a:xfrm>
            <a:off x="962704" y="2220913"/>
            <a:ext cx="3903662" cy="2557462"/>
          </a:xfrm>
          <a:custGeom>
            <a:avLst/>
            <a:gdLst>
              <a:gd name="T0" fmla="*/ 90 w 2459"/>
              <a:gd name="T1" fmla="*/ 455 h 1611"/>
              <a:gd name="T2" fmla="*/ 429 w 2459"/>
              <a:gd name="T3" fmla="*/ 36 h 1611"/>
              <a:gd name="T4" fmla="*/ 1152 w 2459"/>
              <a:gd name="T5" fmla="*/ 652 h 1611"/>
              <a:gd name="T6" fmla="*/ 1743 w 2459"/>
              <a:gd name="T7" fmla="*/ 21 h 1611"/>
              <a:gd name="T8" fmla="*/ 2238 w 2459"/>
              <a:gd name="T9" fmla="*/ 779 h 1611"/>
              <a:gd name="T10" fmla="*/ 419 w 2459"/>
              <a:gd name="T11" fmla="*/ 1572 h 1611"/>
              <a:gd name="T12" fmla="*/ 0 w 2459"/>
              <a:gd name="T13" fmla="*/ 101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1611">
                <a:moveTo>
                  <a:pt x="90" y="455"/>
                </a:moveTo>
                <a:cubicBezTo>
                  <a:pt x="171" y="229"/>
                  <a:pt x="252" y="3"/>
                  <a:pt x="429" y="36"/>
                </a:cubicBezTo>
                <a:cubicBezTo>
                  <a:pt x="606" y="69"/>
                  <a:pt x="933" y="655"/>
                  <a:pt x="1152" y="652"/>
                </a:cubicBezTo>
                <a:cubicBezTo>
                  <a:pt x="1371" y="649"/>
                  <a:pt x="1562" y="0"/>
                  <a:pt x="1743" y="21"/>
                </a:cubicBezTo>
                <a:cubicBezTo>
                  <a:pt x="1924" y="42"/>
                  <a:pt x="2459" y="521"/>
                  <a:pt x="2238" y="779"/>
                </a:cubicBezTo>
                <a:cubicBezTo>
                  <a:pt x="2017" y="1037"/>
                  <a:pt x="792" y="1533"/>
                  <a:pt x="419" y="1572"/>
                </a:cubicBezTo>
                <a:cubicBezTo>
                  <a:pt x="46" y="1611"/>
                  <a:pt x="70" y="1109"/>
                  <a:pt x="0" y="1016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ysDot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49800" name="Rectangle 40"/>
          <p:cNvSpPr>
            <a:spLocks noChangeArrowheads="1"/>
          </p:cNvSpPr>
          <p:nvPr/>
        </p:nvSpPr>
        <p:spPr bwMode="auto">
          <a:xfrm>
            <a:off x="6032689" y="4613702"/>
            <a:ext cx="45455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If the graph contains a cycle, deadlock MAY exist.</a:t>
            </a:r>
          </a:p>
        </p:txBody>
      </p:sp>
      <p:sp>
        <p:nvSpPr>
          <p:cNvPr id="2549801" name="Rectangle 41"/>
          <p:cNvSpPr>
            <a:spLocks noChangeArrowheads="1"/>
          </p:cNvSpPr>
          <p:nvPr/>
        </p:nvSpPr>
        <p:spPr bwMode="auto">
          <a:xfrm>
            <a:off x="6032689" y="3002340"/>
            <a:ext cx="38191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If a graph contains no cycles, then no process in the system is deadlocked.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8903306" y="5569249"/>
            <a:ext cx="686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Arial" charset="0"/>
              </a:rPr>
              <a:t>Yes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C9A0E5-1AF5-462F-A88E-D42F4A49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3B380-8F44-407C-88B4-A841C6D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4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4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7" grpId="0" animBg="1"/>
      <p:bldP spid="2549779" grpId="0"/>
      <p:bldP spid="2549799" grpId="0" animBg="1"/>
      <p:bldP spid="2549800" grpId="0"/>
      <p:bldP spid="2549801" grpId="0"/>
      <p:bldP spid="3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748" name="Line 17"/>
          <p:cNvSpPr>
            <a:spLocks noChangeShapeType="1"/>
          </p:cNvSpPr>
          <p:nvPr/>
        </p:nvSpPr>
        <p:spPr bwMode="auto">
          <a:xfrm flipV="1">
            <a:off x="2419350" y="2514601"/>
            <a:ext cx="946150" cy="84931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5751" name="Line 20"/>
          <p:cNvSpPr>
            <a:spLocks noChangeShapeType="1"/>
          </p:cNvSpPr>
          <p:nvPr/>
        </p:nvSpPr>
        <p:spPr bwMode="auto">
          <a:xfrm flipH="1">
            <a:off x="4127500" y="3581400"/>
            <a:ext cx="10668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5734" name="Rectangle 3"/>
          <p:cNvSpPr>
            <a:spLocks noChangeArrowheads="1"/>
          </p:cNvSpPr>
          <p:nvPr/>
        </p:nvSpPr>
        <p:spPr bwMode="auto">
          <a:xfrm>
            <a:off x="3441700" y="4191000"/>
            <a:ext cx="6096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05735" name="Oval 4"/>
          <p:cNvSpPr>
            <a:spLocks noChangeArrowheads="1"/>
          </p:cNvSpPr>
          <p:nvPr/>
        </p:nvSpPr>
        <p:spPr bwMode="auto">
          <a:xfrm>
            <a:off x="2070100" y="31242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rial" charset="0"/>
              </a:rPr>
              <a:t>P1</a:t>
            </a:r>
          </a:p>
        </p:txBody>
      </p:sp>
      <p:sp>
        <p:nvSpPr>
          <p:cNvPr id="2505736" name="Oval 5"/>
          <p:cNvSpPr>
            <a:spLocks noChangeArrowheads="1"/>
          </p:cNvSpPr>
          <p:nvPr/>
        </p:nvSpPr>
        <p:spPr bwMode="auto">
          <a:xfrm>
            <a:off x="5041900" y="13716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rial" charset="0"/>
              </a:rPr>
              <a:t>P2</a:t>
            </a:r>
          </a:p>
        </p:txBody>
      </p:sp>
      <p:sp>
        <p:nvSpPr>
          <p:cNvPr id="2505737" name="Oval 6"/>
          <p:cNvSpPr>
            <a:spLocks noChangeArrowheads="1"/>
          </p:cNvSpPr>
          <p:nvPr/>
        </p:nvSpPr>
        <p:spPr bwMode="auto">
          <a:xfrm>
            <a:off x="5118100" y="31242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rial" charset="0"/>
              </a:rPr>
              <a:t>P3</a:t>
            </a:r>
          </a:p>
        </p:txBody>
      </p:sp>
      <p:sp>
        <p:nvSpPr>
          <p:cNvPr id="2505738" name="Oval 7"/>
          <p:cNvSpPr>
            <a:spLocks noChangeArrowheads="1"/>
          </p:cNvSpPr>
          <p:nvPr/>
        </p:nvSpPr>
        <p:spPr bwMode="auto">
          <a:xfrm>
            <a:off x="3670300" y="4419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05739" name="Oval 8"/>
          <p:cNvSpPr>
            <a:spLocks noChangeArrowheads="1"/>
          </p:cNvSpPr>
          <p:nvPr/>
        </p:nvSpPr>
        <p:spPr bwMode="auto">
          <a:xfrm>
            <a:off x="3670300" y="4648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05740" name="Text Box 9"/>
          <p:cNvSpPr txBox="1">
            <a:spLocks noChangeArrowheads="1"/>
          </p:cNvSpPr>
          <p:nvPr/>
        </p:nvSpPr>
        <p:spPr bwMode="auto">
          <a:xfrm>
            <a:off x="3494089" y="48768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R2</a:t>
            </a:r>
          </a:p>
        </p:txBody>
      </p:sp>
      <p:sp>
        <p:nvSpPr>
          <p:cNvPr id="2169866" name="Text Box 10"/>
          <p:cNvSpPr txBox="1">
            <a:spLocks noChangeArrowheads="1"/>
          </p:cNvSpPr>
          <p:nvPr/>
        </p:nvSpPr>
        <p:spPr bwMode="auto">
          <a:xfrm>
            <a:off x="6643689" y="1703388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Is there a cycle?</a:t>
            </a:r>
          </a:p>
        </p:txBody>
      </p:sp>
      <p:sp>
        <p:nvSpPr>
          <p:cNvPr id="2169867" name="Text Box 11"/>
          <p:cNvSpPr txBox="1">
            <a:spLocks noChangeArrowheads="1"/>
          </p:cNvSpPr>
          <p:nvPr/>
        </p:nvSpPr>
        <p:spPr bwMode="auto">
          <a:xfrm>
            <a:off x="6630989" y="3311525"/>
            <a:ext cx="267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Is there deadlock?</a:t>
            </a:r>
          </a:p>
        </p:txBody>
      </p:sp>
      <p:sp>
        <p:nvSpPr>
          <p:cNvPr id="2505743" name="Oval 12"/>
          <p:cNvSpPr>
            <a:spLocks noChangeArrowheads="1"/>
          </p:cNvSpPr>
          <p:nvPr/>
        </p:nvSpPr>
        <p:spPr bwMode="auto">
          <a:xfrm>
            <a:off x="5118100" y="53340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rial" charset="0"/>
              </a:rPr>
              <a:t>P4</a:t>
            </a:r>
          </a:p>
        </p:txBody>
      </p:sp>
      <p:sp>
        <p:nvSpPr>
          <p:cNvPr id="2505744" name="Rectangle 13"/>
          <p:cNvSpPr>
            <a:spLocks noChangeArrowheads="1"/>
          </p:cNvSpPr>
          <p:nvPr/>
        </p:nvSpPr>
        <p:spPr bwMode="auto">
          <a:xfrm>
            <a:off x="3441700" y="2057400"/>
            <a:ext cx="6096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05745" name="Oval 14"/>
          <p:cNvSpPr>
            <a:spLocks noChangeArrowheads="1"/>
          </p:cNvSpPr>
          <p:nvPr/>
        </p:nvSpPr>
        <p:spPr bwMode="auto">
          <a:xfrm>
            <a:off x="3670300" y="2238375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05746" name="Oval 15"/>
          <p:cNvSpPr>
            <a:spLocks noChangeArrowheads="1"/>
          </p:cNvSpPr>
          <p:nvPr/>
        </p:nvSpPr>
        <p:spPr bwMode="auto">
          <a:xfrm>
            <a:off x="3670300" y="2514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Arial" charset="0"/>
            </a:endParaRPr>
          </a:p>
        </p:txBody>
      </p:sp>
      <p:sp>
        <p:nvSpPr>
          <p:cNvPr id="2505747" name="Text Box 16"/>
          <p:cNvSpPr txBox="1">
            <a:spLocks noChangeArrowheads="1"/>
          </p:cNvSpPr>
          <p:nvPr/>
        </p:nvSpPr>
        <p:spPr bwMode="auto">
          <a:xfrm>
            <a:off x="3494089" y="27432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R1</a:t>
            </a:r>
          </a:p>
        </p:txBody>
      </p:sp>
      <p:sp>
        <p:nvSpPr>
          <p:cNvPr id="2505749" name="Line 18"/>
          <p:cNvSpPr>
            <a:spLocks noChangeShapeType="1"/>
          </p:cNvSpPr>
          <p:nvPr/>
        </p:nvSpPr>
        <p:spPr bwMode="auto">
          <a:xfrm flipH="1" flipV="1">
            <a:off x="2640014" y="3694114"/>
            <a:ext cx="1106487" cy="801687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5750" name="Line 19"/>
          <p:cNvSpPr>
            <a:spLocks noChangeShapeType="1"/>
          </p:cNvSpPr>
          <p:nvPr/>
        </p:nvSpPr>
        <p:spPr bwMode="auto">
          <a:xfrm>
            <a:off x="3746500" y="4724400"/>
            <a:ext cx="1371600" cy="7620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5752" name="Line 21"/>
          <p:cNvSpPr>
            <a:spLocks noChangeShapeType="1"/>
          </p:cNvSpPr>
          <p:nvPr/>
        </p:nvSpPr>
        <p:spPr bwMode="auto">
          <a:xfrm flipV="1">
            <a:off x="3746500" y="1828800"/>
            <a:ext cx="1219200" cy="5334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5753" name="Line 22"/>
          <p:cNvSpPr>
            <a:spLocks noChangeShapeType="1"/>
          </p:cNvSpPr>
          <p:nvPr/>
        </p:nvSpPr>
        <p:spPr bwMode="auto">
          <a:xfrm>
            <a:off x="3746501" y="2590800"/>
            <a:ext cx="1368425" cy="609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5754" name="Freeform 26"/>
          <p:cNvSpPr>
            <a:spLocks/>
          </p:cNvSpPr>
          <p:nvPr/>
        </p:nvSpPr>
        <p:spPr bwMode="auto">
          <a:xfrm>
            <a:off x="2357438" y="2384425"/>
            <a:ext cx="2813050" cy="2051050"/>
          </a:xfrm>
          <a:custGeom>
            <a:avLst/>
            <a:gdLst>
              <a:gd name="T0" fmla="*/ 0 w 1843"/>
              <a:gd name="T1" fmla="*/ 413 h 1292"/>
              <a:gd name="T2" fmla="*/ 834 w 1843"/>
              <a:gd name="T3" fmla="*/ 39 h 1292"/>
              <a:gd name="T4" fmla="*/ 1830 w 1843"/>
              <a:gd name="T5" fmla="*/ 645 h 1292"/>
              <a:gd name="T6" fmla="*/ 910 w 1843"/>
              <a:gd name="T7" fmla="*/ 1247 h 1292"/>
              <a:gd name="T8" fmla="*/ 91 w 1843"/>
              <a:gd name="T9" fmla="*/ 918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3" h="1292">
                <a:moveTo>
                  <a:pt x="0" y="413"/>
                </a:moveTo>
                <a:cubicBezTo>
                  <a:pt x="264" y="206"/>
                  <a:pt x="529" y="0"/>
                  <a:pt x="834" y="39"/>
                </a:cubicBezTo>
                <a:cubicBezTo>
                  <a:pt x="1139" y="78"/>
                  <a:pt x="1817" y="444"/>
                  <a:pt x="1830" y="645"/>
                </a:cubicBezTo>
                <a:cubicBezTo>
                  <a:pt x="1843" y="846"/>
                  <a:pt x="1200" y="1202"/>
                  <a:pt x="910" y="1247"/>
                </a:cubicBezTo>
                <a:cubicBezTo>
                  <a:pt x="620" y="1292"/>
                  <a:pt x="355" y="1105"/>
                  <a:pt x="91" y="918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ysDot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7791451" y="2413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Yes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891680" y="4257032"/>
            <a:ext cx="579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Arial" charset="0"/>
              </a:rPr>
              <a:t>No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F2D8A-E175-47F2-B920-6E8B7AD2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5FB5-B964-4E51-9C3C-7D14EA4B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B391B-6CD8-41F5-A39E-674BADD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0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69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9866" grpId="0" build="p" autoUpdateAnimBg="0"/>
      <p:bldP spid="2169867" grpId="0" build="p" autoUpdateAnimBg="0"/>
      <p:bldP spid="2505754" grpId="0" animBg="1"/>
      <p:bldP spid="2" grpId="0" build="p" autoUpdateAnimBg="0"/>
      <p:bldP spid="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pitchFamily="18" charset="-120"/>
              </a:rPr>
              <a:t>Traffic Intersection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B27EA-DBC5-4A50-8E94-98B19F46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2BB97-F446-4C2F-B4D6-8D414D98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425489" y="1689756"/>
            <a:ext cx="2899442" cy="1755876"/>
            <a:chOff x="960" y="928"/>
            <a:chExt cx="3840" cy="2928"/>
          </a:xfrm>
        </p:grpSpPr>
        <p:pic>
          <p:nvPicPr>
            <p:cNvPr id="6" name="Picture 2" descr="Car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930"/>
              <a:ext cx="407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ar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285"/>
              <a:ext cx="864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Car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485"/>
              <a:ext cx="91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 descr="Car6x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615"/>
              <a:ext cx="417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 descr="Car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368"/>
              <a:ext cx="67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 descr="Car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368"/>
              <a:ext cx="67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8" descr="car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984"/>
              <a:ext cx="55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" descr="car_re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2128"/>
              <a:ext cx="5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960" y="928"/>
              <a:ext cx="1536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264" y="928"/>
              <a:ext cx="1536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60" y="2704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264" y="2704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960" y="236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264" y="236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880" y="1072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880" y="270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22" y="3057037"/>
            <a:ext cx="4914900" cy="29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4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78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Handling Deadlock</a:t>
            </a:r>
          </a:p>
        </p:txBody>
      </p:sp>
      <p:sp>
        <p:nvSpPr>
          <p:cNvPr id="217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0081" y="1233488"/>
            <a:ext cx="10332720" cy="531336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Four general approaches exist for dealing with deadlock.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/>
              <a:t>Prevent deadlock</a:t>
            </a:r>
          </a:p>
          <a:p>
            <a:pPr lvl="2"/>
            <a:r>
              <a:rPr lang="en-US" sz="2000" dirty="0"/>
              <a:t>by adopting a policy that eliminates one of the conditions.</a:t>
            </a:r>
          </a:p>
          <a:p>
            <a:pPr marL="914400" lvl="1" indent="-457200">
              <a:buSzPct val="100000"/>
              <a:buFont typeface="+mj-lt"/>
              <a:buAutoNum type="arabicPeriod" startAt="2"/>
            </a:pPr>
            <a:r>
              <a:rPr lang="en-US" sz="2400" dirty="0"/>
              <a:t>Avoid deadlock</a:t>
            </a:r>
          </a:p>
          <a:p>
            <a:pPr lvl="2"/>
            <a:r>
              <a:rPr lang="en-US" sz="2000" dirty="0"/>
              <a:t>by making the appropriate dynamic choices based on the current state of resource allocation.</a:t>
            </a:r>
          </a:p>
          <a:p>
            <a:pPr marL="914400" lvl="1" indent="-457200">
              <a:buSzPct val="100000"/>
              <a:buFont typeface="+mj-lt"/>
              <a:buAutoNum type="arabicPeriod" startAt="3"/>
            </a:pPr>
            <a:r>
              <a:rPr lang="en-US" sz="2400" dirty="0"/>
              <a:t>Detect Deadlock</a:t>
            </a:r>
          </a:p>
          <a:p>
            <a:pPr lvl="2"/>
            <a:r>
              <a:rPr lang="en-US" sz="2000" dirty="0"/>
              <a:t>by checking whether conditions 1 through 4 hold  and take action to recover.</a:t>
            </a:r>
          </a:p>
          <a:p>
            <a:pPr marL="914400" lvl="1" indent="-457200">
              <a:buSzPct val="100000"/>
              <a:buFont typeface="+mj-lt"/>
              <a:buAutoNum type="arabicPeriod" startAt="4"/>
            </a:pPr>
            <a:r>
              <a:rPr lang="en-US" sz="2400" dirty="0"/>
              <a:t>Ignore Deadlock</a:t>
            </a:r>
          </a:p>
          <a:p>
            <a:pPr lvl="2"/>
            <a:r>
              <a:rPr lang="en-US" sz="2000" dirty="0"/>
              <a:t>System may hang, so??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7889C1-BA7E-464E-ACA7-0214A1E2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70F70-7333-48F4-9D8C-77E8D0B8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4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7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7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7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88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82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1. Prevent Deadlock</a:t>
            </a:r>
          </a:p>
        </p:txBody>
      </p:sp>
      <p:sp>
        <p:nvSpPr>
          <p:cNvPr id="2171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8369" y="1416050"/>
            <a:ext cx="9432688" cy="490855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Eliminate Mutual Exclusion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non-sharable resources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Eliminate Hold and wait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Guarantee that when a process requests a resource, it does not hold any other resources</a:t>
            </a:r>
          </a:p>
          <a:p>
            <a:pPr marL="1085850" lvl="2">
              <a:lnSpc>
                <a:spcPct val="90000"/>
              </a:lnSpc>
            </a:pPr>
            <a:r>
              <a:rPr lang="en-US" dirty="0"/>
              <a:t>System calls requesting resources precede all others</a:t>
            </a:r>
          </a:p>
          <a:p>
            <a:pPr marL="1085850" lvl="2">
              <a:lnSpc>
                <a:spcPct val="90000"/>
              </a:lnSpc>
            </a:pPr>
            <a:r>
              <a:rPr lang="en-US" dirty="0"/>
              <a:t>A process can only request resources when it has none</a:t>
            </a:r>
          </a:p>
          <a:p>
            <a:pPr marL="1085850" lvl="2">
              <a:lnSpc>
                <a:spcPct val="90000"/>
              </a:lnSpc>
            </a:pPr>
            <a:r>
              <a:rPr lang="en-US" dirty="0"/>
              <a:t>Usually results in low utilization of resources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Allow Preemption</a:t>
            </a:r>
          </a:p>
          <a:p>
            <a:pPr lvl="1"/>
            <a:r>
              <a:rPr lang="en-US" dirty="0"/>
              <a:t>If a process holds resources and requests more that cannot be allocated, all its other resources are preempted</a:t>
            </a:r>
          </a:p>
          <a:p>
            <a:pPr lvl="2"/>
            <a:r>
              <a:rPr lang="en-US" dirty="0"/>
              <a:t>If you can’t hold all, you can’t hold any</a:t>
            </a:r>
          </a:p>
          <a:p>
            <a:pPr lvl="2"/>
            <a:r>
              <a:rPr lang="en-US" dirty="0"/>
              <a:t>Process is restarted only when it can have all</a:t>
            </a:r>
          </a:p>
          <a:p>
            <a:pPr lvl="2"/>
            <a:r>
              <a:rPr lang="en-US" dirty="0"/>
              <a:t>Works for resources whose state can be easily saved and restored later such as registers or memory.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63ECD-38F4-4D47-ACB5-0EA71006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7FCB9-3CC9-41EC-970E-90686C24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7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7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7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7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7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7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7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7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7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92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1. Prevent Deadlock</a:t>
            </a:r>
          </a:p>
        </p:txBody>
      </p:sp>
      <p:sp>
        <p:nvSpPr>
          <p:cNvPr id="2173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8368" y="1416050"/>
            <a:ext cx="9824575" cy="3344863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Eliminate Circular Wait</a:t>
            </a:r>
          </a:p>
          <a:p>
            <a:pPr lvl="1"/>
            <a:r>
              <a:rPr lang="en-US" dirty="0"/>
              <a:t>Impose a total ordering of all resources (transitivity, </a:t>
            </a:r>
            <a:r>
              <a:rPr lang="en-US" dirty="0" err="1"/>
              <a:t>antisymmetry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Require that all processes request resources in increasing order.</a:t>
            </a:r>
          </a:p>
          <a:p>
            <a:pPr lvl="1"/>
            <a:r>
              <a:rPr lang="en-US" dirty="0"/>
              <a:t>Whenever a process requests a resource, it must release all resources that are lower</a:t>
            </a:r>
          </a:p>
          <a:p>
            <a:r>
              <a:rPr lang="en-US" sz="2400" dirty="0"/>
              <a:t>With this rule, the resource allocation graph can never have a cycle.</a:t>
            </a:r>
          </a:p>
          <a:p>
            <a:pPr lvl="1"/>
            <a:r>
              <a:rPr lang="en-US" dirty="0"/>
              <a:t>May be impossible to find an ordering that satisfies everyone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8015" y="4601817"/>
            <a:ext cx="25742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1 ≡  Card reader </a:t>
            </a:r>
          </a:p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2 ≡  Printer </a:t>
            </a:r>
          </a:p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3 ≡  Plotter </a:t>
            </a:r>
          </a:p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4 ≡  Tape drive </a:t>
            </a:r>
          </a:p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5 ≡  Card punch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4601817"/>
            <a:ext cx="51385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Processes request resources whenever, but must be made in numerical order.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 process may request first printer and then a tape drive (order: 2, 4), but not a plotter and then a printer (order: 3, 2).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E9D05-7A36-4680-A589-47A31CA5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A4657-C450-4281-9EFE-7CBF667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7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7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955" grpId="0" build="p"/>
      <p:bldP spid="2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30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2. Avoid Deadlock</a:t>
            </a:r>
          </a:p>
        </p:txBody>
      </p:sp>
      <p:sp>
        <p:nvSpPr>
          <p:cNvPr id="25303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0080" y="1395413"/>
            <a:ext cx="9370695" cy="50165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Allow general requests, but grant only when </a:t>
            </a:r>
            <a:r>
              <a:rPr lang="en-US" sz="2400" b="1" i="1" dirty="0"/>
              <a:t>safe</a:t>
            </a:r>
          </a:p>
          <a:p>
            <a:r>
              <a:rPr lang="en-US" sz="2400" dirty="0"/>
              <a:t>Assume we know the maximum requests (claims) for each process</a:t>
            </a:r>
          </a:p>
          <a:p>
            <a:pPr lvl="1"/>
            <a:r>
              <a:rPr lang="en-US" dirty="0"/>
              <a:t>Process must state it needs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. max of 5 A objects, 3 B objects, 2 C objects.</a:t>
            </a:r>
          </a:p>
          <a:p>
            <a:pPr lvl="1"/>
            <a:r>
              <a:rPr lang="en-US" dirty="0"/>
              <a:t>Do not need to use its max claims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. Ok to set max=5 and only use 3</a:t>
            </a:r>
          </a:p>
          <a:p>
            <a:pPr lvl="1"/>
            <a:r>
              <a:rPr lang="en-US" dirty="0"/>
              <a:t>Can make requests at any time and in any order</a:t>
            </a:r>
          </a:p>
          <a:p>
            <a:r>
              <a:rPr lang="en-US" sz="2400" dirty="0"/>
              <a:t>Process Initiation Denial</a:t>
            </a:r>
          </a:p>
          <a:p>
            <a:pPr lvl="1"/>
            <a:r>
              <a:rPr lang="en-US" dirty="0"/>
              <a:t>Track current allocations</a:t>
            </a:r>
          </a:p>
          <a:p>
            <a:pPr lvl="1"/>
            <a:r>
              <a:rPr lang="en-US" dirty="0"/>
              <a:t>Assume all processes may make maximum requests at the same time</a:t>
            </a:r>
          </a:p>
          <a:p>
            <a:pPr lvl="1"/>
            <a:r>
              <a:rPr lang="en-US" dirty="0"/>
              <a:t>Only start process if it can’t result in deadlock regardless of allocations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36D2FC-0D79-4795-9478-09107EA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CEF90-4413-4008-BD47-CF76FDC3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38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35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Resource Allocation Denial</a:t>
            </a:r>
          </a:p>
        </p:txBody>
      </p:sp>
      <p:sp>
        <p:nvSpPr>
          <p:cNvPr id="25323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8368" y="1416050"/>
            <a:ext cx="9737489" cy="254952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Safe State</a:t>
            </a:r>
            <a:r>
              <a:rPr lang="en-US" sz="2400" dirty="0"/>
              <a:t> – We can finish all processes by some scheduling sequence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Finish P1, P4, P2, P5, P3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Banker’s Algorithm</a:t>
            </a:r>
            <a:r>
              <a:rPr lang="en-US" sz="2000" dirty="0"/>
              <a:t> (Dijkstra)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Reject a request if it exceeds the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    processes’ declared maximum claims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Grant a request if the new state would be safe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18" y="1930180"/>
            <a:ext cx="2253201" cy="182868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8368" y="3891879"/>
            <a:ext cx="9656064" cy="250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kern="0" dirty="0"/>
              <a:t>Determining if a state is safe</a:t>
            </a:r>
          </a:p>
          <a:p>
            <a:pPr lvl="1">
              <a:lnSpc>
                <a:spcPct val="90000"/>
              </a:lnSpc>
            </a:pPr>
            <a:r>
              <a:rPr lang="en-US" sz="2000" kern="0" dirty="0"/>
              <a:t>Find any process P</a:t>
            </a:r>
            <a:r>
              <a:rPr lang="en-US" sz="2000" kern="0" baseline="-25000" dirty="0"/>
              <a:t>i</a:t>
            </a:r>
            <a:r>
              <a:rPr lang="en-US" sz="2000" kern="0" dirty="0"/>
              <a:t> for which we can meet it’s maximum requests</a:t>
            </a:r>
          </a:p>
          <a:p>
            <a:pPr lvl="2">
              <a:lnSpc>
                <a:spcPct val="90000"/>
              </a:lnSpc>
            </a:pPr>
            <a:r>
              <a:rPr lang="en-US" sz="2000" kern="0" dirty="0"/>
              <a:t>Don't forget already allocated resources</a:t>
            </a:r>
          </a:p>
          <a:p>
            <a:pPr lvl="1">
              <a:lnSpc>
                <a:spcPct val="90000"/>
              </a:lnSpc>
            </a:pPr>
            <a:r>
              <a:rPr lang="en-US" sz="2000" kern="0" dirty="0"/>
              <a:t>Mark P</a:t>
            </a:r>
            <a:r>
              <a:rPr lang="en-US" sz="2000" kern="0" baseline="-25000" dirty="0"/>
              <a:t>i</a:t>
            </a:r>
            <a:r>
              <a:rPr lang="en-US" sz="2000" kern="0" dirty="0"/>
              <a:t> as “done”, add its resources to available resource pool</a:t>
            </a:r>
          </a:p>
          <a:p>
            <a:pPr lvl="1">
              <a:lnSpc>
                <a:spcPct val="90000"/>
              </a:lnSpc>
            </a:pPr>
            <a:r>
              <a:rPr lang="en-US" sz="2000" kern="0" dirty="0"/>
              <a:t>State is </a:t>
            </a:r>
            <a:r>
              <a:rPr lang="en-US" sz="2000" i="1" kern="0" dirty="0"/>
              <a:t>safe</a:t>
            </a:r>
            <a:r>
              <a:rPr lang="en-US" sz="2000" kern="0" dirty="0"/>
              <a:t> if we can mark all processes as “done”</a:t>
            </a:r>
          </a:p>
          <a:p>
            <a:pPr>
              <a:lnSpc>
                <a:spcPct val="90000"/>
              </a:lnSpc>
            </a:pPr>
            <a:r>
              <a:rPr lang="en-US" sz="2400" kern="0" dirty="0"/>
              <a:t>Block a process if the resources are not currently available or the new state is not safe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5F87-D852-4AB2-B790-9698F83C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D8C37-29C2-4E61-B388-449CBB71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2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32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32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32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32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32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2358" grpId="0" build="p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 382"/>
          <p:cNvSpPr>
            <a:spLocks noChangeArrowheads="1"/>
          </p:cNvSpPr>
          <p:nvPr/>
        </p:nvSpPr>
        <p:spPr bwMode="auto">
          <a:xfrm>
            <a:off x="1311275" y="2538322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40" name="Oval 382"/>
          <p:cNvSpPr>
            <a:spLocks noChangeArrowheads="1"/>
          </p:cNvSpPr>
          <p:nvPr/>
        </p:nvSpPr>
        <p:spPr bwMode="auto">
          <a:xfrm>
            <a:off x="1311275" y="2068514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41" name="Oval 382"/>
          <p:cNvSpPr>
            <a:spLocks noChangeArrowheads="1"/>
          </p:cNvSpPr>
          <p:nvPr/>
        </p:nvSpPr>
        <p:spPr bwMode="auto">
          <a:xfrm>
            <a:off x="1311275" y="3008130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42" name="Oval 382"/>
          <p:cNvSpPr>
            <a:spLocks noChangeArrowheads="1"/>
          </p:cNvSpPr>
          <p:nvPr/>
        </p:nvSpPr>
        <p:spPr bwMode="auto">
          <a:xfrm>
            <a:off x="1311275" y="3477938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53440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Banker’s Algorithm Example</a:t>
            </a:r>
          </a:p>
        </p:txBody>
      </p:sp>
      <p:graphicFrame>
        <p:nvGraphicFramePr>
          <p:cNvPr id="2209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14011"/>
              </p:ext>
            </p:extLst>
          </p:nvPr>
        </p:nvGraphicFramePr>
        <p:xfrm>
          <a:off x="2679700" y="4103688"/>
          <a:ext cx="1976438" cy="81915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098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36172"/>
              </p:ext>
            </p:extLst>
          </p:nvPr>
        </p:nvGraphicFramePr>
        <p:xfrm>
          <a:off x="6737350" y="4065588"/>
          <a:ext cx="1974850" cy="86995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098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10447"/>
              </p:ext>
            </p:extLst>
          </p:nvPr>
        </p:nvGraphicFramePr>
        <p:xfrm>
          <a:off x="1133475" y="1617664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34463" name="Text Box 80"/>
          <p:cNvSpPr txBox="1">
            <a:spLocks noChangeArrowheads="1"/>
          </p:cNvSpPr>
          <p:nvPr/>
        </p:nvSpPr>
        <p:spPr bwMode="auto">
          <a:xfrm>
            <a:off x="1311275" y="1430338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Claim</a:t>
            </a:r>
          </a:p>
        </p:txBody>
      </p:sp>
      <p:grpSp>
        <p:nvGrpSpPr>
          <p:cNvPr id="2534464" name="Group 81"/>
          <p:cNvGrpSpPr>
            <a:grpSpLocks/>
          </p:cNvGrpSpPr>
          <p:nvPr/>
        </p:nvGrpSpPr>
        <p:grpSpPr bwMode="auto">
          <a:xfrm>
            <a:off x="4076700" y="1430338"/>
            <a:ext cx="2597150" cy="2463800"/>
            <a:chOff x="1992" y="733"/>
            <a:chExt cx="1636" cy="1552"/>
          </a:xfrm>
        </p:grpSpPr>
        <p:sp>
          <p:nvSpPr>
            <p:cNvPr id="2534465" name="Rectangle 82"/>
            <p:cNvSpPr>
              <a:spLocks noChangeArrowheads="1"/>
            </p:cNvSpPr>
            <p:nvPr/>
          </p:nvSpPr>
          <p:spPr bwMode="auto">
            <a:xfrm>
              <a:off x="3219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2</a:t>
              </a:r>
            </a:p>
          </p:txBody>
        </p:sp>
        <p:sp>
          <p:nvSpPr>
            <p:cNvPr id="2534466" name="Rectangle 83"/>
            <p:cNvSpPr>
              <a:spLocks noChangeArrowheads="1"/>
            </p:cNvSpPr>
            <p:nvPr/>
          </p:nvSpPr>
          <p:spPr bwMode="auto">
            <a:xfrm>
              <a:off x="2810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467" name="Rectangle 84"/>
            <p:cNvSpPr>
              <a:spLocks noChangeArrowheads="1"/>
            </p:cNvSpPr>
            <p:nvPr/>
          </p:nvSpPr>
          <p:spPr bwMode="auto">
            <a:xfrm>
              <a:off x="2401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468" name="Rectangle 85"/>
            <p:cNvSpPr>
              <a:spLocks noChangeArrowheads="1"/>
            </p:cNvSpPr>
            <p:nvPr/>
          </p:nvSpPr>
          <p:spPr bwMode="auto">
            <a:xfrm>
              <a:off x="1992" y="1998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4</a:t>
              </a:r>
            </a:p>
          </p:txBody>
        </p:sp>
        <p:sp>
          <p:nvSpPr>
            <p:cNvPr id="2534469" name="Rectangle 86"/>
            <p:cNvSpPr>
              <a:spLocks noChangeArrowheads="1"/>
            </p:cNvSpPr>
            <p:nvPr/>
          </p:nvSpPr>
          <p:spPr bwMode="auto">
            <a:xfrm>
              <a:off x="3219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470" name="Rectangle 87"/>
            <p:cNvSpPr>
              <a:spLocks noChangeArrowheads="1"/>
            </p:cNvSpPr>
            <p:nvPr/>
          </p:nvSpPr>
          <p:spPr bwMode="auto">
            <a:xfrm>
              <a:off x="2810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471" name="Rectangle 88"/>
            <p:cNvSpPr>
              <a:spLocks noChangeArrowheads="1"/>
            </p:cNvSpPr>
            <p:nvPr/>
          </p:nvSpPr>
          <p:spPr bwMode="auto">
            <a:xfrm>
              <a:off x="2401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2</a:t>
              </a:r>
            </a:p>
          </p:txBody>
        </p:sp>
        <p:sp>
          <p:nvSpPr>
            <p:cNvPr id="2534472" name="Rectangle 89"/>
            <p:cNvSpPr>
              <a:spLocks noChangeArrowheads="1"/>
            </p:cNvSpPr>
            <p:nvPr/>
          </p:nvSpPr>
          <p:spPr bwMode="auto">
            <a:xfrm>
              <a:off x="1992" y="1711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3</a:t>
              </a:r>
            </a:p>
          </p:txBody>
        </p:sp>
        <p:sp>
          <p:nvSpPr>
            <p:cNvPr id="2534473" name="Rectangle 90"/>
            <p:cNvSpPr>
              <a:spLocks noChangeArrowheads="1"/>
            </p:cNvSpPr>
            <p:nvPr/>
          </p:nvSpPr>
          <p:spPr bwMode="auto">
            <a:xfrm>
              <a:off x="3219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474" name="Rectangle 91"/>
            <p:cNvSpPr>
              <a:spLocks noChangeArrowheads="1"/>
            </p:cNvSpPr>
            <p:nvPr/>
          </p:nvSpPr>
          <p:spPr bwMode="auto">
            <a:xfrm>
              <a:off x="2810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475" name="Rectangle 92"/>
            <p:cNvSpPr>
              <a:spLocks noChangeArrowheads="1"/>
            </p:cNvSpPr>
            <p:nvPr/>
          </p:nvSpPr>
          <p:spPr bwMode="auto">
            <a:xfrm>
              <a:off x="2401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5</a:t>
              </a:r>
            </a:p>
          </p:txBody>
        </p:sp>
        <p:sp>
          <p:nvSpPr>
            <p:cNvPr id="2534476" name="Rectangle 93"/>
            <p:cNvSpPr>
              <a:spLocks noChangeArrowheads="1"/>
            </p:cNvSpPr>
            <p:nvPr/>
          </p:nvSpPr>
          <p:spPr bwMode="auto">
            <a:xfrm>
              <a:off x="1992" y="1424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2</a:t>
              </a:r>
            </a:p>
          </p:txBody>
        </p:sp>
        <p:sp>
          <p:nvSpPr>
            <p:cNvPr id="2534477" name="Rectangle 94"/>
            <p:cNvSpPr>
              <a:spLocks noChangeArrowheads="1"/>
            </p:cNvSpPr>
            <p:nvPr/>
          </p:nvSpPr>
          <p:spPr bwMode="auto">
            <a:xfrm>
              <a:off x="1992" y="1137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1</a:t>
              </a:r>
            </a:p>
          </p:txBody>
        </p:sp>
        <p:sp>
          <p:nvSpPr>
            <p:cNvPr id="2534478" name="Rectangle 95"/>
            <p:cNvSpPr>
              <a:spLocks noChangeArrowheads="1"/>
            </p:cNvSpPr>
            <p:nvPr/>
          </p:nvSpPr>
          <p:spPr bwMode="auto">
            <a:xfrm>
              <a:off x="1992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latin typeface="Arial" charset="0"/>
              </a:endParaRPr>
            </a:p>
          </p:txBody>
        </p:sp>
        <p:sp>
          <p:nvSpPr>
            <p:cNvPr id="2534479" name="Rectangle 96"/>
            <p:cNvSpPr>
              <a:spLocks noChangeArrowheads="1"/>
            </p:cNvSpPr>
            <p:nvPr/>
          </p:nvSpPr>
          <p:spPr bwMode="auto">
            <a:xfrm>
              <a:off x="3219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480" name="Rectangle 97"/>
            <p:cNvSpPr>
              <a:spLocks noChangeArrowheads="1"/>
            </p:cNvSpPr>
            <p:nvPr/>
          </p:nvSpPr>
          <p:spPr bwMode="auto">
            <a:xfrm>
              <a:off x="2810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481" name="Rectangle 98"/>
            <p:cNvSpPr>
              <a:spLocks noChangeArrowheads="1"/>
            </p:cNvSpPr>
            <p:nvPr/>
          </p:nvSpPr>
          <p:spPr bwMode="auto">
            <a:xfrm>
              <a:off x="2401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482" name="Rectangle 99"/>
            <p:cNvSpPr>
              <a:spLocks noChangeArrowheads="1"/>
            </p:cNvSpPr>
            <p:nvPr/>
          </p:nvSpPr>
          <p:spPr bwMode="auto">
            <a:xfrm>
              <a:off x="3219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C</a:t>
              </a:r>
            </a:p>
          </p:txBody>
        </p:sp>
        <p:sp>
          <p:nvSpPr>
            <p:cNvPr id="2534483" name="Rectangle 100"/>
            <p:cNvSpPr>
              <a:spLocks noChangeArrowheads="1"/>
            </p:cNvSpPr>
            <p:nvPr/>
          </p:nvSpPr>
          <p:spPr bwMode="auto">
            <a:xfrm>
              <a:off x="2810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B</a:t>
              </a:r>
            </a:p>
          </p:txBody>
        </p:sp>
        <p:sp>
          <p:nvSpPr>
            <p:cNvPr id="2534484" name="Rectangle 101"/>
            <p:cNvSpPr>
              <a:spLocks noChangeArrowheads="1"/>
            </p:cNvSpPr>
            <p:nvPr/>
          </p:nvSpPr>
          <p:spPr bwMode="auto">
            <a:xfrm>
              <a:off x="2401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A</a:t>
              </a:r>
            </a:p>
          </p:txBody>
        </p:sp>
        <p:sp>
          <p:nvSpPr>
            <p:cNvPr id="2534485" name="Line 102"/>
            <p:cNvSpPr>
              <a:spLocks noChangeShapeType="1"/>
            </p:cNvSpPr>
            <p:nvPr/>
          </p:nvSpPr>
          <p:spPr bwMode="auto">
            <a:xfrm>
              <a:off x="1992" y="859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86" name="Line 103"/>
            <p:cNvSpPr>
              <a:spLocks noChangeShapeType="1"/>
            </p:cNvSpPr>
            <p:nvPr/>
          </p:nvSpPr>
          <p:spPr bwMode="auto">
            <a:xfrm>
              <a:off x="2810" y="859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87" name="Line 104"/>
            <p:cNvSpPr>
              <a:spLocks noChangeShapeType="1"/>
            </p:cNvSpPr>
            <p:nvPr/>
          </p:nvSpPr>
          <p:spPr bwMode="auto">
            <a:xfrm>
              <a:off x="1992" y="113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88" name="Line 105"/>
            <p:cNvSpPr>
              <a:spLocks noChangeShapeType="1"/>
            </p:cNvSpPr>
            <p:nvPr/>
          </p:nvSpPr>
          <p:spPr bwMode="auto">
            <a:xfrm>
              <a:off x="3219" y="859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89" name="Line 106"/>
            <p:cNvSpPr>
              <a:spLocks noChangeShapeType="1"/>
            </p:cNvSpPr>
            <p:nvPr/>
          </p:nvSpPr>
          <p:spPr bwMode="auto">
            <a:xfrm>
              <a:off x="2810" y="1137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0" name="Line 107"/>
            <p:cNvSpPr>
              <a:spLocks noChangeShapeType="1"/>
            </p:cNvSpPr>
            <p:nvPr/>
          </p:nvSpPr>
          <p:spPr bwMode="auto">
            <a:xfrm>
              <a:off x="3219" y="1137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1" name="Line 108"/>
            <p:cNvSpPr>
              <a:spLocks noChangeShapeType="1"/>
            </p:cNvSpPr>
            <p:nvPr/>
          </p:nvSpPr>
          <p:spPr bwMode="auto">
            <a:xfrm>
              <a:off x="3628" y="1137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2" name="Line 109"/>
            <p:cNvSpPr>
              <a:spLocks noChangeShapeType="1"/>
            </p:cNvSpPr>
            <p:nvPr/>
          </p:nvSpPr>
          <p:spPr bwMode="auto">
            <a:xfrm>
              <a:off x="1992" y="859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3" name="Line 110"/>
            <p:cNvSpPr>
              <a:spLocks noChangeShapeType="1"/>
            </p:cNvSpPr>
            <p:nvPr/>
          </p:nvSpPr>
          <p:spPr bwMode="auto">
            <a:xfrm>
              <a:off x="3628" y="859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4" name="Line 111"/>
            <p:cNvSpPr>
              <a:spLocks noChangeShapeType="1"/>
            </p:cNvSpPr>
            <p:nvPr/>
          </p:nvSpPr>
          <p:spPr bwMode="auto">
            <a:xfrm>
              <a:off x="1992" y="2285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5" name="Line 112"/>
            <p:cNvSpPr>
              <a:spLocks noChangeShapeType="1"/>
            </p:cNvSpPr>
            <p:nvPr/>
          </p:nvSpPr>
          <p:spPr bwMode="auto">
            <a:xfrm>
              <a:off x="2401" y="1137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6" name="Line 113"/>
            <p:cNvSpPr>
              <a:spLocks noChangeShapeType="1"/>
            </p:cNvSpPr>
            <p:nvPr/>
          </p:nvSpPr>
          <p:spPr bwMode="auto">
            <a:xfrm>
              <a:off x="1992" y="142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7" name="Line 114"/>
            <p:cNvSpPr>
              <a:spLocks noChangeShapeType="1"/>
            </p:cNvSpPr>
            <p:nvPr/>
          </p:nvSpPr>
          <p:spPr bwMode="auto">
            <a:xfrm>
              <a:off x="2401" y="1424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8" name="Line 115"/>
            <p:cNvSpPr>
              <a:spLocks noChangeShapeType="1"/>
            </p:cNvSpPr>
            <p:nvPr/>
          </p:nvSpPr>
          <p:spPr bwMode="auto">
            <a:xfrm>
              <a:off x="1992" y="171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9" name="Line 116"/>
            <p:cNvSpPr>
              <a:spLocks noChangeShapeType="1"/>
            </p:cNvSpPr>
            <p:nvPr/>
          </p:nvSpPr>
          <p:spPr bwMode="auto">
            <a:xfrm>
              <a:off x="2401" y="1711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00" name="Line 117"/>
            <p:cNvSpPr>
              <a:spLocks noChangeShapeType="1"/>
            </p:cNvSpPr>
            <p:nvPr/>
          </p:nvSpPr>
          <p:spPr bwMode="auto">
            <a:xfrm>
              <a:off x="1992" y="199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01" name="Line 118"/>
            <p:cNvSpPr>
              <a:spLocks noChangeShapeType="1"/>
            </p:cNvSpPr>
            <p:nvPr/>
          </p:nvSpPr>
          <p:spPr bwMode="auto">
            <a:xfrm>
              <a:off x="2401" y="1998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02" name="Line 119"/>
            <p:cNvSpPr>
              <a:spLocks noChangeShapeType="1"/>
            </p:cNvSpPr>
            <p:nvPr/>
          </p:nvSpPr>
          <p:spPr bwMode="auto">
            <a:xfrm>
              <a:off x="2401" y="228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03" name="Line 120"/>
            <p:cNvSpPr>
              <a:spLocks noChangeShapeType="1"/>
            </p:cNvSpPr>
            <p:nvPr/>
          </p:nvSpPr>
          <p:spPr bwMode="auto">
            <a:xfrm>
              <a:off x="2401" y="1137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04" name="Text Box 121"/>
            <p:cNvSpPr txBox="1">
              <a:spLocks noChangeArrowheads="1"/>
            </p:cNvSpPr>
            <p:nvPr/>
          </p:nvSpPr>
          <p:spPr bwMode="auto">
            <a:xfrm>
              <a:off x="2097" y="733"/>
              <a:ext cx="10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Allocation</a:t>
              </a:r>
            </a:p>
          </p:txBody>
        </p:sp>
      </p:grpSp>
      <p:sp>
        <p:nvSpPr>
          <p:cNvPr id="2534505" name="Text Box 122"/>
          <p:cNvSpPr txBox="1">
            <a:spLocks noChangeArrowheads="1"/>
          </p:cNvSpPr>
          <p:nvPr/>
        </p:nvSpPr>
        <p:spPr bwMode="auto">
          <a:xfrm>
            <a:off x="5143500" y="408463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Available</a:t>
            </a:r>
          </a:p>
        </p:txBody>
      </p:sp>
      <p:sp>
        <p:nvSpPr>
          <p:cNvPr id="2534506" name="Text Box 123"/>
          <p:cNvSpPr txBox="1">
            <a:spLocks noChangeArrowheads="1"/>
          </p:cNvSpPr>
          <p:nvPr/>
        </p:nvSpPr>
        <p:spPr bwMode="auto">
          <a:xfrm>
            <a:off x="1125539" y="4094163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Resource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6962775" y="1430339"/>
            <a:ext cx="2597150" cy="2460625"/>
            <a:chOff x="3810" y="733"/>
            <a:chExt cx="1636" cy="1550"/>
          </a:xfrm>
        </p:grpSpPr>
        <p:sp>
          <p:nvSpPr>
            <p:cNvPr id="2534508" name="Rectangle 125"/>
            <p:cNvSpPr>
              <a:spLocks noChangeArrowheads="1"/>
            </p:cNvSpPr>
            <p:nvPr/>
          </p:nvSpPr>
          <p:spPr bwMode="auto">
            <a:xfrm>
              <a:off x="5037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509" name="Rectangle 126"/>
            <p:cNvSpPr>
              <a:spLocks noChangeArrowheads="1"/>
            </p:cNvSpPr>
            <p:nvPr/>
          </p:nvSpPr>
          <p:spPr bwMode="auto">
            <a:xfrm>
              <a:off x="4628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2</a:t>
              </a:r>
            </a:p>
          </p:txBody>
        </p:sp>
        <p:sp>
          <p:nvSpPr>
            <p:cNvPr id="2534510" name="Rectangle 127"/>
            <p:cNvSpPr>
              <a:spLocks noChangeArrowheads="1"/>
            </p:cNvSpPr>
            <p:nvPr/>
          </p:nvSpPr>
          <p:spPr bwMode="auto">
            <a:xfrm>
              <a:off x="4219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4</a:t>
              </a:r>
            </a:p>
          </p:txBody>
        </p:sp>
        <p:sp>
          <p:nvSpPr>
            <p:cNvPr id="2534511" name="Rectangle 128"/>
            <p:cNvSpPr>
              <a:spLocks noChangeArrowheads="1"/>
            </p:cNvSpPr>
            <p:nvPr/>
          </p:nvSpPr>
          <p:spPr bwMode="auto">
            <a:xfrm>
              <a:off x="3810" y="1996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4</a:t>
              </a:r>
            </a:p>
          </p:txBody>
        </p:sp>
        <p:sp>
          <p:nvSpPr>
            <p:cNvPr id="2534512" name="Rectangle 129"/>
            <p:cNvSpPr>
              <a:spLocks noChangeArrowheads="1"/>
            </p:cNvSpPr>
            <p:nvPr/>
          </p:nvSpPr>
          <p:spPr bwMode="auto">
            <a:xfrm>
              <a:off x="5037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3</a:t>
              </a:r>
            </a:p>
          </p:txBody>
        </p:sp>
        <p:sp>
          <p:nvSpPr>
            <p:cNvPr id="2534513" name="Rectangle 130"/>
            <p:cNvSpPr>
              <a:spLocks noChangeArrowheads="1"/>
            </p:cNvSpPr>
            <p:nvPr/>
          </p:nvSpPr>
          <p:spPr bwMode="auto">
            <a:xfrm>
              <a:off x="4628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514" name="Rectangle 131"/>
            <p:cNvSpPr>
              <a:spLocks noChangeArrowheads="1"/>
            </p:cNvSpPr>
            <p:nvPr/>
          </p:nvSpPr>
          <p:spPr bwMode="auto">
            <a:xfrm>
              <a:off x="4219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515" name="Rectangle 132"/>
            <p:cNvSpPr>
              <a:spLocks noChangeArrowheads="1"/>
            </p:cNvSpPr>
            <p:nvPr/>
          </p:nvSpPr>
          <p:spPr bwMode="auto">
            <a:xfrm>
              <a:off x="3810" y="1709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3</a:t>
              </a:r>
            </a:p>
          </p:txBody>
        </p:sp>
        <p:sp>
          <p:nvSpPr>
            <p:cNvPr id="2534516" name="Rectangle 133"/>
            <p:cNvSpPr>
              <a:spLocks noChangeArrowheads="1"/>
            </p:cNvSpPr>
            <p:nvPr/>
          </p:nvSpPr>
          <p:spPr bwMode="auto">
            <a:xfrm>
              <a:off x="5037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2</a:t>
              </a:r>
            </a:p>
          </p:txBody>
        </p:sp>
        <p:sp>
          <p:nvSpPr>
            <p:cNvPr id="2534517" name="Rectangle 134"/>
            <p:cNvSpPr>
              <a:spLocks noChangeArrowheads="1"/>
            </p:cNvSpPr>
            <p:nvPr/>
          </p:nvSpPr>
          <p:spPr bwMode="auto">
            <a:xfrm>
              <a:off x="4628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518" name="Rectangle 135"/>
            <p:cNvSpPr>
              <a:spLocks noChangeArrowheads="1"/>
            </p:cNvSpPr>
            <p:nvPr/>
          </p:nvSpPr>
          <p:spPr bwMode="auto">
            <a:xfrm>
              <a:off x="4219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519" name="Rectangle 136"/>
            <p:cNvSpPr>
              <a:spLocks noChangeArrowheads="1"/>
            </p:cNvSpPr>
            <p:nvPr/>
          </p:nvSpPr>
          <p:spPr bwMode="auto">
            <a:xfrm>
              <a:off x="3810" y="1422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2</a:t>
              </a:r>
            </a:p>
          </p:txBody>
        </p:sp>
        <p:sp>
          <p:nvSpPr>
            <p:cNvPr id="2534520" name="Rectangle 137"/>
            <p:cNvSpPr>
              <a:spLocks noChangeArrowheads="1"/>
            </p:cNvSpPr>
            <p:nvPr/>
          </p:nvSpPr>
          <p:spPr bwMode="auto">
            <a:xfrm>
              <a:off x="3810" y="1135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1</a:t>
              </a:r>
            </a:p>
          </p:txBody>
        </p:sp>
        <p:sp>
          <p:nvSpPr>
            <p:cNvPr id="2534521" name="Rectangle 138"/>
            <p:cNvSpPr>
              <a:spLocks noChangeArrowheads="1"/>
            </p:cNvSpPr>
            <p:nvPr/>
          </p:nvSpPr>
          <p:spPr bwMode="auto">
            <a:xfrm>
              <a:off x="3810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latin typeface="Arial" charset="0"/>
              </a:endParaRPr>
            </a:p>
          </p:txBody>
        </p:sp>
        <p:sp>
          <p:nvSpPr>
            <p:cNvPr id="2534522" name="Rectangle 139"/>
            <p:cNvSpPr>
              <a:spLocks noChangeArrowheads="1"/>
            </p:cNvSpPr>
            <p:nvPr/>
          </p:nvSpPr>
          <p:spPr bwMode="auto">
            <a:xfrm>
              <a:off x="5037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2</a:t>
              </a:r>
            </a:p>
          </p:txBody>
        </p:sp>
        <p:sp>
          <p:nvSpPr>
            <p:cNvPr id="2534523" name="Rectangle 140"/>
            <p:cNvSpPr>
              <a:spLocks noChangeArrowheads="1"/>
            </p:cNvSpPr>
            <p:nvPr/>
          </p:nvSpPr>
          <p:spPr bwMode="auto">
            <a:xfrm>
              <a:off x="4628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2</a:t>
              </a:r>
            </a:p>
          </p:txBody>
        </p:sp>
        <p:sp>
          <p:nvSpPr>
            <p:cNvPr id="2534524" name="Rectangle 141"/>
            <p:cNvSpPr>
              <a:spLocks noChangeArrowheads="1"/>
            </p:cNvSpPr>
            <p:nvPr/>
          </p:nvSpPr>
          <p:spPr bwMode="auto">
            <a:xfrm>
              <a:off x="4219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2</a:t>
              </a:r>
            </a:p>
          </p:txBody>
        </p:sp>
        <p:sp>
          <p:nvSpPr>
            <p:cNvPr id="2534525" name="Rectangle 142"/>
            <p:cNvSpPr>
              <a:spLocks noChangeArrowheads="1"/>
            </p:cNvSpPr>
            <p:nvPr/>
          </p:nvSpPr>
          <p:spPr bwMode="auto">
            <a:xfrm>
              <a:off x="5037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C</a:t>
              </a:r>
            </a:p>
          </p:txBody>
        </p:sp>
        <p:sp>
          <p:nvSpPr>
            <p:cNvPr id="2534526" name="Rectangle 143"/>
            <p:cNvSpPr>
              <a:spLocks noChangeArrowheads="1"/>
            </p:cNvSpPr>
            <p:nvPr/>
          </p:nvSpPr>
          <p:spPr bwMode="auto">
            <a:xfrm>
              <a:off x="4628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B</a:t>
              </a:r>
            </a:p>
          </p:txBody>
        </p:sp>
        <p:sp>
          <p:nvSpPr>
            <p:cNvPr id="2534527" name="Rectangle 144"/>
            <p:cNvSpPr>
              <a:spLocks noChangeArrowheads="1"/>
            </p:cNvSpPr>
            <p:nvPr/>
          </p:nvSpPr>
          <p:spPr bwMode="auto">
            <a:xfrm>
              <a:off x="4219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A</a:t>
              </a:r>
            </a:p>
          </p:txBody>
        </p:sp>
        <p:sp>
          <p:nvSpPr>
            <p:cNvPr id="2534528" name="Line 145"/>
            <p:cNvSpPr>
              <a:spLocks noChangeShapeType="1"/>
            </p:cNvSpPr>
            <p:nvPr/>
          </p:nvSpPr>
          <p:spPr bwMode="auto">
            <a:xfrm>
              <a:off x="3810" y="857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29" name="Line 146"/>
            <p:cNvSpPr>
              <a:spLocks noChangeShapeType="1"/>
            </p:cNvSpPr>
            <p:nvPr/>
          </p:nvSpPr>
          <p:spPr bwMode="auto">
            <a:xfrm>
              <a:off x="4628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0" name="Line 147"/>
            <p:cNvSpPr>
              <a:spLocks noChangeShapeType="1"/>
            </p:cNvSpPr>
            <p:nvPr/>
          </p:nvSpPr>
          <p:spPr bwMode="auto">
            <a:xfrm>
              <a:off x="3810" y="113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1" name="Line 148"/>
            <p:cNvSpPr>
              <a:spLocks noChangeShapeType="1"/>
            </p:cNvSpPr>
            <p:nvPr/>
          </p:nvSpPr>
          <p:spPr bwMode="auto">
            <a:xfrm>
              <a:off x="5037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2" name="Line 149"/>
            <p:cNvSpPr>
              <a:spLocks noChangeShapeType="1"/>
            </p:cNvSpPr>
            <p:nvPr/>
          </p:nvSpPr>
          <p:spPr bwMode="auto">
            <a:xfrm>
              <a:off x="4628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3" name="Line 150"/>
            <p:cNvSpPr>
              <a:spLocks noChangeShapeType="1"/>
            </p:cNvSpPr>
            <p:nvPr/>
          </p:nvSpPr>
          <p:spPr bwMode="auto">
            <a:xfrm>
              <a:off x="5037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4" name="Line 151"/>
            <p:cNvSpPr>
              <a:spLocks noChangeShapeType="1"/>
            </p:cNvSpPr>
            <p:nvPr/>
          </p:nvSpPr>
          <p:spPr bwMode="auto">
            <a:xfrm>
              <a:off x="5446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5" name="Line 152"/>
            <p:cNvSpPr>
              <a:spLocks noChangeShapeType="1"/>
            </p:cNvSpPr>
            <p:nvPr/>
          </p:nvSpPr>
          <p:spPr bwMode="auto">
            <a:xfrm>
              <a:off x="3810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6" name="Line 153"/>
            <p:cNvSpPr>
              <a:spLocks noChangeShapeType="1"/>
            </p:cNvSpPr>
            <p:nvPr/>
          </p:nvSpPr>
          <p:spPr bwMode="auto">
            <a:xfrm>
              <a:off x="5446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7" name="Line 154"/>
            <p:cNvSpPr>
              <a:spLocks noChangeShapeType="1"/>
            </p:cNvSpPr>
            <p:nvPr/>
          </p:nvSpPr>
          <p:spPr bwMode="auto">
            <a:xfrm>
              <a:off x="3810" y="2283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8" name="Line 155"/>
            <p:cNvSpPr>
              <a:spLocks noChangeShapeType="1"/>
            </p:cNvSpPr>
            <p:nvPr/>
          </p:nvSpPr>
          <p:spPr bwMode="auto">
            <a:xfrm>
              <a:off x="4219" y="113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9" name="Line 156"/>
            <p:cNvSpPr>
              <a:spLocks noChangeShapeType="1"/>
            </p:cNvSpPr>
            <p:nvPr/>
          </p:nvSpPr>
          <p:spPr bwMode="auto">
            <a:xfrm>
              <a:off x="3810" y="142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0" name="Line 157"/>
            <p:cNvSpPr>
              <a:spLocks noChangeShapeType="1"/>
            </p:cNvSpPr>
            <p:nvPr/>
          </p:nvSpPr>
          <p:spPr bwMode="auto">
            <a:xfrm>
              <a:off x="4219" y="1422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1" name="Line 158"/>
            <p:cNvSpPr>
              <a:spLocks noChangeShapeType="1"/>
            </p:cNvSpPr>
            <p:nvPr/>
          </p:nvSpPr>
          <p:spPr bwMode="auto">
            <a:xfrm>
              <a:off x="3810" y="170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2" name="Line 159"/>
            <p:cNvSpPr>
              <a:spLocks noChangeShapeType="1"/>
            </p:cNvSpPr>
            <p:nvPr/>
          </p:nvSpPr>
          <p:spPr bwMode="auto">
            <a:xfrm>
              <a:off x="4219" y="1709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3" name="Line 160"/>
            <p:cNvSpPr>
              <a:spLocks noChangeShapeType="1"/>
            </p:cNvSpPr>
            <p:nvPr/>
          </p:nvSpPr>
          <p:spPr bwMode="auto">
            <a:xfrm>
              <a:off x="3810" y="199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4" name="Line 161"/>
            <p:cNvSpPr>
              <a:spLocks noChangeShapeType="1"/>
            </p:cNvSpPr>
            <p:nvPr/>
          </p:nvSpPr>
          <p:spPr bwMode="auto">
            <a:xfrm>
              <a:off x="4219" y="1996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5" name="Line 162"/>
            <p:cNvSpPr>
              <a:spLocks noChangeShapeType="1"/>
            </p:cNvSpPr>
            <p:nvPr/>
          </p:nvSpPr>
          <p:spPr bwMode="auto">
            <a:xfrm>
              <a:off x="4219" y="2283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6" name="Line 163"/>
            <p:cNvSpPr>
              <a:spLocks noChangeShapeType="1"/>
            </p:cNvSpPr>
            <p:nvPr/>
          </p:nvSpPr>
          <p:spPr bwMode="auto">
            <a:xfrm>
              <a:off x="4219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7" name="Text Box 164"/>
            <p:cNvSpPr txBox="1">
              <a:spLocks noChangeArrowheads="1"/>
            </p:cNvSpPr>
            <p:nvPr/>
          </p:nvSpPr>
          <p:spPr bwMode="auto">
            <a:xfrm>
              <a:off x="3922" y="733"/>
              <a:ext cx="8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C - A</a:t>
              </a:r>
            </a:p>
          </p:txBody>
        </p:sp>
      </p:grpSp>
      <p:grpSp>
        <p:nvGrpSpPr>
          <p:cNvPr id="2534549" name="Group 166"/>
          <p:cNvGrpSpPr>
            <a:grpSpLocks/>
          </p:cNvGrpSpPr>
          <p:nvPr/>
        </p:nvGrpSpPr>
        <p:grpSpPr bwMode="auto">
          <a:xfrm>
            <a:off x="4076700" y="1430338"/>
            <a:ext cx="2597150" cy="2463800"/>
            <a:chOff x="1992" y="733"/>
            <a:chExt cx="1636" cy="1552"/>
          </a:xfrm>
        </p:grpSpPr>
        <p:sp>
          <p:nvSpPr>
            <p:cNvPr id="2534550" name="Rectangle 167"/>
            <p:cNvSpPr>
              <a:spLocks noChangeArrowheads="1"/>
            </p:cNvSpPr>
            <p:nvPr/>
          </p:nvSpPr>
          <p:spPr bwMode="auto">
            <a:xfrm>
              <a:off x="3219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2</a:t>
              </a:r>
            </a:p>
          </p:txBody>
        </p:sp>
        <p:sp>
          <p:nvSpPr>
            <p:cNvPr id="2534551" name="Rectangle 168"/>
            <p:cNvSpPr>
              <a:spLocks noChangeArrowheads="1"/>
            </p:cNvSpPr>
            <p:nvPr/>
          </p:nvSpPr>
          <p:spPr bwMode="auto">
            <a:xfrm>
              <a:off x="2810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552" name="Rectangle 169"/>
            <p:cNvSpPr>
              <a:spLocks noChangeArrowheads="1"/>
            </p:cNvSpPr>
            <p:nvPr/>
          </p:nvSpPr>
          <p:spPr bwMode="auto">
            <a:xfrm>
              <a:off x="2401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553" name="Rectangle 170"/>
            <p:cNvSpPr>
              <a:spLocks noChangeArrowheads="1"/>
            </p:cNvSpPr>
            <p:nvPr/>
          </p:nvSpPr>
          <p:spPr bwMode="auto">
            <a:xfrm>
              <a:off x="1992" y="1998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4</a:t>
              </a:r>
            </a:p>
          </p:txBody>
        </p:sp>
        <p:sp>
          <p:nvSpPr>
            <p:cNvPr id="2534554" name="Rectangle 171"/>
            <p:cNvSpPr>
              <a:spLocks noChangeArrowheads="1"/>
            </p:cNvSpPr>
            <p:nvPr/>
          </p:nvSpPr>
          <p:spPr bwMode="auto">
            <a:xfrm>
              <a:off x="3219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555" name="Rectangle 172"/>
            <p:cNvSpPr>
              <a:spLocks noChangeArrowheads="1"/>
            </p:cNvSpPr>
            <p:nvPr/>
          </p:nvSpPr>
          <p:spPr bwMode="auto">
            <a:xfrm>
              <a:off x="2810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556" name="Rectangle 173"/>
            <p:cNvSpPr>
              <a:spLocks noChangeArrowheads="1"/>
            </p:cNvSpPr>
            <p:nvPr/>
          </p:nvSpPr>
          <p:spPr bwMode="auto">
            <a:xfrm>
              <a:off x="2401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2</a:t>
              </a:r>
            </a:p>
          </p:txBody>
        </p:sp>
        <p:sp>
          <p:nvSpPr>
            <p:cNvPr id="2534557" name="Rectangle 174"/>
            <p:cNvSpPr>
              <a:spLocks noChangeArrowheads="1"/>
            </p:cNvSpPr>
            <p:nvPr/>
          </p:nvSpPr>
          <p:spPr bwMode="auto">
            <a:xfrm>
              <a:off x="1992" y="1711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3</a:t>
              </a:r>
            </a:p>
          </p:txBody>
        </p:sp>
        <p:sp>
          <p:nvSpPr>
            <p:cNvPr id="2534558" name="Rectangle 175"/>
            <p:cNvSpPr>
              <a:spLocks noChangeArrowheads="1"/>
            </p:cNvSpPr>
            <p:nvPr/>
          </p:nvSpPr>
          <p:spPr bwMode="auto">
            <a:xfrm>
              <a:off x="3219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559" name="Rectangle 176"/>
            <p:cNvSpPr>
              <a:spLocks noChangeArrowheads="1"/>
            </p:cNvSpPr>
            <p:nvPr/>
          </p:nvSpPr>
          <p:spPr bwMode="auto">
            <a:xfrm>
              <a:off x="2810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560" name="Rectangle 177"/>
            <p:cNvSpPr>
              <a:spLocks noChangeArrowheads="1"/>
            </p:cNvSpPr>
            <p:nvPr/>
          </p:nvSpPr>
          <p:spPr bwMode="auto">
            <a:xfrm>
              <a:off x="2401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5</a:t>
              </a:r>
            </a:p>
          </p:txBody>
        </p:sp>
        <p:sp>
          <p:nvSpPr>
            <p:cNvPr id="2534561" name="Rectangle 178"/>
            <p:cNvSpPr>
              <a:spLocks noChangeArrowheads="1"/>
            </p:cNvSpPr>
            <p:nvPr/>
          </p:nvSpPr>
          <p:spPr bwMode="auto">
            <a:xfrm>
              <a:off x="1992" y="1424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2</a:t>
              </a:r>
            </a:p>
          </p:txBody>
        </p:sp>
        <p:sp>
          <p:nvSpPr>
            <p:cNvPr id="2534562" name="Rectangle 179"/>
            <p:cNvSpPr>
              <a:spLocks noChangeArrowheads="1"/>
            </p:cNvSpPr>
            <p:nvPr/>
          </p:nvSpPr>
          <p:spPr bwMode="auto">
            <a:xfrm>
              <a:off x="1992" y="1137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1</a:t>
              </a:r>
            </a:p>
          </p:txBody>
        </p:sp>
        <p:sp>
          <p:nvSpPr>
            <p:cNvPr id="2534563" name="Rectangle 180"/>
            <p:cNvSpPr>
              <a:spLocks noChangeArrowheads="1"/>
            </p:cNvSpPr>
            <p:nvPr/>
          </p:nvSpPr>
          <p:spPr bwMode="auto">
            <a:xfrm>
              <a:off x="1992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latin typeface="Arial" charset="0"/>
              </a:endParaRPr>
            </a:p>
          </p:txBody>
        </p:sp>
        <p:sp>
          <p:nvSpPr>
            <p:cNvPr id="2534564" name="Rectangle 181"/>
            <p:cNvSpPr>
              <a:spLocks noChangeArrowheads="1"/>
            </p:cNvSpPr>
            <p:nvPr/>
          </p:nvSpPr>
          <p:spPr bwMode="auto">
            <a:xfrm>
              <a:off x="3219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565" name="Rectangle 182"/>
            <p:cNvSpPr>
              <a:spLocks noChangeArrowheads="1"/>
            </p:cNvSpPr>
            <p:nvPr/>
          </p:nvSpPr>
          <p:spPr bwMode="auto">
            <a:xfrm>
              <a:off x="2810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566" name="Rectangle 183"/>
            <p:cNvSpPr>
              <a:spLocks noChangeArrowheads="1"/>
            </p:cNvSpPr>
            <p:nvPr/>
          </p:nvSpPr>
          <p:spPr bwMode="auto">
            <a:xfrm>
              <a:off x="2401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1</a:t>
              </a:r>
            </a:p>
          </p:txBody>
        </p:sp>
        <p:sp>
          <p:nvSpPr>
            <p:cNvPr id="2534567" name="Rectangle 184"/>
            <p:cNvSpPr>
              <a:spLocks noChangeArrowheads="1"/>
            </p:cNvSpPr>
            <p:nvPr/>
          </p:nvSpPr>
          <p:spPr bwMode="auto">
            <a:xfrm>
              <a:off x="3219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C</a:t>
              </a:r>
            </a:p>
          </p:txBody>
        </p:sp>
        <p:sp>
          <p:nvSpPr>
            <p:cNvPr id="2534568" name="Rectangle 185"/>
            <p:cNvSpPr>
              <a:spLocks noChangeArrowheads="1"/>
            </p:cNvSpPr>
            <p:nvPr/>
          </p:nvSpPr>
          <p:spPr bwMode="auto">
            <a:xfrm>
              <a:off x="2810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B</a:t>
              </a:r>
            </a:p>
          </p:txBody>
        </p:sp>
        <p:sp>
          <p:nvSpPr>
            <p:cNvPr id="2534569" name="Rectangle 186"/>
            <p:cNvSpPr>
              <a:spLocks noChangeArrowheads="1"/>
            </p:cNvSpPr>
            <p:nvPr/>
          </p:nvSpPr>
          <p:spPr bwMode="auto">
            <a:xfrm>
              <a:off x="2401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A</a:t>
              </a:r>
            </a:p>
          </p:txBody>
        </p:sp>
        <p:sp>
          <p:nvSpPr>
            <p:cNvPr id="2534570" name="Line 187"/>
            <p:cNvSpPr>
              <a:spLocks noChangeShapeType="1"/>
            </p:cNvSpPr>
            <p:nvPr/>
          </p:nvSpPr>
          <p:spPr bwMode="auto">
            <a:xfrm>
              <a:off x="1992" y="859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1" name="Line 188"/>
            <p:cNvSpPr>
              <a:spLocks noChangeShapeType="1"/>
            </p:cNvSpPr>
            <p:nvPr/>
          </p:nvSpPr>
          <p:spPr bwMode="auto">
            <a:xfrm>
              <a:off x="2810" y="859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2" name="Line 189"/>
            <p:cNvSpPr>
              <a:spLocks noChangeShapeType="1"/>
            </p:cNvSpPr>
            <p:nvPr/>
          </p:nvSpPr>
          <p:spPr bwMode="auto">
            <a:xfrm>
              <a:off x="1992" y="113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3" name="Line 190"/>
            <p:cNvSpPr>
              <a:spLocks noChangeShapeType="1"/>
            </p:cNvSpPr>
            <p:nvPr/>
          </p:nvSpPr>
          <p:spPr bwMode="auto">
            <a:xfrm>
              <a:off x="3219" y="859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4" name="Line 191"/>
            <p:cNvSpPr>
              <a:spLocks noChangeShapeType="1"/>
            </p:cNvSpPr>
            <p:nvPr/>
          </p:nvSpPr>
          <p:spPr bwMode="auto">
            <a:xfrm>
              <a:off x="2810" y="1137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5" name="Line 192"/>
            <p:cNvSpPr>
              <a:spLocks noChangeShapeType="1"/>
            </p:cNvSpPr>
            <p:nvPr/>
          </p:nvSpPr>
          <p:spPr bwMode="auto">
            <a:xfrm>
              <a:off x="3219" y="1137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6" name="Line 193"/>
            <p:cNvSpPr>
              <a:spLocks noChangeShapeType="1"/>
            </p:cNvSpPr>
            <p:nvPr/>
          </p:nvSpPr>
          <p:spPr bwMode="auto">
            <a:xfrm>
              <a:off x="3628" y="1137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7" name="Line 194"/>
            <p:cNvSpPr>
              <a:spLocks noChangeShapeType="1"/>
            </p:cNvSpPr>
            <p:nvPr/>
          </p:nvSpPr>
          <p:spPr bwMode="auto">
            <a:xfrm>
              <a:off x="1992" y="859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8" name="Line 195"/>
            <p:cNvSpPr>
              <a:spLocks noChangeShapeType="1"/>
            </p:cNvSpPr>
            <p:nvPr/>
          </p:nvSpPr>
          <p:spPr bwMode="auto">
            <a:xfrm>
              <a:off x="3628" y="859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9" name="Line 196"/>
            <p:cNvSpPr>
              <a:spLocks noChangeShapeType="1"/>
            </p:cNvSpPr>
            <p:nvPr/>
          </p:nvSpPr>
          <p:spPr bwMode="auto">
            <a:xfrm>
              <a:off x="1992" y="2285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0" name="Line 197"/>
            <p:cNvSpPr>
              <a:spLocks noChangeShapeType="1"/>
            </p:cNvSpPr>
            <p:nvPr/>
          </p:nvSpPr>
          <p:spPr bwMode="auto">
            <a:xfrm>
              <a:off x="2401" y="1137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1" name="Line 198"/>
            <p:cNvSpPr>
              <a:spLocks noChangeShapeType="1"/>
            </p:cNvSpPr>
            <p:nvPr/>
          </p:nvSpPr>
          <p:spPr bwMode="auto">
            <a:xfrm>
              <a:off x="1992" y="142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2" name="Line 199"/>
            <p:cNvSpPr>
              <a:spLocks noChangeShapeType="1"/>
            </p:cNvSpPr>
            <p:nvPr/>
          </p:nvSpPr>
          <p:spPr bwMode="auto">
            <a:xfrm>
              <a:off x="2401" y="1424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3" name="Line 200"/>
            <p:cNvSpPr>
              <a:spLocks noChangeShapeType="1"/>
            </p:cNvSpPr>
            <p:nvPr/>
          </p:nvSpPr>
          <p:spPr bwMode="auto">
            <a:xfrm>
              <a:off x="1992" y="171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4" name="Line 201"/>
            <p:cNvSpPr>
              <a:spLocks noChangeShapeType="1"/>
            </p:cNvSpPr>
            <p:nvPr/>
          </p:nvSpPr>
          <p:spPr bwMode="auto">
            <a:xfrm>
              <a:off x="2401" y="1711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5" name="Line 202"/>
            <p:cNvSpPr>
              <a:spLocks noChangeShapeType="1"/>
            </p:cNvSpPr>
            <p:nvPr/>
          </p:nvSpPr>
          <p:spPr bwMode="auto">
            <a:xfrm>
              <a:off x="1992" y="199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6" name="Line 203"/>
            <p:cNvSpPr>
              <a:spLocks noChangeShapeType="1"/>
            </p:cNvSpPr>
            <p:nvPr/>
          </p:nvSpPr>
          <p:spPr bwMode="auto">
            <a:xfrm>
              <a:off x="2401" y="1998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7" name="Line 204"/>
            <p:cNvSpPr>
              <a:spLocks noChangeShapeType="1"/>
            </p:cNvSpPr>
            <p:nvPr/>
          </p:nvSpPr>
          <p:spPr bwMode="auto">
            <a:xfrm>
              <a:off x="2401" y="228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8" name="Line 205"/>
            <p:cNvSpPr>
              <a:spLocks noChangeShapeType="1"/>
            </p:cNvSpPr>
            <p:nvPr/>
          </p:nvSpPr>
          <p:spPr bwMode="auto">
            <a:xfrm>
              <a:off x="2401" y="1137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9" name="Text Box 206"/>
            <p:cNvSpPr txBox="1">
              <a:spLocks noChangeArrowheads="1"/>
            </p:cNvSpPr>
            <p:nvPr/>
          </p:nvSpPr>
          <p:spPr bwMode="auto">
            <a:xfrm>
              <a:off x="2097" y="733"/>
              <a:ext cx="10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Allocation</a:t>
              </a:r>
            </a:p>
          </p:txBody>
        </p:sp>
      </p:grpSp>
      <p:sp>
        <p:nvSpPr>
          <p:cNvPr id="2210054" name="Rectangle 262"/>
          <p:cNvSpPr>
            <a:spLocks noChangeArrowheads="1"/>
          </p:cNvSpPr>
          <p:nvPr/>
        </p:nvSpPr>
        <p:spPr bwMode="auto">
          <a:xfrm>
            <a:off x="1304925" y="5127625"/>
            <a:ext cx="82057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125000"/>
              <a:buFont typeface="Wingdings" pitchFamily="2" charset="2"/>
              <a:buChar char="§"/>
            </a:pPr>
            <a:r>
              <a:rPr lang="en-US">
                <a:latin typeface="Arial" charset="0"/>
              </a:rPr>
              <a:t>Are we in a safe state?</a:t>
            </a:r>
          </a:p>
        </p:txBody>
      </p:sp>
      <p:sp>
        <p:nvSpPr>
          <p:cNvPr id="2210056" name="Rectangle 264"/>
          <p:cNvSpPr>
            <a:spLocks noChangeArrowheads="1"/>
          </p:cNvSpPr>
          <p:nvPr/>
        </p:nvSpPr>
        <p:spPr bwMode="auto">
          <a:xfrm>
            <a:off x="5030321" y="5127625"/>
            <a:ext cx="753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Arial" charset="0"/>
              </a:rPr>
              <a:t>Yes!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29757"/>
              </p:ext>
            </p:extLst>
          </p:nvPr>
        </p:nvGraphicFramePr>
        <p:xfrm>
          <a:off x="6732208" y="4481585"/>
          <a:ext cx="1974850" cy="45720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2AC6B-DDC7-4840-B54C-023D6B5C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52B7A-42D6-4B0F-82F3-0CD0603F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1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40" grpId="0" animBg="1"/>
      <p:bldP spid="141" grpId="0" animBg="1"/>
      <p:bldP spid="142" grpId="0" animBg="1"/>
      <p:bldP spid="221005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40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XYZ Carpentry</a:t>
            </a:r>
          </a:p>
        </p:txBody>
      </p:sp>
      <p:sp>
        <p:nvSpPr>
          <p:cNvPr id="2209957" name="Rectangle 165"/>
          <p:cNvSpPr>
            <a:spLocks noChangeArrowheads="1"/>
          </p:cNvSpPr>
          <p:nvPr/>
        </p:nvSpPr>
        <p:spPr bwMode="auto">
          <a:xfrm>
            <a:off x="1563544" y="1756265"/>
            <a:ext cx="7866784" cy="34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>
                <a:latin typeface="Arial" charset="0"/>
              </a:rPr>
              <a:t>Carpentry Company XYZ has 4 employees, 9 clamps, 2 drills, and 2 bottles of glue.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endParaRPr lang="en-US" sz="2800" dirty="0">
              <a:latin typeface="Arial" charset="0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>
                <a:latin typeface="Arial" charset="0"/>
              </a:rPr>
              <a:t>Chair				4 clamps, 1 drill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>
                <a:latin typeface="Arial" charset="0"/>
              </a:rPr>
              <a:t>Desk				6 clamps, 1 drill, 1 glue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>
                <a:latin typeface="Arial" charset="0"/>
              </a:rPr>
              <a:t>Picture Frame		4 clamps, 1 drill, 1 glue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>
                <a:latin typeface="Arial" charset="0"/>
              </a:rPr>
              <a:t>Book Case			6 clamps, 1 drill, 1 glue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endParaRPr lang="en-US" sz="2800" dirty="0">
              <a:latin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4E7B7B-14CD-438F-BCFE-2E181423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521E5-8752-4BDF-B340-B876F536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0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422A-8B72-4F86-B51B-6A6C0B9A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 </a:t>
            </a:r>
            <a:r>
              <a:rPr lang="en-US" dirty="0" err="1"/>
              <a:t>Passoff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6282-F180-4602-9C2F-30DFC58AB9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/>
              <a:t>run "</a:t>
            </a:r>
            <a:r>
              <a:rPr lang="en-US" sz="1800" dirty="0" err="1"/>
              <a:t>sem</a:t>
            </a:r>
            <a:r>
              <a:rPr lang="en-US" sz="1800" dirty="0"/>
              <a:t>", wait 20 seconds, run "</a:t>
            </a:r>
            <a:r>
              <a:rPr lang="en-US" sz="1800" dirty="0" err="1"/>
              <a:t>sem</a:t>
            </a:r>
            <a:r>
              <a:rPr lang="en-US" sz="1800" dirty="0"/>
              <a:t>"</a:t>
            </a:r>
          </a:p>
          <a:p>
            <a:pPr marL="663575" lvl="1" indent="-342900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note what the current value of tics10sec is and check that it is a counting semaphore.</a:t>
            </a:r>
            <a:endParaRPr lang="en-US" sz="1800" dirty="0"/>
          </a:p>
          <a:p>
            <a:pPr marL="663575" lvl="1" indent="-3429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check that tics10sec is 2 greater than at the start</a:t>
            </a:r>
            <a:endParaRPr lang="en-US" sz="1800" dirty="0"/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/>
              <a:t>wait 30+ seconds, run "p2", run "</a:t>
            </a:r>
            <a:r>
              <a:rPr lang="en-US" sz="1800" dirty="0" err="1"/>
              <a:t>lt</a:t>
            </a:r>
            <a:r>
              <a:rPr lang="en-US" sz="1800" dirty="0"/>
              <a:t>"</a:t>
            </a:r>
          </a:p>
          <a:p>
            <a:pPr marL="663575" lvl="1" indent="-342900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check that the first 10sec task consumes all 10sec semaphores</a:t>
            </a:r>
          </a:p>
          <a:p>
            <a:pPr marL="663575" lvl="1" indent="-3429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check that subsequent 10sec tasks then begin execution/priority order within each queue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/>
              <a:t>run "</a:t>
            </a:r>
            <a:r>
              <a:rPr lang="en-US" sz="1800" dirty="0" err="1"/>
              <a:t>sem</a:t>
            </a:r>
            <a:r>
              <a:rPr lang="en-US" sz="1800" dirty="0"/>
              <a:t>", run "</a:t>
            </a:r>
            <a:r>
              <a:rPr lang="en-US" sz="1800" dirty="0" err="1"/>
              <a:t>lt</a:t>
            </a:r>
            <a:r>
              <a:rPr lang="en-US" sz="1800" dirty="0"/>
              <a:t>"</a:t>
            </a:r>
          </a:p>
          <a:p>
            <a:pPr marL="663575" lvl="1" indent="-342900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check that tics10sec is now -9 (9 tasks waiting on tics10sec)</a:t>
            </a:r>
          </a:p>
          <a:p>
            <a:pPr marL="663575" lvl="1" indent="-3429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check to make sure that each 10sec task is rotating properly (1 then 2 ... 9, then back to 1 ...)</a:t>
            </a:r>
            <a:endParaRPr lang="en-US" sz="1800" dirty="0"/>
          </a:p>
          <a:p>
            <a:pPr marL="663575" lvl="1" indent="-3429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check to make sure the </a:t>
            </a:r>
            <a:r>
              <a:rPr lang="en-US" sz="1600" dirty="0" err="1"/>
              <a:t>the</a:t>
            </a:r>
            <a:r>
              <a:rPr lang="en-US" sz="1600" dirty="0"/>
              <a:t> two </a:t>
            </a:r>
            <a:r>
              <a:rPr lang="en-US" sz="1600" dirty="0" err="1"/>
              <a:t>AliveTasks</a:t>
            </a:r>
            <a:r>
              <a:rPr lang="en-US" sz="1600" dirty="0"/>
              <a:t> are alternating properly (12 then 13 each time)</a:t>
            </a:r>
            <a:endParaRPr lang="en-US" sz="1800" dirty="0"/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/>
              <a:t>run "s1" 4 times, run "s2" 4 times</a:t>
            </a:r>
          </a:p>
          <a:p>
            <a:pPr marL="663575" lvl="1" indent="-342900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make sure it runs immediately each time</a:t>
            </a:r>
            <a:endParaRPr lang="en-US" sz="1800" dirty="0"/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/>
              <a:t>run "kill #" for each 10sec task </a:t>
            </a:r>
            <a:r>
              <a:rPr lang="en-US" sz="1800" dirty="0" err="1"/>
              <a:t>pid</a:t>
            </a:r>
            <a:r>
              <a:rPr lang="en-US" sz="1800" dirty="0"/>
              <a:t>, run "</a:t>
            </a:r>
            <a:r>
              <a:rPr lang="en-US" sz="1800" dirty="0" err="1"/>
              <a:t>sem</a:t>
            </a:r>
            <a:r>
              <a:rPr lang="en-US" sz="1800" dirty="0"/>
              <a:t>", run "</a:t>
            </a:r>
            <a:r>
              <a:rPr lang="en-US" sz="1800" dirty="0" err="1"/>
              <a:t>lt</a:t>
            </a:r>
            <a:r>
              <a:rPr lang="en-US" sz="1800" dirty="0"/>
              <a:t>"</a:t>
            </a:r>
          </a:p>
          <a:p>
            <a:pPr marL="663575" lvl="1" indent="-342900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verify count of tics10sec is now one less than previous (-8 the first time, -7 the next, and so on)</a:t>
            </a:r>
          </a:p>
          <a:p>
            <a:pPr marL="663575" lvl="1" indent="-3429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check that the specific killed task is indeed gone from the queue 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/>
              <a:t>run "kill -1", run "</a:t>
            </a:r>
            <a:r>
              <a:rPr lang="en-US" sz="1800" dirty="0" err="1"/>
              <a:t>lt</a:t>
            </a:r>
            <a:r>
              <a:rPr lang="en-US" sz="1800" dirty="0"/>
              <a:t>", run "</a:t>
            </a:r>
            <a:r>
              <a:rPr lang="en-US" sz="1800" dirty="0" err="1"/>
              <a:t>sem</a:t>
            </a:r>
            <a:r>
              <a:rPr lang="en-US" sz="1800" dirty="0"/>
              <a:t>"</a:t>
            </a:r>
          </a:p>
          <a:p>
            <a:pPr marL="663575" lvl="1" indent="-342900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check that all tasks beside shell are dead</a:t>
            </a:r>
          </a:p>
          <a:p>
            <a:pPr marL="663575" lvl="1" indent="-3429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/>
              <a:t>check that tics10sec is 0 (or possibly 1 if the tic happened immediately after)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C5FD3-DAAE-4EAE-8A8E-E1AA07A0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04B5A-E320-41DD-93E1-4CC73CE3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CB1D1-F21D-4D5C-85E1-DB08A1DE004D}"/>
              </a:ext>
            </a:extLst>
          </p:cNvPr>
          <p:cNvSpPr txBox="1"/>
          <p:nvPr/>
        </p:nvSpPr>
        <p:spPr>
          <a:xfrm>
            <a:off x="8016240" y="1204379"/>
            <a:ext cx="2946400" cy="56323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" b="1" dirty="0">
                <a:latin typeface="Consolas" panose="020B0609020204030204" pitchFamily="49" charset="0"/>
              </a:rPr>
              <a:t>myOS345 - Roper Jul 16 2021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E:\CS345\os345F2021\os345 F2021.exe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0&gt;&gt;</a:t>
            </a:r>
            <a:r>
              <a:rPr lang="en-US" sz="500" b="1" dirty="0" err="1">
                <a:latin typeface="Consolas" panose="020B0609020204030204" pitchFamily="49" charset="0"/>
              </a:rPr>
              <a:t>sem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task0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</a:t>
            </a:r>
            <a:r>
              <a:rPr lang="en-US" sz="500" b="1" dirty="0" err="1">
                <a:latin typeface="Consolas" panose="020B0609020204030204" pitchFamily="49" charset="0"/>
              </a:rPr>
              <a:t>deltaClockChange</a:t>
            </a:r>
            <a:r>
              <a:rPr lang="en-US" sz="500" b="1" dirty="0">
                <a:latin typeface="Consolas" panose="020B0609020204030204" pitchFamily="49" charset="0"/>
              </a:rPr>
              <a:t>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</a:t>
            </a:r>
            <a:r>
              <a:rPr lang="en-US" sz="500" b="1" dirty="0" err="1">
                <a:latin typeface="Consolas" panose="020B0609020204030204" pitchFamily="49" charset="0"/>
              </a:rPr>
              <a:t>deltaClockMutex</a:t>
            </a:r>
            <a:r>
              <a:rPr lang="en-US" sz="500" b="1" dirty="0">
                <a:latin typeface="Consolas" panose="020B0609020204030204" pitchFamily="49" charset="0"/>
              </a:rPr>
              <a:t>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tics10sec  C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tics10thsec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tics1sec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keyboard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</a:t>
            </a:r>
            <a:r>
              <a:rPr lang="en-US" sz="500" b="1" dirty="0" err="1">
                <a:latin typeface="Consolas" panose="020B0609020204030204" pitchFamily="49" charset="0"/>
              </a:rPr>
              <a:t>inBufferReady</a:t>
            </a:r>
            <a:r>
              <a:rPr lang="en-US" sz="500" b="1" dirty="0">
                <a:latin typeface="Consolas" panose="020B0609020204030204" pitchFamily="49" charset="0"/>
              </a:rPr>
              <a:t>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</a:t>
            </a:r>
            <a:r>
              <a:rPr lang="en-US" sz="500" b="1" dirty="0" err="1">
                <a:latin typeface="Consolas" panose="020B0609020204030204" pitchFamily="49" charset="0"/>
              </a:rPr>
              <a:t>charReady</a:t>
            </a:r>
            <a:r>
              <a:rPr lang="en-US" sz="500" b="1" dirty="0">
                <a:latin typeface="Consolas" panose="020B0609020204030204" pitchFamily="49" charset="0"/>
              </a:rPr>
              <a:t>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2&gt;&gt;</a:t>
            </a:r>
            <a:r>
              <a:rPr lang="en-US" sz="500" b="1" dirty="0" err="1">
                <a:latin typeface="Consolas" panose="020B0609020204030204" pitchFamily="49" charset="0"/>
              </a:rPr>
              <a:t>sem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task0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</a:t>
            </a:r>
            <a:r>
              <a:rPr lang="en-US" sz="500" b="1" dirty="0" err="1">
                <a:latin typeface="Consolas" panose="020B0609020204030204" pitchFamily="49" charset="0"/>
              </a:rPr>
              <a:t>deltaClockChange</a:t>
            </a:r>
            <a:r>
              <a:rPr lang="en-US" sz="500" b="1" dirty="0">
                <a:latin typeface="Consolas" panose="020B0609020204030204" pitchFamily="49" charset="0"/>
              </a:rPr>
              <a:t>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</a:t>
            </a:r>
            <a:r>
              <a:rPr lang="en-US" sz="500" b="1" dirty="0" err="1">
                <a:latin typeface="Consolas" panose="020B0609020204030204" pitchFamily="49" charset="0"/>
              </a:rPr>
              <a:t>deltaClockMutex</a:t>
            </a:r>
            <a:r>
              <a:rPr lang="en-US" sz="500" b="1" dirty="0">
                <a:latin typeface="Consolas" panose="020B0609020204030204" pitchFamily="49" charset="0"/>
              </a:rPr>
              <a:t>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tics10sec  C  3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tics10thsec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tics1sec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keyboard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</a:t>
            </a:r>
            <a:r>
              <a:rPr lang="en-US" sz="500" b="1" dirty="0" err="1">
                <a:latin typeface="Consolas" panose="020B0609020204030204" pitchFamily="49" charset="0"/>
              </a:rPr>
              <a:t>inBufferReady</a:t>
            </a:r>
            <a:r>
              <a:rPr lang="en-US" sz="500" b="1" dirty="0">
                <a:latin typeface="Consolas" panose="020B0609020204030204" pitchFamily="49" charset="0"/>
              </a:rPr>
              <a:t>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</a:t>
            </a:r>
            <a:r>
              <a:rPr lang="en-US" sz="500" b="1" dirty="0" err="1">
                <a:latin typeface="Consolas" panose="020B0609020204030204" pitchFamily="49" charset="0"/>
              </a:rPr>
              <a:t>charReady</a:t>
            </a:r>
            <a:r>
              <a:rPr lang="en-US" sz="500" b="1" dirty="0">
                <a:latin typeface="Consolas" panose="020B0609020204030204" pitchFamily="49" charset="0"/>
              </a:rPr>
              <a:t>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4&gt;&gt;p2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Starting Project 2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I'm task[1] timerTask1 and the time is Thu Sep 30 22:34:57 2021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I'm task[1] timerTask1 and the time is Thu Sep 30 22:34:57 2021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I'm task[1] timerTask1 and the time is Thu Sep 30 22:34:57 2021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34&gt;&gt;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(12) I'm Alive!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(13) I'm Alive!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I'm task[1] timerTask1 and the time is Thu Sep 30 22:34:59 2021lt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0/0              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r>
              <a:rPr lang="en-US" sz="500" b="1" dirty="0">
                <a:latin typeface="Consolas" panose="020B0609020204030204" pitchFamily="49" charset="0"/>
              </a:rPr>
              <a:t>   5  Running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1/0             timerTask1  15  Blocked    tics10sec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2/0             timerTask2  15  Blocked    tics10sec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3/0             timerTask3  15  Blocked    tics10sec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4/0             timerTask4  15  Blocked    tics10sec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5/0             timerTask5  15  Blocked    tics10sec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6/0             timerTask6  15  Blocked    tics10sec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7/0             timerTask7  15  Blocked    tics10sec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8/0             timerTask8  15  Blocked    tics10sec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9/0             timerTask9  15  Blocked    tics10sec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10/0                signal1  20  Blocked    s1Sem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11/0                signal2  20  Blocked    s2Sem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12/0              I'm Alive   1  Ready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13/0              I'm Alive   1  Ready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155505&gt;&gt;</a:t>
            </a:r>
            <a:r>
              <a:rPr lang="en-US" sz="500" b="1" dirty="0" err="1">
                <a:latin typeface="Consolas" panose="020B0609020204030204" pitchFamily="49" charset="0"/>
              </a:rPr>
              <a:t>sem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task13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task12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s2Sem  B  0  signal2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           task11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s1Sem  B  0  signal1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              task10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task9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task8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task7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task6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task5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task4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task3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task2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task1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   task0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</a:t>
            </a:r>
            <a:r>
              <a:rPr lang="en-US" sz="500" b="1" dirty="0" err="1">
                <a:latin typeface="Consolas" panose="020B0609020204030204" pitchFamily="49" charset="0"/>
              </a:rPr>
              <a:t>deltaClockChange</a:t>
            </a:r>
            <a:r>
              <a:rPr lang="en-US" sz="500" b="1" dirty="0">
                <a:latin typeface="Consolas" panose="020B0609020204030204" pitchFamily="49" charset="0"/>
              </a:rPr>
              <a:t>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</a:t>
            </a:r>
            <a:r>
              <a:rPr lang="en-US" sz="500" b="1" dirty="0" err="1">
                <a:latin typeface="Consolas" panose="020B0609020204030204" pitchFamily="49" charset="0"/>
              </a:rPr>
              <a:t>deltaClockMutex</a:t>
            </a:r>
            <a:r>
              <a:rPr lang="en-US" sz="500" b="1" dirty="0">
                <a:latin typeface="Consolas" panose="020B0609020204030204" pitchFamily="49" charset="0"/>
              </a:rPr>
              <a:t>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tics10sec  C  -9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tics10thsec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tics1sec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 keyboard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</a:t>
            </a:r>
            <a:r>
              <a:rPr lang="en-US" sz="500" b="1" dirty="0" err="1">
                <a:latin typeface="Consolas" panose="020B0609020204030204" pitchFamily="49" charset="0"/>
              </a:rPr>
              <a:t>inBufferReady</a:t>
            </a:r>
            <a:r>
              <a:rPr lang="en-US" sz="500" b="1" dirty="0">
                <a:latin typeface="Consolas" panose="020B0609020204030204" pitchFamily="49" charset="0"/>
              </a:rPr>
              <a:t>  B  0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           </a:t>
            </a:r>
            <a:r>
              <a:rPr lang="en-US" sz="500" b="1" dirty="0" err="1">
                <a:latin typeface="Consolas" panose="020B0609020204030204" pitchFamily="49" charset="0"/>
              </a:rPr>
              <a:t>charReady</a:t>
            </a:r>
            <a:r>
              <a:rPr lang="en-US" sz="500" b="1" dirty="0">
                <a:latin typeface="Consolas" panose="020B0609020204030204" pitchFamily="49" charset="0"/>
              </a:rPr>
              <a:t>  B  1  </a:t>
            </a:r>
            <a:r>
              <a:rPr lang="en-US" sz="500" b="1" dirty="0" err="1">
                <a:latin typeface="Consolas" panose="020B0609020204030204" pitchFamily="49" charset="0"/>
              </a:rPr>
              <a:t>myShell</a:t>
            </a:r>
            <a:endParaRPr lang="en-US" sz="500" b="1" dirty="0">
              <a:latin typeface="Consolas" panose="020B0609020204030204" pitchFamily="49" charset="0"/>
            </a:endParaRPr>
          </a:p>
          <a:p>
            <a:r>
              <a:rPr lang="en-US" sz="500" b="1" dirty="0">
                <a:latin typeface="Consolas" panose="020B0609020204030204" pitchFamily="49" charset="0"/>
              </a:rPr>
              <a:t>228334&gt;&gt;</a:t>
            </a:r>
          </a:p>
          <a:p>
            <a:r>
              <a:rPr lang="en-US" sz="500" b="1" dirty="0">
                <a:latin typeface="Consolas" panose="020B0609020204030204" pitchFamily="49" charset="0"/>
              </a:rPr>
              <a:t>I'm task[2] timerTask2 and the time is Thu Sep 30 22:35:09 2021</a:t>
            </a:r>
          </a:p>
        </p:txBody>
      </p:sp>
    </p:spTree>
    <p:extLst>
      <p:ext uri="{BB962C8B-B14F-4D97-AF65-F5344CB8AC3E}">
        <p14:creationId xmlns:p14="http://schemas.microsoft.com/office/powerpoint/2010/main" val="23017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382"/>
          <p:cNvSpPr>
            <a:spLocks noChangeArrowheads="1"/>
          </p:cNvSpPr>
          <p:nvPr/>
        </p:nvSpPr>
        <p:spPr bwMode="auto">
          <a:xfrm>
            <a:off x="1311275" y="2538322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59" name="Oval 382"/>
          <p:cNvSpPr>
            <a:spLocks noChangeArrowheads="1"/>
          </p:cNvSpPr>
          <p:nvPr/>
        </p:nvSpPr>
        <p:spPr bwMode="auto">
          <a:xfrm>
            <a:off x="1311275" y="2068514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60" name="Oval 382"/>
          <p:cNvSpPr>
            <a:spLocks noChangeArrowheads="1"/>
          </p:cNvSpPr>
          <p:nvPr/>
        </p:nvSpPr>
        <p:spPr bwMode="auto">
          <a:xfrm>
            <a:off x="1311275" y="3008130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61" name="Oval 382"/>
          <p:cNvSpPr>
            <a:spLocks noChangeArrowheads="1"/>
          </p:cNvSpPr>
          <p:nvPr/>
        </p:nvSpPr>
        <p:spPr bwMode="auto">
          <a:xfrm>
            <a:off x="1311275" y="3477938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53440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XYZ Carpentry</a:t>
            </a:r>
          </a:p>
        </p:txBody>
      </p:sp>
      <p:graphicFrame>
        <p:nvGraphicFramePr>
          <p:cNvPr id="2209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77681"/>
              </p:ext>
            </p:extLst>
          </p:nvPr>
        </p:nvGraphicFramePr>
        <p:xfrm>
          <a:off x="2679700" y="4103688"/>
          <a:ext cx="1976438" cy="81915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098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35533"/>
              </p:ext>
            </p:extLst>
          </p:nvPr>
        </p:nvGraphicFramePr>
        <p:xfrm>
          <a:off x="6737350" y="4065588"/>
          <a:ext cx="1974850" cy="86995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098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16144"/>
              </p:ext>
            </p:extLst>
          </p:nvPr>
        </p:nvGraphicFramePr>
        <p:xfrm>
          <a:off x="1133475" y="1617664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34463" name="Text Box 80"/>
          <p:cNvSpPr txBox="1">
            <a:spLocks noChangeArrowheads="1"/>
          </p:cNvSpPr>
          <p:nvPr/>
        </p:nvSpPr>
        <p:spPr bwMode="auto">
          <a:xfrm>
            <a:off x="1311275" y="1430338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/>
              <a:t>Claim</a:t>
            </a:r>
          </a:p>
        </p:txBody>
      </p:sp>
      <p:sp>
        <p:nvSpPr>
          <p:cNvPr id="2534505" name="Text Box 122"/>
          <p:cNvSpPr txBox="1">
            <a:spLocks noChangeArrowheads="1"/>
          </p:cNvSpPr>
          <p:nvPr/>
        </p:nvSpPr>
        <p:spPr bwMode="auto">
          <a:xfrm>
            <a:off x="5143500" y="408463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Available</a:t>
            </a:r>
          </a:p>
        </p:txBody>
      </p:sp>
      <p:sp>
        <p:nvSpPr>
          <p:cNvPr id="2534506" name="Text Box 123"/>
          <p:cNvSpPr txBox="1">
            <a:spLocks noChangeArrowheads="1"/>
          </p:cNvSpPr>
          <p:nvPr/>
        </p:nvSpPr>
        <p:spPr bwMode="auto">
          <a:xfrm>
            <a:off x="1125539" y="4094163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Resource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6962775" y="1430339"/>
            <a:ext cx="2597150" cy="2460625"/>
            <a:chOff x="3810" y="733"/>
            <a:chExt cx="1636" cy="1550"/>
          </a:xfrm>
        </p:grpSpPr>
        <p:sp>
          <p:nvSpPr>
            <p:cNvPr id="2534508" name="Rectangle 125"/>
            <p:cNvSpPr>
              <a:spLocks noChangeArrowheads="1"/>
            </p:cNvSpPr>
            <p:nvPr/>
          </p:nvSpPr>
          <p:spPr bwMode="auto">
            <a:xfrm>
              <a:off x="5037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09" name="Rectangle 126"/>
            <p:cNvSpPr>
              <a:spLocks noChangeArrowheads="1"/>
            </p:cNvSpPr>
            <p:nvPr/>
          </p:nvSpPr>
          <p:spPr bwMode="auto">
            <a:xfrm>
              <a:off x="4628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10" name="Rectangle 127"/>
            <p:cNvSpPr>
              <a:spLocks noChangeArrowheads="1"/>
            </p:cNvSpPr>
            <p:nvPr/>
          </p:nvSpPr>
          <p:spPr bwMode="auto">
            <a:xfrm>
              <a:off x="4219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4</a:t>
              </a:r>
            </a:p>
          </p:txBody>
        </p:sp>
        <p:sp>
          <p:nvSpPr>
            <p:cNvPr id="2534511" name="Rectangle 128"/>
            <p:cNvSpPr>
              <a:spLocks noChangeArrowheads="1"/>
            </p:cNvSpPr>
            <p:nvPr/>
          </p:nvSpPr>
          <p:spPr bwMode="auto">
            <a:xfrm>
              <a:off x="3810" y="1996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4</a:t>
              </a:r>
            </a:p>
          </p:txBody>
        </p:sp>
        <p:sp>
          <p:nvSpPr>
            <p:cNvPr id="2534512" name="Rectangle 129"/>
            <p:cNvSpPr>
              <a:spLocks noChangeArrowheads="1"/>
            </p:cNvSpPr>
            <p:nvPr/>
          </p:nvSpPr>
          <p:spPr bwMode="auto">
            <a:xfrm>
              <a:off x="5037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13" name="Rectangle 130"/>
            <p:cNvSpPr>
              <a:spLocks noChangeArrowheads="1"/>
            </p:cNvSpPr>
            <p:nvPr/>
          </p:nvSpPr>
          <p:spPr bwMode="auto">
            <a:xfrm>
              <a:off x="4628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514" name="Rectangle 131"/>
            <p:cNvSpPr>
              <a:spLocks noChangeArrowheads="1"/>
            </p:cNvSpPr>
            <p:nvPr/>
          </p:nvSpPr>
          <p:spPr bwMode="auto">
            <a:xfrm>
              <a:off x="4219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2</a:t>
              </a:r>
            </a:p>
          </p:txBody>
        </p:sp>
        <p:sp>
          <p:nvSpPr>
            <p:cNvPr id="2534515" name="Rectangle 132"/>
            <p:cNvSpPr>
              <a:spLocks noChangeArrowheads="1"/>
            </p:cNvSpPr>
            <p:nvPr/>
          </p:nvSpPr>
          <p:spPr bwMode="auto">
            <a:xfrm>
              <a:off x="3810" y="1709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3</a:t>
              </a:r>
            </a:p>
          </p:txBody>
        </p:sp>
        <p:sp>
          <p:nvSpPr>
            <p:cNvPr id="2534516" name="Rectangle 133"/>
            <p:cNvSpPr>
              <a:spLocks noChangeArrowheads="1"/>
            </p:cNvSpPr>
            <p:nvPr/>
          </p:nvSpPr>
          <p:spPr bwMode="auto">
            <a:xfrm>
              <a:off x="5037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0</a:t>
              </a:r>
            </a:p>
          </p:txBody>
        </p:sp>
        <p:sp>
          <p:nvSpPr>
            <p:cNvPr id="2534517" name="Rectangle 134"/>
            <p:cNvSpPr>
              <a:spLocks noChangeArrowheads="1"/>
            </p:cNvSpPr>
            <p:nvPr/>
          </p:nvSpPr>
          <p:spPr bwMode="auto">
            <a:xfrm>
              <a:off x="4628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18" name="Rectangle 135"/>
            <p:cNvSpPr>
              <a:spLocks noChangeArrowheads="1"/>
            </p:cNvSpPr>
            <p:nvPr/>
          </p:nvSpPr>
          <p:spPr bwMode="auto">
            <a:xfrm>
              <a:off x="4219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4</a:t>
              </a:r>
            </a:p>
          </p:txBody>
        </p:sp>
        <p:sp>
          <p:nvSpPr>
            <p:cNvPr id="2534519" name="Rectangle 136"/>
            <p:cNvSpPr>
              <a:spLocks noChangeArrowheads="1"/>
            </p:cNvSpPr>
            <p:nvPr/>
          </p:nvSpPr>
          <p:spPr bwMode="auto">
            <a:xfrm>
              <a:off x="3810" y="1422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2</a:t>
              </a:r>
            </a:p>
          </p:txBody>
        </p:sp>
        <p:sp>
          <p:nvSpPr>
            <p:cNvPr id="2534520" name="Rectangle 137"/>
            <p:cNvSpPr>
              <a:spLocks noChangeArrowheads="1"/>
            </p:cNvSpPr>
            <p:nvPr/>
          </p:nvSpPr>
          <p:spPr bwMode="auto">
            <a:xfrm>
              <a:off x="3810" y="1135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1</a:t>
              </a:r>
            </a:p>
          </p:txBody>
        </p:sp>
        <p:sp>
          <p:nvSpPr>
            <p:cNvPr id="2534521" name="Rectangle 138"/>
            <p:cNvSpPr>
              <a:spLocks noChangeArrowheads="1"/>
            </p:cNvSpPr>
            <p:nvPr/>
          </p:nvSpPr>
          <p:spPr bwMode="auto">
            <a:xfrm>
              <a:off x="3810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latin typeface="Arial" charset="0"/>
              </a:endParaRPr>
            </a:p>
          </p:txBody>
        </p:sp>
        <p:sp>
          <p:nvSpPr>
            <p:cNvPr id="2534522" name="Rectangle 139"/>
            <p:cNvSpPr>
              <a:spLocks noChangeArrowheads="1"/>
            </p:cNvSpPr>
            <p:nvPr/>
          </p:nvSpPr>
          <p:spPr bwMode="auto">
            <a:xfrm>
              <a:off x="5037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0</a:t>
              </a:r>
            </a:p>
          </p:txBody>
        </p:sp>
        <p:sp>
          <p:nvSpPr>
            <p:cNvPr id="2534523" name="Rectangle 140"/>
            <p:cNvSpPr>
              <a:spLocks noChangeArrowheads="1"/>
            </p:cNvSpPr>
            <p:nvPr/>
          </p:nvSpPr>
          <p:spPr bwMode="auto">
            <a:xfrm>
              <a:off x="4628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24" name="Rectangle 141"/>
            <p:cNvSpPr>
              <a:spLocks noChangeArrowheads="1"/>
            </p:cNvSpPr>
            <p:nvPr/>
          </p:nvSpPr>
          <p:spPr bwMode="auto">
            <a:xfrm>
              <a:off x="4219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3</a:t>
              </a:r>
            </a:p>
          </p:txBody>
        </p:sp>
        <p:sp>
          <p:nvSpPr>
            <p:cNvPr id="2534525" name="Rectangle 142"/>
            <p:cNvSpPr>
              <a:spLocks noChangeArrowheads="1"/>
            </p:cNvSpPr>
            <p:nvPr/>
          </p:nvSpPr>
          <p:spPr bwMode="auto">
            <a:xfrm>
              <a:off x="5037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C</a:t>
              </a:r>
            </a:p>
          </p:txBody>
        </p:sp>
        <p:sp>
          <p:nvSpPr>
            <p:cNvPr id="2534526" name="Rectangle 143"/>
            <p:cNvSpPr>
              <a:spLocks noChangeArrowheads="1"/>
            </p:cNvSpPr>
            <p:nvPr/>
          </p:nvSpPr>
          <p:spPr bwMode="auto">
            <a:xfrm>
              <a:off x="4628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B</a:t>
              </a:r>
            </a:p>
          </p:txBody>
        </p:sp>
        <p:sp>
          <p:nvSpPr>
            <p:cNvPr id="2534527" name="Rectangle 144"/>
            <p:cNvSpPr>
              <a:spLocks noChangeArrowheads="1"/>
            </p:cNvSpPr>
            <p:nvPr/>
          </p:nvSpPr>
          <p:spPr bwMode="auto">
            <a:xfrm>
              <a:off x="4219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A</a:t>
              </a:r>
            </a:p>
          </p:txBody>
        </p:sp>
        <p:sp>
          <p:nvSpPr>
            <p:cNvPr id="2534528" name="Line 145"/>
            <p:cNvSpPr>
              <a:spLocks noChangeShapeType="1"/>
            </p:cNvSpPr>
            <p:nvPr/>
          </p:nvSpPr>
          <p:spPr bwMode="auto">
            <a:xfrm>
              <a:off x="3810" y="857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29" name="Line 146"/>
            <p:cNvSpPr>
              <a:spLocks noChangeShapeType="1"/>
            </p:cNvSpPr>
            <p:nvPr/>
          </p:nvSpPr>
          <p:spPr bwMode="auto">
            <a:xfrm>
              <a:off x="4628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0" name="Line 147"/>
            <p:cNvSpPr>
              <a:spLocks noChangeShapeType="1"/>
            </p:cNvSpPr>
            <p:nvPr/>
          </p:nvSpPr>
          <p:spPr bwMode="auto">
            <a:xfrm>
              <a:off x="3810" y="113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1" name="Line 148"/>
            <p:cNvSpPr>
              <a:spLocks noChangeShapeType="1"/>
            </p:cNvSpPr>
            <p:nvPr/>
          </p:nvSpPr>
          <p:spPr bwMode="auto">
            <a:xfrm>
              <a:off x="5037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2" name="Line 149"/>
            <p:cNvSpPr>
              <a:spLocks noChangeShapeType="1"/>
            </p:cNvSpPr>
            <p:nvPr/>
          </p:nvSpPr>
          <p:spPr bwMode="auto">
            <a:xfrm>
              <a:off x="4628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3" name="Line 150"/>
            <p:cNvSpPr>
              <a:spLocks noChangeShapeType="1"/>
            </p:cNvSpPr>
            <p:nvPr/>
          </p:nvSpPr>
          <p:spPr bwMode="auto">
            <a:xfrm>
              <a:off x="5037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4" name="Line 151"/>
            <p:cNvSpPr>
              <a:spLocks noChangeShapeType="1"/>
            </p:cNvSpPr>
            <p:nvPr/>
          </p:nvSpPr>
          <p:spPr bwMode="auto">
            <a:xfrm>
              <a:off x="5446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5" name="Line 152"/>
            <p:cNvSpPr>
              <a:spLocks noChangeShapeType="1"/>
            </p:cNvSpPr>
            <p:nvPr/>
          </p:nvSpPr>
          <p:spPr bwMode="auto">
            <a:xfrm>
              <a:off x="3810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6" name="Line 153"/>
            <p:cNvSpPr>
              <a:spLocks noChangeShapeType="1"/>
            </p:cNvSpPr>
            <p:nvPr/>
          </p:nvSpPr>
          <p:spPr bwMode="auto">
            <a:xfrm>
              <a:off x="5446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7" name="Line 154"/>
            <p:cNvSpPr>
              <a:spLocks noChangeShapeType="1"/>
            </p:cNvSpPr>
            <p:nvPr/>
          </p:nvSpPr>
          <p:spPr bwMode="auto">
            <a:xfrm>
              <a:off x="3810" y="2283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8" name="Line 155"/>
            <p:cNvSpPr>
              <a:spLocks noChangeShapeType="1"/>
            </p:cNvSpPr>
            <p:nvPr/>
          </p:nvSpPr>
          <p:spPr bwMode="auto">
            <a:xfrm>
              <a:off x="4219" y="113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9" name="Line 156"/>
            <p:cNvSpPr>
              <a:spLocks noChangeShapeType="1"/>
            </p:cNvSpPr>
            <p:nvPr/>
          </p:nvSpPr>
          <p:spPr bwMode="auto">
            <a:xfrm>
              <a:off x="3810" y="142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0" name="Line 157"/>
            <p:cNvSpPr>
              <a:spLocks noChangeShapeType="1"/>
            </p:cNvSpPr>
            <p:nvPr/>
          </p:nvSpPr>
          <p:spPr bwMode="auto">
            <a:xfrm>
              <a:off x="4219" y="1422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1" name="Line 158"/>
            <p:cNvSpPr>
              <a:spLocks noChangeShapeType="1"/>
            </p:cNvSpPr>
            <p:nvPr/>
          </p:nvSpPr>
          <p:spPr bwMode="auto">
            <a:xfrm>
              <a:off x="3810" y="170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2" name="Line 159"/>
            <p:cNvSpPr>
              <a:spLocks noChangeShapeType="1"/>
            </p:cNvSpPr>
            <p:nvPr/>
          </p:nvSpPr>
          <p:spPr bwMode="auto">
            <a:xfrm>
              <a:off x="4219" y="1709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3" name="Line 160"/>
            <p:cNvSpPr>
              <a:spLocks noChangeShapeType="1"/>
            </p:cNvSpPr>
            <p:nvPr/>
          </p:nvSpPr>
          <p:spPr bwMode="auto">
            <a:xfrm>
              <a:off x="3810" y="199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4" name="Line 161"/>
            <p:cNvSpPr>
              <a:spLocks noChangeShapeType="1"/>
            </p:cNvSpPr>
            <p:nvPr/>
          </p:nvSpPr>
          <p:spPr bwMode="auto">
            <a:xfrm>
              <a:off x="4219" y="1996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5" name="Line 162"/>
            <p:cNvSpPr>
              <a:spLocks noChangeShapeType="1"/>
            </p:cNvSpPr>
            <p:nvPr/>
          </p:nvSpPr>
          <p:spPr bwMode="auto">
            <a:xfrm>
              <a:off x="4219" y="2283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6" name="Line 163"/>
            <p:cNvSpPr>
              <a:spLocks noChangeShapeType="1"/>
            </p:cNvSpPr>
            <p:nvPr/>
          </p:nvSpPr>
          <p:spPr bwMode="auto">
            <a:xfrm>
              <a:off x="4219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7" name="Text Box 164"/>
            <p:cNvSpPr txBox="1">
              <a:spLocks noChangeArrowheads="1"/>
            </p:cNvSpPr>
            <p:nvPr/>
          </p:nvSpPr>
          <p:spPr bwMode="auto">
            <a:xfrm>
              <a:off x="3922" y="733"/>
              <a:ext cx="8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/>
                <a:t>Needed</a:t>
              </a:r>
            </a:p>
          </p:txBody>
        </p:sp>
      </p:grpSp>
      <p:sp>
        <p:nvSpPr>
          <p:cNvPr id="2209957" name="Rectangle 165"/>
          <p:cNvSpPr>
            <a:spLocks noChangeArrowheads="1"/>
          </p:cNvSpPr>
          <p:nvPr/>
        </p:nvSpPr>
        <p:spPr bwMode="auto">
          <a:xfrm>
            <a:off x="1304926" y="5089528"/>
            <a:ext cx="8564563" cy="144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>
                <a:latin typeface="Arial" charset="0"/>
              </a:rPr>
              <a:t>1. Are we in a safe state?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>
                <a:latin typeface="Arial" charset="0"/>
              </a:rPr>
              <a:t>2. P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needs a drill.  Is it OK to give it to him?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>
                <a:latin typeface="Arial" charset="0"/>
              </a:rPr>
              <a:t>3. Then, P</a:t>
            </a:r>
            <a:r>
              <a:rPr lang="en-US" baseline="-25000" dirty="0">
                <a:latin typeface="Arial" charset="0"/>
              </a:rPr>
              <a:t>4</a:t>
            </a:r>
            <a:r>
              <a:rPr lang="en-US" dirty="0">
                <a:latin typeface="Arial" charset="0"/>
              </a:rPr>
              <a:t> needs a glue.  Would you give it to him?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endParaRPr lang="en-US" dirty="0">
              <a:latin typeface="Arial" charset="0"/>
            </a:endParaRPr>
          </a:p>
        </p:txBody>
      </p:sp>
      <p:graphicFrame>
        <p:nvGraphicFramePr>
          <p:cNvPr id="19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40257"/>
              </p:ext>
            </p:extLst>
          </p:nvPr>
        </p:nvGraphicFramePr>
        <p:xfrm>
          <a:off x="3983355" y="1617664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8" name="Text Box 80"/>
          <p:cNvSpPr txBox="1">
            <a:spLocks noChangeArrowheads="1"/>
          </p:cNvSpPr>
          <p:nvPr/>
        </p:nvSpPr>
        <p:spPr bwMode="auto">
          <a:xfrm>
            <a:off x="4252595" y="1430339"/>
            <a:ext cx="12490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/>
              <a:t>Allotted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55479"/>
              </p:ext>
            </p:extLst>
          </p:nvPr>
        </p:nvGraphicFramePr>
        <p:xfrm>
          <a:off x="6736177" y="4478338"/>
          <a:ext cx="1974850" cy="45720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Rectangle 264"/>
          <p:cNvSpPr>
            <a:spLocks noChangeArrowheads="1"/>
          </p:cNvSpPr>
          <p:nvPr/>
        </p:nvSpPr>
        <p:spPr bwMode="auto">
          <a:xfrm>
            <a:off x="5030321" y="5087869"/>
            <a:ext cx="753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Arial" charset="0"/>
              </a:rPr>
              <a:t>Yes!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8253-7EA5-4A57-9753-14298028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1DF6-930C-40C2-854F-9C52330F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9DD5DD6-FDCF-4485-B77F-A9A8E0B98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25" y="813"/>
            <a:ext cx="3490367" cy="9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382"/>
          <p:cNvSpPr>
            <a:spLocks noChangeArrowheads="1"/>
          </p:cNvSpPr>
          <p:nvPr/>
        </p:nvSpPr>
        <p:spPr bwMode="auto">
          <a:xfrm>
            <a:off x="1311275" y="2538322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59" name="Oval 382"/>
          <p:cNvSpPr>
            <a:spLocks noChangeArrowheads="1"/>
          </p:cNvSpPr>
          <p:nvPr/>
        </p:nvSpPr>
        <p:spPr bwMode="auto">
          <a:xfrm>
            <a:off x="1311275" y="2068514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60" name="Oval 382"/>
          <p:cNvSpPr>
            <a:spLocks noChangeArrowheads="1"/>
          </p:cNvSpPr>
          <p:nvPr/>
        </p:nvSpPr>
        <p:spPr bwMode="auto">
          <a:xfrm>
            <a:off x="1311275" y="3008130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61" name="Oval 382"/>
          <p:cNvSpPr>
            <a:spLocks noChangeArrowheads="1"/>
          </p:cNvSpPr>
          <p:nvPr/>
        </p:nvSpPr>
        <p:spPr bwMode="auto">
          <a:xfrm>
            <a:off x="1311275" y="3477938"/>
            <a:ext cx="457200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53440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XYZ Carpentry</a:t>
            </a:r>
          </a:p>
        </p:txBody>
      </p:sp>
      <p:graphicFrame>
        <p:nvGraphicFramePr>
          <p:cNvPr id="2209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77055"/>
              </p:ext>
            </p:extLst>
          </p:nvPr>
        </p:nvGraphicFramePr>
        <p:xfrm>
          <a:off x="2679700" y="4103688"/>
          <a:ext cx="1976438" cy="81915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098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1786"/>
              </p:ext>
            </p:extLst>
          </p:nvPr>
        </p:nvGraphicFramePr>
        <p:xfrm>
          <a:off x="6737350" y="4065588"/>
          <a:ext cx="1974850" cy="86995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098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47445"/>
              </p:ext>
            </p:extLst>
          </p:nvPr>
        </p:nvGraphicFramePr>
        <p:xfrm>
          <a:off x="1133475" y="1617664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34463" name="Text Box 80"/>
          <p:cNvSpPr txBox="1">
            <a:spLocks noChangeArrowheads="1"/>
          </p:cNvSpPr>
          <p:nvPr/>
        </p:nvSpPr>
        <p:spPr bwMode="auto">
          <a:xfrm>
            <a:off x="1311275" y="1430338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/>
              <a:t>Claim</a:t>
            </a:r>
          </a:p>
        </p:txBody>
      </p:sp>
      <p:sp>
        <p:nvSpPr>
          <p:cNvPr id="2534505" name="Text Box 122"/>
          <p:cNvSpPr txBox="1">
            <a:spLocks noChangeArrowheads="1"/>
          </p:cNvSpPr>
          <p:nvPr/>
        </p:nvSpPr>
        <p:spPr bwMode="auto">
          <a:xfrm>
            <a:off x="5143500" y="408463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Available</a:t>
            </a:r>
          </a:p>
        </p:txBody>
      </p:sp>
      <p:sp>
        <p:nvSpPr>
          <p:cNvPr id="2534506" name="Text Box 123"/>
          <p:cNvSpPr txBox="1">
            <a:spLocks noChangeArrowheads="1"/>
          </p:cNvSpPr>
          <p:nvPr/>
        </p:nvSpPr>
        <p:spPr bwMode="auto">
          <a:xfrm>
            <a:off x="1125539" y="4094163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Resource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6962775" y="1430339"/>
            <a:ext cx="2597150" cy="2460625"/>
            <a:chOff x="3810" y="733"/>
            <a:chExt cx="1636" cy="1550"/>
          </a:xfrm>
        </p:grpSpPr>
        <p:sp>
          <p:nvSpPr>
            <p:cNvPr id="2534508" name="Rectangle 125"/>
            <p:cNvSpPr>
              <a:spLocks noChangeArrowheads="1"/>
            </p:cNvSpPr>
            <p:nvPr/>
          </p:nvSpPr>
          <p:spPr bwMode="auto">
            <a:xfrm>
              <a:off x="5037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09" name="Rectangle 126"/>
            <p:cNvSpPr>
              <a:spLocks noChangeArrowheads="1"/>
            </p:cNvSpPr>
            <p:nvPr/>
          </p:nvSpPr>
          <p:spPr bwMode="auto">
            <a:xfrm>
              <a:off x="4628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10" name="Rectangle 127"/>
            <p:cNvSpPr>
              <a:spLocks noChangeArrowheads="1"/>
            </p:cNvSpPr>
            <p:nvPr/>
          </p:nvSpPr>
          <p:spPr bwMode="auto">
            <a:xfrm>
              <a:off x="4219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4</a:t>
              </a:r>
            </a:p>
          </p:txBody>
        </p:sp>
        <p:sp>
          <p:nvSpPr>
            <p:cNvPr id="2534511" name="Rectangle 128"/>
            <p:cNvSpPr>
              <a:spLocks noChangeArrowheads="1"/>
            </p:cNvSpPr>
            <p:nvPr/>
          </p:nvSpPr>
          <p:spPr bwMode="auto">
            <a:xfrm>
              <a:off x="3810" y="1996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4</a:t>
              </a:r>
            </a:p>
          </p:txBody>
        </p:sp>
        <p:sp>
          <p:nvSpPr>
            <p:cNvPr id="2534512" name="Rectangle 129"/>
            <p:cNvSpPr>
              <a:spLocks noChangeArrowheads="1"/>
            </p:cNvSpPr>
            <p:nvPr/>
          </p:nvSpPr>
          <p:spPr bwMode="auto">
            <a:xfrm>
              <a:off x="5037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13" name="Rectangle 130"/>
            <p:cNvSpPr>
              <a:spLocks noChangeArrowheads="1"/>
            </p:cNvSpPr>
            <p:nvPr/>
          </p:nvSpPr>
          <p:spPr bwMode="auto">
            <a:xfrm>
              <a:off x="4628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514" name="Rectangle 131"/>
            <p:cNvSpPr>
              <a:spLocks noChangeArrowheads="1"/>
            </p:cNvSpPr>
            <p:nvPr/>
          </p:nvSpPr>
          <p:spPr bwMode="auto">
            <a:xfrm>
              <a:off x="4219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2</a:t>
              </a:r>
            </a:p>
          </p:txBody>
        </p:sp>
        <p:sp>
          <p:nvSpPr>
            <p:cNvPr id="2534515" name="Rectangle 132"/>
            <p:cNvSpPr>
              <a:spLocks noChangeArrowheads="1"/>
            </p:cNvSpPr>
            <p:nvPr/>
          </p:nvSpPr>
          <p:spPr bwMode="auto">
            <a:xfrm>
              <a:off x="3810" y="1709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3</a:t>
              </a:r>
            </a:p>
          </p:txBody>
        </p:sp>
        <p:sp>
          <p:nvSpPr>
            <p:cNvPr id="2534516" name="Rectangle 133"/>
            <p:cNvSpPr>
              <a:spLocks noChangeArrowheads="1"/>
            </p:cNvSpPr>
            <p:nvPr/>
          </p:nvSpPr>
          <p:spPr bwMode="auto">
            <a:xfrm>
              <a:off x="5037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0</a:t>
              </a:r>
            </a:p>
          </p:txBody>
        </p:sp>
        <p:sp>
          <p:nvSpPr>
            <p:cNvPr id="2534517" name="Rectangle 134"/>
            <p:cNvSpPr>
              <a:spLocks noChangeArrowheads="1"/>
            </p:cNvSpPr>
            <p:nvPr/>
          </p:nvSpPr>
          <p:spPr bwMode="auto">
            <a:xfrm>
              <a:off x="4628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18" name="Rectangle 135"/>
            <p:cNvSpPr>
              <a:spLocks noChangeArrowheads="1"/>
            </p:cNvSpPr>
            <p:nvPr/>
          </p:nvSpPr>
          <p:spPr bwMode="auto">
            <a:xfrm>
              <a:off x="4219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4</a:t>
              </a:r>
            </a:p>
          </p:txBody>
        </p:sp>
        <p:sp>
          <p:nvSpPr>
            <p:cNvPr id="2534519" name="Rectangle 136"/>
            <p:cNvSpPr>
              <a:spLocks noChangeArrowheads="1"/>
            </p:cNvSpPr>
            <p:nvPr/>
          </p:nvSpPr>
          <p:spPr bwMode="auto">
            <a:xfrm>
              <a:off x="3810" y="1422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2</a:t>
              </a:r>
            </a:p>
          </p:txBody>
        </p:sp>
        <p:sp>
          <p:nvSpPr>
            <p:cNvPr id="2534520" name="Rectangle 137"/>
            <p:cNvSpPr>
              <a:spLocks noChangeArrowheads="1"/>
            </p:cNvSpPr>
            <p:nvPr/>
          </p:nvSpPr>
          <p:spPr bwMode="auto">
            <a:xfrm>
              <a:off x="3810" y="1135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1</a:t>
              </a:r>
            </a:p>
          </p:txBody>
        </p:sp>
        <p:sp>
          <p:nvSpPr>
            <p:cNvPr id="2534521" name="Rectangle 138"/>
            <p:cNvSpPr>
              <a:spLocks noChangeArrowheads="1"/>
            </p:cNvSpPr>
            <p:nvPr/>
          </p:nvSpPr>
          <p:spPr bwMode="auto">
            <a:xfrm>
              <a:off x="3810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latin typeface="Arial" charset="0"/>
              </a:endParaRPr>
            </a:p>
          </p:txBody>
        </p:sp>
        <p:sp>
          <p:nvSpPr>
            <p:cNvPr id="2534522" name="Rectangle 139"/>
            <p:cNvSpPr>
              <a:spLocks noChangeArrowheads="1"/>
            </p:cNvSpPr>
            <p:nvPr/>
          </p:nvSpPr>
          <p:spPr bwMode="auto">
            <a:xfrm>
              <a:off x="5037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0</a:t>
              </a:r>
            </a:p>
          </p:txBody>
        </p:sp>
        <p:sp>
          <p:nvSpPr>
            <p:cNvPr id="2534523" name="Rectangle 140"/>
            <p:cNvSpPr>
              <a:spLocks noChangeArrowheads="1"/>
            </p:cNvSpPr>
            <p:nvPr/>
          </p:nvSpPr>
          <p:spPr bwMode="auto">
            <a:xfrm>
              <a:off x="4628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0</a:t>
              </a:r>
            </a:p>
          </p:txBody>
        </p:sp>
        <p:sp>
          <p:nvSpPr>
            <p:cNvPr id="2534524" name="Rectangle 141"/>
            <p:cNvSpPr>
              <a:spLocks noChangeArrowheads="1"/>
            </p:cNvSpPr>
            <p:nvPr/>
          </p:nvSpPr>
          <p:spPr bwMode="auto">
            <a:xfrm>
              <a:off x="4219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3</a:t>
              </a:r>
            </a:p>
          </p:txBody>
        </p:sp>
        <p:sp>
          <p:nvSpPr>
            <p:cNvPr id="2534525" name="Rectangle 142"/>
            <p:cNvSpPr>
              <a:spLocks noChangeArrowheads="1"/>
            </p:cNvSpPr>
            <p:nvPr/>
          </p:nvSpPr>
          <p:spPr bwMode="auto">
            <a:xfrm>
              <a:off x="5037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C</a:t>
              </a:r>
            </a:p>
          </p:txBody>
        </p:sp>
        <p:sp>
          <p:nvSpPr>
            <p:cNvPr id="2534526" name="Rectangle 143"/>
            <p:cNvSpPr>
              <a:spLocks noChangeArrowheads="1"/>
            </p:cNvSpPr>
            <p:nvPr/>
          </p:nvSpPr>
          <p:spPr bwMode="auto">
            <a:xfrm>
              <a:off x="4628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B</a:t>
              </a:r>
            </a:p>
          </p:txBody>
        </p:sp>
        <p:sp>
          <p:nvSpPr>
            <p:cNvPr id="2534527" name="Rectangle 144"/>
            <p:cNvSpPr>
              <a:spLocks noChangeArrowheads="1"/>
            </p:cNvSpPr>
            <p:nvPr/>
          </p:nvSpPr>
          <p:spPr bwMode="auto">
            <a:xfrm>
              <a:off x="4219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A</a:t>
              </a:r>
            </a:p>
          </p:txBody>
        </p:sp>
        <p:sp>
          <p:nvSpPr>
            <p:cNvPr id="2534528" name="Line 145"/>
            <p:cNvSpPr>
              <a:spLocks noChangeShapeType="1"/>
            </p:cNvSpPr>
            <p:nvPr/>
          </p:nvSpPr>
          <p:spPr bwMode="auto">
            <a:xfrm>
              <a:off x="3810" y="857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29" name="Line 146"/>
            <p:cNvSpPr>
              <a:spLocks noChangeShapeType="1"/>
            </p:cNvSpPr>
            <p:nvPr/>
          </p:nvSpPr>
          <p:spPr bwMode="auto">
            <a:xfrm>
              <a:off x="4628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0" name="Line 147"/>
            <p:cNvSpPr>
              <a:spLocks noChangeShapeType="1"/>
            </p:cNvSpPr>
            <p:nvPr/>
          </p:nvSpPr>
          <p:spPr bwMode="auto">
            <a:xfrm>
              <a:off x="3810" y="113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1" name="Line 148"/>
            <p:cNvSpPr>
              <a:spLocks noChangeShapeType="1"/>
            </p:cNvSpPr>
            <p:nvPr/>
          </p:nvSpPr>
          <p:spPr bwMode="auto">
            <a:xfrm>
              <a:off x="5037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2" name="Line 149"/>
            <p:cNvSpPr>
              <a:spLocks noChangeShapeType="1"/>
            </p:cNvSpPr>
            <p:nvPr/>
          </p:nvSpPr>
          <p:spPr bwMode="auto">
            <a:xfrm>
              <a:off x="4628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3" name="Line 150"/>
            <p:cNvSpPr>
              <a:spLocks noChangeShapeType="1"/>
            </p:cNvSpPr>
            <p:nvPr/>
          </p:nvSpPr>
          <p:spPr bwMode="auto">
            <a:xfrm>
              <a:off x="5037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4" name="Line 151"/>
            <p:cNvSpPr>
              <a:spLocks noChangeShapeType="1"/>
            </p:cNvSpPr>
            <p:nvPr/>
          </p:nvSpPr>
          <p:spPr bwMode="auto">
            <a:xfrm>
              <a:off x="5446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5" name="Line 152"/>
            <p:cNvSpPr>
              <a:spLocks noChangeShapeType="1"/>
            </p:cNvSpPr>
            <p:nvPr/>
          </p:nvSpPr>
          <p:spPr bwMode="auto">
            <a:xfrm>
              <a:off x="3810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6" name="Line 153"/>
            <p:cNvSpPr>
              <a:spLocks noChangeShapeType="1"/>
            </p:cNvSpPr>
            <p:nvPr/>
          </p:nvSpPr>
          <p:spPr bwMode="auto">
            <a:xfrm>
              <a:off x="5446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7" name="Line 154"/>
            <p:cNvSpPr>
              <a:spLocks noChangeShapeType="1"/>
            </p:cNvSpPr>
            <p:nvPr/>
          </p:nvSpPr>
          <p:spPr bwMode="auto">
            <a:xfrm>
              <a:off x="3810" y="2283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8" name="Line 155"/>
            <p:cNvSpPr>
              <a:spLocks noChangeShapeType="1"/>
            </p:cNvSpPr>
            <p:nvPr/>
          </p:nvSpPr>
          <p:spPr bwMode="auto">
            <a:xfrm>
              <a:off x="4219" y="113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9" name="Line 156"/>
            <p:cNvSpPr>
              <a:spLocks noChangeShapeType="1"/>
            </p:cNvSpPr>
            <p:nvPr/>
          </p:nvSpPr>
          <p:spPr bwMode="auto">
            <a:xfrm>
              <a:off x="3810" y="142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0" name="Line 157"/>
            <p:cNvSpPr>
              <a:spLocks noChangeShapeType="1"/>
            </p:cNvSpPr>
            <p:nvPr/>
          </p:nvSpPr>
          <p:spPr bwMode="auto">
            <a:xfrm>
              <a:off x="4219" y="1422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1" name="Line 158"/>
            <p:cNvSpPr>
              <a:spLocks noChangeShapeType="1"/>
            </p:cNvSpPr>
            <p:nvPr/>
          </p:nvSpPr>
          <p:spPr bwMode="auto">
            <a:xfrm>
              <a:off x="3810" y="170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2" name="Line 159"/>
            <p:cNvSpPr>
              <a:spLocks noChangeShapeType="1"/>
            </p:cNvSpPr>
            <p:nvPr/>
          </p:nvSpPr>
          <p:spPr bwMode="auto">
            <a:xfrm>
              <a:off x="4219" y="1709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3" name="Line 160"/>
            <p:cNvSpPr>
              <a:spLocks noChangeShapeType="1"/>
            </p:cNvSpPr>
            <p:nvPr/>
          </p:nvSpPr>
          <p:spPr bwMode="auto">
            <a:xfrm>
              <a:off x="3810" y="199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4" name="Line 161"/>
            <p:cNvSpPr>
              <a:spLocks noChangeShapeType="1"/>
            </p:cNvSpPr>
            <p:nvPr/>
          </p:nvSpPr>
          <p:spPr bwMode="auto">
            <a:xfrm>
              <a:off x="4219" y="1996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5" name="Line 162"/>
            <p:cNvSpPr>
              <a:spLocks noChangeShapeType="1"/>
            </p:cNvSpPr>
            <p:nvPr/>
          </p:nvSpPr>
          <p:spPr bwMode="auto">
            <a:xfrm>
              <a:off x="4219" y="2283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6" name="Line 163"/>
            <p:cNvSpPr>
              <a:spLocks noChangeShapeType="1"/>
            </p:cNvSpPr>
            <p:nvPr/>
          </p:nvSpPr>
          <p:spPr bwMode="auto">
            <a:xfrm>
              <a:off x="4219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7" name="Text Box 164"/>
            <p:cNvSpPr txBox="1">
              <a:spLocks noChangeArrowheads="1"/>
            </p:cNvSpPr>
            <p:nvPr/>
          </p:nvSpPr>
          <p:spPr bwMode="auto">
            <a:xfrm>
              <a:off x="3922" y="733"/>
              <a:ext cx="8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/>
                <a:t>Needed</a:t>
              </a:r>
            </a:p>
          </p:txBody>
        </p:sp>
      </p:grpSp>
      <p:sp>
        <p:nvSpPr>
          <p:cNvPr id="2209957" name="Rectangle 165"/>
          <p:cNvSpPr>
            <a:spLocks noChangeArrowheads="1"/>
          </p:cNvSpPr>
          <p:nvPr/>
        </p:nvSpPr>
        <p:spPr bwMode="auto">
          <a:xfrm>
            <a:off x="1304926" y="5089528"/>
            <a:ext cx="8564563" cy="144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>
                <a:latin typeface="Arial" charset="0"/>
              </a:rPr>
              <a:t>1. Are we in a safe state?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>
                <a:latin typeface="Arial" charset="0"/>
              </a:rPr>
              <a:t>2. P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needs a drill.  Is it OK to give it to him?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>
                <a:latin typeface="Arial" charset="0"/>
              </a:rPr>
              <a:t>3. Then, P</a:t>
            </a:r>
            <a:r>
              <a:rPr lang="en-US" baseline="-25000" dirty="0">
                <a:latin typeface="Arial" charset="0"/>
              </a:rPr>
              <a:t>4</a:t>
            </a:r>
            <a:r>
              <a:rPr lang="en-US" dirty="0">
                <a:latin typeface="Arial" charset="0"/>
              </a:rPr>
              <a:t> needs a glue.  Would you give it to him?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endParaRPr lang="en-US" dirty="0">
              <a:latin typeface="Arial" charset="0"/>
            </a:endParaRPr>
          </a:p>
        </p:txBody>
      </p:sp>
      <p:graphicFrame>
        <p:nvGraphicFramePr>
          <p:cNvPr id="19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36226"/>
              </p:ext>
            </p:extLst>
          </p:nvPr>
        </p:nvGraphicFramePr>
        <p:xfrm>
          <a:off x="3983355" y="1617664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8" name="Text Box 80"/>
          <p:cNvSpPr txBox="1">
            <a:spLocks noChangeArrowheads="1"/>
          </p:cNvSpPr>
          <p:nvPr/>
        </p:nvSpPr>
        <p:spPr bwMode="auto">
          <a:xfrm>
            <a:off x="4252595" y="1430339"/>
            <a:ext cx="12490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/>
              <a:t>Allotted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41141"/>
              </p:ext>
            </p:extLst>
          </p:nvPr>
        </p:nvGraphicFramePr>
        <p:xfrm>
          <a:off x="6736177" y="4478338"/>
          <a:ext cx="1974850" cy="45720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Rectangle 264"/>
          <p:cNvSpPr>
            <a:spLocks noChangeArrowheads="1"/>
          </p:cNvSpPr>
          <p:nvPr/>
        </p:nvSpPr>
        <p:spPr bwMode="auto">
          <a:xfrm>
            <a:off x="5030321" y="5087869"/>
            <a:ext cx="753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Arial" charset="0"/>
              </a:rPr>
              <a:t>Yes!  </a:t>
            </a:r>
          </a:p>
        </p:txBody>
      </p:sp>
      <p:sp>
        <p:nvSpPr>
          <p:cNvPr id="64" name="Rectangle 264"/>
          <p:cNvSpPr>
            <a:spLocks noChangeArrowheads="1"/>
          </p:cNvSpPr>
          <p:nvPr/>
        </p:nvSpPr>
        <p:spPr bwMode="auto">
          <a:xfrm>
            <a:off x="7565558" y="5530850"/>
            <a:ext cx="753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Arial" charset="0"/>
              </a:rPr>
              <a:t>Yes!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DC1F-5761-426E-BF90-5423C700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4EDAC-D76E-48F0-B200-4AA14F28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E8C0827-43C1-4087-B919-A03D44256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25" y="813"/>
            <a:ext cx="3490367" cy="9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65"/>
          <p:cNvSpPr>
            <a:spLocks noChangeArrowheads="1"/>
          </p:cNvSpPr>
          <p:nvPr/>
        </p:nvSpPr>
        <p:spPr bwMode="auto">
          <a:xfrm>
            <a:off x="1304926" y="5089528"/>
            <a:ext cx="8564563" cy="144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>
                <a:latin typeface="Arial" charset="0"/>
              </a:rPr>
              <a:t>1. Are we in a safe state? Yes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>
                <a:latin typeface="Arial" charset="0"/>
              </a:rPr>
              <a:t>2. P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needs a drill.  Is it OK to give it to him? Yes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>
                <a:latin typeface="Arial" charset="0"/>
              </a:rPr>
              <a:t>3. Then, P</a:t>
            </a:r>
            <a:r>
              <a:rPr lang="en-US" baseline="-25000" dirty="0">
                <a:latin typeface="Arial" charset="0"/>
              </a:rPr>
              <a:t>4</a:t>
            </a:r>
            <a:r>
              <a:rPr lang="en-US" dirty="0">
                <a:latin typeface="Arial" charset="0"/>
              </a:rPr>
              <a:t> needs a glue.  Would you give it to him?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endParaRPr lang="en-US" dirty="0">
              <a:latin typeface="Arial" charset="0"/>
            </a:endParaRPr>
          </a:p>
        </p:txBody>
      </p:sp>
      <p:sp>
        <p:nvSpPr>
          <p:cNvPr id="253440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XYZ Carpentry</a:t>
            </a:r>
          </a:p>
        </p:txBody>
      </p:sp>
      <p:graphicFrame>
        <p:nvGraphicFramePr>
          <p:cNvPr id="2209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77628"/>
              </p:ext>
            </p:extLst>
          </p:nvPr>
        </p:nvGraphicFramePr>
        <p:xfrm>
          <a:off x="2679700" y="4103688"/>
          <a:ext cx="1976438" cy="81915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098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16552"/>
              </p:ext>
            </p:extLst>
          </p:nvPr>
        </p:nvGraphicFramePr>
        <p:xfrm>
          <a:off x="6737350" y="4065588"/>
          <a:ext cx="1974850" cy="86995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098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17476"/>
              </p:ext>
            </p:extLst>
          </p:nvPr>
        </p:nvGraphicFramePr>
        <p:xfrm>
          <a:off x="1133475" y="1617664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34463" name="Text Box 80"/>
          <p:cNvSpPr txBox="1">
            <a:spLocks noChangeArrowheads="1"/>
          </p:cNvSpPr>
          <p:nvPr/>
        </p:nvSpPr>
        <p:spPr bwMode="auto">
          <a:xfrm>
            <a:off x="1311275" y="1430338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/>
              <a:t>Claim</a:t>
            </a:r>
          </a:p>
        </p:txBody>
      </p:sp>
      <p:sp>
        <p:nvSpPr>
          <p:cNvPr id="2534505" name="Text Box 122"/>
          <p:cNvSpPr txBox="1">
            <a:spLocks noChangeArrowheads="1"/>
          </p:cNvSpPr>
          <p:nvPr/>
        </p:nvSpPr>
        <p:spPr bwMode="auto">
          <a:xfrm>
            <a:off x="5143500" y="408463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Available</a:t>
            </a:r>
          </a:p>
        </p:txBody>
      </p:sp>
      <p:sp>
        <p:nvSpPr>
          <p:cNvPr id="2534506" name="Text Box 123"/>
          <p:cNvSpPr txBox="1">
            <a:spLocks noChangeArrowheads="1"/>
          </p:cNvSpPr>
          <p:nvPr/>
        </p:nvSpPr>
        <p:spPr bwMode="auto">
          <a:xfrm>
            <a:off x="1125539" y="4094163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Resource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6962775" y="1430339"/>
            <a:ext cx="2597150" cy="2460625"/>
            <a:chOff x="3810" y="733"/>
            <a:chExt cx="1636" cy="1550"/>
          </a:xfrm>
        </p:grpSpPr>
        <p:sp>
          <p:nvSpPr>
            <p:cNvPr id="2534508" name="Rectangle 125"/>
            <p:cNvSpPr>
              <a:spLocks noChangeArrowheads="1"/>
            </p:cNvSpPr>
            <p:nvPr/>
          </p:nvSpPr>
          <p:spPr bwMode="auto">
            <a:xfrm>
              <a:off x="5037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09" name="Rectangle 126"/>
            <p:cNvSpPr>
              <a:spLocks noChangeArrowheads="1"/>
            </p:cNvSpPr>
            <p:nvPr/>
          </p:nvSpPr>
          <p:spPr bwMode="auto">
            <a:xfrm>
              <a:off x="4628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10" name="Rectangle 127"/>
            <p:cNvSpPr>
              <a:spLocks noChangeArrowheads="1"/>
            </p:cNvSpPr>
            <p:nvPr/>
          </p:nvSpPr>
          <p:spPr bwMode="auto">
            <a:xfrm>
              <a:off x="4219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4</a:t>
              </a:r>
            </a:p>
          </p:txBody>
        </p:sp>
        <p:sp>
          <p:nvSpPr>
            <p:cNvPr id="2534511" name="Rectangle 128"/>
            <p:cNvSpPr>
              <a:spLocks noChangeArrowheads="1"/>
            </p:cNvSpPr>
            <p:nvPr/>
          </p:nvSpPr>
          <p:spPr bwMode="auto">
            <a:xfrm>
              <a:off x="3810" y="1996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4</a:t>
              </a:r>
            </a:p>
          </p:txBody>
        </p:sp>
        <p:sp>
          <p:nvSpPr>
            <p:cNvPr id="2534512" name="Rectangle 129"/>
            <p:cNvSpPr>
              <a:spLocks noChangeArrowheads="1"/>
            </p:cNvSpPr>
            <p:nvPr/>
          </p:nvSpPr>
          <p:spPr bwMode="auto">
            <a:xfrm>
              <a:off x="5037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13" name="Rectangle 130"/>
            <p:cNvSpPr>
              <a:spLocks noChangeArrowheads="1"/>
            </p:cNvSpPr>
            <p:nvPr/>
          </p:nvSpPr>
          <p:spPr bwMode="auto">
            <a:xfrm>
              <a:off x="4628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0</a:t>
              </a:r>
            </a:p>
          </p:txBody>
        </p:sp>
        <p:sp>
          <p:nvSpPr>
            <p:cNvPr id="2534514" name="Rectangle 131"/>
            <p:cNvSpPr>
              <a:spLocks noChangeArrowheads="1"/>
            </p:cNvSpPr>
            <p:nvPr/>
          </p:nvSpPr>
          <p:spPr bwMode="auto">
            <a:xfrm>
              <a:off x="4219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2</a:t>
              </a:r>
            </a:p>
          </p:txBody>
        </p:sp>
        <p:sp>
          <p:nvSpPr>
            <p:cNvPr id="2534515" name="Rectangle 132"/>
            <p:cNvSpPr>
              <a:spLocks noChangeArrowheads="1"/>
            </p:cNvSpPr>
            <p:nvPr/>
          </p:nvSpPr>
          <p:spPr bwMode="auto">
            <a:xfrm>
              <a:off x="3810" y="1709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3</a:t>
              </a:r>
            </a:p>
          </p:txBody>
        </p:sp>
        <p:sp>
          <p:nvSpPr>
            <p:cNvPr id="2534516" name="Rectangle 133"/>
            <p:cNvSpPr>
              <a:spLocks noChangeArrowheads="1"/>
            </p:cNvSpPr>
            <p:nvPr/>
          </p:nvSpPr>
          <p:spPr bwMode="auto">
            <a:xfrm>
              <a:off x="5037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0</a:t>
              </a:r>
            </a:p>
          </p:txBody>
        </p:sp>
        <p:sp>
          <p:nvSpPr>
            <p:cNvPr id="2534517" name="Rectangle 134"/>
            <p:cNvSpPr>
              <a:spLocks noChangeArrowheads="1"/>
            </p:cNvSpPr>
            <p:nvPr/>
          </p:nvSpPr>
          <p:spPr bwMode="auto">
            <a:xfrm>
              <a:off x="4628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  <p:sp>
          <p:nvSpPr>
            <p:cNvPr id="2534518" name="Rectangle 135"/>
            <p:cNvSpPr>
              <a:spLocks noChangeArrowheads="1"/>
            </p:cNvSpPr>
            <p:nvPr/>
          </p:nvSpPr>
          <p:spPr bwMode="auto">
            <a:xfrm>
              <a:off x="4219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4</a:t>
              </a:r>
            </a:p>
          </p:txBody>
        </p:sp>
        <p:sp>
          <p:nvSpPr>
            <p:cNvPr id="2534519" name="Rectangle 136"/>
            <p:cNvSpPr>
              <a:spLocks noChangeArrowheads="1"/>
            </p:cNvSpPr>
            <p:nvPr/>
          </p:nvSpPr>
          <p:spPr bwMode="auto">
            <a:xfrm>
              <a:off x="3810" y="1422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2</a:t>
              </a:r>
            </a:p>
          </p:txBody>
        </p:sp>
        <p:sp>
          <p:nvSpPr>
            <p:cNvPr id="2534520" name="Rectangle 137"/>
            <p:cNvSpPr>
              <a:spLocks noChangeArrowheads="1"/>
            </p:cNvSpPr>
            <p:nvPr/>
          </p:nvSpPr>
          <p:spPr bwMode="auto">
            <a:xfrm>
              <a:off x="3810" y="1135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latin typeface="Arial" charset="0"/>
                </a:rPr>
                <a:t>P</a:t>
              </a:r>
              <a:r>
                <a:rPr lang="en-US" b="1" baseline="-25000">
                  <a:latin typeface="Arial" charset="0"/>
                </a:rPr>
                <a:t>1</a:t>
              </a:r>
            </a:p>
          </p:txBody>
        </p:sp>
        <p:sp>
          <p:nvSpPr>
            <p:cNvPr id="2534521" name="Rectangle 138"/>
            <p:cNvSpPr>
              <a:spLocks noChangeArrowheads="1"/>
            </p:cNvSpPr>
            <p:nvPr/>
          </p:nvSpPr>
          <p:spPr bwMode="auto">
            <a:xfrm>
              <a:off x="3810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latin typeface="Arial" charset="0"/>
              </a:endParaRPr>
            </a:p>
          </p:txBody>
        </p:sp>
        <p:sp>
          <p:nvSpPr>
            <p:cNvPr id="2534522" name="Rectangle 139"/>
            <p:cNvSpPr>
              <a:spLocks noChangeArrowheads="1"/>
            </p:cNvSpPr>
            <p:nvPr/>
          </p:nvSpPr>
          <p:spPr bwMode="auto">
            <a:xfrm>
              <a:off x="5037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0</a:t>
              </a:r>
            </a:p>
          </p:txBody>
        </p:sp>
        <p:sp>
          <p:nvSpPr>
            <p:cNvPr id="2534523" name="Rectangle 140"/>
            <p:cNvSpPr>
              <a:spLocks noChangeArrowheads="1"/>
            </p:cNvSpPr>
            <p:nvPr/>
          </p:nvSpPr>
          <p:spPr bwMode="auto">
            <a:xfrm>
              <a:off x="4628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0</a:t>
              </a:r>
            </a:p>
          </p:txBody>
        </p:sp>
        <p:sp>
          <p:nvSpPr>
            <p:cNvPr id="2534524" name="Rectangle 141"/>
            <p:cNvSpPr>
              <a:spLocks noChangeArrowheads="1"/>
            </p:cNvSpPr>
            <p:nvPr/>
          </p:nvSpPr>
          <p:spPr bwMode="auto">
            <a:xfrm>
              <a:off x="4219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latin typeface="Arial" charset="0"/>
                </a:rPr>
                <a:t>3</a:t>
              </a:r>
            </a:p>
          </p:txBody>
        </p:sp>
        <p:sp>
          <p:nvSpPr>
            <p:cNvPr id="2534525" name="Rectangle 142"/>
            <p:cNvSpPr>
              <a:spLocks noChangeArrowheads="1"/>
            </p:cNvSpPr>
            <p:nvPr/>
          </p:nvSpPr>
          <p:spPr bwMode="auto">
            <a:xfrm>
              <a:off x="5037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C</a:t>
              </a:r>
            </a:p>
          </p:txBody>
        </p:sp>
        <p:sp>
          <p:nvSpPr>
            <p:cNvPr id="2534526" name="Rectangle 143"/>
            <p:cNvSpPr>
              <a:spLocks noChangeArrowheads="1"/>
            </p:cNvSpPr>
            <p:nvPr/>
          </p:nvSpPr>
          <p:spPr bwMode="auto">
            <a:xfrm>
              <a:off x="4628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B</a:t>
              </a:r>
            </a:p>
          </p:txBody>
        </p:sp>
        <p:sp>
          <p:nvSpPr>
            <p:cNvPr id="2534527" name="Rectangle 144"/>
            <p:cNvSpPr>
              <a:spLocks noChangeArrowheads="1"/>
            </p:cNvSpPr>
            <p:nvPr/>
          </p:nvSpPr>
          <p:spPr bwMode="auto">
            <a:xfrm>
              <a:off x="4219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latin typeface="Arial" charset="0"/>
                </a:rPr>
                <a:t>A</a:t>
              </a:r>
            </a:p>
          </p:txBody>
        </p:sp>
        <p:sp>
          <p:nvSpPr>
            <p:cNvPr id="2534528" name="Line 145"/>
            <p:cNvSpPr>
              <a:spLocks noChangeShapeType="1"/>
            </p:cNvSpPr>
            <p:nvPr/>
          </p:nvSpPr>
          <p:spPr bwMode="auto">
            <a:xfrm>
              <a:off x="3810" y="857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29" name="Line 146"/>
            <p:cNvSpPr>
              <a:spLocks noChangeShapeType="1"/>
            </p:cNvSpPr>
            <p:nvPr/>
          </p:nvSpPr>
          <p:spPr bwMode="auto">
            <a:xfrm>
              <a:off x="4628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0" name="Line 147"/>
            <p:cNvSpPr>
              <a:spLocks noChangeShapeType="1"/>
            </p:cNvSpPr>
            <p:nvPr/>
          </p:nvSpPr>
          <p:spPr bwMode="auto">
            <a:xfrm>
              <a:off x="3810" y="113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1" name="Line 148"/>
            <p:cNvSpPr>
              <a:spLocks noChangeShapeType="1"/>
            </p:cNvSpPr>
            <p:nvPr/>
          </p:nvSpPr>
          <p:spPr bwMode="auto">
            <a:xfrm>
              <a:off x="5037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2" name="Line 149"/>
            <p:cNvSpPr>
              <a:spLocks noChangeShapeType="1"/>
            </p:cNvSpPr>
            <p:nvPr/>
          </p:nvSpPr>
          <p:spPr bwMode="auto">
            <a:xfrm>
              <a:off x="4628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3" name="Line 150"/>
            <p:cNvSpPr>
              <a:spLocks noChangeShapeType="1"/>
            </p:cNvSpPr>
            <p:nvPr/>
          </p:nvSpPr>
          <p:spPr bwMode="auto">
            <a:xfrm>
              <a:off x="5037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4" name="Line 151"/>
            <p:cNvSpPr>
              <a:spLocks noChangeShapeType="1"/>
            </p:cNvSpPr>
            <p:nvPr/>
          </p:nvSpPr>
          <p:spPr bwMode="auto">
            <a:xfrm>
              <a:off x="5446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5" name="Line 152"/>
            <p:cNvSpPr>
              <a:spLocks noChangeShapeType="1"/>
            </p:cNvSpPr>
            <p:nvPr/>
          </p:nvSpPr>
          <p:spPr bwMode="auto">
            <a:xfrm>
              <a:off x="3810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6" name="Line 153"/>
            <p:cNvSpPr>
              <a:spLocks noChangeShapeType="1"/>
            </p:cNvSpPr>
            <p:nvPr/>
          </p:nvSpPr>
          <p:spPr bwMode="auto">
            <a:xfrm>
              <a:off x="5446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7" name="Line 154"/>
            <p:cNvSpPr>
              <a:spLocks noChangeShapeType="1"/>
            </p:cNvSpPr>
            <p:nvPr/>
          </p:nvSpPr>
          <p:spPr bwMode="auto">
            <a:xfrm>
              <a:off x="3810" y="2283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8" name="Line 155"/>
            <p:cNvSpPr>
              <a:spLocks noChangeShapeType="1"/>
            </p:cNvSpPr>
            <p:nvPr/>
          </p:nvSpPr>
          <p:spPr bwMode="auto">
            <a:xfrm>
              <a:off x="4219" y="113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9" name="Line 156"/>
            <p:cNvSpPr>
              <a:spLocks noChangeShapeType="1"/>
            </p:cNvSpPr>
            <p:nvPr/>
          </p:nvSpPr>
          <p:spPr bwMode="auto">
            <a:xfrm>
              <a:off x="3810" y="142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0" name="Line 157"/>
            <p:cNvSpPr>
              <a:spLocks noChangeShapeType="1"/>
            </p:cNvSpPr>
            <p:nvPr/>
          </p:nvSpPr>
          <p:spPr bwMode="auto">
            <a:xfrm>
              <a:off x="4219" y="1422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1" name="Line 158"/>
            <p:cNvSpPr>
              <a:spLocks noChangeShapeType="1"/>
            </p:cNvSpPr>
            <p:nvPr/>
          </p:nvSpPr>
          <p:spPr bwMode="auto">
            <a:xfrm>
              <a:off x="3810" y="170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2" name="Line 159"/>
            <p:cNvSpPr>
              <a:spLocks noChangeShapeType="1"/>
            </p:cNvSpPr>
            <p:nvPr/>
          </p:nvSpPr>
          <p:spPr bwMode="auto">
            <a:xfrm>
              <a:off x="4219" y="1709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3" name="Line 160"/>
            <p:cNvSpPr>
              <a:spLocks noChangeShapeType="1"/>
            </p:cNvSpPr>
            <p:nvPr/>
          </p:nvSpPr>
          <p:spPr bwMode="auto">
            <a:xfrm>
              <a:off x="3810" y="199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4" name="Line 161"/>
            <p:cNvSpPr>
              <a:spLocks noChangeShapeType="1"/>
            </p:cNvSpPr>
            <p:nvPr/>
          </p:nvSpPr>
          <p:spPr bwMode="auto">
            <a:xfrm>
              <a:off x="4219" y="1996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5" name="Line 162"/>
            <p:cNvSpPr>
              <a:spLocks noChangeShapeType="1"/>
            </p:cNvSpPr>
            <p:nvPr/>
          </p:nvSpPr>
          <p:spPr bwMode="auto">
            <a:xfrm>
              <a:off x="4219" y="2283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6" name="Line 163"/>
            <p:cNvSpPr>
              <a:spLocks noChangeShapeType="1"/>
            </p:cNvSpPr>
            <p:nvPr/>
          </p:nvSpPr>
          <p:spPr bwMode="auto">
            <a:xfrm>
              <a:off x="4219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7" name="Text Box 164"/>
            <p:cNvSpPr txBox="1">
              <a:spLocks noChangeArrowheads="1"/>
            </p:cNvSpPr>
            <p:nvPr/>
          </p:nvSpPr>
          <p:spPr bwMode="auto">
            <a:xfrm>
              <a:off x="3922" y="733"/>
              <a:ext cx="8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/>
                <a:t>Needed</a:t>
              </a:r>
            </a:p>
          </p:txBody>
        </p:sp>
      </p:grpSp>
      <p:graphicFrame>
        <p:nvGraphicFramePr>
          <p:cNvPr id="19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72759"/>
              </p:ext>
            </p:extLst>
          </p:nvPr>
        </p:nvGraphicFramePr>
        <p:xfrm>
          <a:off x="3983355" y="1617664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8" name="Text Box 80"/>
          <p:cNvSpPr txBox="1">
            <a:spLocks noChangeArrowheads="1"/>
          </p:cNvSpPr>
          <p:nvPr/>
        </p:nvSpPr>
        <p:spPr bwMode="auto">
          <a:xfrm>
            <a:off x="4252595" y="1430339"/>
            <a:ext cx="12490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/>
              <a:t>Allotted</a:t>
            </a:r>
          </a:p>
        </p:txBody>
      </p:sp>
      <p:sp>
        <p:nvSpPr>
          <p:cNvPr id="57" name="Rectangle 264"/>
          <p:cNvSpPr>
            <a:spLocks noChangeArrowheads="1"/>
          </p:cNvSpPr>
          <p:nvPr/>
        </p:nvSpPr>
        <p:spPr bwMode="auto">
          <a:xfrm>
            <a:off x="8506161" y="597534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Arial" charset="0"/>
              </a:rPr>
              <a:t>No!  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60890"/>
              </p:ext>
            </p:extLst>
          </p:nvPr>
        </p:nvGraphicFramePr>
        <p:xfrm>
          <a:off x="6736177" y="4478338"/>
          <a:ext cx="1974850" cy="45720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090463" y="3476763"/>
            <a:ext cx="3311211" cy="276999"/>
            <a:chOff x="5176062" y="3476762"/>
            <a:chExt cx="3311211" cy="276999"/>
          </a:xfrm>
        </p:grpSpPr>
        <p:sp>
          <p:nvSpPr>
            <p:cNvPr id="2" name="Rectangle 1"/>
            <p:cNvSpPr/>
            <p:nvPr/>
          </p:nvSpPr>
          <p:spPr>
            <a:xfrm>
              <a:off x="8174367" y="3476762"/>
              <a:ext cx="3129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>
              <a:spAutoFit/>
            </a:bodyPr>
            <a:lstStyle/>
            <a:p>
              <a:pPr lvl="0"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b="1" dirty="0">
                  <a:latin typeface="Arial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76062" y="3476762"/>
              <a:ext cx="3129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>
              <a:spAutoFit/>
            </a:bodyPr>
            <a:lstStyle/>
            <a:p>
              <a:pPr lvl="0"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b="1" dirty="0">
                  <a:latin typeface="Arial" charset="0"/>
                </a:rPr>
                <a:t>1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C5E4-DD93-4D4E-A66A-0CDC803C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43B80-F241-4D28-9EC0-21053098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5D1557E-5554-4E67-A53B-335D263A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25" y="813"/>
            <a:ext cx="3490367" cy="9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Problem: How to efficiently monitor multiple timed events?</a:t>
            </a:r>
          </a:p>
          <a:p>
            <a:r>
              <a:rPr lang="en-US" sz="2400" dirty="0"/>
              <a:t>Examples of timed events:</a:t>
            </a:r>
          </a:p>
          <a:p>
            <a:pPr lvl="1"/>
            <a:r>
              <a:rPr lang="en-US" dirty="0"/>
              <a:t>scheduling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real-time sequencing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timers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timeouts</a:t>
            </a:r>
          </a:p>
          <a:p>
            <a:r>
              <a:rPr lang="en-US" sz="2400" dirty="0"/>
              <a:t>Lists require each event timer to be decremented (</a:t>
            </a:r>
            <a:r>
              <a:rPr lang="en-US" sz="2400" i="1" dirty="0"/>
              <a:t>O(n)</a:t>
            </a:r>
            <a:r>
              <a:rPr lang="en-US" sz="2400" dirty="0"/>
              <a:t>) to determine if time has expired.</a:t>
            </a:r>
          </a:p>
          <a:p>
            <a:r>
              <a:rPr lang="en-US" sz="2400" dirty="0"/>
              <a:t>Using a Delta Clock only requires decrementing the top entry (</a:t>
            </a:r>
            <a:r>
              <a:rPr lang="en-US" sz="2400" i="1" dirty="0"/>
              <a:t>O(1)</a:t>
            </a:r>
            <a:r>
              <a:rPr lang="en-US" sz="2400" dirty="0"/>
              <a:t>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89" y="133222"/>
            <a:ext cx="1066800" cy="7239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00B380-D5EB-4F24-97FE-D88AFD47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10758-3EF9-444C-B665-5EDD3185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096A0C-972D-4C91-B198-1424B9B3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11" y="170156"/>
            <a:ext cx="6505576" cy="731520"/>
          </a:xfrm>
        </p:spPr>
        <p:txBody>
          <a:bodyPr/>
          <a:lstStyle/>
          <a:p>
            <a:r>
              <a:rPr lang="en-US" dirty="0"/>
              <a:t>Delta Clock</a:t>
            </a:r>
          </a:p>
        </p:txBody>
      </p:sp>
    </p:spTree>
    <p:extLst>
      <p:ext uri="{BB962C8B-B14F-4D97-AF65-F5344CB8AC3E}">
        <p14:creationId xmlns:p14="http://schemas.microsoft.com/office/powerpoint/2010/main" val="14479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6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6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6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6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6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068" name="Text Box 4"/>
          <p:cNvSpPr txBox="1">
            <a:spLocks noChangeArrowheads="1"/>
          </p:cNvSpPr>
          <p:nvPr/>
        </p:nvSpPr>
        <p:spPr bwMode="auto">
          <a:xfrm>
            <a:off x="1350963" y="1670050"/>
            <a:ext cx="386715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Suppose:</a:t>
            </a:r>
          </a:p>
          <a:p>
            <a:pPr algn="l">
              <a:spcBef>
                <a:spcPct val="50000"/>
              </a:spcBef>
            </a:pPr>
            <a:r>
              <a:rPr lang="en-US" sz="2000" dirty="0"/>
              <a:t>   Event1 occurs in 20 tics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  Event2 occurs in 5 tics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  Event3 occurs in 35 tics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  Event4 occurs in 27 tics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  Event 5 occurs in 27 tics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  Event 6 occurs in 22 tics</a:t>
            </a:r>
          </a:p>
        </p:txBody>
      </p:sp>
      <p:grpSp>
        <p:nvGrpSpPr>
          <p:cNvPr id="2264069" name="Group 5"/>
          <p:cNvGrpSpPr>
            <a:grpSpLocks/>
          </p:cNvGrpSpPr>
          <p:nvPr/>
        </p:nvGrpSpPr>
        <p:grpSpPr bwMode="auto">
          <a:xfrm>
            <a:off x="5775326" y="1803400"/>
            <a:ext cx="1889125" cy="4059238"/>
            <a:chOff x="2846" y="1136"/>
            <a:chExt cx="1190" cy="2557"/>
          </a:xfrm>
        </p:grpSpPr>
        <p:grpSp>
          <p:nvGrpSpPr>
            <p:cNvPr id="2264070" name="Group 6"/>
            <p:cNvGrpSpPr>
              <a:grpSpLocks/>
            </p:cNvGrpSpPr>
            <p:nvPr/>
          </p:nvGrpSpPr>
          <p:grpSpPr bwMode="auto">
            <a:xfrm>
              <a:off x="2924" y="1136"/>
              <a:ext cx="768" cy="2208"/>
              <a:chOff x="2448" y="528"/>
              <a:chExt cx="768" cy="2208"/>
            </a:xfrm>
          </p:grpSpPr>
          <p:grpSp>
            <p:nvGrpSpPr>
              <p:cNvPr id="2264071" name="Group 7"/>
              <p:cNvGrpSpPr>
                <a:grpSpLocks/>
              </p:cNvGrpSpPr>
              <p:nvPr/>
            </p:nvGrpSpPr>
            <p:grpSpPr bwMode="auto">
              <a:xfrm>
                <a:off x="2448" y="528"/>
                <a:ext cx="768" cy="192"/>
                <a:chOff x="2496" y="912"/>
                <a:chExt cx="768" cy="192"/>
              </a:xfrm>
            </p:grpSpPr>
            <p:sp>
              <p:nvSpPr>
                <p:cNvPr id="2264072" name="Rectangle 8"/>
                <p:cNvSpPr>
                  <a:spLocks noChangeArrowheads="1"/>
                </p:cNvSpPr>
                <p:nvPr/>
              </p:nvSpPr>
              <p:spPr bwMode="auto">
                <a:xfrm>
                  <a:off x="2496" y="912"/>
                  <a:ext cx="768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07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96" y="931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20</a:t>
                  </a:r>
                </a:p>
              </p:txBody>
            </p:sp>
            <p:sp>
              <p:nvSpPr>
                <p:cNvPr id="226407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688" y="931"/>
                  <a:ext cx="57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Event1</a:t>
                  </a:r>
                </a:p>
              </p:txBody>
            </p:sp>
            <p:sp>
              <p:nvSpPr>
                <p:cNvPr id="2264075" name="Line 11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076" name="Line 12"/>
                <p:cNvSpPr>
                  <a:spLocks noChangeShapeType="1"/>
                </p:cNvSpPr>
                <p:nvPr/>
              </p:nvSpPr>
              <p:spPr bwMode="auto">
                <a:xfrm>
                  <a:off x="3072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4077" name="Group 13"/>
              <p:cNvGrpSpPr>
                <a:grpSpLocks/>
              </p:cNvGrpSpPr>
              <p:nvPr/>
            </p:nvGrpSpPr>
            <p:grpSpPr bwMode="auto">
              <a:xfrm>
                <a:off x="2448" y="931"/>
                <a:ext cx="768" cy="192"/>
                <a:chOff x="2496" y="912"/>
                <a:chExt cx="768" cy="192"/>
              </a:xfrm>
            </p:grpSpPr>
            <p:sp>
              <p:nvSpPr>
                <p:cNvPr id="2264078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6" y="912"/>
                  <a:ext cx="768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07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96" y="931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5</a:t>
                  </a:r>
                </a:p>
              </p:txBody>
            </p:sp>
            <p:sp>
              <p:nvSpPr>
                <p:cNvPr id="226408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88" y="931"/>
                  <a:ext cx="57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Event2</a:t>
                  </a:r>
                </a:p>
              </p:txBody>
            </p:sp>
            <p:sp>
              <p:nvSpPr>
                <p:cNvPr id="2264081" name="Line 17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082" name="Line 18"/>
                <p:cNvSpPr>
                  <a:spLocks noChangeShapeType="1"/>
                </p:cNvSpPr>
                <p:nvPr/>
              </p:nvSpPr>
              <p:spPr bwMode="auto">
                <a:xfrm>
                  <a:off x="3072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4083" name="Group 19"/>
              <p:cNvGrpSpPr>
                <a:grpSpLocks/>
              </p:cNvGrpSpPr>
              <p:nvPr/>
            </p:nvGrpSpPr>
            <p:grpSpPr bwMode="auto">
              <a:xfrm>
                <a:off x="2448" y="1334"/>
                <a:ext cx="768" cy="192"/>
                <a:chOff x="2496" y="912"/>
                <a:chExt cx="768" cy="192"/>
              </a:xfrm>
            </p:grpSpPr>
            <p:sp>
              <p:nvSpPr>
                <p:cNvPr id="226408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96" y="912"/>
                  <a:ext cx="768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0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96" y="931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35</a:t>
                  </a:r>
                </a:p>
              </p:txBody>
            </p:sp>
            <p:sp>
              <p:nvSpPr>
                <p:cNvPr id="22640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88" y="931"/>
                  <a:ext cx="57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Event3</a:t>
                  </a:r>
                </a:p>
              </p:txBody>
            </p:sp>
            <p:sp>
              <p:nvSpPr>
                <p:cNvPr id="2264087" name="Line 23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088" name="Line 24"/>
                <p:cNvSpPr>
                  <a:spLocks noChangeShapeType="1"/>
                </p:cNvSpPr>
                <p:nvPr/>
              </p:nvSpPr>
              <p:spPr bwMode="auto">
                <a:xfrm>
                  <a:off x="3072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4089" name="Group 25"/>
              <p:cNvGrpSpPr>
                <a:grpSpLocks/>
              </p:cNvGrpSpPr>
              <p:nvPr/>
            </p:nvGrpSpPr>
            <p:grpSpPr bwMode="auto">
              <a:xfrm>
                <a:off x="2448" y="1737"/>
                <a:ext cx="768" cy="192"/>
                <a:chOff x="2496" y="912"/>
                <a:chExt cx="768" cy="192"/>
              </a:xfrm>
            </p:grpSpPr>
            <p:sp>
              <p:nvSpPr>
                <p:cNvPr id="2264090" name="Rectangle 26"/>
                <p:cNvSpPr>
                  <a:spLocks noChangeArrowheads="1"/>
                </p:cNvSpPr>
                <p:nvPr/>
              </p:nvSpPr>
              <p:spPr bwMode="auto">
                <a:xfrm>
                  <a:off x="2496" y="912"/>
                  <a:ext cx="768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09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96" y="931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27</a:t>
                  </a:r>
                </a:p>
              </p:txBody>
            </p:sp>
            <p:sp>
              <p:nvSpPr>
                <p:cNvPr id="226409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688" y="931"/>
                  <a:ext cx="57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Event4</a:t>
                  </a:r>
                </a:p>
              </p:txBody>
            </p:sp>
            <p:sp>
              <p:nvSpPr>
                <p:cNvPr id="2264093" name="Line 29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094" name="Line 30"/>
                <p:cNvSpPr>
                  <a:spLocks noChangeShapeType="1"/>
                </p:cNvSpPr>
                <p:nvPr/>
              </p:nvSpPr>
              <p:spPr bwMode="auto">
                <a:xfrm>
                  <a:off x="3072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4095" name="Group 31"/>
              <p:cNvGrpSpPr>
                <a:grpSpLocks/>
              </p:cNvGrpSpPr>
              <p:nvPr/>
            </p:nvGrpSpPr>
            <p:grpSpPr bwMode="auto">
              <a:xfrm>
                <a:off x="2448" y="2140"/>
                <a:ext cx="768" cy="192"/>
                <a:chOff x="2496" y="912"/>
                <a:chExt cx="768" cy="192"/>
              </a:xfrm>
            </p:grpSpPr>
            <p:sp>
              <p:nvSpPr>
                <p:cNvPr id="2264096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912"/>
                  <a:ext cx="768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0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496" y="931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27</a:t>
                  </a:r>
                </a:p>
              </p:txBody>
            </p:sp>
            <p:sp>
              <p:nvSpPr>
                <p:cNvPr id="22640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688" y="931"/>
                  <a:ext cx="57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Event5</a:t>
                  </a:r>
                </a:p>
              </p:txBody>
            </p:sp>
            <p:sp>
              <p:nvSpPr>
                <p:cNvPr id="2264099" name="Line 35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100" name="Line 36"/>
                <p:cNvSpPr>
                  <a:spLocks noChangeShapeType="1"/>
                </p:cNvSpPr>
                <p:nvPr/>
              </p:nvSpPr>
              <p:spPr bwMode="auto">
                <a:xfrm>
                  <a:off x="3072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4101" name="Group 37"/>
              <p:cNvGrpSpPr>
                <a:grpSpLocks/>
              </p:cNvGrpSpPr>
              <p:nvPr/>
            </p:nvGrpSpPr>
            <p:grpSpPr bwMode="auto">
              <a:xfrm>
                <a:off x="2448" y="2544"/>
                <a:ext cx="768" cy="192"/>
                <a:chOff x="2496" y="912"/>
                <a:chExt cx="768" cy="192"/>
              </a:xfrm>
            </p:grpSpPr>
            <p:sp>
              <p:nvSpPr>
                <p:cNvPr id="2264102" name="Rectangle 38"/>
                <p:cNvSpPr>
                  <a:spLocks noChangeArrowheads="1"/>
                </p:cNvSpPr>
                <p:nvPr/>
              </p:nvSpPr>
              <p:spPr bwMode="auto">
                <a:xfrm>
                  <a:off x="2496" y="912"/>
                  <a:ext cx="768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410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496" y="931"/>
                  <a:ext cx="28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22</a:t>
                  </a:r>
                </a:p>
              </p:txBody>
            </p:sp>
            <p:sp>
              <p:nvSpPr>
                <p:cNvPr id="226410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688" y="931"/>
                  <a:ext cx="57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200" b="1">
                      <a:latin typeface="Arial Narrow" pitchFamily="34" charset="0"/>
                    </a:rPr>
                    <a:t>Event6</a:t>
                  </a:r>
                </a:p>
              </p:txBody>
            </p:sp>
            <p:sp>
              <p:nvSpPr>
                <p:cNvPr id="2264105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4106" name="Line 42"/>
                <p:cNvSpPr>
                  <a:spLocks noChangeShapeType="1"/>
                </p:cNvSpPr>
                <p:nvPr/>
              </p:nvSpPr>
              <p:spPr bwMode="auto">
                <a:xfrm>
                  <a:off x="3072" y="9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4107" name="Line 43"/>
              <p:cNvSpPr>
                <a:spLocks noChangeShapeType="1"/>
              </p:cNvSpPr>
              <p:nvPr/>
            </p:nvSpPr>
            <p:spPr bwMode="auto">
              <a:xfrm flipH="1">
                <a:off x="2496" y="624"/>
                <a:ext cx="62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08" name="Line 44"/>
              <p:cNvSpPr>
                <a:spLocks noChangeShapeType="1"/>
              </p:cNvSpPr>
              <p:nvPr/>
            </p:nvSpPr>
            <p:spPr bwMode="auto">
              <a:xfrm flipH="1">
                <a:off x="2448" y="1056"/>
                <a:ext cx="62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09" name="Line 45"/>
              <p:cNvSpPr>
                <a:spLocks noChangeShapeType="1"/>
              </p:cNvSpPr>
              <p:nvPr/>
            </p:nvSpPr>
            <p:spPr bwMode="auto">
              <a:xfrm flipH="1">
                <a:off x="2448" y="1440"/>
                <a:ext cx="62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10" name="Line 46"/>
              <p:cNvSpPr>
                <a:spLocks noChangeShapeType="1"/>
              </p:cNvSpPr>
              <p:nvPr/>
            </p:nvSpPr>
            <p:spPr bwMode="auto">
              <a:xfrm flipH="1">
                <a:off x="2448" y="1824"/>
                <a:ext cx="62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11" name="Line 47"/>
              <p:cNvSpPr>
                <a:spLocks noChangeShapeType="1"/>
              </p:cNvSpPr>
              <p:nvPr/>
            </p:nvSpPr>
            <p:spPr bwMode="auto">
              <a:xfrm flipH="1">
                <a:off x="2448" y="2256"/>
                <a:ext cx="62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4112" name="Text Box 48"/>
            <p:cNvSpPr txBox="1">
              <a:spLocks noChangeArrowheads="1"/>
            </p:cNvSpPr>
            <p:nvPr/>
          </p:nvSpPr>
          <p:spPr bwMode="auto">
            <a:xfrm>
              <a:off x="2846" y="3462"/>
              <a:ext cx="1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Linked List</a:t>
              </a:r>
            </a:p>
          </p:txBody>
        </p:sp>
      </p:grpSp>
      <p:grpSp>
        <p:nvGrpSpPr>
          <p:cNvPr id="2264113" name="Group 49"/>
          <p:cNvGrpSpPr>
            <a:grpSpLocks/>
          </p:cNvGrpSpPr>
          <p:nvPr/>
        </p:nvGrpSpPr>
        <p:grpSpPr bwMode="auto">
          <a:xfrm>
            <a:off x="7839076" y="3479800"/>
            <a:ext cx="1889125" cy="2382838"/>
            <a:chOff x="4362" y="2192"/>
            <a:chExt cx="1190" cy="1501"/>
          </a:xfrm>
        </p:grpSpPr>
        <p:grpSp>
          <p:nvGrpSpPr>
            <p:cNvPr id="2264114" name="Group 50"/>
            <p:cNvGrpSpPr>
              <a:grpSpLocks/>
            </p:cNvGrpSpPr>
            <p:nvPr/>
          </p:nvGrpSpPr>
          <p:grpSpPr bwMode="auto">
            <a:xfrm>
              <a:off x="4432" y="2192"/>
              <a:ext cx="624" cy="1152"/>
              <a:chOff x="2448" y="768"/>
              <a:chExt cx="624" cy="1152"/>
            </a:xfrm>
          </p:grpSpPr>
          <p:sp>
            <p:nvSpPr>
              <p:cNvPr id="2264115" name="Rectangle 51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16" name="Text Box 52"/>
              <p:cNvSpPr txBox="1">
                <a:spLocks noChangeArrowheads="1"/>
              </p:cNvSpPr>
              <p:nvPr/>
            </p:nvSpPr>
            <p:spPr bwMode="auto">
              <a:xfrm>
                <a:off x="2448" y="787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5</a:t>
                </a:r>
              </a:p>
            </p:txBody>
          </p:sp>
          <p:sp>
            <p:nvSpPr>
              <p:cNvPr id="2264117" name="Text Box 53"/>
              <p:cNvSpPr txBox="1">
                <a:spLocks noChangeArrowheads="1"/>
              </p:cNvSpPr>
              <p:nvPr/>
            </p:nvSpPr>
            <p:spPr bwMode="auto">
              <a:xfrm>
                <a:off x="2640" y="787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Event2</a:t>
                </a:r>
              </a:p>
            </p:txBody>
          </p:sp>
          <p:sp>
            <p:nvSpPr>
              <p:cNvPr id="2264118" name="Line 54"/>
              <p:cNvSpPr>
                <a:spLocks noChangeShapeType="1"/>
              </p:cNvSpPr>
              <p:nvPr/>
            </p:nvSpPr>
            <p:spPr bwMode="auto">
              <a:xfrm>
                <a:off x="2640" y="7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19" name="Rectangle 55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20" name="Text Box 56"/>
              <p:cNvSpPr txBox="1">
                <a:spLocks noChangeArrowheads="1"/>
              </p:cNvSpPr>
              <p:nvPr/>
            </p:nvSpPr>
            <p:spPr bwMode="auto">
              <a:xfrm>
                <a:off x="2448" y="97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15</a:t>
                </a:r>
              </a:p>
            </p:txBody>
          </p:sp>
          <p:sp>
            <p:nvSpPr>
              <p:cNvPr id="2264121" name="Text Box 57"/>
              <p:cNvSpPr txBox="1">
                <a:spLocks noChangeArrowheads="1"/>
              </p:cNvSpPr>
              <p:nvPr/>
            </p:nvSpPr>
            <p:spPr bwMode="auto">
              <a:xfrm>
                <a:off x="2640" y="979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Event1</a:t>
                </a:r>
              </a:p>
            </p:txBody>
          </p:sp>
          <p:sp>
            <p:nvSpPr>
              <p:cNvPr id="2264122" name="Line 58"/>
              <p:cNvSpPr>
                <a:spLocks noChangeShapeType="1"/>
              </p:cNvSpPr>
              <p:nvPr/>
            </p:nvSpPr>
            <p:spPr bwMode="auto">
              <a:xfrm>
                <a:off x="2640" y="9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23" name="Rectangle 59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24" name="Text Box 60"/>
              <p:cNvSpPr txBox="1">
                <a:spLocks noChangeArrowheads="1"/>
              </p:cNvSpPr>
              <p:nvPr/>
            </p:nvSpPr>
            <p:spPr bwMode="auto">
              <a:xfrm>
                <a:off x="2448" y="1171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264125" name="Text Box 61"/>
              <p:cNvSpPr txBox="1">
                <a:spLocks noChangeArrowheads="1"/>
              </p:cNvSpPr>
              <p:nvPr/>
            </p:nvSpPr>
            <p:spPr bwMode="auto">
              <a:xfrm>
                <a:off x="2640" y="1171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Event6</a:t>
                </a:r>
              </a:p>
            </p:txBody>
          </p:sp>
          <p:sp>
            <p:nvSpPr>
              <p:cNvPr id="2264126" name="Line 62"/>
              <p:cNvSpPr>
                <a:spLocks noChangeShapeType="1"/>
              </p:cNvSpPr>
              <p:nvPr/>
            </p:nvSpPr>
            <p:spPr bwMode="auto">
              <a:xfrm>
                <a:off x="2640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27" name="Rectangle 63"/>
              <p:cNvSpPr>
                <a:spLocks noChangeArrowheads="1"/>
              </p:cNvSpPr>
              <p:nvPr/>
            </p:nvSpPr>
            <p:spPr bwMode="auto">
              <a:xfrm>
                <a:off x="2448" y="134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28" name="Text Box 64"/>
              <p:cNvSpPr txBox="1">
                <a:spLocks noChangeArrowheads="1"/>
              </p:cNvSpPr>
              <p:nvPr/>
            </p:nvSpPr>
            <p:spPr bwMode="auto">
              <a:xfrm>
                <a:off x="2448" y="1363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5</a:t>
                </a:r>
              </a:p>
            </p:txBody>
          </p:sp>
          <p:sp>
            <p:nvSpPr>
              <p:cNvPr id="2264129" name="Text Box 65"/>
              <p:cNvSpPr txBox="1">
                <a:spLocks noChangeArrowheads="1"/>
              </p:cNvSpPr>
              <p:nvPr/>
            </p:nvSpPr>
            <p:spPr bwMode="auto">
              <a:xfrm>
                <a:off x="2640" y="1363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Event4</a:t>
                </a:r>
              </a:p>
            </p:txBody>
          </p:sp>
          <p:sp>
            <p:nvSpPr>
              <p:cNvPr id="2264130" name="Line 66"/>
              <p:cNvSpPr>
                <a:spLocks noChangeShapeType="1"/>
              </p:cNvSpPr>
              <p:nvPr/>
            </p:nvSpPr>
            <p:spPr bwMode="auto">
              <a:xfrm>
                <a:off x="26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31" name="Rectangle 67"/>
              <p:cNvSpPr>
                <a:spLocks noChangeArrowheads="1"/>
              </p:cNvSpPr>
              <p:nvPr/>
            </p:nvSpPr>
            <p:spPr bwMode="auto">
              <a:xfrm>
                <a:off x="2448" y="153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32" name="Text Box 68"/>
              <p:cNvSpPr txBox="1">
                <a:spLocks noChangeArrowheads="1"/>
              </p:cNvSpPr>
              <p:nvPr/>
            </p:nvSpPr>
            <p:spPr bwMode="auto">
              <a:xfrm>
                <a:off x="2448" y="1555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2264133" name="Text Box 69"/>
              <p:cNvSpPr txBox="1">
                <a:spLocks noChangeArrowheads="1"/>
              </p:cNvSpPr>
              <p:nvPr/>
            </p:nvSpPr>
            <p:spPr bwMode="auto">
              <a:xfrm>
                <a:off x="2640" y="1555"/>
                <a:ext cx="43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Event5</a:t>
                </a:r>
              </a:p>
            </p:txBody>
          </p:sp>
          <p:sp>
            <p:nvSpPr>
              <p:cNvPr id="2264134" name="Line 70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4135" name="Rectangle 71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36" name="Text Box 72"/>
              <p:cNvSpPr txBox="1">
                <a:spLocks noChangeArrowheads="1"/>
              </p:cNvSpPr>
              <p:nvPr/>
            </p:nvSpPr>
            <p:spPr bwMode="auto">
              <a:xfrm>
                <a:off x="2448" y="1747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8</a:t>
                </a:r>
              </a:p>
            </p:txBody>
          </p:sp>
          <p:sp>
            <p:nvSpPr>
              <p:cNvPr id="2264137" name="Text Box 73"/>
              <p:cNvSpPr txBox="1">
                <a:spLocks noChangeArrowheads="1"/>
              </p:cNvSpPr>
              <p:nvPr/>
            </p:nvSpPr>
            <p:spPr bwMode="auto">
              <a:xfrm>
                <a:off x="2640" y="1747"/>
                <a:ext cx="43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1200" b="1">
                    <a:latin typeface="Arial Narrow" pitchFamily="34" charset="0"/>
                  </a:rPr>
                  <a:t>Event3</a:t>
                </a:r>
              </a:p>
            </p:txBody>
          </p:sp>
          <p:sp>
            <p:nvSpPr>
              <p:cNvPr id="2264138" name="Line 74"/>
              <p:cNvSpPr>
                <a:spLocks noChangeShapeType="1"/>
              </p:cNvSpPr>
              <p:nvPr/>
            </p:nvSpPr>
            <p:spPr bwMode="auto">
              <a:xfrm>
                <a:off x="2640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4139" name="Text Box 75"/>
            <p:cNvSpPr txBox="1">
              <a:spLocks noChangeArrowheads="1"/>
            </p:cNvSpPr>
            <p:nvPr/>
          </p:nvSpPr>
          <p:spPr bwMode="auto">
            <a:xfrm>
              <a:off x="4362" y="3462"/>
              <a:ext cx="11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Delta Clock</a:t>
              </a:r>
            </a:p>
          </p:txBody>
        </p:sp>
      </p:grpSp>
      <p:sp>
        <p:nvSpPr>
          <p:cNvPr id="2264140" name="AutoShape 76"/>
          <p:cNvSpPr>
            <a:spLocks noChangeArrowheads="1"/>
          </p:cNvSpPr>
          <p:nvPr/>
        </p:nvSpPr>
        <p:spPr bwMode="auto">
          <a:xfrm>
            <a:off x="7499350" y="1282700"/>
            <a:ext cx="1689100" cy="685800"/>
          </a:xfrm>
          <a:prstGeom prst="wedgeRoundRectCallout">
            <a:avLst>
              <a:gd name="adj1" fmla="val -95111"/>
              <a:gd name="adj2" fmla="val 44907"/>
              <a:gd name="adj3" fmla="val 16667"/>
            </a:avLst>
          </a:prstGeom>
          <a:noFill/>
          <a:ln w="12700">
            <a:solidFill>
              <a:srgbClr val="FF0033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33"/>
                </a:solidFill>
              </a:rPr>
              <a:t>Notice that Event1 occurs 15 tics after Event2</a:t>
            </a:r>
          </a:p>
        </p:txBody>
      </p:sp>
      <p:sp>
        <p:nvSpPr>
          <p:cNvPr id="2264141" name="AutoShape 77"/>
          <p:cNvSpPr>
            <a:spLocks noChangeArrowheads="1"/>
          </p:cNvSpPr>
          <p:nvPr/>
        </p:nvSpPr>
        <p:spPr bwMode="auto">
          <a:xfrm>
            <a:off x="2928939" y="4646613"/>
            <a:ext cx="1957387" cy="661988"/>
          </a:xfrm>
          <a:prstGeom prst="wedgeRoundRectCallout">
            <a:avLst>
              <a:gd name="adj1" fmla="val 104125"/>
              <a:gd name="adj2" fmla="val 36025"/>
              <a:gd name="adj3" fmla="val 16667"/>
            </a:avLst>
          </a:prstGeom>
          <a:noFill/>
          <a:ln w="12700">
            <a:solidFill>
              <a:srgbClr val="FF0033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200" b="1" dirty="0">
                <a:solidFill>
                  <a:srgbClr val="FF0033"/>
                </a:solidFill>
              </a:rPr>
              <a:t>And that Event6 occurs 2 tics after Event1</a:t>
            </a:r>
          </a:p>
        </p:txBody>
      </p:sp>
      <p:sp>
        <p:nvSpPr>
          <p:cNvPr id="2264142" name="Text Box 78"/>
          <p:cNvSpPr txBox="1">
            <a:spLocks noChangeArrowheads="1"/>
          </p:cNvSpPr>
          <p:nvPr/>
        </p:nvSpPr>
        <p:spPr bwMode="auto">
          <a:xfrm>
            <a:off x="1350962" y="5667760"/>
            <a:ext cx="5157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What if Event7 occurs in 17 tics?</a:t>
            </a:r>
          </a:p>
        </p:txBody>
      </p:sp>
      <p:grpSp>
        <p:nvGrpSpPr>
          <p:cNvPr id="2264143" name="Group 79"/>
          <p:cNvGrpSpPr>
            <a:grpSpLocks/>
          </p:cNvGrpSpPr>
          <p:nvPr/>
        </p:nvGrpSpPr>
        <p:grpSpPr bwMode="auto">
          <a:xfrm>
            <a:off x="7950200" y="3175000"/>
            <a:ext cx="990600" cy="2133600"/>
            <a:chOff x="4432" y="2000"/>
            <a:chExt cx="624" cy="1344"/>
          </a:xfrm>
        </p:grpSpPr>
        <p:sp>
          <p:nvSpPr>
            <p:cNvPr id="2264144" name="Rectangle 80"/>
            <p:cNvSpPr>
              <a:spLocks noChangeArrowheads="1"/>
            </p:cNvSpPr>
            <p:nvPr/>
          </p:nvSpPr>
          <p:spPr bwMode="auto">
            <a:xfrm>
              <a:off x="4432" y="21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45" name="Text Box 81"/>
            <p:cNvSpPr txBox="1">
              <a:spLocks noChangeArrowheads="1"/>
            </p:cNvSpPr>
            <p:nvPr/>
          </p:nvSpPr>
          <p:spPr bwMode="auto">
            <a:xfrm>
              <a:off x="4432" y="2211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12</a:t>
              </a:r>
            </a:p>
          </p:txBody>
        </p:sp>
        <p:sp>
          <p:nvSpPr>
            <p:cNvPr id="2264146" name="Text Box 82"/>
            <p:cNvSpPr txBox="1">
              <a:spLocks noChangeArrowheads="1"/>
            </p:cNvSpPr>
            <p:nvPr/>
          </p:nvSpPr>
          <p:spPr bwMode="auto">
            <a:xfrm>
              <a:off x="4624" y="2211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Event7</a:t>
              </a:r>
            </a:p>
          </p:txBody>
        </p:sp>
        <p:sp>
          <p:nvSpPr>
            <p:cNvPr id="2264147" name="Line 83"/>
            <p:cNvSpPr>
              <a:spLocks noChangeShapeType="1"/>
            </p:cNvSpPr>
            <p:nvPr/>
          </p:nvSpPr>
          <p:spPr bwMode="auto">
            <a:xfrm>
              <a:off x="4624" y="21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48" name="Rectangle 84"/>
            <p:cNvSpPr>
              <a:spLocks noChangeArrowheads="1"/>
            </p:cNvSpPr>
            <p:nvPr/>
          </p:nvSpPr>
          <p:spPr bwMode="auto">
            <a:xfrm>
              <a:off x="4432" y="23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49" name="Text Box 85"/>
            <p:cNvSpPr txBox="1">
              <a:spLocks noChangeArrowheads="1"/>
            </p:cNvSpPr>
            <p:nvPr/>
          </p:nvSpPr>
          <p:spPr bwMode="auto">
            <a:xfrm>
              <a:off x="4432" y="2403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264150" name="Text Box 86"/>
            <p:cNvSpPr txBox="1">
              <a:spLocks noChangeArrowheads="1"/>
            </p:cNvSpPr>
            <p:nvPr/>
          </p:nvSpPr>
          <p:spPr bwMode="auto">
            <a:xfrm>
              <a:off x="4624" y="2403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Event1</a:t>
              </a:r>
            </a:p>
          </p:txBody>
        </p:sp>
        <p:sp>
          <p:nvSpPr>
            <p:cNvPr id="2264151" name="Line 87"/>
            <p:cNvSpPr>
              <a:spLocks noChangeShapeType="1"/>
            </p:cNvSpPr>
            <p:nvPr/>
          </p:nvSpPr>
          <p:spPr bwMode="auto">
            <a:xfrm>
              <a:off x="4624" y="23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52" name="Rectangle 88"/>
            <p:cNvSpPr>
              <a:spLocks noChangeArrowheads="1"/>
            </p:cNvSpPr>
            <p:nvPr/>
          </p:nvSpPr>
          <p:spPr bwMode="auto">
            <a:xfrm>
              <a:off x="4432" y="25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53" name="Text Box 89"/>
            <p:cNvSpPr txBox="1">
              <a:spLocks noChangeArrowheads="1"/>
            </p:cNvSpPr>
            <p:nvPr/>
          </p:nvSpPr>
          <p:spPr bwMode="auto">
            <a:xfrm>
              <a:off x="4432" y="2595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264154" name="Text Box 90"/>
            <p:cNvSpPr txBox="1">
              <a:spLocks noChangeArrowheads="1"/>
            </p:cNvSpPr>
            <p:nvPr/>
          </p:nvSpPr>
          <p:spPr bwMode="auto">
            <a:xfrm>
              <a:off x="4624" y="2595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Event6</a:t>
              </a:r>
            </a:p>
          </p:txBody>
        </p:sp>
        <p:sp>
          <p:nvSpPr>
            <p:cNvPr id="2264155" name="Line 91"/>
            <p:cNvSpPr>
              <a:spLocks noChangeShapeType="1"/>
            </p:cNvSpPr>
            <p:nvPr/>
          </p:nvSpPr>
          <p:spPr bwMode="auto">
            <a:xfrm>
              <a:off x="4624" y="2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56" name="Rectangle 92"/>
            <p:cNvSpPr>
              <a:spLocks noChangeArrowheads="1"/>
            </p:cNvSpPr>
            <p:nvPr/>
          </p:nvSpPr>
          <p:spPr bwMode="auto">
            <a:xfrm>
              <a:off x="4432" y="2768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57" name="Text Box 93"/>
            <p:cNvSpPr txBox="1">
              <a:spLocks noChangeArrowheads="1"/>
            </p:cNvSpPr>
            <p:nvPr/>
          </p:nvSpPr>
          <p:spPr bwMode="auto">
            <a:xfrm>
              <a:off x="4432" y="2787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264158" name="Text Box 94"/>
            <p:cNvSpPr txBox="1">
              <a:spLocks noChangeArrowheads="1"/>
            </p:cNvSpPr>
            <p:nvPr/>
          </p:nvSpPr>
          <p:spPr bwMode="auto">
            <a:xfrm>
              <a:off x="4624" y="2787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Event4</a:t>
              </a:r>
            </a:p>
          </p:txBody>
        </p:sp>
        <p:sp>
          <p:nvSpPr>
            <p:cNvPr id="2264159" name="Line 95"/>
            <p:cNvSpPr>
              <a:spLocks noChangeShapeType="1"/>
            </p:cNvSpPr>
            <p:nvPr/>
          </p:nvSpPr>
          <p:spPr bwMode="auto">
            <a:xfrm>
              <a:off x="4624" y="2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60" name="Rectangle 96"/>
            <p:cNvSpPr>
              <a:spLocks noChangeArrowheads="1"/>
            </p:cNvSpPr>
            <p:nvPr/>
          </p:nvSpPr>
          <p:spPr bwMode="auto">
            <a:xfrm>
              <a:off x="4432" y="2960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61" name="Text Box 97"/>
            <p:cNvSpPr txBox="1">
              <a:spLocks noChangeArrowheads="1"/>
            </p:cNvSpPr>
            <p:nvPr/>
          </p:nvSpPr>
          <p:spPr bwMode="auto">
            <a:xfrm>
              <a:off x="4432" y="2979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264162" name="Text Box 98"/>
            <p:cNvSpPr txBox="1">
              <a:spLocks noChangeArrowheads="1"/>
            </p:cNvSpPr>
            <p:nvPr/>
          </p:nvSpPr>
          <p:spPr bwMode="auto">
            <a:xfrm>
              <a:off x="4624" y="2979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Event5</a:t>
              </a:r>
            </a:p>
          </p:txBody>
        </p:sp>
        <p:sp>
          <p:nvSpPr>
            <p:cNvPr id="2264163" name="Line 99"/>
            <p:cNvSpPr>
              <a:spLocks noChangeShapeType="1"/>
            </p:cNvSpPr>
            <p:nvPr/>
          </p:nvSpPr>
          <p:spPr bwMode="auto">
            <a:xfrm>
              <a:off x="4624" y="2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64" name="Rectangle 100"/>
            <p:cNvSpPr>
              <a:spLocks noChangeArrowheads="1"/>
            </p:cNvSpPr>
            <p:nvPr/>
          </p:nvSpPr>
          <p:spPr bwMode="auto">
            <a:xfrm>
              <a:off x="4432" y="315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65" name="Text Box 101"/>
            <p:cNvSpPr txBox="1">
              <a:spLocks noChangeArrowheads="1"/>
            </p:cNvSpPr>
            <p:nvPr/>
          </p:nvSpPr>
          <p:spPr bwMode="auto">
            <a:xfrm>
              <a:off x="4432" y="3171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8</a:t>
              </a:r>
            </a:p>
          </p:txBody>
        </p:sp>
        <p:sp>
          <p:nvSpPr>
            <p:cNvPr id="2264166" name="Text Box 102"/>
            <p:cNvSpPr txBox="1">
              <a:spLocks noChangeArrowheads="1"/>
            </p:cNvSpPr>
            <p:nvPr/>
          </p:nvSpPr>
          <p:spPr bwMode="auto">
            <a:xfrm>
              <a:off x="4624" y="3171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Event3</a:t>
              </a:r>
            </a:p>
          </p:txBody>
        </p:sp>
        <p:sp>
          <p:nvSpPr>
            <p:cNvPr id="2264167" name="Line 103"/>
            <p:cNvSpPr>
              <a:spLocks noChangeShapeType="1"/>
            </p:cNvSpPr>
            <p:nvPr/>
          </p:nvSpPr>
          <p:spPr bwMode="auto">
            <a:xfrm>
              <a:off x="4624" y="3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68" name="Rectangle 104"/>
            <p:cNvSpPr>
              <a:spLocks noChangeArrowheads="1"/>
            </p:cNvSpPr>
            <p:nvPr/>
          </p:nvSpPr>
          <p:spPr bwMode="auto">
            <a:xfrm>
              <a:off x="4432" y="2000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69" name="Text Box 105"/>
            <p:cNvSpPr txBox="1">
              <a:spLocks noChangeArrowheads="1"/>
            </p:cNvSpPr>
            <p:nvPr/>
          </p:nvSpPr>
          <p:spPr bwMode="auto">
            <a:xfrm>
              <a:off x="4432" y="2019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264170" name="Text Box 106"/>
            <p:cNvSpPr txBox="1">
              <a:spLocks noChangeArrowheads="1"/>
            </p:cNvSpPr>
            <p:nvPr/>
          </p:nvSpPr>
          <p:spPr bwMode="auto">
            <a:xfrm>
              <a:off x="4624" y="2019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Event2</a:t>
              </a:r>
            </a:p>
          </p:txBody>
        </p:sp>
        <p:sp>
          <p:nvSpPr>
            <p:cNvPr id="2264171" name="Line 107"/>
            <p:cNvSpPr>
              <a:spLocks noChangeShapeType="1"/>
            </p:cNvSpPr>
            <p:nvPr/>
          </p:nvSpPr>
          <p:spPr bwMode="auto">
            <a:xfrm>
              <a:off x="4624" y="20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4172" name="Text Box 108"/>
          <p:cNvSpPr txBox="1">
            <a:spLocks noChangeArrowheads="1"/>
          </p:cNvSpPr>
          <p:nvPr/>
        </p:nvSpPr>
        <p:spPr bwMode="auto">
          <a:xfrm>
            <a:off x="1350963" y="6067810"/>
            <a:ext cx="4303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Event8 in 31 tics?</a:t>
            </a:r>
          </a:p>
        </p:txBody>
      </p:sp>
      <p:grpSp>
        <p:nvGrpSpPr>
          <p:cNvPr id="2264173" name="Group 109"/>
          <p:cNvGrpSpPr>
            <a:grpSpLocks/>
          </p:cNvGrpSpPr>
          <p:nvPr/>
        </p:nvGrpSpPr>
        <p:grpSpPr bwMode="auto">
          <a:xfrm>
            <a:off x="7950200" y="2851151"/>
            <a:ext cx="990600" cy="2447925"/>
            <a:chOff x="4432" y="1796"/>
            <a:chExt cx="624" cy="1542"/>
          </a:xfrm>
        </p:grpSpPr>
        <p:sp>
          <p:nvSpPr>
            <p:cNvPr id="2264174" name="Rectangle 110"/>
            <p:cNvSpPr>
              <a:spLocks noChangeArrowheads="1"/>
            </p:cNvSpPr>
            <p:nvPr/>
          </p:nvSpPr>
          <p:spPr bwMode="auto">
            <a:xfrm>
              <a:off x="4432" y="1988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75" name="Text Box 111"/>
            <p:cNvSpPr txBox="1">
              <a:spLocks noChangeArrowheads="1"/>
            </p:cNvSpPr>
            <p:nvPr/>
          </p:nvSpPr>
          <p:spPr bwMode="auto">
            <a:xfrm>
              <a:off x="4432" y="2007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12</a:t>
              </a:r>
            </a:p>
          </p:txBody>
        </p:sp>
        <p:sp>
          <p:nvSpPr>
            <p:cNvPr id="2264176" name="Text Box 112"/>
            <p:cNvSpPr txBox="1">
              <a:spLocks noChangeArrowheads="1"/>
            </p:cNvSpPr>
            <p:nvPr/>
          </p:nvSpPr>
          <p:spPr bwMode="auto">
            <a:xfrm>
              <a:off x="4624" y="2007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Event7</a:t>
              </a:r>
            </a:p>
          </p:txBody>
        </p:sp>
        <p:sp>
          <p:nvSpPr>
            <p:cNvPr id="2264177" name="Line 113"/>
            <p:cNvSpPr>
              <a:spLocks noChangeShapeType="1"/>
            </p:cNvSpPr>
            <p:nvPr/>
          </p:nvSpPr>
          <p:spPr bwMode="auto">
            <a:xfrm>
              <a:off x="4624" y="19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78" name="Rectangle 114"/>
            <p:cNvSpPr>
              <a:spLocks noChangeArrowheads="1"/>
            </p:cNvSpPr>
            <p:nvPr/>
          </p:nvSpPr>
          <p:spPr bwMode="auto">
            <a:xfrm>
              <a:off x="4432" y="2180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79" name="Text Box 115"/>
            <p:cNvSpPr txBox="1">
              <a:spLocks noChangeArrowheads="1"/>
            </p:cNvSpPr>
            <p:nvPr/>
          </p:nvSpPr>
          <p:spPr bwMode="auto">
            <a:xfrm>
              <a:off x="4432" y="2199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264180" name="Text Box 116"/>
            <p:cNvSpPr txBox="1">
              <a:spLocks noChangeArrowheads="1"/>
            </p:cNvSpPr>
            <p:nvPr/>
          </p:nvSpPr>
          <p:spPr bwMode="auto">
            <a:xfrm>
              <a:off x="4624" y="2199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Event1</a:t>
              </a:r>
            </a:p>
          </p:txBody>
        </p:sp>
        <p:sp>
          <p:nvSpPr>
            <p:cNvPr id="2264181" name="Line 117"/>
            <p:cNvSpPr>
              <a:spLocks noChangeShapeType="1"/>
            </p:cNvSpPr>
            <p:nvPr/>
          </p:nvSpPr>
          <p:spPr bwMode="auto">
            <a:xfrm>
              <a:off x="4624" y="21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82" name="Rectangle 118"/>
            <p:cNvSpPr>
              <a:spLocks noChangeArrowheads="1"/>
            </p:cNvSpPr>
            <p:nvPr/>
          </p:nvSpPr>
          <p:spPr bwMode="auto">
            <a:xfrm>
              <a:off x="4432" y="237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83" name="Text Box 119"/>
            <p:cNvSpPr txBox="1">
              <a:spLocks noChangeArrowheads="1"/>
            </p:cNvSpPr>
            <p:nvPr/>
          </p:nvSpPr>
          <p:spPr bwMode="auto">
            <a:xfrm>
              <a:off x="4432" y="2391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264184" name="Text Box 120"/>
            <p:cNvSpPr txBox="1">
              <a:spLocks noChangeArrowheads="1"/>
            </p:cNvSpPr>
            <p:nvPr/>
          </p:nvSpPr>
          <p:spPr bwMode="auto">
            <a:xfrm>
              <a:off x="4624" y="2391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Event6</a:t>
              </a:r>
            </a:p>
          </p:txBody>
        </p:sp>
        <p:sp>
          <p:nvSpPr>
            <p:cNvPr id="2264185" name="Line 121"/>
            <p:cNvSpPr>
              <a:spLocks noChangeShapeType="1"/>
            </p:cNvSpPr>
            <p:nvPr/>
          </p:nvSpPr>
          <p:spPr bwMode="auto">
            <a:xfrm>
              <a:off x="4624" y="23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86" name="Rectangle 122"/>
            <p:cNvSpPr>
              <a:spLocks noChangeArrowheads="1"/>
            </p:cNvSpPr>
            <p:nvPr/>
          </p:nvSpPr>
          <p:spPr bwMode="auto">
            <a:xfrm>
              <a:off x="4432" y="256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87" name="Text Box 123"/>
            <p:cNvSpPr txBox="1">
              <a:spLocks noChangeArrowheads="1"/>
            </p:cNvSpPr>
            <p:nvPr/>
          </p:nvSpPr>
          <p:spPr bwMode="auto">
            <a:xfrm>
              <a:off x="4432" y="2583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264188" name="Text Box 124"/>
            <p:cNvSpPr txBox="1">
              <a:spLocks noChangeArrowheads="1"/>
            </p:cNvSpPr>
            <p:nvPr/>
          </p:nvSpPr>
          <p:spPr bwMode="auto">
            <a:xfrm>
              <a:off x="4624" y="2583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Event4</a:t>
              </a:r>
            </a:p>
          </p:txBody>
        </p:sp>
        <p:sp>
          <p:nvSpPr>
            <p:cNvPr id="2264189" name="Line 125"/>
            <p:cNvSpPr>
              <a:spLocks noChangeShapeType="1"/>
            </p:cNvSpPr>
            <p:nvPr/>
          </p:nvSpPr>
          <p:spPr bwMode="auto">
            <a:xfrm>
              <a:off x="4624" y="25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90" name="Rectangle 126"/>
            <p:cNvSpPr>
              <a:spLocks noChangeArrowheads="1"/>
            </p:cNvSpPr>
            <p:nvPr/>
          </p:nvSpPr>
          <p:spPr bwMode="auto">
            <a:xfrm>
              <a:off x="4432" y="275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91" name="Text Box 127"/>
            <p:cNvSpPr txBox="1">
              <a:spLocks noChangeArrowheads="1"/>
            </p:cNvSpPr>
            <p:nvPr/>
          </p:nvSpPr>
          <p:spPr bwMode="auto">
            <a:xfrm>
              <a:off x="4432" y="2775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264192" name="Text Box 128"/>
            <p:cNvSpPr txBox="1">
              <a:spLocks noChangeArrowheads="1"/>
            </p:cNvSpPr>
            <p:nvPr/>
          </p:nvSpPr>
          <p:spPr bwMode="auto">
            <a:xfrm>
              <a:off x="4624" y="2775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Event5</a:t>
              </a:r>
            </a:p>
          </p:txBody>
        </p:sp>
        <p:sp>
          <p:nvSpPr>
            <p:cNvPr id="2264193" name="Line 129"/>
            <p:cNvSpPr>
              <a:spLocks noChangeShapeType="1"/>
            </p:cNvSpPr>
            <p:nvPr/>
          </p:nvSpPr>
          <p:spPr bwMode="auto">
            <a:xfrm>
              <a:off x="4624" y="27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94" name="Rectangle 130"/>
            <p:cNvSpPr>
              <a:spLocks noChangeArrowheads="1"/>
            </p:cNvSpPr>
            <p:nvPr/>
          </p:nvSpPr>
          <p:spPr bwMode="auto">
            <a:xfrm>
              <a:off x="4432" y="314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95" name="Text Box 131"/>
            <p:cNvSpPr txBox="1">
              <a:spLocks noChangeArrowheads="1"/>
            </p:cNvSpPr>
            <p:nvPr/>
          </p:nvSpPr>
          <p:spPr bwMode="auto">
            <a:xfrm>
              <a:off x="4432" y="3165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264196" name="Text Box 132"/>
            <p:cNvSpPr txBox="1">
              <a:spLocks noChangeArrowheads="1"/>
            </p:cNvSpPr>
            <p:nvPr/>
          </p:nvSpPr>
          <p:spPr bwMode="auto">
            <a:xfrm>
              <a:off x="4624" y="3165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Event3</a:t>
              </a:r>
            </a:p>
          </p:txBody>
        </p:sp>
        <p:sp>
          <p:nvSpPr>
            <p:cNvPr id="2264197" name="Line 133"/>
            <p:cNvSpPr>
              <a:spLocks noChangeShapeType="1"/>
            </p:cNvSpPr>
            <p:nvPr/>
          </p:nvSpPr>
          <p:spPr bwMode="auto">
            <a:xfrm>
              <a:off x="4624" y="314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98" name="Rectangle 134"/>
            <p:cNvSpPr>
              <a:spLocks noChangeArrowheads="1"/>
            </p:cNvSpPr>
            <p:nvPr/>
          </p:nvSpPr>
          <p:spPr bwMode="auto">
            <a:xfrm>
              <a:off x="4432" y="179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199" name="Text Box 135"/>
            <p:cNvSpPr txBox="1">
              <a:spLocks noChangeArrowheads="1"/>
            </p:cNvSpPr>
            <p:nvPr/>
          </p:nvSpPr>
          <p:spPr bwMode="auto">
            <a:xfrm>
              <a:off x="4432" y="1815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264200" name="Text Box 136"/>
            <p:cNvSpPr txBox="1">
              <a:spLocks noChangeArrowheads="1"/>
            </p:cNvSpPr>
            <p:nvPr/>
          </p:nvSpPr>
          <p:spPr bwMode="auto">
            <a:xfrm>
              <a:off x="4624" y="1815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Event2</a:t>
              </a:r>
            </a:p>
          </p:txBody>
        </p:sp>
        <p:sp>
          <p:nvSpPr>
            <p:cNvPr id="2264201" name="Line 137"/>
            <p:cNvSpPr>
              <a:spLocks noChangeShapeType="1"/>
            </p:cNvSpPr>
            <p:nvPr/>
          </p:nvSpPr>
          <p:spPr bwMode="auto">
            <a:xfrm>
              <a:off x="4624" y="17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202" name="Rectangle 138"/>
            <p:cNvSpPr>
              <a:spLocks noChangeArrowheads="1"/>
            </p:cNvSpPr>
            <p:nvPr/>
          </p:nvSpPr>
          <p:spPr bwMode="auto">
            <a:xfrm>
              <a:off x="4432" y="2948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203" name="Text Box 139"/>
            <p:cNvSpPr txBox="1">
              <a:spLocks noChangeArrowheads="1"/>
            </p:cNvSpPr>
            <p:nvPr/>
          </p:nvSpPr>
          <p:spPr bwMode="auto">
            <a:xfrm>
              <a:off x="4432" y="2967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264204" name="Text Box 140"/>
            <p:cNvSpPr txBox="1">
              <a:spLocks noChangeArrowheads="1"/>
            </p:cNvSpPr>
            <p:nvPr/>
          </p:nvSpPr>
          <p:spPr bwMode="auto">
            <a:xfrm>
              <a:off x="4624" y="2967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Event8</a:t>
              </a:r>
            </a:p>
          </p:txBody>
        </p:sp>
        <p:sp>
          <p:nvSpPr>
            <p:cNvPr id="2264205" name="Line 141"/>
            <p:cNvSpPr>
              <a:spLocks noChangeShapeType="1"/>
            </p:cNvSpPr>
            <p:nvPr/>
          </p:nvSpPr>
          <p:spPr bwMode="auto">
            <a:xfrm>
              <a:off x="4624" y="29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503079-1D21-4AD2-9577-9FE68C62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A83EA-4E37-4991-B269-C0B29CD0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91BFA2-8232-4BAC-B60A-564F3C4D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Implementation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98DC965D-5D2E-4351-876E-BD9D1CAE2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89" y="133222"/>
            <a:ext cx="1066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4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6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6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6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6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6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6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068" grpId="0" autoUpdateAnimBg="0"/>
      <p:bldP spid="2264140" grpId="0" animBg="1" autoUpdateAnimBg="0"/>
      <p:bldP spid="2264141" grpId="0" animBg="1" autoUpdateAnimBg="0"/>
      <p:bldP spid="2264142" grpId="0" autoUpdateAnimBg="0"/>
      <p:bldP spid="22641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Delta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479883"/>
            <a:ext cx="7092767" cy="3102751"/>
          </a:xfrm>
        </p:spPr>
        <p:txBody>
          <a:bodyPr/>
          <a:lstStyle/>
          <a:p>
            <a:r>
              <a:rPr lang="en-US" sz="2400" dirty="0"/>
              <a:t>Implement delta clock.</a:t>
            </a:r>
          </a:p>
          <a:p>
            <a:pPr lvl="1"/>
            <a:r>
              <a:rPr lang="en-US" dirty="0"/>
              <a:t>Design data structure to hold delta times/events.</a:t>
            </a:r>
          </a:p>
          <a:p>
            <a:pPr lvl="1"/>
            <a:r>
              <a:rPr lang="en-US" dirty="0"/>
              <a:t>Program an insert delta clock function</a:t>
            </a:r>
          </a:p>
          <a:p>
            <a:pPr lvl="2"/>
            <a:r>
              <a:rPr lang="en-US" sz="1600" dirty="0" err="1"/>
              <a:t>insertDeltaClock</a:t>
            </a:r>
            <a:r>
              <a:rPr lang="en-US" sz="1600" dirty="0"/>
              <a:t>(int time, Semaphore* </a:t>
            </a:r>
            <a:r>
              <a:rPr lang="en-US" sz="1600" dirty="0" err="1"/>
              <a:t>sem</a:t>
            </a:r>
            <a:r>
              <a:rPr lang="en-US" sz="1600" dirty="0"/>
              <a:t>);</a:t>
            </a:r>
          </a:p>
          <a:p>
            <a:pPr lvl="2"/>
            <a:r>
              <a:rPr lang="en-US" sz="1600" dirty="0"/>
              <a:t>High priority, </a:t>
            </a:r>
            <a:r>
              <a:rPr lang="en-US" sz="1600" dirty="0" err="1"/>
              <a:t>mutex</a:t>
            </a:r>
            <a:r>
              <a:rPr lang="en-US" sz="1600" dirty="0"/>
              <a:t> protected</a:t>
            </a:r>
          </a:p>
          <a:p>
            <a:pPr lvl="1"/>
            <a:r>
              <a:rPr lang="en-US" dirty="0"/>
              <a:t>Add 1/10 second function to decrement top event and semSignal semaphore when 0</a:t>
            </a:r>
          </a:p>
          <a:p>
            <a:pPr lvl="2"/>
            <a:r>
              <a:rPr lang="en-US" sz="1600" dirty="0" err="1"/>
              <a:t>pollinterrupts</a:t>
            </a:r>
            <a:r>
              <a:rPr lang="en-US" sz="1600" dirty="0"/>
              <a:t> or</a:t>
            </a:r>
          </a:p>
          <a:p>
            <a:pPr lvl="2"/>
            <a:r>
              <a:rPr lang="en-US" sz="1600" dirty="0"/>
              <a:t>High priority, mutex protected.</a:t>
            </a:r>
            <a:endParaRPr lang="en-US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17824"/>
              </p:ext>
            </p:extLst>
          </p:nvPr>
        </p:nvGraphicFramePr>
        <p:xfrm>
          <a:off x="8566300" y="1641299"/>
          <a:ext cx="19278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dc[5]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/ sem1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/ sem2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/ sem3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dc[1]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/ sem4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dc[0]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7DF37-DC1D-4EE7-95AA-4DF4D949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B2826-52CB-47D4-8DCB-37EA0807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FE4B96-A063-4960-8241-9AD70A471735}"/>
              </a:ext>
            </a:extLst>
          </p:cNvPr>
          <p:cNvSpPr txBox="1">
            <a:spLocks/>
          </p:cNvSpPr>
          <p:nvPr/>
        </p:nvSpPr>
        <p:spPr bwMode="auto">
          <a:xfrm>
            <a:off x="642310" y="4582634"/>
            <a:ext cx="9851841" cy="19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kern="0" dirty="0"/>
              <a:t>Thoroughly test the operation of your delta clock before proceeding.</a:t>
            </a:r>
          </a:p>
          <a:p>
            <a:pPr lvl="2"/>
            <a:r>
              <a:rPr lang="en-US" sz="1600" kern="0" dirty="0"/>
              <a:t>os345p3.c</a:t>
            </a:r>
          </a:p>
          <a:p>
            <a:pPr lvl="2"/>
            <a:r>
              <a:rPr lang="sv-SE" sz="1600" kern="0" dirty="0"/>
              <a:t>Print Delta Clock (dc): int P3_dc(int argc, char* argv[]);</a:t>
            </a:r>
          </a:p>
          <a:p>
            <a:pPr lvl="2"/>
            <a:r>
              <a:rPr lang="sv-SE" sz="1600" kern="0" dirty="0"/>
              <a:t>Test Delta Clock (tdc): int P3_tdc(int argc, char* argv[]);</a:t>
            </a:r>
            <a:endParaRPr lang="en-US" sz="1600" kern="0" dirty="0"/>
          </a:p>
          <a:p>
            <a:pPr lvl="3" indent="-223838"/>
            <a:r>
              <a:rPr lang="en-US" sz="1400" b="1" kern="0" dirty="0"/>
              <a:t>int </a:t>
            </a:r>
            <a:r>
              <a:rPr lang="en-US" sz="1400" b="1" kern="0" dirty="0" err="1"/>
              <a:t>dcMonitorTask</a:t>
            </a:r>
            <a:r>
              <a:rPr lang="en-US" sz="1400" b="1" kern="0" dirty="0"/>
              <a:t>(int argc, char* argv[]);</a:t>
            </a:r>
          </a:p>
          <a:p>
            <a:pPr lvl="3" indent="-223838"/>
            <a:r>
              <a:rPr lang="en-US" sz="1400" b="1" kern="0" dirty="0"/>
              <a:t>int </a:t>
            </a:r>
            <a:r>
              <a:rPr lang="en-US" sz="1400" b="1" kern="0" dirty="0" err="1"/>
              <a:t>timeTask</a:t>
            </a:r>
            <a:r>
              <a:rPr lang="en-US" sz="1400" b="1" kern="0" dirty="0"/>
              <a:t>(int argc, char* argv[]);</a:t>
            </a:r>
          </a:p>
          <a:p>
            <a:pPr lvl="1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400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Concurrency: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Deadlock and Starvation</a:t>
            </a:r>
          </a:p>
        </p:txBody>
      </p:sp>
      <p:pic>
        <p:nvPicPr>
          <p:cNvPr id="2475012" name="Picture 4" descr="key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9" y="554038"/>
            <a:ext cx="2314575" cy="226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75EB-BE8F-4C21-A0D2-D31C38F4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5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43886"/>
              </p:ext>
            </p:extLst>
          </p:nvPr>
        </p:nvGraphicFramePr>
        <p:xfrm>
          <a:off x="1092374" y="1625600"/>
          <a:ext cx="8780969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Stalling’s Chapter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 Computer System Overview</a:t>
                      </a:r>
                    </a:p>
                    <a:p>
                      <a:r>
                        <a:rPr lang="en-US" dirty="0"/>
                        <a:t>2: Operating System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P1:</a:t>
                      </a:r>
                      <a:r>
                        <a:rPr lang="en-US" baseline="0" dirty="0"/>
                        <a:t> Shell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3: Process Description and Control</a:t>
                      </a:r>
                    </a:p>
                    <a:p>
                      <a:r>
                        <a:rPr lang="en-US" dirty="0"/>
                        <a:t>4: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P2: Tasking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5: Concurrency: ME and Synchronization</a:t>
                      </a:r>
                    </a:p>
                    <a:p>
                      <a:r>
                        <a:rPr lang="en-US" dirty="0"/>
                        <a:t>6: Concurrency: Deadlock and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P3: Jurassic 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7: Memory</a:t>
                      </a:r>
                      <a:r>
                        <a:rPr lang="en-US" baseline="0" dirty="0"/>
                        <a:t> Management</a:t>
                      </a:r>
                    </a:p>
                    <a:p>
                      <a:r>
                        <a:rPr lang="en-US" baseline="0" dirty="0"/>
                        <a:t>8: Virtual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P4: Virtual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9: Uniprocessor Scheduling</a:t>
                      </a:r>
                    </a:p>
                    <a:p>
                      <a:r>
                        <a:rPr lang="en-US" dirty="0"/>
                        <a:t>10:</a:t>
                      </a:r>
                      <a:r>
                        <a:rPr lang="en-US" baseline="0" dirty="0"/>
                        <a:t> Multiprocessor and Real-Time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P5: 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11: I/O Management and Disk Scheduling</a:t>
                      </a:r>
                    </a:p>
                    <a:p>
                      <a:r>
                        <a:rPr lang="en-US" dirty="0"/>
                        <a:t>12: File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P6: FAT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554492" y="3506010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29AB2-2FFA-4C36-BA6F-E7A20C88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43288-F5FE-4A70-94F0-7E2B99F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D1025D-82D6-4CD0-8EF4-3C9CCF46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CS 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1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Objectives…</a:t>
            </a:r>
          </a:p>
        </p:txBody>
      </p:sp>
      <p:sp>
        <p:nvSpPr>
          <p:cNvPr id="2514947" name="Rectangle 3"/>
          <p:cNvSpPr>
            <a:spLocks noGrp="1" noChangeArrowheads="1"/>
          </p:cNvSpPr>
          <p:nvPr>
            <p:ph idx="1"/>
          </p:nvPr>
        </p:nvSpPr>
        <p:spPr>
          <a:xfrm>
            <a:off x="658368" y="1489213"/>
            <a:ext cx="5613223" cy="47799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/>
              <a:t>Learning Outcomes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After completing this section, you should be able to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List and explain the conditions of deadlock.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Define deadlock prevention and describe deadlock prevention strategies related to each of the conditions for deadlock.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Explain the difference between deadlock prevention and deadlock avoidance.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Understand how an integrated deadlock strategy can be designed.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Analyze the dining philosophers problem.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Explain the concurrency and synchronization methods used in UNIX, Linux, Solaris, and Windows 7.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31777" y="1489212"/>
            <a:ext cx="3713170" cy="50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u="sng" kern="0" dirty="0"/>
              <a:t>Topics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Resources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Deadlock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Joint Process Diagrams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Deadlock Conditions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Circular Wait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Resource Allocation Graph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Handling Deadlock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Avoidance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Detection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Recovery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AB9FD4-A468-4D99-A957-17721CF6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Concurrency (14)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B54AB-0B92-4544-97D8-A5BF487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3483</Words>
  <Application>Microsoft Office PowerPoint</Application>
  <PresentationFormat>Custom</PresentationFormat>
  <Paragraphs>995</Paragraphs>
  <Slides>33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Narrow</vt:lpstr>
      <vt:lpstr>Calibri</vt:lpstr>
      <vt:lpstr>Comic Sans MS</vt:lpstr>
      <vt:lpstr>Consolas</vt:lpstr>
      <vt:lpstr>Courier New</vt:lpstr>
      <vt:lpstr>Monotype Sorts</vt:lpstr>
      <vt:lpstr>Tahoma</vt:lpstr>
      <vt:lpstr>Times New Roman</vt:lpstr>
      <vt:lpstr>Tw Cen MT</vt:lpstr>
      <vt:lpstr>Wingdings</vt:lpstr>
      <vt:lpstr>CS 235 Theme</vt:lpstr>
      <vt:lpstr>PowerPoint Presentation</vt:lpstr>
      <vt:lpstr>Tip #14: Calculate Elapsed Time</vt:lpstr>
      <vt:lpstr>P2 Passoff</vt:lpstr>
      <vt:lpstr>Delta Clock</vt:lpstr>
      <vt:lpstr>DC Implementation</vt:lpstr>
      <vt:lpstr>Step 1: Delta Clock</vt:lpstr>
      <vt:lpstr>Chapter 6 Concurrency: Deadlock and Starvation</vt:lpstr>
      <vt:lpstr>CS 345</vt:lpstr>
      <vt:lpstr>Learning Objectives…</vt:lpstr>
      <vt:lpstr>Memory Allocation</vt:lpstr>
      <vt:lpstr>Types of Resources</vt:lpstr>
      <vt:lpstr>Follow the Rules…</vt:lpstr>
      <vt:lpstr>Traffic Congestion Problems</vt:lpstr>
      <vt:lpstr>Traffic Congestion Problems</vt:lpstr>
      <vt:lpstr>Joint Process Diagram</vt:lpstr>
      <vt:lpstr>Joint Process Diagram</vt:lpstr>
      <vt:lpstr>Conditions of Deadlock</vt:lpstr>
      <vt:lpstr>Circular Wait</vt:lpstr>
      <vt:lpstr>Resource Allocation Graph</vt:lpstr>
      <vt:lpstr>Resource Allocation Graph</vt:lpstr>
      <vt:lpstr>Deadlock?</vt:lpstr>
      <vt:lpstr>Traffic Intersection</vt:lpstr>
      <vt:lpstr>Handling Deadlock</vt:lpstr>
      <vt:lpstr>1. Prevent Deadlock</vt:lpstr>
      <vt:lpstr>1. Prevent Deadlock</vt:lpstr>
      <vt:lpstr>2. Avoid Deadlock</vt:lpstr>
      <vt:lpstr>Resource Allocation Denial</vt:lpstr>
      <vt:lpstr>Banker’s Algorithm Example</vt:lpstr>
      <vt:lpstr>XYZ Carpentry</vt:lpstr>
      <vt:lpstr>XYZ Carpentry</vt:lpstr>
      <vt:lpstr>XYZ Carpentry</vt:lpstr>
      <vt:lpstr>XYZ Carpentry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68</cp:revision>
  <dcterms:created xsi:type="dcterms:W3CDTF">2020-07-19T21:27:39Z</dcterms:created>
  <dcterms:modified xsi:type="dcterms:W3CDTF">2021-10-04T18:21:48Z</dcterms:modified>
</cp:coreProperties>
</file>