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729" r:id="rId2"/>
    <p:sldId id="1902" r:id="rId3"/>
    <p:sldId id="1819" r:id="rId4"/>
    <p:sldId id="1820" r:id="rId5"/>
    <p:sldId id="1821" r:id="rId6"/>
    <p:sldId id="1822" r:id="rId7"/>
    <p:sldId id="1823" r:id="rId8"/>
    <p:sldId id="1824" r:id="rId9"/>
    <p:sldId id="1825" r:id="rId10"/>
    <p:sldId id="1826" r:id="rId11"/>
    <p:sldId id="1827" r:id="rId12"/>
    <p:sldId id="1828" r:id="rId13"/>
    <p:sldId id="1829" r:id="rId14"/>
    <p:sldId id="1830" r:id="rId15"/>
    <p:sldId id="1831" r:id="rId16"/>
    <p:sldId id="1832" r:id="rId17"/>
    <p:sldId id="3876" r:id="rId18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9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25885-E5B3-4788-9428-CCAE1869D120}" type="slidenum">
              <a:rPr lang="en-US"/>
              <a:pPr/>
              <a:t>4</a:t>
            </a:fld>
            <a:endParaRPr lang="en-US"/>
          </a:p>
        </p:txBody>
      </p:sp>
      <p:sp>
        <p:nvSpPr>
          <p:cNvPr id="248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19138"/>
            <a:ext cx="5532437" cy="3459162"/>
          </a:xfrm>
          <a:ln/>
        </p:spPr>
      </p:sp>
      <p:sp>
        <p:nvSpPr>
          <p:cNvPr id="248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93CA5-0F96-489D-8F98-149697B25794}" type="slidenum">
              <a:rPr lang="en-US"/>
              <a:pPr/>
              <a:t>14</a:t>
            </a:fld>
            <a:endParaRPr lang="en-US"/>
          </a:p>
        </p:txBody>
      </p:sp>
      <p:sp>
        <p:nvSpPr>
          <p:cNvPr id="252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19138"/>
            <a:ext cx="5532437" cy="3459162"/>
          </a:xfrm>
          <a:ln/>
        </p:spPr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93CA5-0F96-489D-8F98-149697B25794}" type="slidenum">
              <a:rPr lang="en-US"/>
              <a:pPr/>
              <a:t>15</a:t>
            </a:fld>
            <a:endParaRPr lang="en-US"/>
          </a:p>
        </p:txBody>
      </p:sp>
      <p:sp>
        <p:nvSpPr>
          <p:cNvPr id="252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19138"/>
            <a:ext cx="5532437" cy="3459162"/>
          </a:xfrm>
          <a:ln/>
        </p:spPr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ACD69-D5FE-4B93-8B14-8D4C205172A6}" type="slidenum">
              <a:rPr lang="en-US"/>
              <a:pPr/>
              <a:t>16</a:t>
            </a:fld>
            <a:endParaRPr lang="en-US"/>
          </a:p>
        </p:txBody>
      </p:sp>
      <p:sp>
        <p:nvSpPr>
          <p:cNvPr id="252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19138"/>
            <a:ext cx="5532437" cy="3459162"/>
          </a:xfrm>
          <a:ln/>
        </p:spPr>
      </p:sp>
      <p:sp>
        <p:nvSpPr>
          <p:cNvPr id="252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1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25885-E5B3-4788-9428-CCAE1869D120}" type="slidenum">
              <a:rPr lang="en-US"/>
              <a:pPr/>
              <a:t>5</a:t>
            </a:fld>
            <a:endParaRPr lang="en-US"/>
          </a:p>
        </p:txBody>
      </p:sp>
      <p:sp>
        <p:nvSpPr>
          <p:cNvPr id="248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19138"/>
            <a:ext cx="5532437" cy="3459162"/>
          </a:xfrm>
          <a:ln/>
        </p:spPr>
      </p:sp>
      <p:sp>
        <p:nvSpPr>
          <p:cNvPr id="248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C8839-DF2C-456C-A89B-AFAED77A69D1}" type="slidenum">
              <a:rPr lang="en-US"/>
              <a:pPr/>
              <a:t>6</a:t>
            </a:fld>
            <a:endParaRPr lang="en-US"/>
          </a:p>
        </p:txBody>
      </p:sp>
      <p:sp>
        <p:nvSpPr>
          <p:cNvPr id="250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19138"/>
            <a:ext cx="5532437" cy="3459162"/>
          </a:xfrm>
          <a:ln/>
        </p:spPr>
      </p:sp>
      <p:sp>
        <p:nvSpPr>
          <p:cNvPr id="250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63F43-08A4-4C08-A5E1-BD0A40C4126B}" type="slidenum">
              <a:rPr lang="en-US"/>
              <a:pPr/>
              <a:t>8</a:t>
            </a:fld>
            <a:endParaRPr lang="en-US"/>
          </a:p>
        </p:txBody>
      </p:sp>
      <p:sp>
        <p:nvSpPr>
          <p:cNvPr id="250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4525" y="696913"/>
            <a:ext cx="55737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0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0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8E3D8-E97C-4A4E-A702-6B003A8CDA89}" type="slidenum">
              <a:rPr lang="en-US"/>
              <a:pPr/>
              <a:t>9</a:t>
            </a:fld>
            <a:endParaRPr lang="en-US"/>
          </a:p>
        </p:txBody>
      </p:sp>
      <p:sp>
        <p:nvSpPr>
          <p:cNvPr id="251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4525" y="696913"/>
            <a:ext cx="55737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1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71121-3DBC-436E-9E0B-CEECA1EEBB29}" type="slidenum">
              <a:rPr lang="en-US"/>
              <a:pPr/>
              <a:t>10</a:t>
            </a:fld>
            <a:endParaRPr lang="en-US"/>
          </a:p>
        </p:txBody>
      </p:sp>
      <p:sp>
        <p:nvSpPr>
          <p:cNvPr id="251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19138"/>
            <a:ext cx="5532437" cy="3459162"/>
          </a:xfrm>
          <a:ln/>
        </p:spPr>
      </p:sp>
      <p:sp>
        <p:nvSpPr>
          <p:cNvPr id="251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6971E-5B1B-44A5-838C-14C8685216C4}" type="slidenum">
              <a:rPr lang="en-US"/>
              <a:pPr/>
              <a:t>11</a:t>
            </a:fld>
            <a:endParaRPr lang="en-US"/>
          </a:p>
        </p:txBody>
      </p:sp>
      <p:sp>
        <p:nvSpPr>
          <p:cNvPr id="251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4525" y="696913"/>
            <a:ext cx="55737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1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noFill/>
          <a:ln/>
        </p:spPr>
        <p:txBody>
          <a:bodyPr lIns="89967" tIns="44194" rIns="89967" bIns="44194"/>
          <a:lstStyle/>
          <a:p>
            <a:r>
              <a:rPr lang="en-US"/>
              <a:t>Use loose-leaf / bound book analogy</a:t>
            </a:r>
          </a:p>
          <a:p>
            <a:r>
              <a:rPr lang="en-US"/>
              <a:t>Linux runs at 2k page size</a:t>
            </a:r>
          </a:p>
        </p:txBody>
      </p:sp>
    </p:spTree>
    <p:extLst>
      <p:ext uri="{BB962C8B-B14F-4D97-AF65-F5344CB8AC3E}">
        <p14:creationId xmlns:p14="http://schemas.microsoft.com/office/powerpoint/2010/main" val="3456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E40BB-0EEE-4F96-985F-729E533DF55C}" type="slidenum">
              <a:rPr lang="en-US"/>
              <a:pPr/>
              <a:t>12</a:t>
            </a:fld>
            <a:endParaRPr lang="en-US"/>
          </a:p>
        </p:txBody>
      </p:sp>
      <p:sp>
        <p:nvSpPr>
          <p:cNvPr id="251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19138"/>
            <a:ext cx="5532437" cy="3459162"/>
          </a:xfrm>
          <a:ln/>
        </p:spPr>
      </p:sp>
      <p:sp>
        <p:nvSpPr>
          <p:cNvPr id="251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DABC8-9277-46DA-8FEA-A8E70DD74BCA}" type="slidenum">
              <a:rPr lang="en-US"/>
              <a:pPr/>
              <a:t>13</a:t>
            </a:fld>
            <a:endParaRPr lang="en-US"/>
          </a:p>
        </p:txBody>
      </p:sp>
      <p:sp>
        <p:nvSpPr>
          <p:cNvPr id="251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4525" y="696913"/>
            <a:ext cx="55737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1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Management (16)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Management (16)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Memory Management (16)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40F4D7-9A1A-4076-9C00-257659CB63F5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Memory Management, Ch 7 (16)</a:t>
            </a:r>
          </a:p>
        </p:txBody>
      </p:sp>
    </p:spTree>
    <p:extLst>
      <p:ext uri="{BB962C8B-B14F-4D97-AF65-F5344CB8AC3E}">
        <p14:creationId xmlns:p14="http://schemas.microsoft.com/office/powerpoint/2010/main" val="24370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860" y="1403350"/>
            <a:ext cx="7953491" cy="4940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Base Register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Holds beginning physical address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Add to all program addresses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Bounds Register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Used to detect accesses beyond the end of the allocated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have length instead of end address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Provides protection to system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Easy to move programs in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These values are set when the process is loaded and when the process is swapped in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Largely replaced by paging</a:t>
            </a:r>
          </a:p>
        </p:txBody>
      </p:sp>
      <p:graphicFrame>
        <p:nvGraphicFramePr>
          <p:cNvPr id="2511876" name="Object 4"/>
          <p:cNvGraphicFramePr>
            <a:graphicFrameLocks noChangeAspect="1"/>
          </p:cNvGraphicFramePr>
          <p:nvPr/>
        </p:nvGraphicFramePr>
        <p:xfrm>
          <a:off x="6765925" y="1390651"/>
          <a:ext cx="30305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839111" imgH="2247619" progId="Paint.Picture">
                  <p:embed/>
                </p:oleObj>
              </mc:Choice>
              <mc:Fallback>
                <p:oleObj name="Bitmap Image" r:id="rId3" imgW="3839111" imgH="2247619" progId="Paint.Picture">
                  <p:embed/>
                  <p:pic>
                    <p:nvPicPr>
                      <p:cNvPr id="2511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1390651"/>
                        <a:ext cx="303053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CEEBBA-CF43-4588-B059-FBB74C6F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3D406-BA60-4113-8130-CC35A258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42A18-4A02-4DB3-ADC7-1EADEF4D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Base/Bounds Relocation</a:t>
            </a:r>
          </a:p>
        </p:txBody>
      </p:sp>
    </p:spTree>
    <p:extLst>
      <p:ext uri="{BB962C8B-B14F-4D97-AF65-F5344CB8AC3E}">
        <p14:creationId xmlns:p14="http://schemas.microsoft.com/office/powerpoint/2010/main" val="23178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1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1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1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3. Simple Paging</a:t>
            </a:r>
          </a:p>
        </p:txBody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Partition memory into small equal-size chunks and divide each process into the same size chunks</a:t>
            </a:r>
          </a:p>
          <a:p>
            <a:r>
              <a:rPr lang="en-US" sz="2400" dirty="0"/>
              <a:t>The chunks of a process are called </a:t>
            </a:r>
            <a:r>
              <a:rPr lang="en-US" sz="2400" u="sng" dirty="0"/>
              <a:t>pages</a:t>
            </a:r>
            <a:r>
              <a:rPr lang="en-US" sz="2400" dirty="0"/>
              <a:t> and chunks of memory are called </a:t>
            </a:r>
            <a:r>
              <a:rPr lang="en-US" sz="2400" u="sng" dirty="0"/>
              <a:t>frames</a:t>
            </a:r>
          </a:p>
          <a:p>
            <a:r>
              <a:rPr lang="en-US" sz="2400" dirty="0"/>
              <a:t>Operating system maintains a </a:t>
            </a:r>
            <a:r>
              <a:rPr lang="en-US" sz="2400" u="sng" dirty="0"/>
              <a:t>page table</a:t>
            </a:r>
            <a:r>
              <a:rPr lang="en-US" sz="2400" dirty="0"/>
              <a:t> for each process</a:t>
            </a:r>
          </a:p>
          <a:p>
            <a:pPr lvl="1"/>
            <a:r>
              <a:rPr lang="en-US" dirty="0"/>
              <a:t>contains the frame location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for each page in the process</a:t>
            </a:r>
          </a:p>
          <a:p>
            <a:pPr lvl="1">
              <a:spcBef>
                <a:spcPct val="0"/>
              </a:spcBef>
            </a:pPr>
            <a:r>
              <a:rPr lang="en-US" dirty="0"/>
              <a:t>memory address consist of a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page number and offset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within the page</a:t>
            </a:r>
          </a:p>
        </p:txBody>
      </p:sp>
      <p:graphicFrame>
        <p:nvGraphicFramePr>
          <p:cNvPr id="2513924" name="Object 4"/>
          <p:cNvGraphicFramePr>
            <a:graphicFrameLocks noChangeAspect="1"/>
          </p:cNvGraphicFramePr>
          <p:nvPr/>
        </p:nvGraphicFramePr>
        <p:xfrm>
          <a:off x="5342226" y="3569466"/>
          <a:ext cx="4234689" cy="268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266595" imgH="2371903" progId="Paint.Picture">
                  <p:embed/>
                </p:oleObj>
              </mc:Choice>
              <mc:Fallback>
                <p:oleObj name="Bitmap Image" r:id="rId3" imgW="4266595" imgH="2371903" progId="Paint.Picture">
                  <p:embed/>
                  <p:pic>
                    <p:nvPicPr>
                      <p:cNvPr id="2513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226" y="3569466"/>
                        <a:ext cx="4234689" cy="2686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E6840-D2D3-4AE7-9E76-0D802180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77281-EE51-412B-891E-648B763F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43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860" y="1409701"/>
            <a:ext cx="9139353" cy="271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Page size typically a power of 2 to simplify the paging hardware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 (16-bit address, 1K pages)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010101 011011010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Top 6 bits (010101)= page #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Bottom 10 bits    (011011010) = offset within page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Common sizes: 512 bytes, 1K, 4K</a:t>
            </a:r>
          </a:p>
        </p:txBody>
      </p:sp>
      <p:grpSp>
        <p:nvGrpSpPr>
          <p:cNvPr id="2515972" name="Group 4"/>
          <p:cNvGrpSpPr>
            <a:grpSpLocks/>
          </p:cNvGrpSpPr>
          <p:nvPr/>
        </p:nvGrpSpPr>
        <p:grpSpPr bwMode="auto">
          <a:xfrm>
            <a:off x="2360614" y="4175126"/>
            <a:ext cx="3049588" cy="2105025"/>
            <a:chOff x="796" y="2525"/>
            <a:chExt cx="1921" cy="1326"/>
          </a:xfrm>
        </p:grpSpPr>
        <p:sp>
          <p:nvSpPr>
            <p:cNvPr id="2515973" name="Rectangle 5"/>
            <p:cNvSpPr>
              <a:spLocks noChangeArrowheads="1"/>
            </p:cNvSpPr>
            <p:nvPr/>
          </p:nvSpPr>
          <p:spPr bwMode="auto">
            <a:xfrm>
              <a:off x="796" y="2525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u="sng">
                <a:latin typeface="Arial" charset="0"/>
              </a:endParaRPr>
            </a:p>
          </p:txBody>
        </p:sp>
        <p:sp>
          <p:nvSpPr>
            <p:cNvPr id="2515974" name="Rectangle 6"/>
            <p:cNvSpPr>
              <a:spLocks noChangeArrowheads="1"/>
            </p:cNvSpPr>
            <p:nvPr/>
          </p:nvSpPr>
          <p:spPr bwMode="auto">
            <a:xfrm>
              <a:off x="1223" y="2525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u="sng">
                <a:latin typeface="Arial" charset="0"/>
              </a:endParaRPr>
            </a:p>
          </p:txBody>
        </p:sp>
        <p:sp>
          <p:nvSpPr>
            <p:cNvPr id="2515975" name="Rectangle 7"/>
            <p:cNvSpPr>
              <a:spLocks noChangeArrowheads="1"/>
            </p:cNvSpPr>
            <p:nvPr/>
          </p:nvSpPr>
          <p:spPr bwMode="auto">
            <a:xfrm>
              <a:off x="1651" y="2525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u="sng">
                <a:latin typeface="Arial" charset="0"/>
              </a:endParaRPr>
            </a:p>
          </p:txBody>
        </p:sp>
        <p:sp>
          <p:nvSpPr>
            <p:cNvPr id="2515976" name="Rectangle 8"/>
            <p:cNvSpPr>
              <a:spLocks noChangeArrowheads="1"/>
            </p:cNvSpPr>
            <p:nvPr/>
          </p:nvSpPr>
          <p:spPr bwMode="auto">
            <a:xfrm>
              <a:off x="2082" y="2525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u="sng">
                <a:latin typeface="Arial" charset="0"/>
              </a:endParaRPr>
            </a:p>
          </p:txBody>
        </p:sp>
        <p:sp>
          <p:nvSpPr>
            <p:cNvPr id="2515977" name="Rectangle 9"/>
            <p:cNvSpPr>
              <a:spLocks noChangeArrowheads="1"/>
            </p:cNvSpPr>
            <p:nvPr/>
          </p:nvSpPr>
          <p:spPr bwMode="auto">
            <a:xfrm>
              <a:off x="2418" y="2525"/>
              <a:ext cx="2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Free</a:t>
              </a:r>
              <a:endParaRPr lang="en-US" u="sng">
                <a:latin typeface="Arial" charset="0"/>
              </a:endParaRPr>
            </a:p>
          </p:txBody>
        </p:sp>
        <p:sp>
          <p:nvSpPr>
            <p:cNvPr id="2515978" name="Rectangle 10"/>
            <p:cNvSpPr>
              <a:spLocks noChangeArrowheads="1"/>
            </p:cNvSpPr>
            <p:nvPr/>
          </p:nvSpPr>
          <p:spPr bwMode="auto">
            <a:xfrm>
              <a:off x="804" y="279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2515979" name="Rectangle 11"/>
            <p:cNvSpPr>
              <a:spLocks noChangeArrowheads="1"/>
            </p:cNvSpPr>
            <p:nvPr/>
          </p:nvSpPr>
          <p:spPr bwMode="auto">
            <a:xfrm>
              <a:off x="804" y="301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0" name="Rectangle 12"/>
            <p:cNvSpPr>
              <a:spLocks noChangeArrowheads="1"/>
            </p:cNvSpPr>
            <p:nvPr/>
          </p:nvSpPr>
          <p:spPr bwMode="auto">
            <a:xfrm>
              <a:off x="804" y="323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1" name="Rectangle 13"/>
            <p:cNvSpPr>
              <a:spLocks noChangeArrowheads="1"/>
            </p:cNvSpPr>
            <p:nvPr/>
          </p:nvSpPr>
          <p:spPr bwMode="auto">
            <a:xfrm>
              <a:off x="804" y="3457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2" name="Rectangle 14"/>
            <p:cNvSpPr>
              <a:spLocks noChangeArrowheads="1"/>
            </p:cNvSpPr>
            <p:nvPr/>
          </p:nvSpPr>
          <p:spPr bwMode="auto">
            <a:xfrm>
              <a:off x="1246" y="2795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3" name="Rectangle 15"/>
            <p:cNvSpPr>
              <a:spLocks noChangeArrowheads="1"/>
            </p:cNvSpPr>
            <p:nvPr/>
          </p:nvSpPr>
          <p:spPr bwMode="auto">
            <a:xfrm>
              <a:off x="1246" y="3015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4" name="Rectangle 16"/>
            <p:cNvSpPr>
              <a:spLocks noChangeArrowheads="1"/>
            </p:cNvSpPr>
            <p:nvPr/>
          </p:nvSpPr>
          <p:spPr bwMode="auto">
            <a:xfrm>
              <a:off x="1246" y="3236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5" name="Rectangle 17"/>
            <p:cNvSpPr>
              <a:spLocks noChangeArrowheads="1"/>
            </p:cNvSpPr>
            <p:nvPr/>
          </p:nvSpPr>
          <p:spPr bwMode="auto">
            <a:xfrm>
              <a:off x="1664" y="279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6" name="Rectangle 18"/>
            <p:cNvSpPr>
              <a:spLocks noChangeArrowheads="1"/>
            </p:cNvSpPr>
            <p:nvPr/>
          </p:nvSpPr>
          <p:spPr bwMode="auto">
            <a:xfrm>
              <a:off x="1664" y="301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7" name="Rectangle 19"/>
            <p:cNvSpPr>
              <a:spLocks noChangeArrowheads="1"/>
            </p:cNvSpPr>
            <p:nvPr/>
          </p:nvSpPr>
          <p:spPr bwMode="auto">
            <a:xfrm>
              <a:off x="1664" y="323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8" name="Rectangle 20"/>
            <p:cNvSpPr>
              <a:spLocks noChangeArrowheads="1"/>
            </p:cNvSpPr>
            <p:nvPr/>
          </p:nvSpPr>
          <p:spPr bwMode="auto">
            <a:xfrm>
              <a:off x="1622" y="34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>
                <a:latin typeface="Arial" charset="0"/>
              </a:endParaRPr>
            </a:p>
          </p:txBody>
        </p:sp>
        <p:sp>
          <p:nvSpPr>
            <p:cNvPr id="2515989" name="Rectangle 21"/>
            <p:cNvSpPr>
              <a:spLocks noChangeArrowheads="1"/>
            </p:cNvSpPr>
            <p:nvPr/>
          </p:nvSpPr>
          <p:spPr bwMode="auto">
            <a:xfrm>
              <a:off x="2096" y="279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2515990" name="Rectangle 22"/>
            <p:cNvSpPr>
              <a:spLocks noChangeArrowheads="1"/>
            </p:cNvSpPr>
            <p:nvPr/>
          </p:nvSpPr>
          <p:spPr bwMode="auto">
            <a:xfrm>
              <a:off x="2096" y="301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>
                <a:latin typeface="Arial" charset="0"/>
              </a:endParaRPr>
            </a:p>
          </p:txBody>
        </p:sp>
        <p:sp>
          <p:nvSpPr>
            <p:cNvPr id="2515991" name="Rectangle 23"/>
            <p:cNvSpPr>
              <a:spLocks noChangeArrowheads="1"/>
            </p:cNvSpPr>
            <p:nvPr/>
          </p:nvSpPr>
          <p:spPr bwMode="auto">
            <a:xfrm>
              <a:off x="2096" y="323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>
                <a:latin typeface="Arial" charset="0"/>
              </a:endParaRPr>
            </a:p>
          </p:txBody>
        </p:sp>
        <p:sp>
          <p:nvSpPr>
            <p:cNvPr id="2515992" name="Rectangle 24"/>
            <p:cNvSpPr>
              <a:spLocks noChangeArrowheads="1"/>
            </p:cNvSpPr>
            <p:nvPr/>
          </p:nvSpPr>
          <p:spPr bwMode="auto">
            <a:xfrm>
              <a:off x="2061" y="3457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11</a:t>
              </a:r>
              <a:endParaRPr lang="en-US">
                <a:latin typeface="Arial" charset="0"/>
              </a:endParaRPr>
            </a:p>
          </p:txBody>
        </p:sp>
        <p:sp>
          <p:nvSpPr>
            <p:cNvPr id="2515993" name="Rectangle 25"/>
            <p:cNvSpPr>
              <a:spLocks noChangeArrowheads="1"/>
            </p:cNvSpPr>
            <p:nvPr/>
          </p:nvSpPr>
          <p:spPr bwMode="auto">
            <a:xfrm>
              <a:off x="2055" y="367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>
                <a:latin typeface="Arial" charset="0"/>
              </a:endParaRPr>
            </a:p>
          </p:txBody>
        </p:sp>
        <p:sp>
          <p:nvSpPr>
            <p:cNvPr id="2515994" name="Rectangle 26"/>
            <p:cNvSpPr>
              <a:spLocks noChangeArrowheads="1"/>
            </p:cNvSpPr>
            <p:nvPr/>
          </p:nvSpPr>
          <p:spPr bwMode="auto">
            <a:xfrm>
              <a:off x="2487" y="2795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13</a:t>
              </a:r>
              <a:endParaRPr lang="en-US">
                <a:latin typeface="Arial" charset="0"/>
              </a:endParaRPr>
            </a:p>
          </p:txBody>
        </p:sp>
        <p:sp>
          <p:nvSpPr>
            <p:cNvPr id="2515995" name="Rectangle 27"/>
            <p:cNvSpPr>
              <a:spLocks noChangeArrowheads="1"/>
            </p:cNvSpPr>
            <p:nvPr/>
          </p:nvSpPr>
          <p:spPr bwMode="auto">
            <a:xfrm>
              <a:off x="2487" y="3015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14</a:t>
              </a: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2515996" name="Object 28"/>
          <p:cNvGraphicFramePr>
            <a:graphicFrameLocks noChangeAspect="1"/>
          </p:cNvGraphicFramePr>
          <p:nvPr/>
        </p:nvGraphicFramePr>
        <p:xfrm>
          <a:off x="6326189" y="4075114"/>
          <a:ext cx="3608387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266595" imgH="2371903" progId="Paint.Picture">
                  <p:embed/>
                </p:oleObj>
              </mc:Choice>
              <mc:Fallback>
                <p:oleObj name="Bitmap Image" r:id="rId3" imgW="4266595" imgH="2371903" progId="Paint.Picture">
                  <p:embed/>
                  <p:pic>
                    <p:nvPicPr>
                      <p:cNvPr id="25159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9" y="4075114"/>
                        <a:ext cx="3608387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AB3922-D591-447E-AF27-C6015263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BC911-C19F-42D3-9CD7-F192266B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4EFC7E-D9CE-419D-AB3E-073E6436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11" y="170156"/>
            <a:ext cx="7377970" cy="731520"/>
          </a:xfrm>
        </p:spPr>
        <p:txBody>
          <a:bodyPr/>
          <a:lstStyle/>
          <a:p>
            <a:r>
              <a:rPr lang="en-US" dirty="0"/>
              <a:t>Simple Paging</a:t>
            </a:r>
          </a:p>
        </p:txBody>
      </p:sp>
    </p:spTree>
    <p:extLst>
      <p:ext uri="{BB962C8B-B14F-4D97-AF65-F5344CB8AC3E}">
        <p14:creationId xmlns:p14="http://schemas.microsoft.com/office/powerpoint/2010/main" val="423255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8018" name="Group 2"/>
          <p:cNvGrpSpPr>
            <a:grpSpLocks/>
          </p:cNvGrpSpPr>
          <p:nvPr/>
        </p:nvGrpSpPr>
        <p:grpSpPr bwMode="auto">
          <a:xfrm>
            <a:off x="2522538" y="2770188"/>
            <a:ext cx="1509712" cy="946150"/>
            <a:chOff x="2597" y="1937"/>
            <a:chExt cx="951" cy="596"/>
          </a:xfrm>
        </p:grpSpPr>
        <p:sp>
          <p:nvSpPr>
            <p:cNvPr id="2518019" name="Rectangle 3"/>
            <p:cNvSpPr>
              <a:spLocks noChangeArrowheads="1"/>
            </p:cNvSpPr>
            <p:nvPr/>
          </p:nvSpPr>
          <p:spPr bwMode="auto">
            <a:xfrm>
              <a:off x="2597" y="1945"/>
              <a:ext cx="951" cy="1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20" name="Rectangle 4"/>
            <p:cNvSpPr>
              <a:spLocks noChangeArrowheads="1"/>
            </p:cNvSpPr>
            <p:nvPr/>
          </p:nvSpPr>
          <p:spPr bwMode="auto">
            <a:xfrm>
              <a:off x="2597" y="2137"/>
              <a:ext cx="951" cy="1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21" name="Rectangle 5"/>
            <p:cNvSpPr>
              <a:spLocks noChangeArrowheads="1"/>
            </p:cNvSpPr>
            <p:nvPr/>
          </p:nvSpPr>
          <p:spPr bwMode="auto">
            <a:xfrm>
              <a:off x="2597" y="2329"/>
              <a:ext cx="951" cy="1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18022" name="Group 6"/>
            <p:cNvGrpSpPr>
              <a:grpSpLocks/>
            </p:cNvGrpSpPr>
            <p:nvPr/>
          </p:nvGrpSpPr>
          <p:grpSpPr bwMode="auto">
            <a:xfrm>
              <a:off x="2918" y="1937"/>
              <a:ext cx="298" cy="596"/>
              <a:chOff x="1340" y="1751"/>
              <a:chExt cx="298" cy="596"/>
            </a:xfrm>
          </p:grpSpPr>
          <p:sp>
            <p:nvSpPr>
              <p:cNvPr id="2518023" name="Rectangle 7"/>
              <p:cNvSpPr>
                <a:spLocks noChangeArrowheads="1"/>
              </p:cNvSpPr>
              <p:nvPr/>
            </p:nvSpPr>
            <p:spPr bwMode="auto">
              <a:xfrm>
                <a:off x="1340" y="1751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B.0</a:t>
                </a:r>
              </a:p>
            </p:txBody>
          </p:sp>
          <p:sp>
            <p:nvSpPr>
              <p:cNvPr id="2518024" name="Rectangle 8"/>
              <p:cNvSpPr>
                <a:spLocks noChangeArrowheads="1"/>
              </p:cNvSpPr>
              <p:nvPr/>
            </p:nvSpPr>
            <p:spPr bwMode="auto">
              <a:xfrm>
                <a:off x="1340" y="1943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B.1</a:t>
                </a:r>
              </a:p>
            </p:txBody>
          </p:sp>
          <p:sp>
            <p:nvSpPr>
              <p:cNvPr id="2518025" name="Rectangle 9"/>
              <p:cNvSpPr>
                <a:spLocks noChangeArrowheads="1"/>
              </p:cNvSpPr>
              <p:nvPr/>
            </p:nvSpPr>
            <p:spPr bwMode="auto">
              <a:xfrm>
                <a:off x="1340" y="2135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B.2</a:t>
                </a:r>
              </a:p>
            </p:txBody>
          </p:sp>
        </p:grpSp>
      </p:grpSp>
      <p:sp>
        <p:nvSpPr>
          <p:cNvPr id="2518026" name="Line 10"/>
          <p:cNvSpPr>
            <a:spLocks noChangeShapeType="1"/>
          </p:cNvSpPr>
          <p:nvPr/>
        </p:nvSpPr>
        <p:spPr bwMode="auto">
          <a:xfrm>
            <a:off x="2530476" y="18653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27" name="Line 11"/>
          <p:cNvSpPr>
            <a:spLocks noChangeShapeType="1"/>
          </p:cNvSpPr>
          <p:nvPr/>
        </p:nvSpPr>
        <p:spPr bwMode="auto">
          <a:xfrm>
            <a:off x="2530476" y="21701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28" name="Line 12"/>
          <p:cNvSpPr>
            <a:spLocks noChangeShapeType="1"/>
          </p:cNvSpPr>
          <p:nvPr/>
        </p:nvSpPr>
        <p:spPr bwMode="auto">
          <a:xfrm>
            <a:off x="2530476" y="24749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29" name="Line 13"/>
          <p:cNvSpPr>
            <a:spLocks noChangeShapeType="1"/>
          </p:cNvSpPr>
          <p:nvPr/>
        </p:nvSpPr>
        <p:spPr bwMode="auto">
          <a:xfrm>
            <a:off x="2530476" y="27797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18030" name="Group 14"/>
          <p:cNvGrpSpPr>
            <a:grpSpLocks/>
          </p:cNvGrpSpPr>
          <p:nvPr/>
        </p:nvGrpSpPr>
        <p:grpSpPr bwMode="auto">
          <a:xfrm>
            <a:off x="2522538" y="1560513"/>
            <a:ext cx="1524000" cy="1250950"/>
            <a:chOff x="1013" y="983"/>
            <a:chExt cx="960" cy="788"/>
          </a:xfrm>
        </p:grpSpPr>
        <p:sp>
          <p:nvSpPr>
            <p:cNvPr id="2518031" name="Rectangle 15"/>
            <p:cNvSpPr>
              <a:spLocks noChangeArrowheads="1"/>
            </p:cNvSpPr>
            <p:nvPr/>
          </p:nvSpPr>
          <p:spPr bwMode="auto">
            <a:xfrm>
              <a:off x="1013" y="983"/>
              <a:ext cx="960" cy="76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32" name="Rectangle 16"/>
            <p:cNvSpPr>
              <a:spLocks noChangeArrowheads="1"/>
            </p:cNvSpPr>
            <p:nvPr/>
          </p:nvSpPr>
          <p:spPr bwMode="auto">
            <a:xfrm>
              <a:off x="1340" y="983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A.0</a:t>
              </a:r>
            </a:p>
          </p:txBody>
        </p:sp>
        <p:sp>
          <p:nvSpPr>
            <p:cNvPr id="2518033" name="Rectangle 17"/>
            <p:cNvSpPr>
              <a:spLocks noChangeArrowheads="1"/>
            </p:cNvSpPr>
            <p:nvPr/>
          </p:nvSpPr>
          <p:spPr bwMode="auto">
            <a:xfrm>
              <a:off x="1340" y="1175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A.1</a:t>
              </a:r>
            </a:p>
          </p:txBody>
        </p:sp>
        <p:sp>
          <p:nvSpPr>
            <p:cNvPr id="2518034" name="Rectangle 18"/>
            <p:cNvSpPr>
              <a:spLocks noChangeArrowheads="1"/>
            </p:cNvSpPr>
            <p:nvPr/>
          </p:nvSpPr>
          <p:spPr bwMode="auto">
            <a:xfrm>
              <a:off x="1340" y="1367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A.2</a:t>
              </a:r>
            </a:p>
          </p:txBody>
        </p:sp>
        <p:sp>
          <p:nvSpPr>
            <p:cNvPr id="2518035" name="Rectangle 19"/>
            <p:cNvSpPr>
              <a:spLocks noChangeArrowheads="1"/>
            </p:cNvSpPr>
            <p:nvPr/>
          </p:nvSpPr>
          <p:spPr bwMode="auto">
            <a:xfrm>
              <a:off x="1340" y="1559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A.3</a:t>
              </a:r>
            </a:p>
          </p:txBody>
        </p:sp>
      </p:grpSp>
      <p:sp>
        <p:nvSpPr>
          <p:cNvPr id="2518036" name="Line 20"/>
          <p:cNvSpPr>
            <a:spLocks noChangeShapeType="1"/>
          </p:cNvSpPr>
          <p:nvPr/>
        </p:nvSpPr>
        <p:spPr bwMode="auto">
          <a:xfrm>
            <a:off x="2520951" y="27797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37" name="Line 21"/>
          <p:cNvSpPr>
            <a:spLocks noChangeShapeType="1"/>
          </p:cNvSpPr>
          <p:nvPr/>
        </p:nvSpPr>
        <p:spPr bwMode="auto">
          <a:xfrm>
            <a:off x="2520951" y="30845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38" name="Line 22"/>
          <p:cNvSpPr>
            <a:spLocks noChangeShapeType="1"/>
          </p:cNvSpPr>
          <p:nvPr/>
        </p:nvSpPr>
        <p:spPr bwMode="auto">
          <a:xfrm>
            <a:off x="2520951" y="33893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39" name="Line 23"/>
          <p:cNvSpPr>
            <a:spLocks noChangeShapeType="1"/>
          </p:cNvSpPr>
          <p:nvPr/>
        </p:nvSpPr>
        <p:spPr bwMode="auto">
          <a:xfrm>
            <a:off x="2520951" y="36941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1" name="Rectangle 25"/>
          <p:cNvSpPr>
            <a:spLocks noChangeArrowheads="1"/>
          </p:cNvSpPr>
          <p:nvPr/>
        </p:nvSpPr>
        <p:spPr bwMode="auto">
          <a:xfrm>
            <a:off x="1149351" y="1262064"/>
            <a:ext cx="85600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Frame</a:t>
            </a:r>
          </a:p>
          <a:p>
            <a:pPr eaLnBrk="0" hangingPunct="0"/>
            <a:r>
              <a:rPr lang="en-US" sz="1600">
                <a:latin typeface="Times New Roman" pitchFamily="18" charset="0"/>
              </a:rPr>
              <a:t>Number</a:t>
            </a:r>
          </a:p>
        </p:txBody>
      </p:sp>
      <p:sp>
        <p:nvSpPr>
          <p:cNvPr id="2518042" name="Line 26"/>
          <p:cNvSpPr>
            <a:spLocks noChangeShapeType="1"/>
          </p:cNvSpPr>
          <p:nvPr/>
        </p:nvSpPr>
        <p:spPr bwMode="auto">
          <a:xfrm>
            <a:off x="2522538" y="1866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3" name="Line 27"/>
          <p:cNvSpPr>
            <a:spLocks noChangeShapeType="1"/>
          </p:cNvSpPr>
          <p:nvPr/>
        </p:nvSpPr>
        <p:spPr bwMode="auto">
          <a:xfrm>
            <a:off x="2522538" y="2171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4" name="Line 28"/>
          <p:cNvSpPr>
            <a:spLocks noChangeShapeType="1"/>
          </p:cNvSpPr>
          <p:nvPr/>
        </p:nvSpPr>
        <p:spPr bwMode="auto">
          <a:xfrm>
            <a:off x="2522538" y="2476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5" name="Line 29"/>
          <p:cNvSpPr>
            <a:spLocks noChangeShapeType="1"/>
          </p:cNvSpPr>
          <p:nvPr/>
        </p:nvSpPr>
        <p:spPr bwMode="auto">
          <a:xfrm>
            <a:off x="2522538" y="2781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6" name="Line 30"/>
          <p:cNvSpPr>
            <a:spLocks noChangeShapeType="1"/>
          </p:cNvSpPr>
          <p:nvPr/>
        </p:nvSpPr>
        <p:spPr bwMode="auto">
          <a:xfrm>
            <a:off x="2522538" y="3086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7" name="Line 31"/>
          <p:cNvSpPr>
            <a:spLocks noChangeShapeType="1"/>
          </p:cNvSpPr>
          <p:nvPr/>
        </p:nvSpPr>
        <p:spPr bwMode="auto">
          <a:xfrm>
            <a:off x="2522538" y="3390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8" name="Line 32"/>
          <p:cNvSpPr>
            <a:spLocks noChangeShapeType="1"/>
          </p:cNvSpPr>
          <p:nvPr/>
        </p:nvSpPr>
        <p:spPr bwMode="auto">
          <a:xfrm>
            <a:off x="2522538" y="3695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9" name="Line 33"/>
          <p:cNvSpPr>
            <a:spLocks noChangeShapeType="1"/>
          </p:cNvSpPr>
          <p:nvPr/>
        </p:nvSpPr>
        <p:spPr bwMode="auto">
          <a:xfrm>
            <a:off x="2522538" y="4000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0" name="Line 34"/>
          <p:cNvSpPr>
            <a:spLocks noChangeShapeType="1"/>
          </p:cNvSpPr>
          <p:nvPr/>
        </p:nvSpPr>
        <p:spPr bwMode="auto">
          <a:xfrm>
            <a:off x="2522538" y="4305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1" name="Line 35"/>
          <p:cNvSpPr>
            <a:spLocks noChangeShapeType="1"/>
          </p:cNvSpPr>
          <p:nvPr/>
        </p:nvSpPr>
        <p:spPr bwMode="auto">
          <a:xfrm>
            <a:off x="2522538" y="4610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2" name="Line 36"/>
          <p:cNvSpPr>
            <a:spLocks noChangeShapeType="1"/>
          </p:cNvSpPr>
          <p:nvPr/>
        </p:nvSpPr>
        <p:spPr bwMode="auto">
          <a:xfrm>
            <a:off x="2522538" y="4914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3" name="Line 37"/>
          <p:cNvSpPr>
            <a:spLocks noChangeShapeType="1"/>
          </p:cNvSpPr>
          <p:nvPr/>
        </p:nvSpPr>
        <p:spPr bwMode="auto">
          <a:xfrm>
            <a:off x="2522538" y="5219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4" name="Line 38"/>
          <p:cNvSpPr>
            <a:spLocks noChangeShapeType="1"/>
          </p:cNvSpPr>
          <p:nvPr/>
        </p:nvSpPr>
        <p:spPr bwMode="auto">
          <a:xfrm>
            <a:off x="2522538" y="5524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5" name="Line 39"/>
          <p:cNvSpPr>
            <a:spLocks noChangeShapeType="1"/>
          </p:cNvSpPr>
          <p:nvPr/>
        </p:nvSpPr>
        <p:spPr bwMode="auto">
          <a:xfrm>
            <a:off x="2522538" y="5829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6" name="Rectangle 40"/>
          <p:cNvSpPr>
            <a:spLocks noChangeArrowheads="1"/>
          </p:cNvSpPr>
          <p:nvPr/>
        </p:nvSpPr>
        <p:spPr bwMode="auto">
          <a:xfrm>
            <a:off x="2128838" y="1533526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2518057" name="Rectangle 41"/>
          <p:cNvSpPr>
            <a:spLocks noChangeArrowheads="1"/>
          </p:cNvSpPr>
          <p:nvPr/>
        </p:nvSpPr>
        <p:spPr bwMode="auto">
          <a:xfrm>
            <a:off x="2128838" y="1843089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518058" name="Rectangle 42"/>
          <p:cNvSpPr>
            <a:spLocks noChangeArrowheads="1"/>
          </p:cNvSpPr>
          <p:nvPr/>
        </p:nvSpPr>
        <p:spPr bwMode="auto">
          <a:xfrm>
            <a:off x="2128838" y="2152651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518059" name="Rectangle 43"/>
          <p:cNvSpPr>
            <a:spLocks noChangeArrowheads="1"/>
          </p:cNvSpPr>
          <p:nvPr/>
        </p:nvSpPr>
        <p:spPr bwMode="auto">
          <a:xfrm>
            <a:off x="2128838" y="2460626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518060" name="Rectangle 44"/>
          <p:cNvSpPr>
            <a:spLocks noChangeArrowheads="1"/>
          </p:cNvSpPr>
          <p:nvPr/>
        </p:nvSpPr>
        <p:spPr bwMode="auto">
          <a:xfrm>
            <a:off x="2128838" y="2770189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518061" name="Rectangle 45"/>
          <p:cNvSpPr>
            <a:spLocks noChangeArrowheads="1"/>
          </p:cNvSpPr>
          <p:nvPr/>
        </p:nvSpPr>
        <p:spPr bwMode="auto">
          <a:xfrm>
            <a:off x="2128838" y="3078164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518062" name="Rectangle 46"/>
          <p:cNvSpPr>
            <a:spLocks noChangeArrowheads="1"/>
          </p:cNvSpPr>
          <p:nvPr/>
        </p:nvSpPr>
        <p:spPr bwMode="auto">
          <a:xfrm>
            <a:off x="2128838" y="3387726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2518063" name="Rectangle 47"/>
          <p:cNvSpPr>
            <a:spLocks noChangeArrowheads="1"/>
          </p:cNvSpPr>
          <p:nvPr/>
        </p:nvSpPr>
        <p:spPr bwMode="auto">
          <a:xfrm>
            <a:off x="2128838" y="3695701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2518064" name="Rectangle 48"/>
          <p:cNvSpPr>
            <a:spLocks noChangeArrowheads="1"/>
          </p:cNvSpPr>
          <p:nvPr/>
        </p:nvSpPr>
        <p:spPr bwMode="auto">
          <a:xfrm>
            <a:off x="2128838" y="4005264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2518065" name="Rectangle 49"/>
          <p:cNvSpPr>
            <a:spLocks noChangeArrowheads="1"/>
          </p:cNvSpPr>
          <p:nvPr/>
        </p:nvSpPr>
        <p:spPr bwMode="auto">
          <a:xfrm>
            <a:off x="2128838" y="4314826"/>
            <a:ext cx="28533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2518066" name="Rectangle 50"/>
          <p:cNvSpPr>
            <a:spLocks noChangeArrowheads="1"/>
          </p:cNvSpPr>
          <p:nvPr/>
        </p:nvSpPr>
        <p:spPr bwMode="auto">
          <a:xfrm>
            <a:off x="2052638" y="4622801"/>
            <a:ext cx="3879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10</a:t>
            </a:r>
          </a:p>
        </p:txBody>
      </p:sp>
      <p:sp>
        <p:nvSpPr>
          <p:cNvPr id="2518067" name="Rectangle 51"/>
          <p:cNvSpPr>
            <a:spLocks noChangeArrowheads="1"/>
          </p:cNvSpPr>
          <p:nvPr/>
        </p:nvSpPr>
        <p:spPr bwMode="auto">
          <a:xfrm>
            <a:off x="2052639" y="4932364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11</a:t>
            </a:r>
          </a:p>
        </p:txBody>
      </p:sp>
      <p:sp>
        <p:nvSpPr>
          <p:cNvPr id="2518068" name="Rectangle 52"/>
          <p:cNvSpPr>
            <a:spLocks noChangeArrowheads="1"/>
          </p:cNvSpPr>
          <p:nvPr/>
        </p:nvSpPr>
        <p:spPr bwMode="auto">
          <a:xfrm>
            <a:off x="2052638" y="5240339"/>
            <a:ext cx="3879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12</a:t>
            </a:r>
          </a:p>
        </p:txBody>
      </p:sp>
      <p:sp>
        <p:nvSpPr>
          <p:cNvPr id="2518069" name="Rectangle 53"/>
          <p:cNvSpPr>
            <a:spLocks noChangeArrowheads="1"/>
          </p:cNvSpPr>
          <p:nvPr/>
        </p:nvSpPr>
        <p:spPr bwMode="auto">
          <a:xfrm>
            <a:off x="2052638" y="5549901"/>
            <a:ext cx="3879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13</a:t>
            </a:r>
          </a:p>
        </p:txBody>
      </p:sp>
      <p:sp>
        <p:nvSpPr>
          <p:cNvPr id="2518070" name="Rectangle 54"/>
          <p:cNvSpPr>
            <a:spLocks noChangeArrowheads="1"/>
          </p:cNvSpPr>
          <p:nvPr/>
        </p:nvSpPr>
        <p:spPr bwMode="auto">
          <a:xfrm>
            <a:off x="2052638" y="5857876"/>
            <a:ext cx="3879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14</a:t>
            </a:r>
          </a:p>
        </p:txBody>
      </p:sp>
      <p:grpSp>
        <p:nvGrpSpPr>
          <p:cNvPr id="2518071" name="Group 55"/>
          <p:cNvGrpSpPr>
            <a:grpSpLocks/>
          </p:cNvGrpSpPr>
          <p:nvPr/>
        </p:nvGrpSpPr>
        <p:grpSpPr bwMode="auto">
          <a:xfrm>
            <a:off x="2522538" y="3695700"/>
            <a:ext cx="1509712" cy="1250950"/>
            <a:chOff x="2597" y="2328"/>
            <a:chExt cx="951" cy="788"/>
          </a:xfrm>
        </p:grpSpPr>
        <p:sp>
          <p:nvSpPr>
            <p:cNvPr id="2518072" name="Rectangle 56"/>
            <p:cNvSpPr>
              <a:spLocks noChangeArrowheads="1"/>
            </p:cNvSpPr>
            <p:nvPr/>
          </p:nvSpPr>
          <p:spPr bwMode="auto">
            <a:xfrm>
              <a:off x="2597" y="2332"/>
              <a:ext cx="951" cy="1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73" name="Rectangle 57"/>
            <p:cNvSpPr>
              <a:spLocks noChangeArrowheads="1"/>
            </p:cNvSpPr>
            <p:nvPr/>
          </p:nvSpPr>
          <p:spPr bwMode="auto">
            <a:xfrm>
              <a:off x="2597" y="2524"/>
              <a:ext cx="951" cy="1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74" name="Rectangle 58"/>
            <p:cNvSpPr>
              <a:spLocks noChangeArrowheads="1"/>
            </p:cNvSpPr>
            <p:nvPr/>
          </p:nvSpPr>
          <p:spPr bwMode="auto">
            <a:xfrm>
              <a:off x="2597" y="2716"/>
              <a:ext cx="951" cy="1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75" name="Rectangle 59"/>
            <p:cNvSpPr>
              <a:spLocks noChangeArrowheads="1"/>
            </p:cNvSpPr>
            <p:nvPr/>
          </p:nvSpPr>
          <p:spPr bwMode="auto">
            <a:xfrm>
              <a:off x="2597" y="2908"/>
              <a:ext cx="951" cy="1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18076" name="Group 60"/>
            <p:cNvGrpSpPr>
              <a:grpSpLocks/>
            </p:cNvGrpSpPr>
            <p:nvPr/>
          </p:nvGrpSpPr>
          <p:grpSpPr bwMode="auto">
            <a:xfrm>
              <a:off x="2919" y="2328"/>
              <a:ext cx="330" cy="788"/>
              <a:chOff x="1227" y="2244"/>
              <a:chExt cx="330" cy="788"/>
            </a:xfrm>
          </p:grpSpPr>
          <p:sp>
            <p:nvSpPr>
              <p:cNvPr id="2518077" name="Rectangle 61"/>
              <p:cNvSpPr>
                <a:spLocks noChangeArrowheads="1"/>
              </p:cNvSpPr>
              <p:nvPr/>
            </p:nvSpPr>
            <p:spPr bwMode="auto">
              <a:xfrm>
                <a:off x="1227" y="2244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 C.0</a:t>
                </a:r>
              </a:p>
            </p:txBody>
          </p:sp>
          <p:sp>
            <p:nvSpPr>
              <p:cNvPr id="2518078" name="Rectangle 62"/>
              <p:cNvSpPr>
                <a:spLocks noChangeArrowheads="1"/>
              </p:cNvSpPr>
              <p:nvPr/>
            </p:nvSpPr>
            <p:spPr bwMode="auto">
              <a:xfrm>
                <a:off x="1227" y="2436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 C.1</a:t>
                </a:r>
              </a:p>
            </p:txBody>
          </p:sp>
          <p:sp>
            <p:nvSpPr>
              <p:cNvPr id="2518079" name="Rectangle 63"/>
              <p:cNvSpPr>
                <a:spLocks noChangeArrowheads="1"/>
              </p:cNvSpPr>
              <p:nvPr/>
            </p:nvSpPr>
            <p:spPr bwMode="auto">
              <a:xfrm>
                <a:off x="1227" y="26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 C.2</a:t>
                </a:r>
              </a:p>
            </p:txBody>
          </p:sp>
          <p:sp>
            <p:nvSpPr>
              <p:cNvPr id="2518080" name="Rectangle 64"/>
              <p:cNvSpPr>
                <a:spLocks noChangeArrowheads="1"/>
              </p:cNvSpPr>
              <p:nvPr/>
            </p:nvSpPr>
            <p:spPr bwMode="auto">
              <a:xfrm>
                <a:off x="1227" y="2820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 C.3</a:t>
                </a:r>
              </a:p>
            </p:txBody>
          </p:sp>
        </p:grpSp>
      </p:grpSp>
      <p:grpSp>
        <p:nvGrpSpPr>
          <p:cNvPr id="2518081" name="Group 65"/>
          <p:cNvGrpSpPr>
            <a:grpSpLocks/>
          </p:cNvGrpSpPr>
          <p:nvPr/>
        </p:nvGrpSpPr>
        <p:grpSpPr bwMode="auto">
          <a:xfrm>
            <a:off x="2522538" y="2781300"/>
            <a:ext cx="1509712" cy="2774950"/>
            <a:chOff x="2597" y="1944"/>
            <a:chExt cx="951" cy="1748"/>
          </a:xfrm>
        </p:grpSpPr>
        <p:sp>
          <p:nvSpPr>
            <p:cNvPr id="2518082" name="Rectangle 66"/>
            <p:cNvSpPr>
              <a:spLocks noChangeArrowheads="1"/>
            </p:cNvSpPr>
            <p:nvPr/>
          </p:nvSpPr>
          <p:spPr bwMode="auto">
            <a:xfrm>
              <a:off x="2597" y="1945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3" name="Rectangle 67"/>
            <p:cNvSpPr>
              <a:spLocks noChangeArrowheads="1"/>
            </p:cNvSpPr>
            <p:nvPr/>
          </p:nvSpPr>
          <p:spPr bwMode="auto">
            <a:xfrm>
              <a:off x="2597" y="2137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4" name="Rectangle 68"/>
            <p:cNvSpPr>
              <a:spLocks noChangeArrowheads="1"/>
            </p:cNvSpPr>
            <p:nvPr/>
          </p:nvSpPr>
          <p:spPr bwMode="auto">
            <a:xfrm>
              <a:off x="2597" y="2329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5" name="Rectangle 69"/>
            <p:cNvSpPr>
              <a:spLocks noChangeArrowheads="1"/>
            </p:cNvSpPr>
            <p:nvPr/>
          </p:nvSpPr>
          <p:spPr bwMode="auto">
            <a:xfrm>
              <a:off x="2597" y="3289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6" name="Rectangle 70"/>
            <p:cNvSpPr>
              <a:spLocks noChangeArrowheads="1"/>
            </p:cNvSpPr>
            <p:nvPr/>
          </p:nvSpPr>
          <p:spPr bwMode="auto">
            <a:xfrm>
              <a:off x="2597" y="3481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7" name="Rectangle 71"/>
            <p:cNvSpPr>
              <a:spLocks noChangeArrowheads="1"/>
            </p:cNvSpPr>
            <p:nvPr/>
          </p:nvSpPr>
          <p:spPr bwMode="auto">
            <a:xfrm>
              <a:off x="2942" y="1944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D.0</a:t>
              </a:r>
            </a:p>
          </p:txBody>
        </p:sp>
        <p:sp>
          <p:nvSpPr>
            <p:cNvPr id="2518088" name="Rectangle 72"/>
            <p:cNvSpPr>
              <a:spLocks noChangeArrowheads="1"/>
            </p:cNvSpPr>
            <p:nvPr/>
          </p:nvSpPr>
          <p:spPr bwMode="auto">
            <a:xfrm>
              <a:off x="2942" y="2136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D.1</a:t>
              </a:r>
            </a:p>
          </p:txBody>
        </p:sp>
        <p:sp>
          <p:nvSpPr>
            <p:cNvPr id="2518089" name="Rectangle 73"/>
            <p:cNvSpPr>
              <a:spLocks noChangeArrowheads="1"/>
            </p:cNvSpPr>
            <p:nvPr/>
          </p:nvSpPr>
          <p:spPr bwMode="auto">
            <a:xfrm>
              <a:off x="2942" y="2328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D.2</a:t>
              </a:r>
            </a:p>
          </p:txBody>
        </p:sp>
        <p:sp>
          <p:nvSpPr>
            <p:cNvPr id="2518090" name="Rectangle 74"/>
            <p:cNvSpPr>
              <a:spLocks noChangeArrowheads="1"/>
            </p:cNvSpPr>
            <p:nvPr/>
          </p:nvSpPr>
          <p:spPr bwMode="auto">
            <a:xfrm>
              <a:off x="2942" y="3288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D.3</a:t>
              </a:r>
            </a:p>
          </p:txBody>
        </p:sp>
        <p:sp>
          <p:nvSpPr>
            <p:cNvPr id="2518091" name="Rectangle 75"/>
            <p:cNvSpPr>
              <a:spLocks noChangeArrowheads="1"/>
            </p:cNvSpPr>
            <p:nvPr/>
          </p:nvSpPr>
          <p:spPr bwMode="auto">
            <a:xfrm>
              <a:off x="2942" y="3480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D.4</a:t>
              </a:r>
            </a:p>
          </p:txBody>
        </p:sp>
      </p:grpSp>
      <p:sp>
        <p:nvSpPr>
          <p:cNvPr id="2518092" name="Rectangle 76"/>
          <p:cNvSpPr>
            <a:spLocks noChangeArrowheads="1"/>
          </p:cNvSpPr>
          <p:nvPr/>
        </p:nvSpPr>
        <p:spPr bwMode="auto">
          <a:xfrm>
            <a:off x="2520950" y="1568450"/>
            <a:ext cx="1511300" cy="4635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8093" name="Group 77"/>
          <p:cNvGrpSpPr>
            <a:grpSpLocks/>
          </p:cNvGrpSpPr>
          <p:nvPr/>
        </p:nvGrpSpPr>
        <p:grpSpPr bwMode="auto">
          <a:xfrm>
            <a:off x="4425951" y="1573213"/>
            <a:ext cx="1408113" cy="1655762"/>
            <a:chOff x="453" y="1422"/>
            <a:chExt cx="887" cy="1043"/>
          </a:xfrm>
        </p:grpSpPr>
        <p:sp>
          <p:nvSpPr>
            <p:cNvPr id="2518094" name="Rectangle 78"/>
            <p:cNvSpPr>
              <a:spLocks noChangeArrowheads="1"/>
            </p:cNvSpPr>
            <p:nvPr/>
          </p:nvSpPr>
          <p:spPr bwMode="auto">
            <a:xfrm>
              <a:off x="676" y="1444"/>
              <a:ext cx="664" cy="7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95" name="Line 79"/>
            <p:cNvSpPr>
              <a:spLocks noChangeShapeType="1"/>
            </p:cNvSpPr>
            <p:nvPr/>
          </p:nvSpPr>
          <p:spPr bwMode="auto">
            <a:xfrm>
              <a:off x="677" y="1632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096" name="Line 80"/>
            <p:cNvSpPr>
              <a:spLocks noChangeShapeType="1"/>
            </p:cNvSpPr>
            <p:nvPr/>
          </p:nvSpPr>
          <p:spPr bwMode="auto">
            <a:xfrm>
              <a:off x="677" y="1824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097" name="Line 81"/>
            <p:cNvSpPr>
              <a:spLocks noChangeShapeType="1"/>
            </p:cNvSpPr>
            <p:nvPr/>
          </p:nvSpPr>
          <p:spPr bwMode="auto">
            <a:xfrm>
              <a:off x="677" y="2016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098" name="Rectangle 82"/>
            <p:cNvSpPr>
              <a:spLocks noChangeArrowheads="1"/>
            </p:cNvSpPr>
            <p:nvPr/>
          </p:nvSpPr>
          <p:spPr bwMode="auto">
            <a:xfrm>
              <a:off x="453" y="142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099" name="Rectangle 83"/>
            <p:cNvSpPr>
              <a:spLocks noChangeArrowheads="1"/>
            </p:cNvSpPr>
            <p:nvPr/>
          </p:nvSpPr>
          <p:spPr bwMode="auto">
            <a:xfrm>
              <a:off x="453" y="162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00" name="Rectangle 84"/>
            <p:cNvSpPr>
              <a:spLocks noChangeArrowheads="1"/>
            </p:cNvSpPr>
            <p:nvPr/>
          </p:nvSpPr>
          <p:spPr bwMode="auto">
            <a:xfrm>
              <a:off x="453" y="182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01" name="Rectangle 85"/>
            <p:cNvSpPr>
              <a:spLocks noChangeArrowheads="1"/>
            </p:cNvSpPr>
            <p:nvPr/>
          </p:nvSpPr>
          <p:spPr bwMode="auto">
            <a:xfrm>
              <a:off x="453" y="202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18102" name="Rectangle 86"/>
            <p:cNvSpPr>
              <a:spLocks noChangeArrowheads="1"/>
            </p:cNvSpPr>
            <p:nvPr/>
          </p:nvSpPr>
          <p:spPr bwMode="auto">
            <a:xfrm>
              <a:off x="684" y="2255"/>
              <a:ext cx="63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A</a:t>
              </a:r>
            </a:p>
          </p:txBody>
        </p:sp>
        <p:sp>
          <p:nvSpPr>
            <p:cNvPr id="2518103" name="Rectangle 87"/>
            <p:cNvSpPr>
              <a:spLocks noChangeArrowheads="1"/>
            </p:cNvSpPr>
            <p:nvPr/>
          </p:nvSpPr>
          <p:spPr bwMode="auto">
            <a:xfrm>
              <a:off x="903" y="14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104" name="Rectangle 88"/>
            <p:cNvSpPr>
              <a:spLocks noChangeArrowheads="1"/>
            </p:cNvSpPr>
            <p:nvPr/>
          </p:nvSpPr>
          <p:spPr bwMode="auto">
            <a:xfrm>
              <a:off x="903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05" name="Rectangle 89"/>
            <p:cNvSpPr>
              <a:spLocks noChangeArrowheads="1"/>
            </p:cNvSpPr>
            <p:nvPr/>
          </p:nvSpPr>
          <p:spPr bwMode="auto">
            <a:xfrm>
              <a:off x="903" y="18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06" name="Rectangle 90"/>
            <p:cNvSpPr>
              <a:spLocks noChangeArrowheads="1"/>
            </p:cNvSpPr>
            <p:nvPr/>
          </p:nvSpPr>
          <p:spPr bwMode="auto">
            <a:xfrm>
              <a:off x="903" y="20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518107" name="Group 91"/>
          <p:cNvGrpSpPr>
            <a:grpSpLocks/>
          </p:cNvGrpSpPr>
          <p:nvPr/>
        </p:nvGrpSpPr>
        <p:grpSpPr bwMode="auto">
          <a:xfrm>
            <a:off x="4454525" y="3589338"/>
            <a:ext cx="1379538" cy="1327150"/>
            <a:chOff x="1527" y="1434"/>
            <a:chExt cx="869" cy="836"/>
          </a:xfrm>
        </p:grpSpPr>
        <p:grpSp>
          <p:nvGrpSpPr>
            <p:cNvPr id="2518108" name="Group 92"/>
            <p:cNvGrpSpPr>
              <a:grpSpLocks/>
            </p:cNvGrpSpPr>
            <p:nvPr/>
          </p:nvGrpSpPr>
          <p:grpSpPr bwMode="auto">
            <a:xfrm>
              <a:off x="1732" y="1444"/>
              <a:ext cx="664" cy="568"/>
              <a:chOff x="1732" y="1444"/>
              <a:chExt cx="664" cy="568"/>
            </a:xfrm>
          </p:grpSpPr>
          <p:sp>
            <p:nvSpPr>
              <p:cNvPr id="2518109" name="Rectangle 93"/>
              <p:cNvSpPr>
                <a:spLocks noChangeArrowheads="1"/>
              </p:cNvSpPr>
              <p:nvPr/>
            </p:nvSpPr>
            <p:spPr bwMode="auto">
              <a:xfrm>
                <a:off x="1732" y="1444"/>
                <a:ext cx="664" cy="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8110" name="Line 94"/>
              <p:cNvSpPr>
                <a:spLocks noChangeShapeType="1"/>
              </p:cNvSpPr>
              <p:nvPr/>
            </p:nvSpPr>
            <p:spPr bwMode="auto">
              <a:xfrm>
                <a:off x="1733" y="1632"/>
                <a:ext cx="6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8111" name="Line 95"/>
              <p:cNvSpPr>
                <a:spLocks noChangeShapeType="1"/>
              </p:cNvSpPr>
              <p:nvPr/>
            </p:nvSpPr>
            <p:spPr bwMode="auto">
              <a:xfrm>
                <a:off x="1733" y="1824"/>
                <a:ext cx="6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8112" name="Rectangle 96"/>
            <p:cNvSpPr>
              <a:spLocks noChangeArrowheads="1"/>
            </p:cNvSpPr>
            <p:nvPr/>
          </p:nvSpPr>
          <p:spPr bwMode="auto">
            <a:xfrm>
              <a:off x="1527" y="143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113" name="Rectangle 97"/>
            <p:cNvSpPr>
              <a:spLocks noChangeArrowheads="1"/>
            </p:cNvSpPr>
            <p:nvPr/>
          </p:nvSpPr>
          <p:spPr bwMode="auto">
            <a:xfrm>
              <a:off x="1527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14" name="Rectangle 98"/>
            <p:cNvSpPr>
              <a:spLocks noChangeArrowheads="1"/>
            </p:cNvSpPr>
            <p:nvPr/>
          </p:nvSpPr>
          <p:spPr bwMode="auto">
            <a:xfrm>
              <a:off x="1527" y="18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15" name="Rectangle 99"/>
            <p:cNvSpPr>
              <a:spLocks noChangeArrowheads="1"/>
            </p:cNvSpPr>
            <p:nvPr/>
          </p:nvSpPr>
          <p:spPr bwMode="auto">
            <a:xfrm>
              <a:off x="1761" y="2058"/>
              <a:ext cx="6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B</a:t>
              </a:r>
            </a:p>
          </p:txBody>
        </p:sp>
        <p:sp>
          <p:nvSpPr>
            <p:cNvPr id="2518116" name="Rectangle 100"/>
            <p:cNvSpPr>
              <a:spLocks noChangeArrowheads="1"/>
            </p:cNvSpPr>
            <p:nvPr/>
          </p:nvSpPr>
          <p:spPr bwMode="auto">
            <a:xfrm>
              <a:off x="1911" y="14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18117" name="Rectangle 101"/>
            <p:cNvSpPr>
              <a:spLocks noChangeArrowheads="1"/>
            </p:cNvSpPr>
            <p:nvPr/>
          </p:nvSpPr>
          <p:spPr bwMode="auto">
            <a:xfrm>
              <a:off x="1911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18118" name="Rectangle 102"/>
            <p:cNvSpPr>
              <a:spLocks noChangeArrowheads="1"/>
            </p:cNvSpPr>
            <p:nvPr/>
          </p:nvSpPr>
          <p:spPr bwMode="auto">
            <a:xfrm>
              <a:off x="1911" y="18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518119" name="Group 103"/>
          <p:cNvGrpSpPr>
            <a:grpSpLocks/>
          </p:cNvGrpSpPr>
          <p:nvPr/>
        </p:nvGrpSpPr>
        <p:grpSpPr bwMode="auto">
          <a:xfrm>
            <a:off x="6203950" y="1573214"/>
            <a:ext cx="1379538" cy="1622425"/>
            <a:chOff x="2583" y="1440"/>
            <a:chExt cx="869" cy="1022"/>
          </a:xfrm>
        </p:grpSpPr>
        <p:sp>
          <p:nvSpPr>
            <p:cNvPr id="2518120" name="Rectangle 104"/>
            <p:cNvSpPr>
              <a:spLocks noChangeArrowheads="1"/>
            </p:cNvSpPr>
            <p:nvPr/>
          </p:nvSpPr>
          <p:spPr bwMode="auto">
            <a:xfrm>
              <a:off x="2788" y="1444"/>
              <a:ext cx="664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121" name="Line 105"/>
            <p:cNvSpPr>
              <a:spLocks noChangeShapeType="1"/>
            </p:cNvSpPr>
            <p:nvPr/>
          </p:nvSpPr>
          <p:spPr bwMode="auto">
            <a:xfrm>
              <a:off x="2789" y="1632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122" name="Line 106"/>
            <p:cNvSpPr>
              <a:spLocks noChangeShapeType="1"/>
            </p:cNvSpPr>
            <p:nvPr/>
          </p:nvSpPr>
          <p:spPr bwMode="auto">
            <a:xfrm>
              <a:off x="2789" y="1824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123" name="Line 107"/>
            <p:cNvSpPr>
              <a:spLocks noChangeShapeType="1"/>
            </p:cNvSpPr>
            <p:nvPr/>
          </p:nvSpPr>
          <p:spPr bwMode="auto">
            <a:xfrm>
              <a:off x="2789" y="2016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124" name="Rectangle 108"/>
            <p:cNvSpPr>
              <a:spLocks noChangeArrowheads="1"/>
            </p:cNvSpPr>
            <p:nvPr/>
          </p:nvSpPr>
          <p:spPr bwMode="auto">
            <a:xfrm>
              <a:off x="2583" y="144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125" name="Rectangle 109"/>
            <p:cNvSpPr>
              <a:spLocks noChangeArrowheads="1"/>
            </p:cNvSpPr>
            <p:nvPr/>
          </p:nvSpPr>
          <p:spPr bwMode="auto">
            <a:xfrm>
              <a:off x="2583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26" name="Rectangle 110"/>
            <p:cNvSpPr>
              <a:spLocks noChangeArrowheads="1"/>
            </p:cNvSpPr>
            <p:nvPr/>
          </p:nvSpPr>
          <p:spPr bwMode="auto">
            <a:xfrm>
              <a:off x="2583" y="18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27" name="Rectangle 111"/>
            <p:cNvSpPr>
              <a:spLocks noChangeArrowheads="1"/>
            </p:cNvSpPr>
            <p:nvPr/>
          </p:nvSpPr>
          <p:spPr bwMode="auto">
            <a:xfrm>
              <a:off x="2583" y="20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18128" name="Rectangle 112"/>
            <p:cNvSpPr>
              <a:spLocks noChangeArrowheads="1"/>
            </p:cNvSpPr>
            <p:nvPr/>
          </p:nvSpPr>
          <p:spPr bwMode="auto">
            <a:xfrm>
              <a:off x="2811" y="2250"/>
              <a:ext cx="6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C</a:t>
              </a:r>
            </a:p>
          </p:txBody>
        </p:sp>
        <p:sp>
          <p:nvSpPr>
            <p:cNvPr id="2518129" name="Rectangle 113"/>
            <p:cNvSpPr>
              <a:spLocks noChangeArrowheads="1"/>
            </p:cNvSpPr>
            <p:nvPr/>
          </p:nvSpPr>
          <p:spPr bwMode="auto">
            <a:xfrm>
              <a:off x="3015" y="14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18130" name="Rectangle 114"/>
            <p:cNvSpPr>
              <a:spLocks noChangeArrowheads="1"/>
            </p:cNvSpPr>
            <p:nvPr/>
          </p:nvSpPr>
          <p:spPr bwMode="auto">
            <a:xfrm>
              <a:off x="3015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18131" name="Rectangle 115"/>
            <p:cNvSpPr>
              <a:spLocks noChangeArrowheads="1"/>
            </p:cNvSpPr>
            <p:nvPr/>
          </p:nvSpPr>
          <p:spPr bwMode="auto">
            <a:xfrm>
              <a:off x="3015" y="18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18132" name="Rectangle 116"/>
            <p:cNvSpPr>
              <a:spLocks noChangeArrowheads="1"/>
            </p:cNvSpPr>
            <p:nvPr/>
          </p:nvSpPr>
          <p:spPr bwMode="auto">
            <a:xfrm>
              <a:off x="2967" y="201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2518133" name="Group 117"/>
          <p:cNvGrpSpPr>
            <a:grpSpLocks/>
          </p:cNvGrpSpPr>
          <p:nvPr/>
        </p:nvGrpSpPr>
        <p:grpSpPr bwMode="auto">
          <a:xfrm>
            <a:off x="6203950" y="3589338"/>
            <a:ext cx="1379538" cy="1917700"/>
            <a:chOff x="3639" y="1440"/>
            <a:chExt cx="869" cy="1208"/>
          </a:xfrm>
        </p:grpSpPr>
        <p:grpSp>
          <p:nvGrpSpPr>
            <p:cNvPr id="2518134" name="Group 118"/>
            <p:cNvGrpSpPr>
              <a:grpSpLocks/>
            </p:cNvGrpSpPr>
            <p:nvPr/>
          </p:nvGrpSpPr>
          <p:grpSpPr bwMode="auto">
            <a:xfrm>
              <a:off x="3639" y="1440"/>
              <a:ext cx="869" cy="980"/>
              <a:chOff x="3639" y="1440"/>
              <a:chExt cx="869" cy="980"/>
            </a:xfrm>
          </p:grpSpPr>
          <p:grpSp>
            <p:nvGrpSpPr>
              <p:cNvPr id="2518135" name="Group 119"/>
              <p:cNvGrpSpPr>
                <a:grpSpLocks/>
              </p:cNvGrpSpPr>
              <p:nvPr/>
            </p:nvGrpSpPr>
            <p:grpSpPr bwMode="auto">
              <a:xfrm>
                <a:off x="3844" y="1444"/>
                <a:ext cx="664" cy="952"/>
                <a:chOff x="3844" y="1444"/>
                <a:chExt cx="664" cy="952"/>
              </a:xfrm>
            </p:grpSpPr>
            <p:sp>
              <p:nvSpPr>
                <p:cNvPr id="25181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3844" y="1444"/>
                  <a:ext cx="664" cy="9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18137" name="Line 121"/>
                <p:cNvSpPr>
                  <a:spLocks noChangeShapeType="1"/>
                </p:cNvSpPr>
                <p:nvPr/>
              </p:nvSpPr>
              <p:spPr bwMode="auto">
                <a:xfrm>
                  <a:off x="3845" y="1632"/>
                  <a:ext cx="6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8138" name="Line 122"/>
                <p:cNvSpPr>
                  <a:spLocks noChangeShapeType="1"/>
                </p:cNvSpPr>
                <p:nvPr/>
              </p:nvSpPr>
              <p:spPr bwMode="auto">
                <a:xfrm>
                  <a:off x="3845" y="1824"/>
                  <a:ext cx="6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8139" name="Line 123"/>
                <p:cNvSpPr>
                  <a:spLocks noChangeShapeType="1"/>
                </p:cNvSpPr>
                <p:nvPr/>
              </p:nvSpPr>
              <p:spPr bwMode="auto">
                <a:xfrm>
                  <a:off x="3845" y="2016"/>
                  <a:ext cx="6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8140" name="Line 124"/>
                <p:cNvSpPr>
                  <a:spLocks noChangeShapeType="1"/>
                </p:cNvSpPr>
                <p:nvPr/>
              </p:nvSpPr>
              <p:spPr bwMode="auto">
                <a:xfrm>
                  <a:off x="3845" y="2208"/>
                  <a:ext cx="6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18141" name="Rectangle 125"/>
              <p:cNvSpPr>
                <a:spLocks noChangeArrowheads="1"/>
              </p:cNvSpPr>
              <p:nvPr/>
            </p:nvSpPr>
            <p:spPr bwMode="auto">
              <a:xfrm>
                <a:off x="3639" y="14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518142" name="Rectangle 126"/>
              <p:cNvSpPr>
                <a:spLocks noChangeArrowheads="1"/>
              </p:cNvSpPr>
              <p:nvPr/>
            </p:nvSpPr>
            <p:spPr bwMode="auto">
              <a:xfrm>
                <a:off x="3639" y="163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518143" name="Rectangle 127"/>
              <p:cNvSpPr>
                <a:spLocks noChangeArrowheads="1"/>
              </p:cNvSpPr>
              <p:nvPr/>
            </p:nvSpPr>
            <p:spPr bwMode="auto">
              <a:xfrm>
                <a:off x="3639" y="18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518144" name="Rectangle 128"/>
              <p:cNvSpPr>
                <a:spLocks noChangeArrowheads="1"/>
              </p:cNvSpPr>
              <p:nvPr/>
            </p:nvSpPr>
            <p:spPr bwMode="auto">
              <a:xfrm>
                <a:off x="3639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518145" name="Rectangle 129"/>
              <p:cNvSpPr>
                <a:spLocks noChangeArrowheads="1"/>
              </p:cNvSpPr>
              <p:nvPr/>
            </p:nvSpPr>
            <p:spPr bwMode="auto">
              <a:xfrm>
                <a:off x="3639" y="220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2518146" name="Rectangle 130"/>
            <p:cNvSpPr>
              <a:spLocks noChangeArrowheads="1"/>
            </p:cNvSpPr>
            <p:nvPr/>
          </p:nvSpPr>
          <p:spPr bwMode="auto">
            <a:xfrm>
              <a:off x="4119" y="14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18147" name="Rectangle 131"/>
            <p:cNvSpPr>
              <a:spLocks noChangeArrowheads="1"/>
            </p:cNvSpPr>
            <p:nvPr/>
          </p:nvSpPr>
          <p:spPr bwMode="auto">
            <a:xfrm>
              <a:off x="4119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18148" name="Rectangle 132"/>
            <p:cNvSpPr>
              <a:spLocks noChangeArrowheads="1"/>
            </p:cNvSpPr>
            <p:nvPr/>
          </p:nvSpPr>
          <p:spPr bwMode="auto">
            <a:xfrm>
              <a:off x="4119" y="18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518149" name="Rectangle 133"/>
            <p:cNvSpPr>
              <a:spLocks noChangeArrowheads="1"/>
            </p:cNvSpPr>
            <p:nvPr/>
          </p:nvSpPr>
          <p:spPr bwMode="auto">
            <a:xfrm>
              <a:off x="4071" y="201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518150" name="Rectangle 134"/>
            <p:cNvSpPr>
              <a:spLocks noChangeArrowheads="1"/>
            </p:cNvSpPr>
            <p:nvPr/>
          </p:nvSpPr>
          <p:spPr bwMode="auto">
            <a:xfrm>
              <a:off x="4071" y="220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518151" name="Rectangle 135"/>
            <p:cNvSpPr>
              <a:spLocks noChangeArrowheads="1"/>
            </p:cNvSpPr>
            <p:nvPr/>
          </p:nvSpPr>
          <p:spPr bwMode="auto">
            <a:xfrm>
              <a:off x="3867" y="2436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D</a:t>
              </a:r>
            </a:p>
          </p:txBody>
        </p:sp>
      </p:grpSp>
      <p:grpSp>
        <p:nvGrpSpPr>
          <p:cNvPr id="2518152" name="Group 136"/>
          <p:cNvGrpSpPr>
            <a:grpSpLocks/>
          </p:cNvGrpSpPr>
          <p:nvPr/>
        </p:nvGrpSpPr>
        <p:grpSpPr bwMode="auto">
          <a:xfrm>
            <a:off x="8096253" y="1573214"/>
            <a:ext cx="1497013" cy="1012825"/>
            <a:chOff x="4704" y="1440"/>
            <a:chExt cx="943" cy="638"/>
          </a:xfrm>
        </p:grpSpPr>
        <p:sp>
          <p:nvSpPr>
            <p:cNvPr id="2518153" name="Rectangle 137"/>
            <p:cNvSpPr>
              <a:spLocks noChangeArrowheads="1"/>
            </p:cNvSpPr>
            <p:nvPr/>
          </p:nvSpPr>
          <p:spPr bwMode="auto">
            <a:xfrm>
              <a:off x="4861" y="1444"/>
              <a:ext cx="664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154" name="Line 138"/>
            <p:cNvSpPr>
              <a:spLocks noChangeShapeType="1"/>
            </p:cNvSpPr>
            <p:nvPr/>
          </p:nvSpPr>
          <p:spPr bwMode="auto">
            <a:xfrm>
              <a:off x="4862" y="1632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155" name="Rectangle 139"/>
            <p:cNvSpPr>
              <a:spLocks noChangeArrowheads="1"/>
            </p:cNvSpPr>
            <p:nvPr/>
          </p:nvSpPr>
          <p:spPr bwMode="auto">
            <a:xfrm>
              <a:off x="4704" y="1866"/>
              <a:ext cx="9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Free Frame List</a:t>
              </a:r>
            </a:p>
          </p:txBody>
        </p:sp>
        <p:sp>
          <p:nvSpPr>
            <p:cNvPr id="2518156" name="Rectangle 140"/>
            <p:cNvSpPr>
              <a:spLocks noChangeArrowheads="1"/>
            </p:cNvSpPr>
            <p:nvPr/>
          </p:nvSpPr>
          <p:spPr bwMode="auto">
            <a:xfrm>
              <a:off x="5088" y="144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518157" name="Rectangle 141"/>
            <p:cNvSpPr>
              <a:spLocks noChangeArrowheads="1"/>
            </p:cNvSpPr>
            <p:nvPr/>
          </p:nvSpPr>
          <p:spPr bwMode="auto">
            <a:xfrm>
              <a:off x="5088" y="1632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14</a:t>
              </a:r>
            </a:p>
          </p:txBody>
        </p:sp>
      </p:grpSp>
      <p:grpSp>
        <p:nvGrpSpPr>
          <p:cNvPr id="2518159" name="Group 143"/>
          <p:cNvGrpSpPr>
            <a:grpSpLocks/>
          </p:cNvGrpSpPr>
          <p:nvPr/>
        </p:nvGrpSpPr>
        <p:grpSpPr bwMode="auto">
          <a:xfrm>
            <a:off x="4454525" y="3589338"/>
            <a:ext cx="1379538" cy="1327150"/>
            <a:chOff x="1527" y="1434"/>
            <a:chExt cx="869" cy="836"/>
          </a:xfrm>
        </p:grpSpPr>
        <p:grpSp>
          <p:nvGrpSpPr>
            <p:cNvPr id="2518160" name="Group 144"/>
            <p:cNvGrpSpPr>
              <a:grpSpLocks/>
            </p:cNvGrpSpPr>
            <p:nvPr/>
          </p:nvGrpSpPr>
          <p:grpSpPr bwMode="auto">
            <a:xfrm>
              <a:off x="1732" y="1444"/>
              <a:ext cx="664" cy="568"/>
              <a:chOff x="1732" y="1444"/>
              <a:chExt cx="664" cy="568"/>
            </a:xfrm>
          </p:grpSpPr>
          <p:sp>
            <p:nvSpPr>
              <p:cNvPr id="2518161" name="Rectangle 145"/>
              <p:cNvSpPr>
                <a:spLocks noChangeArrowheads="1"/>
              </p:cNvSpPr>
              <p:nvPr/>
            </p:nvSpPr>
            <p:spPr bwMode="auto">
              <a:xfrm>
                <a:off x="1732" y="1444"/>
                <a:ext cx="664" cy="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8162" name="Line 146"/>
              <p:cNvSpPr>
                <a:spLocks noChangeShapeType="1"/>
              </p:cNvSpPr>
              <p:nvPr/>
            </p:nvSpPr>
            <p:spPr bwMode="auto">
              <a:xfrm>
                <a:off x="1733" y="1632"/>
                <a:ext cx="6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8163" name="Line 147"/>
              <p:cNvSpPr>
                <a:spLocks noChangeShapeType="1"/>
              </p:cNvSpPr>
              <p:nvPr/>
            </p:nvSpPr>
            <p:spPr bwMode="auto">
              <a:xfrm>
                <a:off x="1733" y="1824"/>
                <a:ext cx="6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8164" name="Rectangle 148"/>
            <p:cNvSpPr>
              <a:spLocks noChangeArrowheads="1"/>
            </p:cNvSpPr>
            <p:nvPr/>
          </p:nvSpPr>
          <p:spPr bwMode="auto">
            <a:xfrm>
              <a:off x="1527" y="143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165" name="Rectangle 149"/>
            <p:cNvSpPr>
              <a:spLocks noChangeArrowheads="1"/>
            </p:cNvSpPr>
            <p:nvPr/>
          </p:nvSpPr>
          <p:spPr bwMode="auto">
            <a:xfrm>
              <a:off x="1527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66" name="Rectangle 150"/>
            <p:cNvSpPr>
              <a:spLocks noChangeArrowheads="1"/>
            </p:cNvSpPr>
            <p:nvPr/>
          </p:nvSpPr>
          <p:spPr bwMode="auto">
            <a:xfrm>
              <a:off x="1527" y="18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67" name="Rectangle 151"/>
            <p:cNvSpPr>
              <a:spLocks noChangeArrowheads="1"/>
            </p:cNvSpPr>
            <p:nvPr/>
          </p:nvSpPr>
          <p:spPr bwMode="auto">
            <a:xfrm>
              <a:off x="1761" y="2058"/>
              <a:ext cx="6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B</a:t>
              </a:r>
            </a:p>
          </p:txBody>
        </p:sp>
        <p:sp>
          <p:nvSpPr>
            <p:cNvPr id="2518168" name="Rectangle 152"/>
            <p:cNvSpPr>
              <a:spLocks noChangeArrowheads="1"/>
            </p:cNvSpPr>
            <p:nvPr/>
          </p:nvSpPr>
          <p:spPr bwMode="auto">
            <a:xfrm>
              <a:off x="1911" y="1440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---</a:t>
              </a:r>
            </a:p>
          </p:txBody>
        </p:sp>
        <p:sp>
          <p:nvSpPr>
            <p:cNvPr id="2518169" name="Rectangle 153"/>
            <p:cNvSpPr>
              <a:spLocks noChangeArrowheads="1"/>
            </p:cNvSpPr>
            <p:nvPr/>
          </p:nvSpPr>
          <p:spPr bwMode="auto">
            <a:xfrm>
              <a:off x="1911" y="1632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---</a:t>
              </a:r>
            </a:p>
          </p:txBody>
        </p:sp>
        <p:sp>
          <p:nvSpPr>
            <p:cNvPr id="2518170" name="Rectangle 154"/>
            <p:cNvSpPr>
              <a:spLocks noChangeArrowheads="1"/>
            </p:cNvSpPr>
            <p:nvPr/>
          </p:nvSpPr>
          <p:spPr bwMode="auto">
            <a:xfrm>
              <a:off x="1911" y="1824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---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CDFD1-F15D-4275-B9D1-CEE8E22D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DF67F-B458-42E0-9785-D8631B89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F7F245-B99E-43DC-BE7F-D7EBE9A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Paging</a:t>
            </a:r>
          </a:p>
        </p:txBody>
      </p:sp>
    </p:spTree>
    <p:extLst>
      <p:ext uri="{BB962C8B-B14F-4D97-AF65-F5344CB8AC3E}">
        <p14:creationId xmlns:p14="http://schemas.microsoft.com/office/powerpoint/2010/main" val="3026832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1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1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1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1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1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826" y="1417639"/>
            <a:ext cx="9716877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Program views memory as a set of segments of varying sizes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Supports user view of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Easy to handle growing data structures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Easy to share libraries,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Privileges can be applied to a segment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Programs may use multiple segments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Implemented with segmentation tables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Array of base-limit register pairs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Beginning address (segment base)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Size (segment limit)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Status bits (Present, Modified, Accessed, Permission, Protection)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20627F-D227-4421-99B7-DDF162F8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03E3D-F76D-4262-A772-7DDB5A3A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E774F-3298-458B-8D6E-4FE284E8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Simple Segmentation</a:t>
            </a:r>
          </a:p>
        </p:txBody>
      </p:sp>
    </p:spTree>
    <p:extLst>
      <p:ext uri="{BB962C8B-B14F-4D97-AF65-F5344CB8AC3E}">
        <p14:creationId xmlns:p14="http://schemas.microsoft.com/office/powerpoint/2010/main" val="4060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827" y="1417639"/>
            <a:ext cx="10080550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logical address consists of two parts: a segment identifier and an offset that specifies the relative address within the segment.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segment identifier is a 16-bit field called the Segment Selector, while the offset is a 32-bit field.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make it easy to retrieve segment selectors quickly, the processor provides segmentation registers whose only purpose is to hold Segment Selectors.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cs</a:t>
            </a:r>
            <a:r>
              <a:rPr lang="en-US" b="1" dirty="0"/>
              <a:t>: </a:t>
            </a:r>
            <a:r>
              <a:rPr lang="en-US" dirty="0"/>
              <a:t>points to a segment containing program instructions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ss</a:t>
            </a:r>
            <a:r>
              <a:rPr lang="en-US" b="1" dirty="0"/>
              <a:t>: </a:t>
            </a:r>
            <a:r>
              <a:rPr lang="en-US" dirty="0"/>
              <a:t>points to a segment containing the current program stack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ds: </a:t>
            </a:r>
            <a:r>
              <a:rPr lang="en-US" dirty="0"/>
              <a:t>points to a segment containing global and static data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es</a:t>
            </a:r>
            <a:r>
              <a:rPr lang="en-US" b="1" dirty="0"/>
              <a:t>: \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fs: </a:t>
            </a:r>
            <a:r>
              <a:rPr lang="en-US" dirty="0"/>
              <a:t>points to a segment containing user data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b="1" dirty="0" err="1"/>
              <a:t>gs</a:t>
            </a:r>
            <a:r>
              <a:rPr lang="en-US" b="1" dirty="0"/>
              <a:t>: /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52881" y="5294186"/>
            <a:ext cx="4263940" cy="1033590"/>
          </a:xfrm>
          <a:prstGeom prst="wedgeRoundRectCallout">
            <a:avLst>
              <a:gd name="adj1" fmla="val -105333"/>
              <a:gd name="adj2" fmla="val -148439"/>
              <a:gd name="adj3" fmla="val 16667"/>
            </a:avLst>
          </a:prstGeom>
          <a:solidFill>
            <a:srgbClr val="FFFF00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dirty="0" err="1">
                <a:latin typeface="Comic Sans MS" panose="030F0702030302020204" pitchFamily="66" charset="0"/>
              </a:rPr>
              <a:t>cs</a:t>
            </a:r>
            <a:r>
              <a:rPr lang="en-US" dirty="0">
                <a:latin typeface="Comic Sans MS" panose="030F0702030302020204" pitchFamily="66" charset="0"/>
              </a:rPr>
              <a:t> register includes a 2-bit field</a:t>
            </a:r>
          </a:p>
          <a:p>
            <a:r>
              <a:rPr lang="en-US" dirty="0">
                <a:latin typeface="Comic Sans MS" panose="030F0702030302020204" pitchFamily="66" charset="0"/>
              </a:rPr>
              <a:t>That specifies the Current Privilege</a:t>
            </a:r>
          </a:p>
          <a:p>
            <a:r>
              <a:rPr lang="en-US" dirty="0">
                <a:latin typeface="Comic Sans MS" panose="030F0702030302020204" pitchFamily="66" charset="0"/>
              </a:rPr>
              <a:t>Level (CPL) of the CPU.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20663-DC4C-4B90-AAA6-834D8CAC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0EF11-B535-47BC-96C8-0D754428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39969-09D8-45B5-BE8A-9F2263AF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835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810" y="1425576"/>
            <a:ext cx="9296228" cy="2811463"/>
          </a:xfrm>
        </p:spPr>
        <p:txBody>
          <a:bodyPr/>
          <a:lstStyle/>
          <a:p>
            <a:r>
              <a:rPr lang="en-US" sz="2400" dirty="0"/>
              <a:t>In Pentium systems</a:t>
            </a:r>
          </a:p>
          <a:p>
            <a:pPr lvl="1"/>
            <a:r>
              <a:rPr lang="en-US" sz="2200" dirty="0"/>
              <a:t>CPU generate logical addresses</a:t>
            </a:r>
          </a:p>
          <a:p>
            <a:pPr lvl="1"/>
            <a:r>
              <a:rPr lang="en-US" sz="2200" dirty="0"/>
              <a:t>Segmentation unit produces a linear address</a:t>
            </a:r>
          </a:p>
          <a:p>
            <a:pPr lvl="1"/>
            <a:r>
              <a:rPr lang="en-US" sz="2200" dirty="0"/>
              <a:t>Paging unit generates physical address in memory</a:t>
            </a:r>
          </a:p>
          <a:p>
            <a:pPr lvl="1"/>
            <a:r>
              <a:rPr lang="en-US" sz="2200" dirty="0"/>
              <a:t>(Equivalent to an MMU)</a:t>
            </a:r>
          </a:p>
        </p:txBody>
      </p:sp>
      <p:sp>
        <p:nvSpPr>
          <p:cNvPr id="2522117" name="Text Box 5"/>
          <p:cNvSpPr txBox="1">
            <a:spLocks noChangeArrowheads="1"/>
          </p:cNvSpPr>
          <p:nvPr/>
        </p:nvSpPr>
        <p:spPr bwMode="auto">
          <a:xfrm>
            <a:off x="1316038" y="5694364"/>
            <a:ext cx="933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CPU</a:t>
            </a:r>
          </a:p>
        </p:txBody>
      </p:sp>
      <p:grpSp>
        <p:nvGrpSpPr>
          <p:cNvPr id="2522118" name="Group 6"/>
          <p:cNvGrpSpPr>
            <a:grpSpLocks/>
          </p:cNvGrpSpPr>
          <p:nvPr/>
        </p:nvGrpSpPr>
        <p:grpSpPr bwMode="auto">
          <a:xfrm>
            <a:off x="2057400" y="5172075"/>
            <a:ext cx="2959100" cy="985838"/>
            <a:chOff x="720" y="2678"/>
            <a:chExt cx="1864" cy="621"/>
          </a:xfrm>
        </p:grpSpPr>
        <p:sp>
          <p:nvSpPr>
            <p:cNvPr id="2522119" name="Text Box 7"/>
            <p:cNvSpPr txBox="1">
              <a:spLocks noChangeArrowheads="1"/>
            </p:cNvSpPr>
            <p:nvPr/>
          </p:nvSpPr>
          <p:spPr bwMode="auto">
            <a:xfrm>
              <a:off x="1545" y="2923"/>
              <a:ext cx="1039" cy="3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/>
                <a:t>Segmentation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Unit</a:t>
              </a:r>
            </a:p>
          </p:txBody>
        </p:sp>
        <p:sp>
          <p:nvSpPr>
            <p:cNvPr id="2522120" name="Line 8"/>
            <p:cNvSpPr>
              <a:spLocks noChangeShapeType="1"/>
            </p:cNvSpPr>
            <p:nvPr/>
          </p:nvSpPr>
          <p:spPr bwMode="auto">
            <a:xfrm>
              <a:off x="841" y="3110"/>
              <a:ext cx="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2121" name="Text Box 9"/>
            <p:cNvSpPr txBox="1">
              <a:spLocks noChangeArrowheads="1"/>
            </p:cNvSpPr>
            <p:nvPr/>
          </p:nvSpPr>
          <p:spPr bwMode="auto">
            <a:xfrm>
              <a:off x="720" y="2678"/>
              <a:ext cx="84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/>
                <a:t>logical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address</a:t>
              </a:r>
            </a:p>
          </p:txBody>
        </p:sp>
      </p:grpSp>
      <p:grpSp>
        <p:nvGrpSpPr>
          <p:cNvPr id="2522122" name="Group 10"/>
          <p:cNvGrpSpPr>
            <a:grpSpLocks/>
          </p:cNvGrpSpPr>
          <p:nvPr/>
        </p:nvGrpSpPr>
        <p:grpSpPr bwMode="auto">
          <a:xfrm>
            <a:off x="4838700" y="5172075"/>
            <a:ext cx="2381250" cy="985838"/>
            <a:chOff x="2472" y="2678"/>
            <a:chExt cx="1500" cy="621"/>
          </a:xfrm>
        </p:grpSpPr>
        <p:sp>
          <p:nvSpPr>
            <p:cNvPr id="2522123" name="Text Box 11"/>
            <p:cNvSpPr txBox="1">
              <a:spLocks noChangeArrowheads="1"/>
            </p:cNvSpPr>
            <p:nvPr/>
          </p:nvSpPr>
          <p:spPr bwMode="auto">
            <a:xfrm>
              <a:off x="3288" y="2923"/>
              <a:ext cx="684" cy="3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/>
                <a:t>Paging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Unit</a:t>
              </a:r>
            </a:p>
          </p:txBody>
        </p:sp>
        <p:sp>
          <p:nvSpPr>
            <p:cNvPr id="2522124" name="Line 12"/>
            <p:cNvSpPr>
              <a:spLocks noChangeShapeType="1"/>
            </p:cNvSpPr>
            <p:nvPr/>
          </p:nvSpPr>
          <p:spPr bwMode="auto">
            <a:xfrm>
              <a:off x="2589" y="3108"/>
              <a:ext cx="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2125" name="Text Box 13"/>
            <p:cNvSpPr txBox="1">
              <a:spLocks noChangeArrowheads="1"/>
            </p:cNvSpPr>
            <p:nvPr/>
          </p:nvSpPr>
          <p:spPr bwMode="auto">
            <a:xfrm>
              <a:off x="2472" y="2678"/>
              <a:ext cx="84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/>
                <a:t>linear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address</a:t>
              </a:r>
            </a:p>
          </p:txBody>
        </p:sp>
      </p:grpSp>
      <p:grpSp>
        <p:nvGrpSpPr>
          <p:cNvPr id="2522126" name="Group 14"/>
          <p:cNvGrpSpPr>
            <a:grpSpLocks/>
          </p:cNvGrpSpPr>
          <p:nvPr/>
        </p:nvGrpSpPr>
        <p:grpSpPr bwMode="auto">
          <a:xfrm>
            <a:off x="7119939" y="5168901"/>
            <a:ext cx="2446337" cy="989013"/>
            <a:chOff x="3909" y="2676"/>
            <a:chExt cx="1541" cy="623"/>
          </a:xfrm>
        </p:grpSpPr>
        <p:sp>
          <p:nvSpPr>
            <p:cNvPr id="2522127" name="Text Box 15"/>
            <p:cNvSpPr txBox="1">
              <a:spLocks noChangeArrowheads="1"/>
            </p:cNvSpPr>
            <p:nvPr/>
          </p:nvSpPr>
          <p:spPr bwMode="auto">
            <a:xfrm>
              <a:off x="4677" y="2923"/>
              <a:ext cx="773" cy="3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/>
                <a:t>Physical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Memory</a:t>
              </a:r>
            </a:p>
          </p:txBody>
        </p:sp>
        <p:sp>
          <p:nvSpPr>
            <p:cNvPr id="2522128" name="Line 16"/>
            <p:cNvSpPr>
              <a:spLocks noChangeShapeType="1"/>
            </p:cNvSpPr>
            <p:nvPr/>
          </p:nvSpPr>
          <p:spPr bwMode="auto">
            <a:xfrm>
              <a:off x="3980" y="3113"/>
              <a:ext cx="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2129" name="Text Box 17"/>
            <p:cNvSpPr txBox="1">
              <a:spLocks noChangeArrowheads="1"/>
            </p:cNvSpPr>
            <p:nvPr/>
          </p:nvSpPr>
          <p:spPr bwMode="auto">
            <a:xfrm>
              <a:off x="3909" y="2676"/>
              <a:ext cx="84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/>
                <a:t>physical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address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09" y="1234971"/>
            <a:ext cx="5244667" cy="375728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9F80D-4806-48A3-BFB3-200EF730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6F721-1F9E-4182-BBCE-E9D04B97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E298B7-DB6A-4B52-BA34-AE440565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Segmentation/Paging</a:t>
            </a:r>
          </a:p>
        </p:txBody>
      </p:sp>
    </p:spTree>
    <p:extLst>
      <p:ext uri="{BB962C8B-B14F-4D97-AF65-F5344CB8AC3E}">
        <p14:creationId xmlns:p14="http://schemas.microsoft.com/office/powerpoint/2010/main" val="31658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2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2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2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/>
      <p:bldP spid="25221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#16: Optimized C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218538"/>
            <a:ext cx="1453896" cy="1085576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550843" y="1413003"/>
            <a:ext cx="9013781" cy="199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2000" kern="0" dirty="0"/>
              <a:t>Capers Jones, an American specialist in software engineering methodologies examined 12,000 software projects and made two surprising discoveries:</a:t>
            </a:r>
          </a:p>
          <a:p>
            <a:pPr marL="741363" lvl="1" indent="-284163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700" b="1" kern="0" dirty="0">
                <a:solidFill>
                  <a:srgbClr val="FF0000"/>
                </a:solidFill>
              </a:rPr>
              <a:t>Programmers write 325-750 lines of code per month.</a:t>
            </a:r>
          </a:p>
          <a:p>
            <a:pPr marL="741363" lvl="1" indent="-284163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700" b="1" kern="0" dirty="0">
                <a:solidFill>
                  <a:srgbClr val="FF0000"/>
                </a:solidFill>
              </a:rPr>
              <a:t>The choice of programming language doesn’t influence that number.</a:t>
            </a:r>
            <a:endParaRPr lang="en-US" sz="1700" kern="0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04055" y="3001985"/>
            <a:ext cx="9234305" cy="361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2000" kern="0" dirty="0"/>
              <a:t>How does that play out in real life?</a:t>
            </a:r>
          </a:p>
          <a:p>
            <a:pPr lvl="1">
              <a:buClr>
                <a:srgbClr val="002060"/>
              </a:buClr>
            </a:pPr>
            <a:r>
              <a:rPr lang="en-US" sz="1200" kern="0" dirty="0"/>
              <a:t>Let’s say Tom and Bob are both asked to write a very simple web app that displays the number of widgets in stock in a warehouse. The number is stored in a database; all you have to do is display it to the user on a web page. Tom chooses a low-level language and Bob chooses a high-level language.</a:t>
            </a:r>
          </a:p>
          <a:p>
            <a:pPr>
              <a:buClr>
                <a:srgbClr val="002060"/>
              </a:buClr>
            </a:pPr>
            <a:r>
              <a:rPr lang="en-US" sz="2000" kern="0" dirty="0"/>
              <a:t>Tom’s status report one month into the project:</a:t>
            </a:r>
          </a:p>
          <a:p>
            <a:pPr lvl="1">
              <a:buClr>
                <a:srgbClr val="002060"/>
              </a:buClr>
            </a:pPr>
            <a:r>
              <a:rPr lang="en-US" sz="1200" kern="0" dirty="0"/>
              <a:t>It went well. I wrote and tested about 500 lines of low-level code. The code initializes a connection to the database. By the end of next month, I might be able to send a query to the database. I’m devoting month 3 to reading the result from the database. In the following months I will write the code to display the result on the web page. Will be done in 6 months, 7 tops!  Because I’m using an efficient low-level language, I expect my code (when done) to display the number to the user within 0.01 seconds!</a:t>
            </a:r>
          </a:p>
          <a:p>
            <a:pPr>
              <a:buClr>
                <a:srgbClr val="002060"/>
              </a:buClr>
            </a:pPr>
            <a:r>
              <a:rPr lang="en-US" sz="2000" kern="0" dirty="0"/>
              <a:t>Bob’s status report one month into the project:</a:t>
            </a:r>
          </a:p>
          <a:p>
            <a:pPr lvl="1">
              <a:buClr>
                <a:srgbClr val="002060"/>
              </a:buClr>
            </a:pPr>
            <a:r>
              <a:rPr lang="en-US" sz="1200" kern="0" dirty="0"/>
              <a:t>It went well. I wrote and tested about 500 lines of high-level code. My code displays the number to the user within one second. The project is done.</a:t>
            </a:r>
          </a:p>
          <a:p>
            <a:pPr>
              <a:buClr>
                <a:srgbClr val="002060"/>
              </a:buClr>
            </a:pPr>
            <a:r>
              <a:rPr lang="en-US" sz="2000" kern="0" dirty="0"/>
              <a:t>Who do you think will be hired for the next project, Tom or Bob?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21018" y="3966109"/>
            <a:ext cx="9217342" cy="25076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2000" kern="0" dirty="0"/>
              <a:t>Addendum:</a:t>
            </a:r>
          </a:p>
          <a:p>
            <a:pPr marL="347663" indent="-347663">
              <a:buNone/>
            </a:pPr>
            <a:r>
              <a:rPr lang="en-US" sz="1800" kern="0" dirty="0"/>
              <a:t>	Tom’s code runs on an embedded firmware in a device the size of a dime that warehouse staff can wear on their lapel and that automatically updates wirelessly as they walk through the warehouse.</a:t>
            </a:r>
          </a:p>
          <a:p>
            <a:pPr marL="347663" indent="-347663">
              <a:buNone/>
            </a:pPr>
            <a:r>
              <a:rPr lang="en-US" sz="1800" kern="0" dirty="0"/>
              <a:t>	Maybe better to hire Tom.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E93AD-401A-4F51-A93C-CC438F27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AC7BF-88CC-40BD-AC75-72EFC70B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0" grpId="0" build="p" bldLvl="2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60" y="1416050"/>
            <a:ext cx="9727893" cy="49085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After studying this chapter, you should be able to:</a:t>
            </a:r>
          </a:p>
          <a:p>
            <a:r>
              <a:rPr lang="en-US" b="1" dirty="0"/>
              <a:t>Discuss the principal requirements for memory management.</a:t>
            </a:r>
          </a:p>
          <a:p>
            <a:r>
              <a:rPr lang="en-US" b="1" dirty="0"/>
              <a:t>Understand the reason for memory partitioning and explain the various techniques that are used.</a:t>
            </a:r>
          </a:p>
          <a:p>
            <a:r>
              <a:rPr lang="en-US" b="1" dirty="0"/>
              <a:t>Understand and explain the concept of paging.</a:t>
            </a:r>
          </a:p>
          <a:p>
            <a:r>
              <a:rPr lang="en-US" b="1" dirty="0"/>
              <a:t>Understand and explain the concept of segmentation.</a:t>
            </a:r>
          </a:p>
          <a:p>
            <a:r>
              <a:rPr lang="en-US" b="1" dirty="0"/>
              <a:t>Assess the relative advantages of paging and segmentation.</a:t>
            </a:r>
          </a:p>
          <a:p>
            <a:r>
              <a:rPr lang="en-US" b="1" dirty="0"/>
              <a:t>Summarize key security issues related to memory management.</a:t>
            </a:r>
          </a:p>
          <a:p>
            <a:r>
              <a:rPr lang="en-US" b="1" dirty="0"/>
              <a:t>Describe the concepts of loading and linking.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BA63F-9775-4734-8585-D14C7F49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FB49B-4624-4BAF-A20F-12FD94E1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43" y="1412875"/>
            <a:ext cx="9617726" cy="50053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Fixed Partitioning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memory into equal or unequal fixed size partitions at boot time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Dynamic Partitioning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Create partitions as programs loaded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Simple Paging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memory into equal-size pages, load program into available pages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400" dirty="0">
                <a:solidFill>
                  <a:srgbClr val="FF0000"/>
                </a:solidFill>
              </a:rPr>
              <a:t>Simple Segmentation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program into segments according to usage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2400" dirty="0"/>
              <a:t>Virtual-Memory Paging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Paging, but not all pages need to be in memory at one time</a:t>
            </a:r>
          </a:p>
          <a:p>
            <a:pPr marL="514350" indent="-5143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en-US" sz="2400" dirty="0"/>
              <a:t>Virtual Memory Segmentation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Like simple segmentation, but not all segments need to be in memory at one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65A87A-D6F5-4337-97CC-C7F1DB0E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3ED5E-46FB-4C94-A5DE-3E19E943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7858EF-89DA-421C-93C9-7F0BDC44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Techniques </a:t>
            </a:r>
          </a:p>
        </p:txBody>
      </p:sp>
    </p:spTree>
    <p:extLst>
      <p:ext uri="{BB962C8B-B14F-4D97-AF65-F5344CB8AC3E}">
        <p14:creationId xmlns:p14="http://schemas.microsoft.com/office/powerpoint/2010/main" val="401252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43" y="1412876"/>
            <a:ext cx="7831893" cy="149569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/>
              <a:t>Fixed Partitioning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Divide memory into partitions at boot time, partition sizes may be equal or unequal but don’t change.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 but has internal fragmentation.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2680" y="2803086"/>
            <a:ext cx="6879374" cy="141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400" kern="0" dirty="0"/>
              <a:t>Dynamic Partitioning</a:t>
            </a:r>
          </a:p>
          <a:p>
            <a:pPr lvl="1">
              <a:lnSpc>
                <a:spcPct val="90000"/>
              </a:lnSpc>
            </a:pPr>
            <a:r>
              <a:rPr lang="en-US" sz="2000" kern="0" dirty="0"/>
              <a:t>Create partitions as programs loaded.</a:t>
            </a:r>
          </a:p>
          <a:p>
            <a:pPr lvl="1">
              <a:lnSpc>
                <a:spcPct val="90000"/>
              </a:lnSpc>
            </a:pPr>
            <a:r>
              <a:rPr lang="en-US" sz="2000" kern="0" dirty="0"/>
              <a:t>Avoids internal fragmentation, but must deal with external fragmentation.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681951" y="2502897"/>
            <a:ext cx="1458864" cy="3429000"/>
            <a:chOff x="6629400" y="2038350"/>
            <a:chExt cx="1458864" cy="3429000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6629400" y="2038350"/>
              <a:ext cx="1447800" cy="3429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6630988" y="2724150"/>
              <a:ext cx="1446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6630988" y="3409950"/>
              <a:ext cx="1446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6630988" y="4095750"/>
              <a:ext cx="1446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630988" y="4781550"/>
              <a:ext cx="1446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7086600" y="4933950"/>
              <a:ext cx="517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086600" y="4248150"/>
              <a:ext cx="517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7086600" y="3638550"/>
              <a:ext cx="517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086600" y="2876550"/>
              <a:ext cx="517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7086600" y="2343150"/>
              <a:ext cx="517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640752" y="2114550"/>
              <a:ext cx="1447512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1" dirty="0">
                  <a:latin typeface="Arial Narrow" panose="020B0606020202030204" pitchFamily="34" charset="0"/>
                </a:rPr>
                <a:t>Operating System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91738" y="2488569"/>
            <a:ext cx="1427121" cy="3581400"/>
            <a:chOff x="7086600" y="1951038"/>
            <a:chExt cx="1219201" cy="35814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7086600" y="1951038"/>
              <a:ext cx="1219200" cy="3581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7088188" y="2484438"/>
              <a:ext cx="1217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7088188" y="2713038"/>
              <a:ext cx="1217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7088188" y="3017838"/>
              <a:ext cx="1217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7088188" y="3398838"/>
              <a:ext cx="1217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7088188" y="4008438"/>
              <a:ext cx="1217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088188" y="4618038"/>
              <a:ext cx="1217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7147435" y="1951038"/>
              <a:ext cx="108324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Arial Narrow" panose="020B0606020202030204" pitchFamily="34" charset="0"/>
                </a:rPr>
                <a:t>Operating System</a:t>
              </a:r>
            </a:p>
            <a:p>
              <a:pPr algn="ctr" eaLnBrk="0" hangingPunct="0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 M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7467600" y="4922838"/>
              <a:ext cx="447813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12 M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7467600" y="4160838"/>
              <a:ext cx="382079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7467600" y="3551238"/>
              <a:ext cx="382079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7467600" y="3094038"/>
              <a:ext cx="382079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6 M</a:t>
              </a: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7467600" y="2713038"/>
              <a:ext cx="382079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4 M</a:t>
              </a: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7467600" y="2484438"/>
              <a:ext cx="382079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2 M</a:t>
              </a:r>
            </a:p>
          </p:txBody>
        </p:sp>
      </p:grp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7340126" y="2578853"/>
            <a:ext cx="2927350" cy="3462338"/>
            <a:chOff x="339" y="1707"/>
            <a:chExt cx="1844" cy="2181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1715" y="1728"/>
              <a:ext cx="432" cy="216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1140" y="369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1140" y="369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V="1">
              <a:off x="1475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1140" y="3600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V="1">
              <a:off x="1187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1235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V="1">
              <a:off x="1283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1331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V="1">
              <a:off x="1379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 flipV="1">
              <a:off x="1427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1716" y="3360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1716" y="2976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716" y="2640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1716" y="2400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1716" y="2208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1716" y="2064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1716" y="1968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1524" y="3648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804" y="2785"/>
              <a:ext cx="287" cy="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804" y="2785"/>
              <a:ext cx="28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804" y="2785"/>
              <a:ext cx="287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 flipV="1">
              <a:off x="804" y="2545"/>
              <a:ext cx="287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 flipV="1">
              <a:off x="804" y="2353"/>
              <a:ext cx="28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804" y="2161"/>
              <a:ext cx="335" cy="6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804" y="2017"/>
              <a:ext cx="287" cy="7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339" y="2640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Arial Narrow" panose="020B0606020202030204" pitchFamily="34" charset="0"/>
                </a:rPr>
                <a:t>New</a:t>
              </a:r>
            </a:p>
            <a:p>
              <a:pPr algn="ctr" eaLnBrk="0" hangingPunct="0"/>
              <a:r>
                <a:rPr lang="en-US" sz="1200" b="1" dirty="0">
                  <a:latin typeface="Arial Narrow" panose="020B0606020202030204" pitchFamily="34" charset="0"/>
                </a:rPr>
                <a:t>Processes</a:t>
              </a:r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>
              <a:off x="1140" y="321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32"/>
            <p:cNvSpPr>
              <a:spLocks noChangeShapeType="1"/>
            </p:cNvSpPr>
            <p:nvPr/>
          </p:nvSpPr>
          <p:spPr bwMode="auto">
            <a:xfrm>
              <a:off x="1140" y="321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 flipV="1">
              <a:off x="1475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1140" y="3120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 flipV="1">
              <a:off x="1187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6"/>
            <p:cNvSpPr>
              <a:spLocks noChangeShapeType="1"/>
            </p:cNvSpPr>
            <p:nvPr/>
          </p:nvSpPr>
          <p:spPr bwMode="auto">
            <a:xfrm flipV="1">
              <a:off x="1235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 flipV="1">
              <a:off x="1283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 flipV="1">
              <a:off x="1331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 flipV="1">
              <a:off x="1379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V="1">
              <a:off x="1427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>
              <a:off x="1524" y="3168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1140" y="2880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3"/>
            <p:cNvSpPr>
              <a:spLocks noChangeShapeType="1"/>
            </p:cNvSpPr>
            <p:nvPr/>
          </p:nvSpPr>
          <p:spPr bwMode="auto">
            <a:xfrm>
              <a:off x="1140" y="2880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V="1">
              <a:off x="1475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1140" y="278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flipV="1">
              <a:off x="1187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 flipV="1">
              <a:off x="1235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 flipV="1">
              <a:off x="1283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9"/>
            <p:cNvSpPr>
              <a:spLocks noChangeShapeType="1"/>
            </p:cNvSpPr>
            <p:nvPr/>
          </p:nvSpPr>
          <p:spPr bwMode="auto">
            <a:xfrm flipV="1">
              <a:off x="1331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 flipV="1">
              <a:off x="1379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 flipV="1">
              <a:off x="1427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1524" y="2832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53"/>
            <p:cNvSpPr>
              <a:spLocks noChangeShapeType="1"/>
            </p:cNvSpPr>
            <p:nvPr/>
          </p:nvSpPr>
          <p:spPr bwMode="auto">
            <a:xfrm>
              <a:off x="1140" y="259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>
              <a:off x="1140" y="259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5"/>
            <p:cNvSpPr>
              <a:spLocks noChangeShapeType="1"/>
            </p:cNvSpPr>
            <p:nvPr/>
          </p:nvSpPr>
          <p:spPr bwMode="auto">
            <a:xfrm flipV="1">
              <a:off x="1475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56"/>
            <p:cNvSpPr>
              <a:spLocks noChangeShapeType="1"/>
            </p:cNvSpPr>
            <p:nvPr/>
          </p:nvSpPr>
          <p:spPr bwMode="auto">
            <a:xfrm>
              <a:off x="1140" y="249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57"/>
            <p:cNvSpPr>
              <a:spLocks noChangeShapeType="1"/>
            </p:cNvSpPr>
            <p:nvPr/>
          </p:nvSpPr>
          <p:spPr bwMode="auto">
            <a:xfrm flipV="1">
              <a:off x="1187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58"/>
            <p:cNvSpPr>
              <a:spLocks noChangeShapeType="1"/>
            </p:cNvSpPr>
            <p:nvPr/>
          </p:nvSpPr>
          <p:spPr bwMode="auto">
            <a:xfrm flipV="1">
              <a:off x="1235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59"/>
            <p:cNvSpPr>
              <a:spLocks noChangeShapeType="1"/>
            </p:cNvSpPr>
            <p:nvPr/>
          </p:nvSpPr>
          <p:spPr bwMode="auto">
            <a:xfrm flipV="1">
              <a:off x="1283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 flipV="1">
              <a:off x="1331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 flipV="1">
              <a:off x="1379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 flipV="1">
              <a:off x="1427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63"/>
            <p:cNvSpPr>
              <a:spLocks noChangeShapeType="1"/>
            </p:cNvSpPr>
            <p:nvPr/>
          </p:nvSpPr>
          <p:spPr bwMode="auto">
            <a:xfrm>
              <a:off x="1524" y="2544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64"/>
            <p:cNvSpPr>
              <a:spLocks noChangeShapeType="1"/>
            </p:cNvSpPr>
            <p:nvPr/>
          </p:nvSpPr>
          <p:spPr bwMode="auto">
            <a:xfrm>
              <a:off x="1140" y="235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65"/>
            <p:cNvSpPr>
              <a:spLocks noChangeShapeType="1"/>
            </p:cNvSpPr>
            <p:nvPr/>
          </p:nvSpPr>
          <p:spPr bwMode="auto">
            <a:xfrm>
              <a:off x="1140" y="235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66"/>
            <p:cNvSpPr>
              <a:spLocks noChangeShapeType="1"/>
            </p:cNvSpPr>
            <p:nvPr/>
          </p:nvSpPr>
          <p:spPr bwMode="auto">
            <a:xfrm flipV="1">
              <a:off x="1475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>
              <a:off x="1140" y="225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68"/>
            <p:cNvSpPr>
              <a:spLocks noChangeShapeType="1"/>
            </p:cNvSpPr>
            <p:nvPr/>
          </p:nvSpPr>
          <p:spPr bwMode="auto">
            <a:xfrm flipV="1">
              <a:off x="1187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9"/>
            <p:cNvSpPr>
              <a:spLocks noChangeShapeType="1"/>
            </p:cNvSpPr>
            <p:nvPr/>
          </p:nvSpPr>
          <p:spPr bwMode="auto">
            <a:xfrm flipV="1">
              <a:off x="1235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70"/>
            <p:cNvSpPr>
              <a:spLocks noChangeShapeType="1"/>
            </p:cNvSpPr>
            <p:nvPr/>
          </p:nvSpPr>
          <p:spPr bwMode="auto">
            <a:xfrm flipV="1">
              <a:off x="1283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71"/>
            <p:cNvSpPr>
              <a:spLocks noChangeShapeType="1"/>
            </p:cNvSpPr>
            <p:nvPr/>
          </p:nvSpPr>
          <p:spPr bwMode="auto">
            <a:xfrm flipV="1">
              <a:off x="1331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 flipV="1">
              <a:off x="1379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73"/>
            <p:cNvSpPr>
              <a:spLocks noChangeShapeType="1"/>
            </p:cNvSpPr>
            <p:nvPr/>
          </p:nvSpPr>
          <p:spPr bwMode="auto">
            <a:xfrm flipV="1">
              <a:off x="1427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74"/>
            <p:cNvSpPr>
              <a:spLocks noChangeShapeType="1"/>
            </p:cNvSpPr>
            <p:nvPr/>
          </p:nvSpPr>
          <p:spPr bwMode="auto">
            <a:xfrm>
              <a:off x="1524" y="2304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75"/>
            <p:cNvSpPr>
              <a:spLocks noChangeShapeType="1"/>
            </p:cNvSpPr>
            <p:nvPr/>
          </p:nvSpPr>
          <p:spPr bwMode="auto">
            <a:xfrm>
              <a:off x="1140" y="2208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76"/>
            <p:cNvSpPr>
              <a:spLocks noChangeShapeType="1"/>
            </p:cNvSpPr>
            <p:nvPr/>
          </p:nvSpPr>
          <p:spPr bwMode="auto">
            <a:xfrm>
              <a:off x="1140" y="2208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77"/>
            <p:cNvSpPr>
              <a:spLocks noChangeShapeType="1"/>
            </p:cNvSpPr>
            <p:nvPr/>
          </p:nvSpPr>
          <p:spPr bwMode="auto">
            <a:xfrm flipV="1">
              <a:off x="1475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78"/>
            <p:cNvSpPr>
              <a:spLocks noChangeShapeType="1"/>
            </p:cNvSpPr>
            <p:nvPr/>
          </p:nvSpPr>
          <p:spPr bwMode="auto">
            <a:xfrm>
              <a:off x="1140" y="211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79"/>
            <p:cNvSpPr>
              <a:spLocks noChangeShapeType="1"/>
            </p:cNvSpPr>
            <p:nvPr/>
          </p:nvSpPr>
          <p:spPr bwMode="auto">
            <a:xfrm flipV="1">
              <a:off x="1187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80"/>
            <p:cNvSpPr>
              <a:spLocks noChangeShapeType="1"/>
            </p:cNvSpPr>
            <p:nvPr/>
          </p:nvSpPr>
          <p:spPr bwMode="auto">
            <a:xfrm flipV="1">
              <a:off x="1235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81"/>
            <p:cNvSpPr>
              <a:spLocks noChangeShapeType="1"/>
            </p:cNvSpPr>
            <p:nvPr/>
          </p:nvSpPr>
          <p:spPr bwMode="auto">
            <a:xfrm flipV="1">
              <a:off x="1283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82"/>
            <p:cNvSpPr>
              <a:spLocks noChangeShapeType="1"/>
            </p:cNvSpPr>
            <p:nvPr/>
          </p:nvSpPr>
          <p:spPr bwMode="auto">
            <a:xfrm flipV="1">
              <a:off x="1331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83"/>
            <p:cNvSpPr>
              <a:spLocks noChangeShapeType="1"/>
            </p:cNvSpPr>
            <p:nvPr/>
          </p:nvSpPr>
          <p:spPr bwMode="auto">
            <a:xfrm flipV="1">
              <a:off x="1379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84"/>
            <p:cNvSpPr>
              <a:spLocks noChangeShapeType="1"/>
            </p:cNvSpPr>
            <p:nvPr/>
          </p:nvSpPr>
          <p:spPr bwMode="auto">
            <a:xfrm flipV="1">
              <a:off x="1427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85"/>
            <p:cNvSpPr>
              <a:spLocks noChangeShapeType="1"/>
            </p:cNvSpPr>
            <p:nvPr/>
          </p:nvSpPr>
          <p:spPr bwMode="auto">
            <a:xfrm>
              <a:off x="1524" y="2160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86"/>
            <p:cNvSpPr>
              <a:spLocks noChangeShapeType="1"/>
            </p:cNvSpPr>
            <p:nvPr/>
          </p:nvSpPr>
          <p:spPr bwMode="auto">
            <a:xfrm>
              <a:off x="1140" y="206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87"/>
            <p:cNvSpPr>
              <a:spLocks noChangeShapeType="1"/>
            </p:cNvSpPr>
            <p:nvPr/>
          </p:nvSpPr>
          <p:spPr bwMode="auto">
            <a:xfrm>
              <a:off x="1140" y="206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88"/>
            <p:cNvSpPr>
              <a:spLocks noChangeShapeType="1"/>
            </p:cNvSpPr>
            <p:nvPr/>
          </p:nvSpPr>
          <p:spPr bwMode="auto">
            <a:xfrm flipV="1">
              <a:off x="1475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89"/>
            <p:cNvSpPr>
              <a:spLocks noChangeShapeType="1"/>
            </p:cNvSpPr>
            <p:nvPr/>
          </p:nvSpPr>
          <p:spPr bwMode="auto">
            <a:xfrm>
              <a:off x="1140" y="1968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90"/>
            <p:cNvSpPr>
              <a:spLocks noChangeShapeType="1"/>
            </p:cNvSpPr>
            <p:nvPr/>
          </p:nvSpPr>
          <p:spPr bwMode="auto">
            <a:xfrm flipV="1">
              <a:off x="1187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 flipV="1">
              <a:off x="1235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1283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V="1">
              <a:off x="1331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1379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V="1">
              <a:off x="1427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>
              <a:off x="1524" y="2016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97"/>
            <p:cNvSpPr>
              <a:spLocks noChangeArrowheads="1"/>
            </p:cNvSpPr>
            <p:nvPr/>
          </p:nvSpPr>
          <p:spPr bwMode="auto">
            <a:xfrm>
              <a:off x="1690" y="1707"/>
              <a:ext cx="4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Arial Narrow" panose="020B0606020202030204" pitchFamily="34" charset="0"/>
                </a:rPr>
                <a:t>Operating</a:t>
              </a:r>
            </a:p>
            <a:p>
              <a:pPr algn="ctr" eaLnBrk="0" hangingPunct="0"/>
              <a:r>
                <a:rPr lang="en-US" sz="1200" b="1" dirty="0">
                  <a:latin typeface="Arial Narrow" panose="020B0606020202030204" pitchFamily="34" charset="0"/>
                </a:rPr>
                <a:t>System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941462" y="2128964"/>
            <a:ext cx="2216154" cy="4343401"/>
            <a:chOff x="534986" y="1438275"/>
            <a:chExt cx="2216154" cy="4343401"/>
          </a:xfrm>
        </p:grpSpPr>
        <p:sp>
          <p:nvSpPr>
            <p:cNvPr id="132" name="Rectangle 131"/>
            <p:cNvSpPr/>
            <p:nvPr/>
          </p:nvSpPr>
          <p:spPr bwMode="auto">
            <a:xfrm>
              <a:off x="2205515" y="1514475"/>
              <a:ext cx="545305" cy="4267201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2217740" y="1666875"/>
              <a:ext cx="533400" cy="2286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5"/>
            <p:cNvSpPr>
              <a:spLocks noChangeArrowheads="1"/>
            </p:cNvSpPr>
            <p:nvPr/>
          </p:nvSpPr>
          <p:spPr bwMode="auto">
            <a:xfrm>
              <a:off x="2217740" y="2047875"/>
              <a:ext cx="533400" cy="152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"/>
            <p:cNvSpPr>
              <a:spLocks noChangeArrowheads="1"/>
            </p:cNvSpPr>
            <p:nvPr/>
          </p:nvSpPr>
          <p:spPr bwMode="auto">
            <a:xfrm>
              <a:off x="2217740" y="2581275"/>
              <a:ext cx="533400" cy="2286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7"/>
            <p:cNvSpPr>
              <a:spLocks noChangeArrowheads="1"/>
            </p:cNvSpPr>
            <p:nvPr/>
          </p:nvSpPr>
          <p:spPr bwMode="auto">
            <a:xfrm>
              <a:off x="2217740" y="3114675"/>
              <a:ext cx="533400" cy="4572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2219327" y="3343275"/>
              <a:ext cx="5318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9"/>
            <p:cNvSpPr>
              <a:spLocks noChangeArrowheads="1"/>
            </p:cNvSpPr>
            <p:nvPr/>
          </p:nvSpPr>
          <p:spPr bwMode="auto">
            <a:xfrm>
              <a:off x="2217740" y="3724275"/>
              <a:ext cx="533400" cy="152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10"/>
            <p:cNvSpPr>
              <a:spLocks noChangeArrowheads="1"/>
            </p:cNvSpPr>
            <p:nvPr/>
          </p:nvSpPr>
          <p:spPr bwMode="auto">
            <a:xfrm>
              <a:off x="2217740" y="3952875"/>
              <a:ext cx="533400" cy="6858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11"/>
            <p:cNvSpPr>
              <a:spLocks noChangeArrowheads="1"/>
            </p:cNvSpPr>
            <p:nvPr/>
          </p:nvSpPr>
          <p:spPr bwMode="auto">
            <a:xfrm>
              <a:off x="2217740" y="4867275"/>
              <a:ext cx="533400" cy="3048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"/>
            <p:cNvSpPr>
              <a:spLocks noChangeShapeType="1"/>
            </p:cNvSpPr>
            <p:nvPr/>
          </p:nvSpPr>
          <p:spPr bwMode="auto">
            <a:xfrm>
              <a:off x="1911352" y="3495675"/>
              <a:ext cx="344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42" name="Rectangle 32"/>
            <p:cNvSpPr>
              <a:spLocks noChangeArrowheads="1"/>
            </p:cNvSpPr>
            <p:nvPr/>
          </p:nvSpPr>
          <p:spPr bwMode="auto">
            <a:xfrm>
              <a:off x="917577" y="3214688"/>
              <a:ext cx="949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r" eaLnBrk="0" hangingPunct="0"/>
              <a:r>
                <a:rPr lang="en-US" sz="1000" b="1" dirty="0">
                  <a:latin typeface="Arial Narrow" panose="020B0606020202030204" pitchFamily="34" charset="0"/>
                </a:rPr>
                <a:t>Last allocated</a:t>
              </a:r>
            </a:p>
            <a:p>
              <a:pPr algn="r" eaLnBrk="0" hangingPunct="0"/>
              <a:r>
                <a:rPr lang="en-US" sz="1000" b="1" dirty="0">
                  <a:latin typeface="Arial Narrow" panose="020B0606020202030204" pitchFamily="34" charset="0"/>
                </a:rPr>
                <a:t>block (14K)</a:t>
              </a:r>
            </a:p>
          </p:txBody>
        </p:sp>
        <p:sp>
          <p:nvSpPr>
            <p:cNvPr id="143" name="Rectangle 34"/>
            <p:cNvSpPr>
              <a:spLocks noChangeArrowheads="1"/>
            </p:cNvSpPr>
            <p:nvPr/>
          </p:nvSpPr>
          <p:spPr bwMode="auto">
            <a:xfrm>
              <a:off x="1914502" y="1438275"/>
              <a:ext cx="333425" cy="23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900" b="1">
                  <a:latin typeface="Times New Roman" pitchFamily="18" charset="0"/>
                </a:rPr>
                <a:t>8K</a:t>
              </a:r>
            </a:p>
          </p:txBody>
        </p:sp>
        <p:sp>
          <p:nvSpPr>
            <p:cNvPr id="144" name="Rectangle 35"/>
            <p:cNvSpPr>
              <a:spLocks noChangeArrowheads="1"/>
            </p:cNvSpPr>
            <p:nvPr/>
          </p:nvSpPr>
          <p:spPr bwMode="auto">
            <a:xfrm>
              <a:off x="1853104" y="1849438"/>
              <a:ext cx="391133" cy="23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900" b="1">
                  <a:latin typeface="Times New Roman" pitchFamily="18" charset="0"/>
                </a:rPr>
                <a:t>12K</a:t>
              </a:r>
            </a:p>
          </p:txBody>
        </p:sp>
        <p:sp>
          <p:nvSpPr>
            <p:cNvPr id="145" name="Rectangle 36"/>
            <p:cNvSpPr>
              <a:spLocks noChangeArrowheads="1"/>
            </p:cNvSpPr>
            <p:nvPr/>
          </p:nvSpPr>
          <p:spPr bwMode="auto">
            <a:xfrm>
              <a:off x="1853104" y="2230438"/>
              <a:ext cx="391133" cy="23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900" b="1" dirty="0">
                  <a:latin typeface="Times New Roman" pitchFamily="18" charset="0"/>
                </a:rPr>
                <a:t>22K</a:t>
              </a:r>
            </a:p>
          </p:txBody>
        </p:sp>
        <p:sp>
          <p:nvSpPr>
            <p:cNvPr id="146" name="Rectangle 37"/>
            <p:cNvSpPr>
              <a:spLocks noChangeArrowheads="1"/>
            </p:cNvSpPr>
            <p:nvPr/>
          </p:nvSpPr>
          <p:spPr bwMode="auto">
            <a:xfrm>
              <a:off x="1853104" y="2809875"/>
              <a:ext cx="391133" cy="23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900" b="1">
                  <a:latin typeface="Times New Roman" pitchFamily="18" charset="0"/>
                </a:rPr>
                <a:t>18K</a:t>
              </a:r>
            </a:p>
          </p:txBody>
        </p:sp>
        <p:sp>
          <p:nvSpPr>
            <p:cNvPr id="147" name="Rectangle 38"/>
            <p:cNvSpPr>
              <a:spLocks noChangeArrowheads="1"/>
            </p:cNvSpPr>
            <p:nvPr/>
          </p:nvSpPr>
          <p:spPr bwMode="auto">
            <a:xfrm>
              <a:off x="1916090" y="3800475"/>
              <a:ext cx="333425" cy="23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900" b="1">
                  <a:latin typeface="Times New Roman" pitchFamily="18" charset="0"/>
                </a:rPr>
                <a:t>6K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1914502" y="3525838"/>
              <a:ext cx="333425" cy="23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900" b="1">
                  <a:latin typeface="Times New Roman" pitchFamily="18" charset="0"/>
                </a:rPr>
                <a:t>8K</a:t>
              </a:r>
            </a:p>
          </p:txBody>
        </p:sp>
        <p:sp>
          <p:nvSpPr>
            <p:cNvPr id="149" name="Rectangle 40"/>
            <p:cNvSpPr>
              <a:spLocks noChangeArrowheads="1"/>
            </p:cNvSpPr>
            <p:nvPr/>
          </p:nvSpPr>
          <p:spPr bwMode="auto">
            <a:xfrm>
              <a:off x="1853104" y="4592638"/>
              <a:ext cx="391133" cy="23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900" b="1">
                  <a:latin typeface="Times New Roman" pitchFamily="18" charset="0"/>
                </a:rPr>
                <a:t>14K</a:t>
              </a:r>
            </a:p>
          </p:txBody>
        </p:sp>
        <p:sp>
          <p:nvSpPr>
            <p:cNvPr id="150" name="Rectangle 41"/>
            <p:cNvSpPr>
              <a:spLocks noChangeArrowheads="1"/>
            </p:cNvSpPr>
            <p:nvPr/>
          </p:nvSpPr>
          <p:spPr bwMode="auto">
            <a:xfrm>
              <a:off x="1853104" y="5354638"/>
              <a:ext cx="391133" cy="23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900" b="1" dirty="0">
                  <a:latin typeface="Times New Roman" pitchFamily="18" charset="0"/>
                </a:rPr>
                <a:t>36K</a:t>
              </a:r>
            </a:p>
          </p:txBody>
        </p:sp>
        <p:grpSp>
          <p:nvGrpSpPr>
            <p:cNvPr id="151" name="Group 42"/>
            <p:cNvGrpSpPr>
              <a:grpSpLocks/>
            </p:cNvGrpSpPr>
            <p:nvPr/>
          </p:nvGrpSpPr>
          <p:grpSpPr bwMode="auto">
            <a:xfrm>
              <a:off x="534986" y="3676492"/>
              <a:ext cx="1295399" cy="582612"/>
              <a:chOff x="2790" y="2682"/>
              <a:chExt cx="816" cy="367"/>
            </a:xfrm>
          </p:grpSpPr>
          <p:sp>
            <p:nvSpPr>
              <p:cNvPr id="152" name="Rectangle 43"/>
              <p:cNvSpPr>
                <a:spLocks noChangeArrowheads="1"/>
              </p:cNvSpPr>
              <p:nvPr/>
            </p:nvSpPr>
            <p:spPr bwMode="auto">
              <a:xfrm>
                <a:off x="2790" y="2730"/>
                <a:ext cx="96" cy="96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Rectangle 44"/>
              <p:cNvSpPr>
                <a:spLocks noChangeArrowheads="1"/>
              </p:cNvSpPr>
              <p:nvPr/>
            </p:nvSpPr>
            <p:spPr bwMode="auto">
              <a:xfrm>
                <a:off x="2790" y="2922"/>
                <a:ext cx="96" cy="96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Rectangle 45"/>
              <p:cNvSpPr>
                <a:spLocks noChangeArrowheads="1"/>
              </p:cNvSpPr>
              <p:nvPr/>
            </p:nvSpPr>
            <p:spPr bwMode="auto">
              <a:xfrm>
                <a:off x="2851" y="2874"/>
                <a:ext cx="556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Free block</a:t>
                </a:r>
              </a:p>
            </p:txBody>
          </p:sp>
          <p:sp>
            <p:nvSpPr>
              <p:cNvPr id="155" name="Rectangle 46"/>
              <p:cNvSpPr>
                <a:spLocks noChangeArrowheads="1"/>
              </p:cNvSpPr>
              <p:nvPr/>
            </p:nvSpPr>
            <p:spPr bwMode="auto">
              <a:xfrm>
                <a:off x="2845" y="2682"/>
                <a:ext cx="761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imes New Roman" pitchFamily="18" charset="0"/>
                  </a:rPr>
                  <a:t>Allocated block</a:t>
                </a:r>
              </a:p>
            </p:txBody>
          </p:sp>
        </p:grpSp>
      </p:grpSp>
      <p:sp>
        <p:nvSpPr>
          <p:cNvPr id="156" name="Text Box 63"/>
          <p:cNvSpPr txBox="1">
            <a:spLocks noChangeArrowheads="1"/>
          </p:cNvSpPr>
          <p:nvPr/>
        </p:nvSpPr>
        <p:spPr bwMode="auto">
          <a:xfrm>
            <a:off x="8003271" y="3332874"/>
            <a:ext cx="12031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Allocate 12K</a:t>
            </a:r>
            <a:endParaRPr lang="en-US" sz="16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8600218" y="5283327"/>
            <a:ext cx="1558984" cy="276999"/>
            <a:chOff x="1193742" y="4592638"/>
            <a:chExt cx="1558984" cy="276999"/>
          </a:xfrm>
        </p:grpSpPr>
        <p:sp>
          <p:nvSpPr>
            <p:cNvPr id="158" name="Rectangle 70"/>
            <p:cNvSpPr>
              <a:spLocks noChangeArrowheads="1"/>
            </p:cNvSpPr>
            <p:nvPr/>
          </p:nvSpPr>
          <p:spPr bwMode="auto">
            <a:xfrm>
              <a:off x="2219326" y="4638675"/>
              <a:ext cx="533400" cy="150813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193742" y="4592638"/>
              <a:ext cx="6479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Arial Narrow" panose="020B0606020202030204" pitchFamily="34" charset="0"/>
                </a:rPr>
                <a:t>Next Fit</a:t>
              </a:r>
            </a:p>
          </p:txBody>
        </p:sp>
        <p:sp>
          <p:nvSpPr>
            <p:cNvPr id="160" name="Line 66"/>
            <p:cNvSpPr>
              <a:spLocks noChangeShapeType="1"/>
            </p:cNvSpPr>
            <p:nvPr/>
          </p:nvSpPr>
          <p:spPr bwMode="auto">
            <a:xfrm flipV="1">
              <a:off x="1845312" y="4717449"/>
              <a:ext cx="381001" cy="12506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490188" y="5799670"/>
            <a:ext cx="1669014" cy="276999"/>
            <a:chOff x="1083712" y="5108981"/>
            <a:chExt cx="1669014" cy="276999"/>
          </a:xfrm>
        </p:grpSpPr>
        <p:sp>
          <p:nvSpPr>
            <p:cNvPr id="162" name="Rectangle 70"/>
            <p:cNvSpPr>
              <a:spLocks noChangeArrowheads="1"/>
            </p:cNvSpPr>
            <p:nvPr/>
          </p:nvSpPr>
          <p:spPr bwMode="auto">
            <a:xfrm>
              <a:off x="2219326" y="5172075"/>
              <a:ext cx="533400" cy="150813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83712" y="5108981"/>
              <a:ext cx="7579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Arial Narrow" panose="020B0606020202030204" pitchFamily="34" charset="0"/>
                </a:rPr>
                <a:t>Worse Fit</a:t>
              </a:r>
            </a:p>
          </p:txBody>
        </p:sp>
        <p:sp>
          <p:nvSpPr>
            <p:cNvPr id="164" name="Line 66"/>
            <p:cNvSpPr>
              <a:spLocks noChangeShapeType="1"/>
            </p:cNvSpPr>
            <p:nvPr/>
          </p:nvSpPr>
          <p:spPr bwMode="auto">
            <a:xfrm flipV="1">
              <a:off x="1854994" y="5247481"/>
              <a:ext cx="381001" cy="12506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8600219" y="2738565"/>
            <a:ext cx="1032571" cy="319880"/>
            <a:chOff x="1193742" y="2047877"/>
            <a:chExt cx="1032571" cy="319880"/>
          </a:xfrm>
        </p:grpSpPr>
        <p:sp>
          <p:nvSpPr>
            <p:cNvPr id="166" name="Rectangle 165"/>
            <p:cNvSpPr/>
            <p:nvPr/>
          </p:nvSpPr>
          <p:spPr>
            <a:xfrm>
              <a:off x="1193742" y="2090758"/>
              <a:ext cx="6479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Arial Narrow" panose="020B0606020202030204" pitchFamily="34" charset="0"/>
                </a:rPr>
                <a:t>Best Fit</a:t>
              </a:r>
            </a:p>
          </p:txBody>
        </p:sp>
        <p:sp>
          <p:nvSpPr>
            <p:cNvPr id="167" name="Line 66"/>
            <p:cNvSpPr>
              <a:spLocks noChangeShapeType="1"/>
            </p:cNvSpPr>
            <p:nvPr/>
          </p:nvSpPr>
          <p:spPr bwMode="auto">
            <a:xfrm flipV="1">
              <a:off x="1816893" y="2047877"/>
              <a:ext cx="409420" cy="16379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600219" y="2540127"/>
            <a:ext cx="1560413" cy="276999"/>
            <a:chOff x="1193742" y="1849438"/>
            <a:chExt cx="1560413" cy="276999"/>
          </a:xfrm>
        </p:grpSpPr>
        <p:sp>
          <p:nvSpPr>
            <p:cNvPr id="169" name="Rectangle 168"/>
            <p:cNvSpPr/>
            <p:nvPr/>
          </p:nvSpPr>
          <p:spPr>
            <a:xfrm>
              <a:off x="1193742" y="1849438"/>
              <a:ext cx="6479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Arial Narrow" panose="020B0606020202030204" pitchFamily="34" charset="0"/>
                </a:rPr>
                <a:t>First Fit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1838326" y="1895475"/>
              <a:ext cx="915829" cy="150813"/>
              <a:chOff x="1838326" y="1895475"/>
              <a:chExt cx="915829" cy="150813"/>
            </a:xfrm>
          </p:grpSpPr>
          <p:sp>
            <p:nvSpPr>
              <p:cNvPr id="171" name="Line 66"/>
              <p:cNvSpPr>
                <a:spLocks noChangeShapeType="1"/>
              </p:cNvSpPr>
              <p:nvPr/>
            </p:nvSpPr>
            <p:spPr bwMode="auto">
              <a:xfrm flipV="1">
                <a:off x="1838326" y="1987936"/>
                <a:ext cx="381001" cy="12506"/>
              </a:xfrm>
              <a:prstGeom prst="line">
                <a:avLst/>
              </a:prstGeom>
              <a:noFill/>
              <a:ln w="28575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" name="Rectangle 70"/>
              <p:cNvSpPr>
                <a:spLocks noChangeArrowheads="1"/>
              </p:cNvSpPr>
              <p:nvPr/>
            </p:nvSpPr>
            <p:spPr bwMode="auto">
              <a:xfrm>
                <a:off x="2220755" y="1895475"/>
                <a:ext cx="533400" cy="150813"/>
              </a:xfrm>
              <a:prstGeom prst="rect">
                <a:avLst/>
              </a:prstGeom>
              <a:solidFill>
                <a:srgbClr val="FF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" name="Rectangle 3"/>
          <p:cNvSpPr txBox="1">
            <a:spLocks noChangeArrowheads="1"/>
          </p:cNvSpPr>
          <p:nvPr/>
        </p:nvSpPr>
        <p:spPr bwMode="auto">
          <a:xfrm>
            <a:off x="759160" y="4134585"/>
            <a:ext cx="6879374" cy="224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000" kern="0" dirty="0"/>
              <a:t>Which is best?</a:t>
            </a:r>
          </a:p>
          <a:p>
            <a:pPr lvl="2">
              <a:lnSpc>
                <a:spcPct val="90000"/>
              </a:lnSpc>
            </a:pPr>
            <a:r>
              <a:rPr lang="en-US" sz="1600" kern="0" dirty="0"/>
              <a:t>First fit – simple and fast (liters front end).</a:t>
            </a:r>
          </a:p>
          <a:p>
            <a:pPr lvl="2">
              <a:lnSpc>
                <a:spcPct val="90000"/>
              </a:lnSpc>
            </a:pPr>
            <a:r>
              <a:rPr lang="en-US" sz="1600" kern="0" dirty="0"/>
              <a:t>Next fit – liters end resulting in fragmenting largest block of free memory.</a:t>
            </a:r>
          </a:p>
          <a:p>
            <a:pPr lvl="2">
              <a:lnSpc>
                <a:spcPct val="90000"/>
              </a:lnSpc>
            </a:pPr>
            <a:r>
              <a:rPr lang="en-US" sz="1600" kern="0" dirty="0"/>
              <a:t>Best fit – worse performer, guarantees smallest fragments, main memory quickly littered by blocks too small to satisfy memory allocation requests.</a:t>
            </a:r>
          </a:p>
          <a:p>
            <a:pPr lvl="2">
              <a:lnSpc>
                <a:spcPct val="90000"/>
              </a:lnSpc>
            </a:pPr>
            <a:r>
              <a:rPr lang="en-US" sz="1600" kern="0" dirty="0"/>
              <a:t>Worse fit – best performer as largest fragment remains.</a:t>
            </a:r>
            <a:endParaRPr lang="en-US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A4F230-5209-4040-B60B-D14ADE44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329A5-0801-429D-BC48-186E25C0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4A5A17-0A0E-4154-B3B5-8BA8390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Techniques </a:t>
            </a:r>
          </a:p>
        </p:txBody>
      </p:sp>
    </p:spTree>
    <p:extLst>
      <p:ext uri="{BB962C8B-B14F-4D97-AF65-F5344CB8AC3E}">
        <p14:creationId xmlns:p14="http://schemas.microsoft.com/office/powerpoint/2010/main" val="11168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155" grpId="0" build="p" autoUpdateAnimBg="0"/>
      <p:bldP spid="7" grpId="0" build="p" autoUpdateAnimBg="0"/>
      <p:bldP spid="156" grpId="0"/>
      <p:bldP spid="174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827" y="1408114"/>
            <a:ext cx="9838062" cy="4937125"/>
          </a:xfrm>
        </p:spPr>
        <p:txBody>
          <a:bodyPr/>
          <a:lstStyle/>
          <a:p>
            <a:r>
              <a:rPr lang="en-US" sz="2400" dirty="0"/>
              <a:t>Tries to allow a variety of block sizes while avoiding excess fragmentation</a:t>
            </a:r>
          </a:p>
          <a:p>
            <a:r>
              <a:rPr lang="en-US" sz="2400" dirty="0"/>
              <a:t>Blocks generally are of size </a:t>
            </a:r>
            <a:r>
              <a:rPr lang="en-US" sz="2400" i="1" dirty="0"/>
              <a:t>2</a:t>
            </a:r>
            <a:r>
              <a:rPr lang="en-US" sz="2400" i="1" baseline="30000" dirty="0"/>
              <a:t>k</a:t>
            </a:r>
            <a:r>
              <a:rPr lang="en-US" sz="2400" dirty="0"/>
              <a:t>, for a suitable range of </a:t>
            </a:r>
            <a:r>
              <a:rPr lang="en-US" sz="2400" i="1" dirty="0"/>
              <a:t>k</a:t>
            </a:r>
          </a:p>
          <a:p>
            <a:r>
              <a:rPr lang="en-US" sz="2400" dirty="0"/>
              <a:t>Initially, all memory is one block</a:t>
            </a:r>
          </a:p>
          <a:p>
            <a:r>
              <a:rPr lang="en-US" sz="2400" dirty="0"/>
              <a:t>All sizes are rounded up to </a:t>
            </a:r>
            <a:r>
              <a:rPr lang="en-US" sz="2400" i="1" dirty="0"/>
              <a:t>2</a:t>
            </a:r>
            <a:r>
              <a:rPr lang="en-US" sz="2400" i="1" baseline="30000" dirty="0"/>
              <a:t>s</a:t>
            </a:r>
          </a:p>
          <a:p>
            <a:r>
              <a:rPr lang="en-US" sz="2400" dirty="0"/>
              <a:t>If a block of size </a:t>
            </a:r>
            <a:r>
              <a:rPr lang="en-US" sz="2400" i="1" dirty="0"/>
              <a:t>2</a:t>
            </a:r>
            <a:r>
              <a:rPr lang="en-US" sz="2400" i="1" baseline="30000" dirty="0"/>
              <a:t>s</a:t>
            </a:r>
            <a:r>
              <a:rPr lang="en-US" sz="2400" dirty="0"/>
              <a:t> is available, allocate it</a:t>
            </a:r>
          </a:p>
          <a:p>
            <a:r>
              <a:rPr lang="en-US" sz="2400" dirty="0"/>
              <a:t>Else find a block of size </a:t>
            </a:r>
            <a:r>
              <a:rPr lang="en-US" sz="2400" i="1" dirty="0"/>
              <a:t>2</a:t>
            </a:r>
            <a:r>
              <a:rPr lang="en-US" sz="2400" i="1" baseline="30000" dirty="0"/>
              <a:t>s+1</a:t>
            </a:r>
            <a:r>
              <a:rPr lang="en-US" sz="2400" dirty="0"/>
              <a:t> and split it in half to create two buddies</a:t>
            </a:r>
          </a:p>
          <a:p>
            <a:r>
              <a:rPr lang="en-US" sz="2400" dirty="0"/>
              <a:t>If two buddies are both free, combine them into a larger block</a:t>
            </a:r>
          </a:p>
          <a:p>
            <a:r>
              <a:rPr lang="en-US" sz="2400" dirty="0"/>
              <a:t>Largely replaced by paging</a:t>
            </a:r>
          </a:p>
          <a:p>
            <a:pPr lvl="1"/>
            <a:r>
              <a:rPr lang="en-US" dirty="0"/>
              <a:t>Seen in parallel systems and Unix kernel memory allocation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5FF59E-731C-4A6B-9A27-FEB91582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780F0-817F-4E0C-B852-2DCA3378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52590A-B890-403E-B7F8-1D4A0B6E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 System</a:t>
            </a:r>
          </a:p>
        </p:txBody>
      </p:sp>
    </p:spTree>
    <p:extLst>
      <p:ext uri="{BB962C8B-B14F-4D97-AF65-F5344CB8AC3E}">
        <p14:creationId xmlns:p14="http://schemas.microsoft.com/office/powerpoint/2010/main" val="40866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0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0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0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0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0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7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Address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3C8D5-AB59-422F-9291-98FFC6590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5513832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B562-9F01-40E2-BF23-05BE615D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1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43" y="1397001"/>
            <a:ext cx="9133485" cy="4924425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Programmers refer to a memory address (address space) as the way to access a memory cell (addressability).</a:t>
            </a:r>
          </a:p>
          <a:p>
            <a:pPr lvl="1"/>
            <a:r>
              <a:rPr lang="en-US" sz="2400" dirty="0"/>
              <a:t>Logical (relative)</a:t>
            </a:r>
          </a:p>
          <a:p>
            <a:pPr lvl="2"/>
            <a:r>
              <a:rPr lang="en-US" sz="2000" dirty="0"/>
              <a:t>Reference to a memory location independent of the current assignment of data to physical memory</a:t>
            </a:r>
          </a:p>
          <a:p>
            <a:pPr lvl="2"/>
            <a:r>
              <a:rPr lang="en-US" sz="2000" dirty="0"/>
              <a:t>Consists of a segment and an offset</a:t>
            </a:r>
          </a:p>
          <a:p>
            <a:pPr lvl="1"/>
            <a:r>
              <a:rPr lang="en-US" sz="2400" dirty="0"/>
              <a:t>Linear (flat)</a:t>
            </a:r>
          </a:p>
          <a:p>
            <a:pPr lvl="2"/>
            <a:r>
              <a:rPr lang="en-US" sz="2000" dirty="0"/>
              <a:t>Memory appears to the program as a single contiguous address space directly addressable w/o paging schemes.</a:t>
            </a:r>
          </a:p>
          <a:p>
            <a:pPr lvl="2"/>
            <a:r>
              <a:rPr lang="en-US" sz="2000" dirty="0"/>
              <a:t>Mapped via segmentation</a:t>
            </a:r>
          </a:p>
          <a:p>
            <a:pPr lvl="1"/>
            <a:r>
              <a:rPr lang="en-US" sz="2400" dirty="0"/>
              <a:t>Physical (memory bus)</a:t>
            </a:r>
          </a:p>
          <a:p>
            <a:pPr lvl="2"/>
            <a:r>
              <a:rPr lang="en-US" sz="2000" dirty="0"/>
              <a:t>The absolute address or actual physical entity.</a:t>
            </a:r>
          </a:p>
          <a:p>
            <a:pPr lvl="2"/>
            <a:r>
              <a:rPr lang="en-US" sz="2000" dirty="0"/>
              <a:t>May require mapping via paging.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8" y="3391710"/>
            <a:ext cx="8743416" cy="3296134"/>
          </a:xfrm>
          <a:prstGeom prst="rect">
            <a:avLst/>
          </a:prstGeom>
        </p:spPr>
      </p:pic>
      <p:sp>
        <p:nvSpPr>
          <p:cNvPr id="2507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Address Types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223DD-3D33-4B9E-AFD8-607D83D2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3B4A-3864-4118-9811-84822FBA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093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0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0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0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0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826" name="Line 2"/>
          <p:cNvSpPr>
            <a:spLocks noChangeShapeType="1"/>
          </p:cNvSpPr>
          <p:nvPr/>
        </p:nvSpPr>
        <p:spPr bwMode="auto">
          <a:xfrm flipV="1">
            <a:off x="2798764" y="3952876"/>
            <a:ext cx="1335087" cy="3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09827" name="Line 3"/>
          <p:cNvSpPr>
            <a:spLocks noChangeShapeType="1"/>
          </p:cNvSpPr>
          <p:nvPr/>
        </p:nvSpPr>
        <p:spPr bwMode="auto">
          <a:xfrm flipV="1">
            <a:off x="2790825" y="269557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098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Hardware Support for Relocation</a:t>
            </a:r>
          </a:p>
        </p:txBody>
      </p:sp>
      <p:sp>
        <p:nvSpPr>
          <p:cNvPr id="2509829" name="Line 5"/>
          <p:cNvSpPr>
            <a:spLocks noChangeShapeType="1"/>
          </p:cNvSpPr>
          <p:nvPr/>
        </p:nvSpPr>
        <p:spPr bwMode="auto">
          <a:xfrm>
            <a:off x="2798763" y="3956051"/>
            <a:ext cx="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0" name="Line 6"/>
          <p:cNvSpPr>
            <a:spLocks noChangeShapeType="1"/>
          </p:cNvSpPr>
          <p:nvPr/>
        </p:nvSpPr>
        <p:spPr bwMode="auto">
          <a:xfrm>
            <a:off x="3554413" y="4933950"/>
            <a:ext cx="30670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1" name="Line 7"/>
          <p:cNvSpPr>
            <a:spLocks noChangeShapeType="1"/>
          </p:cNvSpPr>
          <p:nvPr/>
        </p:nvSpPr>
        <p:spPr bwMode="auto">
          <a:xfrm flipH="1">
            <a:off x="4829176" y="4021138"/>
            <a:ext cx="9525" cy="450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2" name="Line 8"/>
          <p:cNvSpPr>
            <a:spLocks noChangeShapeType="1"/>
          </p:cNvSpPr>
          <p:nvPr/>
        </p:nvSpPr>
        <p:spPr bwMode="auto">
          <a:xfrm>
            <a:off x="5145088" y="3867150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3" name="Line 9"/>
          <p:cNvSpPr>
            <a:spLocks noChangeShapeType="1"/>
          </p:cNvSpPr>
          <p:nvPr/>
        </p:nvSpPr>
        <p:spPr bwMode="auto">
          <a:xfrm>
            <a:off x="5227638" y="3963988"/>
            <a:ext cx="1401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4" name="Line 10"/>
          <p:cNvSpPr>
            <a:spLocks noChangeShapeType="1"/>
          </p:cNvSpPr>
          <p:nvPr/>
        </p:nvSpPr>
        <p:spPr bwMode="auto">
          <a:xfrm>
            <a:off x="3567113" y="2495550"/>
            <a:ext cx="30543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5" name="Line 11"/>
          <p:cNvSpPr>
            <a:spLocks noChangeShapeType="1"/>
          </p:cNvSpPr>
          <p:nvPr/>
        </p:nvSpPr>
        <p:spPr bwMode="auto">
          <a:xfrm>
            <a:off x="4829175" y="1954213"/>
            <a:ext cx="0" cy="989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6" name="Rectangle 12"/>
          <p:cNvSpPr>
            <a:spLocks noChangeArrowheads="1"/>
          </p:cNvSpPr>
          <p:nvPr/>
        </p:nvSpPr>
        <p:spPr bwMode="auto">
          <a:xfrm>
            <a:off x="4181531" y="4410076"/>
            <a:ext cx="130163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Interrupt to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operating system</a:t>
            </a:r>
          </a:p>
        </p:txBody>
      </p:sp>
      <p:sp>
        <p:nvSpPr>
          <p:cNvPr id="2509837" name="Rectangle 13"/>
          <p:cNvSpPr>
            <a:spLocks noChangeArrowheads="1"/>
          </p:cNvSpPr>
          <p:nvPr/>
        </p:nvSpPr>
        <p:spPr bwMode="auto">
          <a:xfrm>
            <a:off x="6788150" y="5467350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Process image in</a:t>
            </a:r>
          </a:p>
          <a:p>
            <a:pPr algn="ctr" eaLnBrk="0" hangingPunct="0"/>
            <a:r>
              <a:rPr lang="en-US" b="1">
                <a:latin typeface="Times New Roman" pitchFamily="18" charset="0"/>
              </a:rPr>
              <a:t>main memory</a:t>
            </a:r>
          </a:p>
        </p:txBody>
      </p:sp>
      <p:sp>
        <p:nvSpPr>
          <p:cNvPr id="2509838" name="Rectangle 14"/>
          <p:cNvSpPr>
            <a:spLocks noChangeArrowheads="1"/>
          </p:cNvSpPr>
          <p:nvPr/>
        </p:nvSpPr>
        <p:spPr bwMode="auto">
          <a:xfrm>
            <a:off x="3963040" y="1630363"/>
            <a:ext cx="172707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Logical address</a:t>
            </a:r>
          </a:p>
        </p:txBody>
      </p:sp>
      <p:sp>
        <p:nvSpPr>
          <p:cNvPr id="2509839" name="Rectangle 15"/>
          <p:cNvSpPr>
            <a:spLocks noChangeArrowheads="1"/>
          </p:cNvSpPr>
          <p:nvPr/>
        </p:nvSpPr>
        <p:spPr bwMode="auto">
          <a:xfrm>
            <a:off x="5554557" y="3162301"/>
            <a:ext cx="1006686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Physical</a:t>
            </a:r>
          </a:p>
          <a:p>
            <a:pPr algn="ctr" eaLnBrk="0" hangingPunct="0"/>
            <a:r>
              <a:rPr lang="en-US" b="1" dirty="0">
                <a:latin typeface="Times New Roman" pitchFamily="18" charset="0"/>
              </a:rPr>
              <a:t>address</a:t>
            </a:r>
          </a:p>
        </p:txBody>
      </p:sp>
      <p:grpSp>
        <p:nvGrpSpPr>
          <p:cNvPr id="2509840" name="Group 16"/>
          <p:cNvGrpSpPr>
            <a:grpSpLocks/>
          </p:cNvGrpSpPr>
          <p:nvPr/>
        </p:nvGrpSpPr>
        <p:grpSpPr bwMode="auto">
          <a:xfrm>
            <a:off x="4421188" y="2943226"/>
            <a:ext cx="806450" cy="385763"/>
            <a:chOff x="2311" y="1956"/>
            <a:chExt cx="508" cy="243"/>
          </a:xfrm>
        </p:grpSpPr>
        <p:sp>
          <p:nvSpPr>
            <p:cNvPr id="2509841" name="Rectangle 17"/>
            <p:cNvSpPr>
              <a:spLocks noChangeArrowheads="1"/>
            </p:cNvSpPr>
            <p:nvPr/>
          </p:nvSpPr>
          <p:spPr bwMode="auto">
            <a:xfrm>
              <a:off x="2311" y="1956"/>
              <a:ext cx="508" cy="24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842" name="Rectangle 18"/>
            <p:cNvSpPr>
              <a:spLocks noChangeArrowheads="1"/>
            </p:cNvSpPr>
            <p:nvPr/>
          </p:nvSpPr>
          <p:spPr bwMode="auto">
            <a:xfrm>
              <a:off x="2311" y="1968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b="1">
                  <a:latin typeface="Times New Roman" pitchFamily="18" charset="0"/>
                </a:rPr>
                <a:t>Adder</a:t>
              </a:r>
            </a:p>
          </p:txBody>
        </p:sp>
      </p:grpSp>
      <p:grpSp>
        <p:nvGrpSpPr>
          <p:cNvPr id="2509843" name="Group 19"/>
          <p:cNvGrpSpPr>
            <a:grpSpLocks/>
          </p:cNvGrpSpPr>
          <p:nvPr/>
        </p:nvGrpSpPr>
        <p:grpSpPr bwMode="auto">
          <a:xfrm>
            <a:off x="4110038" y="3714750"/>
            <a:ext cx="1416050" cy="457200"/>
            <a:chOff x="2115" y="2340"/>
            <a:chExt cx="892" cy="288"/>
          </a:xfrm>
        </p:grpSpPr>
        <p:sp>
          <p:nvSpPr>
            <p:cNvPr id="2509844" name="Rectangle 20"/>
            <p:cNvSpPr>
              <a:spLocks noChangeArrowheads="1"/>
            </p:cNvSpPr>
            <p:nvPr/>
          </p:nvSpPr>
          <p:spPr bwMode="auto">
            <a:xfrm>
              <a:off x="2115" y="2340"/>
              <a:ext cx="892" cy="288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845" name="Rectangle 21"/>
            <p:cNvSpPr>
              <a:spLocks noChangeArrowheads="1"/>
            </p:cNvSpPr>
            <p:nvPr/>
          </p:nvSpPr>
          <p:spPr bwMode="auto">
            <a:xfrm>
              <a:off x="2117" y="2355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b="1">
                  <a:latin typeface="Times New Roman" pitchFamily="18" charset="0"/>
                </a:rPr>
                <a:t>Comparator</a:t>
              </a:r>
            </a:p>
          </p:txBody>
        </p:sp>
      </p:grpSp>
      <p:grpSp>
        <p:nvGrpSpPr>
          <p:cNvPr id="2509846" name="Group 22"/>
          <p:cNvGrpSpPr>
            <a:grpSpLocks/>
          </p:cNvGrpSpPr>
          <p:nvPr/>
        </p:nvGrpSpPr>
        <p:grpSpPr bwMode="auto">
          <a:xfrm>
            <a:off x="2024064" y="2276475"/>
            <a:ext cx="1552575" cy="419100"/>
            <a:chOff x="1143" y="1722"/>
            <a:chExt cx="978" cy="264"/>
          </a:xfrm>
        </p:grpSpPr>
        <p:sp>
          <p:nvSpPr>
            <p:cNvPr id="2509847" name="Rectangle 23"/>
            <p:cNvSpPr>
              <a:spLocks noChangeArrowheads="1"/>
            </p:cNvSpPr>
            <p:nvPr/>
          </p:nvSpPr>
          <p:spPr bwMode="auto">
            <a:xfrm>
              <a:off x="1143" y="1722"/>
              <a:ext cx="978" cy="26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848" name="Rectangle 24"/>
            <p:cNvSpPr>
              <a:spLocks noChangeArrowheads="1"/>
            </p:cNvSpPr>
            <p:nvPr/>
          </p:nvSpPr>
          <p:spPr bwMode="auto">
            <a:xfrm>
              <a:off x="1163" y="1728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b="1">
                  <a:latin typeface="Times New Roman" pitchFamily="18" charset="0"/>
                </a:rPr>
                <a:t>Base Register</a:t>
              </a:r>
            </a:p>
          </p:txBody>
        </p:sp>
      </p:grpSp>
      <p:grpSp>
        <p:nvGrpSpPr>
          <p:cNvPr id="2509849" name="Group 25"/>
          <p:cNvGrpSpPr>
            <a:grpSpLocks/>
          </p:cNvGrpSpPr>
          <p:nvPr/>
        </p:nvGrpSpPr>
        <p:grpSpPr bwMode="auto">
          <a:xfrm>
            <a:off x="1866901" y="4733926"/>
            <a:ext cx="1833563" cy="390525"/>
            <a:chOff x="1044" y="2340"/>
            <a:chExt cx="1155" cy="246"/>
          </a:xfrm>
        </p:grpSpPr>
        <p:sp>
          <p:nvSpPr>
            <p:cNvPr id="2509850" name="Rectangle 26"/>
            <p:cNvSpPr>
              <a:spLocks noChangeArrowheads="1"/>
            </p:cNvSpPr>
            <p:nvPr/>
          </p:nvSpPr>
          <p:spPr bwMode="auto">
            <a:xfrm>
              <a:off x="1044" y="2340"/>
              <a:ext cx="1149" cy="24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851" name="Rectangle 27"/>
            <p:cNvSpPr>
              <a:spLocks noChangeArrowheads="1"/>
            </p:cNvSpPr>
            <p:nvPr/>
          </p:nvSpPr>
          <p:spPr bwMode="auto">
            <a:xfrm>
              <a:off x="1071" y="2340"/>
              <a:ext cx="11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b="1">
                  <a:latin typeface="Times New Roman" pitchFamily="18" charset="0"/>
                </a:rPr>
                <a:t>Bounds Register</a:t>
              </a:r>
            </a:p>
          </p:txBody>
        </p:sp>
      </p:grpSp>
      <p:sp>
        <p:nvSpPr>
          <p:cNvPr id="2509853" name="Line 29"/>
          <p:cNvSpPr>
            <a:spLocks noChangeShapeType="1"/>
          </p:cNvSpPr>
          <p:nvPr/>
        </p:nvSpPr>
        <p:spPr bwMode="auto">
          <a:xfrm>
            <a:off x="2781301" y="3152775"/>
            <a:ext cx="16478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09854" name="Line 30"/>
          <p:cNvSpPr>
            <a:spLocks noChangeShapeType="1"/>
          </p:cNvSpPr>
          <p:nvPr/>
        </p:nvSpPr>
        <p:spPr bwMode="auto">
          <a:xfrm>
            <a:off x="4829175" y="3328989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55" name="Rectangle 31"/>
          <p:cNvSpPr>
            <a:spLocks noChangeArrowheads="1"/>
          </p:cNvSpPr>
          <p:nvPr/>
        </p:nvSpPr>
        <p:spPr bwMode="auto">
          <a:xfrm>
            <a:off x="6621463" y="1839914"/>
            <a:ext cx="2024062" cy="655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856" name="Rectangle 32"/>
          <p:cNvSpPr>
            <a:spLocks noChangeArrowheads="1"/>
          </p:cNvSpPr>
          <p:nvPr/>
        </p:nvSpPr>
        <p:spPr bwMode="auto">
          <a:xfrm>
            <a:off x="6746875" y="1839913"/>
            <a:ext cx="173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Process Control</a:t>
            </a:r>
          </a:p>
          <a:p>
            <a:pPr algn="ctr" eaLnBrk="0" hangingPunct="0"/>
            <a:r>
              <a:rPr lang="en-US" b="1">
                <a:latin typeface="Times New Roman" pitchFamily="18" charset="0"/>
              </a:rPr>
              <a:t> Block</a:t>
            </a:r>
          </a:p>
        </p:txBody>
      </p:sp>
      <p:sp>
        <p:nvSpPr>
          <p:cNvPr id="2509857" name="Rectangle 33"/>
          <p:cNvSpPr>
            <a:spLocks noChangeArrowheads="1"/>
          </p:cNvSpPr>
          <p:nvPr/>
        </p:nvSpPr>
        <p:spPr bwMode="auto">
          <a:xfrm>
            <a:off x="6621463" y="2497138"/>
            <a:ext cx="2024062" cy="182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858" name="Rectangle 34"/>
          <p:cNvSpPr>
            <a:spLocks noChangeArrowheads="1"/>
          </p:cNvSpPr>
          <p:nvPr/>
        </p:nvSpPr>
        <p:spPr bwMode="auto">
          <a:xfrm>
            <a:off x="7050088" y="3182938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Program</a:t>
            </a:r>
          </a:p>
        </p:txBody>
      </p:sp>
      <p:sp>
        <p:nvSpPr>
          <p:cNvPr id="2509859" name="Rectangle 35"/>
          <p:cNvSpPr>
            <a:spLocks noChangeArrowheads="1"/>
          </p:cNvSpPr>
          <p:nvPr/>
        </p:nvSpPr>
        <p:spPr bwMode="auto">
          <a:xfrm>
            <a:off x="6621463" y="4324350"/>
            <a:ext cx="202406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860" name="Rectangle 36"/>
          <p:cNvSpPr>
            <a:spLocks noChangeArrowheads="1"/>
          </p:cNvSpPr>
          <p:nvPr/>
        </p:nvSpPr>
        <p:spPr bwMode="auto">
          <a:xfrm>
            <a:off x="6919913" y="4471988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Data / Stack</a:t>
            </a:r>
          </a:p>
        </p:txBody>
      </p:sp>
      <p:sp>
        <p:nvSpPr>
          <p:cNvPr id="2509861" name="Rectangle 37"/>
          <p:cNvSpPr>
            <a:spLocks noChangeArrowheads="1"/>
          </p:cNvSpPr>
          <p:nvPr/>
        </p:nvSpPr>
        <p:spPr bwMode="auto">
          <a:xfrm>
            <a:off x="6621463" y="4935538"/>
            <a:ext cx="2024062" cy="49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862" name="Rectangle 38"/>
          <p:cNvSpPr>
            <a:spLocks noChangeArrowheads="1"/>
          </p:cNvSpPr>
          <p:nvPr/>
        </p:nvSpPr>
        <p:spPr bwMode="auto">
          <a:xfrm>
            <a:off x="6859588" y="4976813"/>
            <a:ext cx="1460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Kernel Stack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BD0C7E-EFB6-48A0-9ACE-5AC4C87D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(16)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DFC24-BC32-4420-B341-2928D016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24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1636</Words>
  <Application>Microsoft Office PowerPoint</Application>
  <PresentationFormat>Custom</PresentationFormat>
  <Paragraphs>356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Comic Sans MS</vt:lpstr>
      <vt:lpstr>Tahoma</vt:lpstr>
      <vt:lpstr>Times New Roman</vt:lpstr>
      <vt:lpstr>Tw Cen MT</vt:lpstr>
      <vt:lpstr>Wingdings</vt:lpstr>
      <vt:lpstr>CS 235 Theme</vt:lpstr>
      <vt:lpstr>Bitmap Image</vt:lpstr>
      <vt:lpstr>PowerPoint Presentation</vt:lpstr>
      <vt:lpstr>Tip #16: Optimized C</vt:lpstr>
      <vt:lpstr>Chapter 7 Learning Objectives</vt:lpstr>
      <vt:lpstr>Memory Management Techniques </vt:lpstr>
      <vt:lpstr>Memory Management Techniques </vt:lpstr>
      <vt:lpstr>Buddy System</vt:lpstr>
      <vt:lpstr>Address Translation</vt:lpstr>
      <vt:lpstr>Address Types</vt:lpstr>
      <vt:lpstr>Hardware Support for Relocation</vt:lpstr>
      <vt:lpstr>Base/Bounds Relocation</vt:lpstr>
      <vt:lpstr>3. Simple Paging</vt:lpstr>
      <vt:lpstr>Simple Paging</vt:lpstr>
      <vt:lpstr>Simple Paging</vt:lpstr>
      <vt:lpstr>4. Simple Segmentation</vt:lpstr>
      <vt:lpstr>Simple Segmentation</vt:lpstr>
      <vt:lpstr>Segmentation/Paging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64</cp:revision>
  <dcterms:created xsi:type="dcterms:W3CDTF">2020-07-19T21:27:39Z</dcterms:created>
  <dcterms:modified xsi:type="dcterms:W3CDTF">2021-10-07T14:16:21Z</dcterms:modified>
</cp:coreProperties>
</file>