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879" r:id="rId2"/>
    <p:sldId id="3567" r:id="rId3"/>
    <p:sldId id="3827" r:id="rId4"/>
    <p:sldId id="3828" r:id="rId5"/>
    <p:sldId id="3829" r:id="rId6"/>
    <p:sldId id="3830" r:id="rId7"/>
    <p:sldId id="3831" r:id="rId8"/>
    <p:sldId id="3832" r:id="rId9"/>
    <p:sldId id="3833" r:id="rId10"/>
    <p:sldId id="1816" r:id="rId11"/>
    <p:sldId id="1817" r:id="rId12"/>
    <p:sldId id="1821" r:id="rId13"/>
    <p:sldId id="1822" r:id="rId14"/>
    <p:sldId id="3834" r:id="rId15"/>
    <p:sldId id="2121" r:id="rId16"/>
    <p:sldId id="3881" r:id="rId17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9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25885-E5B3-4788-9428-CCAE1869D120}" type="slidenum">
              <a:rPr lang="en-US"/>
              <a:pPr/>
              <a:t>3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8188" y="719138"/>
            <a:ext cx="5532437" cy="3459162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8013"/>
            <a:ext cx="5142582" cy="41830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0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0D776-2B3F-4888-8289-BAF652E30999}" type="slidenum">
              <a:rPr lang="en-US"/>
              <a:pPr/>
              <a:t>12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BE287-64E3-4DBD-9B37-06F3BCF5970C}" type="slidenum">
              <a:rPr lang="en-US"/>
              <a:pPr/>
              <a:t>13</a:t>
            </a:fld>
            <a:endParaRPr lang="en-US"/>
          </a:p>
        </p:txBody>
      </p:sp>
      <p:sp>
        <p:nvSpPr>
          <p:cNvPr id="249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0D776-2B3F-4888-8289-BAF652E30999}" type="slidenum">
              <a:rPr lang="en-US"/>
              <a:pPr/>
              <a:t>14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5E817-630F-4CBF-8779-0E8414A3A54D}" type="slidenum">
              <a:rPr lang="en-US"/>
              <a:pPr/>
              <a:t>4</a:t>
            </a:fld>
            <a:endParaRPr lang="en-US"/>
          </a:p>
        </p:txBody>
      </p:sp>
      <p:sp>
        <p:nvSpPr>
          <p:cNvPr id="247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2A8A0-212F-49E1-950E-76C890A4084B}" type="slidenum">
              <a:rPr lang="en-US"/>
              <a:pPr/>
              <a:t>5</a:t>
            </a:fld>
            <a:endParaRPr lang="en-US"/>
          </a:p>
        </p:txBody>
      </p:sp>
      <p:sp>
        <p:nvSpPr>
          <p:cNvPr id="248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8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6C36A-F787-4B13-8EA5-8EFBE697AB41}" type="slidenum">
              <a:rPr lang="en-US"/>
              <a:pPr/>
              <a:t>6</a:t>
            </a:fld>
            <a:endParaRPr lang="en-US"/>
          </a:p>
        </p:txBody>
      </p:sp>
      <p:sp>
        <p:nvSpPr>
          <p:cNvPr id="248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8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83A5A-4145-4A28-929A-A06AF53D2DC3}" type="slidenum">
              <a:rPr lang="en-US"/>
              <a:pPr/>
              <a:t>7</a:t>
            </a:fld>
            <a:endParaRPr lang="en-US"/>
          </a:p>
        </p:txBody>
      </p:sp>
      <p:sp>
        <p:nvSpPr>
          <p:cNvPr id="248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8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0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1C667-F278-4984-9DA2-92B53615161A}" type="slidenum">
              <a:rPr lang="en-US"/>
              <a:pPr/>
              <a:t>8</a:t>
            </a:fld>
            <a:endParaRPr lang="en-US"/>
          </a:p>
        </p:txBody>
      </p:sp>
      <p:sp>
        <p:nvSpPr>
          <p:cNvPr id="249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55B9D-FB17-4DF3-A9EB-501C776DC5F8}" type="slidenum">
              <a:rPr lang="en-US"/>
              <a:pPr/>
              <a:t>9</a:t>
            </a:fld>
            <a:endParaRPr lang="en-US"/>
          </a:p>
        </p:txBody>
      </p:sp>
      <p:sp>
        <p:nvSpPr>
          <p:cNvPr id="249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C9468-A52C-44BA-A95C-2CA3F12A0899}" type="slidenum">
              <a:rPr lang="en-US"/>
              <a:pPr/>
              <a:t>10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Adobe Photoshop does its own virtual memory</a:t>
            </a:r>
          </a:p>
          <a:p>
            <a:r>
              <a:rPr lang="en-US"/>
              <a:t>Crossing a page boundary (instruction not in memory)</a:t>
            </a:r>
          </a:p>
        </p:txBody>
      </p:sp>
    </p:spTree>
    <p:extLst>
      <p:ext uri="{BB962C8B-B14F-4D97-AF65-F5344CB8AC3E}">
        <p14:creationId xmlns:p14="http://schemas.microsoft.com/office/powerpoint/2010/main" val="377152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6067E-7980-4360-ADA8-3A44930A56D0}" type="slidenum">
              <a:rPr lang="en-US"/>
              <a:pPr/>
              <a:t>11</a:t>
            </a:fld>
            <a:endParaRPr lang="en-US"/>
          </a:p>
        </p:txBody>
      </p:sp>
      <p:sp>
        <p:nvSpPr>
          <p:cNvPr id="252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2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Memory Management (17)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Memory Management (17)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080CB-5948-459E-80A3-77E42F8A5B9D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 Memory Management, Ch 7 (17)</a:t>
            </a:r>
          </a:p>
        </p:txBody>
      </p:sp>
    </p:spTree>
    <p:extLst>
      <p:ext uri="{BB962C8B-B14F-4D97-AF65-F5344CB8AC3E}">
        <p14:creationId xmlns:p14="http://schemas.microsoft.com/office/powerpoint/2010/main" val="23241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  <a:endParaRPr lang="en-US" sz="2000" dirty="0"/>
          </a:p>
        </p:txBody>
      </p:sp>
      <p:sp>
        <p:nvSpPr>
          <p:cNvPr id="2520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How is a program started?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Start a process with no pages in memory (</a:t>
            </a:r>
            <a:r>
              <a:rPr lang="en-US" i="1" dirty="0"/>
              <a:t>pure </a:t>
            </a:r>
            <a:r>
              <a:rPr lang="en-US" b="1" i="1" u="sng" dirty="0">
                <a:solidFill>
                  <a:srgbClr val="FF0000"/>
                </a:solidFill>
              </a:rPr>
              <a:t>demand paging</a:t>
            </a:r>
            <a:r>
              <a:rPr lang="en-US" i="1" dirty="0"/>
              <a:t>).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Place in memory on a </a:t>
            </a:r>
            <a:r>
              <a:rPr lang="en-US" b="1" i="1" u="sng" dirty="0">
                <a:solidFill>
                  <a:srgbClr val="FF0000"/>
                </a:solidFill>
              </a:rPr>
              <a:t>page fault</a:t>
            </a:r>
            <a:r>
              <a:rPr lang="en-US" dirty="0"/>
              <a:t>.</a:t>
            </a:r>
          </a:p>
          <a:p>
            <a:r>
              <a:rPr lang="en-US" sz="2400" dirty="0"/>
              <a:t>At what point in a program’s execution can a page fault occur?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instruction fetch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operand fetch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operand store (any memory reference)</a:t>
            </a:r>
          </a:p>
          <a:p>
            <a:r>
              <a:rPr lang="en-US" sz="2400" dirty="0"/>
              <a:t>What is the worse case of page faulting?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VLIW or CISC instruction: </a:t>
            </a:r>
            <a:r>
              <a:rPr lang="en-US" b="1" dirty="0">
                <a:latin typeface="Arial Narrow" pitchFamily="34" charset="0"/>
              </a:rPr>
              <a:t>Add C,A,B</a:t>
            </a:r>
            <a:r>
              <a:rPr lang="en-US" dirty="0"/>
              <a:t> (C = A + 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Instruction and all operands on different pages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4 possible page faults   )-: </a:t>
            </a:r>
            <a:r>
              <a:rPr lang="en-US" dirty="0" err="1"/>
              <a:t>slooooow</a:t>
            </a:r>
            <a:r>
              <a:rPr lang="en-US" dirty="0"/>
              <a:t> :-(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CE6192-225B-4639-9063-BF013E4F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16D56-72C7-4115-8F80-54DF2951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Performance</a:t>
            </a:r>
            <a:endParaRPr lang="en-US" sz="2000"/>
          </a:p>
        </p:txBody>
      </p:sp>
      <p:sp>
        <p:nvSpPr>
          <p:cNvPr id="2522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Paging Time…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Disk latency		8 milliseconds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Disk seek			15 milliseconds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Disk transfer time		1 millisecond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Total paging time		~25 milliseconds</a:t>
            </a:r>
          </a:p>
          <a:p>
            <a:r>
              <a:rPr lang="en-US" sz="2400" dirty="0"/>
              <a:t>Could be longer due to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queueing time (pending requests)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paging overhead (paging policies)</a:t>
            </a:r>
          </a:p>
          <a:p>
            <a:r>
              <a:rPr lang="en-US" sz="2400" dirty="0"/>
              <a:t>Effective access time: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/>
              <a:t>		</a:t>
            </a:r>
            <a:r>
              <a:rPr lang="en-US" sz="2400" i="1" dirty="0"/>
              <a:t>EAT</a:t>
            </a:r>
            <a:r>
              <a:rPr lang="en-US" sz="2400" dirty="0"/>
              <a:t> = (1 - </a:t>
            </a:r>
            <a:r>
              <a:rPr lang="en-US" sz="2400" i="1" dirty="0"/>
              <a:t>p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 </a:t>
            </a:r>
            <a:r>
              <a:rPr lang="en-US" sz="2400" i="1" dirty="0">
                <a:sym typeface="Symbol" pitchFamily="18" charset="2"/>
              </a:rPr>
              <a:t>ma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 </a:t>
            </a:r>
            <a:r>
              <a:rPr lang="en-US" sz="2400" i="1" dirty="0" err="1">
                <a:sym typeface="Symbol" pitchFamily="18" charset="2"/>
              </a:rPr>
              <a:t>pft</a:t>
            </a:r>
            <a:endParaRPr lang="en-US" sz="2400" i="1" dirty="0">
              <a:sym typeface="Symbol" pitchFamily="18" charset="2"/>
            </a:endParaRPr>
          </a:p>
          <a:p>
            <a:pPr>
              <a:spcBef>
                <a:spcPts val="1200"/>
              </a:spcBef>
              <a:buNone/>
            </a:pPr>
            <a:r>
              <a:rPr lang="en-US" sz="2000" dirty="0"/>
              <a:t>		</a:t>
            </a:r>
            <a:r>
              <a:rPr lang="en-US" sz="2000" i="1" dirty="0"/>
              <a:t>p</a:t>
            </a:r>
            <a:r>
              <a:rPr lang="en-US" sz="2000" dirty="0"/>
              <a:t> is probability of page fault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i="1" dirty="0"/>
              <a:t>ma</a:t>
            </a:r>
            <a:r>
              <a:rPr lang="en-US" sz="2000" dirty="0"/>
              <a:t> is memory access time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u="sng" dirty="0" err="1"/>
              <a:t>pft</a:t>
            </a:r>
            <a:r>
              <a:rPr lang="en-US" sz="2000" dirty="0"/>
              <a:t> is page fault time</a:t>
            </a:r>
          </a:p>
          <a:p>
            <a:pPr lvl="1"/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EC45C6-03BB-40A7-B716-6B3437D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0439" y="3189250"/>
            <a:ext cx="3757962" cy="334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512763" algn="l"/>
                <a:tab pos="1371600" algn="l"/>
              </a:tabLst>
            </a:pPr>
            <a:r>
              <a:rPr lang="en-US" sz="1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EAT with 100 ns memory access and 25 </a:t>
            </a:r>
            <a:r>
              <a:rPr lang="en-US" sz="1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ms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page fault time: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EAT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	= (1 -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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ma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 +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p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  </a:t>
            </a:r>
            <a:r>
              <a:rPr lang="en-US" sz="1400" b="1" i="1" dirty="0" err="1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pft</a:t>
            </a:r>
            <a:endParaRPr lang="en-US" sz="1400" b="1" i="1" dirty="0">
              <a:solidFill>
                <a:srgbClr val="FF0000"/>
              </a:solidFill>
              <a:latin typeface="Comic Sans MS" panose="030F0702030302020204" pitchFamily="66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512763" algn="l"/>
                <a:tab pos="1371600" algn="l"/>
              </a:tabLst>
            </a:pP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= (1 -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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100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 +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p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 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25,000,000</a:t>
            </a:r>
          </a:p>
          <a:p>
            <a:pPr>
              <a:lnSpc>
                <a:spcPct val="90000"/>
              </a:lnSpc>
              <a:tabLst>
                <a:tab pos="512763" algn="l"/>
                <a:tab pos="1371600" algn="l"/>
              </a:tabLst>
            </a:pP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=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100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 + 24,999,900 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p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If we fault 1 out of 1000 (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= 0.001) accesses, what is the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EAT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EAT	= 100 + 24,999,990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 0.001</a:t>
            </a:r>
          </a:p>
          <a:p>
            <a:pPr marL="0" lvl="1">
              <a:lnSpc>
                <a:spcPct val="90000"/>
              </a:lnSpc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	=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25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/>
              </a:rPr>
              <a:t>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 (250 times slowdown!)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How do we get less than 10% slowdown?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EAT	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 1.10  100 ns = 110 ns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1">
              <a:lnSpc>
                <a:spcPct val="90000"/>
              </a:lnSpc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	100 + 24,999,990 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 </a:t>
            </a:r>
            <a:r>
              <a:rPr lang="en-US" sz="1400" b="1" i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p</a:t>
            </a: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  <a:sym typeface="Symbol" pitchFamily="18" charset="2"/>
              </a:rPr>
              <a:t>  110 ns</a:t>
            </a:r>
            <a:endParaRPr lang="en-US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1">
              <a:lnSpc>
                <a:spcPct val="90000"/>
              </a:lnSpc>
              <a:spcBef>
                <a:spcPts val="600"/>
              </a:spcBef>
              <a:tabLst>
                <a:tab pos="512763" algn="l"/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Less than 1 out of 2,500,000 accesses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76632-B2A8-4858-A4A1-5D77BA2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2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2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2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2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2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2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2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2115" grpId="0" build="p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1396" name="Object 4"/>
          <p:cNvGraphicFramePr>
            <a:graphicFrameLocks noChangeAspect="1"/>
          </p:cNvGraphicFramePr>
          <p:nvPr/>
        </p:nvGraphicFramePr>
        <p:xfrm>
          <a:off x="2108201" y="3149601"/>
          <a:ext cx="6810375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04762" imgH="3172268" progId="PBrush">
                  <p:embed/>
                </p:oleObj>
              </mc:Choice>
              <mc:Fallback>
                <p:oleObj name="Bitmap Image" r:id="rId3" imgW="4904762" imgH="3172268" progId="PBrush">
                  <p:embed/>
                  <p:pic>
                    <p:nvPicPr>
                      <p:cNvPr id="2491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3149601"/>
                        <a:ext cx="6810375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 Hardware</a:t>
            </a:r>
          </a:p>
        </p:txBody>
      </p:sp>
      <p:sp>
        <p:nvSpPr>
          <p:cNvPr id="2491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Use page number as a index into the page table, which then contains the physical frame holding that page.</a:t>
            </a:r>
          </a:p>
          <a:p>
            <a:r>
              <a:rPr lang="en-US" sz="2400" dirty="0"/>
              <a:t>Typical Flag bits: Present, Accessed, Modified, various protection-related bits.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0BA045-63FB-4CDC-BABF-4810C749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478D4-58A8-4AA1-8FAF-394A1F01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6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3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Hardware</a:t>
            </a:r>
          </a:p>
        </p:txBody>
      </p:sp>
      <p:sp>
        <p:nvSpPr>
          <p:cNvPr id="2493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How large are page tables?</a:t>
            </a:r>
          </a:p>
          <a:p>
            <a:pPr lvl="1"/>
            <a:r>
              <a:rPr lang="en-US" dirty="0"/>
              <a:t>4G address space with 4K pages requires 4M entries (2</a:t>
            </a:r>
            <a:r>
              <a:rPr lang="en-US" baseline="30000" dirty="0"/>
              <a:t>32</a:t>
            </a:r>
            <a:r>
              <a:rPr lang="en-US" dirty="0"/>
              <a:t> / 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22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8 byte page table entry </a:t>
            </a:r>
            <a:r>
              <a:rPr lang="en-US" dirty="0">
                <a:sym typeface="Wingdings 2"/>
              </a:rPr>
              <a:t> 4M entries = 32M memory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75C3-5E15-4EEF-B7C1-6DE01565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graphicFrame>
        <p:nvGraphicFramePr>
          <p:cNvPr id="2493444" name="Object 4"/>
          <p:cNvGraphicFramePr>
            <a:graphicFrameLocks noChangeAspect="1"/>
          </p:cNvGraphicFramePr>
          <p:nvPr/>
        </p:nvGraphicFramePr>
        <p:xfrm>
          <a:off x="7013643" y="3484589"/>
          <a:ext cx="2803050" cy="158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276190" imgH="2781688" progId="Paint.Picture">
                  <p:embed/>
                </p:oleObj>
              </mc:Choice>
              <mc:Fallback>
                <p:oleObj name="Bitmap Image" r:id="rId3" imgW="5276190" imgH="2781688" progId="Paint.Picture">
                  <p:embed/>
                  <p:pic>
                    <p:nvPicPr>
                      <p:cNvPr id="2493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43" y="3484589"/>
                        <a:ext cx="2803050" cy="158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081736" y="1333852"/>
          <a:ext cx="2683146" cy="132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904762" imgH="3172268" progId="PBrush">
                  <p:embed/>
                </p:oleObj>
              </mc:Choice>
              <mc:Fallback>
                <p:oleObj name="Bitmap Image" r:id="rId5" imgW="4904762" imgH="3172268" progId="PBrush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736" y="1333852"/>
                        <a:ext cx="2683146" cy="132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72493" y="3125086"/>
            <a:ext cx="6544913" cy="302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Solutions?</a:t>
            </a:r>
          </a:p>
          <a:p>
            <a:pPr lvl="1">
              <a:buClr>
                <a:srgbClr val="FF0000"/>
              </a:buClr>
            </a:pPr>
            <a:r>
              <a:rPr lang="en-US" sz="2000" kern="0" dirty="0"/>
              <a:t>Put page tables in VM space.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Most systems use multilevel page tables </a:t>
            </a:r>
          </a:p>
          <a:p>
            <a:pPr lvl="2"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en-US" sz="1800" kern="0" dirty="0"/>
              <a:t>Top level page table validates entire address space.</a:t>
            </a:r>
          </a:p>
          <a:p>
            <a:pPr lvl="2">
              <a:spcBef>
                <a:spcPts val="0"/>
              </a:spcBef>
              <a:buClr>
                <a:schemeClr val="accent6">
                  <a:lumMod val="50000"/>
                </a:schemeClr>
              </a:buClr>
            </a:pPr>
            <a:r>
              <a:rPr lang="en-US" sz="1800" kern="0" dirty="0"/>
              <a:t>Second level page table only used if that part for part of address space.</a:t>
            </a:r>
          </a:p>
          <a:p>
            <a:pPr lvl="2">
              <a:spcBef>
                <a:spcPts val="0"/>
              </a:spcBef>
              <a:buClr>
                <a:schemeClr val="accent6">
                  <a:lumMod val="50000"/>
                </a:schemeClr>
              </a:buClr>
            </a:pPr>
            <a:r>
              <a:rPr lang="en-US" sz="1800" kern="0" dirty="0"/>
              <a:t>Second level tables can 	also be used for shared libraries.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41-D7E0-47EA-AF70-5EBE2A43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9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3443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1396" name="Object 4"/>
          <p:cNvGraphicFramePr>
            <a:graphicFrameLocks noChangeAspect="1"/>
          </p:cNvGraphicFramePr>
          <p:nvPr/>
        </p:nvGraphicFramePr>
        <p:xfrm>
          <a:off x="2108201" y="2774374"/>
          <a:ext cx="6810375" cy="3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04762" imgH="3172268" progId="Paint.Picture">
                  <p:embed/>
                </p:oleObj>
              </mc:Choice>
              <mc:Fallback>
                <p:oleObj name="Bitmap Image" r:id="rId3" imgW="4904762" imgH="3172268" progId="Paint.Picture">
                  <p:embed/>
                  <p:pic>
                    <p:nvPicPr>
                      <p:cNvPr id="2491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2774374"/>
                        <a:ext cx="6810375" cy="374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Paging Hardware</a:t>
            </a:r>
          </a:p>
        </p:txBody>
      </p:sp>
      <p:sp>
        <p:nvSpPr>
          <p:cNvPr id="2491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Use page number as an index into the page table, which then contains the physical frame holding that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82D2-DA5C-49B0-B999-AC74A01D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82" y="236566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Logical Address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1964" y="236566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1110-DE6A-4EE1-BE60-DB467B71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9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395" grpId="0" build="p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Paging 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A9C46-408C-4DF1-9A64-6C88E410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2" y="1307939"/>
            <a:ext cx="9167149" cy="54453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9112D-FF2B-4646-9D60-A0BE1273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45D40-2DF4-4A55-ACE9-A04E9205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#17: Constant Comparisons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6057" y="4369328"/>
            <a:ext cx="9961266" cy="208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The compiler will always complain and not compile when the statement is miswritten.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Unfortunately, this technique won’t work for  comparing two variables </a:t>
            </a:r>
            <a:r>
              <a:rPr lang="en-US" sz="2200" kern="0" dirty="0"/>
              <a:t>(</a:t>
            </a:r>
            <a:r>
              <a:rPr lang="en-US" sz="2200" kern="0" dirty="0" err="1"/>
              <a:t>ie</a:t>
            </a:r>
            <a:r>
              <a:rPr lang="en-US" sz="2200" kern="0" dirty="0"/>
              <a:t>. the expression “</a:t>
            </a:r>
            <a:r>
              <a:rPr lang="en-US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(x == y)</a:t>
            </a:r>
            <a:r>
              <a:rPr lang="en-US" sz="2200" kern="0" dirty="0"/>
              <a:t>” can be miss written as “</a:t>
            </a:r>
            <a:r>
              <a:rPr lang="en-US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(x = y)</a:t>
            </a:r>
            <a:r>
              <a:rPr lang="en-US" sz="2200" kern="0" dirty="0"/>
              <a:t>”).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6057" y="2721397"/>
            <a:ext cx="10054320" cy="1294811"/>
            <a:chOff x="552196" y="2862072"/>
            <a:chExt cx="8164513" cy="1294811"/>
          </a:xfrm>
        </p:grpSpPr>
        <p:sp>
          <p:nvSpPr>
            <p:cNvPr id="9" name="Content Placeholder 6"/>
            <p:cNvSpPr txBox="1">
              <a:spLocks/>
            </p:cNvSpPr>
            <p:nvPr/>
          </p:nvSpPr>
          <p:spPr bwMode="auto">
            <a:xfrm>
              <a:off x="552196" y="2862072"/>
              <a:ext cx="8164513" cy="860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chemeClr val="accent6">
                    <a:lumMod val="50000"/>
                  </a:schemeClr>
                </a:buClr>
              </a:pPr>
              <a:r>
                <a:rPr lang="en-US" sz="2400" kern="0" dirty="0"/>
                <a:t>To avoid this, use the defensive programming approach of putting the constant as the first term.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44165" y="3787551"/>
              <a:ext cx="55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(1 = x) { }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6057" y="1379241"/>
            <a:ext cx="10054320" cy="924808"/>
            <a:chOff x="570484" y="1449578"/>
            <a:chExt cx="8164513" cy="924808"/>
          </a:xfrm>
        </p:grpSpPr>
        <p:sp>
          <p:nvSpPr>
            <p:cNvPr id="10" name="TextBox 9"/>
            <p:cNvSpPr txBox="1"/>
            <p:nvPr/>
          </p:nvSpPr>
          <p:spPr>
            <a:xfrm>
              <a:off x="1844165" y="2005054"/>
              <a:ext cx="559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= 1) { }</a:t>
              </a:r>
            </a:p>
          </p:txBody>
        </p:sp>
        <p:sp>
          <p:nvSpPr>
            <p:cNvPr id="11" name="Content Placeholder 6"/>
            <p:cNvSpPr txBox="1">
              <a:spLocks/>
            </p:cNvSpPr>
            <p:nvPr/>
          </p:nvSpPr>
          <p:spPr bwMode="auto">
            <a:xfrm>
              <a:off x="570484" y="1449578"/>
              <a:ext cx="8164513" cy="86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Clr>
                  <a:schemeClr val="accent6">
                    <a:lumMod val="50000"/>
                  </a:schemeClr>
                </a:buClr>
              </a:pPr>
              <a:r>
                <a:rPr lang="en-US" sz="2400" kern="0" dirty="0"/>
                <a:t>Sometimes, we tend to confuse “=” operator with “==” operator.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D7AE-0EFA-4410-829C-C66E83A9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68ED-98F7-450B-AC46-F0B3C494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Techniques </a:t>
            </a:r>
          </a:p>
        </p:txBody>
      </p:sp>
      <p:sp>
        <p:nvSpPr>
          <p:cNvPr id="2481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407111"/>
            <a:ext cx="10047884" cy="329756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Fixed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memory into equal or unequal fixed size partitions at boot time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Dynamic Partitioning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Create partitions as programs loaded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/>
              <a:t>Simple Paging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memory into equal-size pages, load program into available pages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US" sz="2400" dirty="0"/>
              <a:t>Simple Segmentation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Divide program into segments according to usage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917283-F5E5-434A-8849-32D68740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2493" y="4726368"/>
            <a:ext cx="10047884" cy="196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US" sz="2400" b="1" kern="0" dirty="0">
                <a:solidFill>
                  <a:srgbClr val="FF0000"/>
                </a:solidFill>
              </a:rPr>
              <a:t>Virtual-Memory Paging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Paging, but not all pages need to be in memory at one time</a:t>
            </a:r>
          </a:p>
          <a:p>
            <a:pPr marL="514350" indent="-51435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US" sz="2400" b="1" kern="0" dirty="0">
                <a:solidFill>
                  <a:srgbClr val="FF0000"/>
                </a:solidFill>
              </a:rPr>
              <a:t>Virtual Memory Segmentation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Like simple segmentation, but not all segments need to be in memory at one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FEA88-3A6D-41C7-9C76-FB651B516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82" y="4642074"/>
            <a:ext cx="5480077" cy="18845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05213-ECEA-40F7-B7A7-828577A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Execution</a:t>
            </a:r>
          </a:p>
        </p:txBody>
      </p:sp>
      <p:sp>
        <p:nvSpPr>
          <p:cNvPr id="2477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What are the characteristics of an executing program?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3EDF95-50DC-4255-A23A-62E1F53D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3A3798-D033-47ED-A48A-815A0ABA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1815706"/>
            <a:ext cx="9914170" cy="116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</a:pPr>
            <a:r>
              <a:rPr lang="en-US" sz="2000" kern="0" dirty="0"/>
              <a:t>Instructions must be in main memory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Usually has rarely used code and features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Allocated more memory than is needed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Exhibit locality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25740B-FB7B-4A75-9A0F-2F83A537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31" y="2981821"/>
            <a:ext cx="9914170" cy="44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What problems result from lack of memory?</a:t>
            </a:r>
            <a:endParaRPr lang="en-US" sz="2000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514018-3B52-4E24-AF3F-863474943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31" y="3424918"/>
            <a:ext cx="9914170" cy="7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2000" kern="0" dirty="0"/>
              <a:t>What if a program needs to “grow” while executing?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What about moving to a new machine?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CB3DFA-ACD0-427B-9E0C-D263CED9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88" y="4105404"/>
            <a:ext cx="9914170" cy="7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What are the advantages of NOT requiring all of an executing program to be in physical memory?</a:t>
            </a:r>
            <a:endParaRPr lang="en-US" sz="2000" kern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34FB32-E5E4-4C88-AAEC-898640D13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26" y="4906393"/>
            <a:ext cx="9914170" cy="137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2000" kern="0" dirty="0"/>
              <a:t>Larger program address space.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More executing programs memory.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Less I/O needed to get a process going (on demand).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2000" kern="0" dirty="0"/>
              <a:t>Unused modules would not be loaded.</a:t>
            </a:r>
          </a:p>
          <a:p>
            <a:pPr>
              <a:spcBef>
                <a:spcPts val="0"/>
              </a:spcBef>
              <a:buClr>
                <a:schemeClr val="accent6">
                  <a:lumMod val="50000"/>
                </a:schemeClr>
              </a:buClr>
            </a:pPr>
            <a:endParaRPr lang="en-US" sz="20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A38D7-E17E-43D3-ACA7-39940E81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7059" grpId="0" build="p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Memory Solutions</a:t>
            </a:r>
          </a:p>
        </p:txBody>
      </p:sp>
      <p:sp>
        <p:nvSpPr>
          <p:cNvPr id="2481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All larger programs had to contain logic for managing two-level storage.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Non-volatile hard drive was used to store data and code.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Programs were responsible for moving “overlays” back and forth from primary to secondary storage.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A20EF-75D7-4772-8FA8-1111AC4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64" y="3195537"/>
            <a:ext cx="4241340" cy="3096339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72493" y="3210940"/>
            <a:ext cx="9150875" cy="308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Multi-programming had to use “base and bounds registers” to manage, allocate, and reallocate memory.</a:t>
            </a:r>
          </a:p>
          <a:p>
            <a:pPr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en-US" sz="2400" kern="0" dirty="0"/>
              <a:t>Virtual memory introduced in early 60’s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</a:pPr>
            <a:r>
              <a:rPr lang="en-US" sz="1600" kern="0" dirty="0"/>
              <a:t>1961 - First virtual memory machine, Atlas Computer in UK.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1600" kern="0" dirty="0"/>
              <a:t>1962 - First commercial system, Burroughs B5000.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1600" kern="0" dirty="0"/>
              <a:t>1972 – IBM introduces virtual memory in mainframes with OS/370.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1600" kern="0" dirty="0"/>
              <a:t>1979 - Unix  uses virtual memory with 3BSD.</a:t>
            </a:r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sz="1600" kern="0" dirty="0"/>
              <a:t>1993 - Microsoft introduces virtual memory into Windows NT 3.</a:t>
            </a:r>
          </a:p>
          <a:p>
            <a:pPr>
              <a:spcBef>
                <a:spcPts val="600"/>
              </a:spcBef>
              <a:buClr>
                <a:schemeClr val="accent6">
                  <a:lumMod val="50000"/>
                </a:schemeClr>
              </a:buClr>
            </a:pPr>
            <a:r>
              <a:rPr lang="en-US" sz="2000" kern="0" dirty="0"/>
              <a:t>All had challenges - specialized hardware required, too much processor power required to do address translation</a:t>
            </a:r>
          </a:p>
          <a:p>
            <a:pPr>
              <a:spcBef>
                <a:spcPts val="600"/>
              </a:spcBef>
            </a:pPr>
            <a:endParaRPr lang="en-US" sz="240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1D530-58E9-41DC-9739-E86E439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155" grpId="0" build="p" autoUpdateAnimBg="0"/>
      <p:bldP spid="9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485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What is the difference between “real” and “virtual” memory?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Program addresses only logical addresses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Hardware maps logical addresses to physical addresses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part of a process is loaded into memory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process may be larger than main memory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additional processes allowed in main memory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memory loaded/unloaded as the programs execute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generally implemented using demand paging.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Real Memory – The physical memory occupied by a program (frames)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Virtual memory – The larger memory space perceived by the program (pages)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E6A7D3-4724-451E-A824-1F487506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1EC89-2049-49E6-8D40-532F650A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8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8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8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8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8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8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8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25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7298" name="Object 2"/>
          <p:cNvGraphicFramePr>
            <a:graphicFrameLocks noChangeAspect="1"/>
          </p:cNvGraphicFramePr>
          <p:nvPr/>
        </p:nvGraphicFramePr>
        <p:xfrm>
          <a:off x="1981200" y="2533651"/>
          <a:ext cx="66294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86325" imgH="2600325" progId="MSDraw.Drawing.8.2">
                  <p:embed/>
                </p:oleObj>
              </mc:Choice>
              <mc:Fallback>
                <p:oleObj r:id="rId3" imgW="4886325" imgH="2600325" progId="MSDraw.Drawing.8.2">
                  <p:embed/>
                  <p:pic>
                    <p:nvPicPr>
                      <p:cNvPr id="2487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33651"/>
                        <a:ext cx="66294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7299" name="Text Box 3"/>
          <p:cNvSpPr txBox="1">
            <a:spLocks noChangeArrowheads="1"/>
          </p:cNvSpPr>
          <p:nvPr/>
        </p:nvSpPr>
        <p:spPr bwMode="auto">
          <a:xfrm>
            <a:off x="1752600" y="1543051"/>
            <a:ext cx="2286000" cy="1006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Cache memory: provides illusion of very high speed</a:t>
            </a:r>
          </a:p>
        </p:txBody>
      </p:sp>
      <p:sp>
        <p:nvSpPr>
          <p:cNvPr id="2487300" name="Text Box 4"/>
          <p:cNvSpPr txBox="1">
            <a:spLocks noChangeArrowheads="1"/>
          </p:cNvSpPr>
          <p:nvPr/>
        </p:nvSpPr>
        <p:spPr bwMode="auto">
          <a:xfrm>
            <a:off x="7010400" y="1543051"/>
            <a:ext cx="2286000" cy="10064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Virtual memory: provides illusion of </a:t>
            </a:r>
          </a:p>
          <a:p>
            <a:r>
              <a:rPr lang="en-US" sz="2000">
                <a:latin typeface="Arial" charset="0"/>
              </a:rPr>
              <a:t>very large size</a:t>
            </a:r>
          </a:p>
        </p:txBody>
      </p:sp>
      <p:grpSp>
        <p:nvGrpSpPr>
          <p:cNvPr id="2487301" name="Group 5"/>
          <p:cNvGrpSpPr>
            <a:grpSpLocks/>
          </p:cNvGrpSpPr>
          <p:nvPr/>
        </p:nvGrpSpPr>
        <p:grpSpPr bwMode="auto">
          <a:xfrm>
            <a:off x="4495801" y="1543050"/>
            <a:ext cx="2073275" cy="4038600"/>
            <a:chOff x="2400" y="720"/>
            <a:chExt cx="1306" cy="2544"/>
          </a:xfrm>
        </p:grpSpPr>
        <p:sp>
          <p:nvSpPr>
            <p:cNvPr id="2487302" name="Text Box 6"/>
            <p:cNvSpPr txBox="1">
              <a:spLocks noChangeArrowheads="1"/>
            </p:cNvSpPr>
            <p:nvPr/>
          </p:nvSpPr>
          <p:spPr bwMode="auto">
            <a:xfrm>
              <a:off x="2400" y="720"/>
              <a:ext cx="130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latin typeface="Arial" charset="0"/>
                </a:rPr>
                <a:t>Main memory: reasonable cost, but slow &amp; small</a:t>
              </a:r>
            </a:p>
          </p:txBody>
        </p:sp>
        <p:sp>
          <p:nvSpPr>
            <p:cNvPr id="2487303" name="Oval 7"/>
            <p:cNvSpPr>
              <a:spLocks noChangeArrowheads="1"/>
            </p:cNvSpPr>
            <p:nvPr/>
          </p:nvSpPr>
          <p:spPr bwMode="auto">
            <a:xfrm>
              <a:off x="2544" y="1584"/>
              <a:ext cx="960" cy="168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47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73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BE83A8-746A-43EF-9831-9C765B8C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56ADB-DBC9-488D-81B4-1A9A44D7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7299" grpId="0" animBg="1" autoUpdateAnimBg="0"/>
      <p:bldP spid="248730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2489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What principle makes Virtual Memory possible?</a:t>
            </a:r>
          </a:p>
          <a:p>
            <a:pPr lvl="1">
              <a:lnSpc>
                <a:spcPct val="90000"/>
              </a:lnSpc>
            </a:pPr>
            <a:r>
              <a:rPr lang="en-US" i="1" u="sng" dirty="0">
                <a:solidFill>
                  <a:srgbClr val="FF0000"/>
                </a:solidFill>
              </a:rPr>
              <a:t>Principle of Locality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– A program tends to reference the same items - even if same item not used, nearby items will often be referenced.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part(s) of a program need to be in memory?</a:t>
            </a:r>
          </a:p>
          <a:p>
            <a:pPr lvl="1">
              <a:lnSpc>
                <a:spcPct val="90000"/>
              </a:lnSpc>
            </a:pPr>
            <a:r>
              <a:rPr lang="en-US" i="1" u="sng" dirty="0">
                <a:solidFill>
                  <a:srgbClr val="FF0000"/>
                </a:solidFill>
              </a:rPr>
              <a:t>Resident Set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– Those parts of the program being actively used (remaining parts of program on disk).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problems might occur with Virtual Memory?</a:t>
            </a:r>
          </a:p>
          <a:p>
            <a:pPr lvl="1">
              <a:lnSpc>
                <a:spcPct val="90000"/>
              </a:lnSpc>
            </a:pPr>
            <a:r>
              <a:rPr lang="en-US" i="1" u="sng" dirty="0">
                <a:solidFill>
                  <a:srgbClr val="FF0000"/>
                </a:solidFill>
              </a:rPr>
              <a:t>Thrashing</a:t>
            </a:r>
            <a:r>
              <a:rPr lang="en-US" dirty="0"/>
              <a:t> – Constantly needing to get pages off secondary storage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happens if the O.S. throws out a piece of memory that is about to be used.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happen if the program scans a long array – continuously referencing pages not used recently.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O.S. must watch out for this situation!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447E61-C193-4AA7-BEFB-0F81E3A3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B2661-C63D-487B-92D8-39AB87BC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8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8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8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89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MMU’s</a:t>
            </a:r>
          </a:p>
        </p:txBody>
      </p:sp>
      <p:sp>
        <p:nvSpPr>
          <p:cNvPr id="2497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What is a Memory Management Unit?</a:t>
            </a:r>
          </a:p>
          <a:p>
            <a:pPr lvl="1"/>
            <a:r>
              <a:rPr lang="en-US" sz="2200" dirty="0"/>
              <a:t>Hardware that sits between the CPU and physical memory using </a:t>
            </a:r>
            <a:r>
              <a:rPr lang="en-US" sz="2200" b="1" i="1" u="sng" dirty="0">
                <a:solidFill>
                  <a:srgbClr val="FF0000"/>
                </a:solidFill>
              </a:rPr>
              <a:t>page tables</a:t>
            </a:r>
            <a:r>
              <a:rPr lang="en-US" sz="22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Translates logical addresses to physical addresses.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Typically integrated today into the CPU.</a:t>
            </a:r>
          </a:p>
          <a:p>
            <a:r>
              <a:rPr lang="en-US" sz="2800" dirty="0"/>
              <a:t>What are page tables and where are they stored?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Memory tables (one per process) used in translating logical to physical addresses and controlling access (read/write, privileged, shared).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Originally implemented in special very fast registers, but now stored in normal memory.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Entries are cached in fast registers called </a:t>
            </a:r>
            <a:r>
              <a:rPr lang="en-US" sz="2200" b="1" i="1" u="sng" dirty="0">
                <a:solidFill>
                  <a:srgbClr val="FF0000"/>
                </a:solidFill>
              </a:rPr>
              <a:t>Translation Look-aside Buffers</a:t>
            </a:r>
            <a:r>
              <a:rPr lang="en-US" sz="2200" dirty="0"/>
              <a:t> (TLBs).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85E0E-7C5E-44EB-B180-E0EAFDC2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Memory Management (17)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D6ABA-781A-405D-938C-C987DEAA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9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9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9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753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1398</Words>
  <Application>Microsoft Office PowerPoint</Application>
  <PresentationFormat>Custom</PresentationFormat>
  <Paragraphs>195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Comic Sans MS</vt:lpstr>
      <vt:lpstr>Courier New</vt:lpstr>
      <vt:lpstr>Tw Cen MT</vt:lpstr>
      <vt:lpstr>Wingdings</vt:lpstr>
      <vt:lpstr>CS 235 Theme</vt:lpstr>
      <vt:lpstr>MSDraw.Drawing.8.2</vt:lpstr>
      <vt:lpstr>Bitmap Image</vt:lpstr>
      <vt:lpstr>PowerPoint Presentation</vt:lpstr>
      <vt:lpstr>Tip #17: Constant Comparisons</vt:lpstr>
      <vt:lpstr>Memory Management Techniques </vt:lpstr>
      <vt:lpstr>Program Execution</vt:lpstr>
      <vt:lpstr>Early Memory Solutions</vt:lpstr>
      <vt:lpstr>Virtual Memory</vt:lpstr>
      <vt:lpstr>Memory Hierarchy</vt:lpstr>
      <vt:lpstr>Virtual Memory</vt:lpstr>
      <vt:lpstr>MMU’s</vt:lpstr>
      <vt:lpstr>Paging</vt:lpstr>
      <vt:lpstr>Paging Performance</vt:lpstr>
      <vt:lpstr>Paging Hardware</vt:lpstr>
      <vt:lpstr>Paging Hardware</vt:lpstr>
      <vt:lpstr>Simple Paging Hardware</vt:lpstr>
      <vt:lpstr>Simple Paging 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66</cp:revision>
  <dcterms:created xsi:type="dcterms:W3CDTF">2020-07-19T21:27:39Z</dcterms:created>
  <dcterms:modified xsi:type="dcterms:W3CDTF">2021-10-07T15:43:58Z</dcterms:modified>
</cp:coreProperties>
</file>