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879" r:id="rId2"/>
    <p:sldId id="1901" r:id="rId3"/>
    <p:sldId id="1816" r:id="rId4"/>
    <p:sldId id="3916" r:id="rId5"/>
    <p:sldId id="3838" r:id="rId6"/>
    <p:sldId id="3834" r:id="rId7"/>
    <p:sldId id="1706" r:id="rId8"/>
    <p:sldId id="3578" r:id="rId9"/>
    <p:sldId id="1834" r:id="rId10"/>
    <p:sldId id="1879" r:id="rId11"/>
    <p:sldId id="1836" r:id="rId12"/>
    <p:sldId id="3876" r:id="rId13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34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9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35890-289D-48CF-A192-5CCB27F70E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2255A-A51A-4040-87FD-BC18C8F47E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1A07-9572-4BA8-B004-1940BA5DB09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2C04B-C05F-4C6C-8259-543965D3D3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9C99-6F7C-4115-BB8E-498012FD45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4A9C0-C8C6-439F-A9E1-F6B62EC2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9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28AEA-81C9-4CCC-BD9F-40FD61BC80F3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C7739-F984-46A3-B42A-7DB3B6E9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C9468-A52C-44BA-A95C-2CA3F12A0899}" type="slidenum">
              <a:rPr lang="en-US"/>
              <a:pPr/>
              <a:t>3</a:t>
            </a:fld>
            <a:endParaRPr lang="en-US"/>
          </a:p>
        </p:txBody>
      </p:sp>
      <p:sp>
        <p:nvSpPr>
          <p:cNvPr id="252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5325"/>
            <a:ext cx="5580062" cy="3487738"/>
          </a:xfrm>
          <a:ln/>
        </p:spPr>
      </p:sp>
      <p:sp>
        <p:nvSpPr>
          <p:cNvPr id="252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r>
              <a:rPr lang="en-US"/>
              <a:t>Adobe Photoshop does its own virtual memory</a:t>
            </a:r>
          </a:p>
          <a:p>
            <a:r>
              <a:rPr lang="en-US"/>
              <a:t>Crossing a page boundary (instruction not in memory)</a:t>
            </a:r>
          </a:p>
        </p:txBody>
      </p:sp>
    </p:spTree>
    <p:extLst>
      <p:ext uri="{BB962C8B-B14F-4D97-AF65-F5344CB8AC3E}">
        <p14:creationId xmlns:p14="http://schemas.microsoft.com/office/powerpoint/2010/main" val="377152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BE287-64E3-4DBD-9B37-06F3BCF5970C}" type="slidenum">
              <a:rPr lang="en-US"/>
              <a:pPr/>
              <a:t>5</a:t>
            </a:fld>
            <a:endParaRPr lang="en-US"/>
          </a:p>
        </p:txBody>
      </p:sp>
      <p:sp>
        <p:nvSpPr>
          <p:cNvPr id="249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49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4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40D776-2B3F-4888-8289-BAF652E30999}" type="slidenum">
              <a:rPr lang="en-US"/>
              <a:pPr/>
              <a:t>6</a:t>
            </a:fld>
            <a:endParaRPr lang="en-US"/>
          </a:p>
        </p:txBody>
      </p:sp>
      <p:sp>
        <p:nvSpPr>
          <p:cNvPr id="249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49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0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0EBE2-78D0-4A20-A305-EBBCFDF7C552}" type="slidenum">
              <a:rPr lang="en-US"/>
              <a:pPr/>
              <a:t>9</a:t>
            </a:fld>
            <a:endParaRPr lang="en-US"/>
          </a:p>
        </p:txBody>
      </p:sp>
      <p:sp>
        <p:nvSpPr>
          <p:cNvPr id="251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5963" y="695325"/>
            <a:ext cx="5580062" cy="3487738"/>
          </a:xfrm>
          <a:ln/>
        </p:spPr>
      </p:sp>
      <p:sp>
        <p:nvSpPr>
          <p:cNvPr id="251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r>
              <a:rPr lang="en-US"/>
              <a:t>Page fault is an interrupt</a:t>
            </a:r>
          </a:p>
          <a:p>
            <a:r>
              <a:rPr lang="en-US"/>
              <a:t>OS only one to go get a faulted page</a:t>
            </a:r>
          </a:p>
        </p:txBody>
      </p:sp>
    </p:spTree>
    <p:extLst>
      <p:ext uri="{BB962C8B-B14F-4D97-AF65-F5344CB8AC3E}">
        <p14:creationId xmlns:p14="http://schemas.microsoft.com/office/powerpoint/2010/main" val="1191550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928E7-80C2-4A4B-A74C-834963857060}" type="slidenum">
              <a:rPr lang="en-US"/>
              <a:pPr/>
              <a:t>11</a:t>
            </a:fld>
            <a:endParaRPr lang="en-US"/>
          </a:p>
        </p:txBody>
      </p:sp>
      <p:sp>
        <p:nvSpPr>
          <p:cNvPr id="253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6600" y="719138"/>
            <a:ext cx="5535613" cy="3460750"/>
          </a:xfrm>
          <a:ln/>
        </p:spPr>
      </p:sp>
      <p:sp>
        <p:nvSpPr>
          <p:cNvPr id="253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9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310" y="170156"/>
            <a:ext cx="9978067" cy="731520"/>
          </a:xfrm>
        </p:spPr>
        <p:txBody>
          <a:bodyPr/>
          <a:lstStyle>
            <a:lvl1pPr marL="0" indent="0"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2493" y="1233489"/>
            <a:ext cx="10047884" cy="5360852"/>
          </a:xfrm>
        </p:spPr>
        <p:txBody>
          <a:bodyPr/>
          <a:lstStyle>
            <a:lvl1pPr>
              <a:buClr>
                <a:srgbClr val="333399"/>
              </a:buClr>
              <a:buSzPct val="80000"/>
              <a:defRPr sz="2200"/>
            </a:lvl1pPr>
            <a:lvl2pPr>
              <a:buClr>
                <a:srgbClr val="FF0000"/>
              </a:buClr>
              <a:buSzPct val="80000"/>
              <a:defRPr sz="2000"/>
            </a:lvl2pPr>
            <a:lvl3pPr>
              <a:buClr>
                <a:srgbClr val="333399"/>
              </a:buClr>
              <a:buSzPct val="80000"/>
              <a:defRPr sz="1800"/>
            </a:lvl3pPr>
            <a:lvl4pPr>
              <a:buClr>
                <a:srgbClr val="333399"/>
              </a:buClr>
              <a:buSzPct val="80000"/>
              <a:defRPr sz="1600"/>
            </a:lvl4pPr>
            <a:lvl5pPr>
              <a:buClr>
                <a:srgbClr val="333399"/>
              </a:buClr>
              <a:buSzPct val="80000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4802" y="908820"/>
            <a:ext cx="6505575" cy="3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(18)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30335"/>
            <a:ext cx="658368" cy="274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2105" y="1233570"/>
            <a:ext cx="4937760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735777" y="1247108"/>
            <a:ext cx="4884599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90341F-FBE9-465C-84BF-B364B3D69B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6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(18)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83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7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09728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55448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1645920" y="1600200"/>
            <a:ext cx="932688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2743200"/>
            <a:ext cx="8547736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600200"/>
            <a:ext cx="9144000" cy="990600"/>
          </a:xfrm>
        </p:spPr>
        <p:txBody>
          <a:bodyPr/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554480" cy="701675"/>
          </a:xfrm>
        </p:spPr>
        <p:txBody>
          <a:bodyPr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F3E5B3-DBDD-4BE1-9C90-2CB0F3BF8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Virtual Memory (18)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6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1430" y="4572002"/>
            <a:ext cx="109728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-11429" y="4664075"/>
            <a:ext cx="1756410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9"/>
          <p:cNvSpPr/>
          <p:nvPr/>
        </p:nvSpPr>
        <p:spPr>
          <a:xfrm>
            <a:off x="1853566" y="4654550"/>
            <a:ext cx="9119235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0"/>
          <p:cNvSpPr/>
          <p:nvPr/>
        </p:nvSpPr>
        <p:spPr bwMode="white">
          <a:xfrm>
            <a:off x="1737361" y="2"/>
            <a:ext cx="120016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0" y="5486400"/>
            <a:ext cx="877824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4648200"/>
            <a:ext cx="8778240" cy="685800"/>
          </a:xfrm>
        </p:spPr>
        <p:txBody>
          <a:bodyPr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2691" y="0"/>
            <a:ext cx="9100109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2"/>
            <a:ext cx="173736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9717E89-1D92-4CB2-8893-FF8AE25F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34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834640" y="4038600"/>
            <a:ext cx="7772400" cy="1828800"/>
          </a:xfrm>
        </p:spPr>
        <p:txBody>
          <a:bodyPr anchor="b"/>
          <a:lstStyle>
            <a:lvl1pPr>
              <a:defRPr sz="36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8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40080" y="169342"/>
            <a:ext cx="998029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72494" y="1232738"/>
            <a:ext cx="10047883" cy="53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72494" cy="304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35916"/>
            <a:ext cx="658368" cy="2743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" y="914400"/>
            <a:ext cx="10332720" cy="304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640287" y="914400"/>
            <a:ext cx="4980090" cy="29765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Virtual Memory (18)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8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FF0000"/>
        </a:buClr>
        <a:buSzPct val="80000"/>
        <a:buFont typeface="Arial" panose="020B0604020202020204" pitchFamily="34" charset="0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668D8DC0-A0F8-40ED-B870-9E0CA2A34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pic>
        <p:nvPicPr>
          <p:cNvPr id="11" name="Picture 10" descr="A black sign with white text&#10;&#10;Description automatically generated">
            <a:extLst>
              <a:ext uri="{FF2B5EF4-FFF2-40B4-BE49-F238E27FC236}">
                <a16:creationId xmlns:a16="http://schemas.microsoft.com/office/drawing/2014/main" id="{5F929E59-6A17-4939-A0C0-0D0B6A31D2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59" y="2590801"/>
            <a:ext cx="1054389" cy="10543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EE442-E56C-4CB1-9EAB-A5D65C152D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9375">
            <a:off x="4123329" y="4746022"/>
            <a:ext cx="683867" cy="933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BC0667-29FC-49E9-AF68-4F67E1D84C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8024">
            <a:off x="8588591" y="4880704"/>
            <a:ext cx="683867" cy="933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ADABF7-81CD-4F55-8D6C-A30FFF836D64}"/>
              </a:ext>
            </a:extLst>
          </p:cNvPr>
          <p:cNvSpPr txBox="1"/>
          <p:nvPr/>
        </p:nvSpPr>
        <p:spPr>
          <a:xfrm>
            <a:off x="276226" y="261339"/>
            <a:ext cx="4800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Welcome to</a:t>
            </a:r>
          </a:p>
          <a:p>
            <a:pPr algn="ctr" fontAlgn="base">
              <a:spcAft>
                <a:spcPts val="600"/>
              </a:spcAft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CS 345 Operating Systems</a:t>
            </a:r>
          </a:p>
          <a:p>
            <a:pPr algn="ctr" fontAlgn="base">
              <a:spcBef>
                <a:spcPts val="600"/>
              </a:spcBef>
            </a:pPr>
            <a:r>
              <a:rPr lang="en-US" sz="2200" b="1" dirty="0">
                <a:solidFill>
                  <a:prstClr val="black"/>
                </a:solidFill>
                <a:latin typeface="Arial" charset="0"/>
                <a:cs typeface="Arial" charset="0"/>
              </a:rPr>
              <a:t>  Memory Management, Ch 7 (18)</a:t>
            </a:r>
          </a:p>
        </p:txBody>
      </p:sp>
    </p:spTree>
    <p:extLst>
      <p:ext uri="{BB962C8B-B14F-4D97-AF65-F5344CB8AC3E}">
        <p14:creationId xmlns:p14="http://schemas.microsoft.com/office/powerpoint/2010/main" val="232411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auto">
          <a:xfrm>
            <a:off x="2586236" y="1908677"/>
            <a:ext cx="6384029" cy="1768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C499DCAB-2FF3-4E8E-8CEC-7DD56CDCE6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930275"/>
            <a:ext cx="658813" cy="274638"/>
          </a:xfrm>
        </p:spPr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75408" y="4580523"/>
            <a:ext cx="3776836" cy="1385047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47357" y="4755333"/>
            <a:ext cx="1196788" cy="104214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1636" y="5023843"/>
            <a:ext cx="808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b="1" i="1" dirty="0">
                <a:latin typeface="Arial Narrow" pitchFamily="34" charset="0"/>
              </a:rPr>
              <a:t>CPU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255452" y="4809120"/>
            <a:ext cx="1028700" cy="9614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02524" y="5461534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i="1" dirty="0">
                <a:latin typeface="Arial Narrow" pitchFamily="34" charset="0"/>
              </a:rPr>
              <a:t>MMU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737334" y="2145356"/>
            <a:ext cx="2573226" cy="1337982"/>
            <a:chOff x="2427191" y="2030506"/>
            <a:chExt cx="2573226" cy="133798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427191" y="2030506"/>
              <a:ext cx="302559" cy="1337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685673" y="2030506"/>
              <a:ext cx="302559" cy="1337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44155" y="2030506"/>
              <a:ext cx="302559" cy="1337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2637" y="2030506"/>
              <a:ext cx="302559" cy="1337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61119" y="2030506"/>
              <a:ext cx="302559" cy="1337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719601" y="2030506"/>
              <a:ext cx="302559" cy="1337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978083" y="2030506"/>
              <a:ext cx="302559" cy="1337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236565" y="2030506"/>
              <a:ext cx="302559" cy="1337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495047" y="2030506"/>
              <a:ext cx="302559" cy="1337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753529" y="2030506"/>
              <a:ext cx="246888" cy="13379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738031" y="1908678"/>
            <a:ext cx="2728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sz="1000" b="1" dirty="0">
                <a:latin typeface="Arial Narrow" pitchFamily="34" charset="0"/>
              </a:rPr>
              <a:t>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21763" y="1908678"/>
            <a:ext cx="3658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sz="1000" b="1" dirty="0">
                <a:latin typeface="Arial Narrow" pitchFamily="34" charset="0"/>
              </a:rPr>
              <a:t>M-1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98470" y="1908678"/>
            <a:ext cx="3658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sz="1000" b="1" dirty="0">
                <a:latin typeface="Arial Narrow" pitchFamily="34" charset="0"/>
              </a:rPr>
              <a:t>M-2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86708" y="1908678"/>
            <a:ext cx="2904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sz="1000" b="1" dirty="0">
                <a:latin typeface="Arial Narrow" pitchFamily="34" charset="0"/>
              </a:rPr>
              <a:t>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75409" y="2427005"/>
            <a:ext cx="910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i="1" dirty="0">
                <a:latin typeface="Arial Narrow" pitchFamily="34" charset="0"/>
              </a:rPr>
              <a:t>Main</a:t>
            </a:r>
          </a:p>
          <a:p>
            <a:pPr algn="ctr" eaLnBrk="0" hangingPunct="0"/>
            <a:r>
              <a:rPr lang="en-US" b="1" i="1" dirty="0">
                <a:latin typeface="Arial Narrow" pitchFamily="34" charset="0"/>
              </a:rPr>
              <a:t>Memory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77" y="4809119"/>
            <a:ext cx="1699743" cy="17418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74949" y="5321550"/>
            <a:ext cx="11544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i="1" dirty="0">
                <a:latin typeface="Arial Narrow" pitchFamily="34" charset="0"/>
              </a:rPr>
              <a:t>Secondary</a:t>
            </a:r>
          </a:p>
          <a:p>
            <a:pPr algn="ctr" eaLnBrk="0" hangingPunct="0"/>
            <a:r>
              <a:rPr lang="en-US" b="1" i="1" dirty="0">
                <a:latin typeface="Arial Narrow" pitchFamily="34" charset="0"/>
              </a:rPr>
              <a:t>Storage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035002" y="5029723"/>
            <a:ext cx="1518711" cy="496306"/>
            <a:chOff x="2120601" y="4821378"/>
            <a:chExt cx="1518711" cy="496306"/>
          </a:xfrm>
        </p:grpSpPr>
        <p:cxnSp>
          <p:nvCxnSpPr>
            <p:cNvPr id="32" name="Straight Arrow Connector 31"/>
            <p:cNvCxnSpPr>
              <a:stCxn id="5" idx="3"/>
            </p:cNvCxnSpPr>
            <p:nvPr/>
          </p:nvCxnSpPr>
          <p:spPr bwMode="auto">
            <a:xfrm flipV="1">
              <a:off x="2120601" y="5274121"/>
              <a:ext cx="1518711" cy="1143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Rectangle 32"/>
            <p:cNvSpPr/>
            <p:nvPr/>
          </p:nvSpPr>
          <p:spPr>
            <a:xfrm>
              <a:off x="2167284" y="4821378"/>
              <a:ext cx="116570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100" b="1" i="1" dirty="0">
                  <a:latin typeface="Arial Narrow" pitchFamily="34" charset="0"/>
                </a:rPr>
                <a:t>1. Virtual Address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79988" y="5056074"/>
              <a:ext cx="69762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100" b="1" i="1" dirty="0">
                  <a:latin typeface="Arial Narrow" pitchFamily="34" charset="0"/>
                </a:rPr>
                <a:t>12345678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922543" y="3483339"/>
            <a:ext cx="775445" cy="1643717"/>
            <a:chOff x="3008142" y="3483338"/>
            <a:chExt cx="775445" cy="1643717"/>
          </a:xfrm>
        </p:grpSpPr>
        <p:cxnSp>
          <p:nvCxnSpPr>
            <p:cNvPr id="37" name="Straight Arrow Connector 36"/>
            <p:cNvCxnSpPr>
              <a:endCxn id="16" idx="2"/>
            </p:cNvCxnSpPr>
            <p:nvPr/>
          </p:nvCxnSpPr>
          <p:spPr bwMode="auto">
            <a:xfrm flipH="1" flipV="1">
              <a:off x="3008142" y="3483338"/>
              <a:ext cx="775445" cy="164371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Rectangle 37"/>
            <p:cNvSpPr/>
            <p:nvPr/>
          </p:nvSpPr>
          <p:spPr>
            <a:xfrm rot="3882162">
              <a:off x="3074010" y="3808433"/>
              <a:ext cx="7873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100" b="1" i="1" dirty="0">
                  <a:latin typeface="Arial Narrow" pitchFamily="34" charset="0"/>
                </a:rPr>
                <a:t>2a. TLB Hit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956470" y="3691683"/>
            <a:ext cx="1116691" cy="1615126"/>
            <a:chOff x="4042069" y="3483338"/>
            <a:chExt cx="1116691" cy="1615126"/>
          </a:xfrm>
        </p:grpSpPr>
        <p:cxnSp>
          <p:nvCxnSpPr>
            <p:cNvPr id="42" name="Straight Arrow Connector 41"/>
            <p:cNvCxnSpPr>
              <a:endCxn id="30" idx="2"/>
            </p:cNvCxnSpPr>
            <p:nvPr/>
          </p:nvCxnSpPr>
          <p:spPr bwMode="auto">
            <a:xfrm flipV="1">
              <a:off x="4042069" y="3483338"/>
              <a:ext cx="1116691" cy="1615126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Rectangle 44"/>
            <p:cNvSpPr/>
            <p:nvPr/>
          </p:nvSpPr>
          <p:spPr>
            <a:xfrm rot="18231091">
              <a:off x="4351176" y="3870300"/>
              <a:ext cx="89640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100" b="1" i="1" dirty="0">
                  <a:latin typeface="Arial Narrow" pitchFamily="34" charset="0"/>
                </a:rPr>
                <a:t>2b. TLB Miss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820233" y="3577832"/>
            <a:ext cx="1166040" cy="1674958"/>
            <a:chOff x="3905833" y="3369487"/>
            <a:chExt cx="1166040" cy="1674958"/>
          </a:xfrm>
        </p:grpSpPr>
        <p:cxnSp>
          <p:nvCxnSpPr>
            <p:cNvPr id="44" name="Straight Arrow Connector 43"/>
            <p:cNvCxnSpPr>
              <a:endCxn id="9" idx="0"/>
            </p:cNvCxnSpPr>
            <p:nvPr/>
          </p:nvCxnSpPr>
          <p:spPr bwMode="auto">
            <a:xfrm flipH="1">
              <a:off x="3905833" y="3374455"/>
              <a:ext cx="1166040" cy="166999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Rectangle 54"/>
            <p:cNvSpPr/>
            <p:nvPr/>
          </p:nvSpPr>
          <p:spPr>
            <a:xfrm rot="18330596">
              <a:off x="3928759" y="3751002"/>
              <a:ext cx="10246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100" b="1" i="1" dirty="0">
                  <a:latin typeface="Arial Narrow" pitchFamily="34" charset="0"/>
                </a:rPr>
                <a:t>3a. TLB Update</a:t>
              </a:r>
            </a:p>
          </p:txBody>
        </p:sp>
      </p:grpSp>
      <p:sp>
        <p:nvSpPr>
          <p:cNvPr id="61" name="Rectangle 60"/>
          <p:cNvSpPr/>
          <p:nvPr/>
        </p:nvSpPr>
        <p:spPr bwMode="auto">
          <a:xfrm>
            <a:off x="7988241" y="2145356"/>
            <a:ext cx="302559" cy="13379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8246723" y="2145356"/>
            <a:ext cx="302559" cy="13379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8505205" y="2145356"/>
            <a:ext cx="246888" cy="13379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990008" y="1908678"/>
            <a:ext cx="2423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sz="1000" b="1" dirty="0">
                <a:latin typeface="Arial Narrow" pitchFamily="34" charset="0"/>
              </a:rPr>
              <a:t>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248043" y="1908678"/>
            <a:ext cx="2423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sz="1000" b="1" dirty="0">
                <a:latin typeface="Arial Narrow" pitchFamily="34" charset="0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06078" y="1908678"/>
            <a:ext cx="2423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sz="1000" b="1" dirty="0">
                <a:latin typeface="Arial Narrow" pitchFamily="34" charset="0"/>
              </a:rPr>
              <a:t>2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6219054" y="3374455"/>
            <a:ext cx="1251594" cy="1646124"/>
            <a:chOff x="5304654" y="3166110"/>
            <a:chExt cx="1251594" cy="1646124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304654" y="3166110"/>
              <a:ext cx="1251594" cy="1646124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68"/>
            <p:cNvSpPr/>
            <p:nvPr/>
          </p:nvSpPr>
          <p:spPr>
            <a:xfrm rot="3178271">
              <a:off x="5353629" y="3922151"/>
              <a:ext cx="9605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100" b="1" i="1" dirty="0">
                  <a:latin typeface="Arial Narrow" pitchFamily="34" charset="0"/>
                </a:rPr>
                <a:t>3c. Page Fault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281930" y="3199510"/>
            <a:ext cx="1325879" cy="1736284"/>
            <a:chOff x="5367529" y="2991165"/>
            <a:chExt cx="1325879" cy="1736284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 flipH="1" flipV="1">
              <a:off x="5367529" y="2991165"/>
              <a:ext cx="1325879" cy="1736284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Rectangle 69"/>
            <p:cNvSpPr/>
            <p:nvPr/>
          </p:nvSpPr>
          <p:spPr>
            <a:xfrm rot="3178271">
              <a:off x="5491895" y="3709143"/>
              <a:ext cx="134524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100" b="1" i="1" dirty="0">
                  <a:latin typeface="Arial Narrow" pitchFamily="34" charset="0"/>
                </a:rPr>
                <a:t>5. Page Table Update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966619" y="3172079"/>
            <a:ext cx="2989638" cy="2083197"/>
            <a:chOff x="3052219" y="2963733"/>
            <a:chExt cx="2989638" cy="2083197"/>
          </a:xfrm>
        </p:grpSpPr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3052219" y="2963733"/>
              <a:ext cx="2989638" cy="2083197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miter lim="800000"/>
              <a:headEnd type="arrow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Rectangle 72"/>
            <p:cNvSpPr/>
            <p:nvPr/>
          </p:nvSpPr>
          <p:spPr>
            <a:xfrm rot="2049883">
              <a:off x="4843630" y="4564124"/>
              <a:ext cx="92204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100" b="1" i="1" dirty="0">
                  <a:latin typeface="Arial Narrow" pitchFamily="34" charset="0"/>
                </a:rPr>
                <a:t>4. Page Swap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219054" y="886878"/>
            <a:ext cx="2073444" cy="1936885"/>
            <a:chOff x="5304654" y="678532"/>
            <a:chExt cx="2073444" cy="1936885"/>
          </a:xfrm>
        </p:grpSpPr>
        <p:grpSp>
          <p:nvGrpSpPr>
            <p:cNvPr id="89" name="Group 88"/>
            <p:cNvGrpSpPr/>
            <p:nvPr/>
          </p:nvGrpSpPr>
          <p:grpSpPr>
            <a:xfrm>
              <a:off x="5367528" y="2353807"/>
              <a:ext cx="1709279" cy="261610"/>
              <a:chOff x="5367528" y="2353807"/>
              <a:chExt cx="1709279" cy="26161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532794" y="2353807"/>
                <a:ext cx="154401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100" b="1" i="1" dirty="0">
                    <a:latin typeface="Arial Narrow" pitchFamily="34" charset="0"/>
                  </a:rPr>
                  <a:t>3b. Invalid Page Request</a:t>
                </a:r>
              </a:p>
            </p:txBody>
          </p:sp>
          <p:cxnSp>
            <p:nvCxnSpPr>
              <p:cNvPr id="64" name="Straight Arrow Connector 63"/>
              <p:cNvCxnSpPr>
                <a:stCxn id="61" idx="1"/>
                <a:endCxn id="30" idx="3"/>
              </p:cNvCxnSpPr>
              <p:nvPr/>
            </p:nvCxnSpPr>
            <p:spPr bwMode="auto">
              <a:xfrm flipH="1">
                <a:off x="5367528" y="2606001"/>
                <a:ext cx="1706313" cy="0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chemeClr val="tx1"/>
                </a:solidFill>
                <a:prstDash val="dash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0" name="Group 89"/>
            <p:cNvGrpSpPr/>
            <p:nvPr/>
          </p:nvGrpSpPr>
          <p:grpSpPr>
            <a:xfrm>
              <a:off x="5304654" y="678532"/>
              <a:ext cx="2073444" cy="1806080"/>
              <a:chOff x="5304654" y="678532"/>
              <a:chExt cx="2073444" cy="1806080"/>
            </a:xfrm>
          </p:grpSpPr>
          <p:sp>
            <p:nvSpPr>
              <p:cNvPr id="57" name="Explosion 2 56"/>
              <p:cNvSpPr/>
              <p:nvPr/>
            </p:nvSpPr>
            <p:spPr bwMode="auto">
              <a:xfrm rot="1569630">
                <a:off x="6126930" y="678532"/>
                <a:ext cx="1251168" cy="1045773"/>
              </a:xfrm>
              <a:prstGeom prst="irregularSeal2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Tahoma" pitchFamily="34" charset="0"/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 bwMode="auto">
              <a:xfrm flipV="1">
                <a:off x="5304654" y="1530092"/>
                <a:ext cx="919552" cy="954520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9" name="Rectangle 38"/>
              <p:cNvSpPr/>
              <p:nvPr/>
            </p:nvSpPr>
            <p:spPr>
              <a:xfrm>
                <a:off x="6219560" y="1022550"/>
                <a:ext cx="94769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100" b="1" i="1" dirty="0">
                    <a:latin typeface="Arial Narrow" pitchFamily="34" charset="0"/>
                  </a:rPr>
                  <a:t>Segmentation</a:t>
                </a:r>
              </a:p>
              <a:p>
                <a:pPr algn="ctr" eaLnBrk="0" hangingPunct="0"/>
                <a:r>
                  <a:rPr lang="en-US" sz="1100" b="1" i="1" dirty="0">
                    <a:latin typeface="Arial Narrow" pitchFamily="34" charset="0"/>
                  </a:rPr>
                  <a:t>Fault</a:t>
                </a: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3890980" y="1485554"/>
            <a:ext cx="2182181" cy="868148"/>
            <a:chOff x="2976579" y="1277208"/>
            <a:chExt cx="2182181" cy="868148"/>
          </a:xfrm>
        </p:grpSpPr>
        <p:cxnSp>
          <p:nvCxnSpPr>
            <p:cNvPr id="65" name="Straight Arrow Connector 64"/>
            <p:cNvCxnSpPr/>
            <p:nvPr/>
          </p:nvCxnSpPr>
          <p:spPr bwMode="auto">
            <a:xfrm>
              <a:off x="2976579" y="1530092"/>
              <a:ext cx="0" cy="406919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Arrow Connector 71"/>
            <p:cNvCxnSpPr/>
            <p:nvPr/>
          </p:nvCxnSpPr>
          <p:spPr bwMode="auto">
            <a:xfrm flipH="1">
              <a:off x="2976579" y="1530092"/>
              <a:ext cx="2182181" cy="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Straight Arrow Connector 73"/>
            <p:cNvCxnSpPr>
              <a:endCxn id="30" idx="0"/>
            </p:cNvCxnSpPr>
            <p:nvPr/>
          </p:nvCxnSpPr>
          <p:spPr bwMode="auto">
            <a:xfrm>
              <a:off x="5147232" y="1738437"/>
              <a:ext cx="11528" cy="406919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Rectangle 74"/>
            <p:cNvSpPr/>
            <p:nvPr/>
          </p:nvSpPr>
          <p:spPr>
            <a:xfrm>
              <a:off x="3535351" y="1277208"/>
              <a:ext cx="83869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100" b="1" i="1" dirty="0">
                  <a:latin typeface="Arial Narrow" pitchFamily="34" charset="0"/>
                </a:rPr>
                <a:t>3a. Page Hit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044146" y="3483339"/>
            <a:ext cx="803955" cy="1537241"/>
            <a:chOff x="2129745" y="3274993"/>
            <a:chExt cx="803955" cy="1537241"/>
          </a:xfrm>
        </p:grpSpPr>
        <p:sp>
          <p:nvSpPr>
            <p:cNvPr id="77" name="Rectangle 76"/>
            <p:cNvSpPr/>
            <p:nvPr/>
          </p:nvSpPr>
          <p:spPr>
            <a:xfrm rot="17786365">
              <a:off x="2030730" y="3860965"/>
              <a:ext cx="69121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100" b="1" i="1" dirty="0">
                  <a:latin typeface="Arial Narrow" pitchFamily="34" charset="0"/>
                </a:rPr>
                <a:t>R/W Data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 flipV="1">
              <a:off x="2129745" y="3274993"/>
              <a:ext cx="803955" cy="1537241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miter lim="800000"/>
              <a:headEnd type="arrow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Rectangle 29"/>
          <p:cNvSpPr/>
          <p:nvPr/>
        </p:nvSpPr>
        <p:spPr bwMode="auto">
          <a:xfrm>
            <a:off x="5864392" y="2145356"/>
            <a:ext cx="417536" cy="1337982"/>
          </a:xfrm>
          <a:prstGeom prst="rect">
            <a:avLst/>
          </a:prstGeom>
          <a:solidFill>
            <a:srgbClr val="9900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5476922" y="2713960"/>
            <a:ext cx="116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i="1" dirty="0">
                <a:latin typeface="Arial Narrow" pitchFamily="34" charset="0"/>
              </a:rPr>
              <a:t>Page Table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44569" y="5044446"/>
            <a:ext cx="551329" cy="47737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40567" y="5098464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en-US" b="1" i="1" dirty="0">
                <a:latin typeface="Arial Narrow" pitchFamily="34" charset="0"/>
              </a:rPr>
              <a:t>TLB</a:t>
            </a:r>
          </a:p>
        </p:txBody>
      </p:sp>
    </p:spTree>
    <p:extLst>
      <p:ext uri="{BB962C8B-B14F-4D97-AF65-F5344CB8AC3E}">
        <p14:creationId xmlns:p14="http://schemas.microsoft.com/office/powerpoint/2010/main" val="24893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Replacement Algorithms</a:t>
            </a:r>
          </a:p>
        </p:txBody>
      </p:sp>
      <p:sp>
        <p:nvSpPr>
          <p:cNvPr id="25323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Random (RAND)</a:t>
            </a:r>
          </a:p>
          <a:p>
            <a:pPr lvl="1"/>
            <a:r>
              <a:rPr lang="en-US" dirty="0"/>
              <a:t>choose any page to replace at random</a:t>
            </a:r>
          </a:p>
          <a:p>
            <a:r>
              <a:rPr lang="en-US" dirty="0" err="1"/>
              <a:t>Belady’s</a:t>
            </a:r>
            <a:r>
              <a:rPr lang="en-US" dirty="0"/>
              <a:t> Optimal Algorithm</a:t>
            </a:r>
          </a:p>
          <a:p>
            <a:pPr lvl="1"/>
            <a:r>
              <a:rPr lang="en-US" dirty="0"/>
              <a:t>best but unrealizable – used for comparison</a:t>
            </a:r>
          </a:p>
          <a:p>
            <a:r>
              <a:rPr lang="en-US" dirty="0"/>
              <a:t>First-In, First-Out (FIFO)</a:t>
            </a:r>
          </a:p>
          <a:p>
            <a:pPr lvl="1"/>
            <a:r>
              <a:rPr lang="en-US" dirty="0"/>
              <a:t>for the dogs, forget ‘</a:t>
            </a:r>
            <a:r>
              <a:rPr lang="en-US" dirty="0" err="1"/>
              <a:t>em</a:t>
            </a:r>
            <a:endParaRPr lang="en-US" dirty="0"/>
          </a:p>
          <a:p>
            <a:r>
              <a:rPr lang="en-US" dirty="0"/>
              <a:t>Least Frequently Used (LFU)</a:t>
            </a:r>
          </a:p>
          <a:p>
            <a:pPr lvl="1"/>
            <a:r>
              <a:rPr lang="en-US" dirty="0"/>
              <a:t>strictly a straw-man for stack algorithms</a:t>
            </a:r>
          </a:p>
          <a:p>
            <a:r>
              <a:rPr lang="en-US" dirty="0"/>
              <a:t>Least Recently Used (LRU)</a:t>
            </a:r>
          </a:p>
          <a:p>
            <a:pPr lvl="1"/>
            <a:r>
              <a:rPr lang="en-US" dirty="0"/>
              <a:t>discard pages we have probably lost interest in</a:t>
            </a:r>
          </a:p>
          <a:p>
            <a:r>
              <a:rPr lang="en-US" dirty="0"/>
              <a:t>Clock – Not Recently Used (NRU)</a:t>
            </a:r>
          </a:p>
          <a:p>
            <a:pPr lvl="1"/>
            <a:r>
              <a:rPr lang="en-US" dirty="0"/>
              <a:t>efficient software LRU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1869EB-6BEA-40A0-AEC6-67ADF16F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0A4E-8B1A-47AE-ABA7-84414B34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2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nkey programmers">
            <a:extLst>
              <a:ext uri="{FF2B5EF4-FFF2-40B4-BE49-F238E27FC236}">
                <a16:creationId xmlns:a16="http://schemas.microsoft.com/office/drawing/2014/main" id="{541F3F45-3494-4844-B869-92B6B1BEC97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8F3E42C3-0146-41D4-98D1-826C8870EFD0}"/>
              </a:ext>
            </a:extLst>
          </p:cNvPr>
          <p:cNvSpPr/>
          <p:nvPr/>
        </p:nvSpPr>
        <p:spPr>
          <a:xfrm>
            <a:off x="4434348" y="324464"/>
            <a:ext cx="2182761" cy="1229032"/>
          </a:xfrm>
          <a:prstGeom prst="cloudCallout">
            <a:avLst>
              <a:gd name="adj1" fmla="val 91605"/>
              <a:gd name="adj2" fmla="val 52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Be Safe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B1758-187B-4E58-A8B9-4D2448FA9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7633">
            <a:off x="7704102" y="1889526"/>
            <a:ext cx="1246948" cy="10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7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#19: Before C Starts…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What happens when your computer boots up?</a:t>
            </a:r>
          </a:p>
          <a:p>
            <a:pPr lvl="1"/>
            <a:r>
              <a:rPr lang="en-US" sz="1300" dirty="0"/>
              <a:t>Execution starts at the reset vector.</a:t>
            </a:r>
          </a:p>
          <a:p>
            <a:pPr lvl="1">
              <a:spcBef>
                <a:spcPts val="200"/>
              </a:spcBef>
            </a:pPr>
            <a:r>
              <a:rPr lang="en-US" sz="1300" dirty="0"/>
              <a:t>Assembler code configures and initializes the CPU core, putting it into a clean state to avoid Lock Step exceptions when saving state later.</a:t>
            </a:r>
          </a:p>
          <a:p>
            <a:pPr lvl="1">
              <a:spcBef>
                <a:spcPts val="200"/>
              </a:spcBef>
            </a:pPr>
            <a:r>
              <a:rPr lang="en-US" sz="1300" dirty="0"/>
              <a:t>MMU configured for RAM access, rest of the flash, and on-chip peripherals. Reconfiguring the TLB entries describing flash often requires to code to be copied to and executed from RAM.</a:t>
            </a:r>
          </a:p>
          <a:p>
            <a:pPr lvl="1">
              <a:spcBef>
                <a:spcPts val="200"/>
              </a:spcBef>
            </a:pPr>
            <a:r>
              <a:rPr lang="en-US" sz="1300" dirty="0"/>
              <a:t>Watchdog configured to prevent timeout during initialization.</a:t>
            </a:r>
          </a:p>
          <a:p>
            <a:pPr lvl="1">
              <a:spcBef>
                <a:spcPts val="200"/>
              </a:spcBef>
            </a:pPr>
            <a:r>
              <a:rPr lang="en-US" sz="1300" dirty="0"/>
              <a:t>ECC RAM and caches initialized.</a:t>
            </a:r>
          </a:p>
          <a:p>
            <a:pPr lvl="1">
              <a:spcBef>
                <a:spcPts val="200"/>
              </a:spcBef>
            </a:pPr>
            <a:r>
              <a:rPr lang="en-US" sz="1300" dirty="0"/>
              <a:t>Variables initialized for C by copying the </a:t>
            </a:r>
            <a:r>
              <a:rPr lang="en-US" sz="1300" dirty="0" err="1"/>
              <a:t>init</a:t>
            </a:r>
            <a:r>
              <a:rPr lang="en-US" sz="1300" dirty="0"/>
              <a:t> values from flash to RAM.</a:t>
            </a:r>
          </a:p>
          <a:p>
            <a:pPr lvl="1">
              <a:spcBef>
                <a:spcPts val="200"/>
              </a:spcBef>
            </a:pPr>
            <a:r>
              <a:rPr lang="en-US" sz="1300" dirty="0"/>
              <a:t>If RAM code is needed (e.g. for flash programming functions), after copying the data cache has to be cleaned, write buffer synchronized and instruction cache invalidated, to force it re-reading the updated code.</a:t>
            </a:r>
          </a:p>
          <a:p>
            <a:pPr lvl="1">
              <a:spcBef>
                <a:spcPts val="200"/>
              </a:spcBef>
            </a:pPr>
            <a:r>
              <a:rPr lang="en-US" sz="1300" dirty="0"/>
              <a:t>Call stack, C stack, small data pointer </a:t>
            </a:r>
            <a:r>
              <a:rPr lang="en-US" sz="1300" dirty="0" err="1"/>
              <a:t>etc</a:t>
            </a:r>
            <a:r>
              <a:rPr lang="en-US" sz="1300" dirty="0"/>
              <a:t>… have to be set up.</a:t>
            </a:r>
          </a:p>
          <a:p>
            <a:pPr lvl="1">
              <a:spcBef>
                <a:spcPts val="200"/>
              </a:spcBef>
            </a:pPr>
            <a:r>
              <a:rPr lang="en-US" sz="1300" dirty="0"/>
              <a:t>Then finally main() can be called.</a:t>
            </a:r>
          </a:p>
          <a:p>
            <a:r>
              <a:rPr lang="en-US" sz="2000" dirty="0"/>
              <a:t>In main(), initialization continues…</a:t>
            </a:r>
          </a:p>
          <a:p>
            <a:pPr lvl="1"/>
            <a:r>
              <a:rPr lang="en-US" sz="1300" dirty="0"/>
              <a:t>Setup interrupts and exception handling mechanisms.</a:t>
            </a:r>
          </a:p>
          <a:p>
            <a:pPr lvl="1">
              <a:spcBef>
                <a:spcPts val="200"/>
              </a:spcBef>
            </a:pPr>
            <a:r>
              <a:rPr lang="en-US" sz="1300" dirty="0"/>
              <a:t>Self Test Control Unit, Fault Collection and Control Unit initialized.</a:t>
            </a:r>
          </a:p>
          <a:p>
            <a:pPr lvl="1">
              <a:spcBef>
                <a:spcPts val="200"/>
              </a:spcBef>
            </a:pPr>
            <a:r>
              <a:rPr lang="en-US" sz="1300" dirty="0"/>
              <a:t>CPU run modes initialized, peripheral clocks enabled, and configured.</a:t>
            </a:r>
          </a:p>
          <a:p>
            <a:pPr lvl="1">
              <a:spcBef>
                <a:spcPts val="200"/>
              </a:spcBef>
            </a:pPr>
            <a:r>
              <a:rPr lang="en-US" sz="1300" dirty="0"/>
              <a:t>PLL set up, timing adjusted for the high clock.</a:t>
            </a:r>
          </a:p>
          <a:p>
            <a:pPr lvl="1">
              <a:spcBef>
                <a:spcPts val="200"/>
              </a:spcBef>
            </a:pPr>
            <a:r>
              <a:rPr lang="en-US" sz="1300" dirty="0"/>
              <a:t>Then all peripherals and subsystems have to be initialized.</a:t>
            </a:r>
          </a:p>
          <a:p>
            <a:pPr lvl="1">
              <a:spcBef>
                <a:spcPts val="200"/>
              </a:spcBef>
            </a:pPr>
            <a:r>
              <a:rPr lang="en-US" sz="1300" dirty="0"/>
              <a:t>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EEF2E-F4A1-452E-9B80-F89541C8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(18)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0C682-B0BA-4617-AA20-09C81C07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2520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is a program started?</a:t>
            </a:r>
          </a:p>
          <a:p>
            <a:pPr lvl="1"/>
            <a:r>
              <a:rPr lang="en-US" dirty="0"/>
              <a:t>Start a process with no pages in memory (pure demand paging).</a:t>
            </a:r>
          </a:p>
          <a:p>
            <a:pPr lvl="1"/>
            <a:r>
              <a:rPr lang="en-US" dirty="0"/>
              <a:t>Place in memory on a page fault.</a:t>
            </a:r>
          </a:p>
          <a:p>
            <a:r>
              <a:rPr lang="en-US" dirty="0"/>
              <a:t>At what point in a program’s execution can a page fault occur?</a:t>
            </a:r>
          </a:p>
          <a:p>
            <a:pPr lvl="1"/>
            <a:r>
              <a:rPr lang="en-US" dirty="0"/>
              <a:t>instruction fetch</a:t>
            </a:r>
          </a:p>
          <a:p>
            <a:pPr lvl="1"/>
            <a:r>
              <a:rPr lang="en-US" dirty="0"/>
              <a:t>operand fetch</a:t>
            </a:r>
          </a:p>
          <a:p>
            <a:pPr lvl="1"/>
            <a:r>
              <a:rPr lang="en-US" dirty="0"/>
              <a:t>operand store (any memory reference)</a:t>
            </a:r>
          </a:p>
          <a:p>
            <a:r>
              <a:rPr lang="en-US" dirty="0"/>
              <a:t>What is the worse case of page faulting?</a:t>
            </a:r>
          </a:p>
          <a:p>
            <a:pPr lvl="1"/>
            <a:r>
              <a:rPr lang="en-US" dirty="0"/>
              <a:t>VLIW or CISC instruction: Add C,A,B (C = A + B)</a:t>
            </a:r>
          </a:p>
          <a:p>
            <a:pPr lvl="1"/>
            <a:r>
              <a:rPr lang="en-US" dirty="0"/>
              <a:t>Instruction and all operands on different pages</a:t>
            </a:r>
          </a:p>
          <a:p>
            <a:pPr lvl="1"/>
            <a:r>
              <a:rPr lang="en-US" dirty="0"/>
              <a:t>4 possible page faults   )-: </a:t>
            </a:r>
            <a:r>
              <a:rPr lang="en-US" dirty="0" err="1"/>
              <a:t>slooooow</a:t>
            </a:r>
            <a:r>
              <a:rPr lang="en-US" dirty="0"/>
              <a:t> :-(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CE6192-225B-4639-9063-BF013E4F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93EFB-1A8C-484D-80B1-D5A4AF1E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7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2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2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2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2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2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2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2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20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20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20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00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9464-1D18-4904-8C60-A5256A02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Paging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732D6-6DB1-445B-A9A7-CA6BAC5F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Virtual Memory (18)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CBED-F0F9-4FB9-8738-F16489B1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78D3EF-B2E6-43FC-9499-BC172A2A0229}"/>
              </a:ext>
            </a:extLst>
          </p:cNvPr>
          <p:cNvSpPr/>
          <p:nvPr/>
        </p:nvSpPr>
        <p:spPr>
          <a:xfrm>
            <a:off x="7648577" y="4012141"/>
            <a:ext cx="1230489" cy="2393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35DBC00-8C1D-4D55-AC8D-30799432408F}"/>
              </a:ext>
            </a:extLst>
          </p:cNvPr>
          <p:cNvGraphicFramePr>
            <a:graphicFrameLocks noGrp="1"/>
          </p:cNvGraphicFramePr>
          <p:nvPr/>
        </p:nvGraphicFramePr>
        <p:xfrm>
          <a:off x="2979211" y="3917312"/>
          <a:ext cx="1188720" cy="2103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642550840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87419"/>
                  </a:ext>
                </a:extLst>
              </a:tr>
              <a:tr h="191193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35698"/>
                  </a:ext>
                </a:extLst>
              </a:tr>
              <a:tr h="191193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167262"/>
                  </a:ext>
                </a:extLst>
              </a:tr>
              <a:tr h="191193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646329"/>
                  </a:ext>
                </a:extLst>
              </a:tr>
              <a:tr h="191193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85671"/>
                  </a:ext>
                </a:extLst>
              </a:tr>
              <a:tr h="191193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353101"/>
                  </a:ext>
                </a:extLst>
              </a:tr>
              <a:tr h="1911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Frane</a:t>
                      </a:r>
                      <a:r>
                        <a:rPr lang="en-US" sz="1200" b="1" dirty="0"/>
                        <a:t> # | Flags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63224"/>
                  </a:ext>
                </a:extLst>
              </a:tr>
              <a:tr h="191193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85886"/>
                  </a:ext>
                </a:extLst>
              </a:tr>
              <a:tr h="191193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714311"/>
                  </a:ext>
                </a:extLst>
              </a:tr>
              <a:tr h="191193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964915"/>
                  </a:ext>
                </a:extLst>
              </a:tr>
              <a:tr h="191193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32480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BC6AC59-97C2-460E-8AEF-8FC1758F7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67078"/>
              </p:ext>
            </p:extLst>
          </p:nvPr>
        </p:nvGraphicFramePr>
        <p:xfrm>
          <a:off x="3460399" y="3165570"/>
          <a:ext cx="210312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171666278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83271463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Page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2"/>
                          </a:solidFill>
                        </a:rPr>
                        <a:t>Offset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4907"/>
                  </a:ext>
                </a:extLst>
              </a:tr>
            </a:tbl>
          </a:graphicData>
        </a:graphic>
      </p:graphicFrame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2907BD6-ECE1-4AD5-A178-2BC060D0FFCF}"/>
              </a:ext>
            </a:extLst>
          </p:cNvPr>
          <p:cNvCxnSpPr>
            <a:cxnSpLocks/>
            <a:endCxn id="37" idx="0"/>
          </p:cNvCxnSpPr>
          <p:nvPr/>
        </p:nvCxnSpPr>
        <p:spPr>
          <a:xfrm rot="5400000">
            <a:off x="2328356" y="3537003"/>
            <a:ext cx="1647416" cy="1361751"/>
          </a:xfrm>
          <a:prstGeom prst="bentConnector3">
            <a:avLst>
              <a:gd name="adj1" fmla="val 1584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45C87AE-42A1-40D6-8CEB-78984C9552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7298" y="3495739"/>
            <a:ext cx="1916873" cy="1713738"/>
          </a:xfrm>
          <a:prstGeom prst="bentConnector3">
            <a:avLst>
              <a:gd name="adj1" fmla="val 1147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A94FDA2-CCD0-46A0-9DB2-6C8D81DE4768}"/>
              </a:ext>
            </a:extLst>
          </p:cNvPr>
          <p:cNvSpPr/>
          <p:nvPr/>
        </p:nvSpPr>
        <p:spPr>
          <a:xfrm>
            <a:off x="7648577" y="5321652"/>
            <a:ext cx="1230489" cy="180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A253E-A57E-4A78-80B5-75D15AFF4265}"/>
              </a:ext>
            </a:extLst>
          </p:cNvPr>
          <p:cNvSpPr/>
          <p:nvPr/>
        </p:nvSpPr>
        <p:spPr>
          <a:xfrm>
            <a:off x="1843647" y="6325248"/>
            <a:ext cx="1296123" cy="191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Page Table </a:t>
            </a:r>
            <a:r>
              <a:rPr lang="en-US" sz="1200" b="1" dirty="0" err="1">
                <a:solidFill>
                  <a:schemeClr val="tx1"/>
                </a:solidFill>
              </a:rPr>
              <a:t>Ptr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267E2B6-D6A9-4CA3-B976-577AE8930371}"/>
              </a:ext>
            </a:extLst>
          </p:cNvPr>
          <p:cNvSpPr/>
          <p:nvPr/>
        </p:nvSpPr>
        <p:spPr>
          <a:xfrm>
            <a:off x="2379748" y="5041586"/>
            <a:ext cx="182880" cy="1828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+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752651-887B-4CAB-9E94-72DABA5E4154}"/>
              </a:ext>
            </a:extLst>
          </p:cNvPr>
          <p:cNvCxnSpPr>
            <a:stCxn id="37" idx="6"/>
          </p:cNvCxnSpPr>
          <p:nvPr/>
        </p:nvCxnSpPr>
        <p:spPr>
          <a:xfrm>
            <a:off x="2562628" y="5133026"/>
            <a:ext cx="41658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CA8B52-16F0-43C6-B020-2D455FE122DB}"/>
              </a:ext>
            </a:extLst>
          </p:cNvPr>
          <p:cNvCxnSpPr>
            <a:cxnSpLocks/>
          </p:cNvCxnSpPr>
          <p:nvPr/>
        </p:nvCxnSpPr>
        <p:spPr>
          <a:xfrm flipV="1">
            <a:off x="2471188" y="5224466"/>
            <a:ext cx="0" cy="11007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80DEAA6-D63A-4AFB-B4DE-07785880642C}"/>
              </a:ext>
            </a:extLst>
          </p:cNvPr>
          <p:cNvSpPr/>
          <p:nvPr/>
        </p:nvSpPr>
        <p:spPr>
          <a:xfrm>
            <a:off x="5594001" y="5311045"/>
            <a:ext cx="1385996" cy="191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Frame # | Offset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C0920BE-AC8F-487E-894E-0127E76F99F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6979997" y="5395460"/>
            <a:ext cx="668580" cy="11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30826C-4A2D-4686-AED0-385B1253EAFD}"/>
              </a:ext>
            </a:extLst>
          </p:cNvPr>
          <p:cNvSpPr txBox="1"/>
          <p:nvPr/>
        </p:nvSpPr>
        <p:spPr>
          <a:xfrm>
            <a:off x="7421105" y="3654778"/>
            <a:ext cx="16854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Main Memory</a:t>
            </a:r>
            <a:endParaRPr lang="en-US" sz="1600" dirty="0"/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09E0D159-2FA7-42DC-95F6-FF92B40F438D}"/>
              </a:ext>
            </a:extLst>
          </p:cNvPr>
          <p:cNvSpPr txBox="1">
            <a:spLocks noChangeArrowheads="1"/>
          </p:cNvSpPr>
          <p:nvPr/>
        </p:nvSpPr>
        <p:spPr>
          <a:xfrm>
            <a:off x="572493" y="1233489"/>
            <a:ext cx="10047884" cy="1533881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page number as an index into the page table, which then contains the physical frame holding that page.</a:t>
            </a:r>
          </a:p>
          <a:p>
            <a:r>
              <a:rPr lang="en-US" dirty="0"/>
              <a:t>Typical Flag bits: Present, Accessed, Modified, various protection-related bits.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AA07607-2D4A-4D98-89CF-06FB2A79DA06}"/>
              </a:ext>
            </a:extLst>
          </p:cNvPr>
          <p:cNvSpPr txBox="1"/>
          <p:nvPr/>
        </p:nvSpPr>
        <p:spPr>
          <a:xfrm>
            <a:off x="3468587" y="263307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Logical Address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6C70E3-5735-4863-85E4-21272968CCB5}"/>
              </a:ext>
            </a:extLst>
          </p:cNvPr>
          <p:cNvSpPr txBox="1"/>
          <p:nvPr/>
        </p:nvSpPr>
        <p:spPr>
          <a:xfrm>
            <a:off x="5476877" y="560587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28168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5" grpId="0" animBg="1"/>
      <p:bldP spid="36" grpId="0" animBg="1"/>
      <p:bldP spid="37" grpId="0" animBg="1"/>
      <p:bldP spid="49" grpId="0" animBg="1"/>
      <p:bldP spid="60" grpId="0"/>
      <p:bldP spid="63" grpId="0" build="p" autoUpdateAnimBg="0"/>
      <p:bldP spid="64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Hardware</a:t>
            </a:r>
          </a:p>
        </p:txBody>
      </p:sp>
      <p:sp>
        <p:nvSpPr>
          <p:cNvPr id="2493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2493" y="1233489"/>
            <a:ext cx="9978067" cy="1792740"/>
          </a:xfrm>
        </p:spPr>
        <p:txBody>
          <a:bodyPr/>
          <a:lstStyle/>
          <a:p>
            <a:r>
              <a:rPr lang="en-US" dirty="0"/>
              <a:t>How large are page tables?</a:t>
            </a:r>
          </a:p>
          <a:p>
            <a:pPr lvl="1"/>
            <a:r>
              <a:rPr lang="en-US" dirty="0"/>
              <a:t>4G address space with 4K pages requires 4M entries (2</a:t>
            </a:r>
            <a:r>
              <a:rPr lang="en-US" baseline="30000" dirty="0"/>
              <a:t>32</a:t>
            </a:r>
            <a:r>
              <a:rPr lang="en-US" dirty="0"/>
              <a:t> / 2</a:t>
            </a:r>
            <a:r>
              <a:rPr lang="en-US" baseline="30000" dirty="0"/>
              <a:t>12</a:t>
            </a:r>
            <a:r>
              <a:rPr lang="en-US" dirty="0"/>
              <a:t> = 2</a:t>
            </a:r>
            <a:r>
              <a:rPr lang="en-US" baseline="30000" dirty="0"/>
              <a:t>22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8 byte page table entry </a:t>
            </a:r>
            <a:r>
              <a:rPr lang="en-US" dirty="0">
                <a:sym typeface="Wingdings 2"/>
              </a:rPr>
              <a:t> 4M entries = 32M memory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575C3-5E15-4EEF-B7C1-6DE01565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(18)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DB4C5-7385-4344-AF96-5A82FBEA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D974FA-FC0D-4FFF-878A-24012E087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93" y="2433193"/>
            <a:ext cx="9978067" cy="222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2060"/>
              </a:buClr>
            </a:pPr>
            <a:r>
              <a:rPr lang="en-US" sz="2400" kern="0" dirty="0"/>
              <a:t>Solutions?</a:t>
            </a:r>
          </a:p>
          <a:p>
            <a:pPr lvl="1"/>
            <a:r>
              <a:rPr lang="en-US" kern="0" dirty="0"/>
              <a:t>Put page tables in VM space.</a:t>
            </a:r>
          </a:p>
          <a:p>
            <a:pPr lvl="1">
              <a:spcBef>
                <a:spcPts val="0"/>
              </a:spcBef>
            </a:pPr>
            <a:r>
              <a:rPr lang="en-US" kern="0" dirty="0"/>
              <a:t>Most systems use multilevel page tables </a:t>
            </a:r>
          </a:p>
          <a:p>
            <a:pPr lvl="2">
              <a:spcBef>
                <a:spcPts val="600"/>
              </a:spcBef>
            </a:pPr>
            <a:r>
              <a:rPr lang="en-US" kern="0" dirty="0"/>
              <a:t>Top level page table validates entire address space.</a:t>
            </a:r>
          </a:p>
          <a:p>
            <a:pPr lvl="2">
              <a:spcBef>
                <a:spcPts val="0"/>
              </a:spcBef>
            </a:pPr>
            <a:r>
              <a:rPr lang="en-US" kern="0" dirty="0"/>
              <a:t>Second level page table only used if that part for part of address space.</a:t>
            </a:r>
          </a:p>
          <a:p>
            <a:pPr lvl="2">
              <a:spcBef>
                <a:spcPts val="0"/>
              </a:spcBef>
            </a:pPr>
            <a:r>
              <a:rPr lang="en-US" kern="0" dirty="0"/>
              <a:t>Second level tables can 	also be used for shared libraries.</a:t>
            </a:r>
          </a:p>
        </p:txBody>
      </p:sp>
    </p:spTree>
    <p:extLst>
      <p:ext uri="{BB962C8B-B14F-4D97-AF65-F5344CB8AC3E}">
        <p14:creationId xmlns:p14="http://schemas.microsoft.com/office/powerpoint/2010/main" val="285352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9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9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3443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1396" name="Object 4"/>
          <p:cNvGraphicFramePr>
            <a:graphicFrameLocks noChangeAspect="1"/>
          </p:cNvGraphicFramePr>
          <p:nvPr/>
        </p:nvGraphicFramePr>
        <p:xfrm>
          <a:off x="2108201" y="2774374"/>
          <a:ext cx="6810375" cy="374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904762" imgH="3172268" progId="Paint.Picture">
                  <p:embed/>
                </p:oleObj>
              </mc:Choice>
              <mc:Fallback>
                <p:oleObj name="Bitmap Image" r:id="rId3" imgW="4904762" imgH="3172268" progId="Paint.Picture">
                  <p:embed/>
                  <p:pic>
                    <p:nvPicPr>
                      <p:cNvPr id="2491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1" y="2774374"/>
                        <a:ext cx="6810375" cy="374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Simple Paging</a:t>
            </a:r>
          </a:p>
        </p:txBody>
      </p:sp>
      <p:sp>
        <p:nvSpPr>
          <p:cNvPr id="2491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Use page number as an index into the page table, which then contains the physical frame holding that 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582D2-DA5C-49B0-B999-AC74A01D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Virtual Memory (18)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49582" y="236566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Logical Address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51964" y="236566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Physical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C1110-DE6A-4EE1-BE60-DB467B71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2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9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1395" grpId="0" build="p"/>
      <p:bldP spid="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CF6987-A482-439E-8EA4-94285CEA8519}"/>
              </a:ext>
            </a:extLst>
          </p:cNvPr>
          <p:cNvSpPr/>
          <p:nvPr/>
        </p:nvSpPr>
        <p:spPr>
          <a:xfrm>
            <a:off x="6831436" y="2227019"/>
            <a:ext cx="2983288" cy="356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700"/>
            <a:ext cx="8229600" cy="631825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>
                <a:latin typeface="Comic Sans MS" panose="030F0702030302020204" pitchFamily="66" charset="0"/>
              </a:rPr>
              <a:t>Simple Paging Exercise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A0759-A584-4D9F-A54F-464E726F4F2A}"/>
              </a:ext>
            </a:extLst>
          </p:cNvPr>
          <p:cNvSpPr/>
          <p:nvPr/>
        </p:nvSpPr>
        <p:spPr>
          <a:xfrm>
            <a:off x="1329862" y="2227019"/>
            <a:ext cx="2323748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41372-0DA3-47A3-9672-D01A125646C3}"/>
              </a:ext>
            </a:extLst>
          </p:cNvPr>
          <p:cNvSpPr/>
          <p:nvPr/>
        </p:nvSpPr>
        <p:spPr>
          <a:xfrm>
            <a:off x="1518404" y="1860511"/>
            <a:ext cx="1847301" cy="33066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Tahoma" pitchFamily="34" charset="0"/>
              </a:rPr>
              <a:t>logical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DDD5B5-AC71-4F85-88A7-24034A901F37}"/>
              </a:ext>
            </a:extLst>
          </p:cNvPr>
          <p:cNvSpPr/>
          <p:nvPr/>
        </p:nvSpPr>
        <p:spPr>
          <a:xfrm>
            <a:off x="7184408" y="1860511"/>
            <a:ext cx="2031005" cy="33066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Tahoma" pitchFamily="34" charset="0"/>
              </a:rPr>
              <a:t>physical address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563435-AFDF-4503-A8AC-D787D23B02C2}"/>
              </a:ext>
            </a:extLst>
          </p:cNvPr>
          <p:cNvSpPr/>
          <p:nvPr/>
        </p:nvSpPr>
        <p:spPr>
          <a:xfrm>
            <a:off x="3886806" y="2298270"/>
            <a:ext cx="485044" cy="243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823A0B3-CF81-4556-9708-849FEE3270CD}"/>
              </a:ext>
            </a:extLst>
          </p:cNvPr>
          <p:cNvGraphicFramePr>
            <a:graphicFrameLocks noGrp="1"/>
          </p:cNvGraphicFramePr>
          <p:nvPr/>
        </p:nvGraphicFramePr>
        <p:xfrm>
          <a:off x="4551183" y="2041491"/>
          <a:ext cx="1345779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779">
                  <a:extLst>
                    <a:ext uri="{9D8B030D-6E8A-4147-A177-3AD203B41FA5}">
                      <a16:colId xmlns:a16="http://schemas.microsoft.com/office/drawing/2014/main" val="275806423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8612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2560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3534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3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...</a:t>
                      </a:r>
                    </a:p>
                  </a:txBody>
                  <a:tcPr>
                    <a:lnL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61134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3C1AA9-1A16-4B8F-8B98-5014801A4D84}"/>
              </a:ext>
            </a:extLst>
          </p:cNvPr>
          <p:cNvSpPr/>
          <p:nvPr/>
        </p:nvSpPr>
        <p:spPr>
          <a:xfrm>
            <a:off x="6139901" y="2298270"/>
            <a:ext cx="485044" cy="243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998C53-3CDC-4F6D-A13E-293BD97CF612}"/>
              </a:ext>
            </a:extLst>
          </p:cNvPr>
          <p:cNvSpPr/>
          <p:nvPr/>
        </p:nvSpPr>
        <p:spPr>
          <a:xfrm>
            <a:off x="4520257" y="1648332"/>
            <a:ext cx="1372491" cy="33066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Tahoma" pitchFamily="34" charset="0"/>
              </a:rPr>
              <a:t>page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BCBF7-FC84-4103-9CCA-8E783B4F7940}"/>
              </a:ext>
            </a:extLst>
          </p:cNvPr>
          <p:cNvSpPr txBox="1"/>
          <p:nvPr/>
        </p:nvSpPr>
        <p:spPr>
          <a:xfrm>
            <a:off x="557561" y="596345"/>
            <a:ext cx="9929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Tahoma" pitchFamily="34" charset="0"/>
              </a:rPr>
              <a:t>Consider a simple (1 level) byte addressable paging system with the following parameters: 2</a:t>
            </a:r>
            <a:r>
              <a:rPr lang="en-US" sz="2000" baseline="30000" dirty="0">
                <a:solidFill>
                  <a:prstClr val="black"/>
                </a:solidFill>
                <a:latin typeface="Tahoma" pitchFamily="34" charset="0"/>
              </a:rPr>
              <a:t>24</a:t>
            </a:r>
            <a:r>
              <a:rPr lang="en-US" sz="2000" dirty="0">
                <a:solidFill>
                  <a:prstClr val="black"/>
                </a:solidFill>
                <a:latin typeface="Tahoma" pitchFamily="34" charset="0"/>
              </a:rPr>
              <a:t> bytes of physical memory; page/frame size of 2</a:t>
            </a:r>
            <a:r>
              <a:rPr lang="en-US" sz="2000" baseline="30000" dirty="0">
                <a:solidFill>
                  <a:prstClr val="black"/>
                </a:solidFill>
                <a:latin typeface="Tahoma" pitchFamily="34" charset="0"/>
              </a:rPr>
              <a:t>11</a:t>
            </a:r>
            <a:r>
              <a:rPr lang="en-US" sz="2000" dirty="0">
                <a:solidFill>
                  <a:prstClr val="black"/>
                </a:solidFill>
                <a:latin typeface="Tahoma" pitchFamily="34" charset="0"/>
              </a:rPr>
              <a:t> bytes; 2</a:t>
            </a:r>
            <a:r>
              <a:rPr lang="en-US" sz="2000" baseline="30000" dirty="0">
                <a:solidFill>
                  <a:prstClr val="black"/>
                </a:solidFill>
                <a:latin typeface="Tahoma" pitchFamily="34" charset="0"/>
              </a:rPr>
              <a:t>9</a:t>
            </a:r>
            <a:r>
              <a:rPr lang="en-US" sz="2000" dirty="0">
                <a:solidFill>
                  <a:prstClr val="black"/>
                </a:solidFill>
                <a:latin typeface="Tahoma" pitchFamily="34" charset="0"/>
              </a:rPr>
              <a:t> pages of logical address space.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F86DB9-2F3C-4352-96C8-A829E1BE4CF1}"/>
              </a:ext>
            </a:extLst>
          </p:cNvPr>
          <p:cNvSpPr txBox="1"/>
          <p:nvPr/>
        </p:nvSpPr>
        <p:spPr>
          <a:xfrm>
            <a:off x="555586" y="3895692"/>
            <a:ext cx="992910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ts val="1800"/>
              </a:spcAft>
              <a:buFontTx/>
              <a:buAutoNum type="alphaLcPeriod"/>
              <a:tabLst>
                <a:tab pos="404813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Tahoma" pitchFamily="34" charset="0"/>
              </a:rPr>
              <a:t>How many bits are in a logical address?</a:t>
            </a:r>
          </a:p>
          <a:p>
            <a:pPr marL="457200" indent="-457200" fontAlgn="base">
              <a:spcBef>
                <a:spcPct val="0"/>
              </a:spcBef>
              <a:spcAft>
                <a:spcPts val="1800"/>
              </a:spcAft>
              <a:buFontTx/>
              <a:buAutoNum type="alphaLcPeriod"/>
              <a:tabLst>
                <a:tab pos="404813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Tahoma" pitchFamily="34" charset="0"/>
              </a:rPr>
              <a:t>How many bytes in a frame?</a:t>
            </a:r>
          </a:p>
          <a:p>
            <a:pPr marL="457200" indent="-457200" fontAlgn="base">
              <a:spcBef>
                <a:spcPct val="0"/>
              </a:spcBef>
              <a:spcAft>
                <a:spcPts val="1800"/>
              </a:spcAft>
              <a:buFontTx/>
              <a:buAutoNum type="alphaLcPeriod"/>
              <a:tabLst>
                <a:tab pos="404813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Tahoma" pitchFamily="34" charset="0"/>
              </a:rPr>
              <a:t>How many bits in the physical address specify the frame #?</a:t>
            </a:r>
          </a:p>
          <a:p>
            <a:pPr marL="457200" indent="-457200" fontAlgn="base">
              <a:spcBef>
                <a:spcPct val="0"/>
              </a:spcBef>
              <a:spcAft>
                <a:spcPts val="1800"/>
              </a:spcAft>
              <a:buFontTx/>
              <a:buAutoNum type="alphaLcPeriod"/>
              <a:tabLst>
                <a:tab pos="404813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Tahoma" pitchFamily="34" charset="0"/>
              </a:rPr>
              <a:t>What is the size of the logical address space?</a:t>
            </a:r>
          </a:p>
          <a:p>
            <a:pPr marL="457200" indent="-457200" fontAlgn="base">
              <a:spcBef>
                <a:spcPct val="0"/>
              </a:spcBef>
              <a:spcAft>
                <a:spcPts val="1800"/>
              </a:spcAft>
              <a:buFontTx/>
              <a:buAutoNum type="alphaLcPeriod"/>
              <a:tabLst>
                <a:tab pos="404813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Tahoma" pitchFamily="34" charset="0"/>
              </a:rPr>
              <a:t>How many bits in each page table entry?  (Include valid, dirty, and pin bits.)</a:t>
            </a:r>
          </a:p>
          <a:p>
            <a:pPr fontAlgn="base">
              <a:spcBef>
                <a:spcPct val="0"/>
              </a:spcBef>
              <a:spcAft>
                <a:spcPts val="180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Tahoma" pitchFamily="34" charset="0"/>
              </a:rPr>
              <a:t>f.	What is the size of a page table?</a:t>
            </a:r>
          </a:p>
        </p:txBody>
      </p:sp>
    </p:spTree>
    <p:extLst>
      <p:ext uri="{BB962C8B-B14F-4D97-AF65-F5344CB8AC3E}">
        <p14:creationId xmlns:p14="http://schemas.microsoft.com/office/powerpoint/2010/main" val="226680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CF6987-A482-439E-8EA4-94285CEA8519}"/>
              </a:ext>
            </a:extLst>
          </p:cNvPr>
          <p:cNvSpPr/>
          <p:nvPr/>
        </p:nvSpPr>
        <p:spPr>
          <a:xfrm>
            <a:off x="6831436" y="2227019"/>
            <a:ext cx="2983288" cy="356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700"/>
            <a:ext cx="8229600" cy="631825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>
                <a:latin typeface="Comic Sans MS" panose="030F0702030302020204" pitchFamily="66" charset="0"/>
              </a:rPr>
              <a:t>Simple Paging Exercise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A0759-A584-4D9F-A54F-464E726F4F2A}"/>
              </a:ext>
            </a:extLst>
          </p:cNvPr>
          <p:cNvSpPr/>
          <p:nvPr/>
        </p:nvSpPr>
        <p:spPr>
          <a:xfrm>
            <a:off x="1329862" y="2227019"/>
            <a:ext cx="2323748" cy="356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41372-0DA3-47A3-9672-D01A125646C3}"/>
              </a:ext>
            </a:extLst>
          </p:cNvPr>
          <p:cNvSpPr/>
          <p:nvPr/>
        </p:nvSpPr>
        <p:spPr>
          <a:xfrm>
            <a:off x="1518404" y="1860511"/>
            <a:ext cx="1847301" cy="33066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Tahoma" pitchFamily="34" charset="0"/>
              </a:rPr>
              <a:t>logical 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DDD5B5-AC71-4F85-88A7-24034A901F37}"/>
              </a:ext>
            </a:extLst>
          </p:cNvPr>
          <p:cNvSpPr/>
          <p:nvPr/>
        </p:nvSpPr>
        <p:spPr>
          <a:xfrm>
            <a:off x="7184408" y="1860511"/>
            <a:ext cx="2031005" cy="33066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Tahoma" pitchFamily="34" charset="0"/>
              </a:rPr>
              <a:t>physical address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563435-AFDF-4503-A8AC-D787D23B02C2}"/>
              </a:ext>
            </a:extLst>
          </p:cNvPr>
          <p:cNvSpPr/>
          <p:nvPr/>
        </p:nvSpPr>
        <p:spPr>
          <a:xfrm>
            <a:off x="3886806" y="2298270"/>
            <a:ext cx="485044" cy="243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823A0B3-CF81-4556-9708-849FEE3270CD}"/>
              </a:ext>
            </a:extLst>
          </p:cNvPr>
          <p:cNvGraphicFramePr>
            <a:graphicFrameLocks noGrp="1"/>
          </p:cNvGraphicFramePr>
          <p:nvPr/>
        </p:nvGraphicFramePr>
        <p:xfrm>
          <a:off x="4551183" y="2041491"/>
          <a:ext cx="1345779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779">
                  <a:extLst>
                    <a:ext uri="{9D8B030D-6E8A-4147-A177-3AD203B41FA5}">
                      <a16:colId xmlns:a16="http://schemas.microsoft.com/office/drawing/2014/main" val="275806423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8612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2560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3534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3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...</a:t>
                      </a:r>
                    </a:p>
                  </a:txBody>
                  <a:tcPr>
                    <a:lnL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61134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3C1AA9-1A16-4B8F-8B98-5014801A4D84}"/>
              </a:ext>
            </a:extLst>
          </p:cNvPr>
          <p:cNvSpPr/>
          <p:nvPr/>
        </p:nvSpPr>
        <p:spPr>
          <a:xfrm>
            <a:off x="6139901" y="2298270"/>
            <a:ext cx="485044" cy="243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998C53-3CDC-4F6D-A13E-293BD97CF612}"/>
              </a:ext>
            </a:extLst>
          </p:cNvPr>
          <p:cNvSpPr/>
          <p:nvPr/>
        </p:nvSpPr>
        <p:spPr>
          <a:xfrm>
            <a:off x="4520257" y="1648332"/>
            <a:ext cx="1372491" cy="33066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Tahoma" pitchFamily="34" charset="0"/>
              </a:rPr>
              <a:t>page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BE1A13-2994-4A08-A063-3DBA80BFCF32}"/>
              </a:ext>
            </a:extLst>
          </p:cNvPr>
          <p:cNvSpPr/>
          <p:nvPr/>
        </p:nvSpPr>
        <p:spPr>
          <a:xfrm>
            <a:off x="1560934" y="2251261"/>
            <a:ext cx="2109788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404813" algn="l"/>
              </a:tabLst>
              <a:defRPr/>
            </a:pPr>
            <a:r>
              <a:rPr lang="fr-FR" sz="1400" b="1" dirty="0">
                <a:solidFill>
                  <a:srgbClr val="FF0000"/>
                </a:solidFill>
                <a:latin typeface="Tahoma" pitchFamily="34" charset="0"/>
              </a:rPr>
              <a:t>9 bits    |   11 bits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A63AA-49E0-4674-B2EC-0844DA4A63A6}"/>
              </a:ext>
            </a:extLst>
          </p:cNvPr>
          <p:cNvSpPr/>
          <p:nvPr/>
        </p:nvSpPr>
        <p:spPr>
          <a:xfrm>
            <a:off x="6917930" y="2251261"/>
            <a:ext cx="2983288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404813" algn="l"/>
              </a:tabLst>
              <a:defRPr/>
            </a:pPr>
            <a:r>
              <a:rPr lang="fr-FR" sz="1400" b="1" dirty="0">
                <a:solidFill>
                  <a:srgbClr val="FF0000"/>
                </a:solidFill>
                <a:latin typeface="Tahoma" pitchFamily="34" charset="0"/>
              </a:rPr>
              <a:t>13 bits            |   11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FB4627-5324-4D94-BECA-D3DADFBC64C0}"/>
              </a:ext>
            </a:extLst>
          </p:cNvPr>
          <p:cNvSpPr/>
          <p:nvPr/>
        </p:nvSpPr>
        <p:spPr>
          <a:xfrm>
            <a:off x="4553114" y="2298270"/>
            <a:ext cx="1345779" cy="30777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404813" algn="l"/>
              </a:tabLst>
              <a:defRPr/>
            </a:pPr>
            <a:r>
              <a:rPr lang="fr-FR" sz="1400" b="1" dirty="0" err="1">
                <a:solidFill>
                  <a:srgbClr val="FF0000"/>
                </a:solidFill>
                <a:latin typeface="Tahoma" pitchFamily="34" charset="0"/>
              </a:rPr>
              <a:t>vdp</a:t>
            </a:r>
            <a:r>
              <a:rPr lang="fr-FR" sz="1400" b="1" dirty="0">
                <a:solidFill>
                  <a:srgbClr val="FF0000"/>
                </a:solidFill>
                <a:latin typeface="Tahoma" pitchFamily="34" charset="0"/>
              </a:rPr>
              <a:t>|   13 bits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35EF3E-D680-4439-A0EF-12BC6B4F746B}"/>
              </a:ext>
            </a:extLst>
          </p:cNvPr>
          <p:cNvSpPr/>
          <p:nvPr/>
        </p:nvSpPr>
        <p:spPr>
          <a:xfrm>
            <a:off x="5486400" y="3877978"/>
            <a:ext cx="4473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tabLst>
                <a:tab pos="404813" algn="l"/>
              </a:tabLst>
            </a:pPr>
            <a:r>
              <a:rPr lang="fr-FR" sz="2000" dirty="0">
                <a:solidFill>
                  <a:srgbClr val="FF0000"/>
                </a:solidFill>
              </a:rPr>
              <a:t>2</a:t>
            </a:r>
            <a:r>
              <a:rPr lang="fr-FR" sz="2000" baseline="30000" dirty="0">
                <a:solidFill>
                  <a:srgbClr val="FF0000"/>
                </a:solidFill>
              </a:rPr>
              <a:t>9</a:t>
            </a:r>
            <a:r>
              <a:rPr lang="fr-FR" sz="2000" dirty="0">
                <a:solidFill>
                  <a:srgbClr val="FF0000"/>
                </a:solidFill>
              </a:rPr>
              <a:t> pages + 2</a:t>
            </a:r>
            <a:r>
              <a:rPr lang="fr-FR" sz="2000" baseline="30000" dirty="0">
                <a:solidFill>
                  <a:srgbClr val="FF0000"/>
                </a:solidFill>
              </a:rPr>
              <a:t>11</a:t>
            </a:r>
            <a:r>
              <a:rPr lang="fr-FR" sz="2000" dirty="0">
                <a:solidFill>
                  <a:srgbClr val="FF0000"/>
                </a:solidFill>
              </a:rPr>
              <a:t> bytes/page = 20 bits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1B6777-835A-454F-BDE4-66DFD334674C}"/>
              </a:ext>
            </a:extLst>
          </p:cNvPr>
          <p:cNvSpPr/>
          <p:nvPr/>
        </p:nvSpPr>
        <p:spPr>
          <a:xfrm>
            <a:off x="4551182" y="4384558"/>
            <a:ext cx="2098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04813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baseline="30000" dirty="0">
                <a:solidFill>
                  <a:srgbClr val="FF0000"/>
                </a:solidFill>
              </a:rPr>
              <a:t>11</a:t>
            </a:r>
            <a:r>
              <a:rPr lang="en-US" sz="2000" dirty="0">
                <a:solidFill>
                  <a:srgbClr val="FF0000"/>
                </a:solidFill>
              </a:rPr>
              <a:t> = 2048 bytes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38BED4-6CE1-4D18-A8B2-1F398E482CB8}"/>
              </a:ext>
            </a:extLst>
          </p:cNvPr>
          <p:cNvSpPr/>
          <p:nvPr/>
        </p:nvSpPr>
        <p:spPr>
          <a:xfrm>
            <a:off x="7802870" y="4862028"/>
            <a:ext cx="2007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04813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24 - 11 = 13 bits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78A68A-04AB-4B85-A723-EDC820A5F949}"/>
              </a:ext>
            </a:extLst>
          </p:cNvPr>
          <p:cNvSpPr/>
          <p:nvPr/>
        </p:nvSpPr>
        <p:spPr>
          <a:xfrm>
            <a:off x="6326994" y="5403576"/>
            <a:ext cx="288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04813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baseline="30000" dirty="0">
                <a:solidFill>
                  <a:srgbClr val="FF0000"/>
                </a:solidFill>
              </a:rPr>
              <a:t>9+11</a:t>
            </a:r>
            <a:r>
              <a:rPr lang="en-US" sz="2000" dirty="0">
                <a:solidFill>
                  <a:srgbClr val="FF0000"/>
                </a:solidFill>
              </a:rPr>
              <a:t> = 1,048,576 bytes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F9FBEB-322C-4EC3-A26C-918962038619}"/>
              </a:ext>
            </a:extLst>
          </p:cNvPr>
          <p:cNvSpPr/>
          <p:nvPr/>
        </p:nvSpPr>
        <p:spPr>
          <a:xfrm>
            <a:off x="7378303" y="6151022"/>
            <a:ext cx="2440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04813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24 - 11 + 3 = 16 bits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E18847-C016-4D4C-9B0E-5F30021E8FD3}"/>
              </a:ext>
            </a:extLst>
          </p:cNvPr>
          <p:cNvSpPr/>
          <p:nvPr/>
        </p:nvSpPr>
        <p:spPr>
          <a:xfrm>
            <a:off x="4894464" y="6399784"/>
            <a:ext cx="2490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04813" algn="l"/>
              </a:tabLst>
            </a:pPr>
            <a:r>
              <a:rPr lang="fr-FR" sz="2000" dirty="0">
                <a:solidFill>
                  <a:srgbClr val="FF0000"/>
                </a:solidFill>
              </a:rPr>
              <a:t>2</a:t>
            </a:r>
            <a:r>
              <a:rPr lang="fr-FR" sz="2000" baseline="30000" dirty="0">
                <a:solidFill>
                  <a:srgbClr val="FF0000"/>
                </a:solidFill>
              </a:rPr>
              <a:t>9</a:t>
            </a:r>
            <a:r>
              <a:rPr lang="fr-FR" sz="2000" dirty="0">
                <a:solidFill>
                  <a:srgbClr val="FF0000"/>
                </a:solidFill>
              </a:rPr>
              <a:t> × 2</a:t>
            </a:r>
            <a:r>
              <a:rPr lang="en-US" sz="2000" dirty="0">
                <a:solidFill>
                  <a:srgbClr val="FF0000"/>
                </a:solidFill>
              </a:rPr>
              <a:t> = 1024 bytes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ACDE1-FB44-41B6-A384-57DD53C0FB3C}"/>
              </a:ext>
            </a:extLst>
          </p:cNvPr>
          <p:cNvSpPr txBox="1"/>
          <p:nvPr/>
        </p:nvSpPr>
        <p:spPr>
          <a:xfrm>
            <a:off x="557561" y="596345"/>
            <a:ext cx="9929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Tahoma" pitchFamily="34" charset="0"/>
              </a:rPr>
              <a:t>Consider a simple (1 level) byte addressable paging system with the following parameters: 2</a:t>
            </a:r>
            <a:r>
              <a:rPr lang="en-US" sz="2000" baseline="30000" dirty="0">
                <a:solidFill>
                  <a:prstClr val="black"/>
                </a:solidFill>
                <a:latin typeface="Tahoma" pitchFamily="34" charset="0"/>
              </a:rPr>
              <a:t>24</a:t>
            </a:r>
            <a:r>
              <a:rPr lang="en-US" sz="2000" dirty="0">
                <a:solidFill>
                  <a:prstClr val="black"/>
                </a:solidFill>
                <a:latin typeface="Tahoma" pitchFamily="34" charset="0"/>
              </a:rPr>
              <a:t> bytes of physical memory; page/frame size of 2</a:t>
            </a:r>
            <a:r>
              <a:rPr lang="en-US" sz="2000" baseline="30000" dirty="0">
                <a:solidFill>
                  <a:prstClr val="black"/>
                </a:solidFill>
                <a:latin typeface="Tahoma" pitchFamily="34" charset="0"/>
              </a:rPr>
              <a:t>11</a:t>
            </a:r>
            <a:r>
              <a:rPr lang="en-US" sz="2000" dirty="0">
                <a:solidFill>
                  <a:prstClr val="black"/>
                </a:solidFill>
                <a:latin typeface="Tahoma" pitchFamily="34" charset="0"/>
              </a:rPr>
              <a:t> bytes; 2</a:t>
            </a:r>
            <a:r>
              <a:rPr lang="en-US" sz="2000" baseline="30000" dirty="0">
                <a:solidFill>
                  <a:prstClr val="black"/>
                </a:solidFill>
                <a:latin typeface="Tahoma" pitchFamily="34" charset="0"/>
              </a:rPr>
              <a:t>9</a:t>
            </a:r>
            <a:r>
              <a:rPr lang="en-US" sz="2000" dirty="0">
                <a:solidFill>
                  <a:prstClr val="black"/>
                </a:solidFill>
                <a:latin typeface="Tahoma" pitchFamily="34" charset="0"/>
              </a:rPr>
              <a:t> pages of logical address space.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3B0724-18A9-432D-A9AC-67F5B6E53505}"/>
              </a:ext>
            </a:extLst>
          </p:cNvPr>
          <p:cNvSpPr txBox="1"/>
          <p:nvPr/>
        </p:nvSpPr>
        <p:spPr>
          <a:xfrm>
            <a:off x="555586" y="3895692"/>
            <a:ext cx="992910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ts val="1800"/>
              </a:spcAft>
              <a:buFontTx/>
              <a:buAutoNum type="alphaLcPeriod"/>
              <a:tabLst>
                <a:tab pos="404813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Tahoma" pitchFamily="34" charset="0"/>
              </a:rPr>
              <a:t>How many bits are in a logical address?</a:t>
            </a:r>
          </a:p>
          <a:p>
            <a:pPr marL="457200" indent="-457200" fontAlgn="base">
              <a:spcBef>
                <a:spcPct val="0"/>
              </a:spcBef>
              <a:spcAft>
                <a:spcPts val="1800"/>
              </a:spcAft>
              <a:buFontTx/>
              <a:buAutoNum type="alphaLcPeriod"/>
              <a:tabLst>
                <a:tab pos="404813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Tahoma" pitchFamily="34" charset="0"/>
              </a:rPr>
              <a:t>How many bytes in a frame?</a:t>
            </a:r>
          </a:p>
          <a:p>
            <a:pPr marL="457200" indent="-457200" fontAlgn="base">
              <a:spcBef>
                <a:spcPct val="0"/>
              </a:spcBef>
              <a:spcAft>
                <a:spcPts val="1800"/>
              </a:spcAft>
              <a:buFontTx/>
              <a:buAutoNum type="alphaLcPeriod"/>
              <a:tabLst>
                <a:tab pos="404813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Tahoma" pitchFamily="34" charset="0"/>
              </a:rPr>
              <a:t>How many bits in the physical address specify the frame #?</a:t>
            </a:r>
          </a:p>
          <a:p>
            <a:pPr marL="457200" indent="-457200" fontAlgn="base">
              <a:spcBef>
                <a:spcPct val="0"/>
              </a:spcBef>
              <a:spcAft>
                <a:spcPts val="1800"/>
              </a:spcAft>
              <a:buFontTx/>
              <a:buAutoNum type="alphaLcPeriod"/>
              <a:tabLst>
                <a:tab pos="404813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Tahoma" pitchFamily="34" charset="0"/>
              </a:rPr>
              <a:t>What is the size of the logical address space?</a:t>
            </a:r>
          </a:p>
          <a:p>
            <a:pPr marL="457200" indent="-457200" fontAlgn="base">
              <a:spcBef>
                <a:spcPct val="0"/>
              </a:spcBef>
              <a:spcAft>
                <a:spcPts val="1800"/>
              </a:spcAft>
              <a:buFontTx/>
              <a:buAutoNum type="alphaLcPeriod"/>
              <a:tabLst>
                <a:tab pos="404813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Tahoma" pitchFamily="34" charset="0"/>
              </a:rPr>
              <a:t>How many bits in each page table entry?  (Include valid, dirty, and pin bits.)</a:t>
            </a:r>
          </a:p>
          <a:p>
            <a:pPr fontAlgn="base">
              <a:spcBef>
                <a:spcPct val="0"/>
              </a:spcBef>
              <a:spcAft>
                <a:spcPts val="1800"/>
              </a:spcAft>
              <a:tabLst>
                <a:tab pos="457200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Tahoma" pitchFamily="34" charset="0"/>
              </a:rPr>
              <a:t>f.	What is the size of a page table?</a:t>
            </a:r>
          </a:p>
        </p:txBody>
      </p:sp>
    </p:spTree>
    <p:extLst>
      <p:ext uri="{BB962C8B-B14F-4D97-AF65-F5344CB8AC3E}">
        <p14:creationId xmlns:p14="http://schemas.microsoft.com/office/powerpoint/2010/main" val="2033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References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02BFB-89C1-4B2F-A7EA-E9F667FC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Virtual Memory (18)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27" y="1352489"/>
            <a:ext cx="4505088" cy="514867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48937" y="1776033"/>
            <a:ext cx="4137102" cy="1156739"/>
            <a:chOff x="769434" y="1776032"/>
            <a:chExt cx="2767292" cy="1156739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769434" y="1776032"/>
              <a:ext cx="2692702" cy="1156739"/>
            </a:xfrm>
            <a:prstGeom prst="wedgeRoundRectCallout">
              <a:avLst>
                <a:gd name="adj1" fmla="val 76566"/>
                <a:gd name="adj2" fmla="val 2124"/>
                <a:gd name="adj3" fmla="val 16667"/>
              </a:avLst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0578" y="1906871"/>
              <a:ext cx="27061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mic Sans MS" panose="030F0702030302020204" pitchFamily="66" charset="0"/>
                </a:rPr>
                <a:t>Check TLB for resolved address.  If found, append offset and return physical address.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26996" y="3044027"/>
            <a:ext cx="3947531" cy="1159984"/>
            <a:chOff x="769433" y="1463805"/>
            <a:chExt cx="3440218" cy="1159984"/>
          </a:xfrm>
        </p:grpSpPr>
        <p:sp>
          <p:nvSpPr>
            <p:cNvPr id="13" name="Rounded Rectangular Callout 12"/>
            <p:cNvSpPr/>
            <p:nvPr/>
          </p:nvSpPr>
          <p:spPr bwMode="auto">
            <a:xfrm>
              <a:off x="769433" y="1463805"/>
              <a:ext cx="3440218" cy="1159984"/>
            </a:xfrm>
            <a:prstGeom prst="wedgeRoundRectCallout">
              <a:avLst>
                <a:gd name="adj1" fmla="val 78323"/>
                <a:gd name="adj2" fmla="val 50225"/>
                <a:gd name="adj3" fmla="val 16667"/>
              </a:avLst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959" y="1550039"/>
              <a:ext cx="31368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mic Sans MS" panose="030F0702030302020204" pitchFamily="66" charset="0"/>
                </a:rPr>
                <a:t>If TLB miss, index into page table.  If hit, append offset and return physical address.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12131" y="4311525"/>
            <a:ext cx="4073909" cy="2189635"/>
            <a:chOff x="769433" y="1118122"/>
            <a:chExt cx="3550355" cy="1658255"/>
          </a:xfrm>
        </p:grpSpPr>
        <p:sp>
          <p:nvSpPr>
            <p:cNvPr id="17" name="Rounded Rectangular Callout 16"/>
            <p:cNvSpPr/>
            <p:nvPr/>
          </p:nvSpPr>
          <p:spPr bwMode="auto">
            <a:xfrm>
              <a:off x="769433" y="1118122"/>
              <a:ext cx="3550355" cy="1658255"/>
            </a:xfrm>
            <a:prstGeom prst="wedgeRoundRectCallout">
              <a:avLst>
                <a:gd name="adj1" fmla="val 93750"/>
                <a:gd name="adj2" fmla="val 28396"/>
                <a:gd name="adj3" fmla="val 16667"/>
              </a:avLst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ahoma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1914" y="1172374"/>
              <a:ext cx="3350692" cy="1538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mic Sans MS" panose="030F0702030302020204" pitchFamily="66" charset="0"/>
                </a:rPr>
                <a:t>If page table miss (page fault), either find free frame or unload a frame, read referenced page into frame (if in secondary memory), update page table and TLB, append offset and return physical address.</a:t>
              </a:r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5670028-7BAF-467A-9B20-319095CB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 235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2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</TotalTime>
  <Words>1099</Words>
  <Application>Microsoft Office PowerPoint</Application>
  <PresentationFormat>Custom</PresentationFormat>
  <Paragraphs>167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Narrow</vt:lpstr>
      <vt:lpstr>Calibri</vt:lpstr>
      <vt:lpstr>Comic Sans MS</vt:lpstr>
      <vt:lpstr>Tahoma</vt:lpstr>
      <vt:lpstr>Tw Cen MT</vt:lpstr>
      <vt:lpstr>Wingdings</vt:lpstr>
      <vt:lpstr>CS 235 Theme</vt:lpstr>
      <vt:lpstr>Bitmap Image</vt:lpstr>
      <vt:lpstr>PowerPoint Presentation</vt:lpstr>
      <vt:lpstr>Tip #19: Before C Starts…</vt:lpstr>
      <vt:lpstr>Paging</vt:lpstr>
      <vt:lpstr>Simple Paging</vt:lpstr>
      <vt:lpstr>Paging Hardware</vt:lpstr>
      <vt:lpstr>Multi-level Simple Paging</vt:lpstr>
      <vt:lpstr>Simple Paging Exercise</vt:lpstr>
      <vt:lpstr>Simple Paging Exercise</vt:lpstr>
      <vt:lpstr>Memory References</vt:lpstr>
      <vt:lpstr>PowerPoint Presentation</vt:lpstr>
      <vt:lpstr>Replacement Algorithms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Roper</dc:creator>
  <cp:lastModifiedBy>Paul Roper</cp:lastModifiedBy>
  <cp:revision>64</cp:revision>
  <dcterms:created xsi:type="dcterms:W3CDTF">2020-07-19T21:27:39Z</dcterms:created>
  <dcterms:modified xsi:type="dcterms:W3CDTF">2021-10-11T04:02:29Z</dcterms:modified>
</cp:coreProperties>
</file>