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29" r:id="rId2"/>
    <p:sldId id="1985" r:id="rId3"/>
    <p:sldId id="1986" r:id="rId4"/>
    <p:sldId id="1987" r:id="rId5"/>
    <p:sldId id="1934" r:id="rId6"/>
    <p:sldId id="1788" r:id="rId7"/>
    <p:sldId id="1836" r:id="rId8"/>
    <p:sldId id="3568" r:id="rId9"/>
    <p:sldId id="3569" r:id="rId10"/>
    <p:sldId id="3903" r:id="rId11"/>
    <p:sldId id="3570" r:id="rId12"/>
    <p:sldId id="3571" r:id="rId13"/>
    <p:sldId id="3900" r:id="rId14"/>
    <p:sldId id="3901" r:id="rId15"/>
    <p:sldId id="3905" r:id="rId16"/>
    <p:sldId id="3573" r:id="rId17"/>
    <p:sldId id="3574" r:id="rId18"/>
    <p:sldId id="3876" r:id="rId19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928E7-80C2-4A4B-A74C-834963857060}" type="slidenum">
              <a:rPr lang="en-US"/>
              <a:pPr/>
              <a:t>7</a:t>
            </a:fld>
            <a:endParaRPr lang="en-US"/>
          </a:p>
        </p:txBody>
      </p:sp>
      <p:sp>
        <p:nvSpPr>
          <p:cNvPr id="253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3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9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93A1F-896D-488E-A62F-1F720D7D6EF9}" type="slidenum">
              <a:rPr lang="en-US"/>
              <a:pPr/>
              <a:t>8</a:t>
            </a:fld>
            <a:endParaRPr lang="en-US"/>
          </a:p>
        </p:txBody>
      </p:sp>
      <p:sp>
        <p:nvSpPr>
          <p:cNvPr id="243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00088"/>
            <a:ext cx="55721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3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465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502E2-3D7A-474C-ADDD-8A07B873CEC3}" type="slidenum">
              <a:rPr lang="en-US"/>
              <a:pPr/>
              <a:t>12</a:t>
            </a:fld>
            <a:endParaRPr lang="en-US"/>
          </a:p>
        </p:txBody>
      </p:sp>
      <p:sp>
        <p:nvSpPr>
          <p:cNvPr id="249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9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(21)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(21)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Virtual Memory (21)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EF8DC1-EF82-4595-977B-862F03FA5A65}"/>
              </a:ext>
            </a:extLst>
          </p:cNvPr>
          <p:cNvSpPr txBox="1"/>
          <p:nvPr/>
        </p:nvSpPr>
        <p:spPr>
          <a:xfrm>
            <a:off x="276226" y="261339"/>
            <a:ext cx="4800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400" b="1" dirty="0"/>
              <a:t>Virtual Memory (21)</a:t>
            </a:r>
            <a:endParaRPr lang="en-US" sz="2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8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E7246C-A1EA-4AE4-97B5-462E35C5F5D2}"/>
              </a:ext>
            </a:extLst>
          </p:cNvPr>
          <p:cNvSpPr/>
          <p:nvPr/>
        </p:nvSpPr>
        <p:spPr>
          <a:xfrm>
            <a:off x="914400" y="4430486"/>
            <a:ext cx="8149828" cy="1426028"/>
          </a:xfrm>
          <a:prstGeom prst="roundRect">
            <a:avLst/>
          </a:prstGeom>
          <a:solidFill>
            <a:srgbClr val="FFFF00">
              <a:alpha val="25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Virtual Memory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76950"/>
            <a:ext cx="9230170" cy="97994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1.	Validate that the demo LC-3 simulator works for a single task with pass-through addressing (virtual equals physical) for the LC-3 by setting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MMU_ENABLE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to 0 and executing the commands  “</a:t>
            </a:r>
            <a:r>
              <a:rPr lang="en-US" sz="2000" b="1" dirty="0">
                <a:latin typeface="Arial Narrow" pitchFamily="34" charset="0"/>
              </a:rPr>
              <a:t>crawler</a:t>
            </a:r>
            <a:r>
              <a:rPr lang="en-US" sz="2000" dirty="0"/>
              <a:t>” and “</a:t>
            </a:r>
            <a:r>
              <a:rPr lang="en-US" sz="2000" b="1" dirty="0" err="1">
                <a:latin typeface="Arial Narrow" pitchFamily="34" charset="0"/>
              </a:rPr>
              <a:t>memtest</a:t>
            </a:r>
            <a:r>
              <a:rPr lang="en-US" sz="2000" dirty="0"/>
              <a:t>”.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2704" y="2747923"/>
            <a:ext cx="795152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latin typeface="Courier New" pitchFamily="49" charset="0"/>
              </a:rPr>
              <a:t>#define MMU_ENABLE  0</a:t>
            </a:r>
          </a:p>
          <a:p>
            <a:r>
              <a:rPr lang="en-US" sz="1800" b="1" dirty="0">
                <a:latin typeface="Courier New" pitchFamily="49" charset="0"/>
              </a:rPr>
              <a:t>unsigned short int *</a:t>
            </a:r>
            <a:r>
              <a:rPr lang="en-US" sz="1800" b="1" dirty="0" err="1">
                <a:latin typeface="Courier New" pitchFamily="49" charset="0"/>
              </a:rPr>
              <a:t>getMemAdr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, int </a:t>
            </a:r>
            <a:r>
              <a:rPr lang="en-US" sz="1800" b="1" dirty="0" err="1">
                <a:latin typeface="Courier New" pitchFamily="49" charset="0"/>
              </a:rPr>
              <a:t>rwFlg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	unsigned short int pa;</a:t>
            </a:r>
          </a:p>
          <a:p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// turn off virtual addressing for system RAM</a:t>
            </a:r>
          </a:p>
          <a:p>
            <a:r>
              <a:rPr lang="en-US" sz="1800" b="1" dirty="0">
                <a:latin typeface="Courier New" pitchFamily="49" charset="0"/>
              </a:rPr>
              <a:t>	if (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 &lt; 0x3000) return &amp;memory[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r>
              <a:rPr lang="en-US" sz="1800" b="1" dirty="0">
                <a:latin typeface="Courier New" pitchFamily="49" charset="0"/>
              </a:rPr>
              <a:t>#if MMU_ENABLE</a:t>
            </a:r>
          </a:p>
          <a:p>
            <a:r>
              <a:rPr lang="en-US" sz="1800" b="1" dirty="0">
                <a:latin typeface="Courier New" pitchFamily="49" charset="0"/>
              </a:rPr>
              <a:t>#else</a:t>
            </a:r>
          </a:p>
          <a:p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// calculate physical from virtual </a:t>
            </a:r>
            <a:r>
              <a:rPr lang="en-US" sz="1800" b="1" dirty="0" err="1">
                <a:solidFill>
                  <a:schemeClr val="hlink"/>
                </a:solidFill>
                <a:latin typeface="Courier New" pitchFamily="49" charset="0"/>
              </a:rPr>
              <a:t>virtual</a:t>
            </a:r>
            <a:endParaRPr lang="en-US" sz="1800" b="1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	pa = 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#</a:t>
            </a:r>
            <a:r>
              <a:rPr lang="en-US" sz="1800" b="1" dirty="0" err="1">
                <a:latin typeface="Courier New" pitchFamily="49" charset="0"/>
              </a:rPr>
              <a:t>endif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// return physical memory address</a:t>
            </a:r>
          </a:p>
          <a:p>
            <a:r>
              <a:rPr lang="en-US" sz="1800" b="1" dirty="0">
                <a:latin typeface="Courier New" pitchFamily="49" charset="0"/>
              </a:rPr>
              <a:t>	return &amp;memory[pa];</a:t>
            </a:r>
          </a:p>
          <a:p>
            <a:r>
              <a:rPr lang="en-US" sz="1800" b="1" dirty="0">
                <a:latin typeface="Courier New" pitchFamily="49" charset="0"/>
              </a:rPr>
              <a:t>} // end </a:t>
            </a:r>
            <a:r>
              <a:rPr lang="en-US" sz="1800" b="1" dirty="0" err="1">
                <a:latin typeface="Courier New" pitchFamily="49" charset="0"/>
              </a:rPr>
              <a:t>getMemAdr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5BAB4-A02A-4BBF-A26B-B0773E0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E67F4-8796-4C66-B596-C037314C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80375C-A107-4E8F-AFEF-F8158F1D0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Virtual Memory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8" y="1329072"/>
            <a:ext cx="7998245" cy="53587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5BAB4-A02A-4BBF-A26B-B0773E0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E67F4-8796-4C66-B596-C037314C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F1E4E-2199-4D57-B8E1-4C2C09464A35}"/>
              </a:ext>
            </a:extLst>
          </p:cNvPr>
          <p:cNvGrpSpPr/>
          <p:nvPr/>
        </p:nvGrpSpPr>
        <p:grpSpPr>
          <a:xfrm>
            <a:off x="1560392" y="2355209"/>
            <a:ext cx="7781912" cy="1732049"/>
            <a:chOff x="1215483" y="1699590"/>
            <a:chExt cx="7781912" cy="17320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904553-F6F3-49A3-BEB4-77D436E7CC15}"/>
                </a:ext>
              </a:extLst>
            </p:cNvPr>
            <p:cNvSpPr/>
            <p:nvPr/>
          </p:nvSpPr>
          <p:spPr bwMode="auto">
            <a:xfrm>
              <a:off x="1215483" y="1699590"/>
              <a:ext cx="7781912" cy="1732049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171B58-EF52-4F7B-9721-3F1F0DC22D89}"/>
                </a:ext>
              </a:extLst>
            </p:cNvPr>
            <p:cNvSpPr txBox="1"/>
            <p:nvPr/>
          </p:nvSpPr>
          <p:spPr>
            <a:xfrm>
              <a:off x="6311590" y="1828800"/>
              <a:ext cx="2141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Root Page Table</a:t>
              </a:r>
            </a:p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(1</a:t>
              </a:r>
              <a:r>
                <a:rPr lang="en-US" b="1" baseline="30000" dirty="0">
                  <a:latin typeface="Comic Sans MS" panose="030F0702030302020204" pitchFamily="66" charset="0"/>
                </a:rPr>
                <a:t>st</a:t>
              </a:r>
              <a:r>
                <a:rPr lang="en-US" b="1" dirty="0">
                  <a:latin typeface="Comic Sans MS" panose="030F0702030302020204" pitchFamily="66" charset="0"/>
                </a:rPr>
                <a:t> level)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BB9E-FD27-4E16-A05A-C6BE5FA98C53}"/>
              </a:ext>
            </a:extLst>
          </p:cNvPr>
          <p:cNvGrpSpPr/>
          <p:nvPr/>
        </p:nvGrpSpPr>
        <p:grpSpPr>
          <a:xfrm>
            <a:off x="1569571" y="4358445"/>
            <a:ext cx="7781912" cy="1590736"/>
            <a:chOff x="1215483" y="1699591"/>
            <a:chExt cx="7781912" cy="15907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614B45-BDE4-4461-8FA8-2C689359D597}"/>
                </a:ext>
              </a:extLst>
            </p:cNvPr>
            <p:cNvSpPr/>
            <p:nvPr/>
          </p:nvSpPr>
          <p:spPr bwMode="auto">
            <a:xfrm>
              <a:off x="1215483" y="1699591"/>
              <a:ext cx="7781912" cy="159073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8A902F-DC49-481C-B82E-B6735532AA11}"/>
                </a:ext>
              </a:extLst>
            </p:cNvPr>
            <p:cNvSpPr txBox="1"/>
            <p:nvPr/>
          </p:nvSpPr>
          <p:spPr>
            <a:xfrm>
              <a:off x="6311590" y="1828800"/>
              <a:ext cx="2141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User Page Table</a:t>
              </a:r>
            </a:p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(2</a:t>
              </a:r>
              <a:r>
                <a:rPr lang="en-US" b="1" baseline="30000" dirty="0">
                  <a:latin typeface="Comic Sans MS" panose="030F0702030302020204" pitchFamily="66" charset="0"/>
                </a:rPr>
                <a:t>nd</a:t>
              </a:r>
              <a:r>
                <a:rPr lang="en-US" b="1" dirty="0">
                  <a:latin typeface="Comic Sans MS" panose="030F0702030302020204" pitchFamily="66" charset="0"/>
                </a:rPr>
                <a:t> level)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180DF7-24C9-466A-9C80-08ABA49B594A}"/>
              </a:ext>
            </a:extLst>
          </p:cNvPr>
          <p:cNvGrpSpPr/>
          <p:nvPr/>
        </p:nvGrpSpPr>
        <p:grpSpPr>
          <a:xfrm>
            <a:off x="7006442" y="6127486"/>
            <a:ext cx="3310359" cy="498182"/>
            <a:chOff x="769433" y="1118122"/>
            <a:chExt cx="3550355" cy="1658255"/>
          </a:xfrm>
        </p:grpSpPr>
        <p:sp>
          <p:nvSpPr>
            <p:cNvPr id="19" name="Rounded Rectangular Callout 13">
              <a:extLst>
                <a:ext uri="{FF2B5EF4-FFF2-40B4-BE49-F238E27FC236}">
                  <a16:creationId xmlns:a16="http://schemas.microsoft.com/office/drawing/2014/main" id="{E51EA0D4-A124-463A-A99B-73F37D5383E2}"/>
                </a:ext>
              </a:extLst>
            </p:cNvPr>
            <p:cNvSpPr/>
            <p:nvPr/>
          </p:nvSpPr>
          <p:spPr bwMode="auto">
            <a:xfrm>
              <a:off x="769433" y="1118122"/>
              <a:ext cx="3550355" cy="1658255"/>
            </a:xfrm>
            <a:prstGeom prst="wedgeRoundRectCallout">
              <a:avLst>
                <a:gd name="adj1" fmla="val -67388"/>
                <a:gd name="adj2" fmla="val 23070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5FAD3E-59F8-4C7F-A8EF-803EBAF1FE26}"/>
                </a:ext>
              </a:extLst>
            </p:cNvPr>
            <p:cNvSpPr txBox="1"/>
            <p:nvPr/>
          </p:nvSpPr>
          <p:spPr>
            <a:xfrm>
              <a:off x="871915" y="1326487"/>
              <a:ext cx="3447873" cy="122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mic Sans MS" panose="030F0702030302020204" pitchFamily="66" charset="0"/>
                </a:rPr>
                <a:t>Return physical address.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4CC053-C8E5-49C1-8B15-6B6ED1192FA9}"/>
              </a:ext>
            </a:extLst>
          </p:cNvPr>
          <p:cNvGrpSpPr/>
          <p:nvPr/>
        </p:nvGrpSpPr>
        <p:grpSpPr>
          <a:xfrm>
            <a:off x="6517907" y="1532358"/>
            <a:ext cx="2631601" cy="498182"/>
            <a:chOff x="769432" y="1118122"/>
            <a:chExt cx="4438395" cy="1658255"/>
          </a:xfrm>
        </p:grpSpPr>
        <p:sp>
          <p:nvSpPr>
            <p:cNvPr id="22" name="Rounded Rectangular Callout 16">
              <a:extLst>
                <a:ext uri="{FF2B5EF4-FFF2-40B4-BE49-F238E27FC236}">
                  <a16:creationId xmlns:a16="http://schemas.microsoft.com/office/drawing/2014/main" id="{3EF0D760-E3A6-4A87-95B3-AD529F93B4C3}"/>
                </a:ext>
              </a:extLst>
            </p:cNvPr>
            <p:cNvSpPr/>
            <p:nvPr/>
          </p:nvSpPr>
          <p:spPr bwMode="auto">
            <a:xfrm>
              <a:off x="769432" y="1118122"/>
              <a:ext cx="3945102" cy="1658255"/>
            </a:xfrm>
            <a:prstGeom prst="wedgeRoundRectCallout">
              <a:avLst>
                <a:gd name="adj1" fmla="val -123033"/>
                <a:gd name="adj2" fmla="val -56946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BABD28-6C11-4099-8720-BA93BEF25C16}"/>
                </a:ext>
              </a:extLst>
            </p:cNvPr>
            <p:cNvSpPr txBox="1"/>
            <p:nvPr/>
          </p:nvSpPr>
          <p:spPr>
            <a:xfrm>
              <a:off x="871915" y="1326487"/>
              <a:ext cx="4335912" cy="122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mic Sans MS" panose="030F0702030302020204" pitchFamily="66" charset="0"/>
                </a:rPr>
                <a:t>Virtual address.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490" name="Group 2"/>
          <p:cNvGrpSpPr>
            <a:grpSpLocks/>
          </p:cNvGrpSpPr>
          <p:nvPr/>
        </p:nvGrpSpPr>
        <p:grpSpPr bwMode="auto">
          <a:xfrm>
            <a:off x="3979863" y="1862139"/>
            <a:ext cx="3319462" cy="3576637"/>
            <a:chOff x="1931" y="1173"/>
            <a:chExt cx="2091" cy="2253"/>
          </a:xfrm>
        </p:grpSpPr>
        <p:sp>
          <p:nvSpPr>
            <p:cNvPr id="2495491" name="Line 3"/>
            <p:cNvSpPr>
              <a:spLocks noChangeShapeType="1"/>
            </p:cNvSpPr>
            <p:nvPr/>
          </p:nvSpPr>
          <p:spPr bwMode="auto">
            <a:xfrm>
              <a:off x="3359" y="2591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2" name="Line 4"/>
            <p:cNvSpPr>
              <a:spLocks noChangeShapeType="1"/>
            </p:cNvSpPr>
            <p:nvPr/>
          </p:nvSpPr>
          <p:spPr bwMode="auto">
            <a:xfrm>
              <a:off x="1931" y="287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3" name="Line 5"/>
            <p:cNvSpPr>
              <a:spLocks noChangeShapeType="1"/>
            </p:cNvSpPr>
            <p:nvPr/>
          </p:nvSpPr>
          <p:spPr bwMode="auto">
            <a:xfrm flipV="1">
              <a:off x="2187" y="1173"/>
              <a:ext cx="2" cy="1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4" name="Line 6"/>
            <p:cNvSpPr>
              <a:spLocks noChangeShapeType="1"/>
            </p:cNvSpPr>
            <p:nvPr/>
          </p:nvSpPr>
          <p:spPr bwMode="auto">
            <a:xfrm>
              <a:off x="2289" y="2875"/>
              <a:ext cx="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5" name="Line 7"/>
            <p:cNvSpPr>
              <a:spLocks noChangeShapeType="1"/>
            </p:cNvSpPr>
            <p:nvPr/>
          </p:nvSpPr>
          <p:spPr bwMode="auto">
            <a:xfrm flipV="1">
              <a:off x="2374" y="2596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6" name="Line 8"/>
            <p:cNvSpPr>
              <a:spLocks noChangeShapeType="1"/>
            </p:cNvSpPr>
            <p:nvPr/>
          </p:nvSpPr>
          <p:spPr bwMode="auto">
            <a:xfrm>
              <a:off x="2371" y="2600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7" name="Rectangle 9"/>
            <p:cNvSpPr>
              <a:spLocks noChangeArrowheads="1"/>
            </p:cNvSpPr>
            <p:nvPr/>
          </p:nvSpPr>
          <p:spPr bwMode="auto">
            <a:xfrm>
              <a:off x="2534" y="166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8" name="Rectangle 10"/>
            <p:cNvSpPr>
              <a:spLocks noChangeArrowheads="1"/>
            </p:cNvSpPr>
            <p:nvPr/>
          </p:nvSpPr>
          <p:spPr bwMode="auto">
            <a:xfrm>
              <a:off x="2534" y="17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9" name="Rectangle 11"/>
            <p:cNvSpPr>
              <a:spLocks noChangeArrowheads="1"/>
            </p:cNvSpPr>
            <p:nvPr/>
          </p:nvSpPr>
          <p:spPr bwMode="auto">
            <a:xfrm>
              <a:off x="2534" y="18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0" name="Rectangle 12"/>
            <p:cNvSpPr>
              <a:spLocks noChangeArrowheads="1"/>
            </p:cNvSpPr>
            <p:nvPr/>
          </p:nvSpPr>
          <p:spPr bwMode="auto">
            <a:xfrm>
              <a:off x="2534" y="19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1" name="Rectangle 13"/>
            <p:cNvSpPr>
              <a:spLocks noChangeArrowheads="1"/>
            </p:cNvSpPr>
            <p:nvPr/>
          </p:nvSpPr>
          <p:spPr bwMode="auto">
            <a:xfrm>
              <a:off x="2534" y="21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2" name="Rectangle 14"/>
            <p:cNvSpPr>
              <a:spLocks noChangeArrowheads="1"/>
            </p:cNvSpPr>
            <p:nvPr/>
          </p:nvSpPr>
          <p:spPr bwMode="auto">
            <a:xfrm>
              <a:off x="2534" y="22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3" name="Rectangle 15"/>
            <p:cNvSpPr>
              <a:spLocks noChangeArrowheads="1"/>
            </p:cNvSpPr>
            <p:nvPr/>
          </p:nvSpPr>
          <p:spPr bwMode="auto">
            <a:xfrm>
              <a:off x="2534" y="23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4" name="Rectangle 16"/>
            <p:cNvSpPr>
              <a:spLocks noChangeArrowheads="1"/>
            </p:cNvSpPr>
            <p:nvPr/>
          </p:nvSpPr>
          <p:spPr bwMode="auto">
            <a:xfrm>
              <a:off x="2534" y="24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5" name="Rectangle 17"/>
            <p:cNvSpPr>
              <a:spLocks noChangeArrowheads="1"/>
            </p:cNvSpPr>
            <p:nvPr/>
          </p:nvSpPr>
          <p:spPr bwMode="auto">
            <a:xfrm>
              <a:off x="2534" y="25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6" name="Rectangle 18"/>
            <p:cNvSpPr>
              <a:spLocks noChangeArrowheads="1"/>
            </p:cNvSpPr>
            <p:nvPr/>
          </p:nvSpPr>
          <p:spPr bwMode="auto">
            <a:xfrm>
              <a:off x="2534" y="265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7" name="Rectangle 19"/>
            <p:cNvSpPr>
              <a:spLocks noChangeArrowheads="1"/>
            </p:cNvSpPr>
            <p:nvPr/>
          </p:nvSpPr>
          <p:spPr bwMode="auto">
            <a:xfrm>
              <a:off x="2534" y="276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8" name="Rectangle 20"/>
            <p:cNvSpPr>
              <a:spLocks noChangeArrowheads="1"/>
            </p:cNvSpPr>
            <p:nvPr/>
          </p:nvSpPr>
          <p:spPr bwMode="auto">
            <a:xfrm>
              <a:off x="2534" y="2874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9" name="Rectangle 21"/>
            <p:cNvSpPr>
              <a:spLocks noChangeArrowheads="1"/>
            </p:cNvSpPr>
            <p:nvPr/>
          </p:nvSpPr>
          <p:spPr bwMode="auto">
            <a:xfrm>
              <a:off x="2534" y="298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0" name="Rectangle 22"/>
            <p:cNvSpPr>
              <a:spLocks noChangeArrowheads="1"/>
            </p:cNvSpPr>
            <p:nvPr/>
          </p:nvSpPr>
          <p:spPr bwMode="auto">
            <a:xfrm>
              <a:off x="2534" y="309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1" name="Rectangle 23"/>
            <p:cNvSpPr>
              <a:spLocks noChangeArrowheads="1"/>
            </p:cNvSpPr>
            <p:nvPr/>
          </p:nvSpPr>
          <p:spPr bwMode="auto">
            <a:xfrm>
              <a:off x="2534" y="3205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2" name="Rectangle 24"/>
            <p:cNvSpPr>
              <a:spLocks noChangeArrowheads="1"/>
            </p:cNvSpPr>
            <p:nvPr/>
          </p:nvSpPr>
          <p:spPr bwMode="auto">
            <a:xfrm>
              <a:off x="2534" y="3316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3" name="Text Box 25"/>
            <p:cNvSpPr txBox="1">
              <a:spLocks noChangeArrowheads="1"/>
            </p:cNvSpPr>
            <p:nvPr/>
          </p:nvSpPr>
          <p:spPr bwMode="auto">
            <a:xfrm>
              <a:off x="2602" y="2541"/>
              <a:ext cx="76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solidFill>
                    <a:schemeClr val="bg1"/>
                  </a:solidFill>
                  <a:latin typeface="Arial Narrow" pitchFamily="34" charset="0"/>
                </a:rPr>
                <a:t>Flags / Frame #</a:t>
              </a:r>
            </a:p>
          </p:txBody>
        </p:sp>
        <p:sp>
          <p:nvSpPr>
            <p:cNvPr id="2495514" name="Rectangle 26"/>
            <p:cNvSpPr>
              <a:spLocks noChangeArrowheads="1"/>
            </p:cNvSpPr>
            <p:nvPr/>
          </p:nvSpPr>
          <p:spPr bwMode="auto">
            <a:xfrm>
              <a:off x="3471" y="2811"/>
              <a:ext cx="511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5" name="Text Box 27"/>
            <p:cNvSpPr txBox="1">
              <a:spLocks noChangeArrowheads="1"/>
            </p:cNvSpPr>
            <p:nvPr/>
          </p:nvSpPr>
          <p:spPr bwMode="auto">
            <a:xfrm>
              <a:off x="3535" y="2839"/>
              <a:ext cx="48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Frame&lt;&lt;6</a:t>
              </a:r>
            </a:p>
          </p:txBody>
        </p:sp>
        <p:sp>
          <p:nvSpPr>
            <p:cNvPr id="2495516" name="Line 28"/>
            <p:cNvSpPr>
              <a:spLocks noChangeShapeType="1"/>
            </p:cNvSpPr>
            <p:nvPr/>
          </p:nvSpPr>
          <p:spPr bwMode="auto">
            <a:xfrm>
              <a:off x="3619" y="258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17" name="Text Box 29"/>
            <p:cNvSpPr txBox="1">
              <a:spLocks noChangeArrowheads="1"/>
            </p:cNvSpPr>
            <p:nvPr/>
          </p:nvSpPr>
          <p:spPr bwMode="auto">
            <a:xfrm>
              <a:off x="2629" y="1523"/>
              <a:ext cx="78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User Page Table</a:t>
              </a:r>
            </a:p>
          </p:txBody>
        </p:sp>
        <p:sp>
          <p:nvSpPr>
            <p:cNvPr id="2495518" name="Oval 30"/>
            <p:cNvSpPr>
              <a:spLocks noChangeArrowheads="1"/>
            </p:cNvSpPr>
            <p:nvPr/>
          </p:nvSpPr>
          <p:spPr bwMode="auto">
            <a:xfrm>
              <a:off x="2106" y="2783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9" name="Text Box 31"/>
            <p:cNvSpPr txBox="1">
              <a:spLocks noChangeArrowheads="1"/>
            </p:cNvSpPr>
            <p:nvPr/>
          </p:nvSpPr>
          <p:spPr bwMode="auto">
            <a:xfrm>
              <a:off x="2093" y="2757"/>
              <a:ext cx="2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sp>
        <p:nvSpPr>
          <p:cNvPr id="249552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Paging System</a:t>
            </a:r>
          </a:p>
        </p:txBody>
      </p:sp>
      <p:grpSp>
        <p:nvGrpSpPr>
          <p:cNvPr id="2495521" name="Group 33"/>
          <p:cNvGrpSpPr>
            <a:grpSpLocks/>
          </p:cNvGrpSpPr>
          <p:nvPr/>
        </p:nvGrpSpPr>
        <p:grpSpPr bwMode="auto">
          <a:xfrm>
            <a:off x="1171575" y="1397001"/>
            <a:ext cx="4883150" cy="473075"/>
            <a:chOff x="162" y="1144"/>
            <a:chExt cx="3076" cy="298"/>
          </a:xfrm>
        </p:grpSpPr>
        <p:sp>
          <p:nvSpPr>
            <p:cNvPr id="2495522" name="Rectangle 34"/>
            <p:cNvSpPr>
              <a:spLocks noChangeArrowheads="1"/>
            </p:cNvSpPr>
            <p:nvPr/>
          </p:nvSpPr>
          <p:spPr bwMode="auto">
            <a:xfrm>
              <a:off x="1500" y="1276"/>
              <a:ext cx="47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3" name="Text Box 35"/>
            <p:cNvSpPr txBox="1">
              <a:spLocks noChangeArrowheads="1"/>
            </p:cNvSpPr>
            <p:nvPr/>
          </p:nvSpPr>
          <p:spPr bwMode="auto">
            <a:xfrm>
              <a:off x="1560" y="1301"/>
              <a:ext cx="4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RPTE #</a:t>
              </a:r>
            </a:p>
          </p:txBody>
        </p:sp>
        <p:sp>
          <p:nvSpPr>
            <p:cNvPr id="2495524" name="Rectangle 36"/>
            <p:cNvSpPr>
              <a:spLocks noChangeArrowheads="1"/>
            </p:cNvSpPr>
            <p:nvPr/>
          </p:nvSpPr>
          <p:spPr bwMode="auto">
            <a:xfrm>
              <a:off x="1979" y="1276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5" name="Text Box 37"/>
            <p:cNvSpPr txBox="1">
              <a:spLocks noChangeArrowheads="1"/>
            </p:cNvSpPr>
            <p:nvPr/>
          </p:nvSpPr>
          <p:spPr bwMode="auto">
            <a:xfrm>
              <a:off x="2039" y="1301"/>
              <a:ext cx="4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UPTE #</a:t>
              </a:r>
            </a:p>
          </p:txBody>
        </p:sp>
        <p:sp>
          <p:nvSpPr>
            <p:cNvPr id="2495526" name="Rectangle 38"/>
            <p:cNvSpPr>
              <a:spLocks noChangeArrowheads="1"/>
            </p:cNvSpPr>
            <p:nvPr/>
          </p:nvSpPr>
          <p:spPr bwMode="auto">
            <a:xfrm>
              <a:off x="2459" y="1276"/>
              <a:ext cx="71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7" name="Text Box 39"/>
            <p:cNvSpPr txBox="1">
              <a:spLocks noChangeArrowheads="1"/>
            </p:cNvSpPr>
            <p:nvPr/>
          </p:nvSpPr>
          <p:spPr bwMode="auto">
            <a:xfrm>
              <a:off x="2519" y="1301"/>
              <a:ext cx="7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 Offset</a:t>
              </a:r>
            </a:p>
          </p:txBody>
        </p:sp>
        <p:sp>
          <p:nvSpPr>
            <p:cNvPr id="2495528" name="Text Box 40"/>
            <p:cNvSpPr txBox="1">
              <a:spLocks noChangeArrowheads="1"/>
            </p:cNvSpPr>
            <p:nvPr/>
          </p:nvSpPr>
          <p:spPr bwMode="auto">
            <a:xfrm>
              <a:off x="1500" y="1144"/>
              <a:ext cx="1738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…    11 10      …      6 5            …            0</a:t>
              </a:r>
            </a:p>
          </p:txBody>
        </p:sp>
        <p:sp>
          <p:nvSpPr>
            <p:cNvPr id="2495529" name="AutoShape 41"/>
            <p:cNvSpPr>
              <a:spLocks noChangeArrowheads="1"/>
            </p:cNvSpPr>
            <p:nvPr/>
          </p:nvSpPr>
          <p:spPr bwMode="auto">
            <a:xfrm>
              <a:off x="162" y="1219"/>
              <a:ext cx="1012" cy="199"/>
            </a:xfrm>
            <a:prstGeom prst="wedgeRoundRectCallout">
              <a:avLst>
                <a:gd name="adj1" fmla="val 78954"/>
                <a:gd name="adj2" fmla="val 29398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Virtual Address</a:t>
              </a:r>
            </a:p>
          </p:txBody>
        </p:sp>
      </p:grpSp>
      <p:grpSp>
        <p:nvGrpSpPr>
          <p:cNvPr id="2495530" name="Group 42"/>
          <p:cNvGrpSpPr>
            <a:grpSpLocks/>
          </p:cNvGrpSpPr>
          <p:nvPr/>
        </p:nvGrpSpPr>
        <p:grpSpPr bwMode="auto">
          <a:xfrm>
            <a:off x="1655764" y="1868488"/>
            <a:ext cx="2892425" cy="4032250"/>
            <a:chOff x="467" y="1177"/>
            <a:chExt cx="1822" cy="2540"/>
          </a:xfrm>
        </p:grpSpPr>
        <p:sp>
          <p:nvSpPr>
            <p:cNvPr id="2495531" name="Rectangle 43"/>
            <p:cNvSpPr>
              <a:spLocks noChangeArrowheads="1"/>
            </p:cNvSpPr>
            <p:nvPr/>
          </p:nvSpPr>
          <p:spPr bwMode="auto">
            <a:xfrm>
              <a:off x="1088" y="1488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2" name="Rectangle 44"/>
            <p:cNvSpPr>
              <a:spLocks noChangeArrowheads="1"/>
            </p:cNvSpPr>
            <p:nvPr/>
          </p:nvSpPr>
          <p:spPr bwMode="auto">
            <a:xfrm>
              <a:off x="1088" y="1598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3" name="Rectangle 45"/>
            <p:cNvSpPr>
              <a:spLocks noChangeArrowheads="1"/>
            </p:cNvSpPr>
            <p:nvPr/>
          </p:nvSpPr>
          <p:spPr bwMode="auto">
            <a:xfrm>
              <a:off x="1088" y="170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4" name="Rectangle 46"/>
            <p:cNvSpPr>
              <a:spLocks noChangeArrowheads="1"/>
            </p:cNvSpPr>
            <p:nvPr/>
          </p:nvSpPr>
          <p:spPr bwMode="auto">
            <a:xfrm>
              <a:off x="1088" y="181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5" name="Rectangle 47"/>
            <p:cNvSpPr>
              <a:spLocks noChangeArrowheads="1"/>
            </p:cNvSpPr>
            <p:nvPr/>
          </p:nvSpPr>
          <p:spPr bwMode="auto">
            <a:xfrm>
              <a:off x="1088" y="1929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6" name="Rectangle 48"/>
            <p:cNvSpPr>
              <a:spLocks noChangeArrowheads="1"/>
            </p:cNvSpPr>
            <p:nvPr/>
          </p:nvSpPr>
          <p:spPr bwMode="auto">
            <a:xfrm>
              <a:off x="1088" y="2040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7" name="Rectangle 49"/>
            <p:cNvSpPr>
              <a:spLocks noChangeArrowheads="1"/>
            </p:cNvSpPr>
            <p:nvPr/>
          </p:nvSpPr>
          <p:spPr bwMode="auto">
            <a:xfrm>
              <a:off x="1088" y="215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8" name="Rectangle 50"/>
            <p:cNvSpPr>
              <a:spLocks noChangeArrowheads="1"/>
            </p:cNvSpPr>
            <p:nvPr/>
          </p:nvSpPr>
          <p:spPr bwMode="auto">
            <a:xfrm>
              <a:off x="1088" y="226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9" name="Rectangle 51"/>
            <p:cNvSpPr>
              <a:spLocks noChangeArrowheads="1"/>
            </p:cNvSpPr>
            <p:nvPr/>
          </p:nvSpPr>
          <p:spPr bwMode="auto">
            <a:xfrm>
              <a:off x="1088" y="23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0" name="Rectangle 52"/>
            <p:cNvSpPr>
              <a:spLocks noChangeArrowheads="1"/>
            </p:cNvSpPr>
            <p:nvPr/>
          </p:nvSpPr>
          <p:spPr bwMode="auto">
            <a:xfrm>
              <a:off x="1088" y="24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1" name="Rectangle 53"/>
            <p:cNvSpPr>
              <a:spLocks noChangeArrowheads="1"/>
            </p:cNvSpPr>
            <p:nvPr/>
          </p:nvSpPr>
          <p:spPr bwMode="auto">
            <a:xfrm>
              <a:off x="1088" y="25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2" name="Rectangle 54"/>
            <p:cNvSpPr>
              <a:spLocks noChangeArrowheads="1"/>
            </p:cNvSpPr>
            <p:nvPr/>
          </p:nvSpPr>
          <p:spPr bwMode="auto">
            <a:xfrm>
              <a:off x="1088" y="27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3" name="Rectangle 55"/>
            <p:cNvSpPr>
              <a:spLocks noChangeArrowheads="1"/>
            </p:cNvSpPr>
            <p:nvPr/>
          </p:nvSpPr>
          <p:spPr bwMode="auto">
            <a:xfrm>
              <a:off x="1088" y="28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4" name="Rectangle 56"/>
            <p:cNvSpPr>
              <a:spLocks noChangeArrowheads="1"/>
            </p:cNvSpPr>
            <p:nvPr/>
          </p:nvSpPr>
          <p:spPr bwMode="auto">
            <a:xfrm>
              <a:off x="1088" y="29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5" name="Rectangle 57"/>
            <p:cNvSpPr>
              <a:spLocks noChangeArrowheads="1"/>
            </p:cNvSpPr>
            <p:nvPr/>
          </p:nvSpPr>
          <p:spPr bwMode="auto">
            <a:xfrm>
              <a:off x="1088" y="30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6" name="Rectangle 58"/>
            <p:cNvSpPr>
              <a:spLocks noChangeArrowheads="1"/>
            </p:cNvSpPr>
            <p:nvPr/>
          </p:nvSpPr>
          <p:spPr bwMode="auto">
            <a:xfrm>
              <a:off x="1088" y="31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7" name="Line 59"/>
            <p:cNvSpPr>
              <a:spLocks noChangeShapeType="1"/>
            </p:cNvSpPr>
            <p:nvPr/>
          </p:nvSpPr>
          <p:spPr bwMode="auto">
            <a:xfrm>
              <a:off x="1709" y="1177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8" name="Line 60"/>
            <p:cNvSpPr>
              <a:spLocks noChangeShapeType="1"/>
            </p:cNvSpPr>
            <p:nvPr/>
          </p:nvSpPr>
          <p:spPr bwMode="auto">
            <a:xfrm flipV="1">
              <a:off x="712" y="1324"/>
              <a:ext cx="0" cy="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9" name="Line 61"/>
            <p:cNvSpPr>
              <a:spLocks noChangeShapeType="1"/>
            </p:cNvSpPr>
            <p:nvPr/>
          </p:nvSpPr>
          <p:spPr bwMode="auto">
            <a:xfrm flipV="1">
              <a:off x="701" y="1324"/>
              <a:ext cx="1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0" name="Rectangle 62"/>
            <p:cNvSpPr>
              <a:spLocks noChangeArrowheads="1"/>
            </p:cNvSpPr>
            <p:nvPr/>
          </p:nvSpPr>
          <p:spPr bwMode="auto">
            <a:xfrm>
              <a:off x="467" y="3521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51" name="Text Box 63"/>
            <p:cNvSpPr txBox="1">
              <a:spLocks noChangeArrowheads="1"/>
            </p:cNvSpPr>
            <p:nvPr/>
          </p:nvSpPr>
          <p:spPr bwMode="auto">
            <a:xfrm>
              <a:off x="606" y="3546"/>
              <a:ext cx="4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</a:t>
              </a:r>
            </a:p>
          </p:txBody>
        </p:sp>
        <p:sp>
          <p:nvSpPr>
            <p:cNvPr id="2495552" name="Line 64"/>
            <p:cNvSpPr>
              <a:spLocks noChangeShapeType="1"/>
            </p:cNvSpPr>
            <p:nvPr/>
          </p:nvSpPr>
          <p:spPr bwMode="auto">
            <a:xfrm flipV="1">
              <a:off x="717" y="2627"/>
              <a:ext cx="0" cy="8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3" name="Line 65"/>
            <p:cNvSpPr>
              <a:spLocks noChangeShapeType="1"/>
            </p:cNvSpPr>
            <p:nvPr/>
          </p:nvSpPr>
          <p:spPr bwMode="auto">
            <a:xfrm flipV="1">
              <a:off x="875" y="2865"/>
              <a:ext cx="214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4" name="Line 66"/>
            <p:cNvSpPr>
              <a:spLocks noChangeShapeType="1"/>
            </p:cNvSpPr>
            <p:nvPr/>
          </p:nvSpPr>
          <p:spPr bwMode="auto">
            <a:xfrm flipV="1">
              <a:off x="878" y="2565"/>
              <a:ext cx="0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5" name="Line 67"/>
            <p:cNvSpPr>
              <a:spLocks noChangeShapeType="1"/>
            </p:cNvSpPr>
            <p:nvPr/>
          </p:nvSpPr>
          <p:spPr bwMode="auto">
            <a:xfrm flipH="1" flipV="1">
              <a:off x="773" y="2569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6" name="Text Box 68"/>
            <p:cNvSpPr txBox="1">
              <a:spLocks noChangeArrowheads="1"/>
            </p:cNvSpPr>
            <p:nvPr/>
          </p:nvSpPr>
          <p:spPr bwMode="auto">
            <a:xfrm>
              <a:off x="1190" y="2814"/>
              <a:ext cx="66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solidFill>
                    <a:schemeClr val="bg1"/>
                  </a:solidFill>
                  <a:latin typeface="Arial Narrow" pitchFamily="34" charset="0"/>
                </a:rPr>
                <a:t>Flags / UPT #</a:t>
              </a:r>
            </a:p>
          </p:txBody>
        </p:sp>
        <p:sp>
          <p:nvSpPr>
            <p:cNvPr id="2495557" name="Text Box 69"/>
            <p:cNvSpPr txBox="1">
              <a:spLocks noChangeArrowheads="1"/>
            </p:cNvSpPr>
            <p:nvPr/>
          </p:nvSpPr>
          <p:spPr bwMode="auto">
            <a:xfrm>
              <a:off x="1128" y="1364"/>
              <a:ext cx="78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Root Page Table</a:t>
              </a:r>
            </a:p>
          </p:txBody>
        </p:sp>
        <p:sp>
          <p:nvSpPr>
            <p:cNvPr id="2495558" name="AutoShape 70"/>
            <p:cNvSpPr>
              <a:spLocks noChangeArrowheads="1"/>
            </p:cNvSpPr>
            <p:nvPr/>
          </p:nvSpPr>
          <p:spPr bwMode="auto">
            <a:xfrm>
              <a:off x="1277" y="3518"/>
              <a:ext cx="1012" cy="199"/>
            </a:xfrm>
            <a:prstGeom prst="wedgeRoundRectCallout">
              <a:avLst>
                <a:gd name="adj1" fmla="val -86759"/>
                <a:gd name="adj2" fmla="val -15329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One per process</a:t>
              </a:r>
            </a:p>
          </p:txBody>
        </p:sp>
        <p:sp>
          <p:nvSpPr>
            <p:cNvPr id="2495559" name="Oval 71"/>
            <p:cNvSpPr>
              <a:spLocks noChangeArrowheads="1"/>
            </p:cNvSpPr>
            <p:nvPr/>
          </p:nvSpPr>
          <p:spPr bwMode="auto">
            <a:xfrm>
              <a:off x="620" y="2481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0" name="Text Box 72"/>
            <p:cNvSpPr txBox="1">
              <a:spLocks noChangeArrowheads="1"/>
            </p:cNvSpPr>
            <p:nvPr/>
          </p:nvSpPr>
          <p:spPr bwMode="auto">
            <a:xfrm>
              <a:off x="614" y="2455"/>
              <a:ext cx="2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grpSp>
        <p:nvGrpSpPr>
          <p:cNvPr id="2495562" name="Group 74"/>
          <p:cNvGrpSpPr>
            <a:grpSpLocks/>
          </p:cNvGrpSpPr>
          <p:nvPr/>
        </p:nvGrpSpPr>
        <p:grpSpPr bwMode="auto">
          <a:xfrm>
            <a:off x="5440363" y="1862138"/>
            <a:ext cx="4006850" cy="4037012"/>
            <a:chOff x="2851" y="1173"/>
            <a:chExt cx="2524" cy="2543"/>
          </a:xfrm>
        </p:grpSpPr>
        <p:sp>
          <p:nvSpPr>
            <p:cNvPr id="2495563" name="Rectangle 75"/>
            <p:cNvSpPr>
              <a:spLocks noChangeArrowheads="1"/>
            </p:cNvSpPr>
            <p:nvPr/>
          </p:nvSpPr>
          <p:spPr bwMode="auto">
            <a:xfrm>
              <a:off x="4534" y="1933"/>
              <a:ext cx="838" cy="17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95564" name="Text Box 76"/>
            <p:cNvSpPr txBox="1">
              <a:spLocks noChangeArrowheads="1"/>
            </p:cNvSpPr>
            <p:nvPr/>
          </p:nvSpPr>
          <p:spPr bwMode="auto">
            <a:xfrm>
              <a:off x="4597" y="1788"/>
              <a:ext cx="7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LC-3 Main Memory</a:t>
              </a:r>
            </a:p>
          </p:txBody>
        </p:sp>
        <p:sp>
          <p:nvSpPr>
            <p:cNvPr id="2495565" name="Rectangle 77"/>
            <p:cNvSpPr>
              <a:spLocks noChangeArrowheads="1"/>
            </p:cNvSpPr>
            <p:nvPr/>
          </p:nvSpPr>
          <p:spPr bwMode="auto">
            <a:xfrm>
              <a:off x="4538" y="2819"/>
              <a:ext cx="837" cy="1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6" name="Rectangle 78"/>
            <p:cNvSpPr>
              <a:spLocks noChangeArrowheads="1"/>
            </p:cNvSpPr>
            <p:nvPr/>
          </p:nvSpPr>
          <p:spPr bwMode="auto">
            <a:xfrm>
              <a:off x="3978" y="2811"/>
              <a:ext cx="381" cy="1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7" name="Text Box 79"/>
            <p:cNvSpPr txBox="1">
              <a:spLocks noChangeArrowheads="1"/>
            </p:cNvSpPr>
            <p:nvPr/>
          </p:nvSpPr>
          <p:spPr bwMode="auto">
            <a:xfrm>
              <a:off x="4033" y="2842"/>
              <a:ext cx="4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Offset</a:t>
              </a:r>
            </a:p>
          </p:txBody>
        </p:sp>
        <p:sp>
          <p:nvSpPr>
            <p:cNvPr id="2495568" name="Line 80"/>
            <p:cNvSpPr>
              <a:spLocks noChangeShapeType="1"/>
            </p:cNvSpPr>
            <p:nvPr/>
          </p:nvSpPr>
          <p:spPr bwMode="auto">
            <a:xfrm>
              <a:off x="2851" y="1317"/>
              <a:ext cx="1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69" name="Line 81"/>
            <p:cNvSpPr>
              <a:spLocks noChangeShapeType="1"/>
            </p:cNvSpPr>
            <p:nvPr/>
          </p:nvSpPr>
          <p:spPr bwMode="auto">
            <a:xfrm flipV="1">
              <a:off x="4102" y="1310"/>
              <a:ext cx="0" cy="1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0" name="Text Box 82"/>
            <p:cNvSpPr txBox="1">
              <a:spLocks noChangeArrowheads="1"/>
            </p:cNvSpPr>
            <p:nvPr/>
          </p:nvSpPr>
          <p:spPr bwMode="auto">
            <a:xfrm>
              <a:off x="3476" y="2974"/>
              <a:ext cx="91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 …       6 5    …    0</a:t>
              </a:r>
            </a:p>
          </p:txBody>
        </p:sp>
        <p:sp>
          <p:nvSpPr>
            <p:cNvPr id="2495571" name="Line 83"/>
            <p:cNvSpPr>
              <a:spLocks noChangeShapeType="1"/>
            </p:cNvSpPr>
            <p:nvPr/>
          </p:nvSpPr>
          <p:spPr bwMode="auto">
            <a:xfrm>
              <a:off x="4359" y="289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2" name="Line 84"/>
            <p:cNvSpPr>
              <a:spLocks noChangeShapeType="1"/>
            </p:cNvSpPr>
            <p:nvPr/>
          </p:nvSpPr>
          <p:spPr bwMode="auto">
            <a:xfrm>
              <a:off x="2852" y="1173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3" name="AutoShape 85"/>
            <p:cNvSpPr>
              <a:spLocks noChangeArrowheads="1"/>
            </p:cNvSpPr>
            <p:nvPr/>
          </p:nvSpPr>
          <p:spPr bwMode="auto">
            <a:xfrm>
              <a:off x="3043" y="3517"/>
              <a:ext cx="1012" cy="199"/>
            </a:xfrm>
            <a:prstGeom prst="wedgeRoundRectCallout">
              <a:avLst>
                <a:gd name="adj1" fmla="val 32116"/>
                <a:gd name="adj2" fmla="val -300755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Physical Address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C0AF88-48FE-49F6-8D19-8FFA6D4A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BBFF2-8838-4A7B-84A9-8B767162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68498997-8D96-4092-B916-E5B99AB01E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E523-176C-453C-8AC8-60C0842B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C68B-0513-4E17-B865-77A8533741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2493" y="1577339"/>
            <a:ext cx="3727998" cy="5017001"/>
          </a:xfrm>
        </p:spPr>
        <p:txBody>
          <a:bodyPr/>
          <a:lstStyle/>
          <a:p>
            <a:r>
              <a:rPr lang="en-US" dirty="0"/>
              <a:t>All tables in LC-3 memory.</a:t>
            </a:r>
          </a:p>
          <a:p>
            <a:r>
              <a:rPr lang="en-US" dirty="0"/>
              <a:t>All memory accesses thru </a:t>
            </a:r>
            <a:r>
              <a:rPr lang="en-US" dirty="0" err="1"/>
              <a:t>getMemAdr</a:t>
            </a:r>
            <a:r>
              <a:rPr lang="en-US" dirty="0"/>
              <a:t>().</a:t>
            </a:r>
          </a:p>
          <a:p>
            <a:r>
              <a:rPr lang="en-US" dirty="0"/>
              <a:t>RPT’s pinned.</a:t>
            </a:r>
          </a:p>
          <a:p>
            <a:r>
              <a:rPr lang="en-US" dirty="0"/>
              <a:t>Each process has an RPT pointer (changed on context switch).</a:t>
            </a:r>
          </a:p>
          <a:p>
            <a:r>
              <a:rPr lang="en-US" dirty="0"/>
              <a:t>Memory limit set by IM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BA345-C412-4996-AF7C-718652C3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E74-3999-4736-B1C6-00072787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6ECB6C-C644-42ED-A6FF-94664D01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4" y="1773556"/>
            <a:ext cx="1582737" cy="4619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65A9234-63E5-4622-9A8A-D1E34902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2548255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x2400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69346E7-9AD8-4D8B-A4EA-511B9B893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2737169"/>
            <a:ext cx="160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RPT’s </a:t>
            </a: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(Pinned)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6183E459-991C-4376-A507-57FCFCAC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2367280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x2000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5DDE044-3B1D-4B20-83A5-404E31D3B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9" y="2485376"/>
            <a:ext cx="15144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100" b="1" dirty="0">
                <a:solidFill>
                  <a:schemeClr val="bg1"/>
                </a:solidFill>
                <a:latin typeface="Arial" charset="0"/>
              </a:rPr>
              <a:t>Bit Frame Table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3C5A08B-54B0-4100-AFE8-FB9E177A6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9" y="3145156"/>
            <a:ext cx="14763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1200" b="1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UPT Frames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and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Data Frames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BC7C4227-58E5-4827-818B-4F58FEB56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2934019"/>
            <a:ext cx="715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x3000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B3A16D4D-D5AD-42D0-8F5F-BF309C73A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789" y="4712018"/>
            <a:ext cx="1419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93FE9B99-4188-4720-ADB1-A1C6CD603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6" y="6228080"/>
            <a:ext cx="715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xFFFF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F645FBE2-5D98-4676-B258-9B69EEED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6" y="1664019"/>
            <a:ext cx="715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x0000</a:t>
            </a: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AD400FB3-5D07-44E1-9F5F-7B71DC6E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663" y="2823703"/>
            <a:ext cx="244919" cy="657225"/>
          </a:xfrm>
          <a:prstGeom prst="curvedLeftArrow">
            <a:avLst>
              <a:gd name="adj1" fmla="val 60659"/>
              <a:gd name="adj2" fmla="val 118258"/>
              <a:gd name="adj3" fmla="val 45778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7" name="AutoShape 15">
            <a:extLst>
              <a:ext uri="{FF2B5EF4-FFF2-40B4-BE49-F238E27FC236}">
                <a16:creationId xmlns:a16="http://schemas.microsoft.com/office/drawing/2014/main" id="{3C2570BD-C723-48A0-867B-D14F1F2A2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6" y="3219768"/>
            <a:ext cx="563563" cy="984250"/>
          </a:xfrm>
          <a:prstGeom prst="curvedRightArrow">
            <a:avLst>
              <a:gd name="adj1" fmla="val 34930"/>
              <a:gd name="adj2" fmla="val 69859"/>
              <a:gd name="adj3" fmla="val 33333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0C9708F3-9134-46EF-BD49-DE490AD55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555" y="4565043"/>
            <a:ext cx="12779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b="1" dirty="0">
                <a:latin typeface="Arial" charset="0"/>
              </a:rPr>
              <a:t>Memory Limit</a:t>
            </a:r>
          </a:p>
          <a:p>
            <a:pPr algn="ctr" eaLnBrk="1" hangingPunct="1"/>
            <a:endParaRPr lang="en-US" sz="800" b="1" dirty="0">
              <a:latin typeface="Arial" charset="0"/>
            </a:endParaRPr>
          </a:p>
          <a:p>
            <a:pPr algn="ctr" eaLnBrk="1" hangingPunct="1"/>
            <a:r>
              <a:rPr lang="en-US" sz="1000" b="1" dirty="0">
                <a:latin typeface="Arial" charset="0"/>
              </a:rPr>
              <a:t>(IM command)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8E328935-2EEC-4B30-8B55-20D3639EE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5" y="3064193"/>
            <a:ext cx="158273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CF5B6BB7-743A-48AC-8AE2-6D72C757C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4" y="2670042"/>
            <a:ext cx="1582736" cy="10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5FC7B1-44FF-43A1-B024-FBB5D463697C}"/>
              </a:ext>
            </a:extLst>
          </p:cNvPr>
          <p:cNvGrpSpPr/>
          <p:nvPr/>
        </p:nvGrpSpPr>
        <p:grpSpPr>
          <a:xfrm>
            <a:off x="4694239" y="2316480"/>
            <a:ext cx="1812925" cy="654050"/>
            <a:chOff x="3322638" y="1962150"/>
            <a:chExt cx="1812925" cy="654050"/>
          </a:xfrm>
        </p:grpSpPr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6D92F173-3207-4B78-AFD0-4AB604FB4C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57625" y="2263775"/>
              <a:ext cx="1277938" cy="352425"/>
            </a:xfrm>
            <a:custGeom>
              <a:avLst/>
              <a:gdLst>
                <a:gd name="T0" fmla="*/ 894911 w 21600"/>
                <a:gd name="T1" fmla="*/ 0 h 21600"/>
                <a:gd name="T2" fmla="*/ 894911 w 21600"/>
                <a:gd name="T3" fmla="*/ 198370 h 21600"/>
                <a:gd name="T4" fmla="*/ 191513 w 21600"/>
                <a:gd name="T5" fmla="*/ 352425 h 21600"/>
                <a:gd name="T6" fmla="*/ 1277938 w 21600"/>
                <a:gd name="T7" fmla="*/ 99185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EEEFE331-3456-4A3B-81FD-E6E1253BC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638" y="1962150"/>
              <a:ext cx="13620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b="1" dirty="0">
                  <a:latin typeface="Arial" charset="0"/>
                </a:rPr>
                <a:t>Virtual Address</a:t>
              </a:r>
            </a:p>
          </p:txBody>
        </p:sp>
      </p:grpSp>
      <p:sp>
        <p:nvSpPr>
          <p:cNvPr id="24" name="Text Box 21">
            <a:extLst>
              <a:ext uri="{FF2B5EF4-FFF2-40B4-BE49-F238E27FC236}">
                <a16:creationId xmlns:a16="http://schemas.microsoft.com/office/drawing/2014/main" id="{52AA49FE-F9D4-45A4-8563-0016C15E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4" y="1905596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System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(unmapped)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B65D70-9FFB-4687-BD86-983AEB76757F}"/>
              </a:ext>
            </a:extLst>
          </p:cNvPr>
          <p:cNvGrpSpPr/>
          <p:nvPr/>
        </p:nvGrpSpPr>
        <p:grpSpPr>
          <a:xfrm>
            <a:off x="9296401" y="3910330"/>
            <a:ext cx="754063" cy="1255713"/>
            <a:chOff x="7924800" y="3555999"/>
            <a:chExt cx="754063" cy="1255713"/>
          </a:xfrm>
        </p:grpSpPr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A1225F50-E686-4312-B1E4-179C8CE76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3555999"/>
              <a:ext cx="727075" cy="1255713"/>
            </a:xfrm>
            <a:prstGeom prst="can">
              <a:avLst>
                <a:gd name="adj" fmla="val 2822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0593D133-1015-422E-8A20-C924D9CF7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1788" y="3876535"/>
              <a:ext cx="72707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Paged</a:t>
              </a:r>
            </a:p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Swap</a:t>
              </a:r>
            </a:p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Space</a:t>
              </a:r>
            </a:p>
          </p:txBody>
        </p:sp>
      </p:grpSp>
      <p:sp>
        <p:nvSpPr>
          <p:cNvPr id="28" name="Line 17">
            <a:extLst>
              <a:ext uri="{FF2B5EF4-FFF2-40B4-BE49-F238E27FC236}">
                <a16:creationId xmlns:a16="http://schemas.microsoft.com/office/drawing/2014/main" id="{F893DBA0-9942-4CE7-8C8B-6F73C0A0C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4" y="2481107"/>
            <a:ext cx="158273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657466-ED22-4765-A951-52E30A2DDCCA}"/>
              </a:ext>
            </a:extLst>
          </p:cNvPr>
          <p:cNvGrpSpPr/>
          <p:nvPr/>
        </p:nvGrpSpPr>
        <p:grpSpPr>
          <a:xfrm>
            <a:off x="8259129" y="3064193"/>
            <a:ext cx="837201" cy="1679258"/>
            <a:chOff x="6887528" y="2709863"/>
            <a:chExt cx="837201" cy="1679258"/>
          </a:xfrm>
        </p:grpSpPr>
        <p:sp>
          <p:nvSpPr>
            <p:cNvPr id="30" name="AutoShape 22">
              <a:extLst>
                <a:ext uri="{FF2B5EF4-FFF2-40B4-BE49-F238E27FC236}">
                  <a16:creationId xmlns:a16="http://schemas.microsoft.com/office/drawing/2014/main" id="{00AF91B3-AF5A-4AA1-9A5E-BB3CF878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7528" y="2709863"/>
              <a:ext cx="276225" cy="1679258"/>
            </a:xfrm>
            <a:prstGeom prst="rightBrace">
              <a:avLst>
                <a:gd name="adj1" fmla="val 53017"/>
                <a:gd name="adj2" fmla="val 50046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2E9D63-2DD4-45AC-A466-1E9DA74E0D25}"/>
                </a:ext>
              </a:extLst>
            </p:cNvPr>
            <p:cNvSpPr/>
            <p:nvPr/>
          </p:nvSpPr>
          <p:spPr>
            <a:xfrm rot="16200000">
              <a:off x="7098916" y="3349438"/>
              <a:ext cx="8515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Arial" charset="0"/>
                </a:rPr>
                <a:t>Swappable</a:t>
              </a:r>
            </a:p>
            <a:p>
              <a:pPr algn="ctr"/>
              <a:r>
                <a:rPr lang="en-US" sz="1000" b="1" dirty="0">
                  <a:latin typeface="Arial" charset="0"/>
                </a:rPr>
                <a:t>Frames</a:t>
              </a:r>
              <a:endParaRPr lang="en-US" sz="1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CD9961-2C88-445B-A997-EFC4C5020C75}"/>
              </a:ext>
            </a:extLst>
          </p:cNvPr>
          <p:cNvGrpSpPr/>
          <p:nvPr/>
        </p:nvGrpSpPr>
        <p:grpSpPr>
          <a:xfrm>
            <a:off x="8259128" y="1773555"/>
            <a:ext cx="837202" cy="1285876"/>
            <a:chOff x="6887528" y="1419225"/>
            <a:chExt cx="837202" cy="1285876"/>
          </a:xfrm>
        </p:grpSpPr>
        <p:sp>
          <p:nvSpPr>
            <p:cNvPr id="33" name="AutoShape 22">
              <a:extLst>
                <a:ext uri="{FF2B5EF4-FFF2-40B4-BE49-F238E27FC236}">
                  <a16:creationId xmlns:a16="http://schemas.microsoft.com/office/drawing/2014/main" id="{4DDF18A3-DAE1-4454-AB93-9020F705B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7528" y="1419225"/>
              <a:ext cx="276225" cy="1285876"/>
            </a:xfrm>
            <a:prstGeom prst="rightBrace">
              <a:avLst>
                <a:gd name="adj1" fmla="val 53017"/>
                <a:gd name="adj2" fmla="val 50046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C0639E-1B88-4A6A-B307-773290B1FA69}"/>
                </a:ext>
              </a:extLst>
            </p:cNvPr>
            <p:cNvSpPr/>
            <p:nvPr/>
          </p:nvSpPr>
          <p:spPr>
            <a:xfrm rot="16200000">
              <a:off x="6952242" y="1882588"/>
              <a:ext cx="11448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Arial" charset="0"/>
                </a:rPr>
                <a:t>Non-Swappable</a:t>
              </a:r>
            </a:p>
            <a:p>
              <a:pPr algn="ctr"/>
              <a:r>
                <a:rPr lang="en-US" sz="1000" b="1" dirty="0">
                  <a:latin typeface="Arial" charset="0"/>
                </a:rPr>
                <a:t>Frames</a:t>
              </a:r>
              <a:endParaRPr lang="en-US" sz="1000" dirty="0"/>
            </a:p>
          </p:txBody>
        </p:sp>
      </p:grpSp>
      <p:sp>
        <p:nvSpPr>
          <p:cNvPr id="35" name="Striped Right Arrow 2">
            <a:extLst>
              <a:ext uri="{FF2B5EF4-FFF2-40B4-BE49-F238E27FC236}">
                <a16:creationId xmlns:a16="http://schemas.microsoft.com/office/drawing/2014/main" id="{A39F1440-8D88-48F5-AD13-1235DDF29708}"/>
              </a:ext>
            </a:extLst>
          </p:cNvPr>
          <p:cNvSpPr/>
          <p:nvPr/>
        </p:nvSpPr>
        <p:spPr bwMode="auto">
          <a:xfrm>
            <a:off x="8869680" y="4409495"/>
            <a:ext cx="355324" cy="333956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6" name="Striped Right Arrow 33">
            <a:extLst>
              <a:ext uri="{FF2B5EF4-FFF2-40B4-BE49-F238E27FC236}">
                <a16:creationId xmlns:a16="http://schemas.microsoft.com/office/drawing/2014/main" id="{DD743F92-6DAB-4A8E-8F1B-0E19B94DA553}"/>
              </a:ext>
            </a:extLst>
          </p:cNvPr>
          <p:cNvSpPr/>
          <p:nvPr/>
        </p:nvSpPr>
        <p:spPr bwMode="auto">
          <a:xfrm flipH="1">
            <a:off x="8462010" y="4409495"/>
            <a:ext cx="355324" cy="333956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50E46F8E-A97D-4C85-9F39-89F32BAEE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5369867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Unpopulated</a:t>
            </a:r>
          </a:p>
          <a:p>
            <a:pPr algn="ctr" eaLnBrk="1" hangingPunct="1"/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Memory</a:t>
            </a:r>
            <a:endParaRPr lang="en-US" sz="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5C0DCB-61C9-48A5-BFF6-E46FED5EB918}"/>
              </a:ext>
            </a:extLst>
          </p:cNvPr>
          <p:cNvCxnSpPr/>
          <p:nvPr/>
        </p:nvCxnSpPr>
        <p:spPr bwMode="auto">
          <a:xfrm>
            <a:off x="6370321" y="4712018"/>
            <a:ext cx="2447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A19B209-89D2-483B-AF0C-9712EAFAD1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1339-DEAB-4E6E-96EC-D53A278C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Entry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A4F9-2A61-42DB-9955-CE7CAFDF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5CCA5-9702-404E-8130-F11C447E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Line 606">
            <a:extLst>
              <a:ext uri="{FF2B5EF4-FFF2-40B4-BE49-F238E27FC236}">
                <a16:creationId xmlns:a16="http://schemas.microsoft.com/office/drawing/2014/main" id="{9F82B991-D0C6-47FD-AF6B-3541E7980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7824" y="1491456"/>
            <a:ext cx="420624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36DDFA2-7A2B-4E46-8E24-462255C0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0" y="2721512"/>
            <a:ext cx="970184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</a:rPr>
              <a:t>rame valid (1 bit): one if referenced frame is in main memory; zero otherwise.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</a:rPr>
              <a:t>irty (1 bit): one if referenced frame has been altered;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eference (1 bit): one if frame has been referenced;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inned (1 bit): one if frame is pinned in memory;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dirty="0">
                <a:latin typeface="Times New Roman" pitchFamily="18" charset="0"/>
              </a:rPr>
              <a:t>Frame number (10 bits): If referenced page is in memory, this value specifies which frame it occupies.  (1024 frames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000" dirty="0">
                <a:latin typeface="Times New Roman" pitchFamily="18" charset="0"/>
              </a:rPr>
              <a:t> 64 words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 sz="2000" dirty="0">
                <a:latin typeface="Times New Roman" pitchFamily="18" charset="0"/>
              </a:rPr>
              <a:t>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16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bytes = 65536 words.)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wap valid (1 bit): one if referenced page has been allocated in swap space;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Swap page number (13 bits).  This specifies where referenced page is stored in swap space.  When you load a page into memory, you should include this value in your frame table summary.  (8,192 pages </a:t>
            </a:r>
            <a:r>
              <a:rPr lang="en-US" sz="2000" dirty="0">
                <a:latin typeface="Times New Roman" pitchFamily="18" charset="0"/>
              </a:rPr>
              <a:t> 128 bytes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 sz="2000" dirty="0">
                <a:latin typeface="Times New Roman" pitchFamily="18" charset="0"/>
              </a:rPr>
              <a:t>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7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20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bytes = 1,048,576 bytes.)</a:t>
            </a:r>
          </a:p>
        </p:txBody>
      </p:sp>
      <p:graphicFrame>
        <p:nvGraphicFramePr>
          <p:cNvPr id="8" name="Group 604">
            <a:extLst>
              <a:ext uri="{FF2B5EF4-FFF2-40B4-BE49-F238E27FC236}">
                <a16:creationId xmlns:a16="http://schemas.microsoft.com/office/drawing/2014/main" id="{32BF1727-3F84-46E0-983F-B1C7F04F95DB}"/>
              </a:ext>
            </a:extLst>
          </p:cNvPr>
          <p:cNvGraphicFramePr>
            <a:graphicFrameLocks noGrp="1"/>
          </p:cNvGraphicFramePr>
          <p:nvPr/>
        </p:nvGraphicFramePr>
        <p:xfrm>
          <a:off x="5563518" y="1577973"/>
          <a:ext cx="4780633" cy="925196"/>
        </p:xfrm>
        <a:graphic>
          <a:graphicData uri="http://schemas.openxmlformats.org/drawingml/2006/table">
            <a:tbl>
              <a:tblPr/>
              <a:tblGrid>
                <a:gridCol w="29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62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Page # (0 – 8191)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73">
            <a:extLst>
              <a:ext uri="{FF2B5EF4-FFF2-40B4-BE49-F238E27FC236}">
                <a16:creationId xmlns:a16="http://schemas.microsoft.com/office/drawing/2014/main" id="{CBEDC13D-DFC3-45A3-8AA1-5F88C84BB2A6}"/>
              </a:ext>
            </a:extLst>
          </p:cNvPr>
          <p:cNvGraphicFramePr>
            <a:graphicFrameLocks noGrp="1"/>
          </p:cNvGraphicFramePr>
          <p:nvPr/>
        </p:nvGraphicFramePr>
        <p:xfrm>
          <a:off x="822961" y="1581148"/>
          <a:ext cx="4740554" cy="909860"/>
        </p:xfrm>
        <a:graphic>
          <a:graphicData uri="http://schemas.openxmlformats.org/drawingml/2006/table">
            <a:tbl>
              <a:tblPr/>
              <a:tblGrid>
                <a:gridCol w="296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Frame # (0 – 1023)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390">
            <a:extLst>
              <a:ext uri="{FF2B5EF4-FFF2-40B4-BE49-F238E27FC236}">
                <a16:creationId xmlns:a16="http://schemas.microsoft.com/office/drawing/2014/main" id="{F9CE558C-1A14-4111-BB67-C38E44A62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535" y="1306790"/>
            <a:ext cx="1605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4 bytes</a:t>
            </a:r>
          </a:p>
        </p:txBody>
      </p:sp>
      <p:sp>
        <p:nvSpPr>
          <p:cNvPr id="11" name="Line 391">
            <a:extLst>
              <a:ext uri="{FF2B5EF4-FFF2-40B4-BE49-F238E27FC236}">
                <a16:creationId xmlns:a16="http://schemas.microsoft.com/office/drawing/2014/main" id="{6560E4E9-1BB7-44D3-A7AA-8636AB06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050" y="1491456"/>
            <a:ext cx="420624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AEF71-CC63-4139-BCAD-17C890542B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7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4E40-AB4C-45CC-97C8-ED5B0CAA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Clock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DF699-9E12-4896-AFF5-14CA569B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0D446-3F6C-4A4A-8F19-11E608B6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240">
            <a:extLst>
              <a:ext uri="{FF2B5EF4-FFF2-40B4-BE49-F238E27FC236}">
                <a16:creationId xmlns:a16="http://schemas.microsoft.com/office/drawing/2014/main" id="{E433CF1D-07EC-4ED8-8397-E9143688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458" y="1529283"/>
            <a:ext cx="5391150" cy="51117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6" name="Rectangle 241">
            <a:extLst>
              <a:ext uri="{FF2B5EF4-FFF2-40B4-BE49-F238E27FC236}">
                <a16:creationId xmlns:a16="http://schemas.microsoft.com/office/drawing/2014/main" id="{250E2D9D-49EB-4ACC-A1C5-9E0AB0CE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242" y="2792933"/>
            <a:ext cx="13589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7398EDD9-92E4-455B-A117-33D59853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870" y="2927871"/>
            <a:ext cx="946150" cy="1511300"/>
          </a:xfrm>
          <a:prstGeom prst="can">
            <a:avLst>
              <a:gd name="adj" fmla="val 399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537C87B-BA53-4378-9B3E-B84972C3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320" y="5425009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RPTE’s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0872737-9698-4DA8-914D-54A74867AB4E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2030933"/>
            <a:ext cx="1066800" cy="762000"/>
            <a:chOff x="1056" y="1056"/>
            <a:chExt cx="672" cy="48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A133DEDF-A939-4790-9716-81D33D890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4A0AF586-84FC-4E06-B57F-8FAC6B86A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4C067330-159A-4764-AF91-F550EFE5F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F630EB6B-B691-437D-BF35-34CBC4666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DC2B51E-18E7-44D4-81CA-C19843FC3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C9462D8C-18C5-4E73-8E8D-93A0A70F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AE0779EE-78F2-47DE-A0A1-A5C7230C4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64922289-1FAA-44A7-9976-569A0DF1B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0AF677F-4BDB-4854-8373-2A50C4E18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2286160A-65A9-4044-9896-66634729C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9577D443-6730-49E8-86C4-0586EE47729C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2792933"/>
            <a:ext cx="1066800" cy="762000"/>
            <a:chOff x="1056" y="1056"/>
            <a:chExt cx="672" cy="480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088A7C11-5034-480B-A69D-AD46A14E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6DD944C5-39CE-4910-B5DA-7E20BBC34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18A9B935-9AE1-4E69-9C7B-CDB0E6836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CB0D38DE-C7AC-48DC-BC56-F241E4ABA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53337B2-8882-4CFF-A193-83BDA518B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3127D61-E95E-462D-9F57-A84A0CFC8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7072461-7554-4B2B-A6FD-468AE8850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64827327-39DD-4218-8C84-1A163C05A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9BF18EA3-A3E7-4FB6-981A-56F79453A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405CAC15-C298-4640-87A4-33F4C28F9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28">
            <a:extLst>
              <a:ext uri="{FF2B5EF4-FFF2-40B4-BE49-F238E27FC236}">
                <a16:creationId xmlns:a16="http://schemas.microsoft.com/office/drawing/2014/main" id="{4D99411E-548F-4F21-AD49-7CC22E9EDC09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3554933"/>
            <a:ext cx="1066800" cy="762000"/>
            <a:chOff x="1056" y="1056"/>
            <a:chExt cx="672" cy="480"/>
          </a:xfrm>
        </p:grpSpPr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6405763-7153-468B-89FB-E283DE5A7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FA06CBF1-CFFD-4C08-A664-7BBB9691C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EC420336-B5A6-4A6E-B961-A5E4E2BCF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A50AFB00-AFC3-4E98-8BED-2D0FCF13E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7B2BCE54-233F-436D-A9B6-33F9FF0D6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C784C613-C654-4EBE-82AA-E7C525C5C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1444A228-7AF2-46B6-B038-22342506B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738C51CF-775E-4A80-9DE0-56A744C4D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465598A6-52EC-42AD-9EFD-8DE0E3BBC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69738A44-9BCD-4865-BE34-A25132256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id="{691B3A53-AE71-43E4-B277-21A6972E5ED4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4545533"/>
            <a:ext cx="1066800" cy="762000"/>
            <a:chOff x="1056" y="1056"/>
            <a:chExt cx="672" cy="480"/>
          </a:xfrm>
        </p:grpSpPr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3818E37E-2402-427F-B234-DE4DDD718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1349479E-7CD1-49FA-A3CC-90DD7B362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174110E1-FD11-4ECE-A808-0E7940225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E3BA5023-8192-4164-AF27-201541875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5A726D32-A71C-4C4E-BF21-E751E8791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8537F28E-0488-467B-8BE4-D9CA55B0F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87E90A53-6224-4F25-8DB4-F5098836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0C60BE76-D4DF-40E6-A76F-56F948D1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6054C377-55CB-4EE3-9E87-B81CE4DE4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2D2814A0-9F95-432C-855F-BED371898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" name="Group 50">
            <a:extLst>
              <a:ext uri="{FF2B5EF4-FFF2-40B4-BE49-F238E27FC236}">
                <a16:creationId xmlns:a16="http://schemas.microsoft.com/office/drawing/2014/main" id="{9253F2E8-FF7A-4BC7-B97E-362CE8702FEF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1649933"/>
            <a:ext cx="1066800" cy="762000"/>
            <a:chOff x="1056" y="1056"/>
            <a:chExt cx="672" cy="480"/>
          </a:xfrm>
        </p:grpSpPr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E3BAB93F-AE78-487E-B4FC-422EFF8AE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D3C68DB5-8B72-4B1D-A7E9-ACD8ACDCA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3724748C-7EA8-42A4-AC1F-25D5B6FC9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4EFC45E0-0EE0-493B-A437-FC116A27C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6363EFEA-B4E3-4B8F-9DB7-4E0D9B021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BE32C0F4-580A-43C3-926E-2F51C19D4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2B9AF44D-BCD1-49B9-9B7A-23ECD7519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53899415-1042-432C-B32E-168EEDBEC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EA6D4F04-4F0B-488F-80E7-87B7D5F5E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948D82DF-47B3-4469-AD16-BA1042B3E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" name="Group 61">
            <a:extLst>
              <a:ext uri="{FF2B5EF4-FFF2-40B4-BE49-F238E27FC236}">
                <a16:creationId xmlns:a16="http://schemas.microsoft.com/office/drawing/2014/main" id="{38326439-A5CF-431A-88D7-F5086556102A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2564333"/>
            <a:ext cx="1066800" cy="762000"/>
            <a:chOff x="1056" y="1056"/>
            <a:chExt cx="672" cy="480"/>
          </a:xfrm>
        </p:grpSpPr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BDE64E8C-6933-4A81-A1CF-82F2868BD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4D3B0362-D66B-494A-A69B-881B82D6A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B7FD5312-D7A2-44AB-B521-4E105BBB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2F345D41-F2E4-47BA-8228-F93207C1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0B54E677-D5D0-48A7-A2D1-8D38BB8EC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73C1BBBB-8CB4-40DE-AD9F-CF0CAB7A0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AFCA4FE6-AADF-4AF7-95D9-A4ADE7911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95B22F8D-9984-4635-9007-606928AF6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C1382808-E09F-4F01-9710-C9582F4B9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355505AF-2E58-49AC-B084-2CA388845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" name="Group 72">
            <a:extLst>
              <a:ext uri="{FF2B5EF4-FFF2-40B4-BE49-F238E27FC236}">
                <a16:creationId xmlns:a16="http://schemas.microsoft.com/office/drawing/2014/main" id="{88B6B458-BDB4-40AB-A387-3B6D667BF3BC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3478733"/>
            <a:ext cx="1066800" cy="762000"/>
            <a:chOff x="1056" y="1056"/>
            <a:chExt cx="672" cy="480"/>
          </a:xfrm>
        </p:grpSpPr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71C67730-937C-4F8C-B26E-280F5A9EC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4D3ABB54-1D46-43CE-AB79-73A8D7FA0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13062212-6014-413A-90C4-1BB12872D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A41C244A-FC7D-4BD0-973F-8C193012F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7EA4F561-8A9A-486B-A581-C0224F4BB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A1D253F4-6783-4FDE-ADCB-664913C24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C377EB04-1941-4697-9BB3-7CBF87530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8DC18581-F265-4B6B-B64D-58287882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A76233FF-935B-4AAF-97B3-0310D39EF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C7AC84B-D2A9-4868-BDEF-DBBD948B4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" name="Group 83">
            <a:extLst>
              <a:ext uri="{FF2B5EF4-FFF2-40B4-BE49-F238E27FC236}">
                <a16:creationId xmlns:a16="http://schemas.microsoft.com/office/drawing/2014/main" id="{FEF1AA91-4047-4821-BEC4-0777B01DA8F4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4697933"/>
            <a:ext cx="1066800" cy="762000"/>
            <a:chOff x="1056" y="1056"/>
            <a:chExt cx="672" cy="480"/>
          </a:xfrm>
        </p:grpSpPr>
        <p:sp>
          <p:nvSpPr>
            <p:cNvPr id="87" name="Rectangle 84">
              <a:extLst>
                <a:ext uri="{FF2B5EF4-FFF2-40B4-BE49-F238E27FC236}">
                  <a16:creationId xmlns:a16="http://schemas.microsoft.com/office/drawing/2014/main" id="{21C88E6C-9F80-4FA5-B01A-2591FD6E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9ED78CE9-06B2-485D-872B-10EFB1607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E91037ED-69A4-4857-B01D-AB2B8E8E1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996467D9-EF30-4BFD-A98D-8781B419B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249F3A94-32D4-4C33-A6DB-A06E312E1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11BCC071-99D4-42AA-9210-EC2BF2194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880C2AF9-18AC-40B8-A787-94E701F2F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4D8E1BD7-3D99-4031-97E8-77ED7651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BDA0458F-5175-4BB7-B22D-AD5308F4D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FD29763A-9A7A-4CF3-9E80-194827334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" name="Group 94">
            <a:extLst>
              <a:ext uri="{FF2B5EF4-FFF2-40B4-BE49-F238E27FC236}">
                <a16:creationId xmlns:a16="http://schemas.microsoft.com/office/drawing/2014/main" id="{DCE4A85F-0BCA-4D19-9C1E-27B85FA907C4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5612333"/>
            <a:ext cx="1066800" cy="762000"/>
            <a:chOff x="1056" y="1056"/>
            <a:chExt cx="672" cy="480"/>
          </a:xfrm>
        </p:grpSpPr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ABDE5647-5125-4663-B2A7-CB97F577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92D6EEFF-A2AE-449B-B332-F0E700572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FFA2D9E0-1AFA-47AC-A2BF-711863C69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271A0071-C4E2-46ED-8E81-2E4BF69A1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24B29DC4-149B-412C-AF23-8EBF585DE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4BA0E7B6-F51F-4380-8DA5-775690C47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219A0C9D-8FA9-4DAE-B849-8768FC0F7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86770BC1-FDC9-4260-A119-84F08038D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3CBE6889-2885-4EDA-9A42-4A2F55DC2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CC2DC808-50C6-42AD-929F-4C6DD24C8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" name="Group 105">
            <a:extLst>
              <a:ext uri="{FF2B5EF4-FFF2-40B4-BE49-F238E27FC236}">
                <a16:creationId xmlns:a16="http://schemas.microsoft.com/office/drawing/2014/main" id="{FF06C01B-F41E-4D42-AD1B-20E53252F6DB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1573733"/>
            <a:ext cx="1066800" cy="762000"/>
            <a:chOff x="1056" y="1056"/>
            <a:chExt cx="672" cy="480"/>
          </a:xfrm>
        </p:grpSpPr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31E5C478-9986-4C8C-8FE2-BB2914B1C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C700F428-BE5C-47C0-AC02-21BD54BC4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9EAA747A-6F33-4ABA-BEBD-746D30A94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28BB9B0F-A32D-48F0-9C47-A1E61A8A7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5AB1BE8B-360C-4D28-BDB2-7463F107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4A17A8F0-0BB3-42F7-B84E-0EB451015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47C4AB03-A167-4291-9F98-ED733740F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0AD8BD17-9BA3-471D-8F47-65C3F5CED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1C7662B1-A08B-4C61-9524-3DDB35ADB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5E10C0B6-ACD6-4523-BFF6-0937BE3CE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9" name="Group 116">
            <a:extLst>
              <a:ext uri="{FF2B5EF4-FFF2-40B4-BE49-F238E27FC236}">
                <a16:creationId xmlns:a16="http://schemas.microsoft.com/office/drawing/2014/main" id="{286B8A58-0617-4D73-881B-3E3EC766461B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2488133"/>
            <a:ext cx="1066800" cy="762000"/>
            <a:chOff x="1056" y="1056"/>
            <a:chExt cx="672" cy="480"/>
          </a:xfrm>
        </p:grpSpPr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A25CA341-6675-4204-9F1B-3A4EA62FC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D208C9AF-7BDE-46EE-B303-7BBEC9FD2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D0003A11-15B6-462D-87A2-4BD92C04F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CBA5D02F-B255-4E25-8C46-3B0E8B57A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121">
              <a:extLst>
                <a:ext uri="{FF2B5EF4-FFF2-40B4-BE49-F238E27FC236}">
                  <a16:creationId xmlns:a16="http://schemas.microsoft.com/office/drawing/2014/main" id="{83B234CA-CF5D-414A-BCD6-537C16DA5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Line 122">
              <a:extLst>
                <a:ext uri="{FF2B5EF4-FFF2-40B4-BE49-F238E27FC236}">
                  <a16:creationId xmlns:a16="http://schemas.microsoft.com/office/drawing/2014/main" id="{6ABA5177-94CA-4FC8-967F-29FF60A70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Line 123">
              <a:extLst>
                <a:ext uri="{FF2B5EF4-FFF2-40B4-BE49-F238E27FC236}">
                  <a16:creationId xmlns:a16="http://schemas.microsoft.com/office/drawing/2014/main" id="{10AA9306-3A9F-4091-8523-A4BA7D397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Line 124">
              <a:extLst>
                <a:ext uri="{FF2B5EF4-FFF2-40B4-BE49-F238E27FC236}">
                  <a16:creationId xmlns:a16="http://schemas.microsoft.com/office/drawing/2014/main" id="{36763EF4-4A10-4DB1-9DD9-7D635DD9C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Line 125">
              <a:extLst>
                <a:ext uri="{FF2B5EF4-FFF2-40B4-BE49-F238E27FC236}">
                  <a16:creationId xmlns:a16="http://schemas.microsoft.com/office/drawing/2014/main" id="{6F42EE2E-7B33-43A0-BA0A-21F986ADF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Line 126">
              <a:extLst>
                <a:ext uri="{FF2B5EF4-FFF2-40B4-BE49-F238E27FC236}">
                  <a16:creationId xmlns:a16="http://schemas.microsoft.com/office/drawing/2014/main" id="{BA2075BF-19E7-45BD-B04A-EC2B80797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0" name="Group 127">
            <a:extLst>
              <a:ext uri="{FF2B5EF4-FFF2-40B4-BE49-F238E27FC236}">
                <a16:creationId xmlns:a16="http://schemas.microsoft.com/office/drawing/2014/main" id="{5FD4307E-29EE-4A2C-BD9B-31CF52392F74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3402533"/>
            <a:ext cx="1066800" cy="762000"/>
            <a:chOff x="1056" y="1056"/>
            <a:chExt cx="672" cy="480"/>
          </a:xfrm>
        </p:grpSpPr>
        <p:sp>
          <p:nvSpPr>
            <p:cNvPr id="131" name="Rectangle 128">
              <a:extLst>
                <a:ext uri="{FF2B5EF4-FFF2-40B4-BE49-F238E27FC236}">
                  <a16:creationId xmlns:a16="http://schemas.microsoft.com/office/drawing/2014/main" id="{50F9E100-CC10-4A0B-948E-29F9CCC9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32" name="Line 129">
              <a:extLst>
                <a:ext uri="{FF2B5EF4-FFF2-40B4-BE49-F238E27FC236}">
                  <a16:creationId xmlns:a16="http://schemas.microsoft.com/office/drawing/2014/main" id="{97B808AB-045D-4F94-BDFF-88C84D253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Line 130">
              <a:extLst>
                <a:ext uri="{FF2B5EF4-FFF2-40B4-BE49-F238E27FC236}">
                  <a16:creationId xmlns:a16="http://schemas.microsoft.com/office/drawing/2014/main" id="{DE76A5D3-E060-4725-9098-EE115BEE9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Line 131">
              <a:extLst>
                <a:ext uri="{FF2B5EF4-FFF2-40B4-BE49-F238E27FC236}">
                  <a16:creationId xmlns:a16="http://schemas.microsoft.com/office/drawing/2014/main" id="{DD731726-F97D-4CAF-8A13-1671EA260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" name="Line 132">
              <a:extLst>
                <a:ext uri="{FF2B5EF4-FFF2-40B4-BE49-F238E27FC236}">
                  <a16:creationId xmlns:a16="http://schemas.microsoft.com/office/drawing/2014/main" id="{E2838618-C8CA-4A35-B510-24B7B7994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" name="Line 133">
              <a:extLst>
                <a:ext uri="{FF2B5EF4-FFF2-40B4-BE49-F238E27FC236}">
                  <a16:creationId xmlns:a16="http://schemas.microsoft.com/office/drawing/2014/main" id="{E18253B0-7A5D-41FF-BA48-FFFD9EDEE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" name="Line 134">
              <a:extLst>
                <a:ext uri="{FF2B5EF4-FFF2-40B4-BE49-F238E27FC236}">
                  <a16:creationId xmlns:a16="http://schemas.microsoft.com/office/drawing/2014/main" id="{45857169-C158-43B8-A931-1C1148B31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" name="Line 135">
              <a:extLst>
                <a:ext uri="{FF2B5EF4-FFF2-40B4-BE49-F238E27FC236}">
                  <a16:creationId xmlns:a16="http://schemas.microsoft.com/office/drawing/2014/main" id="{8782BCB6-A03E-42A6-AC3D-5B17085F0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" name="Line 136">
              <a:extLst>
                <a:ext uri="{FF2B5EF4-FFF2-40B4-BE49-F238E27FC236}">
                  <a16:creationId xmlns:a16="http://schemas.microsoft.com/office/drawing/2014/main" id="{25342B99-82B2-425B-A400-75AF86795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" name="Line 137">
              <a:extLst>
                <a:ext uri="{FF2B5EF4-FFF2-40B4-BE49-F238E27FC236}">
                  <a16:creationId xmlns:a16="http://schemas.microsoft.com/office/drawing/2014/main" id="{CA2EE387-4743-4D9A-BD77-377528037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1" name="Group 138">
            <a:extLst>
              <a:ext uri="{FF2B5EF4-FFF2-40B4-BE49-F238E27FC236}">
                <a16:creationId xmlns:a16="http://schemas.microsoft.com/office/drawing/2014/main" id="{09ED7CDD-6DB1-4372-9C09-311B1F8D28C3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4621733"/>
            <a:ext cx="1066800" cy="762000"/>
            <a:chOff x="1056" y="1056"/>
            <a:chExt cx="672" cy="480"/>
          </a:xfrm>
        </p:grpSpPr>
        <p:sp>
          <p:nvSpPr>
            <p:cNvPr id="142" name="Rectangle 139">
              <a:extLst>
                <a:ext uri="{FF2B5EF4-FFF2-40B4-BE49-F238E27FC236}">
                  <a16:creationId xmlns:a16="http://schemas.microsoft.com/office/drawing/2014/main" id="{D44DFD66-E91D-4F02-A5E3-81F58454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43" name="Line 140">
              <a:extLst>
                <a:ext uri="{FF2B5EF4-FFF2-40B4-BE49-F238E27FC236}">
                  <a16:creationId xmlns:a16="http://schemas.microsoft.com/office/drawing/2014/main" id="{15217EBC-A96F-4E91-B85F-9C1CB8102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" name="Line 141">
              <a:extLst>
                <a:ext uri="{FF2B5EF4-FFF2-40B4-BE49-F238E27FC236}">
                  <a16:creationId xmlns:a16="http://schemas.microsoft.com/office/drawing/2014/main" id="{5B0CA373-D557-4529-AFBB-563EF6AAE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" name="Line 142">
              <a:extLst>
                <a:ext uri="{FF2B5EF4-FFF2-40B4-BE49-F238E27FC236}">
                  <a16:creationId xmlns:a16="http://schemas.microsoft.com/office/drawing/2014/main" id="{F2C3F466-C41C-4372-8335-0AED9DC4A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" name="Line 143">
              <a:extLst>
                <a:ext uri="{FF2B5EF4-FFF2-40B4-BE49-F238E27FC236}">
                  <a16:creationId xmlns:a16="http://schemas.microsoft.com/office/drawing/2014/main" id="{9AA2C7EF-7D0C-40EE-AAA5-30D9DC400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7" name="Line 144">
              <a:extLst>
                <a:ext uri="{FF2B5EF4-FFF2-40B4-BE49-F238E27FC236}">
                  <a16:creationId xmlns:a16="http://schemas.microsoft.com/office/drawing/2014/main" id="{B6A23109-F56A-4F34-96D5-6DB6A8846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" name="Line 145">
              <a:extLst>
                <a:ext uri="{FF2B5EF4-FFF2-40B4-BE49-F238E27FC236}">
                  <a16:creationId xmlns:a16="http://schemas.microsoft.com/office/drawing/2014/main" id="{C08801F4-59A5-4508-923B-A7EB7C68D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9" name="Line 146">
              <a:extLst>
                <a:ext uri="{FF2B5EF4-FFF2-40B4-BE49-F238E27FC236}">
                  <a16:creationId xmlns:a16="http://schemas.microsoft.com/office/drawing/2014/main" id="{93BD24DF-D90A-46BD-B1D2-B4B04D209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0" name="Line 147">
              <a:extLst>
                <a:ext uri="{FF2B5EF4-FFF2-40B4-BE49-F238E27FC236}">
                  <a16:creationId xmlns:a16="http://schemas.microsoft.com/office/drawing/2014/main" id="{F8AAE511-B455-4297-98AE-AA503F516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" name="Line 148">
              <a:extLst>
                <a:ext uri="{FF2B5EF4-FFF2-40B4-BE49-F238E27FC236}">
                  <a16:creationId xmlns:a16="http://schemas.microsoft.com/office/drawing/2014/main" id="{561EF18E-17E1-461D-8B3B-07CB2956F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2" name="Group 149">
            <a:extLst>
              <a:ext uri="{FF2B5EF4-FFF2-40B4-BE49-F238E27FC236}">
                <a16:creationId xmlns:a16="http://schemas.microsoft.com/office/drawing/2014/main" id="{E349EFAE-3365-4E2E-B3D5-03AC50E47513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5536133"/>
            <a:ext cx="1066800" cy="762000"/>
            <a:chOff x="1056" y="1056"/>
            <a:chExt cx="672" cy="480"/>
          </a:xfrm>
        </p:grpSpPr>
        <p:sp>
          <p:nvSpPr>
            <p:cNvPr id="153" name="Rectangle 150">
              <a:extLst>
                <a:ext uri="{FF2B5EF4-FFF2-40B4-BE49-F238E27FC236}">
                  <a16:creationId xmlns:a16="http://schemas.microsoft.com/office/drawing/2014/main" id="{84308ECF-1EE6-4EF5-AF96-C18B69659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54" name="Line 151">
              <a:extLst>
                <a:ext uri="{FF2B5EF4-FFF2-40B4-BE49-F238E27FC236}">
                  <a16:creationId xmlns:a16="http://schemas.microsoft.com/office/drawing/2014/main" id="{BB6AED9B-967E-4FFB-8B74-410E1FBC5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2">
              <a:extLst>
                <a:ext uri="{FF2B5EF4-FFF2-40B4-BE49-F238E27FC236}">
                  <a16:creationId xmlns:a16="http://schemas.microsoft.com/office/drawing/2014/main" id="{165F490B-5171-4EA1-AE53-727FB21C9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53">
              <a:extLst>
                <a:ext uri="{FF2B5EF4-FFF2-40B4-BE49-F238E27FC236}">
                  <a16:creationId xmlns:a16="http://schemas.microsoft.com/office/drawing/2014/main" id="{56FA62B0-B55B-480B-9BC6-9D8498009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Line 154">
              <a:extLst>
                <a:ext uri="{FF2B5EF4-FFF2-40B4-BE49-F238E27FC236}">
                  <a16:creationId xmlns:a16="http://schemas.microsoft.com/office/drawing/2014/main" id="{CAE43536-4CB1-4DED-81B4-177967667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" name="Line 155">
              <a:extLst>
                <a:ext uri="{FF2B5EF4-FFF2-40B4-BE49-F238E27FC236}">
                  <a16:creationId xmlns:a16="http://schemas.microsoft.com/office/drawing/2014/main" id="{3503788C-F08C-430C-BEB5-8E56CBB24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Line 156">
              <a:extLst>
                <a:ext uri="{FF2B5EF4-FFF2-40B4-BE49-F238E27FC236}">
                  <a16:creationId xmlns:a16="http://schemas.microsoft.com/office/drawing/2014/main" id="{5832FED8-EA74-4E40-8B29-09E7044A7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" name="Line 157">
              <a:extLst>
                <a:ext uri="{FF2B5EF4-FFF2-40B4-BE49-F238E27FC236}">
                  <a16:creationId xmlns:a16="http://schemas.microsoft.com/office/drawing/2014/main" id="{835EB2AC-7D76-4740-A576-33677861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Line 158">
              <a:extLst>
                <a:ext uri="{FF2B5EF4-FFF2-40B4-BE49-F238E27FC236}">
                  <a16:creationId xmlns:a16="http://schemas.microsoft.com/office/drawing/2014/main" id="{34C1FD29-6F8E-4998-99D8-D2E9EC737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2" name="Line 159">
              <a:extLst>
                <a:ext uri="{FF2B5EF4-FFF2-40B4-BE49-F238E27FC236}">
                  <a16:creationId xmlns:a16="http://schemas.microsoft.com/office/drawing/2014/main" id="{32774828-7CF3-4D04-8143-E388E143C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3" name="Group 160">
            <a:extLst>
              <a:ext uri="{FF2B5EF4-FFF2-40B4-BE49-F238E27FC236}">
                <a16:creationId xmlns:a16="http://schemas.microsoft.com/office/drawing/2014/main" id="{3019DC5A-C7A7-4A55-8DBB-7949DF1D9208}"/>
              </a:ext>
            </a:extLst>
          </p:cNvPr>
          <p:cNvGrpSpPr>
            <a:grpSpLocks/>
          </p:cNvGrpSpPr>
          <p:nvPr/>
        </p:nvGrpSpPr>
        <p:grpSpPr bwMode="auto">
          <a:xfrm>
            <a:off x="7878445" y="1878533"/>
            <a:ext cx="1066800" cy="762000"/>
            <a:chOff x="1056" y="1056"/>
            <a:chExt cx="672" cy="480"/>
          </a:xfrm>
        </p:grpSpPr>
        <p:sp>
          <p:nvSpPr>
            <p:cNvPr id="164" name="Rectangle 161">
              <a:extLst>
                <a:ext uri="{FF2B5EF4-FFF2-40B4-BE49-F238E27FC236}">
                  <a16:creationId xmlns:a16="http://schemas.microsoft.com/office/drawing/2014/main" id="{B8A807CC-AD02-4A9E-9B9A-93FD6EF3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65" name="Line 162">
              <a:extLst>
                <a:ext uri="{FF2B5EF4-FFF2-40B4-BE49-F238E27FC236}">
                  <a16:creationId xmlns:a16="http://schemas.microsoft.com/office/drawing/2014/main" id="{A5208750-690E-42A4-BAC8-53F2CDFB7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" name="Line 163">
              <a:extLst>
                <a:ext uri="{FF2B5EF4-FFF2-40B4-BE49-F238E27FC236}">
                  <a16:creationId xmlns:a16="http://schemas.microsoft.com/office/drawing/2014/main" id="{6B498DF8-7DB1-4C3A-940C-A50FA4CEB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" name="Line 164">
              <a:extLst>
                <a:ext uri="{FF2B5EF4-FFF2-40B4-BE49-F238E27FC236}">
                  <a16:creationId xmlns:a16="http://schemas.microsoft.com/office/drawing/2014/main" id="{4D2A0E3B-D133-46C1-8AB0-24731B2FB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" name="Line 165">
              <a:extLst>
                <a:ext uri="{FF2B5EF4-FFF2-40B4-BE49-F238E27FC236}">
                  <a16:creationId xmlns:a16="http://schemas.microsoft.com/office/drawing/2014/main" id="{0D7BFE5F-2C3E-4374-95D8-35F71F61C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9" name="Line 166">
              <a:extLst>
                <a:ext uri="{FF2B5EF4-FFF2-40B4-BE49-F238E27FC236}">
                  <a16:creationId xmlns:a16="http://schemas.microsoft.com/office/drawing/2014/main" id="{43593E41-C675-4C09-9116-3588A559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" name="Line 167">
              <a:extLst>
                <a:ext uri="{FF2B5EF4-FFF2-40B4-BE49-F238E27FC236}">
                  <a16:creationId xmlns:a16="http://schemas.microsoft.com/office/drawing/2014/main" id="{974AA988-C9EB-4BCE-B1E4-7BC315989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" name="Line 168">
              <a:extLst>
                <a:ext uri="{FF2B5EF4-FFF2-40B4-BE49-F238E27FC236}">
                  <a16:creationId xmlns:a16="http://schemas.microsoft.com/office/drawing/2014/main" id="{CE46F664-A812-4CAE-9152-747F5D9BE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" name="Line 169">
              <a:extLst>
                <a:ext uri="{FF2B5EF4-FFF2-40B4-BE49-F238E27FC236}">
                  <a16:creationId xmlns:a16="http://schemas.microsoft.com/office/drawing/2014/main" id="{9F567DC1-F6E4-4124-80B3-CB0F72AB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" name="Line 170">
              <a:extLst>
                <a:ext uri="{FF2B5EF4-FFF2-40B4-BE49-F238E27FC236}">
                  <a16:creationId xmlns:a16="http://schemas.microsoft.com/office/drawing/2014/main" id="{4A1E317D-EC9A-4EBB-8963-BDAC4BAB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" name="Group 171">
            <a:extLst>
              <a:ext uri="{FF2B5EF4-FFF2-40B4-BE49-F238E27FC236}">
                <a16:creationId xmlns:a16="http://schemas.microsoft.com/office/drawing/2014/main" id="{2E64AAE1-D3FE-430D-843F-3EFE97E79B07}"/>
              </a:ext>
            </a:extLst>
          </p:cNvPr>
          <p:cNvGrpSpPr>
            <a:grpSpLocks/>
          </p:cNvGrpSpPr>
          <p:nvPr/>
        </p:nvGrpSpPr>
        <p:grpSpPr bwMode="auto">
          <a:xfrm>
            <a:off x="7878445" y="4926533"/>
            <a:ext cx="1066800" cy="762000"/>
            <a:chOff x="1056" y="1056"/>
            <a:chExt cx="672" cy="480"/>
          </a:xfrm>
        </p:grpSpPr>
        <p:sp>
          <p:nvSpPr>
            <p:cNvPr id="175" name="Rectangle 172">
              <a:extLst>
                <a:ext uri="{FF2B5EF4-FFF2-40B4-BE49-F238E27FC236}">
                  <a16:creationId xmlns:a16="http://schemas.microsoft.com/office/drawing/2014/main" id="{26EA2F27-9907-43B3-9815-076C0C03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76" name="Line 173">
              <a:extLst>
                <a:ext uri="{FF2B5EF4-FFF2-40B4-BE49-F238E27FC236}">
                  <a16:creationId xmlns:a16="http://schemas.microsoft.com/office/drawing/2014/main" id="{2D9F9F73-1CEF-42CE-A946-C74B2AB4C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" name="Line 174">
              <a:extLst>
                <a:ext uri="{FF2B5EF4-FFF2-40B4-BE49-F238E27FC236}">
                  <a16:creationId xmlns:a16="http://schemas.microsoft.com/office/drawing/2014/main" id="{262263A9-759E-497C-9EB4-E84716AB3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" name="Line 175">
              <a:extLst>
                <a:ext uri="{FF2B5EF4-FFF2-40B4-BE49-F238E27FC236}">
                  <a16:creationId xmlns:a16="http://schemas.microsoft.com/office/drawing/2014/main" id="{1523EF93-3922-4689-BB83-6F2EFDD93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" name="Line 176">
              <a:extLst>
                <a:ext uri="{FF2B5EF4-FFF2-40B4-BE49-F238E27FC236}">
                  <a16:creationId xmlns:a16="http://schemas.microsoft.com/office/drawing/2014/main" id="{E6F5C1D1-0B60-44DA-A3B6-2A3E53AB6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0" name="Line 177">
              <a:extLst>
                <a:ext uri="{FF2B5EF4-FFF2-40B4-BE49-F238E27FC236}">
                  <a16:creationId xmlns:a16="http://schemas.microsoft.com/office/drawing/2014/main" id="{557F57C4-1C56-4A74-8959-874DC6729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1" name="Line 178">
              <a:extLst>
                <a:ext uri="{FF2B5EF4-FFF2-40B4-BE49-F238E27FC236}">
                  <a16:creationId xmlns:a16="http://schemas.microsoft.com/office/drawing/2014/main" id="{3ABCE42A-2F4B-4189-A519-45F95356B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" name="Line 179">
              <a:extLst>
                <a:ext uri="{FF2B5EF4-FFF2-40B4-BE49-F238E27FC236}">
                  <a16:creationId xmlns:a16="http://schemas.microsoft.com/office/drawing/2014/main" id="{FD6547A3-DF8E-45E9-89D5-5F4E05BC9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3" name="Line 180">
              <a:extLst>
                <a:ext uri="{FF2B5EF4-FFF2-40B4-BE49-F238E27FC236}">
                  <a16:creationId xmlns:a16="http://schemas.microsoft.com/office/drawing/2014/main" id="{9163DB06-EC45-49D9-9587-17056525B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" name="Line 181">
              <a:extLst>
                <a:ext uri="{FF2B5EF4-FFF2-40B4-BE49-F238E27FC236}">
                  <a16:creationId xmlns:a16="http://schemas.microsoft.com/office/drawing/2014/main" id="{FD8A8389-A534-47F4-9C52-33125F405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5" name="Line 182">
            <a:extLst>
              <a:ext uri="{FF2B5EF4-FFF2-40B4-BE49-F238E27FC236}">
                <a16:creationId xmlns:a16="http://schemas.microsoft.com/office/drawing/2014/main" id="{638FBB4F-6B3F-421D-9A5F-C91AAFE64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1573733"/>
            <a:ext cx="1295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6" name="Line 183">
            <a:extLst>
              <a:ext uri="{FF2B5EF4-FFF2-40B4-BE49-F238E27FC236}">
                <a16:creationId xmlns:a16="http://schemas.microsoft.com/office/drawing/2014/main" id="{8376D1ED-C3AA-4CAC-A996-F23376785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1851546"/>
            <a:ext cx="2528888" cy="2222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7" name="Line 184">
            <a:extLst>
              <a:ext uri="{FF2B5EF4-FFF2-40B4-BE49-F238E27FC236}">
                <a16:creationId xmlns:a16="http://schemas.microsoft.com/office/drawing/2014/main" id="{48EB4588-8C0E-4158-A39B-35E0E0600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3846" y="2226197"/>
            <a:ext cx="1306513" cy="27622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8" name="Line 185">
            <a:extLst>
              <a:ext uri="{FF2B5EF4-FFF2-40B4-BE49-F238E27FC236}">
                <a16:creationId xmlns:a16="http://schemas.microsoft.com/office/drawing/2014/main" id="{C11BB2BF-9E29-4D09-9FEE-745C0C16D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3846" y="2378596"/>
            <a:ext cx="3209925" cy="10525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9" name="Line 186">
            <a:extLst>
              <a:ext uri="{FF2B5EF4-FFF2-40B4-BE49-F238E27FC236}">
                <a16:creationId xmlns:a16="http://schemas.microsoft.com/office/drawing/2014/main" id="{97338108-AB3B-43C2-AB21-54F855B9D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3402533"/>
            <a:ext cx="1295400" cy="1968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" name="Line 187">
            <a:extLst>
              <a:ext uri="{FF2B5EF4-FFF2-40B4-BE49-F238E27FC236}">
                <a16:creationId xmlns:a16="http://schemas.microsoft.com/office/drawing/2014/main" id="{8C4179D2-799C-4EC9-B198-7520648C2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3707333"/>
            <a:ext cx="3200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" name="Line 188">
            <a:extLst>
              <a:ext uri="{FF2B5EF4-FFF2-40B4-BE49-F238E27FC236}">
                <a16:creationId xmlns:a16="http://schemas.microsoft.com/office/drawing/2014/main" id="{62D32C20-D97C-4764-AA96-00B37053A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3371" y="4632846"/>
            <a:ext cx="1287463" cy="10906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2" name="Line 189">
            <a:extLst>
              <a:ext uri="{FF2B5EF4-FFF2-40B4-BE49-F238E27FC236}">
                <a16:creationId xmlns:a16="http://schemas.microsoft.com/office/drawing/2014/main" id="{8F11BBBA-BBF5-4233-AEE3-720B401C2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4926534"/>
            <a:ext cx="2516188" cy="11080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3" name="Line 190">
            <a:extLst>
              <a:ext uri="{FF2B5EF4-FFF2-40B4-BE49-F238E27FC236}">
                <a16:creationId xmlns:a16="http://schemas.microsoft.com/office/drawing/2014/main" id="{838A2300-3DF7-45F3-A8B7-2C25DFA52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3208" y="5536134"/>
            <a:ext cx="1319212" cy="6588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" name="Line 191">
            <a:extLst>
              <a:ext uri="{FF2B5EF4-FFF2-40B4-BE49-F238E27FC236}">
                <a16:creationId xmlns:a16="http://schemas.microsoft.com/office/drawing/2014/main" id="{85F59859-A464-48EC-B8E1-E0B90D25F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3783533"/>
            <a:ext cx="3181350" cy="20193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" name="Line 192">
            <a:extLst>
              <a:ext uri="{FF2B5EF4-FFF2-40B4-BE49-F238E27FC236}">
                <a16:creationId xmlns:a16="http://schemas.microsoft.com/office/drawing/2014/main" id="{13DE0266-E52C-4C27-AE11-5722F2AA1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6" y="1651521"/>
            <a:ext cx="1922463" cy="5715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" name="Line 193">
            <a:extLst>
              <a:ext uri="{FF2B5EF4-FFF2-40B4-BE49-F238E27FC236}">
                <a16:creationId xmlns:a16="http://schemas.microsoft.com/office/drawing/2014/main" id="{E3EDFAF4-3411-4A0A-BFF2-F079BE592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5" y="2567508"/>
            <a:ext cx="1900238" cy="115888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7" name="Line 194">
            <a:extLst>
              <a:ext uri="{FF2B5EF4-FFF2-40B4-BE49-F238E27FC236}">
                <a16:creationId xmlns:a16="http://schemas.microsoft.com/office/drawing/2014/main" id="{4ADBB950-F589-49C6-899C-9882B4033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6" y="3356496"/>
            <a:ext cx="1920875" cy="1079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8" name="Line 195">
            <a:extLst>
              <a:ext uri="{FF2B5EF4-FFF2-40B4-BE49-F238E27FC236}">
                <a16:creationId xmlns:a16="http://schemas.microsoft.com/office/drawing/2014/main" id="{A93569CB-9630-4CC7-91B8-77CC2F9D9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6" y="4689997"/>
            <a:ext cx="1920875" cy="1682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" name="Line 196">
            <a:extLst>
              <a:ext uri="{FF2B5EF4-FFF2-40B4-BE49-F238E27FC236}">
                <a16:creationId xmlns:a16="http://schemas.microsoft.com/office/drawing/2014/main" id="{1018A016-EBCB-4A85-A473-3D8E8EFE0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6" y="5044009"/>
            <a:ext cx="1920875" cy="5953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" name="Text Box 197">
            <a:extLst>
              <a:ext uri="{FF2B5EF4-FFF2-40B4-BE49-F238E27FC236}">
                <a16:creationId xmlns:a16="http://schemas.microsoft.com/office/drawing/2014/main" id="{69ED4213-5557-4699-8866-D95B2CB1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883" y="6321946"/>
            <a:ext cx="97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UPTE’s</a:t>
            </a:r>
          </a:p>
        </p:txBody>
      </p:sp>
      <p:sp>
        <p:nvSpPr>
          <p:cNvPr id="201" name="Text Box 198">
            <a:extLst>
              <a:ext uri="{FF2B5EF4-FFF2-40B4-BE49-F238E27FC236}">
                <a16:creationId xmlns:a16="http://schemas.microsoft.com/office/drawing/2014/main" id="{E84DB8FF-55B0-4742-9F2F-8750F29E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683" y="6318771"/>
            <a:ext cx="1638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Data Frame’s</a:t>
            </a:r>
          </a:p>
        </p:txBody>
      </p:sp>
      <p:sp>
        <p:nvSpPr>
          <p:cNvPr id="202" name="Line 199">
            <a:extLst>
              <a:ext uri="{FF2B5EF4-FFF2-40B4-BE49-F238E27FC236}">
                <a16:creationId xmlns:a16="http://schemas.microsoft.com/office/drawing/2014/main" id="{78887CB4-9A36-4999-9168-2469FD1D7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1783" y="2742134"/>
            <a:ext cx="3173412" cy="79216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3" name="Rectangle 200">
            <a:extLst>
              <a:ext uri="{FF2B5EF4-FFF2-40B4-BE49-F238E27FC236}">
                <a16:creationId xmlns:a16="http://schemas.microsoft.com/office/drawing/2014/main" id="{A7F2D12F-AC83-4D75-81DE-E3FAFBC9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427933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4" name="Rectangle 201">
            <a:extLst>
              <a:ext uri="{FF2B5EF4-FFF2-40B4-BE49-F238E27FC236}">
                <a16:creationId xmlns:a16="http://schemas.microsoft.com/office/drawing/2014/main" id="{9BAE623A-F779-464E-9239-017E1C600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524771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5" name="Rectangle 202">
            <a:extLst>
              <a:ext uri="{FF2B5EF4-FFF2-40B4-BE49-F238E27FC236}">
                <a16:creationId xmlns:a16="http://schemas.microsoft.com/office/drawing/2014/main" id="{B0729D8B-9582-4393-BEF1-5EE67682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621608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6" name="Rectangle 203">
            <a:extLst>
              <a:ext uri="{FF2B5EF4-FFF2-40B4-BE49-F238E27FC236}">
                <a16:creationId xmlns:a16="http://schemas.microsoft.com/office/drawing/2014/main" id="{C9D97546-BA5A-4447-BE30-783C27D6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718446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7" name="Text Box 204">
            <a:extLst>
              <a:ext uri="{FF2B5EF4-FFF2-40B4-BE49-F238E27FC236}">
                <a16:creationId xmlns:a16="http://schemas.microsoft.com/office/drawing/2014/main" id="{DAC376CD-130A-44E5-A6A9-5E570177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984" y="4386783"/>
            <a:ext cx="1540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latin typeface="Comic Sans MS" panose="030F0702030302020204" pitchFamily="66" charset="0"/>
              </a:rPr>
              <a:t>Swap Space</a:t>
            </a:r>
          </a:p>
        </p:txBody>
      </p:sp>
      <p:sp>
        <p:nvSpPr>
          <p:cNvPr id="208" name="Rectangle 205">
            <a:extLst>
              <a:ext uri="{FF2B5EF4-FFF2-40B4-BE49-F238E27FC236}">
                <a16:creationId xmlns:a16="http://schemas.microsoft.com/office/drawing/2014/main" id="{A91B62DF-E7A0-41F8-857F-75456527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909" y="3815283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9" name="Line 206">
            <a:extLst>
              <a:ext uri="{FF2B5EF4-FFF2-40B4-BE49-F238E27FC236}">
                <a16:creationId xmlns:a16="http://schemas.microsoft.com/office/drawing/2014/main" id="{BD8F4D2A-BB36-4EBC-92A2-539B113C5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2721" y="3618433"/>
            <a:ext cx="5851525" cy="2921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" name="Line 207">
            <a:extLst>
              <a:ext uri="{FF2B5EF4-FFF2-40B4-BE49-F238E27FC236}">
                <a16:creationId xmlns:a16="http://schemas.microsoft.com/office/drawing/2014/main" id="{559BC3CF-7CF2-4835-8870-BE92E56CB6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1784" y="4632847"/>
            <a:ext cx="1290637" cy="338137"/>
          </a:xfrm>
          <a:prstGeom prst="line">
            <a:avLst/>
          </a:prstGeom>
          <a:noFill/>
          <a:ln w="1905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1" name="Line 208">
            <a:extLst>
              <a:ext uri="{FF2B5EF4-FFF2-40B4-BE49-F238E27FC236}">
                <a16:creationId xmlns:a16="http://schemas.microsoft.com/office/drawing/2014/main" id="{D3D5E094-8812-4774-8105-D019D1570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5" y="1726133"/>
            <a:ext cx="0" cy="496888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2" name="Line 209">
            <a:extLst>
              <a:ext uri="{FF2B5EF4-FFF2-40B4-BE49-F238E27FC236}">
                <a16:creationId xmlns:a16="http://schemas.microsoft.com/office/drawing/2014/main" id="{14937351-CE5C-4156-B609-F2A679D8A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5" y="2219847"/>
            <a:ext cx="0" cy="49688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3" name="Line 210">
            <a:extLst>
              <a:ext uri="{FF2B5EF4-FFF2-40B4-BE49-F238E27FC236}">
                <a16:creationId xmlns:a16="http://schemas.microsoft.com/office/drawing/2014/main" id="{8AC00352-DE1F-456C-B513-EA2218FBB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783" y="2705622"/>
            <a:ext cx="0" cy="650875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4" name="Line 211">
            <a:extLst>
              <a:ext uri="{FF2B5EF4-FFF2-40B4-BE49-F238E27FC236}">
                <a16:creationId xmlns:a16="http://schemas.microsoft.com/office/drawing/2014/main" id="{8CBB0A25-AE3E-4B14-9B21-F2C75D8CB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2720" y="3369197"/>
            <a:ext cx="0" cy="148113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" name="Line 212">
            <a:extLst>
              <a:ext uri="{FF2B5EF4-FFF2-40B4-BE49-F238E27FC236}">
                <a16:creationId xmlns:a16="http://schemas.microsoft.com/office/drawing/2014/main" id="{78BF57D1-AF1A-4793-A51E-CFE0967590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546" y="4774134"/>
            <a:ext cx="3175" cy="284163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6" name="Group 213">
            <a:extLst>
              <a:ext uri="{FF2B5EF4-FFF2-40B4-BE49-F238E27FC236}">
                <a16:creationId xmlns:a16="http://schemas.microsoft.com/office/drawing/2014/main" id="{1A6E6585-19AD-44DA-A8BB-A99AFD2A8CFF}"/>
              </a:ext>
            </a:extLst>
          </p:cNvPr>
          <p:cNvGrpSpPr>
            <a:grpSpLocks/>
          </p:cNvGrpSpPr>
          <p:nvPr/>
        </p:nvGrpSpPr>
        <p:grpSpPr bwMode="auto">
          <a:xfrm>
            <a:off x="1787208" y="1697559"/>
            <a:ext cx="925512" cy="4143375"/>
            <a:chOff x="771" y="846"/>
            <a:chExt cx="583" cy="2610"/>
          </a:xfrm>
        </p:grpSpPr>
        <p:sp>
          <p:nvSpPr>
            <p:cNvPr id="217" name="Line 214">
              <a:extLst>
                <a:ext uri="{FF2B5EF4-FFF2-40B4-BE49-F238E27FC236}">
                  <a16:creationId xmlns:a16="http://schemas.microsoft.com/office/drawing/2014/main" id="{A04C7D2B-6BC2-43A3-A75F-C8F502F18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2989"/>
              <a:ext cx="0" cy="467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" name="Line 215">
              <a:extLst>
                <a:ext uri="{FF2B5EF4-FFF2-40B4-BE49-F238E27FC236}">
                  <a16:creationId xmlns:a16="http://schemas.microsoft.com/office/drawing/2014/main" id="{864EDE1B-8856-482C-817C-D038C1689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864"/>
              <a:ext cx="0" cy="257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" name="Line 216">
              <a:extLst>
                <a:ext uri="{FF2B5EF4-FFF2-40B4-BE49-F238E27FC236}">
                  <a16:creationId xmlns:a16="http://schemas.microsoft.com/office/drawing/2014/main" id="{9185510C-0E51-4530-BB28-CAA28E0C1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3443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0" name="Line 217">
              <a:extLst>
                <a:ext uri="{FF2B5EF4-FFF2-40B4-BE49-F238E27FC236}">
                  <a16:creationId xmlns:a16="http://schemas.microsoft.com/office/drawing/2014/main" id="{61096F48-6F1F-4CB4-B683-640FDD185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846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1" name="Line 218">
            <a:extLst>
              <a:ext uri="{FF2B5EF4-FFF2-40B4-BE49-F238E27FC236}">
                <a16:creationId xmlns:a16="http://schemas.microsoft.com/office/drawing/2014/main" id="{504FBF20-3331-414E-9800-317D91DF41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6" y="1651522"/>
            <a:ext cx="2151063" cy="5746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" name="Line 219">
            <a:extLst>
              <a:ext uri="{FF2B5EF4-FFF2-40B4-BE49-F238E27FC236}">
                <a16:creationId xmlns:a16="http://schemas.microsoft.com/office/drawing/2014/main" id="{22EFAF5A-4E0E-4BCA-9A2B-120A7DBF2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509" y="1649933"/>
            <a:ext cx="1587" cy="7620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3" name="Line 220">
            <a:extLst>
              <a:ext uri="{FF2B5EF4-FFF2-40B4-BE49-F238E27FC236}">
                <a16:creationId xmlns:a16="http://schemas.microsoft.com/office/drawing/2014/main" id="{DDAFB66E-F992-4764-946C-F9655B9175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4095" y="2564333"/>
            <a:ext cx="6350" cy="788988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4" name="Line 221">
            <a:extLst>
              <a:ext uri="{FF2B5EF4-FFF2-40B4-BE49-F238E27FC236}">
                <a16:creationId xmlns:a16="http://schemas.microsoft.com/office/drawing/2014/main" id="{4EF33E1F-23F7-4817-ACE8-C6B96B3E4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095" y="3464446"/>
            <a:ext cx="0" cy="7858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" name="Line 222">
            <a:extLst>
              <a:ext uri="{FF2B5EF4-FFF2-40B4-BE49-F238E27FC236}">
                <a16:creationId xmlns:a16="http://schemas.microsoft.com/office/drawing/2014/main" id="{0FC14A49-3428-49D0-A3E9-1D91F0E2C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4095" y="4697934"/>
            <a:ext cx="6350" cy="7715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" name="Line 223">
            <a:extLst>
              <a:ext uri="{FF2B5EF4-FFF2-40B4-BE49-F238E27FC236}">
                <a16:creationId xmlns:a16="http://schemas.microsoft.com/office/drawing/2014/main" id="{A5A9E316-9DBB-4B05-AB90-6FC8096B2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509" y="5639322"/>
            <a:ext cx="1587" cy="73818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" name="Line 224">
            <a:extLst>
              <a:ext uri="{FF2B5EF4-FFF2-40B4-BE49-F238E27FC236}">
                <a16:creationId xmlns:a16="http://schemas.microsoft.com/office/drawing/2014/main" id="{D1FD8477-E7A9-414F-B0BA-F75D5FD4B2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12720" y="2226197"/>
            <a:ext cx="2135188" cy="1857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" name="Line 225">
            <a:extLst>
              <a:ext uri="{FF2B5EF4-FFF2-40B4-BE49-F238E27FC236}">
                <a16:creationId xmlns:a16="http://schemas.microsoft.com/office/drawing/2014/main" id="{7E112CA9-B6F3-4B65-8789-634C99E750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96846" y="2683396"/>
            <a:ext cx="2125663" cy="647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" name="Line 226">
            <a:extLst>
              <a:ext uri="{FF2B5EF4-FFF2-40B4-BE49-F238E27FC236}">
                <a16:creationId xmlns:a16="http://schemas.microsoft.com/office/drawing/2014/main" id="{284F4945-6B2E-4C4F-82DD-3EC8FD2DBE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7321" y="3353322"/>
            <a:ext cx="2143125" cy="8969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0" name="Line 227">
            <a:extLst>
              <a:ext uri="{FF2B5EF4-FFF2-40B4-BE49-F238E27FC236}">
                <a16:creationId xmlns:a16="http://schemas.microsoft.com/office/drawing/2014/main" id="{92B840B1-D93B-4038-9D6D-8FD66AA4FE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7320" y="4850334"/>
            <a:ext cx="2139950" cy="60801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1" name="Line 228">
            <a:extLst>
              <a:ext uri="{FF2B5EF4-FFF2-40B4-BE49-F238E27FC236}">
                <a16:creationId xmlns:a16="http://schemas.microsoft.com/office/drawing/2014/main" id="{A3551473-55FA-412D-8B8C-ED4BAD56B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92083" y="5058296"/>
            <a:ext cx="2132012" cy="13192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2" name="Line 229">
            <a:extLst>
              <a:ext uri="{FF2B5EF4-FFF2-40B4-BE49-F238E27FC236}">
                <a16:creationId xmlns:a16="http://schemas.microsoft.com/office/drawing/2014/main" id="{63F660E5-A2E7-45FF-8BB9-3057AF76F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3671" y="2567509"/>
            <a:ext cx="2136775" cy="11906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" name="Line 230">
            <a:extLst>
              <a:ext uri="{FF2B5EF4-FFF2-40B4-BE49-F238E27FC236}">
                <a16:creationId xmlns:a16="http://schemas.microsoft.com/office/drawing/2014/main" id="{4F55D2ED-7BAD-4749-8E8A-3FCA4F71B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608" y="3339033"/>
            <a:ext cx="2120900" cy="139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4" name="Line 231">
            <a:extLst>
              <a:ext uri="{FF2B5EF4-FFF2-40B4-BE49-F238E27FC236}">
                <a16:creationId xmlns:a16="http://schemas.microsoft.com/office/drawing/2014/main" id="{06DFB5C7-F22F-4D3B-8BA2-B2EB1085E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0658" y="4697934"/>
            <a:ext cx="2132012" cy="1492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" name="Line 232">
            <a:extLst>
              <a:ext uri="{FF2B5EF4-FFF2-40B4-BE49-F238E27FC236}">
                <a16:creationId xmlns:a16="http://schemas.microsoft.com/office/drawing/2014/main" id="{F1BC8A87-809A-45D6-AA1A-0A8D13077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483" y="5077347"/>
            <a:ext cx="2127250" cy="5619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5E7DD53-F4E0-46DC-9794-10471D2340FF}"/>
              </a:ext>
            </a:extLst>
          </p:cNvPr>
          <p:cNvGrpSpPr/>
          <p:nvPr/>
        </p:nvGrpSpPr>
        <p:grpSpPr>
          <a:xfrm>
            <a:off x="27305" y="1962671"/>
            <a:ext cx="3349626" cy="906462"/>
            <a:chOff x="-647066" y="1803454"/>
            <a:chExt cx="3349626" cy="906462"/>
          </a:xfrm>
        </p:grpSpPr>
        <p:sp>
          <p:nvSpPr>
            <p:cNvPr id="237" name="Rounded Rectangular Callout 1">
              <a:extLst>
                <a:ext uri="{FF2B5EF4-FFF2-40B4-BE49-F238E27FC236}">
                  <a16:creationId xmlns:a16="http://schemas.microsoft.com/office/drawing/2014/main" id="{9D3374D5-E205-4138-945A-F92559607F1B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-95446"/>
                <a:gd name="adj2" fmla="val -22824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398C1D1-8205-4274-AC6D-620281777701}"/>
                </a:ext>
              </a:extLst>
            </p:cNvPr>
            <p:cNvSpPr txBox="1"/>
            <p:nvPr/>
          </p:nvSpPr>
          <p:spPr>
            <a:xfrm>
              <a:off x="-647066" y="1895237"/>
              <a:ext cx="166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Root Page Table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15417B8-BED9-4DB9-AAA5-4BF17D1C6543}"/>
              </a:ext>
            </a:extLst>
          </p:cNvPr>
          <p:cNvGrpSpPr/>
          <p:nvPr/>
        </p:nvGrpSpPr>
        <p:grpSpPr>
          <a:xfrm>
            <a:off x="2499678" y="1249548"/>
            <a:ext cx="3234056" cy="1238585"/>
            <a:chOff x="-531496" y="1471331"/>
            <a:chExt cx="3234056" cy="1238585"/>
          </a:xfrm>
        </p:grpSpPr>
        <p:sp>
          <p:nvSpPr>
            <p:cNvPr id="240" name="Rounded Rectangular Callout 241">
              <a:extLst>
                <a:ext uri="{FF2B5EF4-FFF2-40B4-BE49-F238E27FC236}">
                  <a16:creationId xmlns:a16="http://schemas.microsoft.com/office/drawing/2014/main" id="{14FCECF3-82E7-40C8-82B1-EA872D6F503A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-98332"/>
                <a:gd name="adj2" fmla="val -54348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156F12D-CC41-4002-BBAF-3A57A8012E0E}"/>
                </a:ext>
              </a:extLst>
            </p:cNvPr>
            <p:cNvSpPr txBox="1"/>
            <p:nvPr/>
          </p:nvSpPr>
          <p:spPr>
            <a:xfrm>
              <a:off x="-531496" y="1471331"/>
              <a:ext cx="166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User Page Table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A6EE7BE-332D-4119-9596-0C3812B30325}"/>
              </a:ext>
            </a:extLst>
          </p:cNvPr>
          <p:cNvGrpSpPr/>
          <p:nvPr/>
        </p:nvGrpSpPr>
        <p:grpSpPr>
          <a:xfrm>
            <a:off x="7807449" y="1583913"/>
            <a:ext cx="3047559" cy="1121709"/>
            <a:chOff x="1514475" y="1588207"/>
            <a:chExt cx="3047559" cy="1121709"/>
          </a:xfrm>
        </p:grpSpPr>
        <p:sp>
          <p:nvSpPr>
            <p:cNvPr id="243" name="Rounded Rectangular Callout 244">
              <a:extLst>
                <a:ext uri="{FF2B5EF4-FFF2-40B4-BE49-F238E27FC236}">
                  <a16:creationId xmlns:a16="http://schemas.microsoft.com/office/drawing/2014/main" id="{B811CB06-184E-4C91-A423-C61021BC570C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112038"/>
                <a:gd name="adj2" fmla="val -41597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4B82AA7-8E34-4996-8661-3F221FD2CFF7}"/>
                </a:ext>
              </a:extLst>
            </p:cNvPr>
            <p:cNvSpPr txBox="1"/>
            <p:nvPr/>
          </p:nvSpPr>
          <p:spPr>
            <a:xfrm>
              <a:off x="3241106" y="1588207"/>
              <a:ext cx="1320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User Data</a:t>
              </a:r>
            </a:p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Frame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3BCC9B1-C0ED-4025-A916-99977B5F50BD}"/>
              </a:ext>
            </a:extLst>
          </p:cNvPr>
          <p:cNvGrpSpPr/>
          <p:nvPr/>
        </p:nvGrpSpPr>
        <p:grpSpPr>
          <a:xfrm>
            <a:off x="5373370" y="3215542"/>
            <a:ext cx="4044280" cy="1324331"/>
            <a:chOff x="-1341720" y="1803454"/>
            <a:chExt cx="4044280" cy="1324331"/>
          </a:xfrm>
        </p:grpSpPr>
        <p:sp>
          <p:nvSpPr>
            <p:cNvPr id="246" name="Rounded Rectangular Callout 247">
              <a:extLst>
                <a:ext uri="{FF2B5EF4-FFF2-40B4-BE49-F238E27FC236}">
                  <a16:creationId xmlns:a16="http://schemas.microsoft.com/office/drawing/2014/main" id="{A83665FD-CA33-4838-B3AF-DC22DCA380C1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-137134"/>
                <a:gd name="adj2" fmla="val 63621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1DF7C2-C0AE-43B1-A88A-67698780DD89}"/>
                </a:ext>
              </a:extLst>
            </p:cNvPr>
            <p:cNvSpPr txBox="1"/>
            <p:nvPr/>
          </p:nvSpPr>
          <p:spPr>
            <a:xfrm>
              <a:off x="-1341720" y="2820008"/>
              <a:ext cx="2856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Swapped UPTs/Data Frames</a:t>
              </a:r>
            </a:p>
          </p:txBody>
        </p:sp>
      </p:grpSp>
      <p:pic>
        <p:nvPicPr>
          <p:cNvPr id="248" name="Picture 247">
            <a:extLst>
              <a:ext uri="{FF2B5EF4-FFF2-40B4-BE49-F238E27FC236}">
                <a16:creationId xmlns:a16="http://schemas.microsoft.com/office/drawing/2014/main" id="{AB87ACA2-D032-4662-8BE5-B881AB889D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8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4" grpId="0" animBg="1"/>
      <p:bldP spid="215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Virtual Memory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67425"/>
            <a:ext cx="9493207" cy="479015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dirty="0"/>
              <a:t>2.	Implement page fault frame replacement using </a:t>
            </a:r>
            <a:r>
              <a:rPr lang="en-US" sz="2000" u="sng" dirty="0"/>
              <a:t>available memory frames only</a:t>
            </a:r>
            <a:r>
              <a:rPr lang="en-US" sz="2000" dirty="0"/>
              <a:t>.</a:t>
            </a:r>
            <a:endParaRPr lang="en-US" sz="1600" dirty="0"/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/>
              <a:t>Modify createTask() to allocate an unique Root Page Table for each task. (</a:t>
            </a:r>
            <a:r>
              <a:rPr lang="en-US" sz="1800" dirty="0" err="1"/>
              <a:t>ie</a:t>
            </a:r>
            <a:r>
              <a:rPr lang="en-US" sz="1800" dirty="0"/>
              <a:t>,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].RPT = LC3_RPT + 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? ((tid-1)&lt;&lt;6) : 0);</a:t>
            </a:r>
            <a:r>
              <a:rPr lang="en-US" sz="1800" dirty="0"/>
              <a:t>)</a:t>
            </a:r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/>
              <a:t>Fix </a:t>
            </a:r>
            <a:r>
              <a:rPr lang="en-US" sz="1800" dirty="0" err="1"/>
              <a:t>getMemAdr</a:t>
            </a:r>
            <a:r>
              <a:rPr lang="en-US" sz="1800" dirty="0"/>
              <a:t> such that if root page table entry undefined, use </a:t>
            </a:r>
            <a:r>
              <a:rPr lang="en-US" sz="1800" dirty="0" err="1"/>
              <a:t>getFrame</a:t>
            </a:r>
            <a:r>
              <a:rPr lang="en-US" sz="1800" dirty="0"/>
              <a:t> to return a new UPT frame from available memory and initialize all user page table entries.</a:t>
            </a:r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/>
              <a:t>Fix </a:t>
            </a:r>
            <a:r>
              <a:rPr lang="en-US" sz="1800" dirty="0" err="1"/>
              <a:t>getMemAdr</a:t>
            </a:r>
            <a:r>
              <a:rPr lang="en-US" sz="1800" dirty="0"/>
              <a:t> such that if user page table entry undefined, use </a:t>
            </a:r>
            <a:r>
              <a:rPr lang="en-US" sz="1800" dirty="0" err="1"/>
              <a:t>getFrame</a:t>
            </a:r>
            <a:r>
              <a:rPr lang="en-US" sz="1800" dirty="0"/>
              <a:t> to return a new data frame from available memory.</a:t>
            </a:r>
          </a:p>
          <a:p>
            <a:pPr lvl="1" indent="-396875">
              <a:lnSpc>
                <a:spcPct val="90000"/>
              </a:lnSpc>
              <a:buAutoNum type="alphaLcPeriod"/>
            </a:pPr>
            <a:endParaRPr lang="en-US" sz="1600" dirty="0"/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	This should allow you to execute any test program in a full address space.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E3B8C2-FE5B-42F0-B227-70DAC3E9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8924-A671-4DF9-9C90-C9797B74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E5F49-C871-4326-90DB-D08FCA81BA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9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Virtual Memory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1" y="1467424"/>
            <a:ext cx="9757612" cy="492321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AutoNum type="arabicPeriod" startAt="3"/>
            </a:pPr>
            <a:r>
              <a:rPr lang="en-US" sz="2000" dirty="0"/>
              <a:t>Implement clock page replacement algorithm to unload data frames to swap pages and reload with a new frame or an existing frame from swap space if needed.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Create and validate a “clock” mechanism that accesses all global root page tables, user page tables, and data frames.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Swap to swap space the first frame with the reference bit equal to zero (and not equal to the </a:t>
            </a:r>
            <a:r>
              <a:rPr lang="en-US" sz="1800" dirty="0" err="1"/>
              <a:t>notme</a:t>
            </a:r>
            <a:r>
              <a:rPr lang="en-US" sz="1800" dirty="0"/>
              <a:t> frame).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Advance the clock.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Return frame number for use as a UPT or data frame.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Use the </a:t>
            </a:r>
            <a:r>
              <a:rPr lang="en-US" sz="1800" dirty="0" err="1"/>
              <a:t>vma</a:t>
            </a:r>
            <a:r>
              <a:rPr lang="en-US" sz="1800" dirty="0"/>
              <a:t> function to access a single virtual memory location and then display any non-zero RPT and UPT entries. </a:t>
            </a:r>
          </a:p>
          <a:p>
            <a:pPr marL="400050" lvl="1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None/>
            </a:pPr>
            <a:r>
              <a:rPr lang="en-US" sz="1800" dirty="0"/>
              <a:t>This should allow you to execute all the test programs in a 32k word address space (20k of paging frames).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05F8BD-F7D4-414E-80C7-C768CA36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1A6DF-8678-4F58-8B34-428E67B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0878B-9766-45FA-BE2D-EFA1AFCA3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63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#21: Embedded Randomness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5171" y="1416050"/>
            <a:ext cx="10065206" cy="5131984"/>
          </a:xfrm>
        </p:spPr>
        <p:txBody>
          <a:bodyPr/>
          <a:lstStyle/>
          <a:p>
            <a:r>
              <a:rPr lang="en-US" sz="2000" dirty="0"/>
              <a:t>Embedded systems need good random numbers.</a:t>
            </a:r>
          </a:p>
          <a:p>
            <a:pPr lvl="1"/>
            <a:r>
              <a:rPr lang="en-US" sz="1600" dirty="0"/>
              <a:t>Avoid and withstand network packet collisions (CSMA/CD).</a:t>
            </a:r>
          </a:p>
          <a:p>
            <a:pPr lvl="1"/>
            <a:r>
              <a:rPr lang="en-US" sz="1600" dirty="0"/>
              <a:t>Recovering from massive power outage – strain on infrastructure.</a:t>
            </a:r>
          </a:p>
          <a:p>
            <a:pPr lvl="1"/>
            <a:r>
              <a:rPr lang="en-US" sz="1600" dirty="0"/>
              <a:t>Point-of-sales that print random coupons.</a:t>
            </a:r>
          </a:p>
          <a:p>
            <a:pPr lvl="1"/>
            <a:r>
              <a:rPr lang="en-US" sz="1600" dirty="0"/>
              <a:t>Gaming (those incoming aliens need a starting position).</a:t>
            </a:r>
          </a:p>
          <a:p>
            <a:pPr lvl="1"/>
            <a:r>
              <a:rPr lang="en-US" sz="1600" dirty="0"/>
              <a:t>Cryptography – generate secure random keys.</a:t>
            </a:r>
          </a:p>
          <a:p>
            <a:r>
              <a:rPr lang="en-US" sz="2000" dirty="0"/>
              <a:t>Truly Random number generator (RNG) - a number that can’t be described ay any number smaller than itself (devoid of boundaries and assumptions).</a:t>
            </a:r>
          </a:p>
          <a:p>
            <a:pPr lvl="1"/>
            <a:r>
              <a:rPr lang="en-US" sz="1600" dirty="0"/>
              <a:t>Rolling a dice or flipping a coin.</a:t>
            </a:r>
          </a:p>
          <a:p>
            <a:pPr lvl="1"/>
            <a:r>
              <a:rPr lang="en-US" sz="1600" dirty="0"/>
              <a:t>Time between real world events (keyboard, changing channels).</a:t>
            </a:r>
          </a:p>
          <a:p>
            <a:pPr lvl="1"/>
            <a:r>
              <a:rPr lang="en-US" sz="1600" dirty="0"/>
              <a:t>Temperature - thermal noise in the Pentium chip.</a:t>
            </a:r>
          </a:p>
          <a:p>
            <a:pPr lvl="1"/>
            <a:r>
              <a:rPr lang="en-US" sz="1600" dirty="0"/>
              <a:t>RF devices can use white noise.</a:t>
            </a:r>
          </a:p>
          <a:p>
            <a:pPr lvl="1"/>
            <a:r>
              <a:rPr lang="en-US" sz="1600" dirty="0"/>
              <a:t>Disadvantage:</a:t>
            </a:r>
          </a:p>
          <a:p>
            <a:pPr lvl="2"/>
            <a:r>
              <a:rPr lang="en-US" sz="1200" dirty="0"/>
              <a:t>You can never prove mathematically that the numbers will be random </a:t>
            </a:r>
          </a:p>
          <a:p>
            <a:pPr lvl="2"/>
            <a:r>
              <a:rPr lang="en-US" sz="1200" dirty="0"/>
              <a:t>You can't reproduce random numbers for tests or analysis </a:t>
            </a:r>
          </a:p>
          <a:p>
            <a:pPr lvl="2"/>
            <a:r>
              <a:rPr lang="en-US" sz="1200" dirty="0"/>
              <a:t>The input parameters for the generators can usually be manipulated.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533" y="1933828"/>
            <a:ext cx="2286000" cy="8763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5D9F-4A59-4F47-B7A7-333A4190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CE358-B487-4016-A9AD-AA4F94A6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#21: Embedded Randomness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6057" y="1416050"/>
            <a:ext cx="9753600" cy="5131984"/>
          </a:xfrm>
        </p:spPr>
        <p:txBody>
          <a:bodyPr/>
          <a:lstStyle/>
          <a:p>
            <a:r>
              <a:rPr lang="en-US" sz="2000" dirty="0"/>
              <a:t>Pseudo-random number generator (PRNG) – produce deterministic sequences of numbers that have many significant statistical characteristics in common with true random numbers (but not the disadvantages).</a:t>
            </a:r>
          </a:p>
          <a:p>
            <a:pPr lvl="1"/>
            <a:r>
              <a:rPr lang="en-US" sz="1600" dirty="0"/>
              <a:t>Determinism – repeatable.</a:t>
            </a:r>
          </a:p>
          <a:p>
            <a:pPr lvl="1"/>
            <a:r>
              <a:rPr lang="en-US" sz="1600" dirty="0"/>
              <a:t>Distribution – evenly spread over possible values.</a:t>
            </a:r>
          </a:p>
          <a:p>
            <a:pPr lvl="1"/>
            <a:r>
              <a:rPr lang="en-US" sz="1600" dirty="0"/>
              <a:t>Chaos – different devices running the same algorithm generate different random values. </a:t>
            </a:r>
          </a:p>
          <a:p>
            <a:pPr lvl="1"/>
            <a:r>
              <a:rPr lang="en-US" sz="1600" dirty="0"/>
              <a:t>Security – results are more difficult to predict. </a:t>
            </a:r>
          </a:p>
          <a:p>
            <a:pPr lvl="1"/>
            <a:r>
              <a:rPr lang="en-US" sz="1600" dirty="0"/>
              <a:t>Performance – algorithms use lots of multiplies and divides.</a:t>
            </a:r>
            <a:endParaRPr lang="en-US" dirty="0"/>
          </a:p>
          <a:p>
            <a:r>
              <a:rPr lang="en-US" sz="2000" dirty="0"/>
              <a:t>The rand() function (defined in the </a:t>
            </a:r>
            <a:r>
              <a:rPr lang="en-US" sz="2000" dirty="0" err="1"/>
              <a:t>stdlib.h</a:t>
            </a:r>
            <a:r>
              <a:rPr lang="en-US" sz="2000" dirty="0"/>
              <a:t>) returns the same result sequence every time the program is run (that’s where the pseudo comes from).</a:t>
            </a:r>
          </a:p>
          <a:p>
            <a:r>
              <a:rPr lang="en-US" sz="2000" dirty="0"/>
              <a:t>By default, the standard (pseudo) random number generator is seeded with the number 1.</a:t>
            </a:r>
          </a:p>
          <a:p>
            <a:r>
              <a:rPr lang="en-US" sz="2000" dirty="0"/>
              <a:t>Use RNG numbers to set PRNG seed.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75773-2B1C-46DD-BB86-2CAB977A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CA2B2-58AB-4574-8DE8-4BDCFC76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620DDE-D79C-452A-A503-EFA55B29AB7D}"/>
              </a:ext>
            </a:extLst>
          </p:cNvPr>
          <p:cNvGraphicFramePr>
            <a:graphicFrameLocks noGrp="1"/>
          </p:cNvGraphicFramePr>
          <p:nvPr/>
        </p:nvGraphicFramePr>
        <p:xfrm>
          <a:off x="1828476" y="3050339"/>
          <a:ext cx="7796539" cy="3222000"/>
        </p:xfrm>
        <a:graphic>
          <a:graphicData uri="http://schemas.openxmlformats.org/drawingml/2006/table">
            <a:tbl>
              <a:tblPr/>
              <a:tblGrid>
                <a:gridCol w="2265486">
                  <a:extLst>
                    <a:ext uri="{9D8B030D-6E8A-4147-A177-3AD203B41FA5}">
                      <a16:colId xmlns:a16="http://schemas.microsoft.com/office/drawing/2014/main" val="3671846109"/>
                    </a:ext>
                  </a:extLst>
                </a:gridCol>
                <a:gridCol w="1449095">
                  <a:extLst>
                    <a:ext uri="{9D8B030D-6E8A-4147-A177-3AD203B41FA5}">
                      <a16:colId xmlns:a16="http://schemas.microsoft.com/office/drawing/2014/main" val="149858612"/>
                    </a:ext>
                  </a:extLst>
                </a:gridCol>
                <a:gridCol w="1642989">
                  <a:extLst>
                    <a:ext uri="{9D8B030D-6E8A-4147-A177-3AD203B41FA5}">
                      <a16:colId xmlns:a16="http://schemas.microsoft.com/office/drawing/2014/main" val="2264719133"/>
                    </a:ext>
                  </a:extLst>
                </a:gridCol>
                <a:gridCol w="1173563">
                  <a:extLst>
                    <a:ext uri="{9D8B030D-6E8A-4147-A177-3AD203B41FA5}">
                      <a16:colId xmlns:a16="http://schemas.microsoft.com/office/drawing/2014/main" val="4225496062"/>
                    </a:ext>
                  </a:extLst>
                </a:gridCol>
                <a:gridCol w="1265406">
                  <a:extLst>
                    <a:ext uri="{9D8B030D-6E8A-4147-A177-3AD203B41FA5}">
                      <a16:colId xmlns:a16="http://schemas.microsoft.com/office/drawing/2014/main" val="3115756666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Name</a:t>
                      </a:r>
                    </a:p>
                  </a:txBody>
                  <a:tcPr marL="52080" marR="52080" marT="26040" marB="26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Predictability</a:t>
                      </a:r>
                    </a:p>
                  </a:txBody>
                  <a:tcPr marL="52080" marR="52080" marT="26040" marB="26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Performance</a:t>
                      </a:r>
                    </a:p>
                  </a:txBody>
                  <a:tcPr marL="52080" marR="52080" marT="26040" marB="26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State</a:t>
                      </a:r>
                    </a:p>
                  </a:txBody>
                  <a:tcPr marL="52080" marR="52080" marT="26040" marB="26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Period</a:t>
                      </a:r>
                    </a:p>
                  </a:txBody>
                  <a:tcPr marL="52080" marR="52080" marT="26040" marB="260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6169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Mersenne Twister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Trivial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Ok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 KiB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2^19937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335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LCG (minstd)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Trivial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Ok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4-8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&lt;= 2^32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588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LFG (ranluxXX_base)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Trivial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Slow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8-16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&lt;= 2^32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891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Knuth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Trivial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Ok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1KiB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&lt;= 2^32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2007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ranlux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Unknown?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Super Slow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~120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10^171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2972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splitmix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Trivial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Fast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8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2^64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976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xorshift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Fast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8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2^64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844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pcg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Unknown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Fast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16 byte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2^128</a:t>
                      </a:r>
                    </a:p>
                  </a:txBody>
                  <a:tcPr marL="20344" marR="20344" marT="20344" marB="20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6484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#21: Embedded Randomness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60501" y="1416050"/>
            <a:ext cx="8164513" cy="780612"/>
          </a:xfrm>
        </p:spPr>
        <p:txBody>
          <a:bodyPr/>
          <a:lstStyle/>
          <a:p>
            <a:r>
              <a:rPr lang="en-US" sz="2000" dirty="0"/>
              <a:t>Update: the default pseudo random number generators in the C++ standard library are poor and generally should be avoided.</a:t>
            </a:r>
          </a:p>
          <a:p>
            <a:r>
              <a:rPr lang="en-US" sz="2000" dirty="0"/>
              <a:t>But there are good alternatives that can be implemented in less than 10 lines of code!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68FBA5-CABD-451D-902E-F4622CCD7BB1}"/>
              </a:ext>
            </a:extLst>
          </p:cNvPr>
          <p:cNvGraphicFramePr>
            <a:graphicFrameLocks noGrp="1"/>
          </p:cNvGraphicFramePr>
          <p:nvPr/>
        </p:nvGraphicFramePr>
        <p:xfrm>
          <a:off x="947057" y="1386080"/>
          <a:ext cx="8817053" cy="1986922"/>
        </p:xfrm>
        <a:graphic>
          <a:graphicData uri="http://schemas.openxmlformats.org/drawingml/2006/table">
            <a:tbl>
              <a:tblPr/>
              <a:tblGrid>
                <a:gridCol w="8817053">
                  <a:extLst>
                    <a:ext uri="{9D8B030D-6E8A-4147-A177-3AD203B41FA5}">
                      <a16:colId xmlns:a16="http://schemas.microsoft.com/office/drawing/2014/main" val="3491883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result_type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splitmix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1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</a:rPr>
                        <a:t>operator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()()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7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5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   uint64_t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z = (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+= 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UINT64_C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0x9E3779B97F4A7C15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14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z = (z ^ (z &gt;&gt; 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)) * 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UINT64_C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0xBF58476D1CE4E5B9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6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z = (z ^ (z &gt;&gt; 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)) * 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UINT64_C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0x94D049BB133111EB</a:t>
                      </a:r>
                      <a:r>
                        <a:rPr lang="pl-PL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   return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result_type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((z ^ (z &gt;&gt; 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)) &gt;&gt; 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8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fontAlgn="t"/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539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C6A4DD-409E-4CA9-BE87-96550B41A3FD}"/>
              </a:ext>
            </a:extLst>
          </p:cNvPr>
          <p:cNvGraphicFramePr>
            <a:graphicFrameLocks noGrp="1"/>
          </p:cNvGraphicFramePr>
          <p:nvPr/>
        </p:nvGraphicFramePr>
        <p:xfrm>
          <a:off x="947057" y="3066698"/>
          <a:ext cx="8817053" cy="2209808"/>
        </p:xfrm>
        <a:graphic>
          <a:graphicData uri="http://schemas.openxmlformats.org/drawingml/2006/table">
            <a:tbl>
              <a:tblPr/>
              <a:tblGrid>
                <a:gridCol w="8817053">
                  <a:extLst>
                    <a:ext uri="{9D8B030D-6E8A-4147-A177-3AD203B41FA5}">
                      <a16:colId xmlns:a16="http://schemas.microsoft.com/office/drawing/2014/main" val="3491883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result_type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xorshift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1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</a:rPr>
                        <a:t>operator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()()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7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5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   uint64_t result = </a:t>
                      </a:r>
                      <a:r>
                        <a:rPr lang="en-US" sz="1400" b="1" dirty="0" err="1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 * 0xd989bcacc137dcd5ull;</a:t>
                      </a:r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14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^=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&gt;&gt; 11;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6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^=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&lt;&lt; 31;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^=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m_seed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&gt;&gt; 18;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09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   return uint32_t(result &gt;&gt; 32ull);</a:t>
                      </a:r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8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fontAlgn="t"/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5393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9C6294-91F2-482F-9716-A1217D884C30}"/>
              </a:ext>
            </a:extLst>
          </p:cNvPr>
          <p:cNvGraphicFramePr>
            <a:graphicFrameLocks noGrp="1"/>
          </p:cNvGraphicFramePr>
          <p:nvPr/>
        </p:nvGraphicFramePr>
        <p:xfrm>
          <a:off x="947057" y="4970202"/>
          <a:ext cx="8817053" cy="1783088"/>
        </p:xfrm>
        <a:graphic>
          <a:graphicData uri="http://schemas.openxmlformats.org/drawingml/2006/table">
            <a:tbl>
              <a:tblPr/>
              <a:tblGrid>
                <a:gridCol w="8817053">
                  <a:extLst>
                    <a:ext uri="{9D8B030D-6E8A-4147-A177-3AD203B41FA5}">
                      <a16:colId xmlns:a16="http://schemas.microsoft.com/office/drawing/2014/main" val="3491883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result_type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pcg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1" dirty="0">
                          <a:solidFill>
                            <a:srgbClr val="6F42C1"/>
                          </a:solidFill>
                          <a:effectLst/>
                          <a:latin typeface="Consolas" panose="020B0609020204030204" pitchFamily="49" charset="0"/>
                        </a:rPr>
                        <a:t>operator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()()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7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5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   uint64_t </a:t>
                      </a:r>
                      <a:r>
                        <a:rPr lang="en-US" sz="1400" b="1" dirty="0" err="1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oldstate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m_state</a:t>
                      </a:r>
                      <a:r>
                        <a:rPr lang="en-US" sz="1400" b="1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14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m_state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oldstate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* 6364136223846793005ULL +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m_inc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6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uint32_t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xorshifted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= uint32_t(((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oldstate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&gt;&gt; 18u) ^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oldstate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 &gt;&gt; 27u);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  int rot = </a:t>
                      </a:r>
                      <a:r>
                        <a:rPr lang="en-US" sz="1400" b="1" dirty="0" err="1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oldstate</a:t>
                      </a:r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 &gt;&gt; 59u;</a:t>
                      </a:r>
                      <a:endParaRPr lang="pl-PL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09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   return (</a:t>
                      </a:r>
                      <a:r>
                        <a:rPr lang="en-US" sz="1400" b="1" dirty="0" err="1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xorshifted</a:t>
                      </a:r>
                      <a:r>
                        <a:rPr lang="en-US" sz="1400" b="1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 &gt;&gt; rot) | (</a:t>
                      </a:r>
                      <a:r>
                        <a:rPr lang="en-US" sz="1400" b="1" dirty="0" err="1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xorshifted</a:t>
                      </a:r>
                      <a:r>
                        <a:rPr lang="en-US" sz="1400" b="1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 &lt;&lt; ((-rot) &amp; 31));</a:t>
                      </a:r>
                      <a:endParaRPr lang="en-US" sz="1400" b="1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8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47625" marR="47625" marT="4763" marB="47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5393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B65A9-DE8F-4DE9-9E92-8F0A1CB5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55241-9E1F-43DF-AC6A-D8B17B34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#22: Which is Better?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3461" y="2050902"/>
            <a:ext cx="3959561" cy="1219573"/>
          </a:xfrm>
        </p:spPr>
        <p:txBody>
          <a:bodyPr/>
          <a:lstStyle/>
          <a:p>
            <a:pPr marL="0" indent="0">
              <a:buNone/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 = 0; i &lt; max; i++)</a:t>
            </a:r>
          </a:p>
          <a:p>
            <a:pPr marL="0" indent="0">
              <a:buNone/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list[i] = 0; </a:t>
            </a:r>
          </a:p>
          <a:p>
            <a:pPr marL="0" indent="0">
              <a:buNone/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0797" y="1727371"/>
            <a:ext cx="649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                                                                                         B</a:t>
            </a:r>
          </a:p>
        </p:txBody>
      </p:sp>
      <p:sp>
        <p:nvSpPr>
          <p:cNvPr id="24" name="Content Placeholder 6"/>
          <p:cNvSpPr txBox="1">
            <a:spLocks/>
          </p:cNvSpPr>
          <p:nvPr/>
        </p:nvSpPr>
        <p:spPr bwMode="auto">
          <a:xfrm>
            <a:off x="735249" y="3375924"/>
            <a:ext cx="3959561" cy="121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static inline int max(int a, int b)</a:t>
            </a:r>
          </a:p>
          <a:p>
            <a:pPr marL="0" indent="0">
              <a:buNone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a &gt; b ? a : b;</a:t>
            </a:r>
          </a:p>
          <a:p>
            <a:pPr marL="0" indent="0">
              <a:buNone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n-NO" sz="1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4626" y="2199022"/>
            <a:ext cx="57015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sym typeface="Wingdings"/>
              </a:rPr>
              <a:t>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7360" y="3524044"/>
            <a:ext cx="57015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sym typeface="Wingdings"/>
              </a:rPr>
              <a:t>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28" name="Content Placeholder 6"/>
          <p:cNvSpPr txBox="1">
            <a:spLocks/>
          </p:cNvSpPr>
          <p:nvPr/>
        </p:nvSpPr>
        <p:spPr bwMode="auto">
          <a:xfrm>
            <a:off x="735248" y="4711704"/>
            <a:ext cx="4052046" cy="89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int* a = (int*)</a:t>
            </a:r>
            <a:r>
              <a:rPr lang="en-US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(30*sizeof(a));</a:t>
            </a:r>
          </a:p>
          <a:p>
            <a:pPr marL="0" indent="0">
              <a:buNone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int* b = a + 10;</a:t>
            </a:r>
            <a:endParaRPr lang="nn-NO" sz="1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int* c = b + 10;</a:t>
            </a:r>
            <a:endParaRPr lang="nn-NO" sz="1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n-NO" sz="1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360" y="4687377"/>
            <a:ext cx="57015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sym typeface="Wingdings"/>
              </a:rPr>
              <a:t>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0" name="Content Placeholder 6"/>
          <p:cNvSpPr txBox="1">
            <a:spLocks/>
          </p:cNvSpPr>
          <p:nvPr/>
        </p:nvSpPr>
        <p:spPr bwMode="auto">
          <a:xfrm>
            <a:off x="717308" y="6015209"/>
            <a:ext cx="3784160" cy="62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Walking 50 miles using an optimized route.</a:t>
            </a:r>
            <a:endParaRPr lang="nn-NO" sz="1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3471" y="5763107"/>
            <a:ext cx="57015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sym typeface="Wingdings"/>
              </a:rPr>
              <a:t>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13563" y="2050902"/>
            <a:ext cx="5262796" cy="1219573"/>
            <a:chOff x="4199162" y="1706517"/>
            <a:chExt cx="5262796" cy="1219573"/>
          </a:xfrm>
        </p:grpSpPr>
        <p:sp>
          <p:nvSpPr>
            <p:cNvPr id="23" name="Content Placeholder 6"/>
            <p:cNvSpPr txBox="1">
              <a:spLocks/>
            </p:cNvSpPr>
            <p:nvPr/>
          </p:nvSpPr>
          <p:spPr bwMode="auto">
            <a:xfrm>
              <a:off x="5502397" y="1706517"/>
              <a:ext cx="3959561" cy="1219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nn-NO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for(i = max; i--;)</a:t>
              </a:r>
            </a:p>
            <a:p>
              <a:pPr marL="0" indent="0">
                <a:buNone/>
              </a:pPr>
              <a:r>
                <a:rPr lang="nn-NO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</a:p>
            <a:p>
              <a:pPr marL="0" indent="0">
                <a:buNone/>
              </a:pPr>
              <a:r>
                <a:rPr lang="nn-NO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list[i] = 0; </a:t>
              </a:r>
            </a:p>
            <a:p>
              <a:pPr marL="0" indent="0">
                <a:buNone/>
              </a:pPr>
              <a:r>
                <a:rPr lang="nn-NO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99162" y="208547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or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7317" y="3375924"/>
            <a:ext cx="5288332" cy="1219573"/>
            <a:chOff x="4222916" y="3031539"/>
            <a:chExt cx="5288332" cy="1219573"/>
          </a:xfrm>
        </p:grpSpPr>
        <p:sp>
          <p:nvSpPr>
            <p:cNvPr id="25" name="Content Placeholder 6"/>
            <p:cNvSpPr txBox="1">
              <a:spLocks/>
            </p:cNvSpPr>
            <p:nvPr/>
          </p:nvSpPr>
          <p:spPr bwMode="auto">
            <a:xfrm>
              <a:off x="5549899" y="3031539"/>
              <a:ext cx="3961349" cy="1219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inline int max(int a, int b)</a:t>
              </a:r>
            </a:p>
            <a:p>
              <a:pPr marL="0" indent="0">
                <a:buNone/>
              </a:pPr>
              <a:r>
                <a:rPr lang="en-US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marL="0" indent="0">
                <a:buNone/>
              </a:pPr>
              <a:r>
                <a:rPr lang="en-US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a &gt; b ? a : b;</a:t>
              </a:r>
            </a:p>
            <a:p>
              <a:pPr marL="0" indent="0">
                <a:buNone/>
              </a:pPr>
              <a:r>
                <a:rPr lang="en-US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2916" y="341049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or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37313" y="4711704"/>
            <a:ext cx="5512906" cy="1219573"/>
            <a:chOff x="4222913" y="4367319"/>
            <a:chExt cx="5512906" cy="1219573"/>
          </a:xfrm>
        </p:grpSpPr>
        <p:sp>
          <p:nvSpPr>
            <p:cNvPr id="27" name="Content Placeholder 6"/>
            <p:cNvSpPr txBox="1">
              <a:spLocks/>
            </p:cNvSpPr>
            <p:nvPr/>
          </p:nvSpPr>
          <p:spPr bwMode="auto">
            <a:xfrm>
              <a:off x="5573649" y="4367319"/>
              <a:ext cx="4162170" cy="1219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int* a = (int*)</a:t>
              </a:r>
              <a:r>
                <a:rPr lang="en-US" sz="1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(10*sizeof(a));</a:t>
              </a:r>
            </a:p>
            <a:p>
              <a:pPr marL="0" indent="0">
                <a:buNone/>
              </a:pPr>
              <a:r>
                <a:rPr lang="en-US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int* b = (int*)</a:t>
              </a:r>
              <a:r>
                <a:rPr lang="en-US" sz="1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(10*sizeof(b));</a:t>
              </a:r>
              <a:endParaRPr lang="nn-NO" sz="1400" b="1" kern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int* c = (int*)</a:t>
              </a:r>
              <a:r>
                <a:rPr lang="en-US" sz="1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(10*sizeof(c));</a:t>
              </a:r>
              <a:endParaRPr lang="nn-NO" sz="1400" b="1" kern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nn-NO" sz="1400" b="1" kern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22913" y="47462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89812" y="6015210"/>
            <a:ext cx="5592787" cy="622405"/>
            <a:chOff x="4175412" y="5670825"/>
            <a:chExt cx="5592787" cy="622405"/>
          </a:xfrm>
        </p:grpSpPr>
        <p:sp>
          <p:nvSpPr>
            <p:cNvPr id="31" name="Content Placeholder 6"/>
            <p:cNvSpPr txBox="1">
              <a:spLocks/>
            </p:cNvSpPr>
            <p:nvPr/>
          </p:nvSpPr>
          <p:spPr bwMode="auto">
            <a:xfrm>
              <a:off x="5716153" y="5670825"/>
              <a:ext cx="4052046" cy="622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1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Driving 50 miles using an unoptimized, curvy road.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75412" y="570704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or</a:t>
              </a:r>
              <a:endParaRPr lang="en-US" dirty="0"/>
            </a:p>
          </p:txBody>
        </p:sp>
      </p:grpSp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9F1AC1D6-813C-4885-A49B-C9B069EF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0287" y="914400"/>
            <a:ext cx="4980090" cy="297654"/>
          </a:xfrm>
        </p:spPr>
        <p:txBody>
          <a:bodyPr/>
          <a:lstStyle/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3C63A1FF-FA38-4C53-8620-FA550F77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35916"/>
            <a:ext cx="658368" cy="274320"/>
          </a:xfrm>
        </p:spPr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3AE1F65B-67D2-48F8-B35D-74E737D7D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51" y="1233488"/>
            <a:ext cx="10425649" cy="49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What does "Better" mean?</a:t>
            </a:r>
          </a:p>
        </p:txBody>
      </p:sp>
    </p:spTree>
    <p:extLst>
      <p:ext uri="{BB962C8B-B14F-4D97-AF65-F5344CB8AC3E}">
        <p14:creationId xmlns:p14="http://schemas.microsoft.com/office/powerpoint/2010/main" val="39603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24" grpId="0"/>
      <p:bldP spid="4" grpId="0"/>
      <p:bldP spid="26" grpId="0"/>
      <p:bldP spid="28" grpId="0"/>
      <p:bldP spid="29" grpId="0"/>
      <p:bldP spid="30" grpId="0"/>
      <p:bldP spid="32" grpId="0"/>
      <p:bldP spid="4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Virtual Memory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6326EDD-7B4E-47CE-B85F-1FF45239D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5F3E5B3-DBDD-4BE1-9C90-2CB0F3BF80B9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39B5-3E87-4D55-9EA3-2EA6842B40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Virtual Memory (21)</a:t>
            </a:r>
          </a:p>
        </p:txBody>
      </p:sp>
    </p:spTree>
    <p:extLst>
      <p:ext uri="{BB962C8B-B14F-4D97-AF65-F5344CB8AC3E}">
        <p14:creationId xmlns:p14="http://schemas.microsoft.com/office/powerpoint/2010/main" val="140520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Replacement Algorithms</a:t>
            </a:r>
          </a:p>
        </p:txBody>
      </p:sp>
      <p:sp>
        <p:nvSpPr>
          <p:cNvPr id="253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368425"/>
            <a:ext cx="9043028" cy="5137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Random (RAND)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choose any page to replace at random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Belady’s</a:t>
            </a:r>
            <a:r>
              <a:rPr lang="en-US" sz="2800" dirty="0"/>
              <a:t> Optimal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best but unrealizable – used for comparison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First-In, First-Out (FIFO)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the dogs, forget ‘</a:t>
            </a:r>
            <a:r>
              <a:rPr lang="en-US" dirty="0" err="1"/>
              <a:t>em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Least Frequently Used (LFU)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strictly a straw-man for stack algorithms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Least Recently Used (LRU)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discard pages we have probably lost interest in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Clock – Not Recently Used (NRU)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software LRU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1869EB-6BEA-40A0-AEC6-67ADF16F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488B3-22A3-436B-B385-7EA7E484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3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3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3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3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3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3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3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3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32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32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23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0763" y="2055610"/>
            <a:ext cx="7735856" cy="1143000"/>
          </a:xfrm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</a:rPr>
              <a:t>CS 345 Project 4</a:t>
            </a:r>
          </a:p>
        </p:txBody>
      </p:sp>
      <p:sp>
        <p:nvSpPr>
          <p:cNvPr id="2434051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/>
            <a:r>
              <a:rPr lang="en-US" dirty="0">
                <a:latin typeface="Arial Black" pitchFamily="34" charset="0"/>
              </a:rPr>
              <a:t>Virtual Memory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137573"/>
            <a:ext cx="4476750" cy="297907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0E941-9DCC-40CB-AA51-48D6F4C43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5513832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E93D8-597B-4434-8848-98111BC2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434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Objectives…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503929"/>
            <a:ext cx="9978067" cy="5097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Student explores the concepts of </a:t>
            </a:r>
            <a:r>
              <a:rPr lang="en-US" sz="2400" i="1" dirty="0"/>
              <a:t>swap space</a:t>
            </a:r>
            <a:r>
              <a:rPr lang="en-US" sz="2400" dirty="0"/>
              <a:t>, </a:t>
            </a:r>
            <a:r>
              <a:rPr lang="en-US" sz="2400" i="1" dirty="0"/>
              <a:t>main memory</a:t>
            </a:r>
            <a:r>
              <a:rPr lang="en-US" sz="2400" dirty="0"/>
              <a:t>, and </a:t>
            </a:r>
            <a:r>
              <a:rPr lang="en-US" sz="2400" i="1" dirty="0"/>
              <a:t>virtual memory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Understand the details of page faulting and page replacement algorithms, what memory access, hit and fault counts are, and how to track them.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Student implements a virtual address translation system (MMU) to Project 4 using a two-level hierarchical page table system.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LC-3 processor is provided that makes all memory accesses through one function.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That’s right!  You only need to implement one function for Project 4, namely, </a:t>
            </a:r>
            <a:r>
              <a:rPr lang="en-US" sz="2400" b="1" dirty="0" err="1">
                <a:latin typeface="Arial" charset="0"/>
              </a:rPr>
              <a:t>getMemAdr</a:t>
            </a:r>
            <a:r>
              <a:rPr lang="en-US" sz="2400" b="1" dirty="0">
                <a:latin typeface="Arial" charset="0"/>
              </a:rPr>
              <a:t>()</a:t>
            </a:r>
            <a:r>
              <a:rPr lang="en-US" sz="2400" dirty="0"/>
              <a:t>.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B3F099-0478-4483-B405-70846BDB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(21)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0044-0DCC-492E-86AA-3BB3BB77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BC954-6CAA-4FC4-ACAD-F85CEEE8C9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41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1939</Words>
  <Application>Microsoft Office PowerPoint</Application>
  <PresentationFormat>Custom</PresentationFormat>
  <Paragraphs>338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 Black</vt:lpstr>
      <vt:lpstr>Arial Narrow</vt:lpstr>
      <vt:lpstr>Calibri</vt:lpstr>
      <vt:lpstr>Comic Sans MS</vt:lpstr>
      <vt:lpstr>Consolas</vt:lpstr>
      <vt:lpstr>Courier New</vt:lpstr>
      <vt:lpstr>Tahoma</vt:lpstr>
      <vt:lpstr>Times New Roman</vt:lpstr>
      <vt:lpstr>Tw Cen MT</vt:lpstr>
      <vt:lpstr>Wingdings</vt:lpstr>
      <vt:lpstr>CS 235 Theme</vt:lpstr>
      <vt:lpstr>PowerPoint Presentation</vt:lpstr>
      <vt:lpstr>Tip #21: Embedded Randomness</vt:lpstr>
      <vt:lpstr>Tip #21: Embedded Randomness</vt:lpstr>
      <vt:lpstr>Tip #21: Embedded Randomness</vt:lpstr>
      <vt:lpstr>Tip #22: Which is Better?</vt:lpstr>
      <vt:lpstr>Virtual Memory</vt:lpstr>
      <vt:lpstr>Replacement Algorithms</vt:lpstr>
      <vt:lpstr>CS 345 Project 4</vt:lpstr>
      <vt:lpstr>Learning Objectives…</vt:lpstr>
      <vt:lpstr>Step 1 – Virtual Memory</vt:lpstr>
      <vt:lpstr>Step 1 – Virtual Memory</vt:lpstr>
      <vt:lpstr>Two-Level Paging System</vt:lpstr>
      <vt:lpstr>Virtual Memory</vt:lpstr>
      <vt:lpstr>Page Table Entry</vt:lpstr>
      <vt:lpstr>Global Clock</vt:lpstr>
      <vt:lpstr>Step 2 – Virtual Memory</vt:lpstr>
      <vt:lpstr>Step 3 – Virtual Memory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62</cp:revision>
  <dcterms:created xsi:type="dcterms:W3CDTF">2020-07-19T21:27:39Z</dcterms:created>
  <dcterms:modified xsi:type="dcterms:W3CDTF">2021-10-20T02:42:53Z</dcterms:modified>
</cp:coreProperties>
</file>