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905" r:id="rId2"/>
    <p:sldId id="1913" r:id="rId3"/>
    <p:sldId id="3859" r:id="rId4"/>
    <p:sldId id="3860" r:id="rId5"/>
    <p:sldId id="3861" r:id="rId6"/>
    <p:sldId id="3862" r:id="rId7"/>
    <p:sldId id="3863" r:id="rId8"/>
    <p:sldId id="1866" r:id="rId9"/>
    <p:sldId id="3865" r:id="rId10"/>
    <p:sldId id="3903" r:id="rId11"/>
    <p:sldId id="3864" r:id="rId12"/>
    <p:sldId id="3867" r:id="rId13"/>
    <p:sldId id="3868" r:id="rId14"/>
    <p:sldId id="3869" r:id="rId15"/>
    <p:sldId id="3870" r:id="rId16"/>
    <p:sldId id="3871" r:id="rId17"/>
    <p:sldId id="3872" r:id="rId18"/>
    <p:sldId id="3873" r:id="rId19"/>
    <p:sldId id="3874" r:id="rId20"/>
    <p:sldId id="1909" r:id="rId21"/>
    <p:sldId id="1868" r:id="rId22"/>
    <p:sldId id="1869" r:id="rId23"/>
    <p:sldId id="1870" r:id="rId24"/>
    <p:sldId id="1871" r:id="rId25"/>
    <p:sldId id="1872" r:id="rId26"/>
    <p:sldId id="3876" r:id="rId27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F9058-D2A9-45AD-8474-683D22AC01DA}" type="slidenum">
              <a:rPr lang="en-US"/>
              <a:pPr/>
              <a:t>23</a:t>
            </a:fld>
            <a:endParaRPr lang="en-US"/>
          </a:p>
        </p:txBody>
      </p:sp>
      <p:sp>
        <p:nvSpPr>
          <p:cNvPr id="269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69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Mac may or may not still be doing this</a:t>
            </a:r>
          </a:p>
        </p:txBody>
      </p:sp>
    </p:spTree>
    <p:extLst>
      <p:ext uri="{BB962C8B-B14F-4D97-AF65-F5344CB8AC3E}">
        <p14:creationId xmlns:p14="http://schemas.microsoft.com/office/powerpoint/2010/main" val="89194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CC4F7-E0FB-4654-990D-0502FA427BEB}" type="slidenum">
              <a:rPr lang="en-US"/>
              <a:pPr/>
              <a:t>24</a:t>
            </a:fld>
            <a:endParaRPr lang="en-US"/>
          </a:p>
        </p:txBody>
      </p:sp>
      <p:sp>
        <p:nvSpPr>
          <p:cNvPr id="269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69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Bring into empty frame</a:t>
            </a:r>
          </a:p>
          <a:p>
            <a:r>
              <a:rPr lang="en-US"/>
              <a:t>Schedule write to disc in background</a:t>
            </a:r>
          </a:p>
          <a:p>
            <a:r>
              <a:rPr lang="en-US"/>
              <a:t>Disc write is slow (keep 3 empty frames)</a:t>
            </a:r>
          </a:p>
        </p:txBody>
      </p:sp>
    </p:spTree>
    <p:extLst>
      <p:ext uri="{BB962C8B-B14F-4D97-AF65-F5344CB8AC3E}">
        <p14:creationId xmlns:p14="http://schemas.microsoft.com/office/powerpoint/2010/main" val="354387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AFCF1-8ACB-463D-A6FE-A0853D6907AF}" type="slidenum">
              <a:rPr lang="en-US"/>
              <a:pPr/>
              <a:t>25</a:t>
            </a:fld>
            <a:endParaRPr lang="en-US"/>
          </a:p>
        </p:txBody>
      </p:sp>
      <p:sp>
        <p:nvSpPr>
          <p:cNvPr id="269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69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69D09-1624-489C-86BA-5077DA0A25C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EA88-CDC3-461D-BF38-B94A9F2E9664}" type="slidenum">
              <a:rPr lang="en-US"/>
              <a:pPr/>
              <a:t>21</a:t>
            </a:fld>
            <a:endParaRPr lang="en-US"/>
          </a:p>
        </p:txBody>
      </p:sp>
      <p:sp>
        <p:nvSpPr>
          <p:cNvPr id="270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70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(24)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(24)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AC961-0EEC-45C9-A923-2A6E2DBB7C14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 Virtual Memory (24)</a:t>
            </a:r>
          </a:p>
        </p:txBody>
      </p:sp>
    </p:spTree>
    <p:extLst>
      <p:ext uri="{BB962C8B-B14F-4D97-AF65-F5344CB8AC3E}">
        <p14:creationId xmlns:p14="http://schemas.microsoft.com/office/powerpoint/2010/main" val="167677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P4 vma II">
            <a:extLst>
              <a:ext uri="{FF2B5EF4-FFF2-40B4-BE49-F238E27FC236}">
                <a16:creationId xmlns:a16="http://schemas.microsoft.com/office/drawing/2014/main" id="{F71D31FF-058C-41BD-8689-5E19EF62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68" y="2310314"/>
            <a:ext cx="5821390" cy="43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2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3B3C-7B1C-4579-AAAE-161305B9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29D-5EF7-42E1-A25A-F2DE6050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10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69810" y="3686463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49185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589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BB6E7-3554-49F8-8A6B-9B54B628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4C64-6F65-4395-88FA-63602899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67149" y="1220693"/>
            <a:ext cx="4599806" cy="5244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*************************************************************************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read/write to swap space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, int frame,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{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swap page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unsigned short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[LC3_MAX_SWAP_MEMORY];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if ((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 ||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nVirtual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Memory Space Exceeded!  (%d)",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LC3_MAX_PAGE);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exit(-4);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switch(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  	//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paging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clockRPT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RPT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clockUPT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UPT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memAccess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accesses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memHits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hits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memPageFaults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faults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swap space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0;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PAGE_GET_SIZE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96910" y="1374021"/>
            <a:ext cx="44614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PAGE_GET_ADR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page address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(int)(&amp;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PAGE_NEW_WRITE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new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PAGE_OLD_WRITE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&amp;memory[frame&lt;&lt;6],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PAGE_READ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(&amp;memory[frame&lt;&lt;6],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free page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not implemented");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break;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} // end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Verify a clean compilation of your LC-3 virtual memory simulator.  Validate that “</a:t>
            </a:r>
            <a:r>
              <a:rPr lang="en-US" dirty="0" err="1"/>
              <a:t>crawler.hex</a:t>
            </a:r>
            <a:r>
              <a:rPr lang="en-US" dirty="0"/>
              <a:t>” and “</a:t>
            </a:r>
            <a:r>
              <a:rPr lang="en-US" dirty="0" err="1"/>
              <a:t>memtest.hex</a:t>
            </a:r>
            <a:r>
              <a:rPr lang="en-US" dirty="0"/>
              <a:t>” programs execute properly.</a:t>
            </a:r>
          </a:p>
          <a:p>
            <a:r>
              <a:rPr lang="en-US" dirty="0"/>
              <a:t>Modify the </a:t>
            </a:r>
            <a:r>
              <a:rPr lang="en-US" dirty="0" err="1"/>
              <a:t>getMemAdr</a:t>
            </a:r>
            <a:r>
              <a:rPr lang="en-US" dirty="0"/>
              <a:t>() function to handle a 2-level, paging, virtual memory addressing.</a:t>
            </a:r>
          </a:p>
          <a:p>
            <a:r>
              <a:rPr lang="en-US" dirty="0"/>
              <a:t>Implement a clock page replacement algorithm to pick which frame is unloaded, if necessary, on a page fault.</a:t>
            </a:r>
          </a:p>
          <a:p>
            <a:r>
              <a:rPr lang="en-US" dirty="0"/>
              <a:t>Use the provided 1MB page swap table routine to simulate paged disk storage (8192 pages) or implement your own routine.</a:t>
            </a:r>
          </a:p>
          <a:p>
            <a:r>
              <a:rPr lang="en-US" dirty="0"/>
              <a:t>Use </a:t>
            </a:r>
            <a:r>
              <a:rPr lang="en-US" dirty="0" err="1"/>
              <a:t>crawler.hex</a:t>
            </a:r>
            <a:r>
              <a:rPr lang="en-US" dirty="0"/>
              <a:t> and </a:t>
            </a:r>
            <a:r>
              <a:rPr lang="en-US" dirty="0" err="1"/>
              <a:t>memtest.hex</a:t>
            </a:r>
            <a:r>
              <a:rPr lang="en-US" dirty="0"/>
              <a:t> to validate your virtual memory implementation.  Use other routines (such as </a:t>
            </a:r>
            <a:r>
              <a:rPr lang="en-US" dirty="0" err="1"/>
              <a:t>im</a:t>
            </a:r>
            <a:r>
              <a:rPr lang="en-US" dirty="0"/>
              <a:t>) to debug you implementation.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F630D-DB2B-4713-99D7-5811F9A5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14F69-753A-45F1-8FA0-D24BFB3C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following CLI commands to verify and validate your virtual memory system.  (Most of these routines are provided, but may require some adaptation to your system.)</a:t>
            </a:r>
          </a:p>
          <a:p>
            <a:pPr lvl="1"/>
            <a:r>
              <a:rPr lang="en-US" dirty="0" err="1"/>
              <a:t>dfm</a:t>
            </a:r>
            <a:r>
              <a:rPr lang="en-US" dirty="0"/>
              <a:t> &lt;#&gt;	Display LC3 memory frame &lt;#&gt;</a:t>
            </a:r>
          </a:p>
          <a:p>
            <a:pPr lvl="1"/>
            <a:r>
              <a:rPr lang="en-US" dirty="0" err="1"/>
              <a:t>dft</a:t>
            </a:r>
            <a:r>
              <a:rPr lang="en-US" dirty="0"/>
              <a:t>	Display frame allocation table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physical LC3 memory from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 &lt;#&gt;	Display page &lt;#&gt; in swap space</a:t>
            </a:r>
          </a:p>
          <a:p>
            <a:pPr lvl="1"/>
            <a:r>
              <a:rPr lang="en-US" dirty="0"/>
              <a:t>dv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virtual LC3 memory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im</a:t>
            </a:r>
            <a:r>
              <a:rPr lang="en-US" dirty="0"/>
              <a:t> &lt;#&gt;	</a:t>
            </a:r>
            <a:r>
              <a:rPr lang="en-US" dirty="0" err="1"/>
              <a:t>Init</a:t>
            </a:r>
            <a:r>
              <a:rPr lang="en-US" dirty="0"/>
              <a:t> LC3/Set upper LC3 memory limit</a:t>
            </a:r>
          </a:p>
          <a:p>
            <a:pPr lvl="1"/>
            <a:r>
              <a:rPr lang="en-US" dirty="0" err="1"/>
              <a:t>rpt</a:t>
            </a:r>
            <a:r>
              <a:rPr lang="en-US" dirty="0"/>
              <a:t> &lt;#&gt;	Display task &lt;#&gt; root page table</a:t>
            </a:r>
          </a:p>
          <a:p>
            <a:pPr lvl="1"/>
            <a:r>
              <a:rPr lang="en-US" dirty="0" err="1"/>
              <a:t>upt</a:t>
            </a:r>
            <a:r>
              <a:rPr lang="en-US" dirty="0"/>
              <a:t> &lt;p&gt;&lt;#&gt;	Display task &lt;p&gt; user page table &lt;#&gt;</a:t>
            </a:r>
          </a:p>
          <a:p>
            <a:pPr lvl="1"/>
            <a:r>
              <a:rPr lang="en-US" dirty="0" err="1"/>
              <a:t>vma</a:t>
            </a:r>
            <a:r>
              <a:rPr lang="en-US" dirty="0"/>
              <a:t> &lt;a&gt;	Access &lt;a&gt; and display RPTE’s and UPTE’s</a:t>
            </a:r>
          </a:p>
          <a:p>
            <a:pPr lvl="1"/>
            <a:r>
              <a:rPr lang="en-US" dirty="0" err="1"/>
              <a:t>vms</a:t>
            </a:r>
            <a:r>
              <a:rPr lang="en-US" dirty="0"/>
              <a:t>	Display LC3 statistics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98446-A236-4B32-9C1A-2FF56E3E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D55CE-83C4-4B1B-ACA1-E8B28268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332A1-34DE-44F9-A407-94BFB3AB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8A46-CF1A-43A1-80EC-E8FD0C54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914401" y="24361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943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6591" y="1384917"/>
            <a:ext cx="10147852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endParaRPr lang="en-US" sz="800" dirty="0">
              <a:solidFill>
                <a:srgbClr val="000000"/>
              </a:solidFill>
              <a:latin typeface="Arial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Memory access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and memory faults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Hit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Fault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Reads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Writes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Swap Page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of swap space pages currently allocated to swapped pages.</a:t>
            </a:r>
          </a:p>
        </p:txBody>
      </p:sp>
    </p:spTree>
    <p:extLst>
      <p:ext uri="{BB962C8B-B14F-4D97-AF65-F5344CB8AC3E}">
        <p14:creationId xmlns:p14="http://schemas.microsoft.com/office/powerpoint/2010/main" val="24190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sz="1600" dirty="0"/>
              <a:t>8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20k words (320 frames).</a:t>
            </a:r>
          </a:p>
          <a:p>
            <a:pPr lvl="1"/>
            <a:r>
              <a:rPr lang="en-US" sz="1600" dirty="0"/>
              <a:t>6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1k words (16 frames).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Successfully execute 5 or more LC-3 tasks simultaneously in 16 frames of LC-3 memory.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Correctly use the dirty bit to only write altered or new memory frames to swap space.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Chart and submit the resulting memory access, hit, fault, and swap page statistics after 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frames.</a:t>
            </a:r>
          </a:p>
          <a:p>
            <a:endParaRPr lang="en-US" dirty="0"/>
          </a:p>
          <a:p>
            <a:r>
              <a:rPr lang="en-US" dirty="0"/>
              <a:t>BONUS:</a:t>
            </a:r>
          </a:p>
          <a:p>
            <a:pPr lvl="1"/>
            <a:r>
              <a:rPr lang="en-US" sz="1600" dirty="0"/>
              <a:t>+2 points – early pass-off (at least one day before due date.)</a:t>
            </a:r>
          </a:p>
          <a:p>
            <a:pPr lvl="1"/>
            <a:r>
              <a:rPr lang="en-US" sz="1600" dirty="0"/>
              <a:t>+2 points – Add a per/task frame/swap page recovery mechanism of a terminated task.</a:t>
            </a:r>
          </a:p>
          <a:p>
            <a:pPr lvl="1"/>
            <a:r>
              <a:rPr lang="en-US" sz="1600" dirty="0"/>
              <a:t>+1 point – Implement the advanced clock algorithm (Stallings, pp. 372-373).</a:t>
            </a:r>
          </a:p>
          <a:p>
            <a:pPr lvl="1"/>
            <a:r>
              <a:rPr lang="en-US" sz="1600" dirty="0"/>
              <a:t>+1 point – Implement an additional replacement policy and chart the results.</a:t>
            </a:r>
          </a:p>
          <a:p>
            <a:pPr lvl="1"/>
            <a:r>
              <a:rPr lang="en-US" sz="1600" dirty="0"/>
              <a:t>+2 points – Join the 2-frame club.  (Successfully execute 5 or more LC-3 tasks simultaneously in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en-US" sz="1600" dirty="0"/>
              <a:t>                       2 frames of LC-3 memory.  Chart the memory accesses, hits, and faults.)</a:t>
            </a:r>
          </a:p>
          <a:p>
            <a:pPr lvl="1"/>
            <a:r>
              <a:rPr lang="en-US" sz="1600" dirty="0"/>
              <a:t>–2 points penalty for each school day late.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00452-007C-4FB8-81B3-AC7E9741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C489A-90BA-45B2-911C-845C4C8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0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Success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2" y="1490133"/>
            <a:ext cx="10298707" cy="5104208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Read and comprehend Stallings, Section 8.1.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Comprehend the lab specs.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Discuss questions with classmates, the TA’s and/or the professor.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Make sure you understand what the requirements are!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It's a tragedy to code for 20 hours and then realize you're doing everything wrong.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Validate that the demo LC-3 simulator works for a single task with pass-through addressing (virtual equals physical) for the LC-3 by executing the commands  “crawler” and “</a:t>
            </a:r>
            <a:r>
              <a:rPr lang="en-US" dirty="0" err="1"/>
              <a:t>memtest</a:t>
            </a:r>
            <a:r>
              <a:rPr lang="en-US" dirty="0"/>
              <a:t>”.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Design your MMU.  Break the problem down into manageable parts.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Create and validate a “clock” mechanism that accesses all global root page tables, user page tables, and data frames.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Implement dirty bit last – use “write-through” for all swapping of a data frame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0C714F-E45E-4374-B4FB-D7398D7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555CD-18DD-4CC1-8435-F8E7E73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411111"/>
            <a:ext cx="10047884" cy="518323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dirty="0"/>
              <a:t>Incrementally add support for the actual translation of virtual addresses to physical addresses with page fault detection as follows: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page fault frame replacement using available memory frames only.  This should allow you to execute any test program in a full address space.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data frames to swap pages and reload with a new frame or an existing frame from swap space.  This should allow you to execute all the test programs in a 32k word address space (20k of paging frames).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User Page Tables when there are no physical data frame references in the UPT.  This will be necessary when running in a small physical space (16k words) with multiple tasks.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dirty bit to minimize writing frames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E8A0CC-4D5F-483E-987A-0B3B503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88AA7-EFDE-42EC-8ADA-E37651C7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399821"/>
            <a:ext cx="10047884" cy="5194519"/>
          </a:xfrm>
        </p:spPr>
        <p:txBody>
          <a:bodyPr/>
          <a:lstStyle/>
          <a:p>
            <a:r>
              <a:rPr lang="en-US" dirty="0"/>
              <a:t>Remember to always increment your clock after finding a replacement frame.</a:t>
            </a:r>
          </a:p>
          <a:p>
            <a:r>
              <a:rPr lang="en-US" dirty="0"/>
              <a:t>Use the </a:t>
            </a:r>
            <a:r>
              <a:rPr lang="en-US" dirty="0" err="1"/>
              <a:t>vma</a:t>
            </a:r>
            <a:r>
              <a:rPr lang="en-US" dirty="0"/>
              <a:t> function to access a single virtual memory location and then display any non-zero RPT and UPT entries.</a:t>
            </a:r>
          </a:p>
          <a:p>
            <a:pPr lvl="1"/>
            <a:r>
              <a:rPr lang="en-US" dirty="0"/>
              <a:t>Implement various levels of debug trace to watch what is going on in your MMU.</a:t>
            </a:r>
          </a:p>
          <a:p>
            <a:pPr lvl="1"/>
            <a:r>
              <a:rPr lang="en-US" dirty="0"/>
              <a:t>You may use the provided display functions.</a:t>
            </a:r>
          </a:p>
          <a:p>
            <a:r>
              <a:rPr lang="en-US" dirty="0"/>
              <a:t>When swapping a user page table to swap space, add some debug “sanity check” code to validate that the UPT does not have any entries with the frame bit set.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F138F9-9A0C-44A3-8CB9-F0ABA971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4A7F6-2E3E-483A-BC73-AED0C285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#23: Designated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9" y="1416051"/>
            <a:ext cx="4942332" cy="2251941"/>
          </a:xfrm>
        </p:spPr>
        <p:txBody>
          <a:bodyPr/>
          <a:lstStyle/>
          <a:p>
            <a:r>
              <a:rPr lang="en-US" sz="2000" dirty="0"/>
              <a:t>If you initialize even one object / variable in the struct, all of its other variables will be initialized to default value.</a:t>
            </a:r>
          </a:p>
          <a:p>
            <a:r>
              <a:rPr lang="en-US" sz="2000" dirty="0"/>
              <a:t>If no values are initialized, all variables will contain "garbage values" (if local).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6959" y="1350818"/>
            <a:ext cx="4197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Item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float b;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char* name;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Item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{5, 2.2, "Tom"};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2153" y="3063014"/>
            <a:ext cx="411999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Item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 = 2.2,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.name = "Tom",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.a = 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6894-8964-4E03-B99C-DC73600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BF9F58-BE93-49A4-A7FA-841004C4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A50B09-8647-418C-A282-8E668DEAFA66}"/>
              </a:ext>
            </a:extLst>
          </p:cNvPr>
          <p:cNvSpPr txBox="1">
            <a:spLocks/>
          </p:cNvSpPr>
          <p:nvPr/>
        </p:nvSpPr>
        <p:spPr bwMode="auto">
          <a:xfrm>
            <a:off x="656353" y="3558957"/>
            <a:ext cx="4942332" cy="153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Or you can use a designated initializer (in any order.)</a:t>
            </a:r>
          </a:p>
          <a:p>
            <a:r>
              <a:rPr lang="en-US" sz="2000" dirty="0"/>
              <a:t>Omitted fields members of global or static type are implicitly initialized.</a:t>
            </a:r>
          </a:p>
        </p:txBody>
      </p:sp>
    </p:spTree>
    <p:extLst>
      <p:ext uri="{BB962C8B-B14F-4D97-AF65-F5344CB8AC3E}">
        <p14:creationId xmlns:p14="http://schemas.microsoft.com/office/powerpoint/2010/main" val="9712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40D8-BB3E-4241-8225-AB793C63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 Clock…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A5E3B3-F8FF-40AA-8D55-EC9FF0274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76" y="1657350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Arial" panose="020B0604020202020204" pitchFamily="34" charset="0"/>
              </a:rPr>
              <a:t>if (REFERENCED(rpte1))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{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	rpte1 = CLEAR_REF(rpte1);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	MEMWORD(</a:t>
            </a:r>
            <a:r>
              <a:rPr lang="en-US" altLang="en-US" sz="1600" b="1" dirty="0" err="1">
                <a:latin typeface="Arial" panose="020B0604020202020204" pitchFamily="34" charset="0"/>
              </a:rPr>
              <a:t>rpta</a:t>
            </a:r>
            <a:r>
              <a:rPr lang="en-US" altLang="en-US" sz="1600" b="1" dirty="0">
                <a:latin typeface="Arial" panose="020B0604020202020204" pitchFamily="34" charset="0"/>
              </a:rPr>
              <a:t>) = rpte1;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} else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{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C39D7B-6560-4188-859E-2F833D4CC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25384"/>
              </p:ext>
            </p:extLst>
          </p:nvPr>
        </p:nvGraphicFramePr>
        <p:xfrm>
          <a:off x="6229286" y="1159161"/>
          <a:ext cx="3991362" cy="532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3" imgW="4439031" imgH="5924906" progId="Excel.Chart.8">
                  <p:embed/>
                </p:oleObj>
              </mc:Choice>
              <mc:Fallback>
                <p:oleObj name="Chart" r:id="rId3" imgW="4439031" imgH="5924906" progId="Excel.Char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C39D7B-6560-4188-859E-2F833D4CC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286" y="1159161"/>
                        <a:ext cx="3991362" cy="5327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483E7F-D8C3-465F-ABF4-9AF84F3E7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921947"/>
              </p:ext>
            </p:extLst>
          </p:nvPr>
        </p:nvGraphicFramePr>
        <p:xfrm>
          <a:off x="516521" y="3877215"/>
          <a:ext cx="4174331" cy="195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3486531" imgH="1629258" progId="Excel.Sheet.8">
                  <p:embed/>
                </p:oleObj>
              </mc:Choice>
              <mc:Fallback>
                <p:oleObj name="Worksheet" r:id="rId5" imgW="3486531" imgH="1629258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483E7F-D8C3-465F-ABF4-9AF84F3E7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1" y="3877215"/>
                        <a:ext cx="4174331" cy="195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5C27-99D8-4D9C-B463-5DE1DFCC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95921-23B6-4387-A76F-2841108C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Virtual Paging A Dead Issue?</a:t>
            </a:r>
          </a:p>
        </p:txBody>
      </p:sp>
      <p:sp>
        <p:nvSpPr>
          <p:cNvPr id="269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23988"/>
            <a:ext cx="9596712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Recent revival in page replacement research.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Size of primary storage has increased </a:t>
            </a:r>
            <a:r>
              <a:rPr lang="en-US" sz="2400" dirty="0"/>
              <a:t>- algorithms that require a periodic check of each and every memory frame are becoming less and less practical.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Memory hierarchies have grown tal</a:t>
            </a:r>
            <a:r>
              <a:rPr lang="en-US" sz="2400" dirty="0"/>
              <a:t>ler - the cost of a CPU cache miss is far more expensive. This exacerbates the previous problem.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Object-oriented programming techniques </a:t>
            </a:r>
            <a:r>
              <a:rPr lang="en-US" sz="2400" dirty="0"/>
              <a:t>have weakened locality of reference.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Sophisticated data structures </a:t>
            </a:r>
            <a:r>
              <a:rPr lang="en-US" sz="2400" dirty="0"/>
              <a:t>like trees and hash tables and the advent of garbage collection have drastically changed the memory access behavior of applications.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3156A-3DE6-4650-9501-90D5390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9267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Improvements?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Disk access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larger blocks.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Separate swap space from normal file storage - no file table lookup.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Enforce binary boundaries.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Load several consecutive sectors/pages rather than individual sectors due to seek, rotational latency.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Better Working Set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 program execution – minimize number of pages per process are needed for execution (locality).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Pre-paging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Bring in pages that are likely to be used in the near future.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Easier to guess at program startup, but may load unnecessary pages.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95F9-0B6B-4D1C-B408-7F6F48EC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 Enhancements?</a:t>
            </a:r>
          </a:p>
        </p:txBody>
      </p:sp>
      <p:sp>
        <p:nvSpPr>
          <p:cNvPr id="268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720890" cy="4908550"/>
          </a:xfrm>
        </p:spPr>
        <p:txBody>
          <a:bodyPr/>
          <a:lstStyle/>
          <a:p>
            <a:r>
              <a:rPr lang="en-US" sz="2400" dirty="0"/>
              <a:t>Consider reference bit and dirty bit</a:t>
            </a:r>
          </a:p>
          <a:p>
            <a:r>
              <a:rPr lang="en-US" sz="2400" dirty="0"/>
              <a:t>4 possible cases (Macintosh scheme)</a:t>
            </a:r>
          </a:p>
          <a:p>
            <a:pPr lvl="1"/>
            <a:r>
              <a:rPr lang="en-US" dirty="0"/>
              <a:t>(0,0) neither modified or referenced</a:t>
            </a:r>
          </a:p>
          <a:p>
            <a:pPr lvl="1"/>
            <a:r>
              <a:rPr lang="en-US" dirty="0"/>
              <a:t>(0,1) not recently used but modified </a:t>
            </a:r>
          </a:p>
          <a:p>
            <a:pPr lvl="1"/>
            <a:r>
              <a:rPr lang="en-US" dirty="0"/>
              <a:t>(1,0) recently used but clean</a:t>
            </a:r>
          </a:p>
          <a:p>
            <a:pPr lvl="1"/>
            <a:r>
              <a:rPr lang="en-US" dirty="0"/>
              <a:t>(1,1) recently used and modified</a:t>
            </a:r>
          </a:p>
          <a:p>
            <a:r>
              <a:rPr lang="en-US" sz="2400" dirty="0"/>
              <a:t>Still use “clock algorithm”</a:t>
            </a:r>
          </a:p>
          <a:p>
            <a:pPr lvl="1"/>
            <a:r>
              <a:rPr lang="en-US" sz="2400" dirty="0"/>
              <a:t>clear only reference bit upon consideration</a:t>
            </a:r>
          </a:p>
          <a:p>
            <a:r>
              <a:rPr lang="en-US" sz="2400" dirty="0"/>
              <a:t>Add additional reference bits - 3rd, 4th,… chance</a:t>
            </a:r>
          </a:p>
          <a:p>
            <a:r>
              <a:rPr lang="en-US" sz="2400" dirty="0"/>
              <a:t>At regular intervals, clear all reference bits</a:t>
            </a:r>
          </a:p>
          <a:p>
            <a:r>
              <a:rPr lang="en-US" sz="2400" dirty="0"/>
              <a:t>A process can be in RAM if and only if all of the pages that it is currently using can be in RAM.</a:t>
            </a:r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7A9ED-AD31-4CF4-8A72-017F36D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90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Allocation</a:t>
            </a:r>
          </a:p>
        </p:txBody>
      </p:sp>
      <p:sp>
        <p:nvSpPr>
          <p:cNvPr id="269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682254" cy="4908550"/>
          </a:xfrm>
        </p:spPr>
        <p:txBody>
          <a:bodyPr/>
          <a:lstStyle/>
          <a:p>
            <a:r>
              <a:rPr lang="en-US" sz="2800" dirty="0"/>
              <a:t>Demand allocation</a:t>
            </a:r>
          </a:p>
          <a:p>
            <a:r>
              <a:rPr lang="en-US" sz="2800" dirty="0"/>
              <a:t>Options</a:t>
            </a:r>
          </a:p>
          <a:p>
            <a:pPr lvl="1"/>
            <a:r>
              <a:rPr lang="en-US" sz="2400" dirty="0"/>
              <a:t>keep 3 empty frames, write out in background</a:t>
            </a:r>
          </a:p>
          <a:p>
            <a:r>
              <a:rPr lang="en-US" sz="2800" dirty="0"/>
              <a:t>Minimum number of frames</a:t>
            </a:r>
          </a:p>
          <a:p>
            <a:pPr lvl="1"/>
            <a:r>
              <a:rPr lang="en-US" sz="2400" dirty="0"/>
              <a:t>what is the least number of frames to allocate</a:t>
            </a:r>
          </a:p>
          <a:p>
            <a:r>
              <a:rPr lang="en-US" sz="2800" dirty="0"/>
              <a:t>Allocation Algorithms</a:t>
            </a:r>
          </a:p>
          <a:p>
            <a:pPr lvl="1"/>
            <a:r>
              <a:rPr lang="en-US" sz="2400" dirty="0"/>
              <a:t>equal allocation</a:t>
            </a:r>
          </a:p>
          <a:p>
            <a:pPr lvl="1"/>
            <a:r>
              <a:rPr lang="en-US" sz="2400" dirty="0"/>
              <a:t>proportional to storage for executable</a:t>
            </a:r>
          </a:p>
          <a:p>
            <a:pPr lvl="1"/>
            <a:r>
              <a:rPr lang="en-US" sz="2400" dirty="0"/>
              <a:t>priority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C2CA-861F-4E4A-85B8-5804DF8E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1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 Local Allocation</a:t>
            </a:r>
          </a:p>
        </p:txBody>
      </p:sp>
      <p:sp>
        <p:nvSpPr>
          <p:cNvPr id="269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23988"/>
            <a:ext cx="9648388" cy="4908550"/>
          </a:xfrm>
        </p:spPr>
        <p:txBody>
          <a:bodyPr/>
          <a:lstStyle/>
          <a:p>
            <a:r>
              <a:rPr lang="en-US" sz="2800" dirty="0"/>
              <a:t>Global Allocation</a:t>
            </a:r>
          </a:p>
          <a:p>
            <a:pPr lvl="1"/>
            <a:r>
              <a:rPr lang="en-US" sz="2400" dirty="0"/>
              <a:t>Replacement page is selected from among all pages in system</a:t>
            </a:r>
          </a:p>
          <a:p>
            <a:r>
              <a:rPr lang="en-US" sz="2800" dirty="0"/>
              <a:t>Local Allocation</a:t>
            </a:r>
          </a:p>
          <a:p>
            <a:pPr lvl="1"/>
            <a:r>
              <a:rPr lang="en-US" sz="2400" dirty="0"/>
              <a:t>Replacement page is selected only from the pages owned by the process</a:t>
            </a:r>
          </a:p>
          <a:p>
            <a:pPr lvl="1"/>
            <a:r>
              <a:rPr lang="en-US" sz="2400" dirty="0"/>
              <a:t>When a page fault occurs, select the page to replace from the resident set of the process that suffered the page fault.</a:t>
            </a:r>
          </a:p>
          <a:p>
            <a:r>
              <a:rPr lang="en-US" sz="2800" dirty="0"/>
              <a:t>Process controls its own page fault rate</a:t>
            </a:r>
          </a:p>
          <a:p>
            <a:r>
              <a:rPr lang="en-US" sz="2800" dirty="0"/>
              <a:t>Number of pages for a process won’t grow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1F08E-6AF1-4DF1-A54E-7B67990C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6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5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3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     0x3040 </a:t>
            </a:r>
            <a:r>
              <a:rPr lang="en-US" dirty="0">
                <a:sym typeface="Wingdings"/>
              </a:rPr>
              <a:t></a:t>
            </a:r>
            <a:r>
              <a:rPr lang="en-US" dirty="0"/>
              <a:t> 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DD42-721D-4016-B4D8-1EA39253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6327-A7D6-44C9-B7DF-31F9DBF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2662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2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7FE050-BE92-4AD1-ABF4-254ECFC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B569-C9EA-45E1-9C0B-221AD51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D1D548-B004-47D2-95B3-89A7A4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x3100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467" y="3035659"/>
            <a:ext cx="995189" cy="1031830"/>
            <a:chOff x="1889066" y="2866324"/>
            <a:chExt cx="995189" cy="1031830"/>
          </a:xfrm>
        </p:grpSpPr>
        <p:sp>
          <p:nvSpPr>
            <p:cNvPr id="4" name="Rectangle 3"/>
            <p:cNvSpPr/>
            <p:nvPr/>
          </p:nvSpPr>
          <p:spPr>
            <a:xfrm>
              <a:off x="2326410" y="3319994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889066" y="2866324"/>
              <a:ext cx="370206" cy="1031830"/>
              <a:chOff x="1893570" y="2256720"/>
              <a:chExt cx="370206" cy="103183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893570" y="2256720"/>
                <a:ext cx="370206" cy="10318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7" name="AutoShape 97"/>
              <p:cNvSpPr>
                <a:spLocks noChangeArrowheads="1"/>
              </p:cNvSpPr>
              <p:nvPr/>
            </p:nvSpPr>
            <p:spPr bwMode="auto">
              <a:xfrm>
                <a:off x="2067879" y="3108672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09" name="Group 94"/>
          <p:cNvGrpSpPr>
            <a:grpSpLocks/>
          </p:cNvGrpSpPr>
          <p:nvPr/>
        </p:nvGrpSpPr>
        <p:grpSpPr bwMode="auto">
          <a:xfrm>
            <a:off x="5933825" y="3870476"/>
            <a:ext cx="3717925" cy="931879"/>
            <a:chOff x="3177" y="2232"/>
            <a:chExt cx="2342" cy="587"/>
          </a:xfrm>
        </p:grpSpPr>
        <p:sp>
          <p:nvSpPr>
            <p:cNvPr id="110" name="Line 95"/>
            <p:cNvSpPr>
              <a:spLocks noChangeShapeType="1"/>
            </p:cNvSpPr>
            <p:nvPr/>
          </p:nvSpPr>
          <p:spPr bwMode="auto">
            <a:xfrm>
              <a:off x="3851" y="2530"/>
              <a:ext cx="1139" cy="20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96"/>
            <p:cNvSpPr>
              <a:spLocks noChangeArrowheads="1"/>
            </p:cNvSpPr>
            <p:nvPr/>
          </p:nvSpPr>
          <p:spPr bwMode="auto">
            <a:xfrm>
              <a:off x="3212" y="2232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0xxxxx|1___7</a:t>
              </a:r>
            </a:p>
          </p:txBody>
        </p:sp>
        <p:sp>
          <p:nvSpPr>
            <p:cNvPr id="113" name="Rectangle 97"/>
            <p:cNvSpPr>
              <a:spLocks noChangeArrowheads="1"/>
            </p:cNvSpPr>
            <p:nvPr/>
          </p:nvSpPr>
          <p:spPr bwMode="auto">
            <a:xfrm>
              <a:off x="4990" y="2668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#7 – xEF80</a:t>
              </a:r>
            </a:p>
          </p:txBody>
        </p:sp>
        <p:sp>
          <p:nvSpPr>
            <p:cNvPr id="114" name="Rectangle 98"/>
            <p:cNvSpPr>
              <a:spLocks noChangeArrowheads="1"/>
            </p:cNvSpPr>
            <p:nvPr/>
          </p:nvSpPr>
          <p:spPr bwMode="auto">
            <a:xfrm>
              <a:off x="3177" y="2365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5" name="Group 99"/>
          <p:cNvGrpSpPr>
            <a:grpSpLocks/>
          </p:cNvGrpSpPr>
          <p:nvPr/>
        </p:nvGrpSpPr>
        <p:grpSpPr bwMode="auto">
          <a:xfrm>
            <a:off x="6033838" y="3251284"/>
            <a:ext cx="2778125" cy="1266825"/>
            <a:chOff x="3240" y="1842"/>
            <a:chExt cx="1750" cy="798"/>
          </a:xfrm>
        </p:grpSpPr>
        <p:sp>
          <p:nvSpPr>
            <p:cNvPr id="120" name="Line 100"/>
            <p:cNvSpPr>
              <a:spLocks noChangeShapeType="1"/>
            </p:cNvSpPr>
            <p:nvPr/>
          </p:nvSpPr>
          <p:spPr bwMode="auto">
            <a:xfrm flipH="1">
              <a:off x="3860" y="1842"/>
              <a:ext cx="1130" cy="6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3240" y="2446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x3040-x307F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26" name="Group 87"/>
          <p:cNvGrpSpPr>
            <a:grpSpLocks/>
          </p:cNvGrpSpPr>
          <p:nvPr/>
        </p:nvGrpSpPr>
        <p:grpSpPr bwMode="auto">
          <a:xfrm>
            <a:off x="5986523" y="1753936"/>
            <a:ext cx="1844699" cy="2351088"/>
            <a:chOff x="3195" y="919"/>
            <a:chExt cx="1162" cy="1481"/>
          </a:xfrm>
        </p:grpSpPr>
        <p:sp>
          <p:nvSpPr>
            <p:cNvPr id="127" name="Rectangle 88"/>
            <p:cNvSpPr>
              <a:spLocks noChangeArrowheads="1"/>
            </p:cNvSpPr>
            <p:nvPr/>
          </p:nvSpPr>
          <p:spPr bwMode="auto">
            <a:xfrm>
              <a:off x="3195" y="919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11_196|1___1</a:t>
              </a:r>
            </a:p>
          </p:txBody>
        </p:sp>
        <p:sp>
          <p:nvSpPr>
            <p:cNvPr id="128" name="Freeform 89"/>
            <p:cNvSpPr>
              <a:spLocks/>
            </p:cNvSpPr>
            <p:nvPr/>
          </p:nvSpPr>
          <p:spPr bwMode="auto">
            <a:xfrm>
              <a:off x="3519" y="968"/>
              <a:ext cx="838" cy="1432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0341" y="2957674"/>
            <a:ext cx="5578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8355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CE6A2-4CAE-404D-9085-98CCBCC2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7D32-51A8-4B9F-9B7A-4FDDAC2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8142-244B-4A54-85FC-45AEDDE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0xxxxx|1___7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00182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097337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27018" y="4210134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68206" y="388626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4806" y="3482893"/>
            <a:ext cx="6374185" cy="1550093"/>
            <a:chOff x="2320405" y="3313557"/>
            <a:chExt cx="6374185" cy="1550093"/>
          </a:xfrm>
        </p:grpSpPr>
        <p:grpSp>
          <p:nvGrpSpPr>
            <p:cNvPr id="182" name="Group 181"/>
            <p:cNvGrpSpPr/>
            <p:nvPr/>
          </p:nvGrpSpPr>
          <p:grpSpPr>
            <a:xfrm>
              <a:off x="5055698" y="3313557"/>
              <a:ext cx="3638892" cy="1550093"/>
              <a:chOff x="5049252" y="2101812"/>
              <a:chExt cx="3638892" cy="1550093"/>
            </a:xfrm>
          </p:grpSpPr>
          <p:grpSp>
            <p:nvGrpSpPr>
              <p:cNvPr id="187" name="Group 94"/>
              <p:cNvGrpSpPr>
                <a:grpSpLocks/>
              </p:cNvGrpSpPr>
              <p:nvPr/>
            </p:nvGrpSpPr>
            <p:grpSpPr bwMode="auto">
              <a:xfrm>
                <a:off x="6087817" y="2340605"/>
                <a:ext cx="2600327" cy="1311300"/>
                <a:chOff x="3850" y="989"/>
                <a:chExt cx="1638" cy="826"/>
              </a:xfrm>
            </p:grpSpPr>
            <p:sp>
              <p:nvSpPr>
                <p:cNvPr id="190" name="Line 95"/>
                <p:cNvSpPr>
                  <a:spLocks noChangeShapeType="1"/>
                </p:cNvSpPr>
                <p:nvPr/>
              </p:nvSpPr>
              <p:spPr bwMode="auto">
                <a:xfrm>
                  <a:off x="3850" y="989"/>
                  <a:ext cx="1152" cy="750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92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1664"/>
                  <a:ext cx="498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#8 – UPT3</a:t>
                  </a:r>
                </a:p>
              </p:txBody>
            </p:sp>
          </p:grpSp>
          <p:sp>
            <p:nvSpPr>
              <p:cNvPr id="188" name="Rectangle 187"/>
              <p:cNvSpPr/>
              <p:nvPr/>
            </p:nvSpPr>
            <p:spPr bwMode="auto">
              <a:xfrm>
                <a:off x="5049252" y="210181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2320405" y="3688480"/>
              <a:ext cx="111569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0xxxxx|1___8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63652" y="4706310"/>
            <a:ext cx="3603964" cy="1173319"/>
            <a:chOff x="5049252" y="4536974"/>
            <a:chExt cx="3603964" cy="1173319"/>
          </a:xfrm>
        </p:grpSpPr>
        <p:grpSp>
          <p:nvGrpSpPr>
            <p:cNvPr id="163" name="Group 162"/>
            <p:cNvGrpSpPr/>
            <p:nvPr/>
          </p:nvGrpSpPr>
          <p:grpSpPr>
            <a:xfrm>
              <a:off x="5049252" y="4536974"/>
              <a:ext cx="3603964" cy="555138"/>
              <a:chOff x="5049252" y="4524832"/>
              <a:chExt cx="3603964" cy="555138"/>
            </a:xfrm>
          </p:grpSpPr>
          <p:grpSp>
            <p:nvGrpSpPr>
              <p:cNvPr id="164" name="Group 94"/>
              <p:cNvGrpSpPr>
                <a:grpSpLocks/>
              </p:cNvGrpSpPr>
              <p:nvPr/>
            </p:nvGrpSpPr>
            <p:grpSpPr bwMode="auto">
              <a:xfrm>
                <a:off x="6103690" y="4834580"/>
                <a:ext cx="2549526" cy="239715"/>
                <a:chOff x="3860" y="2560"/>
                <a:chExt cx="1606" cy="151"/>
              </a:xfrm>
            </p:grpSpPr>
            <p:sp>
              <p:nvSpPr>
                <p:cNvPr id="167" name="Line 95"/>
                <p:cNvSpPr>
                  <a:spLocks noChangeShapeType="1"/>
                </p:cNvSpPr>
                <p:nvPr/>
              </p:nvSpPr>
              <p:spPr bwMode="auto">
                <a:xfrm>
                  <a:off x="3860" y="2571"/>
                  <a:ext cx="1140" cy="59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2560"/>
                  <a:ext cx="476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#9 – F740</a:t>
                  </a:r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 bwMode="auto">
              <a:xfrm>
                <a:off x="5049252" y="452483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4" name="Rectangle 96"/>
            <p:cNvSpPr>
              <a:spLocks noChangeArrowheads="1"/>
            </p:cNvSpPr>
            <p:nvPr/>
          </p:nvSpPr>
          <p:spPr bwMode="auto">
            <a:xfrm>
              <a:off x="5075113" y="5556405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0xxxxx|1___9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230313" y="3417482"/>
            <a:ext cx="3786516" cy="1002271"/>
            <a:chOff x="2308959" y="3248146"/>
            <a:chExt cx="3786516" cy="1002271"/>
          </a:xfrm>
        </p:grpSpPr>
        <p:grpSp>
          <p:nvGrpSpPr>
            <p:cNvPr id="137" name="Group 136"/>
            <p:cNvGrpSpPr/>
            <p:nvPr/>
          </p:nvGrpSpPr>
          <p:grpSpPr>
            <a:xfrm>
              <a:off x="2308959" y="3672290"/>
              <a:ext cx="2678530" cy="578127"/>
              <a:chOff x="2308959" y="2936349"/>
              <a:chExt cx="2678530" cy="578127"/>
            </a:xfrm>
          </p:grpSpPr>
          <p:sp>
            <p:nvSpPr>
              <p:cNvPr id="140" name="Rectangle 93"/>
              <p:cNvSpPr>
                <a:spLocks noChangeArrowheads="1"/>
              </p:cNvSpPr>
              <p:nvPr/>
            </p:nvSpPr>
            <p:spPr bwMode="auto">
              <a:xfrm>
                <a:off x="2308959" y="3329810"/>
                <a:ext cx="557845" cy="18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FF0033"/>
                    </a:solidFill>
                    <a:latin typeface="Courier New" pitchFamily="49" charset="0"/>
                  </a:rPr>
                  <a:t>11_195</a:t>
                </a:r>
              </a:p>
            </p:txBody>
          </p:sp>
          <p:sp>
            <p:nvSpPr>
              <p:cNvPr id="141" name="Line 94"/>
              <p:cNvSpPr>
                <a:spLocks noChangeShapeType="1"/>
              </p:cNvSpPr>
              <p:nvPr/>
            </p:nvSpPr>
            <p:spPr bwMode="auto">
              <a:xfrm flipV="1">
                <a:off x="2918563" y="2936349"/>
                <a:ext cx="2068926" cy="4830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38" name="Rectangle 68"/>
            <p:cNvSpPr>
              <a:spLocks noChangeArrowheads="1"/>
            </p:cNvSpPr>
            <p:nvPr/>
          </p:nvSpPr>
          <p:spPr bwMode="auto">
            <a:xfrm>
              <a:off x="4973118" y="3248146"/>
              <a:ext cx="1122357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6947" y="3891525"/>
            <a:ext cx="1435896" cy="1228515"/>
            <a:chOff x="5092520" y="3959040"/>
            <a:chExt cx="1435896" cy="1228515"/>
          </a:xfrm>
        </p:grpSpPr>
        <p:grpSp>
          <p:nvGrpSpPr>
            <p:cNvPr id="5" name="Group 4"/>
            <p:cNvGrpSpPr/>
            <p:nvPr/>
          </p:nvGrpSpPr>
          <p:grpSpPr>
            <a:xfrm>
              <a:off x="5092520" y="3959040"/>
              <a:ext cx="1435896" cy="981856"/>
              <a:chOff x="5092520" y="3959040"/>
              <a:chExt cx="1435896" cy="981856"/>
            </a:xfrm>
          </p:grpSpPr>
          <p:sp>
            <p:nvSpPr>
              <p:cNvPr id="173" name="Rectangle 96"/>
              <p:cNvSpPr>
                <a:spLocks noChangeArrowheads="1"/>
              </p:cNvSpPr>
              <p:nvPr/>
            </p:nvSpPr>
            <p:spPr bwMode="auto">
              <a:xfrm>
                <a:off x="5092520" y="3959040"/>
                <a:ext cx="923330" cy="153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11_197|0____</a:t>
                </a:r>
              </a:p>
            </p:txBody>
          </p:sp>
          <p:sp>
            <p:nvSpPr>
              <p:cNvPr id="194" name="Freeform 89"/>
              <p:cNvSpPr>
                <a:spLocks/>
              </p:cNvSpPr>
              <p:nvPr/>
            </p:nvSpPr>
            <p:spPr bwMode="auto">
              <a:xfrm rot="21143881">
                <a:off x="5712831" y="3963300"/>
                <a:ext cx="815585" cy="977596"/>
              </a:xfrm>
              <a:custGeom>
                <a:avLst/>
                <a:gdLst>
                  <a:gd name="T0" fmla="*/ 0 w 824"/>
                  <a:gd name="T1" fmla="*/ 0 h 2631"/>
                  <a:gd name="T2" fmla="*/ 785 w 824"/>
                  <a:gd name="T3" fmla="*/ 1097 h 2631"/>
                  <a:gd name="T4" fmla="*/ 236 w 824"/>
                  <a:gd name="T5" fmla="*/ 2631 h 2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4" h="2631">
                    <a:moveTo>
                      <a:pt x="0" y="0"/>
                    </a:moveTo>
                    <a:cubicBezTo>
                      <a:pt x="373" y="329"/>
                      <a:pt x="746" y="659"/>
                      <a:pt x="785" y="1097"/>
                    </a:cubicBezTo>
                    <a:cubicBezTo>
                      <a:pt x="824" y="1535"/>
                      <a:pt x="530" y="2083"/>
                      <a:pt x="236" y="263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96" name="Rectangle 101"/>
            <p:cNvSpPr>
              <a:spLocks noChangeArrowheads="1"/>
            </p:cNvSpPr>
            <p:nvPr/>
          </p:nvSpPr>
          <p:spPr bwMode="auto">
            <a:xfrm>
              <a:off x="5127213" y="4879778"/>
              <a:ext cx="84638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xFFC0-xFFFF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796975" y="3205218"/>
            <a:ext cx="370206" cy="1031830"/>
            <a:chOff x="1893570" y="2256720"/>
            <a:chExt cx="370206" cy="1031830"/>
          </a:xfrm>
        </p:grpSpPr>
        <p:sp>
          <p:nvSpPr>
            <p:cNvPr id="250" name="Rectangle 249"/>
            <p:cNvSpPr/>
            <p:nvPr/>
          </p:nvSpPr>
          <p:spPr bwMode="auto">
            <a:xfrm>
              <a:off x="1893570" y="2256720"/>
              <a:ext cx="370206" cy="10318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51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B3133-4E35-46E0-911A-7F526281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2F84CC-3563-4F82-BAFD-BF3620DE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223D9-89EF-40D6-BDCD-59CC8F3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55" name="Rectangle 96"/>
          <p:cNvSpPr>
            <a:spLocks noChangeArrowheads="1"/>
          </p:cNvSpPr>
          <p:nvPr/>
        </p:nvSpPr>
        <p:spPr bwMode="auto">
          <a:xfrm>
            <a:off x="6007267" y="1615684"/>
            <a:ext cx="923330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11_199|1___0</a:t>
            </a:r>
          </a:p>
        </p:txBody>
      </p:sp>
    </p:spTree>
    <p:extLst>
      <p:ext uri="{BB962C8B-B14F-4D97-AF65-F5344CB8AC3E}">
        <p14:creationId xmlns:p14="http://schemas.microsoft.com/office/powerpoint/2010/main" val="21203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DEADBD-509C-4E84-A8D7-45A58AD2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7672-D470-411E-83C9-D123B73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C4478-A0E4-48EA-85AE-A93F952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831497" y="4998051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0xF000</a:t>
            </a:r>
          </a:p>
        </p:txBody>
      </p:sp>
      <p:sp>
        <p:nvSpPr>
          <p:cNvPr id="123" name="Rectangle 15"/>
          <p:cNvSpPr>
            <a:spLocks noChangeArrowheads="1"/>
          </p:cNvSpPr>
          <p:nvPr/>
        </p:nvSpPr>
        <p:spPr bwMode="auto">
          <a:xfrm>
            <a:off x="1363729" y="498609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0889" y="402704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0889" y="420992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10_195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13576" y="292749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90401" y="2834388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10_193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19574" y="404024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990401" y="3871024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10_197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990401" y="16145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10_199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90401" y="17669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59922" y="2232430"/>
            <a:ext cx="2867339" cy="1289704"/>
            <a:chOff x="5045521" y="2063095"/>
            <a:chExt cx="2867339" cy="1289704"/>
          </a:xfrm>
        </p:grpSpPr>
        <p:sp>
          <p:nvSpPr>
            <p:cNvPr id="146" name="Line 95"/>
            <p:cNvSpPr>
              <a:spLocks noChangeShapeType="1"/>
            </p:cNvSpPr>
            <p:nvPr/>
          </p:nvSpPr>
          <p:spPr bwMode="auto">
            <a:xfrm>
              <a:off x="6040292" y="2321062"/>
              <a:ext cx="1872568" cy="103173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096390" y="2667003"/>
              <a:ext cx="461665" cy="1723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" rIns="0" bIns="914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0xxxxx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5045521" y="2063095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9574" y="2274496"/>
            <a:ext cx="4350424" cy="3178300"/>
            <a:chOff x="2305174" y="2105161"/>
            <a:chExt cx="4350424" cy="3178300"/>
          </a:xfrm>
        </p:grpSpPr>
        <p:grpSp>
          <p:nvGrpSpPr>
            <p:cNvPr id="5" name="Group 4"/>
            <p:cNvGrpSpPr/>
            <p:nvPr/>
          </p:nvGrpSpPr>
          <p:grpSpPr>
            <a:xfrm>
              <a:off x="5036282" y="2105161"/>
              <a:ext cx="1619316" cy="3178300"/>
              <a:chOff x="5036282" y="2105161"/>
              <a:chExt cx="1619316" cy="3178300"/>
            </a:xfrm>
          </p:grpSpPr>
          <p:sp>
            <p:nvSpPr>
              <p:cNvPr id="153" name="Rectangle 101"/>
              <p:cNvSpPr>
                <a:spLocks noChangeArrowheads="1"/>
              </p:cNvSpPr>
              <p:nvPr/>
            </p:nvSpPr>
            <p:spPr bwMode="auto">
              <a:xfrm>
                <a:off x="5036282" y="2105161"/>
                <a:ext cx="1031051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91440" rIns="91440" bIns="9144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xF000-xF03F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  <p:grpSp>
            <p:nvGrpSpPr>
              <p:cNvPr id="154" name="Group 98"/>
              <p:cNvGrpSpPr>
                <a:grpSpLocks/>
              </p:cNvGrpSpPr>
              <p:nvPr/>
            </p:nvGrpSpPr>
            <p:grpSpPr bwMode="auto">
              <a:xfrm>
                <a:off x="5083969" y="2468820"/>
                <a:ext cx="1571629" cy="2814641"/>
                <a:chOff x="3003" y="419"/>
                <a:chExt cx="990" cy="1773"/>
              </a:xfrm>
            </p:grpSpPr>
            <p:sp>
              <p:nvSpPr>
                <p:cNvPr id="155" name="Rectangle 99"/>
                <p:cNvSpPr>
                  <a:spLocks noChangeArrowheads="1"/>
                </p:cNvSpPr>
                <p:nvPr/>
              </p:nvSpPr>
              <p:spPr bwMode="auto">
                <a:xfrm>
                  <a:off x="3003" y="2095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b="1" dirty="0">
                      <a:solidFill>
                        <a:srgbClr val="FF0033"/>
                      </a:solidFill>
                      <a:latin typeface="Courier New" pitchFamily="49" charset="0"/>
                    </a:rPr>
                    <a:t>11_193</a:t>
                  </a:r>
                </a:p>
              </p:txBody>
            </p:sp>
            <p:sp>
              <p:nvSpPr>
                <p:cNvPr id="158" name="Freeform 100"/>
                <p:cNvSpPr>
                  <a:spLocks/>
                </p:cNvSpPr>
                <p:nvPr/>
              </p:nvSpPr>
              <p:spPr bwMode="auto">
                <a:xfrm flipV="1">
                  <a:off x="3305" y="419"/>
                  <a:ext cx="688" cy="1723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59" name="Rectangle 158"/>
            <p:cNvSpPr/>
            <p:nvPr/>
          </p:nvSpPr>
          <p:spPr>
            <a:xfrm>
              <a:off x="2305174" y="3860751"/>
              <a:ext cx="594778" cy="2215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288" tIns="18288" rIns="18288" bIns="1828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801575" y="2881773"/>
            <a:ext cx="370206" cy="1504645"/>
            <a:chOff x="1893570" y="1784339"/>
            <a:chExt cx="370206" cy="1504645"/>
          </a:xfrm>
        </p:grpSpPr>
        <p:sp>
          <p:nvSpPr>
            <p:cNvPr id="238" name="Rectangle 237"/>
            <p:cNvSpPr/>
            <p:nvPr/>
          </p:nvSpPr>
          <p:spPr bwMode="auto">
            <a:xfrm>
              <a:off x="1893570" y="1784339"/>
              <a:ext cx="370206" cy="15042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9" name="AutoShape 97"/>
            <p:cNvSpPr>
              <a:spLocks noChangeArrowheads="1"/>
            </p:cNvSpPr>
            <p:nvPr/>
          </p:nvSpPr>
          <p:spPr bwMode="auto">
            <a:xfrm>
              <a:off x="2078039" y="31635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0" name="Rectangle 169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3" name="Rectangle 172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78039" y="2986925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" name="AutoShape 97"/>
            <p:cNvSpPr>
              <a:spLocks noChangeArrowheads="1"/>
            </p:cNvSpPr>
            <p:nvPr/>
          </p:nvSpPr>
          <p:spPr bwMode="auto">
            <a:xfrm>
              <a:off x="2078039" y="314279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01575" y="2881772"/>
            <a:ext cx="370206" cy="1504646"/>
            <a:chOff x="1893570" y="1783905"/>
            <a:chExt cx="370206" cy="1504646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1893570" y="1783905"/>
              <a:ext cx="370206" cy="150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9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801575" y="2906186"/>
            <a:ext cx="370206" cy="1480232"/>
            <a:chOff x="1893570" y="1808319"/>
            <a:chExt cx="370206" cy="1480232"/>
          </a:xfrm>
        </p:grpSpPr>
        <p:sp>
          <p:nvSpPr>
            <p:cNvPr id="231" name="Rectangle 230"/>
            <p:cNvSpPr/>
            <p:nvPr/>
          </p:nvSpPr>
          <p:spPr bwMode="auto">
            <a:xfrm>
              <a:off x="1893570" y="1808319"/>
              <a:ext cx="370206" cy="1480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2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6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4" y="245979"/>
            <a:ext cx="7719416" cy="642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80" y="4484873"/>
            <a:ext cx="3706134" cy="2290308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7490588" y="5822077"/>
            <a:ext cx="2757639" cy="685800"/>
          </a:xfrm>
          <a:prstGeom prst="wedgeRoundRectCallout">
            <a:avLst>
              <a:gd name="adj1" fmla="val -165527"/>
              <a:gd name="adj2" fmla="val -19878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9. Memory dirtied 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calling function.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5845208" y="5977941"/>
            <a:ext cx="4839436" cy="488373"/>
          </a:xfrm>
          <a:prstGeom prst="wedgeRoundRectCallout">
            <a:avLst>
              <a:gd name="adj1" fmla="val -83820"/>
              <a:gd name="adj2" fmla="val -4064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9.	What is the purpose of lines 35-38?   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826560" y="4938961"/>
            <a:ext cx="2497131" cy="685800"/>
          </a:xfrm>
          <a:prstGeom prst="wedgeRoundRectCallout">
            <a:avLst>
              <a:gd name="adj1" fmla="val -110654"/>
              <a:gd name="adj2" fmla="val -6221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8. New memory 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garbage.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208986" y="3669764"/>
            <a:ext cx="4341821" cy="467516"/>
          </a:xfrm>
          <a:prstGeom prst="wedgeRoundRectCallout">
            <a:avLst>
              <a:gd name="adj1" fmla="val -86548"/>
              <a:gd name="adj2" fmla="val -20266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6. What is the purpose of line 017?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213250" y="2752821"/>
            <a:ext cx="2421176" cy="685800"/>
          </a:xfrm>
          <a:prstGeom prst="wedgeRoundRectCallout">
            <a:avLst>
              <a:gd name="adj1" fmla="val -89219"/>
              <a:gd name="adj2" fmla="val -8368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5. Read back 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swapped UPT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124378" y="2995352"/>
            <a:ext cx="4511039" cy="467516"/>
          </a:xfrm>
          <a:prstGeom prst="wedgeRoundRectCallout">
            <a:avLst>
              <a:gd name="adj1" fmla="val -48118"/>
              <a:gd name="adj2" fmla="val -16210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5.	What is the purpose of line 014?  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570005" y="2428013"/>
            <a:ext cx="2678221" cy="685800"/>
          </a:xfrm>
          <a:prstGeom prst="wedgeRoundRectCallout">
            <a:avLst>
              <a:gd name="adj1" fmla="val -167438"/>
              <a:gd name="adj2" fmla="val -9784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4. All frames may be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be used for UPT.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46345" y="2598505"/>
            <a:ext cx="6019896" cy="515308"/>
          </a:xfrm>
          <a:prstGeom prst="wedgeRoundRectCallout">
            <a:avLst>
              <a:gd name="adj1" fmla="val -54201"/>
              <a:gd name="adj2" fmla="val -138596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4. Why is the function </a:t>
            </a:r>
            <a:r>
              <a:rPr lang="en-US" b="1" dirty="0" err="1"/>
              <a:t>getFrame’s</a:t>
            </a:r>
            <a:r>
              <a:rPr lang="en-US" b="1" dirty="0"/>
              <a:t> parameter -1? 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648570" y="1877293"/>
            <a:ext cx="6970020" cy="533400"/>
          </a:xfrm>
          <a:prstGeom prst="wedgeRoundRectCallout">
            <a:avLst>
              <a:gd name="adj1" fmla="val -38457"/>
              <a:gd name="adj2" fmla="val -12835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3.	What is the purpose of variables  “rpte1” and “rpte2”?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362187" y="1046019"/>
            <a:ext cx="2421176" cy="685800"/>
          </a:xfrm>
          <a:prstGeom prst="wedgeRoundRectCallout">
            <a:avLst>
              <a:gd name="adj1" fmla="val -172695"/>
              <a:gd name="adj2" fmla="val -6140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2. Turn MMU off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for system memory.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269851" y="578581"/>
            <a:ext cx="4296390" cy="526474"/>
          </a:xfrm>
          <a:prstGeom prst="wedgeRoundRectCallout">
            <a:avLst>
              <a:gd name="adj1" fmla="val -93692"/>
              <a:gd name="adj2" fmla="val 2212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2. What is the purpose of line 005?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920149" y="363682"/>
            <a:ext cx="2124864" cy="685800"/>
          </a:xfrm>
          <a:prstGeom prst="wedgeRoundRectCallout">
            <a:avLst>
              <a:gd name="adj1" fmla="val -200069"/>
              <a:gd name="adj2" fmla="val 74098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1. Each task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has its own RPT.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648570" y="358142"/>
            <a:ext cx="6675120" cy="434339"/>
          </a:xfrm>
          <a:prstGeom prst="wedgeRoundRectCallout">
            <a:avLst>
              <a:gd name="adj1" fmla="val -57916"/>
              <a:gd name="adj2" fmla="val 14999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1. What is the purpose of the variable </a:t>
            </a:r>
            <a:r>
              <a:rPr lang="en-US" b="1" dirty="0" err="1">
                <a:latin typeface="Comic Sans MS" panose="030F0702030302020204" pitchFamily="66" charset="0"/>
              </a:rPr>
              <a:t>tcb</a:t>
            </a:r>
            <a:r>
              <a:rPr lang="en-US" b="1" dirty="0">
                <a:latin typeface="Comic Sans MS" panose="030F0702030302020204" pitchFamily="66" charset="0"/>
              </a:rPr>
              <a:t>[</a:t>
            </a:r>
            <a:r>
              <a:rPr lang="en-US" b="1" dirty="0" err="1">
                <a:latin typeface="Comic Sans MS" panose="030F0702030302020204" pitchFamily="66" charset="0"/>
              </a:rPr>
              <a:t>curTask</a:t>
            </a:r>
            <a:r>
              <a:rPr lang="en-US" b="1" dirty="0">
                <a:latin typeface="Comic Sans MS" panose="030F0702030302020204" pitchFamily="66" charset="0"/>
              </a:rPr>
              <a:t>].RPT?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133580" y="1724893"/>
            <a:ext cx="3332609" cy="1027928"/>
          </a:xfrm>
          <a:prstGeom prst="wedgeRoundRectCallout">
            <a:avLst>
              <a:gd name="adj1" fmla="val -62402"/>
              <a:gd name="adj2" fmla="val -8037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3. Root directory entries.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rpte1 = memory frames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rpte2 = swap space pages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08986" y="3113813"/>
            <a:ext cx="4257203" cy="685800"/>
          </a:xfrm>
          <a:prstGeom prst="wedgeRoundRectCallout">
            <a:avLst>
              <a:gd name="adj1" fmla="val -84037"/>
              <a:gd name="adj2" fmla="val -7116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6. Define all UPT entries 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setting values to zero (default).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367717" y="5238569"/>
            <a:ext cx="5415646" cy="772385"/>
          </a:xfrm>
          <a:prstGeom prst="wedgeRoundRectCallout">
            <a:avLst>
              <a:gd name="adj1" fmla="val -47304"/>
              <a:gd name="adj2" fmla="val -13677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AutoNum type="arabicPeriod" startAt="7"/>
            </a:pPr>
            <a:r>
              <a:rPr lang="en-US" b="1" dirty="0">
                <a:latin typeface="Comic Sans MS" panose="030F0702030302020204" pitchFamily="66" charset="0"/>
              </a:rPr>
              <a:t>Why is the function </a:t>
            </a:r>
            <a:r>
              <a:rPr lang="en-US" b="1" dirty="0" err="1">
                <a:latin typeface="Comic Sans MS" panose="030F0702030302020204" pitchFamily="66" charset="0"/>
              </a:rPr>
              <a:t>getFrame’s</a:t>
            </a:r>
            <a:r>
              <a:rPr lang="en-US" b="1" dirty="0">
                <a:latin typeface="Comic Sans MS" panose="030F0702030302020204" pitchFamily="66" charset="0"/>
              </a:rPr>
              <a:t> parameter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rpte1 (line 027)?  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978510" y="3799613"/>
            <a:ext cx="3706134" cy="949032"/>
          </a:xfrm>
          <a:prstGeom prst="wedgeRoundRectCallout">
            <a:avLst>
              <a:gd name="adj1" fmla="val -95844"/>
              <a:gd name="adj2" fmla="val 2202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7. Prevent the current UPT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from being selected as the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data frame.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4203446" y="5423686"/>
            <a:ext cx="6132488" cy="478350"/>
          </a:xfrm>
          <a:prstGeom prst="wedgeRoundRectCallout">
            <a:avLst>
              <a:gd name="adj1" fmla="val -48398"/>
              <a:gd name="adj2" fmla="val -14997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8. Why isn’t a new data frame initialized (</a:t>
            </a:r>
            <a:r>
              <a:rPr lang="en-US" b="1">
                <a:latin typeface="Comic Sans MS" panose="030F0702030302020204" pitchFamily="66" charset="0"/>
              </a:rPr>
              <a:t>line 031)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14" grpId="0" animBg="1"/>
      <p:bldP spid="22" grpId="0" animBg="1"/>
      <p:bldP spid="11" grpId="0" animBg="1"/>
      <p:bldP spid="21" grpId="0" animBg="1"/>
      <p:bldP spid="10" grpId="0" animBg="1"/>
      <p:bldP spid="19" grpId="0" animBg="1"/>
      <p:bldP spid="18" grpId="0" animBg="1"/>
      <p:bldP spid="8" grpId="0" animBg="1"/>
      <p:bldP spid="17" grpId="0" animBg="1"/>
      <p:bldP spid="7" grpId="0" animBg="1"/>
      <p:bldP spid="16" grpId="0" animBg="1"/>
      <p:bldP spid="9" grpId="0" animBg="1"/>
      <p:bldP spid="12" grpId="0" animBg="1"/>
      <p:bldP spid="23" grpId="0" animBg="1"/>
      <p:bldP spid="1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(24)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76269" y="5879807"/>
            <a:ext cx="6130530" cy="369888"/>
            <a:chOff x="2617" y="3483"/>
            <a:chExt cx="3040" cy="233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4"/>
              <a:ext cx="1130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3747" y="3483"/>
              <a:ext cx="19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87530" y="2738144"/>
            <a:ext cx="4591848" cy="369887"/>
            <a:chOff x="3380" y="1469"/>
            <a:chExt cx="2277" cy="233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3910" y="1469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87530" y="3435057"/>
            <a:ext cx="4591848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3910" y="1908"/>
              <a:ext cx="17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87530" y="4387557"/>
            <a:ext cx="4591848" cy="369888"/>
            <a:chOff x="3380" y="2508"/>
            <a:chExt cx="2277" cy="233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3910" y="2508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387530" y="5517857"/>
            <a:ext cx="4591848" cy="369888"/>
            <a:chOff x="3380" y="3220"/>
            <a:chExt cx="2277" cy="233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 flipV="1">
              <a:off x="3380" y="3341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3910" y="3220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769619" y="5087644"/>
            <a:ext cx="7769492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103"/>
              <a:ext cx="2751" cy="38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3852" y="2949"/>
              <a:ext cx="1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swap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4384</Words>
  <Application>Microsoft Office PowerPoint</Application>
  <PresentationFormat>Custom</PresentationFormat>
  <Paragraphs>1105</Paragraphs>
  <Slides>26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Tw Cen MT</vt:lpstr>
      <vt:lpstr>Wingdings</vt:lpstr>
      <vt:lpstr>CS 235 Theme</vt:lpstr>
      <vt:lpstr>Chart</vt:lpstr>
      <vt:lpstr>Worksheet</vt:lpstr>
      <vt:lpstr>PowerPoint Presentation</vt:lpstr>
      <vt:lpstr>Tip #23: Designated Initializer</vt:lpstr>
      <vt:lpstr>8 Frames...     0x3040  ??</vt:lpstr>
      <vt:lpstr>8 Frames...</vt:lpstr>
      <vt:lpstr>8 Frames...</vt:lpstr>
      <vt:lpstr>8 Frames...</vt:lpstr>
      <vt:lpstr>8 Frames...</vt:lpstr>
      <vt:lpstr>PowerPoint Presentation</vt:lpstr>
      <vt:lpstr>vma</vt:lpstr>
      <vt:lpstr>vma</vt:lpstr>
      <vt:lpstr>Frame Bit Table</vt:lpstr>
      <vt:lpstr>accessPage</vt:lpstr>
      <vt:lpstr>Virtual Memory Guidelines</vt:lpstr>
      <vt:lpstr>Virtual Memory Guidelines</vt:lpstr>
      <vt:lpstr>Virtual Memory Guidelines</vt:lpstr>
      <vt:lpstr>Project 4 Grading Criteria</vt:lpstr>
      <vt:lpstr>Steps to Success</vt:lpstr>
      <vt:lpstr>So…</vt:lpstr>
      <vt:lpstr>Hints…</vt:lpstr>
      <vt:lpstr>UPT Clock…</vt:lpstr>
      <vt:lpstr>Is Virtual Paging A Dead Issue?</vt:lpstr>
      <vt:lpstr>Paging Improvements?</vt:lpstr>
      <vt:lpstr>Clock Algorithm Enhancements?</vt:lpstr>
      <vt:lpstr>Frame Allocation</vt:lpstr>
      <vt:lpstr>Global vs Local Allocation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78</cp:revision>
  <dcterms:created xsi:type="dcterms:W3CDTF">2020-07-19T21:27:39Z</dcterms:created>
  <dcterms:modified xsi:type="dcterms:W3CDTF">2021-10-31T22:59:30Z</dcterms:modified>
</cp:coreProperties>
</file>