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50"/>
  </p:notesMasterIdLst>
  <p:handoutMasterIdLst>
    <p:handoutMasterId r:id="rId51"/>
  </p:handoutMasterIdLst>
  <p:sldIdLst>
    <p:sldId id="1791" r:id="rId2"/>
    <p:sldId id="1792" r:id="rId3"/>
    <p:sldId id="1793" r:id="rId4"/>
    <p:sldId id="1794" r:id="rId5"/>
    <p:sldId id="1795" r:id="rId6"/>
    <p:sldId id="1796" r:id="rId7"/>
    <p:sldId id="1797" r:id="rId8"/>
    <p:sldId id="1798" r:id="rId9"/>
    <p:sldId id="1799" r:id="rId10"/>
    <p:sldId id="1800" r:id="rId11"/>
    <p:sldId id="1801" r:id="rId12"/>
    <p:sldId id="1802" r:id="rId13"/>
    <p:sldId id="1803" r:id="rId14"/>
    <p:sldId id="1804" r:id="rId15"/>
    <p:sldId id="1805" r:id="rId16"/>
    <p:sldId id="1806" r:id="rId17"/>
    <p:sldId id="1808" r:id="rId18"/>
    <p:sldId id="1809" r:id="rId19"/>
    <p:sldId id="1932" r:id="rId20"/>
    <p:sldId id="1946" r:id="rId21"/>
    <p:sldId id="1939" r:id="rId22"/>
    <p:sldId id="1943" r:id="rId23"/>
    <p:sldId id="1948" r:id="rId24"/>
    <p:sldId id="1960" r:id="rId25"/>
    <p:sldId id="1961" r:id="rId26"/>
    <p:sldId id="1965" r:id="rId27"/>
    <p:sldId id="1827" r:id="rId28"/>
    <p:sldId id="1828" r:id="rId29"/>
    <p:sldId id="1829" r:id="rId30"/>
    <p:sldId id="1834" r:id="rId31"/>
    <p:sldId id="1835" r:id="rId32"/>
    <p:sldId id="1836" r:id="rId33"/>
    <p:sldId id="1837" r:id="rId34"/>
    <p:sldId id="1838" r:id="rId35"/>
    <p:sldId id="1839" r:id="rId36"/>
    <p:sldId id="1840" r:id="rId37"/>
    <p:sldId id="1841" r:id="rId38"/>
    <p:sldId id="1842" r:id="rId39"/>
    <p:sldId id="1843" r:id="rId40"/>
    <p:sldId id="1844" r:id="rId41"/>
    <p:sldId id="1845" r:id="rId42"/>
    <p:sldId id="1846" r:id="rId43"/>
    <p:sldId id="1847" r:id="rId44"/>
    <p:sldId id="1848" r:id="rId45"/>
    <p:sldId id="1849" r:id="rId46"/>
    <p:sldId id="1850" r:id="rId47"/>
    <p:sldId id="1851" r:id="rId48"/>
    <p:sldId id="1852" r:id="rId49"/>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0">
          <p15:clr>
            <a:srgbClr val="A4A3A4"/>
          </p15:clr>
        </p15:guide>
        <p15:guide id="3"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C0C0C0"/>
    <a:srgbClr val="0033CC"/>
    <a:srgbClr val="CC3300"/>
    <a:srgbClr val="969696"/>
    <a:srgbClr val="000099"/>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2" autoAdjust="0"/>
    <p:restoredTop sz="94697" autoAdjust="0"/>
  </p:normalViewPr>
  <p:slideViewPr>
    <p:cSldViewPr snapToGrid="0">
      <p:cViewPr varScale="1">
        <p:scale>
          <a:sx n="83" d="100"/>
          <a:sy n="83" d="100"/>
        </p:scale>
        <p:origin x="-686" y="-67"/>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28FD1B52-65AB-456C-9741-5995DF97B2A9}" type="slidenum">
              <a:rPr lang="en-US"/>
              <a:pPr/>
              <a:t>‹#›</a:t>
            </a:fld>
            <a:endParaRPr lang="en-US"/>
          </a:p>
        </p:txBody>
      </p:sp>
    </p:spTree>
    <p:extLst>
      <p:ext uri="{BB962C8B-B14F-4D97-AF65-F5344CB8AC3E}">
        <p14:creationId xmlns:p14="http://schemas.microsoft.com/office/powerpoint/2010/main" val="3135910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94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0938" y="0"/>
            <a:ext cx="303946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795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33098" y="4414839"/>
            <a:ext cx="5144206"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4"/>
            <a:ext cx="3039463"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970938" y="8831264"/>
            <a:ext cx="3039462"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E6A8979F-68AA-436C-9A2F-1D473E4F5B16}" type="slidenum">
              <a:rPr lang="en-US"/>
              <a:pPr/>
              <a:t>‹#›</a:t>
            </a:fld>
            <a:endParaRPr lang="en-US"/>
          </a:p>
        </p:txBody>
      </p:sp>
    </p:spTree>
    <p:extLst>
      <p:ext uri="{BB962C8B-B14F-4D97-AF65-F5344CB8AC3E}">
        <p14:creationId xmlns:p14="http://schemas.microsoft.com/office/powerpoint/2010/main" val="355899431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E85004DB-0BC0-4475-8B8E-7B0EA8F9F4F0}" type="slidenum">
              <a:rPr lang="en-US"/>
              <a:pPr/>
              <a:t>9</a:t>
            </a:fld>
            <a:endParaRPr lang="en-US"/>
          </a:p>
        </p:txBody>
      </p:sp>
      <p:sp>
        <p:nvSpPr>
          <p:cNvPr id="2622466" name="Rectangle 5"/>
          <p:cNvSpPr txBox="1">
            <a:spLocks noGrp="1" noChangeArrowheads="1"/>
          </p:cNvSpPr>
          <p:nvPr/>
        </p:nvSpPr>
        <p:spPr bwMode="auto">
          <a:xfrm>
            <a:off x="3970939" y="8831265"/>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56E1A096-2CFD-4C04-8368-3B87D95B2C4A}" type="slidenum">
              <a:rPr lang="en-US" sz="1000" i="1">
                <a:ea typeface="ＭＳ Ｐゴシック" pitchFamily="34" charset="-128"/>
              </a:rPr>
              <a:pPr algn="r"/>
              <a:t>9</a:t>
            </a:fld>
            <a:endParaRPr lang="en-US" sz="1000" i="1">
              <a:ea typeface="ＭＳ Ｐゴシック" pitchFamily="34" charset="-128"/>
            </a:endParaRPr>
          </a:p>
        </p:txBody>
      </p:sp>
      <p:sp>
        <p:nvSpPr>
          <p:cNvPr id="2622467" name="Rectangle 2"/>
          <p:cNvSpPr>
            <a:spLocks noGrp="1" noRot="1" noChangeAspect="1" noChangeArrowheads="1" noTextEdit="1"/>
          </p:cNvSpPr>
          <p:nvPr>
            <p:ph type="sldImg"/>
          </p:nvPr>
        </p:nvSpPr>
        <p:spPr>
          <a:xfrm>
            <a:off x="1187450" y="701675"/>
            <a:ext cx="4640263" cy="3479800"/>
          </a:xfrm>
          <a:ln cap="flat"/>
        </p:spPr>
      </p:sp>
      <p:sp>
        <p:nvSpPr>
          <p:cNvPr id="2622468" name="Rectangle 3"/>
          <p:cNvSpPr>
            <a:spLocks noGrp="1" noChangeArrowheads="1"/>
          </p:cNvSpPr>
          <p:nvPr>
            <p:ph type="body" idx="1"/>
          </p:nvPr>
        </p:nvSpPr>
        <p:spPr>
          <a:xfrm>
            <a:off x="933099" y="4413250"/>
            <a:ext cx="5142582" cy="4186238"/>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008" tIns="44705" rIns="91008" bIns="44705"/>
          <a:lstStyle/>
          <a:p>
            <a:pPr defTabSz="973138"/>
            <a:endParaRPr lang="en-US"/>
          </a:p>
        </p:txBody>
      </p:sp>
    </p:spTree>
    <p:extLst>
      <p:ext uri="{BB962C8B-B14F-4D97-AF65-F5344CB8AC3E}">
        <p14:creationId xmlns:p14="http://schemas.microsoft.com/office/powerpoint/2010/main" val="3202672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53A49D44-26BD-4D91-B437-9C7A22718296}" type="slidenum">
              <a:rPr lang="en-US"/>
              <a:pPr/>
              <a:t>29</a:t>
            </a:fld>
            <a:endParaRPr lang="en-US"/>
          </a:p>
        </p:txBody>
      </p:sp>
      <p:sp>
        <p:nvSpPr>
          <p:cNvPr id="2514946" name="Rectangle 2"/>
          <p:cNvSpPr>
            <a:spLocks noGrp="1" noRot="1" noChangeAspect="1" noChangeArrowheads="1" noTextEdit="1"/>
          </p:cNvSpPr>
          <p:nvPr>
            <p:ph type="sldImg"/>
          </p:nvPr>
        </p:nvSpPr>
        <p:spPr>
          <a:xfrm>
            <a:off x="11858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514947" name="Rectangle 3"/>
          <p:cNvSpPr>
            <a:spLocks noGrp="1" noChangeArrowheads="1"/>
          </p:cNvSpPr>
          <p:nvPr>
            <p:ph type="body" idx="1"/>
          </p:nvPr>
        </p:nvSpPr>
        <p:spPr>
          <a:xfrm>
            <a:off x="933099" y="4416425"/>
            <a:ext cx="5142582" cy="4184650"/>
          </a:xfrm>
          <a:ln/>
        </p:spPr>
        <p:txBody>
          <a:bodyPr lIns="90497" tIns="44454" rIns="90497" bIns="44454"/>
          <a:lstStyle/>
          <a:p>
            <a:endParaRPr lang="en-US"/>
          </a:p>
        </p:txBody>
      </p:sp>
    </p:spTree>
    <p:extLst>
      <p:ext uri="{BB962C8B-B14F-4D97-AF65-F5344CB8AC3E}">
        <p14:creationId xmlns:p14="http://schemas.microsoft.com/office/powerpoint/2010/main" val="269241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BBDB65BB-8061-4A0A-98D6-C39CF31A0A9F}" type="slidenum">
              <a:rPr lang="en-US"/>
              <a:pPr/>
              <a:t>30</a:t>
            </a:fld>
            <a:endParaRPr lang="en-US"/>
          </a:p>
        </p:txBody>
      </p:sp>
      <p:sp>
        <p:nvSpPr>
          <p:cNvPr id="2642946" name="Slide Image Placeholder 1"/>
          <p:cNvSpPr>
            <a:spLocks noGrp="1" noRot="1" noChangeAspect="1" noTextEdit="1"/>
          </p:cNvSpPr>
          <p:nvPr>
            <p:ph type="sldImg"/>
          </p:nvPr>
        </p:nvSpPr>
        <p:spPr>
          <a:xfrm>
            <a:off x="1200150" y="720725"/>
            <a:ext cx="4610100" cy="3457575"/>
          </a:xfrm>
          <a:ln/>
        </p:spPr>
      </p:sp>
      <p:sp>
        <p:nvSpPr>
          <p:cNvPr id="2642947" name="Notes Placeholder 2"/>
          <p:cNvSpPr>
            <a:spLocks noGrp="1"/>
          </p:cNvSpPr>
          <p:nvPr>
            <p:ph type="body" idx="1"/>
          </p:nvPr>
        </p:nvSpPr>
        <p:spPr>
          <a:xfrm>
            <a:off x="933099" y="4416427"/>
            <a:ext cx="5142582" cy="41830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73138"/>
            <a:endParaRPr lang="en-US"/>
          </a:p>
        </p:txBody>
      </p:sp>
      <p:sp>
        <p:nvSpPr>
          <p:cNvPr id="2642948" name="Slide Number Placeholder 3"/>
          <p:cNvSpPr txBox="1">
            <a:spLocks noGrp="1"/>
          </p:cNvSpPr>
          <p:nvPr/>
        </p:nvSpPr>
        <p:spPr bwMode="auto">
          <a:xfrm>
            <a:off x="3970939" y="8831265"/>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3C239794-83FC-4997-B95A-F22928F3967B}" type="slidenum">
              <a:rPr lang="en-US" sz="1000" i="1">
                <a:ea typeface="ＭＳ Ｐゴシック" pitchFamily="34" charset="-128"/>
              </a:rPr>
              <a:pPr algn="r"/>
              <a:t>30</a:t>
            </a:fld>
            <a:endParaRPr lang="en-US" sz="1000" i="1">
              <a:ea typeface="ＭＳ Ｐゴシック" pitchFamily="34" charset="-128"/>
            </a:endParaRPr>
          </a:p>
        </p:txBody>
      </p:sp>
    </p:spTree>
    <p:extLst>
      <p:ext uri="{BB962C8B-B14F-4D97-AF65-F5344CB8AC3E}">
        <p14:creationId xmlns:p14="http://schemas.microsoft.com/office/powerpoint/2010/main" val="1513546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91606EE1-A280-40CF-BC27-81F599899589}" type="slidenum">
              <a:rPr lang="en-US"/>
              <a:pPr/>
              <a:t>31</a:t>
            </a:fld>
            <a:endParaRPr lang="en-US"/>
          </a:p>
        </p:txBody>
      </p:sp>
      <p:sp>
        <p:nvSpPr>
          <p:cNvPr id="2640898" name="Slide Image Placeholder 1"/>
          <p:cNvSpPr>
            <a:spLocks noGrp="1" noRot="1" noChangeAspect="1" noTextEdit="1"/>
          </p:cNvSpPr>
          <p:nvPr>
            <p:ph type="sldImg"/>
          </p:nvPr>
        </p:nvSpPr>
        <p:spPr>
          <a:xfrm>
            <a:off x="1200150" y="720725"/>
            <a:ext cx="4610100" cy="3457575"/>
          </a:xfrm>
          <a:ln/>
        </p:spPr>
      </p:sp>
      <p:sp>
        <p:nvSpPr>
          <p:cNvPr id="2640899" name="Notes Placeholder 2"/>
          <p:cNvSpPr>
            <a:spLocks noGrp="1"/>
          </p:cNvSpPr>
          <p:nvPr>
            <p:ph type="body" idx="1"/>
          </p:nvPr>
        </p:nvSpPr>
        <p:spPr>
          <a:xfrm>
            <a:off x="933099" y="4416427"/>
            <a:ext cx="5142582" cy="41830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73138"/>
            <a:r>
              <a:rPr lang="en-US"/>
              <a:t>Tc is the time of creation</a:t>
            </a:r>
          </a:p>
          <a:p>
            <a:pPr defTabSz="973138"/>
            <a:r>
              <a:rPr lang="en-US"/>
              <a:t>Tu is the time used on CPU thus far</a:t>
            </a:r>
          </a:p>
          <a:p>
            <a:pPr defTabSz="973138"/>
            <a:r>
              <a:rPr lang="en-US"/>
              <a:t>Te is the time it is entitled too use (determined when scheduled based on priority and past behavior—finishing before or after time slice) computed by dividing the time the process has been active by the total number of processes</a:t>
            </a:r>
          </a:p>
          <a:p>
            <a:pPr defTabSz="973138"/>
            <a:endParaRPr lang="en-US"/>
          </a:p>
          <a:p>
            <a:pPr defTabSz="973138"/>
            <a:r>
              <a:rPr lang="en-US"/>
              <a:t>P is the priority: ratio of time consumed over entitled time</a:t>
            </a:r>
          </a:p>
          <a:p>
            <a:pPr defTabSz="973138"/>
            <a:r>
              <a:rPr lang="en-US"/>
              <a:t>Highest priority wins</a:t>
            </a:r>
          </a:p>
        </p:txBody>
      </p:sp>
      <p:sp>
        <p:nvSpPr>
          <p:cNvPr id="2640900" name="Slide Number Placeholder 3"/>
          <p:cNvSpPr txBox="1">
            <a:spLocks noGrp="1"/>
          </p:cNvSpPr>
          <p:nvPr/>
        </p:nvSpPr>
        <p:spPr bwMode="auto">
          <a:xfrm>
            <a:off x="3970939" y="8831265"/>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443E1B9B-F91C-4A13-95BA-F8BFEAD0712A}" type="slidenum">
              <a:rPr lang="en-US" sz="1000" i="1">
                <a:ea typeface="ＭＳ Ｐゴシック" pitchFamily="34" charset="-128"/>
              </a:rPr>
              <a:pPr algn="r"/>
              <a:t>31</a:t>
            </a:fld>
            <a:endParaRPr lang="en-US" sz="1000" i="1">
              <a:ea typeface="ＭＳ Ｐゴシック" pitchFamily="34" charset="-128"/>
            </a:endParaRPr>
          </a:p>
        </p:txBody>
      </p:sp>
    </p:spTree>
    <p:extLst>
      <p:ext uri="{BB962C8B-B14F-4D97-AF65-F5344CB8AC3E}">
        <p14:creationId xmlns:p14="http://schemas.microsoft.com/office/powerpoint/2010/main" val="2206818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73CEE106-FAEB-4918-A13D-90BE5481FAC9}" type="slidenum">
              <a:rPr lang="en-US"/>
              <a:pPr/>
              <a:t>33</a:t>
            </a:fld>
            <a:endParaRPr lang="en-US"/>
          </a:p>
        </p:txBody>
      </p:sp>
      <p:sp>
        <p:nvSpPr>
          <p:cNvPr id="2644994" name="Slide Image Placeholder 1"/>
          <p:cNvSpPr>
            <a:spLocks noGrp="1" noRot="1" noChangeAspect="1" noTextEdit="1"/>
          </p:cNvSpPr>
          <p:nvPr>
            <p:ph type="sldImg"/>
          </p:nvPr>
        </p:nvSpPr>
        <p:spPr>
          <a:xfrm>
            <a:off x="1200150" y="720725"/>
            <a:ext cx="4610100" cy="3457575"/>
          </a:xfrm>
          <a:ln/>
        </p:spPr>
      </p:sp>
      <p:sp>
        <p:nvSpPr>
          <p:cNvPr id="2644995" name="Notes Placeholder 2"/>
          <p:cNvSpPr>
            <a:spLocks noGrp="1"/>
          </p:cNvSpPr>
          <p:nvPr>
            <p:ph type="body" idx="1"/>
          </p:nvPr>
        </p:nvSpPr>
        <p:spPr>
          <a:xfrm>
            <a:off x="933099" y="4416427"/>
            <a:ext cx="5142582" cy="41830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73138"/>
            <a:r>
              <a:rPr lang="en-US"/>
              <a:t>Showing priorities with each process. </a:t>
            </a:r>
          </a:p>
          <a:p>
            <a:pPr defTabSz="973138"/>
            <a:r>
              <a:rPr lang="en-US"/>
              <a:t>Allocated tickets according to priority</a:t>
            </a:r>
          </a:p>
        </p:txBody>
      </p:sp>
      <p:sp>
        <p:nvSpPr>
          <p:cNvPr id="2644996" name="Slide Number Placeholder 3"/>
          <p:cNvSpPr txBox="1">
            <a:spLocks noGrp="1"/>
          </p:cNvSpPr>
          <p:nvPr/>
        </p:nvSpPr>
        <p:spPr bwMode="auto">
          <a:xfrm>
            <a:off x="3970939" y="8831265"/>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F83861CF-806C-4421-98DE-7398378D1F29}" type="slidenum">
              <a:rPr lang="en-US" sz="1000" i="1">
                <a:ea typeface="ＭＳ Ｐゴシック" pitchFamily="34" charset="-128"/>
              </a:rPr>
              <a:pPr algn="r"/>
              <a:t>33</a:t>
            </a:fld>
            <a:endParaRPr lang="en-US" sz="1000" i="1">
              <a:ea typeface="ＭＳ Ｐゴシック" pitchFamily="34" charset="-128"/>
            </a:endParaRPr>
          </a:p>
        </p:txBody>
      </p:sp>
    </p:spTree>
    <p:extLst>
      <p:ext uri="{BB962C8B-B14F-4D97-AF65-F5344CB8AC3E}">
        <p14:creationId xmlns:p14="http://schemas.microsoft.com/office/powerpoint/2010/main" val="2270988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50BF1A89-8331-48F3-8A0C-8D8BDED207FE}" type="slidenum">
              <a:rPr lang="en-US"/>
              <a:pPr/>
              <a:t>34</a:t>
            </a:fld>
            <a:endParaRPr lang="en-US"/>
          </a:p>
        </p:txBody>
      </p:sp>
      <p:sp>
        <p:nvSpPr>
          <p:cNvPr id="2648066" name="Rectangle 5"/>
          <p:cNvSpPr txBox="1">
            <a:spLocks noGrp="1" noChangeArrowheads="1"/>
          </p:cNvSpPr>
          <p:nvPr/>
        </p:nvSpPr>
        <p:spPr bwMode="auto">
          <a:xfrm>
            <a:off x="3970939" y="8831265"/>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BFDDB65C-18B7-4DC1-8AE5-98C17B3B5CF0}" type="slidenum">
              <a:rPr lang="en-US" sz="1000" i="1">
                <a:ea typeface="ＭＳ Ｐゴシック" pitchFamily="34" charset="-128"/>
              </a:rPr>
              <a:pPr algn="r"/>
              <a:t>34</a:t>
            </a:fld>
            <a:endParaRPr lang="en-US" sz="1000" i="1">
              <a:ea typeface="ＭＳ Ｐゴシック" pitchFamily="34" charset="-128"/>
            </a:endParaRPr>
          </a:p>
        </p:txBody>
      </p:sp>
      <p:sp>
        <p:nvSpPr>
          <p:cNvPr id="2648067" name="Rectangle 2"/>
          <p:cNvSpPr>
            <a:spLocks noGrp="1" noRot="1" noChangeAspect="1" noChangeArrowheads="1" noTextEdit="1"/>
          </p:cNvSpPr>
          <p:nvPr>
            <p:ph type="sldImg"/>
          </p:nvPr>
        </p:nvSpPr>
        <p:spPr>
          <a:xfrm>
            <a:off x="1185863" y="700088"/>
            <a:ext cx="4641850" cy="3481387"/>
          </a:xfrm>
          <a:ln cap="flat"/>
        </p:spPr>
      </p:sp>
      <p:sp>
        <p:nvSpPr>
          <p:cNvPr id="2648068" name="Rectangle 3"/>
          <p:cNvSpPr>
            <a:spLocks noGrp="1" noChangeArrowheads="1"/>
          </p:cNvSpPr>
          <p:nvPr>
            <p:ph type="body" idx="1"/>
          </p:nvPr>
        </p:nvSpPr>
        <p:spPr>
          <a:xfrm>
            <a:off x="933099" y="4416425"/>
            <a:ext cx="5142582" cy="4184650"/>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97" tIns="44454" rIns="90497" bIns="44454"/>
          <a:lstStyle/>
          <a:p>
            <a:pPr defTabSz="973138"/>
            <a:endParaRPr lang="en-US"/>
          </a:p>
        </p:txBody>
      </p:sp>
    </p:spTree>
    <p:extLst>
      <p:ext uri="{BB962C8B-B14F-4D97-AF65-F5344CB8AC3E}">
        <p14:creationId xmlns:p14="http://schemas.microsoft.com/office/powerpoint/2010/main" val="1249010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340E7DF5-BCBB-47E6-808F-B819A85D7726}" type="slidenum">
              <a:rPr lang="en-US"/>
              <a:pPr/>
              <a:t>36</a:t>
            </a:fld>
            <a:endParaRPr lang="en-US"/>
          </a:p>
        </p:txBody>
      </p:sp>
      <p:sp>
        <p:nvSpPr>
          <p:cNvPr id="2650114" name="Slide Image Placeholder 1"/>
          <p:cNvSpPr>
            <a:spLocks noGrp="1" noRot="1" noChangeAspect="1" noTextEdit="1"/>
          </p:cNvSpPr>
          <p:nvPr>
            <p:ph type="sldImg"/>
          </p:nvPr>
        </p:nvSpPr>
        <p:spPr>
          <a:xfrm>
            <a:off x="1200150" y="720725"/>
            <a:ext cx="4610100" cy="3457575"/>
          </a:xfrm>
          <a:ln/>
        </p:spPr>
      </p:sp>
      <p:sp>
        <p:nvSpPr>
          <p:cNvPr id="2650115" name="Notes Placeholder 2"/>
          <p:cNvSpPr>
            <a:spLocks noGrp="1"/>
          </p:cNvSpPr>
          <p:nvPr>
            <p:ph type="body" idx="1"/>
          </p:nvPr>
        </p:nvSpPr>
        <p:spPr>
          <a:xfrm>
            <a:off x="933099" y="4416427"/>
            <a:ext cx="5142582" cy="41830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73138"/>
            <a:r>
              <a:rPr lang="en-US"/>
              <a:t>http://www.ibm.com/developerworks/linux/library/l-completely-fair-scheduler/</a:t>
            </a:r>
          </a:p>
          <a:p>
            <a:pPr defTabSz="973138"/>
            <a:endParaRPr lang="en-US"/>
          </a:p>
          <a:p>
            <a:pPr defTabSz="973138"/>
            <a:r>
              <a:rPr lang="en-US"/>
              <a:t>Con Kolivas was pitching a rotating staircase deadline scheduler (RSDL) that incorporated fairness with a bound—goal is maximize CPU usage while retaining interactive responsiveness.  Ingo Molnar who wrote the O(1) took ideas from Con Kolivas and put together in 62 hours of program a 100k line patch that is the CFS scheduler (came with no small amount of controversy too as Con</a:t>
            </a:r>
            <a:r>
              <a:rPr lang="en-US" altLang="en-US"/>
              <a:t>’</a:t>
            </a:r>
            <a:r>
              <a:rPr lang="en-US"/>
              <a:t>s scheduler was discussed as being mainlined in 2.6.21 when Ingo released the CFS which was quickly adopted and mainlined over RSDL).</a:t>
            </a:r>
          </a:p>
          <a:p>
            <a:pPr defTabSz="973138"/>
            <a:endParaRPr lang="en-US"/>
          </a:p>
          <a:p>
            <a:pPr defTabSz="973138"/>
            <a:r>
              <a:rPr lang="en-US"/>
              <a:t>The goal is to balance fairness in providing processor time to tasks.  A process should be given a fair amount of process time.    The CFS maintains the amount of time provided to a given task in what is called the virtual runtime.  The smaller a task</a:t>
            </a:r>
            <a:r>
              <a:rPr lang="en-US" altLang="en-US"/>
              <a:t>’</a:t>
            </a:r>
            <a:r>
              <a:rPr lang="en-US"/>
              <a:t>s virtual runtime—the smaller amount of time a task has been permitted on the processor—the higher its need for the processor.  The CFS also includes the concept of sleeper fairness to ensure that tasks that are not currently runnable (waiting for I/O) receive a comparable share of the processor when they eventually need it.</a:t>
            </a:r>
          </a:p>
          <a:p>
            <a:pPr defTabSz="973138"/>
            <a:endParaRPr lang="en-US"/>
          </a:p>
          <a:p>
            <a:pPr defTabSz="973138"/>
            <a:r>
              <a:rPr lang="en-US"/>
              <a:t>Tasks are not in a run queue anymore.  They are in a red-black tree (balance binary tree).  The tree is queue on virtual runtime.  The task with the least virtual runtime (gravest need) is in the left most branch.  The task with the least need is in the right most branch.  The scheduler, to be fair, picks the left most node of the tree to schedule next.  The task accounts for its time with the CPU by adding its execution time to the virtual runtime and is then inserted back into the tree if runnable.  In this way, tasks on the left side of the tree are given time to execute, and the contents of the tree migrate from the right to the left to maintain fairness.</a:t>
            </a:r>
          </a:p>
          <a:p>
            <a:pPr defTabSz="973138"/>
            <a:endParaRPr lang="en-US"/>
          </a:p>
          <a:p>
            <a:pPr defTabSz="973138"/>
            <a:r>
              <a:rPr lang="en-US"/>
              <a:t>The pre-emption is set dynamically depending on the task priority.  Priorities still dynamically adjust.  And the rates of virtual runtime are scaled according to priority as well (i.e., time passes at different rates for each task to account for priority in the </a:t>
            </a:r>
            <a:r>
              <a:rPr lang="en-US" altLang="en-US"/>
              <a:t>“</a:t>
            </a:r>
            <a:r>
              <a:rPr lang="en-US"/>
              <a:t>fairness</a:t>
            </a:r>
            <a:r>
              <a:rPr lang="en-US" altLang="en-US"/>
              <a:t>”</a:t>
            </a:r>
            <a:r>
              <a:rPr lang="en-US"/>
              <a:t>).</a:t>
            </a:r>
          </a:p>
          <a:p>
            <a:pPr defTabSz="973138"/>
            <a:endParaRPr lang="en-US"/>
          </a:p>
          <a:p>
            <a:pPr defTabSz="973138"/>
            <a:r>
              <a:rPr lang="en-US"/>
              <a:t>CFS in 2.6.24 includes the ability to group schedule.</a:t>
            </a:r>
          </a:p>
          <a:p>
            <a:pPr defTabSz="973138"/>
            <a:endParaRPr lang="en-US"/>
          </a:p>
          <a:p>
            <a:pPr defTabSz="973138"/>
            <a:r>
              <a:rPr lang="en-US"/>
              <a:t>Other improvements include the modularity of the scheduler.</a:t>
            </a:r>
          </a:p>
        </p:txBody>
      </p:sp>
      <p:sp>
        <p:nvSpPr>
          <p:cNvPr id="4" name="Slide Number Placeholder 3"/>
          <p:cNvSpPr txBox="1">
            <a:spLocks noGrp="1"/>
          </p:cNvSpPr>
          <p:nvPr/>
        </p:nvSpPr>
        <p:spPr bwMode="auto">
          <a:xfrm>
            <a:off x="3970939" y="8831265"/>
            <a:ext cx="3041086" cy="465137"/>
          </a:xfrm>
          <a:prstGeom prst="rect">
            <a:avLst/>
          </a:prstGeom>
          <a:noFill/>
          <a:ln>
            <a:miter lim="800000"/>
            <a:headEnd/>
            <a:tailEnd/>
          </a:ln>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E87AC182-3B27-4D6B-9CC3-3E5EA48D3D3F}" type="slidenum">
              <a:rPr lang="en-US" sz="1000" i="1">
                <a:ea typeface="ＭＳ Ｐゴシック" pitchFamily="34" charset="-128"/>
              </a:rPr>
              <a:pPr algn="r"/>
              <a:t>36</a:t>
            </a:fld>
            <a:endParaRPr lang="en-US" sz="1000" i="1">
              <a:ea typeface="ＭＳ Ｐゴシック" pitchFamily="34" charset="-128"/>
            </a:endParaRPr>
          </a:p>
        </p:txBody>
      </p:sp>
    </p:spTree>
    <p:extLst>
      <p:ext uri="{BB962C8B-B14F-4D97-AF65-F5344CB8AC3E}">
        <p14:creationId xmlns:p14="http://schemas.microsoft.com/office/powerpoint/2010/main" val="3668583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E339F4AB-7CEF-4A42-A2CD-22C83C70E7C4}" type="slidenum">
              <a:rPr lang="en-US"/>
              <a:pPr/>
              <a:t>37</a:t>
            </a:fld>
            <a:endParaRPr lang="en-US"/>
          </a:p>
        </p:txBody>
      </p:sp>
      <p:sp>
        <p:nvSpPr>
          <p:cNvPr id="2435074" name="Rectangle 2"/>
          <p:cNvSpPr>
            <a:spLocks noGrp="1" noRot="1" noChangeAspect="1" noChangeArrowheads="1" noTextEdit="1"/>
          </p:cNvSpPr>
          <p:nvPr>
            <p:ph type="sldImg"/>
          </p:nvPr>
        </p:nvSpPr>
        <p:spPr>
          <a:xfrm>
            <a:off x="1185863" y="700088"/>
            <a:ext cx="4643437" cy="3482975"/>
          </a:xfrm>
          <a:ln w="12700" cap="flat">
            <a:solidFill>
              <a:schemeClr val="tx1"/>
            </a:solidFill>
          </a:ln>
          <a:extLst>
            <a:ext uri="{909E8E84-426E-40DD-AFC4-6F175D3DCCD1}">
              <a14:hiddenFill xmlns:a14="http://schemas.microsoft.com/office/drawing/2010/main">
                <a:noFill/>
              </a14:hiddenFill>
            </a:ext>
          </a:extLst>
        </p:spPr>
      </p:sp>
      <p:sp>
        <p:nvSpPr>
          <p:cNvPr id="2435075" name="Rectangle 3"/>
          <p:cNvSpPr>
            <a:spLocks noGrp="1" noChangeArrowheads="1"/>
          </p:cNvSpPr>
          <p:nvPr>
            <p:ph type="body" idx="1"/>
          </p:nvPr>
        </p:nvSpPr>
        <p:spPr>
          <a:xfrm>
            <a:off x="933099" y="4416425"/>
            <a:ext cx="5142582" cy="4184650"/>
          </a:xfrm>
          <a:ln/>
        </p:spPr>
        <p:txBody>
          <a:bodyPr lIns="90488" tIns="44450" rIns="90488" bIns="44450"/>
          <a:lstStyle/>
          <a:p>
            <a:endParaRPr lang="en-US"/>
          </a:p>
        </p:txBody>
      </p:sp>
    </p:spTree>
    <p:extLst>
      <p:ext uri="{BB962C8B-B14F-4D97-AF65-F5344CB8AC3E}">
        <p14:creationId xmlns:p14="http://schemas.microsoft.com/office/powerpoint/2010/main" val="81923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a:t>Alex Milenkovich</a:t>
            </a:r>
          </a:p>
        </p:txBody>
      </p:sp>
      <p:sp>
        <p:nvSpPr>
          <p:cNvPr id="6" name="Rectangle 7"/>
          <p:cNvSpPr>
            <a:spLocks noGrp="1" noChangeArrowheads="1"/>
          </p:cNvSpPr>
          <p:nvPr>
            <p:ph type="sldNum" sz="quarter" idx="5"/>
          </p:nvPr>
        </p:nvSpPr>
        <p:spPr>
          <a:ln/>
        </p:spPr>
        <p:txBody>
          <a:bodyPr/>
          <a:lstStyle/>
          <a:p>
            <a:fld id="{89449F17-BD93-48A4-8F0F-E2592DA4D719}" type="slidenum">
              <a:rPr lang="en-US"/>
              <a:pPr/>
              <a:t>10</a:t>
            </a:fld>
            <a:endParaRPr lang="en-US"/>
          </a:p>
        </p:txBody>
      </p:sp>
      <p:sp>
        <p:nvSpPr>
          <p:cNvPr id="2624514" name="Slide Image Placeholder 1"/>
          <p:cNvSpPr>
            <a:spLocks noGrp="1" noRot="1" noChangeAspect="1" noTextEdit="1"/>
          </p:cNvSpPr>
          <p:nvPr>
            <p:ph type="sldImg"/>
          </p:nvPr>
        </p:nvSpPr>
        <p:spPr>
          <a:xfrm>
            <a:off x="1200150" y="720725"/>
            <a:ext cx="4610100" cy="3457575"/>
          </a:xfrm>
          <a:ln/>
        </p:spPr>
      </p:sp>
      <p:sp>
        <p:nvSpPr>
          <p:cNvPr id="2624515" name="Notes Placeholder 2"/>
          <p:cNvSpPr>
            <a:spLocks noGrp="1"/>
          </p:cNvSpPr>
          <p:nvPr>
            <p:ph type="body" idx="1"/>
          </p:nvPr>
        </p:nvSpPr>
        <p:spPr>
          <a:xfrm>
            <a:off x="933099" y="4416427"/>
            <a:ext cx="5142582" cy="4183063"/>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73138"/>
            <a:r>
              <a:rPr lang="en-US" dirty="0"/>
              <a:t>Policy enforcement: consider a nuclear power plant, the policy says safety control runs anytime it wants.  Then the schedule enforces this policy even though it means payroll may be late.</a:t>
            </a:r>
          </a:p>
        </p:txBody>
      </p:sp>
      <p:sp>
        <p:nvSpPr>
          <p:cNvPr id="2624516" name="Slide Number Placeholder 3"/>
          <p:cNvSpPr txBox="1">
            <a:spLocks noGrp="1"/>
          </p:cNvSpPr>
          <p:nvPr/>
        </p:nvSpPr>
        <p:spPr bwMode="auto">
          <a:xfrm>
            <a:off x="3970939" y="8831265"/>
            <a:ext cx="3041086"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73138" eaLnBrk="0" hangingPunct="0">
              <a:defRPr sz="2400">
                <a:solidFill>
                  <a:schemeClr val="tx1"/>
                </a:solidFill>
                <a:latin typeface="Times New Roman" pitchFamily="18" charset="0"/>
              </a:defRPr>
            </a:lvl1pPr>
            <a:lvl2pPr marL="742950" indent="-285750" defTabSz="973138" eaLnBrk="0" hangingPunct="0">
              <a:defRPr sz="2400">
                <a:solidFill>
                  <a:schemeClr val="tx1"/>
                </a:solidFill>
                <a:latin typeface="Times New Roman" pitchFamily="18" charset="0"/>
              </a:defRPr>
            </a:lvl2pPr>
            <a:lvl3pPr marL="1143000" indent="-228600" defTabSz="973138" eaLnBrk="0" hangingPunct="0">
              <a:defRPr sz="2400">
                <a:solidFill>
                  <a:schemeClr val="tx1"/>
                </a:solidFill>
                <a:latin typeface="Times New Roman" pitchFamily="18" charset="0"/>
              </a:defRPr>
            </a:lvl3pPr>
            <a:lvl4pPr marL="1600200" indent="-228600" defTabSz="973138" eaLnBrk="0" hangingPunct="0">
              <a:defRPr sz="2400">
                <a:solidFill>
                  <a:schemeClr val="tx1"/>
                </a:solidFill>
                <a:latin typeface="Times New Roman" pitchFamily="18" charset="0"/>
              </a:defRPr>
            </a:lvl4pPr>
            <a:lvl5pPr marL="2057400" indent="-228600" defTabSz="973138" eaLnBrk="0" hangingPunct="0">
              <a:defRPr sz="2400">
                <a:solidFill>
                  <a:schemeClr val="tx1"/>
                </a:solidFill>
                <a:latin typeface="Times New Roman" pitchFamily="18" charset="0"/>
              </a:defRPr>
            </a:lvl5pPr>
            <a:lvl6pPr marL="2514600" indent="-228600" defTabSz="973138" eaLnBrk="0" fontAlgn="base" hangingPunct="0">
              <a:spcBef>
                <a:spcPct val="0"/>
              </a:spcBef>
              <a:spcAft>
                <a:spcPct val="0"/>
              </a:spcAft>
              <a:defRPr sz="2400">
                <a:solidFill>
                  <a:schemeClr val="tx1"/>
                </a:solidFill>
                <a:latin typeface="Times New Roman" pitchFamily="18" charset="0"/>
              </a:defRPr>
            </a:lvl6pPr>
            <a:lvl7pPr marL="2971800" indent="-228600" defTabSz="973138" eaLnBrk="0" fontAlgn="base" hangingPunct="0">
              <a:spcBef>
                <a:spcPct val="0"/>
              </a:spcBef>
              <a:spcAft>
                <a:spcPct val="0"/>
              </a:spcAft>
              <a:defRPr sz="2400">
                <a:solidFill>
                  <a:schemeClr val="tx1"/>
                </a:solidFill>
                <a:latin typeface="Times New Roman" pitchFamily="18" charset="0"/>
              </a:defRPr>
            </a:lvl7pPr>
            <a:lvl8pPr marL="3429000" indent="-228600" defTabSz="973138" eaLnBrk="0" fontAlgn="base" hangingPunct="0">
              <a:spcBef>
                <a:spcPct val="0"/>
              </a:spcBef>
              <a:spcAft>
                <a:spcPct val="0"/>
              </a:spcAft>
              <a:defRPr sz="2400">
                <a:solidFill>
                  <a:schemeClr val="tx1"/>
                </a:solidFill>
                <a:latin typeface="Times New Roman" pitchFamily="18" charset="0"/>
              </a:defRPr>
            </a:lvl8pPr>
            <a:lvl9pPr marL="3886200" indent="-228600" defTabSz="973138" eaLnBrk="0" fontAlgn="base" hangingPunct="0">
              <a:spcBef>
                <a:spcPct val="0"/>
              </a:spcBef>
              <a:spcAft>
                <a:spcPct val="0"/>
              </a:spcAft>
              <a:defRPr sz="2400">
                <a:solidFill>
                  <a:schemeClr val="tx1"/>
                </a:solidFill>
                <a:latin typeface="Times New Roman" pitchFamily="18" charset="0"/>
              </a:defRPr>
            </a:lvl9pPr>
          </a:lstStyle>
          <a:p>
            <a:pPr algn="r"/>
            <a:fld id="{EC1D4327-BE57-4E25-B92F-C002F47BDC48}" type="slidenum">
              <a:rPr lang="en-US" sz="1000" i="1">
                <a:ea typeface="ＭＳ Ｐゴシック" pitchFamily="34" charset="-128"/>
              </a:rPr>
              <a:pPr algn="r"/>
              <a:t>10</a:t>
            </a:fld>
            <a:endParaRPr lang="en-US" sz="1000" i="1">
              <a:ea typeface="ＭＳ Ｐゴシック" pitchFamily="34" charset="-128"/>
            </a:endParaRPr>
          </a:p>
        </p:txBody>
      </p:sp>
    </p:spTree>
    <p:extLst>
      <p:ext uri="{BB962C8B-B14F-4D97-AF65-F5344CB8AC3E}">
        <p14:creationId xmlns:p14="http://schemas.microsoft.com/office/powerpoint/2010/main" val="336981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ADDF790A-C5DD-477F-BCF1-8C088070C6CC}" type="slidenum">
              <a:rPr lang="en-US"/>
              <a:pPr/>
              <a:t>18</a:t>
            </a:fld>
            <a:endParaRPr lang="en-US"/>
          </a:p>
        </p:txBody>
      </p:sp>
      <p:sp>
        <p:nvSpPr>
          <p:cNvPr id="2496514" name="Rectangle 2"/>
          <p:cNvSpPr>
            <a:spLocks noGrp="1" noRot="1" noChangeAspect="1" noChangeArrowheads="1" noTextEdit="1"/>
          </p:cNvSpPr>
          <p:nvPr>
            <p:ph type="sldImg"/>
          </p:nvPr>
        </p:nvSpPr>
        <p:spPr>
          <a:xfrm>
            <a:off x="11858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496515" name="Rectangle 3"/>
          <p:cNvSpPr>
            <a:spLocks noGrp="1" noChangeArrowheads="1"/>
          </p:cNvSpPr>
          <p:nvPr>
            <p:ph type="body" idx="1"/>
          </p:nvPr>
        </p:nvSpPr>
        <p:spPr>
          <a:xfrm>
            <a:off x="933099" y="4416425"/>
            <a:ext cx="5142582" cy="4184650"/>
          </a:xfrm>
          <a:ln/>
        </p:spPr>
        <p:txBody>
          <a:bodyPr lIns="90497" tIns="44454" rIns="90497" bIns="44454"/>
          <a:lstStyle/>
          <a:p>
            <a:endParaRPr lang="en-US"/>
          </a:p>
        </p:txBody>
      </p:sp>
    </p:spTree>
    <p:extLst>
      <p:ext uri="{BB962C8B-B14F-4D97-AF65-F5344CB8AC3E}">
        <p14:creationId xmlns:p14="http://schemas.microsoft.com/office/powerpoint/2010/main" val="112729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ADDF790A-C5DD-477F-BCF1-8C088070C6CC}" type="slidenum">
              <a:rPr lang="en-US"/>
              <a:pPr/>
              <a:t>19</a:t>
            </a:fld>
            <a:endParaRPr lang="en-US"/>
          </a:p>
        </p:txBody>
      </p:sp>
      <p:sp>
        <p:nvSpPr>
          <p:cNvPr id="2496514" name="Rectangle 2"/>
          <p:cNvSpPr>
            <a:spLocks noGrp="1" noRot="1" noChangeAspect="1" noChangeArrowheads="1" noTextEdit="1"/>
          </p:cNvSpPr>
          <p:nvPr>
            <p:ph type="sldImg"/>
          </p:nvPr>
        </p:nvSpPr>
        <p:spPr>
          <a:xfrm>
            <a:off x="11858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496515" name="Rectangle 3"/>
          <p:cNvSpPr>
            <a:spLocks noGrp="1" noChangeArrowheads="1"/>
          </p:cNvSpPr>
          <p:nvPr>
            <p:ph type="body" idx="1"/>
          </p:nvPr>
        </p:nvSpPr>
        <p:spPr>
          <a:xfrm>
            <a:off x="933099" y="4416425"/>
            <a:ext cx="5142582" cy="4184650"/>
          </a:xfrm>
          <a:ln/>
        </p:spPr>
        <p:txBody>
          <a:bodyPr lIns="90497" tIns="44454" rIns="90497" bIns="44454"/>
          <a:lstStyle/>
          <a:p>
            <a:endParaRPr lang="en-US"/>
          </a:p>
        </p:txBody>
      </p:sp>
    </p:spTree>
    <p:extLst>
      <p:ext uri="{BB962C8B-B14F-4D97-AF65-F5344CB8AC3E}">
        <p14:creationId xmlns:p14="http://schemas.microsoft.com/office/powerpoint/2010/main" val="421771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ADDF790A-C5DD-477F-BCF1-8C088070C6CC}" type="slidenum">
              <a:rPr lang="en-US"/>
              <a:pPr/>
              <a:t>20</a:t>
            </a:fld>
            <a:endParaRPr lang="en-US"/>
          </a:p>
        </p:txBody>
      </p:sp>
      <p:sp>
        <p:nvSpPr>
          <p:cNvPr id="2496514" name="Rectangle 2"/>
          <p:cNvSpPr>
            <a:spLocks noGrp="1" noRot="1" noChangeAspect="1" noChangeArrowheads="1" noTextEdit="1"/>
          </p:cNvSpPr>
          <p:nvPr>
            <p:ph type="sldImg"/>
          </p:nvPr>
        </p:nvSpPr>
        <p:spPr>
          <a:xfrm>
            <a:off x="11858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496515" name="Rectangle 3"/>
          <p:cNvSpPr>
            <a:spLocks noGrp="1" noChangeArrowheads="1"/>
          </p:cNvSpPr>
          <p:nvPr>
            <p:ph type="body" idx="1"/>
          </p:nvPr>
        </p:nvSpPr>
        <p:spPr>
          <a:xfrm>
            <a:off x="933099" y="4416425"/>
            <a:ext cx="5142582" cy="4184650"/>
          </a:xfrm>
          <a:ln/>
        </p:spPr>
        <p:txBody>
          <a:bodyPr lIns="90497" tIns="44454" rIns="90497" bIns="44454"/>
          <a:lstStyle/>
          <a:p>
            <a:endParaRPr lang="en-US"/>
          </a:p>
        </p:txBody>
      </p:sp>
    </p:spTree>
    <p:extLst>
      <p:ext uri="{BB962C8B-B14F-4D97-AF65-F5344CB8AC3E}">
        <p14:creationId xmlns:p14="http://schemas.microsoft.com/office/powerpoint/2010/main" val="3201931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ADDF790A-C5DD-477F-BCF1-8C088070C6CC}" type="slidenum">
              <a:rPr lang="en-US"/>
              <a:pPr/>
              <a:t>21</a:t>
            </a:fld>
            <a:endParaRPr lang="en-US"/>
          </a:p>
        </p:txBody>
      </p:sp>
      <p:sp>
        <p:nvSpPr>
          <p:cNvPr id="2496514" name="Rectangle 2"/>
          <p:cNvSpPr>
            <a:spLocks noGrp="1" noRot="1" noChangeAspect="1" noChangeArrowheads="1" noTextEdit="1"/>
          </p:cNvSpPr>
          <p:nvPr>
            <p:ph type="sldImg"/>
          </p:nvPr>
        </p:nvSpPr>
        <p:spPr>
          <a:xfrm>
            <a:off x="11858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496515" name="Rectangle 3"/>
          <p:cNvSpPr>
            <a:spLocks noGrp="1" noChangeArrowheads="1"/>
          </p:cNvSpPr>
          <p:nvPr>
            <p:ph type="body" idx="1"/>
          </p:nvPr>
        </p:nvSpPr>
        <p:spPr>
          <a:xfrm>
            <a:off x="933099" y="4416425"/>
            <a:ext cx="5142582" cy="4184650"/>
          </a:xfrm>
          <a:ln/>
        </p:spPr>
        <p:txBody>
          <a:bodyPr lIns="90497" tIns="44454" rIns="90497" bIns="44454"/>
          <a:lstStyle/>
          <a:p>
            <a:endParaRPr lang="en-US"/>
          </a:p>
        </p:txBody>
      </p:sp>
    </p:spTree>
    <p:extLst>
      <p:ext uri="{BB962C8B-B14F-4D97-AF65-F5344CB8AC3E}">
        <p14:creationId xmlns:p14="http://schemas.microsoft.com/office/powerpoint/2010/main" val="533139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ADDF790A-C5DD-477F-BCF1-8C088070C6CC}" type="slidenum">
              <a:rPr lang="en-US"/>
              <a:pPr/>
              <a:t>22</a:t>
            </a:fld>
            <a:endParaRPr lang="en-US"/>
          </a:p>
        </p:txBody>
      </p:sp>
      <p:sp>
        <p:nvSpPr>
          <p:cNvPr id="2496514" name="Rectangle 2"/>
          <p:cNvSpPr>
            <a:spLocks noGrp="1" noRot="1" noChangeAspect="1" noChangeArrowheads="1" noTextEdit="1"/>
          </p:cNvSpPr>
          <p:nvPr>
            <p:ph type="sldImg"/>
          </p:nvPr>
        </p:nvSpPr>
        <p:spPr>
          <a:xfrm>
            <a:off x="11858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496515" name="Rectangle 3"/>
          <p:cNvSpPr>
            <a:spLocks noGrp="1" noChangeArrowheads="1"/>
          </p:cNvSpPr>
          <p:nvPr>
            <p:ph type="body" idx="1"/>
          </p:nvPr>
        </p:nvSpPr>
        <p:spPr>
          <a:xfrm>
            <a:off x="933099" y="4416425"/>
            <a:ext cx="5142582" cy="4184650"/>
          </a:xfrm>
          <a:ln/>
        </p:spPr>
        <p:txBody>
          <a:bodyPr lIns="90497" tIns="44454" rIns="90497" bIns="44454"/>
          <a:lstStyle/>
          <a:p>
            <a:endParaRPr lang="en-US"/>
          </a:p>
        </p:txBody>
      </p:sp>
    </p:spTree>
    <p:extLst>
      <p:ext uri="{BB962C8B-B14F-4D97-AF65-F5344CB8AC3E}">
        <p14:creationId xmlns:p14="http://schemas.microsoft.com/office/powerpoint/2010/main" val="533139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9811196E-E5CB-4D15-894C-B0B7CD37D33A}" type="slidenum">
              <a:rPr lang="en-US"/>
              <a:pPr/>
              <a:t>27</a:t>
            </a:fld>
            <a:endParaRPr lang="en-US"/>
          </a:p>
        </p:txBody>
      </p:sp>
      <p:sp>
        <p:nvSpPr>
          <p:cNvPr id="2512898" name="Rectangle 2"/>
          <p:cNvSpPr>
            <a:spLocks noGrp="1" noRot="1" noChangeAspect="1" noChangeArrowheads="1" noTextEdit="1"/>
          </p:cNvSpPr>
          <p:nvPr>
            <p:ph type="sldImg"/>
          </p:nvPr>
        </p:nvSpPr>
        <p:spPr>
          <a:xfrm>
            <a:off x="11858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512899" name="Rectangle 3"/>
          <p:cNvSpPr>
            <a:spLocks noGrp="1" noChangeArrowheads="1"/>
          </p:cNvSpPr>
          <p:nvPr>
            <p:ph type="body" idx="1"/>
          </p:nvPr>
        </p:nvSpPr>
        <p:spPr>
          <a:xfrm>
            <a:off x="933099" y="4416425"/>
            <a:ext cx="5142582" cy="4184650"/>
          </a:xfrm>
          <a:ln/>
        </p:spPr>
        <p:txBody>
          <a:bodyPr lIns="90497" tIns="44454" rIns="90497" bIns="44454"/>
          <a:lstStyle/>
          <a:p>
            <a:endParaRPr lang="en-US"/>
          </a:p>
        </p:txBody>
      </p:sp>
    </p:spTree>
    <p:extLst>
      <p:ext uri="{BB962C8B-B14F-4D97-AF65-F5344CB8AC3E}">
        <p14:creationId xmlns:p14="http://schemas.microsoft.com/office/powerpoint/2010/main" val="1070596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Alex Milenkovich</a:t>
            </a:r>
          </a:p>
        </p:txBody>
      </p:sp>
      <p:sp>
        <p:nvSpPr>
          <p:cNvPr id="5" name="Rectangle 7"/>
          <p:cNvSpPr>
            <a:spLocks noGrp="1" noChangeArrowheads="1"/>
          </p:cNvSpPr>
          <p:nvPr>
            <p:ph type="sldNum" sz="quarter" idx="5"/>
          </p:nvPr>
        </p:nvSpPr>
        <p:spPr>
          <a:ln/>
        </p:spPr>
        <p:txBody>
          <a:bodyPr/>
          <a:lstStyle/>
          <a:p>
            <a:fld id="{53A49D44-26BD-4D91-B437-9C7A22718296}" type="slidenum">
              <a:rPr lang="en-US"/>
              <a:pPr/>
              <a:t>28</a:t>
            </a:fld>
            <a:endParaRPr lang="en-US"/>
          </a:p>
        </p:txBody>
      </p:sp>
      <p:sp>
        <p:nvSpPr>
          <p:cNvPr id="2514946" name="Rectangle 2"/>
          <p:cNvSpPr>
            <a:spLocks noGrp="1" noRot="1" noChangeAspect="1" noChangeArrowheads="1" noTextEdit="1"/>
          </p:cNvSpPr>
          <p:nvPr>
            <p:ph type="sldImg"/>
          </p:nvPr>
        </p:nvSpPr>
        <p:spPr>
          <a:xfrm>
            <a:off x="1185863" y="698500"/>
            <a:ext cx="4643437" cy="3482975"/>
          </a:xfrm>
          <a:ln w="12700" cap="flat">
            <a:solidFill>
              <a:schemeClr val="tx1"/>
            </a:solidFill>
          </a:ln>
          <a:extLst>
            <a:ext uri="{909E8E84-426E-40DD-AFC4-6F175D3DCCD1}">
              <a14:hiddenFill xmlns:a14="http://schemas.microsoft.com/office/drawing/2010/main">
                <a:noFill/>
              </a14:hiddenFill>
            </a:ext>
          </a:extLst>
        </p:spPr>
      </p:sp>
      <p:sp>
        <p:nvSpPr>
          <p:cNvPr id="2514947" name="Rectangle 3"/>
          <p:cNvSpPr>
            <a:spLocks noGrp="1" noChangeArrowheads="1"/>
          </p:cNvSpPr>
          <p:nvPr>
            <p:ph type="body" idx="1"/>
          </p:nvPr>
        </p:nvSpPr>
        <p:spPr>
          <a:xfrm>
            <a:off x="933099" y="4416425"/>
            <a:ext cx="5142582" cy="4184650"/>
          </a:xfrm>
          <a:ln/>
        </p:spPr>
        <p:txBody>
          <a:bodyPr lIns="90497" tIns="44454" rIns="90497" bIns="44454"/>
          <a:lstStyle/>
          <a:p>
            <a:endParaRPr lang="en-US"/>
          </a:p>
        </p:txBody>
      </p:sp>
    </p:spTree>
    <p:extLst>
      <p:ext uri="{BB962C8B-B14F-4D97-AF65-F5344CB8AC3E}">
        <p14:creationId xmlns:p14="http://schemas.microsoft.com/office/powerpoint/2010/main" val="83562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55809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smtClean="0"/>
              <a:t>BYU CS 345</a:t>
            </a:r>
            <a:endParaRPr lang="en-US"/>
          </a:p>
        </p:txBody>
      </p:sp>
      <p:sp>
        <p:nvSpPr>
          <p:cNvPr id="558095" name="Rectangle 15"/>
          <p:cNvSpPr>
            <a:spLocks noGrp="1" noChangeArrowheads="1"/>
          </p:cNvSpPr>
          <p:nvPr>
            <p:ph type="ftr" sz="quarter" idx="3"/>
          </p:nvPr>
        </p:nvSpPr>
        <p:spPr>
          <a:xfrm>
            <a:off x="5513832" y="6248400"/>
            <a:ext cx="2895600" cy="457200"/>
          </a:xfrm>
        </p:spPr>
        <p:txBody>
          <a:bodyPr/>
          <a:lstStyle>
            <a:lvl1pPr>
              <a:defRPr>
                <a:solidFill>
                  <a:schemeClr val="bg2"/>
                </a:solidFill>
              </a:defRPr>
            </a:lvl1pPr>
          </a:lstStyle>
          <a:p>
            <a:pPr algn="r"/>
            <a:r>
              <a:rPr lang="en-US" smtClean="0"/>
              <a:t>Scheduling</a:t>
            </a:r>
            <a:endParaRPr lang="en-US" dirty="0"/>
          </a:p>
        </p:txBody>
      </p:sp>
      <p:sp>
        <p:nvSpPr>
          <p:cNvPr id="17" name="Slide Number Placeholder 5"/>
          <p:cNvSpPr txBox="1">
            <a:spLocks/>
          </p:cNvSpPr>
          <p:nvPr userDrawn="1"/>
        </p:nvSpPr>
        <p:spPr>
          <a:xfrm>
            <a:off x="-70076" y="2828608"/>
            <a:ext cx="631317" cy="457200"/>
          </a:xfrm>
          <a:prstGeom prst="rect">
            <a:avLst/>
          </a:prstGeom>
        </p:spPr>
        <p:txBody>
          <a:bodyPr anchor="b"/>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fld id="{37EAAA88-08E6-4ECA-B8BC-502200D894DF}" type="slidenum">
              <a:rPr lang="en-US" sz="1800" smtClean="0"/>
              <a:pPr algn="r"/>
              <a:t>‹#›</a:t>
            </a:fld>
            <a:endParaRPr lang="en-US" sz="180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pPr algn="r"/>
            <a:r>
              <a:rPr lang="en-US" smtClean="0"/>
              <a:t>Scheduling</a:t>
            </a:r>
            <a:endParaRPr lang="en-US" dirty="0"/>
          </a:p>
        </p:txBody>
      </p:sp>
    </p:spTree>
    <p:extLst>
      <p:ext uri="{BB962C8B-B14F-4D97-AF65-F5344CB8AC3E}">
        <p14:creationId xmlns:p14="http://schemas.microsoft.com/office/powerpoint/2010/main" val="34191318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93675"/>
            <a:ext cx="2098675"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93675"/>
            <a:ext cx="6146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pPr algn="r"/>
            <a:r>
              <a:rPr lang="en-US" smtClean="0"/>
              <a:t>Scheduling</a:t>
            </a:r>
            <a:endParaRPr lang="en-US" dirty="0"/>
          </a:p>
        </p:txBody>
      </p:sp>
    </p:spTree>
    <p:extLst>
      <p:ext uri="{BB962C8B-B14F-4D97-AF65-F5344CB8AC3E}">
        <p14:creationId xmlns:p14="http://schemas.microsoft.com/office/powerpoint/2010/main" val="4014936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pPr algn="r"/>
            <a:r>
              <a:rPr lang="en-US" smtClean="0"/>
              <a:t>Scheduling</a:t>
            </a:r>
            <a:endParaRPr lang="en-US" dirty="0"/>
          </a:p>
        </p:txBody>
      </p:sp>
    </p:spTree>
    <p:extLst>
      <p:ext uri="{BB962C8B-B14F-4D97-AF65-F5344CB8AC3E}">
        <p14:creationId xmlns:p14="http://schemas.microsoft.com/office/powerpoint/2010/main" val="19975452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BYU CS 345</a:t>
            </a:r>
            <a:endParaRPr lang="en-US"/>
          </a:p>
        </p:txBody>
      </p:sp>
      <p:sp>
        <p:nvSpPr>
          <p:cNvPr id="5" name="Footer Placeholder 4"/>
          <p:cNvSpPr>
            <a:spLocks noGrp="1"/>
          </p:cNvSpPr>
          <p:nvPr>
            <p:ph type="ftr" sz="quarter" idx="11"/>
          </p:nvPr>
        </p:nvSpPr>
        <p:spPr/>
        <p:txBody>
          <a:bodyPr/>
          <a:lstStyle>
            <a:lvl1pPr>
              <a:defRPr/>
            </a:lvl1pPr>
          </a:lstStyle>
          <a:p>
            <a:pPr algn="r"/>
            <a:r>
              <a:rPr lang="en-US" smtClean="0"/>
              <a:t>Scheduling</a:t>
            </a:r>
            <a:endParaRPr lang="en-US" dirty="0"/>
          </a:p>
        </p:txBody>
      </p:sp>
    </p:spTree>
    <p:extLst>
      <p:ext uri="{BB962C8B-B14F-4D97-AF65-F5344CB8AC3E}">
        <p14:creationId xmlns:p14="http://schemas.microsoft.com/office/powerpoint/2010/main" val="12888452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16050"/>
            <a:ext cx="40052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pPr algn="r"/>
            <a:r>
              <a:rPr lang="en-US" smtClean="0"/>
              <a:t>Scheduling</a:t>
            </a:r>
            <a:endParaRPr lang="en-US" dirty="0"/>
          </a:p>
        </p:txBody>
      </p:sp>
    </p:spTree>
    <p:extLst>
      <p:ext uri="{BB962C8B-B14F-4D97-AF65-F5344CB8AC3E}">
        <p14:creationId xmlns:p14="http://schemas.microsoft.com/office/powerpoint/2010/main" val="38510906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BYU CS 345</a:t>
            </a:r>
            <a:endParaRPr lang="en-US"/>
          </a:p>
        </p:txBody>
      </p:sp>
      <p:sp>
        <p:nvSpPr>
          <p:cNvPr id="8" name="Footer Placeholder 7"/>
          <p:cNvSpPr>
            <a:spLocks noGrp="1"/>
          </p:cNvSpPr>
          <p:nvPr>
            <p:ph type="ftr" sz="quarter" idx="11"/>
          </p:nvPr>
        </p:nvSpPr>
        <p:spPr/>
        <p:txBody>
          <a:bodyPr/>
          <a:lstStyle>
            <a:lvl1pPr>
              <a:defRPr/>
            </a:lvl1pPr>
          </a:lstStyle>
          <a:p>
            <a:pPr algn="r"/>
            <a:r>
              <a:rPr lang="en-US" smtClean="0"/>
              <a:t>Scheduling</a:t>
            </a:r>
            <a:endParaRPr lang="en-US" dirty="0"/>
          </a:p>
        </p:txBody>
      </p:sp>
    </p:spTree>
    <p:extLst>
      <p:ext uri="{BB962C8B-B14F-4D97-AF65-F5344CB8AC3E}">
        <p14:creationId xmlns:p14="http://schemas.microsoft.com/office/powerpoint/2010/main" val="11971996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BYU CS 345</a:t>
            </a:r>
            <a:endParaRPr lang="en-US"/>
          </a:p>
        </p:txBody>
      </p:sp>
      <p:sp>
        <p:nvSpPr>
          <p:cNvPr id="4" name="Footer Placeholder 3"/>
          <p:cNvSpPr>
            <a:spLocks noGrp="1"/>
          </p:cNvSpPr>
          <p:nvPr>
            <p:ph type="ftr" sz="quarter" idx="11"/>
          </p:nvPr>
        </p:nvSpPr>
        <p:spPr/>
        <p:txBody>
          <a:bodyPr/>
          <a:lstStyle>
            <a:lvl1pPr>
              <a:defRPr/>
            </a:lvl1pPr>
          </a:lstStyle>
          <a:p>
            <a:pPr algn="r"/>
            <a:r>
              <a:rPr lang="en-US" smtClean="0"/>
              <a:t>Scheduling</a:t>
            </a:r>
            <a:endParaRPr lang="en-US" dirty="0"/>
          </a:p>
        </p:txBody>
      </p:sp>
    </p:spTree>
    <p:extLst>
      <p:ext uri="{BB962C8B-B14F-4D97-AF65-F5344CB8AC3E}">
        <p14:creationId xmlns:p14="http://schemas.microsoft.com/office/powerpoint/2010/main" val="29529511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BYU CS 345</a:t>
            </a:r>
            <a:endParaRPr lang="en-US"/>
          </a:p>
        </p:txBody>
      </p:sp>
      <p:sp>
        <p:nvSpPr>
          <p:cNvPr id="3" name="Footer Placeholder 2"/>
          <p:cNvSpPr>
            <a:spLocks noGrp="1"/>
          </p:cNvSpPr>
          <p:nvPr>
            <p:ph type="ftr" sz="quarter" idx="11"/>
          </p:nvPr>
        </p:nvSpPr>
        <p:spPr/>
        <p:txBody>
          <a:bodyPr/>
          <a:lstStyle>
            <a:lvl1pPr algn="r">
              <a:defRPr/>
            </a:lvl1pPr>
          </a:lstStyle>
          <a:p>
            <a:r>
              <a:rPr lang="en-US" smtClean="0"/>
              <a:t>Scheduling</a:t>
            </a:r>
            <a:endParaRPr lang="en-US"/>
          </a:p>
        </p:txBody>
      </p:sp>
    </p:spTree>
    <p:extLst>
      <p:ext uri="{BB962C8B-B14F-4D97-AF65-F5344CB8AC3E}">
        <p14:creationId xmlns:p14="http://schemas.microsoft.com/office/powerpoint/2010/main" val="14989698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pPr algn="r"/>
            <a:r>
              <a:rPr lang="en-US" smtClean="0"/>
              <a:t>Scheduling</a:t>
            </a:r>
            <a:endParaRPr lang="en-US" dirty="0"/>
          </a:p>
        </p:txBody>
      </p:sp>
    </p:spTree>
    <p:extLst>
      <p:ext uri="{BB962C8B-B14F-4D97-AF65-F5344CB8AC3E}">
        <p14:creationId xmlns:p14="http://schemas.microsoft.com/office/powerpoint/2010/main" val="36373179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BYU CS 345</a:t>
            </a:r>
            <a:endParaRPr lang="en-US"/>
          </a:p>
        </p:txBody>
      </p:sp>
      <p:sp>
        <p:nvSpPr>
          <p:cNvPr id="6" name="Footer Placeholder 5"/>
          <p:cNvSpPr>
            <a:spLocks noGrp="1"/>
          </p:cNvSpPr>
          <p:nvPr>
            <p:ph type="ftr" sz="quarter" idx="11"/>
          </p:nvPr>
        </p:nvSpPr>
        <p:spPr/>
        <p:txBody>
          <a:bodyPr/>
          <a:lstStyle>
            <a:lvl1pPr>
              <a:defRPr/>
            </a:lvl1pPr>
          </a:lstStyle>
          <a:p>
            <a:pPr algn="r"/>
            <a:r>
              <a:rPr lang="en-US" smtClean="0"/>
              <a:t>Scheduling</a:t>
            </a:r>
            <a:endParaRPr lang="en-US" dirty="0"/>
          </a:p>
        </p:txBody>
      </p:sp>
    </p:spTree>
    <p:extLst>
      <p:ext uri="{BB962C8B-B14F-4D97-AF65-F5344CB8AC3E}">
        <p14:creationId xmlns:p14="http://schemas.microsoft.com/office/powerpoint/2010/main" val="1853802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546100" y="1416050"/>
            <a:ext cx="8164513"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4778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smtClean="0"/>
              <a:t>BYU CS 345</a:t>
            </a:r>
            <a:endParaRPr lang="en-US"/>
          </a:p>
        </p:txBody>
      </p:sp>
      <p:sp>
        <p:nvSpPr>
          <p:cNvPr id="557068" name="Rectangle 12"/>
          <p:cNvSpPr>
            <a:spLocks noGrp="1" noChangeArrowheads="1"/>
          </p:cNvSpPr>
          <p:nvPr>
            <p:ph type="ftr" sz="quarter" idx="3"/>
          </p:nvPr>
        </p:nvSpPr>
        <p:spPr bwMode="auto">
          <a:xfrm>
            <a:off x="5894832"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pPr algn="r"/>
            <a:r>
              <a:rPr lang="en-US" smtClean="0"/>
              <a:t>Scheduling</a:t>
            </a:r>
            <a:endParaRPr lang="en-US" dirty="0"/>
          </a:p>
        </p:txBody>
      </p:sp>
      <p:sp>
        <p:nvSpPr>
          <p:cNvPr id="15" name="Slide Number Placeholder 5"/>
          <p:cNvSpPr txBox="1">
            <a:spLocks/>
          </p:cNvSpPr>
          <p:nvPr userDrawn="1"/>
        </p:nvSpPr>
        <p:spPr>
          <a:xfrm>
            <a:off x="54482" y="682752"/>
            <a:ext cx="631317" cy="457200"/>
          </a:xfrm>
          <a:prstGeom prst="rect">
            <a:avLst/>
          </a:prstGeom>
        </p:spPr>
        <p:txBody>
          <a:bodyPr anchor="b"/>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fld id="{37EAAA88-08E6-4ECA-B8BC-502200D894DF}" type="slidenum">
              <a:rPr lang="en-US" sz="1400" smtClean="0"/>
              <a:pPr algn="r"/>
              <a:t>‹#›</a:t>
            </a:fld>
            <a:endParaRPr lang="en-US" sz="1400"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hf hdr="0" dt="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linuxjournal.com/files/linuxjournal.com/linuxjournal/articles/102/10267/10267f1.jpg"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www.linuxjournal.com/files/linuxjournal.com/linuxjournal/articles/102/10267/10267f2.jp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010" name="Rectangle 2"/>
          <p:cNvSpPr>
            <a:spLocks noGrp="1" noChangeArrowheads="1"/>
          </p:cNvSpPr>
          <p:nvPr>
            <p:ph type="ctrTitle"/>
          </p:nvPr>
        </p:nvSpPr>
        <p:spPr/>
        <p:txBody>
          <a:bodyPr/>
          <a:lstStyle/>
          <a:p>
            <a:r>
              <a:rPr lang="en-US"/>
              <a:t>Chapter 9 - Scheduling</a:t>
            </a:r>
          </a:p>
        </p:txBody>
      </p:sp>
      <p:sp>
        <p:nvSpPr>
          <p:cNvPr id="5126" name="Rectangle 3"/>
          <p:cNvSpPr>
            <a:spLocks noChangeArrowheads="1"/>
          </p:cNvSpPr>
          <p:nvPr/>
        </p:nvSpPr>
        <p:spPr bwMode="auto">
          <a:xfrm>
            <a:off x="765175" y="5113338"/>
            <a:ext cx="7753350"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0"/>
          <a:lstStyle/>
          <a:p>
            <a:pPr marL="36513" algn="r">
              <a:buClr>
                <a:schemeClr val="folHlink"/>
              </a:buClr>
              <a:buSzPct val="60000"/>
              <a:buFont typeface="Wingdings" pitchFamily="2" charset="2"/>
              <a:buNone/>
            </a:pPr>
            <a:r>
              <a:rPr lang="en-US">
                <a:solidFill>
                  <a:srgbClr val="79766F"/>
                </a:solidFill>
                <a:latin typeface="Arial" pitchFamily="34" charset="0"/>
              </a:rPr>
              <a:t>I want a turn.  Now!</a:t>
            </a:r>
          </a:p>
        </p:txBody>
      </p:sp>
      <p:sp>
        <p:nvSpPr>
          <p:cNvPr id="2" name="Footer Placeholder 1"/>
          <p:cNvSpPr>
            <a:spLocks noGrp="1"/>
          </p:cNvSpPr>
          <p:nvPr>
            <p:ph type="ftr" sz="quarter" idx="3"/>
          </p:nvPr>
        </p:nvSpPr>
        <p:spPr/>
        <p:txBody>
          <a:bodyPr/>
          <a:lstStyle/>
          <a:p>
            <a:pPr algn="r"/>
            <a:r>
              <a:rPr lang="en-US" smtClean="0"/>
              <a:t>Scheduling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862" y="3458718"/>
            <a:ext cx="2896362" cy="2896362"/>
          </a:xfrm>
          <a:prstGeom prst="rect">
            <a:avLst/>
          </a:prstGeom>
        </p:spPr>
      </p:pic>
    </p:spTree>
    <p:extLst>
      <p:ext uri="{BB962C8B-B14F-4D97-AF65-F5344CB8AC3E}">
        <p14:creationId xmlns:p14="http://schemas.microsoft.com/office/powerpoint/2010/main" val="266517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dirty="0" smtClean="0"/>
              <a:t>Scheduling Goals</a:t>
            </a:r>
            <a:endParaRPr lang="en-US" dirty="0"/>
          </a:p>
        </p:txBody>
      </p:sp>
      <p:sp>
        <p:nvSpPr>
          <p:cNvPr id="7" name="Rectangle 6"/>
          <p:cNvSpPr/>
          <p:nvPr/>
        </p:nvSpPr>
        <p:spPr>
          <a:xfrm>
            <a:off x="947738" y="1630363"/>
            <a:ext cx="4644988"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eaLnBrk="0" hangingPunct="0">
              <a:defRPr/>
            </a:pPr>
            <a:r>
              <a:rPr lang="en-US" sz="1800" b="1" u="sng" dirty="0">
                <a:solidFill>
                  <a:schemeClr val="tx1"/>
                </a:solidFill>
              </a:rPr>
              <a:t>All </a:t>
            </a:r>
            <a:r>
              <a:rPr lang="en-US" sz="1800" b="1" u="sng" dirty="0" smtClean="0">
                <a:solidFill>
                  <a:schemeClr val="tx1"/>
                </a:solidFill>
              </a:rPr>
              <a:t>Systems</a:t>
            </a:r>
            <a:endParaRPr lang="en-US" sz="1800" b="1" u="sng" dirty="0">
              <a:solidFill>
                <a:schemeClr val="tx1"/>
              </a:solidFill>
            </a:endParaRPr>
          </a:p>
        </p:txBody>
      </p:sp>
      <p:sp>
        <p:nvSpPr>
          <p:cNvPr id="9" name="Rectangle 8"/>
          <p:cNvSpPr/>
          <p:nvPr/>
        </p:nvSpPr>
        <p:spPr>
          <a:xfrm>
            <a:off x="947738" y="2773363"/>
            <a:ext cx="4644988"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eaLnBrk="0" hangingPunct="0">
              <a:defRPr/>
            </a:pPr>
            <a:r>
              <a:rPr lang="en-US" sz="1800" b="1" u="sng" dirty="0">
                <a:solidFill>
                  <a:schemeClr val="tx1"/>
                </a:solidFill>
              </a:rPr>
              <a:t>Batch </a:t>
            </a:r>
            <a:r>
              <a:rPr lang="en-US" sz="1800" b="1" u="sng" dirty="0" smtClean="0">
                <a:solidFill>
                  <a:schemeClr val="tx1"/>
                </a:solidFill>
              </a:rPr>
              <a:t>Systems</a:t>
            </a:r>
            <a:endParaRPr lang="en-US" sz="1800" b="1" u="sng" dirty="0">
              <a:solidFill>
                <a:schemeClr val="tx1"/>
              </a:solidFill>
            </a:endParaRPr>
          </a:p>
        </p:txBody>
      </p:sp>
      <p:sp>
        <p:nvSpPr>
          <p:cNvPr id="10" name="Rectangle 9"/>
          <p:cNvSpPr/>
          <p:nvPr/>
        </p:nvSpPr>
        <p:spPr>
          <a:xfrm>
            <a:off x="947738" y="3916363"/>
            <a:ext cx="4644988"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eaLnBrk="0" hangingPunct="0">
              <a:defRPr/>
            </a:pPr>
            <a:r>
              <a:rPr lang="en-US" sz="1800" b="1" u="sng" dirty="0">
                <a:solidFill>
                  <a:schemeClr val="tx1"/>
                </a:solidFill>
              </a:rPr>
              <a:t>Interactive </a:t>
            </a:r>
            <a:r>
              <a:rPr lang="en-US" sz="1800" b="1" u="sng" dirty="0" smtClean="0">
                <a:solidFill>
                  <a:schemeClr val="tx1"/>
                </a:solidFill>
              </a:rPr>
              <a:t>Systems</a:t>
            </a:r>
            <a:endParaRPr lang="en-US" sz="1800" b="1" u="sng" dirty="0">
              <a:solidFill>
                <a:schemeClr val="tx1"/>
              </a:solidFill>
            </a:endParaRPr>
          </a:p>
        </p:txBody>
      </p:sp>
      <p:sp>
        <p:nvSpPr>
          <p:cNvPr id="11" name="Rectangle 10"/>
          <p:cNvSpPr/>
          <p:nvPr/>
        </p:nvSpPr>
        <p:spPr>
          <a:xfrm>
            <a:off x="947738" y="5059363"/>
            <a:ext cx="4644988"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eaLnBrk="0" hangingPunct="0">
              <a:defRPr/>
            </a:pPr>
            <a:r>
              <a:rPr lang="en-US" sz="1800" b="1" u="sng" dirty="0">
                <a:solidFill>
                  <a:schemeClr val="tx1"/>
                </a:solidFill>
              </a:rPr>
              <a:t>Real-time </a:t>
            </a:r>
            <a:r>
              <a:rPr lang="en-US" sz="1800" b="1" u="sng" dirty="0" smtClean="0">
                <a:solidFill>
                  <a:schemeClr val="tx1"/>
                </a:solidFill>
              </a:rPr>
              <a:t>Systems</a:t>
            </a:r>
            <a:endParaRPr lang="en-US" sz="1800" b="1" u="sng" dirty="0">
              <a:solidFill>
                <a:schemeClr val="tx1"/>
              </a:solidFill>
            </a:endParaRPr>
          </a:p>
        </p:txBody>
      </p:sp>
      <p:pic>
        <p:nvPicPr>
          <p:cNvPr id="26234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191" y="1181667"/>
            <a:ext cx="2973351" cy="553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
        <p:nvSpPr>
          <p:cNvPr id="3" name="Rectangle 2"/>
          <p:cNvSpPr/>
          <p:nvPr/>
        </p:nvSpPr>
        <p:spPr>
          <a:xfrm>
            <a:off x="3370566" y="1737544"/>
            <a:ext cx="2402926" cy="830997"/>
          </a:xfrm>
          <a:prstGeom prst="rect">
            <a:avLst/>
          </a:prstGeom>
        </p:spPr>
        <p:txBody>
          <a:bodyPr wrap="square">
            <a:spAutoFit/>
          </a:bodyPr>
          <a:lstStyle/>
          <a:p>
            <a:pPr marL="0" lvl="1" eaLnBrk="0" hangingPunct="0">
              <a:spcBef>
                <a:spcPts val="600"/>
              </a:spcBef>
              <a:buFont typeface="Arial" pitchFamily="34" charset="0"/>
              <a:buChar char="•"/>
              <a:defRPr/>
            </a:pPr>
            <a:r>
              <a:rPr lang="en-US" sz="1600" dirty="0"/>
              <a:t> Fairness</a:t>
            </a:r>
          </a:p>
          <a:p>
            <a:pPr marL="0" lvl="1" eaLnBrk="0" hangingPunct="0">
              <a:buFont typeface="Arial" pitchFamily="34" charset="0"/>
              <a:buChar char="•"/>
              <a:defRPr/>
            </a:pPr>
            <a:r>
              <a:rPr lang="en-US" sz="1600" dirty="0"/>
              <a:t> Policy Enforcement</a:t>
            </a:r>
          </a:p>
          <a:p>
            <a:pPr marL="0" lvl="1" eaLnBrk="0" hangingPunct="0">
              <a:buFont typeface="Arial" pitchFamily="34" charset="0"/>
              <a:buChar char="•"/>
              <a:defRPr/>
            </a:pPr>
            <a:r>
              <a:rPr lang="en-US" sz="1600" dirty="0"/>
              <a:t> Balance</a:t>
            </a:r>
          </a:p>
        </p:txBody>
      </p:sp>
      <p:sp>
        <p:nvSpPr>
          <p:cNvPr id="4" name="Rectangle 3"/>
          <p:cNvSpPr/>
          <p:nvPr/>
        </p:nvSpPr>
        <p:spPr>
          <a:xfrm>
            <a:off x="3370566" y="2861005"/>
            <a:ext cx="2402926" cy="830997"/>
          </a:xfrm>
          <a:prstGeom prst="rect">
            <a:avLst/>
          </a:prstGeom>
        </p:spPr>
        <p:txBody>
          <a:bodyPr wrap="square">
            <a:spAutoFit/>
          </a:bodyPr>
          <a:lstStyle/>
          <a:p>
            <a:pPr marL="0" lvl="1" eaLnBrk="0" hangingPunct="0">
              <a:spcBef>
                <a:spcPts val="600"/>
              </a:spcBef>
              <a:buFont typeface="Arial" pitchFamily="34" charset="0"/>
              <a:buChar char="•"/>
              <a:defRPr/>
            </a:pPr>
            <a:r>
              <a:rPr lang="en-US" sz="1600" dirty="0" smtClean="0"/>
              <a:t> Throughput</a:t>
            </a:r>
            <a:endParaRPr lang="en-US" sz="1600" dirty="0"/>
          </a:p>
          <a:p>
            <a:pPr marL="0" lvl="1" eaLnBrk="0" hangingPunct="0">
              <a:buFont typeface="Arial" pitchFamily="34" charset="0"/>
              <a:buChar char="•"/>
              <a:defRPr/>
            </a:pPr>
            <a:r>
              <a:rPr lang="en-US" sz="1600" dirty="0"/>
              <a:t> Turnaround time</a:t>
            </a:r>
          </a:p>
          <a:p>
            <a:pPr marL="0" lvl="1" eaLnBrk="0" hangingPunct="0">
              <a:buFont typeface="Arial" pitchFamily="34" charset="0"/>
              <a:buChar char="•"/>
              <a:defRPr/>
            </a:pPr>
            <a:r>
              <a:rPr lang="en-US" sz="1600" dirty="0"/>
              <a:t> CPU utilization</a:t>
            </a:r>
          </a:p>
        </p:txBody>
      </p:sp>
      <p:sp>
        <p:nvSpPr>
          <p:cNvPr id="5" name="Rectangle 4"/>
          <p:cNvSpPr/>
          <p:nvPr/>
        </p:nvSpPr>
        <p:spPr>
          <a:xfrm>
            <a:off x="3370566" y="3996435"/>
            <a:ext cx="2402926" cy="830997"/>
          </a:xfrm>
          <a:prstGeom prst="rect">
            <a:avLst/>
          </a:prstGeom>
        </p:spPr>
        <p:txBody>
          <a:bodyPr wrap="square">
            <a:spAutoFit/>
          </a:bodyPr>
          <a:lstStyle/>
          <a:p>
            <a:pPr marL="0" lvl="1" eaLnBrk="0" hangingPunct="0">
              <a:spcBef>
                <a:spcPts val="600"/>
              </a:spcBef>
              <a:buFont typeface="Arial" pitchFamily="34" charset="0"/>
              <a:buChar char="•"/>
              <a:defRPr/>
            </a:pPr>
            <a:r>
              <a:rPr lang="en-US" sz="1600" dirty="0"/>
              <a:t> Response time</a:t>
            </a:r>
          </a:p>
          <a:p>
            <a:pPr marL="0" lvl="1" eaLnBrk="0" hangingPunct="0">
              <a:buFont typeface="Arial" pitchFamily="34" charset="0"/>
              <a:buChar char="•"/>
              <a:defRPr/>
            </a:pPr>
            <a:r>
              <a:rPr lang="en-US" sz="1600" dirty="0"/>
              <a:t> </a:t>
            </a:r>
            <a:r>
              <a:rPr lang="en-US" sz="1600" dirty="0" smtClean="0"/>
              <a:t>Proportionality</a:t>
            </a:r>
          </a:p>
          <a:p>
            <a:pPr marL="0" lvl="1" eaLnBrk="0" hangingPunct="0">
              <a:buFont typeface="Arial" pitchFamily="34" charset="0"/>
              <a:buChar char="•"/>
              <a:defRPr/>
            </a:pPr>
            <a:r>
              <a:rPr lang="en-US" sz="1600" dirty="0" smtClean="0"/>
              <a:t> User experience</a:t>
            </a:r>
            <a:endParaRPr lang="en-US" sz="1600" dirty="0"/>
          </a:p>
        </p:txBody>
      </p:sp>
      <p:sp>
        <p:nvSpPr>
          <p:cNvPr id="6" name="Rectangle 5"/>
          <p:cNvSpPr/>
          <p:nvPr/>
        </p:nvSpPr>
        <p:spPr>
          <a:xfrm>
            <a:off x="3370566" y="5134679"/>
            <a:ext cx="2402926" cy="830997"/>
          </a:xfrm>
          <a:prstGeom prst="rect">
            <a:avLst/>
          </a:prstGeom>
        </p:spPr>
        <p:txBody>
          <a:bodyPr wrap="square">
            <a:spAutoFit/>
          </a:bodyPr>
          <a:lstStyle/>
          <a:p>
            <a:pPr marL="0" lvl="1" eaLnBrk="0" hangingPunct="0">
              <a:spcBef>
                <a:spcPts val="600"/>
              </a:spcBef>
              <a:buFont typeface="Arial" pitchFamily="34" charset="0"/>
              <a:buChar char="•"/>
              <a:defRPr/>
            </a:pPr>
            <a:r>
              <a:rPr lang="en-US" sz="1600" dirty="0"/>
              <a:t> Meeting deadlines</a:t>
            </a:r>
          </a:p>
          <a:p>
            <a:pPr marL="0" lvl="1" eaLnBrk="0" hangingPunct="0">
              <a:buFont typeface="Arial" pitchFamily="34" charset="0"/>
              <a:buChar char="•"/>
              <a:defRPr/>
            </a:pPr>
            <a:r>
              <a:rPr lang="en-US" sz="1600" dirty="0"/>
              <a:t> </a:t>
            </a:r>
            <a:r>
              <a:rPr lang="en-US" sz="1600" dirty="0" smtClean="0"/>
              <a:t>Predictability</a:t>
            </a:r>
          </a:p>
          <a:p>
            <a:pPr marL="0" lvl="1" eaLnBrk="0" hangingPunct="0">
              <a:buFont typeface="Arial" pitchFamily="34" charset="0"/>
              <a:buChar char="•"/>
              <a:defRPr/>
            </a:pPr>
            <a:r>
              <a:rPr lang="en-US" sz="1600" dirty="0" smtClean="0"/>
              <a:t> Stability</a:t>
            </a:r>
            <a:endParaRPr lang="en-US" sz="1600" dirty="0"/>
          </a:p>
        </p:txBody>
      </p:sp>
      <p:sp>
        <p:nvSpPr>
          <p:cNvPr id="15" name="Footer Placeholder 14"/>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242431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idx="4294967295"/>
          </p:nvPr>
        </p:nvSpPr>
        <p:spPr>
          <a:xfrm>
            <a:off x="1150938" y="190500"/>
            <a:ext cx="7793037" cy="868363"/>
          </a:xfrm>
        </p:spPr>
        <p:txBody>
          <a:bodyPr>
            <a:normAutofit/>
          </a:bodyPr>
          <a:lstStyle/>
          <a:p>
            <a:r>
              <a:rPr lang="en-US" dirty="0"/>
              <a:t>Scheduling Criteria</a:t>
            </a:r>
            <a:endParaRPr lang="en-US" sz="2800" dirty="0"/>
          </a:p>
        </p:txBody>
      </p:sp>
      <p:sp>
        <p:nvSpPr>
          <p:cNvPr id="2625539" name="Rectangle 3"/>
          <p:cNvSpPr>
            <a:spLocks noGrp="1" noChangeArrowheads="1"/>
          </p:cNvSpPr>
          <p:nvPr>
            <p:ph idx="4294967295"/>
          </p:nvPr>
        </p:nvSpPr>
        <p:spPr>
          <a:xfrm>
            <a:off x="546100" y="1393825"/>
            <a:ext cx="8278923" cy="4908550"/>
          </a:xfrm>
        </p:spPr>
        <p:txBody>
          <a:bodyPr lIns="182880" tIns="91440"/>
          <a:lstStyle/>
          <a:p>
            <a:pPr marL="265113" indent="-265113">
              <a:lnSpc>
                <a:spcPct val="90000"/>
              </a:lnSpc>
            </a:pPr>
            <a:r>
              <a:rPr lang="en-US" sz="2200" b="1" dirty="0" smtClean="0"/>
              <a:t>Throughput</a:t>
            </a:r>
            <a:r>
              <a:rPr lang="en-US" sz="2200" dirty="0" smtClean="0"/>
              <a:t> : Number </a:t>
            </a:r>
            <a:r>
              <a:rPr lang="en-US" sz="2200" dirty="0"/>
              <a:t>of jobs processed per unit of </a:t>
            </a:r>
            <a:r>
              <a:rPr lang="en-US" sz="2200" dirty="0" smtClean="0"/>
              <a:t>time.</a:t>
            </a:r>
            <a:endParaRPr lang="en-US" sz="2200" dirty="0"/>
          </a:p>
          <a:p>
            <a:pPr marL="265113" indent="-265113">
              <a:lnSpc>
                <a:spcPct val="90000"/>
              </a:lnSpc>
              <a:spcBef>
                <a:spcPts val="1200"/>
              </a:spcBef>
            </a:pPr>
            <a:r>
              <a:rPr lang="en-US" sz="2200" b="1" dirty="0"/>
              <a:t>Turnaround </a:t>
            </a:r>
            <a:r>
              <a:rPr lang="en-US" sz="2200" b="1" dirty="0" smtClean="0"/>
              <a:t>time</a:t>
            </a:r>
            <a:r>
              <a:rPr lang="en-US" sz="2200" dirty="0" smtClean="0"/>
              <a:t>: Time </a:t>
            </a:r>
            <a:r>
              <a:rPr lang="en-US" sz="2200" dirty="0"/>
              <a:t>from submission to </a:t>
            </a:r>
            <a:r>
              <a:rPr lang="en-US" sz="2200" dirty="0" smtClean="0"/>
              <a:t>completion.</a:t>
            </a:r>
            <a:endParaRPr lang="en-US" sz="2200" dirty="0"/>
          </a:p>
          <a:p>
            <a:pPr marL="265113" indent="-265113">
              <a:lnSpc>
                <a:spcPct val="90000"/>
              </a:lnSpc>
              <a:spcBef>
                <a:spcPts val="1200"/>
              </a:spcBef>
            </a:pPr>
            <a:r>
              <a:rPr lang="en-US" sz="2200" b="1" dirty="0"/>
              <a:t>Response </a:t>
            </a:r>
            <a:r>
              <a:rPr lang="en-US" sz="2200" b="1" dirty="0" smtClean="0"/>
              <a:t>time</a:t>
            </a:r>
            <a:r>
              <a:rPr lang="en-US" sz="2200" dirty="0" smtClean="0"/>
              <a:t>: Time </a:t>
            </a:r>
            <a:r>
              <a:rPr lang="en-US" sz="2200" dirty="0"/>
              <a:t>to start responding (interactive users</a:t>
            </a:r>
            <a:r>
              <a:rPr lang="en-US" sz="2200" dirty="0" smtClean="0"/>
              <a:t>).</a:t>
            </a:r>
            <a:endParaRPr lang="en-US" sz="2200" dirty="0"/>
          </a:p>
          <a:p>
            <a:pPr marL="265113" indent="-265113">
              <a:lnSpc>
                <a:spcPct val="90000"/>
              </a:lnSpc>
              <a:spcBef>
                <a:spcPts val="1200"/>
              </a:spcBef>
            </a:pPr>
            <a:r>
              <a:rPr lang="en-US" sz="2200" b="1" dirty="0" smtClean="0"/>
              <a:t>Deadlines</a:t>
            </a:r>
            <a:r>
              <a:rPr lang="en-US" sz="2200" dirty="0" smtClean="0"/>
              <a:t>: Maximize </a:t>
            </a:r>
            <a:r>
              <a:rPr lang="en-US" sz="2200" dirty="0"/>
              <a:t>number of deadlines </a:t>
            </a:r>
            <a:r>
              <a:rPr lang="en-US" sz="2200" dirty="0" smtClean="0"/>
              <a:t>met (real-time).</a:t>
            </a:r>
            <a:endParaRPr lang="en-US" sz="2200" dirty="0"/>
          </a:p>
          <a:p>
            <a:pPr marL="265113" indent="-265113">
              <a:lnSpc>
                <a:spcPct val="90000"/>
              </a:lnSpc>
              <a:spcBef>
                <a:spcPts val="1200"/>
              </a:spcBef>
            </a:pPr>
            <a:r>
              <a:rPr lang="en-US" sz="2200" b="1" dirty="0"/>
              <a:t>Processor </a:t>
            </a:r>
            <a:r>
              <a:rPr lang="en-US" sz="2200" b="1" dirty="0" smtClean="0"/>
              <a:t>utilization</a:t>
            </a:r>
            <a:r>
              <a:rPr lang="en-US" sz="2200" dirty="0" smtClean="0"/>
              <a:t>: Percent </a:t>
            </a:r>
            <a:r>
              <a:rPr lang="en-US" sz="2200" dirty="0"/>
              <a:t>of time CPU is </a:t>
            </a:r>
            <a:r>
              <a:rPr lang="en-US" sz="2200" dirty="0" smtClean="0"/>
              <a:t>busy.</a:t>
            </a:r>
          </a:p>
          <a:p>
            <a:pPr marL="265113" indent="-265113">
              <a:lnSpc>
                <a:spcPct val="90000"/>
              </a:lnSpc>
              <a:spcBef>
                <a:spcPts val="1200"/>
              </a:spcBef>
            </a:pPr>
            <a:r>
              <a:rPr lang="en-US" sz="2200" b="1" dirty="0" smtClean="0"/>
              <a:t>Proportionality</a:t>
            </a:r>
            <a:r>
              <a:rPr lang="en-US" sz="2200" dirty="0" smtClean="0"/>
              <a:t>: Things </a:t>
            </a:r>
            <a:r>
              <a:rPr lang="en-US" sz="2200" dirty="0"/>
              <a:t>meet </a:t>
            </a:r>
            <a:r>
              <a:rPr lang="en-US" sz="2200" dirty="0" smtClean="0"/>
              <a:t>expectations.</a:t>
            </a:r>
            <a:endParaRPr lang="en-US" sz="2200" dirty="0"/>
          </a:p>
          <a:p>
            <a:pPr marL="265113" indent="-265113">
              <a:spcBef>
                <a:spcPts val="1200"/>
              </a:spcBef>
            </a:pPr>
            <a:r>
              <a:rPr lang="en-US" sz="2200" b="1" dirty="0" smtClean="0"/>
              <a:t>Predictability</a:t>
            </a:r>
            <a:r>
              <a:rPr lang="en-US" sz="2200" dirty="0" smtClean="0"/>
              <a:t>: Same </a:t>
            </a:r>
            <a:r>
              <a:rPr lang="en-US" sz="2200" dirty="0"/>
              <a:t>time/cost regardless of </a:t>
            </a:r>
            <a:r>
              <a:rPr lang="en-US" sz="2200" dirty="0" smtClean="0"/>
              <a:t>system load.</a:t>
            </a:r>
            <a:endParaRPr lang="en-US" sz="2200" dirty="0"/>
          </a:p>
          <a:p>
            <a:pPr marL="265113" indent="-265113">
              <a:spcBef>
                <a:spcPts val="1200"/>
              </a:spcBef>
            </a:pPr>
            <a:r>
              <a:rPr lang="en-US" sz="2200" b="1" dirty="0" smtClean="0"/>
              <a:t>Fairness</a:t>
            </a:r>
            <a:r>
              <a:rPr lang="en-US" sz="2200" dirty="0" smtClean="0"/>
              <a:t>: No </a:t>
            </a:r>
            <a:r>
              <a:rPr lang="en-US" sz="2200" dirty="0"/>
              <a:t>process should suffer </a:t>
            </a:r>
            <a:r>
              <a:rPr lang="en-US" sz="2200" dirty="0" smtClean="0"/>
              <a:t>starvation.</a:t>
            </a:r>
            <a:endParaRPr lang="en-US" sz="2200" dirty="0"/>
          </a:p>
          <a:p>
            <a:pPr marL="265113" indent="-265113">
              <a:spcBef>
                <a:spcPts val="1200"/>
              </a:spcBef>
            </a:pPr>
            <a:r>
              <a:rPr lang="en-US" sz="2200" b="1" dirty="0"/>
              <a:t>Enforcing </a:t>
            </a:r>
            <a:r>
              <a:rPr lang="en-US" sz="2200" b="1" dirty="0" smtClean="0"/>
              <a:t>priorities</a:t>
            </a:r>
            <a:r>
              <a:rPr lang="en-US" sz="2200" dirty="0" smtClean="0"/>
              <a:t>: Favor </a:t>
            </a:r>
            <a:r>
              <a:rPr lang="en-US" sz="2200" dirty="0"/>
              <a:t>higher priority </a:t>
            </a:r>
            <a:r>
              <a:rPr lang="en-US" sz="2200" dirty="0" smtClean="0"/>
              <a:t>processes.</a:t>
            </a:r>
            <a:endParaRPr lang="en-US" sz="2200" dirty="0"/>
          </a:p>
          <a:p>
            <a:pPr marL="265113" indent="-265113">
              <a:spcBef>
                <a:spcPts val="1200"/>
              </a:spcBef>
            </a:pPr>
            <a:r>
              <a:rPr lang="en-US" sz="2200" b="1" dirty="0"/>
              <a:t>Balancing </a:t>
            </a:r>
            <a:r>
              <a:rPr lang="en-US" sz="2200" b="1" dirty="0" smtClean="0"/>
              <a:t>resources</a:t>
            </a:r>
            <a:r>
              <a:rPr lang="en-US" sz="2200" dirty="0" smtClean="0"/>
              <a:t>: Keep </a:t>
            </a:r>
            <a:r>
              <a:rPr lang="en-US" sz="2200" dirty="0"/>
              <a:t>system resources </a:t>
            </a:r>
            <a:r>
              <a:rPr lang="en-US" sz="2200" dirty="0" smtClean="0"/>
              <a:t>busy.</a:t>
            </a:r>
            <a:endParaRPr lang="en-US" sz="2200" dirty="0"/>
          </a:p>
        </p:txBody>
      </p:sp>
      <p:sp>
        <p:nvSpPr>
          <p:cNvPr id="8"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Scheduling Criteria</a:t>
            </a:r>
            <a:endParaRPr lang="en-US" sz="1800" b="1" dirty="0">
              <a:latin typeface="Arial" pitchFamily="34" charset="0"/>
            </a:endParaRPr>
          </a:p>
        </p:txBody>
      </p:sp>
      <p:sp>
        <p:nvSpPr>
          <p:cNvPr id="2" name="Footer Placeholder 1"/>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28410290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25539">
                                            <p:txEl>
                                              <p:pRg st="0" end="0"/>
                                            </p:txEl>
                                          </p:spTgt>
                                        </p:tgtEl>
                                        <p:attrNameLst>
                                          <p:attrName>style.visibility</p:attrName>
                                        </p:attrNameLst>
                                      </p:cBhvr>
                                      <p:to>
                                        <p:strVal val="visible"/>
                                      </p:to>
                                    </p:set>
                                    <p:animEffect transition="in" filter="dissolve">
                                      <p:cBhvr>
                                        <p:cTn id="7" dur="500"/>
                                        <p:tgtEl>
                                          <p:spTgt spid="262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25539">
                                            <p:txEl>
                                              <p:pRg st="1" end="1"/>
                                            </p:txEl>
                                          </p:spTgt>
                                        </p:tgtEl>
                                        <p:attrNameLst>
                                          <p:attrName>style.visibility</p:attrName>
                                        </p:attrNameLst>
                                      </p:cBhvr>
                                      <p:to>
                                        <p:strVal val="visible"/>
                                      </p:to>
                                    </p:set>
                                    <p:animEffect transition="in" filter="dissolve">
                                      <p:cBhvr>
                                        <p:cTn id="12" dur="500"/>
                                        <p:tgtEl>
                                          <p:spTgt spid="262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25539">
                                            <p:txEl>
                                              <p:pRg st="2" end="2"/>
                                            </p:txEl>
                                          </p:spTgt>
                                        </p:tgtEl>
                                        <p:attrNameLst>
                                          <p:attrName>style.visibility</p:attrName>
                                        </p:attrNameLst>
                                      </p:cBhvr>
                                      <p:to>
                                        <p:strVal val="visible"/>
                                      </p:to>
                                    </p:set>
                                    <p:animEffect transition="in" filter="dissolve">
                                      <p:cBhvr>
                                        <p:cTn id="17" dur="500"/>
                                        <p:tgtEl>
                                          <p:spTgt spid="262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25539">
                                            <p:txEl>
                                              <p:pRg st="3" end="3"/>
                                            </p:txEl>
                                          </p:spTgt>
                                        </p:tgtEl>
                                        <p:attrNameLst>
                                          <p:attrName>style.visibility</p:attrName>
                                        </p:attrNameLst>
                                      </p:cBhvr>
                                      <p:to>
                                        <p:strVal val="visible"/>
                                      </p:to>
                                    </p:set>
                                    <p:animEffect transition="in" filter="dissolve">
                                      <p:cBhvr>
                                        <p:cTn id="22" dur="500"/>
                                        <p:tgtEl>
                                          <p:spTgt spid="2625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25539">
                                            <p:txEl>
                                              <p:pRg st="4" end="4"/>
                                            </p:txEl>
                                          </p:spTgt>
                                        </p:tgtEl>
                                        <p:attrNameLst>
                                          <p:attrName>style.visibility</p:attrName>
                                        </p:attrNameLst>
                                      </p:cBhvr>
                                      <p:to>
                                        <p:strVal val="visible"/>
                                      </p:to>
                                    </p:set>
                                    <p:animEffect transition="in" filter="dissolve">
                                      <p:cBhvr>
                                        <p:cTn id="27" dur="500"/>
                                        <p:tgtEl>
                                          <p:spTgt spid="2625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25539">
                                            <p:txEl>
                                              <p:pRg st="5" end="5"/>
                                            </p:txEl>
                                          </p:spTgt>
                                        </p:tgtEl>
                                        <p:attrNameLst>
                                          <p:attrName>style.visibility</p:attrName>
                                        </p:attrNameLst>
                                      </p:cBhvr>
                                      <p:to>
                                        <p:strVal val="visible"/>
                                      </p:to>
                                    </p:set>
                                    <p:animEffect transition="in" filter="dissolve">
                                      <p:cBhvr>
                                        <p:cTn id="32" dur="500"/>
                                        <p:tgtEl>
                                          <p:spTgt spid="2625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25539">
                                            <p:txEl>
                                              <p:pRg st="6" end="6"/>
                                            </p:txEl>
                                          </p:spTgt>
                                        </p:tgtEl>
                                        <p:attrNameLst>
                                          <p:attrName>style.visibility</p:attrName>
                                        </p:attrNameLst>
                                      </p:cBhvr>
                                      <p:to>
                                        <p:strVal val="visible"/>
                                      </p:to>
                                    </p:set>
                                    <p:animEffect transition="in" filter="dissolve">
                                      <p:cBhvr>
                                        <p:cTn id="37" dur="500"/>
                                        <p:tgtEl>
                                          <p:spTgt spid="26255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625539">
                                            <p:txEl>
                                              <p:pRg st="7" end="7"/>
                                            </p:txEl>
                                          </p:spTgt>
                                        </p:tgtEl>
                                        <p:attrNameLst>
                                          <p:attrName>style.visibility</p:attrName>
                                        </p:attrNameLst>
                                      </p:cBhvr>
                                      <p:to>
                                        <p:strVal val="visible"/>
                                      </p:to>
                                    </p:set>
                                    <p:animEffect transition="in" filter="dissolve">
                                      <p:cBhvr>
                                        <p:cTn id="42" dur="500"/>
                                        <p:tgtEl>
                                          <p:spTgt spid="26255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625539">
                                            <p:txEl>
                                              <p:pRg st="8" end="8"/>
                                            </p:txEl>
                                          </p:spTgt>
                                        </p:tgtEl>
                                        <p:attrNameLst>
                                          <p:attrName>style.visibility</p:attrName>
                                        </p:attrNameLst>
                                      </p:cBhvr>
                                      <p:to>
                                        <p:strVal val="visible"/>
                                      </p:to>
                                    </p:set>
                                    <p:animEffect transition="in" filter="dissolve">
                                      <p:cBhvr>
                                        <p:cTn id="47" dur="500"/>
                                        <p:tgtEl>
                                          <p:spTgt spid="26255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625539">
                                            <p:txEl>
                                              <p:pRg st="9" end="9"/>
                                            </p:txEl>
                                          </p:spTgt>
                                        </p:tgtEl>
                                        <p:attrNameLst>
                                          <p:attrName>style.visibility</p:attrName>
                                        </p:attrNameLst>
                                      </p:cBhvr>
                                      <p:to>
                                        <p:strVal val="visible"/>
                                      </p:to>
                                    </p:set>
                                    <p:animEffect transition="in" filter="dissolve">
                                      <p:cBhvr>
                                        <p:cTn id="52" dur="500"/>
                                        <p:tgtEl>
                                          <p:spTgt spid="26255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553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7298" name="Rectangle 2"/>
          <p:cNvSpPr>
            <a:spLocks noGrp="1" noChangeArrowheads="1"/>
          </p:cNvSpPr>
          <p:nvPr>
            <p:ph type="title"/>
          </p:nvPr>
        </p:nvSpPr>
        <p:spPr/>
        <p:txBody>
          <a:bodyPr/>
          <a:lstStyle/>
          <a:p>
            <a:r>
              <a:rPr lang="en-US"/>
              <a:t>Preemptive vs. Non-preemptive</a:t>
            </a:r>
          </a:p>
        </p:txBody>
      </p:sp>
      <p:sp>
        <p:nvSpPr>
          <p:cNvPr id="2487299" name="Rectangle 3"/>
          <p:cNvSpPr>
            <a:spLocks noGrp="1" noChangeArrowheads="1"/>
          </p:cNvSpPr>
          <p:nvPr>
            <p:ph type="body" idx="1"/>
          </p:nvPr>
        </p:nvSpPr>
        <p:spPr>
          <a:xfrm>
            <a:off x="458788" y="1416050"/>
            <a:ext cx="8407400" cy="4908550"/>
          </a:xfrm>
        </p:spPr>
        <p:txBody>
          <a:bodyPr/>
          <a:lstStyle/>
          <a:p>
            <a:pPr>
              <a:lnSpc>
                <a:spcPct val="90000"/>
              </a:lnSpc>
            </a:pPr>
            <a:r>
              <a:rPr lang="en-US" sz="2400" dirty="0"/>
              <a:t>Scheduling that only takes place due to I/O or process termination is non-preemptive.</a:t>
            </a:r>
          </a:p>
          <a:p>
            <a:pPr>
              <a:lnSpc>
                <a:spcPct val="90000"/>
              </a:lnSpc>
            </a:pPr>
            <a:r>
              <a:rPr lang="en-US" sz="2400" dirty="0"/>
              <a:t>Preemptive scheduling allows the operating system to interrupt the currently running process and move it to the ready state.</a:t>
            </a:r>
          </a:p>
          <a:p>
            <a:pPr lvl="1">
              <a:lnSpc>
                <a:spcPct val="90000"/>
              </a:lnSpc>
            </a:pPr>
            <a:r>
              <a:rPr lang="en-US" sz="2000" dirty="0"/>
              <a:t>new process arrives</a:t>
            </a:r>
          </a:p>
          <a:p>
            <a:pPr lvl="1">
              <a:lnSpc>
                <a:spcPct val="90000"/>
              </a:lnSpc>
            </a:pPr>
            <a:r>
              <a:rPr lang="en-US" sz="2000" dirty="0"/>
              <a:t>clock interrupt</a:t>
            </a:r>
          </a:p>
          <a:p>
            <a:pPr>
              <a:lnSpc>
                <a:spcPct val="90000"/>
              </a:lnSpc>
            </a:pPr>
            <a:r>
              <a:rPr lang="en-US" sz="2400" dirty="0"/>
              <a:t>Preemptive scheduling:</a:t>
            </a:r>
          </a:p>
          <a:p>
            <a:pPr lvl="1">
              <a:lnSpc>
                <a:spcPct val="90000"/>
              </a:lnSpc>
            </a:pPr>
            <a:r>
              <a:rPr lang="en-US" sz="2000" dirty="0"/>
              <a:t>incurs greater overhead (context switch)</a:t>
            </a:r>
          </a:p>
          <a:p>
            <a:pPr lvl="1">
              <a:lnSpc>
                <a:spcPct val="90000"/>
              </a:lnSpc>
            </a:pPr>
            <a:r>
              <a:rPr lang="en-US" sz="2000" dirty="0"/>
              <a:t>provides better service to the total population of processes</a:t>
            </a:r>
          </a:p>
          <a:p>
            <a:pPr lvl="1">
              <a:lnSpc>
                <a:spcPct val="90000"/>
              </a:lnSpc>
            </a:pPr>
            <a:r>
              <a:rPr lang="en-US" sz="2000" dirty="0"/>
              <a:t>may prevent one process from monopolizing the processor</a:t>
            </a:r>
          </a:p>
        </p:txBody>
      </p:sp>
      <p:sp>
        <p:nvSpPr>
          <p:cNvPr id="2487302"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Preemption</a:t>
            </a: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580144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7299">
                                            <p:txEl>
                                              <p:pRg st="0" end="0"/>
                                            </p:txEl>
                                          </p:spTgt>
                                        </p:tgtEl>
                                        <p:attrNameLst>
                                          <p:attrName>style.visibility</p:attrName>
                                        </p:attrNameLst>
                                      </p:cBhvr>
                                      <p:to>
                                        <p:strVal val="visible"/>
                                      </p:to>
                                    </p:set>
                                    <p:animEffect transition="in" filter="wipe(left)">
                                      <p:cBhvr>
                                        <p:cTn id="7" dur="500"/>
                                        <p:tgtEl>
                                          <p:spTgt spid="2487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7299">
                                            <p:txEl>
                                              <p:pRg st="1" end="1"/>
                                            </p:txEl>
                                          </p:spTgt>
                                        </p:tgtEl>
                                        <p:attrNameLst>
                                          <p:attrName>style.visibility</p:attrName>
                                        </p:attrNameLst>
                                      </p:cBhvr>
                                      <p:to>
                                        <p:strVal val="visible"/>
                                      </p:to>
                                    </p:set>
                                    <p:animEffect transition="in" filter="wipe(left)">
                                      <p:cBhvr>
                                        <p:cTn id="12" dur="500"/>
                                        <p:tgtEl>
                                          <p:spTgt spid="24872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87299">
                                            <p:txEl>
                                              <p:pRg st="2" end="2"/>
                                            </p:txEl>
                                          </p:spTgt>
                                        </p:tgtEl>
                                        <p:attrNameLst>
                                          <p:attrName>style.visibility</p:attrName>
                                        </p:attrNameLst>
                                      </p:cBhvr>
                                      <p:to>
                                        <p:strVal val="visible"/>
                                      </p:to>
                                    </p:set>
                                    <p:animEffect transition="in" filter="wipe(left)">
                                      <p:cBhvr>
                                        <p:cTn id="15" dur="500"/>
                                        <p:tgtEl>
                                          <p:spTgt spid="24872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87299">
                                            <p:txEl>
                                              <p:pRg st="3" end="3"/>
                                            </p:txEl>
                                          </p:spTgt>
                                        </p:tgtEl>
                                        <p:attrNameLst>
                                          <p:attrName>style.visibility</p:attrName>
                                        </p:attrNameLst>
                                      </p:cBhvr>
                                      <p:to>
                                        <p:strVal val="visible"/>
                                      </p:to>
                                    </p:set>
                                    <p:animEffect transition="in" filter="wipe(left)">
                                      <p:cBhvr>
                                        <p:cTn id="18" dur="500"/>
                                        <p:tgtEl>
                                          <p:spTgt spid="24872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87299">
                                            <p:txEl>
                                              <p:pRg st="4" end="4"/>
                                            </p:txEl>
                                          </p:spTgt>
                                        </p:tgtEl>
                                        <p:attrNameLst>
                                          <p:attrName>style.visibility</p:attrName>
                                        </p:attrNameLst>
                                      </p:cBhvr>
                                      <p:to>
                                        <p:strVal val="visible"/>
                                      </p:to>
                                    </p:set>
                                    <p:animEffect transition="in" filter="wipe(left)">
                                      <p:cBhvr>
                                        <p:cTn id="23" dur="500"/>
                                        <p:tgtEl>
                                          <p:spTgt spid="248729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87299">
                                            <p:txEl>
                                              <p:pRg st="5" end="5"/>
                                            </p:txEl>
                                          </p:spTgt>
                                        </p:tgtEl>
                                        <p:attrNameLst>
                                          <p:attrName>style.visibility</p:attrName>
                                        </p:attrNameLst>
                                      </p:cBhvr>
                                      <p:to>
                                        <p:strVal val="visible"/>
                                      </p:to>
                                    </p:set>
                                    <p:animEffect transition="in" filter="wipe(left)">
                                      <p:cBhvr>
                                        <p:cTn id="26" dur="500"/>
                                        <p:tgtEl>
                                          <p:spTgt spid="248729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487299">
                                            <p:txEl>
                                              <p:pRg st="6" end="6"/>
                                            </p:txEl>
                                          </p:spTgt>
                                        </p:tgtEl>
                                        <p:attrNameLst>
                                          <p:attrName>style.visibility</p:attrName>
                                        </p:attrNameLst>
                                      </p:cBhvr>
                                      <p:to>
                                        <p:strVal val="visible"/>
                                      </p:to>
                                    </p:set>
                                    <p:animEffect transition="in" filter="wipe(left)">
                                      <p:cBhvr>
                                        <p:cTn id="29" dur="500"/>
                                        <p:tgtEl>
                                          <p:spTgt spid="248729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487299">
                                            <p:txEl>
                                              <p:pRg st="7" end="7"/>
                                            </p:txEl>
                                          </p:spTgt>
                                        </p:tgtEl>
                                        <p:attrNameLst>
                                          <p:attrName>style.visibility</p:attrName>
                                        </p:attrNameLst>
                                      </p:cBhvr>
                                      <p:to>
                                        <p:strVal val="visible"/>
                                      </p:to>
                                    </p:set>
                                    <p:animEffect transition="in" filter="wipe(left)">
                                      <p:cBhvr>
                                        <p:cTn id="32" dur="500"/>
                                        <p:tgtEl>
                                          <p:spTgt spid="2487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729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22" name="Rectangle 2"/>
          <p:cNvSpPr>
            <a:spLocks noGrp="1" noChangeArrowheads="1"/>
          </p:cNvSpPr>
          <p:nvPr>
            <p:ph type="title"/>
          </p:nvPr>
        </p:nvSpPr>
        <p:spPr>
          <a:xfrm>
            <a:off x="1303338" y="200025"/>
            <a:ext cx="6135687" cy="839788"/>
          </a:xfrm>
        </p:spPr>
        <p:txBody>
          <a:bodyPr/>
          <a:lstStyle/>
          <a:p>
            <a:r>
              <a:rPr lang="en-US"/>
              <a:t>Response Time</a:t>
            </a:r>
          </a:p>
        </p:txBody>
      </p:sp>
      <p:sp>
        <p:nvSpPr>
          <p:cNvPr id="2488323" name="Rectangle 3"/>
          <p:cNvSpPr>
            <a:spLocks noGrp="1" noChangeArrowheads="1"/>
          </p:cNvSpPr>
          <p:nvPr>
            <p:ph type="body" idx="1"/>
          </p:nvPr>
        </p:nvSpPr>
        <p:spPr>
          <a:xfrm>
            <a:off x="444500" y="1390650"/>
            <a:ext cx="8458200" cy="4884738"/>
          </a:xfrm>
        </p:spPr>
        <p:txBody>
          <a:bodyPr/>
          <a:lstStyle/>
          <a:p>
            <a:pPr>
              <a:lnSpc>
                <a:spcPct val="90000"/>
              </a:lnSpc>
            </a:pPr>
            <a:r>
              <a:rPr lang="en-US" sz="2400" dirty="0"/>
              <a:t>User productivity tends to improve with a more rapid response time.</a:t>
            </a:r>
          </a:p>
          <a:p>
            <a:pPr lvl="1">
              <a:lnSpc>
                <a:spcPct val="90000"/>
              </a:lnSpc>
            </a:pPr>
            <a:r>
              <a:rPr lang="en-US" sz="2000" dirty="0"/>
              <a:t>Especially true for expert users</a:t>
            </a:r>
          </a:p>
          <a:p>
            <a:pPr lvl="1">
              <a:lnSpc>
                <a:spcPct val="90000"/>
              </a:lnSpc>
            </a:pPr>
            <a:r>
              <a:rPr lang="en-US" sz="2000" dirty="0"/>
              <a:t>Becomes very noticeable as response time drops below 1 second</a:t>
            </a:r>
          </a:p>
          <a:p>
            <a:pPr>
              <a:lnSpc>
                <a:spcPct val="90000"/>
              </a:lnSpc>
            </a:pPr>
            <a:r>
              <a:rPr lang="en-US" sz="2400" dirty="0"/>
              <a:t>User time or “think time” – Time user spends thinking about the response.</a:t>
            </a:r>
          </a:p>
          <a:p>
            <a:pPr>
              <a:lnSpc>
                <a:spcPct val="90000"/>
              </a:lnSpc>
            </a:pPr>
            <a:r>
              <a:rPr lang="en-US" sz="2400" dirty="0"/>
              <a:t>System time – Time system takes to generate its response.</a:t>
            </a:r>
          </a:p>
          <a:p>
            <a:pPr lvl="1">
              <a:lnSpc>
                <a:spcPct val="90000"/>
              </a:lnSpc>
            </a:pPr>
            <a:r>
              <a:rPr lang="en-US" sz="2000" dirty="0"/>
              <a:t>Short response times are important</a:t>
            </a:r>
          </a:p>
          <a:p>
            <a:pPr lvl="1">
              <a:lnSpc>
                <a:spcPct val="90000"/>
              </a:lnSpc>
            </a:pPr>
            <a:r>
              <a:rPr lang="en-US" sz="2000" dirty="0"/>
              <a:t>User response time tends to decrease as system response time decreases</a:t>
            </a:r>
          </a:p>
          <a:p>
            <a:pPr lvl="1">
              <a:lnSpc>
                <a:spcPct val="90000"/>
              </a:lnSpc>
            </a:pPr>
            <a:r>
              <a:rPr lang="en-US" sz="2000" dirty="0"/>
              <a:t>If the system gets too slow to a user, they may slow down or abort the operation</a:t>
            </a:r>
          </a:p>
          <a:p>
            <a:pPr>
              <a:lnSpc>
                <a:spcPct val="90000"/>
              </a:lnSpc>
            </a:pPr>
            <a:r>
              <a:rPr lang="en-US" sz="2400" dirty="0"/>
              <a:t>Turnaround time (TAT) – total time that an item spends in the system.</a:t>
            </a:r>
          </a:p>
        </p:txBody>
      </p:sp>
      <p:sp>
        <p:nvSpPr>
          <p:cNvPr id="2488325"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Response Time</a:t>
            </a: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1817286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23">
                                            <p:txEl>
                                              <p:pRg st="0" end="0"/>
                                            </p:txEl>
                                          </p:spTgt>
                                        </p:tgtEl>
                                        <p:attrNameLst>
                                          <p:attrName>style.visibility</p:attrName>
                                        </p:attrNameLst>
                                      </p:cBhvr>
                                      <p:to>
                                        <p:strVal val="visible"/>
                                      </p:to>
                                    </p:set>
                                    <p:animEffect transition="in" filter="wipe(left)">
                                      <p:cBhvr>
                                        <p:cTn id="7" dur="500"/>
                                        <p:tgtEl>
                                          <p:spTgt spid="24883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88323">
                                            <p:txEl>
                                              <p:pRg st="1" end="1"/>
                                            </p:txEl>
                                          </p:spTgt>
                                        </p:tgtEl>
                                        <p:attrNameLst>
                                          <p:attrName>style.visibility</p:attrName>
                                        </p:attrNameLst>
                                      </p:cBhvr>
                                      <p:to>
                                        <p:strVal val="visible"/>
                                      </p:to>
                                    </p:set>
                                    <p:animEffect transition="in" filter="wipe(left)">
                                      <p:cBhvr>
                                        <p:cTn id="10" dur="500"/>
                                        <p:tgtEl>
                                          <p:spTgt spid="24883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88323">
                                            <p:txEl>
                                              <p:pRg st="2" end="2"/>
                                            </p:txEl>
                                          </p:spTgt>
                                        </p:tgtEl>
                                        <p:attrNameLst>
                                          <p:attrName>style.visibility</p:attrName>
                                        </p:attrNameLst>
                                      </p:cBhvr>
                                      <p:to>
                                        <p:strVal val="visible"/>
                                      </p:to>
                                    </p:set>
                                    <p:animEffect transition="in" filter="wipe(left)">
                                      <p:cBhvr>
                                        <p:cTn id="13" dur="500"/>
                                        <p:tgtEl>
                                          <p:spTgt spid="248832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88323">
                                            <p:txEl>
                                              <p:pRg st="3" end="3"/>
                                            </p:txEl>
                                          </p:spTgt>
                                        </p:tgtEl>
                                        <p:attrNameLst>
                                          <p:attrName>style.visibility</p:attrName>
                                        </p:attrNameLst>
                                      </p:cBhvr>
                                      <p:to>
                                        <p:strVal val="visible"/>
                                      </p:to>
                                    </p:set>
                                    <p:animEffect transition="in" filter="wipe(left)">
                                      <p:cBhvr>
                                        <p:cTn id="18" dur="500"/>
                                        <p:tgtEl>
                                          <p:spTgt spid="248832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88323">
                                            <p:txEl>
                                              <p:pRg st="4" end="4"/>
                                            </p:txEl>
                                          </p:spTgt>
                                        </p:tgtEl>
                                        <p:attrNameLst>
                                          <p:attrName>style.visibility</p:attrName>
                                        </p:attrNameLst>
                                      </p:cBhvr>
                                      <p:to>
                                        <p:strVal val="visible"/>
                                      </p:to>
                                    </p:set>
                                    <p:animEffect transition="in" filter="wipe(left)">
                                      <p:cBhvr>
                                        <p:cTn id="23" dur="500"/>
                                        <p:tgtEl>
                                          <p:spTgt spid="248832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88323">
                                            <p:txEl>
                                              <p:pRg st="5" end="5"/>
                                            </p:txEl>
                                          </p:spTgt>
                                        </p:tgtEl>
                                        <p:attrNameLst>
                                          <p:attrName>style.visibility</p:attrName>
                                        </p:attrNameLst>
                                      </p:cBhvr>
                                      <p:to>
                                        <p:strVal val="visible"/>
                                      </p:to>
                                    </p:set>
                                    <p:animEffect transition="in" filter="wipe(left)">
                                      <p:cBhvr>
                                        <p:cTn id="26" dur="500"/>
                                        <p:tgtEl>
                                          <p:spTgt spid="248832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488323">
                                            <p:txEl>
                                              <p:pRg st="6" end="6"/>
                                            </p:txEl>
                                          </p:spTgt>
                                        </p:tgtEl>
                                        <p:attrNameLst>
                                          <p:attrName>style.visibility</p:attrName>
                                        </p:attrNameLst>
                                      </p:cBhvr>
                                      <p:to>
                                        <p:strVal val="visible"/>
                                      </p:to>
                                    </p:set>
                                    <p:animEffect transition="in" filter="wipe(left)">
                                      <p:cBhvr>
                                        <p:cTn id="29" dur="500"/>
                                        <p:tgtEl>
                                          <p:spTgt spid="248832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488323">
                                            <p:txEl>
                                              <p:pRg st="7" end="7"/>
                                            </p:txEl>
                                          </p:spTgt>
                                        </p:tgtEl>
                                        <p:attrNameLst>
                                          <p:attrName>style.visibility</p:attrName>
                                        </p:attrNameLst>
                                      </p:cBhvr>
                                      <p:to>
                                        <p:strVal val="visible"/>
                                      </p:to>
                                    </p:set>
                                    <p:animEffect transition="in" filter="wipe(left)">
                                      <p:cBhvr>
                                        <p:cTn id="32" dur="500"/>
                                        <p:tgtEl>
                                          <p:spTgt spid="248832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88323">
                                            <p:txEl>
                                              <p:pRg st="8" end="8"/>
                                            </p:txEl>
                                          </p:spTgt>
                                        </p:tgtEl>
                                        <p:attrNameLst>
                                          <p:attrName>style.visibility</p:attrName>
                                        </p:attrNameLst>
                                      </p:cBhvr>
                                      <p:to>
                                        <p:strVal val="visible"/>
                                      </p:to>
                                    </p:set>
                                    <p:animEffect transition="in" filter="wipe(left)">
                                      <p:cBhvr>
                                        <p:cTn id="37" dur="500"/>
                                        <p:tgtEl>
                                          <p:spTgt spid="2488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2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9346" name="Rectangle 2"/>
          <p:cNvSpPr>
            <a:spLocks noGrp="1" noChangeArrowheads="1"/>
          </p:cNvSpPr>
          <p:nvPr>
            <p:ph type="title"/>
          </p:nvPr>
        </p:nvSpPr>
        <p:spPr>
          <a:xfrm>
            <a:off x="1203325" y="355600"/>
            <a:ext cx="6473825" cy="698500"/>
          </a:xfrm>
        </p:spPr>
        <p:txBody>
          <a:bodyPr/>
          <a:lstStyle/>
          <a:p>
            <a:r>
              <a:rPr lang="en-US"/>
              <a:t>Response Time </a:t>
            </a:r>
            <a:r>
              <a:rPr lang="en-US" sz="2000"/>
              <a:t>(continued…)</a:t>
            </a:r>
          </a:p>
        </p:txBody>
      </p:sp>
      <p:sp>
        <p:nvSpPr>
          <p:cNvPr id="2489347" name="Rectangle 3"/>
          <p:cNvSpPr>
            <a:spLocks noGrp="1" noChangeArrowheads="1"/>
          </p:cNvSpPr>
          <p:nvPr>
            <p:ph type="body" idx="1"/>
          </p:nvPr>
        </p:nvSpPr>
        <p:spPr>
          <a:xfrm>
            <a:off x="439738" y="1409700"/>
            <a:ext cx="8458200" cy="2617788"/>
          </a:xfrm>
        </p:spPr>
        <p:txBody>
          <a:bodyPr/>
          <a:lstStyle/>
          <a:p>
            <a:pPr>
              <a:lnSpc>
                <a:spcPct val="90000"/>
              </a:lnSpc>
            </a:pPr>
            <a:r>
              <a:rPr lang="en-US" sz="2800"/>
              <a:t>Web Pages – Loading a page in 3 seconds or less increases the user’s attention</a:t>
            </a:r>
          </a:p>
          <a:p>
            <a:pPr lvl="1">
              <a:lnSpc>
                <a:spcPct val="90000"/>
              </a:lnSpc>
            </a:pPr>
            <a:r>
              <a:rPr lang="en-US" sz="2400"/>
              <a:t>User may abort after 10s or more</a:t>
            </a:r>
          </a:p>
          <a:p>
            <a:pPr>
              <a:lnSpc>
                <a:spcPct val="90000"/>
              </a:lnSpc>
            </a:pPr>
            <a:r>
              <a:rPr lang="en-US" sz="2800"/>
              <a:t>Must balance response time with the cost required</a:t>
            </a:r>
          </a:p>
          <a:p>
            <a:pPr lvl="1">
              <a:lnSpc>
                <a:spcPct val="90000"/>
              </a:lnSpc>
            </a:pPr>
            <a:r>
              <a:rPr lang="en-US" sz="2400"/>
              <a:t>Faster/more expensive hardware may be required</a:t>
            </a:r>
          </a:p>
          <a:p>
            <a:pPr lvl="1">
              <a:lnSpc>
                <a:spcPct val="90000"/>
              </a:lnSpc>
              <a:spcBef>
                <a:spcPct val="0"/>
              </a:spcBef>
            </a:pPr>
            <a:r>
              <a:rPr lang="en-US" sz="2400"/>
              <a:t>Priorities that may penalize certain processes</a:t>
            </a:r>
          </a:p>
        </p:txBody>
      </p:sp>
      <p:graphicFrame>
        <p:nvGraphicFramePr>
          <p:cNvPr id="2489349" name="Object 5"/>
          <p:cNvGraphicFramePr>
            <a:graphicFrameLocks noChangeAspect="1"/>
          </p:cNvGraphicFramePr>
          <p:nvPr/>
        </p:nvGraphicFramePr>
        <p:xfrm>
          <a:off x="2981325" y="3990975"/>
          <a:ext cx="3257550" cy="2449513"/>
        </p:xfrm>
        <a:graphic>
          <a:graphicData uri="http://schemas.openxmlformats.org/presentationml/2006/ole">
            <mc:AlternateContent xmlns:mc="http://schemas.openxmlformats.org/markup-compatibility/2006">
              <mc:Choice xmlns:v="urn:schemas-microsoft-com:vml" Requires="v">
                <p:oleObj spid="_x0000_s6170" name="Photo Editor Photo" r:id="rId3" imgW="9535856" imgH="7171429" progId="MSPhotoEd.3">
                  <p:embed/>
                </p:oleObj>
              </mc:Choice>
              <mc:Fallback>
                <p:oleObj name="Photo Editor Photo" r:id="rId3" imgW="9535856" imgH="7171429"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325" y="3990975"/>
                        <a:ext cx="3257550" cy="244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9350" name="Text Box 6"/>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Response Time</a:t>
            </a: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2960567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0370" name="Rectangle 2"/>
          <p:cNvSpPr>
            <a:spLocks noGrp="1" noChangeArrowheads="1"/>
          </p:cNvSpPr>
          <p:nvPr>
            <p:ph type="title"/>
          </p:nvPr>
        </p:nvSpPr>
        <p:spPr>
          <a:xfrm>
            <a:off x="1150938" y="338138"/>
            <a:ext cx="6529387" cy="722312"/>
          </a:xfrm>
        </p:spPr>
        <p:txBody>
          <a:bodyPr/>
          <a:lstStyle/>
          <a:p>
            <a:r>
              <a:rPr lang="en-US"/>
              <a:t>Response Times </a:t>
            </a:r>
            <a:r>
              <a:rPr lang="en-US" sz="2000"/>
              <a:t>(continued…)</a:t>
            </a:r>
          </a:p>
        </p:txBody>
      </p:sp>
      <p:grpSp>
        <p:nvGrpSpPr>
          <p:cNvPr id="2490371" name="Group 3"/>
          <p:cNvGrpSpPr>
            <a:grpSpLocks/>
          </p:cNvGrpSpPr>
          <p:nvPr/>
        </p:nvGrpSpPr>
        <p:grpSpPr bwMode="auto">
          <a:xfrm>
            <a:off x="411163" y="1403350"/>
            <a:ext cx="8451850" cy="1166813"/>
            <a:chOff x="239" y="769"/>
            <a:chExt cx="5324" cy="735"/>
          </a:xfrm>
        </p:grpSpPr>
        <p:sp>
          <p:nvSpPr>
            <p:cNvPr id="2490372" name="Rectangle 4"/>
            <p:cNvSpPr>
              <a:spLocks noChangeArrowheads="1"/>
            </p:cNvSpPr>
            <p:nvPr/>
          </p:nvSpPr>
          <p:spPr bwMode="auto">
            <a:xfrm>
              <a:off x="1748" y="769"/>
              <a:ext cx="3815" cy="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Rules out conversational interaction.</a:t>
              </a:r>
            </a:p>
            <a:p>
              <a:pPr eaLnBrk="0" hangingPunct="0"/>
              <a:r>
                <a:rPr lang="en-US" sz="1600">
                  <a:latin typeface="Times New Roman" pitchFamily="18" charset="0"/>
                  <a:sym typeface="Symbol" pitchFamily="18" charset="2"/>
                </a:rPr>
                <a:t></a:t>
              </a:r>
              <a:r>
                <a:rPr lang="en-US" sz="1600">
                  <a:latin typeface="Times New Roman" pitchFamily="18" charset="0"/>
                </a:rPr>
                <a:t>Most users will not wait this long.</a:t>
              </a:r>
            </a:p>
            <a:p>
              <a:pPr eaLnBrk="0" hangingPunct="0"/>
              <a:r>
                <a:rPr lang="en-US" sz="1600">
                  <a:latin typeface="Times New Roman" pitchFamily="18" charset="0"/>
                  <a:sym typeface="Symbol" pitchFamily="18" charset="2"/>
                </a:rPr>
                <a:t></a:t>
              </a:r>
              <a:r>
                <a:rPr lang="en-US" sz="1600">
                  <a:latin typeface="Times New Roman" pitchFamily="18" charset="0"/>
                </a:rPr>
                <a:t>If it cannot be avoided, allow the user to continue on to something else (like foreground/background threads).</a:t>
              </a:r>
            </a:p>
          </p:txBody>
        </p:sp>
        <p:sp>
          <p:nvSpPr>
            <p:cNvPr id="2490373" name="Rectangle 5"/>
            <p:cNvSpPr>
              <a:spLocks noChangeArrowheads="1"/>
            </p:cNvSpPr>
            <p:nvPr/>
          </p:nvSpPr>
          <p:spPr bwMode="auto">
            <a:xfrm>
              <a:off x="239" y="769"/>
              <a:ext cx="1509" cy="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15 seconds or greater</a:t>
              </a:r>
            </a:p>
          </p:txBody>
        </p:sp>
      </p:grpSp>
      <p:sp>
        <p:nvSpPr>
          <p:cNvPr id="2490374" name="Line 6"/>
          <p:cNvSpPr>
            <a:spLocks noChangeShapeType="1"/>
          </p:cNvSpPr>
          <p:nvPr/>
        </p:nvSpPr>
        <p:spPr bwMode="auto">
          <a:xfrm>
            <a:off x="411163" y="1387475"/>
            <a:ext cx="8451850" cy="0"/>
          </a:xfrm>
          <a:prstGeom prst="line">
            <a:avLst/>
          </a:prstGeom>
          <a:noFill/>
          <a:ln w="28575"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90375" name="Group 7"/>
          <p:cNvGrpSpPr>
            <a:grpSpLocks/>
          </p:cNvGrpSpPr>
          <p:nvPr/>
        </p:nvGrpSpPr>
        <p:grpSpPr bwMode="auto">
          <a:xfrm>
            <a:off x="411163" y="2570163"/>
            <a:ext cx="8451850" cy="873125"/>
            <a:chOff x="239" y="1504"/>
            <a:chExt cx="5324" cy="550"/>
          </a:xfrm>
        </p:grpSpPr>
        <p:sp>
          <p:nvSpPr>
            <p:cNvPr id="2490376" name="Rectangle 8"/>
            <p:cNvSpPr>
              <a:spLocks noChangeArrowheads="1"/>
            </p:cNvSpPr>
            <p:nvPr/>
          </p:nvSpPr>
          <p:spPr bwMode="auto">
            <a:xfrm>
              <a:off x="1748" y="1504"/>
              <a:ext cx="3815"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Generally user loses track of the current operation in short-term memory</a:t>
              </a:r>
            </a:p>
            <a:p>
              <a:pPr eaLnBrk="0" hangingPunct="0"/>
              <a:r>
                <a:rPr lang="en-US" sz="1600">
                  <a:latin typeface="Times New Roman" pitchFamily="18" charset="0"/>
                  <a:sym typeface="Symbol" pitchFamily="18" charset="2"/>
                </a:rPr>
                <a:t></a:t>
              </a:r>
              <a:r>
                <a:rPr lang="en-US" sz="1600">
                  <a:latin typeface="Times New Roman" pitchFamily="18" charset="0"/>
                </a:rPr>
                <a:t>Ok after end of a major closure</a:t>
              </a:r>
            </a:p>
          </p:txBody>
        </p:sp>
        <p:sp>
          <p:nvSpPr>
            <p:cNvPr id="2490377" name="Rectangle 9"/>
            <p:cNvSpPr>
              <a:spLocks noChangeArrowheads="1"/>
            </p:cNvSpPr>
            <p:nvPr/>
          </p:nvSpPr>
          <p:spPr bwMode="auto">
            <a:xfrm>
              <a:off x="239" y="1504"/>
              <a:ext cx="1509"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4 to 15 seconds</a:t>
              </a:r>
            </a:p>
          </p:txBody>
        </p:sp>
        <p:sp>
          <p:nvSpPr>
            <p:cNvPr id="2490378" name="Line 10"/>
            <p:cNvSpPr>
              <a:spLocks noChangeShapeType="1"/>
            </p:cNvSpPr>
            <p:nvPr/>
          </p:nvSpPr>
          <p:spPr bwMode="auto">
            <a:xfrm>
              <a:off x="239" y="1504"/>
              <a:ext cx="5324"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0379" name="Group 11"/>
          <p:cNvGrpSpPr>
            <a:grpSpLocks/>
          </p:cNvGrpSpPr>
          <p:nvPr/>
        </p:nvGrpSpPr>
        <p:grpSpPr bwMode="auto">
          <a:xfrm>
            <a:off x="411163" y="3443288"/>
            <a:ext cx="8451850" cy="922337"/>
            <a:chOff x="239" y="2054"/>
            <a:chExt cx="5324" cy="581"/>
          </a:xfrm>
        </p:grpSpPr>
        <p:sp>
          <p:nvSpPr>
            <p:cNvPr id="2490380" name="Rectangle 12"/>
            <p:cNvSpPr>
              <a:spLocks noChangeArrowheads="1"/>
            </p:cNvSpPr>
            <p:nvPr/>
          </p:nvSpPr>
          <p:spPr bwMode="auto">
            <a:xfrm>
              <a:off x="1748" y="2054"/>
              <a:ext cx="381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Inhibits user concentration</a:t>
              </a:r>
            </a:p>
            <a:p>
              <a:pPr eaLnBrk="0" hangingPunct="0"/>
              <a:r>
                <a:rPr lang="en-US" sz="1600">
                  <a:latin typeface="Times New Roman" pitchFamily="18" charset="0"/>
                  <a:sym typeface="Symbol" pitchFamily="18" charset="2"/>
                </a:rPr>
                <a:t></a:t>
              </a:r>
              <a:r>
                <a:rPr lang="en-US" sz="1600">
                  <a:latin typeface="Times New Roman" pitchFamily="18" charset="0"/>
                </a:rPr>
                <a:t>Bothers a user who is focused on the job</a:t>
              </a:r>
            </a:p>
            <a:p>
              <a:pPr eaLnBrk="0" hangingPunct="0"/>
              <a:r>
                <a:rPr lang="en-US" sz="1600">
                  <a:latin typeface="Times New Roman" pitchFamily="18" charset="0"/>
                  <a:sym typeface="Symbol" pitchFamily="18" charset="2"/>
                </a:rPr>
                <a:t></a:t>
              </a:r>
              <a:r>
                <a:rPr lang="en-US" sz="1600">
                  <a:latin typeface="Times New Roman" pitchFamily="18" charset="0"/>
                </a:rPr>
                <a:t>Ok after end of a minor closure</a:t>
              </a:r>
            </a:p>
          </p:txBody>
        </p:sp>
        <p:sp>
          <p:nvSpPr>
            <p:cNvPr id="2490381" name="Rectangle 13"/>
            <p:cNvSpPr>
              <a:spLocks noChangeArrowheads="1"/>
            </p:cNvSpPr>
            <p:nvPr/>
          </p:nvSpPr>
          <p:spPr bwMode="auto">
            <a:xfrm>
              <a:off x="239" y="2054"/>
              <a:ext cx="1509"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2 to 4 seconds</a:t>
              </a:r>
            </a:p>
          </p:txBody>
        </p:sp>
        <p:sp>
          <p:nvSpPr>
            <p:cNvPr id="2490382" name="Line 14"/>
            <p:cNvSpPr>
              <a:spLocks noChangeShapeType="1"/>
            </p:cNvSpPr>
            <p:nvPr/>
          </p:nvSpPr>
          <p:spPr bwMode="auto">
            <a:xfrm>
              <a:off x="239" y="2054"/>
              <a:ext cx="5324"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0383" name="Group 15"/>
          <p:cNvGrpSpPr>
            <a:grpSpLocks/>
          </p:cNvGrpSpPr>
          <p:nvPr/>
        </p:nvGrpSpPr>
        <p:grpSpPr bwMode="auto">
          <a:xfrm>
            <a:off x="411163" y="4365625"/>
            <a:ext cx="8451850" cy="873125"/>
            <a:chOff x="239" y="2635"/>
            <a:chExt cx="5324" cy="550"/>
          </a:xfrm>
        </p:grpSpPr>
        <p:sp>
          <p:nvSpPr>
            <p:cNvPr id="2490384" name="Rectangle 16"/>
            <p:cNvSpPr>
              <a:spLocks noChangeArrowheads="1"/>
            </p:cNvSpPr>
            <p:nvPr/>
          </p:nvSpPr>
          <p:spPr bwMode="auto">
            <a:xfrm>
              <a:off x="1748" y="2635"/>
              <a:ext cx="3815"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Important when information has to be remembered over several responses</a:t>
              </a:r>
            </a:p>
            <a:p>
              <a:pPr eaLnBrk="0" hangingPunct="0"/>
              <a:r>
                <a:rPr lang="en-US" sz="1600">
                  <a:latin typeface="Times New Roman" pitchFamily="18" charset="0"/>
                  <a:sym typeface="Symbol" pitchFamily="18" charset="2"/>
                </a:rPr>
                <a:t></a:t>
              </a:r>
              <a:r>
                <a:rPr lang="en-US" sz="1600">
                  <a:latin typeface="Times New Roman" pitchFamily="18" charset="0"/>
                </a:rPr>
                <a:t>Important limit for terminal activities</a:t>
              </a:r>
            </a:p>
          </p:txBody>
        </p:sp>
        <p:sp>
          <p:nvSpPr>
            <p:cNvPr id="2490385" name="Rectangle 17"/>
            <p:cNvSpPr>
              <a:spLocks noChangeArrowheads="1"/>
            </p:cNvSpPr>
            <p:nvPr/>
          </p:nvSpPr>
          <p:spPr bwMode="auto">
            <a:xfrm>
              <a:off x="239" y="2635"/>
              <a:ext cx="1509" cy="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1 to 2 seconds</a:t>
              </a:r>
            </a:p>
          </p:txBody>
        </p:sp>
        <p:sp>
          <p:nvSpPr>
            <p:cNvPr id="2490386" name="Line 18"/>
            <p:cNvSpPr>
              <a:spLocks noChangeShapeType="1"/>
            </p:cNvSpPr>
            <p:nvPr/>
          </p:nvSpPr>
          <p:spPr bwMode="auto">
            <a:xfrm>
              <a:off x="239" y="2635"/>
              <a:ext cx="5324"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0387" name="Group 19"/>
          <p:cNvGrpSpPr>
            <a:grpSpLocks/>
          </p:cNvGrpSpPr>
          <p:nvPr/>
        </p:nvGrpSpPr>
        <p:grpSpPr bwMode="auto">
          <a:xfrm>
            <a:off x="411163" y="5238750"/>
            <a:ext cx="8451850" cy="660400"/>
            <a:chOff x="239" y="3185"/>
            <a:chExt cx="5324" cy="416"/>
          </a:xfrm>
        </p:grpSpPr>
        <p:sp>
          <p:nvSpPr>
            <p:cNvPr id="2490388" name="Rectangle 20"/>
            <p:cNvSpPr>
              <a:spLocks noChangeArrowheads="1"/>
            </p:cNvSpPr>
            <p:nvPr/>
          </p:nvSpPr>
          <p:spPr bwMode="auto">
            <a:xfrm>
              <a:off x="1748" y="3185"/>
              <a:ext cx="3815"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For keeping user’s attention for thought-intensive activities</a:t>
              </a:r>
            </a:p>
            <a:p>
              <a:pPr eaLnBrk="0" hangingPunct="0"/>
              <a:r>
                <a:rPr lang="en-US" sz="1600">
                  <a:latin typeface="Times New Roman" pitchFamily="18" charset="0"/>
                  <a:sym typeface="Symbol" pitchFamily="18" charset="2"/>
                </a:rPr>
                <a:t></a:t>
              </a:r>
              <a:r>
                <a:rPr lang="en-US" sz="1600">
                  <a:latin typeface="Times New Roman" pitchFamily="18" charset="0"/>
                </a:rPr>
                <a:t>Example: graphics</a:t>
              </a:r>
            </a:p>
          </p:txBody>
        </p:sp>
        <p:sp>
          <p:nvSpPr>
            <p:cNvPr id="2490389" name="Rectangle 21"/>
            <p:cNvSpPr>
              <a:spLocks noChangeArrowheads="1"/>
            </p:cNvSpPr>
            <p:nvPr/>
          </p:nvSpPr>
          <p:spPr bwMode="auto">
            <a:xfrm>
              <a:off x="239" y="3185"/>
              <a:ext cx="1509"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Less than 1 second</a:t>
              </a:r>
            </a:p>
          </p:txBody>
        </p:sp>
        <p:sp>
          <p:nvSpPr>
            <p:cNvPr id="2490390" name="Line 22"/>
            <p:cNvSpPr>
              <a:spLocks noChangeShapeType="1"/>
            </p:cNvSpPr>
            <p:nvPr/>
          </p:nvSpPr>
          <p:spPr bwMode="auto">
            <a:xfrm>
              <a:off x="239" y="3185"/>
              <a:ext cx="5324"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90391" name="Group 23"/>
          <p:cNvGrpSpPr>
            <a:grpSpLocks/>
          </p:cNvGrpSpPr>
          <p:nvPr/>
        </p:nvGrpSpPr>
        <p:grpSpPr bwMode="auto">
          <a:xfrm>
            <a:off x="411163" y="5899150"/>
            <a:ext cx="8451850" cy="468313"/>
            <a:chOff x="239" y="3601"/>
            <a:chExt cx="5324" cy="295"/>
          </a:xfrm>
        </p:grpSpPr>
        <p:sp>
          <p:nvSpPr>
            <p:cNvPr id="2490392" name="Rectangle 24"/>
            <p:cNvSpPr>
              <a:spLocks noChangeArrowheads="1"/>
            </p:cNvSpPr>
            <p:nvPr/>
          </p:nvSpPr>
          <p:spPr bwMode="auto">
            <a:xfrm>
              <a:off x="1748" y="3601"/>
              <a:ext cx="381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600">
                  <a:latin typeface="Times New Roman" pitchFamily="18" charset="0"/>
                  <a:sym typeface="Symbol" pitchFamily="18" charset="2"/>
                </a:rPr>
                <a:t></a:t>
              </a:r>
              <a:r>
                <a:rPr lang="en-US" sz="1600">
                  <a:latin typeface="Times New Roman" pitchFamily="18" charset="0"/>
                </a:rPr>
                <a:t>Response to key presses or mouse clicks</a:t>
              </a:r>
            </a:p>
          </p:txBody>
        </p:sp>
        <p:sp>
          <p:nvSpPr>
            <p:cNvPr id="2490393" name="Rectangle 25"/>
            <p:cNvSpPr>
              <a:spLocks noChangeArrowheads="1"/>
            </p:cNvSpPr>
            <p:nvPr/>
          </p:nvSpPr>
          <p:spPr bwMode="auto">
            <a:xfrm>
              <a:off x="239" y="3601"/>
              <a:ext cx="1509"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sz="1800" b="1">
                  <a:latin typeface="Times New Roman" pitchFamily="18" charset="0"/>
                </a:rPr>
                <a:t>Less than 1/10 second</a:t>
              </a:r>
            </a:p>
          </p:txBody>
        </p:sp>
        <p:sp>
          <p:nvSpPr>
            <p:cNvPr id="2490394" name="Line 26"/>
            <p:cNvSpPr>
              <a:spLocks noChangeShapeType="1"/>
            </p:cNvSpPr>
            <p:nvPr/>
          </p:nvSpPr>
          <p:spPr bwMode="auto">
            <a:xfrm>
              <a:off x="239" y="3601"/>
              <a:ext cx="5324" cy="0"/>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90395" name="Line 27"/>
          <p:cNvSpPr>
            <a:spLocks noChangeShapeType="1"/>
          </p:cNvSpPr>
          <p:nvPr/>
        </p:nvSpPr>
        <p:spPr bwMode="auto">
          <a:xfrm>
            <a:off x="411163" y="6367463"/>
            <a:ext cx="8451850" cy="0"/>
          </a:xfrm>
          <a:prstGeom prst="line">
            <a:avLst/>
          </a:prstGeom>
          <a:noFill/>
          <a:ln w="28575"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0396" name="Line 28"/>
          <p:cNvSpPr>
            <a:spLocks noChangeShapeType="1"/>
          </p:cNvSpPr>
          <p:nvPr/>
        </p:nvSpPr>
        <p:spPr bwMode="auto">
          <a:xfrm>
            <a:off x="411163" y="1403350"/>
            <a:ext cx="0" cy="4964113"/>
          </a:xfrm>
          <a:prstGeom prst="line">
            <a:avLst/>
          </a:prstGeom>
          <a:noFill/>
          <a:ln w="28575"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0397" name="Line 29"/>
          <p:cNvSpPr>
            <a:spLocks noChangeShapeType="1"/>
          </p:cNvSpPr>
          <p:nvPr/>
        </p:nvSpPr>
        <p:spPr bwMode="auto">
          <a:xfrm>
            <a:off x="2806700" y="1403350"/>
            <a:ext cx="0" cy="4964113"/>
          </a:xfrm>
          <a:prstGeom prst="line">
            <a:avLst/>
          </a:prstGeom>
          <a:noFill/>
          <a:ln w="127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0398" name="Line 30"/>
          <p:cNvSpPr>
            <a:spLocks noChangeShapeType="1"/>
          </p:cNvSpPr>
          <p:nvPr/>
        </p:nvSpPr>
        <p:spPr bwMode="auto">
          <a:xfrm>
            <a:off x="8863013" y="1403350"/>
            <a:ext cx="0" cy="4964113"/>
          </a:xfrm>
          <a:prstGeom prst="line">
            <a:avLst/>
          </a:prstGeom>
          <a:noFill/>
          <a:ln w="28575" cap="sq">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90400" name="Text Box 32"/>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Response Time</a:t>
            </a: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1294217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90371"/>
                                        </p:tgtEl>
                                        <p:attrNameLst>
                                          <p:attrName>style.visibility</p:attrName>
                                        </p:attrNameLst>
                                      </p:cBhvr>
                                      <p:to>
                                        <p:strVal val="visible"/>
                                      </p:to>
                                    </p:set>
                                    <p:animEffect transition="in" filter="wipe(up)">
                                      <p:cBhvr>
                                        <p:cTn id="7" dur="500"/>
                                        <p:tgtEl>
                                          <p:spTgt spid="2490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490375"/>
                                        </p:tgtEl>
                                        <p:attrNameLst>
                                          <p:attrName>style.visibility</p:attrName>
                                        </p:attrNameLst>
                                      </p:cBhvr>
                                      <p:to>
                                        <p:strVal val="visible"/>
                                      </p:to>
                                    </p:set>
                                    <p:animEffect transition="in" filter="wipe(up)">
                                      <p:cBhvr>
                                        <p:cTn id="12" dur="500"/>
                                        <p:tgtEl>
                                          <p:spTgt spid="24903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490379"/>
                                        </p:tgtEl>
                                        <p:attrNameLst>
                                          <p:attrName>style.visibility</p:attrName>
                                        </p:attrNameLst>
                                      </p:cBhvr>
                                      <p:to>
                                        <p:strVal val="visible"/>
                                      </p:to>
                                    </p:set>
                                    <p:animEffect transition="in" filter="wipe(up)">
                                      <p:cBhvr>
                                        <p:cTn id="17" dur="500"/>
                                        <p:tgtEl>
                                          <p:spTgt spid="2490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490383"/>
                                        </p:tgtEl>
                                        <p:attrNameLst>
                                          <p:attrName>style.visibility</p:attrName>
                                        </p:attrNameLst>
                                      </p:cBhvr>
                                      <p:to>
                                        <p:strVal val="visible"/>
                                      </p:to>
                                    </p:set>
                                    <p:animEffect transition="in" filter="wipe(up)">
                                      <p:cBhvr>
                                        <p:cTn id="22" dur="500"/>
                                        <p:tgtEl>
                                          <p:spTgt spid="24903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490387"/>
                                        </p:tgtEl>
                                        <p:attrNameLst>
                                          <p:attrName>style.visibility</p:attrName>
                                        </p:attrNameLst>
                                      </p:cBhvr>
                                      <p:to>
                                        <p:strVal val="visible"/>
                                      </p:to>
                                    </p:set>
                                    <p:animEffect transition="in" filter="wipe(up)">
                                      <p:cBhvr>
                                        <p:cTn id="27" dur="500"/>
                                        <p:tgtEl>
                                          <p:spTgt spid="24903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490391"/>
                                        </p:tgtEl>
                                        <p:attrNameLst>
                                          <p:attrName>style.visibility</p:attrName>
                                        </p:attrNameLst>
                                      </p:cBhvr>
                                      <p:to>
                                        <p:strVal val="visible"/>
                                      </p:to>
                                    </p:set>
                                    <p:animEffect transition="in" filter="wipe(up)">
                                      <p:cBhvr>
                                        <p:cTn id="32" dur="500"/>
                                        <p:tgtEl>
                                          <p:spTgt spid="2490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1394" name="Rectangle 2"/>
          <p:cNvSpPr>
            <a:spLocks noGrp="1" noChangeArrowheads="1"/>
          </p:cNvSpPr>
          <p:nvPr>
            <p:ph type="title"/>
          </p:nvPr>
        </p:nvSpPr>
        <p:spPr>
          <a:xfrm>
            <a:off x="1228725" y="360363"/>
            <a:ext cx="5970588" cy="717550"/>
          </a:xfrm>
        </p:spPr>
        <p:txBody>
          <a:bodyPr/>
          <a:lstStyle/>
          <a:p>
            <a:r>
              <a:rPr lang="en-US"/>
              <a:t>Scheduling</a:t>
            </a:r>
          </a:p>
        </p:txBody>
      </p:sp>
      <p:sp>
        <p:nvSpPr>
          <p:cNvPr id="2491395" name="Rectangle 3"/>
          <p:cNvSpPr>
            <a:spLocks noGrp="1" noChangeArrowheads="1"/>
          </p:cNvSpPr>
          <p:nvPr>
            <p:ph type="body" idx="1"/>
          </p:nvPr>
        </p:nvSpPr>
        <p:spPr>
          <a:xfrm>
            <a:off x="444500" y="1423988"/>
            <a:ext cx="8458200" cy="4945062"/>
          </a:xfrm>
        </p:spPr>
        <p:txBody>
          <a:bodyPr/>
          <a:lstStyle/>
          <a:p>
            <a:pPr>
              <a:lnSpc>
                <a:spcPct val="90000"/>
              </a:lnSpc>
            </a:pPr>
            <a:r>
              <a:rPr lang="en-US" sz="2800"/>
              <a:t>Priorities</a:t>
            </a:r>
          </a:p>
          <a:p>
            <a:pPr lvl="1">
              <a:lnSpc>
                <a:spcPct val="90000"/>
              </a:lnSpc>
            </a:pPr>
            <a:r>
              <a:rPr lang="en-US" sz="2400"/>
              <a:t>Are some processes more important than others?</a:t>
            </a:r>
          </a:p>
          <a:p>
            <a:pPr lvl="1">
              <a:lnSpc>
                <a:spcPct val="90000"/>
              </a:lnSpc>
            </a:pPr>
            <a:r>
              <a:rPr lang="en-US" sz="2400"/>
              <a:t>Don’t want to starve low-priority processes</a:t>
            </a:r>
          </a:p>
          <a:p>
            <a:pPr>
              <a:lnSpc>
                <a:spcPct val="90000"/>
              </a:lnSpc>
            </a:pPr>
            <a:r>
              <a:rPr lang="en-US" sz="2800"/>
              <a:t>Decision Mode</a:t>
            </a:r>
          </a:p>
          <a:p>
            <a:pPr lvl="1">
              <a:lnSpc>
                <a:spcPct val="90000"/>
              </a:lnSpc>
            </a:pPr>
            <a:r>
              <a:rPr lang="en-US" sz="2400"/>
              <a:t>Will we suspend the currently active process if it can continue?</a:t>
            </a:r>
          </a:p>
          <a:p>
            <a:pPr lvl="2">
              <a:lnSpc>
                <a:spcPct val="90000"/>
              </a:lnSpc>
            </a:pPr>
            <a:r>
              <a:rPr lang="en-US" sz="2000"/>
              <a:t>No:	Nonpreemptive</a:t>
            </a:r>
          </a:p>
          <a:p>
            <a:pPr lvl="2">
              <a:lnSpc>
                <a:spcPct val="90000"/>
              </a:lnSpc>
            </a:pPr>
            <a:r>
              <a:rPr lang="en-US" sz="2000"/>
              <a:t>Yes:	Preemptive</a:t>
            </a:r>
          </a:p>
          <a:p>
            <a:pPr lvl="2">
              <a:lnSpc>
                <a:spcPct val="90000"/>
              </a:lnSpc>
            </a:pPr>
            <a:r>
              <a:rPr lang="en-US" sz="2000"/>
              <a:t>Some systems (Win 3.1, early Mac) used </a:t>
            </a:r>
            <a:r>
              <a:rPr lang="en-US" sz="2000" i="1"/>
              <a:t>cooperative multitasking</a:t>
            </a:r>
            <a:r>
              <a:rPr lang="en-US" sz="2000"/>
              <a:t> (processes voluntarily give up the CPU)</a:t>
            </a:r>
          </a:p>
          <a:p>
            <a:pPr lvl="1">
              <a:lnSpc>
                <a:spcPct val="90000"/>
              </a:lnSpc>
            </a:pPr>
            <a:r>
              <a:rPr lang="en-US" sz="2400"/>
              <a:t>Preemption incurs more O.S. overhead, but prevents monopolizing the processor</a:t>
            </a:r>
          </a:p>
          <a:p>
            <a:pPr lvl="2">
              <a:lnSpc>
                <a:spcPct val="90000"/>
              </a:lnSpc>
            </a:pPr>
            <a:r>
              <a:rPr lang="en-US" sz="2000"/>
              <a:t>Also helps with infinite loops</a:t>
            </a:r>
          </a:p>
        </p:txBody>
      </p:sp>
      <p:sp>
        <p:nvSpPr>
          <p:cNvPr id="249139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a:latin typeface="Arial" pitchFamily="34" charset="0"/>
              </a:rPr>
              <a:t>Scheduling</a:t>
            </a: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204078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2418" name="Rectangle 2"/>
          <p:cNvSpPr>
            <a:spLocks noGrp="1" noChangeArrowheads="1"/>
          </p:cNvSpPr>
          <p:nvPr>
            <p:ph type="title"/>
          </p:nvPr>
        </p:nvSpPr>
        <p:spPr/>
        <p:txBody>
          <a:bodyPr/>
          <a:lstStyle/>
          <a:p>
            <a:r>
              <a:rPr lang="en-US"/>
              <a:t>Scheduling Algorithms</a:t>
            </a:r>
          </a:p>
        </p:txBody>
      </p:sp>
      <p:sp>
        <p:nvSpPr>
          <p:cNvPr id="2492419" name="Rectangle 3"/>
          <p:cNvSpPr>
            <a:spLocks noGrp="1" noChangeArrowheads="1"/>
          </p:cNvSpPr>
          <p:nvPr>
            <p:ph type="body" idx="1"/>
          </p:nvPr>
        </p:nvSpPr>
        <p:spPr/>
        <p:txBody>
          <a:bodyPr/>
          <a:lstStyle/>
          <a:p>
            <a:r>
              <a:rPr lang="en-US"/>
              <a:t>First Come First Served (FCFS)</a:t>
            </a:r>
          </a:p>
          <a:p>
            <a:r>
              <a:rPr lang="en-US"/>
              <a:t>Round Robin (RR) – time slicing.</a:t>
            </a:r>
          </a:p>
          <a:p>
            <a:r>
              <a:rPr lang="en-US"/>
              <a:t>Shortest Process Next (SPN)</a:t>
            </a:r>
          </a:p>
          <a:p>
            <a:r>
              <a:rPr lang="en-US"/>
              <a:t>Shortest Remaining Time (SRT)</a:t>
            </a:r>
          </a:p>
          <a:p>
            <a:r>
              <a:rPr lang="en-US"/>
              <a:t>Highest Response Ratio Next (HRRN)</a:t>
            </a:r>
          </a:p>
          <a:p>
            <a:r>
              <a:rPr lang="en-US"/>
              <a:t>Feedback</a:t>
            </a:r>
          </a:p>
        </p:txBody>
      </p:sp>
      <p:sp>
        <p:nvSpPr>
          <p:cNvPr id="2492421"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426647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24467816"/>
              </p:ext>
            </p:extLst>
          </p:nvPr>
        </p:nvGraphicFramePr>
        <p:xfrm>
          <a:off x="650240" y="4201160"/>
          <a:ext cx="8065008" cy="228600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182880">
                <a:tc>
                  <a:txBody>
                    <a:bodyPr/>
                    <a:lstStyle/>
                    <a:p>
                      <a:pPr algn="ctr"/>
                      <a:endParaRPr lang="en-US" sz="2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r>
              <a:tr h="2103120">
                <a:tc>
                  <a:txBody>
                    <a:bodyPr/>
                    <a:lstStyle/>
                    <a:p>
                      <a:pPr algn="ctr"/>
                      <a:endParaRPr lang="en-US" sz="1400" dirty="0"/>
                    </a:p>
                  </a:txBody>
                  <a:tcPr anchor="ctr">
                    <a:lnR w="3175" cap="flat" cmpd="sng" algn="ctr">
                      <a:solidFill>
                        <a:schemeClr val="tx1"/>
                      </a:solidFill>
                      <a:prstDash val="lg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77201072"/>
              </p:ext>
            </p:extLst>
          </p:nvPr>
        </p:nvGraphicFramePr>
        <p:xfrm>
          <a:off x="647700" y="6029960"/>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5</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50464831"/>
              </p:ext>
            </p:extLst>
          </p:nvPr>
        </p:nvGraphicFramePr>
        <p:xfrm>
          <a:off x="647700" y="5651184"/>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4</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68426252"/>
              </p:ext>
            </p:extLst>
          </p:nvPr>
        </p:nvGraphicFramePr>
        <p:xfrm>
          <a:off x="647700" y="5272406"/>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3</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43513902"/>
              </p:ext>
            </p:extLst>
          </p:nvPr>
        </p:nvGraphicFramePr>
        <p:xfrm>
          <a:off x="647700" y="4514850"/>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1</a:t>
                      </a:r>
                      <a:endParaRPr lang="en-US" sz="1600" b="1" dirty="0">
                        <a:solidFill>
                          <a:schemeClr val="tx1"/>
                        </a:solidFill>
                      </a:endParaRPr>
                    </a:p>
                  </a:txBody>
                  <a:tcPr anchor="ctr">
                    <a:lnR w="190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2700" cmpd="sng">
                      <a:noFill/>
                    </a:lnL>
                    <a:lnR w="19050" cap="flat" cmpd="sng" algn="ctr">
                      <a:noFill/>
                      <a:prstDash val="lgDash"/>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30582737"/>
              </p:ext>
            </p:extLst>
          </p:nvPr>
        </p:nvGraphicFramePr>
        <p:xfrm>
          <a:off x="647700" y="4893628"/>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2</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2495543" name="Rectangle 55"/>
          <p:cNvSpPr>
            <a:spLocks noGrp="1" noChangeArrowheads="1"/>
          </p:cNvSpPr>
          <p:nvPr>
            <p:ph type="title"/>
          </p:nvPr>
        </p:nvSpPr>
        <p:spPr>
          <a:xfrm>
            <a:off x="1195388" y="473075"/>
            <a:ext cx="7291387" cy="627063"/>
          </a:xfrm>
          <a:noFill/>
          <a:ln/>
        </p:spPr>
        <p:txBody>
          <a:bodyPr lIns="90488" tIns="44450" rIns="90488" bIns="44450" anchor="ctr"/>
          <a:lstStyle/>
          <a:p>
            <a:pPr>
              <a:spcBef>
                <a:spcPct val="50000"/>
              </a:spcBef>
            </a:pPr>
            <a:r>
              <a:rPr lang="en-US" dirty="0"/>
              <a:t>First-Come-First-Served (FCFS)</a:t>
            </a:r>
          </a:p>
        </p:txBody>
      </p:sp>
      <p:graphicFrame>
        <p:nvGraphicFramePr>
          <p:cNvPr id="2495544" name="Group 56"/>
          <p:cNvGraphicFramePr>
            <a:graphicFrameLocks noGrp="1"/>
          </p:cNvGraphicFramePr>
          <p:nvPr>
            <p:extLst>
              <p:ext uri="{D42A27DB-BD31-4B8C-83A1-F6EECF244321}">
                <p14:modId xmlns:p14="http://schemas.microsoft.com/office/powerpoint/2010/main" val="354543802"/>
              </p:ext>
            </p:extLst>
          </p:nvPr>
        </p:nvGraphicFramePr>
        <p:xfrm>
          <a:off x="6259513" y="1358900"/>
          <a:ext cx="2508250" cy="1798320"/>
        </p:xfrm>
        <a:graphic>
          <a:graphicData uri="http://schemas.openxmlformats.org/drawingml/2006/table">
            <a:tbl>
              <a:tblPr/>
              <a:tblGrid>
                <a:gridCol w="835025"/>
                <a:gridCol w="838200"/>
                <a:gridCol w="835025"/>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Process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Arrival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Service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r>
              <a:tr h="146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89"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graphicFrame>
        <p:nvGraphicFramePr>
          <p:cNvPr id="3" name="Table 2"/>
          <p:cNvGraphicFramePr>
            <a:graphicFrameLocks noGrp="1"/>
          </p:cNvGraphicFramePr>
          <p:nvPr>
            <p:extLst>
              <p:ext uri="{D42A27DB-BD31-4B8C-83A1-F6EECF244321}">
                <p14:modId xmlns:p14="http://schemas.microsoft.com/office/powerpoint/2010/main" val="3523256064"/>
              </p:ext>
            </p:extLst>
          </p:nvPr>
        </p:nvGraphicFramePr>
        <p:xfrm>
          <a:off x="833114" y="3900898"/>
          <a:ext cx="8067024" cy="370840"/>
        </p:xfrm>
        <a:graphic>
          <a:graphicData uri="http://schemas.openxmlformats.org/drawingml/2006/table">
            <a:tbl>
              <a:tblPr firstRow="1" bandRow="1">
                <a:tableStyleId>{F5AB1C69-6EDB-4FF4-983F-18BD219EF322}</a:tableStyleId>
              </a:tblPr>
              <a:tblGrid>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tblGrid>
              <a:tr h="370840">
                <a:tc>
                  <a:txBody>
                    <a:bodyPr/>
                    <a:lstStyle/>
                    <a:p>
                      <a:pPr algn="ctr"/>
                      <a:r>
                        <a:rPr lang="en-US" sz="1200" dirty="0" smtClean="0">
                          <a:solidFill>
                            <a:schemeClr val="tx1"/>
                          </a:solidFill>
                        </a:rPr>
                        <a:t>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2</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3</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4</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5</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6</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7</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8</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9</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11</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12</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13</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14</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15</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16</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17</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18</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19</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20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62" name="Group 61"/>
          <p:cNvGrpSpPr/>
          <p:nvPr/>
        </p:nvGrpSpPr>
        <p:grpSpPr>
          <a:xfrm>
            <a:off x="913798" y="3671274"/>
            <a:ext cx="216568" cy="275611"/>
            <a:chOff x="2334126" y="1801834"/>
            <a:chExt cx="216568" cy="275611"/>
          </a:xfrm>
        </p:grpSpPr>
        <p:sp>
          <p:nvSpPr>
            <p:cNvPr id="63" name="Down Arrow 62"/>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64" name="Rectangle 63"/>
            <p:cNvSpPr/>
            <p:nvPr/>
          </p:nvSpPr>
          <p:spPr>
            <a:xfrm>
              <a:off x="2412776" y="1801834"/>
              <a:ext cx="64120" cy="169277"/>
            </a:xfrm>
            <a:prstGeom prst="rect">
              <a:avLst/>
            </a:prstGeom>
          </p:spPr>
          <p:txBody>
            <a:bodyPr wrap="none" lIns="0" tIns="0" rIns="0" bIns="0">
              <a:spAutoFit/>
            </a:bodyPr>
            <a:lstStyle/>
            <a:p>
              <a:pPr algn="ctr"/>
              <a:r>
                <a:rPr lang="en-US" sz="1100" b="1" dirty="0" smtClean="0">
                  <a:solidFill>
                    <a:schemeClr val="bg1"/>
                  </a:solidFill>
                  <a:latin typeface="Arial Narrow" panose="020B0606020202030204" pitchFamily="34" charset="0"/>
                </a:rPr>
                <a:t>1</a:t>
              </a:r>
              <a:endParaRPr lang="en-US" sz="1100" b="1" dirty="0">
                <a:solidFill>
                  <a:schemeClr val="bg1"/>
                </a:solidFill>
                <a:latin typeface="Arial Narrow" panose="020B0606020202030204" pitchFamily="34" charset="0"/>
              </a:endParaRPr>
            </a:p>
          </p:txBody>
        </p:sp>
      </p:grpSp>
      <p:grpSp>
        <p:nvGrpSpPr>
          <p:cNvPr id="65" name="Group 64"/>
          <p:cNvGrpSpPr/>
          <p:nvPr/>
        </p:nvGrpSpPr>
        <p:grpSpPr>
          <a:xfrm>
            <a:off x="1687228" y="3671274"/>
            <a:ext cx="216568" cy="275611"/>
            <a:chOff x="2334126" y="1801834"/>
            <a:chExt cx="216568" cy="275611"/>
          </a:xfrm>
        </p:grpSpPr>
        <p:sp>
          <p:nvSpPr>
            <p:cNvPr id="66" name="Down Arrow 65"/>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67" name="Rectangle 66"/>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2</a:t>
              </a:r>
            </a:p>
          </p:txBody>
        </p:sp>
      </p:grpSp>
      <p:grpSp>
        <p:nvGrpSpPr>
          <p:cNvPr id="68" name="Group 67"/>
          <p:cNvGrpSpPr/>
          <p:nvPr/>
        </p:nvGrpSpPr>
        <p:grpSpPr>
          <a:xfrm>
            <a:off x="2459388" y="3671274"/>
            <a:ext cx="216568" cy="275611"/>
            <a:chOff x="2334126" y="1801834"/>
            <a:chExt cx="216568" cy="275611"/>
          </a:xfrm>
        </p:grpSpPr>
        <p:sp>
          <p:nvSpPr>
            <p:cNvPr id="69" name="Down Arrow 68"/>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0" name="Rectangle 69"/>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3</a:t>
              </a:r>
            </a:p>
          </p:txBody>
        </p:sp>
      </p:grpSp>
      <p:grpSp>
        <p:nvGrpSpPr>
          <p:cNvPr id="71" name="Group 70"/>
          <p:cNvGrpSpPr/>
          <p:nvPr/>
        </p:nvGrpSpPr>
        <p:grpSpPr>
          <a:xfrm>
            <a:off x="3232500" y="3671274"/>
            <a:ext cx="216568" cy="275611"/>
            <a:chOff x="2334126" y="1801834"/>
            <a:chExt cx="216568" cy="275611"/>
          </a:xfrm>
        </p:grpSpPr>
        <p:sp>
          <p:nvSpPr>
            <p:cNvPr id="72" name="Down Arrow 71"/>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3" name="Rectangle 72"/>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4</a:t>
              </a:r>
            </a:p>
          </p:txBody>
        </p:sp>
      </p:grpSp>
      <p:grpSp>
        <p:nvGrpSpPr>
          <p:cNvPr id="74" name="Group 73"/>
          <p:cNvGrpSpPr/>
          <p:nvPr/>
        </p:nvGrpSpPr>
        <p:grpSpPr>
          <a:xfrm>
            <a:off x="3984340" y="3678894"/>
            <a:ext cx="216568" cy="275611"/>
            <a:chOff x="2334126" y="1801834"/>
            <a:chExt cx="216568" cy="275611"/>
          </a:xfrm>
        </p:grpSpPr>
        <p:sp>
          <p:nvSpPr>
            <p:cNvPr id="75" name="Down Arrow 74"/>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6" name="Rectangle 75"/>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5</a:t>
              </a:r>
            </a:p>
          </p:txBody>
        </p:sp>
      </p:grpSp>
      <p:sp>
        <p:nvSpPr>
          <p:cNvPr id="30" name="Rectangle 3"/>
          <p:cNvSpPr txBox="1">
            <a:spLocks noChangeArrowheads="1"/>
          </p:cNvSpPr>
          <p:nvPr/>
        </p:nvSpPr>
        <p:spPr bwMode="auto">
          <a:xfrm>
            <a:off x="539750" y="1368108"/>
            <a:ext cx="5535930" cy="224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233363" indent="-233363">
              <a:lnSpc>
                <a:spcPct val="80000"/>
              </a:lnSpc>
            </a:pPr>
            <a:r>
              <a:rPr lang="en-US" sz="1400" kern="0" dirty="0"/>
              <a:t>S</a:t>
            </a:r>
            <a:r>
              <a:rPr lang="en-US" sz="1400" kern="0" dirty="0" smtClean="0"/>
              <a:t>implest scheduling algorithm - process joins the Ready queue upon arrival, oldest process in the Ready queue is selected (non-preemptive).</a:t>
            </a:r>
          </a:p>
          <a:p>
            <a:pPr marL="233363" indent="-233363">
              <a:lnSpc>
                <a:spcPct val="80000"/>
              </a:lnSpc>
              <a:spcBef>
                <a:spcPts val="1200"/>
              </a:spcBef>
            </a:pPr>
            <a:r>
              <a:rPr lang="en-US" sz="1400" kern="0" dirty="0" smtClean="0"/>
              <a:t>A short process may have to wait a very long time before it can execute, thus favors CPU-bound processes over I/O-bound processes - I/O processes have to wait until CPU-bound process completes.</a:t>
            </a:r>
          </a:p>
          <a:p>
            <a:pPr marL="233363" indent="-233363">
              <a:lnSpc>
                <a:spcPct val="80000"/>
              </a:lnSpc>
              <a:spcBef>
                <a:spcPts val="1200"/>
              </a:spcBef>
            </a:pPr>
            <a:r>
              <a:rPr lang="en-US" sz="1400" kern="0" dirty="0" smtClean="0"/>
              <a:t>FCFS, although not attractive alternative for a </a:t>
            </a:r>
            <a:r>
              <a:rPr lang="en-US" sz="1400" kern="0" dirty="0" err="1" smtClean="0"/>
              <a:t>uni</a:t>
            </a:r>
            <a:r>
              <a:rPr lang="en-US" sz="1400" kern="0" dirty="0" smtClean="0"/>
              <a:t>-processor system, when combined with a priority scheme may prove to be an effective scheduler.</a:t>
            </a:r>
          </a:p>
          <a:p>
            <a:pPr marL="233363" lvl="1" indent="-233363">
              <a:lnSpc>
                <a:spcPct val="80000"/>
              </a:lnSpc>
            </a:pPr>
            <a:endParaRPr lang="en-US" sz="1400" kern="0" dirty="0"/>
          </a:p>
        </p:txBody>
      </p:sp>
      <p:sp>
        <p:nvSpPr>
          <p:cNvPr id="9" name="Footer Placeholder 8"/>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41253151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500"/>
                                        <p:tgtEl>
                                          <p:spTgt spid="3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xEl>
                                              <p:pRg st="1" end="1"/>
                                            </p:txEl>
                                          </p:spTgt>
                                        </p:tgtEl>
                                        <p:attrNameLst>
                                          <p:attrName>style.visibility</p:attrName>
                                        </p:attrNameLst>
                                      </p:cBhvr>
                                      <p:to>
                                        <p:strVal val="visible"/>
                                      </p:to>
                                    </p:set>
                                    <p:animEffect transition="in" filter="fade">
                                      <p:cBhvr>
                                        <p:cTn id="37" dur="500"/>
                                        <p:tgtEl>
                                          <p:spTgt spid="3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xEl>
                                              <p:pRg st="2" end="2"/>
                                            </p:txEl>
                                          </p:spTgt>
                                        </p:tgtEl>
                                        <p:attrNameLst>
                                          <p:attrName>style.visibility</p:attrName>
                                        </p:attrNameLst>
                                      </p:cBhvr>
                                      <p:to>
                                        <p:strVal val="visible"/>
                                      </p:to>
                                    </p:set>
                                    <p:animEffect transition="in" filter="fade">
                                      <p:cBhvr>
                                        <p:cTn id="42"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45301579"/>
              </p:ext>
            </p:extLst>
          </p:nvPr>
        </p:nvGraphicFramePr>
        <p:xfrm>
          <a:off x="650240" y="4201160"/>
          <a:ext cx="8065008" cy="228600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182880">
                <a:tc>
                  <a:txBody>
                    <a:bodyPr/>
                    <a:lstStyle/>
                    <a:p>
                      <a:pPr algn="ctr"/>
                      <a:endParaRPr lang="en-US" sz="2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r>
              <a:tr h="2103120">
                <a:tc>
                  <a:txBody>
                    <a:bodyPr/>
                    <a:lstStyle/>
                    <a:p>
                      <a:pPr algn="ctr"/>
                      <a:endParaRPr lang="en-US" sz="1400" dirty="0"/>
                    </a:p>
                  </a:txBody>
                  <a:tcPr anchor="ctr">
                    <a:lnR w="3175" cap="flat" cmpd="sng" algn="ctr">
                      <a:solidFill>
                        <a:schemeClr val="tx1"/>
                      </a:solidFill>
                      <a:prstDash val="lg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37480559"/>
              </p:ext>
            </p:extLst>
          </p:nvPr>
        </p:nvGraphicFramePr>
        <p:xfrm>
          <a:off x="647700" y="6029960"/>
          <a:ext cx="4608576"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5</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FF0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84049420"/>
              </p:ext>
            </p:extLst>
          </p:nvPr>
        </p:nvGraphicFramePr>
        <p:xfrm>
          <a:off x="647700" y="5651184"/>
          <a:ext cx="3456432"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4</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90099"/>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03616279"/>
              </p:ext>
            </p:extLst>
          </p:nvPr>
        </p:nvGraphicFramePr>
        <p:xfrm>
          <a:off x="647700" y="5272406"/>
          <a:ext cx="2688336"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tblGrid>
              <a:tr h="365760">
                <a:tc>
                  <a:txBody>
                    <a:bodyPr/>
                    <a:lstStyle/>
                    <a:p>
                      <a:pPr algn="ctr"/>
                      <a:r>
                        <a:rPr lang="en-US" sz="1600" b="1" dirty="0" smtClean="0">
                          <a:solidFill>
                            <a:schemeClr val="tx1"/>
                          </a:solidFill>
                        </a:rPr>
                        <a:t>3</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00B0F0"/>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10923277"/>
              </p:ext>
            </p:extLst>
          </p:nvPr>
        </p:nvGraphicFramePr>
        <p:xfrm>
          <a:off x="647700" y="4514850"/>
          <a:ext cx="1152144" cy="365760"/>
        </p:xfrm>
        <a:graphic>
          <a:graphicData uri="http://schemas.openxmlformats.org/drawingml/2006/table">
            <a:tbl>
              <a:tblPr firstRow="1" bandRow="1">
                <a:tableStyleId>{F5AB1C69-6EDB-4FF4-983F-18BD219EF322}</a:tableStyleId>
              </a:tblPr>
              <a:tblGrid>
                <a:gridCol w="384048"/>
                <a:gridCol w="384048"/>
                <a:gridCol w="384048"/>
              </a:tblGrid>
              <a:tr h="365760">
                <a:tc>
                  <a:txBody>
                    <a:bodyPr/>
                    <a:lstStyle/>
                    <a:p>
                      <a:pPr algn="ctr"/>
                      <a:r>
                        <a:rPr lang="en-US" sz="1600" b="1" dirty="0" smtClean="0">
                          <a:solidFill>
                            <a:schemeClr val="tx1"/>
                          </a:solidFill>
                        </a:rPr>
                        <a:t>1</a:t>
                      </a:r>
                      <a:endParaRPr lang="en-US" sz="1600" b="1" dirty="0">
                        <a:solidFill>
                          <a:schemeClr val="tx1"/>
                        </a:solidFill>
                      </a:endParaRPr>
                    </a:p>
                  </a:txBody>
                  <a:tcPr anchor="ctr">
                    <a:lnR w="190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08512063"/>
              </p:ext>
            </p:extLst>
          </p:nvPr>
        </p:nvGraphicFramePr>
        <p:xfrm>
          <a:off x="647700" y="4889923"/>
          <a:ext cx="1536192" cy="365760"/>
        </p:xfrm>
        <a:graphic>
          <a:graphicData uri="http://schemas.openxmlformats.org/drawingml/2006/table">
            <a:tbl>
              <a:tblPr firstRow="1" bandRow="1">
                <a:tableStyleId>{F5AB1C69-6EDB-4FF4-983F-18BD219EF322}</a:tableStyleId>
              </a:tblPr>
              <a:tblGrid>
                <a:gridCol w="384048"/>
                <a:gridCol w="384048"/>
                <a:gridCol w="384048"/>
                <a:gridCol w="384048"/>
              </a:tblGrid>
              <a:tr h="365760">
                <a:tc>
                  <a:txBody>
                    <a:bodyPr/>
                    <a:lstStyle/>
                    <a:p>
                      <a:pPr algn="ctr"/>
                      <a:r>
                        <a:rPr lang="en-US" sz="1600" b="1" dirty="0" smtClean="0">
                          <a:solidFill>
                            <a:schemeClr val="tx1"/>
                          </a:solidFill>
                        </a:rPr>
                        <a:t>2</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92D050"/>
                    </a:solidFill>
                  </a:tcPr>
                </a:tc>
              </a:tr>
            </a:tbl>
          </a:graphicData>
        </a:graphic>
      </p:graphicFrame>
      <p:sp>
        <p:nvSpPr>
          <p:cNvPr id="2495543" name="Rectangle 55"/>
          <p:cNvSpPr>
            <a:spLocks noGrp="1" noChangeArrowheads="1"/>
          </p:cNvSpPr>
          <p:nvPr>
            <p:ph type="title"/>
          </p:nvPr>
        </p:nvSpPr>
        <p:spPr>
          <a:xfrm>
            <a:off x="1195388" y="473075"/>
            <a:ext cx="7291387" cy="627063"/>
          </a:xfrm>
          <a:noFill/>
          <a:ln/>
        </p:spPr>
        <p:txBody>
          <a:bodyPr lIns="90488" tIns="44450" rIns="90488" bIns="44450" anchor="ctr"/>
          <a:lstStyle/>
          <a:p>
            <a:pPr>
              <a:spcBef>
                <a:spcPct val="50000"/>
              </a:spcBef>
            </a:pPr>
            <a:r>
              <a:rPr lang="en-US" dirty="0" smtClean="0"/>
              <a:t>Round Robin (RR)</a:t>
            </a:r>
            <a:endParaRPr lang="en-US" dirty="0"/>
          </a:p>
        </p:txBody>
      </p:sp>
      <p:graphicFrame>
        <p:nvGraphicFramePr>
          <p:cNvPr id="2495544" name="Group 56"/>
          <p:cNvGraphicFramePr>
            <a:graphicFrameLocks noGrp="1"/>
          </p:cNvGraphicFramePr>
          <p:nvPr>
            <p:extLst>
              <p:ext uri="{D42A27DB-BD31-4B8C-83A1-F6EECF244321}">
                <p14:modId xmlns:p14="http://schemas.microsoft.com/office/powerpoint/2010/main" val="355309221"/>
              </p:ext>
            </p:extLst>
          </p:nvPr>
        </p:nvGraphicFramePr>
        <p:xfrm>
          <a:off x="6259513" y="1358900"/>
          <a:ext cx="2508250" cy="1798320"/>
        </p:xfrm>
        <a:graphic>
          <a:graphicData uri="http://schemas.openxmlformats.org/drawingml/2006/table">
            <a:tbl>
              <a:tblPr/>
              <a:tblGrid>
                <a:gridCol w="835025"/>
                <a:gridCol w="838200"/>
                <a:gridCol w="835025"/>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Process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Arrival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Service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900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900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90099"/>
                    </a:solidFill>
                  </a:tcPr>
                </a:tc>
              </a:tr>
              <a:tr h="146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89"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graphicFrame>
        <p:nvGraphicFramePr>
          <p:cNvPr id="3" name="Table 2"/>
          <p:cNvGraphicFramePr>
            <a:graphicFrameLocks noGrp="1"/>
          </p:cNvGraphicFramePr>
          <p:nvPr>
            <p:extLst>
              <p:ext uri="{D42A27DB-BD31-4B8C-83A1-F6EECF244321}">
                <p14:modId xmlns:p14="http://schemas.microsoft.com/office/powerpoint/2010/main" val="3596493932"/>
              </p:ext>
            </p:extLst>
          </p:nvPr>
        </p:nvGraphicFramePr>
        <p:xfrm>
          <a:off x="833114" y="3900898"/>
          <a:ext cx="8067024" cy="370840"/>
        </p:xfrm>
        <a:graphic>
          <a:graphicData uri="http://schemas.openxmlformats.org/drawingml/2006/table">
            <a:tbl>
              <a:tblPr firstRow="1" bandRow="1">
                <a:tableStyleId>{F5AB1C69-6EDB-4FF4-983F-18BD219EF322}</a:tableStyleId>
              </a:tblPr>
              <a:tblGrid>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tblGrid>
              <a:tr h="370840">
                <a:tc>
                  <a:txBody>
                    <a:bodyPr/>
                    <a:lstStyle/>
                    <a:p>
                      <a:pPr algn="ctr"/>
                      <a:r>
                        <a:rPr lang="en-US" sz="1200" dirty="0" smtClean="0">
                          <a:solidFill>
                            <a:schemeClr val="tx1"/>
                          </a:solidFill>
                        </a:rPr>
                        <a:t>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2</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3</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4</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5</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6</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7</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8</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9</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11</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12</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13</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14</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15</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16</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17</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18</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19</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20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62" name="Group 61"/>
          <p:cNvGrpSpPr/>
          <p:nvPr/>
        </p:nvGrpSpPr>
        <p:grpSpPr>
          <a:xfrm>
            <a:off x="913798" y="3671274"/>
            <a:ext cx="216568" cy="275611"/>
            <a:chOff x="2334126" y="1801834"/>
            <a:chExt cx="216568" cy="275611"/>
          </a:xfrm>
        </p:grpSpPr>
        <p:sp>
          <p:nvSpPr>
            <p:cNvPr id="63" name="Down Arrow 62"/>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64" name="Rectangle 63"/>
            <p:cNvSpPr/>
            <p:nvPr/>
          </p:nvSpPr>
          <p:spPr>
            <a:xfrm>
              <a:off x="2412776" y="1801834"/>
              <a:ext cx="64120" cy="169277"/>
            </a:xfrm>
            <a:prstGeom prst="rect">
              <a:avLst/>
            </a:prstGeom>
          </p:spPr>
          <p:txBody>
            <a:bodyPr wrap="none" lIns="0" tIns="0" rIns="0" bIns="0">
              <a:spAutoFit/>
            </a:bodyPr>
            <a:lstStyle/>
            <a:p>
              <a:pPr algn="ctr"/>
              <a:r>
                <a:rPr lang="en-US" sz="1100" b="1" dirty="0" smtClean="0">
                  <a:solidFill>
                    <a:schemeClr val="bg1"/>
                  </a:solidFill>
                  <a:latin typeface="Arial Narrow" panose="020B0606020202030204" pitchFamily="34" charset="0"/>
                </a:rPr>
                <a:t>1</a:t>
              </a:r>
              <a:endParaRPr lang="en-US" sz="1100" b="1" dirty="0">
                <a:solidFill>
                  <a:schemeClr val="bg1"/>
                </a:solidFill>
                <a:latin typeface="Arial Narrow" panose="020B0606020202030204" pitchFamily="34" charset="0"/>
              </a:endParaRPr>
            </a:p>
          </p:txBody>
        </p:sp>
      </p:grpSp>
      <p:grpSp>
        <p:nvGrpSpPr>
          <p:cNvPr id="65" name="Group 64"/>
          <p:cNvGrpSpPr/>
          <p:nvPr/>
        </p:nvGrpSpPr>
        <p:grpSpPr>
          <a:xfrm>
            <a:off x="1687228" y="3671274"/>
            <a:ext cx="216568" cy="275611"/>
            <a:chOff x="2334126" y="1801834"/>
            <a:chExt cx="216568" cy="275611"/>
          </a:xfrm>
        </p:grpSpPr>
        <p:sp>
          <p:nvSpPr>
            <p:cNvPr id="66" name="Down Arrow 65"/>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67" name="Rectangle 66"/>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2</a:t>
              </a:r>
            </a:p>
          </p:txBody>
        </p:sp>
      </p:grpSp>
      <p:grpSp>
        <p:nvGrpSpPr>
          <p:cNvPr id="68" name="Group 67"/>
          <p:cNvGrpSpPr/>
          <p:nvPr/>
        </p:nvGrpSpPr>
        <p:grpSpPr>
          <a:xfrm>
            <a:off x="2459388" y="3671274"/>
            <a:ext cx="216568" cy="275611"/>
            <a:chOff x="2334126" y="1801834"/>
            <a:chExt cx="216568" cy="275611"/>
          </a:xfrm>
        </p:grpSpPr>
        <p:sp>
          <p:nvSpPr>
            <p:cNvPr id="69" name="Down Arrow 68"/>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0" name="Rectangle 69"/>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3</a:t>
              </a:r>
            </a:p>
          </p:txBody>
        </p:sp>
      </p:grpSp>
      <p:grpSp>
        <p:nvGrpSpPr>
          <p:cNvPr id="71" name="Group 70"/>
          <p:cNvGrpSpPr/>
          <p:nvPr/>
        </p:nvGrpSpPr>
        <p:grpSpPr>
          <a:xfrm>
            <a:off x="3232500" y="3671274"/>
            <a:ext cx="216568" cy="275611"/>
            <a:chOff x="2334126" y="1801834"/>
            <a:chExt cx="216568" cy="275611"/>
          </a:xfrm>
        </p:grpSpPr>
        <p:sp>
          <p:nvSpPr>
            <p:cNvPr id="72" name="Down Arrow 71"/>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3" name="Rectangle 72"/>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4</a:t>
              </a:r>
            </a:p>
          </p:txBody>
        </p:sp>
      </p:grpSp>
      <p:grpSp>
        <p:nvGrpSpPr>
          <p:cNvPr id="74" name="Group 73"/>
          <p:cNvGrpSpPr/>
          <p:nvPr/>
        </p:nvGrpSpPr>
        <p:grpSpPr>
          <a:xfrm>
            <a:off x="3984340" y="3678894"/>
            <a:ext cx="216568" cy="275611"/>
            <a:chOff x="2334126" y="1801834"/>
            <a:chExt cx="216568" cy="275611"/>
          </a:xfrm>
        </p:grpSpPr>
        <p:sp>
          <p:nvSpPr>
            <p:cNvPr id="75" name="Down Arrow 74"/>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6" name="Rectangle 75"/>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5</a:t>
              </a:r>
            </a:p>
          </p:txBody>
        </p:sp>
      </p:grpSp>
      <p:sp>
        <p:nvSpPr>
          <p:cNvPr id="31" name="Rectangle 3"/>
          <p:cNvSpPr txBox="1">
            <a:spLocks noChangeArrowheads="1"/>
          </p:cNvSpPr>
          <p:nvPr/>
        </p:nvSpPr>
        <p:spPr bwMode="auto">
          <a:xfrm>
            <a:off x="546100" y="1366355"/>
            <a:ext cx="5596283" cy="215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90000"/>
              </a:lnSpc>
            </a:pPr>
            <a:r>
              <a:rPr lang="en-US" sz="1400" kern="0" dirty="0" smtClean="0"/>
              <a:t>Uses </a:t>
            </a:r>
            <a:r>
              <a:rPr lang="en-US" sz="1400" u="sng" kern="0" dirty="0" smtClean="0"/>
              <a:t>FCFS w/preemption</a:t>
            </a:r>
            <a:r>
              <a:rPr lang="en-US" sz="1400" kern="0" dirty="0" smtClean="0"/>
              <a:t> - based on a time quantum coming from a clock (time slicing).</a:t>
            </a:r>
          </a:p>
          <a:p>
            <a:pPr lvl="1">
              <a:lnSpc>
                <a:spcPct val="90000"/>
              </a:lnSpc>
            </a:pPr>
            <a:r>
              <a:rPr lang="en-US" sz="1200" kern="0" dirty="0" smtClean="0"/>
              <a:t>Short time quantum: processes move relatively quickly through the system (with more overhead).</a:t>
            </a:r>
          </a:p>
          <a:p>
            <a:pPr lvl="1">
              <a:lnSpc>
                <a:spcPct val="90000"/>
              </a:lnSpc>
            </a:pPr>
            <a:r>
              <a:rPr lang="en-US" sz="1200" kern="0" dirty="0" smtClean="0"/>
              <a:t>The time quantum should be slightly greater than the time required for a typical interaction.</a:t>
            </a:r>
          </a:p>
          <a:p>
            <a:pPr>
              <a:lnSpc>
                <a:spcPct val="90000"/>
              </a:lnSpc>
            </a:pPr>
            <a:r>
              <a:rPr lang="en-US" sz="1400" kern="0" dirty="0" smtClean="0"/>
              <a:t>Particularly effective in GP time-sharing or transaction processing system.</a:t>
            </a:r>
          </a:p>
          <a:p>
            <a:pPr>
              <a:lnSpc>
                <a:spcPct val="90000"/>
              </a:lnSpc>
            </a:pPr>
            <a:r>
              <a:rPr lang="en-US" sz="1400" kern="0" dirty="0" smtClean="0"/>
              <a:t>Generally </a:t>
            </a:r>
            <a:r>
              <a:rPr lang="en-US" sz="1400" u="sng" kern="0" dirty="0" smtClean="0"/>
              <a:t>favors processor bound processes </a:t>
            </a:r>
            <a:r>
              <a:rPr lang="en-US" sz="1400" kern="0" dirty="0" smtClean="0"/>
              <a:t>as I/O bound give up their time slice while process bound use their complete time quantum.</a:t>
            </a:r>
            <a:endParaRPr lang="en-US" sz="1400" kern="0" dirty="0"/>
          </a:p>
        </p:txBody>
      </p:sp>
      <p:sp>
        <p:nvSpPr>
          <p:cNvPr id="10" name="Footer Placeholder 9"/>
          <p:cNvSpPr>
            <a:spLocks noGrp="1"/>
          </p:cNvSpPr>
          <p:nvPr>
            <p:ph type="ftr" sz="quarter" idx="11"/>
          </p:nvPr>
        </p:nvSpPr>
        <p:spPr/>
        <p:txBody>
          <a:bodyPr/>
          <a:lstStyle/>
          <a:p>
            <a:pPr algn="r"/>
            <a:r>
              <a:rPr lang="en-US" smtClean="0"/>
              <a:t>Scheduling</a:t>
            </a: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4106558708"/>
              </p:ext>
            </p:extLst>
          </p:nvPr>
        </p:nvGraphicFramePr>
        <p:xfrm>
          <a:off x="6032551" y="4889923"/>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907841291"/>
              </p:ext>
            </p:extLst>
          </p:nvPr>
        </p:nvGraphicFramePr>
        <p:xfrm>
          <a:off x="5640205" y="5272406"/>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469949843"/>
              </p:ext>
            </p:extLst>
          </p:nvPr>
        </p:nvGraphicFramePr>
        <p:xfrm>
          <a:off x="5259720" y="5651184"/>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134750604"/>
              </p:ext>
            </p:extLst>
          </p:nvPr>
        </p:nvGraphicFramePr>
        <p:xfrm>
          <a:off x="6427967" y="6029960"/>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1088137727"/>
              </p:ext>
            </p:extLst>
          </p:nvPr>
        </p:nvGraphicFramePr>
        <p:xfrm>
          <a:off x="2186050" y="4517871"/>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469235900"/>
              </p:ext>
            </p:extLst>
          </p:nvPr>
        </p:nvGraphicFramePr>
        <p:xfrm>
          <a:off x="2571336" y="4889923"/>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446837642"/>
              </p:ext>
            </p:extLst>
          </p:nvPr>
        </p:nvGraphicFramePr>
        <p:xfrm>
          <a:off x="3340784" y="4889923"/>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760275464"/>
              </p:ext>
            </p:extLst>
          </p:nvPr>
        </p:nvGraphicFramePr>
        <p:xfrm>
          <a:off x="4105324" y="5272406"/>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03186888"/>
              </p:ext>
            </p:extLst>
          </p:nvPr>
        </p:nvGraphicFramePr>
        <p:xfrm>
          <a:off x="4496905" y="4889923"/>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596501412"/>
              </p:ext>
            </p:extLst>
          </p:nvPr>
        </p:nvGraphicFramePr>
        <p:xfrm>
          <a:off x="6799131" y="5651184"/>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761411715"/>
              </p:ext>
            </p:extLst>
          </p:nvPr>
        </p:nvGraphicFramePr>
        <p:xfrm>
          <a:off x="7179616" y="5272406"/>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649949461"/>
              </p:ext>
            </p:extLst>
          </p:nvPr>
        </p:nvGraphicFramePr>
        <p:xfrm>
          <a:off x="7570147" y="4889923"/>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2650803971"/>
              </p:ext>
            </p:extLst>
          </p:nvPr>
        </p:nvGraphicFramePr>
        <p:xfrm>
          <a:off x="7948124" y="5651184"/>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4440403"/>
              </p:ext>
            </p:extLst>
          </p:nvPr>
        </p:nvGraphicFramePr>
        <p:xfrm>
          <a:off x="8326556" y="5651184"/>
          <a:ext cx="384048" cy="365760"/>
        </p:xfrm>
        <a:graphic>
          <a:graphicData uri="http://schemas.openxmlformats.org/drawingml/2006/table">
            <a:tbl>
              <a:tblPr firstRow="1" bandRow="1">
                <a:tableStyleId>{F5AB1C69-6EDB-4FF4-983F-18BD219EF322}</a:tableStyleId>
              </a:tblPr>
              <a:tblGrid>
                <a:gridCol w="384048"/>
              </a:tblGrid>
              <a:tr h="365760">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r>
            </a:tbl>
          </a:graphicData>
        </a:graphic>
      </p:graphicFrame>
      <p:sp>
        <p:nvSpPr>
          <p:cNvPr id="48" name="Rectangle 47"/>
          <p:cNvSpPr/>
          <p:nvPr/>
        </p:nvSpPr>
        <p:spPr>
          <a:xfrm>
            <a:off x="1687228" y="4661699"/>
            <a:ext cx="6522494" cy="1421928"/>
          </a:xfrm>
          <a:prstGeom prst="rect">
            <a:avLst/>
          </a:prstGeom>
          <a:solidFill>
            <a:srgbClr val="FF0000"/>
          </a:solidFill>
        </p:spPr>
        <p:txBody>
          <a:bodyPr wrap="square">
            <a:spAutoFit/>
          </a:bodyPr>
          <a:lstStyle/>
          <a:p>
            <a:pPr>
              <a:lnSpc>
                <a:spcPct val="90000"/>
              </a:lnSpc>
            </a:pPr>
            <a:r>
              <a:rPr lang="en-US" dirty="0"/>
              <a:t>Could be improved using a </a:t>
            </a:r>
            <a:r>
              <a:rPr lang="en-US" u="sng" dirty="0"/>
              <a:t>virtual round robin (VRR) </a:t>
            </a:r>
            <a:r>
              <a:rPr lang="en-US" dirty="0"/>
              <a:t>scheduling scheme – implement an auxiliary I/O queue which gets preference over the main queue.</a:t>
            </a:r>
          </a:p>
        </p:txBody>
      </p:sp>
    </p:spTree>
    <p:extLst>
      <p:ext uri="{BB962C8B-B14F-4D97-AF65-F5344CB8AC3E}">
        <p14:creationId xmlns:p14="http://schemas.microsoft.com/office/powerpoint/2010/main" val="3536657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1">
                                            <p:txEl>
                                              <p:pRg st="0" end="0"/>
                                            </p:txEl>
                                          </p:spTgt>
                                        </p:tgtEl>
                                        <p:attrNameLst>
                                          <p:attrName>style.visibility</p:attrName>
                                        </p:attrNameLst>
                                      </p:cBhvr>
                                      <p:to>
                                        <p:strVal val="visible"/>
                                      </p:to>
                                    </p:set>
                                    <p:animEffect transition="in" filter="fade">
                                      <p:cBhvr>
                                        <p:cTn id="102" dur="500"/>
                                        <p:tgtEl>
                                          <p:spTgt spid="31">
                                            <p:txEl>
                                              <p:pRg st="0" end="0"/>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1">
                                            <p:txEl>
                                              <p:pRg st="1" end="1"/>
                                            </p:txEl>
                                          </p:spTgt>
                                        </p:tgtEl>
                                        <p:attrNameLst>
                                          <p:attrName>style.visibility</p:attrName>
                                        </p:attrNameLst>
                                      </p:cBhvr>
                                      <p:to>
                                        <p:strVal val="visible"/>
                                      </p:to>
                                    </p:set>
                                    <p:animEffect transition="in" filter="fade">
                                      <p:cBhvr>
                                        <p:cTn id="105" dur="500"/>
                                        <p:tgtEl>
                                          <p:spTgt spid="31">
                                            <p:txEl>
                                              <p:pRg st="1" end="1"/>
                                            </p:txEl>
                                          </p:spTgt>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1">
                                            <p:txEl>
                                              <p:pRg st="2" end="2"/>
                                            </p:txEl>
                                          </p:spTgt>
                                        </p:tgtEl>
                                        <p:attrNameLst>
                                          <p:attrName>style.visibility</p:attrName>
                                        </p:attrNameLst>
                                      </p:cBhvr>
                                      <p:to>
                                        <p:strVal val="visible"/>
                                      </p:to>
                                    </p:set>
                                    <p:animEffect transition="in" filter="fade">
                                      <p:cBhvr>
                                        <p:cTn id="108" dur="500"/>
                                        <p:tgtEl>
                                          <p:spTgt spid="31">
                                            <p:txEl>
                                              <p:pRg st="2" end="2"/>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1">
                                            <p:txEl>
                                              <p:pRg st="3" end="3"/>
                                            </p:txEl>
                                          </p:spTgt>
                                        </p:tgtEl>
                                        <p:attrNameLst>
                                          <p:attrName>style.visibility</p:attrName>
                                        </p:attrNameLst>
                                      </p:cBhvr>
                                      <p:to>
                                        <p:strVal val="visible"/>
                                      </p:to>
                                    </p:set>
                                    <p:animEffect transition="in" filter="fade">
                                      <p:cBhvr>
                                        <p:cTn id="113" dur="500"/>
                                        <p:tgtEl>
                                          <p:spTgt spid="31">
                                            <p:txEl>
                                              <p:pRg st="3" end="3"/>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1">
                                            <p:txEl>
                                              <p:pRg st="4" end="4"/>
                                            </p:txEl>
                                          </p:spTgt>
                                        </p:tgtEl>
                                        <p:attrNameLst>
                                          <p:attrName>style.visibility</p:attrName>
                                        </p:attrNameLst>
                                      </p:cBhvr>
                                      <p:to>
                                        <p:strVal val="visible"/>
                                      </p:to>
                                    </p:set>
                                    <p:animEffect transition="in" filter="fade">
                                      <p:cBhvr>
                                        <p:cTn id="118" dur="500"/>
                                        <p:tgtEl>
                                          <p:spTgt spid="31">
                                            <p:txEl>
                                              <p:pRg st="4" end="4"/>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fade">
                                      <p:cBhvr>
                                        <p:cTn id="12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1150938" y="403225"/>
            <a:ext cx="7183437" cy="657225"/>
          </a:xfrm>
        </p:spPr>
        <p:txBody>
          <a:bodyPr/>
          <a:lstStyle/>
          <a:p>
            <a:pPr eaLnBrk="1" hangingPunct="1"/>
            <a:r>
              <a:rPr lang="en-US" dirty="0" smtClean="0">
                <a:cs typeface="Times New Roman" pitchFamily="18" charset="0"/>
              </a:rPr>
              <a:t>CS 345</a:t>
            </a:r>
            <a:endParaRPr lang="en-US" sz="2000" dirty="0" smtClean="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23333593"/>
              </p:ext>
            </p:extLst>
          </p:nvPr>
        </p:nvGraphicFramePr>
        <p:xfrm>
          <a:off x="829743" y="1625600"/>
          <a:ext cx="7851913" cy="4582160"/>
        </p:xfrm>
        <a:graphic>
          <a:graphicData uri="http://schemas.openxmlformats.org/drawingml/2006/table">
            <a:tbl>
              <a:tblPr firstRow="1" bandRow="1">
                <a:tableStyleId>{5C22544A-7EE6-4342-B048-85BDC9FD1C3A}</a:tableStyleId>
              </a:tblPr>
              <a:tblGrid>
                <a:gridCol w="4999383"/>
                <a:gridCol w="576469"/>
                <a:gridCol w="2276061"/>
              </a:tblGrid>
              <a:tr h="370840">
                <a:tc>
                  <a:txBody>
                    <a:bodyPr/>
                    <a:lstStyle/>
                    <a:p>
                      <a:r>
                        <a:rPr lang="en-US" dirty="0" smtClean="0"/>
                        <a:t>Stalling’s Chapter</a:t>
                      </a:r>
                      <a:endParaRPr lang="en-US" dirty="0"/>
                    </a:p>
                  </a:txBody>
                  <a:tcPr/>
                </a:tc>
                <a:tc>
                  <a:txBody>
                    <a:bodyPr/>
                    <a:lstStyle/>
                    <a:p>
                      <a:pPr algn="ctr"/>
                      <a:r>
                        <a:rPr lang="en-US" dirty="0" smtClean="0"/>
                        <a:t>#</a:t>
                      </a:r>
                      <a:endParaRPr lang="en-US" dirty="0"/>
                    </a:p>
                  </a:txBody>
                  <a:tcPr/>
                </a:tc>
                <a:tc>
                  <a:txBody>
                    <a:bodyPr/>
                    <a:lstStyle/>
                    <a:p>
                      <a:r>
                        <a:rPr lang="en-US" dirty="0" smtClean="0"/>
                        <a:t>Project</a:t>
                      </a:r>
                      <a:endParaRPr lang="en-US" dirty="0"/>
                    </a:p>
                  </a:txBody>
                  <a:tcPr/>
                </a:tc>
              </a:tr>
              <a:tr h="370840">
                <a:tc>
                  <a:txBody>
                    <a:bodyPr/>
                    <a:lstStyle/>
                    <a:p>
                      <a:r>
                        <a:rPr lang="en-US" dirty="0" smtClean="0"/>
                        <a:t>1: Computer System Overview</a:t>
                      </a:r>
                    </a:p>
                    <a:p>
                      <a:r>
                        <a:rPr lang="en-US" dirty="0" smtClean="0"/>
                        <a:t>2: Operating System Overview</a:t>
                      </a:r>
                      <a:endParaRPr lang="en-US" dirty="0"/>
                    </a:p>
                  </a:txBody>
                  <a:tcPr/>
                </a:tc>
                <a:tc>
                  <a:txBody>
                    <a:bodyPr/>
                    <a:lstStyle/>
                    <a:p>
                      <a:pPr algn="ctr"/>
                      <a:r>
                        <a:rPr lang="en-US" dirty="0" smtClean="0"/>
                        <a:t>4</a:t>
                      </a:r>
                      <a:endParaRPr lang="en-US" dirty="0"/>
                    </a:p>
                  </a:txBody>
                  <a:tcPr/>
                </a:tc>
                <a:tc>
                  <a:txBody>
                    <a:bodyPr/>
                    <a:lstStyle/>
                    <a:p>
                      <a:r>
                        <a:rPr lang="en-US" dirty="0" smtClean="0"/>
                        <a:t>P1:</a:t>
                      </a:r>
                      <a:r>
                        <a:rPr lang="en-US" baseline="0" dirty="0" smtClean="0"/>
                        <a:t> Shell</a:t>
                      </a:r>
                      <a:endParaRPr lang="en-US" dirty="0"/>
                    </a:p>
                  </a:txBody>
                  <a:tcPr/>
                </a:tc>
              </a:tr>
              <a:tr h="370840">
                <a:tc>
                  <a:txBody>
                    <a:bodyPr/>
                    <a:lstStyle/>
                    <a:p>
                      <a:r>
                        <a:rPr lang="en-US" dirty="0" smtClean="0"/>
                        <a:t>3: Process Description and Control</a:t>
                      </a:r>
                    </a:p>
                    <a:p>
                      <a:r>
                        <a:rPr lang="en-US" dirty="0" smtClean="0"/>
                        <a:t>4: Threads</a:t>
                      </a:r>
                      <a:endParaRPr lang="en-US" dirty="0"/>
                    </a:p>
                  </a:txBody>
                  <a:tcPr/>
                </a:tc>
                <a:tc>
                  <a:txBody>
                    <a:bodyPr/>
                    <a:lstStyle/>
                    <a:p>
                      <a:pPr algn="ctr"/>
                      <a:r>
                        <a:rPr lang="en-US" dirty="0" smtClean="0"/>
                        <a:t>4</a:t>
                      </a:r>
                      <a:endParaRPr lang="en-US" dirty="0"/>
                    </a:p>
                  </a:txBody>
                  <a:tcPr/>
                </a:tc>
                <a:tc>
                  <a:txBody>
                    <a:bodyPr/>
                    <a:lstStyle/>
                    <a:p>
                      <a:r>
                        <a:rPr lang="en-US" dirty="0" smtClean="0"/>
                        <a:t>P2: Tasking</a:t>
                      </a:r>
                      <a:endParaRPr lang="en-US" dirty="0"/>
                    </a:p>
                  </a:txBody>
                  <a:tcPr/>
                </a:tc>
              </a:tr>
              <a:tr h="370840">
                <a:tc>
                  <a:txBody>
                    <a:bodyPr/>
                    <a:lstStyle/>
                    <a:p>
                      <a:r>
                        <a:rPr lang="en-US" dirty="0" smtClean="0"/>
                        <a:t>5: Concurrency: ME and Synchronization</a:t>
                      </a:r>
                    </a:p>
                    <a:p>
                      <a:r>
                        <a:rPr lang="en-US" dirty="0" smtClean="0"/>
                        <a:t>6: Concurrency: Deadlock and Starvation</a:t>
                      </a:r>
                      <a:endParaRPr lang="en-US" dirty="0"/>
                    </a:p>
                  </a:txBody>
                  <a:tcPr/>
                </a:tc>
                <a:tc>
                  <a:txBody>
                    <a:bodyPr/>
                    <a:lstStyle/>
                    <a:p>
                      <a:pPr algn="ctr"/>
                      <a:r>
                        <a:rPr lang="en-US" dirty="0" smtClean="0"/>
                        <a:t>6</a:t>
                      </a:r>
                      <a:endParaRPr lang="en-US" dirty="0"/>
                    </a:p>
                  </a:txBody>
                  <a:tcPr/>
                </a:tc>
                <a:tc>
                  <a:txBody>
                    <a:bodyPr/>
                    <a:lstStyle/>
                    <a:p>
                      <a:r>
                        <a:rPr lang="en-US" dirty="0" smtClean="0"/>
                        <a:t>P3: Jurassic Park</a:t>
                      </a:r>
                      <a:endParaRPr lang="en-US" dirty="0"/>
                    </a:p>
                  </a:txBody>
                  <a:tcPr/>
                </a:tc>
              </a:tr>
              <a:tr h="370840">
                <a:tc>
                  <a:txBody>
                    <a:bodyPr/>
                    <a:lstStyle/>
                    <a:p>
                      <a:r>
                        <a:rPr lang="en-US" dirty="0" smtClean="0"/>
                        <a:t>7: Memory</a:t>
                      </a:r>
                      <a:r>
                        <a:rPr lang="en-US" baseline="0" dirty="0" smtClean="0"/>
                        <a:t> Management</a:t>
                      </a:r>
                    </a:p>
                    <a:p>
                      <a:r>
                        <a:rPr lang="en-US" baseline="0" dirty="0" smtClean="0"/>
                        <a:t>8: Virtual memory</a:t>
                      </a:r>
                      <a:endParaRPr lang="en-US" dirty="0"/>
                    </a:p>
                  </a:txBody>
                  <a:tcPr/>
                </a:tc>
                <a:tc>
                  <a:txBody>
                    <a:bodyPr/>
                    <a:lstStyle/>
                    <a:p>
                      <a:pPr algn="ctr"/>
                      <a:r>
                        <a:rPr lang="en-US" dirty="0" smtClean="0"/>
                        <a:t>6</a:t>
                      </a:r>
                      <a:endParaRPr lang="en-US" dirty="0"/>
                    </a:p>
                  </a:txBody>
                  <a:tcPr/>
                </a:tc>
                <a:tc>
                  <a:txBody>
                    <a:bodyPr/>
                    <a:lstStyle/>
                    <a:p>
                      <a:r>
                        <a:rPr lang="en-US" dirty="0" smtClean="0"/>
                        <a:t>P4: Virtual Memory</a:t>
                      </a:r>
                      <a:endParaRPr lang="en-US" dirty="0"/>
                    </a:p>
                  </a:txBody>
                  <a:tcPr/>
                </a:tc>
              </a:tr>
              <a:tr h="370840">
                <a:tc>
                  <a:txBody>
                    <a:bodyPr/>
                    <a:lstStyle/>
                    <a:p>
                      <a:r>
                        <a:rPr lang="en-US" dirty="0" smtClean="0"/>
                        <a:t>9: Uniprocessor Scheduling</a:t>
                      </a:r>
                    </a:p>
                    <a:p>
                      <a:r>
                        <a:rPr lang="en-US" dirty="0" smtClean="0"/>
                        <a:t>10:</a:t>
                      </a:r>
                      <a:r>
                        <a:rPr lang="en-US" baseline="0" dirty="0" smtClean="0"/>
                        <a:t> Multiprocessor and Real-Time Scheduling</a:t>
                      </a:r>
                      <a:endParaRPr lang="en-US" dirty="0"/>
                    </a:p>
                  </a:txBody>
                  <a:tcPr/>
                </a:tc>
                <a:tc>
                  <a:txBody>
                    <a:bodyPr/>
                    <a:lstStyle/>
                    <a:p>
                      <a:pPr algn="ctr"/>
                      <a:r>
                        <a:rPr lang="en-US" dirty="0" smtClean="0"/>
                        <a:t>6</a:t>
                      </a:r>
                      <a:endParaRPr lang="en-US" dirty="0"/>
                    </a:p>
                  </a:txBody>
                  <a:tcPr/>
                </a:tc>
                <a:tc>
                  <a:txBody>
                    <a:bodyPr/>
                    <a:lstStyle/>
                    <a:p>
                      <a:r>
                        <a:rPr lang="en-US" dirty="0" smtClean="0"/>
                        <a:t>P5: Scheduling</a:t>
                      </a:r>
                      <a:endParaRPr lang="en-US" dirty="0"/>
                    </a:p>
                  </a:txBody>
                  <a:tcPr/>
                </a:tc>
              </a:tr>
              <a:tr h="370840">
                <a:tc>
                  <a:txBody>
                    <a:bodyPr/>
                    <a:lstStyle/>
                    <a:p>
                      <a:r>
                        <a:rPr lang="en-US" dirty="0" smtClean="0"/>
                        <a:t>11: I/O Management and Disk Scheduling</a:t>
                      </a:r>
                    </a:p>
                    <a:p>
                      <a:r>
                        <a:rPr lang="en-US" dirty="0" smtClean="0"/>
                        <a:t>12: File Management</a:t>
                      </a:r>
                      <a:endParaRPr lang="en-US" dirty="0"/>
                    </a:p>
                  </a:txBody>
                  <a:tcPr/>
                </a:tc>
                <a:tc>
                  <a:txBody>
                    <a:bodyPr/>
                    <a:lstStyle/>
                    <a:p>
                      <a:pPr algn="ctr"/>
                      <a:r>
                        <a:rPr lang="en-US" dirty="0" smtClean="0"/>
                        <a:t>8</a:t>
                      </a:r>
                      <a:endParaRPr lang="en-US" dirty="0"/>
                    </a:p>
                  </a:txBody>
                  <a:tcPr/>
                </a:tc>
                <a:tc>
                  <a:txBody>
                    <a:bodyPr/>
                    <a:lstStyle/>
                    <a:p>
                      <a:r>
                        <a:rPr lang="en-US" dirty="0" smtClean="0"/>
                        <a:t>P6: FAT</a:t>
                      </a:r>
                      <a:endParaRPr lang="en-US" dirty="0"/>
                    </a:p>
                  </a:txBody>
                  <a:tcPr/>
                </a:tc>
              </a:tr>
              <a:tr h="370840">
                <a:tc>
                  <a:txBody>
                    <a:bodyPr/>
                    <a:lstStyle/>
                    <a:p>
                      <a:r>
                        <a:rPr lang="en-US" dirty="0" smtClean="0"/>
                        <a:t>Student</a:t>
                      </a:r>
                      <a:r>
                        <a:rPr lang="en-US" baseline="0" dirty="0" smtClean="0"/>
                        <a:t> Presentations</a:t>
                      </a:r>
                      <a:endParaRPr lang="en-US" dirty="0"/>
                    </a:p>
                  </a:txBody>
                  <a:tcPr/>
                </a:tc>
                <a:tc>
                  <a:txBody>
                    <a:bodyPr/>
                    <a:lstStyle/>
                    <a:p>
                      <a:pPr algn="ctr"/>
                      <a:r>
                        <a:rPr lang="en-US" dirty="0" smtClean="0"/>
                        <a:t>6</a:t>
                      </a:r>
                      <a:endParaRPr lang="en-US" dirty="0"/>
                    </a:p>
                  </a:txBody>
                  <a:tcPr/>
                </a:tc>
                <a:tc>
                  <a:txBody>
                    <a:bodyPr/>
                    <a:lstStyle/>
                    <a:p>
                      <a:endParaRPr lang="en-US" dirty="0"/>
                    </a:p>
                  </a:txBody>
                  <a:tcPr/>
                </a:tc>
              </a:tr>
            </a:tbl>
          </a:graphicData>
        </a:graphic>
      </p:graphicFrame>
      <p:sp>
        <p:nvSpPr>
          <p:cNvPr id="2" name="Right Arrow 1"/>
          <p:cNvSpPr/>
          <p:nvPr/>
        </p:nvSpPr>
        <p:spPr bwMode="auto">
          <a:xfrm>
            <a:off x="336778" y="4516144"/>
            <a:ext cx="537882" cy="443753"/>
          </a:xfrm>
          <a:prstGeom prst="rightArrow">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 name="Footer Placeholder 3"/>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414274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89121352"/>
              </p:ext>
            </p:extLst>
          </p:nvPr>
        </p:nvGraphicFramePr>
        <p:xfrm>
          <a:off x="650240" y="4201160"/>
          <a:ext cx="8065008" cy="228600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182880">
                <a:tc>
                  <a:txBody>
                    <a:bodyPr/>
                    <a:lstStyle/>
                    <a:p>
                      <a:pPr algn="ctr"/>
                      <a:endParaRPr lang="en-US" sz="2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r>
              <a:tr h="2103120">
                <a:tc>
                  <a:txBody>
                    <a:bodyPr/>
                    <a:lstStyle/>
                    <a:p>
                      <a:pPr algn="ctr"/>
                      <a:endParaRPr lang="en-US" sz="1400" dirty="0"/>
                    </a:p>
                  </a:txBody>
                  <a:tcPr anchor="ctr">
                    <a:lnR w="3175" cap="flat" cmpd="sng" algn="ctr">
                      <a:solidFill>
                        <a:schemeClr val="tx1"/>
                      </a:solidFill>
                      <a:prstDash val="lg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88447671"/>
              </p:ext>
            </p:extLst>
          </p:nvPr>
        </p:nvGraphicFramePr>
        <p:xfrm>
          <a:off x="647700" y="6003557"/>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5</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FF00"/>
                    </a:solid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FF00"/>
                    </a:solid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780739"/>
              </p:ext>
            </p:extLst>
          </p:nvPr>
        </p:nvGraphicFramePr>
        <p:xfrm>
          <a:off x="647700" y="5631381"/>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4</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62440778"/>
              </p:ext>
            </p:extLst>
          </p:nvPr>
        </p:nvGraphicFramePr>
        <p:xfrm>
          <a:off x="647700" y="5259204"/>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3</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016664991"/>
              </p:ext>
            </p:extLst>
          </p:nvPr>
        </p:nvGraphicFramePr>
        <p:xfrm>
          <a:off x="647700" y="4514850"/>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1</a:t>
                      </a:r>
                      <a:endParaRPr lang="en-US" sz="1600" b="1" dirty="0">
                        <a:solidFill>
                          <a:schemeClr val="tx1"/>
                        </a:solidFill>
                      </a:endParaRPr>
                    </a:p>
                  </a:txBody>
                  <a:tcPr anchor="ctr">
                    <a:lnR w="190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2700" cmpd="sng">
                      <a:noFill/>
                    </a:lnL>
                    <a:lnR w="19050" cap="flat" cmpd="sng" algn="ctr">
                      <a:noFill/>
                      <a:prstDash val="lgDash"/>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9742140"/>
              </p:ext>
            </p:extLst>
          </p:nvPr>
        </p:nvGraphicFramePr>
        <p:xfrm>
          <a:off x="647700" y="4887027"/>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2</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2495543" name="Rectangle 55"/>
          <p:cNvSpPr>
            <a:spLocks noGrp="1" noChangeArrowheads="1"/>
          </p:cNvSpPr>
          <p:nvPr>
            <p:ph type="title"/>
          </p:nvPr>
        </p:nvSpPr>
        <p:spPr>
          <a:xfrm>
            <a:off x="1195388" y="473075"/>
            <a:ext cx="7291387" cy="627063"/>
          </a:xfrm>
          <a:noFill/>
          <a:ln/>
        </p:spPr>
        <p:txBody>
          <a:bodyPr lIns="90488" tIns="44450" rIns="90488" bIns="44450" anchor="ctr"/>
          <a:lstStyle/>
          <a:p>
            <a:pPr>
              <a:spcBef>
                <a:spcPct val="50000"/>
              </a:spcBef>
            </a:pPr>
            <a:r>
              <a:rPr lang="en-US" dirty="0"/>
              <a:t>Shortest Process Next (SPN)</a:t>
            </a:r>
          </a:p>
        </p:txBody>
      </p:sp>
      <p:graphicFrame>
        <p:nvGraphicFramePr>
          <p:cNvPr id="2495544" name="Group 56"/>
          <p:cNvGraphicFramePr>
            <a:graphicFrameLocks noGrp="1"/>
          </p:cNvGraphicFramePr>
          <p:nvPr>
            <p:extLst>
              <p:ext uri="{D42A27DB-BD31-4B8C-83A1-F6EECF244321}">
                <p14:modId xmlns:p14="http://schemas.microsoft.com/office/powerpoint/2010/main" val="2146069942"/>
              </p:ext>
            </p:extLst>
          </p:nvPr>
        </p:nvGraphicFramePr>
        <p:xfrm>
          <a:off x="6259513" y="1358900"/>
          <a:ext cx="2508250" cy="1798320"/>
        </p:xfrm>
        <a:graphic>
          <a:graphicData uri="http://schemas.openxmlformats.org/drawingml/2006/table">
            <a:tbl>
              <a:tblPr/>
              <a:tblGrid>
                <a:gridCol w="835025"/>
                <a:gridCol w="838200"/>
                <a:gridCol w="835025"/>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Process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Arrival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Service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r>
              <a:tr h="146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89"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graphicFrame>
        <p:nvGraphicFramePr>
          <p:cNvPr id="3" name="Table 2"/>
          <p:cNvGraphicFramePr>
            <a:graphicFrameLocks noGrp="1"/>
          </p:cNvGraphicFramePr>
          <p:nvPr>
            <p:extLst>
              <p:ext uri="{D42A27DB-BD31-4B8C-83A1-F6EECF244321}">
                <p14:modId xmlns:p14="http://schemas.microsoft.com/office/powerpoint/2010/main" val="1606444095"/>
              </p:ext>
            </p:extLst>
          </p:nvPr>
        </p:nvGraphicFramePr>
        <p:xfrm>
          <a:off x="833114" y="3900898"/>
          <a:ext cx="8067024" cy="370840"/>
        </p:xfrm>
        <a:graphic>
          <a:graphicData uri="http://schemas.openxmlformats.org/drawingml/2006/table">
            <a:tbl>
              <a:tblPr firstRow="1" bandRow="1">
                <a:tableStyleId>{F5AB1C69-6EDB-4FF4-983F-18BD219EF322}</a:tableStyleId>
              </a:tblPr>
              <a:tblGrid>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tblGrid>
              <a:tr h="370840">
                <a:tc>
                  <a:txBody>
                    <a:bodyPr/>
                    <a:lstStyle/>
                    <a:p>
                      <a:pPr algn="ctr"/>
                      <a:r>
                        <a:rPr lang="en-US" sz="1200" dirty="0" smtClean="0">
                          <a:solidFill>
                            <a:schemeClr val="tx1"/>
                          </a:solidFill>
                        </a:rPr>
                        <a:t>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2</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3</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4</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5</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6</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7</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8</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9</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11</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12</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13</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14</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15</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16</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17</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18</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19</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20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62" name="Group 61"/>
          <p:cNvGrpSpPr/>
          <p:nvPr/>
        </p:nvGrpSpPr>
        <p:grpSpPr>
          <a:xfrm>
            <a:off x="913798" y="3671274"/>
            <a:ext cx="216568" cy="275611"/>
            <a:chOff x="2334126" y="1801834"/>
            <a:chExt cx="216568" cy="275611"/>
          </a:xfrm>
        </p:grpSpPr>
        <p:sp>
          <p:nvSpPr>
            <p:cNvPr id="63" name="Down Arrow 62"/>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64" name="Rectangle 63"/>
            <p:cNvSpPr/>
            <p:nvPr/>
          </p:nvSpPr>
          <p:spPr>
            <a:xfrm>
              <a:off x="2412776" y="1801834"/>
              <a:ext cx="64120" cy="169277"/>
            </a:xfrm>
            <a:prstGeom prst="rect">
              <a:avLst/>
            </a:prstGeom>
          </p:spPr>
          <p:txBody>
            <a:bodyPr wrap="none" lIns="0" tIns="0" rIns="0" bIns="0">
              <a:spAutoFit/>
            </a:bodyPr>
            <a:lstStyle/>
            <a:p>
              <a:pPr algn="ctr"/>
              <a:r>
                <a:rPr lang="en-US" sz="1100" b="1" dirty="0" smtClean="0">
                  <a:solidFill>
                    <a:schemeClr val="bg1"/>
                  </a:solidFill>
                  <a:latin typeface="Arial Narrow" panose="020B0606020202030204" pitchFamily="34" charset="0"/>
                </a:rPr>
                <a:t>1</a:t>
              </a:r>
              <a:endParaRPr lang="en-US" sz="1100" b="1" dirty="0">
                <a:solidFill>
                  <a:schemeClr val="bg1"/>
                </a:solidFill>
                <a:latin typeface="Arial Narrow" panose="020B0606020202030204" pitchFamily="34" charset="0"/>
              </a:endParaRPr>
            </a:p>
          </p:txBody>
        </p:sp>
      </p:grpSp>
      <p:grpSp>
        <p:nvGrpSpPr>
          <p:cNvPr id="65" name="Group 64"/>
          <p:cNvGrpSpPr/>
          <p:nvPr/>
        </p:nvGrpSpPr>
        <p:grpSpPr>
          <a:xfrm>
            <a:off x="1687228" y="3671274"/>
            <a:ext cx="216568" cy="275611"/>
            <a:chOff x="2334126" y="1801834"/>
            <a:chExt cx="216568" cy="275611"/>
          </a:xfrm>
        </p:grpSpPr>
        <p:sp>
          <p:nvSpPr>
            <p:cNvPr id="66" name="Down Arrow 65"/>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67" name="Rectangle 66"/>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2</a:t>
              </a:r>
            </a:p>
          </p:txBody>
        </p:sp>
      </p:grpSp>
      <p:grpSp>
        <p:nvGrpSpPr>
          <p:cNvPr id="68" name="Group 67"/>
          <p:cNvGrpSpPr/>
          <p:nvPr/>
        </p:nvGrpSpPr>
        <p:grpSpPr>
          <a:xfrm>
            <a:off x="2459388" y="3671274"/>
            <a:ext cx="216568" cy="275611"/>
            <a:chOff x="2334126" y="1801834"/>
            <a:chExt cx="216568" cy="275611"/>
          </a:xfrm>
        </p:grpSpPr>
        <p:sp>
          <p:nvSpPr>
            <p:cNvPr id="69" name="Down Arrow 68"/>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0" name="Rectangle 69"/>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3</a:t>
              </a:r>
            </a:p>
          </p:txBody>
        </p:sp>
      </p:grpSp>
      <p:grpSp>
        <p:nvGrpSpPr>
          <p:cNvPr id="71" name="Group 70"/>
          <p:cNvGrpSpPr/>
          <p:nvPr/>
        </p:nvGrpSpPr>
        <p:grpSpPr>
          <a:xfrm>
            <a:off x="3232500" y="3671274"/>
            <a:ext cx="216568" cy="275611"/>
            <a:chOff x="2334126" y="1801834"/>
            <a:chExt cx="216568" cy="275611"/>
          </a:xfrm>
        </p:grpSpPr>
        <p:sp>
          <p:nvSpPr>
            <p:cNvPr id="72" name="Down Arrow 71"/>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3" name="Rectangle 72"/>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4</a:t>
              </a:r>
            </a:p>
          </p:txBody>
        </p:sp>
      </p:grpSp>
      <p:grpSp>
        <p:nvGrpSpPr>
          <p:cNvPr id="74" name="Group 73"/>
          <p:cNvGrpSpPr/>
          <p:nvPr/>
        </p:nvGrpSpPr>
        <p:grpSpPr>
          <a:xfrm>
            <a:off x="3984340" y="3678894"/>
            <a:ext cx="216568" cy="275611"/>
            <a:chOff x="2334126" y="1801834"/>
            <a:chExt cx="216568" cy="275611"/>
          </a:xfrm>
        </p:grpSpPr>
        <p:sp>
          <p:nvSpPr>
            <p:cNvPr id="75" name="Down Arrow 74"/>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6" name="Rectangle 75"/>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5</a:t>
              </a:r>
            </a:p>
          </p:txBody>
        </p:sp>
      </p:grpSp>
      <p:sp>
        <p:nvSpPr>
          <p:cNvPr id="9" name="Footer Placeholder 8"/>
          <p:cNvSpPr>
            <a:spLocks noGrp="1"/>
          </p:cNvSpPr>
          <p:nvPr>
            <p:ph type="ftr" sz="quarter" idx="11"/>
          </p:nvPr>
        </p:nvSpPr>
        <p:spPr/>
        <p:txBody>
          <a:bodyPr/>
          <a:lstStyle/>
          <a:p>
            <a:pPr algn="r"/>
            <a:r>
              <a:rPr lang="en-US" smtClean="0"/>
              <a:t>Scheduling</a:t>
            </a:r>
            <a:endParaRPr lang="en-US" dirty="0"/>
          </a:p>
        </p:txBody>
      </p:sp>
      <p:grpSp>
        <p:nvGrpSpPr>
          <p:cNvPr id="29" name="Group 28"/>
          <p:cNvGrpSpPr/>
          <p:nvPr/>
        </p:nvGrpSpPr>
        <p:grpSpPr>
          <a:xfrm>
            <a:off x="516627" y="1379451"/>
            <a:ext cx="5635695" cy="2626017"/>
            <a:chOff x="467139" y="3091070"/>
            <a:chExt cx="5406887" cy="2626017"/>
          </a:xfrm>
        </p:grpSpPr>
        <p:sp>
          <p:nvSpPr>
            <p:cNvPr id="31" name="Rectangle 30"/>
            <p:cNvSpPr/>
            <p:nvPr/>
          </p:nvSpPr>
          <p:spPr bwMode="auto">
            <a:xfrm>
              <a:off x="467139" y="3091070"/>
              <a:ext cx="5406887" cy="2626017"/>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2" name="Rectangle 3"/>
            <p:cNvSpPr txBox="1">
              <a:spLocks noChangeArrowheads="1"/>
            </p:cNvSpPr>
            <p:nvPr/>
          </p:nvSpPr>
          <p:spPr bwMode="auto">
            <a:xfrm>
              <a:off x="542635" y="3128907"/>
              <a:ext cx="5331391" cy="2548425"/>
            </a:xfrm>
            <a:prstGeom prst="rect">
              <a:avLst/>
            </a:prstGeom>
            <a:solidFill>
              <a:schemeClr val="accent1"/>
            </a:solidFill>
            <a:ln>
              <a:noFill/>
            </a:ln>
            <a:effectLs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233363" indent="-233363">
                <a:lnSpc>
                  <a:spcPct val="80000"/>
                </a:lnSpc>
              </a:pPr>
              <a:r>
                <a:rPr lang="en-US" sz="1400" kern="0" dirty="0"/>
                <a:t>Non-preemptive policy - Process with shortest expected processing time is selected next.</a:t>
              </a:r>
            </a:p>
            <a:p>
              <a:pPr marL="233363" indent="-233363">
                <a:lnSpc>
                  <a:spcPct val="80000"/>
                </a:lnSpc>
              </a:pPr>
              <a:r>
                <a:rPr lang="en-US" sz="1400" kern="0" dirty="0"/>
                <a:t>Short process jumps ahead of longer processes.</a:t>
              </a:r>
            </a:p>
            <a:p>
              <a:pPr marL="233363" indent="-233363">
                <a:lnSpc>
                  <a:spcPct val="80000"/>
                </a:lnSpc>
              </a:pPr>
              <a:r>
                <a:rPr lang="en-US" sz="1400" kern="0" dirty="0"/>
                <a:t>May be impossible to know or at least estimate the required processing time of a process.</a:t>
              </a:r>
            </a:p>
            <a:p>
              <a:pPr marL="633413" lvl="1" indent="-233363">
                <a:lnSpc>
                  <a:spcPct val="80000"/>
                </a:lnSpc>
              </a:pPr>
              <a:r>
                <a:rPr lang="en-US" sz="1000" kern="0" dirty="0"/>
                <a:t>Batch jobs require a programmer’s estimate.  (If estimate is substantially off, system may abort job.)</a:t>
              </a:r>
            </a:p>
            <a:p>
              <a:pPr marL="633413" lvl="1" indent="-233363">
                <a:lnSpc>
                  <a:spcPct val="80000"/>
                </a:lnSpc>
              </a:pPr>
              <a:r>
                <a:rPr lang="en-US" sz="1000" kern="0" dirty="0"/>
                <a:t>In a production environment, the same jobs run frequently and statistics may be gathered.</a:t>
              </a:r>
            </a:p>
            <a:p>
              <a:pPr marL="633413" lvl="1" indent="-233363">
                <a:lnSpc>
                  <a:spcPct val="80000"/>
                </a:lnSpc>
              </a:pPr>
              <a:r>
                <a:rPr lang="en-US" sz="1000" kern="0" dirty="0"/>
                <a:t>In an interactive environment, the operating system may keep a running average of each “burst” for each process.</a:t>
              </a:r>
            </a:p>
            <a:p>
              <a:pPr marL="233363" indent="-233363">
                <a:lnSpc>
                  <a:spcPct val="80000"/>
                </a:lnSpc>
              </a:pPr>
              <a:r>
                <a:rPr lang="en-US" sz="1400" kern="0" dirty="0"/>
                <a:t>SPN could result in starvation of longer processes if there is a steady supply of short processes.</a:t>
              </a:r>
            </a:p>
            <a:p>
              <a:pPr marL="233363" indent="-233363">
                <a:lnSpc>
                  <a:spcPct val="80000"/>
                </a:lnSpc>
              </a:pPr>
              <a:r>
                <a:rPr lang="en-US" sz="1400" kern="0" dirty="0"/>
                <a:t>Not suitable for time-sharing or transaction processing environment because of lack of preemption.</a:t>
              </a:r>
            </a:p>
          </p:txBody>
        </p:sp>
      </p:grpSp>
    </p:spTree>
    <p:extLst>
      <p:ext uri="{BB962C8B-B14F-4D97-AF65-F5344CB8AC3E}">
        <p14:creationId xmlns:p14="http://schemas.microsoft.com/office/powerpoint/2010/main" val="28000747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24467816"/>
              </p:ext>
            </p:extLst>
          </p:nvPr>
        </p:nvGraphicFramePr>
        <p:xfrm>
          <a:off x="650240" y="4201160"/>
          <a:ext cx="8065008" cy="228600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182880">
                <a:tc>
                  <a:txBody>
                    <a:bodyPr/>
                    <a:lstStyle/>
                    <a:p>
                      <a:pPr algn="ctr"/>
                      <a:endParaRPr lang="en-US" sz="2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r>
              <a:tr h="2103120">
                <a:tc>
                  <a:txBody>
                    <a:bodyPr/>
                    <a:lstStyle/>
                    <a:p>
                      <a:pPr algn="ctr"/>
                      <a:endParaRPr lang="en-US" sz="1400" dirty="0"/>
                    </a:p>
                  </a:txBody>
                  <a:tcPr anchor="ctr">
                    <a:lnR w="3175" cap="flat" cmpd="sng" algn="ctr">
                      <a:solidFill>
                        <a:schemeClr val="tx1"/>
                      </a:solidFill>
                      <a:prstDash val="lg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868397"/>
              </p:ext>
            </p:extLst>
          </p:nvPr>
        </p:nvGraphicFramePr>
        <p:xfrm>
          <a:off x="647700" y="6003557"/>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5</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FF00"/>
                    </a:solidFill>
                  </a:tcPr>
                </a:tc>
                <a:tc>
                  <a:txBody>
                    <a:bodyPr/>
                    <a:lstStyle/>
                    <a:p>
                      <a:pPr algn="ctr"/>
                      <a:endParaRPr lang="en-US" sz="1200" dirty="0"/>
                    </a:p>
                  </a:txBody>
                  <a:tcPr anchor="ctr">
                    <a:lnL w="12700" cmpd="sng">
                      <a:noFill/>
                    </a:lnL>
                    <a:lnR w="3175" cap="flat" cmpd="sng" algn="ctr">
                      <a:solidFill>
                        <a:schemeClr val="tx1"/>
                      </a:solidFill>
                      <a:prstDash val="sysDot"/>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FF00"/>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07513047"/>
              </p:ext>
            </p:extLst>
          </p:nvPr>
        </p:nvGraphicFramePr>
        <p:xfrm>
          <a:off x="647700" y="5631381"/>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4</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09297929"/>
              </p:ext>
            </p:extLst>
          </p:nvPr>
        </p:nvGraphicFramePr>
        <p:xfrm>
          <a:off x="647700" y="5259204"/>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3</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78820510"/>
              </p:ext>
            </p:extLst>
          </p:nvPr>
        </p:nvGraphicFramePr>
        <p:xfrm>
          <a:off x="647700" y="4514850"/>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1</a:t>
                      </a:r>
                      <a:endParaRPr lang="en-US" sz="1600" b="1" dirty="0">
                        <a:solidFill>
                          <a:schemeClr val="tx1"/>
                        </a:solidFill>
                      </a:endParaRPr>
                    </a:p>
                  </a:txBody>
                  <a:tcPr anchor="ctr">
                    <a:lnR w="190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2700" cmpd="sng">
                      <a:noFill/>
                    </a:lnL>
                    <a:lnR w="19050" cap="flat" cmpd="sng" algn="ctr">
                      <a:noFill/>
                      <a:prstDash val="lgDash"/>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00634961"/>
              </p:ext>
            </p:extLst>
          </p:nvPr>
        </p:nvGraphicFramePr>
        <p:xfrm>
          <a:off x="647700" y="4887027"/>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2</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905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2495543" name="Rectangle 55"/>
          <p:cNvSpPr>
            <a:spLocks noGrp="1" noChangeArrowheads="1"/>
          </p:cNvSpPr>
          <p:nvPr>
            <p:ph type="title"/>
          </p:nvPr>
        </p:nvSpPr>
        <p:spPr>
          <a:xfrm>
            <a:off x="1195388" y="473075"/>
            <a:ext cx="7291387" cy="627063"/>
          </a:xfrm>
          <a:noFill/>
          <a:ln/>
        </p:spPr>
        <p:txBody>
          <a:bodyPr lIns="90488" tIns="44450" rIns="90488" bIns="44450" anchor="ctr"/>
          <a:lstStyle/>
          <a:p>
            <a:pPr>
              <a:spcBef>
                <a:spcPct val="50000"/>
              </a:spcBef>
            </a:pPr>
            <a:r>
              <a:rPr lang="en-US" dirty="0"/>
              <a:t>Shortest Remaining Time (SRT)</a:t>
            </a:r>
          </a:p>
        </p:txBody>
      </p:sp>
      <p:graphicFrame>
        <p:nvGraphicFramePr>
          <p:cNvPr id="2495544" name="Group 56"/>
          <p:cNvGraphicFramePr>
            <a:graphicFrameLocks noGrp="1"/>
          </p:cNvGraphicFramePr>
          <p:nvPr>
            <p:extLst>
              <p:ext uri="{D42A27DB-BD31-4B8C-83A1-F6EECF244321}">
                <p14:modId xmlns:p14="http://schemas.microsoft.com/office/powerpoint/2010/main" val="354543802"/>
              </p:ext>
            </p:extLst>
          </p:nvPr>
        </p:nvGraphicFramePr>
        <p:xfrm>
          <a:off x="6259513" y="1358900"/>
          <a:ext cx="2508250" cy="1798320"/>
        </p:xfrm>
        <a:graphic>
          <a:graphicData uri="http://schemas.openxmlformats.org/drawingml/2006/table">
            <a:tbl>
              <a:tblPr/>
              <a:tblGrid>
                <a:gridCol w="835025"/>
                <a:gridCol w="838200"/>
                <a:gridCol w="835025"/>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Process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Arrival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Service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r>
              <a:tr h="146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89"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graphicFrame>
        <p:nvGraphicFramePr>
          <p:cNvPr id="3" name="Table 2"/>
          <p:cNvGraphicFramePr>
            <a:graphicFrameLocks noGrp="1"/>
          </p:cNvGraphicFramePr>
          <p:nvPr>
            <p:extLst>
              <p:ext uri="{D42A27DB-BD31-4B8C-83A1-F6EECF244321}">
                <p14:modId xmlns:p14="http://schemas.microsoft.com/office/powerpoint/2010/main" val="3523256064"/>
              </p:ext>
            </p:extLst>
          </p:nvPr>
        </p:nvGraphicFramePr>
        <p:xfrm>
          <a:off x="833114" y="3900898"/>
          <a:ext cx="8067024" cy="370840"/>
        </p:xfrm>
        <a:graphic>
          <a:graphicData uri="http://schemas.openxmlformats.org/drawingml/2006/table">
            <a:tbl>
              <a:tblPr firstRow="1" bandRow="1">
                <a:tableStyleId>{F5AB1C69-6EDB-4FF4-983F-18BD219EF322}</a:tableStyleId>
              </a:tblPr>
              <a:tblGrid>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tblGrid>
              <a:tr h="370840">
                <a:tc>
                  <a:txBody>
                    <a:bodyPr/>
                    <a:lstStyle/>
                    <a:p>
                      <a:pPr algn="ctr"/>
                      <a:r>
                        <a:rPr lang="en-US" sz="1200" dirty="0" smtClean="0">
                          <a:solidFill>
                            <a:schemeClr val="tx1"/>
                          </a:solidFill>
                        </a:rPr>
                        <a:t>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2</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3</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4</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5</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6</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7</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8</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9</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11</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12</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13</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14</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15</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16</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17</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18</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19</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20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62" name="Group 61"/>
          <p:cNvGrpSpPr/>
          <p:nvPr/>
        </p:nvGrpSpPr>
        <p:grpSpPr>
          <a:xfrm>
            <a:off x="913798" y="3671274"/>
            <a:ext cx="216568" cy="275611"/>
            <a:chOff x="2334126" y="1801834"/>
            <a:chExt cx="216568" cy="275611"/>
          </a:xfrm>
        </p:grpSpPr>
        <p:sp>
          <p:nvSpPr>
            <p:cNvPr id="63" name="Down Arrow 62"/>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64" name="Rectangle 63"/>
            <p:cNvSpPr/>
            <p:nvPr/>
          </p:nvSpPr>
          <p:spPr>
            <a:xfrm>
              <a:off x="2412776" y="1801834"/>
              <a:ext cx="64120" cy="169277"/>
            </a:xfrm>
            <a:prstGeom prst="rect">
              <a:avLst/>
            </a:prstGeom>
          </p:spPr>
          <p:txBody>
            <a:bodyPr wrap="none" lIns="0" tIns="0" rIns="0" bIns="0">
              <a:spAutoFit/>
            </a:bodyPr>
            <a:lstStyle/>
            <a:p>
              <a:pPr algn="ctr"/>
              <a:r>
                <a:rPr lang="en-US" sz="1100" b="1" dirty="0" smtClean="0">
                  <a:solidFill>
                    <a:schemeClr val="bg1"/>
                  </a:solidFill>
                  <a:latin typeface="Arial Narrow" panose="020B0606020202030204" pitchFamily="34" charset="0"/>
                </a:rPr>
                <a:t>1</a:t>
              </a:r>
              <a:endParaRPr lang="en-US" sz="1100" b="1" dirty="0">
                <a:solidFill>
                  <a:schemeClr val="bg1"/>
                </a:solidFill>
                <a:latin typeface="Arial Narrow" panose="020B0606020202030204" pitchFamily="34" charset="0"/>
              </a:endParaRPr>
            </a:p>
          </p:txBody>
        </p:sp>
      </p:grpSp>
      <p:grpSp>
        <p:nvGrpSpPr>
          <p:cNvPr id="65" name="Group 64"/>
          <p:cNvGrpSpPr/>
          <p:nvPr/>
        </p:nvGrpSpPr>
        <p:grpSpPr>
          <a:xfrm>
            <a:off x="1687228" y="3671274"/>
            <a:ext cx="216568" cy="275611"/>
            <a:chOff x="2334126" y="1801834"/>
            <a:chExt cx="216568" cy="275611"/>
          </a:xfrm>
        </p:grpSpPr>
        <p:sp>
          <p:nvSpPr>
            <p:cNvPr id="66" name="Down Arrow 65"/>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67" name="Rectangle 66"/>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2</a:t>
              </a:r>
            </a:p>
          </p:txBody>
        </p:sp>
      </p:grpSp>
      <p:grpSp>
        <p:nvGrpSpPr>
          <p:cNvPr id="68" name="Group 67"/>
          <p:cNvGrpSpPr/>
          <p:nvPr/>
        </p:nvGrpSpPr>
        <p:grpSpPr>
          <a:xfrm>
            <a:off x="2459388" y="3671274"/>
            <a:ext cx="216568" cy="275611"/>
            <a:chOff x="2334126" y="1801834"/>
            <a:chExt cx="216568" cy="275611"/>
          </a:xfrm>
        </p:grpSpPr>
        <p:sp>
          <p:nvSpPr>
            <p:cNvPr id="69" name="Down Arrow 68"/>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0" name="Rectangle 69"/>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3</a:t>
              </a:r>
            </a:p>
          </p:txBody>
        </p:sp>
      </p:grpSp>
      <p:grpSp>
        <p:nvGrpSpPr>
          <p:cNvPr id="71" name="Group 70"/>
          <p:cNvGrpSpPr/>
          <p:nvPr/>
        </p:nvGrpSpPr>
        <p:grpSpPr>
          <a:xfrm>
            <a:off x="3232500" y="3671274"/>
            <a:ext cx="216568" cy="275611"/>
            <a:chOff x="2334126" y="1801834"/>
            <a:chExt cx="216568" cy="275611"/>
          </a:xfrm>
        </p:grpSpPr>
        <p:sp>
          <p:nvSpPr>
            <p:cNvPr id="72" name="Down Arrow 71"/>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3" name="Rectangle 72"/>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4</a:t>
              </a:r>
            </a:p>
          </p:txBody>
        </p:sp>
      </p:grpSp>
      <p:grpSp>
        <p:nvGrpSpPr>
          <p:cNvPr id="74" name="Group 73"/>
          <p:cNvGrpSpPr/>
          <p:nvPr/>
        </p:nvGrpSpPr>
        <p:grpSpPr>
          <a:xfrm>
            <a:off x="3984340" y="3678894"/>
            <a:ext cx="216568" cy="275611"/>
            <a:chOff x="2334126" y="1801834"/>
            <a:chExt cx="216568" cy="275611"/>
          </a:xfrm>
        </p:grpSpPr>
        <p:sp>
          <p:nvSpPr>
            <p:cNvPr id="75" name="Down Arrow 74"/>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6" name="Rectangle 75"/>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5</a:t>
              </a:r>
            </a:p>
          </p:txBody>
        </p:sp>
      </p:grpSp>
      <p:sp>
        <p:nvSpPr>
          <p:cNvPr id="9" name="Footer Placeholder 8"/>
          <p:cNvSpPr>
            <a:spLocks noGrp="1"/>
          </p:cNvSpPr>
          <p:nvPr>
            <p:ph type="ftr" sz="quarter" idx="11"/>
          </p:nvPr>
        </p:nvSpPr>
        <p:spPr/>
        <p:txBody>
          <a:bodyPr/>
          <a:lstStyle/>
          <a:p>
            <a:pPr algn="r"/>
            <a:r>
              <a:rPr lang="en-US" smtClean="0"/>
              <a:t>Scheduling</a:t>
            </a:r>
            <a:endParaRPr lang="en-US" dirty="0"/>
          </a:p>
        </p:txBody>
      </p:sp>
      <p:sp>
        <p:nvSpPr>
          <p:cNvPr id="29" name="Rectangle 3"/>
          <p:cNvSpPr txBox="1">
            <a:spLocks noChangeArrowheads="1"/>
          </p:cNvSpPr>
          <p:nvPr/>
        </p:nvSpPr>
        <p:spPr bwMode="auto">
          <a:xfrm>
            <a:off x="647700" y="1377518"/>
            <a:ext cx="5535930" cy="2140040"/>
          </a:xfrm>
          <a:prstGeom prst="rect">
            <a:avLst/>
          </a:prstGeom>
          <a:solidFill>
            <a:schemeClr val="bg1"/>
          </a:solidFill>
          <a:ln>
            <a:noFill/>
          </a:ln>
          <a:effectLst/>
          <a:extLst/>
        </p:spPr>
        <p:txBody>
          <a:bodyPr vert="horz" wrap="square" lIns="90488" tIns="44450" rIns="90488" bIns="4445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233363" indent="-233363">
              <a:lnSpc>
                <a:spcPct val="80000"/>
              </a:lnSpc>
            </a:pPr>
            <a:r>
              <a:rPr lang="en-US" sz="1400" kern="0" dirty="0"/>
              <a:t>The shortest remaining time (SRT) policy is a preemptive version of SPN.</a:t>
            </a:r>
          </a:p>
          <a:p>
            <a:pPr marL="233363" indent="-233363">
              <a:lnSpc>
                <a:spcPct val="80000"/>
              </a:lnSpc>
            </a:pPr>
            <a:r>
              <a:rPr lang="en-US" sz="1400" kern="0" dirty="0"/>
              <a:t>Must estimate expected remaining processing time</a:t>
            </a:r>
          </a:p>
          <a:p>
            <a:pPr marL="233363" indent="-233363">
              <a:lnSpc>
                <a:spcPct val="80000"/>
              </a:lnSpc>
            </a:pPr>
            <a:r>
              <a:rPr lang="en-US" sz="1400" kern="0" dirty="0"/>
              <a:t>When a new process joins the ready queue, it may have a shorter remaining time and preempts the current process.</a:t>
            </a:r>
          </a:p>
          <a:p>
            <a:pPr marL="233363" indent="-233363">
              <a:lnSpc>
                <a:spcPct val="80000"/>
              </a:lnSpc>
            </a:pPr>
            <a:r>
              <a:rPr lang="en-US" sz="1400" kern="0" dirty="0"/>
              <a:t>SRT does not bias in favor of long processes (as does FCFS)</a:t>
            </a:r>
          </a:p>
          <a:p>
            <a:pPr marL="233363" indent="-233363">
              <a:lnSpc>
                <a:spcPct val="80000"/>
              </a:lnSpc>
            </a:pPr>
            <a:r>
              <a:rPr lang="en-US" sz="1400" kern="0" dirty="0"/>
              <a:t>Unlike RR, no additional interrupts are generated reducing overhead.</a:t>
            </a:r>
          </a:p>
          <a:p>
            <a:pPr marL="233363" indent="-233363">
              <a:lnSpc>
                <a:spcPct val="80000"/>
              </a:lnSpc>
            </a:pPr>
            <a:r>
              <a:rPr lang="en-US" sz="1400" kern="0" dirty="0"/>
              <a:t>Superior turnaround performance to SPN, because a short job is given immediate preference to a running longer job.</a:t>
            </a:r>
          </a:p>
        </p:txBody>
      </p:sp>
      <p:graphicFrame>
        <p:nvGraphicFramePr>
          <p:cNvPr id="10" name="Table 9"/>
          <p:cNvGraphicFramePr>
            <a:graphicFrameLocks noGrp="1"/>
          </p:cNvGraphicFramePr>
          <p:nvPr>
            <p:extLst>
              <p:ext uri="{D42A27DB-BD31-4B8C-83A1-F6EECF244321}">
                <p14:modId xmlns:p14="http://schemas.microsoft.com/office/powerpoint/2010/main" val="236501164"/>
              </p:ext>
            </p:extLst>
          </p:nvPr>
        </p:nvGraphicFramePr>
        <p:xfrm>
          <a:off x="4870289" y="4887027"/>
          <a:ext cx="1920240"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tblGrid>
              <a:tr h="365760">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tr>
            </a:tbl>
          </a:graphicData>
        </a:graphic>
      </p:graphicFrame>
    </p:spTree>
    <p:extLst>
      <p:ext uri="{BB962C8B-B14F-4D97-AF65-F5344CB8AC3E}">
        <p14:creationId xmlns:p14="http://schemas.microsoft.com/office/powerpoint/2010/main" val="5457981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xEl>
                                              <p:pRg st="0" end="0"/>
                                            </p:txEl>
                                          </p:spTgt>
                                        </p:tgtEl>
                                        <p:attrNameLst>
                                          <p:attrName>style.visibility</p:attrName>
                                        </p:attrNameLst>
                                      </p:cBhvr>
                                      <p:to>
                                        <p:strVal val="visible"/>
                                      </p:to>
                                    </p:set>
                                    <p:animEffect transition="in" filter="wipe(left)">
                                      <p:cBhvr>
                                        <p:cTn id="37" dur="500"/>
                                        <p:tgtEl>
                                          <p:spTgt spid="2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xEl>
                                              <p:pRg st="1" end="1"/>
                                            </p:txEl>
                                          </p:spTgt>
                                        </p:tgtEl>
                                        <p:attrNameLst>
                                          <p:attrName>style.visibility</p:attrName>
                                        </p:attrNameLst>
                                      </p:cBhvr>
                                      <p:to>
                                        <p:strVal val="visible"/>
                                      </p:to>
                                    </p:set>
                                    <p:animEffect transition="in" filter="wipe(left)">
                                      <p:cBhvr>
                                        <p:cTn id="42" dur="500"/>
                                        <p:tgtEl>
                                          <p:spTgt spid="2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
                                            <p:txEl>
                                              <p:pRg st="2" end="2"/>
                                            </p:txEl>
                                          </p:spTgt>
                                        </p:tgtEl>
                                        <p:attrNameLst>
                                          <p:attrName>style.visibility</p:attrName>
                                        </p:attrNameLst>
                                      </p:cBhvr>
                                      <p:to>
                                        <p:strVal val="visible"/>
                                      </p:to>
                                    </p:set>
                                    <p:animEffect transition="in" filter="wipe(left)">
                                      <p:cBhvr>
                                        <p:cTn id="47" dur="500"/>
                                        <p:tgtEl>
                                          <p:spTgt spid="29">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
                                            <p:txEl>
                                              <p:pRg st="3" end="3"/>
                                            </p:txEl>
                                          </p:spTgt>
                                        </p:tgtEl>
                                        <p:attrNameLst>
                                          <p:attrName>style.visibility</p:attrName>
                                        </p:attrNameLst>
                                      </p:cBhvr>
                                      <p:to>
                                        <p:strVal val="visible"/>
                                      </p:to>
                                    </p:set>
                                    <p:animEffect transition="in" filter="wipe(left)">
                                      <p:cBhvr>
                                        <p:cTn id="52" dur="500"/>
                                        <p:tgtEl>
                                          <p:spTgt spid="29">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
                                            <p:txEl>
                                              <p:pRg st="4" end="4"/>
                                            </p:txEl>
                                          </p:spTgt>
                                        </p:tgtEl>
                                        <p:attrNameLst>
                                          <p:attrName>style.visibility</p:attrName>
                                        </p:attrNameLst>
                                      </p:cBhvr>
                                      <p:to>
                                        <p:strVal val="visible"/>
                                      </p:to>
                                    </p:set>
                                    <p:animEffect transition="in" filter="wipe(left)">
                                      <p:cBhvr>
                                        <p:cTn id="57" dur="500"/>
                                        <p:tgtEl>
                                          <p:spTgt spid="29">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9">
                                            <p:txEl>
                                              <p:pRg st="5" end="5"/>
                                            </p:txEl>
                                          </p:spTgt>
                                        </p:tgtEl>
                                        <p:attrNameLst>
                                          <p:attrName>style.visibility</p:attrName>
                                        </p:attrNameLst>
                                      </p:cBhvr>
                                      <p:to>
                                        <p:strVal val="visible"/>
                                      </p:to>
                                    </p:set>
                                    <p:animEffect transition="in" filter="wipe(left)">
                                      <p:cBhvr>
                                        <p:cTn id="62" dur="500"/>
                                        <p:tgtEl>
                                          <p:spTgt spid="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7501575"/>
              </p:ext>
            </p:extLst>
          </p:nvPr>
        </p:nvGraphicFramePr>
        <p:xfrm>
          <a:off x="650240" y="4201160"/>
          <a:ext cx="8065008" cy="228600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182880">
                <a:tc>
                  <a:txBody>
                    <a:bodyPr/>
                    <a:lstStyle/>
                    <a:p>
                      <a:pPr algn="ctr"/>
                      <a:endParaRPr lang="en-US" sz="2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c>
                  <a:txBody>
                    <a:bodyPr/>
                    <a:lstStyle/>
                    <a:p>
                      <a:pPr algn="ctr"/>
                      <a:endParaRPr lang="en-US" sz="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lgDash"/>
                      <a:round/>
                      <a:headEnd type="none" w="med" len="med"/>
                      <a:tailEnd type="none" w="med" len="med"/>
                    </a:lnB>
                  </a:tcPr>
                </a:tc>
              </a:tr>
              <a:tr h="2103120">
                <a:tc>
                  <a:txBody>
                    <a:bodyPr/>
                    <a:lstStyle/>
                    <a:p>
                      <a:pPr algn="ctr"/>
                      <a:endParaRPr lang="en-US" sz="1400" dirty="0"/>
                    </a:p>
                  </a:txBody>
                  <a:tcPr anchor="ctr">
                    <a:lnR w="3175" cap="flat" cmpd="sng" algn="ctr">
                      <a:solidFill>
                        <a:schemeClr val="tx1"/>
                      </a:solidFill>
                      <a:prstDash val="lg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c>
                  <a:txBody>
                    <a:bodyPr/>
                    <a:lstStyle/>
                    <a:p>
                      <a:pPr algn="ctr"/>
                      <a:endParaRPr lang="en-US" sz="1400" dirty="0"/>
                    </a:p>
                  </a:txBody>
                  <a:tcPr anchor="ctr">
                    <a:lnL w="3175" cap="flat" cmpd="sng" algn="ctr">
                      <a:solidFill>
                        <a:schemeClr val="tx1"/>
                      </a:solidFill>
                      <a:prstDash val="lgDash"/>
                      <a:round/>
                      <a:headEnd type="none" w="med" len="med"/>
                      <a:tailEnd type="none" w="med" len="med"/>
                    </a:lnL>
                    <a:lnR w="3175" cap="flat" cmpd="sng" algn="ctr">
                      <a:solidFill>
                        <a:schemeClr val="tx1"/>
                      </a:solidFill>
                      <a:prstDash val="lgDash"/>
                      <a:round/>
                      <a:headEnd type="none" w="med" len="med"/>
                      <a:tailEnd type="none" w="med" len="med"/>
                    </a:lnR>
                    <a:lnT w="3175" cap="flat" cmpd="sng" algn="ctr">
                      <a:solidFill>
                        <a:schemeClr val="tx1"/>
                      </a:solidFill>
                      <a:prstDash val="lgDash"/>
                      <a:round/>
                      <a:headEnd type="none" w="med" len="med"/>
                      <a:tailEnd type="none" w="med" len="med"/>
                    </a:lnT>
                    <a:lnB w="19050" cap="flat" cmpd="sng" algn="ctr">
                      <a:noFill/>
                      <a:prstDash val="lgDash"/>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43533062"/>
              </p:ext>
            </p:extLst>
          </p:nvPr>
        </p:nvGraphicFramePr>
        <p:xfrm>
          <a:off x="647700" y="6003557"/>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5</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3175" cap="flat" cmpd="sng" algn="ctr">
                      <a:solidFill>
                        <a:schemeClr val="tx1"/>
                      </a:solidFill>
                      <a:prstDash val="sysDot"/>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noFill/>
                      <a:prstDash val="sysDot"/>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noFill/>
                      <a:prstDash val="sysDot"/>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FFFF00"/>
                    </a:solid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FFFF00"/>
                    </a:solid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63307109"/>
              </p:ext>
            </p:extLst>
          </p:nvPr>
        </p:nvGraphicFramePr>
        <p:xfrm>
          <a:off x="647700" y="5631381"/>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4</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3175" cap="flat" cmpd="sng" algn="ctr">
                      <a:solidFill>
                        <a:schemeClr val="tx1"/>
                      </a:solidFill>
                      <a:prstDash val="sysDot"/>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90099"/>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14933007"/>
              </p:ext>
            </p:extLst>
          </p:nvPr>
        </p:nvGraphicFramePr>
        <p:xfrm>
          <a:off x="647700" y="4514850"/>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1</a:t>
                      </a:r>
                      <a:endParaRPr lang="en-US" sz="1600" b="1" dirty="0">
                        <a:solidFill>
                          <a:schemeClr val="tx1"/>
                        </a:solidFill>
                      </a:endParaRPr>
                    </a:p>
                  </a:txBody>
                  <a:tcPr anchor="ctr">
                    <a:lnR w="1905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2700" cmpd="sng">
                      <a:noFill/>
                    </a:lnL>
                    <a:lnR w="19050" cap="flat" cmpd="sng" algn="ctr">
                      <a:noFill/>
                      <a:prstDash val="lgDash"/>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endParaRPr lang="en-US" sz="1200" dirty="0"/>
                    </a:p>
                  </a:txBody>
                  <a:tcPr anchor="ctr">
                    <a:lnL w="19050" cap="flat" cmpd="sng" algn="ctr">
                      <a:noFill/>
                      <a:prstDash val="lgDash"/>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r>
            </a:tbl>
          </a:graphicData>
        </a:graphic>
      </p:graphicFrame>
      <p:sp>
        <p:nvSpPr>
          <p:cNvPr id="2495543" name="Rectangle 55"/>
          <p:cNvSpPr>
            <a:spLocks noGrp="1" noChangeArrowheads="1"/>
          </p:cNvSpPr>
          <p:nvPr>
            <p:ph type="title"/>
          </p:nvPr>
        </p:nvSpPr>
        <p:spPr>
          <a:xfrm>
            <a:off x="1195388" y="473075"/>
            <a:ext cx="7650438" cy="627063"/>
          </a:xfrm>
          <a:noFill/>
          <a:ln/>
        </p:spPr>
        <p:txBody>
          <a:bodyPr lIns="90488" tIns="44450" rIns="90488" bIns="44450" anchor="ctr"/>
          <a:lstStyle/>
          <a:p>
            <a:pPr>
              <a:spcBef>
                <a:spcPct val="50000"/>
              </a:spcBef>
            </a:pPr>
            <a:r>
              <a:rPr lang="en-US" sz="3200" dirty="0"/>
              <a:t>Highest Response Ratio Next </a:t>
            </a:r>
            <a:r>
              <a:rPr lang="en-US" sz="2800" dirty="0"/>
              <a:t>(HRRN)</a:t>
            </a:r>
          </a:p>
        </p:txBody>
      </p:sp>
      <p:graphicFrame>
        <p:nvGraphicFramePr>
          <p:cNvPr id="2495544" name="Group 56"/>
          <p:cNvGraphicFramePr>
            <a:graphicFrameLocks noGrp="1"/>
          </p:cNvGraphicFramePr>
          <p:nvPr>
            <p:extLst>
              <p:ext uri="{D42A27DB-BD31-4B8C-83A1-F6EECF244321}">
                <p14:modId xmlns:p14="http://schemas.microsoft.com/office/powerpoint/2010/main" val="2409528463"/>
              </p:ext>
            </p:extLst>
          </p:nvPr>
        </p:nvGraphicFramePr>
        <p:xfrm>
          <a:off x="6259513" y="1358900"/>
          <a:ext cx="2508250" cy="1798320"/>
        </p:xfrm>
        <a:graphic>
          <a:graphicData uri="http://schemas.openxmlformats.org/drawingml/2006/table">
            <a:tbl>
              <a:tblPr/>
              <a:tblGrid>
                <a:gridCol w="835025"/>
                <a:gridCol w="838200"/>
                <a:gridCol w="835025"/>
              </a:tblGrid>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Process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Arrival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Service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209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92D050"/>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r>
              <a:tr h="207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7030A0"/>
                    </a:solidFill>
                  </a:tcPr>
                </a:tc>
              </a:tr>
              <a:tr h="146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00"/>
                    </a:solidFill>
                  </a:tcPr>
                </a:tc>
              </a:tr>
            </a:tbl>
          </a:graphicData>
        </a:graphic>
      </p:graphicFrame>
      <p:sp>
        <p:nvSpPr>
          <p:cNvPr id="89"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graphicFrame>
        <p:nvGraphicFramePr>
          <p:cNvPr id="3" name="Table 2"/>
          <p:cNvGraphicFramePr>
            <a:graphicFrameLocks noGrp="1"/>
          </p:cNvGraphicFramePr>
          <p:nvPr>
            <p:extLst>
              <p:ext uri="{D42A27DB-BD31-4B8C-83A1-F6EECF244321}">
                <p14:modId xmlns:p14="http://schemas.microsoft.com/office/powerpoint/2010/main" val="4027277137"/>
              </p:ext>
            </p:extLst>
          </p:nvPr>
        </p:nvGraphicFramePr>
        <p:xfrm>
          <a:off x="833114" y="3900898"/>
          <a:ext cx="8067024" cy="370840"/>
        </p:xfrm>
        <a:graphic>
          <a:graphicData uri="http://schemas.openxmlformats.org/drawingml/2006/table">
            <a:tbl>
              <a:tblPr firstRow="1" bandRow="1">
                <a:tableStyleId>{F5AB1C69-6EDB-4FF4-983F-18BD219EF322}</a:tableStyleId>
              </a:tblPr>
              <a:tblGrid>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gridCol w="384144"/>
              </a:tblGrid>
              <a:tr h="370840">
                <a:tc>
                  <a:txBody>
                    <a:bodyPr/>
                    <a:lstStyle/>
                    <a:p>
                      <a:pPr algn="ctr"/>
                      <a:r>
                        <a:rPr lang="en-US" sz="1200" dirty="0" smtClean="0">
                          <a:solidFill>
                            <a:schemeClr val="tx1"/>
                          </a:solidFill>
                        </a:rPr>
                        <a:t>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2</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3</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4</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5</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6</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7</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8</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9</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11</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12</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13</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14</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15</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16</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17</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18</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19</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solidFill>
                            <a:schemeClr val="tx1"/>
                          </a:solidFill>
                        </a:rPr>
                        <a:t>20</a:t>
                      </a:r>
                      <a:endParaRPr lang="en-US" sz="12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62" name="Group 61"/>
          <p:cNvGrpSpPr/>
          <p:nvPr/>
        </p:nvGrpSpPr>
        <p:grpSpPr>
          <a:xfrm>
            <a:off x="913798" y="3671274"/>
            <a:ext cx="216568" cy="275611"/>
            <a:chOff x="2334126" y="1801834"/>
            <a:chExt cx="216568" cy="275611"/>
          </a:xfrm>
        </p:grpSpPr>
        <p:sp>
          <p:nvSpPr>
            <p:cNvPr id="63" name="Down Arrow 62"/>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64" name="Rectangle 63"/>
            <p:cNvSpPr/>
            <p:nvPr/>
          </p:nvSpPr>
          <p:spPr>
            <a:xfrm>
              <a:off x="2412776" y="1801834"/>
              <a:ext cx="64120" cy="169277"/>
            </a:xfrm>
            <a:prstGeom prst="rect">
              <a:avLst/>
            </a:prstGeom>
          </p:spPr>
          <p:txBody>
            <a:bodyPr wrap="none" lIns="0" tIns="0" rIns="0" bIns="0">
              <a:spAutoFit/>
            </a:bodyPr>
            <a:lstStyle/>
            <a:p>
              <a:pPr algn="ctr"/>
              <a:r>
                <a:rPr lang="en-US" sz="1100" b="1" dirty="0" smtClean="0">
                  <a:solidFill>
                    <a:schemeClr val="bg1"/>
                  </a:solidFill>
                  <a:latin typeface="Arial Narrow" panose="020B0606020202030204" pitchFamily="34" charset="0"/>
                </a:rPr>
                <a:t>1</a:t>
              </a:r>
              <a:endParaRPr lang="en-US" sz="1100" b="1" dirty="0">
                <a:solidFill>
                  <a:schemeClr val="bg1"/>
                </a:solidFill>
                <a:latin typeface="Arial Narrow" panose="020B0606020202030204" pitchFamily="34" charset="0"/>
              </a:endParaRPr>
            </a:p>
          </p:txBody>
        </p:sp>
      </p:grpSp>
      <p:grpSp>
        <p:nvGrpSpPr>
          <p:cNvPr id="65" name="Group 64"/>
          <p:cNvGrpSpPr/>
          <p:nvPr/>
        </p:nvGrpSpPr>
        <p:grpSpPr>
          <a:xfrm>
            <a:off x="1687228" y="3671274"/>
            <a:ext cx="216568" cy="275611"/>
            <a:chOff x="2334126" y="1801834"/>
            <a:chExt cx="216568" cy="275611"/>
          </a:xfrm>
        </p:grpSpPr>
        <p:sp>
          <p:nvSpPr>
            <p:cNvPr id="66" name="Down Arrow 65"/>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67" name="Rectangle 66"/>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2</a:t>
              </a:r>
            </a:p>
          </p:txBody>
        </p:sp>
      </p:grpSp>
      <p:grpSp>
        <p:nvGrpSpPr>
          <p:cNvPr id="68" name="Group 67"/>
          <p:cNvGrpSpPr/>
          <p:nvPr/>
        </p:nvGrpSpPr>
        <p:grpSpPr>
          <a:xfrm>
            <a:off x="2459388" y="3671274"/>
            <a:ext cx="216568" cy="275611"/>
            <a:chOff x="2334126" y="1801834"/>
            <a:chExt cx="216568" cy="275611"/>
          </a:xfrm>
        </p:grpSpPr>
        <p:sp>
          <p:nvSpPr>
            <p:cNvPr id="69" name="Down Arrow 68"/>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0" name="Rectangle 69"/>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3</a:t>
              </a:r>
            </a:p>
          </p:txBody>
        </p:sp>
      </p:grpSp>
      <p:grpSp>
        <p:nvGrpSpPr>
          <p:cNvPr id="71" name="Group 70"/>
          <p:cNvGrpSpPr/>
          <p:nvPr/>
        </p:nvGrpSpPr>
        <p:grpSpPr>
          <a:xfrm>
            <a:off x="3232500" y="3671274"/>
            <a:ext cx="216568" cy="275611"/>
            <a:chOff x="2334126" y="1801834"/>
            <a:chExt cx="216568" cy="275611"/>
          </a:xfrm>
        </p:grpSpPr>
        <p:sp>
          <p:nvSpPr>
            <p:cNvPr id="72" name="Down Arrow 71"/>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3" name="Rectangle 72"/>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4</a:t>
              </a:r>
            </a:p>
          </p:txBody>
        </p:sp>
      </p:grpSp>
      <p:grpSp>
        <p:nvGrpSpPr>
          <p:cNvPr id="74" name="Group 73"/>
          <p:cNvGrpSpPr/>
          <p:nvPr/>
        </p:nvGrpSpPr>
        <p:grpSpPr>
          <a:xfrm>
            <a:off x="3984340" y="3678894"/>
            <a:ext cx="216568" cy="275611"/>
            <a:chOff x="2334126" y="1801834"/>
            <a:chExt cx="216568" cy="275611"/>
          </a:xfrm>
        </p:grpSpPr>
        <p:sp>
          <p:nvSpPr>
            <p:cNvPr id="75" name="Down Arrow 74"/>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Tahoma" pitchFamily="34" charset="0"/>
              </a:endParaRPr>
            </a:p>
          </p:txBody>
        </p:sp>
        <p:sp>
          <p:nvSpPr>
            <p:cNvPr id="76" name="Rectangle 75"/>
            <p:cNvSpPr/>
            <p:nvPr/>
          </p:nvSpPr>
          <p:spPr>
            <a:xfrm>
              <a:off x="2412776" y="1801834"/>
              <a:ext cx="64120" cy="169277"/>
            </a:xfrm>
            <a:prstGeom prst="rect">
              <a:avLst/>
            </a:prstGeom>
          </p:spPr>
          <p:txBody>
            <a:bodyPr wrap="none" lIns="0" tIns="0" rIns="0" bIns="0">
              <a:spAutoFit/>
            </a:bodyPr>
            <a:lstStyle/>
            <a:p>
              <a:pPr algn="ctr"/>
              <a:r>
                <a:rPr lang="en-US" sz="1100" b="1" dirty="0">
                  <a:solidFill>
                    <a:schemeClr val="bg1"/>
                  </a:solidFill>
                  <a:latin typeface="Arial Narrow" panose="020B0606020202030204" pitchFamily="34" charset="0"/>
                </a:rPr>
                <a:t>5</a:t>
              </a:r>
            </a:p>
          </p:txBody>
        </p:sp>
      </p:grpSp>
      <p:sp>
        <p:nvSpPr>
          <p:cNvPr id="9" name="Footer Placeholder 8"/>
          <p:cNvSpPr>
            <a:spLocks noGrp="1"/>
          </p:cNvSpPr>
          <p:nvPr>
            <p:ph type="ftr" sz="quarter" idx="11"/>
          </p:nvPr>
        </p:nvSpPr>
        <p:spPr/>
        <p:txBody>
          <a:bodyPr/>
          <a:lstStyle/>
          <a:p>
            <a:pPr algn="r"/>
            <a:r>
              <a:rPr lang="en-US" smtClean="0"/>
              <a:t>Scheduling</a:t>
            </a:r>
            <a:endParaRPr lang="en-US" dirty="0"/>
          </a:p>
        </p:txBody>
      </p:sp>
      <p:grpSp>
        <p:nvGrpSpPr>
          <p:cNvPr id="30" name="Group 3"/>
          <p:cNvGrpSpPr>
            <a:grpSpLocks/>
          </p:cNvGrpSpPr>
          <p:nvPr/>
        </p:nvGrpSpPr>
        <p:grpSpPr bwMode="auto">
          <a:xfrm>
            <a:off x="592138" y="1644650"/>
            <a:ext cx="5372100" cy="708025"/>
            <a:chOff x="1065" y="3354"/>
            <a:chExt cx="3384" cy="446"/>
          </a:xfrm>
        </p:grpSpPr>
        <p:sp>
          <p:nvSpPr>
            <p:cNvPr id="31" name="Rectangle 4"/>
            <p:cNvSpPr>
              <a:spLocks noChangeArrowheads="1"/>
            </p:cNvSpPr>
            <p:nvPr/>
          </p:nvSpPr>
          <p:spPr bwMode="auto">
            <a:xfrm>
              <a:off x="1065" y="3354"/>
              <a:ext cx="338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2000" b="1" dirty="0">
                  <a:latin typeface="+mn-lt"/>
                </a:rPr>
                <a:t>time spent waiting + expected service time</a:t>
              </a:r>
            </a:p>
            <a:p>
              <a:pPr algn="ctr" eaLnBrk="0" hangingPunct="0"/>
              <a:r>
                <a:rPr lang="en-US" sz="2000" b="1" dirty="0">
                  <a:latin typeface="+mn-lt"/>
                </a:rPr>
                <a:t>expected service time</a:t>
              </a:r>
            </a:p>
          </p:txBody>
        </p:sp>
        <p:sp>
          <p:nvSpPr>
            <p:cNvPr id="32" name="Line 5"/>
            <p:cNvSpPr>
              <a:spLocks noChangeShapeType="1"/>
            </p:cNvSpPr>
            <p:nvPr/>
          </p:nvSpPr>
          <p:spPr bwMode="auto">
            <a:xfrm>
              <a:off x="1149" y="3577"/>
              <a:ext cx="3218" cy="1"/>
            </a:xfrm>
            <a:prstGeom prst="line">
              <a:avLst/>
            </a:prstGeom>
            <a:noFill/>
            <a:ln w="317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33" name="Table 32"/>
          <p:cNvGraphicFramePr>
            <a:graphicFrameLocks noGrp="1"/>
          </p:cNvGraphicFramePr>
          <p:nvPr>
            <p:extLst>
              <p:ext uri="{D42A27DB-BD31-4B8C-83A1-F6EECF244321}">
                <p14:modId xmlns:p14="http://schemas.microsoft.com/office/powerpoint/2010/main" val="764145624"/>
              </p:ext>
            </p:extLst>
          </p:nvPr>
        </p:nvGraphicFramePr>
        <p:xfrm>
          <a:off x="647700" y="4887027"/>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2</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095316602"/>
              </p:ext>
            </p:extLst>
          </p:nvPr>
        </p:nvGraphicFramePr>
        <p:xfrm>
          <a:off x="647700" y="5272406"/>
          <a:ext cx="8065008" cy="365760"/>
        </p:xfrm>
        <a:graphic>
          <a:graphicData uri="http://schemas.openxmlformats.org/drawingml/2006/table">
            <a:tbl>
              <a:tblPr firstRow="1" bandRow="1">
                <a:tableStyleId>{F5AB1C69-6EDB-4FF4-983F-18BD219EF322}</a:tableStyleId>
              </a:tblPr>
              <a:tblGrid>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gridCol w="384048"/>
              </a:tblGrid>
              <a:tr h="365760">
                <a:tc>
                  <a:txBody>
                    <a:bodyPr/>
                    <a:lstStyle/>
                    <a:p>
                      <a:pPr algn="ctr"/>
                      <a:r>
                        <a:rPr lang="en-US" sz="1600" b="1" dirty="0" smtClean="0">
                          <a:solidFill>
                            <a:schemeClr val="tx1"/>
                          </a:solidFill>
                        </a:rPr>
                        <a:t>3</a:t>
                      </a:r>
                      <a:endParaRPr lang="en-US" sz="1600" b="1" dirty="0">
                        <a:solidFill>
                          <a:schemeClr val="tx1"/>
                        </a:solidFill>
                      </a:endParaRPr>
                    </a:p>
                  </a:txBody>
                  <a:tcPr anchor="ctr">
                    <a:lnR w="12700" cmpd="sng">
                      <a:noFill/>
                    </a:lnR>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US" sz="1200" dirty="0"/>
                    </a:p>
                  </a:txBody>
                  <a:tcPr anchor="ctr">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1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2" name="Rounded Rectangular Callout 11"/>
          <p:cNvSpPr/>
          <p:nvPr/>
        </p:nvSpPr>
        <p:spPr bwMode="auto">
          <a:xfrm>
            <a:off x="1364214" y="5432170"/>
            <a:ext cx="2762896" cy="839421"/>
          </a:xfrm>
          <a:prstGeom prst="wedgeRoundRectCallout">
            <a:avLst>
              <a:gd name="adj1" fmla="val 61935"/>
              <a:gd name="adj2" fmla="val -172460"/>
              <a:gd name="adj3" fmla="val 16667"/>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r>
              <a:rPr lang="en-US" sz="1400" b="1" dirty="0" smtClean="0">
                <a:latin typeface="Comic Sans MS" panose="030F0702030302020204" pitchFamily="66" charset="0"/>
              </a:rPr>
              <a:t>HRRN</a:t>
            </a:r>
            <a:r>
              <a:rPr lang="en-US" sz="1400" b="1" baseline="-25000" dirty="0" smtClean="0">
                <a:latin typeface="Comic Sans MS" panose="030F0702030302020204" pitchFamily="66" charset="0"/>
              </a:rPr>
              <a:t>3</a:t>
            </a:r>
            <a:r>
              <a:rPr lang="en-US" sz="1400" b="1" dirty="0" smtClean="0">
                <a:latin typeface="Comic Sans MS" panose="030F0702030302020204" pitchFamily="66" charset="0"/>
              </a:rPr>
              <a:t> </a:t>
            </a:r>
            <a:r>
              <a:rPr lang="en-US" sz="1400" b="1" dirty="0">
                <a:latin typeface="Comic Sans MS" panose="030F0702030302020204" pitchFamily="66" charset="0"/>
              </a:rPr>
              <a:t>= </a:t>
            </a:r>
            <a:r>
              <a:rPr lang="en-US" sz="1400" b="1" dirty="0" smtClean="0">
                <a:latin typeface="Comic Sans MS" panose="030F0702030302020204" pitchFamily="66" charset="0"/>
              </a:rPr>
              <a:t>(5 </a:t>
            </a:r>
            <a:r>
              <a:rPr lang="en-US" sz="1400" b="1" dirty="0">
                <a:latin typeface="Comic Sans MS" panose="030F0702030302020204" pitchFamily="66" charset="0"/>
              </a:rPr>
              <a:t>+ </a:t>
            </a:r>
            <a:r>
              <a:rPr lang="en-US" sz="1400" b="1" dirty="0" smtClean="0">
                <a:latin typeface="Comic Sans MS" panose="030F0702030302020204" pitchFamily="66" charset="0"/>
              </a:rPr>
              <a:t>4) </a:t>
            </a:r>
            <a:r>
              <a:rPr lang="en-US" sz="1400" b="1" dirty="0">
                <a:latin typeface="Comic Sans MS" panose="030F0702030302020204" pitchFamily="66" charset="0"/>
              </a:rPr>
              <a:t>/ </a:t>
            </a:r>
            <a:r>
              <a:rPr lang="en-US" sz="1400" b="1" dirty="0" smtClean="0">
                <a:latin typeface="Comic Sans MS" panose="030F0702030302020204" pitchFamily="66" charset="0"/>
              </a:rPr>
              <a:t>4 </a:t>
            </a:r>
            <a:r>
              <a:rPr lang="en-US" sz="1400" b="1" dirty="0">
                <a:latin typeface="Comic Sans MS" panose="030F0702030302020204" pitchFamily="66" charset="0"/>
              </a:rPr>
              <a:t>= </a:t>
            </a:r>
            <a:r>
              <a:rPr lang="en-US" sz="1400" b="1" dirty="0" smtClean="0">
                <a:latin typeface="Comic Sans MS" panose="030F0702030302020204" pitchFamily="66" charset="0"/>
              </a:rPr>
              <a:t>2.25</a:t>
            </a:r>
            <a:endParaRPr lang="en-US" sz="1400" b="1" dirty="0">
              <a:latin typeface="Comic Sans MS" panose="030F0702030302020204" pitchFamily="66" charset="0"/>
            </a:endParaRPr>
          </a:p>
          <a:p>
            <a:r>
              <a:rPr lang="en-US" sz="1400" b="1" dirty="0" smtClean="0">
                <a:latin typeface="Comic Sans MS" panose="030F0702030302020204" pitchFamily="66" charset="0"/>
              </a:rPr>
              <a:t>HRRN</a:t>
            </a:r>
            <a:r>
              <a:rPr lang="en-US" sz="1400" b="1" baseline="-25000" dirty="0" smtClean="0">
                <a:latin typeface="Comic Sans MS" panose="030F0702030302020204" pitchFamily="66" charset="0"/>
              </a:rPr>
              <a:t>4</a:t>
            </a:r>
            <a:r>
              <a:rPr lang="en-US" sz="1400" b="1" dirty="0" smtClean="0">
                <a:latin typeface="Comic Sans MS" panose="030F0702030302020204" pitchFamily="66" charset="0"/>
              </a:rPr>
              <a:t> </a:t>
            </a:r>
            <a:r>
              <a:rPr lang="en-US" sz="1400" b="1" dirty="0">
                <a:latin typeface="Comic Sans MS" panose="030F0702030302020204" pitchFamily="66" charset="0"/>
              </a:rPr>
              <a:t>= </a:t>
            </a:r>
            <a:r>
              <a:rPr lang="en-US" sz="1400" b="1" dirty="0" smtClean="0">
                <a:latin typeface="Comic Sans MS" panose="030F0702030302020204" pitchFamily="66" charset="0"/>
              </a:rPr>
              <a:t>(3 </a:t>
            </a:r>
            <a:r>
              <a:rPr lang="en-US" sz="1400" b="1" dirty="0">
                <a:latin typeface="Comic Sans MS" panose="030F0702030302020204" pitchFamily="66" charset="0"/>
              </a:rPr>
              <a:t>+ </a:t>
            </a:r>
            <a:r>
              <a:rPr lang="en-US" sz="1400" b="1" dirty="0" smtClean="0">
                <a:latin typeface="Comic Sans MS" panose="030F0702030302020204" pitchFamily="66" charset="0"/>
              </a:rPr>
              <a:t>5) </a:t>
            </a:r>
            <a:r>
              <a:rPr lang="en-US" sz="1400" b="1" dirty="0">
                <a:latin typeface="Comic Sans MS" panose="030F0702030302020204" pitchFamily="66" charset="0"/>
              </a:rPr>
              <a:t>/ </a:t>
            </a:r>
            <a:r>
              <a:rPr lang="en-US" sz="1400" b="1" dirty="0" smtClean="0">
                <a:latin typeface="Comic Sans MS" panose="030F0702030302020204" pitchFamily="66" charset="0"/>
              </a:rPr>
              <a:t>5 </a:t>
            </a:r>
            <a:r>
              <a:rPr lang="en-US" sz="1400" b="1" dirty="0">
                <a:latin typeface="Comic Sans MS" panose="030F0702030302020204" pitchFamily="66" charset="0"/>
              </a:rPr>
              <a:t>= </a:t>
            </a:r>
            <a:r>
              <a:rPr lang="en-US" sz="1400" b="1" dirty="0" smtClean="0">
                <a:latin typeface="Comic Sans MS" panose="030F0702030302020204" pitchFamily="66" charset="0"/>
              </a:rPr>
              <a:t>1.6</a:t>
            </a:r>
            <a:endParaRPr lang="en-US" sz="1400" b="1" dirty="0">
              <a:latin typeface="Comic Sans MS" panose="030F0702030302020204" pitchFamily="66" charset="0"/>
            </a:endParaRPr>
          </a:p>
          <a:p>
            <a:r>
              <a:rPr lang="en-US" sz="1400" b="1" dirty="0" smtClean="0">
                <a:latin typeface="Comic Sans MS" panose="030F0702030302020204" pitchFamily="66" charset="0"/>
              </a:rPr>
              <a:t>HRRN</a:t>
            </a:r>
            <a:r>
              <a:rPr lang="en-US" sz="1400" b="1" baseline="-25000" dirty="0" smtClean="0">
                <a:latin typeface="Comic Sans MS" panose="030F0702030302020204" pitchFamily="66" charset="0"/>
              </a:rPr>
              <a:t>5</a:t>
            </a:r>
            <a:r>
              <a:rPr lang="en-US" sz="1400" b="1" dirty="0" smtClean="0">
                <a:latin typeface="Comic Sans MS" panose="030F0702030302020204" pitchFamily="66" charset="0"/>
              </a:rPr>
              <a:t> </a:t>
            </a:r>
            <a:r>
              <a:rPr lang="en-US" sz="1400" b="1" dirty="0">
                <a:latin typeface="Comic Sans MS" panose="030F0702030302020204" pitchFamily="66" charset="0"/>
              </a:rPr>
              <a:t>= </a:t>
            </a:r>
            <a:r>
              <a:rPr lang="en-US" sz="1400" b="1" dirty="0" smtClean="0">
                <a:latin typeface="Comic Sans MS" panose="030F0702030302020204" pitchFamily="66" charset="0"/>
              </a:rPr>
              <a:t>(1 </a:t>
            </a:r>
            <a:r>
              <a:rPr lang="en-US" sz="1400" b="1" dirty="0">
                <a:latin typeface="Comic Sans MS" panose="030F0702030302020204" pitchFamily="66" charset="0"/>
              </a:rPr>
              <a:t>+ 2</a:t>
            </a:r>
            <a:r>
              <a:rPr lang="en-US" sz="1400" b="1" dirty="0" smtClean="0">
                <a:latin typeface="Comic Sans MS" panose="030F0702030302020204" pitchFamily="66" charset="0"/>
              </a:rPr>
              <a:t>) </a:t>
            </a:r>
            <a:r>
              <a:rPr lang="en-US" sz="1400" b="1" dirty="0">
                <a:latin typeface="Comic Sans MS" panose="030F0702030302020204" pitchFamily="66" charset="0"/>
              </a:rPr>
              <a:t>/ </a:t>
            </a:r>
            <a:r>
              <a:rPr lang="en-US" sz="1400" b="1" dirty="0" smtClean="0">
                <a:latin typeface="Comic Sans MS" panose="030F0702030302020204" pitchFamily="66" charset="0"/>
              </a:rPr>
              <a:t>2 </a:t>
            </a:r>
            <a:r>
              <a:rPr lang="en-US" sz="1400" b="1" dirty="0">
                <a:latin typeface="Comic Sans MS" panose="030F0702030302020204" pitchFamily="66" charset="0"/>
              </a:rPr>
              <a:t>= </a:t>
            </a:r>
            <a:r>
              <a:rPr lang="en-US" sz="1400" b="1" dirty="0" smtClean="0">
                <a:latin typeface="Comic Sans MS" panose="030F0702030302020204" pitchFamily="66" charset="0"/>
              </a:rPr>
              <a:t>1.5</a:t>
            </a:r>
            <a:endParaRPr lang="en-US" sz="1400" b="1" dirty="0">
              <a:latin typeface="Comic Sans MS" panose="030F0702030302020204" pitchFamily="66" charset="0"/>
            </a:endParaRPr>
          </a:p>
          <a:p>
            <a:endParaRPr lang="en-US" sz="1400" b="1" dirty="0">
              <a:latin typeface="Comic Sans MS" panose="030F0702030302020204" pitchFamily="66" charset="0"/>
            </a:endParaRPr>
          </a:p>
        </p:txBody>
      </p:sp>
      <p:sp>
        <p:nvSpPr>
          <p:cNvPr id="37" name="Rounded Rectangular Callout 36"/>
          <p:cNvSpPr/>
          <p:nvPr/>
        </p:nvSpPr>
        <p:spPr bwMode="auto">
          <a:xfrm>
            <a:off x="2675955" y="2523319"/>
            <a:ext cx="2790567" cy="576470"/>
          </a:xfrm>
          <a:prstGeom prst="wedgeRoundRectCallout">
            <a:avLst>
              <a:gd name="adj1" fmla="val 68137"/>
              <a:gd name="adj2" fmla="val 268771"/>
              <a:gd name="adj3" fmla="val 16667"/>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r>
              <a:rPr lang="en-US" sz="1400" b="1" dirty="0" smtClean="0">
                <a:latin typeface="Comic Sans MS" panose="030F0702030302020204" pitchFamily="66" charset="0"/>
              </a:rPr>
              <a:t>HRRN</a:t>
            </a:r>
            <a:r>
              <a:rPr lang="en-US" sz="1400" b="1" baseline="-25000" dirty="0" smtClean="0">
                <a:latin typeface="Comic Sans MS" panose="030F0702030302020204" pitchFamily="66" charset="0"/>
              </a:rPr>
              <a:t>4</a:t>
            </a:r>
            <a:r>
              <a:rPr lang="en-US" sz="1400" b="1" dirty="0" smtClean="0">
                <a:latin typeface="Comic Sans MS" panose="030F0702030302020204" pitchFamily="66" charset="0"/>
              </a:rPr>
              <a:t> </a:t>
            </a:r>
            <a:r>
              <a:rPr lang="en-US" sz="1400" b="1" dirty="0">
                <a:latin typeface="Comic Sans MS" panose="030F0702030302020204" pitchFamily="66" charset="0"/>
              </a:rPr>
              <a:t>= </a:t>
            </a:r>
            <a:r>
              <a:rPr lang="en-US" sz="1400" b="1" dirty="0" smtClean="0">
                <a:latin typeface="Comic Sans MS" panose="030F0702030302020204" pitchFamily="66" charset="0"/>
              </a:rPr>
              <a:t>(7 </a:t>
            </a:r>
            <a:r>
              <a:rPr lang="en-US" sz="1400" b="1" dirty="0">
                <a:latin typeface="Comic Sans MS" panose="030F0702030302020204" pitchFamily="66" charset="0"/>
              </a:rPr>
              <a:t>+ 5</a:t>
            </a:r>
            <a:r>
              <a:rPr lang="en-US" sz="1400" b="1" dirty="0" smtClean="0">
                <a:latin typeface="Comic Sans MS" panose="030F0702030302020204" pitchFamily="66" charset="0"/>
              </a:rPr>
              <a:t>) </a:t>
            </a:r>
            <a:r>
              <a:rPr lang="en-US" sz="1400" b="1" dirty="0">
                <a:latin typeface="Comic Sans MS" panose="030F0702030302020204" pitchFamily="66" charset="0"/>
              </a:rPr>
              <a:t>/ 5</a:t>
            </a:r>
            <a:r>
              <a:rPr lang="en-US" sz="1400" b="1" dirty="0" smtClean="0">
                <a:latin typeface="Comic Sans MS" panose="030F0702030302020204" pitchFamily="66" charset="0"/>
              </a:rPr>
              <a:t> </a:t>
            </a:r>
            <a:r>
              <a:rPr lang="en-US" sz="1400" b="1" dirty="0">
                <a:latin typeface="Comic Sans MS" panose="030F0702030302020204" pitchFamily="66" charset="0"/>
              </a:rPr>
              <a:t>= </a:t>
            </a:r>
            <a:r>
              <a:rPr lang="en-US" sz="1400" b="1" dirty="0" smtClean="0">
                <a:latin typeface="Comic Sans MS" panose="030F0702030302020204" pitchFamily="66" charset="0"/>
              </a:rPr>
              <a:t>2.4</a:t>
            </a:r>
            <a:endParaRPr lang="en-US" sz="1400" b="1" dirty="0">
              <a:latin typeface="Comic Sans MS" panose="030F0702030302020204" pitchFamily="66" charset="0"/>
            </a:endParaRPr>
          </a:p>
          <a:p>
            <a:r>
              <a:rPr lang="en-US" sz="1400" b="1" dirty="0" smtClean="0">
                <a:latin typeface="Comic Sans MS" panose="030F0702030302020204" pitchFamily="66" charset="0"/>
              </a:rPr>
              <a:t>HRRN</a:t>
            </a:r>
            <a:r>
              <a:rPr lang="en-US" sz="1400" b="1" baseline="-25000" dirty="0" smtClean="0">
                <a:latin typeface="Comic Sans MS" panose="030F0702030302020204" pitchFamily="66" charset="0"/>
              </a:rPr>
              <a:t>5</a:t>
            </a:r>
            <a:r>
              <a:rPr lang="en-US" sz="1400" b="1" dirty="0" smtClean="0">
                <a:latin typeface="Comic Sans MS" panose="030F0702030302020204" pitchFamily="66" charset="0"/>
              </a:rPr>
              <a:t> </a:t>
            </a:r>
            <a:r>
              <a:rPr lang="en-US" sz="1400" b="1" dirty="0">
                <a:latin typeface="Comic Sans MS" panose="030F0702030302020204" pitchFamily="66" charset="0"/>
              </a:rPr>
              <a:t>= </a:t>
            </a:r>
            <a:r>
              <a:rPr lang="en-US" sz="1400" b="1" dirty="0" smtClean="0">
                <a:latin typeface="Comic Sans MS" panose="030F0702030302020204" pitchFamily="66" charset="0"/>
              </a:rPr>
              <a:t>(5 </a:t>
            </a:r>
            <a:r>
              <a:rPr lang="en-US" sz="1400" b="1" dirty="0">
                <a:latin typeface="Comic Sans MS" panose="030F0702030302020204" pitchFamily="66" charset="0"/>
              </a:rPr>
              <a:t>+ </a:t>
            </a:r>
            <a:r>
              <a:rPr lang="en-US" sz="1400" b="1" dirty="0" smtClean="0">
                <a:latin typeface="Comic Sans MS" panose="030F0702030302020204" pitchFamily="66" charset="0"/>
              </a:rPr>
              <a:t>2) </a:t>
            </a:r>
            <a:r>
              <a:rPr lang="en-US" sz="1400" b="1" dirty="0">
                <a:latin typeface="Comic Sans MS" panose="030F0702030302020204" pitchFamily="66" charset="0"/>
              </a:rPr>
              <a:t>/ </a:t>
            </a:r>
            <a:r>
              <a:rPr lang="en-US" sz="1400" b="1" dirty="0" smtClean="0">
                <a:latin typeface="Comic Sans MS" panose="030F0702030302020204" pitchFamily="66" charset="0"/>
              </a:rPr>
              <a:t>2 </a:t>
            </a:r>
            <a:r>
              <a:rPr lang="en-US" sz="1400" b="1" dirty="0">
                <a:latin typeface="Comic Sans MS" panose="030F0702030302020204" pitchFamily="66" charset="0"/>
              </a:rPr>
              <a:t>= </a:t>
            </a:r>
            <a:r>
              <a:rPr lang="en-US" sz="1400" b="1" dirty="0" smtClean="0">
                <a:latin typeface="Comic Sans MS" panose="030F0702030302020204" pitchFamily="66" charset="0"/>
              </a:rPr>
              <a:t>3.5</a:t>
            </a:r>
            <a:endParaRPr lang="en-US" sz="1400" b="1" dirty="0">
              <a:latin typeface="Comic Sans MS" panose="030F0702030302020204" pitchFamily="66" charset="0"/>
            </a:endParaRPr>
          </a:p>
        </p:txBody>
      </p:sp>
      <p:grpSp>
        <p:nvGrpSpPr>
          <p:cNvPr id="39" name="Group 38"/>
          <p:cNvGrpSpPr/>
          <p:nvPr/>
        </p:nvGrpSpPr>
        <p:grpSpPr>
          <a:xfrm>
            <a:off x="516627" y="1439086"/>
            <a:ext cx="5406887" cy="2375452"/>
            <a:chOff x="467139" y="3091071"/>
            <a:chExt cx="5406887" cy="2375452"/>
          </a:xfrm>
        </p:grpSpPr>
        <p:sp>
          <p:nvSpPr>
            <p:cNvPr id="40" name="Rectangle 39"/>
            <p:cNvSpPr/>
            <p:nvPr/>
          </p:nvSpPr>
          <p:spPr bwMode="auto">
            <a:xfrm>
              <a:off x="467139" y="3091071"/>
              <a:ext cx="5406887" cy="237545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1" name="Rectangle 3"/>
            <p:cNvSpPr txBox="1">
              <a:spLocks noChangeArrowheads="1"/>
            </p:cNvSpPr>
            <p:nvPr/>
          </p:nvSpPr>
          <p:spPr bwMode="auto">
            <a:xfrm>
              <a:off x="542635" y="3168664"/>
              <a:ext cx="5331391" cy="2297858"/>
            </a:xfrm>
            <a:prstGeom prst="rect">
              <a:avLst/>
            </a:prstGeom>
            <a:solidFill>
              <a:schemeClr val="accent1"/>
            </a:solidFill>
            <a:ln>
              <a:noFill/>
            </a:ln>
            <a:effectLs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sz="1600" kern="0" dirty="0" smtClean="0"/>
                <a:t>Non-preemptive, similar to Shortest Job Next (SJN) but without starvation.</a:t>
              </a:r>
            </a:p>
            <a:p>
              <a:r>
                <a:rPr lang="en-US" sz="1600" kern="0" dirty="0" smtClean="0"/>
                <a:t>Attractive approach to scheduling because it accounts for the age of a process.</a:t>
              </a:r>
            </a:p>
            <a:p>
              <a:r>
                <a:rPr lang="en-US" sz="1600" kern="0" dirty="0" smtClean="0"/>
                <a:t>While </a:t>
              </a:r>
              <a:r>
                <a:rPr lang="en-US" sz="1600" u="sng" kern="0" dirty="0" smtClean="0"/>
                <a:t>shorter jobs are favored </a:t>
              </a:r>
              <a:r>
                <a:rPr lang="en-US" sz="1600" kern="0" dirty="0" smtClean="0"/>
                <a:t>(a smaller denominator yields a larger ratio), aging without service increases the ratio so that a longer process will eventually get past competing shorter jobs.</a:t>
              </a:r>
              <a:endParaRPr lang="en-US" sz="1600" kern="0" dirty="0"/>
            </a:p>
          </p:txBody>
        </p:sp>
      </p:grpSp>
    </p:spTree>
    <p:extLst>
      <p:ext uri="{BB962C8B-B14F-4D97-AF65-F5344CB8AC3E}">
        <p14:creationId xmlns:p14="http://schemas.microsoft.com/office/powerpoint/2010/main" val="25463453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6994" name="Rectangle 2"/>
          <p:cNvSpPr>
            <a:spLocks noGrp="1" noChangeArrowheads="1"/>
          </p:cNvSpPr>
          <p:nvPr>
            <p:ph type="title"/>
          </p:nvPr>
        </p:nvSpPr>
        <p:spPr>
          <a:xfrm>
            <a:off x="1143000" y="427038"/>
            <a:ext cx="3776663" cy="658812"/>
          </a:xfrm>
        </p:spPr>
        <p:txBody>
          <a:bodyPr/>
          <a:lstStyle/>
          <a:p>
            <a:r>
              <a:rPr lang="en-US"/>
              <a:t>Comparisons</a:t>
            </a:r>
          </a:p>
        </p:txBody>
      </p:sp>
      <p:sp>
        <p:nvSpPr>
          <p:cNvPr id="2516995" name="Rectangle 3"/>
          <p:cNvSpPr>
            <a:spLocks noChangeArrowheads="1"/>
          </p:cNvSpPr>
          <p:nvPr/>
        </p:nvSpPr>
        <p:spPr bwMode="auto">
          <a:xfrm>
            <a:off x="4356100" y="1475666"/>
            <a:ext cx="4132263" cy="48157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6996" name="Rectangle 4"/>
          <p:cNvSpPr>
            <a:spLocks noChangeArrowheads="1"/>
          </p:cNvSpPr>
          <p:nvPr/>
        </p:nvSpPr>
        <p:spPr bwMode="auto">
          <a:xfrm>
            <a:off x="5708650" y="1453372"/>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P1</a:t>
            </a:r>
            <a:endParaRPr lang="en-US" sz="1800" b="1">
              <a:latin typeface="Times New Roman" pitchFamily="18" charset="0"/>
            </a:endParaRPr>
          </a:p>
        </p:txBody>
      </p:sp>
      <p:sp>
        <p:nvSpPr>
          <p:cNvPr id="2516997" name="Rectangle 5"/>
          <p:cNvSpPr>
            <a:spLocks noChangeArrowheads="1"/>
          </p:cNvSpPr>
          <p:nvPr/>
        </p:nvSpPr>
        <p:spPr bwMode="auto">
          <a:xfrm>
            <a:off x="6197600" y="1453372"/>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P2</a:t>
            </a:r>
            <a:endParaRPr lang="en-US" sz="1800" b="1">
              <a:latin typeface="Times New Roman" pitchFamily="18" charset="0"/>
            </a:endParaRPr>
          </a:p>
        </p:txBody>
      </p:sp>
      <p:sp>
        <p:nvSpPr>
          <p:cNvPr id="2516998" name="Rectangle 6"/>
          <p:cNvSpPr>
            <a:spLocks noChangeArrowheads="1"/>
          </p:cNvSpPr>
          <p:nvPr/>
        </p:nvSpPr>
        <p:spPr bwMode="auto">
          <a:xfrm>
            <a:off x="6686550" y="1453372"/>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P3</a:t>
            </a:r>
            <a:endParaRPr lang="en-US" sz="1800" b="1">
              <a:latin typeface="Times New Roman" pitchFamily="18" charset="0"/>
            </a:endParaRPr>
          </a:p>
        </p:txBody>
      </p:sp>
      <p:sp>
        <p:nvSpPr>
          <p:cNvPr id="2516999" name="Rectangle 7"/>
          <p:cNvSpPr>
            <a:spLocks noChangeArrowheads="1"/>
          </p:cNvSpPr>
          <p:nvPr/>
        </p:nvSpPr>
        <p:spPr bwMode="auto">
          <a:xfrm>
            <a:off x="7175500" y="1453372"/>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P4</a:t>
            </a:r>
            <a:endParaRPr lang="en-US" sz="1800" b="1">
              <a:latin typeface="Times New Roman" pitchFamily="18" charset="0"/>
            </a:endParaRPr>
          </a:p>
        </p:txBody>
      </p:sp>
      <p:sp>
        <p:nvSpPr>
          <p:cNvPr id="2517000" name="Rectangle 8"/>
          <p:cNvSpPr>
            <a:spLocks noChangeArrowheads="1"/>
          </p:cNvSpPr>
          <p:nvPr/>
        </p:nvSpPr>
        <p:spPr bwMode="auto">
          <a:xfrm>
            <a:off x="7662863" y="1453372"/>
            <a:ext cx="1714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P5</a:t>
            </a:r>
            <a:endParaRPr lang="en-US" sz="1800" b="1">
              <a:latin typeface="Times New Roman" pitchFamily="18" charset="0"/>
            </a:endParaRPr>
          </a:p>
        </p:txBody>
      </p:sp>
      <p:sp>
        <p:nvSpPr>
          <p:cNvPr id="2517001" name="Rectangle 9"/>
          <p:cNvSpPr>
            <a:spLocks noChangeArrowheads="1"/>
          </p:cNvSpPr>
          <p:nvPr/>
        </p:nvSpPr>
        <p:spPr bwMode="auto">
          <a:xfrm>
            <a:off x="8066725" y="1453372"/>
            <a:ext cx="36067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Mean</a:t>
            </a:r>
            <a:endParaRPr lang="en-US" sz="1800" b="1">
              <a:latin typeface="Times New Roman" pitchFamily="18" charset="0"/>
            </a:endParaRPr>
          </a:p>
        </p:txBody>
      </p:sp>
      <p:sp>
        <p:nvSpPr>
          <p:cNvPr id="2517002" name="Rectangle 10"/>
          <p:cNvSpPr>
            <a:spLocks noChangeArrowheads="1"/>
          </p:cNvSpPr>
          <p:nvPr/>
        </p:nvSpPr>
        <p:spPr bwMode="auto">
          <a:xfrm>
            <a:off x="5046095" y="1624822"/>
            <a:ext cx="44563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Arrival</a:t>
            </a:r>
            <a:endParaRPr lang="en-US" sz="1800" b="1">
              <a:latin typeface="Times New Roman" pitchFamily="18" charset="0"/>
            </a:endParaRPr>
          </a:p>
        </p:txBody>
      </p:sp>
      <p:sp>
        <p:nvSpPr>
          <p:cNvPr id="2517003" name="Rectangle 11"/>
          <p:cNvSpPr>
            <a:spLocks noChangeArrowheads="1"/>
          </p:cNvSpPr>
          <p:nvPr/>
        </p:nvSpPr>
        <p:spPr bwMode="auto">
          <a:xfrm>
            <a:off x="5805108" y="1624822"/>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0</a:t>
            </a:r>
            <a:endParaRPr lang="en-US" sz="1800" b="1">
              <a:latin typeface="Times New Roman" pitchFamily="18" charset="0"/>
            </a:endParaRPr>
          </a:p>
        </p:txBody>
      </p:sp>
      <p:sp>
        <p:nvSpPr>
          <p:cNvPr id="2517004" name="Rectangle 12"/>
          <p:cNvSpPr>
            <a:spLocks noChangeArrowheads="1"/>
          </p:cNvSpPr>
          <p:nvPr/>
        </p:nvSpPr>
        <p:spPr bwMode="auto">
          <a:xfrm>
            <a:off x="6294058" y="1624822"/>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a:t>
            </a:r>
            <a:endParaRPr lang="en-US" sz="1800" b="1">
              <a:latin typeface="Times New Roman" pitchFamily="18" charset="0"/>
            </a:endParaRPr>
          </a:p>
        </p:txBody>
      </p:sp>
      <p:sp>
        <p:nvSpPr>
          <p:cNvPr id="2517005" name="Rectangle 13"/>
          <p:cNvSpPr>
            <a:spLocks noChangeArrowheads="1"/>
          </p:cNvSpPr>
          <p:nvPr/>
        </p:nvSpPr>
        <p:spPr bwMode="auto">
          <a:xfrm>
            <a:off x="6783008" y="1624822"/>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4</a:t>
            </a:r>
            <a:endParaRPr lang="en-US" sz="1800" b="1">
              <a:latin typeface="Times New Roman" pitchFamily="18" charset="0"/>
            </a:endParaRPr>
          </a:p>
        </p:txBody>
      </p:sp>
      <p:sp>
        <p:nvSpPr>
          <p:cNvPr id="2517006" name="Rectangle 14"/>
          <p:cNvSpPr>
            <a:spLocks noChangeArrowheads="1"/>
          </p:cNvSpPr>
          <p:nvPr/>
        </p:nvSpPr>
        <p:spPr bwMode="auto">
          <a:xfrm>
            <a:off x="7270750" y="1624822"/>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6</a:t>
            </a:r>
            <a:endParaRPr lang="en-US" sz="1800" b="1">
              <a:latin typeface="Times New Roman" pitchFamily="18" charset="0"/>
            </a:endParaRPr>
          </a:p>
        </p:txBody>
      </p:sp>
      <p:sp>
        <p:nvSpPr>
          <p:cNvPr id="2517007" name="Rectangle 15"/>
          <p:cNvSpPr>
            <a:spLocks noChangeArrowheads="1"/>
          </p:cNvSpPr>
          <p:nvPr/>
        </p:nvSpPr>
        <p:spPr bwMode="auto">
          <a:xfrm>
            <a:off x="7759700" y="1624822"/>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8</a:t>
            </a:r>
            <a:endParaRPr lang="en-US" sz="1800" b="1">
              <a:latin typeface="Times New Roman" pitchFamily="18" charset="0"/>
            </a:endParaRPr>
          </a:p>
        </p:txBody>
      </p:sp>
      <p:sp>
        <p:nvSpPr>
          <p:cNvPr id="2517008" name="Rectangle 16"/>
          <p:cNvSpPr>
            <a:spLocks noChangeArrowheads="1"/>
          </p:cNvSpPr>
          <p:nvPr/>
        </p:nvSpPr>
        <p:spPr bwMode="auto">
          <a:xfrm>
            <a:off x="4598522" y="1837615"/>
            <a:ext cx="8688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Service Time</a:t>
            </a:r>
            <a:endParaRPr lang="en-US" sz="1800" b="1">
              <a:latin typeface="Times New Roman" pitchFamily="18" charset="0"/>
            </a:endParaRPr>
          </a:p>
        </p:txBody>
      </p:sp>
      <p:sp>
        <p:nvSpPr>
          <p:cNvPr id="2517009" name="Rectangle 17"/>
          <p:cNvSpPr>
            <a:spLocks noChangeArrowheads="1"/>
          </p:cNvSpPr>
          <p:nvPr/>
        </p:nvSpPr>
        <p:spPr bwMode="auto">
          <a:xfrm>
            <a:off x="5805108" y="1837615"/>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010" name="Rectangle 18"/>
          <p:cNvSpPr>
            <a:spLocks noChangeArrowheads="1"/>
          </p:cNvSpPr>
          <p:nvPr/>
        </p:nvSpPr>
        <p:spPr bwMode="auto">
          <a:xfrm>
            <a:off x="6294058" y="1837615"/>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6</a:t>
            </a:r>
            <a:endParaRPr lang="en-US" sz="1800" b="1">
              <a:latin typeface="Times New Roman" pitchFamily="18" charset="0"/>
            </a:endParaRPr>
          </a:p>
        </p:txBody>
      </p:sp>
      <p:sp>
        <p:nvSpPr>
          <p:cNvPr id="2517011" name="Rectangle 19"/>
          <p:cNvSpPr>
            <a:spLocks noChangeArrowheads="1"/>
          </p:cNvSpPr>
          <p:nvPr/>
        </p:nvSpPr>
        <p:spPr bwMode="auto">
          <a:xfrm>
            <a:off x="6783008" y="1837615"/>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4</a:t>
            </a:r>
            <a:endParaRPr lang="en-US" sz="1800" b="1">
              <a:latin typeface="Times New Roman" pitchFamily="18" charset="0"/>
            </a:endParaRPr>
          </a:p>
        </p:txBody>
      </p:sp>
      <p:sp>
        <p:nvSpPr>
          <p:cNvPr id="2517012" name="Rectangle 20"/>
          <p:cNvSpPr>
            <a:spLocks noChangeArrowheads="1"/>
          </p:cNvSpPr>
          <p:nvPr/>
        </p:nvSpPr>
        <p:spPr bwMode="auto">
          <a:xfrm>
            <a:off x="7270750" y="183761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5</a:t>
            </a:r>
            <a:endParaRPr lang="en-US" sz="1800" b="1">
              <a:latin typeface="Times New Roman" pitchFamily="18" charset="0"/>
            </a:endParaRPr>
          </a:p>
        </p:txBody>
      </p:sp>
      <p:sp>
        <p:nvSpPr>
          <p:cNvPr id="2517013" name="Rectangle 21"/>
          <p:cNvSpPr>
            <a:spLocks noChangeArrowheads="1"/>
          </p:cNvSpPr>
          <p:nvPr/>
        </p:nvSpPr>
        <p:spPr bwMode="auto">
          <a:xfrm>
            <a:off x="7759700" y="1837615"/>
            <a:ext cx="77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a:t>
            </a:r>
            <a:endParaRPr lang="en-US" sz="1800" b="1">
              <a:latin typeface="Times New Roman" pitchFamily="18" charset="0"/>
            </a:endParaRPr>
          </a:p>
        </p:txBody>
      </p:sp>
      <p:sp>
        <p:nvSpPr>
          <p:cNvPr id="2517014" name="Line 22"/>
          <p:cNvSpPr>
            <a:spLocks noChangeShapeType="1"/>
          </p:cNvSpPr>
          <p:nvPr/>
        </p:nvSpPr>
        <p:spPr bwMode="auto">
          <a:xfrm>
            <a:off x="5535613" y="1475665"/>
            <a:ext cx="793" cy="46497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15" name="Line 23"/>
          <p:cNvSpPr>
            <a:spLocks noChangeShapeType="1"/>
          </p:cNvSpPr>
          <p:nvPr/>
        </p:nvSpPr>
        <p:spPr bwMode="auto">
          <a:xfrm>
            <a:off x="4356100" y="1475666"/>
            <a:ext cx="1588" cy="46497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16" name="Line 24"/>
          <p:cNvSpPr>
            <a:spLocks noChangeShapeType="1"/>
          </p:cNvSpPr>
          <p:nvPr/>
        </p:nvSpPr>
        <p:spPr bwMode="auto">
          <a:xfrm>
            <a:off x="5956300" y="1475666"/>
            <a:ext cx="1588" cy="46497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17" name="Line 25"/>
          <p:cNvSpPr>
            <a:spLocks noChangeShapeType="1"/>
          </p:cNvSpPr>
          <p:nvPr/>
        </p:nvSpPr>
        <p:spPr bwMode="auto">
          <a:xfrm flipH="1">
            <a:off x="6437312" y="1475666"/>
            <a:ext cx="7938" cy="46497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18" name="Line 26"/>
          <p:cNvSpPr>
            <a:spLocks noChangeShapeType="1"/>
          </p:cNvSpPr>
          <p:nvPr/>
        </p:nvSpPr>
        <p:spPr bwMode="auto">
          <a:xfrm>
            <a:off x="6934200" y="1475666"/>
            <a:ext cx="1588" cy="46497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19" name="Line 27"/>
          <p:cNvSpPr>
            <a:spLocks noChangeShapeType="1"/>
          </p:cNvSpPr>
          <p:nvPr/>
        </p:nvSpPr>
        <p:spPr bwMode="auto">
          <a:xfrm>
            <a:off x="7413418" y="1453372"/>
            <a:ext cx="0" cy="370799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17020" name="Line 28"/>
          <p:cNvSpPr>
            <a:spLocks noChangeShapeType="1"/>
          </p:cNvSpPr>
          <p:nvPr/>
        </p:nvSpPr>
        <p:spPr bwMode="auto">
          <a:xfrm>
            <a:off x="7912100" y="1475666"/>
            <a:ext cx="0" cy="46497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21" name="Line 29"/>
          <p:cNvSpPr>
            <a:spLocks noChangeShapeType="1"/>
          </p:cNvSpPr>
          <p:nvPr/>
        </p:nvSpPr>
        <p:spPr bwMode="auto">
          <a:xfrm>
            <a:off x="8489950" y="1475666"/>
            <a:ext cx="1588" cy="46497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22" name="Line 30"/>
          <p:cNvSpPr>
            <a:spLocks noChangeShapeType="1"/>
          </p:cNvSpPr>
          <p:nvPr/>
        </p:nvSpPr>
        <p:spPr bwMode="auto">
          <a:xfrm>
            <a:off x="4356100" y="1435909"/>
            <a:ext cx="4152900"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23" name="Line 31"/>
          <p:cNvSpPr>
            <a:spLocks noChangeShapeType="1"/>
          </p:cNvSpPr>
          <p:nvPr/>
        </p:nvSpPr>
        <p:spPr bwMode="auto">
          <a:xfrm>
            <a:off x="4356100" y="1607359"/>
            <a:ext cx="4152900"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24" name="Line 32"/>
          <p:cNvSpPr>
            <a:spLocks noChangeShapeType="1"/>
          </p:cNvSpPr>
          <p:nvPr/>
        </p:nvSpPr>
        <p:spPr bwMode="auto">
          <a:xfrm>
            <a:off x="4356100" y="1820153"/>
            <a:ext cx="4152900"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25" name="Rectangle 33"/>
          <p:cNvSpPr>
            <a:spLocks noChangeArrowheads="1"/>
          </p:cNvSpPr>
          <p:nvPr/>
        </p:nvSpPr>
        <p:spPr bwMode="auto">
          <a:xfrm>
            <a:off x="4356100" y="1820153"/>
            <a:ext cx="4162425" cy="79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grpSp>
        <p:nvGrpSpPr>
          <p:cNvPr id="2517026" name="Group 34"/>
          <p:cNvGrpSpPr>
            <a:grpSpLocks/>
          </p:cNvGrpSpPr>
          <p:nvPr/>
        </p:nvGrpSpPr>
        <p:grpSpPr bwMode="auto">
          <a:xfrm>
            <a:off x="4356100" y="2010720"/>
            <a:ext cx="4162425" cy="725486"/>
            <a:chOff x="2494" y="448"/>
            <a:chExt cx="2622" cy="457"/>
          </a:xfrm>
        </p:grpSpPr>
        <p:sp>
          <p:nvSpPr>
            <p:cNvPr id="2517027" name="Rectangle 35"/>
            <p:cNvSpPr>
              <a:spLocks noChangeArrowheads="1"/>
            </p:cNvSpPr>
            <p:nvPr/>
          </p:nvSpPr>
          <p:spPr bwMode="auto">
            <a:xfrm>
              <a:off x="2521" y="448"/>
              <a:ext cx="3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b="1" dirty="0">
                  <a:solidFill>
                    <a:srgbClr val="000000"/>
                  </a:solidFill>
                  <a:latin typeface="Arial" pitchFamily="34" charset="0"/>
                </a:rPr>
                <a:t>FCFS </a:t>
              </a:r>
              <a:endParaRPr lang="en-US" sz="1400" b="1" dirty="0">
                <a:latin typeface="Times New Roman" pitchFamily="18" charset="0"/>
              </a:endParaRPr>
            </a:p>
          </p:txBody>
        </p:sp>
        <p:sp>
          <p:nvSpPr>
            <p:cNvPr id="2517028" name="Rectangle 36"/>
            <p:cNvSpPr>
              <a:spLocks noChangeArrowheads="1"/>
            </p:cNvSpPr>
            <p:nvPr/>
          </p:nvSpPr>
          <p:spPr bwMode="auto">
            <a:xfrm>
              <a:off x="2945" y="581"/>
              <a:ext cx="26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Finish</a:t>
              </a:r>
              <a:endParaRPr lang="en-US" sz="1800" b="1">
                <a:latin typeface="Times New Roman" pitchFamily="18" charset="0"/>
              </a:endParaRPr>
            </a:p>
          </p:txBody>
        </p:sp>
        <p:sp>
          <p:nvSpPr>
            <p:cNvPr id="2517029" name="Rectangle 37"/>
            <p:cNvSpPr>
              <a:spLocks noChangeArrowheads="1"/>
            </p:cNvSpPr>
            <p:nvPr/>
          </p:nvSpPr>
          <p:spPr bwMode="auto">
            <a:xfrm>
              <a:off x="3407" y="58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030" name="Rectangle 38"/>
            <p:cNvSpPr>
              <a:spLocks noChangeArrowheads="1"/>
            </p:cNvSpPr>
            <p:nvPr/>
          </p:nvSpPr>
          <p:spPr bwMode="auto">
            <a:xfrm>
              <a:off x="3715" y="58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9</a:t>
              </a:r>
              <a:endParaRPr lang="en-US" sz="1800" b="1">
                <a:latin typeface="Times New Roman" pitchFamily="18" charset="0"/>
              </a:endParaRPr>
            </a:p>
          </p:txBody>
        </p:sp>
        <p:sp>
          <p:nvSpPr>
            <p:cNvPr id="2517031" name="Rectangle 39"/>
            <p:cNvSpPr>
              <a:spLocks noChangeArrowheads="1"/>
            </p:cNvSpPr>
            <p:nvPr/>
          </p:nvSpPr>
          <p:spPr bwMode="auto">
            <a:xfrm>
              <a:off x="3972" y="58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13</a:t>
              </a:r>
              <a:endParaRPr lang="en-US" sz="1800" b="1">
                <a:latin typeface="Times New Roman" pitchFamily="18" charset="0"/>
              </a:endParaRPr>
            </a:p>
          </p:txBody>
        </p:sp>
        <p:sp>
          <p:nvSpPr>
            <p:cNvPr id="2517032" name="Rectangle 40"/>
            <p:cNvSpPr>
              <a:spLocks noChangeArrowheads="1"/>
            </p:cNvSpPr>
            <p:nvPr/>
          </p:nvSpPr>
          <p:spPr bwMode="auto">
            <a:xfrm>
              <a:off x="4280" y="58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18</a:t>
              </a:r>
              <a:endParaRPr lang="en-US" sz="1800" b="1">
                <a:latin typeface="Times New Roman" pitchFamily="18" charset="0"/>
              </a:endParaRPr>
            </a:p>
          </p:txBody>
        </p:sp>
        <p:sp>
          <p:nvSpPr>
            <p:cNvPr id="2517033" name="Rectangle 41"/>
            <p:cNvSpPr>
              <a:spLocks noChangeArrowheads="1"/>
            </p:cNvSpPr>
            <p:nvPr/>
          </p:nvSpPr>
          <p:spPr bwMode="auto">
            <a:xfrm>
              <a:off x="4588" y="58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20</a:t>
              </a:r>
              <a:endParaRPr lang="en-US" sz="1800" b="1">
                <a:latin typeface="Times New Roman" pitchFamily="18" charset="0"/>
              </a:endParaRPr>
            </a:p>
          </p:txBody>
        </p:sp>
        <p:sp>
          <p:nvSpPr>
            <p:cNvPr id="2517034" name="Rectangle 42"/>
            <p:cNvSpPr>
              <a:spLocks noChangeArrowheads="1"/>
            </p:cNvSpPr>
            <p:nvPr/>
          </p:nvSpPr>
          <p:spPr bwMode="auto">
            <a:xfrm>
              <a:off x="2694" y="689"/>
              <a:ext cx="5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Turnaround</a:t>
              </a:r>
              <a:endParaRPr lang="en-US" sz="1800" b="1">
                <a:latin typeface="Times New Roman" pitchFamily="18" charset="0"/>
              </a:endParaRPr>
            </a:p>
          </p:txBody>
        </p:sp>
        <p:sp>
          <p:nvSpPr>
            <p:cNvPr id="2517035" name="Rectangle 43"/>
            <p:cNvSpPr>
              <a:spLocks noChangeArrowheads="1"/>
            </p:cNvSpPr>
            <p:nvPr/>
          </p:nvSpPr>
          <p:spPr bwMode="auto">
            <a:xfrm>
              <a:off x="3407" y="68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036" name="Rectangle 44"/>
            <p:cNvSpPr>
              <a:spLocks noChangeArrowheads="1"/>
            </p:cNvSpPr>
            <p:nvPr/>
          </p:nvSpPr>
          <p:spPr bwMode="auto">
            <a:xfrm>
              <a:off x="3715" y="68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7</a:t>
              </a:r>
              <a:endParaRPr lang="en-US" sz="1800" b="1">
                <a:latin typeface="Times New Roman" pitchFamily="18" charset="0"/>
              </a:endParaRPr>
            </a:p>
          </p:txBody>
        </p:sp>
        <p:sp>
          <p:nvSpPr>
            <p:cNvPr id="2517037" name="Rectangle 45"/>
            <p:cNvSpPr>
              <a:spLocks noChangeArrowheads="1"/>
            </p:cNvSpPr>
            <p:nvPr/>
          </p:nvSpPr>
          <p:spPr bwMode="auto">
            <a:xfrm>
              <a:off x="4023" y="68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9</a:t>
              </a:r>
              <a:endParaRPr lang="en-US" sz="1800" b="1">
                <a:latin typeface="Times New Roman" pitchFamily="18" charset="0"/>
              </a:endParaRPr>
            </a:p>
          </p:txBody>
        </p:sp>
        <p:sp>
          <p:nvSpPr>
            <p:cNvPr id="2517038" name="Rectangle 46"/>
            <p:cNvSpPr>
              <a:spLocks noChangeArrowheads="1"/>
            </p:cNvSpPr>
            <p:nvPr/>
          </p:nvSpPr>
          <p:spPr bwMode="auto">
            <a:xfrm>
              <a:off x="4280" y="68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12</a:t>
              </a:r>
              <a:endParaRPr lang="en-US" sz="1800" b="1">
                <a:latin typeface="Times New Roman" pitchFamily="18" charset="0"/>
              </a:endParaRPr>
            </a:p>
          </p:txBody>
        </p:sp>
        <p:sp>
          <p:nvSpPr>
            <p:cNvPr id="2517039" name="Rectangle 47"/>
            <p:cNvSpPr>
              <a:spLocks noChangeArrowheads="1"/>
            </p:cNvSpPr>
            <p:nvPr/>
          </p:nvSpPr>
          <p:spPr bwMode="auto">
            <a:xfrm>
              <a:off x="4588" y="68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12</a:t>
              </a:r>
              <a:endParaRPr lang="en-US" sz="1800" b="1">
                <a:latin typeface="Times New Roman" pitchFamily="18" charset="0"/>
              </a:endParaRPr>
            </a:p>
          </p:txBody>
        </p:sp>
        <p:sp>
          <p:nvSpPr>
            <p:cNvPr id="2517040" name="Rectangle 48"/>
            <p:cNvSpPr>
              <a:spLocks noChangeArrowheads="1"/>
            </p:cNvSpPr>
            <p:nvPr/>
          </p:nvSpPr>
          <p:spPr bwMode="auto">
            <a:xfrm>
              <a:off x="4880" y="68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8.60</a:t>
              </a:r>
              <a:endParaRPr lang="en-US" sz="1800" b="1">
                <a:latin typeface="Times New Roman" pitchFamily="18" charset="0"/>
              </a:endParaRPr>
            </a:p>
          </p:txBody>
        </p:sp>
        <p:sp>
          <p:nvSpPr>
            <p:cNvPr id="2517041" name="Rectangle 49"/>
            <p:cNvSpPr>
              <a:spLocks noChangeArrowheads="1"/>
            </p:cNvSpPr>
            <p:nvPr/>
          </p:nvSpPr>
          <p:spPr bwMode="auto">
            <a:xfrm>
              <a:off x="2928" y="798"/>
              <a:ext cx="2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Tr / Ts</a:t>
              </a:r>
              <a:endParaRPr lang="en-US" sz="1800" b="1">
                <a:latin typeface="Times New Roman" pitchFamily="18" charset="0"/>
              </a:endParaRPr>
            </a:p>
          </p:txBody>
        </p:sp>
        <p:sp>
          <p:nvSpPr>
            <p:cNvPr id="2517042" name="Rectangle 50"/>
            <p:cNvSpPr>
              <a:spLocks noChangeArrowheads="1"/>
            </p:cNvSpPr>
            <p:nvPr/>
          </p:nvSpPr>
          <p:spPr bwMode="auto">
            <a:xfrm>
              <a:off x="3284"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1.00</a:t>
              </a:r>
              <a:endParaRPr lang="en-US" sz="1800" b="1">
                <a:latin typeface="Times New Roman" pitchFamily="18" charset="0"/>
              </a:endParaRPr>
            </a:p>
          </p:txBody>
        </p:sp>
        <p:sp>
          <p:nvSpPr>
            <p:cNvPr id="2517043" name="Rectangle 51"/>
            <p:cNvSpPr>
              <a:spLocks noChangeArrowheads="1"/>
            </p:cNvSpPr>
            <p:nvPr/>
          </p:nvSpPr>
          <p:spPr bwMode="auto">
            <a:xfrm>
              <a:off x="3591"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1.17</a:t>
              </a:r>
              <a:endParaRPr lang="en-US" sz="1800" b="1">
                <a:latin typeface="Times New Roman" pitchFamily="18" charset="0"/>
              </a:endParaRPr>
            </a:p>
          </p:txBody>
        </p:sp>
        <p:sp>
          <p:nvSpPr>
            <p:cNvPr id="2517044" name="Rectangle 52"/>
            <p:cNvSpPr>
              <a:spLocks noChangeArrowheads="1"/>
            </p:cNvSpPr>
            <p:nvPr/>
          </p:nvSpPr>
          <p:spPr bwMode="auto">
            <a:xfrm>
              <a:off x="3899"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2.25</a:t>
              </a:r>
              <a:endParaRPr lang="en-US" sz="1800" b="1">
                <a:latin typeface="Times New Roman" pitchFamily="18" charset="0"/>
              </a:endParaRPr>
            </a:p>
          </p:txBody>
        </p:sp>
        <p:sp>
          <p:nvSpPr>
            <p:cNvPr id="2517045" name="Rectangle 53"/>
            <p:cNvSpPr>
              <a:spLocks noChangeArrowheads="1"/>
            </p:cNvSpPr>
            <p:nvPr/>
          </p:nvSpPr>
          <p:spPr bwMode="auto">
            <a:xfrm>
              <a:off x="4207"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2.40</a:t>
              </a:r>
              <a:endParaRPr lang="en-US" sz="1800" b="1">
                <a:latin typeface="Times New Roman" pitchFamily="18" charset="0"/>
              </a:endParaRPr>
            </a:p>
          </p:txBody>
        </p:sp>
        <p:sp>
          <p:nvSpPr>
            <p:cNvPr id="2517046" name="Rectangle 54"/>
            <p:cNvSpPr>
              <a:spLocks noChangeArrowheads="1"/>
            </p:cNvSpPr>
            <p:nvPr/>
          </p:nvSpPr>
          <p:spPr bwMode="auto">
            <a:xfrm>
              <a:off x="4515"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6.00</a:t>
              </a:r>
              <a:endParaRPr lang="en-US" sz="1800" b="1">
                <a:latin typeface="Times New Roman" pitchFamily="18" charset="0"/>
              </a:endParaRPr>
            </a:p>
          </p:txBody>
        </p:sp>
        <p:sp>
          <p:nvSpPr>
            <p:cNvPr id="2517047" name="Rectangle 55"/>
            <p:cNvSpPr>
              <a:spLocks noChangeArrowheads="1"/>
            </p:cNvSpPr>
            <p:nvPr/>
          </p:nvSpPr>
          <p:spPr bwMode="auto">
            <a:xfrm>
              <a:off x="4880" y="798"/>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2.56</a:t>
              </a:r>
              <a:endParaRPr lang="en-US" sz="1800" b="1">
                <a:latin typeface="Times New Roman" pitchFamily="18" charset="0"/>
              </a:endParaRPr>
            </a:p>
          </p:txBody>
        </p:sp>
        <p:sp>
          <p:nvSpPr>
            <p:cNvPr id="2517048" name="Line 56"/>
            <p:cNvSpPr>
              <a:spLocks noChangeShapeType="1"/>
            </p:cNvSpPr>
            <p:nvPr/>
          </p:nvSpPr>
          <p:spPr bwMode="auto">
            <a:xfrm>
              <a:off x="2494" y="461"/>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49" name="Rectangle 57"/>
            <p:cNvSpPr>
              <a:spLocks noChangeArrowheads="1"/>
            </p:cNvSpPr>
            <p:nvPr/>
          </p:nvSpPr>
          <p:spPr bwMode="auto">
            <a:xfrm>
              <a:off x="2494" y="570"/>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050" name="Rectangle 58"/>
            <p:cNvSpPr>
              <a:spLocks noChangeArrowheads="1"/>
            </p:cNvSpPr>
            <p:nvPr/>
          </p:nvSpPr>
          <p:spPr bwMode="auto">
            <a:xfrm>
              <a:off x="2494" y="678"/>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051" name="Line 59"/>
            <p:cNvSpPr>
              <a:spLocks noChangeShapeType="1"/>
            </p:cNvSpPr>
            <p:nvPr/>
          </p:nvSpPr>
          <p:spPr bwMode="auto">
            <a:xfrm>
              <a:off x="2494" y="787"/>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52" name="Line 60"/>
            <p:cNvSpPr>
              <a:spLocks noChangeShapeType="1"/>
            </p:cNvSpPr>
            <p:nvPr/>
          </p:nvSpPr>
          <p:spPr bwMode="auto">
            <a:xfrm>
              <a:off x="2494" y="895"/>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grpSp>
      <p:grpSp>
        <p:nvGrpSpPr>
          <p:cNvPr id="2517053" name="Group 61"/>
          <p:cNvGrpSpPr>
            <a:grpSpLocks/>
          </p:cNvGrpSpPr>
          <p:nvPr/>
        </p:nvGrpSpPr>
        <p:grpSpPr bwMode="auto">
          <a:xfrm>
            <a:off x="4356100" y="2739453"/>
            <a:ext cx="4162425" cy="725488"/>
            <a:chOff x="2494" y="882"/>
            <a:chExt cx="2622" cy="457"/>
          </a:xfrm>
        </p:grpSpPr>
        <p:sp>
          <p:nvSpPr>
            <p:cNvPr id="2517055" name="Rectangle 63"/>
            <p:cNvSpPr>
              <a:spLocks noChangeArrowheads="1"/>
            </p:cNvSpPr>
            <p:nvPr/>
          </p:nvSpPr>
          <p:spPr bwMode="auto">
            <a:xfrm>
              <a:off x="2945" y="1015"/>
              <a:ext cx="26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Finish</a:t>
              </a:r>
              <a:endParaRPr lang="en-US" sz="1800" b="1">
                <a:latin typeface="Times New Roman" pitchFamily="18" charset="0"/>
              </a:endParaRPr>
            </a:p>
          </p:txBody>
        </p:sp>
        <p:sp>
          <p:nvSpPr>
            <p:cNvPr id="2517056" name="Rectangle 64"/>
            <p:cNvSpPr>
              <a:spLocks noChangeArrowheads="1"/>
            </p:cNvSpPr>
            <p:nvPr/>
          </p:nvSpPr>
          <p:spPr bwMode="auto">
            <a:xfrm>
              <a:off x="3407" y="101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4</a:t>
              </a:r>
              <a:endParaRPr lang="en-US" sz="1800" b="1">
                <a:latin typeface="Times New Roman" pitchFamily="18" charset="0"/>
              </a:endParaRPr>
            </a:p>
          </p:txBody>
        </p:sp>
        <p:sp>
          <p:nvSpPr>
            <p:cNvPr id="2517057" name="Rectangle 65"/>
            <p:cNvSpPr>
              <a:spLocks noChangeArrowheads="1"/>
            </p:cNvSpPr>
            <p:nvPr/>
          </p:nvSpPr>
          <p:spPr bwMode="auto">
            <a:xfrm>
              <a:off x="3665" y="101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18</a:t>
              </a:r>
              <a:endParaRPr lang="en-US" sz="1800" b="1">
                <a:latin typeface="Times New Roman" pitchFamily="18" charset="0"/>
              </a:endParaRPr>
            </a:p>
          </p:txBody>
        </p:sp>
        <p:sp>
          <p:nvSpPr>
            <p:cNvPr id="2517058" name="Rectangle 66"/>
            <p:cNvSpPr>
              <a:spLocks noChangeArrowheads="1"/>
            </p:cNvSpPr>
            <p:nvPr/>
          </p:nvSpPr>
          <p:spPr bwMode="auto">
            <a:xfrm>
              <a:off x="3972" y="101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17</a:t>
              </a:r>
              <a:endParaRPr lang="en-US" sz="1800" b="1">
                <a:latin typeface="Times New Roman" pitchFamily="18" charset="0"/>
              </a:endParaRPr>
            </a:p>
          </p:txBody>
        </p:sp>
        <p:sp>
          <p:nvSpPr>
            <p:cNvPr id="2517059" name="Rectangle 67"/>
            <p:cNvSpPr>
              <a:spLocks noChangeArrowheads="1"/>
            </p:cNvSpPr>
            <p:nvPr/>
          </p:nvSpPr>
          <p:spPr bwMode="auto">
            <a:xfrm>
              <a:off x="4280" y="101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20</a:t>
              </a:r>
              <a:endParaRPr lang="en-US" sz="1800" b="1">
                <a:latin typeface="Times New Roman" pitchFamily="18" charset="0"/>
              </a:endParaRPr>
            </a:p>
          </p:txBody>
        </p:sp>
        <p:sp>
          <p:nvSpPr>
            <p:cNvPr id="2517060" name="Rectangle 68"/>
            <p:cNvSpPr>
              <a:spLocks noChangeArrowheads="1"/>
            </p:cNvSpPr>
            <p:nvPr/>
          </p:nvSpPr>
          <p:spPr bwMode="auto">
            <a:xfrm>
              <a:off x="4588" y="101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15</a:t>
              </a:r>
              <a:endParaRPr lang="en-US" sz="1800" b="1">
                <a:latin typeface="Times New Roman" pitchFamily="18" charset="0"/>
              </a:endParaRPr>
            </a:p>
          </p:txBody>
        </p:sp>
        <p:sp>
          <p:nvSpPr>
            <p:cNvPr id="2517061" name="Rectangle 69"/>
            <p:cNvSpPr>
              <a:spLocks noChangeArrowheads="1"/>
            </p:cNvSpPr>
            <p:nvPr/>
          </p:nvSpPr>
          <p:spPr bwMode="auto">
            <a:xfrm>
              <a:off x="2694" y="1123"/>
              <a:ext cx="5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Turnaround</a:t>
              </a:r>
            </a:p>
          </p:txBody>
        </p:sp>
        <p:sp>
          <p:nvSpPr>
            <p:cNvPr id="2517062" name="Rectangle 70"/>
            <p:cNvSpPr>
              <a:spLocks noChangeArrowheads="1"/>
            </p:cNvSpPr>
            <p:nvPr/>
          </p:nvSpPr>
          <p:spPr bwMode="auto">
            <a:xfrm>
              <a:off x="3407" y="112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4</a:t>
              </a:r>
              <a:endParaRPr lang="en-US" sz="1800" b="1">
                <a:latin typeface="Times New Roman" pitchFamily="18" charset="0"/>
              </a:endParaRPr>
            </a:p>
          </p:txBody>
        </p:sp>
        <p:sp>
          <p:nvSpPr>
            <p:cNvPr id="2517063" name="Rectangle 71"/>
            <p:cNvSpPr>
              <a:spLocks noChangeArrowheads="1"/>
            </p:cNvSpPr>
            <p:nvPr/>
          </p:nvSpPr>
          <p:spPr bwMode="auto">
            <a:xfrm>
              <a:off x="3665" y="112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16</a:t>
              </a:r>
              <a:endParaRPr lang="en-US" sz="1800" b="1">
                <a:latin typeface="Times New Roman" pitchFamily="18" charset="0"/>
              </a:endParaRPr>
            </a:p>
          </p:txBody>
        </p:sp>
        <p:sp>
          <p:nvSpPr>
            <p:cNvPr id="2517064" name="Rectangle 72"/>
            <p:cNvSpPr>
              <a:spLocks noChangeArrowheads="1"/>
            </p:cNvSpPr>
            <p:nvPr/>
          </p:nvSpPr>
          <p:spPr bwMode="auto">
            <a:xfrm>
              <a:off x="3972" y="112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13</a:t>
              </a:r>
              <a:endParaRPr lang="en-US" sz="1800" b="1">
                <a:latin typeface="Times New Roman" pitchFamily="18" charset="0"/>
              </a:endParaRPr>
            </a:p>
          </p:txBody>
        </p:sp>
        <p:sp>
          <p:nvSpPr>
            <p:cNvPr id="2517065" name="Rectangle 73"/>
            <p:cNvSpPr>
              <a:spLocks noChangeArrowheads="1"/>
            </p:cNvSpPr>
            <p:nvPr/>
          </p:nvSpPr>
          <p:spPr bwMode="auto">
            <a:xfrm>
              <a:off x="4280" y="1123"/>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14</a:t>
              </a:r>
              <a:endParaRPr lang="en-US" sz="1800" b="1">
                <a:latin typeface="Times New Roman" pitchFamily="18" charset="0"/>
              </a:endParaRPr>
            </a:p>
          </p:txBody>
        </p:sp>
        <p:sp>
          <p:nvSpPr>
            <p:cNvPr id="2517066" name="Rectangle 74"/>
            <p:cNvSpPr>
              <a:spLocks noChangeArrowheads="1"/>
            </p:cNvSpPr>
            <p:nvPr/>
          </p:nvSpPr>
          <p:spPr bwMode="auto">
            <a:xfrm>
              <a:off x="4638" y="112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7</a:t>
              </a:r>
              <a:endParaRPr lang="en-US" sz="1800" b="1">
                <a:latin typeface="Times New Roman" pitchFamily="18" charset="0"/>
              </a:endParaRPr>
            </a:p>
          </p:txBody>
        </p:sp>
        <p:sp>
          <p:nvSpPr>
            <p:cNvPr id="2517067" name="Rectangle 75"/>
            <p:cNvSpPr>
              <a:spLocks noChangeArrowheads="1"/>
            </p:cNvSpPr>
            <p:nvPr/>
          </p:nvSpPr>
          <p:spPr bwMode="auto">
            <a:xfrm>
              <a:off x="4829" y="1123"/>
              <a:ext cx="2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10.80</a:t>
              </a:r>
              <a:endParaRPr lang="en-US" sz="1800" b="1">
                <a:latin typeface="Times New Roman" pitchFamily="18" charset="0"/>
              </a:endParaRPr>
            </a:p>
          </p:txBody>
        </p:sp>
        <p:sp>
          <p:nvSpPr>
            <p:cNvPr id="2517068" name="Rectangle 76"/>
            <p:cNvSpPr>
              <a:spLocks noChangeArrowheads="1"/>
            </p:cNvSpPr>
            <p:nvPr/>
          </p:nvSpPr>
          <p:spPr bwMode="auto">
            <a:xfrm>
              <a:off x="2928" y="1232"/>
              <a:ext cx="2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Tr / Ts</a:t>
              </a:r>
            </a:p>
          </p:txBody>
        </p:sp>
        <p:sp>
          <p:nvSpPr>
            <p:cNvPr id="2517069" name="Rectangle 77"/>
            <p:cNvSpPr>
              <a:spLocks noChangeArrowheads="1"/>
            </p:cNvSpPr>
            <p:nvPr/>
          </p:nvSpPr>
          <p:spPr bwMode="auto">
            <a:xfrm>
              <a:off x="3284"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1.33</a:t>
              </a:r>
              <a:endParaRPr lang="en-US" sz="1800" b="1">
                <a:latin typeface="Times New Roman" pitchFamily="18" charset="0"/>
              </a:endParaRPr>
            </a:p>
          </p:txBody>
        </p:sp>
        <p:sp>
          <p:nvSpPr>
            <p:cNvPr id="2517070" name="Rectangle 78"/>
            <p:cNvSpPr>
              <a:spLocks noChangeArrowheads="1"/>
            </p:cNvSpPr>
            <p:nvPr/>
          </p:nvSpPr>
          <p:spPr bwMode="auto">
            <a:xfrm>
              <a:off x="3591"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2.67</a:t>
              </a:r>
              <a:endParaRPr lang="en-US" sz="1800" b="1">
                <a:latin typeface="Times New Roman" pitchFamily="18" charset="0"/>
              </a:endParaRPr>
            </a:p>
          </p:txBody>
        </p:sp>
        <p:sp>
          <p:nvSpPr>
            <p:cNvPr id="2517071" name="Rectangle 79"/>
            <p:cNvSpPr>
              <a:spLocks noChangeArrowheads="1"/>
            </p:cNvSpPr>
            <p:nvPr/>
          </p:nvSpPr>
          <p:spPr bwMode="auto">
            <a:xfrm>
              <a:off x="3899"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3.25</a:t>
              </a:r>
              <a:endParaRPr lang="en-US" sz="1800" b="1">
                <a:latin typeface="Times New Roman" pitchFamily="18" charset="0"/>
              </a:endParaRPr>
            </a:p>
          </p:txBody>
        </p:sp>
        <p:sp>
          <p:nvSpPr>
            <p:cNvPr id="2517072" name="Rectangle 80"/>
            <p:cNvSpPr>
              <a:spLocks noChangeArrowheads="1"/>
            </p:cNvSpPr>
            <p:nvPr/>
          </p:nvSpPr>
          <p:spPr bwMode="auto">
            <a:xfrm>
              <a:off x="4207"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2.80</a:t>
              </a:r>
              <a:endParaRPr lang="en-US" sz="1800" b="1">
                <a:latin typeface="Times New Roman" pitchFamily="18" charset="0"/>
              </a:endParaRPr>
            </a:p>
          </p:txBody>
        </p:sp>
        <p:sp>
          <p:nvSpPr>
            <p:cNvPr id="2517073" name="Rectangle 81"/>
            <p:cNvSpPr>
              <a:spLocks noChangeArrowheads="1"/>
            </p:cNvSpPr>
            <p:nvPr/>
          </p:nvSpPr>
          <p:spPr bwMode="auto">
            <a:xfrm>
              <a:off x="4515"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3.50</a:t>
              </a:r>
              <a:endParaRPr lang="en-US" sz="1800" b="1">
                <a:latin typeface="Times New Roman" pitchFamily="18" charset="0"/>
              </a:endParaRPr>
            </a:p>
          </p:txBody>
        </p:sp>
        <p:sp>
          <p:nvSpPr>
            <p:cNvPr id="2517074" name="Rectangle 82"/>
            <p:cNvSpPr>
              <a:spLocks noChangeArrowheads="1"/>
            </p:cNvSpPr>
            <p:nvPr/>
          </p:nvSpPr>
          <p:spPr bwMode="auto">
            <a:xfrm>
              <a:off x="4880" y="1232"/>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2.71</a:t>
              </a:r>
              <a:endParaRPr lang="en-US" sz="1800" b="1">
                <a:latin typeface="Times New Roman" pitchFamily="18" charset="0"/>
              </a:endParaRPr>
            </a:p>
          </p:txBody>
        </p:sp>
        <p:sp>
          <p:nvSpPr>
            <p:cNvPr id="2517075" name="Rectangle 83"/>
            <p:cNvSpPr>
              <a:spLocks noChangeArrowheads="1"/>
            </p:cNvSpPr>
            <p:nvPr/>
          </p:nvSpPr>
          <p:spPr bwMode="auto">
            <a:xfrm>
              <a:off x="2494" y="1004"/>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076" name="Line 84"/>
            <p:cNvSpPr>
              <a:spLocks noChangeShapeType="1"/>
            </p:cNvSpPr>
            <p:nvPr/>
          </p:nvSpPr>
          <p:spPr bwMode="auto">
            <a:xfrm>
              <a:off x="2494" y="1112"/>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77" name="Rectangle 85"/>
            <p:cNvSpPr>
              <a:spLocks noChangeArrowheads="1"/>
            </p:cNvSpPr>
            <p:nvPr/>
          </p:nvSpPr>
          <p:spPr bwMode="auto">
            <a:xfrm>
              <a:off x="2494" y="1221"/>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078" name="Rectangle 86"/>
            <p:cNvSpPr>
              <a:spLocks noChangeArrowheads="1"/>
            </p:cNvSpPr>
            <p:nvPr/>
          </p:nvSpPr>
          <p:spPr bwMode="auto">
            <a:xfrm>
              <a:off x="2494" y="1329"/>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054" name="Rectangle 62"/>
            <p:cNvSpPr>
              <a:spLocks noChangeArrowheads="1"/>
            </p:cNvSpPr>
            <p:nvPr/>
          </p:nvSpPr>
          <p:spPr bwMode="auto">
            <a:xfrm>
              <a:off x="2518" y="882"/>
              <a:ext cx="49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b="1" dirty="0">
                  <a:solidFill>
                    <a:srgbClr val="000000"/>
                  </a:solidFill>
                  <a:latin typeface="Arial" pitchFamily="34" charset="0"/>
                </a:rPr>
                <a:t>RR (q=1) </a:t>
              </a:r>
              <a:endParaRPr lang="en-US" sz="1400" b="1" dirty="0">
                <a:latin typeface="Times New Roman" pitchFamily="18" charset="0"/>
              </a:endParaRPr>
            </a:p>
          </p:txBody>
        </p:sp>
      </p:grpSp>
      <p:grpSp>
        <p:nvGrpSpPr>
          <p:cNvPr id="2517079" name="Group 87"/>
          <p:cNvGrpSpPr>
            <a:grpSpLocks/>
          </p:cNvGrpSpPr>
          <p:nvPr/>
        </p:nvGrpSpPr>
        <p:grpSpPr bwMode="auto">
          <a:xfrm>
            <a:off x="4356100" y="3468185"/>
            <a:ext cx="4162425" cy="723901"/>
            <a:chOff x="2494" y="1316"/>
            <a:chExt cx="2622" cy="456"/>
          </a:xfrm>
        </p:grpSpPr>
        <p:sp>
          <p:nvSpPr>
            <p:cNvPr id="2517081" name="Rectangle 89"/>
            <p:cNvSpPr>
              <a:spLocks noChangeArrowheads="1"/>
            </p:cNvSpPr>
            <p:nvPr/>
          </p:nvSpPr>
          <p:spPr bwMode="auto">
            <a:xfrm>
              <a:off x="2945" y="1449"/>
              <a:ext cx="26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Finish</a:t>
              </a:r>
              <a:endParaRPr lang="en-US" sz="1800" b="1">
                <a:latin typeface="Times New Roman" pitchFamily="18" charset="0"/>
              </a:endParaRPr>
            </a:p>
          </p:txBody>
        </p:sp>
        <p:sp>
          <p:nvSpPr>
            <p:cNvPr id="2517082" name="Rectangle 90"/>
            <p:cNvSpPr>
              <a:spLocks noChangeArrowheads="1"/>
            </p:cNvSpPr>
            <p:nvPr/>
          </p:nvSpPr>
          <p:spPr bwMode="auto">
            <a:xfrm>
              <a:off x="3407" y="144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083" name="Rectangle 91"/>
            <p:cNvSpPr>
              <a:spLocks noChangeArrowheads="1"/>
            </p:cNvSpPr>
            <p:nvPr/>
          </p:nvSpPr>
          <p:spPr bwMode="auto">
            <a:xfrm>
              <a:off x="3665" y="144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17</a:t>
              </a:r>
              <a:endParaRPr lang="en-US" sz="1800" b="1">
                <a:latin typeface="Times New Roman" pitchFamily="18" charset="0"/>
              </a:endParaRPr>
            </a:p>
          </p:txBody>
        </p:sp>
        <p:sp>
          <p:nvSpPr>
            <p:cNvPr id="2517084" name="Rectangle 92"/>
            <p:cNvSpPr>
              <a:spLocks noChangeArrowheads="1"/>
            </p:cNvSpPr>
            <p:nvPr/>
          </p:nvSpPr>
          <p:spPr bwMode="auto">
            <a:xfrm>
              <a:off x="3972" y="144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11</a:t>
              </a:r>
              <a:endParaRPr lang="en-US" sz="1800" b="1">
                <a:latin typeface="Times New Roman" pitchFamily="18" charset="0"/>
              </a:endParaRPr>
            </a:p>
          </p:txBody>
        </p:sp>
        <p:sp>
          <p:nvSpPr>
            <p:cNvPr id="2517085" name="Rectangle 93"/>
            <p:cNvSpPr>
              <a:spLocks noChangeArrowheads="1"/>
            </p:cNvSpPr>
            <p:nvPr/>
          </p:nvSpPr>
          <p:spPr bwMode="auto">
            <a:xfrm>
              <a:off x="4280" y="144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20</a:t>
              </a:r>
              <a:endParaRPr lang="en-US" sz="1800" b="1">
                <a:latin typeface="Times New Roman" pitchFamily="18" charset="0"/>
              </a:endParaRPr>
            </a:p>
          </p:txBody>
        </p:sp>
        <p:sp>
          <p:nvSpPr>
            <p:cNvPr id="2517086" name="Rectangle 94"/>
            <p:cNvSpPr>
              <a:spLocks noChangeArrowheads="1"/>
            </p:cNvSpPr>
            <p:nvPr/>
          </p:nvSpPr>
          <p:spPr bwMode="auto">
            <a:xfrm>
              <a:off x="4588" y="144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19</a:t>
              </a:r>
              <a:endParaRPr lang="en-US" sz="1800" b="1">
                <a:latin typeface="Times New Roman" pitchFamily="18" charset="0"/>
              </a:endParaRPr>
            </a:p>
          </p:txBody>
        </p:sp>
        <p:sp>
          <p:nvSpPr>
            <p:cNvPr id="2517087" name="Rectangle 95"/>
            <p:cNvSpPr>
              <a:spLocks noChangeArrowheads="1"/>
            </p:cNvSpPr>
            <p:nvPr/>
          </p:nvSpPr>
          <p:spPr bwMode="auto">
            <a:xfrm>
              <a:off x="2694" y="1557"/>
              <a:ext cx="5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Turnaround</a:t>
              </a:r>
            </a:p>
          </p:txBody>
        </p:sp>
        <p:sp>
          <p:nvSpPr>
            <p:cNvPr id="2517088" name="Rectangle 96"/>
            <p:cNvSpPr>
              <a:spLocks noChangeArrowheads="1"/>
            </p:cNvSpPr>
            <p:nvPr/>
          </p:nvSpPr>
          <p:spPr bwMode="auto">
            <a:xfrm>
              <a:off x="3407" y="155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089" name="Rectangle 97"/>
            <p:cNvSpPr>
              <a:spLocks noChangeArrowheads="1"/>
            </p:cNvSpPr>
            <p:nvPr/>
          </p:nvSpPr>
          <p:spPr bwMode="auto">
            <a:xfrm>
              <a:off x="3665" y="1557"/>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15</a:t>
              </a:r>
              <a:endParaRPr lang="en-US" sz="1800" b="1">
                <a:latin typeface="Times New Roman" pitchFamily="18" charset="0"/>
              </a:endParaRPr>
            </a:p>
          </p:txBody>
        </p:sp>
        <p:sp>
          <p:nvSpPr>
            <p:cNvPr id="2517090" name="Rectangle 98"/>
            <p:cNvSpPr>
              <a:spLocks noChangeArrowheads="1"/>
            </p:cNvSpPr>
            <p:nvPr/>
          </p:nvSpPr>
          <p:spPr bwMode="auto">
            <a:xfrm>
              <a:off x="4023" y="155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7</a:t>
              </a:r>
              <a:endParaRPr lang="en-US" sz="1800" b="1">
                <a:latin typeface="Times New Roman" pitchFamily="18" charset="0"/>
              </a:endParaRPr>
            </a:p>
          </p:txBody>
        </p:sp>
        <p:sp>
          <p:nvSpPr>
            <p:cNvPr id="2517091" name="Rectangle 99"/>
            <p:cNvSpPr>
              <a:spLocks noChangeArrowheads="1"/>
            </p:cNvSpPr>
            <p:nvPr/>
          </p:nvSpPr>
          <p:spPr bwMode="auto">
            <a:xfrm>
              <a:off x="4280" y="1557"/>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14</a:t>
              </a:r>
              <a:endParaRPr lang="en-US" sz="1800" b="1">
                <a:latin typeface="Times New Roman" pitchFamily="18" charset="0"/>
              </a:endParaRPr>
            </a:p>
          </p:txBody>
        </p:sp>
        <p:sp>
          <p:nvSpPr>
            <p:cNvPr id="2517092" name="Rectangle 100"/>
            <p:cNvSpPr>
              <a:spLocks noChangeArrowheads="1"/>
            </p:cNvSpPr>
            <p:nvPr/>
          </p:nvSpPr>
          <p:spPr bwMode="auto">
            <a:xfrm>
              <a:off x="4588" y="1557"/>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11</a:t>
              </a:r>
              <a:endParaRPr lang="en-US" sz="1800" b="1">
                <a:latin typeface="Times New Roman" pitchFamily="18" charset="0"/>
              </a:endParaRPr>
            </a:p>
          </p:txBody>
        </p:sp>
        <p:sp>
          <p:nvSpPr>
            <p:cNvPr id="2517093" name="Rectangle 101"/>
            <p:cNvSpPr>
              <a:spLocks noChangeArrowheads="1"/>
            </p:cNvSpPr>
            <p:nvPr/>
          </p:nvSpPr>
          <p:spPr bwMode="auto">
            <a:xfrm>
              <a:off x="4829" y="1557"/>
              <a:ext cx="22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10.00</a:t>
              </a:r>
              <a:endParaRPr lang="en-US" sz="1800" b="1">
                <a:latin typeface="Times New Roman" pitchFamily="18" charset="0"/>
              </a:endParaRPr>
            </a:p>
          </p:txBody>
        </p:sp>
        <p:sp>
          <p:nvSpPr>
            <p:cNvPr id="2517094" name="Rectangle 102"/>
            <p:cNvSpPr>
              <a:spLocks noChangeArrowheads="1"/>
            </p:cNvSpPr>
            <p:nvPr/>
          </p:nvSpPr>
          <p:spPr bwMode="auto">
            <a:xfrm>
              <a:off x="2928" y="1665"/>
              <a:ext cx="2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Tr / Ts</a:t>
              </a:r>
            </a:p>
          </p:txBody>
        </p:sp>
        <p:sp>
          <p:nvSpPr>
            <p:cNvPr id="2517095" name="Rectangle 103"/>
            <p:cNvSpPr>
              <a:spLocks noChangeArrowheads="1"/>
            </p:cNvSpPr>
            <p:nvPr/>
          </p:nvSpPr>
          <p:spPr bwMode="auto">
            <a:xfrm>
              <a:off x="3284"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1.00</a:t>
              </a:r>
              <a:endParaRPr lang="en-US" sz="1800" b="1">
                <a:latin typeface="Times New Roman" pitchFamily="18" charset="0"/>
              </a:endParaRPr>
            </a:p>
          </p:txBody>
        </p:sp>
        <p:sp>
          <p:nvSpPr>
            <p:cNvPr id="2517096" name="Rectangle 104"/>
            <p:cNvSpPr>
              <a:spLocks noChangeArrowheads="1"/>
            </p:cNvSpPr>
            <p:nvPr/>
          </p:nvSpPr>
          <p:spPr bwMode="auto">
            <a:xfrm>
              <a:off x="3591"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2.50</a:t>
              </a:r>
              <a:endParaRPr lang="en-US" sz="1800" b="1">
                <a:latin typeface="Times New Roman" pitchFamily="18" charset="0"/>
              </a:endParaRPr>
            </a:p>
          </p:txBody>
        </p:sp>
        <p:sp>
          <p:nvSpPr>
            <p:cNvPr id="2517097" name="Rectangle 105"/>
            <p:cNvSpPr>
              <a:spLocks noChangeArrowheads="1"/>
            </p:cNvSpPr>
            <p:nvPr/>
          </p:nvSpPr>
          <p:spPr bwMode="auto">
            <a:xfrm>
              <a:off x="3899"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1.75</a:t>
              </a:r>
              <a:endParaRPr lang="en-US" sz="1800" b="1">
                <a:latin typeface="Times New Roman" pitchFamily="18" charset="0"/>
              </a:endParaRPr>
            </a:p>
          </p:txBody>
        </p:sp>
        <p:sp>
          <p:nvSpPr>
            <p:cNvPr id="2517098" name="Rectangle 106"/>
            <p:cNvSpPr>
              <a:spLocks noChangeArrowheads="1"/>
            </p:cNvSpPr>
            <p:nvPr/>
          </p:nvSpPr>
          <p:spPr bwMode="auto">
            <a:xfrm>
              <a:off x="4207"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2.80</a:t>
              </a:r>
              <a:endParaRPr lang="en-US" sz="1800" b="1">
                <a:latin typeface="Times New Roman" pitchFamily="18" charset="0"/>
              </a:endParaRPr>
            </a:p>
          </p:txBody>
        </p:sp>
        <p:sp>
          <p:nvSpPr>
            <p:cNvPr id="2517099" name="Rectangle 107"/>
            <p:cNvSpPr>
              <a:spLocks noChangeArrowheads="1"/>
            </p:cNvSpPr>
            <p:nvPr/>
          </p:nvSpPr>
          <p:spPr bwMode="auto">
            <a:xfrm>
              <a:off x="4515"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5.50</a:t>
              </a:r>
              <a:endParaRPr lang="en-US" sz="1800" b="1">
                <a:latin typeface="Times New Roman" pitchFamily="18" charset="0"/>
              </a:endParaRPr>
            </a:p>
          </p:txBody>
        </p:sp>
        <p:sp>
          <p:nvSpPr>
            <p:cNvPr id="2517100" name="Rectangle 108"/>
            <p:cNvSpPr>
              <a:spLocks noChangeArrowheads="1"/>
            </p:cNvSpPr>
            <p:nvPr/>
          </p:nvSpPr>
          <p:spPr bwMode="auto">
            <a:xfrm>
              <a:off x="4880" y="166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2.71</a:t>
              </a:r>
              <a:endParaRPr lang="en-US" sz="1800" b="1">
                <a:latin typeface="Times New Roman" pitchFamily="18" charset="0"/>
              </a:endParaRPr>
            </a:p>
          </p:txBody>
        </p:sp>
        <p:sp>
          <p:nvSpPr>
            <p:cNvPr id="2517101" name="Line 109"/>
            <p:cNvSpPr>
              <a:spLocks noChangeShapeType="1"/>
            </p:cNvSpPr>
            <p:nvPr/>
          </p:nvSpPr>
          <p:spPr bwMode="auto">
            <a:xfrm>
              <a:off x="2494" y="1438"/>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102" name="Rectangle 110"/>
            <p:cNvSpPr>
              <a:spLocks noChangeArrowheads="1"/>
            </p:cNvSpPr>
            <p:nvPr/>
          </p:nvSpPr>
          <p:spPr bwMode="auto">
            <a:xfrm>
              <a:off x="2494" y="1546"/>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103" name="Line 111"/>
            <p:cNvSpPr>
              <a:spLocks noChangeShapeType="1"/>
            </p:cNvSpPr>
            <p:nvPr/>
          </p:nvSpPr>
          <p:spPr bwMode="auto">
            <a:xfrm>
              <a:off x="2494" y="1655"/>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104" name="Line 112"/>
            <p:cNvSpPr>
              <a:spLocks noChangeShapeType="1"/>
            </p:cNvSpPr>
            <p:nvPr/>
          </p:nvSpPr>
          <p:spPr bwMode="auto">
            <a:xfrm>
              <a:off x="2494" y="1763"/>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080" name="Rectangle 88"/>
            <p:cNvSpPr>
              <a:spLocks noChangeArrowheads="1"/>
            </p:cNvSpPr>
            <p:nvPr/>
          </p:nvSpPr>
          <p:spPr bwMode="auto">
            <a:xfrm>
              <a:off x="2518" y="1316"/>
              <a:ext cx="49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b="1" dirty="0">
                  <a:solidFill>
                    <a:srgbClr val="000000"/>
                  </a:solidFill>
                  <a:latin typeface="Arial" pitchFamily="34" charset="0"/>
                </a:rPr>
                <a:t>RR (q=4) </a:t>
              </a:r>
              <a:endParaRPr lang="en-US" sz="1400" b="1" dirty="0">
                <a:latin typeface="Times New Roman" pitchFamily="18" charset="0"/>
              </a:endParaRPr>
            </a:p>
          </p:txBody>
        </p:sp>
      </p:grpSp>
      <p:grpSp>
        <p:nvGrpSpPr>
          <p:cNvPr id="2517105" name="Group 113"/>
          <p:cNvGrpSpPr>
            <a:grpSpLocks/>
          </p:cNvGrpSpPr>
          <p:nvPr/>
        </p:nvGrpSpPr>
        <p:grpSpPr bwMode="auto">
          <a:xfrm>
            <a:off x="4356100" y="4196916"/>
            <a:ext cx="4162425" cy="723901"/>
            <a:chOff x="2494" y="1750"/>
            <a:chExt cx="2622" cy="456"/>
          </a:xfrm>
        </p:grpSpPr>
        <p:sp>
          <p:nvSpPr>
            <p:cNvPr id="2517107" name="Rectangle 115"/>
            <p:cNvSpPr>
              <a:spLocks noChangeArrowheads="1"/>
            </p:cNvSpPr>
            <p:nvPr/>
          </p:nvSpPr>
          <p:spPr bwMode="auto">
            <a:xfrm>
              <a:off x="2945" y="1882"/>
              <a:ext cx="26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Finish</a:t>
              </a:r>
              <a:endParaRPr lang="en-US" sz="1800" b="1">
                <a:latin typeface="Times New Roman" pitchFamily="18" charset="0"/>
              </a:endParaRPr>
            </a:p>
          </p:txBody>
        </p:sp>
        <p:sp>
          <p:nvSpPr>
            <p:cNvPr id="2517108" name="Rectangle 116"/>
            <p:cNvSpPr>
              <a:spLocks noChangeArrowheads="1"/>
            </p:cNvSpPr>
            <p:nvPr/>
          </p:nvSpPr>
          <p:spPr bwMode="auto">
            <a:xfrm>
              <a:off x="3407" y="188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109" name="Rectangle 117"/>
            <p:cNvSpPr>
              <a:spLocks noChangeArrowheads="1"/>
            </p:cNvSpPr>
            <p:nvPr/>
          </p:nvSpPr>
          <p:spPr bwMode="auto">
            <a:xfrm>
              <a:off x="3715" y="188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9</a:t>
              </a:r>
              <a:endParaRPr lang="en-US" sz="1800" b="1">
                <a:latin typeface="Times New Roman" pitchFamily="18" charset="0"/>
              </a:endParaRPr>
            </a:p>
          </p:txBody>
        </p:sp>
        <p:sp>
          <p:nvSpPr>
            <p:cNvPr id="2517110" name="Rectangle 118"/>
            <p:cNvSpPr>
              <a:spLocks noChangeArrowheads="1"/>
            </p:cNvSpPr>
            <p:nvPr/>
          </p:nvSpPr>
          <p:spPr bwMode="auto">
            <a:xfrm>
              <a:off x="3972" y="1882"/>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15</a:t>
              </a:r>
              <a:endParaRPr lang="en-US" sz="1800" b="1">
                <a:latin typeface="Times New Roman" pitchFamily="18" charset="0"/>
              </a:endParaRPr>
            </a:p>
          </p:txBody>
        </p:sp>
        <p:sp>
          <p:nvSpPr>
            <p:cNvPr id="2517111" name="Rectangle 119"/>
            <p:cNvSpPr>
              <a:spLocks noChangeArrowheads="1"/>
            </p:cNvSpPr>
            <p:nvPr/>
          </p:nvSpPr>
          <p:spPr bwMode="auto">
            <a:xfrm>
              <a:off x="4280" y="1882"/>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20</a:t>
              </a:r>
              <a:endParaRPr lang="en-US" sz="1800" b="1">
                <a:latin typeface="Times New Roman" pitchFamily="18" charset="0"/>
              </a:endParaRPr>
            </a:p>
          </p:txBody>
        </p:sp>
        <p:sp>
          <p:nvSpPr>
            <p:cNvPr id="2517112" name="Rectangle 120"/>
            <p:cNvSpPr>
              <a:spLocks noChangeArrowheads="1"/>
            </p:cNvSpPr>
            <p:nvPr/>
          </p:nvSpPr>
          <p:spPr bwMode="auto">
            <a:xfrm>
              <a:off x="4588" y="1882"/>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11</a:t>
              </a:r>
              <a:endParaRPr lang="en-US" sz="1800" b="1">
                <a:latin typeface="Times New Roman" pitchFamily="18" charset="0"/>
              </a:endParaRPr>
            </a:p>
          </p:txBody>
        </p:sp>
        <p:sp>
          <p:nvSpPr>
            <p:cNvPr id="2517113" name="Rectangle 121"/>
            <p:cNvSpPr>
              <a:spLocks noChangeArrowheads="1"/>
            </p:cNvSpPr>
            <p:nvPr/>
          </p:nvSpPr>
          <p:spPr bwMode="auto">
            <a:xfrm>
              <a:off x="2694" y="1991"/>
              <a:ext cx="5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Turnaround</a:t>
              </a:r>
            </a:p>
          </p:txBody>
        </p:sp>
        <p:sp>
          <p:nvSpPr>
            <p:cNvPr id="2517114" name="Rectangle 122"/>
            <p:cNvSpPr>
              <a:spLocks noChangeArrowheads="1"/>
            </p:cNvSpPr>
            <p:nvPr/>
          </p:nvSpPr>
          <p:spPr bwMode="auto">
            <a:xfrm>
              <a:off x="3407" y="199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115" name="Rectangle 123"/>
            <p:cNvSpPr>
              <a:spLocks noChangeArrowheads="1"/>
            </p:cNvSpPr>
            <p:nvPr/>
          </p:nvSpPr>
          <p:spPr bwMode="auto">
            <a:xfrm>
              <a:off x="3715" y="199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7</a:t>
              </a:r>
              <a:endParaRPr lang="en-US" sz="1800" b="1">
                <a:latin typeface="Times New Roman" pitchFamily="18" charset="0"/>
              </a:endParaRPr>
            </a:p>
          </p:txBody>
        </p:sp>
        <p:sp>
          <p:nvSpPr>
            <p:cNvPr id="2517116" name="Rectangle 124"/>
            <p:cNvSpPr>
              <a:spLocks noChangeArrowheads="1"/>
            </p:cNvSpPr>
            <p:nvPr/>
          </p:nvSpPr>
          <p:spPr bwMode="auto">
            <a:xfrm>
              <a:off x="3972" y="199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11</a:t>
              </a:r>
              <a:endParaRPr lang="en-US" sz="1800" b="1">
                <a:latin typeface="Times New Roman" pitchFamily="18" charset="0"/>
              </a:endParaRPr>
            </a:p>
          </p:txBody>
        </p:sp>
        <p:sp>
          <p:nvSpPr>
            <p:cNvPr id="2517117" name="Rectangle 125"/>
            <p:cNvSpPr>
              <a:spLocks noChangeArrowheads="1"/>
            </p:cNvSpPr>
            <p:nvPr/>
          </p:nvSpPr>
          <p:spPr bwMode="auto">
            <a:xfrm>
              <a:off x="4280" y="1991"/>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14</a:t>
              </a:r>
              <a:endParaRPr lang="en-US" sz="1800" b="1">
                <a:latin typeface="Times New Roman" pitchFamily="18" charset="0"/>
              </a:endParaRPr>
            </a:p>
          </p:txBody>
        </p:sp>
        <p:sp>
          <p:nvSpPr>
            <p:cNvPr id="2517118" name="Rectangle 126"/>
            <p:cNvSpPr>
              <a:spLocks noChangeArrowheads="1"/>
            </p:cNvSpPr>
            <p:nvPr/>
          </p:nvSpPr>
          <p:spPr bwMode="auto">
            <a:xfrm>
              <a:off x="4638" y="199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119" name="Rectangle 127"/>
            <p:cNvSpPr>
              <a:spLocks noChangeArrowheads="1"/>
            </p:cNvSpPr>
            <p:nvPr/>
          </p:nvSpPr>
          <p:spPr bwMode="auto">
            <a:xfrm>
              <a:off x="4880" y="1991"/>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7.60</a:t>
              </a:r>
              <a:endParaRPr lang="en-US" sz="1800" b="1">
                <a:latin typeface="Times New Roman" pitchFamily="18" charset="0"/>
              </a:endParaRPr>
            </a:p>
          </p:txBody>
        </p:sp>
        <p:sp>
          <p:nvSpPr>
            <p:cNvPr id="2517120" name="Rectangle 128"/>
            <p:cNvSpPr>
              <a:spLocks noChangeArrowheads="1"/>
            </p:cNvSpPr>
            <p:nvPr/>
          </p:nvSpPr>
          <p:spPr bwMode="auto">
            <a:xfrm>
              <a:off x="2928" y="2099"/>
              <a:ext cx="2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Tr / Ts</a:t>
              </a:r>
            </a:p>
          </p:txBody>
        </p:sp>
        <p:sp>
          <p:nvSpPr>
            <p:cNvPr id="2517121" name="Rectangle 129"/>
            <p:cNvSpPr>
              <a:spLocks noChangeArrowheads="1"/>
            </p:cNvSpPr>
            <p:nvPr/>
          </p:nvSpPr>
          <p:spPr bwMode="auto">
            <a:xfrm>
              <a:off x="3284"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1.00</a:t>
              </a:r>
              <a:endParaRPr lang="en-US" sz="1800" b="1">
                <a:latin typeface="Times New Roman" pitchFamily="18" charset="0"/>
              </a:endParaRPr>
            </a:p>
          </p:txBody>
        </p:sp>
        <p:sp>
          <p:nvSpPr>
            <p:cNvPr id="2517122" name="Rectangle 130"/>
            <p:cNvSpPr>
              <a:spLocks noChangeArrowheads="1"/>
            </p:cNvSpPr>
            <p:nvPr/>
          </p:nvSpPr>
          <p:spPr bwMode="auto">
            <a:xfrm>
              <a:off x="3591"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1.17</a:t>
              </a:r>
              <a:endParaRPr lang="en-US" sz="1800" b="1">
                <a:latin typeface="Times New Roman" pitchFamily="18" charset="0"/>
              </a:endParaRPr>
            </a:p>
          </p:txBody>
        </p:sp>
        <p:sp>
          <p:nvSpPr>
            <p:cNvPr id="2517123" name="Rectangle 131"/>
            <p:cNvSpPr>
              <a:spLocks noChangeArrowheads="1"/>
            </p:cNvSpPr>
            <p:nvPr/>
          </p:nvSpPr>
          <p:spPr bwMode="auto">
            <a:xfrm>
              <a:off x="3899"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2.75</a:t>
              </a:r>
              <a:endParaRPr lang="en-US" sz="1800" b="1">
                <a:latin typeface="Times New Roman" pitchFamily="18" charset="0"/>
              </a:endParaRPr>
            </a:p>
          </p:txBody>
        </p:sp>
        <p:sp>
          <p:nvSpPr>
            <p:cNvPr id="2517124" name="Rectangle 132"/>
            <p:cNvSpPr>
              <a:spLocks noChangeArrowheads="1"/>
            </p:cNvSpPr>
            <p:nvPr/>
          </p:nvSpPr>
          <p:spPr bwMode="auto">
            <a:xfrm>
              <a:off x="4207"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2.80</a:t>
              </a:r>
              <a:endParaRPr lang="en-US" sz="1800" b="1">
                <a:latin typeface="Times New Roman" pitchFamily="18" charset="0"/>
              </a:endParaRPr>
            </a:p>
          </p:txBody>
        </p:sp>
        <p:sp>
          <p:nvSpPr>
            <p:cNvPr id="2517125" name="Rectangle 133"/>
            <p:cNvSpPr>
              <a:spLocks noChangeArrowheads="1"/>
            </p:cNvSpPr>
            <p:nvPr/>
          </p:nvSpPr>
          <p:spPr bwMode="auto">
            <a:xfrm>
              <a:off x="4515"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1.50</a:t>
              </a:r>
              <a:endParaRPr lang="en-US" sz="1800" b="1">
                <a:latin typeface="Times New Roman" pitchFamily="18" charset="0"/>
              </a:endParaRPr>
            </a:p>
          </p:txBody>
        </p:sp>
        <p:sp>
          <p:nvSpPr>
            <p:cNvPr id="2517126" name="Rectangle 134"/>
            <p:cNvSpPr>
              <a:spLocks noChangeArrowheads="1"/>
            </p:cNvSpPr>
            <p:nvPr/>
          </p:nvSpPr>
          <p:spPr bwMode="auto">
            <a:xfrm>
              <a:off x="4880" y="209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1.84</a:t>
              </a:r>
              <a:endParaRPr lang="en-US" sz="1800" b="1">
                <a:latin typeface="Times New Roman" pitchFamily="18" charset="0"/>
              </a:endParaRPr>
            </a:p>
          </p:txBody>
        </p:sp>
        <p:sp>
          <p:nvSpPr>
            <p:cNvPr id="2517127" name="Line 135"/>
            <p:cNvSpPr>
              <a:spLocks noChangeShapeType="1"/>
            </p:cNvSpPr>
            <p:nvPr/>
          </p:nvSpPr>
          <p:spPr bwMode="auto">
            <a:xfrm>
              <a:off x="2494" y="1872"/>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128" name="Rectangle 136"/>
            <p:cNvSpPr>
              <a:spLocks noChangeArrowheads="1"/>
            </p:cNvSpPr>
            <p:nvPr/>
          </p:nvSpPr>
          <p:spPr bwMode="auto">
            <a:xfrm>
              <a:off x="2494" y="1872"/>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129" name="Line 137"/>
            <p:cNvSpPr>
              <a:spLocks noChangeShapeType="1"/>
            </p:cNvSpPr>
            <p:nvPr/>
          </p:nvSpPr>
          <p:spPr bwMode="auto">
            <a:xfrm>
              <a:off x="2494" y="1980"/>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130" name="Line 138"/>
            <p:cNvSpPr>
              <a:spLocks noChangeShapeType="1"/>
            </p:cNvSpPr>
            <p:nvPr/>
          </p:nvSpPr>
          <p:spPr bwMode="auto">
            <a:xfrm>
              <a:off x="2494" y="2089"/>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131" name="Line 139"/>
            <p:cNvSpPr>
              <a:spLocks noChangeShapeType="1"/>
            </p:cNvSpPr>
            <p:nvPr/>
          </p:nvSpPr>
          <p:spPr bwMode="auto">
            <a:xfrm>
              <a:off x="2494" y="2197"/>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106" name="Rectangle 114"/>
            <p:cNvSpPr>
              <a:spLocks noChangeArrowheads="1"/>
            </p:cNvSpPr>
            <p:nvPr/>
          </p:nvSpPr>
          <p:spPr bwMode="auto">
            <a:xfrm>
              <a:off x="2522" y="1750"/>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b="1" dirty="0">
                  <a:solidFill>
                    <a:srgbClr val="000000"/>
                  </a:solidFill>
                  <a:latin typeface="Arial" pitchFamily="34" charset="0"/>
                </a:rPr>
                <a:t>SPN </a:t>
              </a:r>
              <a:endParaRPr lang="en-US" sz="1400" b="1" dirty="0">
                <a:latin typeface="Times New Roman" pitchFamily="18" charset="0"/>
              </a:endParaRPr>
            </a:p>
          </p:txBody>
        </p:sp>
      </p:grpSp>
      <p:grpSp>
        <p:nvGrpSpPr>
          <p:cNvPr id="2517132" name="Group 140"/>
          <p:cNvGrpSpPr>
            <a:grpSpLocks/>
          </p:cNvGrpSpPr>
          <p:nvPr/>
        </p:nvGrpSpPr>
        <p:grpSpPr bwMode="auto">
          <a:xfrm>
            <a:off x="4356100" y="4925648"/>
            <a:ext cx="4162425" cy="723901"/>
            <a:chOff x="2494" y="2184"/>
            <a:chExt cx="2622" cy="456"/>
          </a:xfrm>
        </p:grpSpPr>
        <p:sp>
          <p:nvSpPr>
            <p:cNvPr id="2517134" name="Rectangle 142"/>
            <p:cNvSpPr>
              <a:spLocks noChangeArrowheads="1"/>
            </p:cNvSpPr>
            <p:nvPr/>
          </p:nvSpPr>
          <p:spPr bwMode="auto">
            <a:xfrm>
              <a:off x="2945" y="2316"/>
              <a:ext cx="26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Finish</a:t>
              </a:r>
              <a:endParaRPr lang="en-US" sz="1800" b="1">
                <a:latin typeface="Times New Roman" pitchFamily="18" charset="0"/>
              </a:endParaRPr>
            </a:p>
          </p:txBody>
        </p:sp>
        <p:sp>
          <p:nvSpPr>
            <p:cNvPr id="2517135" name="Rectangle 143"/>
            <p:cNvSpPr>
              <a:spLocks noChangeArrowheads="1"/>
            </p:cNvSpPr>
            <p:nvPr/>
          </p:nvSpPr>
          <p:spPr bwMode="auto">
            <a:xfrm>
              <a:off x="3407" y="231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136" name="Rectangle 144"/>
            <p:cNvSpPr>
              <a:spLocks noChangeArrowheads="1"/>
            </p:cNvSpPr>
            <p:nvPr/>
          </p:nvSpPr>
          <p:spPr bwMode="auto">
            <a:xfrm>
              <a:off x="3665" y="2316"/>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15</a:t>
              </a:r>
              <a:endParaRPr lang="en-US" sz="1800" b="1">
                <a:latin typeface="Times New Roman" pitchFamily="18" charset="0"/>
              </a:endParaRPr>
            </a:p>
          </p:txBody>
        </p:sp>
        <p:sp>
          <p:nvSpPr>
            <p:cNvPr id="2517137" name="Rectangle 145"/>
            <p:cNvSpPr>
              <a:spLocks noChangeArrowheads="1"/>
            </p:cNvSpPr>
            <p:nvPr/>
          </p:nvSpPr>
          <p:spPr bwMode="auto">
            <a:xfrm>
              <a:off x="4023" y="2316"/>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8</a:t>
              </a:r>
              <a:endParaRPr lang="en-US" sz="1800" b="1">
                <a:latin typeface="Times New Roman" pitchFamily="18" charset="0"/>
              </a:endParaRPr>
            </a:p>
          </p:txBody>
        </p:sp>
        <p:sp>
          <p:nvSpPr>
            <p:cNvPr id="2517138" name="Rectangle 146"/>
            <p:cNvSpPr>
              <a:spLocks noChangeArrowheads="1"/>
            </p:cNvSpPr>
            <p:nvPr/>
          </p:nvSpPr>
          <p:spPr bwMode="auto">
            <a:xfrm>
              <a:off x="4280" y="2316"/>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20</a:t>
              </a:r>
              <a:endParaRPr lang="en-US" sz="1800" b="1">
                <a:latin typeface="Times New Roman" pitchFamily="18" charset="0"/>
              </a:endParaRPr>
            </a:p>
          </p:txBody>
        </p:sp>
        <p:sp>
          <p:nvSpPr>
            <p:cNvPr id="2517139" name="Rectangle 147"/>
            <p:cNvSpPr>
              <a:spLocks noChangeArrowheads="1"/>
            </p:cNvSpPr>
            <p:nvPr/>
          </p:nvSpPr>
          <p:spPr bwMode="auto">
            <a:xfrm>
              <a:off x="4588" y="2316"/>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10</a:t>
              </a:r>
              <a:endParaRPr lang="en-US" sz="1800" b="1">
                <a:latin typeface="Times New Roman" pitchFamily="18" charset="0"/>
              </a:endParaRPr>
            </a:p>
          </p:txBody>
        </p:sp>
        <p:sp>
          <p:nvSpPr>
            <p:cNvPr id="2517140" name="Rectangle 148"/>
            <p:cNvSpPr>
              <a:spLocks noChangeArrowheads="1"/>
            </p:cNvSpPr>
            <p:nvPr/>
          </p:nvSpPr>
          <p:spPr bwMode="auto">
            <a:xfrm>
              <a:off x="2694" y="2425"/>
              <a:ext cx="5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Turnaround</a:t>
              </a:r>
            </a:p>
          </p:txBody>
        </p:sp>
        <p:sp>
          <p:nvSpPr>
            <p:cNvPr id="2517141" name="Rectangle 149"/>
            <p:cNvSpPr>
              <a:spLocks noChangeArrowheads="1"/>
            </p:cNvSpPr>
            <p:nvPr/>
          </p:nvSpPr>
          <p:spPr bwMode="auto">
            <a:xfrm>
              <a:off x="3407" y="242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142" name="Rectangle 150"/>
            <p:cNvSpPr>
              <a:spLocks noChangeArrowheads="1"/>
            </p:cNvSpPr>
            <p:nvPr/>
          </p:nvSpPr>
          <p:spPr bwMode="auto">
            <a:xfrm>
              <a:off x="3665" y="242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13</a:t>
              </a:r>
              <a:endParaRPr lang="en-US" sz="1800" b="1">
                <a:latin typeface="Times New Roman" pitchFamily="18" charset="0"/>
              </a:endParaRPr>
            </a:p>
          </p:txBody>
        </p:sp>
        <p:sp>
          <p:nvSpPr>
            <p:cNvPr id="2517143" name="Rectangle 151"/>
            <p:cNvSpPr>
              <a:spLocks noChangeArrowheads="1"/>
            </p:cNvSpPr>
            <p:nvPr/>
          </p:nvSpPr>
          <p:spPr bwMode="auto">
            <a:xfrm>
              <a:off x="4023" y="242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4</a:t>
              </a:r>
              <a:endParaRPr lang="en-US" sz="1800" b="1">
                <a:latin typeface="Times New Roman" pitchFamily="18" charset="0"/>
              </a:endParaRPr>
            </a:p>
          </p:txBody>
        </p:sp>
        <p:sp>
          <p:nvSpPr>
            <p:cNvPr id="2517144" name="Rectangle 152"/>
            <p:cNvSpPr>
              <a:spLocks noChangeArrowheads="1"/>
            </p:cNvSpPr>
            <p:nvPr/>
          </p:nvSpPr>
          <p:spPr bwMode="auto">
            <a:xfrm>
              <a:off x="4280" y="2425"/>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14</a:t>
              </a:r>
              <a:endParaRPr lang="en-US" sz="1800" b="1">
                <a:latin typeface="Times New Roman" pitchFamily="18" charset="0"/>
              </a:endParaRPr>
            </a:p>
          </p:txBody>
        </p:sp>
        <p:sp>
          <p:nvSpPr>
            <p:cNvPr id="2517145" name="Rectangle 153"/>
            <p:cNvSpPr>
              <a:spLocks noChangeArrowheads="1"/>
            </p:cNvSpPr>
            <p:nvPr/>
          </p:nvSpPr>
          <p:spPr bwMode="auto">
            <a:xfrm>
              <a:off x="4638" y="242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a:t>
              </a:r>
              <a:endParaRPr lang="en-US" sz="1800" b="1">
                <a:latin typeface="Times New Roman" pitchFamily="18" charset="0"/>
              </a:endParaRPr>
            </a:p>
          </p:txBody>
        </p:sp>
        <p:sp>
          <p:nvSpPr>
            <p:cNvPr id="2517146" name="Rectangle 154"/>
            <p:cNvSpPr>
              <a:spLocks noChangeArrowheads="1"/>
            </p:cNvSpPr>
            <p:nvPr/>
          </p:nvSpPr>
          <p:spPr bwMode="auto">
            <a:xfrm>
              <a:off x="4880" y="2425"/>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7.20</a:t>
              </a:r>
              <a:endParaRPr lang="en-US" sz="1800" b="1">
                <a:latin typeface="Times New Roman" pitchFamily="18" charset="0"/>
              </a:endParaRPr>
            </a:p>
          </p:txBody>
        </p:sp>
        <p:sp>
          <p:nvSpPr>
            <p:cNvPr id="2517147" name="Rectangle 155"/>
            <p:cNvSpPr>
              <a:spLocks noChangeArrowheads="1"/>
            </p:cNvSpPr>
            <p:nvPr/>
          </p:nvSpPr>
          <p:spPr bwMode="auto">
            <a:xfrm>
              <a:off x="2928" y="2533"/>
              <a:ext cx="2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Tr / Ts</a:t>
              </a:r>
            </a:p>
          </p:txBody>
        </p:sp>
        <p:sp>
          <p:nvSpPr>
            <p:cNvPr id="2517148" name="Rectangle 156"/>
            <p:cNvSpPr>
              <a:spLocks noChangeArrowheads="1"/>
            </p:cNvSpPr>
            <p:nvPr/>
          </p:nvSpPr>
          <p:spPr bwMode="auto">
            <a:xfrm>
              <a:off x="3284"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1.00</a:t>
              </a:r>
              <a:endParaRPr lang="en-US" sz="1800" b="1">
                <a:latin typeface="Times New Roman" pitchFamily="18" charset="0"/>
              </a:endParaRPr>
            </a:p>
          </p:txBody>
        </p:sp>
        <p:sp>
          <p:nvSpPr>
            <p:cNvPr id="2517149" name="Rectangle 157"/>
            <p:cNvSpPr>
              <a:spLocks noChangeArrowheads="1"/>
            </p:cNvSpPr>
            <p:nvPr/>
          </p:nvSpPr>
          <p:spPr bwMode="auto">
            <a:xfrm>
              <a:off x="3591"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2.17</a:t>
              </a:r>
              <a:endParaRPr lang="en-US" sz="1800" b="1">
                <a:latin typeface="Times New Roman" pitchFamily="18" charset="0"/>
              </a:endParaRPr>
            </a:p>
          </p:txBody>
        </p:sp>
        <p:sp>
          <p:nvSpPr>
            <p:cNvPr id="2517150" name="Rectangle 158"/>
            <p:cNvSpPr>
              <a:spLocks noChangeArrowheads="1"/>
            </p:cNvSpPr>
            <p:nvPr/>
          </p:nvSpPr>
          <p:spPr bwMode="auto">
            <a:xfrm>
              <a:off x="3899"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1.00</a:t>
              </a:r>
              <a:endParaRPr lang="en-US" sz="1800" b="1">
                <a:latin typeface="Times New Roman" pitchFamily="18" charset="0"/>
              </a:endParaRPr>
            </a:p>
          </p:txBody>
        </p:sp>
        <p:sp>
          <p:nvSpPr>
            <p:cNvPr id="2517151" name="Rectangle 159"/>
            <p:cNvSpPr>
              <a:spLocks noChangeArrowheads="1"/>
            </p:cNvSpPr>
            <p:nvPr/>
          </p:nvSpPr>
          <p:spPr bwMode="auto">
            <a:xfrm>
              <a:off x="4207"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2.80</a:t>
              </a:r>
              <a:endParaRPr lang="en-US" sz="1800" b="1">
                <a:latin typeface="Times New Roman" pitchFamily="18" charset="0"/>
              </a:endParaRPr>
            </a:p>
          </p:txBody>
        </p:sp>
        <p:sp>
          <p:nvSpPr>
            <p:cNvPr id="2517152" name="Rectangle 160"/>
            <p:cNvSpPr>
              <a:spLocks noChangeArrowheads="1"/>
            </p:cNvSpPr>
            <p:nvPr/>
          </p:nvSpPr>
          <p:spPr bwMode="auto">
            <a:xfrm>
              <a:off x="4515"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1.00</a:t>
              </a:r>
              <a:endParaRPr lang="en-US" sz="1800" b="1">
                <a:latin typeface="Times New Roman" pitchFamily="18" charset="0"/>
              </a:endParaRPr>
            </a:p>
          </p:txBody>
        </p:sp>
        <p:sp>
          <p:nvSpPr>
            <p:cNvPr id="2517153" name="Rectangle 161"/>
            <p:cNvSpPr>
              <a:spLocks noChangeArrowheads="1"/>
            </p:cNvSpPr>
            <p:nvPr/>
          </p:nvSpPr>
          <p:spPr bwMode="auto">
            <a:xfrm>
              <a:off x="4880" y="2533"/>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1.59</a:t>
              </a:r>
              <a:endParaRPr lang="en-US" sz="1800" b="1">
                <a:latin typeface="Times New Roman" pitchFamily="18" charset="0"/>
              </a:endParaRPr>
            </a:p>
          </p:txBody>
        </p:sp>
        <p:sp>
          <p:nvSpPr>
            <p:cNvPr id="2517154" name="Rectangle 162"/>
            <p:cNvSpPr>
              <a:spLocks noChangeArrowheads="1"/>
            </p:cNvSpPr>
            <p:nvPr/>
          </p:nvSpPr>
          <p:spPr bwMode="auto">
            <a:xfrm>
              <a:off x="2494" y="2305"/>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155" name="Rectangle 163"/>
            <p:cNvSpPr>
              <a:spLocks noChangeArrowheads="1"/>
            </p:cNvSpPr>
            <p:nvPr/>
          </p:nvSpPr>
          <p:spPr bwMode="auto">
            <a:xfrm>
              <a:off x="2494" y="2414"/>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156" name="Rectangle 164"/>
            <p:cNvSpPr>
              <a:spLocks noChangeArrowheads="1"/>
            </p:cNvSpPr>
            <p:nvPr/>
          </p:nvSpPr>
          <p:spPr bwMode="auto">
            <a:xfrm>
              <a:off x="2494" y="2522"/>
              <a:ext cx="2622" cy="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157" name="Rectangle 165"/>
            <p:cNvSpPr>
              <a:spLocks noChangeArrowheads="1"/>
            </p:cNvSpPr>
            <p:nvPr/>
          </p:nvSpPr>
          <p:spPr bwMode="auto">
            <a:xfrm>
              <a:off x="2494" y="2631"/>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sp>
          <p:nvSpPr>
            <p:cNvPr id="2517133" name="Rectangle 141"/>
            <p:cNvSpPr>
              <a:spLocks noChangeArrowheads="1"/>
            </p:cNvSpPr>
            <p:nvPr/>
          </p:nvSpPr>
          <p:spPr bwMode="auto">
            <a:xfrm>
              <a:off x="2511" y="2184"/>
              <a:ext cx="2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b="1" dirty="0">
                  <a:solidFill>
                    <a:srgbClr val="000000"/>
                  </a:solidFill>
                  <a:latin typeface="Arial" pitchFamily="34" charset="0"/>
                </a:rPr>
                <a:t>SRT </a:t>
              </a:r>
              <a:endParaRPr lang="en-US" sz="1400" b="1" dirty="0">
                <a:latin typeface="Times New Roman" pitchFamily="18" charset="0"/>
              </a:endParaRPr>
            </a:p>
          </p:txBody>
        </p:sp>
      </p:grpSp>
      <p:grpSp>
        <p:nvGrpSpPr>
          <p:cNvPr id="2517158" name="Group 166"/>
          <p:cNvGrpSpPr>
            <a:grpSpLocks/>
          </p:cNvGrpSpPr>
          <p:nvPr/>
        </p:nvGrpSpPr>
        <p:grpSpPr bwMode="auto">
          <a:xfrm>
            <a:off x="4356100" y="5654379"/>
            <a:ext cx="4162425" cy="723901"/>
            <a:chOff x="2494" y="2618"/>
            <a:chExt cx="2622" cy="456"/>
          </a:xfrm>
        </p:grpSpPr>
        <p:sp>
          <p:nvSpPr>
            <p:cNvPr id="2517159" name="Rectangle 167"/>
            <p:cNvSpPr>
              <a:spLocks noChangeArrowheads="1"/>
            </p:cNvSpPr>
            <p:nvPr/>
          </p:nvSpPr>
          <p:spPr bwMode="auto">
            <a:xfrm>
              <a:off x="2518" y="2618"/>
              <a:ext cx="3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b="1" dirty="0">
                  <a:solidFill>
                    <a:srgbClr val="000000"/>
                  </a:solidFill>
                  <a:latin typeface="Arial" pitchFamily="34" charset="0"/>
                </a:rPr>
                <a:t>HRRN </a:t>
              </a:r>
              <a:endParaRPr lang="en-US" sz="1400" b="1" dirty="0">
                <a:latin typeface="Times New Roman" pitchFamily="18" charset="0"/>
              </a:endParaRPr>
            </a:p>
          </p:txBody>
        </p:sp>
        <p:sp>
          <p:nvSpPr>
            <p:cNvPr id="2517160" name="Rectangle 168"/>
            <p:cNvSpPr>
              <a:spLocks noChangeArrowheads="1"/>
            </p:cNvSpPr>
            <p:nvPr/>
          </p:nvSpPr>
          <p:spPr bwMode="auto">
            <a:xfrm>
              <a:off x="2945" y="2750"/>
              <a:ext cx="26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Finish</a:t>
              </a:r>
              <a:endParaRPr lang="en-US" sz="1800" b="1">
                <a:latin typeface="Times New Roman" pitchFamily="18" charset="0"/>
              </a:endParaRPr>
            </a:p>
          </p:txBody>
        </p:sp>
        <p:sp>
          <p:nvSpPr>
            <p:cNvPr id="2517161" name="Rectangle 169"/>
            <p:cNvSpPr>
              <a:spLocks noChangeArrowheads="1"/>
            </p:cNvSpPr>
            <p:nvPr/>
          </p:nvSpPr>
          <p:spPr bwMode="auto">
            <a:xfrm>
              <a:off x="3407" y="275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162" name="Rectangle 170"/>
            <p:cNvSpPr>
              <a:spLocks noChangeArrowheads="1"/>
            </p:cNvSpPr>
            <p:nvPr/>
          </p:nvSpPr>
          <p:spPr bwMode="auto">
            <a:xfrm>
              <a:off x="3715" y="2750"/>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9</a:t>
              </a:r>
              <a:endParaRPr lang="en-US" sz="1800" b="1">
                <a:latin typeface="Times New Roman" pitchFamily="18" charset="0"/>
              </a:endParaRPr>
            </a:p>
          </p:txBody>
        </p:sp>
        <p:sp>
          <p:nvSpPr>
            <p:cNvPr id="2517163" name="Rectangle 171"/>
            <p:cNvSpPr>
              <a:spLocks noChangeArrowheads="1"/>
            </p:cNvSpPr>
            <p:nvPr/>
          </p:nvSpPr>
          <p:spPr bwMode="auto">
            <a:xfrm>
              <a:off x="3972" y="2750"/>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13</a:t>
              </a:r>
              <a:endParaRPr lang="en-US" sz="1800" b="1">
                <a:latin typeface="Times New Roman" pitchFamily="18" charset="0"/>
              </a:endParaRPr>
            </a:p>
          </p:txBody>
        </p:sp>
        <p:sp>
          <p:nvSpPr>
            <p:cNvPr id="2517164" name="Rectangle 172"/>
            <p:cNvSpPr>
              <a:spLocks noChangeArrowheads="1"/>
            </p:cNvSpPr>
            <p:nvPr/>
          </p:nvSpPr>
          <p:spPr bwMode="auto">
            <a:xfrm>
              <a:off x="4280" y="2750"/>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20</a:t>
              </a:r>
              <a:endParaRPr lang="en-US" sz="1800" b="1">
                <a:latin typeface="Times New Roman" pitchFamily="18" charset="0"/>
              </a:endParaRPr>
            </a:p>
          </p:txBody>
        </p:sp>
        <p:sp>
          <p:nvSpPr>
            <p:cNvPr id="2517165" name="Rectangle 173"/>
            <p:cNvSpPr>
              <a:spLocks noChangeArrowheads="1"/>
            </p:cNvSpPr>
            <p:nvPr/>
          </p:nvSpPr>
          <p:spPr bwMode="auto">
            <a:xfrm>
              <a:off x="4588" y="2750"/>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15</a:t>
              </a:r>
              <a:endParaRPr lang="en-US" sz="1800" b="1">
                <a:latin typeface="Times New Roman" pitchFamily="18" charset="0"/>
              </a:endParaRPr>
            </a:p>
          </p:txBody>
        </p:sp>
        <p:sp>
          <p:nvSpPr>
            <p:cNvPr id="2517166" name="Rectangle 174"/>
            <p:cNvSpPr>
              <a:spLocks noChangeArrowheads="1"/>
            </p:cNvSpPr>
            <p:nvPr/>
          </p:nvSpPr>
          <p:spPr bwMode="auto">
            <a:xfrm>
              <a:off x="2694" y="2859"/>
              <a:ext cx="5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Turnaround</a:t>
              </a:r>
            </a:p>
          </p:txBody>
        </p:sp>
        <p:sp>
          <p:nvSpPr>
            <p:cNvPr id="2517167" name="Rectangle 175"/>
            <p:cNvSpPr>
              <a:spLocks noChangeArrowheads="1"/>
            </p:cNvSpPr>
            <p:nvPr/>
          </p:nvSpPr>
          <p:spPr bwMode="auto">
            <a:xfrm>
              <a:off x="3407" y="285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a:t>
              </a:r>
              <a:endParaRPr lang="en-US" sz="1800" b="1">
                <a:latin typeface="Times New Roman" pitchFamily="18" charset="0"/>
              </a:endParaRPr>
            </a:p>
          </p:txBody>
        </p:sp>
        <p:sp>
          <p:nvSpPr>
            <p:cNvPr id="2517168" name="Rectangle 176"/>
            <p:cNvSpPr>
              <a:spLocks noChangeArrowheads="1"/>
            </p:cNvSpPr>
            <p:nvPr/>
          </p:nvSpPr>
          <p:spPr bwMode="auto">
            <a:xfrm>
              <a:off x="3715" y="285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7</a:t>
              </a:r>
              <a:endParaRPr lang="en-US" sz="1800" b="1">
                <a:latin typeface="Times New Roman" pitchFamily="18" charset="0"/>
              </a:endParaRPr>
            </a:p>
          </p:txBody>
        </p:sp>
        <p:sp>
          <p:nvSpPr>
            <p:cNvPr id="2517169" name="Rectangle 177"/>
            <p:cNvSpPr>
              <a:spLocks noChangeArrowheads="1"/>
            </p:cNvSpPr>
            <p:nvPr/>
          </p:nvSpPr>
          <p:spPr bwMode="auto">
            <a:xfrm>
              <a:off x="4023" y="285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9</a:t>
              </a:r>
              <a:endParaRPr lang="en-US" sz="1800" b="1">
                <a:latin typeface="Times New Roman" pitchFamily="18" charset="0"/>
              </a:endParaRPr>
            </a:p>
          </p:txBody>
        </p:sp>
        <p:sp>
          <p:nvSpPr>
            <p:cNvPr id="2517170" name="Rectangle 178"/>
            <p:cNvSpPr>
              <a:spLocks noChangeArrowheads="1"/>
            </p:cNvSpPr>
            <p:nvPr/>
          </p:nvSpPr>
          <p:spPr bwMode="auto">
            <a:xfrm>
              <a:off x="4280" y="2859"/>
              <a:ext cx="9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14</a:t>
              </a:r>
              <a:endParaRPr lang="en-US" sz="1800" b="1">
                <a:latin typeface="Times New Roman" pitchFamily="18" charset="0"/>
              </a:endParaRPr>
            </a:p>
          </p:txBody>
        </p:sp>
        <p:sp>
          <p:nvSpPr>
            <p:cNvPr id="2517171" name="Rectangle 179"/>
            <p:cNvSpPr>
              <a:spLocks noChangeArrowheads="1"/>
            </p:cNvSpPr>
            <p:nvPr/>
          </p:nvSpPr>
          <p:spPr bwMode="auto">
            <a:xfrm>
              <a:off x="4638" y="285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7</a:t>
              </a:r>
              <a:endParaRPr lang="en-US" sz="1800" b="1">
                <a:latin typeface="Times New Roman" pitchFamily="18" charset="0"/>
              </a:endParaRPr>
            </a:p>
          </p:txBody>
        </p:sp>
        <p:sp>
          <p:nvSpPr>
            <p:cNvPr id="2517172" name="Rectangle 180"/>
            <p:cNvSpPr>
              <a:spLocks noChangeArrowheads="1"/>
            </p:cNvSpPr>
            <p:nvPr/>
          </p:nvSpPr>
          <p:spPr bwMode="auto">
            <a:xfrm>
              <a:off x="4880" y="2859"/>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8.00</a:t>
              </a:r>
              <a:endParaRPr lang="en-US" sz="1800" b="1">
                <a:latin typeface="Times New Roman" pitchFamily="18" charset="0"/>
              </a:endParaRPr>
            </a:p>
          </p:txBody>
        </p:sp>
        <p:sp>
          <p:nvSpPr>
            <p:cNvPr id="2517173" name="Rectangle 181"/>
            <p:cNvSpPr>
              <a:spLocks noChangeArrowheads="1"/>
            </p:cNvSpPr>
            <p:nvPr/>
          </p:nvSpPr>
          <p:spPr bwMode="auto">
            <a:xfrm>
              <a:off x="2928" y="2967"/>
              <a:ext cx="26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eaLnBrk="0" hangingPunct="0"/>
              <a:r>
                <a:rPr lang="en-US" sz="1100" b="1">
                  <a:solidFill>
                    <a:srgbClr val="000000"/>
                  </a:solidFill>
                  <a:latin typeface="Arial" pitchFamily="34" charset="0"/>
                </a:rPr>
                <a:t>Tr / Ts</a:t>
              </a:r>
            </a:p>
          </p:txBody>
        </p:sp>
        <p:sp>
          <p:nvSpPr>
            <p:cNvPr id="2517174" name="Rectangle 182"/>
            <p:cNvSpPr>
              <a:spLocks noChangeArrowheads="1"/>
            </p:cNvSpPr>
            <p:nvPr/>
          </p:nvSpPr>
          <p:spPr bwMode="auto">
            <a:xfrm>
              <a:off x="3284"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1.00</a:t>
              </a:r>
              <a:endParaRPr lang="en-US" sz="1800" b="1">
                <a:latin typeface="Times New Roman" pitchFamily="18" charset="0"/>
              </a:endParaRPr>
            </a:p>
          </p:txBody>
        </p:sp>
        <p:sp>
          <p:nvSpPr>
            <p:cNvPr id="2517175" name="Rectangle 183"/>
            <p:cNvSpPr>
              <a:spLocks noChangeArrowheads="1"/>
            </p:cNvSpPr>
            <p:nvPr/>
          </p:nvSpPr>
          <p:spPr bwMode="auto">
            <a:xfrm>
              <a:off x="3591"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1.17</a:t>
              </a:r>
              <a:endParaRPr lang="en-US" sz="1800" b="1">
                <a:latin typeface="Times New Roman" pitchFamily="18" charset="0"/>
              </a:endParaRPr>
            </a:p>
          </p:txBody>
        </p:sp>
        <p:sp>
          <p:nvSpPr>
            <p:cNvPr id="2517176" name="Rectangle 184"/>
            <p:cNvSpPr>
              <a:spLocks noChangeArrowheads="1"/>
            </p:cNvSpPr>
            <p:nvPr/>
          </p:nvSpPr>
          <p:spPr bwMode="auto">
            <a:xfrm>
              <a:off x="3899"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2.25</a:t>
              </a:r>
              <a:endParaRPr lang="en-US" sz="1800" b="1">
                <a:latin typeface="Times New Roman" pitchFamily="18" charset="0"/>
              </a:endParaRPr>
            </a:p>
          </p:txBody>
        </p:sp>
        <p:sp>
          <p:nvSpPr>
            <p:cNvPr id="2517177" name="Rectangle 185"/>
            <p:cNvSpPr>
              <a:spLocks noChangeArrowheads="1"/>
            </p:cNvSpPr>
            <p:nvPr/>
          </p:nvSpPr>
          <p:spPr bwMode="auto">
            <a:xfrm>
              <a:off x="4207"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2.80</a:t>
              </a:r>
              <a:endParaRPr lang="en-US" sz="1800" b="1">
                <a:latin typeface="Times New Roman" pitchFamily="18" charset="0"/>
              </a:endParaRPr>
            </a:p>
          </p:txBody>
        </p:sp>
        <p:sp>
          <p:nvSpPr>
            <p:cNvPr id="2517178" name="Rectangle 186"/>
            <p:cNvSpPr>
              <a:spLocks noChangeArrowheads="1"/>
            </p:cNvSpPr>
            <p:nvPr/>
          </p:nvSpPr>
          <p:spPr bwMode="auto">
            <a:xfrm>
              <a:off x="4515"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3.50</a:t>
              </a:r>
              <a:endParaRPr lang="en-US" sz="1800" b="1">
                <a:latin typeface="Times New Roman" pitchFamily="18" charset="0"/>
              </a:endParaRPr>
            </a:p>
          </p:txBody>
        </p:sp>
        <p:sp>
          <p:nvSpPr>
            <p:cNvPr id="2517179" name="Rectangle 187"/>
            <p:cNvSpPr>
              <a:spLocks noChangeArrowheads="1"/>
            </p:cNvSpPr>
            <p:nvPr/>
          </p:nvSpPr>
          <p:spPr bwMode="auto">
            <a:xfrm>
              <a:off x="4880" y="2967"/>
              <a:ext cx="17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100" b="1">
                  <a:solidFill>
                    <a:srgbClr val="000000"/>
                  </a:solidFill>
                  <a:latin typeface="Arial" pitchFamily="34" charset="0"/>
                </a:rPr>
                <a:t>2.14</a:t>
              </a:r>
              <a:endParaRPr lang="en-US" sz="1800" b="1">
                <a:latin typeface="Times New Roman" pitchFamily="18" charset="0"/>
              </a:endParaRPr>
            </a:p>
          </p:txBody>
        </p:sp>
        <p:sp>
          <p:nvSpPr>
            <p:cNvPr id="2517180" name="Line 188"/>
            <p:cNvSpPr>
              <a:spLocks noChangeShapeType="1"/>
            </p:cNvSpPr>
            <p:nvPr/>
          </p:nvSpPr>
          <p:spPr bwMode="auto">
            <a:xfrm>
              <a:off x="2494" y="2739"/>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181" name="Line 189"/>
            <p:cNvSpPr>
              <a:spLocks noChangeShapeType="1"/>
            </p:cNvSpPr>
            <p:nvPr/>
          </p:nvSpPr>
          <p:spPr bwMode="auto">
            <a:xfrm>
              <a:off x="2494" y="2848"/>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182" name="Line 190"/>
            <p:cNvSpPr>
              <a:spLocks noChangeShapeType="1"/>
            </p:cNvSpPr>
            <p:nvPr/>
          </p:nvSpPr>
          <p:spPr bwMode="auto">
            <a:xfrm>
              <a:off x="2494" y="2956"/>
              <a:ext cx="2616" cy="1"/>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b="1"/>
            </a:p>
          </p:txBody>
        </p:sp>
        <p:sp>
          <p:nvSpPr>
            <p:cNvPr id="2517183" name="Rectangle 191"/>
            <p:cNvSpPr>
              <a:spLocks noChangeArrowheads="1"/>
            </p:cNvSpPr>
            <p:nvPr/>
          </p:nvSpPr>
          <p:spPr bwMode="auto">
            <a:xfrm>
              <a:off x="2494" y="3065"/>
              <a:ext cx="2622" cy="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b="1"/>
            </a:p>
          </p:txBody>
        </p:sp>
      </p:grpSp>
      <p:sp>
        <p:nvSpPr>
          <p:cNvPr id="2517211" name="Rectangle 219"/>
          <p:cNvSpPr>
            <a:spLocks noGrp="1" noChangeArrowheads="1"/>
          </p:cNvSpPr>
          <p:nvPr>
            <p:ph type="body" idx="1"/>
          </p:nvPr>
        </p:nvSpPr>
        <p:spPr>
          <a:xfrm>
            <a:off x="685801" y="1603548"/>
            <a:ext cx="3438939" cy="1347043"/>
          </a:xfrm>
          <a:noFill/>
          <a:ln/>
        </p:spPr>
        <p:txBody>
          <a:bodyPr lIns="92075" tIns="46038" rIns="92075" bIns="46038"/>
          <a:lstStyle/>
          <a:p>
            <a:pPr marL="168275" indent="-168275">
              <a:lnSpc>
                <a:spcPct val="90000"/>
              </a:lnSpc>
            </a:pPr>
            <a:r>
              <a:rPr lang="en-US" sz="1400" dirty="0"/>
              <a:t>P1: arrives at time 0, requires 3 units</a:t>
            </a:r>
          </a:p>
          <a:p>
            <a:pPr marL="168275" indent="-168275">
              <a:lnSpc>
                <a:spcPct val="90000"/>
              </a:lnSpc>
            </a:pPr>
            <a:r>
              <a:rPr lang="en-US" sz="1400" dirty="0"/>
              <a:t>P2: arrives at time 2, requires 6 units</a:t>
            </a:r>
          </a:p>
          <a:p>
            <a:pPr marL="168275" indent="-168275">
              <a:lnSpc>
                <a:spcPct val="90000"/>
              </a:lnSpc>
            </a:pPr>
            <a:r>
              <a:rPr lang="en-US" sz="1400" dirty="0"/>
              <a:t>P3: arrives at time 4, requires 4 units</a:t>
            </a:r>
          </a:p>
          <a:p>
            <a:pPr marL="168275" indent="-168275">
              <a:lnSpc>
                <a:spcPct val="90000"/>
              </a:lnSpc>
            </a:pPr>
            <a:r>
              <a:rPr lang="en-US" sz="1400" dirty="0"/>
              <a:t>P4: arrives at time 6, requires 5 units</a:t>
            </a:r>
          </a:p>
          <a:p>
            <a:pPr marL="168275" indent="-168275">
              <a:lnSpc>
                <a:spcPct val="90000"/>
              </a:lnSpc>
            </a:pPr>
            <a:r>
              <a:rPr lang="en-US" sz="1400" dirty="0"/>
              <a:t>P5: arrives at time 8, requires 2 units</a:t>
            </a:r>
          </a:p>
        </p:txBody>
      </p:sp>
      <p:sp>
        <p:nvSpPr>
          <p:cNvPr id="252"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Comparisons</a:t>
            </a:r>
            <a:endParaRPr lang="en-US" sz="1800" b="1" dirty="0">
              <a:latin typeface="Arial" pitchFamily="34" charset="0"/>
            </a:endParaRP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17" y="2904533"/>
            <a:ext cx="3290183" cy="3638044"/>
          </a:xfrm>
          <a:prstGeom prst="rect">
            <a:avLst/>
          </a:prstGeom>
        </p:spPr>
      </p:pic>
      <p:sp>
        <p:nvSpPr>
          <p:cNvPr id="3" name="Oval 2"/>
          <p:cNvSpPr/>
          <p:nvPr/>
        </p:nvSpPr>
        <p:spPr bwMode="auto">
          <a:xfrm>
            <a:off x="7834313" y="5135192"/>
            <a:ext cx="873966" cy="656274"/>
          </a:xfrm>
          <a:prstGeom prst="ellipse">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686131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17026"/>
                                        </p:tgtEl>
                                        <p:attrNameLst>
                                          <p:attrName>style.visibility</p:attrName>
                                        </p:attrNameLst>
                                      </p:cBhvr>
                                      <p:to>
                                        <p:strVal val="visible"/>
                                      </p:to>
                                    </p:set>
                                    <p:animEffect transition="in" filter="wipe(left)">
                                      <p:cBhvr>
                                        <p:cTn id="7" dur="500"/>
                                        <p:tgtEl>
                                          <p:spTgt spid="2517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17053"/>
                                        </p:tgtEl>
                                        <p:attrNameLst>
                                          <p:attrName>style.visibility</p:attrName>
                                        </p:attrNameLst>
                                      </p:cBhvr>
                                      <p:to>
                                        <p:strVal val="visible"/>
                                      </p:to>
                                    </p:set>
                                    <p:animEffect transition="in" filter="wipe(left)">
                                      <p:cBhvr>
                                        <p:cTn id="12" dur="500"/>
                                        <p:tgtEl>
                                          <p:spTgt spid="2517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17079"/>
                                        </p:tgtEl>
                                        <p:attrNameLst>
                                          <p:attrName>style.visibility</p:attrName>
                                        </p:attrNameLst>
                                      </p:cBhvr>
                                      <p:to>
                                        <p:strVal val="visible"/>
                                      </p:to>
                                    </p:set>
                                    <p:animEffect transition="in" filter="wipe(left)">
                                      <p:cBhvr>
                                        <p:cTn id="17" dur="500"/>
                                        <p:tgtEl>
                                          <p:spTgt spid="25170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17105"/>
                                        </p:tgtEl>
                                        <p:attrNameLst>
                                          <p:attrName>style.visibility</p:attrName>
                                        </p:attrNameLst>
                                      </p:cBhvr>
                                      <p:to>
                                        <p:strVal val="visible"/>
                                      </p:to>
                                    </p:set>
                                    <p:animEffect transition="in" filter="wipe(left)">
                                      <p:cBhvr>
                                        <p:cTn id="22" dur="500"/>
                                        <p:tgtEl>
                                          <p:spTgt spid="25171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17132"/>
                                        </p:tgtEl>
                                        <p:attrNameLst>
                                          <p:attrName>style.visibility</p:attrName>
                                        </p:attrNameLst>
                                      </p:cBhvr>
                                      <p:to>
                                        <p:strVal val="visible"/>
                                      </p:to>
                                    </p:set>
                                    <p:animEffect transition="in" filter="wipe(left)">
                                      <p:cBhvr>
                                        <p:cTn id="27" dur="500"/>
                                        <p:tgtEl>
                                          <p:spTgt spid="2517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17158"/>
                                        </p:tgtEl>
                                        <p:attrNameLst>
                                          <p:attrName>style.visibility</p:attrName>
                                        </p:attrNameLst>
                                      </p:cBhvr>
                                      <p:to>
                                        <p:strVal val="visible"/>
                                      </p:to>
                                    </p:set>
                                    <p:animEffect transition="in" filter="wipe(left)">
                                      <p:cBhvr>
                                        <p:cTn id="32" dur="500"/>
                                        <p:tgtEl>
                                          <p:spTgt spid="251715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Exercise</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55301653"/>
              </p:ext>
            </p:extLst>
          </p:nvPr>
        </p:nvGraphicFramePr>
        <p:xfrm>
          <a:off x="763492" y="2049902"/>
          <a:ext cx="7346830" cy="4378960"/>
        </p:xfrm>
        <a:graphic>
          <a:graphicData uri="http://schemas.openxmlformats.org/drawingml/2006/table">
            <a:tbl>
              <a:tblPr firstRow="1" bandRow="1">
                <a:tableStyleId>{5C22544A-7EE6-4342-B048-85BDC9FD1C3A}</a:tableStyleId>
              </a:tblPr>
              <a:tblGrid>
                <a:gridCol w="2011680"/>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tblGrid>
              <a:tr h="182880">
                <a:tc>
                  <a:txBody>
                    <a:bodyPr/>
                    <a:lstStyle/>
                    <a:p>
                      <a:pPr algn="ctr"/>
                      <a:endParaRPr lang="en-US" sz="1600" b="1" dirty="0">
                        <a:solidFill>
                          <a:schemeClr val="tx1"/>
                        </a:solidFill>
                        <a:latin typeface="Arial Narrow" panose="020B060602020203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r>
                        <a:rPr lang="en-US" sz="1200" b="1" dirty="0" smtClean="0">
                          <a:solidFill>
                            <a:schemeClr val="tx1"/>
                          </a:solidFill>
                          <a:latin typeface="Arial Narrow" panose="020B0606020202030204" pitchFamily="34" charset="0"/>
                        </a:rPr>
                        <a:t>0</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Narrow" panose="020B0606020202030204" pitchFamily="34" charset="0"/>
                        </a:rPr>
                        <a:t>5</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r>
                        <a:rPr lang="en-US" sz="1200" b="1" dirty="0" smtClean="0">
                          <a:solidFill>
                            <a:schemeClr val="tx1"/>
                          </a:solidFill>
                          <a:latin typeface="Arial Narrow" panose="020B0606020202030204" pitchFamily="34" charset="0"/>
                        </a:rPr>
                        <a:t>10</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r>
                        <a:rPr lang="en-US" sz="1200" b="1" dirty="0" smtClean="0">
                          <a:solidFill>
                            <a:schemeClr val="tx1"/>
                          </a:solidFill>
                          <a:latin typeface="Arial Narrow" panose="020B0606020202030204" pitchFamily="34" charset="0"/>
                        </a:rPr>
                        <a:t>15</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r>
                        <a:rPr lang="en-US" sz="1200" b="1" dirty="0" smtClean="0">
                          <a:solidFill>
                            <a:schemeClr val="tx1"/>
                          </a:solidFill>
                          <a:latin typeface="Arial Narrow" panose="020B0606020202030204" pitchFamily="34" charset="0"/>
                        </a:rPr>
                        <a:t>20</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1" dirty="0" smtClean="0">
                          <a:solidFill>
                            <a:schemeClr val="tx1"/>
                          </a:solidFill>
                        </a:rPr>
                        <a:t>FCFS</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1600" b="1" dirty="0" smtClean="0">
                          <a:solidFill>
                            <a:schemeClr val="tx1"/>
                          </a:solidFill>
                        </a:rPr>
                        <a:t>RR</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1600" b="1" dirty="0" smtClean="0">
                          <a:solidFill>
                            <a:schemeClr val="tx1"/>
                          </a:solidFill>
                        </a:rPr>
                        <a:t>SPN</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1600" b="1" dirty="0" smtClean="0">
                          <a:solidFill>
                            <a:schemeClr val="tx1"/>
                          </a:solidFill>
                        </a:rPr>
                        <a:t>SRT</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1600" b="1" dirty="0" smtClean="0">
                          <a:solidFill>
                            <a:schemeClr val="tx1"/>
                          </a:solidFill>
                        </a:rPr>
                        <a:t>HRRN</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Content Placeholder 7"/>
          <p:cNvGraphicFramePr>
            <a:graphicFrameLocks/>
          </p:cNvGraphicFramePr>
          <p:nvPr>
            <p:extLst/>
          </p:nvPr>
        </p:nvGraphicFramePr>
        <p:xfrm>
          <a:off x="6642100" y="279985"/>
          <a:ext cx="2194560" cy="1493520"/>
        </p:xfrm>
        <a:graphic>
          <a:graphicData uri="http://schemas.openxmlformats.org/drawingml/2006/table">
            <a:tbl>
              <a:tblPr firstRow="1" bandRow="1">
                <a:tableStyleId>{5C22544A-7EE6-4342-B048-85BDC9FD1C3A}</a:tableStyleId>
              </a:tblPr>
              <a:tblGrid>
                <a:gridCol w="731520"/>
                <a:gridCol w="731520"/>
                <a:gridCol w="731520"/>
              </a:tblGrid>
              <a:tr h="0">
                <a:tc>
                  <a:txBody>
                    <a:bodyPr/>
                    <a:lstStyle/>
                    <a:p>
                      <a:pPr algn="ctr"/>
                      <a:r>
                        <a:rPr lang="en-US" sz="1200" b="1" dirty="0" smtClean="0">
                          <a:solidFill>
                            <a:schemeClr val="tx1"/>
                          </a:solidFill>
                          <a:latin typeface="Arial Narrow" panose="020B0606020202030204" pitchFamily="34" charset="0"/>
                        </a:rPr>
                        <a:t>Process</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solidFill>
                            <a:schemeClr val="tx1"/>
                          </a:solidFill>
                          <a:latin typeface="Arial Narrow" panose="020B0606020202030204" pitchFamily="34" charset="0"/>
                        </a:rPr>
                        <a:t>Arrival</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solidFill>
                            <a:schemeClr val="tx1"/>
                          </a:solidFill>
                          <a:latin typeface="Arial Narrow" panose="020B0606020202030204" pitchFamily="34" charset="0"/>
                        </a:rPr>
                        <a:t>Service</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0</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solidFill>
                            <a:schemeClr val="tx1"/>
                          </a:solidFill>
                        </a:rPr>
                        <a:t>5</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solidFill>
                            <a:schemeClr val="tx1"/>
                          </a:solidFill>
                        </a:rPr>
                        <a:t>9</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6</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solidFill>
                            <a:schemeClr val="tx1"/>
                          </a:solidFill>
                        </a:rPr>
                        <a:t>7</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Footer Placeholder 2"/>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1329689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Exercise</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99915302"/>
              </p:ext>
            </p:extLst>
          </p:nvPr>
        </p:nvGraphicFramePr>
        <p:xfrm>
          <a:off x="768945" y="2049902"/>
          <a:ext cx="7346830" cy="4378960"/>
        </p:xfrm>
        <a:graphic>
          <a:graphicData uri="http://schemas.openxmlformats.org/drawingml/2006/table">
            <a:tbl>
              <a:tblPr firstRow="1" bandRow="1">
                <a:tableStyleId>{5C22544A-7EE6-4342-B048-85BDC9FD1C3A}</a:tableStyleId>
              </a:tblPr>
              <a:tblGrid>
                <a:gridCol w="2011680"/>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tblGrid>
              <a:tr h="182880">
                <a:tc>
                  <a:txBody>
                    <a:bodyPr/>
                    <a:lstStyle/>
                    <a:p>
                      <a:pPr algn="ctr"/>
                      <a:endParaRPr lang="en-US" sz="1600" b="1" dirty="0">
                        <a:solidFill>
                          <a:schemeClr val="tx1"/>
                        </a:solidFill>
                        <a:latin typeface="Arial Narrow" panose="020B060602020203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r>
                        <a:rPr lang="en-US" sz="1200" b="1" dirty="0" smtClean="0">
                          <a:solidFill>
                            <a:schemeClr val="tx1"/>
                          </a:solidFill>
                          <a:latin typeface="Arial Narrow" panose="020B0606020202030204" pitchFamily="34" charset="0"/>
                        </a:rPr>
                        <a:t>0</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Arial Narrow" panose="020B0606020202030204" pitchFamily="34" charset="0"/>
                        </a:rPr>
                        <a:t>5</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r>
                        <a:rPr lang="en-US" sz="1200" b="1" dirty="0" smtClean="0">
                          <a:solidFill>
                            <a:schemeClr val="tx1"/>
                          </a:solidFill>
                          <a:latin typeface="Arial Narrow" panose="020B0606020202030204" pitchFamily="34" charset="0"/>
                        </a:rPr>
                        <a:t>10</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r>
                        <a:rPr lang="en-US" sz="1200" b="1" dirty="0" smtClean="0">
                          <a:solidFill>
                            <a:schemeClr val="tx1"/>
                          </a:solidFill>
                          <a:latin typeface="Arial Narrow" panose="020B0606020202030204" pitchFamily="34" charset="0"/>
                        </a:rPr>
                        <a:t>15</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r>
                        <a:rPr lang="en-US" sz="1200" b="1" dirty="0" smtClean="0">
                          <a:solidFill>
                            <a:schemeClr val="tx1"/>
                          </a:solidFill>
                          <a:latin typeface="Arial Narrow" panose="020B0606020202030204" pitchFamily="34" charset="0"/>
                        </a:rPr>
                        <a:t>20</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600" b="1" dirty="0" smtClean="0">
                          <a:solidFill>
                            <a:schemeClr val="tx1"/>
                          </a:solidFill>
                        </a:rPr>
                        <a:t>FCFS</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1600" b="1" dirty="0" smtClean="0">
                          <a:solidFill>
                            <a:schemeClr val="tx1"/>
                          </a:solidFill>
                        </a:rPr>
                        <a:t>RR</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1600" b="1" dirty="0" smtClean="0">
                          <a:solidFill>
                            <a:schemeClr val="tx1"/>
                          </a:solidFill>
                        </a:rPr>
                        <a:t>SPN</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1600" b="1" dirty="0" smtClean="0">
                          <a:solidFill>
                            <a:schemeClr val="tx1"/>
                          </a:solidFill>
                        </a:rPr>
                        <a:t>SRT</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1600" b="1" dirty="0" smtClean="0">
                          <a:solidFill>
                            <a:schemeClr val="tx1"/>
                          </a:solidFill>
                        </a:rPr>
                        <a:t>HRRN</a:t>
                      </a: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pPr algn="ctr"/>
                      <a:endParaRPr lang="en-US" sz="16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9" name="Content Placeholder 7"/>
          <p:cNvGraphicFramePr>
            <a:graphicFrameLocks/>
          </p:cNvGraphicFramePr>
          <p:nvPr>
            <p:extLst/>
          </p:nvPr>
        </p:nvGraphicFramePr>
        <p:xfrm>
          <a:off x="6642100" y="279985"/>
          <a:ext cx="2194560" cy="1493520"/>
        </p:xfrm>
        <a:graphic>
          <a:graphicData uri="http://schemas.openxmlformats.org/drawingml/2006/table">
            <a:tbl>
              <a:tblPr firstRow="1" bandRow="1">
                <a:tableStyleId>{5C22544A-7EE6-4342-B048-85BDC9FD1C3A}</a:tableStyleId>
              </a:tblPr>
              <a:tblGrid>
                <a:gridCol w="731520"/>
                <a:gridCol w="731520"/>
                <a:gridCol w="731520"/>
              </a:tblGrid>
              <a:tr h="0">
                <a:tc>
                  <a:txBody>
                    <a:bodyPr/>
                    <a:lstStyle/>
                    <a:p>
                      <a:pPr algn="ctr"/>
                      <a:r>
                        <a:rPr lang="en-US" sz="1200" b="1" dirty="0" smtClean="0">
                          <a:solidFill>
                            <a:schemeClr val="tx1"/>
                          </a:solidFill>
                          <a:latin typeface="Arial Narrow" panose="020B0606020202030204" pitchFamily="34" charset="0"/>
                        </a:rPr>
                        <a:t>Process</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solidFill>
                            <a:schemeClr val="tx1"/>
                          </a:solidFill>
                          <a:latin typeface="Arial Narrow" panose="020B0606020202030204" pitchFamily="34" charset="0"/>
                        </a:rPr>
                        <a:t>Arrival</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smtClean="0">
                          <a:solidFill>
                            <a:schemeClr val="tx1"/>
                          </a:solidFill>
                          <a:latin typeface="Arial Narrow" panose="020B0606020202030204" pitchFamily="34" charset="0"/>
                        </a:rPr>
                        <a:t>Service</a:t>
                      </a:r>
                      <a:endParaRPr lang="en-US" sz="1200" b="1" dirty="0">
                        <a:solidFill>
                          <a:schemeClr val="tx1"/>
                        </a:solidFill>
                        <a:latin typeface="Arial Narrow" panose="020B0606020202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0</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solidFill>
                            <a:schemeClr val="tx1"/>
                          </a:solidFill>
                        </a:rPr>
                        <a:t>5</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solidFill>
                            <a:schemeClr val="tx1"/>
                          </a:solidFill>
                        </a:rPr>
                        <a:t>9</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6</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dirty="0" smtClean="0">
                          <a:solidFill>
                            <a:schemeClr val="tx1"/>
                          </a:solidFill>
                        </a:rPr>
                        <a:t>7</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234261402"/>
              </p:ext>
            </p:extLst>
          </p:nvPr>
        </p:nvGraphicFramePr>
        <p:xfrm>
          <a:off x="2777968" y="2727490"/>
          <a:ext cx="1067030" cy="370840"/>
        </p:xfrm>
        <a:graphic>
          <a:graphicData uri="http://schemas.openxmlformats.org/drawingml/2006/table">
            <a:tbl>
              <a:tblPr firstRow="1" bandRow="1">
                <a:tableStyleId>{5C22544A-7EE6-4342-B048-85BDC9FD1C3A}</a:tableStyleId>
              </a:tblPr>
              <a:tblGrid>
                <a:gridCol w="213406"/>
                <a:gridCol w="213406"/>
                <a:gridCol w="213406"/>
                <a:gridCol w="213406"/>
                <a:gridCol w="213406"/>
              </a:tblGrid>
              <a:tr h="370840">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76920767"/>
              </p:ext>
            </p:extLst>
          </p:nvPr>
        </p:nvGraphicFramePr>
        <p:xfrm>
          <a:off x="3848774" y="2727490"/>
          <a:ext cx="1920654" cy="370840"/>
        </p:xfrm>
        <a:graphic>
          <a:graphicData uri="http://schemas.openxmlformats.org/drawingml/2006/table">
            <a:tbl>
              <a:tblPr firstRow="1" bandRow="1">
                <a:tableStyleId>{5C22544A-7EE6-4342-B048-85BDC9FD1C3A}</a:tableStyleId>
              </a:tblPr>
              <a:tblGrid>
                <a:gridCol w="213406"/>
                <a:gridCol w="213406"/>
                <a:gridCol w="213406"/>
                <a:gridCol w="213406"/>
                <a:gridCol w="213406"/>
                <a:gridCol w="213406"/>
                <a:gridCol w="213406"/>
                <a:gridCol w="213406"/>
                <a:gridCol w="213406"/>
              </a:tblGrid>
              <a:tr h="370840">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06934271"/>
              </p:ext>
            </p:extLst>
          </p:nvPr>
        </p:nvGraphicFramePr>
        <p:xfrm>
          <a:off x="5773829" y="2727490"/>
          <a:ext cx="853624" cy="370840"/>
        </p:xfrm>
        <a:graphic>
          <a:graphicData uri="http://schemas.openxmlformats.org/drawingml/2006/table">
            <a:tbl>
              <a:tblPr firstRow="1" bandRow="1">
                <a:tableStyleId>{5C22544A-7EE6-4342-B048-85BDC9FD1C3A}</a:tableStyleId>
              </a:tblPr>
              <a:tblGrid>
                <a:gridCol w="213406"/>
                <a:gridCol w="213406"/>
                <a:gridCol w="213406"/>
                <a:gridCol w="213406"/>
              </a:tblGrid>
              <a:tr h="370840">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28653330"/>
              </p:ext>
            </p:extLst>
          </p:nvPr>
        </p:nvGraphicFramePr>
        <p:xfrm>
          <a:off x="6628068" y="2727490"/>
          <a:ext cx="1493842" cy="370840"/>
        </p:xfrm>
        <a:graphic>
          <a:graphicData uri="http://schemas.openxmlformats.org/drawingml/2006/table">
            <a:tbl>
              <a:tblPr firstRow="1" bandRow="1">
                <a:tableStyleId>{5C22544A-7EE6-4342-B048-85BDC9FD1C3A}</a:tableStyleId>
              </a:tblPr>
              <a:tblGrid>
                <a:gridCol w="213406"/>
                <a:gridCol w="213406"/>
                <a:gridCol w="213406"/>
                <a:gridCol w="213406"/>
                <a:gridCol w="213406"/>
                <a:gridCol w="213406"/>
                <a:gridCol w="213406"/>
              </a:tblGrid>
              <a:tr h="370840">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r>
            </a:tbl>
          </a:graphicData>
        </a:graphic>
      </p:graphicFrame>
      <p:grpSp>
        <p:nvGrpSpPr>
          <p:cNvPr id="27" name="Group 26"/>
          <p:cNvGrpSpPr/>
          <p:nvPr/>
        </p:nvGrpSpPr>
        <p:grpSpPr>
          <a:xfrm>
            <a:off x="2677035" y="1801834"/>
            <a:ext cx="1478630" cy="275611"/>
            <a:chOff x="2334126" y="1801834"/>
            <a:chExt cx="1478630" cy="275611"/>
          </a:xfrm>
        </p:grpSpPr>
        <p:grpSp>
          <p:nvGrpSpPr>
            <p:cNvPr id="17" name="Group 16"/>
            <p:cNvGrpSpPr/>
            <p:nvPr/>
          </p:nvGrpSpPr>
          <p:grpSpPr>
            <a:xfrm>
              <a:off x="2334126" y="1801834"/>
              <a:ext cx="216568" cy="275611"/>
              <a:chOff x="2334126" y="1801834"/>
              <a:chExt cx="216568" cy="275611"/>
            </a:xfrm>
          </p:grpSpPr>
          <p:sp>
            <p:nvSpPr>
              <p:cNvPr id="12" name="Down Arrow 11"/>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6" name="Rectangle 15"/>
              <p:cNvSpPr/>
              <p:nvPr/>
            </p:nvSpPr>
            <p:spPr>
              <a:xfrm>
                <a:off x="2409570" y="1801834"/>
                <a:ext cx="70532" cy="184666"/>
              </a:xfrm>
              <a:prstGeom prst="rect">
                <a:avLst/>
              </a:prstGeom>
            </p:spPr>
            <p:txBody>
              <a:bodyPr wrap="none" lIns="0" tIns="0" rIns="0" bIns="0">
                <a:spAutoFit/>
              </a:bodyPr>
              <a:lstStyle/>
              <a:p>
                <a:pPr algn="ctr"/>
                <a:r>
                  <a:rPr lang="en-US" sz="1200" b="1" dirty="0" smtClean="0">
                    <a:solidFill>
                      <a:schemeClr val="bg1"/>
                    </a:solidFill>
                    <a:latin typeface="Arial Narrow" panose="020B0606020202030204" pitchFamily="34" charset="0"/>
                  </a:rPr>
                  <a:t>1</a:t>
                </a:r>
                <a:endParaRPr lang="en-US" sz="1200" b="1" dirty="0">
                  <a:solidFill>
                    <a:schemeClr val="bg1"/>
                  </a:solidFill>
                  <a:latin typeface="Arial Narrow" panose="020B0606020202030204" pitchFamily="34" charset="0"/>
                </a:endParaRPr>
              </a:p>
            </p:txBody>
          </p:sp>
        </p:grpSp>
        <p:grpSp>
          <p:nvGrpSpPr>
            <p:cNvPr id="18" name="Group 17"/>
            <p:cNvGrpSpPr/>
            <p:nvPr/>
          </p:nvGrpSpPr>
          <p:grpSpPr>
            <a:xfrm>
              <a:off x="2772276" y="1801834"/>
              <a:ext cx="216568" cy="275611"/>
              <a:chOff x="2334126" y="1801834"/>
              <a:chExt cx="216568" cy="275611"/>
            </a:xfrm>
          </p:grpSpPr>
          <p:sp>
            <p:nvSpPr>
              <p:cNvPr id="19" name="Down Arrow 18"/>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0" name="Rectangle 19"/>
              <p:cNvSpPr/>
              <p:nvPr/>
            </p:nvSpPr>
            <p:spPr>
              <a:xfrm>
                <a:off x="2409570" y="1801834"/>
                <a:ext cx="70532" cy="184666"/>
              </a:xfrm>
              <a:prstGeom prst="rect">
                <a:avLst/>
              </a:prstGeom>
            </p:spPr>
            <p:txBody>
              <a:bodyPr wrap="none" lIns="0" tIns="0" rIns="0" bIns="0">
                <a:spAutoFit/>
              </a:bodyPr>
              <a:lstStyle/>
              <a:p>
                <a:pPr algn="ctr"/>
                <a:r>
                  <a:rPr lang="en-US" sz="1200" b="1" dirty="0">
                    <a:solidFill>
                      <a:schemeClr val="bg1"/>
                    </a:solidFill>
                    <a:latin typeface="Arial Narrow" panose="020B0606020202030204" pitchFamily="34" charset="0"/>
                  </a:rPr>
                  <a:t>2</a:t>
                </a:r>
              </a:p>
            </p:txBody>
          </p:sp>
        </p:grpSp>
        <p:grpSp>
          <p:nvGrpSpPr>
            <p:cNvPr id="21" name="Group 20"/>
            <p:cNvGrpSpPr/>
            <p:nvPr/>
          </p:nvGrpSpPr>
          <p:grpSpPr>
            <a:xfrm>
              <a:off x="2924676" y="1801834"/>
              <a:ext cx="216568" cy="275611"/>
              <a:chOff x="2334126" y="1801834"/>
              <a:chExt cx="216568" cy="275611"/>
            </a:xfrm>
          </p:grpSpPr>
          <p:sp>
            <p:nvSpPr>
              <p:cNvPr id="22" name="Down Arrow 21"/>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3" name="Rectangle 22"/>
              <p:cNvSpPr/>
              <p:nvPr/>
            </p:nvSpPr>
            <p:spPr>
              <a:xfrm>
                <a:off x="2409570" y="1801834"/>
                <a:ext cx="70532" cy="184666"/>
              </a:xfrm>
              <a:prstGeom prst="rect">
                <a:avLst/>
              </a:prstGeom>
            </p:spPr>
            <p:txBody>
              <a:bodyPr wrap="none" lIns="0" tIns="0" rIns="0" bIns="0">
                <a:spAutoFit/>
              </a:bodyPr>
              <a:lstStyle/>
              <a:p>
                <a:pPr algn="ctr"/>
                <a:r>
                  <a:rPr lang="en-US" sz="1200" b="1" dirty="0">
                    <a:solidFill>
                      <a:schemeClr val="bg1"/>
                    </a:solidFill>
                    <a:latin typeface="Arial Narrow" panose="020B0606020202030204" pitchFamily="34" charset="0"/>
                  </a:rPr>
                  <a:t>3</a:t>
                </a:r>
              </a:p>
            </p:txBody>
          </p:sp>
        </p:grpSp>
        <p:grpSp>
          <p:nvGrpSpPr>
            <p:cNvPr id="24" name="Group 23"/>
            <p:cNvGrpSpPr/>
            <p:nvPr/>
          </p:nvGrpSpPr>
          <p:grpSpPr>
            <a:xfrm>
              <a:off x="3596188" y="1801834"/>
              <a:ext cx="216568" cy="275611"/>
              <a:chOff x="2334126" y="1801834"/>
              <a:chExt cx="216568" cy="275611"/>
            </a:xfrm>
          </p:grpSpPr>
          <p:sp>
            <p:nvSpPr>
              <p:cNvPr id="25" name="Down Arrow 24"/>
              <p:cNvSpPr/>
              <p:nvPr/>
            </p:nvSpPr>
            <p:spPr bwMode="auto">
              <a:xfrm>
                <a:off x="2334126" y="1812751"/>
                <a:ext cx="216568" cy="264694"/>
              </a:xfrm>
              <a:prstGeom prst="downArrow">
                <a:avLst/>
              </a:prstGeom>
              <a:solidFill>
                <a:schemeClr val="tx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6" name="Rectangle 25"/>
              <p:cNvSpPr/>
              <p:nvPr/>
            </p:nvSpPr>
            <p:spPr>
              <a:xfrm>
                <a:off x="2409570" y="1801834"/>
                <a:ext cx="70532" cy="184666"/>
              </a:xfrm>
              <a:prstGeom prst="rect">
                <a:avLst/>
              </a:prstGeom>
            </p:spPr>
            <p:txBody>
              <a:bodyPr wrap="none" lIns="0" tIns="0" rIns="0" bIns="0">
                <a:spAutoFit/>
              </a:bodyPr>
              <a:lstStyle/>
              <a:p>
                <a:pPr algn="ctr"/>
                <a:r>
                  <a:rPr lang="en-US" sz="1200" b="1" dirty="0">
                    <a:solidFill>
                      <a:schemeClr val="bg1"/>
                    </a:solidFill>
                    <a:latin typeface="Arial Narrow" panose="020B0606020202030204" pitchFamily="34" charset="0"/>
                  </a:rPr>
                  <a:t>4</a:t>
                </a:r>
              </a:p>
            </p:txBody>
          </p:sp>
        </p:grpSp>
      </p:grpSp>
      <p:graphicFrame>
        <p:nvGraphicFramePr>
          <p:cNvPr id="28" name="Table 27"/>
          <p:cNvGraphicFramePr>
            <a:graphicFrameLocks noGrp="1"/>
          </p:cNvGraphicFramePr>
          <p:nvPr>
            <p:extLst>
              <p:ext uri="{D42A27DB-BD31-4B8C-83A1-F6EECF244321}">
                <p14:modId xmlns:p14="http://schemas.microsoft.com/office/powerpoint/2010/main" val="844835106"/>
              </p:ext>
            </p:extLst>
          </p:nvPr>
        </p:nvGraphicFramePr>
        <p:xfrm>
          <a:off x="2787745" y="3461418"/>
          <a:ext cx="5335150" cy="370840"/>
        </p:xfrm>
        <a:graphic>
          <a:graphicData uri="http://schemas.openxmlformats.org/drawingml/2006/table">
            <a:tbl>
              <a:tblPr firstRow="1" bandRow="1">
                <a:tableStyleId>{5C22544A-7EE6-4342-B048-85BDC9FD1C3A}</a:tableStyleId>
              </a:tblPr>
              <a:tblGrid>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tblGrid>
              <a:tr h="370840">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573686652"/>
              </p:ext>
            </p:extLst>
          </p:nvPr>
        </p:nvGraphicFramePr>
        <p:xfrm>
          <a:off x="2787745" y="4207377"/>
          <a:ext cx="5335150" cy="370840"/>
        </p:xfrm>
        <a:graphic>
          <a:graphicData uri="http://schemas.openxmlformats.org/drawingml/2006/table">
            <a:tbl>
              <a:tblPr firstRow="1" bandRow="1">
                <a:tableStyleId>{5C22544A-7EE6-4342-B048-85BDC9FD1C3A}</a:tableStyleId>
              </a:tblPr>
              <a:tblGrid>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tblGrid>
              <a:tr h="370840">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611211116"/>
              </p:ext>
            </p:extLst>
          </p:nvPr>
        </p:nvGraphicFramePr>
        <p:xfrm>
          <a:off x="2787745" y="5687261"/>
          <a:ext cx="5335150" cy="370840"/>
        </p:xfrm>
        <a:graphic>
          <a:graphicData uri="http://schemas.openxmlformats.org/drawingml/2006/table">
            <a:tbl>
              <a:tblPr firstRow="1" bandRow="1">
                <a:tableStyleId>{5C22544A-7EE6-4342-B048-85BDC9FD1C3A}</a:tableStyleId>
              </a:tblPr>
              <a:tblGrid>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tblGrid>
              <a:tr h="370840">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278391717"/>
              </p:ext>
            </p:extLst>
          </p:nvPr>
        </p:nvGraphicFramePr>
        <p:xfrm>
          <a:off x="2787745" y="4953334"/>
          <a:ext cx="5335150" cy="370840"/>
        </p:xfrm>
        <a:graphic>
          <a:graphicData uri="http://schemas.openxmlformats.org/drawingml/2006/table">
            <a:tbl>
              <a:tblPr firstRow="1" bandRow="1">
                <a:tableStyleId>{5C22544A-7EE6-4342-B048-85BDC9FD1C3A}</a:tableStyleId>
              </a:tblPr>
              <a:tblGrid>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gridCol w="213406"/>
              </a:tblGrid>
              <a:tr h="370840">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1</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0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3</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B0F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4</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c>
                  <a:txBody>
                    <a:bodyPr/>
                    <a:lstStyle/>
                    <a:p>
                      <a:pPr algn="ctr"/>
                      <a:r>
                        <a:rPr lang="en-US" sz="1400" b="1" dirty="0" smtClean="0">
                          <a:solidFill>
                            <a:schemeClr val="tx1"/>
                          </a:solidFill>
                        </a:rPr>
                        <a:t>2</a:t>
                      </a:r>
                      <a:endParaRPr 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92D050"/>
                    </a:solidFill>
                  </a:tcPr>
                </a:tc>
              </a:tr>
            </a:tbl>
          </a:graphicData>
        </a:graphic>
      </p:graphicFrame>
      <p:sp>
        <p:nvSpPr>
          <p:cNvPr id="32" name="Rounded Rectangular Callout 31"/>
          <p:cNvSpPr/>
          <p:nvPr/>
        </p:nvSpPr>
        <p:spPr bwMode="auto">
          <a:xfrm>
            <a:off x="2207804" y="4824663"/>
            <a:ext cx="950494" cy="577516"/>
          </a:xfrm>
          <a:prstGeom prst="wedgeRoundRectCallout">
            <a:avLst>
              <a:gd name="adj1" fmla="val 52585"/>
              <a:gd name="adj2" fmla="val 95833"/>
              <a:gd name="adj3" fmla="val 16667"/>
            </a:avLst>
          </a:prstGeom>
          <a:solidFill>
            <a:srgbClr val="FFC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anose="020B0606020202030204" pitchFamily="34" charset="0"/>
              </a:rPr>
              <a:t>1: (0+5)/5 = 1</a:t>
            </a:r>
          </a:p>
          <a:p>
            <a:pPr marL="0" marR="0" indent="0" algn="l" defTabSz="914400" rtl="0" eaLnBrk="1" fontAlgn="base" latinLnBrk="0" hangingPunct="1">
              <a:lnSpc>
                <a:spcPct val="100000"/>
              </a:lnSpc>
              <a:spcBef>
                <a:spcPct val="0"/>
              </a:spcBef>
              <a:spcAft>
                <a:spcPct val="0"/>
              </a:spcAft>
              <a:buClrTx/>
              <a:buSzTx/>
              <a:buFontTx/>
              <a:buNone/>
              <a:tabLst/>
            </a:pPr>
            <a:r>
              <a:rPr lang="en-US" sz="1200" b="1" dirty="0" smtClean="0">
                <a:latin typeface="Arial Narrow" panose="020B0606020202030204" pitchFamily="34" charset="0"/>
              </a:rPr>
              <a:t>2: (0+9)/9 = 1</a:t>
            </a:r>
            <a:endParaRPr kumimoji="0" lang="en-US" sz="1200" b="1" i="0" u="none" strike="noStrike" cap="none" normalizeH="0" baseline="0" dirty="0" smtClean="0">
              <a:ln>
                <a:noFill/>
              </a:ln>
              <a:solidFill>
                <a:schemeClr val="tx1"/>
              </a:solidFill>
              <a:effectLst/>
              <a:latin typeface="Arial Narrow" panose="020B0606020202030204" pitchFamily="34" charset="0"/>
            </a:endParaRPr>
          </a:p>
        </p:txBody>
      </p:sp>
      <p:sp>
        <p:nvSpPr>
          <p:cNvPr id="33" name="Rounded Rectangular Callout 32"/>
          <p:cNvSpPr/>
          <p:nvPr/>
        </p:nvSpPr>
        <p:spPr bwMode="auto">
          <a:xfrm>
            <a:off x="3310697" y="4559968"/>
            <a:ext cx="1098885" cy="677779"/>
          </a:xfrm>
          <a:prstGeom prst="wedgeRoundRectCallout">
            <a:avLst>
              <a:gd name="adj1" fmla="val -39820"/>
              <a:gd name="adj2" fmla="val 127083"/>
              <a:gd name="adj3" fmla="val 16667"/>
            </a:avLst>
          </a:prstGeom>
          <a:solidFill>
            <a:srgbClr val="FFC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anose="020B0606020202030204" pitchFamily="34" charset="0"/>
              </a:rPr>
              <a:t>1: (0+5)/5 = 1</a:t>
            </a:r>
          </a:p>
          <a:p>
            <a:pPr marL="0" marR="0" indent="0" algn="l" defTabSz="914400" rtl="0" eaLnBrk="1" fontAlgn="base" latinLnBrk="0" hangingPunct="1">
              <a:lnSpc>
                <a:spcPct val="100000"/>
              </a:lnSpc>
              <a:spcBef>
                <a:spcPct val="0"/>
              </a:spcBef>
              <a:spcAft>
                <a:spcPct val="0"/>
              </a:spcAft>
              <a:buClrTx/>
              <a:buSzTx/>
              <a:buFontTx/>
              <a:buNone/>
              <a:tabLst/>
            </a:pPr>
            <a:r>
              <a:rPr lang="en-US" sz="1200" b="1" dirty="0" smtClean="0">
                <a:latin typeface="Arial Narrow" panose="020B0606020202030204" pitchFamily="34" charset="0"/>
              </a:rPr>
              <a:t>2: (1+9)/9 = 1.1</a:t>
            </a:r>
          </a:p>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anose="020B0606020202030204" pitchFamily="34" charset="0"/>
              </a:rPr>
              <a:t>3: (0+4)/4 = 1</a:t>
            </a:r>
          </a:p>
        </p:txBody>
      </p:sp>
      <p:sp>
        <p:nvSpPr>
          <p:cNvPr id="34" name="Rounded Rectangular Callout 33"/>
          <p:cNvSpPr/>
          <p:nvPr/>
        </p:nvSpPr>
        <p:spPr bwMode="auto">
          <a:xfrm>
            <a:off x="4561982" y="4403559"/>
            <a:ext cx="1098885" cy="834188"/>
          </a:xfrm>
          <a:prstGeom prst="wedgeRoundRectCallout">
            <a:avLst>
              <a:gd name="adj1" fmla="val -93470"/>
              <a:gd name="adj2" fmla="val 104561"/>
              <a:gd name="adj3" fmla="val 16667"/>
            </a:avLst>
          </a:prstGeom>
          <a:solidFill>
            <a:srgbClr val="FFC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anose="020B0606020202030204" pitchFamily="34" charset="0"/>
              </a:rPr>
              <a:t>1: (3+5)/5 = 1.6</a:t>
            </a:r>
          </a:p>
          <a:p>
            <a:pPr marL="0" marR="0" indent="0" algn="l" defTabSz="914400" rtl="0" eaLnBrk="1" fontAlgn="base" latinLnBrk="0" hangingPunct="1">
              <a:lnSpc>
                <a:spcPct val="100000"/>
              </a:lnSpc>
              <a:spcBef>
                <a:spcPct val="0"/>
              </a:spcBef>
              <a:spcAft>
                <a:spcPct val="0"/>
              </a:spcAft>
              <a:buClrTx/>
              <a:buSzTx/>
              <a:buFontTx/>
              <a:buNone/>
              <a:tabLst/>
            </a:pPr>
            <a:r>
              <a:rPr lang="en-US" sz="1200" b="1" dirty="0" smtClean="0">
                <a:latin typeface="Arial Narrow" panose="020B0606020202030204" pitchFamily="34" charset="0"/>
              </a:rPr>
              <a:t>2: (0+9)/9 = 1</a:t>
            </a:r>
          </a:p>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anose="020B0606020202030204" pitchFamily="34" charset="0"/>
              </a:rPr>
              <a:t>3: (3+4)/4 = 1.75</a:t>
            </a:r>
          </a:p>
          <a:p>
            <a:pPr marL="0" marR="0" indent="0" algn="l" defTabSz="914400" rtl="0" eaLnBrk="1" fontAlgn="base" latinLnBrk="0" hangingPunct="1">
              <a:lnSpc>
                <a:spcPct val="100000"/>
              </a:lnSpc>
              <a:spcBef>
                <a:spcPct val="0"/>
              </a:spcBef>
              <a:spcAft>
                <a:spcPct val="0"/>
              </a:spcAft>
              <a:buClrTx/>
              <a:buSzTx/>
              <a:buFontTx/>
              <a:buNone/>
              <a:tabLst/>
            </a:pPr>
            <a:r>
              <a:rPr lang="en-US" sz="1200" b="1" dirty="0" smtClean="0">
                <a:latin typeface="Arial Narrow" panose="020B0606020202030204" pitchFamily="34" charset="0"/>
              </a:rPr>
              <a:t>4: (0+7)/7 = 1</a:t>
            </a:r>
            <a:endParaRPr kumimoji="0" lang="en-US" sz="1200" b="1" i="0" u="none" strike="noStrike" cap="none" normalizeH="0" baseline="0" dirty="0" smtClean="0">
              <a:ln>
                <a:noFill/>
              </a:ln>
              <a:solidFill>
                <a:schemeClr val="tx1"/>
              </a:solidFill>
              <a:effectLst/>
              <a:latin typeface="Arial Narrow" panose="020B0606020202030204" pitchFamily="34" charset="0"/>
            </a:endParaRPr>
          </a:p>
        </p:txBody>
      </p:sp>
      <p:sp>
        <p:nvSpPr>
          <p:cNvPr id="35" name="Rounded Rectangular Callout 34"/>
          <p:cNvSpPr/>
          <p:nvPr/>
        </p:nvSpPr>
        <p:spPr bwMode="auto">
          <a:xfrm>
            <a:off x="5773160" y="4559967"/>
            <a:ext cx="1098885" cy="677779"/>
          </a:xfrm>
          <a:prstGeom prst="wedgeRoundRectCallout">
            <a:avLst>
              <a:gd name="adj1" fmla="val -124127"/>
              <a:gd name="adj2" fmla="val 114657"/>
              <a:gd name="adj3" fmla="val 16667"/>
            </a:avLst>
          </a:prstGeom>
          <a:solidFill>
            <a:srgbClr val="FFC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Narrow" panose="020B0606020202030204" pitchFamily="34" charset="0"/>
              </a:rPr>
              <a:t>1: (7+5)/5 = 2.4</a:t>
            </a:r>
          </a:p>
          <a:p>
            <a:pPr marL="0" marR="0" indent="0" algn="l" defTabSz="914400" rtl="0" eaLnBrk="1" fontAlgn="base" latinLnBrk="0" hangingPunct="1">
              <a:lnSpc>
                <a:spcPct val="100000"/>
              </a:lnSpc>
              <a:spcBef>
                <a:spcPct val="0"/>
              </a:spcBef>
              <a:spcAft>
                <a:spcPct val="0"/>
              </a:spcAft>
              <a:buClrTx/>
              <a:buSzTx/>
              <a:buFontTx/>
              <a:buNone/>
              <a:tabLst/>
            </a:pPr>
            <a:r>
              <a:rPr lang="en-US" sz="1200" b="1" dirty="0" smtClean="0">
                <a:latin typeface="Arial Narrow" panose="020B0606020202030204" pitchFamily="34" charset="0"/>
              </a:rPr>
              <a:t>2: (4+9)/9 = 1.4</a:t>
            </a:r>
          </a:p>
          <a:p>
            <a:pPr marL="0" marR="0" indent="0" algn="l" defTabSz="914400" rtl="0" eaLnBrk="1" fontAlgn="base" latinLnBrk="0" hangingPunct="1">
              <a:lnSpc>
                <a:spcPct val="100000"/>
              </a:lnSpc>
              <a:spcBef>
                <a:spcPct val="0"/>
              </a:spcBef>
              <a:spcAft>
                <a:spcPct val="0"/>
              </a:spcAft>
              <a:buClrTx/>
              <a:buSzTx/>
              <a:buFontTx/>
              <a:buNone/>
              <a:tabLst/>
            </a:pPr>
            <a:r>
              <a:rPr lang="en-US" sz="1200" b="1" dirty="0">
                <a:latin typeface="Arial Narrow" panose="020B0606020202030204" pitchFamily="34" charset="0"/>
              </a:rPr>
              <a:t>4</a:t>
            </a:r>
            <a:r>
              <a:rPr kumimoji="0" lang="en-US" sz="1200" b="1" i="0" u="none" strike="noStrike" cap="none" normalizeH="0" baseline="0" dirty="0" smtClean="0">
                <a:ln>
                  <a:noFill/>
                </a:ln>
                <a:solidFill>
                  <a:schemeClr val="tx1"/>
                </a:solidFill>
                <a:effectLst/>
                <a:latin typeface="Arial Narrow" panose="020B0606020202030204" pitchFamily="34" charset="0"/>
              </a:rPr>
              <a:t>: (4+7)/7 = 1.6</a:t>
            </a:r>
          </a:p>
        </p:txBody>
      </p:sp>
      <p:sp>
        <p:nvSpPr>
          <p:cNvPr id="36" name="Rounded Rectangular Callout 35"/>
          <p:cNvSpPr/>
          <p:nvPr/>
        </p:nvSpPr>
        <p:spPr bwMode="auto">
          <a:xfrm>
            <a:off x="7024445" y="4704347"/>
            <a:ext cx="1098885" cy="533400"/>
          </a:xfrm>
          <a:prstGeom prst="wedgeRoundRectCallout">
            <a:avLst>
              <a:gd name="adj1" fmla="val -199675"/>
              <a:gd name="adj2" fmla="val 134958"/>
              <a:gd name="adj3" fmla="val 16667"/>
            </a:avLst>
          </a:prstGeom>
          <a:solidFill>
            <a:srgbClr val="FFC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b="1" dirty="0" smtClean="0">
                <a:latin typeface="Arial Narrow" panose="020B0606020202030204" pitchFamily="34" charset="0"/>
              </a:rPr>
              <a:t>2: (6+9)/9 = 1.7</a:t>
            </a:r>
          </a:p>
          <a:p>
            <a:pPr marL="0" marR="0" indent="0" algn="l" defTabSz="914400" rtl="0" eaLnBrk="1" fontAlgn="base" latinLnBrk="0" hangingPunct="1">
              <a:lnSpc>
                <a:spcPct val="100000"/>
              </a:lnSpc>
              <a:spcBef>
                <a:spcPct val="0"/>
              </a:spcBef>
              <a:spcAft>
                <a:spcPct val="0"/>
              </a:spcAft>
              <a:buClrTx/>
              <a:buSzTx/>
              <a:buFontTx/>
              <a:buNone/>
              <a:tabLst/>
            </a:pPr>
            <a:r>
              <a:rPr lang="en-US" sz="1200" b="1" dirty="0">
                <a:latin typeface="Arial Narrow" panose="020B0606020202030204" pitchFamily="34" charset="0"/>
              </a:rPr>
              <a:t>4</a:t>
            </a:r>
            <a:r>
              <a:rPr kumimoji="0" lang="en-US" sz="1200" b="1" i="0" u="none" strike="noStrike" cap="none" normalizeH="0" baseline="0" dirty="0" smtClean="0">
                <a:ln>
                  <a:noFill/>
                </a:ln>
                <a:solidFill>
                  <a:schemeClr val="tx1"/>
                </a:solidFill>
                <a:effectLst/>
                <a:latin typeface="Arial Narrow" panose="020B0606020202030204" pitchFamily="34" charset="0"/>
              </a:rPr>
              <a:t>: (6+7)/</a:t>
            </a:r>
            <a:r>
              <a:rPr lang="en-US" sz="1200" b="1" dirty="0">
                <a:latin typeface="Arial Narrow" panose="020B0606020202030204" pitchFamily="34" charset="0"/>
              </a:rPr>
              <a:t>7</a:t>
            </a:r>
            <a:r>
              <a:rPr kumimoji="0" lang="en-US" sz="1200" b="1" i="0" u="none" strike="noStrike" cap="none" normalizeH="0" baseline="0" dirty="0" smtClean="0">
                <a:ln>
                  <a:noFill/>
                </a:ln>
                <a:solidFill>
                  <a:schemeClr val="tx1"/>
                </a:solidFill>
                <a:effectLst/>
                <a:latin typeface="Arial Narrow" panose="020B0606020202030204" pitchFamily="34" charset="0"/>
              </a:rPr>
              <a:t> = 1.9</a:t>
            </a:r>
          </a:p>
        </p:txBody>
      </p:sp>
      <p:sp>
        <p:nvSpPr>
          <p:cNvPr id="13" name="Footer Placeholder 12"/>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3593321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Scheduling Methods</a:t>
            </a:r>
            <a:endParaRPr lang="en-US" dirty="0"/>
          </a:p>
        </p:txBody>
      </p:sp>
      <p:sp>
        <p:nvSpPr>
          <p:cNvPr id="3" name="Content Placeholder 2"/>
          <p:cNvSpPr>
            <a:spLocks noGrp="1"/>
          </p:cNvSpPr>
          <p:nvPr>
            <p:ph idx="1"/>
          </p:nvPr>
        </p:nvSpPr>
        <p:spPr/>
        <p:txBody>
          <a:bodyPr/>
          <a:lstStyle/>
          <a:p>
            <a:r>
              <a:rPr lang="en-US" sz="2400" dirty="0"/>
              <a:t>Feedback </a:t>
            </a:r>
            <a:r>
              <a:rPr lang="en-US" sz="2400" dirty="0" smtClean="0"/>
              <a:t>Scheduling</a:t>
            </a:r>
          </a:p>
          <a:p>
            <a:r>
              <a:rPr lang="en-US" sz="2400" dirty="0"/>
              <a:t>Multi-level Feedback </a:t>
            </a:r>
            <a:r>
              <a:rPr lang="en-US" sz="2400" dirty="0" smtClean="0"/>
              <a:t>Queue</a:t>
            </a:r>
          </a:p>
          <a:p>
            <a:r>
              <a:rPr lang="en-US" sz="2400" dirty="0"/>
              <a:t>Guaranteed </a:t>
            </a:r>
            <a:r>
              <a:rPr lang="en-US" sz="2400" dirty="0" smtClean="0"/>
              <a:t>Scheduling</a:t>
            </a:r>
          </a:p>
          <a:p>
            <a:r>
              <a:rPr lang="en-US" sz="2400" dirty="0"/>
              <a:t>Lottery </a:t>
            </a:r>
            <a:r>
              <a:rPr lang="en-US" sz="2400" dirty="0" smtClean="0"/>
              <a:t>Scheduling</a:t>
            </a:r>
          </a:p>
          <a:p>
            <a:r>
              <a:rPr lang="en-US" sz="2400" dirty="0"/>
              <a:t>Fair </a:t>
            </a:r>
            <a:r>
              <a:rPr lang="en-US" sz="2400" dirty="0" smtClean="0"/>
              <a:t>Scheduling</a:t>
            </a:r>
          </a:p>
          <a:p>
            <a:r>
              <a:rPr lang="en-US" sz="2400" dirty="0"/>
              <a:t>Completely Fair Scheduler (CFS</a:t>
            </a:r>
            <a:r>
              <a:rPr lang="en-US" sz="2400" dirty="0" smtClean="0"/>
              <a:t>)</a:t>
            </a:r>
          </a:p>
          <a:p>
            <a:r>
              <a:rPr lang="en-US" sz="2400" dirty="0">
                <a:cs typeface="Times New Roman" pitchFamily="18" charset="0"/>
              </a:rPr>
              <a:t>Fair-share scheduling </a:t>
            </a:r>
            <a:endParaRPr lang="en-US" sz="2400" dirty="0"/>
          </a:p>
        </p:txBody>
      </p:sp>
      <p:sp>
        <p:nvSpPr>
          <p:cNvPr id="4" name="Footer Placeholder 3"/>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1336230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1874" name="Rectangle 2"/>
          <p:cNvSpPr>
            <a:spLocks noGrp="1" noChangeArrowheads="1"/>
          </p:cNvSpPr>
          <p:nvPr>
            <p:ph type="title"/>
          </p:nvPr>
        </p:nvSpPr>
        <p:spPr>
          <a:xfrm>
            <a:off x="1171575" y="366713"/>
            <a:ext cx="7762875" cy="735012"/>
          </a:xfrm>
          <a:noFill/>
          <a:ln/>
        </p:spPr>
        <p:txBody>
          <a:bodyPr lIns="90488" tIns="44450" rIns="90488" bIns="44450" anchor="ctr"/>
          <a:lstStyle/>
          <a:p>
            <a:r>
              <a:rPr lang="en-US" dirty="0" smtClean="0"/>
              <a:t>Feedback Scheduling</a:t>
            </a:r>
            <a:endParaRPr lang="en-US" dirty="0"/>
          </a:p>
        </p:txBody>
      </p:sp>
      <p:sp>
        <p:nvSpPr>
          <p:cNvPr id="2511875" name="Rectangle 3"/>
          <p:cNvSpPr>
            <a:spLocks noGrp="1" noChangeArrowheads="1"/>
          </p:cNvSpPr>
          <p:nvPr>
            <p:ph type="body" idx="1"/>
          </p:nvPr>
        </p:nvSpPr>
        <p:spPr>
          <a:xfrm>
            <a:off x="546100" y="1416050"/>
            <a:ext cx="8323580" cy="4908550"/>
          </a:xfrm>
          <a:noFill/>
          <a:ln/>
        </p:spPr>
        <p:txBody>
          <a:bodyPr lIns="90488" tIns="44450" rIns="90488" bIns="44450"/>
          <a:lstStyle/>
          <a:p>
            <a:pPr>
              <a:lnSpc>
                <a:spcPct val="90000"/>
              </a:lnSpc>
            </a:pPr>
            <a:r>
              <a:rPr lang="en-US" sz="2200" dirty="0" smtClean="0"/>
              <a:t>If we have no indication of the relative length of various processes, then SPN, SRT, and HRRN cannot be effectively used.</a:t>
            </a:r>
          </a:p>
          <a:p>
            <a:pPr>
              <a:lnSpc>
                <a:spcPct val="90000"/>
              </a:lnSpc>
            </a:pPr>
            <a:r>
              <a:rPr lang="en-US" sz="2200" dirty="0" smtClean="0"/>
              <a:t>Goals of Multi-Level Feedback </a:t>
            </a:r>
            <a:r>
              <a:rPr lang="en-US" sz="2200" dirty="0" smtClean="0"/>
              <a:t>Queuing:</a:t>
            </a:r>
            <a:endParaRPr lang="en-US" sz="2200" dirty="0" smtClean="0"/>
          </a:p>
          <a:p>
            <a:pPr marL="742950" lvl="2" indent="-342900">
              <a:lnSpc>
                <a:spcPct val="90000"/>
              </a:lnSpc>
              <a:buSzPct val="60000"/>
            </a:pPr>
            <a:r>
              <a:rPr lang="en-US" sz="1800" dirty="0" smtClean="0"/>
              <a:t>Optimize turnaround time </a:t>
            </a:r>
            <a:r>
              <a:rPr lang="en-US" sz="1800" u="sng" dirty="0" smtClean="0"/>
              <a:t>- focus is not on time remaining, but on time spent in execution so far</a:t>
            </a:r>
            <a:r>
              <a:rPr lang="en-US" sz="1800" dirty="0" smtClean="0"/>
              <a:t>.</a:t>
            </a:r>
          </a:p>
          <a:p>
            <a:pPr marL="742950" lvl="2" indent="-342900">
              <a:lnSpc>
                <a:spcPct val="90000"/>
              </a:lnSpc>
              <a:buSzPct val="60000"/>
            </a:pPr>
            <a:r>
              <a:rPr lang="en-US" sz="1800" dirty="0" smtClean="0"/>
              <a:t>Be responsive to interactive users.</a:t>
            </a:r>
          </a:p>
          <a:p>
            <a:pPr>
              <a:lnSpc>
                <a:spcPct val="90000"/>
              </a:lnSpc>
            </a:pPr>
            <a:r>
              <a:rPr lang="en-US" sz="2200" dirty="0" smtClean="0"/>
              <a:t>MLFQ varies the priority of a job based on its observed behavior.</a:t>
            </a:r>
          </a:p>
          <a:p>
            <a:pPr lvl="1">
              <a:lnSpc>
                <a:spcPct val="90000"/>
              </a:lnSpc>
            </a:pPr>
            <a:r>
              <a:rPr lang="en-US" sz="1800" dirty="0" smtClean="0"/>
              <a:t>Give preference to shorter jobs by penalizing jobs that have been running longer.</a:t>
            </a:r>
          </a:p>
          <a:p>
            <a:pPr lvl="1">
              <a:lnSpc>
                <a:spcPct val="90000"/>
              </a:lnSpc>
            </a:pPr>
            <a:r>
              <a:rPr lang="en-US" sz="1800" dirty="0" smtClean="0"/>
              <a:t>Give preference to I/O bound processes.</a:t>
            </a:r>
          </a:p>
          <a:p>
            <a:pPr lvl="1">
              <a:lnSpc>
                <a:spcPct val="90000"/>
              </a:lnSpc>
            </a:pPr>
            <a:r>
              <a:rPr lang="en-US" sz="1800" dirty="0" smtClean="0"/>
              <a:t>Separate processes into categories based on their processor needs.</a:t>
            </a:r>
          </a:p>
          <a:p>
            <a:pPr>
              <a:lnSpc>
                <a:spcPct val="90000"/>
              </a:lnSpc>
            </a:pPr>
            <a:r>
              <a:rPr lang="en-US" sz="2200" dirty="0" smtClean="0"/>
              <a:t>Feedback scheduling is done on a </a:t>
            </a:r>
            <a:r>
              <a:rPr lang="en-US" sz="2200" u="sng" dirty="0" smtClean="0"/>
              <a:t>preemptive basis with a dynamic priority mechanism</a:t>
            </a:r>
            <a:r>
              <a:rPr lang="en-US" sz="2200" dirty="0" smtClean="0"/>
              <a:t>.</a:t>
            </a:r>
            <a:endParaRPr lang="en-US" sz="2200" dirty="0"/>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13683169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11875">
                                            <p:txEl>
                                              <p:pRg st="0" end="0"/>
                                            </p:txEl>
                                          </p:spTgt>
                                        </p:tgtEl>
                                        <p:attrNameLst>
                                          <p:attrName>style.visibility</p:attrName>
                                        </p:attrNameLst>
                                      </p:cBhvr>
                                      <p:to>
                                        <p:strVal val="visible"/>
                                      </p:to>
                                    </p:set>
                                    <p:animEffect transition="in" filter="fade">
                                      <p:cBhvr>
                                        <p:cTn id="7" dur="500"/>
                                        <p:tgtEl>
                                          <p:spTgt spid="2511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11875">
                                            <p:txEl>
                                              <p:pRg st="1" end="1"/>
                                            </p:txEl>
                                          </p:spTgt>
                                        </p:tgtEl>
                                        <p:attrNameLst>
                                          <p:attrName>style.visibility</p:attrName>
                                        </p:attrNameLst>
                                      </p:cBhvr>
                                      <p:to>
                                        <p:strVal val="visible"/>
                                      </p:to>
                                    </p:set>
                                    <p:animEffect transition="in" filter="fade">
                                      <p:cBhvr>
                                        <p:cTn id="12" dur="500"/>
                                        <p:tgtEl>
                                          <p:spTgt spid="251187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11875">
                                            <p:txEl>
                                              <p:pRg st="2" end="2"/>
                                            </p:txEl>
                                          </p:spTgt>
                                        </p:tgtEl>
                                        <p:attrNameLst>
                                          <p:attrName>style.visibility</p:attrName>
                                        </p:attrNameLst>
                                      </p:cBhvr>
                                      <p:to>
                                        <p:strVal val="visible"/>
                                      </p:to>
                                    </p:set>
                                    <p:animEffect transition="in" filter="fade">
                                      <p:cBhvr>
                                        <p:cTn id="15" dur="500"/>
                                        <p:tgtEl>
                                          <p:spTgt spid="251187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11875">
                                            <p:txEl>
                                              <p:pRg st="3" end="3"/>
                                            </p:txEl>
                                          </p:spTgt>
                                        </p:tgtEl>
                                        <p:attrNameLst>
                                          <p:attrName>style.visibility</p:attrName>
                                        </p:attrNameLst>
                                      </p:cBhvr>
                                      <p:to>
                                        <p:strVal val="visible"/>
                                      </p:to>
                                    </p:set>
                                    <p:animEffect transition="in" filter="fade">
                                      <p:cBhvr>
                                        <p:cTn id="18" dur="500"/>
                                        <p:tgtEl>
                                          <p:spTgt spid="251187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11875">
                                            <p:txEl>
                                              <p:pRg st="4" end="4"/>
                                            </p:txEl>
                                          </p:spTgt>
                                        </p:tgtEl>
                                        <p:attrNameLst>
                                          <p:attrName>style.visibility</p:attrName>
                                        </p:attrNameLst>
                                      </p:cBhvr>
                                      <p:to>
                                        <p:strVal val="visible"/>
                                      </p:to>
                                    </p:set>
                                    <p:animEffect transition="in" filter="fade">
                                      <p:cBhvr>
                                        <p:cTn id="23" dur="500"/>
                                        <p:tgtEl>
                                          <p:spTgt spid="251187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11875">
                                            <p:txEl>
                                              <p:pRg st="5" end="5"/>
                                            </p:txEl>
                                          </p:spTgt>
                                        </p:tgtEl>
                                        <p:attrNameLst>
                                          <p:attrName>style.visibility</p:attrName>
                                        </p:attrNameLst>
                                      </p:cBhvr>
                                      <p:to>
                                        <p:strVal val="visible"/>
                                      </p:to>
                                    </p:set>
                                    <p:animEffect transition="in" filter="fade">
                                      <p:cBhvr>
                                        <p:cTn id="26" dur="500"/>
                                        <p:tgtEl>
                                          <p:spTgt spid="251187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11875">
                                            <p:txEl>
                                              <p:pRg st="6" end="6"/>
                                            </p:txEl>
                                          </p:spTgt>
                                        </p:tgtEl>
                                        <p:attrNameLst>
                                          <p:attrName>style.visibility</p:attrName>
                                        </p:attrNameLst>
                                      </p:cBhvr>
                                      <p:to>
                                        <p:strVal val="visible"/>
                                      </p:to>
                                    </p:set>
                                    <p:animEffect transition="in" filter="fade">
                                      <p:cBhvr>
                                        <p:cTn id="29" dur="500"/>
                                        <p:tgtEl>
                                          <p:spTgt spid="251187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11875">
                                            <p:txEl>
                                              <p:pRg st="7" end="7"/>
                                            </p:txEl>
                                          </p:spTgt>
                                        </p:tgtEl>
                                        <p:attrNameLst>
                                          <p:attrName>style.visibility</p:attrName>
                                        </p:attrNameLst>
                                      </p:cBhvr>
                                      <p:to>
                                        <p:strVal val="visible"/>
                                      </p:to>
                                    </p:set>
                                    <p:animEffect transition="in" filter="fade">
                                      <p:cBhvr>
                                        <p:cTn id="32" dur="500"/>
                                        <p:tgtEl>
                                          <p:spTgt spid="251187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11875">
                                            <p:txEl>
                                              <p:pRg st="8" end="8"/>
                                            </p:txEl>
                                          </p:spTgt>
                                        </p:tgtEl>
                                        <p:attrNameLst>
                                          <p:attrName>style.visibility</p:attrName>
                                        </p:attrNameLst>
                                      </p:cBhvr>
                                      <p:to>
                                        <p:strVal val="visible"/>
                                      </p:to>
                                    </p:set>
                                    <p:animEffect transition="in" filter="fade">
                                      <p:cBhvr>
                                        <p:cTn id="37" dur="500"/>
                                        <p:tgtEl>
                                          <p:spTgt spid="25118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1875"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3922" name="Rectangle 2"/>
          <p:cNvSpPr>
            <a:spLocks noGrp="1" noChangeArrowheads="1"/>
          </p:cNvSpPr>
          <p:nvPr>
            <p:ph type="title"/>
          </p:nvPr>
        </p:nvSpPr>
        <p:spPr>
          <a:xfrm>
            <a:off x="1181100" y="342900"/>
            <a:ext cx="7753350" cy="735013"/>
          </a:xfrm>
          <a:noFill/>
          <a:ln/>
        </p:spPr>
        <p:txBody>
          <a:bodyPr lIns="90488" tIns="44450" rIns="90488" bIns="44450" anchor="ctr"/>
          <a:lstStyle/>
          <a:p>
            <a:r>
              <a:rPr lang="en-US" dirty="0" smtClean="0"/>
              <a:t>Multi-level Feedback Queue</a:t>
            </a:r>
            <a:endParaRPr lang="en-US" sz="2000" dirty="0"/>
          </a:p>
        </p:txBody>
      </p:sp>
      <p:sp>
        <p:nvSpPr>
          <p:cNvPr id="2513923" name="Rectangle 3"/>
          <p:cNvSpPr>
            <a:spLocks noGrp="1" noChangeArrowheads="1"/>
          </p:cNvSpPr>
          <p:nvPr>
            <p:ph type="body" idx="1"/>
          </p:nvPr>
        </p:nvSpPr>
        <p:spPr>
          <a:noFill/>
          <a:ln/>
        </p:spPr>
        <p:txBody>
          <a:bodyPr lIns="90488" tIns="44450" rIns="90488" bIns="44450"/>
          <a:lstStyle/>
          <a:p>
            <a:pPr>
              <a:lnSpc>
                <a:spcPct val="90000"/>
              </a:lnSpc>
            </a:pPr>
            <a:r>
              <a:rPr lang="en-US" sz="2200" dirty="0" smtClean="0"/>
              <a:t>Possible MLFQ scheduling algorithm:</a:t>
            </a:r>
          </a:p>
          <a:p>
            <a:pPr lvl="1">
              <a:lnSpc>
                <a:spcPct val="90000"/>
              </a:lnSpc>
            </a:pPr>
            <a:r>
              <a:rPr lang="en-US" sz="1800" dirty="0" smtClean="0"/>
              <a:t>New jobs are </a:t>
            </a:r>
            <a:r>
              <a:rPr lang="en-US" sz="1800" dirty="0"/>
              <a:t>placed at the </a:t>
            </a:r>
            <a:r>
              <a:rPr lang="en-US" sz="1800" dirty="0" smtClean="0"/>
              <a:t>highest priority (top) queue.</a:t>
            </a:r>
          </a:p>
          <a:p>
            <a:pPr lvl="1">
              <a:lnSpc>
                <a:spcPct val="90000"/>
              </a:lnSpc>
            </a:pPr>
            <a:r>
              <a:rPr lang="en-US" sz="1800" dirty="0" smtClean="0"/>
              <a:t>If </a:t>
            </a:r>
            <a:r>
              <a:rPr lang="en-US" sz="1800" dirty="0"/>
              <a:t>a job uses up an entire time slice while running, its </a:t>
            </a:r>
            <a:r>
              <a:rPr lang="en-US" sz="1800" dirty="0" smtClean="0"/>
              <a:t>priority is </a:t>
            </a:r>
            <a:r>
              <a:rPr lang="en-US" sz="1800" dirty="0"/>
              <a:t>reduced (i.e., it moves down one queue</a:t>
            </a:r>
            <a:r>
              <a:rPr lang="en-US" sz="1800" dirty="0" smtClean="0"/>
              <a:t>).</a:t>
            </a:r>
          </a:p>
          <a:p>
            <a:pPr lvl="1">
              <a:lnSpc>
                <a:spcPct val="90000"/>
              </a:lnSpc>
            </a:pPr>
            <a:r>
              <a:rPr lang="en-US" sz="1800" dirty="0" smtClean="0"/>
              <a:t>If </a:t>
            </a:r>
            <a:r>
              <a:rPr lang="en-US" sz="1800" dirty="0"/>
              <a:t>a job gives up the CPU before the time slice is up, it </a:t>
            </a:r>
            <a:r>
              <a:rPr lang="en-US" sz="1800" dirty="0" smtClean="0"/>
              <a:t>stays at </a:t>
            </a:r>
            <a:r>
              <a:rPr lang="en-US" sz="1800" dirty="0"/>
              <a:t>the same priority level</a:t>
            </a:r>
            <a:r>
              <a:rPr lang="en-US" sz="1800" dirty="0" smtClean="0"/>
              <a:t>.</a:t>
            </a:r>
          </a:p>
          <a:p>
            <a:pPr lvl="1">
              <a:lnSpc>
                <a:spcPct val="90000"/>
              </a:lnSpc>
            </a:pPr>
            <a:r>
              <a:rPr lang="en-US" sz="1800" dirty="0"/>
              <a:t>Within each queue, a simple FCFS mechanism is used except once in the lowest-priority queue, </a:t>
            </a:r>
            <a:r>
              <a:rPr lang="en-US" sz="1800" dirty="0" smtClean="0"/>
              <a:t>which </a:t>
            </a:r>
            <a:r>
              <a:rPr lang="en-US" sz="1800" dirty="0"/>
              <a:t>is treated in a RR fashion</a:t>
            </a:r>
            <a:r>
              <a:rPr lang="en-US" sz="1800" dirty="0" smtClean="0"/>
              <a:t>.</a:t>
            </a:r>
          </a:p>
          <a:p>
            <a:pPr lvl="1">
              <a:lnSpc>
                <a:spcPct val="90000"/>
              </a:lnSpc>
            </a:pPr>
            <a:r>
              <a:rPr lang="en-US" sz="1800" dirty="0"/>
              <a:t>After some time period S, move all the jobs in the </a:t>
            </a:r>
            <a:r>
              <a:rPr lang="en-US" sz="1800" dirty="0" smtClean="0"/>
              <a:t>system to </a:t>
            </a:r>
            <a:r>
              <a:rPr lang="en-US" sz="1800" dirty="0"/>
              <a:t>the topmost queue.</a:t>
            </a:r>
          </a:p>
          <a:p>
            <a:r>
              <a:rPr lang="en-US" sz="2200" dirty="0" smtClean="0"/>
              <a:t>Results</a:t>
            </a:r>
          </a:p>
          <a:p>
            <a:pPr lvl="1">
              <a:spcBef>
                <a:spcPts val="0"/>
              </a:spcBef>
            </a:pPr>
            <a:r>
              <a:rPr lang="en-US" sz="1800" dirty="0" smtClean="0"/>
              <a:t>As longer </a:t>
            </a:r>
            <a:r>
              <a:rPr lang="en-US" sz="1800" dirty="0"/>
              <a:t>processes </a:t>
            </a:r>
            <a:r>
              <a:rPr lang="en-US" sz="1800" dirty="0" smtClean="0"/>
              <a:t>drift downward, shorter processes are favored.</a:t>
            </a:r>
            <a:endParaRPr lang="en-US" sz="1800" dirty="0"/>
          </a:p>
          <a:p>
            <a:pPr lvl="1">
              <a:spcBef>
                <a:spcPts val="0"/>
              </a:spcBef>
            </a:pPr>
            <a:r>
              <a:rPr lang="en-US" sz="1800" dirty="0"/>
              <a:t>C</a:t>
            </a:r>
            <a:r>
              <a:rPr lang="en-US" sz="1800" dirty="0" smtClean="0"/>
              <a:t>an </a:t>
            </a:r>
            <a:r>
              <a:rPr lang="en-US" sz="1800" dirty="0"/>
              <a:t>make turnaround time for longer processes intolerable.</a:t>
            </a:r>
          </a:p>
          <a:p>
            <a:pPr lvl="1">
              <a:spcBef>
                <a:spcPts val="0"/>
              </a:spcBef>
            </a:pPr>
            <a:r>
              <a:rPr lang="en-US" sz="1800" dirty="0"/>
              <a:t>To avoid starvation, preemption time for lower-priority processes is usually longer</a:t>
            </a:r>
            <a:r>
              <a:rPr lang="en-US" sz="1800" dirty="0" smtClean="0"/>
              <a:t>.</a:t>
            </a:r>
          </a:p>
          <a:p>
            <a:pPr marL="742950" lvl="2" indent="-342900">
              <a:spcBef>
                <a:spcPts val="0"/>
              </a:spcBef>
              <a:buSzPct val="60000"/>
            </a:pPr>
            <a:r>
              <a:rPr lang="en-US" sz="1800" dirty="0"/>
              <a:t>A process is </a:t>
            </a:r>
            <a:r>
              <a:rPr lang="en-US" sz="1800" u="sng" dirty="0"/>
              <a:t>demoted to the next lower-priority queue </a:t>
            </a:r>
            <a:r>
              <a:rPr lang="en-US" sz="1800" dirty="0"/>
              <a:t>each time it returns to the ready queue.</a:t>
            </a:r>
          </a:p>
          <a:p>
            <a:pPr lvl="1">
              <a:spcBef>
                <a:spcPts val="0"/>
              </a:spcBef>
            </a:pPr>
            <a:endParaRPr lang="en-US" sz="1800" dirty="0"/>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3304297382"/>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3922" name="Rectangle 2"/>
          <p:cNvSpPr>
            <a:spLocks noGrp="1" noChangeArrowheads="1"/>
          </p:cNvSpPr>
          <p:nvPr>
            <p:ph type="title"/>
          </p:nvPr>
        </p:nvSpPr>
        <p:spPr>
          <a:xfrm>
            <a:off x="1181100" y="342900"/>
            <a:ext cx="7753350" cy="735013"/>
          </a:xfrm>
          <a:noFill/>
          <a:ln/>
        </p:spPr>
        <p:txBody>
          <a:bodyPr lIns="90488" tIns="44450" rIns="90488" bIns="44450" anchor="ctr"/>
          <a:lstStyle/>
          <a:p>
            <a:r>
              <a:rPr lang="en-US" dirty="0" smtClean="0"/>
              <a:t>Feedback Algorithm</a:t>
            </a:r>
            <a:endParaRPr lang="en-US" sz="2000" dirty="0"/>
          </a:p>
        </p:txBody>
      </p:sp>
      <p:sp>
        <p:nvSpPr>
          <p:cNvPr id="2513923" name="Rectangle 3"/>
          <p:cNvSpPr>
            <a:spLocks noGrp="1" noChangeArrowheads="1"/>
          </p:cNvSpPr>
          <p:nvPr>
            <p:ph type="body" idx="1"/>
          </p:nvPr>
        </p:nvSpPr>
        <p:spPr>
          <a:xfrm>
            <a:off x="546100" y="1416050"/>
            <a:ext cx="8296564" cy="4908550"/>
          </a:xfrm>
          <a:noFill/>
          <a:ln/>
        </p:spPr>
        <p:txBody>
          <a:bodyPr lIns="90488" tIns="44450" rIns="90488" bIns="44450"/>
          <a:lstStyle/>
          <a:p>
            <a:pPr marL="457200" indent="-457200">
              <a:lnSpc>
                <a:spcPct val="90000"/>
              </a:lnSpc>
              <a:buClr>
                <a:schemeClr val="bg2"/>
              </a:buClr>
              <a:buSzPct val="100000"/>
              <a:buFont typeface="+mj-lt"/>
              <a:buAutoNum type="arabicPeriod"/>
            </a:pPr>
            <a:r>
              <a:rPr lang="en-US" sz="1800" dirty="0" smtClean="0"/>
              <a:t>A </a:t>
            </a:r>
            <a:r>
              <a:rPr lang="en-US" sz="1800" dirty="0"/>
              <a:t>new process is inserted at the end </a:t>
            </a:r>
            <a:r>
              <a:rPr lang="en-US" sz="1800" dirty="0" smtClean="0"/>
              <a:t>of </a:t>
            </a:r>
            <a:r>
              <a:rPr lang="en-US" sz="1800" dirty="0"/>
              <a:t>the top-level FIFO queue.</a:t>
            </a:r>
          </a:p>
          <a:p>
            <a:pPr marL="457200" indent="-457200">
              <a:lnSpc>
                <a:spcPct val="90000"/>
              </a:lnSpc>
              <a:buClr>
                <a:schemeClr val="bg2"/>
              </a:buClr>
              <a:buSzPct val="100000"/>
              <a:buFont typeface="+mj-lt"/>
              <a:buAutoNum type="arabicPeriod"/>
            </a:pPr>
            <a:r>
              <a:rPr lang="en-US" sz="1800" dirty="0" smtClean="0"/>
              <a:t>At </a:t>
            </a:r>
            <a:r>
              <a:rPr lang="en-US" sz="1800" dirty="0"/>
              <a:t>some stage the process reaches the head of the queue and is assigned the CPU.</a:t>
            </a:r>
          </a:p>
          <a:p>
            <a:pPr marL="457200" indent="-457200">
              <a:lnSpc>
                <a:spcPct val="90000"/>
              </a:lnSpc>
              <a:buClr>
                <a:schemeClr val="bg2"/>
              </a:buClr>
              <a:buSzPct val="100000"/>
              <a:buFont typeface="+mj-lt"/>
              <a:buAutoNum type="arabicPeriod"/>
            </a:pPr>
            <a:r>
              <a:rPr lang="en-US" sz="1800" dirty="0" smtClean="0"/>
              <a:t>If </a:t>
            </a:r>
            <a:r>
              <a:rPr lang="en-US" sz="1800" dirty="0"/>
              <a:t>the process is completed within the time quantum of the given queue, it leaves the system.</a:t>
            </a:r>
          </a:p>
          <a:p>
            <a:pPr marL="457200" indent="-457200">
              <a:lnSpc>
                <a:spcPct val="90000"/>
              </a:lnSpc>
              <a:buClr>
                <a:schemeClr val="bg2"/>
              </a:buClr>
              <a:buSzPct val="100000"/>
              <a:buFont typeface="+mj-lt"/>
              <a:buAutoNum type="arabicPeriod"/>
            </a:pPr>
            <a:r>
              <a:rPr lang="en-US" sz="1800" dirty="0" smtClean="0"/>
              <a:t>If </a:t>
            </a:r>
            <a:r>
              <a:rPr lang="en-US" sz="1800" dirty="0"/>
              <a:t>the </a:t>
            </a:r>
            <a:r>
              <a:rPr lang="en-US" sz="1800" u="sng" dirty="0"/>
              <a:t>process voluntarily relinquishes control </a:t>
            </a:r>
            <a:r>
              <a:rPr lang="en-US" sz="1800" dirty="0"/>
              <a:t>of the CPU, it leaves the queuing network, and when the process becomes ready again it is inserted at the tail of the same queue which it relinquished earlier.</a:t>
            </a:r>
          </a:p>
          <a:p>
            <a:pPr marL="457200" indent="-457200">
              <a:lnSpc>
                <a:spcPct val="90000"/>
              </a:lnSpc>
              <a:buClr>
                <a:schemeClr val="bg2"/>
              </a:buClr>
              <a:buSzPct val="100000"/>
              <a:buFont typeface="+mj-lt"/>
              <a:buAutoNum type="arabicPeriod"/>
            </a:pPr>
            <a:r>
              <a:rPr lang="en-US" sz="1800" dirty="0" smtClean="0"/>
              <a:t>If </a:t>
            </a:r>
            <a:r>
              <a:rPr lang="en-US" sz="1800" dirty="0"/>
              <a:t>the </a:t>
            </a:r>
            <a:r>
              <a:rPr lang="en-US" sz="1800" u="sng" dirty="0"/>
              <a:t>process uses all the quantum time</a:t>
            </a:r>
            <a:r>
              <a:rPr lang="en-US" sz="1800" dirty="0"/>
              <a:t>, it is pre-empted and inserted at the end of the next lower level queue. This next lower level queue will have a time quantum which is more than that of the previous higher level queue.</a:t>
            </a:r>
          </a:p>
          <a:p>
            <a:pPr marL="457200" indent="-457200">
              <a:lnSpc>
                <a:spcPct val="90000"/>
              </a:lnSpc>
              <a:buClr>
                <a:schemeClr val="bg2"/>
              </a:buClr>
              <a:buSzPct val="100000"/>
              <a:buFont typeface="+mj-lt"/>
              <a:buAutoNum type="arabicPeriod"/>
            </a:pPr>
            <a:r>
              <a:rPr lang="en-US" sz="1800" dirty="0" smtClean="0"/>
              <a:t>This </a:t>
            </a:r>
            <a:r>
              <a:rPr lang="en-US" sz="1800" dirty="0"/>
              <a:t>scheme will continue until the process completes or it reaches the base level queue.</a:t>
            </a:r>
          </a:p>
          <a:p>
            <a:pPr lvl="1">
              <a:lnSpc>
                <a:spcPct val="90000"/>
              </a:lnSpc>
            </a:pPr>
            <a:r>
              <a:rPr lang="en-US" sz="1600" dirty="0"/>
              <a:t>At the base level queue the processes circulate in round robin fashion until they complete and leave the system. Processes in the base level queue can also be scheduled on a first come first served basis.[4]</a:t>
            </a:r>
          </a:p>
          <a:p>
            <a:pPr lvl="1">
              <a:lnSpc>
                <a:spcPct val="90000"/>
              </a:lnSpc>
            </a:pPr>
            <a:r>
              <a:rPr lang="en-US" sz="1600" dirty="0"/>
              <a:t>Optionally, if a process blocks for I/O, it is 'promoted' one level, and placed at the end of the next-higher queue. This allows I/O bound processes to be favored by the scheduler and allows processes to 'escape' the base level queue.</a:t>
            </a:r>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Algorithms</a:t>
            </a: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36987451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13923">
                                            <p:txEl>
                                              <p:pRg st="0" end="0"/>
                                            </p:txEl>
                                          </p:spTgt>
                                        </p:tgtEl>
                                        <p:attrNameLst>
                                          <p:attrName>style.visibility</p:attrName>
                                        </p:attrNameLst>
                                      </p:cBhvr>
                                      <p:to>
                                        <p:strVal val="visible"/>
                                      </p:to>
                                    </p:set>
                                    <p:animEffect transition="in" filter="wipe(left)">
                                      <p:cBhvr>
                                        <p:cTn id="7" dur="500"/>
                                        <p:tgtEl>
                                          <p:spTgt spid="2513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3923">
                                            <p:txEl>
                                              <p:pRg st="1" end="1"/>
                                            </p:txEl>
                                          </p:spTgt>
                                        </p:tgtEl>
                                        <p:attrNameLst>
                                          <p:attrName>style.visibility</p:attrName>
                                        </p:attrNameLst>
                                      </p:cBhvr>
                                      <p:to>
                                        <p:strVal val="visible"/>
                                      </p:to>
                                    </p:set>
                                    <p:animEffect transition="in" filter="wipe(left)">
                                      <p:cBhvr>
                                        <p:cTn id="12" dur="500"/>
                                        <p:tgtEl>
                                          <p:spTgt spid="2513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3923">
                                            <p:txEl>
                                              <p:pRg st="2" end="2"/>
                                            </p:txEl>
                                          </p:spTgt>
                                        </p:tgtEl>
                                        <p:attrNameLst>
                                          <p:attrName>style.visibility</p:attrName>
                                        </p:attrNameLst>
                                      </p:cBhvr>
                                      <p:to>
                                        <p:strVal val="visible"/>
                                      </p:to>
                                    </p:set>
                                    <p:animEffect transition="in" filter="wipe(left)">
                                      <p:cBhvr>
                                        <p:cTn id="17" dur="500"/>
                                        <p:tgtEl>
                                          <p:spTgt spid="2513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3923">
                                            <p:txEl>
                                              <p:pRg st="3" end="3"/>
                                            </p:txEl>
                                          </p:spTgt>
                                        </p:tgtEl>
                                        <p:attrNameLst>
                                          <p:attrName>style.visibility</p:attrName>
                                        </p:attrNameLst>
                                      </p:cBhvr>
                                      <p:to>
                                        <p:strVal val="visible"/>
                                      </p:to>
                                    </p:set>
                                    <p:animEffect transition="in" filter="wipe(left)">
                                      <p:cBhvr>
                                        <p:cTn id="22" dur="500"/>
                                        <p:tgtEl>
                                          <p:spTgt spid="25139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3923">
                                            <p:txEl>
                                              <p:pRg st="4" end="4"/>
                                            </p:txEl>
                                          </p:spTgt>
                                        </p:tgtEl>
                                        <p:attrNameLst>
                                          <p:attrName>style.visibility</p:attrName>
                                        </p:attrNameLst>
                                      </p:cBhvr>
                                      <p:to>
                                        <p:strVal val="visible"/>
                                      </p:to>
                                    </p:set>
                                    <p:animEffect transition="in" filter="wipe(left)">
                                      <p:cBhvr>
                                        <p:cTn id="27" dur="500"/>
                                        <p:tgtEl>
                                          <p:spTgt spid="25139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3923">
                                            <p:txEl>
                                              <p:pRg st="5" end="5"/>
                                            </p:txEl>
                                          </p:spTgt>
                                        </p:tgtEl>
                                        <p:attrNameLst>
                                          <p:attrName>style.visibility</p:attrName>
                                        </p:attrNameLst>
                                      </p:cBhvr>
                                      <p:to>
                                        <p:strVal val="visible"/>
                                      </p:to>
                                    </p:set>
                                    <p:animEffect transition="in" filter="wipe(left)">
                                      <p:cBhvr>
                                        <p:cTn id="32" dur="500"/>
                                        <p:tgtEl>
                                          <p:spTgt spid="25139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13923">
                                            <p:txEl>
                                              <p:pRg st="6" end="6"/>
                                            </p:txEl>
                                          </p:spTgt>
                                        </p:tgtEl>
                                        <p:attrNameLst>
                                          <p:attrName>style.visibility</p:attrName>
                                        </p:attrNameLst>
                                      </p:cBhvr>
                                      <p:to>
                                        <p:strVal val="visible"/>
                                      </p:to>
                                    </p:set>
                                    <p:animEffect transition="in" filter="wipe(left)">
                                      <p:cBhvr>
                                        <p:cTn id="37" dur="500"/>
                                        <p:tgtEl>
                                          <p:spTgt spid="25139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13923">
                                            <p:txEl>
                                              <p:pRg st="7" end="7"/>
                                            </p:txEl>
                                          </p:spTgt>
                                        </p:tgtEl>
                                        <p:attrNameLst>
                                          <p:attrName>style.visibility</p:attrName>
                                        </p:attrNameLst>
                                      </p:cBhvr>
                                      <p:to>
                                        <p:strVal val="visible"/>
                                      </p:to>
                                    </p:set>
                                    <p:animEffect transition="in" filter="wipe(left)">
                                      <p:cBhvr>
                                        <p:cTn id="42" dur="500"/>
                                        <p:tgtEl>
                                          <p:spTgt spid="2513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3923"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9 Learning Objectives</a:t>
            </a:r>
            <a:endParaRPr lang="en-US" dirty="0"/>
          </a:p>
        </p:txBody>
      </p:sp>
      <p:sp>
        <p:nvSpPr>
          <p:cNvPr id="3" name="Content Placeholder 2"/>
          <p:cNvSpPr>
            <a:spLocks noGrp="1"/>
          </p:cNvSpPr>
          <p:nvPr>
            <p:ph idx="1"/>
          </p:nvPr>
        </p:nvSpPr>
        <p:spPr>
          <a:xfrm>
            <a:off x="546100" y="1881962"/>
            <a:ext cx="8164513" cy="4442637"/>
          </a:xfrm>
        </p:spPr>
        <p:txBody>
          <a:bodyPr/>
          <a:lstStyle/>
          <a:p>
            <a:pPr marL="0" indent="0">
              <a:buNone/>
            </a:pPr>
            <a:r>
              <a:rPr lang="en-US" sz="2800" dirty="0" smtClean="0"/>
              <a:t>After studying this chapter, you should be able to:</a:t>
            </a:r>
          </a:p>
          <a:p>
            <a:pPr marL="0" indent="0">
              <a:buNone/>
            </a:pPr>
            <a:endParaRPr lang="en-US" sz="2800" dirty="0" smtClean="0"/>
          </a:p>
          <a:p>
            <a:r>
              <a:rPr lang="en-US" sz="2400" dirty="0" smtClean="0"/>
              <a:t>Explain the differences among long, medium, and short-term scheduling.</a:t>
            </a:r>
          </a:p>
          <a:p>
            <a:r>
              <a:rPr lang="en-US" sz="2400" dirty="0" smtClean="0"/>
              <a:t>Assess the performance of different scheduling policies.</a:t>
            </a:r>
          </a:p>
          <a:p>
            <a:r>
              <a:rPr lang="en-US" sz="2400" dirty="0" smtClean="0"/>
              <a:t>Understand the scheduling techniques used by contemporary operating systems.</a:t>
            </a:r>
            <a:endParaRPr lang="en-US" sz="2400" dirty="0"/>
          </a:p>
        </p:txBody>
      </p:sp>
      <p:sp>
        <p:nvSpPr>
          <p:cNvPr id="7" name="Footer Placeholder 6"/>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3317213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50938" y="190500"/>
            <a:ext cx="7793037" cy="868363"/>
          </a:xfrm>
        </p:spPr>
        <p:txBody>
          <a:bodyPr>
            <a:normAutofit/>
          </a:bodyPr>
          <a:lstStyle/>
          <a:p>
            <a:r>
              <a:rPr lang="en-US" dirty="0"/>
              <a:t>Guaranteed Scheduling</a:t>
            </a:r>
          </a:p>
        </p:txBody>
      </p:sp>
      <p:sp>
        <p:nvSpPr>
          <p:cNvPr id="2641923" name="Content Placeholder 2"/>
          <p:cNvSpPr>
            <a:spLocks noGrp="1"/>
          </p:cNvSpPr>
          <p:nvPr>
            <p:ph idx="4294967295"/>
          </p:nvPr>
        </p:nvSpPr>
        <p:spPr/>
        <p:txBody>
          <a:bodyPr lIns="182880" tIns="91440"/>
          <a:lstStyle/>
          <a:p>
            <a:pPr marL="265113" indent="-265113"/>
            <a:r>
              <a:rPr lang="en-US" sz="2400" dirty="0"/>
              <a:t>If </a:t>
            </a:r>
            <a:r>
              <a:rPr lang="en-US" sz="2400" i="1" dirty="0"/>
              <a:t>n</a:t>
            </a:r>
            <a:r>
              <a:rPr lang="en-US" sz="2400" dirty="0"/>
              <a:t> </a:t>
            </a:r>
            <a:r>
              <a:rPr lang="en-US" sz="2400" dirty="0" smtClean="0"/>
              <a:t>ready processes</a:t>
            </a:r>
            <a:r>
              <a:rPr lang="en-US" sz="2400" dirty="0"/>
              <a:t>,</a:t>
            </a:r>
            <a:r>
              <a:rPr lang="en-US" sz="2400" dirty="0" smtClean="0"/>
              <a:t> </a:t>
            </a:r>
            <a:r>
              <a:rPr lang="en-US" sz="2400" dirty="0" smtClean="0"/>
              <a:t>then each process is entitled to </a:t>
            </a:r>
            <a:r>
              <a:rPr lang="en-US" sz="2400" dirty="0"/>
              <a:t>1/</a:t>
            </a:r>
            <a:r>
              <a:rPr lang="en-US" sz="2400" i="1" dirty="0"/>
              <a:t>n</a:t>
            </a:r>
            <a:r>
              <a:rPr lang="en-US" sz="2400" dirty="0"/>
              <a:t> of </a:t>
            </a:r>
            <a:r>
              <a:rPr lang="en-US" sz="2400" dirty="0" smtClean="0"/>
              <a:t>CPU time.</a:t>
            </a:r>
            <a:endParaRPr lang="en-US" sz="2400" dirty="0"/>
          </a:p>
          <a:p>
            <a:pPr marL="665163" lvl="1" indent="-265113"/>
            <a:r>
              <a:rPr lang="en-US" sz="2000" dirty="0" smtClean="0"/>
              <a:t>Track </a:t>
            </a:r>
            <a:r>
              <a:rPr lang="en-US" sz="2000" dirty="0"/>
              <a:t>creation </a:t>
            </a:r>
            <a:r>
              <a:rPr lang="en-US" sz="2000" dirty="0" smtClean="0"/>
              <a:t>time (T</a:t>
            </a:r>
            <a:r>
              <a:rPr lang="en-US" sz="2000" baseline="-25000" dirty="0" smtClean="0"/>
              <a:t>c</a:t>
            </a:r>
            <a:r>
              <a:rPr lang="en-US" sz="2000" dirty="0" smtClean="0"/>
              <a:t>)</a:t>
            </a:r>
            <a:endParaRPr lang="en-US" sz="2000" dirty="0"/>
          </a:p>
          <a:p>
            <a:pPr marL="665163" lvl="1" indent="-265113"/>
            <a:r>
              <a:rPr lang="en-US" sz="2000" dirty="0"/>
              <a:t>Track </a:t>
            </a:r>
            <a:r>
              <a:rPr lang="en-US" sz="2000" dirty="0" smtClean="0"/>
              <a:t>CPU time </a:t>
            </a:r>
            <a:r>
              <a:rPr lang="en-US" sz="2000" dirty="0"/>
              <a:t>actually </a:t>
            </a:r>
            <a:r>
              <a:rPr lang="en-US" sz="2000" dirty="0" smtClean="0"/>
              <a:t>used (</a:t>
            </a:r>
            <a:r>
              <a:rPr lang="en-US" sz="2000" dirty="0" err="1" smtClean="0"/>
              <a:t>T</a:t>
            </a:r>
            <a:r>
              <a:rPr lang="en-US" sz="2000" baseline="-25000" dirty="0" err="1" smtClean="0"/>
              <a:t>u</a:t>
            </a:r>
            <a:r>
              <a:rPr lang="en-US" sz="2000" dirty="0" smtClean="0"/>
              <a:t>)</a:t>
            </a:r>
            <a:endParaRPr lang="en-US" sz="2000" dirty="0"/>
          </a:p>
          <a:p>
            <a:pPr marL="665163" lvl="1" indent="-265113"/>
            <a:r>
              <a:rPr lang="en-US" sz="2000" dirty="0" smtClean="0"/>
              <a:t>CPU entitled time = (</a:t>
            </a:r>
            <a:r>
              <a:rPr lang="en-US" sz="2000" i="1" dirty="0" smtClean="0"/>
              <a:t>time </a:t>
            </a:r>
            <a:r>
              <a:rPr lang="en-US" sz="2000" i="1" dirty="0"/>
              <a:t>since</a:t>
            </a:r>
            <a:r>
              <a:rPr lang="en-US" sz="2000" dirty="0"/>
              <a:t> </a:t>
            </a:r>
            <a:r>
              <a:rPr lang="en-US" sz="2000" i="1" dirty="0" smtClean="0"/>
              <a:t>creation)</a:t>
            </a:r>
            <a:r>
              <a:rPr lang="en-US" sz="2000" dirty="0" smtClean="0"/>
              <a:t> / </a:t>
            </a:r>
            <a:r>
              <a:rPr lang="en-US" sz="2000" i="1" dirty="0" smtClean="0"/>
              <a:t>n </a:t>
            </a:r>
            <a:r>
              <a:rPr lang="en-US" sz="2000" dirty="0" smtClean="0"/>
              <a:t>(</a:t>
            </a:r>
            <a:r>
              <a:rPr lang="en-US" sz="2000" i="1" dirty="0" err="1" smtClean="0"/>
              <a:t>T</a:t>
            </a:r>
            <a:r>
              <a:rPr lang="en-US" sz="2000" i="1" baseline="-25000" dirty="0" err="1" smtClean="0"/>
              <a:t>e</a:t>
            </a:r>
            <a:r>
              <a:rPr lang="en-US" sz="2000" dirty="0" smtClean="0"/>
              <a:t>)</a:t>
            </a:r>
            <a:endParaRPr lang="en-US" sz="2000" dirty="0" smtClean="0"/>
          </a:p>
          <a:p>
            <a:pPr marL="665163" lvl="1" indent="-265113"/>
            <a:r>
              <a:rPr lang="en-US" sz="2000" dirty="0" smtClean="0"/>
              <a:t>Priority </a:t>
            </a:r>
            <a:r>
              <a:rPr lang="en-US" sz="2000" dirty="0"/>
              <a:t>= </a:t>
            </a:r>
            <a:r>
              <a:rPr lang="en-US" sz="2000" dirty="0" smtClean="0"/>
              <a:t>(</a:t>
            </a:r>
            <a:r>
              <a:rPr lang="en-US" sz="2000" dirty="0"/>
              <a:t>CPU time </a:t>
            </a:r>
            <a:r>
              <a:rPr lang="en-US" sz="2000" dirty="0" smtClean="0"/>
              <a:t>used ) / (</a:t>
            </a:r>
            <a:r>
              <a:rPr lang="en-US" sz="2000" dirty="0"/>
              <a:t>CPU entitled time </a:t>
            </a:r>
            <a:r>
              <a:rPr lang="en-US" sz="2000" dirty="0" smtClean="0"/>
              <a:t>) (</a:t>
            </a:r>
            <a:r>
              <a:rPr lang="en-US" sz="2000" dirty="0" err="1" smtClean="0"/>
              <a:t>T</a:t>
            </a:r>
            <a:r>
              <a:rPr lang="en-US" sz="2000" baseline="-25000" dirty="0" err="1" smtClean="0"/>
              <a:t>u</a:t>
            </a:r>
            <a:r>
              <a:rPr lang="en-US" sz="2000" dirty="0" smtClean="0"/>
              <a:t> </a:t>
            </a:r>
            <a:r>
              <a:rPr lang="en-US" sz="2000" dirty="0" smtClean="0"/>
              <a:t>/ </a:t>
            </a:r>
            <a:r>
              <a:rPr lang="en-US" sz="2000" i="1" dirty="0" err="1" smtClean="0"/>
              <a:t>T</a:t>
            </a:r>
            <a:r>
              <a:rPr lang="en-US" sz="2000" i="1" baseline="-25000" dirty="0" err="1" smtClean="0"/>
              <a:t>e</a:t>
            </a:r>
            <a:r>
              <a:rPr lang="en-US" sz="2000" dirty="0" smtClean="0"/>
              <a:t>)</a:t>
            </a:r>
            <a:endParaRPr lang="en-US" sz="2000" dirty="0" smtClean="0"/>
          </a:p>
          <a:p>
            <a:pPr marL="265113" indent="-265113"/>
            <a:r>
              <a:rPr lang="en-US" sz="2400" dirty="0" smtClean="0">
                <a:sym typeface="Wingdings" pitchFamily="2" charset="2"/>
              </a:rPr>
              <a:t>Schedule process with smallest ratio (and run to completion).</a:t>
            </a:r>
            <a:endParaRPr lang="en-US" sz="2400" dirty="0" smtClean="0"/>
          </a:p>
          <a:p>
            <a:pPr marL="665163" lvl="1" indent="-265113"/>
            <a:r>
              <a:rPr lang="en-US" sz="2000" dirty="0" smtClean="0"/>
              <a:t>0.5 </a:t>
            </a:r>
            <a:r>
              <a:rPr lang="en-US" sz="2000" dirty="0">
                <a:sym typeface="Wingdings" pitchFamily="2" charset="2"/>
              </a:rPr>
              <a:t> only half of </a:t>
            </a:r>
            <a:r>
              <a:rPr lang="en-US" sz="2000" dirty="0" smtClean="0">
                <a:sym typeface="Wingdings" pitchFamily="2" charset="2"/>
              </a:rPr>
              <a:t>process’ entitled time</a:t>
            </a:r>
            <a:endParaRPr lang="en-US" sz="2000" dirty="0">
              <a:sym typeface="Wingdings" pitchFamily="2" charset="2"/>
            </a:endParaRPr>
          </a:p>
          <a:p>
            <a:pPr marL="665163" lvl="1" indent="-265113"/>
            <a:r>
              <a:rPr lang="en-US" sz="2000" dirty="0">
                <a:sym typeface="Wingdings" pitchFamily="2" charset="2"/>
              </a:rPr>
              <a:t>2.0  Twice more than </a:t>
            </a:r>
            <a:r>
              <a:rPr lang="en-US" sz="2000" dirty="0" smtClean="0">
                <a:sym typeface="Wingdings" pitchFamily="2" charset="2"/>
              </a:rPr>
              <a:t>entitled</a:t>
            </a:r>
            <a:endParaRPr lang="en-US" sz="2000" dirty="0">
              <a:sym typeface="Wingdings" pitchFamily="2" charset="2"/>
            </a:endParaRPr>
          </a:p>
        </p:txBody>
      </p:sp>
      <p:sp>
        <p:nvSpPr>
          <p:cNvPr id="7" name="Text Box 5"/>
          <p:cNvSpPr txBox="1">
            <a:spLocks noChangeArrowheads="1"/>
          </p:cNvSpPr>
          <p:nvPr/>
        </p:nvSpPr>
        <p:spPr bwMode="auto">
          <a:xfrm>
            <a:off x="6045693" y="76200"/>
            <a:ext cx="30506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800" b="1" dirty="0" smtClean="0">
                <a:latin typeface="Arial" pitchFamily="34" charset="0"/>
              </a:rPr>
              <a:t>Guaranteed Scheduling</a:t>
            </a:r>
            <a:endParaRPr lang="en-US" sz="1800" b="1" dirty="0">
              <a:latin typeface="Arial" pitchFamily="34" charset="0"/>
            </a:endParaRPr>
          </a:p>
        </p:txBody>
      </p:sp>
      <p:sp>
        <p:nvSpPr>
          <p:cNvPr id="3" name="Footer Placeholder 2"/>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269624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41923">
                                            <p:txEl>
                                              <p:pRg st="0" end="0"/>
                                            </p:txEl>
                                          </p:spTgt>
                                        </p:tgtEl>
                                        <p:attrNameLst>
                                          <p:attrName>style.visibility</p:attrName>
                                        </p:attrNameLst>
                                      </p:cBhvr>
                                      <p:to>
                                        <p:strVal val="visible"/>
                                      </p:to>
                                    </p:set>
                                    <p:animEffect transition="in" filter="fade">
                                      <p:cBhvr>
                                        <p:cTn id="7" dur="500"/>
                                        <p:tgtEl>
                                          <p:spTgt spid="26419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41923">
                                            <p:txEl>
                                              <p:pRg st="1" end="1"/>
                                            </p:txEl>
                                          </p:spTgt>
                                        </p:tgtEl>
                                        <p:attrNameLst>
                                          <p:attrName>style.visibility</p:attrName>
                                        </p:attrNameLst>
                                      </p:cBhvr>
                                      <p:to>
                                        <p:strVal val="visible"/>
                                      </p:to>
                                    </p:set>
                                    <p:animEffect transition="in" filter="fade">
                                      <p:cBhvr>
                                        <p:cTn id="10" dur="500"/>
                                        <p:tgtEl>
                                          <p:spTgt spid="26419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41923">
                                            <p:txEl>
                                              <p:pRg st="2" end="2"/>
                                            </p:txEl>
                                          </p:spTgt>
                                        </p:tgtEl>
                                        <p:attrNameLst>
                                          <p:attrName>style.visibility</p:attrName>
                                        </p:attrNameLst>
                                      </p:cBhvr>
                                      <p:to>
                                        <p:strVal val="visible"/>
                                      </p:to>
                                    </p:set>
                                    <p:animEffect transition="in" filter="fade">
                                      <p:cBhvr>
                                        <p:cTn id="13" dur="500"/>
                                        <p:tgtEl>
                                          <p:spTgt spid="26419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41923">
                                            <p:txEl>
                                              <p:pRg st="3" end="3"/>
                                            </p:txEl>
                                          </p:spTgt>
                                        </p:tgtEl>
                                        <p:attrNameLst>
                                          <p:attrName>style.visibility</p:attrName>
                                        </p:attrNameLst>
                                      </p:cBhvr>
                                      <p:to>
                                        <p:strVal val="visible"/>
                                      </p:to>
                                    </p:set>
                                    <p:animEffect transition="in" filter="fade">
                                      <p:cBhvr>
                                        <p:cTn id="16" dur="500"/>
                                        <p:tgtEl>
                                          <p:spTgt spid="26419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41923">
                                            <p:txEl>
                                              <p:pRg st="4" end="4"/>
                                            </p:txEl>
                                          </p:spTgt>
                                        </p:tgtEl>
                                        <p:attrNameLst>
                                          <p:attrName>style.visibility</p:attrName>
                                        </p:attrNameLst>
                                      </p:cBhvr>
                                      <p:to>
                                        <p:strVal val="visible"/>
                                      </p:to>
                                    </p:set>
                                    <p:animEffect transition="in" filter="fade">
                                      <p:cBhvr>
                                        <p:cTn id="19" dur="500"/>
                                        <p:tgtEl>
                                          <p:spTgt spid="26419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641923">
                                            <p:txEl>
                                              <p:pRg st="5" end="5"/>
                                            </p:txEl>
                                          </p:spTgt>
                                        </p:tgtEl>
                                        <p:attrNameLst>
                                          <p:attrName>style.visibility</p:attrName>
                                        </p:attrNameLst>
                                      </p:cBhvr>
                                      <p:to>
                                        <p:strVal val="visible"/>
                                      </p:to>
                                    </p:set>
                                    <p:animEffect transition="in" filter="fade">
                                      <p:cBhvr>
                                        <p:cTn id="24" dur="500"/>
                                        <p:tgtEl>
                                          <p:spTgt spid="26419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41923">
                                            <p:txEl>
                                              <p:pRg st="6" end="6"/>
                                            </p:txEl>
                                          </p:spTgt>
                                        </p:tgtEl>
                                        <p:attrNameLst>
                                          <p:attrName>style.visibility</p:attrName>
                                        </p:attrNameLst>
                                      </p:cBhvr>
                                      <p:to>
                                        <p:strVal val="visible"/>
                                      </p:to>
                                    </p:set>
                                    <p:animEffect transition="in" filter="fade">
                                      <p:cBhvr>
                                        <p:cTn id="27" dur="500"/>
                                        <p:tgtEl>
                                          <p:spTgt spid="26419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41923">
                                            <p:txEl>
                                              <p:pRg st="7" end="7"/>
                                            </p:txEl>
                                          </p:spTgt>
                                        </p:tgtEl>
                                        <p:attrNameLst>
                                          <p:attrName>style.visibility</p:attrName>
                                        </p:attrNameLst>
                                      </p:cBhvr>
                                      <p:to>
                                        <p:strVal val="visible"/>
                                      </p:to>
                                    </p:set>
                                    <p:animEffect transition="in" filter="fade">
                                      <p:cBhvr>
                                        <p:cTn id="30" dur="500"/>
                                        <p:tgtEl>
                                          <p:spTgt spid="2641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2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2819400" y="2152650"/>
            <a:ext cx="1447800" cy="420211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defRPr/>
            </a:pPr>
            <a:endParaRPr lang="en-US" sz="1800"/>
          </a:p>
        </p:txBody>
      </p:sp>
      <p:sp>
        <p:nvSpPr>
          <p:cNvPr id="2" name="Title 1"/>
          <p:cNvSpPr>
            <a:spLocks noGrp="1"/>
          </p:cNvSpPr>
          <p:nvPr>
            <p:ph type="title" idx="4294967295"/>
          </p:nvPr>
        </p:nvSpPr>
        <p:spPr/>
        <p:txBody>
          <a:bodyPr>
            <a:normAutofit/>
          </a:bodyPr>
          <a:lstStyle/>
          <a:p>
            <a:r>
              <a:rPr lang="en-US" dirty="0"/>
              <a:t>Guaranteed Scheduling</a:t>
            </a:r>
          </a:p>
        </p:txBody>
      </p:sp>
      <p:sp>
        <p:nvSpPr>
          <p:cNvPr id="6" name="Rectangle 5"/>
          <p:cNvSpPr/>
          <p:nvPr/>
        </p:nvSpPr>
        <p:spPr>
          <a:xfrm>
            <a:off x="1524000" y="25447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0</a:t>
            </a:r>
          </a:p>
        </p:txBody>
      </p:sp>
      <p:sp>
        <p:nvSpPr>
          <p:cNvPr id="7" name="Rectangle 6"/>
          <p:cNvSpPr/>
          <p:nvPr/>
        </p:nvSpPr>
        <p:spPr>
          <a:xfrm>
            <a:off x="3048000" y="25447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2</a:t>
            </a:r>
          </a:p>
        </p:txBody>
      </p:sp>
      <p:sp>
        <p:nvSpPr>
          <p:cNvPr id="8" name="Rectangle 7"/>
          <p:cNvSpPr/>
          <p:nvPr/>
        </p:nvSpPr>
        <p:spPr>
          <a:xfrm>
            <a:off x="4724400" y="25447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3</a:t>
            </a:r>
          </a:p>
        </p:txBody>
      </p:sp>
      <p:sp>
        <p:nvSpPr>
          <p:cNvPr id="10" name="Rectangle 9"/>
          <p:cNvSpPr/>
          <p:nvPr/>
        </p:nvSpPr>
        <p:spPr>
          <a:xfrm>
            <a:off x="6400800" y="25447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4</a:t>
            </a:r>
          </a:p>
        </p:txBody>
      </p:sp>
      <p:sp>
        <p:nvSpPr>
          <p:cNvPr id="12" name="TextBox 11"/>
          <p:cNvSpPr txBox="1">
            <a:spLocks noChangeArrowheads="1"/>
          </p:cNvSpPr>
          <p:nvPr/>
        </p:nvSpPr>
        <p:spPr bwMode="auto">
          <a:xfrm>
            <a:off x="1524000" y="3687763"/>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c</a:t>
            </a:r>
            <a:r>
              <a:rPr lang="en-US" sz="1800">
                <a:ea typeface="ＭＳ Ｐゴシック" pitchFamily="34" charset="-128"/>
              </a:rPr>
              <a:t> = 0</a:t>
            </a:r>
          </a:p>
          <a:p>
            <a:r>
              <a:rPr lang="en-US" sz="1800" i="1">
                <a:ea typeface="ＭＳ Ｐゴシック" pitchFamily="34" charset="-128"/>
              </a:rPr>
              <a:t>T</a:t>
            </a:r>
            <a:r>
              <a:rPr lang="en-US" sz="1800" i="1" baseline="-25000">
                <a:ea typeface="ＭＳ Ｐゴシック" pitchFamily="34" charset="-128"/>
              </a:rPr>
              <a:t>u</a:t>
            </a:r>
            <a:r>
              <a:rPr lang="en-US" sz="1800">
                <a:ea typeface="ＭＳ Ｐゴシック" pitchFamily="34" charset="-128"/>
              </a:rPr>
              <a:t> = 4</a:t>
            </a:r>
          </a:p>
        </p:txBody>
      </p:sp>
      <p:sp>
        <p:nvSpPr>
          <p:cNvPr id="2639881" name="TextBox 12"/>
          <p:cNvSpPr txBox="1">
            <a:spLocks noChangeArrowheads="1"/>
          </p:cNvSpPr>
          <p:nvPr/>
        </p:nvSpPr>
        <p:spPr bwMode="auto">
          <a:xfrm>
            <a:off x="1066800" y="1554163"/>
            <a:ext cx="2819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b="1" dirty="0">
                <a:latin typeface="Comic Sans MS" panose="030F0702030302020204" pitchFamily="66" charset="0"/>
                <a:ea typeface="ＭＳ Ｐゴシック" pitchFamily="34" charset="-128"/>
              </a:rPr>
              <a:t>Current time is 13</a:t>
            </a:r>
          </a:p>
        </p:txBody>
      </p:sp>
      <p:sp>
        <p:nvSpPr>
          <p:cNvPr id="15" name="TextBox 14"/>
          <p:cNvSpPr txBox="1">
            <a:spLocks noChangeArrowheads="1"/>
          </p:cNvSpPr>
          <p:nvPr/>
        </p:nvSpPr>
        <p:spPr bwMode="auto">
          <a:xfrm>
            <a:off x="3048000" y="3687763"/>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c</a:t>
            </a:r>
            <a:r>
              <a:rPr lang="en-US" sz="1800">
                <a:ea typeface="ＭＳ Ｐゴシック" pitchFamily="34" charset="-128"/>
              </a:rPr>
              <a:t> = 2</a:t>
            </a:r>
          </a:p>
          <a:p>
            <a:r>
              <a:rPr lang="en-US" sz="1800" i="1">
                <a:ea typeface="ＭＳ Ｐゴシック" pitchFamily="34" charset="-128"/>
              </a:rPr>
              <a:t>T</a:t>
            </a:r>
            <a:r>
              <a:rPr lang="en-US" sz="1800" i="1" baseline="-25000">
                <a:ea typeface="ＭＳ Ｐゴシック" pitchFamily="34" charset="-128"/>
              </a:rPr>
              <a:t>u</a:t>
            </a:r>
            <a:r>
              <a:rPr lang="en-US" sz="1800">
                <a:ea typeface="ＭＳ Ｐゴシック" pitchFamily="34" charset="-128"/>
              </a:rPr>
              <a:t> = 1</a:t>
            </a:r>
          </a:p>
        </p:txBody>
      </p:sp>
      <p:sp>
        <p:nvSpPr>
          <p:cNvPr id="16" name="TextBox 15"/>
          <p:cNvSpPr txBox="1">
            <a:spLocks noChangeArrowheads="1"/>
          </p:cNvSpPr>
          <p:nvPr/>
        </p:nvSpPr>
        <p:spPr bwMode="auto">
          <a:xfrm>
            <a:off x="4724400" y="3687763"/>
            <a:ext cx="83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c</a:t>
            </a:r>
            <a:r>
              <a:rPr lang="en-US" sz="1800">
                <a:ea typeface="ＭＳ Ｐゴシック" pitchFamily="34" charset="-128"/>
              </a:rPr>
              <a:t> = 2</a:t>
            </a:r>
          </a:p>
          <a:p>
            <a:r>
              <a:rPr lang="en-US" sz="1800" i="1">
                <a:ea typeface="ＭＳ Ｐゴシック" pitchFamily="34" charset="-128"/>
              </a:rPr>
              <a:t>T</a:t>
            </a:r>
            <a:r>
              <a:rPr lang="en-US" sz="1800" i="1" baseline="-25000">
                <a:ea typeface="ＭＳ Ｐゴシック" pitchFamily="34" charset="-128"/>
              </a:rPr>
              <a:t>u</a:t>
            </a:r>
            <a:r>
              <a:rPr lang="en-US" sz="1800">
                <a:ea typeface="ＭＳ Ｐゴシック" pitchFamily="34" charset="-128"/>
              </a:rPr>
              <a:t> = 2</a:t>
            </a:r>
          </a:p>
        </p:txBody>
      </p:sp>
      <p:sp>
        <p:nvSpPr>
          <p:cNvPr id="17" name="TextBox 16"/>
          <p:cNvSpPr txBox="1">
            <a:spLocks noChangeArrowheads="1"/>
          </p:cNvSpPr>
          <p:nvPr/>
        </p:nvSpPr>
        <p:spPr bwMode="auto">
          <a:xfrm>
            <a:off x="6400800" y="3687763"/>
            <a:ext cx="99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c</a:t>
            </a:r>
            <a:r>
              <a:rPr lang="en-US" sz="1800">
                <a:ea typeface="ＭＳ Ｐゴシック" pitchFamily="34" charset="-128"/>
              </a:rPr>
              <a:t> = 4</a:t>
            </a:r>
          </a:p>
          <a:p>
            <a:r>
              <a:rPr lang="en-US" sz="1800" i="1">
                <a:ea typeface="ＭＳ Ｐゴシック" pitchFamily="34" charset="-128"/>
              </a:rPr>
              <a:t>T</a:t>
            </a:r>
            <a:r>
              <a:rPr lang="en-US" sz="1800" i="1" baseline="-25000">
                <a:ea typeface="ＭＳ Ｐゴシック" pitchFamily="34" charset="-128"/>
              </a:rPr>
              <a:t>u</a:t>
            </a:r>
            <a:r>
              <a:rPr lang="en-US" sz="1800">
                <a:ea typeface="ＭＳ Ｐゴシック" pitchFamily="34" charset="-128"/>
              </a:rPr>
              <a:t> = 6</a:t>
            </a:r>
          </a:p>
        </p:txBody>
      </p:sp>
      <p:sp>
        <p:nvSpPr>
          <p:cNvPr id="19" name="TextBox 18"/>
          <p:cNvSpPr txBox="1">
            <a:spLocks noChangeArrowheads="1"/>
          </p:cNvSpPr>
          <p:nvPr/>
        </p:nvSpPr>
        <p:spPr bwMode="auto">
          <a:xfrm>
            <a:off x="1524000" y="456565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e</a:t>
            </a:r>
            <a:r>
              <a:rPr lang="en-US" sz="1800">
                <a:ea typeface="ＭＳ Ｐゴシック" pitchFamily="34" charset="-128"/>
              </a:rPr>
              <a:t> = 13 / 4</a:t>
            </a:r>
          </a:p>
          <a:p>
            <a:r>
              <a:rPr lang="en-US" sz="1800">
                <a:ea typeface="ＭＳ Ｐゴシック" pitchFamily="34" charset="-128"/>
              </a:rPr>
              <a:t>    =  3.25</a:t>
            </a:r>
          </a:p>
        </p:txBody>
      </p:sp>
      <p:sp>
        <p:nvSpPr>
          <p:cNvPr id="21" name="TextBox 20"/>
          <p:cNvSpPr txBox="1">
            <a:spLocks noChangeArrowheads="1"/>
          </p:cNvSpPr>
          <p:nvPr/>
        </p:nvSpPr>
        <p:spPr bwMode="auto">
          <a:xfrm>
            <a:off x="3048000" y="4525963"/>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e</a:t>
            </a:r>
            <a:r>
              <a:rPr lang="en-US" sz="1800">
                <a:ea typeface="ＭＳ Ｐゴシック" pitchFamily="34" charset="-128"/>
              </a:rPr>
              <a:t> = 11 / 4</a:t>
            </a:r>
          </a:p>
          <a:p>
            <a:r>
              <a:rPr lang="en-US" sz="1800">
                <a:ea typeface="ＭＳ Ｐゴシック" pitchFamily="34" charset="-128"/>
              </a:rPr>
              <a:t>    = 2.75</a:t>
            </a:r>
          </a:p>
        </p:txBody>
      </p:sp>
      <p:sp>
        <p:nvSpPr>
          <p:cNvPr id="22" name="TextBox 21"/>
          <p:cNvSpPr txBox="1">
            <a:spLocks noChangeArrowheads="1"/>
          </p:cNvSpPr>
          <p:nvPr/>
        </p:nvSpPr>
        <p:spPr bwMode="auto">
          <a:xfrm>
            <a:off x="4724400" y="4525963"/>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e</a:t>
            </a:r>
            <a:r>
              <a:rPr lang="en-US" sz="1800">
                <a:ea typeface="ＭＳ Ｐゴシック" pitchFamily="34" charset="-128"/>
              </a:rPr>
              <a:t> = 11 / 4</a:t>
            </a:r>
          </a:p>
          <a:p>
            <a:r>
              <a:rPr lang="en-US" sz="1800">
                <a:ea typeface="ＭＳ Ｐゴシック" pitchFamily="34" charset="-128"/>
              </a:rPr>
              <a:t>    = 2.75</a:t>
            </a:r>
          </a:p>
        </p:txBody>
      </p:sp>
      <p:sp>
        <p:nvSpPr>
          <p:cNvPr id="23" name="TextBox 22"/>
          <p:cNvSpPr txBox="1">
            <a:spLocks noChangeArrowheads="1"/>
          </p:cNvSpPr>
          <p:nvPr/>
        </p:nvSpPr>
        <p:spPr bwMode="auto">
          <a:xfrm>
            <a:off x="6400800" y="4525963"/>
            <a:ext cx="106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e</a:t>
            </a:r>
            <a:r>
              <a:rPr lang="en-US" sz="1800">
                <a:ea typeface="ＭＳ Ｐゴシック" pitchFamily="34" charset="-128"/>
              </a:rPr>
              <a:t> = 9 / 4</a:t>
            </a:r>
          </a:p>
          <a:p>
            <a:r>
              <a:rPr lang="en-US" sz="1800">
                <a:ea typeface="ＭＳ Ｐゴシック" pitchFamily="34" charset="-128"/>
              </a:rPr>
              <a:t>    = 2.25</a:t>
            </a:r>
          </a:p>
        </p:txBody>
      </p:sp>
      <p:sp>
        <p:nvSpPr>
          <p:cNvPr id="24" name="TextBox 23"/>
          <p:cNvSpPr txBox="1">
            <a:spLocks noChangeArrowheads="1"/>
          </p:cNvSpPr>
          <p:nvPr/>
        </p:nvSpPr>
        <p:spPr bwMode="auto">
          <a:xfrm>
            <a:off x="1524000" y="5403850"/>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P </a:t>
            </a:r>
            <a:r>
              <a:rPr lang="en-US" sz="1800">
                <a:ea typeface="ＭＳ Ｐゴシック" pitchFamily="34" charset="-128"/>
              </a:rPr>
              <a:t>= 4 / 3.25</a:t>
            </a:r>
          </a:p>
          <a:p>
            <a:r>
              <a:rPr lang="en-US" sz="1800">
                <a:ea typeface="ＭＳ Ｐゴシック" pitchFamily="34" charset="-128"/>
              </a:rPr>
              <a:t>    =  1.23</a:t>
            </a:r>
          </a:p>
        </p:txBody>
      </p:sp>
      <p:sp>
        <p:nvSpPr>
          <p:cNvPr id="25" name="TextBox 24"/>
          <p:cNvSpPr txBox="1">
            <a:spLocks noChangeArrowheads="1"/>
          </p:cNvSpPr>
          <p:nvPr/>
        </p:nvSpPr>
        <p:spPr bwMode="auto">
          <a:xfrm>
            <a:off x="3048000" y="5364163"/>
            <a:ext cx="137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P</a:t>
            </a:r>
            <a:r>
              <a:rPr lang="en-US" sz="1800">
                <a:ea typeface="ＭＳ Ｐゴシック" pitchFamily="34" charset="-128"/>
              </a:rPr>
              <a:t> = 1 / 2.75</a:t>
            </a:r>
          </a:p>
          <a:p>
            <a:r>
              <a:rPr lang="en-US" sz="1800">
                <a:ea typeface="ＭＳ Ｐゴシック" pitchFamily="34" charset="-128"/>
              </a:rPr>
              <a:t>    = 0.36</a:t>
            </a:r>
          </a:p>
        </p:txBody>
      </p:sp>
      <p:sp>
        <p:nvSpPr>
          <p:cNvPr id="26" name="TextBox 25"/>
          <p:cNvSpPr txBox="1">
            <a:spLocks noChangeArrowheads="1"/>
          </p:cNvSpPr>
          <p:nvPr/>
        </p:nvSpPr>
        <p:spPr bwMode="auto">
          <a:xfrm>
            <a:off x="4724400" y="5364163"/>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P</a:t>
            </a:r>
            <a:r>
              <a:rPr lang="en-US" sz="1800">
                <a:ea typeface="ＭＳ Ｐゴシック" pitchFamily="34" charset="-128"/>
              </a:rPr>
              <a:t> = 2 / 2.75</a:t>
            </a:r>
          </a:p>
          <a:p>
            <a:r>
              <a:rPr lang="en-US" sz="1800">
                <a:ea typeface="ＭＳ Ｐゴシック" pitchFamily="34" charset="-128"/>
              </a:rPr>
              <a:t>    = 0.72</a:t>
            </a:r>
          </a:p>
        </p:txBody>
      </p:sp>
      <p:sp>
        <p:nvSpPr>
          <p:cNvPr id="27" name="TextBox 26"/>
          <p:cNvSpPr txBox="1">
            <a:spLocks noChangeArrowheads="1"/>
          </p:cNvSpPr>
          <p:nvPr/>
        </p:nvSpPr>
        <p:spPr bwMode="auto">
          <a:xfrm>
            <a:off x="6400800" y="5364163"/>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i="1" baseline="-25000">
                <a:ea typeface="ＭＳ Ｐゴシック" pitchFamily="34" charset="-128"/>
              </a:rPr>
              <a:t>e</a:t>
            </a:r>
            <a:r>
              <a:rPr lang="en-US" sz="1800">
                <a:ea typeface="ＭＳ Ｐゴシック" pitchFamily="34" charset="-128"/>
              </a:rPr>
              <a:t> = 6 / 2.25</a:t>
            </a:r>
          </a:p>
          <a:p>
            <a:r>
              <a:rPr lang="en-US" sz="1800">
                <a:ea typeface="ＭＳ Ｐゴシック" pitchFamily="34" charset="-128"/>
              </a:rPr>
              <a:t>    = 2.66</a:t>
            </a:r>
          </a:p>
        </p:txBody>
      </p:sp>
      <p:sp>
        <p:nvSpPr>
          <p:cNvPr id="32" name="Text Box 5"/>
          <p:cNvSpPr txBox="1">
            <a:spLocks noChangeArrowheads="1"/>
          </p:cNvSpPr>
          <p:nvPr/>
        </p:nvSpPr>
        <p:spPr bwMode="auto">
          <a:xfrm>
            <a:off x="6045693" y="76200"/>
            <a:ext cx="30506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800" b="1" dirty="0" smtClean="0">
                <a:latin typeface="Arial" pitchFamily="34" charset="0"/>
              </a:rPr>
              <a:t>Guaranteed Scheduling</a:t>
            </a:r>
            <a:endParaRPr lang="en-US" sz="1800" b="1" dirty="0">
              <a:latin typeface="Arial" pitchFamily="34" charset="0"/>
            </a:endParaRPr>
          </a:p>
        </p:txBody>
      </p:sp>
      <p:sp>
        <p:nvSpPr>
          <p:cNvPr id="3" name="Footer Placeholder 2"/>
          <p:cNvSpPr>
            <a:spLocks noGrp="1"/>
          </p:cNvSpPr>
          <p:nvPr>
            <p:ph type="ftr" sz="quarter" idx="11"/>
          </p:nvPr>
        </p:nvSpPr>
        <p:spPr/>
        <p:txBody>
          <a:bodyPr/>
          <a:lstStyle/>
          <a:p>
            <a:r>
              <a:rPr lang="en-US" smtClean="0"/>
              <a:t>Scheduling</a:t>
            </a:r>
            <a:endParaRPr lang="en-US"/>
          </a:p>
        </p:txBody>
      </p:sp>
      <p:sp>
        <p:nvSpPr>
          <p:cNvPr id="4" name="Rectangle 3"/>
          <p:cNvSpPr/>
          <p:nvPr/>
        </p:nvSpPr>
        <p:spPr>
          <a:xfrm>
            <a:off x="4418076" y="1370193"/>
            <a:ext cx="4632960" cy="954107"/>
          </a:xfrm>
          <a:prstGeom prst="rect">
            <a:avLst/>
          </a:prstGeom>
        </p:spPr>
        <p:txBody>
          <a:bodyPr wrap="square">
            <a:spAutoFit/>
          </a:bodyPr>
          <a:lstStyle/>
          <a:p>
            <a:pPr marL="0" lvl="1"/>
            <a:r>
              <a:rPr lang="en-US" sz="1400" dirty="0">
                <a:latin typeface="Comic Sans MS" panose="030F0702030302020204" pitchFamily="66" charset="0"/>
              </a:rPr>
              <a:t>Track creation time (T</a:t>
            </a:r>
            <a:r>
              <a:rPr lang="en-US" sz="1400" baseline="-25000" dirty="0">
                <a:latin typeface="Comic Sans MS" panose="030F0702030302020204" pitchFamily="66" charset="0"/>
              </a:rPr>
              <a:t>c</a:t>
            </a:r>
            <a:r>
              <a:rPr lang="en-US" sz="1400" dirty="0">
                <a:latin typeface="Comic Sans MS" panose="030F0702030302020204" pitchFamily="66" charset="0"/>
              </a:rPr>
              <a:t>)</a:t>
            </a:r>
          </a:p>
          <a:p>
            <a:pPr marL="0" lvl="1"/>
            <a:r>
              <a:rPr lang="en-US" sz="1400" dirty="0">
                <a:latin typeface="Comic Sans MS" panose="030F0702030302020204" pitchFamily="66" charset="0"/>
              </a:rPr>
              <a:t>Track CPU time actually used (</a:t>
            </a:r>
            <a:r>
              <a:rPr lang="en-US" sz="1400" dirty="0" err="1">
                <a:latin typeface="Comic Sans MS" panose="030F0702030302020204" pitchFamily="66" charset="0"/>
              </a:rPr>
              <a:t>T</a:t>
            </a:r>
            <a:r>
              <a:rPr lang="en-US" sz="1400" baseline="-25000" dirty="0" err="1">
                <a:latin typeface="Comic Sans MS" panose="030F0702030302020204" pitchFamily="66" charset="0"/>
              </a:rPr>
              <a:t>u</a:t>
            </a:r>
            <a:r>
              <a:rPr lang="en-US" sz="1400" dirty="0">
                <a:latin typeface="Comic Sans MS" panose="030F0702030302020204" pitchFamily="66" charset="0"/>
              </a:rPr>
              <a:t>)</a:t>
            </a:r>
          </a:p>
          <a:p>
            <a:pPr marL="0" lvl="1"/>
            <a:r>
              <a:rPr lang="en-US" sz="1400" dirty="0">
                <a:latin typeface="Comic Sans MS" panose="030F0702030302020204" pitchFamily="66" charset="0"/>
              </a:rPr>
              <a:t>CPU entitled time = (</a:t>
            </a:r>
            <a:r>
              <a:rPr lang="en-US" sz="1400" i="1" dirty="0">
                <a:latin typeface="Comic Sans MS" panose="030F0702030302020204" pitchFamily="66" charset="0"/>
              </a:rPr>
              <a:t>time since</a:t>
            </a:r>
            <a:r>
              <a:rPr lang="en-US" sz="1400" dirty="0">
                <a:latin typeface="Comic Sans MS" panose="030F0702030302020204" pitchFamily="66" charset="0"/>
              </a:rPr>
              <a:t> </a:t>
            </a:r>
            <a:r>
              <a:rPr lang="en-US" sz="1400" i="1" dirty="0">
                <a:latin typeface="Comic Sans MS" panose="030F0702030302020204" pitchFamily="66" charset="0"/>
              </a:rPr>
              <a:t>creation)</a:t>
            </a:r>
            <a:r>
              <a:rPr lang="en-US" sz="1400" dirty="0">
                <a:latin typeface="Comic Sans MS" panose="030F0702030302020204" pitchFamily="66" charset="0"/>
              </a:rPr>
              <a:t> / </a:t>
            </a:r>
            <a:r>
              <a:rPr lang="en-US" sz="1400" i="1" dirty="0">
                <a:latin typeface="Comic Sans MS" panose="030F0702030302020204" pitchFamily="66" charset="0"/>
              </a:rPr>
              <a:t>n </a:t>
            </a:r>
            <a:r>
              <a:rPr lang="en-US" sz="1400" dirty="0">
                <a:latin typeface="Comic Sans MS" panose="030F0702030302020204" pitchFamily="66" charset="0"/>
              </a:rPr>
              <a:t>(</a:t>
            </a:r>
            <a:r>
              <a:rPr lang="en-US" sz="1400" i="1" dirty="0" err="1">
                <a:latin typeface="Comic Sans MS" panose="030F0702030302020204" pitchFamily="66" charset="0"/>
              </a:rPr>
              <a:t>T</a:t>
            </a:r>
            <a:r>
              <a:rPr lang="en-US" sz="1400" i="1" baseline="-25000" dirty="0" err="1">
                <a:latin typeface="Comic Sans MS" panose="030F0702030302020204" pitchFamily="66" charset="0"/>
              </a:rPr>
              <a:t>e</a:t>
            </a:r>
            <a:r>
              <a:rPr lang="en-US" sz="1400" dirty="0">
                <a:latin typeface="Comic Sans MS" panose="030F0702030302020204" pitchFamily="66" charset="0"/>
              </a:rPr>
              <a:t>)</a:t>
            </a:r>
          </a:p>
          <a:p>
            <a:pPr marL="0" lvl="1"/>
            <a:r>
              <a:rPr lang="en-US" sz="1400" dirty="0">
                <a:latin typeface="Comic Sans MS" panose="030F0702030302020204" pitchFamily="66" charset="0"/>
              </a:rPr>
              <a:t>Priority = </a:t>
            </a:r>
            <a:r>
              <a:rPr lang="en-US" sz="1400" dirty="0" err="1" smtClean="0">
                <a:latin typeface="Comic Sans MS" panose="030F0702030302020204" pitchFamily="66" charset="0"/>
              </a:rPr>
              <a:t>T</a:t>
            </a:r>
            <a:r>
              <a:rPr lang="en-US" sz="1400" baseline="-25000" dirty="0" err="1" smtClean="0">
                <a:latin typeface="Comic Sans MS" panose="030F0702030302020204" pitchFamily="66" charset="0"/>
              </a:rPr>
              <a:t>u</a:t>
            </a:r>
            <a:r>
              <a:rPr lang="en-US" sz="1400" dirty="0" smtClean="0">
                <a:latin typeface="Comic Sans MS" panose="030F0702030302020204" pitchFamily="66" charset="0"/>
              </a:rPr>
              <a:t> </a:t>
            </a:r>
            <a:r>
              <a:rPr lang="en-US" sz="1400" dirty="0">
                <a:latin typeface="Comic Sans MS" panose="030F0702030302020204" pitchFamily="66" charset="0"/>
              </a:rPr>
              <a:t>/ </a:t>
            </a:r>
            <a:r>
              <a:rPr lang="en-US" sz="1400" i="1" dirty="0" err="1" smtClean="0">
                <a:latin typeface="Comic Sans MS" panose="030F0702030302020204" pitchFamily="66" charset="0"/>
              </a:rPr>
              <a:t>T</a:t>
            </a:r>
            <a:r>
              <a:rPr lang="en-US" sz="1400" i="1" baseline="-25000" dirty="0" err="1" smtClean="0">
                <a:latin typeface="Comic Sans MS" panose="030F0702030302020204" pitchFamily="66" charset="0"/>
              </a:rPr>
              <a:t>e</a:t>
            </a:r>
            <a:endParaRPr lang="en-US" sz="1400" dirty="0">
              <a:latin typeface="Comic Sans MS" panose="030F0702030302020204" pitchFamily="66" charset="0"/>
            </a:endParaRPr>
          </a:p>
        </p:txBody>
      </p:sp>
    </p:spTree>
    <p:extLst>
      <p:ext uri="{BB962C8B-B14F-4D97-AF65-F5344CB8AC3E}">
        <p14:creationId xmlns:p14="http://schemas.microsoft.com/office/powerpoint/2010/main" val="357236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2" grpId="0"/>
      <p:bldP spid="15" grpId="0"/>
      <p:bldP spid="16" grpId="0"/>
      <p:bldP spid="17" grpId="0"/>
      <p:bldP spid="19" grpId="0"/>
      <p:bldP spid="21" grpId="0"/>
      <p:bldP spid="22" grpId="0"/>
      <p:bldP spid="23" grpId="0"/>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50938" y="190500"/>
            <a:ext cx="7793037" cy="868363"/>
          </a:xfrm>
        </p:spPr>
        <p:txBody>
          <a:bodyPr>
            <a:normAutofit/>
          </a:bodyPr>
          <a:lstStyle/>
          <a:p>
            <a:r>
              <a:rPr lang="en-US" dirty="0"/>
              <a:t>Lottery Scheduling</a:t>
            </a:r>
          </a:p>
        </p:txBody>
      </p:sp>
      <p:sp>
        <p:nvSpPr>
          <p:cNvPr id="2646019" name="Content Placeholder 2"/>
          <p:cNvSpPr>
            <a:spLocks noGrp="1"/>
          </p:cNvSpPr>
          <p:nvPr>
            <p:ph idx="4294967295"/>
          </p:nvPr>
        </p:nvSpPr>
        <p:spPr/>
        <p:txBody>
          <a:bodyPr lIns="182880" tIns="91440"/>
          <a:lstStyle/>
          <a:p>
            <a:pPr marL="265113" indent="-265113"/>
            <a:r>
              <a:rPr lang="en-US" sz="2800" dirty="0"/>
              <a:t>Issue tickets to </a:t>
            </a:r>
            <a:r>
              <a:rPr lang="en-US" sz="2800" dirty="0" smtClean="0"/>
              <a:t>processes at beginning of each scheduling cycle.</a:t>
            </a:r>
            <a:endParaRPr lang="en-US" sz="2800" dirty="0"/>
          </a:p>
          <a:p>
            <a:pPr marL="265113" indent="-265113"/>
            <a:r>
              <a:rPr lang="en-US" sz="2800" dirty="0"/>
              <a:t>Choose random ticket as </a:t>
            </a:r>
            <a:r>
              <a:rPr lang="en-US" sz="2800" dirty="0" smtClean="0"/>
              <a:t>next job - if </a:t>
            </a:r>
            <a:r>
              <a:rPr lang="en-US" sz="2800" dirty="0"/>
              <a:t>you have the ticket, then its you</a:t>
            </a:r>
          </a:p>
          <a:p>
            <a:pPr marL="265113" indent="-265113"/>
            <a:r>
              <a:rPr lang="en-US" sz="2800" dirty="0"/>
              <a:t>Assign number of tickets by priority</a:t>
            </a:r>
          </a:p>
          <a:p>
            <a:pPr marL="665163" lvl="1" indent="-265113"/>
            <a:r>
              <a:rPr lang="en-US" sz="2400" dirty="0" smtClean="0"/>
              <a:t>With </a:t>
            </a:r>
            <a:r>
              <a:rPr lang="en-US" sz="2400" dirty="0"/>
              <a:t>100 tickets, if </a:t>
            </a:r>
            <a:r>
              <a:rPr lang="en-US" sz="2400" dirty="0" smtClean="0"/>
              <a:t>a process </a:t>
            </a:r>
            <a:r>
              <a:rPr lang="en-US" sz="2400" dirty="0"/>
              <a:t>has 20 tickets, then </a:t>
            </a:r>
            <a:r>
              <a:rPr lang="en-US" sz="2400" dirty="0" smtClean="0"/>
              <a:t>the process has a 20</a:t>
            </a:r>
            <a:r>
              <a:rPr lang="en-US" sz="2400" dirty="0"/>
              <a:t>% chance it wins the </a:t>
            </a:r>
            <a:r>
              <a:rPr lang="en-US" sz="2400" dirty="0" smtClean="0"/>
              <a:t>lottery</a:t>
            </a:r>
          </a:p>
          <a:p>
            <a:pPr marL="265113" indent="-265113"/>
            <a:r>
              <a:rPr lang="en-US" sz="2800" dirty="0" smtClean="0"/>
              <a:t>Order within scheduling cycle doesn’t matter</a:t>
            </a:r>
            <a:endParaRPr lang="en-US" sz="2800" dirty="0"/>
          </a:p>
          <a:p>
            <a:pPr marL="665163" lvl="1" indent="-265113"/>
            <a:r>
              <a:rPr lang="en-US" sz="2400" dirty="0"/>
              <a:t>Can exchange tickets</a:t>
            </a:r>
          </a:p>
          <a:p>
            <a:pPr marL="665163" lvl="1" indent="-265113"/>
            <a:r>
              <a:rPr lang="en-US" sz="2400" dirty="0"/>
              <a:t>Can award tickets to priority boost</a:t>
            </a:r>
          </a:p>
        </p:txBody>
      </p:sp>
      <p:sp>
        <p:nvSpPr>
          <p:cNvPr id="7" name="Text Box 5"/>
          <p:cNvSpPr txBox="1">
            <a:spLocks noChangeArrowheads="1"/>
          </p:cNvSpPr>
          <p:nvPr/>
        </p:nvSpPr>
        <p:spPr bwMode="auto">
          <a:xfrm>
            <a:off x="6045693" y="76200"/>
            <a:ext cx="30506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800" b="1" dirty="0" smtClean="0">
                <a:latin typeface="Arial" pitchFamily="34" charset="0"/>
              </a:rPr>
              <a:t>Lottery Scheduling</a:t>
            </a:r>
            <a:endParaRPr lang="en-US" sz="1800" b="1" dirty="0">
              <a:latin typeface="Arial" pitchFamily="34" charset="0"/>
            </a:endParaRPr>
          </a:p>
        </p:txBody>
      </p:sp>
      <p:sp>
        <p:nvSpPr>
          <p:cNvPr id="3" name="Footer Placeholder 2"/>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151642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46019">
                                            <p:txEl>
                                              <p:pRg st="0" end="0"/>
                                            </p:txEl>
                                          </p:spTgt>
                                        </p:tgtEl>
                                        <p:attrNameLst>
                                          <p:attrName>style.visibility</p:attrName>
                                        </p:attrNameLst>
                                      </p:cBhvr>
                                      <p:to>
                                        <p:strVal val="visible"/>
                                      </p:to>
                                    </p:set>
                                    <p:animEffect transition="in" filter="fade">
                                      <p:cBhvr>
                                        <p:cTn id="7" dur="500"/>
                                        <p:tgtEl>
                                          <p:spTgt spid="264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46019">
                                            <p:txEl>
                                              <p:pRg st="1" end="1"/>
                                            </p:txEl>
                                          </p:spTgt>
                                        </p:tgtEl>
                                        <p:attrNameLst>
                                          <p:attrName>style.visibility</p:attrName>
                                        </p:attrNameLst>
                                      </p:cBhvr>
                                      <p:to>
                                        <p:strVal val="visible"/>
                                      </p:to>
                                    </p:set>
                                    <p:animEffect transition="in" filter="fade">
                                      <p:cBhvr>
                                        <p:cTn id="12" dur="500"/>
                                        <p:tgtEl>
                                          <p:spTgt spid="2646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46019">
                                            <p:txEl>
                                              <p:pRg st="2" end="2"/>
                                            </p:txEl>
                                          </p:spTgt>
                                        </p:tgtEl>
                                        <p:attrNameLst>
                                          <p:attrName>style.visibility</p:attrName>
                                        </p:attrNameLst>
                                      </p:cBhvr>
                                      <p:to>
                                        <p:strVal val="visible"/>
                                      </p:to>
                                    </p:set>
                                    <p:animEffect transition="in" filter="fade">
                                      <p:cBhvr>
                                        <p:cTn id="17" dur="500"/>
                                        <p:tgtEl>
                                          <p:spTgt spid="264601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46019">
                                            <p:txEl>
                                              <p:pRg st="3" end="3"/>
                                            </p:txEl>
                                          </p:spTgt>
                                        </p:tgtEl>
                                        <p:attrNameLst>
                                          <p:attrName>style.visibility</p:attrName>
                                        </p:attrNameLst>
                                      </p:cBhvr>
                                      <p:to>
                                        <p:strVal val="visible"/>
                                      </p:to>
                                    </p:set>
                                    <p:animEffect transition="in" filter="fade">
                                      <p:cBhvr>
                                        <p:cTn id="20" dur="500"/>
                                        <p:tgtEl>
                                          <p:spTgt spid="264601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46019">
                                            <p:txEl>
                                              <p:pRg st="4" end="4"/>
                                            </p:txEl>
                                          </p:spTgt>
                                        </p:tgtEl>
                                        <p:attrNameLst>
                                          <p:attrName>style.visibility</p:attrName>
                                        </p:attrNameLst>
                                      </p:cBhvr>
                                      <p:to>
                                        <p:strVal val="visible"/>
                                      </p:to>
                                    </p:set>
                                    <p:animEffect transition="in" filter="fade">
                                      <p:cBhvr>
                                        <p:cTn id="25" dur="500"/>
                                        <p:tgtEl>
                                          <p:spTgt spid="2646019">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46019">
                                            <p:txEl>
                                              <p:pRg st="5" end="5"/>
                                            </p:txEl>
                                          </p:spTgt>
                                        </p:tgtEl>
                                        <p:attrNameLst>
                                          <p:attrName>style.visibility</p:attrName>
                                        </p:attrNameLst>
                                      </p:cBhvr>
                                      <p:to>
                                        <p:strVal val="visible"/>
                                      </p:to>
                                    </p:set>
                                    <p:animEffect transition="in" filter="fade">
                                      <p:cBhvr>
                                        <p:cTn id="28" dur="500"/>
                                        <p:tgtEl>
                                          <p:spTgt spid="2646019">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46019">
                                            <p:txEl>
                                              <p:pRg st="6" end="6"/>
                                            </p:txEl>
                                          </p:spTgt>
                                        </p:tgtEl>
                                        <p:attrNameLst>
                                          <p:attrName>style.visibility</p:attrName>
                                        </p:attrNameLst>
                                      </p:cBhvr>
                                      <p:to>
                                        <p:strVal val="visible"/>
                                      </p:to>
                                    </p:set>
                                    <p:animEffect transition="in" filter="fade">
                                      <p:cBhvr>
                                        <p:cTn id="31" dur="500"/>
                                        <p:tgtEl>
                                          <p:spTgt spid="2646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60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dirty="0"/>
              <a:t>Lottery Scheduling</a:t>
            </a:r>
          </a:p>
        </p:txBody>
      </p:sp>
      <p:sp>
        <p:nvSpPr>
          <p:cNvPr id="6" name="Rectangle 5"/>
          <p:cNvSpPr/>
          <p:nvPr/>
        </p:nvSpPr>
        <p:spPr>
          <a:xfrm>
            <a:off x="1524000" y="22780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0</a:t>
            </a:r>
            <a:endParaRPr lang="en-US" sz="1800" dirty="0"/>
          </a:p>
          <a:p>
            <a:pPr algn="ctr" eaLnBrk="0" hangingPunct="0">
              <a:defRPr/>
            </a:pPr>
            <a:r>
              <a:rPr lang="en-US" sz="1800" dirty="0"/>
              <a:t>30%</a:t>
            </a:r>
          </a:p>
        </p:txBody>
      </p:sp>
      <p:sp>
        <p:nvSpPr>
          <p:cNvPr id="7" name="Rectangle 6"/>
          <p:cNvSpPr/>
          <p:nvPr/>
        </p:nvSpPr>
        <p:spPr>
          <a:xfrm>
            <a:off x="3048000" y="22780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2</a:t>
            </a:r>
          </a:p>
          <a:p>
            <a:pPr algn="ctr" eaLnBrk="0" hangingPunct="0">
              <a:defRPr/>
            </a:pPr>
            <a:r>
              <a:rPr lang="en-US" sz="1800" dirty="0"/>
              <a:t>15%</a:t>
            </a:r>
          </a:p>
        </p:txBody>
      </p:sp>
      <p:sp>
        <p:nvSpPr>
          <p:cNvPr id="8" name="Rectangle 7"/>
          <p:cNvSpPr/>
          <p:nvPr/>
        </p:nvSpPr>
        <p:spPr>
          <a:xfrm>
            <a:off x="4724400" y="22780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3</a:t>
            </a:r>
          </a:p>
          <a:p>
            <a:pPr algn="ctr" eaLnBrk="0" hangingPunct="0">
              <a:defRPr/>
            </a:pPr>
            <a:r>
              <a:rPr lang="en-US" sz="1800" dirty="0"/>
              <a:t>25%</a:t>
            </a:r>
          </a:p>
        </p:txBody>
      </p:sp>
      <p:sp>
        <p:nvSpPr>
          <p:cNvPr id="9" name="Rectangle 8"/>
          <p:cNvSpPr/>
          <p:nvPr/>
        </p:nvSpPr>
        <p:spPr>
          <a:xfrm>
            <a:off x="6400800" y="2278063"/>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a:t>
            </a:r>
            <a:r>
              <a:rPr lang="en-US" sz="1800" baseline="-25000" dirty="0"/>
              <a:t>4</a:t>
            </a:r>
          </a:p>
          <a:p>
            <a:pPr algn="ctr" eaLnBrk="0" hangingPunct="0">
              <a:defRPr/>
            </a:pPr>
            <a:r>
              <a:rPr lang="en-US" sz="1800" dirty="0"/>
              <a:t>30%</a:t>
            </a:r>
          </a:p>
        </p:txBody>
      </p:sp>
      <p:sp>
        <p:nvSpPr>
          <p:cNvPr id="2643975" name="TextBox 10"/>
          <p:cNvSpPr txBox="1">
            <a:spLocks noChangeArrowheads="1"/>
          </p:cNvSpPr>
          <p:nvPr/>
        </p:nvSpPr>
        <p:spPr bwMode="auto">
          <a:xfrm>
            <a:off x="3048000" y="1592263"/>
            <a:ext cx="3352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dirty="0" smtClean="0">
                <a:latin typeface="+mj-lt"/>
                <a:ea typeface="ＭＳ Ｐゴシック" pitchFamily="34" charset="-128"/>
              </a:rPr>
              <a:t>Issue 100 </a:t>
            </a:r>
            <a:r>
              <a:rPr lang="en-US" sz="1800" dirty="0">
                <a:latin typeface="+mj-lt"/>
                <a:ea typeface="ＭＳ Ｐゴシック" pitchFamily="34" charset="-128"/>
              </a:rPr>
              <a:t>Lottery Tickets</a:t>
            </a:r>
          </a:p>
        </p:txBody>
      </p:sp>
      <p:sp>
        <p:nvSpPr>
          <p:cNvPr id="12" name="TextBox 11"/>
          <p:cNvSpPr txBox="1">
            <a:spLocks noChangeArrowheads="1"/>
          </p:cNvSpPr>
          <p:nvPr/>
        </p:nvSpPr>
        <p:spPr bwMode="auto">
          <a:xfrm>
            <a:off x="1524000" y="34210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a:ea typeface="ＭＳ Ｐゴシック" pitchFamily="34" charset="-128"/>
              </a:rPr>
              <a:t> = 30</a:t>
            </a:r>
          </a:p>
        </p:txBody>
      </p:sp>
      <p:sp>
        <p:nvSpPr>
          <p:cNvPr id="13" name="TextBox 12"/>
          <p:cNvSpPr txBox="1">
            <a:spLocks noChangeArrowheads="1"/>
          </p:cNvSpPr>
          <p:nvPr/>
        </p:nvSpPr>
        <p:spPr bwMode="auto">
          <a:xfrm>
            <a:off x="3048000" y="34210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a:ea typeface="ＭＳ Ｐゴシック" pitchFamily="34" charset="-128"/>
              </a:rPr>
              <a:t> = 15</a:t>
            </a:r>
          </a:p>
        </p:txBody>
      </p:sp>
      <p:sp>
        <p:nvSpPr>
          <p:cNvPr id="14" name="TextBox 13"/>
          <p:cNvSpPr txBox="1">
            <a:spLocks noChangeArrowheads="1"/>
          </p:cNvSpPr>
          <p:nvPr/>
        </p:nvSpPr>
        <p:spPr bwMode="auto">
          <a:xfrm>
            <a:off x="4724400" y="3421063"/>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a:ea typeface="ＭＳ Ｐゴシック" pitchFamily="34" charset="-128"/>
              </a:rPr>
              <a:t> = 25</a:t>
            </a:r>
          </a:p>
        </p:txBody>
      </p:sp>
      <p:sp>
        <p:nvSpPr>
          <p:cNvPr id="15" name="TextBox 14"/>
          <p:cNvSpPr txBox="1">
            <a:spLocks noChangeArrowheads="1"/>
          </p:cNvSpPr>
          <p:nvPr/>
        </p:nvSpPr>
        <p:spPr bwMode="auto">
          <a:xfrm>
            <a:off x="6400800" y="342106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ea typeface="ＭＳ Ｐゴシック" pitchFamily="34" charset="-128"/>
              </a:rPr>
              <a:t>T</a:t>
            </a:r>
            <a:r>
              <a:rPr lang="en-US" sz="1800">
                <a:ea typeface="ＭＳ Ｐゴシック" pitchFamily="34" charset="-128"/>
              </a:rPr>
              <a:t> = 30</a:t>
            </a:r>
          </a:p>
        </p:txBody>
      </p:sp>
      <p:cxnSp>
        <p:nvCxnSpPr>
          <p:cNvPr id="17" name="Straight Connector 16"/>
          <p:cNvCxnSpPr>
            <a:cxnSpLocks noChangeShapeType="1"/>
          </p:cNvCxnSpPr>
          <p:nvPr/>
        </p:nvCxnSpPr>
        <p:spPr bwMode="auto">
          <a:xfrm rot="5400000">
            <a:off x="2247900" y="5364163"/>
            <a:ext cx="990600" cy="0"/>
          </a:xfrm>
          <a:prstGeom prst="line">
            <a:avLst/>
          </a:prstGeom>
          <a:noFill/>
          <a:ln w="42500">
            <a:solidFill>
              <a:schemeClr val="accent1"/>
            </a:solidFill>
            <a:round/>
            <a:headEnd/>
            <a:tailEnd/>
          </a:ln>
          <a:effectLst>
            <a:outerShdw blurRad="63500" dist="38100" dir="5400000" rotWithShape="0">
              <a:srgbClr val="000000">
                <a:alpha val="39999"/>
              </a:srgbClr>
            </a:outerShdw>
          </a:effectLst>
          <a:extLst>
            <a:ext uri="{909E8E84-426E-40DD-AFC4-6F175D3DCCD1}">
              <a14:hiddenFill xmlns:a14="http://schemas.microsoft.com/office/drawing/2010/main">
                <a:noFill/>
              </a14:hiddenFill>
            </a:ext>
          </a:extLst>
        </p:spPr>
      </p:cxnSp>
      <p:cxnSp>
        <p:nvCxnSpPr>
          <p:cNvPr id="18" name="Straight Connector 17"/>
          <p:cNvCxnSpPr>
            <a:cxnSpLocks noChangeShapeType="1"/>
          </p:cNvCxnSpPr>
          <p:nvPr/>
        </p:nvCxnSpPr>
        <p:spPr bwMode="auto">
          <a:xfrm>
            <a:off x="2743200" y="5859463"/>
            <a:ext cx="1066800" cy="0"/>
          </a:xfrm>
          <a:prstGeom prst="line">
            <a:avLst/>
          </a:prstGeom>
          <a:noFill/>
          <a:ln w="42500">
            <a:solidFill>
              <a:schemeClr val="accent1"/>
            </a:solidFill>
            <a:round/>
            <a:headEnd/>
            <a:tailEnd/>
          </a:ln>
          <a:effectLst>
            <a:outerShdw blurRad="63500" dist="38100" dir="5400000" rotWithShape="0">
              <a:srgbClr val="000000">
                <a:alpha val="39999"/>
              </a:srgbClr>
            </a:outerShdw>
          </a:effectLst>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rot="5400000">
            <a:off x="3314700" y="5364163"/>
            <a:ext cx="990600" cy="0"/>
          </a:xfrm>
          <a:prstGeom prst="line">
            <a:avLst/>
          </a:prstGeom>
          <a:noFill/>
          <a:ln w="42500">
            <a:solidFill>
              <a:schemeClr val="accent1"/>
            </a:solidFill>
            <a:round/>
            <a:headEnd/>
            <a:tailEnd/>
          </a:ln>
          <a:effectLst>
            <a:outerShdw blurRad="63500" dist="38100" dir="5400000" rotWithShape="0">
              <a:srgbClr val="000000">
                <a:alpha val="39999"/>
              </a:srgbClr>
            </a:outerShdw>
          </a:effectLst>
          <a:extLst>
            <a:ext uri="{909E8E84-426E-40DD-AFC4-6F175D3DCCD1}">
              <a14:hiddenFill xmlns:a14="http://schemas.microsoft.com/office/drawing/2010/main">
                <a:noFill/>
              </a14:hiddenFill>
            </a:ext>
          </a:extLst>
        </p:spPr>
      </p:cxnSp>
      <p:sp>
        <p:nvSpPr>
          <p:cNvPr id="21" name="Rounded Rectangle 20"/>
          <p:cNvSpPr>
            <a:spLocks noChangeArrowheads="1"/>
          </p:cNvSpPr>
          <p:nvPr/>
        </p:nvSpPr>
        <p:spPr bwMode="auto">
          <a:xfrm>
            <a:off x="2971800" y="5249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2" name="Rounded Rectangle 21"/>
          <p:cNvSpPr>
            <a:spLocks noChangeArrowheads="1"/>
          </p:cNvSpPr>
          <p:nvPr/>
        </p:nvSpPr>
        <p:spPr bwMode="auto">
          <a:xfrm>
            <a:off x="3124200" y="55546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3" name="Rounded Rectangle 22"/>
          <p:cNvSpPr>
            <a:spLocks noChangeArrowheads="1"/>
          </p:cNvSpPr>
          <p:nvPr/>
        </p:nvSpPr>
        <p:spPr bwMode="auto">
          <a:xfrm>
            <a:off x="32766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4" name="Rounded Rectangle 23"/>
          <p:cNvSpPr>
            <a:spLocks noChangeArrowheads="1"/>
          </p:cNvSpPr>
          <p:nvPr/>
        </p:nvSpPr>
        <p:spPr bwMode="auto">
          <a:xfrm>
            <a:off x="34290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5" name="Rounded Rectangle 24"/>
          <p:cNvSpPr>
            <a:spLocks noChangeArrowheads="1"/>
          </p:cNvSpPr>
          <p:nvPr/>
        </p:nvSpPr>
        <p:spPr bwMode="auto">
          <a:xfrm>
            <a:off x="3276600" y="5630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6" name="Rounded Rectangle 25"/>
          <p:cNvSpPr>
            <a:spLocks noChangeArrowheads="1"/>
          </p:cNvSpPr>
          <p:nvPr/>
        </p:nvSpPr>
        <p:spPr bwMode="auto">
          <a:xfrm>
            <a:off x="2819400" y="54784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7" name="Rounded Rectangle 26"/>
          <p:cNvSpPr>
            <a:spLocks noChangeArrowheads="1"/>
          </p:cNvSpPr>
          <p:nvPr/>
        </p:nvSpPr>
        <p:spPr bwMode="auto">
          <a:xfrm>
            <a:off x="30480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8" name="Rounded Rectangle 27"/>
          <p:cNvSpPr>
            <a:spLocks noChangeArrowheads="1"/>
          </p:cNvSpPr>
          <p:nvPr/>
        </p:nvSpPr>
        <p:spPr bwMode="auto">
          <a:xfrm>
            <a:off x="3429000" y="5630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9" name="Rounded Rectangle 28"/>
          <p:cNvSpPr>
            <a:spLocks noChangeArrowheads="1"/>
          </p:cNvSpPr>
          <p:nvPr/>
        </p:nvSpPr>
        <p:spPr bwMode="auto">
          <a:xfrm>
            <a:off x="3581400" y="54784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0" name="Rounded Rectangle 29"/>
          <p:cNvSpPr>
            <a:spLocks noChangeArrowheads="1"/>
          </p:cNvSpPr>
          <p:nvPr/>
        </p:nvSpPr>
        <p:spPr bwMode="auto">
          <a:xfrm>
            <a:off x="2971800" y="5630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1" name="Rounded Rectangle 30"/>
          <p:cNvSpPr>
            <a:spLocks noChangeArrowheads="1"/>
          </p:cNvSpPr>
          <p:nvPr/>
        </p:nvSpPr>
        <p:spPr bwMode="auto">
          <a:xfrm>
            <a:off x="3657600" y="5630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2" name="Rounded Rectangle 31"/>
          <p:cNvSpPr>
            <a:spLocks noChangeArrowheads="1"/>
          </p:cNvSpPr>
          <p:nvPr/>
        </p:nvSpPr>
        <p:spPr bwMode="auto">
          <a:xfrm>
            <a:off x="3200400" y="5249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3" name="Rounded Rectangle 32"/>
          <p:cNvSpPr>
            <a:spLocks noChangeArrowheads="1"/>
          </p:cNvSpPr>
          <p:nvPr/>
        </p:nvSpPr>
        <p:spPr bwMode="auto">
          <a:xfrm>
            <a:off x="36576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4" name="Rounded Rectangle 33"/>
          <p:cNvSpPr>
            <a:spLocks noChangeArrowheads="1"/>
          </p:cNvSpPr>
          <p:nvPr/>
        </p:nvSpPr>
        <p:spPr bwMode="auto">
          <a:xfrm>
            <a:off x="33528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5" name="Rounded Rectangle 34"/>
          <p:cNvSpPr>
            <a:spLocks noChangeArrowheads="1"/>
          </p:cNvSpPr>
          <p:nvPr/>
        </p:nvSpPr>
        <p:spPr bwMode="auto">
          <a:xfrm>
            <a:off x="3505200" y="55546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6" name="Rounded Rectangle 35"/>
          <p:cNvSpPr>
            <a:spLocks noChangeArrowheads="1"/>
          </p:cNvSpPr>
          <p:nvPr/>
        </p:nvSpPr>
        <p:spPr bwMode="auto">
          <a:xfrm>
            <a:off x="2971800" y="54784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7" name="Rounded Rectangle 36"/>
          <p:cNvSpPr>
            <a:spLocks noChangeArrowheads="1"/>
          </p:cNvSpPr>
          <p:nvPr/>
        </p:nvSpPr>
        <p:spPr bwMode="auto">
          <a:xfrm>
            <a:off x="3352800" y="54784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8" name="Rounded Rectangle 37"/>
          <p:cNvSpPr>
            <a:spLocks noChangeArrowheads="1"/>
          </p:cNvSpPr>
          <p:nvPr/>
        </p:nvSpPr>
        <p:spPr bwMode="auto">
          <a:xfrm>
            <a:off x="2895600" y="55546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39" name="Rounded Rectangle 38"/>
          <p:cNvSpPr>
            <a:spLocks noChangeArrowheads="1"/>
          </p:cNvSpPr>
          <p:nvPr/>
        </p:nvSpPr>
        <p:spPr bwMode="auto">
          <a:xfrm>
            <a:off x="2819400" y="56308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40" name="Rounded Rectangle 39"/>
          <p:cNvSpPr>
            <a:spLocks noChangeArrowheads="1"/>
          </p:cNvSpPr>
          <p:nvPr/>
        </p:nvSpPr>
        <p:spPr bwMode="auto">
          <a:xfrm>
            <a:off x="3200400" y="54784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41" name="Rounded Rectangle 40"/>
          <p:cNvSpPr>
            <a:spLocks noChangeArrowheads="1"/>
          </p:cNvSpPr>
          <p:nvPr/>
        </p:nvSpPr>
        <p:spPr bwMode="auto">
          <a:xfrm>
            <a:off x="3124200" y="54022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42" name="Curved Down Arrow 41"/>
          <p:cNvSpPr/>
          <p:nvPr/>
        </p:nvSpPr>
        <p:spPr>
          <a:xfrm>
            <a:off x="3352800" y="4411663"/>
            <a:ext cx="1295400" cy="533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800">
              <a:solidFill>
                <a:schemeClr val="tx1"/>
              </a:solidFill>
            </a:endParaRPr>
          </a:p>
        </p:txBody>
      </p:sp>
      <p:sp>
        <p:nvSpPr>
          <p:cNvPr id="43" name="Rounded Rectangle 42"/>
          <p:cNvSpPr>
            <a:spLocks noChangeArrowheads="1"/>
          </p:cNvSpPr>
          <p:nvPr/>
        </p:nvSpPr>
        <p:spPr bwMode="auto">
          <a:xfrm>
            <a:off x="4495800" y="5173663"/>
            <a:ext cx="76200" cy="152400"/>
          </a:xfrm>
          <a:prstGeom prst="roundRect">
            <a:avLst>
              <a:gd name="adj" fmla="val 16667"/>
            </a:avLst>
          </a:prstGeom>
          <a:gradFill rotWithShape="1">
            <a:gsLst>
              <a:gs pos="0">
                <a:srgbClr val="9CCE95"/>
              </a:gs>
              <a:gs pos="25000">
                <a:srgbClr val="A4D59D"/>
              </a:gs>
              <a:gs pos="100000">
                <a:srgbClr val="D6EFD3"/>
              </a:gs>
            </a:gsLst>
            <a:lin ang="16200000" scaled="1"/>
          </a:gradFill>
          <a:ln w="9525">
            <a:solidFill>
              <a:srgbClr val="439631"/>
            </a:solidFill>
            <a:round/>
            <a:headEnd/>
            <a:tailEnd/>
          </a:ln>
          <a:effectLst>
            <a:outerShdw blurRad="63500" dist="38100" dir="5400000" rotWithShape="0">
              <a:srgbClr val="000000">
                <a:alpha val="39999"/>
              </a:srgbClr>
            </a:outerShdw>
          </a:effectLst>
        </p:spPr>
        <p:txBody>
          <a:bodyPr anchor="ctr"/>
          <a:lstStyle/>
          <a:p>
            <a:pPr algn="ctr" eaLnBrk="0" hangingPunct="0">
              <a:defRPr/>
            </a:pPr>
            <a:endParaRPr lang="en-US" sz="1800">
              <a:solidFill>
                <a:schemeClr val="dk1"/>
              </a:solidFill>
              <a:latin typeface="+mn-lt"/>
            </a:endParaRPr>
          </a:p>
        </p:txBody>
      </p:sp>
      <p:sp>
        <p:nvSpPr>
          <p:cNvPr id="2644006" name="TextBox 43"/>
          <p:cNvSpPr txBox="1">
            <a:spLocks noChangeArrowheads="1"/>
          </p:cNvSpPr>
          <p:nvPr/>
        </p:nvSpPr>
        <p:spPr bwMode="auto">
          <a:xfrm>
            <a:off x="5257800" y="4716463"/>
            <a:ext cx="1905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dirty="0">
                <a:latin typeface="+mn-lt"/>
                <a:ea typeface="ＭＳ Ｐゴシック" pitchFamily="34" charset="-128"/>
              </a:rPr>
              <a:t>Ticket holder gets CPU until next drawing</a:t>
            </a:r>
          </a:p>
        </p:txBody>
      </p:sp>
      <p:sp>
        <p:nvSpPr>
          <p:cNvPr id="47" name="Text Box 5"/>
          <p:cNvSpPr txBox="1">
            <a:spLocks noChangeArrowheads="1"/>
          </p:cNvSpPr>
          <p:nvPr/>
        </p:nvSpPr>
        <p:spPr bwMode="auto">
          <a:xfrm>
            <a:off x="6045693" y="76200"/>
            <a:ext cx="30506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800" b="1" dirty="0" smtClean="0">
                <a:latin typeface="Arial" pitchFamily="34" charset="0"/>
              </a:rPr>
              <a:t>Lottery Scheduling</a:t>
            </a:r>
            <a:endParaRPr lang="en-US" sz="1800" b="1" dirty="0">
              <a:latin typeface="Arial" pitchFamily="34" charset="0"/>
            </a:endParaRPr>
          </a:p>
        </p:txBody>
      </p:sp>
      <p:sp>
        <p:nvSpPr>
          <p:cNvPr id="3" name="Footer Placeholder 2"/>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295488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42"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idx="4294967295"/>
          </p:nvPr>
        </p:nvSpPr>
        <p:spPr>
          <a:xfrm>
            <a:off x="1150938" y="190500"/>
            <a:ext cx="7793037" cy="868363"/>
          </a:xfrm>
        </p:spPr>
        <p:txBody>
          <a:bodyPr>
            <a:normAutofit/>
          </a:bodyPr>
          <a:lstStyle/>
          <a:p>
            <a:r>
              <a:rPr lang="en-US" dirty="0"/>
              <a:t>Fair Scheduling</a:t>
            </a:r>
          </a:p>
        </p:txBody>
      </p:sp>
      <p:sp>
        <p:nvSpPr>
          <p:cNvPr id="2647043" name="Rectangle 3"/>
          <p:cNvSpPr>
            <a:spLocks noGrp="1" noChangeArrowheads="1"/>
          </p:cNvSpPr>
          <p:nvPr>
            <p:ph idx="4294967295"/>
          </p:nvPr>
        </p:nvSpPr>
        <p:spPr>
          <a:xfrm>
            <a:off x="481013" y="1441450"/>
            <a:ext cx="8183562" cy="4651375"/>
          </a:xfrm>
        </p:spPr>
        <p:txBody>
          <a:bodyPr lIns="182880" tIns="91440"/>
          <a:lstStyle/>
          <a:p>
            <a:pPr marL="265113" indent="-265113">
              <a:lnSpc>
                <a:spcPct val="80000"/>
              </a:lnSpc>
            </a:pPr>
            <a:r>
              <a:rPr lang="en-US" sz="2400" dirty="0" smtClean="0"/>
              <a:t>User’</a:t>
            </a:r>
            <a:r>
              <a:rPr lang="en-US" altLang="ja-JP" sz="2400" dirty="0" smtClean="0">
                <a:ea typeface="ＭＳ Ｐゴシック" pitchFamily="34" charset="-128"/>
              </a:rPr>
              <a:t>s </a:t>
            </a:r>
            <a:r>
              <a:rPr lang="en-US" altLang="ja-JP" sz="2400" dirty="0">
                <a:ea typeface="ＭＳ Ｐゴシック" pitchFamily="34" charset="-128"/>
              </a:rPr>
              <a:t>application runs as a collection of processes (threads)</a:t>
            </a:r>
          </a:p>
          <a:p>
            <a:pPr marL="265113" indent="-265113">
              <a:lnSpc>
                <a:spcPct val="80000"/>
              </a:lnSpc>
            </a:pPr>
            <a:r>
              <a:rPr lang="en-US" sz="2400" dirty="0" smtClean="0"/>
              <a:t>Unfair to </a:t>
            </a:r>
            <a:r>
              <a:rPr lang="en-US" sz="2400" dirty="0"/>
              <a:t>make scheduling decisions </a:t>
            </a:r>
            <a:r>
              <a:rPr lang="en-US" sz="2400" dirty="0" smtClean="0"/>
              <a:t>solely based </a:t>
            </a:r>
            <a:r>
              <a:rPr lang="en-US" sz="2400" dirty="0"/>
              <a:t>on </a:t>
            </a:r>
            <a:r>
              <a:rPr lang="en-US" sz="2400" dirty="0" smtClean="0"/>
              <a:t>individual processes/threads</a:t>
            </a:r>
          </a:p>
          <a:p>
            <a:pPr marL="265113" indent="-265113">
              <a:lnSpc>
                <a:spcPct val="80000"/>
              </a:lnSpc>
            </a:pPr>
            <a:r>
              <a:rPr lang="en-US" sz="2400" dirty="0" smtClean="0"/>
              <a:t>More fair to allocate time according to groups</a:t>
            </a:r>
            <a:endParaRPr lang="en-US" sz="2400" dirty="0"/>
          </a:p>
          <a:p>
            <a:pPr marL="665163" lvl="1" indent="-265113">
              <a:lnSpc>
                <a:spcPct val="80000"/>
              </a:lnSpc>
            </a:pPr>
            <a:r>
              <a:rPr lang="en-US" sz="2000" dirty="0"/>
              <a:t>First allocate time </a:t>
            </a:r>
            <a:r>
              <a:rPr lang="en-US" sz="2000" dirty="0" smtClean="0"/>
              <a:t>fairly to group</a:t>
            </a:r>
          </a:p>
          <a:p>
            <a:pPr marL="665163" lvl="1" indent="-265113">
              <a:lnSpc>
                <a:spcPct val="80000"/>
              </a:lnSpc>
            </a:pPr>
            <a:r>
              <a:rPr lang="en-US" sz="2000" dirty="0" smtClean="0"/>
              <a:t>then divide the time between processes </a:t>
            </a:r>
            <a:r>
              <a:rPr lang="en-US" sz="2000" dirty="0"/>
              <a:t>owned by </a:t>
            </a:r>
            <a:r>
              <a:rPr lang="en-US" sz="2000" dirty="0" smtClean="0"/>
              <a:t>the group</a:t>
            </a:r>
          </a:p>
          <a:p>
            <a:pPr marL="665163" lvl="1" indent="-265113">
              <a:lnSpc>
                <a:spcPct val="80000"/>
              </a:lnSpc>
            </a:pPr>
            <a:r>
              <a:rPr lang="en-US" sz="2000" dirty="0" smtClean="0"/>
              <a:t>Repeat recursively</a:t>
            </a:r>
            <a:endParaRPr lang="en-US" sz="2000" dirty="0"/>
          </a:p>
          <a:p>
            <a:pPr marL="265113" indent="-265113">
              <a:lnSpc>
                <a:spcPct val="80000"/>
              </a:lnSpc>
            </a:pPr>
            <a:r>
              <a:rPr lang="en-US" sz="2400" dirty="0" smtClean="0"/>
              <a:t>User </a:t>
            </a:r>
            <a:r>
              <a:rPr lang="en-US" sz="2400" dirty="0"/>
              <a:t>1: ABCD, User 2: </a:t>
            </a:r>
            <a:r>
              <a:rPr lang="en-US" sz="2400" dirty="0" smtClean="0"/>
              <a:t>E. To </a:t>
            </a:r>
            <a:r>
              <a:rPr lang="en-US" sz="2400" smtClean="0"/>
              <a:t>be fair, </a:t>
            </a:r>
            <a:r>
              <a:rPr lang="en-US" sz="2400" dirty="0"/>
              <a:t>each gets ½</a:t>
            </a:r>
          </a:p>
          <a:p>
            <a:pPr marL="665163" lvl="1" indent="-265113">
              <a:lnSpc>
                <a:spcPct val="80000"/>
              </a:lnSpc>
            </a:pPr>
            <a:r>
              <a:rPr lang="en-US" sz="2000" dirty="0"/>
              <a:t>Standard RR: ABCDEABCDE…</a:t>
            </a:r>
          </a:p>
          <a:p>
            <a:pPr marL="665163" lvl="1" indent="-265113">
              <a:lnSpc>
                <a:spcPct val="80000"/>
              </a:lnSpc>
            </a:pPr>
            <a:r>
              <a:rPr lang="en-US" sz="2000" dirty="0"/>
              <a:t>Each user has fair share: AEBECEDE…</a:t>
            </a:r>
          </a:p>
          <a:p>
            <a:pPr marL="665163" lvl="1" indent="-265113">
              <a:lnSpc>
                <a:spcPct val="80000"/>
              </a:lnSpc>
            </a:pPr>
            <a:r>
              <a:rPr lang="en-US" sz="2000" dirty="0"/>
              <a:t>But if user 1 entitled to twice as much…</a:t>
            </a:r>
          </a:p>
          <a:p>
            <a:pPr marL="665163" lvl="1" indent="-265113">
              <a:lnSpc>
                <a:spcPct val="80000"/>
              </a:lnSpc>
            </a:pPr>
            <a:r>
              <a:rPr lang="en-US" sz="2000" dirty="0"/>
              <a:t>Fair Scheduling: ABECDEABECDE…</a:t>
            </a:r>
          </a:p>
        </p:txBody>
      </p:sp>
      <p:sp>
        <p:nvSpPr>
          <p:cNvPr id="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Fair Scheduling</a:t>
            </a:r>
            <a:endParaRPr lang="en-US" sz="1800" b="1" dirty="0">
              <a:latin typeface="Arial" pitchFamily="34" charset="0"/>
            </a:endParaRPr>
          </a:p>
        </p:txBody>
      </p:sp>
      <p:sp>
        <p:nvSpPr>
          <p:cNvPr id="2" name="Footer Placeholder 1"/>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18619033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47043">
                                            <p:txEl>
                                              <p:pRg st="0" end="0"/>
                                            </p:txEl>
                                          </p:spTgt>
                                        </p:tgtEl>
                                        <p:attrNameLst>
                                          <p:attrName>style.visibility</p:attrName>
                                        </p:attrNameLst>
                                      </p:cBhvr>
                                      <p:to>
                                        <p:strVal val="visible"/>
                                      </p:to>
                                    </p:set>
                                    <p:animEffect transition="in" filter="fade">
                                      <p:cBhvr>
                                        <p:cTn id="7" dur="500"/>
                                        <p:tgtEl>
                                          <p:spTgt spid="264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47043">
                                            <p:txEl>
                                              <p:pRg st="1" end="1"/>
                                            </p:txEl>
                                          </p:spTgt>
                                        </p:tgtEl>
                                        <p:attrNameLst>
                                          <p:attrName>style.visibility</p:attrName>
                                        </p:attrNameLst>
                                      </p:cBhvr>
                                      <p:to>
                                        <p:strVal val="visible"/>
                                      </p:to>
                                    </p:set>
                                    <p:animEffect transition="in" filter="fade">
                                      <p:cBhvr>
                                        <p:cTn id="12" dur="500"/>
                                        <p:tgtEl>
                                          <p:spTgt spid="2647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47043">
                                            <p:txEl>
                                              <p:pRg st="2" end="2"/>
                                            </p:txEl>
                                          </p:spTgt>
                                        </p:tgtEl>
                                        <p:attrNameLst>
                                          <p:attrName>style.visibility</p:attrName>
                                        </p:attrNameLst>
                                      </p:cBhvr>
                                      <p:to>
                                        <p:strVal val="visible"/>
                                      </p:to>
                                    </p:set>
                                    <p:animEffect transition="in" filter="fade">
                                      <p:cBhvr>
                                        <p:cTn id="17" dur="500"/>
                                        <p:tgtEl>
                                          <p:spTgt spid="264704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47043">
                                            <p:txEl>
                                              <p:pRg st="3" end="3"/>
                                            </p:txEl>
                                          </p:spTgt>
                                        </p:tgtEl>
                                        <p:attrNameLst>
                                          <p:attrName>style.visibility</p:attrName>
                                        </p:attrNameLst>
                                      </p:cBhvr>
                                      <p:to>
                                        <p:strVal val="visible"/>
                                      </p:to>
                                    </p:set>
                                    <p:animEffect transition="in" filter="fade">
                                      <p:cBhvr>
                                        <p:cTn id="20" dur="500"/>
                                        <p:tgtEl>
                                          <p:spTgt spid="264704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47043">
                                            <p:txEl>
                                              <p:pRg st="4" end="4"/>
                                            </p:txEl>
                                          </p:spTgt>
                                        </p:tgtEl>
                                        <p:attrNameLst>
                                          <p:attrName>style.visibility</p:attrName>
                                        </p:attrNameLst>
                                      </p:cBhvr>
                                      <p:to>
                                        <p:strVal val="visible"/>
                                      </p:to>
                                    </p:set>
                                    <p:animEffect transition="in" filter="fade">
                                      <p:cBhvr>
                                        <p:cTn id="23" dur="500"/>
                                        <p:tgtEl>
                                          <p:spTgt spid="264704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47043">
                                            <p:txEl>
                                              <p:pRg st="5" end="5"/>
                                            </p:txEl>
                                          </p:spTgt>
                                        </p:tgtEl>
                                        <p:attrNameLst>
                                          <p:attrName>style.visibility</p:attrName>
                                        </p:attrNameLst>
                                      </p:cBhvr>
                                      <p:to>
                                        <p:strVal val="visible"/>
                                      </p:to>
                                    </p:set>
                                    <p:animEffect transition="in" filter="fade">
                                      <p:cBhvr>
                                        <p:cTn id="26" dur="500"/>
                                        <p:tgtEl>
                                          <p:spTgt spid="264704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47043">
                                            <p:txEl>
                                              <p:pRg st="6" end="6"/>
                                            </p:txEl>
                                          </p:spTgt>
                                        </p:tgtEl>
                                        <p:attrNameLst>
                                          <p:attrName>style.visibility</p:attrName>
                                        </p:attrNameLst>
                                      </p:cBhvr>
                                      <p:to>
                                        <p:strVal val="visible"/>
                                      </p:to>
                                    </p:set>
                                    <p:animEffect transition="in" filter="fade">
                                      <p:cBhvr>
                                        <p:cTn id="31" dur="500"/>
                                        <p:tgtEl>
                                          <p:spTgt spid="264704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47043">
                                            <p:txEl>
                                              <p:pRg st="7" end="7"/>
                                            </p:txEl>
                                          </p:spTgt>
                                        </p:tgtEl>
                                        <p:attrNameLst>
                                          <p:attrName>style.visibility</p:attrName>
                                        </p:attrNameLst>
                                      </p:cBhvr>
                                      <p:to>
                                        <p:strVal val="visible"/>
                                      </p:to>
                                    </p:set>
                                    <p:animEffect transition="in" filter="fade">
                                      <p:cBhvr>
                                        <p:cTn id="34" dur="500"/>
                                        <p:tgtEl>
                                          <p:spTgt spid="26470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47043">
                                            <p:txEl>
                                              <p:pRg st="8" end="8"/>
                                            </p:txEl>
                                          </p:spTgt>
                                        </p:tgtEl>
                                        <p:attrNameLst>
                                          <p:attrName>style.visibility</p:attrName>
                                        </p:attrNameLst>
                                      </p:cBhvr>
                                      <p:to>
                                        <p:strVal val="visible"/>
                                      </p:to>
                                    </p:set>
                                    <p:animEffect transition="in" filter="fade">
                                      <p:cBhvr>
                                        <p:cTn id="37" dur="500"/>
                                        <p:tgtEl>
                                          <p:spTgt spid="26470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47043">
                                            <p:txEl>
                                              <p:pRg st="9" end="9"/>
                                            </p:txEl>
                                          </p:spTgt>
                                        </p:tgtEl>
                                        <p:attrNameLst>
                                          <p:attrName>style.visibility</p:attrName>
                                        </p:attrNameLst>
                                      </p:cBhvr>
                                      <p:to>
                                        <p:strVal val="visible"/>
                                      </p:to>
                                    </p:set>
                                    <p:animEffect transition="in" filter="fade">
                                      <p:cBhvr>
                                        <p:cTn id="40" dur="500"/>
                                        <p:tgtEl>
                                          <p:spTgt spid="264704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47043">
                                            <p:txEl>
                                              <p:pRg st="10" end="10"/>
                                            </p:txEl>
                                          </p:spTgt>
                                        </p:tgtEl>
                                        <p:attrNameLst>
                                          <p:attrName>style.visibility</p:attrName>
                                        </p:attrNameLst>
                                      </p:cBhvr>
                                      <p:to>
                                        <p:strVal val="visible"/>
                                      </p:to>
                                    </p:set>
                                    <p:animEffect transition="in" filter="fade">
                                      <p:cBhvr>
                                        <p:cTn id="43" dur="500"/>
                                        <p:tgtEl>
                                          <p:spTgt spid="26470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704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Completely Fair Scheduler (CFS)</a:t>
            </a:r>
          </a:p>
        </p:txBody>
      </p:sp>
      <p:sp>
        <p:nvSpPr>
          <p:cNvPr id="3" name="Content Placeholder 2"/>
          <p:cNvSpPr>
            <a:spLocks noGrp="1"/>
          </p:cNvSpPr>
          <p:nvPr>
            <p:ph idx="1"/>
          </p:nvPr>
        </p:nvSpPr>
        <p:spPr>
          <a:xfrm>
            <a:off x="546100" y="1416050"/>
            <a:ext cx="8262620" cy="2404110"/>
          </a:xfrm>
        </p:spPr>
        <p:txBody>
          <a:bodyPr/>
          <a:lstStyle/>
          <a:p>
            <a:r>
              <a:rPr lang="en-US" sz="2000" dirty="0"/>
              <a:t>CPU virtualization is achieved by “sharing” the CPU between multiple tasks—that is, each running task gets a small fraction of the CPU at regular intervals</a:t>
            </a:r>
            <a:r>
              <a:rPr lang="en-US" sz="2000" dirty="0" smtClean="0"/>
              <a:t>.</a:t>
            </a:r>
          </a:p>
          <a:p>
            <a:r>
              <a:rPr lang="en-US" sz="2000" dirty="0"/>
              <a:t>O(1) </a:t>
            </a:r>
            <a:r>
              <a:rPr lang="en-US" sz="2000" dirty="0" smtClean="0"/>
              <a:t>Scheduler</a:t>
            </a:r>
          </a:p>
          <a:p>
            <a:pPr lvl="1"/>
            <a:r>
              <a:rPr lang="en-US" sz="1800" dirty="0" smtClean="0"/>
              <a:t>Uses active and expired arrays.</a:t>
            </a:r>
          </a:p>
          <a:p>
            <a:pPr lvl="1"/>
            <a:r>
              <a:rPr lang="en-US" sz="1800" dirty="0" smtClean="0"/>
              <a:t>Complex heuristics to determine interactive vs non-interactive processes (average sleep time, priority boost,…)</a:t>
            </a:r>
            <a:endParaRPr lang="en-US" sz="1800" dirty="0"/>
          </a:p>
        </p:txBody>
      </p:sp>
      <p:sp>
        <p:nvSpPr>
          <p:cNvPr id="7" name="Content Placeholder 2"/>
          <p:cNvSpPr txBox="1">
            <a:spLocks/>
          </p:cNvSpPr>
          <p:nvPr/>
        </p:nvSpPr>
        <p:spPr bwMode="auto">
          <a:xfrm>
            <a:off x="546100" y="3691890"/>
            <a:ext cx="8262620" cy="255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US" sz="2000" kern="0" dirty="0" smtClean="0"/>
              <a:t>CFS Scheduler</a:t>
            </a:r>
          </a:p>
          <a:p>
            <a:pPr lvl="1"/>
            <a:r>
              <a:rPr lang="en-US" sz="1800" kern="0" dirty="0" smtClean="0"/>
              <a:t>Based on parallel CPU power allotment to eliminate “unfairness”.</a:t>
            </a:r>
          </a:p>
          <a:p>
            <a:pPr lvl="1"/>
            <a:r>
              <a:rPr lang="en-US" sz="1800" kern="0" dirty="0" smtClean="0"/>
              <a:t>Scheduler tracks the amount of time it would have used on the ideal processor and is used to rank processes for scheduling and to determine the amount of time the process is allowed to execute before being preempted.</a:t>
            </a:r>
          </a:p>
          <a:p>
            <a:pPr lvl="1"/>
            <a:r>
              <a:rPr lang="en-US" sz="1800" kern="0" dirty="0" smtClean="0"/>
              <a:t>The process with the longest wait time (that is, with the gravest need of CPU) is picked by the scheduler and assigned to the CPU. </a:t>
            </a:r>
            <a:endParaRPr lang="en-US" sz="1800" kern="0" dirty="0"/>
          </a:p>
        </p:txBody>
      </p:sp>
      <p:grpSp>
        <p:nvGrpSpPr>
          <p:cNvPr id="8" name="Group 7"/>
          <p:cNvGrpSpPr/>
          <p:nvPr/>
        </p:nvGrpSpPr>
        <p:grpSpPr>
          <a:xfrm>
            <a:off x="751840" y="3834130"/>
            <a:ext cx="7853680" cy="2560320"/>
            <a:chOff x="426720" y="1732280"/>
            <a:chExt cx="7853680" cy="2560320"/>
          </a:xfrm>
        </p:grpSpPr>
        <p:pic>
          <p:nvPicPr>
            <p:cNvPr id="9" name="Picture 8" descr="http://www.linuxjournal.com/files/linuxjournal.com/linuxjournal/articles/102/10267/10267f1.inline.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26720" y="1732280"/>
              <a:ext cx="4084320" cy="2560320"/>
            </a:xfrm>
            <a:prstGeom prst="rect">
              <a:avLst/>
            </a:prstGeom>
            <a:noFill/>
            <a:ln>
              <a:noFill/>
            </a:ln>
          </p:spPr>
        </p:pic>
        <p:pic>
          <p:nvPicPr>
            <p:cNvPr id="10" name="Picture 9" descr="http://www.linuxjournal.com/files/linuxjournal.com/linuxjournal/articles/102/10267/10267f2.inline.jp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4805680" y="1732280"/>
              <a:ext cx="3474720" cy="2413000"/>
            </a:xfrm>
            <a:prstGeom prst="rect">
              <a:avLst/>
            </a:prstGeom>
            <a:noFill/>
            <a:ln>
              <a:noFill/>
            </a:ln>
          </p:spPr>
        </p:pic>
      </p:grpSp>
      <p:sp>
        <p:nvSpPr>
          <p:cNvPr id="11" name="Footer Placeholder 10"/>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10243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fontScale="90000"/>
          </a:bodyPr>
          <a:lstStyle/>
          <a:p>
            <a:r>
              <a:rPr lang="en-US" sz="3200" dirty="0"/>
              <a:t>Linux 2.6.21</a:t>
            </a:r>
            <a:br>
              <a:rPr lang="en-US" sz="3200" dirty="0"/>
            </a:br>
            <a:r>
              <a:rPr lang="en-US" sz="3200" dirty="0"/>
              <a:t>Completely Fair Scheduler (CFS)</a:t>
            </a:r>
          </a:p>
        </p:txBody>
      </p:sp>
      <p:sp>
        <p:nvSpPr>
          <p:cNvPr id="2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latin typeface="Arial" pitchFamily="34" charset="0"/>
              </a:rPr>
              <a:t>Fair Scheduling</a:t>
            </a:r>
            <a:endParaRPr lang="en-US" sz="1800" b="1" dirty="0">
              <a:latin typeface="Arial"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30" y="2254250"/>
            <a:ext cx="6987540" cy="4015740"/>
          </a:xfrm>
          <a:prstGeom prst="rect">
            <a:avLst/>
          </a:prstGeom>
        </p:spPr>
      </p:pic>
      <p:sp>
        <p:nvSpPr>
          <p:cNvPr id="3" name="Footer Placeholder 2"/>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945115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4050" name="Rectangle 2"/>
          <p:cNvSpPr>
            <a:spLocks noGrp="1" noChangeArrowheads="1"/>
          </p:cNvSpPr>
          <p:nvPr>
            <p:ph type="ctrTitle"/>
          </p:nvPr>
        </p:nvSpPr>
        <p:spPr>
          <a:xfrm>
            <a:off x="973137" y="2152650"/>
            <a:ext cx="7928491" cy="1143000"/>
          </a:xfrm>
          <a:noFill/>
          <a:ln/>
        </p:spPr>
        <p:txBody>
          <a:bodyPr lIns="90488" tIns="44450" rIns="90488" bIns="44450" anchor="ctr"/>
          <a:lstStyle/>
          <a:p>
            <a:r>
              <a:rPr lang="en-US" dirty="0" smtClean="0"/>
              <a:t>Lab 5 </a:t>
            </a:r>
            <a:r>
              <a:rPr lang="en-US" dirty="0"/>
              <a:t>– </a:t>
            </a:r>
            <a:r>
              <a:rPr lang="en-US" dirty="0" smtClean="0"/>
              <a:t>Fair-Share Scheduler</a:t>
            </a:r>
            <a:endParaRPr lang="en-US" dirty="0"/>
          </a:p>
        </p:txBody>
      </p:sp>
      <p:sp>
        <p:nvSpPr>
          <p:cNvPr id="2" name="Footer Placeholder 1"/>
          <p:cNvSpPr>
            <a:spLocks noGrp="1"/>
          </p:cNvSpPr>
          <p:nvPr>
            <p:ph type="ftr" sz="quarter" idx="3"/>
          </p:nvPr>
        </p:nvSpPr>
        <p:spPr/>
        <p:txBody>
          <a:bodyPr/>
          <a:lstStyle/>
          <a:p>
            <a:pPr algn="r"/>
            <a:r>
              <a:rPr lang="en-US" smtClean="0"/>
              <a:t>Scheduling</a:t>
            </a:r>
            <a:endParaRPr lang="en-US" dirty="0"/>
          </a:p>
        </p:txBody>
      </p:sp>
    </p:spTree>
    <p:extLst>
      <p:ext uri="{BB962C8B-B14F-4D97-AF65-F5344CB8AC3E}">
        <p14:creationId xmlns:p14="http://schemas.microsoft.com/office/powerpoint/2010/main" val="42355089"/>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9330"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2659331" name="Rectangle 3"/>
          <p:cNvSpPr>
            <a:spLocks noGrp="1" noChangeArrowheads="1"/>
          </p:cNvSpPr>
          <p:nvPr>
            <p:ph type="body" idx="1"/>
          </p:nvPr>
        </p:nvSpPr>
        <p:spPr>
          <a:xfrm>
            <a:off x="584200" y="1658679"/>
            <a:ext cx="8226425" cy="4619884"/>
          </a:xfrm>
        </p:spPr>
        <p:txBody>
          <a:bodyPr/>
          <a:lstStyle/>
          <a:p>
            <a:pPr marL="0" indent="0">
              <a:lnSpc>
                <a:spcPct val="90000"/>
              </a:lnSpc>
              <a:buSzTx/>
              <a:buNone/>
              <a:tabLst>
                <a:tab pos="342900" algn="l"/>
              </a:tabLst>
            </a:pPr>
            <a:r>
              <a:rPr lang="en-US" sz="2800" b="1" dirty="0">
                <a:cs typeface="Times New Roman" pitchFamily="18" charset="0"/>
              </a:rPr>
              <a:t>Scheduling is the method by which threads or processes are given access to system resources (e.g. processor time</a:t>
            </a:r>
            <a:r>
              <a:rPr lang="en-US" sz="2800" b="1" dirty="0" smtClean="0">
                <a:cs typeface="Times New Roman" pitchFamily="18" charset="0"/>
              </a:rPr>
              <a:t>).</a:t>
            </a:r>
          </a:p>
          <a:p>
            <a:pPr marL="0" indent="0">
              <a:lnSpc>
                <a:spcPct val="90000"/>
              </a:lnSpc>
              <a:buSzTx/>
              <a:buNone/>
              <a:tabLst>
                <a:tab pos="342900" algn="l"/>
              </a:tabLst>
            </a:pPr>
            <a:r>
              <a:rPr lang="en-US" sz="2800" b="1" dirty="0" smtClean="0">
                <a:cs typeface="Times New Roman" pitchFamily="18" charset="0"/>
              </a:rPr>
              <a:t>Scheduling </a:t>
            </a:r>
            <a:r>
              <a:rPr lang="en-US" sz="2800" b="1" dirty="0">
                <a:cs typeface="Times New Roman" pitchFamily="18" charset="0"/>
              </a:rPr>
              <a:t>is usually concerned with load balancing a system effectively to achieve a target quality of service</a:t>
            </a:r>
            <a:r>
              <a:rPr lang="en-US" sz="2800" b="1" dirty="0" smtClean="0">
                <a:cs typeface="Times New Roman" pitchFamily="18" charset="0"/>
              </a:rPr>
              <a:t>.</a:t>
            </a:r>
          </a:p>
          <a:p>
            <a:pPr marL="0" indent="0">
              <a:lnSpc>
                <a:spcPct val="90000"/>
              </a:lnSpc>
              <a:buSzTx/>
              <a:buNone/>
              <a:tabLst>
                <a:tab pos="342900" algn="l"/>
              </a:tabLst>
            </a:pPr>
            <a:r>
              <a:rPr lang="en-US" sz="2800" b="1" dirty="0" smtClean="0">
                <a:cs typeface="Times New Roman" pitchFamily="18" charset="0"/>
              </a:rPr>
              <a:t>Fair-share </a:t>
            </a:r>
            <a:r>
              <a:rPr lang="en-US" sz="2800" b="1" dirty="0">
                <a:cs typeface="Times New Roman" pitchFamily="18" charset="0"/>
              </a:rPr>
              <a:t>scheduling (FSS) is a scheduling strategy for computer operating systems in which the CPU usage is equally distributed among system users or groups, as opposed to equal distribution among processes. </a:t>
            </a:r>
            <a:endParaRPr lang="en-US" sz="2400" dirty="0"/>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20291503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Scheduling</a:t>
            </a:r>
            <a:endParaRPr lang="en-US" dirty="0"/>
          </a:p>
        </p:txBody>
      </p:sp>
      <p:sp>
        <p:nvSpPr>
          <p:cNvPr id="3" name="Content Placeholder 2"/>
          <p:cNvSpPr>
            <a:spLocks noGrp="1"/>
          </p:cNvSpPr>
          <p:nvPr>
            <p:ph idx="1"/>
          </p:nvPr>
        </p:nvSpPr>
        <p:spPr/>
        <p:txBody>
          <a:bodyPr/>
          <a:lstStyle/>
          <a:p>
            <a:r>
              <a:rPr lang="en-US" sz="2200" dirty="0" smtClean="0"/>
              <a:t>Fair-share </a:t>
            </a:r>
            <a:r>
              <a:rPr lang="en-US" sz="2200" dirty="0"/>
              <a:t>scheduling is a scheduling strategy for computer operating systems in which the CPU usage is equally distributed among system users or groups, as opposed to equal distribution among processes. </a:t>
            </a:r>
          </a:p>
          <a:p>
            <a:r>
              <a:rPr lang="en-US" sz="2200" dirty="0" smtClean="0"/>
              <a:t>For </a:t>
            </a:r>
            <a:r>
              <a:rPr lang="en-US" sz="2200" dirty="0"/>
              <a:t>example, if four users (A,B,C,D) are concurrently executing one process each, the scheduler will logically divide the available CPU cycles such that each user gets 25% of the whole (100% / 4 = 25</a:t>
            </a:r>
            <a:r>
              <a:rPr lang="en-US" sz="2200" dirty="0" smtClean="0"/>
              <a:t>%).</a:t>
            </a:r>
          </a:p>
          <a:p>
            <a:pPr marL="339725" indent="0">
              <a:buNone/>
            </a:pPr>
            <a:r>
              <a:rPr lang="en-US" sz="2200" dirty="0" smtClean="0"/>
              <a:t>If </a:t>
            </a:r>
            <a:r>
              <a:rPr lang="en-US" sz="2200" dirty="0"/>
              <a:t>user B starts a second process, each user will still receive 25% of the total cycles, but each of user B's processes will now use 12.5%. On the other hand, if a new user starts a process on the system, the scheduler will reapportion the available CPU cycles such that each user gets 20% of the whole (100% / 5 = 20%). </a:t>
            </a:r>
          </a:p>
        </p:txBody>
      </p:sp>
      <p:sp>
        <p:nvSpPr>
          <p:cNvPr id="7" name="Footer Placeholder 6"/>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1055846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6034" name="Rectangle 2"/>
          <p:cNvSpPr>
            <a:spLocks noGrp="1" noChangeArrowheads="1"/>
          </p:cNvSpPr>
          <p:nvPr>
            <p:ph type="title"/>
          </p:nvPr>
        </p:nvSpPr>
        <p:spPr/>
        <p:txBody>
          <a:bodyPr/>
          <a:lstStyle/>
          <a:p>
            <a:r>
              <a:rPr lang="en-US"/>
              <a:t>CPU Scheduling</a:t>
            </a:r>
          </a:p>
        </p:txBody>
      </p:sp>
      <p:sp>
        <p:nvSpPr>
          <p:cNvPr id="2476035" name="Rectangle 3"/>
          <p:cNvSpPr>
            <a:spLocks noGrp="1" noChangeArrowheads="1"/>
          </p:cNvSpPr>
          <p:nvPr>
            <p:ph type="body" idx="1"/>
          </p:nvPr>
        </p:nvSpPr>
        <p:spPr>
          <a:xfrm>
            <a:off x="546100" y="1416050"/>
            <a:ext cx="8164513" cy="1855470"/>
          </a:xfrm>
        </p:spPr>
        <p:txBody>
          <a:bodyPr/>
          <a:lstStyle/>
          <a:p>
            <a:r>
              <a:rPr lang="en-US" sz="2400" dirty="0" smtClean="0"/>
              <a:t>What is scheduling?</a:t>
            </a:r>
          </a:p>
          <a:p>
            <a:pPr lvl="1"/>
            <a:r>
              <a:rPr lang="en-US" sz="2000" dirty="0" smtClean="0"/>
              <a:t>Fundamentally</a:t>
            </a:r>
            <a:r>
              <a:rPr lang="en-US" sz="2000" dirty="0"/>
              <a:t>, </a:t>
            </a:r>
            <a:r>
              <a:rPr lang="en-US" sz="2000" u="sng" dirty="0"/>
              <a:t>scheduling is a matter of managing queues to minimize queuing delay and to optimize performance in a queuing environment</a:t>
            </a:r>
            <a:r>
              <a:rPr lang="en-US" sz="2000" dirty="0" smtClean="0"/>
              <a:t>.</a:t>
            </a:r>
          </a:p>
          <a:p>
            <a:pPr lvl="1"/>
            <a:r>
              <a:rPr lang="en-US" sz="2000" dirty="0"/>
              <a:t>Scheduling is central to OS </a:t>
            </a:r>
            <a:r>
              <a:rPr lang="en-US" sz="2000" dirty="0" smtClean="0"/>
              <a:t>design</a:t>
            </a:r>
            <a:endParaRPr lang="en-US" sz="2000" dirty="0"/>
          </a:p>
        </p:txBody>
      </p:sp>
      <p:sp>
        <p:nvSpPr>
          <p:cNvPr id="247603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cxnSp>
        <p:nvCxnSpPr>
          <p:cNvPr id="4" name="Straight Arrow Connector 3"/>
          <p:cNvCxnSpPr/>
          <p:nvPr/>
        </p:nvCxnSpPr>
        <p:spPr bwMode="auto">
          <a:xfrm>
            <a:off x="2142649" y="4846320"/>
            <a:ext cx="5904071" cy="0"/>
          </a:xfrm>
          <a:prstGeom prst="straightConnector1">
            <a:avLst/>
          </a:prstGeom>
          <a:solidFill>
            <a:schemeClr val="accent1"/>
          </a:solidFill>
          <a:ln w="76200" cap="flat" cmpd="sng" algn="ctr">
            <a:solidFill>
              <a:schemeClr val="tx1"/>
            </a:solidFill>
            <a:prstDash val="solid"/>
            <a:miter lim="800000"/>
            <a:headEnd type="none" w="med" len="med"/>
            <a:tailEnd type="triangl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2"/>
          <p:cNvGrpSpPr/>
          <p:nvPr/>
        </p:nvGrpSpPr>
        <p:grpSpPr>
          <a:xfrm>
            <a:off x="2369532" y="2611121"/>
            <a:ext cx="584775" cy="2205989"/>
            <a:chOff x="1942812" y="2865121"/>
            <a:chExt cx="584775" cy="2205989"/>
          </a:xfrm>
        </p:grpSpPr>
        <p:cxnSp>
          <p:nvCxnSpPr>
            <p:cNvPr id="9" name="Straight Arrow Connector 8"/>
            <p:cNvCxnSpPr/>
            <p:nvPr/>
          </p:nvCxnSpPr>
          <p:spPr bwMode="auto">
            <a:xfrm>
              <a:off x="2235200" y="4745355"/>
              <a:ext cx="0" cy="325755"/>
            </a:xfrm>
            <a:prstGeom prst="straightConnector1">
              <a:avLst/>
            </a:prstGeom>
            <a:solidFill>
              <a:schemeClr val="accent1"/>
            </a:solidFill>
            <a:ln w="508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rot="16200000">
              <a:off x="1285240" y="3522693"/>
              <a:ext cx="1899920" cy="584775"/>
            </a:xfrm>
            <a:prstGeom prst="rect">
              <a:avLst/>
            </a:prstGeom>
            <a:noFill/>
          </p:spPr>
          <p:txBody>
            <a:bodyPr wrap="square" rtlCol="0">
              <a:spAutoFit/>
            </a:bodyPr>
            <a:lstStyle/>
            <a:p>
              <a:r>
                <a:rPr lang="en-US" sz="1600" b="1" dirty="0" smtClean="0">
                  <a:latin typeface="Comic Sans MS" panose="030F0702030302020204" pitchFamily="66" charset="0"/>
                </a:rPr>
                <a:t>Process</a:t>
              </a:r>
            </a:p>
            <a:p>
              <a:r>
                <a:rPr lang="en-US" sz="1600" b="1" dirty="0" smtClean="0">
                  <a:latin typeface="Comic Sans MS" panose="030F0702030302020204" pitchFamily="66" charset="0"/>
                </a:rPr>
                <a:t>Ready</a:t>
              </a:r>
              <a:endParaRPr lang="en-US" sz="1600" b="1" dirty="0">
                <a:latin typeface="Comic Sans MS" panose="030F0702030302020204" pitchFamily="66" charset="0"/>
              </a:endParaRPr>
            </a:p>
          </p:txBody>
        </p:sp>
      </p:grpSp>
      <p:grpSp>
        <p:nvGrpSpPr>
          <p:cNvPr id="17" name="Group 16"/>
          <p:cNvGrpSpPr/>
          <p:nvPr/>
        </p:nvGrpSpPr>
        <p:grpSpPr>
          <a:xfrm>
            <a:off x="3344892" y="2641601"/>
            <a:ext cx="584775" cy="2205989"/>
            <a:chOff x="1942812" y="2865121"/>
            <a:chExt cx="584775" cy="2205989"/>
          </a:xfrm>
        </p:grpSpPr>
        <p:cxnSp>
          <p:nvCxnSpPr>
            <p:cNvPr id="18" name="Straight Arrow Connector 17"/>
            <p:cNvCxnSpPr/>
            <p:nvPr/>
          </p:nvCxnSpPr>
          <p:spPr bwMode="auto">
            <a:xfrm>
              <a:off x="2235200" y="4745355"/>
              <a:ext cx="0" cy="325755"/>
            </a:xfrm>
            <a:prstGeom prst="straightConnector1">
              <a:avLst/>
            </a:prstGeom>
            <a:solidFill>
              <a:schemeClr val="accent1"/>
            </a:solidFill>
            <a:ln w="508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rot="16200000">
              <a:off x="1285240" y="3522693"/>
              <a:ext cx="1899920" cy="584775"/>
            </a:xfrm>
            <a:prstGeom prst="rect">
              <a:avLst/>
            </a:prstGeom>
            <a:noFill/>
          </p:spPr>
          <p:txBody>
            <a:bodyPr wrap="square" rtlCol="0">
              <a:spAutoFit/>
            </a:bodyPr>
            <a:lstStyle/>
            <a:p>
              <a:r>
                <a:rPr lang="en-US" sz="1600" b="1" dirty="0" smtClean="0">
                  <a:latin typeface="Comic Sans MS" panose="030F0702030302020204" pitchFamily="66" charset="0"/>
                </a:rPr>
                <a:t>Execution</a:t>
              </a:r>
            </a:p>
            <a:p>
              <a:r>
                <a:rPr lang="en-US" sz="1600" b="1" dirty="0" smtClean="0">
                  <a:latin typeface="Comic Sans MS" panose="030F0702030302020204" pitchFamily="66" charset="0"/>
                </a:rPr>
                <a:t>Begins</a:t>
              </a:r>
              <a:endParaRPr lang="en-US" sz="1600" b="1" dirty="0">
                <a:latin typeface="Comic Sans MS" panose="030F0702030302020204" pitchFamily="66" charset="0"/>
              </a:endParaRPr>
            </a:p>
          </p:txBody>
        </p:sp>
      </p:grpSp>
      <p:grpSp>
        <p:nvGrpSpPr>
          <p:cNvPr id="20" name="Group 19"/>
          <p:cNvGrpSpPr/>
          <p:nvPr/>
        </p:nvGrpSpPr>
        <p:grpSpPr>
          <a:xfrm>
            <a:off x="4757132" y="2611121"/>
            <a:ext cx="584775" cy="2205989"/>
            <a:chOff x="1942812" y="2865121"/>
            <a:chExt cx="584775" cy="2205989"/>
          </a:xfrm>
        </p:grpSpPr>
        <p:cxnSp>
          <p:nvCxnSpPr>
            <p:cNvPr id="21" name="Straight Arrow Connector 20"/>
            <p:cNvCxnSpPr/>
            <p:nvPr/>
          </p:nvCxnSpPr>
          <p:spPr bwMode="auto">
            <a:xfrm>
              <a:off x="2235200" y="4745355"/>
              <a:ext cx="0" cy="325755"/>
            </a:xfrm>
            <a:prstGeom prst="straightConnector1">
              <a:avLst/>
            </a:prstGeom>
            <a:solidFill>
              <a:schemeClr val="accent1"/>
            </a:solidFill>
            <a:ln w="508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rot="16200000">
              <a:off x="1285240" y="3522693"/>
              <a:ext cx="1899920" cy="584775"/>
            </a:xfrm>
            <a:prstGeom prst="rect">
              <a:avLst/>
            </a:prstGeom>
            <a:noFill/>
          </p:spPr>
          <p:txBody>
            <a:bodyPr wrap="square" rtlCol="0">
              <a:spAutoFit/>
            </a:bodyPr>
            <a:lstStyle/>
            <a:p>
              <a:r>
                <a:rPr lang="en-US" sz="1600" b="1" dirty="0" smtClean="0">
                  <a:latin typeface="Comic Sans MS" panose="030F0702030302020204" pitchFamily="66" charset="0"/>
                </a:rPr>
                <a:t>Process</a:t>
              </a:r>
            </a:p>
            <a:p>
              <a:r>
                <a:rPr lang="en-US" sz="1600" b="1" dirty="0" smtClean="0">
                  <a:latin typeface="Comic Sans MS" panose="030F0702030302020204" pitchFamily="66" charset="0"/>
                </a:rPr>
                <a:t>Responds</a:t>
              </a:r>
              <a:endParaRPr lang="en-US" sz="1600" b="1" dirty="0">
                <a:latin typeface="Comic Sans MS" panose="030F0702030302020204" pitchFamily="66" charset="0"/>
              </a:endParaRPr>
            </a:p>
          </p:txBody>
        </p:sp>
      </p:grpSp>
      <p:grpSp>
        <p:nvGrpSpPr>
          <p:cNvPr id="23" name="Group 22"/>
          <p:cNvGrpSpPr/>
          <p:nvPr/>
        </p:nvGrpSpPr>
        <p:grpSpPr>
          <a:xfrm>
            <a:off x="6951692" y="2611121"/>
            <a:ext cx="584775" cy="2205989"/>
            <a:chOff x="1942812" y="2865121"/>
            <a:chExt cx="584775" cy="2205989"/>
          </a:xfrm>
        </p:grpSpPr>
        <p:cxnSp>
          <p:nvCxnSpPr>
            <p:cNvPr id="24" name="Straight Arrow Connector 23"/>
            <p:cNvCxnSpPr/>
            <p:nvPr/>
          </p:nvCxnSpPr>
          <p:spPr bwMode="auto">
            <a:xfrm>
              <a:off x="2235200" y="4745355"/>
              <a:ext cx="0" cy="325755"/>
            </a:xfrm>
            <a:prstGeom prst="straightConnector1">
              <a:avLst/>
            </a:prstGeom>
            <a:solidFill>
              <a:schemeClr val="accent1"/>
            </a:solidFill>
            <a:ln w="508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rot="16200000">
              <a:off x="1285240" y="3522693"/>
              <a:ext cx="1899920" cy="584775"/>
            </a:xfrm>
            <a:prstGeom prst="rect">
              <a:avLst/>
            </a:prstGeom>
            <a:noFill/>
          </p:spPr>
          <p:txBody>
            <a:bodyPr wrap="square" rtlCol="0">
              <a:spAutoFit/>
            </a:bodyPr>
            <a:lstStyle/>
            <a:p>
              <a:r>
                <a:rPr lang="en-US" sz="1600" b="1" dirty="0" smtClean="0">
                  <a:latin typeface="Comic Sans MS" panose="030F0702030302020204" pitchFamily="66" charset="0"/>
                </a:rPr>
                <a:t>Process</a:t>
              </a:r>
            </a:p>
            <a:p>
              <a:r>
                <a:rPr lang="en-US" sz="1600" b="1" dirty="0" smtClean="0">
                  <a:latin typeface="Comic Sans MS" panose="030F0702030302020204" pitchFamily="66" charset="0"/>
                </a:rPr>
                <a:t>Finishes</a:t>
              </a:r>
              <a:endParaRPr lang="en-US" sz="1600" b="1" dirty="0">
                <a:latin typeface="Comic Sans MS" panose="030F0702030302020204" pitchFamily="66" charset="0"/>
              </a:endParaRPr>
            </a:p>
          </p:txBody>
        </p:sp>
      </p:grpSp>
      <p:grpSp>
        <p:nvGrpSpPr>
          <p:cNvPr id="16" name="Group 15"/>
          <p:cNvGrpSpPr/>
          <p:nvPr/>
        </p:nvGrpSpPr>
        <p:grpSpPr>
          <a:xfrm>
            <a:off x="762000" y="5002163"/>
            <a:ext cx="2895600" cy="338554"/>
            <a:chOff x="335280" y="5256163"/>
            <a:chExt cx="2895600" cy="338554"/>
          </a:xfrm>
        </p:grpSpPr>
        <p:cxnSp>
          <p:nvCxnSpPr>
            <p:cNvPr id="15" name="Straight Arrow Connector 14"/>
            <p:cNvCxnSpPr/>
            <p:nvPr/>
          </p:nvCxnSpPr>
          <p:spPr bwMode="auto">
            <a:xfrm>
              <a:off x="2235200" y="5425440"/>
              <a:ext cx="995680" cy="0"/>
            </a:xfrm>
            <a:prstGeom prst="straightConnector1">
              <a:avLst/>
            </a:prstGeom>
            <a:solidFill>
              <a:schemeClr val="accent1"/>
            </a:solidFill>
            <a:ln w="50800" cap="flat" cmpd="sng" algn="ctr">
              <a:solidFill>
                <a:srgbClr val="FF0000"/>
              </a:solidFill>
              <a:prstDash val="solid"/>
              <a:miter lim="800000"/>
              <a:headEnd type="triangle" w="med" len="sm"/>
              <a:tailEnd type="triangl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335280" y="5256163"/>
              <a:ext cx="1899920" cy="338554"/>
            </a:xfrm>
            <a:prstGeom prst="rect">
              <a:avLst/>
            </a:prstGeom>
            <a:noFill/>
          </p:spPr>
          <p:txBody>
            <a:bodyPr wrap="square" rtlCol="0">
              <a:spAutoFit/>
            </a:bodyPr>
            <a:lstStyle/>
            <a:p>
              <a:pPr algn="r"/>
              <a:r>
                <a:rPr lang="en-US" sz="1600" b="1" dirty="0" smtClean="0">
                  <a:solidFill>
                    <a:srgbClr val="FF0000"/>
                  </a:solidFill>
                  <a:latin typeface="Comic Sans MS" panose="030F0702030302020204" pitchFamily="66" charset="0"/>
                </a:rPr>
                <a:t>Wait Time</a:t>
              </a:r>
              <a:endParaRPr lang="en-US" sz="1600" b="1" dirty="0">
                <a:solidFill>
                  <a:srgbClr val="FF0000"/>
                </a:solidFill>
                <a:latin typeface="Comic Sans MS" panose="030F0702030302020204" pitchFamily="66" charset="0"/>
              </a:endParaRPr>
            </a:p>
          </p:txBody>
        </p:sp>
      </p:grpSp>
      <p:grpSp>
        <p:nvGrpSpPr>
          <p:cNvPr id="30" name="Group 29"/>
          <p:cNvGrpSpPr/>
          <p:nvPr/>
        </p:nvGrpSpPr>
        <p:grpSpPr>
          <a:xfrm>
            <a:off x="762000" y="5306963"/>
            <a:ext cx="4287520" cy="338554"/>
            <a:chOff x="335280" y="5256163"/>
            <a:chExt cx="4287520" cy="338554"/>
          </a:xfrm>
        </p:grpSpPr>
        <p:cxnSp>
          <p:nvCxnSpPr>
            <p:cNvPr id="31" name="Straight Arrow Connector 30"/>
            <p:cNvCxnSpPr/>
            <p:nvPr/>
          </p:nvCxnSpPr>
          <p:spPr bwMode="auto">
            <a:xfrm>
              <a:off x="2235200" y="5425440"/>
              <a:ext cx="2387600" cy="0"/>
            </a:xfrm>
            <a:prstGeom prst="straightConnector1">
              <a:avLst/>
            </a:prstGeom>
            <a:solidFill>
              <a:schemeClr val="accent1"/>
            </a:solidFill>
            <a:ln w="50800" cap="flat" cmpd="sng" algn="ctr">
              <a:solidFill>
                <a:srgbClr val="FF0000"/>
              </a:solidFill>
              <a:prstDash val="solid"/>
              <a:miter lim="800000"/>
              <a:headEnd type="triangle" w="med" len="sm"/>
              <a:tailEnd type="triangl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335280" y="5256163"/>
              <a:ext cx="1899920" cy="338554"/>
            </a:xfrm>
            <a:prstGeom prst="rect">
              <a:avLst/>
            </a:prstGeom>
            <a:noFill/>
          </p:spPr>
          <p:txBody>
            <a:bodyPr wrap="square" rtlCol="0">
              <a:spAutoFit/>
            </a:bodyPr>
            <a:lstStyle/>
            <a:p>
              <a:pPr algn="r"/>
              <a:r>
                <a:rPr lang="en-US" sz="1600" b="1" dirty="0" smtClean="0">
                  <a:solidFill>
                    <a:srgbClr val="FF0000"/>
                  </a:solidFill>
                  <a:latin typeface="Comic Sans MS" panose="030F0702030302020204" pitchFamily="66" charset="0"/>
                </a:rPr>
                <a:t>Response Time</a:t>
              </a:r>
              <a:endParaRPr lang="en-US" sz="1600" b="1" dirty="0">
                <a:solidFill>
                  <a:srgbClr val="FF0000"/>
                </a:solidFill>
                <a:latin typeface="Comic Sans MS" panose="030F0702030302020204" pitchFamily="66" charset="0"/>
              </a:endParaRPr>
            </a:p>
          </p:txBody>
        </p:sp>
      </p:grpSp>
      <p:grpSp>
        <p:nvGrpSpPr>
          <p:cNvPr id="34" name="Group 33"/>
          <p:cNvGrpSpPr/>
          <p:nvPr/>
        </p:nvGrpSpPr>
        <p:grpSpPr>
          <a:xfrm>
            <a:off x="762000" y="5591443"/>
            <a:ext cx="6634480" cy="338554"/>
            <a:chOff x="335280" y="5256163"/>
            <a:chExt cx="6634480" cy="338554"/>
          </a:xfrm>
        </p:grpSpPr>
        <p:cxnSp>
          <p:nvCxnSpPr>
            <p:cNvPr id="35" name="Straight Arrow Connector 34"/>
            <p:cNvCxnSpPr/>
            <p:nvPr/>
          </p:nvCxnSpPr>
          <p:spPr bwMode="auto">
            <a:xfrm>
              <a:off x="3169920" y="5425440"/>
              <a:ext cx="3799840" cy="0"/>
            </a:xfrm>
            <a:prstGeom prst="straightConnector1">
              <a:avLst/>
            </a:prstGeom>
            <a:solidFill>
              <a:schemeClr val="accent1"/>
            </a:solidFill>
            <a:ln w="50800" cap="flat" cmpd="sng" algn="ctr">
              <a:solidFill>
                <a:srgbClr val="FF0000"/>
              </a:solidFill>
              <a:prstDash val="solid"/>
              <a:miter lim="800000"/>
              <a:headEnd type="triangle" w="med" len="sm"/>
              <a:tailEnd type="triangl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p:nvPr/>
          </p:nvSpPr>
          <p:spPr>
            <a:xfrm>
              <a:off x="335280" y="5256163"/>
              <a:ext cx="1899920" cy="338554"/>
            </a:xfrm>
            <a:prstGeom prst="rect">
              <a:avLst/>
            </a:prstGeom>
            <a:noFill/>
          </p:spPr>
          <p:txBody>
            <a:bodyPr wrap="square" rtlCol="0">
              <a:spAutoFit/>
            </a:bodyPr>
            <a:lstStyle/>
            <a:p>
              <a:pPr algn="r"/>
              <a:r>
                <a:rPr lang="en-US" sz="1600" b="1" dirty="0" smtClean="0">
                  <a:solidFill>
                    <a:srgbClr val="FF0000"/>
                  </a:solidFill>
                  <a:latin typeface="Comic Sans MS" panose="030F0702030302020204" pitchFamily="66" charset="0"/>
                </a:rPr>
                <a:t>Execution Time</a:t>
              </a:r>
              <a:endParaRPr lang="en-US" sz="1600" b="1" dirty="0">
                <a:solidFill>
                  <a:srgbClr val="FF0000"/>
                </a:solidFill>
                <a:latin typeface="Comic Sans MS" panose="030F0702030302020204" pitchFamily="66" charset="0"/>
              </a:endParaRPr>
            </a:p>
          </p:txBody>
        </p:sp>
      </p:grpSp>
      <p:grpSp>
        <p:nvGrpSpPr>
          <p:cNvPr id="37" name="Group 36"/>
          <p:cNvGrpSpPr/>
          <p:nvPr/>
        </p:nvGrpSpPr>
        <p:grpSpPr>
          <a:xfrm>
            <a:off x="762000" y="5886083"/>
            <a:ext cx="6634480" cy="338554"/>
            <a:chOff x="335280" y="5256163"/>
            <a:chExt cx="6634480" cy="338554"/>
          </a:xfrm>
        </p:grpSpPr>
        <p:cxnSp>
          <p:nvCxnSpPr>
            <p:cNvPr id="38" name="Straight Arrow Connector 37"/>
            <p:cNvCxnSpPr/>
            <p:nvPr/>
          </p:nvCxnSpPr>
          <p:spPr bwMode="auto">
            <a:xfrm>
              <a:off x="2235200" y="5425440"/>
              <a:ext cx="4734560" cy="0"/>
            </a:xfrm>
            <a:prstGeom prst="straightConnector1">
              <a:avLst/>
            </a:prstGeom>
            <a:solidFill>
              <a:schemeClr val="accent1"/>
            </a:solidFill>
            <a:ln w="50800" cap="flat" cmpd="sng" algn="ctr">
              <a:solidFill>
                <a:srgbClr val="FF0000"/>
              </a:solidFill>
              <a:prstDash val="solid"/>
              <a:miter lim="800000"/>
              <a:headEnd type="triangle" w="med" len="sm"/>
              <a:tailEnd type="triangle" w="med"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335280" y="5256163"/>
              <a:ext cx="1899920" cy="338554"/>
            </a:xfrm>
            <a:prstGeom prst="rect">
              <a:avLst/>
            </a:prstGeom>
            <a:noFill/>
          </p:spPr>
          <p:txBody>
            <a:bodyPr wrap="square" rtlCol="0">
              <a:spAutoFit/>
            </a:bodyPr>
            <a:lstStyle/>
            <a:p>
              <a:pPr algn="r"/>
              <a:r>
                <a:rPr lang="en-US" sz="1600" b="1" dirty="0" smtClean="0">
                  <a:solidFill>
                    <a:srgbClr val="FF0000"/>
                  </a:solidFill>
                  <a:latin typeface="Comic Sans MS" panose="030F0702030302020204" pitchFamily="66" charset="0"/>
                </a:rPr>
                <a:t>Turnaround Time</a:t>
              </a:r>
              <a:endParaRPr lang="en-US" sz="1600" b="1" dirty="0">
                <a:solidFill>
                  <a:srgbClr val="FF0000"/>
                </a:solidFill>
                <a:latin typeface="Comic Sans MS" panose="030F0702030302020204" pitchFamily="66" charset="0"/>
              </a:endParaRPr>
            </a:p>
          </p:txBody>
        </p:sp>
      </p:gr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318547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76035">
                                            <p:txEl>
                                              <p:pRg st="0" end="0"/>
                                            </p:txEl>
                                          </p:spTgt>
                                        </p:tgtEl>
                                        <p:attrNameLst>
                                          <p:attrName>style.visibility</p:attrName>
                                        </p:attrNameLst>
                                      </p:cBhvr>
                                      <p:to>
                                        <p:strVal val="visible"/>
                                      </p:to>
                                    </p:set>
                                    <p:animEffect transition="in" filter="fade">
                                      <p:cBhvr>
                                        <p:cTn id="7" dur="500"/>
                                        <p:tgtEl>
                                          <p:spTgt spid="2476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76035">
                                            <p:txEl>
                                              <p:pRg st="1" end="1"/>
                                            </p:txEl>
                                          </p:spTgt>
                                        </p:tgtEl>
                                        <p:attrNameLst>
                                          <p:attrName>style.visibility</p:attrName>
                                        </p:attrNameLst>
                                      </p:cBhvr>
                                      <p:to>
                                        <p:strVal val="visible"/>
                                      </p:to>
                                    </p:set>
                                    <p:animEffect transition="in" filter="fade">
                                      <p:cBhvr>
                                        <p:cTn id="12" dur="500"/>
                                        <p:tgtEl>
                                          <p:spTgt spid="2476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76035">
                                            <p:txEl>
                                              <p:pRg st="2" end="2"/>
                                            </p:txEl>
                                          </p:spTgt>
                                        </p:tgtEl>
                                        <p:attrNameLst>
                                          <p:attrName>style.visibility</p:attrName>
                                        </p:attrNameLst>
                                      </p:cBhvr>
                                      <p:to>
                                        <p:strVal val="visible"/>
                                      </p:to>
                                    </p:set>
                                    <p:animEffect transition="in" filter="fade">
                                      <p:cBhvr>
                                        <p:cTn id="17" dur="500"/>
                                        <p:tgtEl>
                                          <p:spTgt spid="2476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wipe(left)">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left)">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6035"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Scheduling</a:t>
            </a:r>
            <a:endParaRPr lang="en-US" dirty="0"/>
          </a:p>
        </p:txBody>
      </p:sp>
      <p:sp>
        <p:nvSpPr>
          <p:cNvPr id="3" name="Content Placeholder 2"/>
          <p:cNvSpPr>
            <a:spLocks noGrp="1"/>
          </p:cNvSpPr>
          <p:nvPr>
            <p:ph idx="1"/>
          </p:nvPr>
        </p:nvSpPr>
        <p:spPr>
          <a:xfrm>
            <a:off x="546100" y="1416050"/>
            <a:ext cx="8164513" cy="2881630"/>
          </a:xfrm>
        </p:spPr>
        <p:txBody>
          <a:bodyPr/>
          <a:lstStyle/>
          <a:p>
            <a:r>
              <a:rPr lang="en-US" sz="2200" dirty="0" smtClean="0"/>
              <a:t>Another </a:t>
            </a:r>
            <a:r>
              <a:rPr lang="en-US" sz="2200" dirty="0"/>
              <a:t>layer of abstraction allows us to partition users into groups, and apply the fair share algorithm to the groups as well. In this case, the available CPU cycles are divided first among the groups, then among the users within the groups, and then among the processes for that </a:t>
            </a:r>
            <a:r>
              <a:rPr lang="en-US" sz="2200" dirty="0" smtClean="0"/>
              <a:t>user.</a:t>
            </a:r>
          </a:p>
          <a:p>
            <a:r>
              <a:rPr lang="en-US" sz="2200" dirty="0" smtClean="0"/>
              <a:t>For </a:t>
            </a:r>
            <a:r>
              <a:rPr lang="en-US" sz="2200" dirty="0"/>
              <a:t>example, if there are three groups (1,2,3) containing three, two, and four users respectively, the available CPU cycles will be distributed as </a:t>
            </a:r>
            <a:r>
              <a:rPr lang="en-US" sz="2200" dirty="0" smtClean="0"/>
              <a:t>follows:</a:t>
            </a:r>
            <a:endParaRPr lang="en-US" sz="2400" dirty="0"/>
          </a:p>
          <a:p>
            <a:endParaRPr lang="en-US" sz="2200" dirty="0"/>
          </a:p>
        </p:txBody>
      </p:sp>
      <p:sp>
        <p:nvSpPr>
          <p:cNvPr id="7" name="Content Placeholder 2"/>
          <p:cNvSpPr txBox="1">
            <a:spLocks/>
          </p:cNvSpPr>
          <p:nvPr/>
        </p:nvSpPr>
        <p:spPr bwMode="auto">
          <a:xfrm>
            <a:off x="546100" y="4531360"/>
            <a:ext cx="8164513" cy="194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a:r>
              <a:rPr lang="en-US" sz="2400" kern="0" dirty="0" smtClean="0"/>
              <a:t>100% / 3 groups = 33.3% per group </a:t>
            </a:r>
          </a:p>
          <a:p>
            <a:pPr lvl="1"/>
            <a:r>
              <a:rPr lang="en-US" sz="2400" kern="0" dirty="0" smtClean="0"/>
              <a:t>Group 1: (33.3% / 3 users) = 11.1% per user </a:t>
            </a:r>
          </a:p>
          <a:p>
            <a:pPr lvl="1"/>
            <a:r>
              <a:rPr lang="en-US" sz="2400" kern="0" dirty="0" smtClean="0"/>
              <a:t>Group 2: (33.3% / 2 users) = 16.7% per user </a:t>
            </a:r>
          </a:p>
          <a:p>
            <a:pPr lvl="1"/>
            <a:r>
              <a:rPr lang="en-US" sz="2400" kern="0" dirty="0" smtClean="0"/>
              <a:t>Group 3: (33.3% / 4 users) = 8.3% per user </a:t>
            </a:r>
          </a:p>
          <a:p>
            <a:endParaRPr lang="en-US" sz="2200" kern="0" dirty="0"/>
          </a:p>
        </p:txBody>
      </p:sp>
      <p:sp>
        <p:nvSpPr>
          <p:cNvPr id="8" name="Footer Placeholder 7"/>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85422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pSp>
        <p:nvGrpSpPr>
          <p:cNvPr id="12" name="Group 11"/>
          <p:cNvGrpSpPr/>
          <p:nvPr/>
        </p:nvGrpSpPr>
        <p:grpSpPr>
          <a:xfrm>
            <a:off x="1101436" y="3158837"/>
            <a:ext cx="446809" cy="332509"/>
            <a:chOff x="1101436" y="3054927"/>
            <a:chExt cx="446809" cy="332509"/>
          </a:xfrm>
        </p:grpSpPr>
        <p:sp>
          <p:nvSpPr>
            <p:cNvPr id="10" name="Oval 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1" name="TextBox 10"/>
            <p:cNvSpPr txBox="1"/>
            <p:nvPr/>
          </p:nvSpPr>
          <p:spPr>
            <a:xfrm>
              <a:off x="1138501" y="3098070"/>
              <a:ext cx="370440" cy="246221"/>
            </a:xfrm>
            <a:prstGeom prst="rect">
              <a:avLst/>
            </a:prstGeom>
            <a:noFill/>
          </p:spPr>
          <p:txBody>
            <a:bodyPr wrap="none" rtlCol="0">
              <a:spAutoFit/>
            </a:bodyPr>
            <a:lstStyle/>
            <a:p>
              <a:pPr algn="ctr"/>
              <a:r>
                <a:rPr lang="en-US" sz="1000" b="1" dirty="0" smtClean="0">
                  <a:latin typeface="Comic Sans MS" panose="030F0702030302020204" pitchFamily="66" charset="0"/>
                </a:rPr>
                <a:t>0/0</a:t>
              </a:r>
              <a:endParaRPr lang="en-US" sz="1000" b="1" dirty="0">
                <a:latin typeface="Comic Sans MS" panose="030F0702030302020204" pitchFamily="66" charset="0"/>
              </a:endParaRPr>
            </a:p>
          </p:txBody>
        </p:sp>
      </p:grpSp>
      <p:grpSp>
        <p:nvGrpSpPr>
          <p:cNvPr id="521" name="Group 520"/>
          <p:cNvGrpSpPr/>
          <p:nvPr/>
        </p:nvGrpSpPr>
        <p:grpSpPr>
          <a:xfrm>
            <a:off x="3625357" y="1342005"/>
            <a:ext cx="4451332" cy="1062355"/>
            <a:chOff x="3625357" y="1238095"/>
            <a:chExt cx="4451332" cy="1062355"/>
          </a:xfrm>
        </p:grpSpPr>
        <p:grpSp>
          <p:nvGrpSpPr>
            <p:cNvPr id="16" name="Group 15"/>
            <p:cNvGrpSpPr/>
            <p:nvPr/>
          </p:nvGrpSpPr>
          <p:grpSpPr>
            <a:xfrm>
              <a:off x="3964182" y="1314292"/>
              <a:ext cx="446809" cy="332509"/>
              <a:chOff x="1101436" y="3054927"/>
              <a:chExt cx="446809" cy="332509"/>
            </a:xfrm>
          </p:grpSpPr>
          <p:sp>
            <p:nvSpPr>
              <p:cNvPr id="17" name="Oval 1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8" name="TextBox 17"/>
              <p:cNvSpPr txBox="1"/>
              <p:nvPr/>
            </p:nvSpPr>
            <p:spPr>
              <a:xfrm>
                <a:off x="1119979" y="3098070"/>
                <a:ext cx="407484" cy="246221"/>
              </a:xfrm>
              <a:prstGeom prst="rect">
                <a:avLst/>
              </a:prstGeom>
              <a:noFill/>
            </p:spPr>
            <p:txBody>
              <a:bodyPr wrap="none" rtlCol="0">
                <a:spAutoFit/>
              </a:bodyPr>
              <a:lstStyle/>
              <a:p>
                <a:pPr algn="ctr"/>
                <a:r>
                  <a:rPr lang="en-US" sz="1000" b="1" dirty="0">
                    <a:latin typeface="Comic Sans MS" panose="030F0702030302020204" pitchFamily="66" charset="0"/>
                  </a:rPr>
                  <a:t>2</a:t>
                </a:r>
                <a:r>
                  <a:rPr lang="en-US" sz="1000" b="1" dirty="0" smtClean="0">
                    <a:latin typeface="Comic Sans MS" panose="030F0702030302020204" pitchFamily="66" charset="0"/>
                  </a:rPr>
                  <a:t>/1</a:t>
                </a:r>
                <a:endParaRPr lang="en-US" sz="1000" b="1" dirty="0">
                  <a:latin typeface="Comic Sans MS" panose="030F0702030302020204" pitchFamily="66" charset="0"/>
                </a:endParaRPr>
              </a:p>
            </p:txBody>
          </p:sp>
        </p:grpSp>
        <p:grpSp>
          <p:nvGrpSpPr>
            <p:cNvPr id="19" name="Group 18"/>
            <p:cNvGrpSpPr/>
            <p:nvPr/>
          </p:nvGrpSpPr>
          <p:grpSpPr>
            <a:xfrm>
              <a:off x="3625357" y="1592964"/>
              <a:ext cx="446809" cy="332509"/>
              <a:chOff x="1101436" y="3054927"/>
              <a:chExt cx="446809" cy="332509"/>
            </a:xfrm>
          </p:grpSpPr>
          <p:sp>
            <p:nvSpPr>
              <p:cNvPr id="20" name="Oval 1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1" name="TextBox 20"/>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3/1</a:t>
                </a:r>
                <a:endParaRPr lang="en-US" sz="1000" b="1" dirty="0">
                  <a:latin typeface="Comic Sans MS" panose="030F0702030302020204" pitchFamily="66" charset="0"/>
                </a:endParaRPr>
              </a:p>
            </p:txBody>
          </p:sp>
        </p:grpSp>
        <p:grpSp>
          <p:nvGrpSpPr>
            <p:cNvPr id="22" name="Group 21"/>
            <p:cNvGrpSpPr/>
            <p:nvPr/>
          </p:nvGrpSpPr>
          <p:grpSpPr>
            <a:xfrm>
              <a:off x="3920378" y="1867196"/>
              <a:ext cx="446809" cy="332509"/>
              <a:chOff x="1101436" y="3054927"/>
              <a:chExt cx="446809" cy="332509"/>
            </a:xfrm>
          </p:grpSpPr>
          <p:sp>
            <p:nvSpPr>
              <p:cNvPr id="23" name="Oval 2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4" name="TextBox 23"/>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4/1</a:t>
                </a:r>
                <a:endParaRPr lang="en-US" sz="1000" b="1" dirty="0">
                  <a:latin typeface="Comic Sans MS" panose="030F0702030302020204" pitchFamily="66" charset="0"/>
                </a:endParaRPr>
              </a:p>
            </p:txBody>
          </p:sp>
        </p:grpSp>
        <p:grpSp>
          <p:nvGrpSpPr>
            <p:cNvPr id="25" name="Group 24"/>
            <p:cNvGrpSpPr/>
            <p:nvPr/>
          </p:nvGrpSpPr>
          <p:grpSpPr>
            <a:xfrm>
              <a:off x="4377578" y="1608700"/>
              <a:ext cx="446809" cy="332509"/>
              <a:chOff x="1215737" y="3054927"/>
              <a:chExt cx="446809" cy="332509"/>
            </a:xfrm>
          </p:grpSpPr>
          <p:sp>
            <p:nvSpPr>
              <p:cNvPr id="26" name="Oval 25"/>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7" name="TextBox 26"/>
              <p:cNvSpPr txBox="1"/>
              <p:nvPr/>
            </p:nvSpPr>
            <p:spPr>
              <a:xfrm>
                <a:off x="1244671"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5/1</a:t>
                </a:r>
                <a:endParaRPr lang="en-US" sz="1000" b="1" dirty="0">
                  <a:latin typeface="Comic Sans MS" panose="030F0702030302020204" pitchFamily="66" charset="0"/>
                </a:endParaRPr>
              </a:p>
            </p:txBody>
          </p:sp>
        </p:grpSp>
        <p:grpSp>
          <p:nvGrpSpPr>
            <p:cNvPr id="28" name="Group 27"/>
            <p:cNvGrpSpPr/>
            <p:nvPr/>
          </p:nvGrpSpPr>
          <p:grpSpPr>
            <a:xfrm>
              <a:off x="4542609" y="1941210"/>
              <a:ext cx="446809" cy="332509"/>
              <a:chOff x="1101436" y="3054927"/>
              <a:chExt cx="446809" cy="332509"/>
            </a:xfrm>
          </p:grpSpPr>
          <p:sp>
            <p:nvSpPr>
              <p:cNvPr id="29" name="Oval 2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0" name="TextBox 29"/>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6/1</a:t>
                </a:r>
                <a:endParaRPr lang="en-US" sz="1000" b="1" dirty="0">
                  <a:latin typeface="Comic Sans MS" panose="030F0702030302020204" pitchFamily="66" charset="0"/>
                </a:endParaRPr>
              </a:p>
            </p:txBody>
          </p:sp>
        </p:grpSp>
        <p:grpSp>
          <p:nvGrpSpPr>
            <p:cNvPr id="31" name="Group 30"/>
            <p:cNvGrpSpPr/>
            <p:nvPr/>
          </p:nvGrpSpPr>
          <p:grpSpPr>
            <a:xfrm>
              <a:off x="4736573" y="1342303"/>
              <a:ext cx="446809" cy="332509"/>
              <a:chOff x="1101436" y="3054927"/>
              <a:chExt cx="446809" cy="332509"/>
            </a:xfrm>
          </p:grpSpPr>
          <p:sp>
            <p:nvSpPr>
              <p:cNvPr id="32" name="Oval 3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3" name="TextBox 32"/>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7/1</a:t>
                </a:r>
                <a:endParaRPr lang="en-US" sz="1000" b="1" dirty="0">
                  <a:latin typeface="Comic Sans MS" panose="030F0702030302020204" pitchFamily="66" charset="0"/>
                </a:endParaRPr>
              </a:p>
            </p:txBody>
          </p:sp>
        </p:grpSp>
        <p:grpSp>
          <p:nvGrpSpPr>
            <p:cNvPr id="34" name="Group 33"/>
            <p:cNvGrpSpPr/>
            <p:nvPr/>
          </p:nvGrpSpPr>
          <p:grpSpPr>
            <a:xfrm>
              <a:off x="4953049" y="1680160"/>
              <a:ext cx="446809" cy="332509"/>
              <a:chOff x="1101436" y="3054927"/>
              <a:chExt cx="446809" cy="332509"/>
            </a:xfrm>
          </p:grpSpPr>
          <p:sp>
            <p:nvSpPr>
              <p:cNvPr id="35" name="Oval 3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 name="TextBox 35"/>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8/1</a:t>
                </a:r>
                <a:endParaRPr lang="en-US" sz="1000" b="1" dirty="0">
                  <a:latin typeface="Comic Sans MS" panose="030F0702030302020204" pitchFamily="66" charset="0"/>
                </a:endParaRPr>
              </a:p>
            </p:txBody>
          </p:sp>
        </p:grpSp>
        <p:grpSp>
          <p:nvGrpSpPr>
            <p:cNvPr id="37" name="Group 36"/>
            <p:cNvGrpSpPr/>
            <p:nvPr/>
          </p:nvGrpSpPr>
          <p:grpSpPr>
            <a:xfrm>
              <a:off x="5417783" y="1910341"/>
              <a:ext cx="446809" cy="332509"/>
              <a:chOff x="1101436" y="3054927"/>
              <a:chExt cx="446809" cy="332509"/>
            </a:xfrm>
          </p:grpSpPr>
          <p:sp>
            <p:nvSpPr>
              <p:cNvPr id="38" name="Oval 3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 name="TextBox 38"/>
              <p:cNvSpPr txBox="1"/>
              <p:nvPr/>
            </p:nvSpPr>
            <p:spPr>
              <a:xfrm>
                <a:off x="1119979" y="3098070"/>
                <a:ext cx="407484" cy="246221"/>
              </a:xfrm>
              <a:prstGeom prst="rect">
                <a:avLst/>
              </a:prstGeom>
              <a:noFill/>
            </p:spPr>
            <p:txBody>
              <a:bodyPr wrap="none" rtlCol="0">
                <a:spAutoFit/>
              </a:bodyPr>
              <a:lstStyle/>
              <a:p>
                <a:pPr algn="ctr"/>
                <a:r>
                  <a:rPr lang="en-US" sz="1000" b="1" dirty="0" smtClean="0">
                    <a:latin typeface="Comic Sans MS" panose="030F0702030302020204" pitchFamily="66" charset="0"/>
                  </a:rPr>
                  <a:t>9/1</a:t>
                </a:r>
                <a:endParaRPr lang="en-US" sz="1000" b="1" dirty="0">
                  <a:latin typeface="Comic Sans MS" panose="030F0702030302020204" pitchFamily="66" charset="0"/>
                </a:endParaRPr>
              </a:p>
            </p:txBody>
          </p:sp>
        </p:grpSp>
        <p:grpSp>
          <p:nvGrpSpPr>
            <p:cNvPr id="40" name="Group 39"/>
            <p:cNvGrpSpPr/>
            <p:nvPr/>
          </p:nvGrpSpPr>
          <p:grpSpPr>
            <a:xfrm>
              <a:off x="5388952" y="1383561"/>
              <a:ext cx="486031" cy="332509"/>
              <a:chOff x="1080706" y="3054927"/>
              <a:chExt cx="486031" cy="332509"/>
            </a:xfrm>
          </p:grpSpPr>
          <p:sp>
            <p:nvSpPr>
              <p:cNvPr id="41" name="Oval 4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2" name="TextBox 41"/>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10/1</a:t>
                </a:r>
                <a:endParaRPr lang="en-US" sz="1000" b="1" dirty="0">
                  <a:latin typeface="Comic Sans MS" panose="030F0702030302020204" pitchFamily="66" charset="0"/>
                </a:endParaRPr>
              </a:p>
            </p:txBody>
          </p:sp>
        </p:grpSp>
        <p:grpSp>
          <p:nvGrpSpPr>
            <p:cNvPr id="43" name="Group 42"/>
            <p:cNvGrpSpPr/>
            <p:nvPr/>
          </p:nvGrpSpPr>
          <p:grpSpPr>
            <a:xfrm>
              <a:off x="6150901" y="1967941"/>
              <a:ext cx="486031" cy="332509"/>
              <a:chOff x="1080706" y="3054927"/>
              <a:chExt cx="486031" cy="332509"/>
            </a:xfrm>
          </p:grpSpPr>
          <p:sp>
            <p:nvSpPr>
              <p:cNvPr id="44" name="Oval 4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5" name="TextBox 44"/>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11/1</a:t>
                </a:r>
                <a:endParaRPr lang="en-US" sz="1000" b="1" dirty="0">
                  <a:latin typeface="Comic Sans MS" panose="030F0702030302020204" pitchFamily="66" charset="0"/>
                </a:endParaRPr>
              </a:p>
            </p:txBody>
          </p:sp>
        </p:grpSp>
        <p:grpSp>
          <p:nvGrpSpPr>
            <p:cNvPr id="46" name="Group 45"/>
            <p:cNvGrpSpPr/>
            <p:nvPr/>
          </p:nvGrpSpPr>
          <p:grpSpPr>
            <a:xfrm>
              <a:off x="5796488" y="1629485"/>
              <a:ext cx="488321" cy="332509"/>
              <a:chOff x="1195007" y="3054927"/>
              <a:chExt cx="488321" cy="332509"/>
            </a:xfrm>
          </p:grpSpPr>
          <p:sp>
            <p:nvSpPr>
              <p:cNvPr id="47" name="Oval 46"/>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 name="TextBox 47"/>
              <p:cNvSpPr txBox="1"/>
              <p:nvPr/>
            </p:nvSpPr>
            <p:spPr>
              <a:xfrm>
                <a:off x="1195007"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12/1</a:t>
                </a:r>
                <a:endParaRPr lang="en-US" sz="1000" b="1" dirty="0">
                  <a:latin typeface="Comic Sans MS" panose="030F0702030302020204" pitchFamily="66" charset="0"/>
                </a:endParaRPr>
              </a:p>
            </p:txBody>
          </p:sp>
        </p:grpSp>
        <p:grpSp>
          <p:nvGrpSpPr>
            <p:cNvPr id="49" name="Group 48"/>
            <p:cNvGrpSpPr/>
            <p:nvPr/>
          </p:nvGrpSpPr>
          <p:grpSpPr>
            <a:xfrm>
              <a:off x="5997940" y="1238095"/>
              <a:ext cx="486031" cy="332509"/>
              <a:chOff x="1080706" y="3054927"/>
              <a:chExt cx="486031" cy="332509"/>
            </a:xfrm>
          </p:grpSpPr>
          <p:sp>
            <p:nvSpPr>
              <p:cNvPr id="50" name="Oval 4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 name="TextBox 50"/>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13/1</a:t>
                </a:r>
                <a:endParaRPr lang="en-US" sz="1000" b="1" dirty="0">
                  <a:latin typeface="Comic Sans MS" panose="030F0702030302020204" pitchFamily="66" charset="0"/>
                </a:endParaRPr>
              </a:p>
            </p:txBody>
          </p:sp>
        </p:grpSp>
        <p:grpSp>
          <p:nvGrpSpPr>
            <p:cNvPr id="52" name="Group 51"/>
            <p:cNvGrpSpPr/>
            <p:nvPr/>
          </p:nvGrpSpPr>
          <p:grpSpPr>
            <a:xfrm>
              <a:off x="6331623" y="1557051"/>
              <a:ext cx="486031" cy="332509"/>
              <a:chOff x="1080706" y="3054927"/>
              <a:chExt cx="486031" cy="332509"/>
            </a:xfrm>
          </p:grpSpPr>
          <p:sp>
            <p:nvSpPr>
              <p:cNvPr id="53" name="Oval 5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4" name="TextBox 53"/>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14/1</a:t>
                </a:r>
                <a:endParaRPr lang="en-US" sz="1000" b="1" dirty="0">
                  <a:latin typeface="Comic Sans MS" panose="030F0702030302020204" pitchFamily="66" charset="0"/>
                </a:endParaRPr>
              </a:p>
            </p:txBody>
          </p:sp>
        </p:grpSp>
        <p:grpSp>
          <p:nvGrpSpPr>
            <p:cNvPr id="55" name="Group 54"/>
            <p:cNvGrpSpPr/>
            <p:nvPr/>
          </p:nvGrpSpPr>
          <p:grpSpPr>
            <a:xfrm>
              <a:off x="6911225" y="1385446"/>
              <a:ext cx="486031" cy="332509"/>
              <a:chOff x="1080706" y="3054927"/>
              <a:chExt cx="486031" cy="332509"/>
            </a:xfrm>
          </p:grpSpPr>
          <p:sp>
            <p:nvSpPr>
              <p:cNvPr id="56" name="Oval 5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7" name="TextBox 56"/>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15/1</a:t>
                </a:r>
                <a:endParaRPr lang="en-US" sz="1000" b="1" dirty="0">
                  <a:latin typeface="Comic Sans MS" panose="030F0702030302020204" pitchFamily="66" charset="0"/>
                </a:endParaRPr>
              </a:p>
            </p:txBody>
          </p:sp>
        </p:grpSp>
        <p:grpSp>
          <p:nvGrpSpPr>
            <p:cNvPr id="58" name="Group 57"/>
            <p:cNvGrpSpPr/>
            <p:nvPr/>
          </p:nvGrpSpPr>
          <p:grpSpPr>
            <a:xfrm>
              <a:off x="6921564" y="1787232"/>
              <a:ext cx="486031" cy="332509"/>
              <a:chOff x="1080706" y="3054927"/>
              <a:chExt cx="486031" cy="332509"/>
            </a:xfrm>
          </p:grpSpPr>
          <p:sp>
            <p:nvSpPr>
              <p:cNvPr id="59" name="Oval 5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0" name="TextBox 59"/>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16/1</a:t>
                </a:r>
                <a:endParaRPr lang="en-US" sz="1000" b="1" dirty="0">
                  <a:latin typeface="Comic Sans MS" panose="030F0702030302020204" pitchFamily="66" charset="0"/>
                </a:endParaRPr>
              </a:p>
            </p:txBody>
          </p:sp>
        </p:grpSp>
        <p:grpSp>
          <p:nvGrpSpPr>
            <p:cNvPr id="61" name="Group 60"/>
            <p:cNvGrpSpPr/>
            <p:nvPr/>
          </p:nvGrpSpPr>
          <p:grpSpPr>
            <a:xfrm>
              <a:off x="7459654" y="1469852"/>
              <a:ext cx="486031" cy="332509"/>
              <a:chOff x="1080706" y="3054927"/>
              <a:chExt cx="486031" cy="332509"/>
            </a:xfrm>
          </p:grpSpPr>
          <p:sp>
            <p:nvSpPr>
              <p:cNvPr id="62" name="Oval 6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3" name="TextBox 62"/>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17/1</a:t>
                </a:r>
                <a:endParaRPr lang="en-US" sz="1000" b="1" dirty="0">
                  <a:latin typeface="Comic Sans MS" panose="030F0702030302020204" pitchFamily="66" charset="0"/>
                </a:endParaRPr>
              </a:p>
            </p:txBody>
          </p:sp>
        </p:grpSp>
        <p:grpSp>
          <p:nvGrpSpPr>
            <p:cNvPr id="64" name="Group 63"/>
            <p:cNvGrpSpPr/>
            <p:nvPr/>
          </p:nvGrpSpPr>
          <p:grpSpPr>
            <a:xfrm>
              <a:off x="7590658" y="1821563"/>
              <a:ext cx="486031" cy="332509"/>
              <a:chOff x="1080706" y="3054927"/>
              <a:chExt cx="486031" cy="332509"/>
            </a:xfrm>
          </p:grpSpPr>
          <p:sp>
            <p:nvSpPr>
              <p:cNvPr id="65" name="Oval 6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66" name="TextBox 65"/>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18/1</a:t>
                </a:r>
                <a:endParaRPr lang="en-US" sz="1000" b="1" dirty="0">
                  <a:latin typeface="Comic Sans MS" panose="030F0702030302020204" pitchFamily="66" charset="0"/>
                </a:endParaRPr>
              </a:p>
            </p:txBody>
          </p:sp>
        </p:grpSp>
      </p:grpSp>
      <p:grpSp>
        <p:nvGrpSpPr>
          <p:cNvPr id="234" name="Group 233"/>
          <p:cNvGrpSpPr/>
          <p:nvPr/>
        </p:nvGrpSpPr>
        <p:grpSpPr>
          <a:xfrm>
            <a:off x="3586084" y="4854153"/>
            <a:ext cx="564578" cy="332509"/>
            <a:chOff x="1041433" y="3054927"/>
            <a:chExt cx="564578" cy="332509"/>
          </a:xfrm>
        </p:grpSpPr>
        <p:sp>
          <p:nvSpPr>
            <p:cNvPr id="280" name="Oval 27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81" name="TextBox 28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50/49</a:t>
              </a:r>
              <a:endParaRPr lang="en-US" sz="1000" b="1" dirty="0">
                <a:latin typeface="Comic Sans MS" panose="030F0702030302020204" pitchFamily="66" charset="0"/>
              </a:endParaRPr>
            </a:p>
          </p:txBody>
        </p:sp>
      </p:grpSp>
      <p:grpSp>
        <p:nvGrpSpPr>
          <p:cNvPr id="523" name="Group 522"/>
          <p:cNvGrpSpPr/>
          <p:nvPr/>
        </p:nvGrpSpPr>
        <p:grpSpPr>
          <a:xfrm>
            <a:off x="3586084" y="3738852"/>
            <a:ext cx="2756439" cy="959427"/>
            <a:chOff x="3586084" y="3634942"/>
            <a:chExt cx="2756439" cy="959427"/>
          </a:xfrm>
        </p:grpSpPr>
        <p:grpSp>
          <p:nvGrpSpPr>
            <p:cNvPr id="399" name="Group 398"/>
            <p:cNvGrpSpPr/>
            <p:nvPr/>
          </p:nvGrpSpPr>
          <p:grpSpPr>
            <a:xfrm>
              <a:off x="3924909" y="3634942"/>
              <a:ext cx="564578" cy="332509"/>
              <a:chOff x="1041433" y="3054927"/>
              <a:chExt cx="564578" cy="332509"/>
            </a:xfrm>
          </p:grpSpPr>
          <p:sp>
            <p:nvSpPr>
              <p:cNvPr id="448" name="Oval 44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9" name="TextBox 44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41/38</a:t>
                </a:r>
                <a:endParaRPr lang="en-US" sz="1000" b="1" dirty="0">
                  <a:latin typeface="Comic Sans MS" panose="030F0702030302020204" pitchFamily="66" charset="0"/>
                </a:endParaRPr>
              </a:p>
            </p:txBody>
          </p:sp>
        </p:grpSp>
        <p:grpSp>
          <p:nvGrpSpPr>
            <p:cNvPr id="400" name="Group 399"/>
            <p:cNvGrpSpPr/>
            <p:nvPr/>
          </p:nvGrpSpPr>
          <p:grpSpPr>
            <a:xfrm>
              <a:off x="3586084" y="3913614"/>
              <a:ext cx="564578" cy="332509"/>
              <a:chOff x="1041433" y="3054927"/>
              <a:chExt cx="564578" cy="332509"/>
            </a:xfrm>
          </p:grpSpPr>
          <p:sp>
            <p:nvSpPr>
              <p:cNvPr id="446" name="Oval 44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7" name="TextBox 44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39/38</a:t>
                </a:r>
                <a:endParaRPr lang="en-US" sz="1000" b="1" dirty="0">
                  <a:latin typeface="Comic Sans MS" panose="030F0702030302020204" pitchFamily="66" charset="0"/>
                </a:endParaRPr>
              </a:p>
            </p:txBody>
          </p:sp>
        </p:grpSp>
        <p:grpSp>
          <p:nvGrpSpPr>
            <p:cNvPr id="401" name="Group 400"/>
            <p:cNvGrpSpPr/>
            <p:nvPr/>
          </p:nvGrpSpPr>
          <p:grpSpPr>
            <a:xfrm>
              <a:off x="3881105" y="4187846"/>
              <a:ext cx="564578" cy="332509"/>
              <a:chOff x="1041433" y="3054927"/>
              <a:chExt cx="564578" cy="332509"/>
            </a:xfrm>
          </p:grpSpPr>
          <p:sp>
            <p:nvSpPr>
              <p:cNvPr id="444" name="Oval 44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5" name="TextBox 44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40/38</a:t>
                </a:r>
                <a:endParaRPr lang="en-US" sz="1000" b="1" dirty="0">
                  <a:latin typeface="Comic Sans MS" panose="030F0702030302020204" pitchFamily="66" charset="0"/>
                </a:endParaRPr>
              </a:p>
            </p:txBody>
          </p:sp>
        </p:grpSp>
        <p:grpSp>
          <p:nvGrpSpPr>
            <p:cNvPr id="402" name="Group 401"/>
            <p:cNvGrpSpPr/>
            <p:nvPr/>
          </p:nvGrpSpPr>
          <p:grpSpPr>
            <a:xfrm>
              <a:off x="4348696" y="3929350"/>
              <a:ext cx="564578" cy="332509"/>
              <a:chOff x="1166125" y="3054927"/>
              <a:chExt cx="564578" cy="332509"/>
            </a:xfrm>
          </p:grpSpPr>
          <p:sp>
            <p:nvSpPr>
              <p:cNvPr id="442" name="Oval 441"/>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3" name="TextBox 442"/>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42/38</a:t>
                </a:r>
                <a:endParaRPr lang="en-US" sz="1000" b="1" dirty="0">
                  <a:latin typeface="Comic Sans MS" panose="030F0702030302020204" pitchFamily="66" charset="0"/>
                </a:endParaRPr>
              </a:p>
            </p:txBody>
          </p:sp>
        </p:grpSp>
        <p:grpSp>
          <p:nvGrpSpPr>
            <p:cNvPr id="403" name="Group 402"/>
            <p:cNvGrpSpPr/>
            <p:nvPr/>
          </p:nvGrpSpPr>
          <p:grpSpPr>
            <a:xfrm>
              <a:off x="4503336" y="4261860"/>
              <a:ext cx="564578" cy="332509"/>
              <a:chOff x="1041433" y="3054927"/>
              <a:chExt cx="564578" cy="332509"/>
            </a:xfrm>
          </p:grpSpPr>
          <p:sp>
            <p:nvSpPr>
              <p:cNvPr id="440" name="Oval 43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41" name="TextBox 44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43/38</a:t>
                </a:r>
                <a:endParaRPr lang="en-US" sz="1000" b="1" dirty="0">
                  <a:latin typeface="Comic Sans MS" panose="030F0702030302020204" pitchFamily="66" charset="0"/>
                </a:endParaRPr>
              </a:p>
            </p:txBody>
          </p:sp>
        </p:grpSp>
        <p:grpSp>
          <p:nvGrpSpPr>
            <p:cNvPr id="404" name="Group 403"/>
            <p:cNvGrpSpPr/>
            <p:nvPr/>
          </p:nvGrpSpPr>
          <p:grpSpPr>
            <a:xfrm>
              <a:off x="4697300" y="3662953"/>
              <a:ext cx="564578" cy="332509"/>
              <a:chOff x="1041433" y="3054927"/>
              <a:chExt cx="564578" cy="332509"/>
            </a:xfrm>
          </p:grpSpPr>
          <p:sp>
            <p:nvSpPr>
              <p:cNvPr id="438" name="Oval 43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9" name="TextBox 43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44/38</a:t>
                </a:r>
                <a:endParaRPr lang="en-US" sz="1000" b="1" dirty="0">
                  <a:latin typeface="Comic Sans MS" panose="030F0702030302020204" pitchFamily="66" charset="0"/>
                </a:endParaRPr>
              </a:p>
            </p:txBody>
          </p:sp>
        </p:grpSp>
        <p:grpSp>
          <p:nvGrpSpPr>
            <p:cNvPr id="405" name="Group 404"/>
            <p:cNvGrpSpPr/>
            <p:nvPr/>
          </p:nvGrpSpPr>
          <p:grpSpPr>
            <a:xfrm>
              <a:off x="4913776" y="4000810"/>
              <a:ext cx="564578" cy="332509"/>
              <a:chOff x="1041433" y="3054927"/>
              <a:chExt cx="564578" cy="332509"/>
            </a:xfrm>
          </p:grpSpPr>
          <p:sp>
            <p:nvSpPr>
              <p:cNvPr id="436" name="Oval 43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7" name="TextBox 43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45/38</a:t>
                </a:r>
                <a:endParaRPr lang="en-US" sz="1000" b="1" dirty="0">
                  <a:latin typeface="Comic Sans MS" panose="030F0702030302020204" pitchFamily="66" charset="0"/>
                </a:endParaRPr>
              </a:p>
            </p:txBody>
          </p:sp>
        </p:grpSp>
        <p:grpSp>
          <p:nvGrpSpPr>
            <p:cNvPr id="406" name="Group 405"/>
            <p:cNvGrpSpPr/>
            <p:nvPr/>
          </p:nvGrpSpPr>
          <p:grpSpPr>
            <a:xfrm>
              <a:off x="5378510" y="4230991"/>
              <a:ext cx="564578" cy="332509"/>
              <a:chOff x="1041433" y="3054927"/>
              <a:chExt cx="564578" cy="332509"/>
            </a:xfrm>
          </p:grpSpPr>
          <p:sp>
            <p:nvSpPr>
              <p:cNvPr id="434" name="Oval 43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5" name="TextBox 43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47/38</a:t>
                </a:r>
                <a:endParaRPr lang="en-US" sz="1000" b="1" dirty="0">
                  <a:latin typeface="Comic Sans MS" panose="030F0702030302020204" pitchFamily="66" charset="0"/>
                </a:endParaRPr>
              </a:p>
            </p:txBody>
          </p:sp>
        </p:grpSp>
        <p:grpSp>
          <p:nvGrpSpPr>
            <p:cNvPr id="407" name="Group 406"/>
            <p:cNvGrpSpPr/>
            <p:nvPr/>
          </p:nvGrpSpPr>
          <p:grpSpPr>
            <a:xfrm>
              <a:off x="5370409" y="3704211"/>
              <a:ext cx="564578" cy="332509"/>
              <a:chOff x="1041433" y="3054927"/>
              <a:chExt cx="564578" cy="332509"/>
            </a:xfrm>
          </p:grpSpPr>
          <p:sp>
            <p:nvSpPr>
              <p:cNvPr id="432" name="Oval 43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33" name="TextBox 43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46/38</a:t>
                </a:r>
                <a:endParaRPr lang="en-US" sz="1000" b="1" dirty="0">
                  <a:latin typeface="Comic Sans MS" panose="030F0702030302020204" pitchFamily="66" charset="0"/>
                </a:endParaRPr>
              </a:p>
            </p:txBody>
          </p:sp>
        </p:grpSp>
        <p:grpSp>
          <p:nvGrpSpPr>
            <p:cNvPr id="409" name="Group 408"/>
            <p:cNvGrpSpPr/>
            <p:nvPr/>
          </p:nvGrpSpPr>
          <p:grpSpPr>
            <a:xfrm>
              <a:off x="5777945" y="3950135"/>
              <a:ext cx="564578" cy="332509"/>
              <a:chOff x="1155734" y="3054927"/>
              <a:chExt cx="564578" cy="332509"/>
            </a:xfrm>
          </p:grpSpPr>
          <p:sp>
            <p:nvSpPr>
              <p:cNvPr id="428" name="Oval 427"/>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29" name="TextBox 428"/>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48/38</a:t>
                </a:r>
                <a:endParaRPr lang="en-US" sz="1000" b="1" dirty="0">
                  <a:latin typeface="Comic Sans MS" panose="030F0702030302020204" pitchFamily="66" charset="0"/>
                </a:endParaRPr>
              </a:p>
            </p:txBody>
          </p:sp>
        </p:grpSp>
      </p:grpSp>
      <p:grpSp>
        <p:nvGrpSpPr>
          <p:cNvPr id="520" name="Group 519"/>
          <p:cNvGrpSpPr/>
          <p:nvPr/>
        </p:nvGrpSpPr>
        <p:grpSpPr>
          <a:xfrm>
            <a:off x="2362250" y="1565561"/>
            <a:ext cx="486031" cy="4301867"/>
            <a:chOff x="2362250" y="1461651"/>
            <a:chExt cx="486031" cy="4301867"/>
          </a:xfrm>
        </p:grpSpPr>
        <p:grpSp>
          <p:nvGrpSpPr>
            <p:cNvPr id="13" name="Group 12"/>
            <p:cNvGrpSpPr/>
            <p:nvPr/>
          </p:nvGrpSpPr>
          <p:grpSpPr>
            <a:xfrm>
              <a:off x="2362250" y="1461651"/>
              <a:ext cx="446809" cy="332509"/>
              <a:chOff x="1101436" y="3054927"/>
              <a:chExt cx="446809" cy="332509"/>
            </a:xfrm>
          </p:grpSpPr>
          <p:sp>
            <p:nvSpPr>
              <p:cNvPr id="14" name="Oval 1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15" name="TextBox 14"/>
              <p:cNvSpPr txBox="1"/>
              <p:nvPr/>
            </p:nvSpPr>
            <p:spPr>
              <a:xfrm>
                <a:off x="1119979" y="3098070"/>
                <a:ext cx="407484" cy="246221"/>
              </a:xfrm>
              <a:prstGeom prst="rect">
                <a:avLst/>
              </a:prstGeom>
              <a:noFill/>
            </p:spPr>
            <p:txBody>
              <a:bodyPr wrap="none" rtlCol="0">
                <a:spAutoFit/>
              </a:bodyPr>
              <a:lstStyle/>
              <a:p>
                <a:pPr algn="ctr"/>
                <a:r>
                  <a:rPr lang="en-US" sz="1000" b="1" dirty="0">
                    <a:latin typeface="Comic Sans MS" panose="030F0702030302020204" pitchFamily="66" charset="0"/>
                  </a:rPr>
                  <a:t>1</a:t>
                </a:r>
                <a:r>
                  <a:rPr lang="en-US" sz="1000" b="1" dirty="0" smtClean="0">
                    <a:latin typeface="Comic Sans MS" panose="030F0702030302020204" pitchFamily="66" charset="0"/>
                  </a:rPr>
                  <a:t>/0</a:t>
                </a:r>
                <a:endParaRPr lang="en-US" sz="1000" b="1" dirty="0">
                  <a:latin typeface="Comic Sans MS" panose="030F0702030302020204" pitchFamily="66" charset="0"/>
                </a:endParaRPr>
              </a:p>
            </p:txBody>
          </p:sp>
        </p:grpSp>
        <p:grpSp>
          <p:nvGrpSpPr>
            <p:cNvPr id="232" name="Group 231"/>
            <p:cNvGrpSpPr/>
            <p:nvPr/>
          </p:nvGrpSpPr>
          <p:grpSpPr>
            <a:xfrm>
              <a:off x="2362250" y="4750243"/>
              <a:ext cx="486031" cy="332509"/>
              <a:chOff x="1080706" y="3054927"/>
              <a:chExt cx="486031" cy="332509"/>
            </a:xfrm>
          </p:grpSpPr>
          <p:sp>
            <p:nvSpPr>
              <p:cNvPr id="284" name="Oval 28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285" name="TextBox 284"/>
              <p:cNvSpPr txBox="1"/>
              <p:nvPr/>
            </p:nvSpPr>
            <p:spPr>
              <a:xfrm>
                <a:off x="1080706" y="3098070"/>
                <a:ext cx="486031" cy="246221"/>
              </a:xfrm>
              <a:prstGeom prst="rect">
                <a:avLst/>
              </a:prstGeom>
              <a:noFill/>
            </p:spPr>
            <p:txBody>
              <a:bodyPr wrap="none" rtlCol="0">
                <a:spAutoFit/>
              </a:bodyPr>
              <a:lstStyle/>
              <a:p>
                <a:pPr algn="ctr"/>
                <a:r>
                  <a:rPr lang="en-US" sz="1000" b="1" dirty="0">
                    <a:latin typeface="Comic Sans MS" panose="030F0702030302020204" pitchFamily="66" charset="0"/>
                  </a:rPr>
                  <a:t>4</a:t>
                </a:r>
                <a:r>
                  <a:rPr lang="en-US" sz="1000" b="1" dirty="0" smtClean="0">
                    <a:latin typeface="Comic Sans MS" panose="030F0702030302020204" pitchFamily="66" charset="0"/>
                  </a:rPr>
                  <a:t>9/0</a:t>
                </a:r>
                <a:endParaRPr lang="en-US" sz="1000" b="1" dirty="0">
                  <a:latin typeface="Comic Sans MS" panose="030F0702030302020204" pitchFamily="66" charset="0"/>
                </a:endParaRPr>
              </a:p>
            </p:txBody>
          </p:sp>
        </p:grpSp>
        <p:grpSp>
          <p:nvGrpSpPr>
            <p:cNvPr id="343" name="Group 342"/>
            <p:cNvGrpSpPr/>
            <p:nvPr/>
          </p:nvGrpSpPr>
          <p:grpSpPr>
            <a:xfrm>
              <a:off x="2362250" y="2621976"/>
              <a:ext cx="486031" cy="332509"/>
              <a:chOff x="1080706" y="3054927"/>
              <a:chExt cx="486031" cy="332509"/>
            </a:xfrm>
          </p:grpSpPr>
          <p:sp>
            <p:nvSpPr>
              <p:cNvPr id="395" name="Oval 39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6" name="TextBox 395"/>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19/0</a:t>
                </a:r>
                <a:endParaRPr lang="en-US" sz="1000" b="1" dirty="0">
                  <a:latin typeface="Comic Sans MS" panose="030F0702030302020204" pitchFamily="66" charset="0"/>
                </a:endParaRPr>
              </a:p>
            </p:txBody>
          </p:sp>
        </p:grpSp>
        <p:grpSp>
          <p:nvGrpSpPr>
            <p:cNvPr id="398" name="Group 397"/>
            <p:cNvGrpSpPr/>
            <p:nvPr/>
          </p:nvGrpSpPr>
          <p:grpSpPr>
            <a:xfrm>
              <a:off x="2362250" y="3782301"/>
              <a:ext cx="486031" cy="332509"/>
              <a:chOff x="1080706" y="3054927"/>
              <a:chExt cx="486031" cy="332509"/>
            </a:xfrm>
          </p:grpSpPr>
          <p:sp>
            <p:nvSpPr>
              <p:cNvPr id="450" name="Oval 44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51" name="TextBox 450"/>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38/0</a:t>
                </a:r>
                <a:endParaRPr lang="en-US" sz="1000" b="1" dirty="0">
                  <a:latin typeface="Comic Sans MS" panose="030F0702030302020204" pitchFamily="66" charset="0"/>
                </a:endParaRPr>
              </a:p>
            </p:txBody>
          </p:sp>
        </p:grpSp>
        <p:grpSp>
          <p:nvGrpSpPr>
            <p:cNvPr id="454" name="Group 453"/>
            <p:cNvGrpSpPr/>
            <p:nvPr/>
          </p:nvGrpSpPr>
          <p:grpSpPr>
            <a:xfrm>
              <a:off x="2362250" y="5431009"/>
              <a:ext cx="486031" cy="332509"/>
              <a:chOff x="1080706" y="3054927"/>
              <a:chExt cx="486031" cy="332509"/>
            </a:xfrm>
          </p:grpSpPr>
          <p:sp>
            <p:nvSpPr>
              <p:cNvPr id="506" name="Oval 50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7" name="TextBox 506"/>
              <p:cNvSpPr txBox="1"/>
              <p:nvPr/>
            </p:nvSpPr>
            <p:spPr>
              <a:xfrm>
                <a:off x="1080706" y="3098070"/>
                <a:ext cx="486031" cy="246221"/>
              </a:xfrm>
              <a:prstGeom prst="rect">
                <a:avLst/>
              </a:prstGeom>
              <a:noFill/>
            </p:spPr>
            <p:txBody>
              <a:bodyPr wrap="none" rtlCol="0">
                <a:spAutoFit/>
              </a:bodyPr>
              <a:lstStyle/>
              <a:p>
                <a:pPr algn="ctr"/>
                <a:r>
                  <a:rPr lang="en-US" sz="1000" b="1" dirty="0" smtClean="0">
                    <a:latin typeface="Comic Sans MS" panose="030F0702030302020204" pitchFamily="66" charset="0"/>
                  </a:rPr>
                  <a:t>51/0</a:t>
                </a:r>
                <a:endParaRPr lang="en-US" sz="1000" b="1" dirty="0">
                  <a:latin typeface="Comic Sans MS" panose="030F0702030302020204" pitchFamily="66" charset="0"/>
                </a:endParaRPr>
              </a:p>
            </p:txBody>
          </p:sp>
        </p:grpSp>
      </p:grpSp>
      <p:grpSp>
        <p:nvGrpSpPr>
          <p:cNvPr id="522" name="Group 521"/>
          <p:cNvGrpSpPr/>
          <p:nvPr/>
        </p:nvGrpSpPr>
        <p:grpSpPr>
          <a:xfrm>
            <a:off x="3586084" y="2512721"/>
            <a:ext cx="4998534" cy="1051964"/>
            <a:chOff x="3586084" y="2408811"/>
            <a:chExt cx="4998534" cy="1051964"/>
          </a:xfrm>
        </p:grpSpPr>
        <p:grpSp>
          <p:nvGrpSpPr>
            <p:cNvPr id="344" name="Group 343"/>
            <p:cNvGrpSpPr/>
            <p:nvPr/>
          </p:nvGrpSpPr>
          <p:grpSpPr>
            <a:xfrm>
              <a:off x="3924909" y="2474617"/>
              <a:ext cx="564578" cy="332509"/>
              <a:chOff x="1041433" y="3054927"/>
              <a:chExt cx="564578" cy="332509"/>
            </a:xfrm>
          </p:grpSpPr>
          <p:sp>
            <p:nvSpPr>
              <p:cNvPr id="393" name="Oval 39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4" name="TextBox 39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21/19</a:t>
                </a:r>
                <a:endParaRPr lang="en-US" sz="1000" b="1" dirty="0">
                  <a:latin typeface="Comic Sans MS" panose="030F0702030302020204" pitchFamily="66" charset="0"/>
                </a:endParaRPr>
              </a:p>
            </p:txBody>
          </p:sp>
        </p:grpSp>
        <p:grpSp>
          <p:nvGrpSpPr>
            <p:cNvPr id="345" name="Group 344"/>
            <p:cNvGrpSpPr/>
            <p:nvPr/>
          </p:nvGrpSpPr>
          <p:grpSpPr>
            <a:xfrm>
              <a:off x="3586084" y="2753289"/>
              <a:ext cx="564578" cy="332509"/>
              <a:chOff x="1041433" y="3054927"/>
              <a:chExt cx="564578" cy="332509"/>
            </a:xfrm>
          </p:grpSpPr>
          <p:sp>
            <p:nvSpPr>
              <p:cNvPr id="391" name="Oval 39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2" name="TextBox 39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20/19</a:t>
                </a:r>
                <a:endParaRPr lang="en-US" sz="1000" b="1" dirty="0">
                  <a:latin typeface="Comic Sans MS" panose="030F0702030302020204" pitchFamily="66" charset="0"/>
                </a:endParaRPr>
              </a:p>
            </p:txBody>
          </p:sp>
        </p:grpSp>
        <p:grpSp>
          <p:nvGrpSpPr>
            <p:cNvPr id="346" name="Group 345"/>
            <p:cNvGrpSpPr/>
            <p:nvPr/>
          </p:nvGrpSpPr>
          <p:grpSpPr>
            <a:xfrm>
              <a:off x="3881105" y="3027521"/>
              <a:ext cx="564578" cy="332509"/>
              <a:chOff x="1041433" y="3054927"/>
              <a:chExt cx="564578" cy="332509"/>
            </a:xfrm>
          </p:grpSpPr>
          <p:sp>
            <p:nvSpPr>
              <p:cNvPr id="389" name="Oval 38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90" name="TextBox 38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22/19</a:t>
                </a:r>
                <a:endParaRPr lang="en-US" sz="1000" b="1" dirty="0">
                  <a:latin typeface="Comic Sans MS" panose="030F0702030302020204" pitchFamily="66" charset="0"/>
                </a:endParaRPr>
              </a:p>
            </p:txBody>
          </p:sp>
        </p:grpSp>
        <p:grpSp>
          <p:nvGrpSpPr>
            <p:cNvPr id="347" name="Group 346"/>
            <p:cNvGrpSpPr/>
            <p:nvPr/>
          </p:nvGrpSpPr>
          <p:grpSpPr>
            <a:xfrm>
              <a:off x="4348696" y="2769025"/>
              <a:ext cx="564578" cy="332509"/>
              <a:chOff x="1166125" y="3054927"/>
              <a:chExt cx="564578" cy="332509"/>
            </a:xfrm>
          </p:grpSpPr>
          <p:sp>
            <p:nvSpPr>
              <p:cNvPr id="387" name="Oval 386"/>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8" name="TextBox 387"/>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23/19</a:t>
                </a:r>
                <a:endParaRPr lang="en-US" sz="1000" b="1" dirty="0">
                  <a:latin typeface="Comic Sans MS" panose="030F0702030302020204" pitchFamily="66" charset="0"/>
                </a:endParaRPr>
              </a:p>
            </p:txBody>
          </p:sp>
        </p:grpSp>
        <p:grpSp>
          <p:nvGrpSpPr>
            <p:cNvPr id="348" name="Group 347"/>
            <p:cNvGrpSpPr/>
            <p:nvPr/>
          </p:nvGrpSpPr>
          <p:grpSpPr>
            <a:xfrm>
              <a:off x="4503336" y="3101535"/>
              <a:ext cx="564578" cy="332509"/>
              <a:chOff x="1041433" y="3054927"/>
              <a:chExt cx="564578" cy="332509"/>
            </a:xfrm>
          </p:grpSpPr>
          <p:sp>
            <p:nvSpPr>
              <p:cNvPr id="385" name="Oval 38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6" name="TextBox 38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24/19</a:t>
                </a:r>
                <a:endParaRPr lang="en-US" sz="1000" b="1" dirty="0">
                  <a:latin typeface="Comic Sans MS" panose="030F0702030302020204" pitchFamily="66" charset="0"/>
                </a:endParaRPr>
              </a:p>
            </p:txBody>
          </p:sp>
        </p:grpSp>
        <p:grpSp>
          <p:nvGrpSpPr>
            <p:cNvPr id="349" name="Group 348"/>
            <p:cNvGrpSpPr/>
            <p:nvPr/>
          </p:nvGrpSpPr>
          <p:grpSpPr>
            <a:xfrm>
              <a:off x="4697300" y="2502628"/>
              <a:ext cx="564578" cy="332509"/>
              <a:chOff x="1041433" y="3054927"/>
              <a:chExt cx="564578" cy="332509"/>
            </a:xfrm>
          </p:grpSpPr>
          <p:sp>
            <p:nvSpPr>
              <p:cNvPr id="383" name="Oval 38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4" name="TextBox 38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25/19</a:t>
                </a:r>
                <a:endParaRPr lang="en-US" sz="1000" b="1" dirty="0">
                  <a:latin typeface="Comic Sans MS" panose="030F0702030302020204" pitchFamily="66" charset="0"/>
                </a:endParaRPr>
              </a:p>
            </p:txBody>
          </p:sp>
        </p:grpSp>
        <p:grpSp>
          <p:nvGrpSpPr>
            <p:cNvPr id="350" name="Group 349"/>
            <p:cNvGrpSpPr/>
            <p:nvPr/>
          </p:nvGrpSpPr>
          <p:grpSpPr>
            <a:xfrm>
              <a:off x="4913776" y="2840485"/>
              <a:ext cx="564578" cy="332509"/>
              <a:chOff x="1041433" y="3054927"/>
              <a:chExt cx="564578" cy="332509"/>
            </a:xfrm>
          </p:grpSpPr>
          <p:sp>
            <p:nvSpPr>
              <p:cNvPr id="381" name="Oval 38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2" name="TextBox 38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26/19</a:t>
                </a:r>
                <a:endParaRPr lang="en-US" sz="1000" b="1" dirty="0">
                  <a:latin typeface="Comic Sans MS" panose="030F0702030302020204" pitchFamily="66" charset="0"/>
                </a:endParaRPr>
              </a:p>
            </p:txBody>
          </p:sp>
        </p:grpSp>
        <p:grpSp>
          <p:nvGrpSpPr>
            <p:cNvPr id="351" name="Group 350"/>
            <p:cNvGrpSpPr/>
            <p:nvPr/>
          </p:nvGrpSpPr>
          <p:grpSpPr>
            <a:xfrm>
              <a:off x="5378510" y="3070666"/>
              <a:ext cx="564578" cy="332509"/>
              <a:chOff x="1041433" y="3054927"/>
              <a:chExt cx="564578" cy="332509"/>
            </a:xfrm>
          </p:grpSpPr>
          <p:sp>
            <p:nvSpPr>
              <p:cNvPr id="379" name="Oval 37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80" name="TextBox 37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28/19</a:t>
                </a:r>
                <a:endParaRPr lang="en-US" sz="1000" b="1" dirty="0">
                  <a:latin typeface="Comic Sans MS" panose="030F0702030302020204" pitchFamily="66" charset="0"/>
                </a:endParaRPr>
              </a:p>
            </p:txBody>
          </p:sp>
        </p:grpSp>
        <p:grpSp>
          <p:nvGrpSpPr>
            <p:cNvPr id="352" name="Group 351"/>
            <p:cNvGrpSpPr/>
            <p:nvPr/>
          </p:nvGrpSpPr>
          <p:grpSpPr>
            <a:xfrm>
              <a:off x="5370409" y="2543886"/>
              <a:ext cx="564578" cy="332509"/>
              <a:chOff x="1041433" y="3054927"/>
              <a:chExt cx="564578" cy="332509"/>
            </a:xfrm>
          </p:grpSpPr>
          <p:sp>
            <p:nvSpPr>
              <p:cNvPr id="377" name="Oval 37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8" name="TextBox 377"/>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27/19</a:t>
                </a:r>
                <a:endParaRPr lang="en-US" sz="1000" b="1" dirty="0">
                  <a:latin typeface="Comic Sans MS" panose="030F0702030302020204" pitchFamily="66" charset="0"/>
                </a:endParaRPr>
              </a:p>
            </p:txBody>
          </p:sp>
        </p:grpSp>
        <p:grpSp>
          <p:nvGrpSpPr>
            <p:cNvPr id="353" name="Group 352"/>
            <p:cNvGrpSpPr/>
            <p:nvPr/>
          </p:nvGrpSpPr>
          <p:grpSpPr>
            <a:xfrm>
              <a:off x="6121967" y="3128266"/>
              <a:ext cx="564578" cy="332509"/>
              <a:chOff x="1041433" y="3054927"/>
              <a:chExt cx="564578" cy="332509"/>
            </a:xfrm>
          </p:grpSpPr>
          <p:sp>
            <p:nvSpPr>
              <p:cNvPr id="375" name="Oval 37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6" name="TextBox 37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31/19</a:t>
                </a:r>
                <a:endParaRPr lang="en-US" sz="1000" b="1" dirty="0">
                  <a:latin typeface="Comic Sans MS" panose="030F0702030302020204" pitchFamily="66" charset="0"/>
                </a:endParaRPr>
              </a:p>
            </p:txBody>
          </p:sp>
        </p:grpSp>
        <p:grpSp>
          <p:nvGrpSpPr>
            <p:cNvPr id="354" name="Group 353"/>
            <p:cNvGrpSpPr/>
            <p:nvPr/>
          </p:nvGrpSpPr>
          <p:grpSpPr>
            <a:xfrm>
              <a:off x="5777945" y="2789810"/>
              <a:ext cx="564578" cy="332509"/>
              <a:chOff x="1155734" y="3054927"/>
              <a:chExt cx="564578" cy="332509"/>
            </a:xfrm>
          </p:grpSpPr>
          <p:sp>
            <p:nvSpPr>
              <p:cNvPr id="373" name="Oval 372"/>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4" name="TextBox 373"/>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29/19</a:t>
                </a:r>
                <a:endParaRPr lang="en-US" sz="1000" b="1" dirty="0">
                  <a:latin typeface="Comic Sans MS" panose="030F0702030302020204" pitchFamily="66" charset="0"/>
                </a:endParaRPr>
              </a:p>
            </p:txBody>
          </p:sp>
        </p:grpSp>
        <p:grpSp>
          <p:nvGrpSpPr>
            <p:cNvPr id="355" name="Group 354"/>
            <p:cNvGrpSpPr/>
            <p:nvPr/>
          </p:nvGrpSpPr>
          <p:grpSpPr>
            <a:xfrm>
              <a:off x="5989788" y="2408811"/>
              <a:ext cx="564578" cy="332509"/>
              <a:chOff x="1041433" y="3054927"/>
              <a:chExt cx="564578" cy="332509"/>
            </a:xfrm>
          </p:grpSpPr>
          <p:sp>
            <p:nvSpPr>
              <p:cNvPr id="371" name="Oval 37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2" name="TextBox 37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30/19</a:t>
                </a:r>
                <a:endParaRPr lang="en-US" sz="1000" b="1" dirty="0">
                  <a:latin typeface="Comic Sans MS" panose="030F0702030302020204" pitchFamily="66" charset="0"/>
                </a:endParaRPr>
              </a:p>
            </p:txBody>
          </p:sp>
        </p:grpSp>
        <p:grpSp>
          <p:nvGrpSpPr>
            <p:cNvPr id="356" name="Group 355"/>
            <p:cNvGrpSpPr/>
            <p:nvPr/>
          </p:nvGrpSpPr>
          <p:grpSpPr>
            <a:xfrm>
              <a:off x="6313080" y="2717376"/>
              <a:ext cx="564578" cy="332509"/>
              <a:chOff x="1041433" y="3054927"/>
              <a:chExt cx="564578" cy="332509"/>
            </a:xfrm>
          </p:grpSpPr>
          <p:sp>
            <p:nvSpPr>
              <p:cNvPr id="369" name="Oval 36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70" name="TextBox 36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32/19</a:t>
                </a:r>
                <a:endParaRPr lang="en-US" sz="1000" b="1" dirty="0">
                  <a:latin typeface="Comic Sans MS" panose="030F0702030302020204" pitchFamily="66" charset="0"/>
                </a:endParaRPr>
              </a:p>
            </p:txBody>
          </p:sp>
        </p:grpSp>
        <p:grpSp>
          <p:nvGrpSpPr>
            <p:cNvPr id="357" name="Group 356"/>
            <p:cNvGrpSpPr/>
            <p:nvPr/>
          </p:nvGrpSpPr>
          <p:grpSpPr>
            <a:xfrm>
              <a:off x="6892682" y="2545771"/>
              <a:ext cx="564578" cy="332509"/>
              <a:chOff x="1041433" y="3054927"/>
              <a:chExt cx="564578" cy="332509"/>
            </a:xfrm>
          </p:grpSpPr>
          <p:sp>
            <p:nvSpPr>
              <p:cNvPr id="367" name="Oval 366"/>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8" name="TextBox 367"/>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33/19</a:t>
                </a:r>
                <a:endParaRPr lang="en-US" sz="1000" b="1" dirty="0">
                  <a:latin typeface="Comic Sans MS" panose="030F0702030302020204" pitchFamily="66" charset="0"/>
                </a:endParaRPr>
              </a:p>
            </p:txBody>
          </p:sp>
        </p:grpSp>
        <p:grpSp>
          <p:nvGrpSpPr>
            <p:cNvPr id="358" name="Group 357"/>
            <p:cNvGrpSpPr/>
            <p:nvPr/>
          </p:nvGrpSpPr>
          <p:grpSpPr>
            <a:xfrm>
              <a:off x="6903021" y="2947557"/>
              <a:ext cx="564578" cy="332509"/>
              <a:chOff x="1041433" y="3054927"/>
              <a:chExt cx="564578" cy="332509"/>
            </a:xfrm>
          </p:grpSpPr>
          <p:sp>
            <p:nvSpPr>
              <p:cNvPr id="365" name="Oval 36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6" name="TextBox 36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34/19</a:t>
                </a:r>
                <a:endParaRPr lang="en-US" sz="1000" b="1" dirty="0">
                  <a:latin typeface="Comic Sans MS" panose="030F0702030302020204" pitchFamily="66" charset="0"/>
                </a:endParaRPr>
              </a:p>
            </p:txBody>
          </p:sp>
        </p:grpSp>
        <p:grpSp>
          <p:nvGrpSpPr>
            <p:cNvPr id="359" name="Group 358"/>
            <p:cNvGrpSpPr/>
            <p:nvPr/>
          </p:nvGrpSpPr>
          <p:grpSpPr>
            <a:xfrm>
              <a:off x="7441111" y="2630177"/>
              <a:ext cx="564578" cy="332509"/>
              <a:chOff x="1041433" y="3054927"/>
              <a:chExt cx="564578" cy="332509"/>
            </a:xfrm>
          </p:grpSpPr>
          <p:sp>
            <p:nvSpPr>
              <p:cNvPr id="363" name="Oval 362"/>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4" name="TextBox 363"/>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35/19</a:t>
                </a:r>
                <a:endParaRPr lang="en-US" sz="1000" b="1" dirty="0">
                  <a:latin typeface="Comic Sans MS" panose="030F0702030302020204" pitchFamily="66" charset="0"/>
                </a:endParaRPr>
              </a:p>
            </p:txBody>
          </p:sp>
        </p:grpSp>
        <p:grpSp>
          <p:nvGrpSpPr>
            <p:cNvPr id="360" name="Group 359"/>
            <p:cNvGrpSpPr/>
            <p:nvPr/>
          </p:nvGrpSpPr>
          <p:grpSpPr>
            <a:xfrm>
              <a:off x="7572115" y="2981888"/>
              <a:ext cx="564578" cy="332509"/>
              <a:chOff x="1041433" y="3054927"/>
              <a:chExt cx="564578" cy="332509"/>
            </a:xfrm>
          </p:grpSpPr>
          <p:sp>
            <p:nvSpPr>
              <p:cNvPr id="361" name="Oval 360"/>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362" name="TextBox 361"/>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36/19</a:t>
                </a:r>
                <a:endParaRPr lang="en-US" sz="1000" b="1" dirty="0">
                  <a:latin typeface="Comic Sans MS" panose="030F0702030302020204" pitchFamily="66" charset="0"/>
                </a:endParaRPr>
              </a:p>
            </p:txBody>
          </p:sp>
        </p:grpSp>
        <p:grpSp>
          <p:nvGrpSpPr>
            <p:cNvPr id="508" name="Group 507"/>
            <p:cNvGrpSpPr/>
            <p:nvPr/>
          </p:nvGrpSpPr>
          <p:grpSpPr>
            <a:xfrm>
              <a:off x="8020040" y="2656308"/>
              <a:ext cx="564578" cy="332509"/>
              <a:chOff x="1041433" y="3054927"/>
              <a:chExt cx="564578" cy="332509"/>
            </a:xfrm>
          </p:grpSpPr>
          <p:sp>
            <p:nvSpPr>
              <p:cNvPr id="509" name="Oval 508"/>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0" name="TextBox 509"/>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37/19</a:t>
                </a:r>
                <a:endParaRPr lang="en-US" sz="1000" b="1" dirty="0">
                  <a:latin typeface="Comic Sans MS" panose="030F0702030302020204" pitchFamily="66" charset="0"/>
                </a:endParaRPr>
              </a:p>
            </p:txBody>
          </p:sp>
        </p:grpSp>
      </p:grpSp>
      <p:grpSp>
        <p:nvGrpSpPr>
          <p:cNvPr id="524" name="Group 523"/>
          <p:cNvGrpSpPr/>
          <p:nvPr/>
        </p:nvGrpSpPr>
        <p:grpSpPr>
          <a:xfrm>
            <a:off x="3586084" y="5321754"/>
            <a:ext cx="5184393" cy="1082233"/>
            <a:chOff x="3586084" y="5217844"/>
            <a:chExt cx="5184393" cy="1082233"/>
          </a:xfrm>
        </p:grpSpPr>
        <p:grpSp>
          <p:nvGrpSpPr>
            <p:cNvPr id="455" name="Group 454"/>
            <p:cNvGrpSpPr/>
            <p:nvPr/>
          </p:nvGrpSpPr>
          <p:grpSpPr>
            <a:xfrm>
              <a:off x="3924909" y="5283650"/>
              <a:ext cx="564578" cy="332509"/>
              <a:chOff x="1041433" y="3054927"/>
              <a:chExt cx="564578" cy="332509"/>
            </a:xfrm>
          </p:grpSpPr>
          <p:sp>
            <p:nvSpPr>
              <p:cNvPr id="504" name="Oval 50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5" name="TextBox 50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54/51</a:t>
                </a:r>
                <a:endParaRPr lang="en-US" sz="1000" b="1" dirty="0">
                  <a:latin typeface="Comic Sans MS" panose="030F0702030302020204" pitchFamily="66" charset="0"/>
                </a:endParaRPr>
              </a:p>
            </p:txBody>
          </p:sp>
        </p:grpSp>
        <p:grpSp>
          <p:nvGrpSpPr>
            <p:cNvPr id="456" name="Group 455"/>
            <p:cNvGrpSpPr/>
            <p:nvPr/>
          </p:nvGrpSpPr>
          <p:grpSpPr>
            <a:xfrm>
              <a:off x="3586084" y="5562322"/>
              <a:ext cx="564578" cy="332509"/>
              <a:chOff x="1041433" y="3054927"/>
              <a:chExt cx="564578" cy="332509"/>
            </a:xfrm>
          </p:grpSpPr>
          <p:sp>
            <p:nvSpPr>
              <p:cNvPr id="502" name="Oval 50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3" name="TextBox 50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52/51</a:t>
                </a:r>
                <a:endParaRPr lang="en-US" sz="1000" b="1" dirty="0">
                  <a:latin typeface="Comic Sans MS" panose="030F0702030302020204" pitchFamily="66" charset="0"/>
                </a:endParaRPr>
              </a:p>
            </p:txBody>
          </p:sp>
        </p:grpSp>
        <p:grpSp>
          <p:nvGrpSpPr>
            <p:cNvPr id="457" name="Group 456"/>
            <p:cNvGrpSpPr/>
            <p:nvPr/>
          </p:nvGrpSpPr>
          <p:grpSpPr>
            <a:xfrm>
              <a:off x="3881105" y="5836554"/>
              <a:ext cx="564578" cy="332509"/>
              <a:chOff x="1041433" y="3054927"/>
              <a:chExt cx="564578" cy="332509"/>
            </a:xfrm>
          </p:grpSpPr>
          <p:sp>
            <p:nvSpPr>
              <p:cNvPr id="500" name="Oval 49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01" name="TextBox 50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53/51</a:t>
                </a:r>
                <a:endParaRPr lang="en-US" sz="1000" b="1" dirty="0">
                  <a:latin typeface="Comic Sans MS" panose="030F0702030302020204" pitchFamily="66" charset="0"/>
                </a:endParaRPr>
              </a:p>
            </p:txBody>
          </p:sp>
        </p:grpSp>
        <p:grpSp>
          <p:nvGrpSpPr>
            <p:cNvPr id="458" name="Group 457"/>
            <p:cNvGrpSpPr/>
            <p:nvPr/>
          </p:nvGrpSpPr>
          <p:grpSpPr>
            <a:xfrm>
              <a:off x="4348696" y="5578058"/>
              <a:ext cx="564578" cy="332509"/>
              <a:chOff x="1166125" y="3054927"/>
              <a:chExt cx="564578" cy="332509"/>
            </a:xfrm>
          </p:grpSpPr>
          <p:sp>
            <p:nvSpPr>
              <p:cNvPr id="498" name="Oval 497"/>
              <p:cNvSpPr/>
              <p:nvPr/>
            </p:nvSpPr>
            <p:spPr bwMode="auto">
              <a:xfrm>
                <a:off x="1215737"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9" name="TextBox 498"/>
              <p:cNvSpPr txBox="1"/>
              <p:nvPr/>
            </p:nvSpPr>
            <p:spPr>
              <a:xfrm>
                <a:off x="1166125"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55/51</a:t>
                </a:r>
                <a:endParaRPr lang="en-US" sz="1000" b="1" dirty="0">
                  <a:latin typeface="Comic Sans MS" panose="030F0702030302020204" pitchFamily="66" charset="0"/>
                </a:endParaRPr>
              </a:p>
            </p:txBody>
          </p:sp>
        </p:grpSp>
        <p:grpSp>
          <p:nvGrpSpPr>
            <p:cNvPr id="459" name="Group 458"/>
            <p:cNvGrpSpPr/>
            <p:nvPr/>
          </p:nvGrpSpPr>
          <p:grpSpPr>
            <a:xfrm>
              <a:off x="4503336" y="5910568"/>
              <a:ext cx="564578" cy="332509"/>
              <a:chOff x="1041433" y="3054927"/>
              <a:chExt cx="564578" cy="332509"/>
            </a:xfrm>
          </p:grpSpPr>
          <p:sp>
            <p:nvSpPr>
              <p:cNvPr id="496" name="Oval 49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7" name="TextBox 49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56/51</a:t>
                </a:r>
                <a:endParaRPr lang="en-US" sz="1000" b="1" dirty="0">
                  <a:latin typeface="Comic Sans MS" panose="030F0702030302020204" pitchFamily="66" charset="0"/>
                </a:endParaRPr>
              </a:p>
            </p:txBody>
          </p:sp>
        </p:grpSp>
        <p:grpSp>
          <p:nvGrpSpPr>
            <p:cNvPr id="460" name="Group 459"/>
            <p:cNvGrpSpPr/>
            <p:nvPr/>
          </p:nvGrpSpPr>
          <p:grpSpPr>
            <a:xfrm>
              <a:off x="4697300" y="5311661"/>
              <a:ext cx="564578" cy="332509"/>
              <a:chOff x="1041433" y="3054927"/>
              <a:chExt cx="564578" cy="332509"/>
            </a:xfrm>
          </p:grpSpPr>
          <p:sp>
            <p:nvSpPr>
              <p:cNvPr id="494" name="Oval 49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5" name="TextBox 49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57/51</a:t>
                </a:r>
                <a:endParaRPr lang="en-US" sz="1000" b="1" dirty="0">
                  <a:latin typeface="Comic Sans MS" panose="030F0702030302020204" pitchFamily="66" charset="0"/>
                </a:endParaRPr>
              </a:p>
            </p:txBody>
          </p:sp>
        </p:grpSp>
        <p:grpSp>
          <p:nvGrpSpPr>
            <p:cNvPr id="461" name="Group 460"/>
            <p:cNvGrpSpPr/>
            <p:nvPr/>
          </p:nvGrpSpPr>
          <p:grpSpPr>
            <a:xfrm>
              <a:off x="4913776" y="5649518"/>
              <a:ext cx="564578" cy="332509"/>
              <a:chOff x="1041433" y="3054927"/>
              <a:chExt cx="564578" cy="332509"/>
            </a:xfrm>
          </p:grpSpPr>
          <p:sp>
            <p:nvSpPr>
              <p:cNvPr id="492" name="Oval 49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3" name="TextBox 49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58/51</a:t>
                </a:r>
                <a:endParaRPr lang="en-US" sz="1000" b="1" dirty="0">
                  <a:latin typeface="Comic Sans MS" panose="030F0702030302020204" pitchFamily="66" charset="0"/>
                </a:endParaRPr>
              </a:p>
            </p:txBody>
          </p:sp>
        </p:grpSp>
        <p:grpSp>
          <p:nvGrpSpPr>
            <p:cNvPr id="462" name="Group 461"/>
            <p:cNvGrpSpPr/>
            <p:nvPr/>
          </p:nvGrpSpPr>
          <p:grpSpPr>
            <a:xfrm>
              <a:off x="5378510" y="5879699"/>
              <a:ext cx="564578" cy="332509"/>
              <a:chOff x="1041433" y="3054927"/>
              <a:chExt cx="564578" cy="332509"/>
            </a:xfrm>
          </p:grpSpPr>
          <p:sp>
            <p:nvSpPr>
              <p:cNvPr id="490" name="Oval 48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91" name="TextBox 49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59/51</a:t>
                </a:r>
                <a:endParaRPr lang="en-US" sz="1000" b="1" dirty="0">
                  <a:latin typeface="Comic Sans MS" panose="030F0702030302020204" pitchFamily="66" charset="0"/>
                </a:endParaRPr>
              </a:p>
            </p:txBody>
          </p:sp>
        </p:grpSp>
        <p:grpSp>
          <p:nvGrpSpPr>
            <p:cNvPr id="463" name="Group 462"/>
            <p:cNvGrpSpPr/>
            <p:nvPr/>
          </p:nvGrpSpPr>
          <p:grpSpPr>
            <a:xfrm>
              <a:off x="5370409" y="5352919"/>
              <a:ext cx="564578" cy="332509"/>
              <a:chOff x="1041433" y="3054927"/>
              <a:chExt cx="564578" cy="332509"/>
            </a:xfrm>
          </p:grpSpPr>
          <p:sp>
            <p:nvSpPr>
              <p:cNvPr id="488" name="Oval 48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9" name="TextBox 48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60/51</a:t>
                </a:r>
                <a:endParaRPr lang="en-US" sz="1000" b="1" dirty="0">
                  <a:latin typeface="Comic Sans MS" panose="030F0702030302020204" pitchFamily="66" charset="0"/>
                </a:endParaRPr>
              </a:p>
            </p:txBody>
          </p:sp>
        </p:grpSp>
        <p:grpSp>
          <p:nvGrpSpPr>
            <p:cNvPr id="464" name="Group 463"/>
            <p:cNvGrpSpPr/>
            <p:nvPr/>
          </p:nvGrpSpPr>
          <p:grpSpPr>
            <a:xfrm>
              <a:off x="6153140" y="5937299"/>
              <a:ext cx="564578" cy="332509"/>
              <a:chOff x="1041433" y="3054927"/>
              <a:chExt cx="564578" cy="332509"/>
            </a:xfrm>
          </p:grpSpPr>
          <p:sp>
            <p:nvSpPr>
              <p:cNvPr id="486" name="Oval 48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7" name="TextBox 48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64/51</a:t>
                </a:r>
                <a:endParaRPr lang="en-US" sz="1000" b="1" dirty="0">
                  <a:latin typeface="Comic Sans MS" panose="030F0702030302020204" pitchFamily="66" charset="0"/>
                </a:endParaRPr>
              </a:p>
            </p:txBody>
          </p:sp>
        </p:grpSp>
        <p:grpSp>
          <p:nvGrpSpPr>
            <p:cNvPr id="465" name="Group 464"/>
            <p:cNvGrpSpPr/>
            <p:nvPr/>
          </p:nvGrpSpPr>
          <p:grpSpPr>
            <a:xfrm>
              <a:off x="5777945" y="5598843"/>
              <a:ext cx="564578" cy="332509"/>
              <a:chOff x="1155734" y="3054927"/>
              <a:chExt cx="564578" cy="332509"/>
            </a:xfrm>
          </p:grpSpPr>
          <p:sp>
            <p:nvSpPr>
              <p:cNvPr id="484" name="Oval 483"/>
              <p:cNvSpPr/>
              <p:nvPr/>
            </p:nvSpPr>
            <p:spPr bwMode="auto">
              <a:xfrm>
                <a:off x="1236519"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5" name="TextBox 484"/>
              <p:cNvSpPr txBox="1"/>
              <p:nvPr/>
            </p:nvSpPr>
            <p:spPr>
              <a:xfrm>
                <a:off x="1155734"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61/51</a:t>
                </a:r>
                <a:endParaRPr lang="en-US" sz="1000" b="1" dirty="0">
                  <a:latin typeface="Comic Sans MS" panose="030F0702030302020204" pitchFamily="66" charset="0"/>
                </a:endParaRPr>
              </a:p>
            </p:txBody>
          </p:sp>
        </p:grpSp>
        <p:grpSp>
          <p:nvGrpSpPr>
            <p:cNvPr id="466" name="Group 465"/>
            <p:cNvGrpSpPr/>
            <p:nvPr/>
          </p:nvGrpSpPr>
          <p:grpSpPr>
            <a:xfrm>
              <a:off x="5948224" y="5217844"/>
              <a:ext cx="564578" cy="332509"/>
              <a:chOff x="1041433" y="3054927"/>
              <a:chExt cx="564578" cy="332509"/>
            </a:xfrm>
          </p:grpSpPr>
          <p:sp>
            <p:nvSpPr>
              <p:cNvPr id="482" name="Oval 48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3" name="TextBox 48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62/51</a:t>
                </a:r>
                <a:endParaRPr lang="en-US" sz="1000" b="1" dirty="0">
                  <a:latin typeface="Comic Sans MS" panose="030F0702030302020204" pitchFamily="66" charset="0"/>
                </a:endParaRPr>
              </a:p>
            </p:txBody>
          </p:sp>
        </p:grpSp>
        <p:grpSp>
          <p:nvGrpSpPr>
            <p:cNvPr id="467" name="Group 466"/>
            <p:cNvGrpSpPr/>
            <p:nvPr/>
          </p:nvGrpSpPr>
          <p:grpSpPr>
            <a:xfrm>
              <a:off x="6313080" y="5526409"/>
              <a:ext cx="564578" cy="332509"/>
              <a:chOff x="1041433" y="3054927"/>
              <a:chExt cx="564578" cy="332509"/>
            </a:xfrm>
          </p:grpSpPr>
          <p:sp>
            <p:nvSpPr>
              <p:cNvPr id="480" name="Oval 479"/>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81" name="TextBox 480"/>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63/51</a:t>
                </a:r>
                <a:endParaRPr lang="en-US" sz="1000" b="1" dirty="0">
                  <a:latin typeface="Comic Sans MS" panose="030F0702030302020204" pitchFamily="66" charset="0"/>
                </a:endParaRPr>
              </a:p>
            </p:txBody>
          </p:sp>
        </p:grpSp>
        <p:grpSp>
          <p:nvGrpSpPr>
            <p:cNvPr id="468" name="Group 467"/>
            <p:cNvGrpSpPr/>
            <p:nvPr/>
          </p:nvGrpSpPr>
          <p:grpSpPr>
            <a:xfrm>
              <a:off x="6892682" y="5354804"/>
              <a:ext cx="564578" cy="332509"/>
              <a:chOff x="1041433" y="3054927"/>
              <a:chExt cx="564578" cy="332509"/>
            </a:xfrm>
          </p:grpSpPr>
          <p:sp>
            <p:nvSpPr>
              <p:cNvPr id="478" name="Oval 47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9" name="TextBox 478"/>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65/61</a:t>
                </a:r>
                <a:endParaRPr lang="en-US" sz="1000" b="1" dirty="0">
                  <a:latin typeface="Comic Sans MS" panose="030F0702030302020204" pitchFamily="66" charset="0"/>
                </a:endParaRPr>
              </a:p>
            </p:txBody>
          </p:sp>
        </p:grpSp>
        <p:grpSp>
          <p:nvGrpSpPr>
            <p:cNvPr id="469" name="Group 468"/>
            <p:cNvGrpSpPr/>
            <p:nvPr/>
          </p:nvGrpSpPr>
          <p:grpSpPr>
            <a:xfrm>
              <a:off x="6903021" y="5756590"/>
              <a:ext cx="564578" cy="332509"/>
              <a:chOff x="1041433" y="3054927"/>
              <a:chExt cx="564578" cy="332509"/>
            </a:xfrm>
          </p:grpSpPr>
          <p:sp>
            <p:nvSpPr>
              <p:cNvPr id="476" name="Oval 475"/>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7" name="TextBox 476"/>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66/61</a:t>
                </a:r>
                <a:endParaRPr lang="en-US" sz="1000" b="1" dirty="0">
                  <a:latin typeface="Comic Sans MS" panose="030F0702030302020204" pitchFamily="66" charset="0"/>
                </a:endParaRPr>
              </a:p>
            </p:txBody>
          </p:sp>
        </p:grpSp>
        <p:grpSp>
          <p:nvGrpSpPr>
            <p:cNvPr id="470" name="Group 469"/>
            <p:cNvGrpSpPr/>
            <p:nvPr/>
          </p:nvGrpSpPr>
          <p:grpSpPr>
            <a:xfrm>
              <a:off x="7493066" y="5241781"/>
              <a:ext cx="564578" cy="332509"/>
              <a:chOff x="1041433" y="3054927"/>
              <a:chExt cx="564578" cy="332509"/>
            </a:xfrm>
          </p:grpSpPr>
          <p:sp>
            <p:nvSpPr>
              <p:cNvPr id="474" name="Oval 473"/>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5" name="TextBox 474"/>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a:t>
                </a:r>
                <a:r>
                  <a:rPr lang="en-US" sz="1000" b="1" dirty="0">
                    <a:latin typeface="Comic Sans MS" panose="030F0702030302020204" pitchFamily="66" charset="0"/>
                  </a:rPr>
                  <a:t>9</a:t>
                </a:r>
                <a:r>
                  <a:rPr lang="en-US" sz="1000" b="1" dirty="0" smtClean="0">
                    <a:latin typeface="Comic Sans MS" panose="030F0702030302020204" pitchFamily="66" charset="0"/>
                  </a:rPr>
                  <a:t>/51</a:t>
                </a:r>
                <a:endParaRPr lang="en-US" sz="1000" b="1" dirty="0">
                  <a:latin typeface="Comic Sans MS" panose="030F0702030302020204" pitchFamily="66" charset="0"/>
                </a:endParaRPr>
              </a:p>
            </p:txBody>
          </p:sp>
        </p:grpSp>
        <p:grpSp>
          <p:nvGrpSpPr>
            <p:cNvPr id="471" name="Group 470"/>
            <p:cNvGrpSpPr/>
            <p:nvPr/>
          </p:nvGrpSpPr>
          <p:grpSpPr>
            <a:xfrm>
              <a:off x="7727980" y="5967568"/>
              <a:ext cx="564578" cy="332509"/>
              <a:chOff x="1041433" y="3054927"/>
              <a:chExt cx="564578" cy="332509"/>
            </a:xfrm>
          </p:grpSpPr>
          <p:sp>
            <p:nvSpPr>
              <p:cNvPr id="472" name="Oval 47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473" name="TextBox 47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68/51</a:t>
                </a:r>
                <a:endParaRPr lang="en-US" sz="1000" b="1" dirty="0">
                  <a:latin typeface="Comic Sans MS" panose="030F0702030302020204" pitchFamily="66" charset="0"/>
                </a:endParaRPr>
              </a:p>
            </p:txBody>
          </p:sp>
        </p:grpSp>
        <p:grpSp>
          <p:nvGrpSpPr>
            <p:cNvPr id="511" name="Group 510"/>
            <p:cNvGrpSpPr/>
            <p:nvPr/>
          </p:nvGrpSpPr>
          <p:grpSpPr>
            <a:xfrm>
              <a:off x="8054113" y="5320187"/>
              <a:ext cx="564578" cy="332509"/>
              <a:chOff x="1041433" y="3054927"/>
              <a:chExt cx="564578" cy="332509"/>
            </a:xfrm>
          </p:grpSpPr>
          <p:sp>
            <p:nvSpPr>
              <p:cNvPr id="512" name="Oval 511"/>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3" name="TextBox 512"/>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70/51</a:t>
                </a:r>
                <a:endParaRPr lang="en-US" sz="1000" b="1" dirty="0">
                  <a:latin typeface="Comic Sans MS" panose="030F0702030302020204" pitchFamily="66" charset="0"/>
                </a:endParaRPr>
              </a:p>
            </p:txBody>
          </p:sp>
        </p:grpSp>
        <p:grpSp>
          <p:nvGrpSpPr>
            <p:cNvPr id="514" name="Group 513"/>
            <p:cNvGrpSpPr/>
            <p:nvPr/>
          </p:nvGrpSpPr>
          <p:grpSpPr>
            <a:xfrm>
              <a:off x="8205899" y="5713462"/>
              <a:ext cx="564578" cy="332509"/>
              <a:chOff x="1041433" y="3054927"/>
              <a:chExt cx="564578" cy="332509"/>
            </a:xfrm>
          </p:grpSpPr>
          <p:sp>
            <p:nvSpPr>
              <p:cNvPr id="515" name="Oval 514"/>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6" name="TextBox 515"/>
              <p:cNvSpPr txBox="1"/>
              <p:nvPr/>
            </p:nvSpPr>
            <p:spPr>
              <a:xfrm>
                <a:off x="1041433" y="3098070"/>
                <a:ext cx="564578" cy="246221"/>
              </a:xfrm>
              <a:prstGeom prst="rect">
                <a:avLst/>
              </a:prstGeom>
              <a:noFill/>
            </p:spPr>
            <p:txBody>
              <a:bodyPr wrap="none" rtlCol="0">
                <a:spAutoFit/>
              </a:bodyPr>
              <a:lstStyle/>
              <a:p>
                <a:pPr algn="ctr"/>
                <a:r>
                  <a:rPr lang="en-US" sz="1000" b="1" dirty="0" smtClean="0">
                    <a:latin typeface="Comic Sans MS" panose="030F0702030302020204" pitchFamily="66" charset="0"/>
                  </a:rPr>
                  <a:t>71/51</a:t>
                </a:r>
                <a:endParaRPr lang="en-US" sz="1000" b="1" dirty="0">
                  <a:latin typeface="Comic Sans MS" panose="030F0702030302020204" pitchFamily="66" charset="0"/>
                </a:endParaRPr>
              </a:p>
            </p:txBody>
          </p:sp>
        </p:grpSp>
        <p:grpSp>
          <p:nvGrpSpPr>
            <p:cNvPr id="517" name="Group 516"/>
            <p:cNvGrpSpPr/>
            <p:nvPr/>
          </p:nvGrpSpPr>
          <p:grpSpPr>
            <a:xfrm>
              <a:off x="7427255" y="5653956"/>
              <a:ext cx="564578" cy="332509"/>
              <a:chOff x="1041433" y="3054927"/>
              <a:chExt cx="564578" cy="332509"/>
            </a:xfrm>
          </p:grpSpPr>
          <p:sp>
            <p:nvSpPr>
              <p:cNvPr id="518" name="Oval 517"/>
              <p:cNvSpPr/>
              <p:nvPr/>
            </p:nvSpPr>
            <p:spPr bwMode="auto">
              <a:xfrm>
                <a:off x="1101436" y="3054927"/>
                <a:ext cx="446809" cy="332509"/>
              </a:xfrm>
              <a:prstGeom prst="ellipse">
                <a:avLst/>
              </a:prstGeom>
              <a:solidFill>
                <a:srgbClr val="FFFF00"/>
              </a:solidFill>
              <a:ln w="254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34" charset="0"/>
                </a:endParaRPr>
              </a:p>
            </p:txBody>
          </p:sp>
          <p:sp>
            <p:nvSpPr>
              <p:cNvPr id="519" name="TextBox 518"/>
              <p:cNvSpPr txBox="1"/>
              <p:nvPr/>
            </p:nvSpPr>
            <p:spPr>
              <a:xfrm>
                <a:off x="1041433" y="3098070"/>
                <a:ext cx="564578" cy="246221"/>
              </a:xfrm>
              <a:prstGeom prst="rect">
                <a:avLst/>
              </a:prstGeom>
              <a:noFill/>
            </p:spPr>
            <p:txBody>
              <a:bodyPr wrap="none" rtlCol="0">
                <a:spAutoFit/>
              </a:bodyPr>
              <a:lstStyle/>
              <a:p>
                <a:pPr algn="ctr"/>
                <a:r>
                  <a:rPr lang="en-US" sz="1000" b="1" dirty="0">
                    <a:latin typeface="Comic Sans MS" panose="030F0702030302020204" pitchFamily="66" charset="0"/>
                  </a:rPr>
                  <a:t>6</a:t>
                </a:r>
                <a:r>
                  <a:rPr lang="en-US" sz="1000" b="1" dirty="0" smtClean="0">
                    <a:latin typeface="Comic Sans MS" panose="030F0702030302020204" pitchFamily="66" charset="0"/>
                  </a:rPr>
                  <a:t>7/51</a:t>
                </a:r>
                <a:endParaRPr lang="en-US" sz="1000" b="1" dirty="0">
                  <a:latin typeface="Comic Sans MS" panose="030F0702030302020204" pitchFamily="66" charset="0"/>
                </a:endParaRPr>
              </a:p>
            </p:txBody>
          </p:sp>
        </p:grpSp>
      </p:grpSp>
      <p:sp>
        <p:nvSpPr>
          <p:cNvPr id="525" name="TextBox 524"/>
          <p:cNvSpPr txBox="1"/>
          <p:nvPr/>
        </p:nvSpPr>
        <p:spPr>
          <a:xfrm>
            <a:off x="3269286" y="1340919"/>
            <a:ext cx="5625697" cy="5139869"/>
          </a:xfrm>
          <a:prstGeom prst="rect">
            <a:avLst/>
          </a:prstGeom>
          <a:solidFill>
            <a:srgbClr val="FFFF00">
              <a:alpha val="83000"/>
            </a:srgbClr>
          </a:solidFill>
        </p:spPr>
        <p:txBody>
          <a:bodyPr wrap="square" rtlCol="0">
            <a:spAutoFit/>
          </a:bodyPr>
          <a:lstStyle/>
          <a:p>
            <a:r>
              <a:rPr lang="en-US" sz="800" b="1" dirty="0"/>
              <a:t>CS345 </a:t>
            </a:r>
            <a:r>
              <a:rPr lang="en-US" sz="800" b="1" dirty="0" smtClean="0"/>
              <a:t>F2015</a:t>
            </a:r>
            <a:endParaRPr lang="en-US" sz="800" b="1" dirty="0"/>
          </a:p>
          <a:p>
            <a:r>
              <a:rPr lang="en-US" sz="800" b="1" dirty="0"/>
              <a:t>New Task[0] </a:t>
            </a:r>
            <a:r>
              <a:rPr lang="en-US" sz="800" b="1" dirty="0" err="1"/>
              <a:t>myShell</a:t>
            </a:r>
            <a:endParaRPr lang="en-US" sz="800" b="1" dirty="0"/>
          </a:p>
          <a:p>
            <a:r>
              <a:rPr lang="en-US" sz="800" b="1" dirty="0"/>
              <a:t>0&gt;&gt;p5</a:t>
            </a:r>
          </a:p>
          <a:p>
            <a:r>
              <a:rPr lang="en-US" sz="800" b="1" dirty="0"/>
              <a:t>Starting Project 5</a:t>
            </a:r>
          </a:p>
          <a:p>
            <a:r>
              <a:rPr lang="en-US" sz="800" b="1" dirty="0"/>
              <a:t>Group[0] = 17</a:t>
            </a:r>
          </a:p>
          <a:p>
            <a:r>
              <a:rPr lang="en-US" sz="800" b="1" dirty="0"/>
              <a:t>Group[1] = 18</a:t>
            </a:r>
          </a:p>
          <a:p>
            <a:r>
              <a:rPr lang="en-US" sz="800" b="1" dirty="0"/>
              <a:t>Group[2] = 10</a:t>
            </a:r>
          </a:p>
          <a:p>
            <a:r>
              <a:rPr lang="en-US" sz="800" b="1" dirty="0"/>
              <a:t>Group[3] = 1</a:t>
            </a:r>
          </a:p>
          <a:p>
            <a:r>
              <a:rPr lang="en-US" sz="800" b="1" dirty="0"/>
              <a:t>Group[4] = 20</a:t>
            </a:r>
          </a:p>
          <a:p>
            <a:r>
              <a:rPr lang="en-US" sz="800" b="1" dirty="0"/>
              <a:t>Create parent1 with 17 children</a:t>
            </a:r>
          </a:p>
          <a:p>
            <a:r>
              <a:rPr lang="en-US" sz="800" b="1" dirty="0"/>
              <a:t>New Task[1] parent1</a:t>
            </a:r>
          </a:p>
          <a:p>
            <a:r>
              <a:rPr lang="en-US" sz="800" b="1" dirty="0"/>
              <a:t>New Task[2] child_1a</a:t>
            </a:r>
          </a:p>
          <a:p>
            <a:r>
              <a:rPr lang="en-US" sz="800" b="1" dirty="0"/>
              <a:t>New Task[3] child_1b</a:t>
            </a:r>
          </a:p>
          <a:p>
            <a:r>
              <a:rPr lang="en-US" sz="800" b="1" dirty="0"/>
              <a:t>New Task[4] child_1c</a:t>
            </a:r>
          </a:p>
          <a:p>
            <a:r>
              <a:rPr lang="en-US" sz="800" b="1" dirty="0" smtClean="0"/>
              <a:t>…</a:t>
            </a:r>
            <a:endParaRPr lang="en-US" sz="800" b="1" dirty="0"/>
          </a:p>
          <a:p>
            <a:r>
              <a:rPr lang="en-US" sz="800" b="1" dirty="0"/>
              <a:t>Create parent2 with 18 children</a:t>
            </a:r>
          </a:p>
          <a:p>
            <a:r>
              <a:rPr lang="en-US" sz="800" b="1" dirty="0"/>
              <a:t>New Task[19] parent2</a:t>
            </a:r>
          </a:p>
          <a:p>
            <a:r>
              <a:rPr lang="en-US" sz="800" b="1" dirty="0"/>
              <a:t>New Task[20] child_2a</a:t>
            </a:r>
          </a:p>
          <a:p>
            <a:r>
              <a:rPr lang="en-US" sz="800" b="1" dirty="0" smtClean="0"/>
              <a:t>…</a:t>
            </a:r>
            <a:endParaRPr lang="en-US" sz="800" b="1" dirty="0"/>
          </a:p>
          <a:p>
            <a:r>
              <a:rPr lang="en-US" sz="800" b="1" dirty="0"/>
              <a:t>Create parent3 with 10 children</a:t>
            </a:r>
          </a:p>
          <a:p>
            <a:r>
              <a:rPr lang="en-US" sz="800" b="1" dirty="0"/>
              <a:t>New Task[38] parent3</a:t>
            </a:r>
          </a:p>
          <a:p>
            <a:r>
              <a:rPr lang="en-US" sz="800" b="1" dirty="0"/>
              <a:t>New Task[39] child_3a</a:t>
            </a:r>
          </a:p>
          <a:p>
            <a:r>
              <a:rPr lang="en-US" sz="800" b="1" dirty="0" smtClean="0"/>
              <a:t>…</a:t>
            </a:r>
            <a:endParaRPr lang="en-US" sz="800" b="1" dirty="0"/>
          </a:p>
          <a:p>
            <a:r>
              <a:rPr lang="en-US" sz="800" b="1" dirty="0"/>
              <a:t>Create parent4 with 1 child</a:t>
            </a:r>
          </a:p>
          <a:p>
            <a:r>
              <a:rPr lang="en-US" sz="800" b="1" dirty="0"/>
              <a:t>New Task[49] parent4</a:t>
            </a:r>
          </a:p>
          <a:p>
            <a:r>
              <a:rPr lang="en-US" sz="800" b="1" dirty="0"/>
              <a:t>New Task[50] </a:t>
            </a:r>
            <a:r>
              <a:rPr lang="en-US" sz="800" b="1" dirty="0" smtClean="0"/>
              <a:t>child_4a</a:t>
            </a:r>
          </a:p>
          <a:p>
            <a:endParaRPr lang="en-US" sz="800" b="1" dirty="0"/>
          </a:p>
          <a:p>
            <a:r>
              <a:rPr lang="en-US" sz="800" b="1" dirty="0"/>
              <a:t>Create parent5 with 20 children</a:t>
            </a:r>
          </a:p>
          <a:p>
            <a:r>
              <a:rPr lang="en-US" sz="800" b="1" dirty="0"/>
              <a:t>New Task[51] parent5</a:t>
            </a:r>
          </a:p>
          <a:p>
            <a:r>
              <a:rPr lang="en-US" sz="800" b="1" dirty="0"/>
              <a:t>New Task[52] child_5a</a:t>
            </a:r>
          </a:p>
          <a:p>
            <a:r>
              <a:rPr lang="en-US" sz="800" b="1" dirty="0" smtClean="0"/>
              <a:t>…</a:t>
            </a:r>
            <a:endParaRPr lang="en-US" sz="800" b="1" dirty="0"/>
          </a:p>
          <a:p>
            <a:r>
              <a:rPr lang="en-US" sz="800" b="1" dirty="0"/>
              <a:t>New Task[72] Group Report</a:t>
            </a:r>
          </a:p>
          <a:p>
            <a:r>
              <a:rPr lang="en-US" sz="800" b="1" dirty="0"/>
              <a:t>2707&gt;&gt;</a:t>
            </a:r>
          </a:p>
          <a:p>
            <a:r>
              <a:rPr lang="en-US" sz="800" b="1" dirty="0"/>
              <a:t>Groups:     45171 (25%)     47329 (26%)     27236 (15%)      4939 (2%)     </a:t>
            </a:r>
            <a:r>
              <a:rPr lang="en-US" sz="800" b="1" dirty="0" smtClean="0"/>
              <a:t>51618  (</a:t>
            </a:r>
            <a:r>
              <a:rPr lang="en-US" sz="800" b="1" dirty="0"/>
              <a:t>29%)</a:t>
            </a:r>
          </a:p>
          <a:p>
            <a:r>
              <a:rPr lang="en-US" sz="800" b="1" dirty="0"/>
              <a:t>Groups:     61254 (25%)     64657 (26%)     37433 (15%)      6806 (2%)     </a:t>
            </a:r>
            <a:r>
              <a:rPr lang="en-US" sz="800" b="1" dirty="0" smtClean="0"/>
              <a:t>71463  (</a:t>
            </a:r>
            <a:r>
              <a:rPr lang="en-US" sz="800" b="1" dirty="0"/>
              <a:t>29%)</a:t>
            </a:r>
          </a:p>
          <a:p>
            <a:endParaRPr lang="en-US" sz="800" b="1" dirty="0"/>
          </a:p>
          <a:p>
            <a:endParaRPr lang="en-US" sz="800" b="1" dirty="0"/>
          </a:p>
          <a:p>
            <a:endParaRPr lang="en-US" sz="800" b="1" dirty="0"/>
          </a:p>
          <a:p>
            <a:endParaRPr lang="en-US" sz="800" b="1" dirty="0"/>
          </a:p>
          <a:p>
            <a:endParaRPr lang="en-US" sz="800" b="1" dirty="0"/>
          </a:p>
          <a:p>
            <a:endParaRPr lang="en-US" sz="800" b="1" dirty="0" smtClean="0"/>
          </a:p>
        </p:txBody>
      </p:sp>
      <p:sp>
        <p:nvSpPr>
          <p:cNvPr id="527" name="Rectangle 526"/>
          <p:cNvSpPr/>
          <p:nvPr/>
        </p:nvSpPr>
        <p:spPr>
          <a:xfrm>
            <a:off x="5072359" y="1925473"/>
            <a:ext cx="3698117" cy="1200329"/>
          </a:xfrm>
          <a:prstGeom prst="rect">
            <a:avLst/>
          </a:prstGeom>
          <a:solidFill>
            <a:schemeClr val="bg1"/>
          </a:solidFill>
        </p:spPr>
        <p:txBody>
          <a:bodyPr wrap="square">
            <a:spAutoFit/>
          </a:bodyPr>
          <a:lstStyle/>
          <a:p>
            <a:pPr marL="0" lvl="1"/>
            <a:r>
              <a:rPr lang="en-US" sz="1200" b="1" dirty="0"/>
              <a:t>100% / </a:t>
            </a:r>
            <a:r>
              <a:rPr lang="en-US" sz="1200" b="1" dirty="0" smtClean="0"/>
              <a:t>5 </a:t>
            </a:r>
            <a:r>
              <a:rPr lang="en-US" sz="1200" b="1" dirty="0"/>
              <a:t>groups = </a:t>
            </a:r>
            <a:r>
              <a:rPr lang="en-US" sz="1200" b="1" dirty="0" smtClean="0"/>
              <a:t>20% </a:t>
            </a:r>
            <a:r>
              <a:rPr lang="en-US" sz="1200" b="1" dirty="0"/>
              <a:t>per group </a:t>
            </a:r>
          </a:p>
          <a:p>
            <a:pPr marL="0" lvl="1"/>
            <a:r>
              <a:rPr lang="en-US" sz="1200" b="1" dirty="0"/>
              <a:t>Group </a:t>
            </a:r>
            <a:r>
              <a:rPr lang="en-US" sz="1200" b="1" dirty="0" smtClean="0"/>
              <a:t>0: (20% </a:t>
            </a:r>
            <a:r>
              <a:rPr lang="en-US" sz="1200" b="1" dirty="0"/>
              <a:t>/ </a:t>
            </a:r>
            <a:r>
              <a:rPr lang="en-US" sz="1200" b="1" dirty="0" smtClean="0"/>
              <a:t>18 </a:t>
            </a:r>
            <a:r>
              <a:rPr lang="en-US" sz="1200" b="1" dirty="0"/>
              <a:t>users) = </a:t>
            </a:r>
            <a:r>
              <a:rPr lang="en-US" sz="1200" b="1" dirty="0" smtClean="0"/>
              <a:t>1.11% </a:t>
            </a:r>
            <a:r>
              <a:rPr lang="en-US" sz="1200" b="1" dirty="0"/>
              <a:t>per user </a:t>
            </a:r>
          </a:p>
          <a:p>
            <a:pPr marL="0" lvl="1"/>
            <a:r>
              <a:rPr lang="en-US" sz="1200" b="1" dirty="0"/>
              <a:t>Group </a:t>
            </a:r>
            <a:r>
              <a:rPr lang="en-US" sz="1200" b="1" dirty="0" smtClean="0"/>
              <a:t>1: (20% </a:t>
            </a:r>
            <a:r>
              <a:rPr lang="en-US" sz="1200" b="1" dirty="0"/>
              <a:t>/ </a:t>
            </a:r>
            <a:r>
              <a:rPr lang="en-US" sz="1200" b="1" dirty="0" smtClean="0"/>
              <a:t>19 </a:t>
            </a:r>
            <a:r>
              <a:rPr lang="en-US" sz="1200" b="1" dirty="0"/>
              <a:t>users) = </a:t>
            </a:r>
            <a:r>
              <a:rPr lang="en-US" sz="1200" b="1" dirty="0" smtClean="0"/>
              <a:t>1.05% </a:t>
            </a:r>
            <a:r>
              <a:rPr lang="en-US" sz="1200" b="1" dirty="0"/>
              <a:t>per user </a:t>
            </a:r>
          </a:p>
          <a:p>
            <a:pPr marL="0" lvl="1"/>
            <a:r>
              <a:rPr lang="en-US" sz="1200" b="1" dirty="0"/>
              <a:t>Group </a:t>
            </a:r>
            <a:r>
              <a:rPr lang="en-US" sz="1200" b="1" dirty="0" smtClean="0"/>
              <a:t>2: (20% </a:t>
            </a:r>
            <a:r>
              <a:rPr lang="en-US" sz="1200" b="1" dirty="0"/>
              <a:t>/ </a:t>
            </a:r>
            <a:r>
              <a:rPr lang="en-US" sz="1200" b="1" dirty="0" smtClean="0"/>
              <a:t>11 </a:t>
            </a:r>
            <a:r>
              <a:rPr lang="en-US" sz="1200" b="1" dirty="0"/>
              <a:t>users) = </a:t>
            </a:r>
            <a:r>
              <a:rPr lang="en-US" sz="1200" b="1" dirty="0" smtClean="0"/>
              <a:t>1.82% </a:t>
            </a:r>
            <a:r>
              <a:rPr lang="en-US" sz="1200" b="1" dirty="0"/>
              <a:t>per </a:t>
            </a:r>
            <a:r>
              <a:rPr lang="en-US" sz="1200" b="1" dirty="0" smtClean="0"/>
              <a:t>user</a:t>
            </a:r>
          </a:p>
          <a:p>
            <a:pPr marL="0" lvl="1"/>
            <a:r>
              <a:rPr lang="en-US" sz="1200" b="1" dirty="0" smtClean="0"/>
              <a:t>Group 3: </a:t>
            </a:r>
            <a:r>
              <a:rPr lang="en-US" sz="1200" b="1" dirty="0"/>
              <a:t>(20% / 2</a:t>
            </a:r>
            <a:r>
              <a:rPr lang="en-US" sz="1200" b="1" dirty="0" smtClean="0"/>
              <a:t> </a:t>
            </a:r>
            <a:r>
              <a:rPr lang="en-US" sz="1200" b="1" dirty="0"/>
              <a:t>users) = </a:t>
            </a:r>
            <a:r>
              <a:rPr lang="en-US" sz="1200" b="1" dirty="0" smtClean="0"/>
              <a:t>10.0% </a:t>
            </a:r>
            <a:r>
              <a:rPr lang="en-US" sz="1200" b="1" dirty="0"/>
              <a:t>per user </a:t>
            </a:r>
          </a:p>
          <a:p>
            <a:pPr marL="0" lvl="1"/>
            <a:r>
              <a:rPr lang="en-US" sz="1200" b="1" dirty="0"/>
              <a:t>Group 4</a:t>
            </a:r>
            <a:r>
              <a:rPr lang="en-US" sz="1200" b="1" dirty="0" smtClean="0"/>
              <a:t>: </a:t>
            </a:r>
            <a:r>
              <a:rPr lang="en-US" sz="1200" b="1" dirty="0"/>
              <a:t>(20% / </a:t>
            </a:r>
            <a:r>
              <a:rPr lang="en-US" sz="1200" b="1" dirty="0" smtClean="0"/>
              <a:t>21 </a:t>
            </a:r>
            <a:r>
              <a:rPr lang="en-US" sz="1200" b="1" dirty="0"/>
              <a:t>users) = </a:t>
            </a:r>
            <a:r>
              <a:rPr lang="en-US" sz="1200" b="1" dirty="0" smtClean="0"/>
              <a:t>0.95% </a:t>
            </a:r>
            <a:r>
              <a:rPr lang="en-US" sz="1200" b="1" dirty="0"/>
              <a:t>per user </a:t>
            </a:r>
          </a:p>
        </p:txBody>
      </p:sp>
      <p:sp>
        <p:nvSpPr>
          <p:cNvPr id="528" name="TextBox 527"/>
          <p:cNvSpPr txBox="1"/>
          <p:nvPr/>
        </p:nvSpPr>
        <p:spPr>
          <a:xfrm>
            <a:off x="5072359" y="3722112"/>
            <a:ext cx="3663129" cy="1169551"/>
          </a:xfrm>
          <a:prstGeom prst="rect">
            <a:avLst/>
          </a:prstGeom>
          <a:solidFill>
            <a:schemeClr val="bg1"/>
          </a:solidFill>
        </p:spPr>
        <p:txBody>
          <a:bodyPr wrap="square" rtlCol="0">
            <a:spAutoFit/>
          </a:bodyPr>
          <a:lstStyle/>
          <a:p>
            <a:pPr>
              <a:tabLst>
                <a:tab pos="342900" algn="l"/>
                <a:tab pos="1319213" algn="l"/>
                <a:tab pos="2338388" algn="l"/>
              </a:tabLst>
            </a:pPr>
            <a:r>
              <a:rPr lang="en-US" sz="1000" b="1" dirty="0">
                <a:latin typeface="Comic Sans MS" panose="030F0702030302020204" pitchFamily="66" charset="0"/>
              </a:rPr>
              <a:t>18	</a:t>
            </a:r>
            <a:r>
              <a:rPr lang="en-US" sz="1000" b="1" dirty="0" smtClean="0">
                <a:latin typeface="Comic Sans MS" panose="030F0702030302020204" pitchFamily="66" charset="0"/>
              </a:rPr>
              <a:t>142/18=7r16	p(7+16),c(7)	23+(17*7) </a:t>
            </a:r>
            <a:r>
              <a:rPr lang="en-US" sz="1000" b="1" dirty="0">
                <a:latin typeface="Comic Sans MS" panose="030F0702030302020204" pitchFamily="66" charset="0"/>
              </a:rPr>
              <a:t>= 142</a:t>
            </a:r>
          </a:p>
          <a:p>
            <a:pPr>
              <a:tabLst>
                <a:tab pos="342900" algn="l"/>
                <a:tab pos="1319213" algn="l"/>
                <a:tab pos="2338388" algn="l"/>
              </a:tabLst>
            </a:pPr>
            <a:r>
              <a:rPr lang="en-US" sz="1000" b="1" dirty="0">
                <a:latin typeface="Comic Sans MS" panose="030F0702030302020204" pitchFamily="66" charset="0"/>
              </a:rPr>
              <a:t>19	</a:t>
            </a:r>
            <a:r>
              <a:rPr lang="en-US" sz="1000" b="1" dirty="0" smtClean="0">
                <a:latin typeface="Comic Sans MS" panose="030F0702030302020204" pitchFamily="66" charset="0"/>
              </a:rPr>
              <a:t>142/19=7r9	p(7+9),c(7)	16</a:t>
            </a:r>
            <a:r>
              <a:rPr lang="en-US" sz="1000" b="1" dirty="0">
                <a:latin typeface="Comic Sans MS" panose="030F0702030302020204" pitchFamily="66" charset="0"/>
              </a:rPr>
              <a:t>+(18*7) = 142</a:t>
            </a:r>
          </a:p>
          <a:p>
            <a:pPr>
              <a:tabLst>
                <a:tab pos="342900" algn="l"/>
                <a:tab pos="1319213" algn="l"/>
                <a:tab pos="2338388" algn="l"/>
              </a:tabLst>
            </a:pPr>
            <a:r>
              <a:rPr lang="en-US" sz="1000" b="1" dirty="0">
                <a:latin typeface="Comic Sans MS" panose="030F0702030302020204" pitchFamily="66" charset="0"/>
              </a:rPr>
              <a:t>11	</a:t>
            </a:r>
            <a:r>
              <a:rPr lang="en-US" sz="1000" b="1" dirty="0" smtClean="0">
                <a:latin typeface="Comic Sans MS" panose="030F0702030302020204" pitchFamily="66" charset="0"/>
              </a:rPr>
              <a:t>142/11=12r10	p(12+10),c(12)	22</a:t>
            </a:r>
            <a:r>
              <a:rPr lang="en-US" sz="1000" b="1" dirty="0">
                <a:latin typeface="Comic Sans MS" panose="030F0702030302020204" pitchFamily="66" charset="0"/>
              </a:rPr>
              <a:t>+(10*12) = 142</a:t>
            </a:r>
          </a:p>
          <a:p>
            <a:pPr>
              <a:tabLst>
                <a:tab pos="342900" algn="l"/>
                <a:tab pos="1319213" algn="l"/>
                <a:tab pos="2338388" algn="l"/>
              </a:tabLst>
            </a:pPr>
            <a:r>
              <a:rPr lang="en-US" sz="1000" b="1" dirty="0">
                <a:latin typeface="Comic Sans MS" panose="030F0702030302020204" pitchFamily="66" charset="0"/>
              </a:rPr>
              <a:t>2	</a:t>
            </a:r>
            <a:r>
              <a:rPr lang="en-US" sz="1000" b="1" dirty="0" smtClean="0">
                <a:latin typeface="Comic Sans MS" panose="030F0702030302020204" pitchFamily="66" charset="0"/>
              </a:rPr>
              <a:t>142/2=71r0	p(71+0),c(71)	71</a:t>
            </a:r>
            <a:r>
              <a:rPr lang="en-US" sz="1000" b="1" dirty="0">
                <a:latin typeface="Comic Sans MS" panose="030F0702030302020204" pitchFamily="66" charset="0"/>
              </a:rPr>
              <a:t>+(1*71) = 142</a:t>
            </a:r>
          </a:p>
          <a:p>
            <a:pPr>
              <a:tabLst>
                <a:tab pos="342900" algn="l"/>
                <a:tab pos="1319213" algn="l"/>
                <a:tab pos="2338388" algn="l"/>
              </a:tabLst>
            </a:pPr>
            <a:r>
              <a:rPr lang="en-US" sz="1000" b="1" dirty="0" smtClean="0">
                <a:latin typeface="Comic Sans MS" panose="030F0702030302020204" pitchFamily="66" charset="0"/>
              </a:rPr>
              <a:t>21	142/21=6r16	p(6+16),c(6)	22</a:t>
            </a:r>
            <a:r>
              <a:rPr lang="en-US" sz="1000" b="1" dirty="0">
                <a:latin typeface="Comic Sans MS" panose="030F0702030302020204" pitchFamily="66" charset="0"/>
              </a:rPr>
              <a:t>+(20*6) = </a:t>
            </a:r>
            <a:r>
              <a:rPr lang="en-US" sz="1000" b="1" dirty="0" smtClean="0">
                <a:latin typeface="Comic Sans MS" panose="030F0702030302020204" pitchFamily="66" charset="0"/>
              </a:rPr>
              <a:t>142</a:t>
            </a:r>
          </a:p>
          <a:p>
            <a:pPr>
              <a:tabLst>
                <a:tab pos="342900" algn="l"/>
                <a:tab pos="1319213" algn="l"/>
                <a:tab pos="2338388" algn="l"/>
              </a:tabLst>
            </a:pPr>
            <a:r>
              <a:rPr lang="en-US" sz="1000" b="1" dirty="0" smtClean="0">
                <a:latin typeface="Comic Sans MS" panose="030F0702030302020204" pitchFamily="66" charset="0"/>
              </a:rPr>
              <a:t>--	--------		--------------</a:t>
            </a:r>
          </a:p>
          <a:p>
            <a:pPr>
              <a:tabLst>
                <a:tab pos="342900" algn="l"/>
                <a:tab pos="1319213" algn="l"/>
                <a:tab pos="2338388" algn="l"/>
              </a:tabLst>
            </a:pPr>
            <a:r>
              <a:rPr lang="en-US" sz="1000" b="1" dirty="0" smtClean="0">
                <a:latin typeface="Comic Sans MS" panose="030F0702030302020204" pitchFamily="66" charset="0"/>
              </a:rPr>
              <a:t>71 </a:t>
            </a:r>
            <a:r>
              <a:rPr lang="en-US" sz="1000" b="1" dirty="0">
                <a:latin typeface="Comic Sans MS" panose="030F0702030302020204" pitchFamily="66" charset="0"/>
              </a:rPr>
              <a:t>/ </a:t>
            </a:r>
            <a:r>
              <a:rPr lang="en-US" sz="1000" b="1" dirty="0" smtClean="0">
                <a:latin typeface="Comic Sans MS" panose="030F0702030302020204" pitchFamily="66" charset="0"/>
              </a:rPr>
              <a:t>5 = 14.2 </a:t>
            </a:r>
            <a:r>
              <a:rPr lang="en-US" sz="1000" b="1" dirty="0" smtClean="0">
                <a:latin typeface="Comic Sans MS" panose="030F0702030302020204" pitchFamily="66" charset="0"/>
                <a:sym typeface="Symbol"/>
              </a:rPr>
              <a:t> 142</a:t>
            </a:r>
            <a:r>
              <a:rPr lang="en-US" sz="1000" b="1" dirty="0" smtClean="0">
                <a:latin typeface="Comic Sans MS" panose="030F0702030302020204" pitchFamily="66" charset="0"/>
              </a:rPr>
              <a:t>		710 / 5 = 142</a:t>
            </a:r>
            <a:endParaRPr lang="en-US" sz="1000" b="1" dirty="0">
              <a:latin typeface="Comic Sans MS" panose="030F0702030302020204" pitchFamily="66" charset="0"/>
            </a:endParaRPr>
          </a:p>
        </p:txBody>
      </p:sp>
      <p:sp>
        <p:nvSpPr>
          <p:cNvPr id="529" name="Rectangle 528"/>
          <p:cNvSpPr/>
          <p:nvPr/>
        </p:nvSpPr>
        <p:spPr>
          <a:xfrm>
            <a:off x="3273711" y="5627999"/>
            <a:ext cx="5074277" cy="830997"/>
          </a:xfrm>
          <a:prstGeom prst="rect">
            <a:avLst/>
          </a:prstGeom>
        </p:spPr>
        <p:txBody>
          <a:bodyPr wrap="square">
            <a:spAutoFit/>
          </a:bodyPr>
          <a:lstStyle/>
          <a:p>
            <a:r>
              <a:rPr lang="en-US" sz="800" b="1" dirty="0"/>
              <a:t>725575&gt;&gt;P5  1</a:t>
            </a:r>
          </a:p>
          <a:p>
            <a:r>
              <a:rPr lang="en-US" sz="800" b="1" dirty="0"/>
              <a:t>Scheduler Mode = 1 (FSS)</a:t>
            </a:r>
          </a:p>
          <a:p>
            <a:r>
              <a:rPr lang="en-US" sz="800" b="1" dirty="0"/>
              <a:t>725576&gt;&gt;</a:t>
            </a:r>
          </a:p>
          <a:p>
            <a:r>
              <a:rPr lang="en-US" sz="800" b="1" dirty="0"/>
              <a:t>Groups:     48332(20%)     48346  (20%)     48356 (20%)     48312 (20%)     48341  (20%)</a:t>
            </a:r>
          </a:p>
          <a:p>
            <a:r>
              <a:rPr lang="en-US" sz="800" b="1" dirty="0"/>
              <a:t>Groups:     48316 (20%)    48364  (20%)     48327 (20%)     48340 (20%)     48339  (20%)</a:t>
            </a:r>
          </a:p>
          <a:p>
            <a:r>
              <a:rPr lang="en-US" sz="800" b="1" dirty="0"/>
              <a:t>…</a:t>
            </a:r>
          </a:p>
        </p:txBody>
      </p:sp>
      <p:sp>
        <p:nvSpPr>
          <p:cNvPr id="6" name="Footer Placeholder 5"/>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15536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1"/>
                                        </p:tgtEl>
                                        <p:attrNameLst>
                                          <p:attrName>style.visibility</p:attrName>
                                        </p:attrNameLst>
                                      </p:cBhvr>
                                      <p:to>
                                        <p:strVal val="visible"/>
                                      </p:to>
                                    </p:set>
                                    <p:animEffect transition="in" filter="fade">
                                      <p:cBhvr>
                                        <p:cTn id="12" dur="500"/>
                                        <p:tgtEl>
                                          <p:spTgt spid="5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gtEl>
                                        <p:attrNameLst>
                                          <p:attrName>style.visibility</p:attrName>
                                        </p:attrNameLst>
                                      </p:cBhvr>
                                      <p:to>
                                        <p:strVal val="visible"/>
                                      </p:to>
                                    </p:set>
                                    <p:animEffect transition="in" filter="fade">
                                      <p:cBhvr>
                                        <p:cTn id="17" dur="500"/>
                                        <p:tgtEl>
                                          <p:spTgt spid="5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3"/>
                                        </p:tgtEl>
                                        <p:attrNameLst>
                                          <p:attrName>style.visibility</p:attrName>
                                        </p:attrNameLst>
                                      </p:cBhvr>
                                      <p:to>
                                        <p:strVal val="visible"/>
                                      </p:to>
                                    </p:set>
                                    <p:animEffect transition="in" filter="fade">
                                      <p:cBhvr>
                                        <p:cTn id="22" dur="500"/>
                                        <p:tgtEl>
                                          <p:spTgt spid="5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4"/>
                                        </p:tgtEl>
                                        <p:attrNameLst>
                                          <p:attrName>style.visibility</p:attrName>
                                        </p:attrNameLst>
                                      </p:cBhvr>
                                      <p:to>
                                        <p:strVal val="visible"/>
                                      </p:to>
                                    </p:set>
                                    <p:animEffect transition="in" filter="fade">
                                      <p:cBhvr>
                                        <p:cTn id="27" dur="500"/>
                                        <p:tgtEl>
                                          <p:spTgt spid="2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4"/>
                                        </p:tgtEl>
                                        <p:attrNameLst>
                                          <p:attrName>style.visibility</p:attrName>
                                        </p:attrNameLst>
                                      </p:cBhvr>
                                      <p:to>
                                        <p:strVal val="visible"/>
                                      </p:to>
                                    </p:set>
                                    <p:animEffect transition="in" filter="fade">
                                      <p:cBhvr>
                                        <p:cTn id="32" dur="500"/>
                                        <p:tgtEl>
                                          <p:spTgt spid="5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25"/>
                                        </p:tgtEl>
                                        <p:attrNameLst>
                                          <p:attrName>style.visibility</p:attrName>
                                        </p:attrNameLst>
                                      </p:cBhvr>
                                      <p:to>
                                        <p:strVal val="visible"/>
                                      </p:to>
                                    </p:set>
                                    <p:animEffect transition="in" filter="fade">
                                      <p:cBhvr>
                                        <p:cTn id="37" dur="500"/>
                                        <p:tgtEl>
                                          <p:spTgt spid="5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27"/>
                                        </p:tgtEl>
                                        <p:attrNameLst>
                                          <p:attrName>style.visibility</p:attrName>
                                        </p:attrNameLst>
                                      </p:cBhvr>
                                      <p:to>
                                        <p:strVal val="visible"/>
                                      </p:to>
                                    </p:set>
                                    <p:animEffect transition="in" filter="fade">
                                      <p:cBhvr>
                                        <p:cTn id="42" dur="500"/>
                                        <p:tgtEl>
                                          <p:spTgt spid="5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8"/>
                                        </p:tgtEl>
                                        <p:attrNameLst>
                                          <p:attrName>style.visibility</p:attrName>
                                        </p:attrNameLst>
                                      </p:cBhvr>
                                      <p:to>
                                        <p:strVal val="visible"/>
                                      </p:to>
                                    </p:set>
                                    <p:animEffect transition="in" filter="fade">
                                      <p:cBhvr>
                                        <p:cTn id="47" dur="500"/>
                                        <p:tgtEl>
                                          <p:spTgt spid="5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9"/>
                                        </p:tgtEl>
                                        <p:attrNameLst>
                                          <p:attrName>style.visibility</p:attrName>
                                        </p:attrNameLst>
                                      </p:cBhvr>
                                      <p:to>
                                        <p:strVal val="visible"/>
                                      </p:to>
                                    </p:set>
                                    <p:animEffect transition="in" filter="fade">
                                      <p:cBhvr>
                                        <p:cTn id="52"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 grpId="0" animBg="1"/>
      <p:bldP spid="527" grpId="0" animBg="1"/>
      <p:bldP spid="528" grpId="0" animBg="1"/>
      <p:bldP spid="529"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3" name="TextBox 2"/>
          <p:cNvSpPr txBox="1"/>
          <p:nvPr/>
        </p:nvSpPr>
        <p:spPr>
          <a:xfrm>
            <a:off x="672029" y="1511345"/>
            <a:ext cx="8053330"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#define NUM_PARENTS		</a:t>
            </a:r>
            <a:r>
              <a:rPr lang="en-US" sz="1600" b="1" dirty="0" smtClean="0">
                <a:latin typeface="Courier New" panose="02070309020205020404" pitchFamily="49" charset="0"/>
                <a:cs typeface="Courier New" panose="02070309020205020404" pitchFamily="49" charset="0"/>
              </a:rPr>
              <a:t>5</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#define NUM_REPORT_SECONDS	</a:t>
            </a:r>
            <a:r>
              <a:rPr lang="en-US" sz="1600" b="1" dirty="0" smtClean="0">
                <a:latin typeface="Courier New" panose="02070309020205020404" pitchFamily="49" charset="0"/>
                <a:cs typeface="Courier New" panose="02070309020205020404" pitchFamily="49" charset="0"/>
              </a:rPr>
              <a:t>5</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long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[NUM_PARENTS</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parent </a:t>
            </a:r>
            <a:r>
              <a:rPr lang="en-US" sz="1600" b="1" dirty="0" smtClean="0">
                <a:latin typeface="Courier New" panose="02070309020205020404" pitchFamily="49" charset="0"/>
                <a:cs typeface="Courier New" panose="02070309020205020404" pitchFamily="49" charset="0"/>
              </a:rPr>
              <a:t>counters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num_siblings</a:t>
            </a:r>
            <a:r>
              <a:rPr lang="en-US" sz="1600" b="1" dirty="0">
                <a:latin typeface="Courier New" panose="02070309020205020404" pitchFamily="49" charset="0"/>
                <a:cs typeface="Courier New" panose="02070309020205020404" pitchFamily="49" charset="0"/>
              </a:rPr>
              <a:t>[NUM_PARENTS</a:t>
            </a:r>
            <a:r>
              <a:rPr lang="en-US" sz="1600" b="1" dirty="0" smtClean="0">
                <a:latin typeface="Courier New" panose="02070309020205020404" pitchFamily="49" charset="0"/>
                <a:cs typeface="Courier New" panose="02070309020205020404" pitchFamily="49" charset="0"/>
              </a:rPr>
              <a:t>];      // #in </a:t>
            </a:r>
            <a:r>
              <a:rPr lang="en-US" sz="1600" b="1" dirty="0">
                <a:latin typeface="Courier New" panose="02070309020205020404" pitchFamily="49" charset="0"/>
                <a:cs typeface="Courier New" panose="02070309020205020404" pitchFamily="49" charset="0"/>
              </a:rPr>
              <a:t>each </a:t>
            </a:r>
            <a:r>
              <a:rPr lang="en-US" sz="1600" b="1" dirty="0" smtClean="0">
                <a:latin typeface="Courier New" panose="02070309020205020404" pitchFamily="49" charset="0"/>
                <a:cs typeface="Courier New" panose="02070309020205020404" pitchFamily="49" charset="0"/>
              </a:rPr>
              <a:t>group</a:t>
            </a:r>
            <a:endParaRPr lang="en-US" sz="1600" b="1" dirty="0">
              <a:latin typeface="Courier New" panose="02070309020205020404" pitchFamily="49" charset="0"/>
              <a:cs typeface="Courier New" panose="02070309020205020404" pitchFamily="49" charset="0"/>
            </a:endParaRPr>
          </a:p>
        </p:txBody>
      </p:sp>
      <p:sp>
        <p:nvSpPr>
          <p:cNvPr id="7" name="TextBox 6"/>
          <p:cNvSpPr txBox="1"/>
          <p:nvPr/>
        </p:nvSpPr>
        <p:spPr>
          <a:xfrm>
            <a:off x="672029" y="2744699"/>
            <a:ext cx="8053330" cy="4031873"/>
          </a:xfrm>
          <a:prstGeom prst="rect">
            <a:avLst/>
          </a:prstGeom>
          <a:noFill/>
        </p:spPr>
        <p:txBody>
          <a:bodyPr wrap="square" rtlCol="0">
            <a:spAutoFit/>
          </a:bodyPr>
          <a:lstStyle/>
          <a:p>
            <a:r>
              <a:rPr lang="en-US" sz="1600" b="1" dirty="0" smtClean="0">
                <a:latin typeface="Courier New" panose="02070309020205020404" pitchFamily="49" charset="0"/>
                <a:cs typeface="Courier New" panose="02070309020205020404" pitchFamily="49" charset="0"/>
              </a:rPr>
              <a:t>int </a:t>
            </a:r>
            <a:r>
              <a:rPr lang="en-US" sz="1600" b="1" dirty="0">
                <a:latin typeface="Courier New" panose="02070309020205020404" pitchFamily="49" charset="0"/>
                <a:cs typeface="Courier New" panose="02070309020205020404" pitchFamily="49" charset="0"/>
              </a:rPr>
              <a:t>P5_project5(int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childALive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createSemaphore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childALive</a:t>
            </a:r>
            <a:r>
              <a:rPr lang="en-US" sz="1600" b="1" dirty="0">
                <a:latin typeface="Courier New" panose="02070309020205020404" pitchFamily="49" charset="0"/>
                <a:cs typeface="Courier New" panose="02070309020205020404" pitchFamily="49" charset="0"/>
              </a:rPr>
              <a:t>", BINARY, 0);</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parentDead</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createSemaphore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parentZombie</a:t>
            </a:r>
            <a:r>
              <a:rPr lang="en-US" sz="1600" b="1" dirty="0">
                <a:latin typeface="Courier New" panose="02070309020205020404" pitchFamily="49" charset="0"/>
                <a:cs typeface="Courier New" panose="02070309020205020404" pitchFamily="49" charset="0"/>
              </a:rPr>
              <a:t>", BINARY, 0);</a:t>
            </a: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do </a:t>
            </a:r>
            <a:r>
              <a:rPr lang="en-US" sz="1600" b="1" dirty="0">
                <a:latin typeface="Courier New" panose="02070309020205020404" pitchFamily="49" charset="0"/>
                <a:cs typeface="Courier New" panose="02070309020205020404" pitchFamily="49" charset="0"/>
              </a:rPr>
              <a:t>NUM_PARENTS times</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num_siblings</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(rand() % 25) + 1</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zero group counter</a:t>
            </a:r>
          </a:p>
          <a:p>
            <a:r>
              <a:rPr lang="en-US" sz="1600" b="1" dirty="0" smtClean="0">
                <a:latin typeface="Courier New" panose="02070309020205020404" pitchFamily="49" charset="0"/>
                <a:cs typeface="Courier New" panose="02070309020205020404" pitchFamily="49" charset="0"/>
              </a:rPr>
              <a:t>      createTask(name, </a:t>
            </a:r>
            <a:r>
              <a:rPr lang="en-US" sz="1600" b="1" dirty="0" err="1" smtClean="0">
                <a:latin typeface="Courier New" panose="02070309020205020404" pitchFamily="49" charset="0"/>
                <a:cs typeface="Courier New" panose="02070309020205020404" pitchFamily="49" charset="0"/>
              </a:rPr>
              <a:t>parentTask</a:t>
            </a:r>
            <a:r>
              <a:rPr lang="en-US" sz="1600" b="1" dirty="0" smtClean="0">
                <a:latin typeface="Courier New" panose="02070309020205020404" pitchFamily="49" charset="0"/>
                <a:cs typeface="Courier New" panose="02070309020205020404" pitchFamily="49" charset="0"/>
              </a:rPr>
              <a:t>, MED_PRIORITY, 3, </a:t>
            </a:r>
            <a:r>
              <a:rPr lang="en-US" sz="1600" b="1" dirty="0" err="1" smtClean="0">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SEM_WAIT(</a:t>
            </a:r>
            <a:r>
              <a:rPr lang="en-US" sz="1600" b="1" dirty="0" err="1">
                <a:latin typeface="Courier New" panose="02070309020205020404" pitchFamily="49" charset="0"/>
                <a:cs typeface="Courier New" panose="02070309020205020404" pitchFamily="49" charset="0"/>
              </a:rPr>
              <a:t>parentZombie</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wait </a:t>
            </a:r>
            <a:r>
              <a:rPr lang="en-US" sz="1600" b="1">
                <a:latin typeface="Courier New" panose="02070309020205020404" pitchFamily="49" charset="0"/>
                <a:cs typeface="Courier New" panose="02070309020205020404" pitchFamily="49" charset="0"/>
              </a:rPr>
              <a:t>for </a:t>
            </a:r>
            <a:r>
              <a:rPr lang="en-US" sz="1600" b="1" smtClean="0">
                <a:latin typeface="Courier New" panose="02070309020205020404" pitchFamily="49" charset="0"/>
                <a:cs typeface="Courier New" panose="02070309020205020404" pitchFamily="49" charset="0"/>
              </a:rPr>
              <a:t>parent</a:t>
            </a:r>
            <a:endParaRPr lang="en-US" sz="1600" b="1" dirty="0" smtClean="0">
              <a:latin typeface="Courier New" panose="02070309020205020404" pitchFamily="49" charset="0"/>
              <a:cs typeface="Courier New" panose="02070309020205020404" pitchFamily="49" charset="0"/>
            </a:endParaRP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 create reporting task</a:t>
            </a:r>
          </a:p>
          <a:p>
            <a:r>
              <a:rPr lang="en-US" sz="1600" b="1" dirty="0" smtClean="0">
                <a:latin typeface="Courier New" panose="02070309020205020404" pitchFamily="49" charset="0"/>
                <a:cs typeface="Courier New" panose="02070309020205020404" pitchFamily="49" charset="0"/>
              </a:rPr>
              <a:t>   createTask("Group Report", </a:t>
            </a:r>
            <a:r>
              <a:rPr lang="en-US" sz="1600" b="1" dirty="0" err="1" smtClean="0">
                <a:latin typeface="Courier New" panose="02070309020205020404" pitchFamily="49" charset="0"/>
                <a:cs typeface="Courier New" panose="02070309020205020404" pitchFamily="49" charset="0"/>
              </a:rPr>
              <a:t>groupReportTask</a:t>
            </a:r>
            <a:r>
              <a:rPr lang="en-US" sz="1600" b="1" dirty="0" smtClean="0">
                <a:latin typeface="Courier New" panose="02070309020205020404" pitchFamily="49" charset="0"/>
                <a:cs typeface="Courier New" panose="02070309020205020404" pitchFamily="49" charset="0"/>
              </a:rPr>
              <a:t>, MED_PRIORITY,</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2, </a:t>
            </a:r>
            <a:r>
              <a:rPr lang="en-US" sz="1600" b="1" dirty="0" err="1" smtClean="0">
                <a:latin typeface="Courier New" panose="02070309020205020404" pitchFamily="49" charset="0"/>
                <a:cs typeface="Courier New" panose="02070309020205020404" pitchFamily="49" charset="0"/>
              </a:rPr>
              <a:t>groupReportArgv</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end P5_project5</a:t>
            </a:r>
          </a:p>
          <a:p>
            <a:endParaRPr lang="en-US" sz="1600" b="1" dirty="0">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2865834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7" name="TextBox 6"/>
          <p:cNvSpPr txBox="1"/>
          <p:nvPr/>
        </p:nvSpPr>
        <p:spPr>
          <a:xfrm>
            <a:off x="672029" y="1755830"/>
            <a:ext cx="8053330" cy="4278094"/>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group parent - create children</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[0] = group base name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[1] = parent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[2] = # of children</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parentTask</a:t>
            </a: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group 1</a:t>
            </a:r>
          </a:p>
          <a:p>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do </a:t>
            </a:r>
            <a:r>
              <a:rPr lang="en-US" sz="1600" b="1" dirty="0" err="1" smtClean="0">
                <a:latin typeface="Courier New" panose="02070309020205020404" pitchFamily="49" charset="0"/>
                <a:cs typeface="Courier New" panose="02070309020205020404" pitchFamily="49" charset="0"/>
              </a:rPr>
              <a:t>num_children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times</a:t>
            </a:r>
          </a:p>
          <a:p>
            <a:r>
              <a:rPr lang="en-US" sz="1600" b="1" dirty="0" smtClean="0">
                <a:latin typeface="Courier New" panose="02070309020205020404" pitchFamily="49" charset="0"/>
                <a:cs typeface="Courier New" panose="02070309020205020404" pitchFamily="49" charset="0"/>
              </a:rPr>
              <a:t>      createTask(name, </a:t>
            </a:r>
            <a:r>
              <a:rPr lang="en-US" sz="1600" b="1" dirty="0" err="1" smtClean="0">
                <a:latin typeface="Courier New" panose="02070309020205020404" pitchFamily="49" charset="0"/>
                <a:cs typeface="Courier New" panose="02070309020205020404" pitchFamily="49" charset="0"/>
              </a:rPr>
              <a:t>childTask</a:t>
            </a:r>
            <a:r>
              <a:rPr lang="en-US" sz="1600" b="1" dirty="0" smtClean="0">
                <a:latin typeface="Courier New" panose="02070309020205020404" pitchFamily="49" charset="0"/>
                <a:cs typeface="Courier New" panose="02070309020205020404" pitchFamily="49" charset="0"/>
              </a:rPr>
              <a:t>, MED_PRIORITY, 3, </a:t>
            </a:r>
            <a:r>
              <a:rPr lang="en-US" sz="1600" b="1" dirty="0" err="1" smtClean="0">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SEM_WAIT(</a:t>
            </a:r>
            <a:r>
              <a:rPr lang="en-US" sz="1600" b="1" dirty="0" err="1" smtClean="0">
                <a:latin typeface="Courier New" panose="02070309020205020404" pitchFamily="49" charset="0"/>
                <a:cs typeface="Courier New" panose="02070309020205020404" pitchFamily="49" charset="0"/>
              </a:rPr>
              <a:t>childALive</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wait </a:t>
            </a:r>
            <a:r>
              <a:rPr lang="en-US" sz="1600" b="1" dirty="0" smtClean="0">
                <a:latin typeface="Courier New" panose="02070309020205020404" pitchFamily="49" charset="0"/>
                <a:cs typeface="Courier New" panose="02070309020205020404" pitchFamily="49" charset="0"/>
              </a:rPr>
              <a:t>for live child</a:t>
            </a: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 parent goes zombie!</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SEM_SIGNAL(</a:t>
            </a:r>
            <a:r>
              <a:rPr lang="en-US" sz="1600" b="1" dirty="0" err="1" smtClean="0">
                <a:latin typeface="Courier New" panose="02070309020205020404" pitchFamily="49" charset="0"/>
                <a:cs typeface="Courier New" panose="02070309020205020404" pitchFamily="49" charset="0"/>
              </a:rPr>
              <a:t>parentZombie</a:t>
            </a:r>
            <a:r>
              <a:rPr lang="en-US" sz="1600" b="1" dirty="0" smtClean="0">
                <a:latin typeface="Courier New" panose="02070309020205020404" pitchFamily="49" charset="0"/>
                <a:cs typeface="Courier New" panose="02070309020205020404" pitchFamily="49" charset="0"/>
              </a:rPr>
              <a:t>);            // allow another parent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(1</a:t>
            </a:r>
            <a:r>
              <a:rPr lang="en-US" sz="1600" b="1" dirty="0" smtClean="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[parent - 1</a:t>
            </a:r>
            <a:r>
              <a:rPr lang="en-US" sz="1600" b="1" dirty="0" smtClean="0">
                <a:latin typeface="Courier New" panose="02070309020205020404" pitchFamily="49" charset="0"/>
                <a:cs typeface="Courier New" panose="02070309020205020404" pitchFamily="49" charset="0"/>
              </a:rPr>
              <a:t>]; SWAP; }</a:t>
            </a:r>
          </a:p>
          <a:p>
            <a:r>
              <a:rPr lang="en-US" sz="1600" b="1" dirty="0" smtClean="0">
                <a:latin typeface="Courier New" panose="02070309020205020404" pitchFamily="49" charset="0"/>
                <a:cs typeface="Courier New" panose="02070309020205020404" pitchFamily="49" charset="0"/>
              </a:rPr>
              <a:t>   return </a:t>
            </a:r>
            <a:r>
              <a:rPr lang="en-US" sz="1600" b="1" dirty="0">
                <a:latin typeface="Courier New" panose="02070309020205020404" pitchFamily="49" charset="0"/>
                <a:cs typeface="Courier New" panose="02070309020205020404" pitchFamily="49" charset="0"/>
              </a:rPr>
              <a:t>0;</a:t>
            </a:r>
          </a:p>
          <a:p>
            <a:r>
              <a:rPr lang="en-US" sz="1600" b="1" dirty="0">
                <a:latin typeface="Courier New" panose="02070309020205020404" pitchFamily="49" charset="0"/>
                <a:cs typeface="Courier New" panose="02070309020205020404" pitchFamily="49" charset="0"/>
              </a:rPr>
              <a:t>} // end </a:t>
            </a:r>
            <a:r>
              <a:rPr lang="en-US" sz="1600" b="1" dirty="0" err="1">
                <a:latin typeface="Courier New" panose="02070309020205020404" pitchFamily="49" charset="0"/>
                <a:cs typeface="Courier New" panose="02070309020205020404" pitchFamily="49" charset="0"/>
              </a:rPr>
              <a:t>parentTask</a:t>
            </a:r>
            <a:endParaRPr lang="en-US" sz="1600" b="1" dirty="0">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18658927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7" name="TextBox 6"/>
          <p:cNvSpPr txBox="1"/>
          <p:nvPr/>
        </p:nvSpPr>
        <p:spPr>
          <a:xfrm>
            <a:off x="672029" y="1755830"/>
            <a:ext cx="8053330" cy="3539430"/>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child task</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[0] = group base name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[1] = parent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[2] = # of siblings</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childTask</a:t>
            </a: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child Task</a:t>
            </a:r>
          </a:p>
          <a:p>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SEM_SIGNAL(</a:t>
            </a:r>
            <a:r>
              <a:rPr lang="en-US" sz="1600" b="1" dirty="0" err="1" smtClean="0">
                <a:latin typeface="Courier New" panose="02070309020205020404" pitchFamily="49" charset="0"/>
                <a:cs typeface="Courier New" panose="02070309020205020404" pitchFamily="49" charset="0"/>
              </a:rPr>
              <a:t>childALive</a:t>
            </a:r>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child is alive!!</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count # of times scheduled</a:t>
            </a:r>
          </a:p>
          <a:p>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(1</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[parent-1]++; SWAP;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return </a:t>
            </a:r>
            <a:r>
              <a:rPr lang="en-US" sz="1600" b="1" dirty="0">
                <a:latin typeface="Courier New" panose="02070309020205020404" pitchFamily="49" charset="0"/>
                <a:cs typeface="Courier New" panose="02070309020205020404" pitchFamily="49" charset="0"/>
              </a:rPr>
              <a:t>0;</a:t>
            </a:r>
          </a:p>
          <a:p>
            <a:r>
              <a:rPr lang="en-US" sz="1600" b="1" dirty="0">
                <a:latin typeface="Courier New" panose="02070309020205020404" pitchFamily="49" charset="0"/>
                <a:cs typeface="Courier New" panose="02070309020205020404" pitchFamily="49" charset="0"/>
              </a:rPr>
              <a:t>} // end </a:t>
            </a:r>
            <a:r>
              <a:rPr lang="en-US" sz="1600" b="1" dirty="0" err="1">
                <a:latin typeface="Courier New" panose="02070309020205020404" pitchFamily="49" charset="0"/>
                <a:cs typeface="Courier New" panose="02070309020205020404" pitchFamily="49" charset="0"/>
              </a:rPr>
              <a:t>childTask</a:t>
            </a:r>
            <a:endParaRPr lang="en-US" sz="1600" b="1" dirty="0">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28096347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0354" name="Rectangle 2"/>
          <p:cNvSpPr>
            <a:spLocks noGrp="1" noChangeArrowheads="1"/>
          </p:cNvSpPr>
          <p:nvPr>
            <p:ph type="title"/>
          </p:nvPr>
        </p:nvSpPr>
        <p:spPr/>
        <p:txBody>
          <a:bodyPr/>
          <a:lstStyle/>
          <a:p>
            <a:r>
              <a:rPr lang="en-US" dirty="0"/>
              <a:t>Project </a:t>
            </a:r>
            <a:r>
              <a:rPr lang="en-US" dirty="0" smtClean="0"/>
              <a:t>5 </a:t>
            </a:r>
            <a:r>
              <a:rPr lang="en-US" dirty="0"/>
              <a:t>– </a:t>
            </a:r>
            <a:r>
              <a:rPr lang="en-US" dirty="0" smtClean="0"/>
              <a:t>FSS</a:t>
            </a:r>
            <a:endParaRPr lang="en-US" dirty="0"/>
          </a:p>
        </p:txBody>
      </p:sp>
      <p:sp>
        <p:nvSpPr>
          <p:cNvPr id="7" name="TextBox 6"/>
          <p:cNvSpPr txBox="1"/>
          <p:nvPr/>
        </p:nvSpPr>
        <p:spPr>
          <a:xfrm>
            <a:off x="672029" y="1538254"/>
            <a:ext cx="8053330" cy="4677563"/>
          </a:xfrm>
          <a:prstGeom prst="rect">
            <a:avLst/>
          </a:prstGeom>
          <a:noFill/>
        </p:spPr>
        <p:txBody>
          <a:bodyPr wrap="square" rtlCol="0">
            <a:spAutoFit/>
          </a:bodyPr>
          <a:lstStyle/>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Group Report task</a:t>
            </a:r>
          </a:p>
          <a:p>
            <a:pPr>
              <a:lnSpc>
                <a:spcPts val="1700"/>
              </a:lnSpc>
            </a:pP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groupReportTask</a:t>
            </a:r>
            <a:r>
              <a:rPr lang="en-US" sz="1600" b="1" dirty="0">
                <a:latin typeface="Courier New" panose="02070309020205020404" pitchFamily="49" charset="0"/>
                <a:cs typeface="Courier New" panose="02070309020205020404" pitchFamily="49" charset="0"/>
              </a:rPr>
              <a:t>(int </a:t>
            </a:r>
            <a:r>
              <a:rPr lang="en-US" sz="1600" b="1" dirty="0" err="1">
                <a:latin typeface="Courier New" panose="02070309020205020404" pitchFamily="49" charset="0"/>
                <a:cs typeface="Courier New" panose="02070309020205020404" pitchFamily="49" charset="0"/>
              </a:rPr>
              <a:t>argc</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argv</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(1)</a:t>
            </a:r>
          </a:p>
          <a:p>
            <a:pPr>
              <a:lnSpc>
                <a:spcPts val="1700"/>
              </a:lnSpc>
            </a:pPr>
            <a:r>
              <a:rPr lang="en-US" sz="1600" b="1" dirty="0" smtClean="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 update every second</a:t>
            </a: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int count </a:t>
            </a:r>
            <a:r>
              <a:rPr lang="en-US" sz="1600" b="1" dirty="0">
                <a:latin typeface="Courier New" panose="02070309020205020404" pitchFamily="49" charset="0"/>
                <a:cs typeface="Courier New" panose="02070309020205020404" pitchFamily="49" charset="0"/>
              </a:rPr>
              <a:t>= NUM_REPORT_SECONDS</a:t>
            </a:r>
            <a:r>
              <a:rPr lang="en-US" sz="1600" b="1" dirty="0" smtClean="0">
                <a:latin typeface="Courier New" panose="02070309020205020404" pitchFamily="49" charset="0"/>
                <a:cs typeface="Courier New" panose="02070309020205020404" pitchFamily="49" charset="0"/>
              </a:rPr>
              <a:t>;</a:t>
            </a:r>
          </a:p>
          <a:p>
            <a:pPr>
              <a:lnSpc>
                <a:spcPts val="1700"/>
              </a:lnSpc>
            </a:pPr>
            <a:r>
              <a:rPr lang="en-US" sz="1600" b="1" dirty="0" smtClean="0">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(count-- &gt; </a:t>
            </a:r>
            <a:r>
              <a:rPr lang="en-US" sz="1600" b="1" dirty="0" smtClean="0">
                <a:latin typeface="Courier New" panose="02070309020205020404" pitchFamily="49" charset="0"/>
                <a:cs typeface="Courier New" panose="02070309020205020404" pitchFamily="49" charset="0"/>
              </a:rPr>
              <a:t>0) SEM_WAIT(tics1sec</a:t>
            </a:r>
            <a:r>
              <a:rPr lang="en-US" sz="1600" b="1" dirty="0">
                <a:latin typeface="Courier New" panose="02070309020205020404" pitchFamily="49" charset="0"/>
                <a:cs typeface="Courier New" panose="02070309020205020404" pitchFamily="49" charset="0"/>
              </a:rPr>
              <a:t>);</a:t>
            </a:r>
          </a:p>
          <a:p>
            <a:pPr>
              <a:lnSpc>
                <a:spcPts val="1700"/>
              </a:lnSpc>
            </a:pPr>
            <a:endParaRPr lang="en-US" sz="1600" b="1" dirty="0" smtClean="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sum </a:t>
            </a:r>
            <a:r>
              <a:rPr lang="en-US" sz="1600" b="1" dirty="0">
                <a:latin typeface="Courier New" panose="02070309020205020404" pitchFamily="49" charset="0"/>
                <a:cs typeface="Courier New" panose="02070309020205020404" pitchFamily="49" charset="0"/>
              </a:rPr>
              <a:t>= 0;</a:t>
            </a:r>
          </a:p>
          <a:p>
            <a:pPr>
              <a:lnSpc>
                <a:spcPts val="1700"/>
              </a:lnSpc>
            </a:pPr>
            <a:r>
              <a:rPr lang="en-US" sz="1600" b="1" dirty="0" smtClean="0">
                <a:latin typeface="Courier New" panose="02070309020205020404" pitchFamily="49" charset="0"/>
                <a:cs typeface="Courier New" panose="02070309020205020404" pitchFamily="49" charset="0"/>
              </a:rPr>
              <a:t>      for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NUM_PARENTS;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sum +=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a:t>
            </a:r>
            <a:r>
              <a:rPr lang="en-US" sz="1600" b="1" dirty="0" smtClean="0">
                <a:latin typeface="Courier New" panose="02070309020205020404" pitchFamily="49" charset="0"/>
                <a:cs typeface="Courier New" panose="02070309020205020404" pitchFamily="49" charset="0"/>
              </a:rPr>
              <a:t>];</a:t>
            </a:r>
          </a:p>
          <a:p>
            <a:pPr>
              <a:lnSpc>
                <a:spcPts val="1700"/>
              </a:lnSpc>
            </a:pP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printf</a:t>
            </a:r>
            <a:r>
              <a:rPr lang="en-US" sz="1600" b="1" dirty="0" smtClean="0">
                <a:latin typeface="Courier New" panose="02070309020205020404" pitchFamily="49" charset="0"/>
                <a:cs typeface="Courier New" panose="02070309020205020404" pitchFamily="49" charset="0"/>
              </a:rPr>
              <a:t>("Groups</a:t>
            </a:r>
            <a:r>
              <a:rPr lang="en-US" sz="1600" b="1" dirty="0">
                <a:latin typeface="Courier New" panose="02070309020205020404" pitchFamily="49" charset="0"/>
                <a:cs typeface="Courier New" panose="02070309020205020404" pitchFamily="49" charset="0"/>
              </a:rPr>
              <a:t>:");</a:t>
            </a: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do NUM_PARENTS </a:t>
            </a:r>
            <a:r>
              <a:rPr lang="en-US" sz="1600" b="1" dirty="0" smtClean="0">
                <a:latin typeface="Courier New" panose="02070309020205020404" pitchFamily="49" charset="0"/>
                <a:cs typeface="Courier New" panose="02070309020205020404" pitchFamily="49" charset="0"/>
              </a:rPr>
              <a:t>times</a:t>
            </a: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printf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group_count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100) / sum</a:t>
            </a:r>
            <a:r>
              <a:rPr lang="en-US" sz="1600" b="1" dirty="0" smtClean="0">
                <a:latin typeface="Courier New" panose="02070309020205020404" pitchFamily="49" charset="0"/>
                <a:cs typeface="Courier New" panose="02070309020205020404" pitchFamily="49" charset="0"/>
              </a:rPr>
              <a:t>);</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group_count</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a:t>
            </a:r>
          </a:p>
          <a:p>
            <a:pPr>
              <a:lnSpc>
                <a:spcPts val="1700"/>
              </a:lnSpc>
            </a:pPr>
            <a:r>
              <a:rPr lang="en-US" sz="1600" b="1" dirty="0" smtClean="0">
                <a:latin typeface="Courier New" panose="02070309020205020404" pitchFamily="49" charset="0"/>
                <a:cs typeface="Courier New" panose="02070309020205020404" pitchFamily="49" charset="0"/>
              </a:rPr>
              <a:t>   }</a:t>
            </a:r>
          </a:p>
          <a:p>
            <a:pPr>
              <a:lnSpc>
                <a:spcPts val="1700"/>
              </a:lnSpc>
            </a:pP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return 0;</a:t>
            </a:r>
            <a:endParaRPr lang="en-US" sz="1600" b="1" dirty="0">
              <a:latin typeface="Courier New" panose="02070309020205020404" pitchFamily="49" charset="0"/>
              <a:cs typeface="Courier New" panose="02070309020205020404" pitchFamily="49" charset="0"/>
            </a:endParaRPr>
          </a:p>
          <a:p>
            <a:pPr>
              <a:lnSpc>
                <a:spcPts val="1700"/>
              </a:lnSpc>
            </a:pP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end </a:t>
            </a:r>
            <a:r>
              <a:rPr lang="en-US" sz="1600" b="1" dirty="0" err="1">
                <a:latin typeface="Courier New" panose="02070309020205020404" pitchFamily="49" charset="0"/>
                <a:cs typeface="Courier New" panose="02070309020205020404" pitchFamily="49" charset="0"/>
              </a:rPr>
              <a:t>groupReportTask</a:t>
            </a:r>
            <a:endParaRPr lang="en-US" sz="1600" b="1" dirty="0">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2350545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22" name="Rectangle 2"/>
          <p:cNvSpPr>
            <a:spLocks noGrp="1" noChangeArrowheads="1"/>
          </p:cNvSpPr>
          <p:nvPr>
            <p:ph type="title"/>
          </p:nvPr>
        </p:nvSpPr>
        <p:spPr/>
        <p:txBody>
          <a:bodyPr/>
          <a:lstStyle/>
          <a:p>
            <a:r>
              <a:rPr lang="en-US" dirty="0"/>
              <a:t>Project </a:t>
            </a:r>
            <a:r>
              <a:rPr lang="en-US" dirty="0" smtClean="0"/>
              <a:t>5 </a:t>
            </a:r>
            <a:r>
              <a:rPr lang="en-US" dirty="0"/>
              <a:t>Grading Criteria</a:t>
            </a:r>
          </a:p>
        </p:txBody>
      </p:sp>
      <p:sp>
        <p:nvSpPr>
          <p:cNvPr id="2693123" name="Rectangle 3"/>
          <p:cNvSpPr>
            <a:spLocks noGrp="1" noChangeArrowheads="1"/>
          </p:cNvSpPr>
          <p:nvPr>
            <p:ph type="body" idx="1"/>
          </p:nvPr>
        </p:nvSpPr>
        <p:spPr>
          <a:xfrm>
            <a:off x="406400" y="1392858"/>
            <a:ext cx="8518525" cy="4972272"/>
          </a:xfrm>
        </p:spPr>
        <p:txBody>
          <a:bodyPr/>
          <a:lstStyle/>
          <a:p>
            <a:pPr>
              <a:spcBef>
                <a:spcPts val="0"/>
              </a:spcBef>
              <a:tabLst>
                <a:tab pos="1254125" algn="l"/>
              </a:tabLst>
            </a:pPr>
            <a:r>
              <a:rPr lang="en-US" sz="2400" dirty="0">
                <a:cs typeface="Times New Roman" pitchFamily="18" charset="0"/>
              </a:rPr>
              <a:t>There are </a:t>
            </a:r>
            <a:r>
              <a:rPr lang="en-US" sz="2400" dirty="0" smtClean="0">
                <a:cs typeface="Times New Roman" pitchFamily="18" charset="0"/>
              </a:rPr>
              <a:t>6 points </a:t>
            </a:r>
            <a:r>
              <a:rPr lang="en-US" sz="2400" dirty="0">
                <a:cs typeface="Times New Roman" pitchFamily="18" charset="0"/>
              </a:rPr>
              <a:t>possible for Project </a:t>
            </a:r>
            <a:r>
              <a:rPr lang="en-US" sz="2400" dirty="0" smtClean="0">
                <a:cs typeface="Times New Roman" pitchFamily="18" charset="0"/>
              </a:rPr>
              <a:t>5.</a:t>
            </a:r>
            <a:endParaRPr lang="en-US" sz="2400" dirty="0">
              <a:cs typeface="Times New Roman" pitchFamily="18" charset="0"/>
            </a:endParaRPr>
          </a:p>
          <a:p>
            <a:pPr marL="457200" lvl="1" indent="0">
              <a:spcBef>
                <a:spcPts val="600"/>
              </a:spcBef>
              <a:buNone/>
              <a:tabLst>
                <a:tab pos="1254125" algn="l"/>
              </a:tabLst>
            </a:pPr>
            <a:r>
              <a:rPr lang="en-US" sz="2000" b="1" dirty="0">
                <a:solidFill>
                  <a:srgbClr val="000000"/>
                </a:solidFill>
                <a:cs typeface="Times New Roman" pitchFamily="18" charset="0"/>
              </a:rPr>
              <a:t>1</a:t>
            </a:r>
            <a:r>
              <a:rPr lang="en-US" sz="2000" b="1" dirty="0" smtClean="0">
                <a:solidFill>
                  <a:srgbClr val="000000"/>
                </a:solidFill>
                <a:cs typeface="Times New Roman" pitchFamily="18" charset="0"/>
              </a:rPr>
              <a:t> </a:t>
            </a:r>
            <a:r>
              <a:rPr lang="en-US" sz="2000" b="1" dirty="0" err="1" smtClean="0">
                <a:solidFill>
                  <a:srgbClr val="000000"/>
                </a:solidFill>
                <a:cs typeface="Times New Roman" pitchFamily="18" charset="0"/>
              </a:rPr>
              <a:t>pt</a:t>
            </a:r>
            <a:r>
              <a:rPr lang="en-US" sz="2000" b="1" dirty="0" smtClean="0">
                <a:solidFill>
                  <a:srgbClr val="000000"/>
                </a:solidFill>
                <a:cs typeface="Times New Roman" pitchFamily="18" charset="0"/>
              </a:rPr>
              <a:t> </a:t>
            </a:r>
            <a:r>
              <a:rPr lang="en-US" sz="2000" dirty="0" smtClean="0">
                <a:solidFill>
                  <a:srgbClr val="000000"/>
                </a:solidFill>
                <a:cs typeface="Times New Roman" pitchFamily="18" charset="0"/>
              </a:rPr>
              <a:t>-	The </a:t>
            </a:r>
            <a:r>
              <a:rPr lang="en-US" sz="2000" dirty="0">
                <a:solidFill>
                  <a:srgbClr val="000000"/>
                </a:solidFill>
                <a:cs typeface="Times New Roman" pitchFamily="18" charset="0"/>
              </a:rPr>
              <a:t>P5 command dynamically switches between schedulers.</a:t>
            </a:r>
          </a:p>
          <a:p>
            <a:pPr marL="457200" lvl="1" indent="0">
              <a:spcBef>
                <a:spcPts val="0"/>
              </a:spcBef>
              <a:buNone/>
              <a:tabLst>
                <a:tab pos="1254125" algn="l"/>
              </a:tabLst>
            </a:pPr>
            <a:r>
              <a:rPr lang="en-US" sz="2000" b="1" dirty="0">
                <a:solidFill>
                  <a:srgbClr val="000000"/>
                </a:solidFill>
                <a:cs typeface="Times New Roman" pitchFamily="18" charset="0"/>
              </a:rPr>
              <a:t>3</a:t>
            </a:r>
            <a:r>
              <a:rPr lang="en-US" sz="2000" b="1" dirty="0" smtClean="0">
                <a:solidFill>
                  <a:srgbClr val="000000"/>
                </a:solidFill>
                <a:cs typeface="Times New Roman" pitchFamily="18" charset="0"/>
              </a:rPr>
              <a:t> </a:t>
            </a:r>
            <a:r>
              <a:rPr lang="en-US" sz="2000" b="1" dirty="0">
                <a:solidFill>
                  <a:srgbClr val="000000"/>
                </a:solidFill>
                <a:cs typeface="Times New Roman" pitchFamily="18" charset="0"/>
              </a:rPr>
              <a:t>pts </a:t>
            </a:r>
            <a:r>
              <a:rPr lang="en-US" sz="2000" dirty="0" smtClean="0">
                <a:solidFill>
                  <a:srgbClr val="000000"/>
                </a:solidFill>
                <a:cs typeface="Times New Roman" pitchFamily="18" charset="0"/>
              </a:rPr>
              <a:t>-	Only </a:t>
            </a:r>
            <a:r>
              <a:rPr lang="en-US" sz="2000" dirty="0">
                <a:solidFill>
                  <a:srgbClr val="000000"/>
                </a:solidFill>
                <a:cs typeface="Times New Roman" pitchFamily="18" charset="0"/>
              </a:rPr>
              <a:t>tasks in the Ready Queue with a non-zero time are </a:t>
            </a:r>
            <a:r>
              <a:rPr lang="en-US" sz="2000" dirty="0" smtClean="0">
                <a:solidFill>
                  <a:srgbClr val="000000"/>
                </a:solidFill>
                <a:cs typeface="Times New Roman" pitchFamily="18" charset="0"/>
              </a:rPr>
              <a:t>	scheduled.  When </a:t>
            </a:r>
            <a:r>
              <a:rPr lang="en-US" sz="2000" dirty="0">
                <a:solidFill>
                  <a:srgbClr val="000000"/>
                </a:solidFill>
                <a:cs typeface="Times New Roman" pitchFamily="18" charset="0"/>
              </a:rPr>
              <a:t>all tasks in the Ready Queue have a zero </a:t>
            </a:r>
            <a:r>
              <a:rPr lang="en-US" sz="2000" dirty="0" smtClean="0">
                <a:solidFill>
                  <a:srgbClr val="000000"/>
                </a:solidFill>
                <a:cs typeface="Times New Roman" pitchFamily="18" charset="0"/>
              </a:rPr>
              <a:t>	time</a:t>
            </a:r>
            <a:r>
              <a:rPr lang="en-US" sz="2000" dirty="0">
                <a:solidFill>
                  <a:srgbClr val="000000"/>
                </a:solidFill>
                <a:cs typeface="Times New Roman" pitchFamily="18" charset="0"/>
              </a:rPr>
              <a:t>, then </a:t>
            </a:r>
            <a:r>
              <a:rPr lang="en-US" sz="2000" dirty="0" smtClean="0">
                <a:solidFill>
                  <a:srgbClr val="000000"/>
                </a:solidFill>
                <a:cs typeface="Times New Roman" pitchFamily="18" charset="0"/>
              </a:rPr>
              <a:t>new </a:t>
            </a:r>
            <a:r>
              <a:rPr lang="en-US" sz="2000" dirty="0">
                <a:solidFill>
                  <a:srgbClr val="000000"/>
                </a:solidFill>
                <a:cs typeface="Times New Roman" pitchFamily="18" charset="0"/>
              </a:rPr>
              <a:t>task times are calculated in a "fair" way.</a:t>
            </a:r>
          </a:p>
          <a:p>
            <a:pPr marL="457200" lvl="1" indent="0">
              <a:spcBef>
                <a:spcPts val="0"/>
              </a:spcBef>
              <a:buNone/>
              <a:tabLst>
                <a:tab pos="1254125" algn="l"/>
              </a:tabLst>
            </a:pPr>
            <a:r>
              <a:rPr lang="en-US" sz="2000" b="1" dirty="0">
                <a:solidFill>
                  <a:srgbClr val="000000"/>
                </a:solidFill>
                <a:cs typeface="Times New Roman" pitchFamily="18" charset="0"/>
              </a:rPr>
              <a:t>1</a:t>
            </a:r>
            <a:r>
              <a:rPr lang="en-US" sz="2000" b="1" dirty="0" smtClean="0">
                <a:solidFill>
                  <a:srgbClr val="000000"/>
                </a:solidFill>
                <a:cs typeface="Times New Roman" pitchFamily="18" charset="0"/>
              </a:rPr>
              <a:t> </a:t>
            </a:r>
            <a:r>
              <a:rPr lang="en-US" sz="2000" b="1" dirty="0" err="1" smtClean="0">
                <a:solidFill>
                  <a:srgbClr val="000000"/>
                </a:solidFill>
                <a:cs typeface="Times New Roman" pitchFamily="18" charset="0"/>
              </a:rPr>
              <a:t>pt</a:t>
            </a:r>
            <a:r>
              <a:rPr lang="en-US" sz="2000" b="1" dirty="0" smtClean="0">
                <a:solidFill>
                  <a:srgbClr val="000000"/>
                </a:solidFill>
                <a:cs typeface="Times New Roman" pitchFamily="18" charset="0"/>
              </a:rPr>
              <a:t> </a:t>
            </a:r>
            <a:r>
              <a:rPr lang="en-US" sz="2000" dirty="0" smtClean="0">
                <a:solidFill>
                  <a:srgbClr val="000000"/>
                </a:solidFill>
                <a:cs typeface="Times New Roman" pitchFamily="18" charset="0"/>
              </a:rPr>
              <a:t>-	Tasks </a:t>
            </a:r>
            <a:r>
              <a:rPr lang="en-US" sz="2000" dirty="0">
                <a:solidFill>
                  <a:srgbClr val="000000"/>
                </a:solidFill>
                <a:cs typeface="Times New Roman" pitchFamily="18" charset="0"/>
              </a:rPr>
              <a:t>are grouped according to their parent task</a:t>
            </a:r>
            <a:r>
              <a:rPr lang="en-US" sz="2000" dirty="0" smtClean="0">
                <a:solidFill>
                  <a:srgbClr val="000000"/>
                </a:solidFill>
                <a:cs typeface="Times New Roman" pitchFamily="18" charset="0"/>
              </a:rPr>
              <a:t>.  </a:t>
            </a:r>
            <a:r>
              <a:rPr lang="en-US" sz="2000" dirty="0">
                <a:solidFill>
                  <a:srgbClr val="000000"/>
                </a:solidFill>
                <a:cs typeface="Times New Roman" pitchFamily="18" charset="0"/>
              </a:rPr>
              <a:t>Group </a:t>
            </a:r>
            <a:r>
              <a:rPr lang="en-US" sz="2000" dirty="0" smtClean="0">
                <a:solidFill>
                  <a:srgbClr val="000000"/>
                </a:solidFill>
                <a:cs typeface="Times New Roman" pitchFamily="18" charset="0"/>
              </a:rPr>
              <a:t>	counts </a:t>
            </a:r>
            <a:r>
              <a:rPr lang="en-US" sz="2000" dirty="0">
                <a:solidFill>
                  <a:srgbClr val="000000"/>
                </a:solidFill>
                <a:cs typeface="Times New Roman" pitchFamily="18" charset="0"/>
              </a:rPr>
              <a:t>are approximately the same</a:t>
            </a:r>
            <a:r>
              <a:rPr lang="en-US" sz="2000" dirty="0" smtClean="0">
                <a:solidFill>
                  <a:srgbClr val="000000"/>
                </a:solidFill>
                <a:cs typeface="Times New Roman" pitchFamily="18" charset="0"/>
              </a:rPr>
              <a:t>.</a:t>
            </a:r>
            <a:endParaRPr lang="en-US" sz="2000" dirty="0">
              <a:solidFill>
                <a:srgbClr val="000000"/>
              </a:solidFill>
              <a:cs typeface="Times New Roman" pitchFamily="18" charset="0"/>
            </a:endParaRPr>
          </a:p>
          <a:p>
            <a:pPr marL="457200" lvl="1" indent="0">
              <a:spcBef>
                <a:spcPts val="0"/>
              </a:spcBef>
              <a:buNone/>
              <a:tabLst>
                <a:tab pos="1257300" algn="l"/>
              </a:tabLst>
            </a:pPr>
            <a:r>
              <a:rPr lang="en-US" sz="2000" b="1" dirty="0">
                <a:solidFill>
                  <a:srgbClr val="000000"/>
                </a:solidFill>
                <a:cs typeface="Times New Roman" pitchFamily="18" charset="0"/>
              </a:rPr>
              <a:t>1</a:t>
            </a:r>
            <a:r>
              <a:rPr lang="en-US" sz="2000" b="1" dirty="0" smtClean="0">
                <a:solidFill>
                  <a:srgbClr val="000000"/>
                </a:solidFill>
                <a:cs typeface="Times New Roman" pitchFamily="18" charset="0"/>
              </a:rPr>
              <a:t> </a:t>
            </a:r>
            <a:r>
              <a:rPr lang="en-US" sz="2000" b="1" dirty="0" err="1" smtClean="0">
                <a:solidFill>
                  <a:srgbClr val="000000"/>
                </a:solidFill>
                <a:cs typeface="Times New Roman" pitchFamily="18" charset="0"/>
              </a:rPr>
              <a:t>pt</a:t>
            </a:r>
            <a:r>
              <a:rPr lang="en-US" sz="2000" b="1" dirty="0" smtClean="0">
                <a:solidFill>
                  <a:srgbClr val="000000"/>
                </a:solidFill>
                <a:cs typeface="Times New Roman" pitchFamily="18" charset="0"/>
              </a:rPr>
              <a:t> </a:t>
            </a:r>
            <a:r>
              <a:rPr lang="en-US" sz="2000" dirty="0" smtClean="0">
                <a:solidFill>
                  <a:srgbClr val="000000"/>
                </a:solidFill>
                <a:cs typeface="Times New Roman" pitchFamily="18" charset="0"/>
              </a:rPr>
              <a:t>-	Parents </a:t>
            </a:r>
            <a:r>
              <a:rPr lang="en-US" sz="2000" dirty="0">
                <a:solidFill>
                  <a:srgbClr val="000000"/>
                </a:solidFill>
                <a:cs typeface="Times New Roman" pitchFamily="18" charset="0"/>
              </a:rPr>
              <a:t>share in clock time with their children</a:t>
            </a:r>
            <a:r>
              <a:rPr lang="en-US" sz="2000" dirty="0" smtClean="0">
                <a:solidFill>
                  <a:srgbClr val="000000"/>
                </a:solidFill>
                <a:cs typeface="Times New Roman" pitchFamily="18" charset="0"/>
              </a:rPr>
              <a:t>. Fractional 	clocks </a:t>
            </a:r>
            <a:r>
              <a:rPr lang="en-US" sz="2000" dirty="0">
                <a:solidFill>
                  <a:srgbClr val="000000"/>
                </a:solidFill>
                <a:cs typeface="Times New Roman" pitchFamily="18" charset="0"/>
              </a:rPr>
              <a:t>are given to the parent</a:t>
            </a:r>
            <a:r>
              <a:rPr lang="en-US" sz="2000" dirty="0" smtClean="0">
                <a:solidFill>
                  <a:srgbClr val="000000"/>
                </a:solidFill>
                <a:cs typeface="Times New Roman" pitchFamily="18" charset="0"/>
              </a:rPr>
              <a:t>.</a:t>
            </a:r>
            <a:endParaRPr lang="en-US" sz="2000" dirty="0">
              <a:cs typeface="Times New Roman" pitchFamily="18" charset="0"/>
            </a:endParaRPr>
          </a:p>
          <a:p>
            <a:pPr marL="457200" lvl="1" indent="0">
              <a:spcBef>
                <a:spcPts val="0"/>
              </a:spcBef>
              <a:buNone/>
              <a:tabLst>
                <a:tab pos="1257300" algn="l"/>
              </a:tabLst>
            </a:pPr>
            <a:r>
              <a:rPr lang="en-US" sz="2000" b="1" dirty="0">
                <a:cs typeface="Times New Roman" pitchFamily="18" charset="0"/>
              </a:rPr>
              <a:t>-1 </a:t>
            </a:r>
            <a:r>
              <a:rPr lang="en-US" sz="2000" b="1" dirty="0" err="1">
                <a:cs typeface="Times New Roman" pitchFamily="18" charset="0"/>
              </a:rPr>
              <a:t>pt</a:t>
            </a:r>
            <a:r>
              <a:rPr lang="en-US" sz="2000" b="1" dirty="0">
                <a:cs typeface="Times New Roman" pitchFamily="18" charset="0"/>
              </a:rPr>
              <a:t> </a:t>
            </a:r>
            <a:r>
              <a:rPr lang="en-US" sz="2000" dirty="0">
                <a:cs typeface="Times New Roman" pitchFamily="18" charset="0"/>
              </a:rPr>
              <a:t>-	Penalty for </a:t>
            </a:r>
            <a:r>
              <a:rPr lang="en-US" sz="2000" u="sng" dirty="0">
                <a:cs typeface="Times New Roman" pitchFamily="18" charset="0"/>
              </a:rPr>
              <a:t>each</a:t>
            </a:r>
            <a:r>
              <a:rPr lang="en-US" sz="2000" dirty="0">
                <a:cs typeface="Times New Roman" pitchFamily="18" charset="0"/>
              </a:rPr>
              <a:t> school day late..</a:t>
            </a:r>
          </a:p>
          <a:p>
            <a:pPr>
              <a:spcBef>
                <a:spcPts val="1200"/>
              </a:spcBef>
              <a:tabLst>
                <a:tab pos="1254125" algn="l"/>
              </a:tabLst>
            </a:pPr>
            <a:r>
              <a:rPr lang="en-US" sz="2400" dirty="0" smtClean="0">
                <a:cs typeface="Times New Roman" pitchFamily="18" charset="0"/>
              </a:rPr>
              <a:t>In </a:t>
            </a:r>
            <a:r>
              <a:rPr lang="en-US" sz="2400" dirty="0">
                <a:cs typeface="Times New Roman" pitchFamily="18" charset="0"/>
              </a:rPr>
              <a:t>addition to the possible </a:t>
            </a:r>
            <a:r>
              <a:rPr lang="en-US" sz="2400" dirty="0" smtClean="0">
                <a:cs typeface="Times New Roman" pitchFamily="18" charset="0"/>
              </a:rPr>
              <a:t>6 points</a:t>
            </a:r>
            <a:r>
              <a:rPr lang="en-US" sz="2400" dirty="0">
                <a:cs typeface="Times New Roman" pitchFamily="18" charset="0"/>
              </a:rPr>
              <a:t>, the following </a:t>
            </a:r>
            <a:r>
              <a:rPr lang="en-US" sz="2400" dirty="0" smtClean="0">
                <a:cs typeface="Times New Roman" pitchFamily="18" charset="0"/>
              </a:rPr>
              <a:t>bonus </a:t>
            </a:r>
            <a:r>
              <a:rPr lang="en-US" sz="2400" dirty="0">
                <a:cs typeface="Times New Roman" pitchFamily="18" charset="0"/>
              </a:rPr>
              <a:t>apply:</a:t>
            </a:r>
          </a:p>
          <a:p>
            <a:pPr marL="457200" lvl="1" indent="0">
              <a:spcBef>
                <a:spcPts val="600"/>
              </a:spcBef>
              <a:buNone/>
              <a:tabLst>
                <a:tab pos="1423988" algn="l"/>
              </a:tabLst>
            </a:pPr>
            <a:r>
              <a:rPr lang="en-US" sz="2000" b="1" dirty="0" smtClean="0">
                <a:cs typeface="Times New Roman" pitchFamily="18" charset="0"/>
              </a:rPr>
              <a:t>+</a:t>
            </a:r>
            <a:r>
              <a:rPr lang="en-US" sz="2000" b="1" dirty="0">
                <a:cs typeface="Times New Roman" pitchFamily="18" charset="0"/>
              </a:rPr>
              <a:t>1</a:t>
            </a:r>
            <a:r>
              <a:rPr lang="en-US" sz="2000" b="1" dirty="0" smtClean="0">
                <a:cs typeface="Times New Roman" pitchFamily="18" charset="0"/>
              </a:rPr>
              <a:t> </a:t>
            </a:r>
            <a:r>
              <a:rPr lang="en-US" sz="2000" b="1" dirty="0" err="1" smtClean="0">
                <a:cs typeface="Times New Roman" pitchFamily="18" charset="0"/>
              </a:rPr>
              <a:t>pt</a:t>
            </a:r>
            <a:r>
              <a:rPr lang="en-US" sz="2000" b="1" dirty="0" smtClean="0">
                <a:cs typeface="Times New Roman" pitchFamily="18" charset="0"/>
              </a:rPr>
              <a:t> </a:t>
            </a:r>
            <a:r>
              <a:rPr lang="en-US" sz="2000" dirty="0" smtClean="0">
                <a:cs typeface="Times New Roman" pitchFamily="18" charset="0"/>
              </a:rPr>
              <a:t>-	Early </a:t>
            </a:r>
            <a:r>
              <a:rPr lang="en-US" sz="2000" dirty="0">
                <a:cs typeface="Times New Roman" pitchFamily="18" charset="0"/>
              </a:rPr>
              <a:t>pass-off (at least one day before due date.)</a:t>
            </a:r>
          </a:p>
          <a:p>
            <a:pPr marL="457200" lvl="1" indent="0">
              <a:spcBef>
                <a:spcPts val="0"/>
              </a:spcBef>
              <a:buNone/>
              <a:tabLst>
                <a:tab pos="1423988" algn="l"/>
              </a:tabLst>
            </a:pPr>
            <a:r>
              <a:rPr lang="en-US" sz="2000" b="1" dirty="0" smtClean="0">
                <a:cs typeface="Times New Roman" pitchFamily="18" charset="0"/>
              </a:rPr>
              <a:t>+</a:t>
            </a:r>
            <a:r>
              <a:rPr lang="en-US" sz="2000" b="1" dirty="0">
                <a:cs typeface="Times New Roman" pitchFamily="18" charset="0"/>
              </a:rPr>
              <a:t>2 </a:t>
            </a:r>
            <a:r>
              <a:rPr lang="en-US" sz="2000" b="1" dirty="0" smtClean="0">
                <a:cs typeface="Times New Roman" pitchFamily="18" charset="0"/>
              </a:rPr>
              <a:t>pts </a:t>
            </a:r>
            <a:r>
              <a:rPr lang="en-US" sz="2000" dirty="0" smtClean="0">
                <a:cs typeface="Times New Roman" pitchFamily="18" charset="0"/>
              </a:rPr>
              <a:t>-	Your </a:t>
            </a:r>
            <a:r>
              <a:rPr lang="en-US" sz="2000" dirty="0">
                <a:cs typeface="Times New Roman" pitchFamily="18" charset="0"/>
              </a:rPr>
              <a:t>fair scheduler works with dead ancestors</a:t>
            </a:r>
            <a:r>
              <a:rPr lang="en-US" sz="2000" dirty="0" smtClean="0">
                <a:cs typeface="Times New Roman" pitchFamily="18" charset="0"/>
              </a:rPr>
              <a:t>.</a:t>
            </a:r>
            <a:endParaRPr lang="en-US" sz="2000" dirty="0">
              <a:cs typeface="Times New Roman" pitchFamily="18" charset="0"/>
            </a:endParaRPr>
          </a:p>
        </p:txBody>
      </p:sp>
      <p:sp>
        <p:nvSpPr>
          <p:cNvPr id="2" name="Footer Placeholder 1"/>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1639865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50938" y="190500"/>
            <a:ext cx="7793037" cy="868363"/>
          </a:xfrm>
        </p:spPr>
        <p:txBody>
          <a:bodyPr>
            <a:normAutofit/>
          </a:bodyPr>
          <a:lstStyle/>
          <a:p>
            <a:r>
              <a:rPr lang="en-US" dirty="0"/>
              <a:t>Conclusion</a:t>
            </a:r>
          </a:p>
        </p:txBody>
      </p:sp>
      <p:sp>
        <p:nvSpPr>
          <p:cNvPr id="2601987" name="Content Placeholder 2"/>
          <p:cNvSpPr>
            <a:spLocks noGrp="1"/>
          </p:cNvSpPr>
          <p:nvPr>
            <p:ph idx="4294967295"/>
          </p:nvPr>
        </p:nvSpPr>
        <p:spPr/>
        <p:txBody>
          <a:bodyPr lIns="182880" tIns="91440"/>
          <a:lstStyle/>
          <a:p>
            <a:pPr marL="265113" indent="-265113"/>
            <a:r>
              <a:rPr lang="en-US" sz="2800" dirty="0"/>
              <a:t>Scheduling critical to performance</a:t>
            </a:r>
          </a:p>
          <a:p>
            <a:pPr marL="265113" indent="-265113"/>
            <a:r>
              <a:rPr lang="en-US" sz="2800" dirty="0"/>
              <a:t>Must be tuned to work-load and system</a:t>
            </a:r>
          </a:p>
          <a:p>
            <a:pPr marL="265113" indent="-265113"/>
            <a:r>
              <a:rPr lang="en-US" sz="2800" dirty="0"/>
              <a:t>Real desktop schedulers use same ideas</a:t>
            </a:r>
          </a:p>
          <a:p>
            <a:pPr marL="265113" indent="-265113"/>
            <a:r>
              <a:rPr lang="en-US" sz="2800" dirty="0"/>
              <a:t>Much more complex to account for the varying workload of several applications</a:t>
            </a:r>
          </a:p>
          <a:p>
            <a:pPr marL="265113" indent="-265113"/>
            <a:r>
              <a:rPr lang="en-US" sz="2800"/>
              <a:t>Must </a:t>
            </a:r>
            <a:r>
              <a:rPr lang="en-US" sz="2800" smtClean="0"/>
              <a:t>be </a:t>
            </a:r>
            <a:r>
              <a:rPr lang="en-US" sz="2800" dirty="0"/>
              <a:t>both responsive and serve CPU-bound processes as well</a:t>
            </a:r>
          </a:p>
          <a:p>
            <a:pPr marL="265113" indent="-265113"/>
            <a:r>
              <a:rPr lang="en-US" sz="2800" dirty="0"/>
              <a:t>More to come…</a:t>
            </a:r>
          </a:p>
        </p:txBody>
      </p:sp>
      <p:sp>
        <p:nvSpPr>
          <p:cNvPr id="3" name="Footer Placeholder 2"/>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3205710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4882"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1161125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6034" name="Rectangle 2"/>
          <p:cNvSpPr>
            <a:spLocks noGrp="1" noChangeArrowheads="1"/>
          </p:cNvSpPr>
          <p:nvPr>
            <p:ph type="title"/>
          </p:nvPr>
        </p:nvSpPr>
        <p:spPr/>
        <p:txBody>
          <a:bodyPr/>
          <a:lstStyle/>
          <a:p>
            <a:r>
              <a:rPr lang="en-US" dirty="0" smtClean="0"/>
              <a:t>Scheduling Criteria</a:t>
            </a:r>
            <a:endParaRPr lang="en-US" dirty="0"/>
          </a:p>
        </p:txBody>
      </p:sp>
      <p:sp>
        <p:nvSpPr>
          <p:cNvPr id="247603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graphicFrame>
        <p:nvGraphicFramePr>
          <p:cNvPr id="3" name="Table 2"/>
          <p:cNvGraphicFramePr>
            <a:graphicFrameLocks noGrp="1"/>
          </p:cNvGraphicFramePr>
          <p:nvPr>
            <p:extLst>
              <p:ext uri="{D42A27DB-BD31-4B8C-83A1-F6EECF244321}">
                <p14:modId xmlns:p14="http://schemas.microsoft.com/office/powerpoint/2010/main" val="1054484736"/>
              </p:ext>
            </p:extLst>
          </p:nvPr>
        </p:nvGraphicFramePr>
        <p:xfrm>
          <a:off x="599441" y="1417320"/>
          <a:ext cx="8117840" cy="4942840"/>
        </p:xfrm>
        <a:graphic>
          <a:graphicData uri="http://schemas.openxmlformats.org/drawingml/2006/table">
            <a:tbl>
              <a:tblPr firstRow="1" bandRow="1">
                <a:tableStyleId>{00A15C55-8517-42AA-B614-E9B94910E393}</a:tableStyleId>
              </a:tblPr>
              <a:tblGrid>
                <a:gridCol w="5529694"/>
                <a:gridCol w="1288876"/>
                <a:gridCol w="1299270"/>
              </a:tblGrid>
              <a:tr h="370840">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Criteria</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Maximize</a:t>
                      </a: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dirty="0" smtClean="0">
                          <a:latin typeface="Tahoma" panose="020B0604030504040204" pitchFamily="34" charset="0"/>
                          <a:ea typeface="Tahoma" panose="020B0604030504040204" pitchFamily="34" charset="0"/>
                          <a:cs typeface="Tahoma" panose="020B0604030504040204" pitchFamily="34" charset="0"/>
                        </a:rPr>
                        <a:t>Minimize</a:t>
                      </a:r>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914400">
                <a:tc>
                  <a:txBody>
                    <a:bodyPr/>
                    <a:lstStyle/>
                    <a:p>
                      <a:r>
                        <a:rPr lang="en-US" sz="1800" b="1" i="0" u="none" strike="noStrike"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CPU utilization </a:t>
                      </a:r>
                      <a:r>
                        <a:rPr lang="en-US" sz="1800" b="0" i="0" u="none" strike="noStrike" kern="12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keep the CPU as busy as possible.</a:t>
                      </a:r>
                    </a:p>
                  </a:txBody>
                  <a:tcPr anchor="ctr"/>
                </a:tc>
                <a:tc>
                  <a:txBody>
                    <a:bodyPr/>
                    <a:lstStyle/>
                    <a:p>
                      <a:pPr algn="l"/>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r>
              <a:tr h="91440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r>
              <a:tr h="91440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a:latin typeface="Tahoma" panose="020B0604030504040204" pitchFamily="34" charset="0"/>
                        <a:ea typeface="Tahoma" panose="020B0604030504040204" pitchFamily="34" charset="0"/>
                        <a:cs typeface="Tahoma" panose="020B0604030504040204" pitchFamily="34" charset="0"/>
                      </a:endParaRPr>
                    </a:p>
                  </a:txBody>
                  <a:tcPr/>
                </a:tc>
              </a:tr>
              <a:tr h="91440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r h="914400">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lgn="l"/>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a:txBody>
                  <a:tcPr/>
                </a:tc>
              </a:tr>
            </a:tbl>
          </a:graphicData>
        </a:graphic>
      </p:graphicFrame>
      <p:sp>
        <p:nvSpPr>
          <p:cNvPr id="4" name="TextBox 3"/>
          <p:cNvSpPr txBox="1"/>
          <p:nvPr/>
        </p:nvSpPr>
        <p:spPr>
          <a:xfrm>
            <a:off x="6540183" y="1930401"/>
            <a:ext cx="467360" cy="615553"/>
          </a:xfrm>
          <a:prstGeom prst="rect">
            <a:avLst/>
          </a:prstGeom>
          <a:noFill/>
        </p:spPr>
        <p:txBody>
          <a:bodyPr wrap="square" lIns="0" tIns="0" rIns="0" bIns="0" rtlCol="0">
            <a:spAutoFit/>
          </a:bodyPr>
          <a:lstStyle/>
          <a:p>
            <a:r>
              <a:rPr lang="en-US" sz="4000" b="1" dirty="0" smtClean="0">
                <a:solidFill>
                  <a:srgbClr val="FF0000"/>
                </a:solidFill>
                <a:sym typeface="Wingdings"/>
              </a:rPr>
              <a:t></a:t>
            </a:r>
            <a:endParaRPr lang="en-US" sz="4000" b="1" dirty="0">
              <a:solidFill>
                <a:srgbClr val="FF0000"/>
              </a:solidFill>
            </a:endParaRPr>
          </a:p>
        </p:txBody>
      </p:sp>
      <p:sp>
        <p:nvSpPr>
          <p:cNvPr id="11" name="TextBox 10"/>
          <p:cNvSpPr txBox="1"/>
          <p:nvPr/>
        </p:nvSpPr>
        <p:spPr>
          <a:xfrm>
            <a:off x="6540183" y="2875281"/>
            <a:ext cx="467360" cy="615553"/>
          </a:xfrm>
          <a:prstGeom prst="rect">
            <a:avLst/>
          </a:prstGeom>
          <a:noFill/>
        </p:spPr>
        <p:txBody>
          <a:bodyPr wrap="square" lIns="0" tIns="0" rIns="0" bIns="0" rtlCol="0">
            <a:spAutoFit/>
          </a:bodyPr>
          <a:lstStyle/>
          <a:p>
            <a:r>
              <a:rPr lang="en-US" sz="4000" b="1" dirty="0" smtClean="0">
                <a:solidFill>
                  <a:srgbClr val="FF0000"/>
                </a:solidFill>
                <a:sym typeface="Wingdings"/>
              </a:rPr>
              <a:t></a:t>
            </a:r>
            <a:endParaRPr lang="en-US" sz="4000" b="1" dirty="0">
              <a:solidFill>
                <a:srgbClr val="FF0000"/>
              </a:solidFill>
            </a:endParaRPr>
          </a:p>
        </p:txBody>
      </p:sp>
      <p:sp>
        <p:nvSpPr>
          <p:cNvPr id="12" name="TextBox 11"/>
          <p:cNvSpPr txBox="1"/>
          <p:nvPr/>
        </p:nvSpPr>
        <p:spPr>
          <a:xfrm>
            <a:off x="7779862" y="3769361"/>
            <a:ext cx="467360" cy="615553"/>
          </a:xfrm>
          <a:prstGeom prst="rect">
            <a:avLst/>
          </a:prstGeom>
          <a:noFill/>
        </p:spPr>
        <p:txBody>
          <a:bodyPr wrap="square" lIns="0" tIns="0" rIns="0" bIns="0" rtlCol="0">
            <a:spAutoFit/>
          </a:bodyPr>
          <a:lstStyle/>
          <a:p>
            <a:r>
              <a:rPr lang="en-US" sz="4000" b="1" dirty="0" smtClean="0">
                <a:solidFill>
                  <a:srgbClr val="FF0000"/>
                </a:solidFill>
                <a:sym typeface="Wingdings"/>
              </a:rPr>
              <a:t></a:t>
            </a:r>
            <a:endParaRPr lang="en-US" sz="4000" b="1" dirty="0">
              <a:solidFill>
                <a:srgbClr val="FF0000"/>
              </a:solidFill>
            </a:endParaRPr>
          </a:p>
        </p:txBody>
      </p:sp>
      <p:sp>
        <p:nvSpPr>
          <p:cNvPr id="13" name="TextBox 12"/>
          <p:cNvSpPr txBox="1"/>
          <p:nvPr/>
        </p:nvSpPr>
        <p:spPr>
          <a:xfrm>
            <a:off x="7779862" y="4683761"/>
            <a:ext cx="467360" cy="615553"/>
          </a:xfrm>
          <a:prstGeom prst="rect">
            <a:avLst/>
          </a:prstGeom>
          <a:noFill/>
        </p:spPr>
        <p:txBody>
          <a:bodyPr wrap="square" lIns="0" tIns="0" rIns="0" bIns="0" rtlCol="0">
            <a:spAutoFit/>
          </a:bodyPr>
          <a:lstStyle/>
          <a:p>
            <a:r>
              <a:rPr lang="en-US" sz="4000" b="1" dirty="0" smtClean="0">
                <a:solidFill>
                  <a:srgbClr val="FF0000"/>
                </a:solidFill>
                <a:sym typeface="Wingdings"/>
              </a:rPr>
              <a:t></a:t>
            </a:r>
            <a:endParaRPr lang="en-US" sz="4000" b="1" dirty="0">
              <a:solidFill>
                <a:srgbClr val="FF0000"/>
              </a:solidFill>
            </a:endParaRPr>
          </a:p>
        </p:txBody>
      </p:sp>
      <p:sp>
        <p:nvSpPr>
          <p:cNvPr id="14" name="TextBox 13"/>
          <p:cNvSpPr txBox="1"/>
          <p:nvPr/>
        </p:nvSpPr>
        <p:spPr>
          <a:xfrm>
            <a:off x="7779862" y="5598161"/>
            <a:ext cx="467360" cy="615553"/>
          </a:xfrm>
          <a:prstGeom prst="rect">
            <a:avLst/>
          </a:prstGeom>
          <a:noFill/>
        </p:spPr>
        <p:txBody>
          <a:bodyPr wrap="square" lIns="0" tIns="0" rIns="0" bIns="0" rtlCol="0">
            <a:spAutoFit/>
          </a:bodyPr>
          <a:lstStyle/>
          <a:p>
            <a:r>
              <a:rPr lang="en-US" sz="4000" b="1" dirty="0" smtClean="0">
                <a:solidFill>
                  <a:srgbClr val="FF0000"/>
                </a:solidFill>
                <a:sym typeface="Wingdings"/>
              </a:rPr>
              <a:t></a:t>
            </a:r>
            <a:endParaRPr lang="en-US" sz="4000" b="1" dirty="0">
              <a:solidFill>
                <a:srgbClr val="FF0000"/>
              </a:solidFill>
            </a:endParaRPr>
          </a:p>
        </p:txBody>
      </p:sp>
      <p:sp>
        <p:nvSpPr>
          <p:cNvPr id="2" name="Rectangle 1"/>
          <p:cNvSpPr/>
          <p:nvPr/>
        </p:nvSpPr>
        <p:spPr>
          <a:xfrm>
            <a:off x="596348" y="2828836"/>
            <a:ext cx="6092687" cy="646331"/>
          </a:xfrm>
          <a:prstGeom prst="rect">
            <a:avLst/>
          </a:prstGeom>
        </p:spPr>
        <p:txBody>
          <a:bodyPr wrap="square">
            <a:spAutoFit/>
          </a:bodyPr>
          <a:lstStyle/>
          <a:p>
            <a:r>
              <a:rPr lang="en-US" sz="1800" b="1" dirty="0">
                <a:solidFill>
                  <a:schemeClr val="dk1"/>
                </a:solidFill>
                <a:ea typeface="Tahoma" panose="020B0604030504040204" pitchFamily="34" charset="0"/>
                <a:cs typeface="Tahoma" panose="020B0604030504040204" pitchFamily="34" charset="0"/>
              </a:rPr>
              <a:t>Throughput </a:t>
            </a:r>
            <a:r>
              <a:rPr lang="en-US" sz="1800" dirty="0">
                <a:solidFill>
                  <a:schemeClr val="dk1"/>
                </a:solidFill>
                <a:ea typeface="Tahoma" panose="020B0604030504040204" pitchFamily="34" charset="0"/>
                <a:cs typeface="Tahoma" panose="020B0604030504040204" pitchFamily="34" charset="0"/>
              </a:rPr>
              <a:t>– # of processes that complete their execution per time unit.</a:t>
            </a:r>
            <a:endParaRPr lang="en-US" sz="1800" dirty="0">
              <a:ea typeface="Tahoma" panose="020B0604030504040204" pitchFamily="34" charset="0"/>
              <a:cs typeface="Tahoma" panose="020B0604030504040204" pitchFamily="34" charset="0"/>
            </a:endParaRPr>
          </a:p>
        </p:txBody>
      </p:sp>
      <p:sp>
        <p:nvSpPr>
          <p:cNvPr id="15" name="Rectangle 14"/>
          <p:cNvSpPr/>
          <p:nvPr/>
        </p:nvSpPr>
        <p:spPr>
          <a:xfrm>
            <a:off x="596348" y="3778797"/>
            <a:ext cx="6092687" cy="646331"/>
          </a:xfrm>
          <a:prstGeom prst="rect">
            <a:avLst/>
          </a:prstGeom>
        </p:spPr>
        <p:txBody>
          <a:bodyPr wrap="square">
            <a:spAutoFit/>
          </a:bodyPr>
          <a:lstStyle/>
          <a:p>
            <a:r>
              <a:rPr lang="en-US" sz="1800" b="1" dirty="0">
                <a:solidFill>
                  <a:schemeClr val="dk1"/>
                </a:solidFill>
              </a:rPr>
              <a:t>Turnaround time </a:t>
            </a:r>
            <a:r>
              <a:rPr lang="en-US" sz="1800" dirty="0">
                <a:solidFill>
                  <a:schemeClr val="dk1"/>
                </a:solidFill>
              </a:rPr>
              <a:t>– time to execute a process from submission to completion.</a:t>
            </a:r>
            <a:endParaRPr lang="en-US" sz="1800" dirty="0"/>
          </a:p>
        </p:txBody>
      </p:sp>
      <p:sp>
        <p:nvSpPr>
          <p:cNvPr id="8" name="Rectangle 7"/>
          <p:cNvSpPr/>
          <p:nvPr/>
        </p:nvSpPr>
        <p:spPr>
          <a:xfrm>
            <a:off x="596348" y="4652983"/>
            <a:ext cx="4572000" cy="646331"/>
          </a:xfrm>
          <a:prstGeom prst="rect">
            <a:avLst/>
          </a:prstGeom>
        </p:spPr>
        <p:txBody>
          <a:bodyPr>
            <a:spAutoFit/>
          </a:bodyPr>
          <a:lstStyle/>
          <a:p>
            <a:r>
              <a:rPr lang="en-US" sz="1800" b="1" dirty="0">
                <a:solidFill>
                  <a:schemeClr val="dk1"/>
                </a:solidFill>
                <a:ea typeface="Tahoma" panose="020B0604030504040204" pitchFamily="34" charset="0"/>
                <a:cs typeface="Tahoma" panose="020B0604030504040204" pitchFamily="34" charset="0"/>
              </a:rPr>
              <a:t>Waiting time </a:t>
            </a:r>
            <a:r>
              <a:rPr lang="en-US" sz="1800" dirty="0">
                <a:solidFill>
                  <a:schemeClr val="dk1"/>
                </a:solidFill>
                <a:ea typeface="Tahoma" panose="020B0604030504040204" pitchFamily="34" charset="0"/>
                <a:cs typeface="Tahoma" panose="020B0604030504040204" pitchFamily="34" charset="0"/>
              </a:rPr>
              <a:t>– amount of time a process has been waiting in the ready queue.</a:t>
            </a:r>
            <a:endParaRPr lang="en-US" sz="1800" dirty="0">
              <a:ea typeface="Tahoma" panose="020B0604030504040204" pitchFamily="34" charset="0"/>
              <a:cs typeface="Tahoma" panose="020B0604030504040204" pitchFamily="34" charset="0"/>
            </a:endParaRPr>
          </a:p>
        </p:txBody>
      </p:sp>
      <p:sp>
        <p:nvSpPr>
          <p:cNvPr id="9" name="Rectangle 8"/>
          <p:cNvSpPr/>
          <p:nvPr/>
        </p:nvSpPr>
        <p:spPr>
          <a:xfrm>
            <a:off x="596348" y="5444272"/>
            <a:ext cx="5655365" cy="923330"/>
          </a:xfrm>
          <a:prstGeom prst="rect">
            <a:avLst/>
          </a:prstGeom>
        </p:spPr>
        <p:txBody>
          <a:bodyPr wrap="square">
            <a:spAutoFit/>
          </a:bodyPr>
          <a:lstStyle/>
          <a:p>
            <a:r>
              <a:rPr lang="en-US" sz="1800" b="1" dirty="0">
                <a:solidFill>
                  <a:schemeClr val="dk1"/>
                </a:solidFill>
                <a:ea typeface="Tahoma" panose="020B0604030504040204" pitchFamily="34" charset="0"/>
                <a:cs typeface="Tahoma" panose="020B0604030504040204" pitchFamily="34" charset="0"/>
              </a:rPr>
              <a:t>Response time </a:t>
            </a:r>
            <a:r>
              <a:rPr lang="en-US" sz="1800" dirty="0">
                <a:solidFill>
                  <a:schemeClr val="dk1"/>
                </a:solidFill>
                <a:ea typeface="Tahoma" panose="020B0604030504040204" pitchFamily="34" charset="0"/>
                <a:cs typeface="Tahoma" panose="020B0604030504040204" pitchFamily="34" charset="0"/>
              </a:rPr>
              <a:t>– time it takes from when a request was submitted until the first response is produced, not output (for time-sharing environment).</a:t>
            </a:r>
            <a:endParaRPr lang="en-US" sz="1800" dirty="0">
              <a:ea typeface="Tahoma" panose="020B0604030504040204" pitchFamily="34" charset="0"/>
              <a:cs typeface="Tahoma" panose="020B0604030504040204" pitchFamily="34" charset="0"/>
            </a:endParaRPr>
          </a:p>
        </p:txBody>
      </p:sp>
      <p:sp>
        <p:nvSpPr>
          <p:cNvPr id="10" name="Footer Placeholder 9"/>
          <p:cNvSpPr>
            <a:spLocks noGrp="1"/>
          </p:cNvSpPr>
          <p:nvPr>
            <p:ph type="ftr" sz="quarter" idx="11"/>
          </p:nvPr>
        </p:nvSpPr>
        <p:spPr/>
        <p:txBody>
          <a:bodyPr/>
          <a:lstStyle/>
          <a:p>
            <a:pPr algn="r"/>
            <a:r>
              <a:rPr lang="en-US" smtClean="0"/>
              <a:t>Scheduling</a:t>
            </a:r>
            <a:endParaRPr lang="en-US" dirty="0"/>
          </a:p>
        </p:txBody>
      </p:sp>
    </p:spTree>
    <p:extLst>
      <p:ext uri="{BB962C8B-B14F-4D97-AF65-F5344CB8AC3E}">
        <p14:creationId xmlns:p14="http://schemas.microsoft.com/office/powerpoint/2010/main" val="302206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P spid="2" grpId="0"/>
      <p:bldP spid="15"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bodyPr>
          <a:lstStyle/>
          <a:p>
            <a:r>
              <a:rPr lang="en-US" dirty="0"/>
              <a:t>Switching is Expensive</a:t>
            </a:r>
          </a:p>
        </p:txBody>
      </p:sp>
      <p:sp>
        <p:nvSpPr>
          <p:cNvPr id="7" name="Rectangle 6"/>
          <p:cNvSpPr/>
          <p:nvPr/>
        </p:nvSpPr>
        <p:spPr>
          <a:xfrm>
            <a:off x="1174750" y="2074863"/>
            <a:ext cx="1370013" cy="137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Process A</a:t>
            </a:r>
          </a:p>
        </p:txBody>
      </p:sp>
      <p:sp>
        <p:nvSpPr>
          <p:cNvPr id="8" name="Rectangle 7"/>
          <p:cNvSpPr/>
          <p:nvPr/>
        </p:nvSpPr>
        <p:spPr>
          <a:xfrm>
            <a:off x="1166813" y="3889375"/>
            <a:ext cx="1370012" cy="137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Process B</a:t>
            </a:r>
          </a:p>
        </p:txBody>
      </p:sp>
      <p:sp>
        <p:nvSpPr>
          <p:cNvPr id="9" name="Rectangle 8"/>
          <p:cNvSpPr/>
          <p:nvPr/>
        </p:nvSpPr>
        <p:spPr>
          <a:xfrm>
            <a:off x="4132263" y="3251200"/>
            <a:ext cx="2209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Kernel</a:t>
            </a:r>
          </a:p>
        </p:txBody>
      </p:sp>
      <p:cxnSp>
        <p:nvCxnSpPr>
          <p:cNvPr id="11" name="Straight Arrow Connector 10"/>
          <p:cNvCxnSpPr>
            <a:stCxn id="7" idx="3"/>
            <a:endCxn id="9" idx="1"/>
          </p:cNvCxnSpPr>
          <p:nvPr/>
        </p:nvCxnSpPr>
        <p:spPr>
          <a:xfrm>
            <a:off x="2565400" y="2762250"/>
            <a:ext cx="1546225" cy="9461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2684463" y="25781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Switch to Kernel</a:t>
            </a:r>
          </a:p>
        </p:txBody>
      </p:sp>
      <p:sp>
        <p:nvSpPr>
          <p:cNvPr id="13" name="Oval 12"/>
          <p:cNvSpPr/>
          <p:nvPr/>
        </p:nvSpPr>
        <p:spPr>
          <a:xfrm>
            <a:off x="5884863" y="4775200"/>
            <a:ext cx="1600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sz="1800" dirty="0"/>
              <a:t>Memory</a:t>
            </a:r>
          </a:p>
        </p:txBody>
      </p:sp>
      <p:cxnSp>
        <p:nvCxnSpPr>
          <p:cNvPr id="15" name="Straight Arrow Connector 14"/>
          <p:cNvCxnSpPr>
            <a:stCxn id="9" idx="2"/>
            <a:endCxn id="13" idx="1"/>
          </p:cNvCxnSpPr>
          <p:nvPr/>
        </p:nvCxnSpPr>
        <p:spPr>
          <a:xfrm rot="16200000" flipH="1">
            <a:off x="5307013" y="4095750"/>
            <a:ext cx="742950" cy="8826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5656263" y="4165600"/>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dirty="0">
                <a:latin typeface="Arial" pitchFamily="34" charset="0"/>
                <a:ea typeface="ＭＳ Ｐゴシック" pitchFamily="34" charset="-128"/>
              </a:rPr>
              <a:t>Reset MMU</a:t>
            </a:r>
          </a:p>
        </p:txBody>
      </p:sp>
      <p:sp>
        <p:nvSpPr>
          <p:cNvPr id="17" name="TextBox 16"/>
          <p:cNvSpPr txBox="1">
            <a:spLocks noChangeArrowheads="1"/>
          </p:cNvSpPr>
          <p:nvPr/>
        </p:nvSpPr>
        <p:spPr bwMode="auto">
          <a:xfrm>
            <a:off x="6494463" y="3449638"/>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Pick a process</a:t>
            </a:r>
          </a:p>
        </p:txBody>
      </p:sp>
      <p:sp>
        <p:nvSpPr>
          <p:cNvPr id="21" name="TextBox 20"/>
          <p:cNvSpPr txBox="1">
            <a:spLocks noChangeArrowheads="1"/>
          </p:cNvSpPr>
          <p:nvPr/>
        </p:nvSpPr>
        <p:spPr bwMode="auto">
          <a:xfrm>
            <a:off x="4665663" y="4318000"/>
            <a:ext cx="1219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Store Process State</a:t>
            </a:r>
          </a:p>
        </p:txBody>
      </p:sp>
      <p:sp>
        <p:nvSpPr>
          <p:cNvPr id="22" name="Rectangle 21"/>
          <p:cNvSpPr/>
          <p:nvPr/>
        </p:nvSpPr>
        <p:spPr>
          <a:xfrm>
            <a:off x="1165225" y="3860800"/>
            <a:ext cx="1381125" cy="1374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defRPr/>
            </a:pPr>
            <a:r>
              <a:rPr lang="en-US" sz="1800" dirty="0"/>
              <a:t>Process B</a:t>
            </a:r>
          </a:p>
        </p:txBody>
      </p:sp>
      <p:sp>
        <p:nvSpPr>
          <p:cNvPr id="23" name="Rectangle 22"/>
          <p:cNvSpPr/>
          <p:nvPr/>
        </p:nvSpPr>
        <p:spPr>
          <a:xfrm>
            <a:off x="1165225" y="2032000"/>
            <a:ext cx="1381125" cy="1374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0" hangingPunct="0">
              <a:defRPr/>
            </a:pPr>
            <a:r>
              <a:rPr lang="en-US" sz="1800" dirty="0"/>
              <a:t>Process A</a:t>
            </a:r>
          </a:p>
        </p:txBody>
      </p:sp>
      <p:cxnSp>
        <p:nvCxnSpPr>
          <p:cNvPr id="25" name="Straight Arrow Connector 24"/>
          <p:cNvCxnSpPr>
            <a:cxnSpLocks noChangeShapeType="1"/>
            <a:stCxn id="13" idx="1"/>
            <a:endCxn id="22" idx="3"/>
          </p:cNvCxnSpPr>
          <p:nvPr/>
        </p:nvCxnSpPr>
        <p:spPr bwMode="auto">
          <a:xfrm flipH="1" flipV="1">
            <a:off x="2566988" y="4548188"/>
            <a:ext cx="3552825" cy="339725"/>
          </a:xfrm>
          <a:prstGeom prst="straightConnector1">
            <a:avLst/>
          </a:prstGeom>
          <a:noFill/>
          <a:ln w="38100">
            <a:solidFill>
              <a:srgbClr val="FF8000"/>
            </a:solidFill>
            <a:round/>
            <a:headEnd/>
            <a:tailEnd type="arrow" w="med" len="me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4627563" y="4384675"/>
            <a:ext cx="1219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Load Process State</a:t>
            </a:r>
          </a:p>
        </p:txBody>
      </p:sp>
      <p:cxnSp>
        <p:nvCxnSpPr>
          <p:cNvPr id="30" name="Straight Arrow Connector 29"/>
          <p:cNvCxnSpPr>
            <a:cxnSpLocks noChangeShapeType="1"/>
            <a:stCxn id="9" idx="1"/>
            <a:endCxn id="22" idx="3"/>
          </p:cNvCxnSpPr>
          <p:nvPr/>
        </p:nvCxnSpPr>
        <p:spPr bwMode="auto">
          <a:xfrm flipH="1">
            <a:off x="2566988" y="3708400"/>
            <a:ext cx="1544637" cy="839788"/>
          </a:xfrm>
          <a:prstGeom prst="straightConnector1">
            <a:avLst/>
          </a:prstGeom>
          <a:noFill/>
          <a:ln w="38100">
            <a:solidFill>
              <a:srgbClr val="FF8000"/>
            </a:solidFill>
            <a:round/>
            <a:headEnd/>
            <a:tailEnd type="arrow" w="med" len="med"/>
          </a:ln>
          <a:extLst>
            <a:ext uri="{909E8E84-426E-40DD-AFC4-6F175D3DCCD1}">
              <a14:hiddenFill xmlns:a14="http://schemas.microsoft.com/office/drawing/2010/main">
                <a:noFill/>
              </a14:hiddenFill>
            </a:ext>
          </a:extLst>
        </p:spPr>
      </p:cxnSp>
      <p:sp>
        <p:nvSpPr>
          <p:cNvPr id="32" name="TextBox 31"/>
          <p:cNvSpPr txBox="1">
            <a:spLocks noChangeArrowheads="1"/>
          </p:cNvSpPr>
          <p:nvPr/>
        </p:nvSpPr>
        <p:spPr bwMode="auto">
          <a:xfrm>
            <a:off x="2546350" y="3519488"/>
            <a:ext cx="114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a:latin typeface="Arial" pitchFamily="34" charset="0"/>
                <a:ea typeface="ＭＳ Ｐゴシック" pitchFamily="34" charset="-128"/>
              </a:rPr>
              <a:t>Switch to User</a:t>
            </a:r>
          </a:p>
        </p:txBody>
      </p:sp>
      <p:sp>
        <p:nvSpPr>
          <p:cNvPr id="2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
        <p:nvSpPr>
          <p:cNvPr id="3" name="Footer Placeholder 2"/>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857920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16" grpId="0"/>
      <p:bldP spid="16" grpId="1"/>
      <p:bldP spid="17" grpId="0"/>
      <p:bldP spid="17" grpId="1"/>
      <p:bldP spid="21" grpId="0"/>
      <p:bldP spid="21" grpId="1"/>
      <p:bldP spid="22" grpId="0" animBg="1"/>
      <p:bldP spid="23" grpId="0" animBg="1"/>
      <p:bldP spid="26" grpId="0"/>
      <p:bldP spid="26" grpId="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50938" y="190500"/>
            <a:ext cx="7793037" cy="868363"/>
          </a:xfrm>
        </p:spPr>
        <p:txBody>
          <a:bodyPr>
            <a:normAutofit/>
          </a:bodyPr>
          <a:lstStyle/>
          <a:p>
            <a:r>
              <a:rPr lang="en-US" dirty="0"/>
              <a:t>Overhead</a:t>
            </a:r>
          </a:p>
        </p:txBody>
      </p:sp>
      <p:sp>
        <p:nvSpPr>
          <p:cNvPr id="2614275" name="Content Placeholder 2"/>
          <p:cNvSpPr>
            <a:spLocks noGrp="1"/>
          </p:cNvSpPr>
          <p:nvPr>
            <p:ph idx="4294967295"/>
          </p:nvPr>
        </p:nvSpPr>
        <p:spPr>
          <a:xfrm>
            <a:off x="546100" y="1416050"/>
            <a:ext cx="8164513" cy="1910080"/>
          </a:xfrm>
        </p:spPr>
        <p:txBody>
          <a:bodyPr lIns="182880" tIns="91440"/>
          <a:lstStyle/>
          <a:p>
            <a:pPr marL="265113" indent="-265113"/>
            <a:r>
              <a:rPr lang="en-US" sz="2400" dirty="0" smtClean="0"/>
              <a:t>What does scheduling cost?</a:t>
            </a:r>
          </a:p>
          <a:p>
            <a:pPr marL="665163" lvl="1" indent="-265113"/>
            <a:r>
              <a:rPr lang="en-US" sz="2000" b="1" u="sng" dirty="0" smtClean="0"/>
              <a:t>Direct </a:t>
            </a:r>
            <a:r>
              <a:rPr lang="en-US" sz="2000" b="1" u="sng" dirty="0"/>
              <a:t>Cost</a:t>
            </a:r>
            <a:r>
              <a:rPr lang="en-US" sz="2000" dirty="0"/>
              <a:t>: time to actually switch</a:t>
            </a:r>
          </a:p>
          <a:p>
            <a:pPr marL="665163" lvl="1" indent="-265113"/>
            <a:r>
              <a:rPr lang="en-US" sz="2000" b="1" u="sng" dirty="0"/>
              <a:t>Indirect Cost</a:t>
            </a:r>
            <a:r>
              <a:rPr lang="en-US" sz="2000" dirty="0"/>
              <a:t>: performance hit from memory (dirty cache, swapped out pages, etc</a:t>
            </a:r>
            <a:r>
              <a:rPr lang="en-US" sz="2000" dirty="0" smtClean="0"/>
              <a:t>.)</a:t>
            </a:r>
          </a:p>
          <a:p>
            <a:pPr marL="265113" indent="-265113"/>
            <a:r>
              <a:rPr lang="en-US" sz="2400" dirty="0" smtClean="0"/>
              <a:t>How would you describe program execution?</a:t>
            </a:r>
            <a:endParaRPr lang="en-US" sz="2000" dirty="0"/>
          </a:p>
        </p:txBody>
      </p:sp>
      <p:grpSp>
        <p:nvGrpSpPr>
          <p:cNvPr id="4" name="Group 3"/>
          <p:cNvGrpSpPr/>
          <p:nvPr/>
        </p:nvGrpSpPr>
        <p:grpSpPr>
          <a:xfrm>
            <a:off x="4752774" y="3504420"/>
            <a:ext cx="4140256" cy="2307883"/>
            <a:chOff x="4752774" y="3829540"/>
            <a:chExt cx="4140256" cy="2517065"/>
          </a:xfrm>
        </p:grpSpPr>
        <p:sp>
          <p:nvSpPr>
            <p:cNvPr id="2614278" name="Line 6"/>
            <p:cNvSpPr>
              <a:spLocks noChangeShapeType="1"/>
            </p:cNvSpPr>
            <p:nvPr/>
          </p:nvSpPr>
          <p:spPr bwMode="auto">
            <a:xfrm flipV="1">
              <a:off x="5425277" y="3830204"/>
              <a:ext cx="0" cy="20267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latin typeface="Comic Sans MS" panose="030F0702030302020204" pitchFamily="66" charset="0"/>
              </a:endParaRPr>
            </a:p>
          </p:txBody>
        </p:sp>
        <p:sp>
          <p:nvSpPr>
            <p:cNvPr id="2614279" name="Line 7"/>
            <p:cNvSpPr>
              <a:spLocks noChangeShapeType="1"/>
            </p:cNvSpPr>
            <p:nvPr/>
          </p:nvSpPr>
          <p:spPr bwMode="auto">
            <a:xfrm>
              <a:off x="5425277" y="5856922"/>
              <a:ext cx="3165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200" b="1">
                <a:latin typeface="Comic Sans MS" panose="030F0702030302020204" pitchFamily="66" charset="0"/>
              </a:endParaRPr>
            </a:p>
          </p:txBody>
        </p:sp>
        <p:sp>
          <p:nvSpPr>
            <p:cNvPr id="2614280" name="Freeform 8"/>
            <p:cNvSpPr>
              <a:spLocks/>
            </p:cNvSpPr>
            <p:nvPr/>
          </p:nvSpPr>
          <p:spPr bwMode="auto">
            <a:xfrm>
              <a:off x="5425277" y="4064056"/>
              <a:ext cx="3123479" cy="1714915"/>
            </a:xfrm>
            <a:custGeom>
              <a:avLst/>
              <a:gdLst>
                <a:gd name="T0" fmla="*/ 0 w 3600"/>
                <a:gd name="T1" fmla="*/ 1776 h 2112"/>
                <a:gd name="T2" fmla="*/ 240 w 3600"/>
                <a:gd name="T3" fmla="*/ 0 h 2112"/>
                <a:gd name="T4" fmla="*/ 432 w 3600"/>
                <a:gd name="T5" fmla="*/ 1728 h 2112"/>
                <a:gd name="T6" fmla="*/ 720 w 3600"/>
                <a:gd name="T7" fmla="*/ 2112 h 2112"/>
                <a:gd name="T8" fmla="*/ 3600 w 3600"/>
                <a:gd name="T9" fmla="*/ 2112 h 2112"/>
                <a:gd name="T10" fmla="*/ 0 60000 65536"/>
                <a:gd name="T11" fmla="*/ 0 60000 65536"/>
                <a:gd name="T12" fmla="*/ 0 60000 65536"/>
                <a:gd name="T13" fmla="*/ 0 60000 65536"/>
                <a:gd name="T14" fmla="*/ 0 60000 65536"/>
                <a:gd name="T15" fmla="*/ 0 w 3600"/>
                <a:gd name="T16" fmla="*/ 0 h 2112"/>
                <a:gd name="T17" fmla="*/ 3600 w 3600"/>
                <a:gd name="T18" fmla="*/ 2112 h 2112"/>
              </a:gdLst>
              <a:ahLst/>
              <a:cxnLst>
                <a:cxn ang="T10">
                  <a:pos x="T0" y="T1"/>
                </a:cxn>
                <a:cxn ang="T11">
                  <a:pos x="T2" y="T3"/>
                </a:cxn>
                <a:cxn ang="T12">
                  <a:pos x="T4" y="T5"/>
                </a:cxn>
                <a:cxn ang="T13">
                  <a:pos x="T6" y="T7"/>
                </a:cxn>
                <a:cxn ang="T14">
                  <a:pos x="T8" y="T9"/>
                </a:cxn>
              </a:cxnLst>
              <a:rect l="T15" t="T16" r="T17" b="T18"/>
              <a:pathLst>
                <a:path w="3600" h="2112">
                  <a:moveTo>
                    <a:pt x="0" y="1776"/>
                  </a:moveTo>
                  <a:lnTo>
                    <a:pt x="240" y="0"/>
                  </a:lnTo>
                  <a:lnTo>
                    <a:pt x="432" y="1728"/>
                  </a:lnTo>
                  <a:lnTo>
                    <a:pt x="720" y="2112"/>
                  </a:lnTo>
                  <a:lnTo>
                    <a:pt x="3600" y="21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b="1">
                <a:latin typeface="Comic Sans MS" panose="030F0702030302020204" pitchFamily="66" charset="0"/>
              </a:endParaRPr>
            </a:p>
          </p:txBody>
        </p:sp>
        <p:sp>
          <p:nvSpPr>
            <p:cNvPr id="2614281" name="Text Box 9"/>
            <p:cNvSpPr txBox="1">
              <a:spLocks noChangeArrowheads="1"/>
            </p:cNvSpPr>
            <p:nvPr/>
          </p:nvSpPr>
          <p:spPr bwMode="auto">
            <a:xfrm>
              <a:off x="5722637" y="6069606"/>
              <a:ext cx="231185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200" b="1">
                  <a:latin typeface="Comic Sans MS" panose="030F0702030302020204" pitchFamily="66" charset="0"/>
                  <a:ea typeface="ＭＳ Ｐゴシック" pitchFamily="34" charset="-128"/>
                </a:rPr>
                <a:t>Burst Duration (milliseconds)</a:t>
              </a:r>
            </a:p>
          </p:txBody>
        </p:sp>
        <p:sp>
          <p:nvSpPr>
            <p:cNvPr id="2614282" name="Text Box 10"/>
            <p:cNvSpPr txBox="1">
              <a:spLocks noChangeArrowheads="1"/>
            </p:cNvSpPr>
            <p:nvPr/>
          </p:nvSpPr>
          <p:spPr bwMode="auto">
            <a:xfrm>
              <a:off x="5332440" y="5874324"/>
              <a:ext cx="35605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200" b="1">
                  <a:latin typeface="Comic Sans MS" panose="030F0702030302020204" pitchFamily="66" charset="0"/>
                  <a:ea typeface="ＭＳ Ｐゴシック" pitchFamily="34" charset="-128"/>
                </a:rPr>
                <a:t>0	   8	     16	         </a:t>
              </a:r>
            </a:p>
          </p:txBody>
        </p:sp>
        <p:sp>
          <p:nvSpPr>
            <p:cNvPr id="2614283" name="Text Box 11"/>
            <p:cNvSpPr txBox="1">
              <a:spLocks noChangeArrowheads="1"/>
            </p:cNvSpPr>
            <p:nvPr/>
          </p:nvSpPr>
          <p:spPr bwMode="auto">
            <a:xfrm rot="16200000">
              <a:off x="4431052" y="4762308"/>
              <a:ext cx="9204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200" b="1" dirty="0">
                  <a:latin typeface="Comic Sans MS" panose="030F0702030302020204" pitchFamily="66" charset="0"/>
                  <a:ea typeface="ＭＳ Ｐゴシック" pitchFamily="34" charset="-128"/>
                </a:rPr>
                <a:t>Frequency</a:t>
              </a:r>
            </a:p>
          </p:txBody>
        </p:sp>
        <p:sp>
          <p:nvSpPr>
            <p:cNvPr id="2614284" name="Text Box 12"/>
            <p:cNvSpPr txBox="1">
              <a:spLocks noChangeArrowheads="1"/>
            </p:cNvSpPr>
            <p:nvPr/>
          </p:nvSpPr>
          <p:spPr bwMode="auto">
            <a:xfrm>
              <a:off x="4951673" y="3829540"/>
              <a:ext cx="468398" cy="199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ct val="130000"/>
                </a:lnSpc>
              </a:pPr>
              <a:r>
                <a:rPr lang="en-US" sz="1200" b="1" dirty="0">
                  <a:latin typeface="Comic Sans MS" panose="030F0702030302020204" pitchFamily="66" charset="0"/>
                  <a:ea typeface="ＭＳ Ｐゴシック" pitchFamily="34" charset="-128"/>
                </a:rPr>
                <a:t>160</a:t>
              </a:r>
            </a:p>
            <a:p>
              <a:pPr algn="r">
                <a:lnSpc>
                  <a:spcPct val="130000"/>
                </a:lnSpc>
              </a:pPr>
              <a:r>
                <a:rPr lang="en-US" sz="1200" b="1" dirty="0">
                  <a:latin typeface="Comic Sans MS" panose="030F0702030302020204" pitchFamily="66" charset="0"/>
                  <a:ea typeface="ＭＳ Ｐゴシック" pitchFamily="34" charset="-128"/>
                </a:rPr>
                <a:t>140</a:t>
              </a:r>
            </a:p>
            <a:p>
              <a:pPr algn="r">
                <a:lnSpc>
                  <a:spcPct val="130000"/>
                </a:lnSpc>
              </a:pPr>
              <a:r>
                <a:rPr lang="en-US" sz="1200" b="1" dirty="0">
                  <a:latin typeface="Comic Sans MS" panose="030F0702030302020204" pitchFamily="66" charset="0"/>
                  <a:ea typeface="ＭＳ Ｐゴシック" pitchFamily="34" charset="-128"/>
                </a:rPr>
                <a:t>120</a:t>
              </a:r>
            </a:p>
            <a:p>
              <a:pPr algn="r">
                <a:lnSpc>
                  <a:spcPct val="130000"/>
                </a:lnSpc>
              </a:pPr>
              <a:r>
                <a:rPr lang="en-US" sz="1200" b="1" dirty="0">
                  <a:latin typeface="Comic Sans MS" panose="030F0702030302020204" pitchFamily="66" charset="0"/>
                  <a:ea typeface="ＭＳ Ｐゴシック" pitchFamily="34" charset="-128"/>
                </a:rPr>
                <a:t>100</a:t>
              </a:r>
            </a:p>
            <a:p>
              <a:pPr algn="r">
                <a:lnSpc>
                  <a:spcPct val="130000"/>
                </a:lnSpc>
              </a:pPr>
              <a:r>
                <a:rPr lang="en-US" sz="1200" b="1" dirty="0">
                  <a:latin typeface="Comic Sans MS" panose="030F0702030302020204" pitchFamily="66" charset="0"/>
                  <a:ea typeface="ＭＳ Ｐゴシック" pitchFamily="34" charset="-128"/>
                </a:rPr>
                <a:t>80</a:t>
              </a:r>
            </a:p>
            <a:p>
              <a:pPr algn="r">
                <a:lnSpc>
                  <a:spcPct val="130000"/>
                </a:lnSpc>
              </a:pPr>
              <a:r>
                <a:rPr lang="en-US" sz="1200" b="1" dirty="0">
                  <a:latin typeface="Comic Sans MS" panose="030F0702030302020204" pitchFamily="66" charset="0"/>
                  <a:ea typeface="ＭＳ Ｐゴシック" pitchFamily="34" charset="-128"/>
                </a:rPr>
                <a:t>60</a:t>
              </a:r>
            </a:p>
            <a:p>
              <a:pPr algn="r">
                <a:lnSpc>
                  <a:spcPct val="130000"/>
                </a:lnSpc>
              </a:pPr>
              <a:r>
                <a:rPr lang="en-US" sz="1200" b="1" dirty="0">
                  <a:latin typeface="Comic Sans MS" panose="030F0702030302020204" pitchFamily="66" charset="0"/>
                  <a:ea typeface="ＭＳ Ｐゴシック" pitchFamily="34" charset="-128"/>
                </a:rPr>
                <a:t>40</a:t>
              </a:r>
            </a:p>
            <a:p>
              <a:pPr algn="r">
                <a:lnSpc>
                  <a:spcPct val="130000"/>
                </a:lnSpc>
              </a:pPr>
              <a:r>
                <a:rPr lang="en-US" sz="1200" b="1" dirty="0">
                  <a:latin typeface="Comic Sans MS" panose="030F0702030302020204" pitchFamily="66" charset="0"/>
                  <a:ea typeface="ＭＳ Ｐゴシック" pitchFamily="34" charset="-128"/>
                </a:rPr>
                <a:t>20</a:t>
              </a:r>
            </a:p>
          </p:txBody>
        </p:sp>
      </p:grpSp>
      <p:sp>
        <p:nvSpPr>
          <p:cNvPr id="2614285" name="AutoShape 13"/>
          <p:cNvSpPr>
            <a:spLocks noChangeArrowheads="1"/>
          </p:cNvSpPr>
          <p:nvPr/>
        </p:nvSpPr>
        <p:spPr bwMode="auto">
          <a:xfrm>
            <a:off x="6126481" y="3505084"/>
            <a:ext cx="2380630" cy="1286186"/>
          </a:xfrm>
          <a:prstGeom prst="cloudCallout">
            <a:avLst>
              <a:gd name="adj1" fmla="val -57329"/>
              <a:gd name="adj2" fmla="val 60694"/>
            </a:avLst>
          </a:prstGeom>
          <a:solidFill>
            <a:schemeClr val="bg1"/>
          </a:solidFill>
          <a:ln w="9525">
            <a:solidFill>
              <a:schemeClr val="tx1"/>
            </a:solidFill>
            <a:round/>
            <a:headEnd/>
            <a:tailEnd/>
          </a:ln>
        </p:spPr>
        <p:txBody>
          <a:bodyPr wrap="none" anchor="ctr"/>
          <a:lstStyle/>
          <a:p>
            <a:pPr algn="ctr" eaLnBrk="0" hangingPunct="0"/>
            <a:r>
              <a:rPr lang="en-US" sz="1200" b="1" dirty="0" smtClean="0">
                <a:latin typeface="Comic Sans MS" panose="030F0702030302020204" pitchFamily="66" charset="0"/>
                <a:ea typeface="ＭＳ Ｐゴシック" pitchFamily="34" charset="-128"/>
              </a:rPr>
              <a:t>    Most </a:t>
            </a:r>
            <a:r>
              <a:rPr lang="en-US" sz="1200" b="1" dirty="0">
                <a:latin typeface="Comic Sans MS" panose="030F0702030302020204" pitchFamily="66" charset="0"/>
                <a:ea typeface="ＭＳ Ｐゴシック" pitchFamily="34" charset="-128"/>
              </a:rPr>
              <a:t>processes have a</a:t>
            </a:r>
          </a:p>
          <a:p>
            <a:pPr algn="ctr" eaLnBrk="0" hangingPunct="0"/>
            <a:r>
              <a:rPr lang="en-US" sz="1200" b="1" dirty="0">
                <a:latin typeface="Comic Sans MS" panose="030F0702030302020204" pitchFamily="66" charset="0"/>
                <a:ea typeface="ＭＳ Ｐゴシック" pitchFamily="34" charset="-128"/>
              </a:rPr>
              <a:t>large number of short</a:t>
            </a:r>
          </a:p>
          <a:p>
            <a:pPr algn="ctr" eaLnBrk="0" hangingPunct="0"/>
            <a:r>
              <a:rPr lang="en-US" sz="1200" b="1" dirty="0">
                <a:latin typeface="Comic Sans MS" panose="030F0702030302020204" pitchFamily="66" charset="0"/>
                <a:ea typeface="ＭＳ Ｐゴシック" pitchFamily="34" charset="-128"/>
              </a:rPr>
              <a:t>CPU bursts</a:t>
            </a:r>
          </a:p>
        </p:txBody>
      </p:sp>
      <p:sp>
        <p:nvSpPr>
          <p:cNvPr id="17"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
        <p:nvSpPr>
          <p:cNvPr id="19" name="Content Placeholder 2"/>
          <p:cNvSpPr txBox="1">
            <a:spLocks/>
          </p:cNvSpPr>
          <p:nvPr/>
        </p:nvSpPr>
        <p:spPr bwMode="auto">
          <a:xfrm>
            <a:off x="546101" y="3326129"/>
            <a:ext cx="3954780" cy="2740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665163" lvl="1" indent="-265113"/>
            <a:r>
              <a:rPr lang="en-US" sz="2000" kern="0" dirty="0" smtClean="0"/>
              <a:t>CPU burst distribution is of main concern.</a:t>
            </a:r>
          </a:p>
          <a:p>
            <a:pPr marL="665163" lvl="1" indent="-265113"/>
            <a:r>
              <a:rPr lang="en-US" sz="2000" kern="0" dirty="0" smtClean="0"/>
              <a:t>Compute Bound</a:t>
            </a:r>
          </a:p>
          <a:p>
            <a:pPr marL="1065213" lvl="2" indent="-265113"/>
            <a:r>
              <a:rPr lang="en-US" sz="1600" kern="0" dirty="0" smtClean="0"/>
              <a:t>Computation intensive.</a:t>
            </a:r>
          </a:p>
          <a:p>
            <a:pPr marL="665163" lvl="1" indent="-265113"/>
            <a:r>
              <a:rPr lang="en-US" sz="2000" kern="0" dirty="0" smtClean="0"/>
              <a:t>I/O Bound</a:t>
            </a:r>
          </a:p>
          <a:p>
            <a:pPr marL="1065213" lvl="2" indent="-265113"/>
            <a:r>
              <a:rPr lang="en-US" sz="1600" kern="0" dirty="0" smtClean="0"/>
              <a:t>Short bursts of execution, long waits for I/O.</a:t>
            </a:r>
          </a:p>
        </p:txBody>
      </p:sp>
      <p:grpSp>
        <p:nvGrpSpPr>
          <p:cNvPr id="21" name="Group 26"/>
          <p:cNvGrpSpPr>
            <a:grpSpLocks/>
          </p:cNvGrpSpPr>
          <p:nvPr/>
        </p:nvGrpSpPr>
        <p:grpSpPr bwMode="auto">
          <a:xfrm>
            <a:off x="591378" y="5812303"/>
            <a:ext cx="8083040" cy="366712"/>
            <a:chOff x="-685" y="3361"/>
            <a:chExt cx="5746" cy="231"/>
          </a:xfrm>
        </p:grpSpPr>
        <p:cxnSp>
          <p:nvCxnSpPr>
            <p:cNvPr id="22" name="Straight Arrow Connector 21"/>
            <p:cNvCxnSpPr/>
            <p:nvPr/>
          </p:nvCxnSpPr>
          <p:spPr>
            <a:xfrm>
              <a:off x="693" y="3476"/>
              <a:ext cx="436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93" y="3428"/>
              <a:ext cx="768"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24" name="Rectangle 23"/>
            <p:cNvSpPr/>
            <p:nvPr/>
          </p:nvSpPr>
          <p:spPr>
            <a:xfrm>
              <a:off x="1797" y="3428"/>
              <a:ext cx="1056"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25" name="Rectangle 24"/>
            <p:cNvSpPr/>
            <p:nvPr/>
          </p:nvSpPr>
          <p:spPr>
            <a:xfrm>
              <a:off x="2997" y="3428"/>
              <a:ext cx="576"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26" name="Rectangle 25"/>
            <p:cNvSpPr/>
            <p:nvPr/>
          </p:nvSpPr>
          <p:spPr>
            <a:xfrm>
              <a:off x="3909" y="3428"/>
              <a:ext cx="1056"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27" name="TextBox 23"/>
            <p:cNvSpPr txBox="1">
              <a:spLocks noChangeArrowheads="1"/>
            </p:cNvSpPr>
            <p:nvPr/>
          </p:nvSpPr>
          <p:spPr bwMode="auto">
            <a:xfrm>
              <a:off x="-685" y="3361"/>
              <a:ext cx="1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800" dirty="0" smtClean="0">
                  <a:latin typeface="Arial" pitchFamily="34" charset="0"/>
                  <a:ea typeface="ＭＳ Ｐゴシック" pitchFamily="34" charset="-128"/>
                </a:rPr>
                <a:t>Compute-bound:</a:t>
              </a:r>
              <a:endParaRPr lang="en-US" sz="1800" dirty="0">
                <a:latin typeface="Arial" pitchFamily="34" charset="0"/>
                <a:ea typeface="ＭＳ Ｐゴシック" pitchFamily="34" charset="-128"/>
              </a:endParaRPr>
            </a:p>
          </p:txBody>
        </p:sp>
      </p:grpSp>
      <p:grpSp>
        <p:nvGrpSpPr>
          <p:cNvPr id="28" name="Group 25"/>
          <p:cNvGrpSpPr>
            <a:grpSpLocks/>
          </p:cNvGrpSpPr>
          <p:nvPr/>
        </p:nvGrpSpPr>
        <p:grpSpPr bwMode="auto">
          <a:xfrm>
            <a:off x="896628" y="6175841"/>
            <a:ext cx="7607291" cy="366712"/>
            <a:chOff x="-541" y="3846"/>
            <a:chExt cx="5595" cy="231"/>
          </a:xfrm>
        </p:grpSpPr>
        <p:cxnSp>
          <p:nvCxnSpPr>
            <p:cNvPr id="29" name="Straight Arrow Connector 28"/>
            <p:cNvCxnSpPr/>
            <p:nvPr/>
          </p:nvCxnSpPr>
          <p:spPr>
            <a:xfrm>
              <a:off x="686" y="3961"/>
              <a:ext cx="436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6" y="3914"/>
              <a:ext cx="192"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31" name="Rectangle 30"/>
            <p:cNvSpPr/>
            <p:nvPr/>
          </p:nvSpPr>
          <p:spPr>
            <a:xfrm>
              <a:off x="1550" y="3914"/>
              <a:ext cx="48"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32" name="Rectangle 31"/>
            <p:cNvSpPr/>
            <p:nvPr/>
          </p:nvSpPr>
          <p:spPr>
            <a:xfrm>
              <a:off x="1694" y="3914"/>
              <a:ext cx="48"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33" name="Rectangle 32"/>
            <p:cNvSpPr/>
            <p:nvPr/>
          </p:nvSpPr>
          <p:spPr>
            <a:xfrm>
              <a:off x="2414" y="3914"/>
              <a:ext cx="192"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34" name="Rectangle 33"/>
            <p:cNvSpPr/>
            <p:nvPr/>
          </p:nvSpPr>
          <p:spPr>
            <a:xfrm>
              <a:off x="1982" y="3914"/>
              <a:ext cx="96"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35" name="Rectangle 34"/>
            <p:cNvSpPr/>
            <p:nvPr/>
          </p:nvSpPr>
          <p:spPr>
            <a:xfrm>
              <a:off x="2942" y="3914"/>
              <a:ext cx="96"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36" name="Rectangle 35"/>
            <p:cNvSpPr/>
            <p:nvPr/>
          </p:nvSpPr>
          <p:spPr>
            <a:xfrm>
              <a:off x="3470" y="3914"/>
              <a:ext cx="240"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37" name="Rectangle 36"/>
            <p:cNvSpPr/>
            <p:nvPr/>
          </p:nvSpPr>
          <p:spPr>
            <a:xfrm>
              <a:off x="3249" y="3914"/>
              <a:ext cx="29"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38" name="Rectangle 37"/>
            <p:cNvSpPr/>
            <p:nvPr/>
          </p:nvSpPr>
          <p:spPr>
            <a:xfrm>
              <a:off x="3902" y="3914"/>
              <a:ext cx="29"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39" name="Rectangle 38"/>
            <p:cNvSpPr/>
            <p:nvPr/>
          </p:nvSpPr>
          <p:spPr>
            <a:xfrm>
              <a:off x="4209" y="3914"/>
              <a:ext cx="125"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40" name="Rectangle 39"/>
            <p:cNvSpPr/>
            <p:nvPr/>
          </p:nvSpPr>
          <p:spPr>
            <a:xfrm>
              <a:off x="4574" y="3914"/>
              <a:ext cx="192" cy="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endParaRPr lang="en-US" sz="1800">
                <a:solidFill>
                  <a:srgbClr val="FFFFFF"/>
                </a:solidFill>
                <a:latin typeface="Arial" pitchFamily="34" charset="0"/>
                <a:ea typeface="ＭＳ Ｐゴシック" pitchFamily="34" charset="-128"/>
              </a:endParaRPr>
            </a:p>
          </p:txBody>
        </p:sp>
        <p:sp>
          <p:nvSpPr>
            <p:cNvPr id="41" name="TextBox 40"/>
            <p:cNvSpPr txBox="1">
              <a:spLocks noChangeArrowheads="1"/>
            </p:cNvSpPr>
            <p:nvPr/>
          </p:nvSpPr>
          <p:spPr bwMode="auto">
            <a:xfrm>
              <a:off x="-541" y="3846"/>
              <a:ext cx="1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800" dirty="0" smtClean="0">
                  <a:latin typeface="Arial" pitchFamily="34" charset="0"/>
                  <a:ea typeface="ＭＳ Ｐゴシック" pitchFamily="34" charset="-128"/>
                </a:rPr>
                <a:t>I/O-bound:</a:t>
              </a:r>
              <a:endParaRPr lang="en-US" sz="1800" dirty="0">
                <a:latin typeface="Arial" pitchFamily="34" charset="0"/>
                <a:ea typeface="ＭＳ Ｐゴシック" pitchFamily="34" charset="-128"/>
              </a:endParaRPr>
            </a:p>
          </p:txBody>
        </p:sp>
      </p:grpSp>
      <p:sp>
        <p:nvSpPr>
          <p:cNvPr id="3" name="Footer Placeholder 2"/>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46013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14275">
                                            <p:txEl>
                                              <p:pRg st="0" end="0"/>
                                            </p:txEl>
                                          </p:spTgt>
                                        </p:tgtEl>
                                        <p:attrNameLst>
                                          <p:attrName>style.visibility</p:attrName>
                                        </p:attrNameLst>
                                      </p:cBhvr>
                                      <p:to>
                                        <p:strVal val="visible"/>
                                      </p:to>
                                    </p:set>
                                    <p:animEffect transition="in" filter="fade">
                                      <p:cBhvr>
                                        <p:cTn id="7" dur="500"/>
                                        <p:tgtEl>
                                          <p:spTgt spid="261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14275">
                                            <p:txEl>
                                              <p:pRg st="1" end="1"/>
                                            </p:txEl>
                                          </p:spTgt>
                                        </p:tgtEl>
                                        <p:attrNameLst>
                                          <p:attrName>style.visibility</p:attrName>
                                        </p:attrNameLst>
                                      </p:cBhvr>
                                      <p:to>
                                        <p:strVal val="visible"/>
                                      </p:to>
                                    </p:set>
                                    <p:animEffect transition="in" filter="fade">
                                      <p:cBhvr>
                                        <p:cTn id="12" dur="500"/>
                                        <p:tgtEl>
                                          <p:spTgt spid="261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14275">
                                            <p:txEl>
                                              <p:pRg st="2" end="2"/>
                                            </p:txEl>
                                          </p:spTgt>
                                        </p:tgtEl>
                                        <p:attrNameLst>
                                          <p:attrName>style.visibility</p:attrName>
                                        </p:attrNameLst>
                                      </p:cBhvr>
                                      <p:to>
                                        <p:strVal val="visible"/>
                                      </p:to>
                                    </p:set>
                                    <p:animEffect transition="in" filter="fade">
                                      <p:cBhvr>
                                        <p:cTn id="17" dur="500"/>
                                        <p:tgtEl>
                                          <p:spTgt spid="261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14275">
                                            <p:txEl>
                                              <p:pRg st="3" end="3"/>
                                            </p:txEl>
                                          </p:spTgt>
                                        </p:tgtEl>
                                        <p:attrNameLst>
                                          <p:attrName>style.visibility</p:attrName>
                                        </p:attrNameLst>
                                      </p:cBhvr>
                                      <p:to>
                                        <p:strVal val="visible"/>
                                      </p:to>
                                    </p:set>
                                    <p:animEffect transition="in" filter="fade">
                                      <p:cBhvr>
                                        <p:cTn id="22" dur="500"/>
                                        <p:tgtEl>
                                          <p:spTgt spid="2614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1428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2" end="2"/>
                                            </p:txEl>
                                          </p:spTgt>
                                        </p:tgtEl>
                                        <p:attrNameLst>
                                          <p:attrName>style.visibility</p:attrName>
                                        </p:attrNameLst>
                                      </p:cBhvr>
                                      <p:to>
                                        <p:strVal val="visible"/>
                                      </p:to>
                                    </p:set>
                                    <p:animEffect transition="in" filter="fade">
                                      <p:cBhvr>
                                        <p:cTn id="44" dur="500"/>
                                        <p:tgtEl>
                                          <p:spTgt spid="19">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xEl>
                                              <p:pRg st="3" end="3"/>
                                            </p:txEl>
                                          </p:spTgt>
                                        </p:tgtEl>
                                        <p:attrNameLst>
                                          <p:attrName>style.visibility</p:attrName>
                                        </p:attrNameLst>
                                      </p:cBhvr>
                                      <p:to>
                                        <p:strVal val="visible"/>
                                      </p:to>
                                    </p:set>
                                    <p:animEffect transition="in" filter="fade">
                                      <p:cBhvr>
                                        <p:cTn id="49" dur="500"/>
                                        <p:tgtEl>
                                          <p:spTgt spid="19">
                                            <p:txEl>
                                              <p:pRg st="3" end="3"/>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xEl>
                                              <p:pRg st="4" end="4"/>
                                            </p:txEl>
                                          </p:spTgt>
                                        </p:tgtEl>
                                        <p:attrNameLst>
                                          <p:attrName>style.visibility</p:attrName>
                                        </p:attrNameLst>
                                      </p:cBhvr>
                                      <p:to>
                                        <p:strVal val="visible"/>
                                      </p:to>
                                    </p:set>
                                    <p:animEffect transition="in" filter="fade">
                                      <p:cBhvr>
                                        <p:cTn id="52" dur="500"/>
                                        <p:tgtEl>
                                          <p:spTgt spid="19">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dissolve">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4275" grpId="0" build="p" bldLvl="2"/>
      <p:bldP spid="2614285" grpId="0" animBg="1"/>
      <p:bldP spid="19"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50938" y="190500"/>
            <a:ext cx="7793037" cy="868363"/>
          </a:xfrm>
        </p:spPr>
        <p:txBody>
          <a:bodyPr>
            <a:normAutofit/>
          </a:bodyPr>
          <a:lstStyle/>
          <a:p>
            <a:r>
              <a:rPr lang="en-US" dirty="0"/>
              <a:t>When to Schedule?</a:t>
            </a:r>
          </a:p>
        </p:txBody>
      </p:sp>
      <p:sp>
        <p:nvSpPr>
          <p:cNvPr id="2617347" name="Content Placeholder 2"/>
          <p:cNvSpPr>
            <a:spLocks noGrp="1"/>
          </p:cNvSpPr>
          <p:nvPr>
            <p:ph idx="4294967295"/>
          </p:nvPr>
        </p:nvSpPr>
        <p:spPr/>
        <p:txBody>
          <a:bodyPr lIns="182880" tIns="91440"/>
          <a:lstStyle/>
          <a:p>
            <a:pPr marL="265113" indent="-265113"/>
            <a:r>
              <a:rPr lang="en-US" sz="2400" dirty="0" smtClean="0"/>
              <a:t>When is scheduling needed?</a:t>
            </a:r>
          </a:p>
          <a:p>
            <a:pPr marL="665163" lvl="1" indent="-265113"/>
            <a:r>
              <a:rPr lang="en-US" sz="2000" dirty="0" smtClean="0"/>
              <a:t>Process </a:t>
            </a:r>
            <a:r>
              <a:rPr lang="en-US" sz="2000" dirty="0"/>
              <a:t>creation</a:t>
            </a:r>
          </a:p>
          <a:p>
            <a:pPr marL="665163" lvl="1" indent="-265113"/>
            <a:r>
              <a:rPr lang="en-US" sz="2000" dirty="0"/>
              <a:t>Process exit</a:t>
            </a:r>
          </a:p>
          <a:p>
            <a:pPr marL="665163" lvl="1" indent="-265113"/>
            <a:r>
              <a:rPr lang="en-US" sz="2000" dirty="0"/>
              <a:t>Process blocks</a:t>
            </a:r>
          </a:p>
          <a:p>
            <a:pPr marL="665163" lvl="1" indent="-265113"/>
            <a:r>
              <a:rPr lang="en-US" sz="2000" dirty="0" smtClean="0"/>
              <a:t>Higher priority process becomes ready</a:t>
            </a:r>
          </a:p>
          <a:p>
            <a:pPr marL="665163" lvl="1" indent="-265113"/>
            <a:r>
              <a:rPr lang="en-US" sz="2000" dirty="0" smtClean="0"/>
              <a:t>I/O Interrupt (resource becomes available)</a:t>
            </a:r>
            <a:endParaRPr lang="en-US" sz="2000" dirty="0"/>
          </a:p>
          <a:p>
            <a:pPr marL="265113" indent="-265113"/>
            <a:r>
              <a:rPr lang="en-US" sz="2400" dirty="0" smtClean="0"/>
              <a:t>What are the two types of schedulers?</a:t>
            </a:r>
          </a:p>
          <a:p>
            <a:pPr marL="665163" lvl="1" indent="-265113"/>
            <a:r>
              <a:rPr lang="en-US" sz="2000" dirty="0" smtClean="0"/>
              <a:t>Non-preemptive</a:t>
            </a:r>
          </a:p>
          <a:p>
            <a:pPr marL="1065213" lvl="2" indent="-265113"/>
            <a:r>
              <a:rPr lang="en-US" sz="1600" dirty="0" smtClean="0"/>
              <a:t>Execute until yield, exit, </a:t>
            </a:r>
            <a:r>
              <a:rPr lang="en-US" sz="1600" dirty="0"/>
              <a:t>or </a:t>
            </a:r>
            <a:r>
              <a:rPr lang="en-US" sz="1600" dirty="0" smtClean="0"/>
              <a:t>block.</a:t>
            </a:r>
            <a:endParaRPr lang="en-US" sz="1600" dirty="0"/>
          </a:p>
          <a:p>
            <a:pPr marL="665163" lvl="1" indent="-265113"/>
            <a:r>
              <a:rPr lang="en-US" sz="2000" dirty="0" smtClean="0"/>
              <a:t>Preemptive</a:t>
            </a:r>
          </a:p>
          <a:p>
            <a:pPr marL="1065213" lvl="2" indent="-265113"/>
            <a:r>
              <a:rPr lang="en-US" sz="1600" dirty="0" smtClean="0"/>
              <a:t>Highest priority process ALWAYS executing</a:t>
            </a:r>
          </a:p>
          <a:p>
            <a:pPr marL="1065213" lvl="2" indent="-265113"/>
            <a:r>
              <a:rPr lang="en-US" sz="1600" dirty="0" smtClean="0"/>
              <a:t>Reschedule immediately on events (interrupt </a:t>
            </a:r>
            <a:r>
              <a:rPr lang="en-US" sz="1600" dirty="0"/>
              <a:t>if </a:t>
            </a:r>
            <a:r>
              <a:rPr lang="en-US" sz="1600" dirty="0" smtClean="0"/>
              <a:t>necessary).</a:t>
            </a:r>
            <a:endParaRPr lang="en-US" sz="1600" dirty="0"/>
          </a:p>
        </p:txBody>
      </p:sp>
      <p:sp>
        <p:nvSpPr>
          <p:cNvPr id="29"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
        <p:nvSpPr>
          <p:cNvPr id="3" name="Footer Placeholder 2"/>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257508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17347">
                                            <p:txEl>
                                              <p:pRg st="0" end="0"/>
                                            </p:txEl>
                                          </p:spTgt>
                                        </p:tgtEl>
                                        <p:attrNameLst>
                                          <p:attrName>style.visibility</p:attrName>
                                        </p:attrNameLst>
                                      </p:cBhvr>
                                      <p:to>
                                        <p:strVal val="visible"/>
                                      </p:to>
                                    </p:set>
                                    <p:animEffect transition="in" filter="dissolve">
                                      <p:cBhvr>
                                        <p:cTn id="7" dur="500"/>
                                        <p:tgtEl>
                                          <p:spTgt spid="261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17347">
                                            <p:txEl>
                                              <p:pRg st="1" end="1"/>
                                            </p:txEl>
                                          </p:spTgt>
                                        </p:tgtEl>
                                        <p:attrNameLst>
                                          <p:attrName>style.visibility</p:attrName>
                                        </p:attrNameLst>
                                      </p:cBhvr>
                                      <p:to>
                                        <p:strVal val="visible"/>
                                      </p:to>
                                    </p:set>
                                    <p:animEffect transition="in" filter="dissolve">
                                      <p:cBhvr>
                                        <p:cTn id="12" dur="500"/>
                                        <p:tgtEl>
                                          <p:spTgt spid="2617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17347">
                                            <p:txEl>
                                              <p:pRg st="2" end="2"/>
                                            </p:txEl>
                                          </p:spTgt>
                                        </p:tgtEl>
                                        <p:attrNameLst>
                                          <p:attrName>style.visibility</p:attrName>
                                        </p:attrNameLst>
                                      </p:cBhvr>
                                      <p:to>
                                        <p:strVal val="visible"/>
                                      </p:to>
                                    </p:set>
                                    <p:animEffect transition="in" filter="dissolve">
                                      <p:cBhvr>
                                        <p:cTn id="17" dur="500"/>
                                        <p:tgtEl>
                                          <p:spTgt spid="2617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17347">
                                            <p:txEl>
                                              <p:pRg st="3" end="3"/>
                                            </p:txEl>
                                          </p:spTgt>
                                        </p:tgtEl>
                                        <p:attrNameLst>
                                          <p:attrName>style.visibility</p:attrName>
                                        </p:attrNameLst>
                                      </p:cBhvr>
                                      <p:to>
                                        <p:strVal val="visible"/>
                                      </p:to>
                                    </p:set>
                                    <p:animEffect transition="in" filter="dissolve">
                                      <p:cBhvr>
                                        <p:cTn id="22" dur="500"/>
                                        <p:tgtEl>
                                          <p:spTgt spid="2617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17347">
                                            <p:txEl>
                                              <p:pRg st="4" end="4"/>
                                            </p:txEl>
                                          </p:spTgt>
                                        </p:tgtEl>
                                        <p:attrNameLst>
                                          <p:attrName>style.visibility</p:attrName>
                                        </p:attrNameLst>
                                      </p:cBhvr>
                                      <p:to>
                                        <p:strVal val="visible"/>
                                      </p:to>
                                    </p:set>
                                    <p:animEffect transition="in" filter="dissolve">
                                      <p:cBhvr>
                                        <p:cTn id="27" dur="500"/>
                                        <p:tgtEl>
                                          <p:spTgt spid="2617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17347">
                                            <p:txEl>
                                              <p:pRg st="5" end="5"/>
                                            </p:txEl>
                                          </p:spTgt>
                                        </p:tgtEl>
                                        <p:attrNameLst>
                                          <p:attrName>style.visibility</p:attrName>
                                        </p:attrNameLst>
                                      </p:cBhvr>
                                      <p:to>
                                        <p:strVal val="visible"/>
                                      </p:to>
                                    </p:set>
                                    <p:animEffect transition="in" filter="dissolve">
                                      <p:cBhvr>
                                        <p:cTn id="32" dur="500"/>
                                        <p:tgtEl>
                                          <p:spTgt spid="26173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17347">
                                            <p:txEl>
                                              <p:pRg st="6" end="6"/>
                                            </p:txEl>
                                          </p:spTgt>
                                        </p:tgtEl>
                                        <p:attrNameLst>
                                          <p:attrName>style.visibility</p:attrName>
                                        </p:attrNameLst>
                                      </p:cBhvr>
                                      <p:to>
                                        <p:strVal val="visible"/>
                                      </p:to>
                                    </p:set>
                                    <p:animEffect transition="in" filter="dissolve">
                                      <p:cBhvr>
                                        <p:cTn id="37" dur="500"/>
                                        <p:tgtEl>
                                          <p:spTgt spid="2617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617347">
                                            <p:txEl>
                                              <p:pRg st="7" end="7"/>
                                            </p:txEl>
                                          </p:spTgt>
                                        </p:tgtEl>
                                        <p:attrNameLst>
                                          <p:attrName>style.visibility</p:attrName>
                                        </p:attrNameLst>
                                      </p:cBhvr>
                                      <p:to>
                                        <p:strVal val="visible"/>
                                      </p:to>
                                    </p:set>
                                    <p:animEffect transition="in" filter="dissolve">
                                      <p:cBhvr>
                                        <p:cTn id="42" dur="500"/>
                                        <p:tgtEl>
                                          <p:spTgt spid="2617347">
                                            <p:txEl>
                                              <p:pRg st="7" end="7"/>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617347">
                                            <p:txEl>
                                              <p:pRg st="8" end="8"/>
                                            </p:txEl>
                                          </p:spTgt>
                                        </p:tgtEl>
                                        <p:attrNameLst>
                                          <p:attrName>style.visibility</p:attrName>
                                        </p:attrNameLst>
                                      </p:cBhvr>
                                      <p:to>
                                        <p:strVal val="visible"/>
                                      </p:to>
                                    </p:set>
                                    <p:animEffect transition="in" filter="dissolve">
                                      <p:cBhvr>
                                        <p:cTn id="45" dur="500"/>
                                        <p:tgtEl>
                                          <p:spTgt spid="2617347">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617347">
                                            <p:txEl>
                                              <p:pRg st="9" end="9"/>
                                            </p:txEl>
                                          </p:spTgt>
                                        </p:tgtEl>
                                        <p:attrNameLst>
                                          <p:attrName>style.visibility</p:attrName>
                                        </p:attrNameLst>
                                      </p:cBhvr>
                                      <p:to>
                                        <p:strVal val="visible"/>
                                      </p:to>
                                    </p:set>
                                    <p:animEffect transition="in" filter="dissolve">
                                      <p:cBhvr>
                                        <p:cTn id="50" dur="500"/>
                                        <p:tgtEl>
                                          <p:spTgt spid="2617347">
                                            <p:txEl>
                                              <p:pRg st="9" end="9"/>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617347">
                                            <p:txEl>
                                              <p:pRg st="10" end="10"/>
                                            </p:txEl>
                                          </p:spTgt>
                                        </p:tgtEl>
                                        <p:attrNameLst>
                                          <p:attrName>style.visibility</p:attrName>
                                        </p:attrNameLst>
                                      </p:cBhvr>
                                      <p:to>
                                        <p:strVal val="visible"/>
                                      </p:to>
                                    </p:set>
                                    <p:animEffect transition="in" filter="dissolve">
                                      <p:cBhvr>
                                        <p:cTn id="53" dur="500"/>
                                        <p:tgtEl>
                                          <p:spTgt spid="2617347">
                                            <p:txEl>
                                              <p:pRg st="10" end="10"/>
                                            </p:txEl>
                                          </p:spTgt>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617347">
                                            <p:txEl>
                                              <p:pRg st="11" end="11"/>
                                            </p:txEl>
                                          </p:spTgt>
                                        </p:tgtEl>
                                        <p:attrNameLst>
                                          <p:attrName>style.visibility</p:attrName>
                                        </p:attrNameLst>
                                      </p:cBhvr>
                                      <p:to>
                                        <p:strVal val="visible"/>
                                      </p:to>
                                    </p:set>
                                    <p:animEffect transition="in" filter="dissolve">
                                      <p:cBhvr>
                                        <p:cTn id="56" dur="500"/>
                                        <p:tgtEl>
                                          <p:spTgt spid="26173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7347"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idx="4294967295"/>
          </p:nvPr>
        </p:nvSpPr>
        <p:spPr/>
        <p:txBody>
          <a:bodyPr>
            <a:normAutofit/>
          </a:bodyPr>
          <a:lstStyle/>
          <a:p>
            <a:r>
              <a:rPr lang="en-US" sz="3200" dirty="0"/>
              <a:t>Queuing Diagram for Scheduling</a:t>
            </a:r>
          </a:p>
        </p:txBody>
      </p:sp>
      <p:grpSp>
        <p:nvGrpSpPr>
          <p:cNvPr id="4" name="Group 9"/>
          <p:cNvGrpSpPr>
            <a:grpSpLocks/>
          </p:cNvGrpSpPr>
          <p:nvPr/>
        </p:nvGrpSpPr>
        <p:grpSpPr bwMode="auto">
          <a:xfrm>
            <a:off x="2579688" y="3015355"/>
            <a:ext cx="4189412" cy="3276600"/>
            <a:chOff x="1603" y="1626"/>
            <a:chExt cx="2639" cy="2064"/>
          </a:xfrm>
        </p:grpSpPr>
        <p:grpSp>
          <p:nvGrpSpPr>
            <p:cNvPr id="2621450" name="Group 10"/>
            <p:cNvGrpSpPr>
              <a:grpSpLocks/>
            </p:cNvGrpSpPr>
            <p:nvPr/>
          </p:nvGrpSpPr>
          <p:grpSpPr bwMode="auto">
            <a:xfrm>
              <a:off x="2226" y="3450"/>
              <a:ext cx="768" cy="192"/>
              <a:chOff x="2352" y="3600"/>
              <a:chExt cx="768" cy="192"/>
            </a:xfrm>
          </p:grpSpPr>
          <p:sp>
            <p:nvSpPr>
              <p:cNvPr id="2621451" name="Rectangle 11"/>
              <p:cNvSpPr>
                <a:spLocks noChangeArrowheads="1"/>
              </p:cNvSpPr>
              <p:nvPr/>
            </p:nvSpPr>
            <p:spPr bwMode="auto">
              <a:xfrm>
                <a:off x="2352" y="3600"/>
                <a:ext cx="768" cy="192"/>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800">
                  <a:latin typeface="Times New Roman" pitchFamily="18" charset="0"/>
                  <a:ea typeface="ＭＳ Ｐゴシック" pitchFamily="34" charset="-128"/>
                </a:endParaRPr>
              </a:p>
            </p:txBody>
          </p:sp>
          <p:sp>
            <p:nvSpPr>
              <p:cNvPr id="2621452" name="Line 12"/>
              <p:cNvSpPr>
                <a:spLocks noChangeShapeType="1"/>
              </p:cNvSpPr>
              <p:nvPr/>
            </p:nvSpPr>
            <p:spPr bwMode="auto">
              <a:xfrm>
                <a:off x="2448"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3" name="Line 13"/>
              <p:cNvSpPr>
                <a:spLocks noChangeShapeType="1"/>
              </p:cNvSpPr>
              <p:nvPr/>
            </p:nvSpPr>
            <p:spPr bwMode="auto">
              <a:xfrm>
                <a:off x="2544"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4" name="Line 14"/>
              <p:cNvSpPr>
                <a:spLocks noChangeShapeType="1"/>
              </p:cNvSpPr>
              <p:nvPr/>
            </p:nvSpPr>
            <p:spPr bwMode="auto">
              <a:xfrm>
                <a:off x="2640"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5" name="Line 15"/>
              <p:cNvSpPr>
                <a:spLocks noChangeShapeType="1"/>
              </p:cNvSpPr>
              <p:nvPr/>
            </p:nvSpPr>
            <p:spPr bwMode="auto">
              <a:xfrm>
                <a:off x="2736"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6" name="Line 16"/>
              <p:cNvSpPr>
                <a:spLocks noChangeShapeType="1"/>
              </p:cNvSpPr>
              <p:nvPr/>
            </p:nvSpPr>
            <p:spPr bwMode="auto">
              <a:xfrm>
                <a:off x="2832"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7" name="Line 17"/>
              <p:cNvSpPr>
                <a:spLocks noChangeShapeType="1"/>
              </p:cNvSpPr>
              <p:nvPr/>
            </p:nvSpPr>
            <p:spPr bwMode="auto">
              <a:xfrm>
                <a:off x="2928"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8" name="Line 18"/>
              <p:cNvSpPr>
                <a:spLocks noChangeShapeType="1"/>
              </p:cNvSpPr>
              <p:nvPr/>
            </p:nvSpPr>
            <p:spPr bwMode="auto">
              <a:xfrm>
                <a:off x="2353" y="3600"/>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59" name="Line 19"/>
              <p:cNvSpPr>
                <a:spLocks noChangeShapeType="1"/>
              </p:cNvSpPr>
              <p:nvPr/>
            </p:nvSpPr>
            <p:spPr bwMode="auto">
              <a:xfrm>
                <a:off x="2353" y="3792"/>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60" name="Line 20"/>
              <p:cNvSpPr>
                <a:spLocks noChangeShapeType="1"/>
              </p:cNvSpPr>
              <p:nvPr/>
            </p:nvSpPr>
            <p:spPr bwMode="auto">
              <a:xfrm>
                <a:off x="3024"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61" name="Line 21"/>
              <p:cNvSpPr>
                <a:spLocks noChangeShapeType="1"/>
              </p:cNvSpPr>
              <p:nvPr/>
            </p:nvSpPr>
            <p:spPr bwMode="auto">
              <a:xfrm>
                <a:off x="2352" y="3601"/>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621462" name="Line 22"/>
            <p:cNvSpPr>
              <a:spLocks noChangeShapeType="1"/>
            </p:cNvSpPr>
            <p:nvPr/>
          </p:nvSpPr>
          <p:spPr bwMode="auto">
            <a:xfrm flipH="1">
              <a:off x="2035" y="3594"/>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63" name="Rectangle 23"/>
            <p:cNvSpPr>
              <a:spLocks noChangeArrowheads="1"/>
            </p:cNvSpPr>
            <p:nvPr/>
          </p:nvSpPr>
          <p:spPr bwMode="auto">
            <a:xfrm>
              <a:off x="2184" y="3289"/>
              <a:ext cx="7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Blocked Queue</a:t>
              </a:r>
            </a:p>
          </p:txBody>
        </p:sp>
        <p:sp>
          <p:nvSpPr>
            <p:cNvPr id="2621464" name="Rectangle 24"/>
            <p:cNvSpPr>
              <a:spLocks noChangeArrowheads="1"/>
            </p:cNvSpPr>
            <p:nvPr/>
          </p:nvSpPr>
          <p:spPr bwMode="auto">
            <a:xfrm>
              <a:off x="1603" y="3402"/>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ea typeface="ＭＳ Ｐゴシック" pitchFamily="34" charset="-128"/>
                </a:rPr>
                <a:t>Event</a:t>
              </a:r>
            </a:p>
            <a:p>
              <a:pPr algn="ctr" eaLnBrk="0" hangingPunct="0"/>
              <a:r>
                <a:rPr lang="en-US" sz="1200" b="1">
                  <a:latin typeface="Times New Roman" pitchFamily="18" charset="0"/>
                  <a:ea typeface="ＭＳ Ｐゴシック" pitchFamily="34" charset="-128"/>
                </a:rPr>
                <a:t>Occurs</a:t>
              </a:r>
            </a:p>
          </p:txBody>
        </p:sp>
        <p:sp>
          <p:nvSpPr>
            <p:cNvPr id="2621465" name="Rectangle 25"/>
            <p:cNvSpPr>
              <a:spLocks noChangeArrowheads="1"/>
            </p:cNvSpPr>
            <p:nvPr/>
          </p:nvSpPr>
          <p:spPr bwMode="auto">
            <a:xfrm>
              <a:off x="3282" y="3354"/>
              <a:ext cx="58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Event Wait</a:t>
              </a:r>
            </a:p>
          </p:txBody>
        </p:sp>
        <p:sp>
          <p:nvSpPr>
            <p:cNvPr id="2621466" name="Line 26"/>
            <p:cNvSpPr>
              <a:spLocks noChangeShapeType="1"/>
            </p:cNvSpPr>
            <p:nvPr/>
          </p:nvSpPr>
          <p:spPr bwMode="auto">
            <a:xfrm>
              <a:off x="4051" y="1626"/>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67" name="Line 27"/>
            <p:cNvSpPr>
              <a:spLocks noChangeShapeType="1"/>
            </p:cNvSpPr>
            <p:nvPr/>
          </p:nvSpPr>
          <p:spPr bwMode="auto">
            <a:xfrm>
              <a:off x="4242" y="1627"/>
              <a:ext cx="0" cy="191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68" name="Line 28"/>
            <p:cNvSpPr>
              <a:spLocks noChangeShapeType="1"/>
            </p:cNvSpPr>
            <p:nvPr/>
          </p:nvSpPr>
          <p:spPr bwMode="auto">
            <a:xfrm flipH="1">
              <a:off x="2995" y="3546"/>
              <a:ext cx="1247"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469" name="Line 29"/>
            <p:cNvSpPr>
              <a:spLocks noChangeShapeType="1"/>
            </p:cNvSpPr>
            <p:nvPr/>
          </p:nvSpPr>
          <p:spPr bwMode="auto">
            <a:xfrm flipV="1">
              <a:off x="2032" y="2256"/>
              <a:ext cx="0" cy="134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6" name="Group 30"/>
          <p:cNvGrpSpPr>
            <a:grpSpLocks/>
          </p:cNvGrpSpPr>
          <p:nvPr/>
        </p:nvGrpSpPr>
        <p:grpSpPr bwMode="auto">
          <a:xfrm>
            <a:off x="1054100" y="2054918"/>
            <a:ext cx="6618288" cy="1203325"/>
            <a:chOff x="642" y="1021"/>
            <a:chExt cx="4169" cy="758"/>
          </a:xfrm>
        </p:grpSpPr>
        <p:sp>
          <p:nvSpPr>
            <p:cNvPr id="2621471" name="Rectangle 31"/>
            <p:cNvSpPr>
              <a:spLocks noChangeArrowheads="1"/>
            </p:cNvSpPr>
            <p:nvPr/>
          </p:nvSpPr>
          <p:spPr bwMode="auto">
            <a:xfrm>
              <a:off x="2274" y="1482"/>
              <a:ext cx="768" cy="192"/>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800">
                <a:latin typeface="Times New Roman" pitchFamily="18" charset="0"/>
                <a:ea typeface="ＭＳ Ｐゴシック" pitchFamily="34" charset="-128"/>
              </a:endParaRPr>
            </a:p>
          </p:txBody>
        </p:sp>
        <p:sp>
          <p:nvSpPr>
            <p:cNvPr id="2621472" name="Line 32"/>
            <p:cNvSpPr>
              <a:spLocks noChangeShapeType="1"/>
            </p:cNvSpPr>
            <p:nvPr/>
          </p:nvSpPr>
          <p:spPr bwMode="auto">
            <a:xfrm>
              <a:off x="2370"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3" name="Line 33"/>
            <p:cNvSpPr>
              <a:spLocks noChangeShapeType="1"/>
            </p:cNvSpPr>
            <p:nvPr/>
          </p:nvSpPr>
          <p:spPr bwMode="auto">
            <a:xfrm>
              <a:off x="2466"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4" name="Line 34"/>
            <p:cNvSpPr>
              <a:spLocks noChangeShapeType="1"/>
            </p:cNvSpPr>
            <p:nvPr/>
          </p:nvSpPr>
          <p:spPr bwMode="auto">
            <a:xfrm>
              <a:off x="2562"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5" name="Line 35"/>
            <p:cNvSpPr>
              <a:spLocks noChangeShapeType="1"/>
            </p:cNvSpPr>
            <p:nvPr/>
          </p:nvSpPr>
          <p:spPr bwMode="auto">
            <a:xfrm>
              <a:off x="2658"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6" name="Line 36"/>
            <p:cNvSpPr>
              <a:spLocks noChangeShapeType="1"/>
            </p:cNvSpPr>
            <p:nvPr/>
          </p:nvSpPr>
          <p:spPr bwMode="auto">
            <a:xfrm>
              <a:off x="2754"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7" name="Line 37"/>
            <p:cNvSpPr>
              <a:spLocks noChangeShapeType="1"/>
            </p:cNvSpPr>
            <p:nvPr/>
          </p:nvSpPr>
          <p:spPr bwMode="auto">
            <a:xfrm>
              <a:off x="2850"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8" name="Line 38"/>
            <p:cNvSpPr>
              <a:spLocks noChangeShapeType="1"/>
            </p:cNvSpPr>
            <p:nvPr/>
          </p:nvSpPr>
          <p:spPr bwMode="auto">
            <a:xfrm>
              <a:off x="2275" y="1482"/>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79" name="Line 39"/>
            <p:cNvSpPr>
              <a:spLocks noChangeShapeType="1"/>
            </p:cNvSpPr>
            <p:nvPr/>
          </p:nvSpPr>
          <p:spPr bwMode="auto">
            <a:xfrm>
              <a:off x="2275" y="1674"/>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0" name="Line 40"/>
            <p:cNvSpPr>
              <a:spLocks noChangeShapeType="1"/>
            </p:cNvSpPr>
            <p:nvPr/>
          </p:nvSpPr>
          <p:spPr bwMode="auto">
            <a:xfrm>
              <a:off x="2946"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1" name="Line 41"/>
            <p:cNvSpPr>
              <a:spLocks noChangeShapeType="1"/>
            </p:cNvSpPr>
            <p:nvPr/>
          </p:nvSpPr>
          <p:spPr bwMode="auto">
            <a:xfrm>
              <a:off x="3042"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2" name="Rectangle 42"/>
            <p:cNvSpPr>
              <a:spLocks noChangeArrowheads="1"/>
            </p:cNvSpPr>
            <p:nvPr/>
          </p:nvSpPr>
          <p:spPr bwMode="auto">
            <a:xfrm>
              <a:off x="1026" y="1482"/>
              <a:ext cx="768" cy="192"/>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800">
                <a:latin typeface="Times New Roman" pitchFamily="18" charset="0"/>
                <a:ea typeface="ＭＳ Ｐゴシック" pitchFamily="34" charset="-128"/>
              </a:endParaRPr>
            </a:p>
          </p:txBody>
        </p:sp>
        <p:sp>
          <p:nvSpPr>
            <p:cNvPr id="2621483" name="Line 43"/>
            <p:cNvSpPr>
              <a:spLocks noChangeShapeType="1"/>
            </p:cNvSpPr>
            <p:nvPr/>
          </p:nvSpPr>
          <p:spPr bwMode="auto">
            <a:xfrm>
              <a:off x="1122"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4" name="Line 44"/>
            <p:cNvSpPr>
              <a:spLocks noChangeShapeType="1"/>
            </p:cNvSpPr>
            <p:nvPr/>
          </p:nvSpPr>
          <p:spPr bwMode="auto">
            <a:xfrm>
              <a:off x="1218"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5" name="Line 45"/>
            <p:cNvSpPr>
              <a:spLocks noChangeShapeType="1"/>
            </p:cNvSpPr>
            <p:nvPr/>
          </p:nvSpPr>
          <p:spPr bwMode="auto">
            <a:xfrm>
              <a:off x="1314"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6" name="Line 46"/>
            <p:cNvSpPr>
              <a:spLocks noChangeShapeType="1"/>
            </p:cNvSpPr>
            <p:nvPr/>
          </p:nvSpPr>
          <p:spPr bwMode="auto">
            <a:xfrm>
              <a:off x="1410"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7" name="Line 47"/>
            <p:cNvSpPr>
              <a:spLocks noChangeShapeType="1"/>
            </p:cNvSpPr>
            <p:nvPr/>
          </p:nvSpPr>
          <p:spPr bwMode="auto">
            <a:xfrm>
              <a:off x="1506"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8" name="Line 48"/>
            <p:cNvSpPr>
              <a:spLocks noChangeShapeType="1"/>
            </p:cNvSpPr>
            <p:nvPr/>
          </p:nvSpPr>
          <p:spPr bwMode="auto">
            <a:xfrm>
              <a:off x="1602"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89" name="Line 49"/>
            <p:cNvSpPr>
              <a:spLocks noChangeShapeType="1"/>
            </p:cNvSpPr>
            <p:nvPr/>
          </p:nvSpPr>
          <p:spPr bwMode="auto">
            <a:xfrm>
              <a:off x="1027" y="1482"/>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90" name="Line 50"/>
            <p:cNvSpPr>
              <a:spLocks noChangeShapeType="1"/>
            </p:cNvSpPr>
            <p:nvPr/>
          </p:nvSpPr>
          <p:spPr bwMode="auto">
            <a:xfrm>
              <a:off x="1027" y="1674"/>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91" name="Line 51"/>
            <p:cNvSpPr>
              <a:spLocks noChangeShapeType="1"/>
            </p:cNvSpPr>
            <p:nvPr/>
          </p:nvSpPr>
          <p:spPr bwMode="auto">
            <a:xfrm>
              <a:off x="1698"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92" name="Line 52"/>
            <p:cNvSpPr>
              <a:spLocks noChangeShapeType="1"/>
            </p:cNvSpPr>
            <p:nvPr/>
          </p:nvSpPr>
          <p:spPr bwMode="auto">
            <a:xfrm>
              <a:off x="1794" y="1483"/>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93" name="Line 53"/>
            <p:cNvSpPr>
              <a:spLocks noChangeShapeType="1"/>
            </p:cNvSpPr>
            <p:nvPr/>
          </p:nvSpPr>
          <p:spPr bwMode="auto">
            <a:xfrm>
              <a:off x="739" y="1578"/>
              <a:ext cx="287"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494" name="Line 54"/>
            <p:cNvSpPr>
              <a:spLocks noChangeShapeType="1"/>
            </p:cNvSpPr>
            <p:nvPr/>
          </p:nvSpPr>
          <p:spPr bwMode="auto">
            <a:xfrm>
              <a:off x="1795" y="1626"/>
              <a:ext cx="47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2621495" name="Group 55"/>
            <p:cNvGrpSpPr>
              <a:grpSpLocks/>
            </p:cNvGrpSpPr>
            <p:nvPr/>
          </p:nvGrpSpPr>
          <p:grpSpPr bwMode="auto">
            <a:xfrm>
              <a:off x="3665" y="1331"/>
              <a:ext cx="448" cy="448"/>
              <a:chOff x="3791" y="1481"/>
              <a:chExt cx="448" cy="448"/>
            </a:xfrm>
          </p:grpSpPr>
          <p:pic>
            <p:nvPicPr>
              <p:cNvPr id="262149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1" y="1481"/>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1497" name="Rectangle 57"/>
              <p:cNvSpPr>
                <a:spLocks noChangeArrowheads="1"/>
              </p:cNvSpPr>
              <p:nvPr/>
            </p:nvSpPr>
            <p:spPr bwMode="auto">
              <a:xfrm>
                <a:off x="3854" y="1617"/>
                <a:ext cx="21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ctr" eaLnBrk="0" hangingPunct="0"/>
                <a:r>
                  <a:rPr lang="en-US" sz="1000" b="1">
                    <a:latin typeface="Times New Roman" pitchFamily="18" charset="0"/>
                    <a:ea typeface="ＭＳ Ｐゴシック" pitchFamily="34" charset="-128"/>
                  </a:rPr>
                  <a:t>Processor</a:t>
                </a:r>
              </a:p>
            </p:txBody>
          </p:sp>
        </p:grpSp>
        <p:sp>
          <p:nvSpPr>
            <p:cNvPr id="2621498" name="Line 58"/>
            <p:cNvSpPr>
              <a:spLocks noChangeShapeType="1"/>
            </p:cNvSpPr>
            <p:nvPr/>
          </p:nvSpPr>
          <p:spPr bwMode="auto">
            <a:xfrm>
              <a:off x="4051" y="1482"/>
              <a:ext cx="19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499" name="Line 59"/>
            <p:cNvSpPr>
              <a:spLocks noChangeShapeType="1"/>
            </p:cNvSpPr>
            <p:nvPr/>
          </p:nvSpPr>
          <p:spPr bwMode="auto">
            <a:xfrm flipV="1">
              <a:off x="4242" y="1195"/>
              <a:ext cx="0"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00" name="Line 60"/>
            <p:cNvSpPr>
              <a:spLocks noChangeShapeType="1"/>
            </p:cNvSpPr>
            <p:nvPr/>
          </p:nvSpPr>
          <p:spPr bwMode="auto">
            <a:xfrm flipH="1">
              <a:off x="2035" y="1194"/>
              <a:ext cx="22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01" name="Line 61"/>
            <p:cNvSpPr>
              <a:spLocks noChangeShapeType="1"/>
            </p:cNvSpPr>
            <p:nvPr/>
          </p:nvSpPr>
          <p:spPr bwMode="auto">
            <a:xfrm>
              <a:off x="2034" y="1195"/>
              <a:ext cx="0" cy="35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02" name="Line 62"/>
            <p:cNvSpPr>
              <a:spLocks noChangeShapeType="1"/>
            </p:cNvSpPr>
            <p:nvPr/>
          </p:nvSpPr>
          <p:spPr bwMode="auto">
            <a:xfrm>
              <a:off x="2035" y="1548"/>
              <a:ext cx="239"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03" name="Line 63"/>
            <p:cNvSpPr>
              <a:spLocks noChangeShapeType="1"/>
            </p:cNvSpPr>
            <p:nvPr/>
          </p:nvSpPr>
          <p:spPr bwMode="auto">
            <a:xfrm>
              <a:off x="3043" y="1578"/>
              <a:ext cx="62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04" name="Line 64"/>
            <p:cNvSpPr>
              <a:spLocks noChangeShapeType="1"/>
            </p:cNvSpPr>
            <p:nvPr/>
          </p:nvSpPr>
          <p:spPr bwMode="auto">
            <a:xfrm>
              <a:off x="4051" y="1530"/>
              <a:ext cx="57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05" name="Rectangle 65"/>
            <p:cNvSpPr>
              <a:spLocks noChangeArrowheads="1"/>
            </p:cNvSpPr>
            <p:nvPr/>
          </p:nvSpPr>
          <p:spPr bwMode="auto">
            <a:xfrm>
              <a:off x="642" y="1290"/>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200" b="1">
                  <a:latin typeface="Times New Roman" pitchFamily="18" charset="0"/>
                  <a:ea typeface="ＭＳ Ｐゴシック" pitchFamily="34" charset="-128"/>
                </a:rPr>
                <a:t>Batch</a:t>
              </a:r>
            </a:p>
            <a:p>
              <a:pPr algn="ctr" eaLnBrk="0" hangingPunct="0"/>
              <a:r>
                <a:rPr lang="en-US" sz="1200" b="1">
                  <a:latin typeface="Times New Roman" pitchFamily="18" charset="0"/>
                  <a:ea typeface="ＭＳ Ｐゴシック" pitchFamily="34" charset="-128"/>
                </a:rPr>
                <a:t>jobs</a:t>
              </a:r>
            </a:p>
          </p:txBody>
        </p:sp>
        <p:sp>
          <p:nvSpPr>
            <p:cNvPr id="2621506" name="Rectangle 66"/>
            <p:cNvSpPr>
              <a:spLocks noChangeArrowheads="1"/>
            </p:cNvSpPr>
            <p:nvPr/>
          </p:nvSpPr>
          <p:spPr bwMode="auto">
            <a:xfrm>
              <a:off x="2850" y="1021"/>
              <a:ext cx="4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Time-out</a:t>
              </a:r>
            </a:p>
          </p:txBody>
        </p:sp>
        <p:sp>
          <p:nvSpPr>
            <p:cNvPr id="2621507" name="Rectangle 67"/>
            <p:cNvSpPr>
              <a:spLocks noChangeArrowheads="1"/>
            </p:cNvSpPr>
            <p:nvPr/>
          </p:nvSpPr>
          <p:spPr bwMode="auto">
            <a:xfrm>
              <a:off x="2274" y="1338"/>
              <a:ext cx="6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Ready Queue</a:t>
              </a:r>
            </a:p>
          </p:txBody>
        </p:sp>
        <p:sp>
          <p:nvSpPr>
            <p:cNvPr id="2621508" name="Rectangle 68"/>
            <p:cNvSpPr>
              <a:spLocks noChangeArrowheads="1"/>
            </p:cNvSpPr>
            <p:nvPr/>
          </p:nvSpPr>
          <p:spPr bwMode="auto">
            <a:xfrm>
              <a:off x="4386" y="1338"/>
              <a:ext cx="4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Release</a:t>
              </a:r>
            </a:p>
          </p:txBody>
        </p:sp>
      </p:grpSp>
      <p:grpSp>
        <p:nvGrpSpPr>
          <p:cNvPr id="8" name="Group 69"/>
          <p:cNvGrpSpPr>
            <a:grpSpLocks/>
          </p:cNvGrpSpPr>
          <p:nvPr/>
        </p:nvGrpSpPr>
        <p:grpSpPr bwMode="auto">
          <a:xfrm>
            <a:off x="3263900" y="3004243"/>
            <a:ext cx="2133600" cy="1163637"/>
            <a:chOff x="2034" y="1613"/>
            <a:chExt cx="1344" cy="733"/>
          </a:xfrm>
        </p:grpSpPr>
        <p:grpSp>
          <p:nvGrpSpPr>
            <p:cNvPr id="2621510" name="Group 70"/>
            <p:cNvGrpSpPr>
              <a:grpSpLocks/>
            </p:cNvGrpSpPr>
            <p:nvPr/>
          </p:nvGrpSpPr>
          <p:grpSpPr bwMode="auto">
            <a:xfrm>
              <a:off x="2226" y="2154"/>
              <a:ext cx="768" cy="192"/>
              <a:chOff x="2352" y="2304"/>
              <a:chExt cx="768" cy="192"/>
            </a:xfrm>
          </p:grpSpPr>
          <p:sp>
            <p:nvSpPr>
              <p:cNvPr id="2621511" name="Rectangle 71"/>
              <p:cNvSpPr>
                <a:spLocks noChangeArrowheads="1"/>
              </p:cNvSpPr>
              <p:nvPr/>
            </p:nvSpPr>
            <p:spPr bwMode="auto">
              <a:xfrm>
                <a:off x="2352" y="2304"/>
                <a:ext cx="768" cy="192"/>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800">
                  <a:latin typeface="Times New Roman" pitchFamily="18" charset="0"/>
                  <a:ea typeface="ＭＳ Ｐゴシック" pitchFamily="34" charset="-128"/>
                </a:endParaRPr>
              </a:p>
            </p:txBody>
          </p:sp>
          <p:sp>
            <p:nvSpPr>
              <p:cNvPr id="2621512" name="Line 72"/>
              <p:cNvSpPr>
                <a:spLocks noChangeShapeType="1"/>
              </p:cNvSpPr>
              <p:nvPr/>
            </p:nvSpPr>
            <p:spPr bwMode="auto">
              <a:xfrm>
                <a:off x="2448"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3" name="Line 73"/>
              <p:cNvSpPr>
                <a:spLocks noChangeShapeType="1"/>
              </p:cNvSpPr>
              <p:nvPr/>
            </p:nvSpPr>
            <p:spPr bwMode="auto">
              <a:xfrm>
                <a:off x="2544"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4" name="Line 74"/>
              <p:cNvSpPr>
                <a:spLocks noChangeShapeType="1"/>
              </p:cNvSpPr>
              <p:nvPr/>
            </p:nvSpPr>
            <p:spPr bwMode="auto">
              <a:xfrm>
                <a:off x="2640"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5" name="Line 75"/>
              <p:cNvSpPr>
                <a:spLocks noChangeShapeType="1"/>
              </p:cNvSpPr>
              <p:nvPr/>
            </p:nvSpPr>
            <p:spPr bwMode="auto">
              <a:xfrm>
                <a:off x="2736"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6" name="Line 76"/>
              <p:cNvSpPr>
                <a:spLocks noChangeShapeType="1"/>
              </p:cNvSpPr>
              <p:nvPr/>
            </p:nvSpPr>
            <p:spPr bwMode="auto">
              <a:xfrm>
                <a:off x="2832"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7" name="Line 77"/>
              <p:cNvSpPr>
                <a:spLocks noChangeShapeType="1"/>
              </p:cNvSpPr>
              <p:nvPr/>
            </p:nvSpPr>
            <p:spPr bwMode="auto">
              <a:xfrm>
                <a:off x="2928"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8" name="Line 78"/>
              <p:cNvSpPr>
                <a:spLocks noChangeShapeType="1"/>
              </p:cNvSpPr>
              <p:nvPr/>
            </p:nvSpPr>
            <p:spPr bwMode="auto">
              <a:xfrm>
                <a:off x="2353" y="2304"/>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19" name="Line 79"/>
              <p:cNvSpPr>
                <a:spLocks noChangeShapeType="1"/>
              </p:cNvSpPr>
              <p:nvPr/>
            </p:nvSpPr>
            <p:spPr bwMode="auto">
              <a:xfrm>
                <a:off x="2353" y="2496"/>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20" name="Line 80"/>
              <p:cNvSpPr>
                <a:spLocks noChangeShapeType="1"/>
              </p:cNvSpPr>
              <p:nvPr/>
            </p:nvSpPr>
            <p:spPr bwMode="auto">
              <a:xfrm>
                <a:off x="3024"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21" name="Line 81"/>
              <p:cNvSpPr>
                <a:spLocks noChangeShapeType="1"/>
              </p:cNvSpPr>
              <p:nvPr/>
            </p:nvSpPr>
            <p:spPr bwMode="auto">
              <a:xfrm>
                <a:off x="2352" y="2305"/>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621522" name="Line 82"/>
            <p:cNvSpPr>
              <a:spLocks noChangeShapeType="1"/>
            </p:cNvSpPr>
            <p:nvPr/>
          </p:nvSpPr>
          <p:spPr bwMode="auto">
            <a:xfrm flipV="1">
              <a:off x="2034" y="1613"/>
              <a:ext cx="0" cy="64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23" name="Line 83"/>
            <p:cNvSpPr>
              <a:spLocks noChangeShapeType="1"/>
            </p:cNvSpPr>
            <p:nvPr/>
          </p:nvSpPr>
          <p:spPr bwMode="auto">
            <a:xfrm>
              <a:off x="3043" y="1626"/>
              <a:ext cx="33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24" name="Line 84"/>
            <p:cNvSpPr>
              <a:spLocks noChangeShapeType="1"/>
            </p:cNvSpPr>
            <p:nvPr/>
          </p:nvSpPr>
          <p:spPr bwMode="auto">
            <a:xfrm>
              <a:off x="3378" y="1627"/>
              <a:ext cx="0" cy="5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25" name="Line 85"/>
            <p:cNvSpPr>
              <a:spLocks noChangeShapeType="1"/>
            </p:cNvSpPr>
            <p:nvPr/>
          </p:nvSpPr>
          <p:spPr bwMode="auto">
            <a:xfrm flipH="1">
              <a:off x="2986" y="2202"/>
              <a:ext cx="39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26" name="Line 86"/>
            <p:cNvSpPr>
              <a:spLocks noChangeShapeType="1"/>
            </p:cNvSpPr>
            <p:nvPr/>
          </p:nvSpPr>
          <p:spPr bwMode="auto">
            <a:xfrm flipH="1">
              <a:off x="2035" y="2250"/>
              <a:ext cx="191"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27" name="Rectangle 87"/>
            <p:cNvSpPr>
              <a:spLocks noChangeArrowheads="1"/>
            </p:cNvSpPr>
            <p:nvPr/>
          </p:nvSpPr>
          <p:spPr bwMode="auto">
            <a:xfrm>
              <a:off x="2184" y="1992"/>
              <a:ext cx="10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Ready, Suspend Queue</a:t>
              </a:r>
            </a:p>
          </p:txBody>
        </p:sp>
      </p:grpSp>
      <p:grpSp>
        <p:nvGrpSpPr>
          <p:cNvPr id="10" name="Group 88"/>
          <p:cNvGrpSpPr>
            <a:grpSpLocks/>
          </p:cNvGrpSpPr>
          <p:nvPr/>
        </p:nvGrpSpPr>
        <p:grpSpPr bwMode="auto">
          <a:xfrm>
            <a:off x="3416300" y="4082155"/>
            <a:ext cx="1990725" cy="1905000"/>
            <a:chOff x="2130" y="2298"/>
            <a:chExt cx="1254" cy="1200"/>
          </a:xfrm>
        </p:grpSpPr>
        <p:grpSp>
          <p:nvGrpSpPr>
            <p:cNvPr id="2621529" name="Group 89"/>
            <p:cNvGrpSpPr>
              <a:grpSpLocks/>
            </p:cNvGrpSpPr>
            <p:nvPr/>
          </p:nvGrpSpPr>
          <p:grpSpPr bwMode="auto">
            <a:xfrm>
              <a:off x="2226" y="2778"/>
              <a:ext cx="768" cy="192"/>
              <a:chOff x="2352" y="2928"/>
              <a:chExt cx="768" cy="192"/>
            </a:xfrm>
          </p:grpSpPr>
          <p:sp>
            <p:nvSpPr>
              <p:cNvPr id="2621530" name="Rectangle 90"/>
              <p:cNvSpPr>
                <a:spLocks noChangeArrowheads="1"/>
              </p:cNvSpPr>
              <p:nvPr/>
            </p:nvSpPr>
            <p:spPr bwMode="auto">
              <a:xfrm>
                <a:off x="2352" y="2928"/>
                <a:ext cx="768" cy="192"/>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en-US" sz="1800">
                  <a:latin typeface="Times New Roman" pitchFamily="18" charset="0"/>
                  <a:ea typeface="ＭＳ Ｐゴシック" pitchFamily="34" charset="-128"/>
                </a:endParaRPr>
              </a:p>
            </p:txBody>
          </p:sp>
          <p:sp>
            <p:nvSpPr>
              <p:cNvPr id="2621531" name="Line 91"/>
              <p:cNvSpPr>
                <a:spLocks noChangeShapeType="1"/>
              </p:cNvSpPr>
              <p:nvPr/>
            </p:nvSpPr>
            <p:spPr bwMode="auto">
              <a:xfrm>
                <a:off x="2448"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2" name="Line 92"/>
              <p:cNvSpPr>
                <a:spLocks noChangeShapeType="1"/>
              </p:cNvSpPr>
              <p:nvPr/>
            </p:nvSpPr>
            <p:spPr bwMode="auto">
              <a:xfrm>
                <a:off x="2544"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3" name="Line 93"/>
              <p:cNvSpPr>
                <a:spLocks noChangeShapeType="1"/>
              </p:cNvSpPr>
              <p:nvPr/>
            </p:nvSpPr>
            <p:spPr bwMode="auto">
              <a:xfrm>
                <a:off x="2640"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4" name="Line 94"/>
              <p:cNvSpPr>
                <a:spLocks noChangeShapeType="1"/>
              </p:cNvSpPr>
              <p:nvPr/>
            </p:nvSpPr>
            <p:spPr bwMode="auto">
              <a:xfrm>
                <a:off x="2736"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5" name="Line 95"/>
              <p:cNvSpPr>
                <a:spLocks noChangeShapeType="1"/>
              </p:cNvSpPr>
              <p:nvPr/>
            </p:nvSpPr>
            <p:spPr bwMode="auto">
              <a:xfrm>
                <a:off x="2832"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6" name="Line 96"/>
              <p:cNvSpPr>
                <a:spLocks noChangeShapeType="1"/>
              </p:cNvSpPr>
              <p:nvPr/>
            </p:nvSpPr>
            <p:spPr bwMode="auto">
              <a:xfrm>
                <a:off x="2928"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7" name="Line 97"/>
              <p:cNvSpPr>
                <a:spLocks noChangeShapeType="1"/>
              </p:cNvSpPr>
              <p:nvPr/>
            </p:nvSpPr>
            <p:spPr bwMode="auto">
              <a:xfrm>
                <a:off x="2353" y="2928"/>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8" name="Line 98"/>
              <p:cNvSpPr>
                <a:spLocks noChangeShapeType="1"/>
              </p:cNvSpPr>
              <p:nvPr/>
            </p:nvSpPr>
            <p:spPr bwMode="auto">
              <a:xfrm>
                <a:off x="2353" y="3120"/>
                <a:ext cx="7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39" name="Line 99"/>
              <p:cNvSpPr>
                <a:spLocks noChangeShapeType="1"/>
              </p:cNvSpPr>
              <p:nvPr/>
            </p:nvSpPr>
            <p:spPr bwMode="auto">
              <a:xfrm>
                <a:off x="3024"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0" name="Line 100"/>
              <p:cNvSpPr>
                <a:spLocks noChangeShapeType="1"/>
              </p:cNvSpPr>
              <p:nvPr/>
            </p:nvSpPr>
            <p:spPr bwMode="auto">
              <a:xfrm>
                <a:off x="2352" y="292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621541" name="Line 101"/>
            <p:cNvSpPr>
              <a:spLocks noChangeShapeType="1"/>
            </p:cNvSpPr>
            <p:nvPr/>
          </p:nvSpPr>
          <p:spPr bwMode="auto">
            <a:xfrm flipH="1">
              <a:off x="2131" y="3498"/>
              <a:ext cx="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2" name="Line 102"/>
            <p:cNvSpPr>
              <a:spLocks noChangeShapeType="1"/>
            </p:cNvSpPr>
            <p:nvPr/>
          </p:nvSpPr>
          <p:spPr bwMode="auto">
            <a:xfrm flipV="1">
              <a:off x="2130" y="3163"/>
              <a:ext cx="0" cy="33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3" name="Line 103"/>
            <p:cNvSpPr>
              <a:spLocks noChangeShapeType="1"/>
            </p:cNvSpPr>
            <p:nvPr/>
          </p:nvSpPr>
          <p:spPr bwMode="auto">
            <a:xfrm>
              <a:off x="2131" y="3162"/>
              <a:ext cx="124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4" name="Line 104"/>
            <p:cNvSpPr>
              <a:spLocks noChangeShapeType="1"/>
            </p:cNvSpPr>
            <p:nvPr/>
          </p:nvSpPr>
          <p:spPr bwMode="auto">
            <a:xfrm flipV="1">
              <a:off x="3378" y="2875"/>
              <a:ext cx="0" cy="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5" name="Line 105"/>
            <p:cNvSpPr>
              <a:spLocks noChangeShapeType="1"/>
            </p:cNvSpPr>
            <p:nvPr/>
          </p:nvSpPr>
          <p:spPr bwMode="auto">
            <a:xfrm flipH="1">
              <a:off x="2999" y="2874"/>
              <a:ext cx="379"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621546" name="Line 106"/>
            <p:cNvSpPr>
              <a:spLocks noChangeShapeType="1"/>
            </p:cNvSpPr>
            <p:nvPr/>
          </p:nvSpPr>
          <p:spPr bwMode="auto">
            <a:xfrm flipH="1">
              <a:off x="2131" y="2874"/>
              <a:ext cx="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7" name="Line 107"/>
            <p:cNvSpPr>
              <a:spLocks noChangeShapeType="1"/>
            </p:cNvSpPr>
            <p:nvPr/>
          </p:nvSpPr>
          <p:spPr bwMode="auto">
            <a:xfrm flipV="1">
              <a:off x="2130" y="2491"/>
              <a:ext cx="0" cy="3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8" name="Line 108"/>
            <p:cNvSpPr>
              <a:spLocks noChangeShapeType="1"/>
            </p:cNvSpPr>
            <p:nvPr/>
          </p:nvSpPr>
          <p:spPr bwMode="auto">
            <a:xfrm>
              <a:off x="2131" y="2490"/>
              <a:ext cx="124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49" name="Line 109"/>
            <p:cNvSpPr>
              <a:spLocks noChangeShapeType="1"/>
            </p:cNvSpPr>
            <p:nvPr/>
          </p:nvSpPr>
          <p:spPr bwMode="auto">
            <a:xfrm flipV="1">
              <a:off x="3378" y="2299"/>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621550" name="Rectangle 110"/>
            <p:cNvSpPr>
              <a:spLocks noChangeArrowheads="1"/>
            </p:cNvSpPr>
            <p:nvPr/>
          </p:nvSpPr>
          <p:spPr bwMode="auto">
            <a:xfrm>
              <a:off x="2172" y="2623"/>
              <a:ext cx="11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b="1">
                  <a:latin typeface="Times New Roman" pitchFamily="18" charset="0"/>
                  <a:ea typeface="ＭＳ Ｐゴシック" pitchFamily="34" charset="-128"/>
                </a:rPr>
                <a:t>Blocked, Suspend Queue</a:t>
              </a:r>
            </a:p>
          </p:txBody>
        </p:sp>
        <p:sp>
          <p:nvSpPr>
            <p:cNvPr id="2621551" name="Line 111"/>
            <p:cNvSpPr>
              <a:spLocks noChangeShapeType="1"/>
            </p:cNvSpPr>
            <p:nvPr/>
          </p:nvSpPr>
          <p:spPr bwMode="auto">
            <a:xfrm flipH="1">
              <a:off x="3005" y="2298"/>
              <a:ext cx="379"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122" name="Text Box 5"/>
          <p:cNvSpPr txBox="1">
            <a:spLocks noChangeArrowheads="1"/>
          </p:cNvSpPr>
          <p:nvPr/>
        </p:nvSpPr>
        <p:spPr bwMode="auto">
          <a:xfrm>
            <a:off x="6469063" y="76200"/>
            <a:ext cx="2627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a:latin typeface="Arial" pitchFamily="34" charset="0"/>
              </a:rPr>
              <a:t>Scheduling</a:t>
            </a:r>
          </a:p>
        </p:txBody>
      </p:sp>
      <p:sp>
        <p:nvSpPr>
          <p:cNvPr id="3" name="Rounded Rectangular Callout 2"/>
          <p:cNvSpPr/>
          <p:nvPr/>
        </p:nvSpPr>
        <p:spPr bwMode="auto">
          <a:xfrm>
            <a:off x="617851" y="1239950"/>
            <a:ext cx="3677444" cy="1089606"/>
          </a:xfrm>
          <a:prstGeom prst="wedgeRoundRectCallout">
            <a:avLst>
              <a:gd name="adj1" fmla="val 14929"/>
              <a:gd name="adj2" fmla="val 111748"/>
              <a:gd name="adj3" fmla="val 16667"/>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a:lnSpc>
                <a:spcPct val="90000"/>
              </a:lnSpc>
            </a:pPr>
            <a:r>
              <a:rPr lang="en-US" sz="1400" b="1" dirty="0" smtClean="0">
                <a:latin typeface="Comic Sans MS" panose="030F0702030302020204" pitchFamily="66" charset="0"/>
              </a:rPr>
              <a:t>Long-term</a:t>
            </a:r>
          </a:p>
          <a:p>
            <a:pPr>
              <a:lnSpc>
                <a:spcPct val="90000"/>
              </a:lnSpc>
            </a:pPr>
            <a:r>
              <a:rPr lang="en-US" sz="1200" dirty="0">
                <a:latin typeface="Comic Sans MS" panose="030F0702030302020204" pitchFamily="66" charset="0"/>
              </a:rPr>
              <a:t>-</a:t>
            </a:r>
            <a:r>
              <a:rPr lang="en-US" sz="1200" dirty="0" smtClean="0">
                <a:latin typeface="Comic Sans MS" panose="030F0702030302020204" pitchFamily="66" charset="0"/>
              </a:rPr>
              <a:t>performed </a:t>
            </a:r>
            <a:r>
              <a:rPr lang="en-US" sz="1200" dirty="0">
                <a:latin typeface="Comic Sans MS" panose="030F0702030302020204" pitchFamily="66" charset="0"/>
              </a:rPr>
              <a:t>when new process is </a:t>
            </a:r>
            <a:r>
              <a:rPr lang="en-US" sz="1200" dirty="0" smtClean="0">
                <a:latin typeface="Comic Sans MS" panose="030F0702030302020204" pitchFamily="66" charset="0"/>
              </a:rPr>
              <a:t>created</a:t>
            </a:r>
          </a:p>
          <a:p>
            <a:pPr>
              <a:lnSpc>
                <a:spcPct val="90000"/>
              </a:lnSpc>
            </a:pPr>
            <a:r>
              <a:rPr lang="en-US" sz="1200" dirty="0" smtClean="0">
                <a:latin typeface="Comic Sans MS" panose="030F0702030302020204" pitchFamily="66" charset="0"/>
              </a:rPr>
              <a:t>-the </a:t>
            </a:r>
            <a:r>
              <a:rPr lang="en-US" sz="1200" dirty="0">
                <a:latin typeface="Comic Sans MS" panose="030F0702030302020204" pitchFamily="66" charset="0"/>
              </a:rPr>
              <a:t>more processes created, the </a:t>
            </a:r>
            <a:r>
              <a:rPr lang="en-US" sz="1200" dirty="0" smtClean="0">
                <a:latin typeface="Comic Sans MS" panose="030F0702030302020204" pitchFamily="66" charset="0"/>
              </a:rPr>
              <a:t>smaller</a:t>
            </a:r>
          </a:p>
          <a:p>
            <a:pPr>
              <a:lnSpc>
                <a:spcPct val="90000"/>
              </a:lnSpc>
            </a:pPr>
            <a:r>
              <a:rPr lang="en-US" sz="1200" dirty="0">
                <a:latin typeface="Comic Sans MS" panose="030F0702030302020204" pitchFamily="66" charset="0"/>
              </a:rPr>
              <a:t> </a:t>
            </a:r>
            <a:r>
              <a:rPr lang="en-US" sz="1200" dirty="0" smtClean="0">
                <a:latin typeface="Comic Sans MS" panose="030F0702030302020204" pitchFamily="66" charset="0"/>
              </a:rPr>
              <a:t>    </a:t>
            </a:r>
            <a:r>
              <a:rPr lang="en-US" sz="1200" dirty="0">
                <a:latin typeface="Comic Sans MS" panose="030F0702030302020204" pitchFamily="66" charset="0"/>
              </a:rPr>
              <a:t>the percentage of time for each </a:t>
            </a:r>
            <a:r>
              <a:rPr lang="en-US" sz="1200" dirty="0" smtClean="0">
                <a:latin typeface="Comic Sans MS" panose="030F0702030302020204" pitchFamily="66" charset="0"/>
              </a:rPr>
              <a:t>process</a:t>
            </a:r>
          </a:p>
          <a:p>
            <a:pPr>
              <a:lnSpc>
                <a:spcPct val="90000"/>
              </a:lnSpc>
            </a:pPr>
            <a:r>
              <a:rPr lang="en-US" sz="1200" dirty="0">
                <a:latin typeface="Comic Sans MS" panose="030F0702030302020204" pitchFamily="66" charset="0"/>
              </a:rPr>
              <a:t>-</a:t>
            </a:r>
            <a:r>
              <a:rPr lang="en-US" sz="1200" dirty="0" smtClean="0">
                <a:latin typeface="Comic Sans MS" panose="030F0702030302020204" pitchFamily="66" charset="0"/>
              </a:rPr>
              <a:t>keep </a:t>
            </a:r>
            <a:r>
              <a:rPr lang="en-US" sz="1200" dirty="0">
                <a:latin typeface="Comic Sans MS" panose="030F0702030302020204" pitchFamily="66" charset="0"/>
              </a:rPr>
              <a:t>a mix of processor-bound and I/O-bound</a:t>
            </a:r>
          </a:p>
        </p:txBody>
      </p:sp>
      <p:sp>
        <p:nvSpPr>
          <p:cNvPr id="123" name="Rounded Rectangular Callout 122"/>
          <p:cNvSpPr/>
          <p:nvPr/>
        </p:nvSpPr>
        <p:spPr bwMode="auto">
          <a:xfrm>
            <a:off x="5703718" y="3411145"/>
            <a:ext cx="2988461" cy="880560"/>
          </a:xfrm>
          <a:prstGeom prst="wedgeRoundRectCallout">
            <a:avLst>
              <a:gd name="adj1" fmla="val -61509"/>
              <a:gd name="adj2" fmla="val -108453"/>
              <a:gd name="adj3" fmla="val 16667"/>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a:lnSpc>
                <a:spcPct val="90000"/>
              </a:lnSpc>
            </a:pPr>
            <a:r>
              <a:rPr lang="en-US" sz="1400" b="1" dirty="0">
                <a:latin typeface="Comic Sans MS" panose="030F0702030302020204" pitchFamily="66" charset="0"/>
              </a:rPr>
              <a:t>Short-term</a:t>
            </a:r>
          </a:p>
          <a:p>
            <a:pPr>
              <a:lnSpc>
                <a:spcPct val="90000"/>
              </a:lnSpc>
            </a:pPr>
            <a:r>
              <a:rPr lang="en-US" sz="1200" dirty="0" smtClean="0">
                <a:latin typeface="Comic Sans MS" panose="030F0702030302020204" pitchFamily="66" charset="0"/>
              </a:rPr>
              <a:t>-which </a:t>
            </a:r>
            <a:r>
              <a:rPr lang="en-US" sz="1200" dirty="0">
                <a:latin typeface="Comic Sans MS" panose="030F0702030302020204" pitchFamily="66" charset="0"/>
              </a:rPr>
              <a:t>ready process to execute </a:t>
            </a:r>
            <a:r>
              <a:rPr lang="en-US" sz="1200" dirty="0" smtClean="0">
                <a:latin typeface="Comic Sans MS" panose="030F0702030302020204" pitchFamily="66" charset="0"/>
              </a:rPr>
              <a:t>next</a:t>
            </a:r>
          </a:p>
          <a:p>
            <a:pPr>
              <a:lnSpc>
                <a:spcPct val="90000"/>
              </a:lnSpc>
            </a:pPr>
            <a:r>
              <a:rPr lang="en-US" sz="1200" dirty="0" smtClean="0">
                <a:latin typeface="Comic Sans MS" panose="030F0702030302020204" pitchFamily="66" charset="0"/>
              </a:rPr>
              <a:t>-clock </a:t>
            </a:r>
            <a:r>
              <a:rPr lang="en-US" sz="1200" dirty="0">
                <a:latin typeface="Comic Sans MS" panose="030F0702030302020204" pitchFamily="66" charset="0"/>
              </a:rPr>
              <a:t>interrupts, I/O interrupts</a:t>
            </a:r>
            <a:r>
              <a:rPr lang="en-US" sz="1200" dirty="0" smtClean="0">
                <a:latin typeface="Comic Sans MS" panose="030F0702030302020204" pitchFamily="66" charset="0"/>
              </a:rPr>
              <a:t>,</a:t>
            </a:r>
          </a:p>
          <a:p>
            <a:pPr>
              <a:lnSpc>
                <a:spcPct val="90000"/>
              </a:lnSpc>
            </a:pPr>
            <a:r>
              <a:rPr lang="en-US" sz="1200" dirty="0">
                <a:latin typeface="Comic Sans MS" panose="030F0702030302020204" pitchFamily="66" charset="0"/>
              </a:rPr>
              <a:t> </a:t>
            </a:r>
            <a:r>
              <a:rPr lang="en-US" sz="1200" dirty="0" smtClean="0">
                <a:latin typeface="Comic Sans MS" panose="030F0702030302020204" pitchFamily="66" charset="0"/>
              </a:rPr>
              <a:t> </a:t>
            </a:r>
            <a:r>
              <a:rPr lang="en-US" sz="1200" dirty="0">
                <a:latin typeface="Comic Sans MS" panose="030F0702030302020204" pitchFamily="66" charset="0"/>
              </a:rPr>
              <a:t>system calls, signals</a:t>
            </a:r>
          </a:p>
        </p:txBody>
      </p:sp>
      <p:sp>
        <p:nvSpPr>
          <p:cNvPr id="124" name="Rounded Rectangular Callout 123"/>
          <p:cNvSpPr/>
          <p:nvPr/>
        </p:nvSpPr>
        <p:spPr bwMode="auto">
          <a:xfrm>
            <a:off x="169470" y="4584804"/>
            <a:ext cx="2734862" cy="1070563"/>
          </a:xfrm>
          <a:prstGeom prst="wedgeRoundRectCallout">
            <a:avLst>
              <a:gd name="adj1" fmla="val 60178"/>
              <a:gd name="adj2" fmla="val -112612"/>
              <a:gd name="adj3" fmla="val 16667"/>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a:lnSpc>
                <a:spcPct val="90000"/>
              </a:lnSpc>
            </a:pPr>
            <a:r>
              <a:rPr lang="en-US" sz="1400" b="1" dirty="0">
                <a:latin typeface="Comic Sans MS" panose="030F0702030302020204" pitchFamily="66" charset="0"/>
              </a:rPr>
              <a:t>Medium-term</a:t>
            </a:r>
          </a:p>
          <a:p>
            <a:pPr>
              <a:lnSpc>
                <a:spcPct val="90000"/>
              </a:lnSpc>
            </a:pPr>
            <a:r>
              <a:rPr lang="en-US" sz="1200" dirty="0" smtClean="0">
                <a:latin typeface="Comic Sans MS" panose="030F0702030302020204" pitchFamily="66" charset="0"/>
              </a:rPr>
              <a:t>-swapping </a:t>
            </a:r>
            <a:r>
              <a:rPr lang="en-US" sz="1200" dirty="0">
                <a:latin typeface="Comic Sans MS" panose="030F0702030302020204" pitchFamily="66" charset="0"/>
              </a:rPr>
              <a:t>to maintain a degree </a:t>
            </a:r>
            <a:r>
              <a:rPr lang="en-US" sz="1200" dirty="0" smtClean="0">
                <a:latin typeface="Comic Sans MS" panose="030F0702030302020204" pitchFamily="66" charset="0"/>
              </a:rPr>
              <a:t>of</a:t>
            </a:r>
          </a:p>
          <a:p>
            <a:pPr>
              <a:lnSpc>
                <a:spcPct val="90000"/>
              </a:lnSpc>
            </a:pPr>
            <a:r>
              <a:rPr lang="en-US" sz="1200" dirty="0">
                <a:latin typeface="Comic Sans MS" panose="030F0702030302020204" pitchFamily="66" charset="0"/>
              </a:rPr>
              <a:t> </a:t>
            </a:r>
            <a:r>
              <a:rPr lang="en-US" sz="1200" dirty="0" smtClean="0">
                <a:latin typeface="Comic Sans MS" panose="030F0702030302020204" pitchFamily="66" charset="0"/>
              </a:rPr>
              <a:t> </a:t>
            </a:r>
            <a:r>
              <a:rPr lang="en-US" sz="1200" dirty="0">
                <a:latin typeface="Comic Sans MS" panose="030F0702030302020204" pitchFamily="66" charset="0"/>
              </a:rPr>
              <a:t>multiprogramming</a:t>
            </a:r>
          </a:p>
          <a:p>
            <a:pPr>
              <a:lnSpc>
                <a:spcPct val="90000"/>
              </a:lnSpc>
            </a:pPr>
            <a:r>
              <a:rPr lang="en-US" sz="1200" dirty="0" smtClean="0">
                <a:latin typeface="Comic Sans MS" panose="030F0702030302020204" pitchFamily="66" charset="0"/>
              </a:rPr>
              <a:t>-memory </a:t>
            </a:r>
            <a:r>
              <a:rPr lang="en-US" sz="1200" dirty="0">
                <a:latin typeface="Comic Sans MS" panose="030F0702030302020204" pitchFamily="66" charset="0"/>
              </a:rPr>
              <a:t>management an </a:t>
            </a:r>
            <a:r>
              <a:rPr lang="en-US" sz="1200" dirty="0" smtClean="0">
                <a:latin typeface="Comic Sans MS" panose="030F0702030302020204" pitchFamily="66" charset="0"/>
              </a:rPr>
              <a:t>issue</a:t>
            </a:r>
          </a:p>
          <a:p>
            <a:pPr>
              <a:lnSpc>
                <a:spcPct val="90000"/>
              </a:lnSpc>
            </a:pPr>
            <a:r>
              <a:rPr lang="en-US" sz="1200" dirty="0">
                <a:latin typeface="Comic Sans MS" panose="030F0702030302020204" pitchFamily="66" charset="0"/>
              </a:rPr>
              <a:t> </a:t>
            </a:r>
            <a:r>
              <a:rPr lang="en-US" sz="1200" dirty="0" smtClean="0">
                <a:latin typeface="Comic Sans MS" panose="030F0702030302020204" pitchFamily="66" charset="0"/>
              </a:rPr>
              <a:t> </a:t>
            </a:r>
            <a:r>
              <a:rPr lang="en-US" sz="1200" dirty="0">
                <a:latin typeface="Comic Sans MS" panose="030F0702030302020204" pitchFamily="66" charset="0"/>
              </a:rPr>
              <a:t>(virtual memory)</a:t>
            </a:r>
          </a:p>
        </p:txBody>
      </p:sp>
      <p:sp>
        <p:nvSpPr>
          <p:cNvPr id="2" name="Footer Placeholder 1"/>
          <p:cNvSpPr>
            <a:spLocks noGrp="1"/>
          </p:cNvSpPr>
          <p:nvPr>
            <p:ph type="ftr" sz="quarter" idx="11"/>
          </p:nvPr>
        </p:nvSpPr>
        <p:spPr/>
        <p:txBody>
          <a:bodyPr/>
          <a:lstStyle/>
          <a:p>
            <a:r>
              <a:rPr lang="en-US" smtClean="0"/>
              <a:t>Scheduling</a:t>
            </a:r>
            <a:endParaRPr lang="en-US"/>
          </a:p>
        </p:txBody>
      </p:sp>
    </p:spTree>
    <p:extLst>
      <p:ext uri="{BB962C8B-B14F-4D97-AF65-F5344CB8AC3E}">
        <p14:creationId xmlns:p14="http://schemas.microsoft.com/office/powerpoint/2010/main" val="2919906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
                                        </p:tgtEl>
                                        <p:attrNameLst>
                                          <p:attrName>style.visibility</p:attrName>
                                        </p:attrNameLst>
                                      </p:cBhvr>
                                      <p:to>
                                        <p:strVal val="visible"/>
                                      </p:to>
                                    </p:set>
                                    <p:animEffect transition="in" filter="fade">
                                      <p:cBhvr>
                                        <p:cTn id="32" dur="500"/>
                                        <p:tgtEl>
                                          <p:spTgt spid="1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fade">
                                      <p:cBhvr>
                                        <p:cTn id="3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3" grpId="0" animBg="1"/>
      <p:bldP spid="124"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13237</TotalTime>
  <Words>5271</Words>
  <Application>Microsoft Office PowerPoint</Application>
  <PresentationFormat>On-screen Show (4:3)</PresentationFormat>
  <Paragraphs>1370</Paragraphs>
  <Slides>48</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Blends</vt:lpstr>
      <vt:lpstr>Photo Editor Photo</vt:lpstr>
      <vt:lpstr>Chapter 9 - Scheduling</vt:lpstr>
      <vt:lpstr>CS 345</vt:lpstr>
      <vt:lpstr>Chapter 9 Learning Objectives</vt:lpstr>
      <vt:lpstr>CPU Scheduling</vt:lpstr>
      <vt:lpstr>Scheduling Criteria</vt:lpstr>
      <vt:lpstr>Switching is Expensive</vt:lpstr>
      <vt:lpstr>Overhead</vt:lpstr>
      <vt:lpstr>When to Schedule?</vt:lpstr>
      <vt:lpstr>Queuing Diagram for Scheduling</vt:lpstr>
      <vt:lpstr>Scheduling Goals</vt:lpstr>
      <vt:lpstr>Scheduling Criteria</vt:lpstr>
      <vt:lpstr>Preemptive vs. Non-preemptive</vt:lpstr>
      <vt:lpstr>Response Time</vt:lpstr>
      <vt:lpstr>Response Time (continued…)</vt:lpstr>
      <vt:lpstr>Response Times (continued…)</vt:lpstr>
      <vt:lpstr>Scheduling</vt:lpstr>
      <vt:lpstr>Scheduling Algorithms</vt:lpstr>
      <vt:lpstr>First-Come-First-Served (FCFS)</vt:lpstr>
      <vt:lpstr>Round Robin (RR)</vt:lpstr>
      <vt:lpstr>Shortest Process Next (SPN)</vt:lpstr>
      <vt:lpstr>Shortest Remaining Time (SRT)</vt:lpstr>
      <vt:lpstr>Highest Response Ratio Next (HRRN)</vt:lpstr>
      <vt:lpstr>Comparisons</vt:lpstr>
      <vt:lpstr>Scheduling Exercise</vt:lpstr>
      <vt:lpstr>Scheduling Exercise</vt:lpstr>
      <vt:lpstr>Other Scheduling Methods</vt:lpstr>
      <vt:lpstr>Feedback Scheduling</vt:lpstr>
      <vt:lpstr>Multi-level Feedback Queue</vt:lpstr>
      <vt:lpstr>Feedback Algorithm</vt:lpstr>
      <vt:lpstr>Guaranteed Scheduling</vt:lpstr>
      <vt:lpstr>Guaranteed Scheduling</vt:lpstr>
      <vt:lpstr>Lottery Scheduling</vt:lpstr>
      <vt:lpstr>Lottery Scheduling</vt:lpstr>
      <vt:lpstr>Fair Scheduling</vt:lpstr>
      <vt:lpstr>Completely Fair Scheduler (CFS)</vt:lpstr>
      <vt:lpstr>Linux 2.6.21 Completely Fair Scheduler (CFS)</vt:lpstr>
      <vt:lpstr>Lab 5 – Fair-Share Scheduler</vt:lpstr>
      <vt:lpstr>Project 5 – FSS</vt:lpstr>
      <vt:lpstr>Fair Scheduling</vt:lpstr>
      <vt:lpstr>Fair Scheduling</vt:lpstr>
      <vt:lpstr>Example</vt:lpstr>
      <vt:lpstr>Project 5 – FSS</vt:lpstr>
      <vt:lpstr>Project 5 – FSS</vt:lpstr>
      <vt:lpstr>Project 5 – FSS</vt:lpstr>
      <vt:lpstr>Project 5 – FSS</vt:lpstr>
      <vt:lpstr>Project 5 Grading Criteria</vt:lpstr>
      <vt:lpstr>Conclusion</vt:lpstr>
      <vt:lpstr>PowerPoint Presentation</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CS345 07 - Memory Management</dc:title>
  <dc:creator>Paul Roper</dc:creator>
  <cp:lastModifiedBy>proper</cp:lastModifiedBy>
  <cp:revision>583</cp:revision>
  <cp:lastPrinted>2017-09-27T15:59:03Z</cp:lastPrinted>
  <dcterms:created xsi:type="dcterms:W3CDTF">2000-08-22T23:43:45Z</dcterms:created>
  <dcterms:modified xsi:type="dcterms:W3CDTF">2017-10-30T20:48:37Z</dcterms:modified>
</cp:coreProperties>
</file>