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59"/>
  </p:notesMasterIdLst>
  <p:handoutMasterIdLst>
    <p:handoutMasterId r:id="rId60"/>
  </p:handoutMasterIdLst>
  <p:sldIdLst>
    <p:sldId id="1595" r:id="rId2"/>
    <p:sldId id="1543" r:id="rId3"/>
    <p:sldId id="1544" r:id="rId4"/>
    <p:sldId id="1545" r:id="rId5"/>
    <p:sldId id="1546" r:id="rId6"/>
    <p:sldId id="1547" r:id="rId7"/>
    <p:sldId id="1548" r:id="rId8"/>
    <p:sldId id="1549" r:id="rId9"/>
    <p:sldId id="1550" r:id="rId10"/>
    <p:sldId id="1551" r:id="rId11"/>
    <p:sldId id="1552" r:id="rId12"/>
    <p:sldId id="1553" r:id="rId13"/>
    <p:sldId id="1554" r:id="rId14"/>
    <p:sldId id="1555" r:id="rId15"/>
    <p:sldId id="1556" r:id="rId16"/>
    <p:sldId id="1557" r:id="rId17"/>
    <p:sldId id="1558" r:id="rId18"/>
    <p:sldId id="1559" r:id="rId19"/>
    <p:sldId id="1560" r:id="rId20"/>
    <p:sldId id="1481" r:id="rId21"/>
    <p:sldId id="1482" r:id="rId22"/>
    <p:sldId id="1483" r:id="rId23"/>
    <p:sldId id="1484" r:id="rId24"/>
    <p:sldId id="1485" r:id="rId25"/>
    <p:sldId id="1486" r:id="rId26"/>
    <p:sldId id="1487" r:id="rId27"/>
    <p:sldId id="1488" r:id="rId28"/>
    <p:sldId id="1540" r:id="rId29"/>
    <p:sldId id="1490" r:id="rId30"/>
    <p:sldId id="1491" r:id="rId31"/>
    <p:sldId id="1492" r:id="rId32"/>
    <p:sldId id="1541" r:id="rId33"/>
    <p:sldId id="1493" r:id="rId34"/>
    <p:sldId id="1561" r:id="rId35"/>
    <p:sldId id="1562" r:id="rId36"/>
    <p:sldId id="1563" r:id="rId37"/>
    <p:sldId id="1505" r:id="rId38"/>
    <p:sldId id="1506" r:id="rId39"/>
    <p:sldId id="1507" r:id="rId40"/>
    <p:sldId id="1508" r:id="rId41"/>
    <p:sldId id="1509" r:id="rId42"/>
    <p:sldId id="1510" r:id="rId43"/>
    <p:sldId id="1511" r:id="rId44"/>
    <p:sldId id="1512" r:id="rId45"/>
    <p:sldId id="1514" r:id="rId46"/>
    <p:sldId id="1518" r:id="rId47"/>
    <p:sldId id="1519" r:id="rId48"/>
    <p:sldId id="1520" r:id="rId49"/>
    <p:sldId id="1521" r:id="rId50"/>
    <p:sldId id="1522" r:id="rId51"/>
    <p:sldId id="1523" r:id="rId52"/>
    <p:sldId id="1524" r:id="rId53"/>
    <p:sldId id="1525" r:id="rId54"/>
    <p:sldId id="1526" r:id="rId55"/>
    <p:sldId id="1527" r:id="rId56"/>
    <p:sldId id="1528" r:id="rId57"/>
    <p:sldId id="1529" r:id="rId5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97" autoAdjust="0"/>
  </p:normalViewPr>
  <p:slideViewPr>
    <p:cSldViewPr snapToGrid="0">
      <p:cViewPr varScale="1">
        <p:scale>
          <a:sx n="80" d="100"/>
          <a:sy n="80" d="100"/>
        </p:scale>
        <p:origin x="-1450" y="-8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D321E8C2-9FA8-4CB2-96EF-5C0B6152B4A8}" type="slidenum">
              <a:rPr lang="en-US"/>
              <a:pPr/>
              <a:t>‹#›</a:t>
            </a:fld>
            <a:endParaRPr lang="en-US"/>
          </a:p>
        </p:txBody>
      </p:sp>
    </p:spTree>
    <p:extLst>
      <p:ext uri="{BB962C8B-B14F-4D97-AF65-F5344CB8AC3E}">
        <p14:creationId xmlns:p14="http://schemas.microsoft.com/office/powerpoint/2010/main" val="920142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B83A8F1D-1DEB-4E25-B26F-B24AC2E60FA1}" type="slidenum">
              <a:rPr lang="en-US"/>
              <a:pPr/>
              <a:t>‹#›</a:t>
            </a:fld>
            <a:endParaRPr lang="en-US"/>
          </a:p>
        </p:txBody>
      </p:sp>
    </p:spTree>
    <p:extLst>
      <p:ext uri="{BB962C8B-B14F-4D97-AF65-F5344CB8AC3E}">
        <p14:creationId xmlns:p14="http://schemas.microsoft.com/office/powerpoint/2010/main" val="249962623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883111A-6874-4A4C-A20C-AD4F9C18FEBA}" type="slidenum">
              <a:rPr lang="en-US"/>
              <a:pPr/>
              <a:t>1</a:t>
            </a:fld>
            <a:endParaRPr lang="en-US"/>
          </a:p>
        </p:txBody>
      </p:sp>
      <p:sp>
        <p:nvSpPr>
          <p:cNvPr id="2697218" name="Slide Image Placeholder 1"/>
          <p:cNvSpPr>
            <a:spLocks noGrp="1" noRot="1" noChangeAspect="1" noTextEdit="1"/>
          </p:cNvSpPr>
          <p:nvPr>
            <p:ph type="sldImg"/>
          </p:nvPr>
        </p:nvSpPr>
        <p:spPr>
          <a:xfrm>
            <a:off x="1200150" y="720725"/>
            <a:ext cx="4610100" cy="3457575"/>
          </a:xfrm>
          <a:ln/>
        </p:spPr>
      </p:sp>
      <p:sp>
        <p:nvSpPr>
          <p:cNvPr id="2697219"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97220"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F793FB35-EF14-4B9D-A208-09ADDD2A4370}" type="slidenum">
              <a:rPr lang="en-US" sz="1000" i="1"/>
              <a:pPr algn="r"/>
              <a:t>1</a:t>
            </a:fld>
            <a:endParaRPr lang="en-US" sz="1000" i="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A0840B10-5C07-4779-B8DF-215657917102}" type="slidenum">
              <a:rPr lang="en-US"/>
              <a:pPr/>
              <a:t>15</a:t>
            </a:fld>
            <a:endParaRPr lang="en-US"/>
          </a:p>
        </p:txBody>
      </p:sp>
      <p:sp>
        <p:nvSpPr>
          <p:cNvPr id="262553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000B1A84-EBF8-4C6A-B4CC-54BC41FA2B9D}" type="slidenum">
              <a:rPr lang="en-US" sz="1000" i="1"/>
              <a:pPr algn="r"/>
              <a:t>15</a:t>
            </a:fld>
            <a:endParaRPr lang="en-US" sz="1000" i="1"/>
          </a:p>
        </p:txBody>
      </p:sp>
      <p:sp>
        <p:nvSpPr>
          <p:cNvPr id="2625539"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25540"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236B4F3-3362-4A52-BBFE-ADCFA8EE610F}" type="slidenum">
              <a:rPr lang="en-US"/>
              <a:pPr/>
              <a:t>16</a:t>
            </a:fld>
            <a:endParaRPr lang="en-US"/>
          </a:p>
        </p:txBody>
      </p:sp>
      <p:sp>
        <p:nvSpPr>
          <p:cNvPr id="2627586"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C540B88D-6A36-4A3C-92B9-B4E4A9A1D4A6}" type="slidenum">
              <a:rPr lang="en-US" sz="1000" i="1"/>
              <a:pPr algn="r"/>
              <a:t>16</a:t>
            </a:fld>
            <a:endParaRPr lang="en-US" sz="1000" i="1"/>
          </a:p>
        </p:txBody>
      </p:sp>
      <p:sp>
        <p:nvSpPr>
          <p:cNvPr id="2627587"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27588"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93AEF30-F9FF-4AEF-B25B-130BEEBA922E}" type="slidenum">
              <a:rPr lang="en-US"/>
              <a:pPr/>
              <a:t>17</a:t>
            </a:fld>
            <a:endParaRPr lang="en-US"/>
          </a:p>
        </p:txBody>
      </p:sp>
      <p:sp>
        <p:nvSpPr>
          <p:cNvPr id="262963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878E416C-5FD7-4CEF-84AB-4E111FAA3AF0}" type="slidenum">
              <a:rPr lang="en-US" sz="1000" i="1"/>
              <a:pPr algn="r"/>
              <a:t>17</a:t>
            </a:fld>
            <a:endParaRPr lang="en-US" sz="1000" i="1"/>
          </a:p>
        </p:txBody>
      </p:sp>
      <p:sp>
        <p:nvSpPr>
          <p:cNvPr id="2629635"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29636"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25EE9F85-1D3A-4A6B-B9BB-D5FD14C5EE40}" type="slidenum">
              <a:rPr lang="en-US"/>
              <a:pPr/>
              <a:t>18</a:t>
            </a:fld>
            <a:endParaRPr lang="en-US"/>
          </a:p>
        </p:txBody>
      </p:sp>
      <p:sp>
        <p:nvSpPr>
          <p:cNvPr id="263168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8025C99D-B545-4671-BA78-9558D363168B}" type="slidenum">
              <a:rPr lang="en-US" sz="1000" i="1"/>
              <a:pPr algn="r"/>
              <a:t>18</a:t>
            </a:fld>
            <a:endParaRPr lang="en-US" sz="1000" i="1"/>
          </a:p>
        </p:txBody>
      </p:sp>
      <p:sp>
        <p:nvSpPr>
          <p:cNvPr id="2631683"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31684"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78876BF5-426D-4592-AC74-2CDAA38E6152}" type="slidenum">
              <a:rPr lang="en-US"/>
              <a:pPr/>
              <a:t>20</a:t>
            </a:fld>
            <a:endParaRPr lang="en-US"/>
          </a:p>
        </p:txBody>
      </p:sp>
      <p:sp>
        <p:nvSpPr>
          <p:cNvPr id="2478082"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A133E251-AE0D-4001-81BE-DBF734BB0D41}" type="slidenum">
              <a:rPr lang="en-US" sz="1000" i="1"/>
              <a:pPr algn="r"/>
              <a:t>20</a:t>
            </a:fld>
            <a:endParaRPr lang="en-US" sz="1000" i="1"/>
          </a:p>
        </p:txBody>
      </p:sp>
      <p:sp>
        <p:nvSpPr>
          <p:cNvPr id="2478083"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78084"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FE9214E1-CE3C-4284-9365-B604CCA4817B}" type="slidenum">
              <a:rPr lang="en-US"/>
              <a:pPr/>
              <a:t>21</a:t>
            </a:fld>
            <a:endParaRPr lang="en-US"/>
          </a:p>
        </p:txBody>
      </p:sp>
      <p:sp>
        <p:nvSpPr>
          <p:cNvPr id="2480130"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A2FCA7D8-DB05-4C28-984E-2CCC693FCD82}" type="slidenum">
              <a:rPr lang="en-US" sz="1000" i="1"/>
              <a:pPr algn="r"/>
              <a:t>21</a:t>
            </a:fld>
            <a:endParaRPr lang="en-US" sz="1000" i="1"/>
          </a:p>
        </p:txBody>
      </p:sp>
      <p:sp>
        <p:nvSpPr>
          <p:cNvPr id="2480131"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0132"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2B2047A7-ECC0-4D8D-B6DF-01508D35F345}" type="slidenum">
              <a:rPr lang="en-US"/>
              <a:pPr/>
              <a:t>22</a:t>
            </a:fld>
            <a:endParaRPr lang="en-US"/>
          </a:p>
        </p:txBody>
      </p:sp>
      <p:sp>
        <p:nvSpPr>
          <p:cNvPr id="2482178"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0515939-94A0-4C6D-AD7C-607B199C4FE3}" type="slidenum">
              <a:rPr lang="en-US" sz="1000" i="1"/>
              <a:pPr algn="r"/>
              <a:t>22</a:t>
            </a:fld>
            <a:endParaRPr lang="en-US" sz="1000" i="1"/>
          </a:p>
        </p:txBody>
      </p:sp>
      <p:sp>
        <p:nvSpPr>
          <p:cNvPr id="2482179"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2180"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A827B4A-3794-4C8A-948E-9F85B191F3B6}" type="slidenum">
              <a:rPr lang="en-US"/>
              <a:pPr/>
              <a:t>23</a:t>
            </a:fld>
            <a:endParaRPr lang="en-US"/>
          </a:p>
        </p:txBody>
      </p:sp>
      <p:sp>
        <p:nvSpPr>
          <p:cNvPr id="2484226"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37EFF4C1-4CF8-4663-A7CE-3D971CCF4BBB}" type="slidenum">
              <a:rPr lang="en-US" sz="1000" i="1"/>
              <a:pPr algn="r"/>
              <a:t>23</a:t>
            </a:fld>
            <a:endParaRPr lang="en-US" sz="1000" i="1"/>
          </a:p>
        </p:txBody>
      </p:sp>
      <p:sp>
        <p:nvSpPr>
          <p:cNvPr id="2484227"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4228"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E1E1A3D9-C03C-4F24-B2FA-3A13A0F7E945}" type="slidenum">
              <a:rPr lang="en-US"/>
              <a:pPr/>
              <a:t>24</a:t>
            </a:fld>
            <a:endParaRPr lang="en-US"/>
          </a:p>
        </p:txBody>
      </p:sp>
      <p:sp>
        <p:nvSpPr>
          <p:cNvPr id="2486274"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D191742A-E66C-470D-A3E1-425BD3A8138F}" type="slidenum">
              <a:rPr lang="en-US" sz="1000" i="1"/>
              <a:pPr algn="r"/>
              <a:t>24</a:t>
            </a:fld>
            <a:endParaRPr lang="en-US" sz="1000" i="1"/>
          </a:p>
        </p:txBody>
      </p:sp>
      <p:sp>
        <p:nvSpPr>
          <p:cNvPr id="2486275"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6276"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32978995-1415-4791-B9BE-C75BCE7C4AAB}" type="slidenum">
              <a:rPr lang="en-US"/>
              <a:pPr/>
              <a:t>25</a:t>
            </a:fld>
            <a:endParaRPr lang="en-US"/>
          </a:p>
        </p:txBody>
      </p:sp>
      <p:sp>
        <p:nvSpPr>
          <p:cNvPr id="2488322"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140142ED-7F13-440A-BF83-950D64834293}" type="slidenum">
              <a:rPr lang="en-US" sz="1000" i="1"/>
              <a:pPr algn="r"/>
              <a:t>25</a:t>
            </a:fld>
            <a:endParaRPr lang="en-US" sz="1000" i="1"/>
          </a:p>
        </p:txBody>
      </p:sp>
      <p:sp>
        <p:nvSpPr>
          <p:cNvPr id="2488323"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88324"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6836867A-F016-4D3A-8B27-3E1E19CF381A}" type="slidenum">
              <a:rPr lang="en-US"/>
              <a:pPr/>
              <a:t>2</a:t>
            </a:fld>
            <a:endParaRPr lang="en-US"/>
          </a:p>
        </p:txBody>
      </p:sp>
      <p:sp>
        <p:nvSpPr>
          <p:cNvPr id="2604034" name="Slide Image Placeholder 1"/>
          <p:cNvSpPr>
            <a:spLocks noGrp="1" noRot="1" noChangeAspect="1" noTextEdit="1"/>
          </p:cNvSpPr>
          <p:nvPr>
            <p:ph type="sldImg"/>
          </p:nvPr>
        </p:nvSpPr>
        <p:spPr>
          <a:xfrm>
            <a:off x="1200150" y="720725"/>
            <a:ext cx="4610100" cy="3457575"/>
          </a:xfrm>
          <a:ln/>
        </p:spPr>
      </p:sp>
      <p:sp>
        <p:nvSpPr>
          <p:cNvPr id="2604035"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04036"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D9721AFF-6E65-48A2-A19C-23C9FDA3F613}" type="slidenum">
              <a:rPr lang="en-US" sz="1000" i="1"/>
              <a:pPr algn="r"/>
              <a:t>2</a:t>
            </a:fld>
            <a:endParaRPr lang="en-US" sz="1000" i="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C1F4D1BB-5C52-49F2-B0A6-BAC3DE4755F7}" type="slidenum">
              <a:rPr lang="en-US"/>
              <a:pPr/>
              <a:t>26</a:t>
            </a:fld>
            <a:endParaRPr lang="en-US"/>
          </a:p>
        </p:txBody>
      </p:sp>
      <p:sp>
        <p:nvSpPr>
          <p:cNvPr id="2490370"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BD3DC7C2-3D38-420D-AAF4-557B0DAD5AE9}" type="slidenum">
              <a:rPr lang="en-US" sz="1000" i="1"/>
              <a:pPr algn="r"/>
              <a:t>26</a:t>
            </a:fld>
            <a:endParaRPr lang="en-US" sz="1000" i="1"/>
          </a:p>
        </p:txBody>
      </p:sp>
      <p:sp>
        <p:nvSpPr>
          <p:cNvPr id="2490371" name="Rectangle 1026"/>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0372" name="Rectangle 1027"/>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40B09186-32A1-4419-B81A-C52FE007D7A4}" type="slidenum">
              <a:rPr lang="en-US"/>
              <a:pPr/>
              <a:t>27</a:t>
            </a:fld>
            <a:endParaRPr lang="en-US"/>
          </a:p>
        </p:txBody>
      </p:sp>
      <p:sp>
        <p:nvSpPr>
          <p:cNvPr id="2492418"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FEEB3072-A8BC-43BF-86D1-6971C020C39F}" type="slidenum">
              <a:rPr lang="en-US" sz="1000" i="1"/>
              <a:pPr algn="r"/>
              <a:t>27</a:t>
            </a:fld>
            <a:endParaRPr lang="en-US" sz="1000" i="1"/>
          </a:p>
        </p:txBody>
      </p:sp>
      <p:sp>
        <p:nvSpPr>
          <p:cNvPr id="2492419"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2420"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E393480-3AD3-49CD-9453-6D377CA6511D}" type="slidenum">
              <a:rPr lang="en-US"/>
              <a:pPr/>
              <a:t>28</a:t>
            </a:fld>
            <a:endParaRPr lang="en-US"/>
          </a:p>
        </p:txBody>
      </p:sp>
      <p:sp>
        <p:nvSpPr>
          <p:cNvPr id="2597890" name="Rectangle 2"/>
          <p:cNvSpPr>
            <a:spLocks noGrp="1" noRot="1" noChangeAspect="1" noChangeArrowheads="1" noTextEdit="1"/>
          </p:cNvSpPr>
          <p:nvPr>
            <p:ph type="sldImg"/>
          </p:nvPr>
        </p:nvSpPr>
        <p:spPr>
          <a:xfrm>
            <a:off x="1200150" y="720725"/>
            <a:ext cx="4610100" cy="3457575"/>
          </a:xfrm>
          <a:ln/>
        </p:spPr>
      </p:sp>
      <p:sp>
        <p:nvSpPr>
          <p:cNvPr id="2597891"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82F9C227-3F1C-4136-924D-2321CF637B9A}" type="slidenum">
              <a:rPr lang="en-US"/>
              <a:pPr/>
              <a:t>29</a:t>
            </a:fld>
            <a:endParaRPr lang="en-US"/>
          </a:p>
        </p:txBody>
      </p:sp>
      <p:sp>
        <p:nvSpPr>
          <p:cNvPr id="2496514"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550C25B8-4924-4917-A779-91821EEE1302}" type="slidenum">
              <a:rPr lang="en-US" sz="1000" i="1"/>
              <a:pPr algn="r"/>
              <a:t>29</a:t>
            </a:fld>
            <a:endParaRPr lang="en-US" sz="1000" i="1"/>
          </a:p>
        </p:txBody>
      </p:sp>
      <p:sp>
        <p:nvSpPr>
          <p:cNvPr id="2496515"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6516"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8B80638E-9B62-41E2-AF31-E5DFEFE43DD0}" type="slidenum">
              <a:rPr lang="en-US"/>
              <a:pPr/>
              <a:t>30</a:t>
            </a:fld>
            <a:endParaRPr lang="en-US"/>
          </a:p>
        </p:txBody>
      </p:sp>
      <p:sp>
        <p:nvSpPr>
          <p:cNvPr id="2498562"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71CA136-63CF-47B4-AF54-1CE0E1681BE8}" type="slidenum">
              <a:rPr lang="en-US" sz="1000" i="1"/>
              <a:pPr algn="r"/>
              <a:t>30</a:t>
            </a:fld>
            <a:endParaRPr lang="en-US" sz="1000" i="1"/>
          </a:p>
        </p:txBody>
      </p:sp>
      <p:sp>
        <p:nvSpPr>
          <p:cNvPr id="2498563"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8564"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75CB7DF3-5A82-4F62-AE92-5B9817673059}" type="slidenum">
              <a:rPr lang="en-US"/>
              <a:pPr/>
              <a:t>31</a:t>
            </a:fld>
            <a:endParaRPr lang="en-US"/>
          </a:p>
        </p:txBody>
      </p:sp>
      <p:sp>
        <p:nvSpPr>
          <p:cNvPr id="2500610" name="Slide Image Placeholder 1"/>
          <p:cNvSpPr>
            <a:spLocks noGrp="1" noRot="1" noChangeAspect="1" noTextEdit="1"/>
          </p:cNvSpPr>
          <p:nvPr>
            <p:ph type="sldImg"/>
          </p:nvPr>
        </p:nvSpPr>
        <p:spPr>
          <a:xfrm>
            <a:off x="1200150" y="720725"/>
            <a:ext cx="4610100" cy="3457575"/>
          </a:xfrm>
          <a:ln/>
        </p:spPr>
      </p:sp>
      <p:sp>
        <p:nvSpPr>
          <p:cNvPr id="2500611"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50061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9C16A4B8-D35F-4912-98D4-918C7832C480}" type="slidenum">
              <a:rPr lang="en-US" sz="1000" i="1"/>
              <a:pPr algn="r"/>
              <a:t>31</a:t>
            </a:fld>
            <a:endParaRPr lang="en-US" sz="1000" i="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65721C7C-C25C-424A-82EE-07B6832411AF}" type="slidenum">
              <a:rPr lang="en-US"/>
              <a:pPr/>
              <a:t>32</a:t>
            </a:fld>
            <a:endParaRPr lang="en-US"/>
          </a:p>
        </p:txBody>
      </p:sp>
      <p:sp>
        <p:nvSpPr>
          <p:cNvPr id="2599938" name="Slide Image Placeholder 1"/>
          <p:cNvSpPr>
            <a:spLocks noGrp="1" noRot="1" noChangeAspect="1" noTextEdit="1"/>
          </p:cNvSpPr>
          <p:nvPr>
            <p:ph type="sldImg"/>
          </p:nvPr>
        </p:nvSpPr>
        <p:spPr>
          <a:xfrm>
            <a:off x="1200150" y="720725"/>
            <a:ext cx="4610100" cy="3457575"/>
          </a:xfrm>
          <a:ln/>
        </p:spPr>
      </p:sp>
      <p:sp>
        <p:nvSpPr>
          <p:cNvPr id="2599939"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599940"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261B5A0A-611E-4EC1-845C-628E41A817AC}" type="slidenum">
              <a:rPr lang="en-US" sz="1000" i="1"/>
              <a:pPr algn="r"/>
              <a:t>32</a:t>
            </a:fld>
            <a:endParaRPr lang="en-US" sz="1000" i="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8AB5D0A3-EF97-4692-9B5C-70673D4D6B0A}" type="slidenum">
              <a:rPr lang="en-US"/>
              <a:pPr/>
              <a:t>33</a:t>
            </a:fld>
            <a:endParaRPr lang="en-US"/>
          </a:p>
        </p:txBody>
      </p:sp>
      <p:sp>
        <p:nvSpPr>
          <p:cNvPr id="2502658" name="Rectangle 1029"/>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4F4A5481-7D30-4287-90B1-EDB51F4640E0}" type="slidenum">
              <a:rPr lang="en-US" sz="1000" i="1"/>
              <a:pPr algn="r"/>
              <a:t>33</a:t>
            </a:fld>
            <a:endParaRPr lang="en-US" sz="1000" i="1"/>
          </a:p>
        </p:txBody>
      </p:sp>
      <p:sp>
        <p:nvSpPr>
          <p:cNvPr id="2502659" name="Rectangle 2"/>
          <p:cNvSpPr>
            <a:spLocks noGrp="1" noRot="1" noChangeAspect="1" noChangeArrowheads="1" noTextEdit="1"/>
          </p:cNvSpPr>
          <p:nvPr>
            <p:ph type="sldImg"/>
          </p:nvPr>
        </p:nvSpPr>
        <p:spPr>
          <a:xfrm>
            <a:off x="1200150" y="720725"/>
            <a:ext cx="4610100" cy="3457575"/>
          </a:xfrm>
          <a:ln/>
        </p:spPr>
      </p:sp>
      <p:sp>
        <p:nvSpPr>
          <p:cNvPr id="2502660" name="Rectangle 3"/>
          <p:cNvSpPr>
            <a:spLocks noGrp="1" noChangeArrowheads="1"/>
          </p:cNvSpPr>
          <p:nvPr>
            <p:ph type="body" idx="1"/>
          </p:nvPr>
        </p:nvSpPr>
        <p:spPr>
          <a:xfrm>
            <a:off x="933098" y="4416426"/>
            <a:ext cx="5142582" cy="4183063"/>
          </a:xfrm>
        </p:spPr>
        <p:txBody>
          <a:bodyPr lIns="93662" tIns="47625" rIns="93662" bIns="47625"/>
          <a:lstStyle/>
          <a:p>
            <a:pPr defTabSz="973138"/>
            <a:r>
              <a:rPr lang="en-US"/>
              <a:t>One process = 100% CPU Utilization</a:t>
            </a:r>
          </a:p>
          <a:p>
            <a:pPr defTabSz="973138"/>
            <a:r>
              <a:rPr lang="en-US"/>
              <a:t>2 = 83%</a:t>
            </a:r>
          </a:p>
          <a:p>
            <a:pPr defTabSz="973138"/>
            <a:r>
              <a:rPr lang="en-US"/>
              <a:t>So, if there is 90% utilization of 2 tasks, then RMS cannot guarantee to meet deadlines.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7D60F41-EDD8-4551-90B3-92913EF11BCA}" type="slidenum">
              <a:rPr lang="en-US"/>
              <a:pPr/>
              <a:t>34</a:t>
            </a:fld>
            <a:endParaRPr lang="en-US"/>
          </a:p>
        </p:txBody>
      </p:sp>
      <p:sp>
        <p:nvSpPr>
          <p:cNvPr id="2635778" name="Rectangle 2"/>
          <p:cNvSpPr>
            <a:spLocks noGrp="1" noRot="1" noChangeAspect="1" noChangeArrowheads="1" noTextEdit="1"/>
          </p:cNvSpPr>
          <p:nvPr>
            <p:ph type="sldImg"/>
          </p:nvPr>
        </p:nvSpPr>
        <p:spPr>
          <a:xfrm>
            <a:off x="1200150" y="720725"/>
            <a:ext cx="4610100" cy="3457575"/>
          </a:xfrm>
          <a:ln/>
        </p:spPr>
      </p:sp>
      <p:sp>
        <p:nvSpPr>
          <p:cNvPr id="2635779" name="Rectangle 3"/>
          <p:cNvSpPr>
            <a:spLocks noGrp="1" noChangeArrowheads="1"/>
          </p:cNvSpPr>
          <p:nvPr>
            <p:ph type="body" idx="1"/>
          </p:nvPr>
        </p:nvSpPr>
        <p:spPr>
          <a:xfrm>
            <a:off x="933098" y="4416426"/>
            <a:ext cx="5142582" cy="4183063"/>
          </a:xfrm>
        </p:spPr>
        <p:txBody>
          <a:bodyPr lIns="93662" tIns="47625" rIns="93662" bIns="47625"/>
          <a:lstStyle/>
          <a:p>
            <a:pPr defTabSz="973138"/>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432745D-7420-46ED-A0BB-E37D8815219A}" type="slidenum">
              <a:rPr lang="en-US"/>
              <a:pPr/>
              <a:t>35</a:t>
            </a:fld>
            <a:endParaRPr lang="en-US"/>
          </a:p>
        </p:txBody>
      </p:sp>
      <p:sp>
        <p:nvSpPr>
          <p:cNvPr id="2637826" name="Rectangle 2"/>
          <p:cNvSpPr>
            <a:spLocks noGrp="1" noRot="1" noChangeAspect="1" noChangeArrowheads="1" noTextEdit="1"/>
          </p:cNvSpPr>
          <p:nvPr>
            <p:ph type="sldImg"/>
          </p:nvPr>
        </p:nvSpPr>
        <p:spPr>
          <a:xfrm>
            <a:off x="1200150" y="720725"/>
            <a:ext cx="4610100" cy="3457575"/>
          </a:xfrm>
          <a:ln/>
        </p:spPr>
      </p:sp>
      <p:sp>
        <p:nvSpPr>
          <p:cNvPr id="2637827" name="Rectangle 3"/>
          <p:cNvSpPr>
            <a:spLocks noGrp="1" noChangeArrowheads="1"/>
          </p:cNvSpPr>
          <p:nvPr>
            <p:ph type="body" idx="1"/>
          </p:nvPr>
        </p:nvSpPr>
        <p:spPr>
          <a:xfrm>
            <a:off x="933098" y="4416426"/>
            <a:ext cx="5142582" cy="4183063"/>
          </a:xfrm>
        </p:spPr>
        <p:txBody>
          <a:bodyPr lIns="93662" tIns="47625" rIns="93662" bIns="47625"/>
          <a:lstStyle/>
          <a:p>
            <a:pPr defTabSz="973138"/>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770756F-CAA4-416E-913B-93EEC9621252}" type="slidenum">
              <a:rPr lang="en-US"/>
              <a:pPr/>
              <a:t>3</a:t>
            </a:fld>
            <a:endParaRPr lang="en-US"/>
          </a:p>
        </p:txBody>
      </p:sp>
      <p:sp>
        <p:nvSpPr>
          <p:cNvPr id="2606082" name="Slide Image Placeholder 1"/>
          <p:cNvSpPr>
            <a:spLocks noGrp="1" noRot="1" noChangeAspect="1" noTextEdit="1"/>
          </p:cNvSpPr>
          <p:nvPr>
            <p:ph type="sldImg"/>
          </p:nvPr>
        </p:nvSpPr>
        <p:spPr>
          <a:xfrm>
            <a:off x="1200150" y="720725"/>
            <a:ext cx="4610100" cy="3457575"/>
          </a:xfrm>
          <a:ln/>
        </p:spPr>
      </p:sp>
      <p:sp>
        <p:nvSpPr>
          <p:cNvPr id="2606083"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06084"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36C2CAE6-B1EC-49AE-BA24-293D1FA7B40E}" type="slidenum">
              <a:rPr lang="en-US" sz="1000" i="1"/>
              <a:pPr algn="r"/>
              <a:t>3</a:t>
            </a:fld>
            <a:endParaRPr lang="en-US" sz="1000" i="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F3E26B7-C508-4F0E-88C5-308FF46BF397}" type="slidenum">
              <a:rPr lang="en-US"/>
              <a:pPr/>
              <a:t>36</a:t>
            </a:fld>
            <a:endParaRPr lang="en-US"/>
          </a:p>
        </p:txBody>
      </p:sp>
      <p:sp>
        <p:nvSpPr>
          <p:cNvPr id="2639874" name="Rectangle 2"/>
          <p:cNvSpPr>
            <a:spLocks noGrp="1" noRot="1" noChangeAspect="1" noChangeArrowheads="1" noTextEdit="1"/>
          </p:cNvSpPr>
          <p:nvPr>
            <p:ph type="sldImg"/>
          </p:nvPr>
        </p:nvSpPr>
        <p:spPr>
          <a:xfrm>
            <a:off x="1200150" y="720725"/>
            <a:ext cx="4610100" cy="3457575"/>
          </a:xfrm>
          <a:ln/>
        </p:spPr>
      </p:sp>
      <p:sp>
        <p:nvSpPr>
          <p:cNvPr id="2639875" name="Rectangle 3"/>
          <p:cNvSpPr>
            <a:spLocks noGrp="1" noChangeArrowheads="1"/>
          </p:cNvSpPr>
          <p:nvPr>
            <p:ph type="body" idx="1"/>
          </p:nvPr>
        </p:nvSpPr>
        <p:spPr>
          <a:xfrm>
            <a:off x="933098" y="4416426"/>
            <a:ext cx="5142582" cy="4183063"/>
          </a:xfrm>
        </p:spPr>
        <p:txBody>
          <a:bodyPr lIns="93662" tIns="47625" rIns="93662" bIns="47625"/>
          <a:lstStyle/>
          <a:p>
            <a:pPr defTabSz="973138"/>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885A53C-4EDA-457B-A57A-71941DC9D062}" type="slidenum">
              <a:rPr lang="en-US"/>
              <a:pPr/>
              <a:t>37</a:t>
            </a:fld>
            <a:endParaRPr lang="en-US"/>
          </a:p>
        </p:txBody>
      </p:sp>
      <p:sp>
        <p:nvSpPr>
          <p:cNvPr id="2527234" name="Rectangle 2"/>
          <p:cNvSpPr>
            <a:spLocks noGrp="1" noRot="1" noChangeAspect="1" noChangeArrowheads="1" noTextEdit="1"/>
          </p:cNvSpPr>
          <p:nvPr>
            <p:ph type="sldImg"/>
          </p:nvPr>
        </p:nvSpPr>
        <p:spPr>
          <a:xfrm>
            <a:off x="1200150" y="720725"/>
            <a:ext cx="4610100" cy="3457575"/>
          </a:xfrm>
          <a:ln/>
        </p:spPr>
      </p:sp>
      <p:sp>
        <p:nvSpPr>
          <p:cNvPr id="2527235"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B5E65ED-A2B7-4EE7-A212-911A644236F5}" type="slidenum">
              <a:rPr lang="en-US"/>
              <a:pPr/>
              <a:t>38</a:t>
            </a:fld>
            <a:endParaRPr lang="en-US"/>
          </a:p>
        </p:txBody>
      </p:sp>
      <p:sp>
        <p:nvSpPr>
          <p:cNvPr id="2529282" name="Rectangle 2"/>
          <p:cNvSpPr>
            <a:spLocks noGrp="1" noRot="1" noChangeAspect="1" noChangeArrowheads="1" noTextEdit="1"/>
          </p:cNvSpPr>
          <p:nvPr>
            <p:ph type="sldImg"/>
          </p:nvPr>
        </p:nvSpPr>
        <p:spPr>
          <a:xfrm>
            <a:off x="1200150" y="720725"/>
            <a:ext cx="4610100" cy="3457575"/>
          </a:xfrm>
          <a:ln/>
        </p:spPr>
      </p:sp>
      <p:sp>
        <p:nvSpPr>
          <p:cNvPr id="2529283"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14E0F20-185E-4D0B-B903-303BCB1A302A}" type="slidenum">
              <a:rPr lang="en-US"/>
              <a:pPr/>
              <a:t>39</a:t>
            </a:fld>
            <a:endParaRPr lang="en-US"/>
          </a:p>
        </p:txBody>
      </p:sp>
      <p:sp>
        <p:nvSpPr>
          <p:cNvPr id="2531330" name="Rectangle 2"/>
          <p:cNvSpPr>
            <a:spLocks noGrp="1" noRot="1" noChangeAspect="1" noChangeArrowheads="1" noTextEdit="1"/>
          </p:cNvSpPr>
          <p:nvPr>
            <p:ph type="sldImg"/>
          </p:nvPr>
        </p:nvSpPr>
        <p:spPr>
          <a:xfrm>
            <a:off x="1200150" y="720725"/>
            <a:ext cx="4610100" cy="3457575"/>
          </a:xfrm>
          <a:ln/>
        </p:spPr>
      </p:sp>
      <p:sp>
        <p:nvSpPr>
          <p:cNvPr id="2531331"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5A3A88A-1565-40C7-8640-BD85E5A6CB43}" type="slidenum">
              <a:rPr lang="en-US"/>
              <a:pPr/>
              <a:t>40</a:t>
            </a:fld>
            <a:endParaRPr lang="en-US"/>
          </a:p>
        </p:txBody>
      </p:sp>
      <p:sp>
        <p:nvSpPr>
          <p:cNvPr id="2533378" name="Rectangle 2"/>
          <p:cNvSpPr>
            <a:spLocks noGrp="1" noRot="1" noChangeAspect="1" noChangeArrowheads="1" noTextEdit="1"/>
          </p:cNvSpPr>
          <p:nvPr>
            <p:ph type="sldImg"/>
          </p:nvPr>
        </p:nvSpPr>
        <p:spPr>
          <a:xfrm>
            <a:off x="1200150" y="720725"/>
            <a:ext cx="4610100" cy="3457575"/>
          </a:xfrm>
          <a:ln/>
        </p:spPr>
      </p:sp>
      <p:sp>
        <p:nvSpPr>
          <p:cNvPr id="2533379"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9655C45-08DE-4350-AC4D-409936316198}" type="slidenum">
              <a:rPr lang="en-US"/>
              <a:pPr/>
              <a:t>41</a:t>
            </a:fld>
            <a:endParaRPr lang="en-US"/>
          </a:p>
        </p:txBody>
      </p:sp>
      <p:sp>
        <p:nvSpPr>
          <p:cNvPr id="2535426" name="Rectangle 2"/>
          <p:cNvSpPr>
            <a:spLocks noGrp="1" noRot="1" noChangeAspect="1" noChangeArrowheads="1" noTextEdit="1"/>
          </p:cNvSpPr>
          <p:nvPr>
            <p:ph type="sldImg"/>
          </p:nvPr>
        </p:nvSpPr>
        <p:spPr>
          <a:xfrm>
            <a:off x="1200150" y="720725"/>
            <a:ext cx="4610100" cy="3457575"/>
          </a:xfrm>
          <a:ln/>
        </p:spPr>
      </p:sp>
      <p:sp>
        <p:nvSpPr>
          <p:cNvPr id="2535427"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5C5B2F3-7634-46D5-B1FB-41FFEB96902F}" type="slidenum">
              <a:rPr lang="en-US"/>
              <a:pPr/>
              <a:t>42</a:t>
            </a:fld>
            <a:endParaRPr lang="en-US"/>
          </a:p>
        </p:txBody>
      </p:sp>
      <p:sp>
        <p:nvSpPr>
          <p:cNvPr id="2537474" name="Rectangle 2"/>
          <p:cNvSpPr>
            <a:spLocks noGrp="1" noRot="1" noChangeAspect="1" noChangeArrowheads="1" noTextEdit="1"/>
          </p:cNvSpPr>
          <p:nvPr>
            <p:ph type="sldImg"/>
          </p:nvPr>
        </p:nvSpPr>
        <p:spPr>
          <a:xfrm>
            <a:off x="1200150" y="720725"/>
            <a:ext cx="4610100" cy="3457575"/>
          </a:xfrm>
          <a:ln/>
        </p:spPr>
      </p:sp>
      <p:sp>
        <p:nvSpPr>
          <p:cNvPr id="2537475"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E0BFA89-C470-4148-AF90-7011760F3B6F}" type="slidenum">
              <a:rPr lang="en-US"/>
              <a:pPr/>
              <a:t>43</a:t>
            </a:fld>
            <a:endParaRPr lang="en-US"/>
          </a:p>
        </p:txBody>
      </p:sp>
      <p:sp>
        <p:nvSpPr>
          <p:cNvPr id="2539522"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noFill/>
              </a14:hiddenFill>
            </a:ext>
          </a:extLst>
        </p:spPr>
      </p:sp>
      <p:sp>
        <p:nvSpPr>
          <p:cNvPr id="2539523" name="Rectangle 3"/>
          <p:cNvSpPr>
            <a:spLocks noGrp="1" noChangeArrowheads="1"/>
          </p:cNvSpPr>
          <p:nvPr>
            <p:ph type="body" idx="1"/>
          </p:nvPr>
        </p:nvSpPr>
        <p:spPr>
          <a:xfrm>
            <a:off x="933098" y="4416425"/>
            <a:ext cx="5142582" cy="4184650"/>
          </a:xfrm>
          <a:ln/>
        </p:spPr>
        <p:txBody>
          <a:bodyPr lIns="90488" tIns="44450" rIns="90488" bIns="44450"/>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182E274-C71C-4E95-A0D1-812E710DED00}" type="slidenum">
              <a:rPr lang="en-US"/>
              <a:pPr/>
              <a:t>44</a:t>
            </a:fld>
            <a:endParaRPr lang="en-US"/>
          </a:p>
        </p:txBody>
      </p:sp>
      <p:sp>
        <p:nvSpPr>
          <p:cNvPr id="2541570" name="Rectangle 2"/>
          <p:cNvSpPr>
            <a:spLocks noGrp="1" noRot="1" noChangeAspect="1" noChangeArrowheads="1" noTextEdit="1"/>
          </p:cNvSpPr>
          <p:nvPr>
            <p:ph type="sldImg"/>
          </p:nvPr>
        </p:nvSpPr>
        <p:spPr>
          <a:xfrm>
            <a:off x="1200150" y="720725"/>
            <a:ext cx="4610100" cy="3457575"/>
          </a:xfrm>
          <a:ln/>
        </p:spPr>
      </p:sp>
      <p:sp>
        <p:nvSpPr>
          <p:cNvPr id="2541571"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49E4C51-055A-4870-A3E7-AE7727E46C07}" type="slidenum">
              <a:rPr lang="en-US"/>
              <a:pPr/>
              <a:t>45</a:t>
            </a:fld>
            <a:endParaRPr lang="en-US"/>
          </a:p>
        </p:txBody>
      </p:sp>
      <p:sp>
        <p:nvSpPr>
          <p:cNvPr id="2545666" name="Rectangle 2"/>
          <p:cNvSpPr>
            <a:spLocks noGrp="1" noRot="1" noChangeAspect="1" noChangeArrowheads="1" noTextEdit="1"/>
          </p:cNvSpPr>
          <p:nvPr>
            <p:ph type="sldImg"/>
          </p:nvPr>
        </p:nvSpPr>
        <p:spPr>
          <a:xfrm>
            <a:off x="1200150" y="720725"/>
            <a:ext cx="4610100" cy="3457575"/>
          </a:xfrm>
          <a:ln/>
        </p:spPr>
      </p:sp>
      <p:sp>
        <p:nvSpPr>
          <p:cNvPr id="2545667" name="Rectangle 3"/>
          <p:cNvSpPr>
            <a:spLocks noGrp="1" noChangeArrowheads="1"/>
          </p:cNvSpPr>
          <p:nvPr>
            <p:ph type="body" idx="1"/>
          </p:nvPr>
        </p:nvSpPr>
        <p:spPr>
          <a:xfrm>
            <a:off x="933098" y="4416426"/>
            <a:ext cx="5142582" cy="418306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9D5BB33-90BD-4497-8F1C-98139B39D336}" type="slidenum">
              <a:rPr lang="en-US"/>
              <a:pPr/>
              <a:t>9</a:t>
            </a:fld>
            <a:endParaRPr lang="en-US"/>
          </a:p>
        </p:txBody>
      </p:sp>
      <p:sp>
        <p:nvSpPr>
          <p:cNvPr id="2613250" name="Slide Image Placeholder 1"/>
          <p:cNvSpPr>
            <a:spLocks noGrp="1" noRot="1" noChangeAspect="1" noTextEdit="1"/>
          </p:cNvSpPr>
          <p:nvPr>
            <p:ph type="sldImg"/>
          </p:nvPr>
        </p:nvSpPr>
        <p:spPr>
          <a:xfrm>
            <a:off x="1200150" y="720725"/>
            <a:ext cx="4610100" cy="3457575"/>
          </a:xfrm>
          <a:ln/>
        </p:spPr>
      </p:sp>
      <p:sp>
        <p:nvSpPr>
          <p:cNvPr id="2613251"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1325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ADC79BA6-EFB9-4CD2-9D11-C448DAEB257C}" type="slidenum">
              <a:rPr lang="en-US" sz="1000" i="1"/>
              <a:pPr algn="r"/>
              <a:t>9</a:t>
            </a:fld>
            <a:endParaRPr lang="en-US" sz="1000" i="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FFC747E-7C34-47CD-92AB-C78F202AD826}" type="slidenum">
              <a:rPr lang="en-US"/>
              <a:pPr/>
              <a:t>46</a:t>
            </a:fld>
            <a:endParaRPr lang="en-US"/>
          </a:p>
        </p:txBody>
      </p:sp>
      <p:sp>
        <p:nvSpPr>
          <p:cNvPr id="2553858" name="Rectangle 2"/>
          <p:cNvSpPr>
            <a:spLocks noGrp="1" noRot="1" noChangeAspect="1" noChangeArrowheads="1" noTextEdit="1"/>
          </p:cNvSpPr>
          <p:nvPr>
            <p:ph type="sldImg"/>
          </p:nvPr>
        </p:nvSpPr>
        <p:spPr>
          <a:xfrm>
            <a:off x="1198563" y="720725"/>
            <a:ext cx="4613275" cy="3459163"/>
          </a:xfrm>
          <a:ln/>
        </p:spPr>
      </p:sp>
      <p:sp>
        <p:nvSpPr>
          <p:cNvPr id="2553859"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FC51663-7DF6-4F3E-89C6-EEE047342CDE}" type="slidenum">
              <a:rPr lang="en-US"/>
              <a:pPr/>
              <a:t>47</a:t>
            </a:fld>
            <a:endParaRPr lang="en-US"/>
          </a:p>
        </p:txBody>
      </p:sp>
      <p:sp>
        <p:nvSpPr>
          <p:cNvPr id="2555906" name="Rectangle 2"/>
          <p:cNvSpPr>
            <a:spLocks noGrp="1" noRot="1" noChangeAspect="1" noChangeArrowheads="1" noTextEdit="1"/>
          </p:cNvSpPr>
          <p:nvPr>
            <p:ph type="sldImg"/>
          </p:nvPr>
        </p:nvSpPr>
        <p:spPr>
          <a:xfrm>
            <a:off x="1184275" y="698500"/>
            <a:ext cx="4646613" cy="3484563"/>
          </a:xfrm>
          <a:ln/>
        </p:spPr>
      </p:sp>
      <p:sp>
        <p:nvSpPr>
          <p:cNvPr id="2555907" name="Rectangle 3"/>
          <p:cNvSpPr>
            <a:spLocks noGrp="1" noChangeArrowheads="1"/>
          </p:cNvSpPr>
          <p:nvPr>
            <p:ph type="body" idx="1"/>
          </p:nvPr>
        </p:nvSpPr>
        <p:spPr>
          <a:xfrm>
            <a:off x="936344" y="4414838"/>
            <a:ext cx="5137714" cy="4183062"/>
          </a:xfrm>
        </p:spPr>
        <p:txBody>
          <a:bodyPr lIns="96330" tIns="48164" rIns="96330" bIns="48164"/>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AE88B0F-5340-4DA1-A76F-61E9D3B0A795}" type="slidenum">
              <a:rPr lang="en-US"/>
              <a:pPr/>
              <a:t>48</a:t>
            </a:fld>
            <a:endParaRPr lang="en-US"/>
          </a:p>
        </p:txBody>
      </p:sp>
      <p:sp>
        <p:nvSpPr>
          <p:cNvPr id="2557954" name="Rectangle 2"/>
          <p:cNvSpPr>
            <a:spLocks noGrp="1" noRot="1" noChangeAspect="1" noChangeArrowheads="1" noTextEdit="1"/>
          </p:cNvSpPr>
          <p:nvPr>
            <p:ph type="sldImg"/>
          </p:nvPr>
        </p:nvSpPr>
        <p:spPr>
          <a:xfrm>
            <a:off x="1198563" y="720725"/>
            <a:ext cx="4613275" cy="3459163"/>
          </a:xfrm>
          <a:ln/>
        </p:spPr>
      </p:sp>
      <p:sp>
        <p:nvSpPr>
          <p:cNvPr id="2557955"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562AB50-5682-4DD1-AB68-2E252CC32708}" type="slidenum">
              <a:rPr lang="en-US"/>
              <a:pPr/>
              <a:t>49</a:t>
            </a:fld>
            <a:endParaRPr lang="en-US"/>
          </a:p>
        </p:txBody>
      </p:sp>
      <p:sp>
        <p:nvSpPr>
          <p:cNvPr id="2560002" name="Rectangle 2"/>
          <p:cNvSpPr>
            <a:spLocks noGrp="1" noRot="1" noChangeAspect="1" noChangeArrowheads="1" noTextEdit="1"/>
          </p:cNvSpPr>
          <p:nvPr>
            <p:ph type="sldImg"/>
          </p:nvPr>
        </p:nvSpPr>
        <p:spPr>
          <a:xfrm>
            <a:off x="1198563" y="720725"/>
            <a:ext cx="4613275" cy="3459163"/>
          </a:xfrm>
          <a:ln/>
        </p:spPr>
      </p:sp>
      <p:sp>
        <p:nvSpPr>
          <p:cNvPr id="2560003"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EDB6CE7-995A-4750-9D13-2B705ADBCF54}" type="slidenum">
              <a:rPr lang="en-US"/>
              <a:pPr/>
              <a:t>50</a:t>
            </a:fld>
            <a:endParaRPr lang="en-US"/>
          </a:p>
        </p:txBody>
      </p:sp>
      <p:sp>
        <p:nvSpPr>
          <p:cNvPr id="2562050" name="Rectangle 2"/>
          <p:cNvSpPr>
            <a:spLocks noGrp="1" noRot="1" noChangeAspect="1" noChangeArrowheads="1" noTextEdit="1"/>
          </p:cNvSpPr>
          <p:nvPr>
            <p:ph type="sldImg"/>
          </p:nvPr>
        </p:nvSpPr>
        <p:spPr>
          <a:xfrm>
            <a:off x="1198563" y="720725"/>
            <a:ext cx="4613275" cy="3459163"/>
          </a:xfrm>
          <a:ln/>
        </p:spPr>
      </p:sp>
      <p:sp>
        <p:nvSpPr>
          <p:cNvPr id="2562051"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BF723CFD-4507-419A-8FC9-23D3A4F7DD6F}" type="slidenum">
              <a:rPr lang="en-US"/>
              <a:pPr/>
              <a:t>51</a:t>
            </a:fld>
            <a:endParaRPr lang="en-US"/>
          </a:p>
        </p:txBody>
      </p:sp>
      <p:sp>
        <p:nvSpPr>
          <p:cNvPr id="2564098" name="Rectangle 2"/>
          <p:cNvSpPr>
            <a:spLocks noGrp="1" noRot="1" noChangeAspect="1" noChangeArrowheads="1" noTextEdit="1"/>
          </p:cNvSpPr>
          <p:nvPr>
            <p:ph type="sldImg"/>
          </p:nvPr>
        </p:nvSpPr>
        <p:spPr>
          <a:xfrm>
            <a:off x="1198563" y="720725"/>
            <a:ext cx="4613275" cy="3459163"/>
          </a:xfrm>
          <a:ln/>
        </p:spPr>
      </p:sp>
      <p:sp>
        <p:nvSpPr>
          <p:cNvPr id="2564099"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23EF0BC-A49A-458D-993D-3BEB925C2DE4}" type="slidenum">
              <a:rPr lang="en-US"/>
              <a:pPr/>
              <a:t>52</a:t>
            </a:fld>
            <a:endParaRPr lang="en-US"/>
          </a:p>
        </p:txBody>
      </p:sp>
      <p:sp>
        <p:nvSpPr>
          <p:cNvPr id="2566146" name="Rectangle 2"/>
          <p:cNvSpPr>
            <a:spLocks noGrp="1" noRot="1" noChangeAspect="1" noChangeArrowheads="1" noTextEdit="1"/>
          </p:cNvSpPr>
          <p:nvPr>
            <p:ph type="sldImg"/>
          </p:nvPr>
        </p:nvSpPr>
        <p:spPr>
          <a:xfrm>
            <a:off x="1198563" y="720725"/>
            <a:ext cx="4613275" cy="3459163"/>
          </a:xfrm>
          <a:ln/>
        </p:spPr>
      </p:sp>
      <p:sp>
        <p:nvSpPr>
          <p:cNvPr id="2566147" name="Rectangle 3"/>
          <p:cNvSpPr>
            <a:spLocks noGrp="1" noChangeArrowheads="1"/>
          </p:cNvSpPr>
          <p:nvPr>
            <p:ph type="body" idx="1"/>
          </p:nvPr>
        </p:nvSpPr>
        <p:spPr>
          <a:xfrm>
            <a:off x="934720" y="4414838"/>
            <a:ext cx="5140960" cy="4183062"/>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C3E4253-57F6-4BF3-A98C-E3D94602B238}" type="slidenum">
              <a:rPr lang="en-US"/>
              <a:pPr/>
              <a:t>53</a:t>
            </a:fld>
            <a:endParaRPr lang="en-US"/>
          </a:p>
        </p:txBody>
      </p:sp>
      <p:sp>
        <p:nvSpPr>
          <p:cNvPr id="2568194" name="Rectangle 2"/>
          <p:cNvSpPr>
            <a:spLocks noGrp="1" noRot="1" noChangeAspect="1" noChangeArrowheads="1" noTextEdit="1"/>
          </p:cNvSpPr>
          <p:nvPr>
            <p:ph type="sldImg"/>
          </p:nvPr>
        </p:nvSpPr>
        <p:spPr>
          <a:xfrm>
            <a:off x="1182688" y="698500"/>
            <a:ext cx="4646612" cy="3484563"/>
          </a:xfrm>
          <a:ln/>
        </p:spPr>
      </p:sp>
      <p:sp>
        <p:nvSpPr>
          <p:cNvPr id="2568195" name="Rectangle 3"/>
          <p:cNvSpPr>
            <a:spLocks noGrp="1" noChangeArrowheads="1"/>
          </p:cNvSpPr>
          <p:nvPr>
            <p:ph type="body" idx="1"/>
          </p:nvPr>
        </p:nvSpPr>
        <p:spPr>
          <a:xfrm>
            <a:off x="702663" y="4413250"/>
            <a:ext cx="5606697" cy="4184650"/>
          </a:xfrm>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24B682B-68C3-4F7F-9C2F-BFAED109A0B7}" type="slidenum">
              <a:rPr lang="en-US"/>
              <a:pPr/>
              <a:t>54</a:t>
            </a:fld>
            <a:endParaRPr lang="en-US"/>
          </a:p>
        </p:txBody>
      </p:sp>
      <p:sp>
        <p:nvSpPr>
          <p:cNvPr id="2570242" name="Rectangle 2"/>
          <p:cNvSpPr>
            <a:spLocks noGrp="1" noRot="1" noChangeAspect="1" noChangeArrowheads="1" noTextEdit="1"/>
          </p:cNvSpPr>
          <p:nvPr>
            <p:ph type="sldImg"/>
          </p:nvPr>
        </p:nvSpPr>
        <p:spPr>
          <a:xfrm>
            <a:off x="1182688" y="698500"/>
            <a:ext cx="4646612" cy="3484563"/>
          </a:xfrm>
          <a:ln/>
        </p:spPr>
      </p:sp>
      <p:sp>
        <p:nvSpPr>
          <p:cNvPr id="2570243" name="Rectangle 3"/>
          <p:cNvSpPr>
            <a:spLocks noGrp="1" noChangeArrowheads="1"/>
          </p:cNvSpPr>
          <p:nvPr>
            <p:ph type="body" idx="1"/>
          </p:nvPr>
        </p:nvSpPr>
        <p:spPr>
          <a:xfrm>
            <a:off x="702663" y="4413250"/>
            <a:ext cx="5606697" cy="4184650"/>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07B2C7C-A001-46EA-B12B-3C06C7EF825F}" type="slidenum">
              <a:rPr lang="en-US"/>
              <a:pPr/>
              <a:t>55</a:t>
            </a:fld>
            <a:endParaRPr lang="en-US"/>
          </a:p>
        </p:txBody>
      </p:sp>
      <p:sp>
        <p:nvSpPr>
          <p:cNvPr id="2572290" name="Rectangle 2"/>
          <p:cNvSpPr>
            <a:spLocks noGrp="1" noRot="1" noChangeAspect="1" noChangeArrowheads="1" noTextEdit="1"/>
          </p:cNvSpPr>
          <p:nvPr>
            <p:ph type="sldImg"/>
          </p:nvPr>
        </p:nvSpPr>
        <p:spPr>
          <a:xfrm>
            <a:off x="1182688" y="698500"/>
            <a:ext cx="4646612" cy="3484563"/>
          </a:xfrm>
          <a:ln/>
        </p:spPr>
      </p:sp>
      <p:sp>
        <p:nvSpPr>
          <p:cNvPr id="2572291" name="Rectangle 3"/>
          <p:cNvSpPr>
            <a:spLocks noGrp="1" noChangeArrowheads="1"/>
          </p:cNvSpPr>
          <p:nvPr>
            <p:ph type="body" idx="1"/>
          </p:nvPr>
        </p:nvSpPr>
        <p:spPr>
          <a:xfrm>
            <a:off x="702663" y="4413250"/>
            <a:ext cx="5606697" cy="418465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5EE8B5DD-5C99-4E6E-9550-5600B7BC361B}" type="slidenum">
              <a:rPr lang="en-US"/>
              <a:pPr/>
              <a:t>10</a:t>
            </a:fld>
            <a:endParaRPr lang="en-US"/>
          </a:p>
        </p:txBody>
      </p:sp>
      <p:sp>
        <p:nvSpPr>
          <p:cNvPr id="2615298" name="Slide Image Placeholder 1"/>
          <p:cNvSpPr>
            <a:spLocks noGrp="1" noRot="1" noChangeAspect="1" noTextEdit="1"/>
          </p:cNvSpPr>
          <p:nvPr>
            <p:ph type="sldImg"/>
          </p:nvPr>
        </p:nvSpPr>
        <p:spPr>
          <a:xfrm>
            <a:off x="1200150" y="720725"/>
            <a:ext cx="4610100" cy="3457575"/>
          </a:xfrm>
          <a:ln/>
        </p:spPr>
      </p:sp>
      <p:sp>
        <p:nvSpPr>
          <p:cNvPr id="2615299"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15300"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DCF60630-0483-4BC5-9223-692C29645FA3}" type="slidenum">
              <a:rPr lang="en-US" sz="1000" i="1"/>
              <a:pPr algn="r"/>
              <a:t>10</a:t>
            </a:fld>
            <a:endParaRPr lang="en-US" sz="1000" i="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9ECF283-D5A1-4B7A-BD85-5A7DF0E15EF5}" type="slidenum">
              <a:rPr lang="en-US"/>
              <a:pPr/>
              <a:t>56</a:t>
            </a:fld>
            <a:endParaRPr lang="en-US"/>
          </a:p>
        </p:txBody>
      </p:sp>
      <p:sp>
        <p:nvSpPr>
          <p:cNvPr id="2574338" name="Rectangle 2"/>
          <p:cNvSpPr>
            <a:spLocks noGrp="1" noRot="1" noChangeAspect="1" noChangeArrowheads="1" noTextEdit="1"/>
          </p:cNvSpPr>
          <p:nvPr>
            <p:ph type="sldImg"/>
          </p:nvPr>
        </p:nvSpPr>
        <p:spPr>
          <a:xfrm>
            <a:off x="1182688" y="698500"/>
            <a:ext cx="4646612" cy="3484563"/>
          </a:xfrm>
          <a:ln/>
        </p:spPr>
      </p:sp>
      <p:sp>
        <p:nvSpPr>
          <p:cNvPr id="2574339" name="Rectangle 3"/>
          <p:cNvSpPr>
            <a:spLocks noGrp="1" noChangeArrowheads="1"/>
          </p:cNvSpPr>
          <p:nvPr>
            <p:ph type="body" idx="1"/>
          </p:nvPr>
        </p:nvSpPr>
        <p:spPr>
          <a:xfrm>
            <a:off x="702663" y="4413250"/>
            <a:ext cx="5606697" cy="418465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3C4A815-4060-4C5A-B51F-8A07B750A5CF}" type="slidenum">
              <a:rPr lang="en-US"/>
              <a:pPr/>
              <a:t>11</a:t>
            </a:fld>
            <a:endParaRPr lang="en-US"/>
          </a:p>
        </p:txBody>
      </p:sp>
      <p:sp>
        <p:nvSpPr>
          <p:cNvPr id="2617346" name="Slide Image Placeholder 1"/>
          <p:cNvSpPr>
            <a:spLocks noGrp="1" noRot="1" noChangeAspect="1" noTextEdit="1"/>
          </p:cNvSpPr>
          <p:nvPr>
            <p:ph type="sldImg"/>
          </p:nvPr>
        </p:nvSpPr>
        <p:spPr>
          <a:xfrm>
            <a:off x="1200150" y="720725"/>
            <a:ext cx="4610100" cy="3457575"/>
          </a:xfrm>
          <a:ln/>
        </p:spPr>
      </p:sp>
      <p:sp>
        <p:nvSpPr>
          <p:cNvPr id="2617347" name="Notes Placeholder 2"/>
          <p:cNvSpPr>
            <a:spLocks noGrp="1"/>
          </p:cNvSpPr>
          <p:nvPr>
            <p:ph type="body" idx="1"/>
          </p:nvPr>
        </p:nvSpPr>
        <p:spPr>
          <a:xfrm>
            <a:off x="933098" y="4416426"/>
            <a:ext cx="5142582" cy="4183063"/>
          </a:xfrm>
        </p:spPr>
        <p:txBody>
          <a:bodyPr lIns="93662" tIns="47625" rIns="93662" bIns="47625"/>
          <a:lstStyle/>
          <a:p>
            <a:pPr defTabSz="973138"/>
            <a:endParaRPr lang="en-US"/>
          </a:p>
        </p:txBody>
      </p:sp>
      <p:sp>
        <p:nvSpPr>
          <p:cNvPr id="2617348"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364D5154-8EA4-48E1-91F0-CA203D037172}" type="slidenum">
              <a:rPr lang="en-US" sz="1000" i="1"/>
              <a:pPr algn="r"/>
              <a:t>11</a:t>
            </a:fld>
            <a:endParaRPr lang="en-US" sz="1000" i="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45CA6A0-AE02-458A-98C3-B7A8D68CCB7D}" type="slidenum">
              <a:rPr lang="en-US"/>
              <a:pPr/>
              <a:t>12</a:t>
            </a:fld>
            <a:endParaRPr lang="en-US"/>
          </a:p>
        </p:txBody>
      </p:sp>
      <p:sp>
        <p:nvSpPr>
          <p:cNvPr id="261939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7E2BED5E-90FD-4522-8723-567B1B5CD455}" type="slidenum">
              <a:rPr lang="en-US" sz="1000" i="1"/>
              <a:pPr algn="r"/>
              <a:t>12</a:t>
            </a:fld>
            <a:endParaRPr lang="en-US" sz="1000" i="1"/>
          </a:p>
        </p:txBody>
      </p:sp>
      <p:sp>
        <p:nvSpPr>
          <p:cNvPr id="2619395"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19396"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2E1BF4C-3F2C-49EA-B591-698F0944DD86}" type="slidenum">
              <a:rPr lang="en-US"/>
              <a:pPr/>
              <a:t>13</a:t>
            </a:fld>
            <a:endParaRPr lang="en-US"/>
          </a:p>
        </p:txBody>
      </p:sp>
      <p:sp>
        <p:nvSpPr>
          <p:cNvPr id="262144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9B3D99D0-724B-407F-84AA-B2B02990C26D}" type="slidenum">
              <a:rPr lang="en-US" sz="1000" i="1"/>
              <a:pPr algn="r"/>
              <a:t>13</a:t>
            </a:fld>
            <a:endParaRPr lang="en-US" sz="1000" i="1"/>
          </a:p>
        </p:txBody>
      </p:sp>
      <p:sp>
        <p:nvSpPr>
          <p:cNvPr id="2621443"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21444"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E089A368-84FC-4F65-825F-644371933BC6}" type="slidenum">
              <a:rPr lang="en-US"/>
              <a:pPr/>
              <a:t>14</a:t>
            </a:fld>
            <a:endParaRPr lang="en-US"/>
          </a:p>
        </p:txBody>
      </p:sp>
      <p:sp>
        <p:nvSpPr>
          <p:cNvPr id="2623490"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5C2ABEA0-52B1-4D48-9FA0-C879D66CF184}" type="slidenum">
              <a:rPr lang="en-US" sz="1000" i="1"/>
              <a:pPr algn="r"/>
              <a:t>14</a:t>
            </a:fld>
            <a:endParaRPr lang="en-US" sz="1000" i="1"/>
          </a:p>
        </p:txBody>
      </p:sp>
      <p:sp>
        <p:nvSpPr>
          <p:cNvPr id="2623491" name="Rectangle 2"/>
          <p:cNvSpPr>
            <a:spLocks noGrp="1" noRot="1" noChangeAspect="1" noChangeArrowheads="1" noTextEdit="1"/>
          </p:cNvSpPr>
          <p:nvPr>
            <p:ph type="sldImg"/>
          </p:nvPr>
        </p:nvSpPr>
        <p:spPr>
          <a:xfrm>
            <a:off x="1185863" y="700088"/>
            <a:ext cx="46450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23492" name="Rectangle 3"/>
          <p:cNvSpPr>
            <a:spLocks noGrp="1" noChangeArrowheads="1"/>
          </p:cNvSpPr>
          <p:nvPr>
            <p:ph type="body" idx="1"/>
          </p:nvPr>
        </p:nvSpPr>
        <p:spPr>
          <a:xfrm>
            <a:off x="933098" y="4416425"/>
            <a:ext cx="5142582" cy="4184650"/>
          </a:xfrm>
          <a:ln/>
        </p:spPr>
        <p:txBody>
          <a:bodyPr lIns="90488" tIns="44450" rIns="90488" bIns="44450"/>
          <a:lstStyle/>
          <a:p>
            <a:pPr defTabSz="973138"/>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a:t>BYU CS 345</a:t>
            </a:r>
          </a:p>
        </p:txBody>
      </p:sp>
      <p:sp>
        <p:nvSpPr>
          <p:cNvPr id="558095" name="Rectangle 15"/>
          <p:cNvSpPr>
            <a:spLocks noGrp="1" noChangeArrowheads="1"/>
          </p:cNvSpPr>
          <p:nvPr>
            <p:ph type="ftr" sz="quarter" idx="3"/>
          </p:nvPr>
        </p:nvSpPr>
        <p:spPr>
          <a:xfrm>
            <a:off x="2789238" y="6248400"/>
            <a:ext cx="4395787" cy="457200"/>
          </a:xfrm>
        </p:spPr>
        <p:txBody>
          <a:bodyPr/>
          <a:lstStyle>
            <a:lvl1pPr>
              <a:defRPr>
                <a:solidFill>
                  <a:schemeClr val="bg2"/>
                </a:solidFill>
              </a:defRPr>
            </a:lvl1pPr>
          </a:lstStyle>
          <a:p>
            <a:r>
              <a:rPr lang="en-US"/>
              <a:t>Chapter 10 - Multiprocessor and Read-Time Scheduling</a:t>
            </a:r>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3D6AA94-3B01-4E3F-8BE2-628E5574CAD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Chapter 10 - Multiprocessor and Read-Time Scheduling</a:t>
            </a:r>
          </a:p>
        </p:txBody>
      </p:sp>
      <p:sp>
        <p:nvSpPr>
          <p:cNvPr id="6" name="Slide Number Placeholder 5"/>
          <p:cNvSpPr>
            <a:spLocks noGrp="1"/>
          </p:cNvSpPr>
          <p:nvPr>
            <p:ph type="sldNum" sz="quarter" idx="12"/>
          </p:nvPr>
        </p:nvSpPr>
        <p:spPr/>
        <p:txBody>
          <a:bodyPr/>
          <a:lstStyle>
            <a:lvl1pPr>
              <a:defRPr/>
            </a:lvl1pPr>
          </a:lstStyle>
          <a:p>
            <a:fld id="{DAD13863-AC93-4593-BACE-2FC036B6C212}" type="slidenum">
              <a:rPr lang="en-US"/>
              <a:pPr/>
              <a:t>‹#›</a:t>
            </a:fld>
            <a:endParaRPr lang="en-US"/>
          </a:p>
        </p:txBody>
      </p:sp>
    </p:spTree>
    <p:extLst>
      <p:ext uri="{BB962C8B-B14F-4D97-AF65-F5344CB8AC3E}">
        <p14:creationId xmlns:p14="http://schemas.microsoft.com/office/powerpoint/2010/main" val="226494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193675"/>
            <a:ext cx="2120900"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3675"/>
            <a:ext cx="6213475"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Chapter 10 - Multiprocessor and Read-Time Scheduling</a:t>
            </a:r>
          </a:p>
        </p:txBody>
      </p:sp>
      <p:sp>
        <p:nvSpPr>
          <p:cNvPr id="6" name="Slide Number Placeholder 5"/>
          <p:cNvSpPr>
            <a:spLocks noGrp="1"/>
          </p:cNvSpPr>
          <p:nvPr>
            <p:ph type="sldNum" sz="quarter" idx="12"/>
          </p:nvPr>
        </p:nvSpPr>
        <p:spPr/>
        <p:txBody>
          <a:bodyPr/>
          <a:lstStyle>
            <a:lvl1pPr>
              <a:defRPr/>
            </a:lvl1pPr>
          </a:lstStyle>
          <a:p>
            <a:fld id="{91348F4F-4B7F-45F9-A3CD-E13C813B5C2D}" type="slidenum">
              <a:rPr lang="en-US"/>
              <a:pPr/>
              <a:t>‹#›</a:t>
            </a:fld>
            <a:endParaRPr lang="en-US"/>
          </a:p>
        </p:txBody>
      </p:sp>
    </p:spTree>
    <p:extLst>
      <p:ext uri="{BB962C8B-B14F-4D97-AF65-F5344CB8AC3E}">
        <p14:creationId xmlns:p14="http://schemas.microsoft.com/office/powerpoint/2010/main" val="44156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93675"/>
            <a:ext cx="8486775" cy="613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77838" y="6324600"/>
            <a:ext cx="1905000" cy="457200"/>
          </a:xfrm>
        </p:spPr>
        <p:txBody>
          <a:bodyPr/>
          <a:lstStyle>
            <a:lvl1pPr>
              <a:defRPr/>
            </a:lvl1pPr>
          </a:lstStyle>
          <a:p>
            <a:r>
              <a:rPr lang="en-US"/>
              <a:t>BYU CS 345</a:t>
            </a:r>
          </a:p>
        </p:txBody>
      </p:sp>
      <p:sp>
        <p:nvSpPr>
          <p:cNvPr id="4" name="Footer Placeholder 3"/>
          <p:cNvSpPr>
            <a:spLocks noGrp="1"/>
          </p:cNvSpPr>
          <p:nvPr>
            <p:ph type="ftr" sz="quarter" idx="11"/>
          </p:nvPr>
        </p:nvSpPr>
        <p:spPr>
          <a:xfrm>
            <a:off x="2339975" y="6324600"/>
            <a:ext cx="5099050" cy="457200"/>
          </a:xfrm>
        </p:spPr>
        <p:txBody>
          <a:bodyPr/>
          <a:lstStyle>
            <a:lvl1pPr>
              <a:defRPr/>
            </a:lvl1pPr>
          </a:lstStyle>
          <a:p>
            <a:r>
              <a:rPr lang="en-US"/>
              <a:t>Chapter 10 - Multiprocessor and Read-Time Scheduling</a:t>
            </a:r>
          </a:p>
        </p:txBody>
      </p:sp>
      <p:sp>
        <p:nvSpPr>
          <p:cNvPr id="5" name="Slide Number Placeholder 4"/>
          <p:cNvSpPr>
            <a:spLocks noGrp="1"/>
          </p:cNvSpPr>
          <p:nvPr>
            <p:ph type="sldNum" sz="quarter" idx="12"/>
          </p:nvPr>
        </p:nvSpPr>
        <p:spPr>
          <a:xfrm>
            <a:off x="6859588" y="6324600"/>
            <a:ext cx="1905000" cy="457200"/>
          </a:xfrm>
        </p:spPr>
        <p:txBody>
          <a:bodyPr/>
          <a:lstStyle>
            <a:lvl1pPr>
              <a:defRPr/>
            </a:lvl1pPr>
          </a:lstStyle>
          <a:p>
            <a:fld id="{094341ED-50F3-4E57-9DD0-D8FC1F81D146}" type="slidenum">
              <a:rPr lang="en-US"/>
              <a:pPr/>
              <a:t>‹#›</a:t>
            </a:fld>
            <a:endParaRPr lang="en-US"/>
          </a:p>
        </p:txBody>
      </p:sp>
    </p:spTree>
    <p:extLst>
      <p:ext uri="{BB962C8B-B14F-4D97-AF65-F5344CB8AC3E}">
        <p14:creationId xmlns:p14="http://schemas.microsoft.com/office/powerpoint/2010/main" val="257527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16050"/>
            <a:ext cx="8340725" cy="4908550"/>
          </a:xfrm>
        </p:spPr>
        <p:txBody>
          <a:bodyPr/>
          <a:lstStyle/>
          <a:p>
            <a:endParaRPr lang="en-US"/>
          </a:p>
        </p:txBody>
      </p:sp>
      <p:sp>
        <p:nvSpPr>
          <p:cNvPr id="4" name="Date Placeholder 3"/>
          <p:cNvSpPr>
            <a:spLocks noGrp="1"/>
          </p:cNvSpPr>
          <p:nvPr>
            <p:ph type="dt" sz="half" idx="10"/>
          </p:nvPr>
        </p:nvSpPr>
        <p:spPr>
          <a:xfrm>
            <a:off x="477838" y="6324600"/>
            <a:ext cx="1905000" cy="457200"/>
          </a:xfrm>
        </p:spPr>
        <p:txBody>
          <a:bodyPr/>
          <a:lstStyle>
            <a:lvl1pPr>
              <a:defRPr/>
            </a:lvl1pPr>
          </a:lstStyle>
          <a:p>
            <a:r>
              <a:rPr lang="en-US"/>
              <a:t>BYU CS 345</a:t>
            </a:r>
          </a:p>
        </p:txBody>
      </p:sp>
      <p:sp>
        <p:nvSpPr>
          <p:cNvPr id="5" name="Footer Placeholder 4"/>
          <p:cNvSpPr>
            <a:spLocks noGrp="1"/>
          </p:cNvSpPr>
          <p:nvPr>
            <p:ph type="ftr" sz="quarter" idx="11"/>
          </p:nvPr>
        </p:nvSpPr>
        <p:spPr>
          <a:xfrm>
            <a:off x="2339975" y="6324600"/>
            <a:ext cx="5099050" cy="457200"/>
          </a:xfrm>
        </p:spPr>
        <p:txBody>
          <a:bodyPr/>
          <a:lstStyle>
            <a:lvl1pPr>
              <a:defRPr/>
            </a:lvl1pPr>
          </a:lstStyle>
          <a:p>
            <a:r>
              <a:rPr lang="en-US"/>
              <a:t>Chapter 10 - Multiprocessor and Read-Time Scheduling</a:t>
            </a:r>
          </a:p>
        </p:txBody>
      </p:sp>
      <p:sp>
        <p:nvSpPr>
          <p:cNvPr id="6" name="Slide Number Placeholder 5"/>
          <p:cNvSpPr>
            <a:spLocks noGrp="1"/>
          </p:cNvSpPr>
          <p:nvPr>
            <p:ph type="sldNum" sz="quarter" idx="12"/>
          </p:nvPr>
        </p:nvSpPr>
        <p:spPr>
          <a:xfrm>
            <a:off x="6859588" y="6324600"/>
            <a:ext cx="1905000" cy="457200"/>
          </a:xfrm>
        </p:spPr>
        <p:txBody>
          <a:bodyPr/>
          <a:lstStyle>
            <a:lvl1pPr>
              <a:defRPr/>
            </a:lvl1pPr>
          </a:lstStyle>
          <a:p>
            <a:fld id="{C9E740CA-517C-439A-8176-5ADF948E3A37}" type="slidenum">
              <a:rPr lang="en-US"/>
              <a:pPr/>
              <a:t>‹#›</a:t>
            </a:fld>
            <a:endParaRPr lang="en-US"/>
          </a:p>
        </p:txBody>
      </p:sp>
    </p:spTree>
    <p:extLst>
      <p:ext uri="{BB962C8B-B14F-4D97-AF65-F5344CB8AC3E}">
        <p14:creationId xmlns:p14="http://schemas.microsoft.com/office/powerpoint/2010/main" val="359275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Chapter 10 - Multiprocessor and Read-Time Scheduling</a:t>
            </a:r>
          </a:p>
        </p:txBody>
      </p:sp>
      <p:sp>
        <p:nvSpPr>
          <p:cNvPr id="6" name="Slide Number Placeholder 5"/>
          <p:cNvSpPr>
            <a:spLocks noGrp="1"/>
          </p:cNvSpPr>
          <p:nvPr>
            <p:ph type="sldNum" sz="quarter" idx="12"/>
          </p:nvPr>
        </p:nvSpPr>
        <p:spPr/>
        <p:txBody>
          <a:bodyPr/>
          <a:lstStyle>
            <a:lvl1pPr>
              <a:defRPr/>
            </a:lvl1pPr>
          </a:lstStyle>
          <a:p>
            <a:fld id="{A54DF657-4C81-48DA-821B-1C93AE9F0AE6}" type="slidenum">
              <a:rPr lang="en-US"/>
              <a:pPr/>
              <a:t>‹#›</a:t>
            </a:fld>
            <a:endParaRPr lang="en-US"/>
          </a:p>
        </p:txBody>
      </p:sp>
    </p:spTree>
    <p:extLst>
      <p:ext uri="{BB962C8B-B14F-4D97-AF65-F5344CB8AC3E}">
        <p14:creationId xmlns:p14="http://schemas.microsoft.com/office/powerpoint/2010/main" val="417886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BYU CS 345</a:t>
            </a:r>
          </a:p>
        </p:txBody>
      </p:sp>
      <p:sp>
        <p:nvSpPr>
          <p:cNvPr id="5" name="Footer Placeholder 4"/>
          <p:cNvSpPr>
            <a:spLocks noGrp="1"/>
          </p:cNvSpPr>
          <p:nvPr>
            <p:ph type="ftr" sz="quarter" idx="11"/>
          </p:nvPr>
        </p:nvSpPr>
        <p:spPr/>
        <p:txBody>
          <a:bodyPr/>
          <a:lstStyle>
            <a:lvl1pPr>
              <a:defRPr/>
            </a:lvl1pPr>
          </a:lstStyle>
          <a:p>
            <a:r>
              <a:rPr lang="en-US"/>
              <a:t>Chapter 10 - Multiprocessor and Read-Time Scheduling</a:t>
            </a:r>
          </a:p>
        </p:txBody>
      </p:sp>
      <p:sp>
        <p:nvSpPr>
          <p:cNvPr id="6" name="Slide Number Placeholder 5"/>
          <p:cNvSpPr>
            <a:spLocks noGrp="1"/>
          </p:cNvSpPr>
          <p:nvPr>
            <p:ph type="sldNum" sz="quarter" idx="12"/>
          </p:nvPr>
        </p:nvSpPr>
        <p:spPr/>
        <p:txBody>
          <a:bodyPr/>
          <a:lstStyle>
            <a:lvl1pPr>
              <a:defRPr/>
            </a:lvl1pPr>
          </a:lstStyle>
          <a:p>
            <a:fld id="{B911D053-CB8D-4493-8E67-BD636F88936E}" type="slidenum">
              <a:rPr lang="en-US"/>
              <a:pPr/>
              <a:t>‹#›</a:t>
            </a:fld>
            <a:endParaRPr lang="en-US"/>
          </a:p>
        </p:txBody>
      </p:sp>
    </p:spTree>
    <p:extLst>
      <p:ext uri="{BB962C8B-B14F-4D97-AF65-F5344CB8AC3E}">
        <p14:creationId xmlns:p14="http://schemas.microsoft.com/office/powerpoint/2010/main" val="325336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6050"/>
            <a:ext cx="40941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9416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Chapter 10 - Multiprocessor and Read-Time Scheduling</a:t>
            </a:r>
          </a:p>
        </p:txBody>
      </p:sp>
      <p:sp>
        <p:nvSpPr>
          <p:cNvPr id="7" name="Slide Number Placeholder 6"/>
          <p:cNvSpPr>
            <a:spLocks noGrp="1"/>
          </p:cNvSpPr>
          <p:nvPr>
            <p:ph type="sldNum" sz="quarter" idx="12"/>
          </p:nvPr>
        </p:nvSpPr>
        <p:spPr/>
        <p:txBody>
          <a:bodyPr/>
          <a:lstStyle>
            <a:lvl1pPr>
              <a:defRPr/>
            </a:lvl1pPr>
          </a:lstStyle>
          <a:p>
            <a:fld id="{B6484DCE-D196-4444-B3C6-E65C5C7D9C55}" type="slidenum">
              <a:rPr lang="en-US"/>
              <a:pPr/>
              <a:t>‹#›</a:t>
            </a:fld>
            <a:endParaRPr lang="en-US"/>
          </a:p>
        </p:txBody>
      </p:sp>
    </p:spTree>
    <p:extLst>
      <p:ext uri="{BB962C8B-B14F-4D97-AF65-F5344CB8AC3E}">
        <p14:creationId xmlns:p14="http://schemas.microsoft.com/office/powerpoint/2010/main" val="80726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BYU CS 345</a:t>
            </a:r>
          </a:p>
        </p:txBody>
      </p:sp>
      <p:sp>
        <p:nvSpPr>
          <p:cNvPr id="8" name="Footer Placeholder 7"/>
          <p:cNvSpPr>
            <a:spLocks noGrp="1"/>
          </p:cNvSpPr>
          <p:nvPr>
            <p:ph type="ftr" sz="quarter" idx="11"/>
          </p:nvPr>
        </p:nvSpPr>
        <p:spPr/>
        <p:txBody>
          <a:bodyPr/>
          <a:lstStyle>
            <a:lvl1pPr>
              <a:defRPr/>
            </a:lvl1pPr>
          </a:lstStyle>
          <a:p>
            <a:r>
              <a:rPr lang="en-US"/>
              <a:t>Chapter 10 - Multiprocessor and Read-Time Scheduling</a:t>
            </a:r>
          </a:p>
        </p:txBody>
      </p:sp>
      <p:sp>
        <p:nvSpPr>
          <p:cNvPr id="9" name="Slide Number Placeholder 8"/>
          <p:cNvSpPr>
            <a:spLocks noGrp="1"/>
          </p:cNvSpPr>
          <p:nvPr>
            <p:ph type="sldNum" sz="quarter" idx="12"/>
          </p:nvPr>
        </p:nvSpPr>
        <p:spPr/>
        <p:txBody>
          <a:bodyPr/>
          <a:lstStyle>
            <a:lvl1pPr>
              <a:defRPr/>
            </a:lvl1pPr>
          </a:lstStyle>
          <a:p>
            <a:fld id="{FB3382F2-BA03-468A-B44E-46E278485A53}" type="slidenum">
              <a:rPr lang="en-US"/>
              <a:pPr/>
              <a:t>‹#›</a:t>
            </a:fld>
            <a:endParaRPr lang="en-US"/>
          </a:p>
        </p:txBody>
      </p:sp>
    </p:spTree>
    <p:extLst>
      <p:ext uri="{BB962C8B-B14F-4D97-AF65-F5344CB8AC3E}">
        <p14:creationId xmlns:p14="http://schemas.microsoft.com/office/powerpoint/2010/main" val="32409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BYU CS 345</a:t>
            </a:r>
          </a:p>
        </p:txBody>
      </p:sp>
      <p:sp>
        <p:nvSpPr>
          <p:cNvPr id="4" name="Footer Placeholder 3"/>
          <p:cNvSpPr>
            <a:spLocks noGrp="1"/>
          </p:cNvSpPr>
          <p:nvPr>
            <p:ph type="ftr" sz="quarter" idx="11"/>
          </p:nvPr>
        </p:nvSpPr>
        <p:spPr/>
        <p:txBody>
          <a:bodyPr/>
          <a:lstStyle>
            <a:lvl1pPr>
              <a:defRPr/>
            </a:lvl1pPr>
          </a:lstStyle>
          <a:p>
            <a:r>
              <a:rPr lang="en-US"/>
              <a:t>Chapter 10 - Multiprocessor and Read-Time Scheduling</a:t>
            </a:r>
          </a:p>
        </p:txBody>
      </p:sp>
      <p:sp>
        <p:nvSpPr>
          <p:cNvPr id="5" name="Slide Number Placeholder 4"/>
          <p:cNvSpPr>
            <a:spLocks noGrp="1"/>
          </p:cNvSpPr>
          <p:nvPr>
            <p:ph type="sldNum" sz="quarter" idx="12"/>
          </p:nvPr>
        </p:nvSpPr>
        <p:spPr/>
        <p:txBody>
          <a:bodyPr/>
          <a:lstStyle>
            <a:lvl1pPr>
              <a:defRPr/>
            </a:lvl1pPr>
          </a:lstStyle>
          <a:p>
            <a:fld id="{17A4E5C7-1CC4-41CC-8C75-F0FC99AD8F93}" type="slidenum">
              <a:rPr lang="en-US"/>
              <a:pPr/>
              <a:t>‹#›</a:t>
            </a:fld>
            <a:endParaRPr lang="en-US"/>
          </a:p>
        </p:txBody>
      </p:sp>
    </p:spTree>
    <p:extLst>
      <p:ext uri="{BB962C8B-B14F-4D97-AF65-F5344CB8AC3E}">
        <p14:creationId xmlns:p14="http://schemas.microsoft.com/office/powerpoint/2010/main" val="120119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BYU CS 345</a:t>
            </a:r>
          </a:p>
        </p:txBody>
      </p:sp>
      <p:sp>
        <p:nvSpPr>
          <p:cNvPr id="3" name="Footer Placeholder 2"/>
          <p:cNvSpPr>
            <a:spLocks noGrp="1"/>
          </p:cNvSpPr>
          <p:nvPr>
            <p:ph type="ftr" sz="quarter" idx="11"/>
          </p:nvPr>
        </p:nvSpPr>
        <p:spPr/>
        <p:txBody>
          <a:bodyPr/>
          <a:lstStyle>
            <a:lvl1pPr>
              <a:defRPr/>
            </a:lvl1pPr>
          </a:lstStyle>
          <a:p>
            <a:r>
              <a:rPr lang="en-US"/>
              <a:t>Chapter 10 - Multiprocessor and Read-Time Scheduling</a:t>
            </a:r>
          </a:p>
        </p:txBody>
      </p:sp>
      <p:sp>
        <p:nvSpPr>
          <p:cNvPr id="4" name="Slide Number Placeholder 3"/>
          <p:cNvSpPr>
            <a:spLocks noGrp="1"/>
          </p:cNvSpPr>
          <p:nvPr>
            <p:ph type="sldNum" sz="quarter" idx="12"/>
          </p:nvPr>
        </p:nvSpPr>
        <p:spPr/>
        <p:txBody>
          <a:bodyPr/>
          <a:lstStyle>
            <a:lvl1pPr>
              <a:defRPr/>
            </a:lvl1pPr>
          </a:lstStyle>
          <a:p>
            <a:fld id="{0CCCEA59-586B-4CF8-85CF-0FD0F6D90D2C}" type="slidenum">
              <a:rPr lang="en-US"/>
              <a:pPr/>
              <a:t>‹#›</a:t>
            </a:fld>
            <a:endParaRPr lang="en-US"/>
          </a:p>
        </p:txBody>
      </p:sp>
    </p:spTree>
    <p:extLst>
      <p:ext uri="{BB962C8B-B14F-4D97-AF65-F5344CB8AC3E}">
        <p14:creationId xmlns:p14="http://schemas.microsoft.com/office/powerpoint/2010/main" val="274598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Chapter 10 - Multiprocessor and Read-Time Scheduling</a:t>
            </a:r>
          </a:p>
        </p:txBody>
      </p:sp>
      <p:sp>
        <p:nvSpPr>
          <p:cNvPr id="7" name="Slide Number Placeholder 6"/>
          <p:cNvSpPr>
            <a:spLocks noGrp="1"/>
          </p:cNvSpPr>
          <p:nvPr>
            <p:ph type="sldNum" sz="quarter" idx="12"/>
          </p:nvPr>
        </p:nvSpPr>
        <p:spPr/>
        <p:txBody>
          <a:bodyPr/>
          <a:lstStyle>
            <a:lvl1pPr>
              <a:defRPr/>
            </a:lvl1pPr>
          </a:lstStyle>
          <a:p>
            <a:fld id="{7E24C772-5B56-4959-893D-A62C3774239F}" type="slidenum">
              <a:rPr lang="en-US"/>
              <a:pPr/>
              <a:t>‹#›</a:t>
            </a:fld>
            <a:endParaRPr lang="en-US"/>
          </a:p>
        </p:txBody>
      </p:sp>
    </p:spTree>
    <p:extLst>
      <p:ext uri="{BB962C8B-B14F-4D97-AF65-F5344CB8AC3E}">
        <p14:creationId xmlns:p14="http://schemas.microsoft.com/office/powerpoint/2010/main" val="127286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BYU CS 345</a:t>
            </a:r>
          </a:p>
        </p:txBody>
      </p:sp>
      <p:sp>
        <p:nvSpPr>
          <p:cNvPr id="6" name="Footer Placeholder 5"/>
          <p:cNvSpPr>
            <a:spLocks noGrp="1"/>
          </p:cNvSpPr>
          <p:nvPr>
            <p:ph type="ftr" sz="quarter" idx="11"/>
          </p:nvPr>
        </p:nvSpPr>
        <p:spPr/>
        <p:txBody>
          <a:bodyPr/>
          <a:lstStyle>
            <a:lvl1pPr>
              <a:defRPr/>
            </a:lvl1pPr>
          </a:lstStyle>
          <a:p>
            <a:r>
              <a:rPr lang="en-US"/>
              <a:t>Chapter 10 - Multiprocessor and Read-Time Scheduling</a:t>
            </a:r>
          </a:p>
        </p:txBody>
      </p:sp>
      <p:sp>
        <p:nvSpPr>
          <p:cNvPr id="7" name="Slide Number Placeholder 6"/>
          <p:cNvSpPr>
            <a:spLocks noGrp="1"/>
          </p:cNvSpPr>
          <p:nvPr>
            <p:ph type="sldNum" sz="quarter" idx="12"/>
          </p:nvPr>
        </p:nvSpPr>
        <p:spPr/>
        <p:txBody>
          <a:bodyPr/>
          <a:lstStyle>
            <a:lvl1pPr>
              <a:defRPr/>
            </a:lvl1pPr>
          </a:lstStyle>
          <a:p>
            <a:fld id="{4A41FB17-07BA-494D-985C-9BED480AB6DB}" type="slidenum">
              <a:rPr lang="en-US"/>
              <a:pPr/>
              <a:t>‹#›</a:t>
            </a:fld>
            <a:endParaRPr lang="en-US"/>
          </a:p>
        </p:txBody>
      </p:sp>
    </p:spTree>
    <p:extLst>
      <p:ext uri="{BB962C8B-B14F-4D97-AF65-F5344CB8AC3E}">
        <p14:creationId xmlns:p14="http://schemas.microsoft.com/office/powerpoint/2010/main" val="311029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457200" y="1416050"/>
            <a:ext cx="8340725"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a:t>BYU CS 345</a:t>
            </a:r>
          </a:p>
        </p:txBody>
      </p:sp>
      <p:sp>
        <p:nvSpPr>
          <p:cNvPr id="557068" name="Rectangle 12"/>
          <p:cNvSpPr>
            <a:spLocks noGrp="1" noChangeArrowheads="1"/>
          </p:cNvSpPr>
          <p:nvPr>
            <p:ph type="ftr" sz="quarter" idx="3"/>
          </p:nvPr>
        </p:nvSpPr>
        <p:spPr bwMode="auto">
          <a:xfrm>
            <a:off x="2339975" y="6324600"/>
            <a:ext cx="509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t>Chapter 10 - Multiprocessor and Read-Time Scheduling</a:t>
            </a:r>
          </a:p>
        </p:txBody>
      </p:sp>
      <p:sp>
        <p:nvSpPr>
          <p:cNvPr id="557069" name="Rectangle 13"/>
          <p:cNvSpPr>
            <a:spLocks noGrp="1" noChangeArrowheads="1"/>
          </p:cNvSpPr>
          <p:nvPr>
            <p:ph type="sldNum" sz="quarter" idx="4"/>
          </p:nvPr>
        </p:nvSpPr>
        <p:spPr bwMode="auto">
          <a:xfrm>
            <a:off x="685958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817B04F-2830-4161-A801-A43C4160294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BYU CS 345</a:t>
            </a:r>
          </a:p>
        </p:txBody>
      </p:sp>
      <p:sp>
        <p:nvSpPr>
          <p:cNvPr id="5" name="Footer Placeholder 2"/>
          <p:cNvSpPr>
            <a:spLocks noGrp="1"/>
          </p:cNvSpPr>
          <p:nvPr>
            <p:ph type="ftr" sz="quarter" idx="11"/>
          </p:nvPr>
        </p:nvSpPr>
        <p:spPr/>
        <p:txBody>
          <a:bodyPr/>
          <a:lstStyle/>
          <a:p>
            <a:r>
              <a:rPr lang="en-US"/>
              <a:t>Chapter 10 - Multiprocessor and Read-Time Scheduling</a:t>
            </a:r>
          </a:p>
        </p:txBody>
      </p:sp>
      <p:sp>
        <p:nvSpPr>
          <p:cNvPr id="6" name="Slide Number Placeholder 3"/>
          <p:cNvSpPr>
            <a:spLocks noGrp="1"/>
          </p:cNvSpPr>
          <p:nvPr>
            <p:ph type="sldNum" sz="quarter" idx="12"/>
          </p:nvPr>
        </p:nvSpPr>
        <p:spPr/>
        <p:txBody>
          <a:bodyPr/>
          <a:lstStyle/>
          <a:p>
            <a:fld id="{0339F444-09CD-4D2A-9016-F9A768AA7C58}" type="slidenum">
              <a:rPr lang="en-US"/>
              <a:pPr/>
              <a:t>1</a:t>
            </a:fld>
            <a:endParaRPr lang="en-US"/>
          </a:p>
        </p:txBody>
      </p:sp>
      <p:sp>
        <p:nvSpPr>
          <p:cNvPr id="2696194" name="Rectangle 2"/>
          <p:cNvSpPr>
            <a:spLocks noGrp="1" noChangeArrowheads="1"/>
          </p:cNvSpPr>
          <p:nvPr>
            <p:ph type="ctrTitle" idx="4294967295"/>
          </p:nvPr>
        </p:nvSpPr>
        <p:spPr>
          <a:xfrm>
            <a:off x="381000" y="2286000"/>
            <a:ext cx="7772400" cy="1143000"/>
          </a:xfrm>
        </p:spPr>
        <p:txBody>
          <a:bodyPr lIns="92075" tIns="46038" rIns="92075" bIns="46038"/>
          <a:lstStyle/>
          <a:p>
            <a:r>
              <a:rPr lang="en-US" sz="4000"/>
              <a:t>Chapter 10</a:t>
            </a:r>
            <a:br>
              <a:rPr lang="en-US" sz="4000"/>
            </a:br>
            <a:r>
              <a:rPr lang="en-US" sz="4000"/>
              <a:t>Multiprocessor and</a:t>
            </a:r>
            <a:br>
              <a:rPr lang="en-US" sz="4000"/>
            </a:br>
            <a:r>
              <a:rPr lang="en-US" sz="4000"/>
              <a:t>Real-Time Scheduling</a:t>
            </a:r>
          </a:p>
        </p:txBody>
      </p:sp>
      <p:sp>
        <p:nvSpPr>
          <p:cNvPr id="2696195" name="Rectangle 3"/>
          <p:cNvSpPr>
            <a:spLocks noGrp="1" noChangeArrowheads="1"/>
          </p:cNvSpPr>
          <p:nvPr>
            <p:ph type="subTitle" idx="4294967295"/>
          </p:nvPr>
        </p:nvSpPr>
        <p:spPr>
          <a:xfrm>
            <a:off x="1420813" y="3994150"/>
            <a:ext cx="6388100" cy="1749425"/>
          </a:xfrm>
        </p:spPr>
        <p:txBody>
          <a:bodyPr lIns="92075" tIns="46038" rIns="92075" bIns="46038"/>
          <a:lstStyle/>
          <a:p>
            <a:pPr marL="0" indent="0" algn="ctr">
              <a:buFont typeface="Wingdings" pitchFamily="2" charset="2"/>
              <a:buNone/>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84A6DF45-9FB7-4907-8792-554676F33F35}" type="slidenum">
              <a:rPr lang="en-US"/>
              <a:pPr/>
              <a:t>10</a:t>
            </a:fld>
            <a:endParaRPr lang="en-US"/>
          </a:p>
        </p:txBody>
      </p:sp>
      <p:sp>
        <p:nvSpPr>
          <p:cNvPr id="2614274" name="Rectangle 2"/>
          <p:cNvSpPr>
            <a:spLocks noGrp="1" noChangeArrowheads="1"/>
          </p:cNvSpPr>
          <p:nvPr>
            <p:ph type="title" idx="4294967295"/>
          </p:nvPr>
        </p:nvSpPr>
        <p:spPr>
          <a:xfrm>
            <a:off x="1195388" y="315913"/>
            <a:ext cx="7600950" cy="723900"/>
          </a:xfrm>
        </p:spPr>
        <p:txBody>
          <a:bodyPr lIns="92075" tIns="46038" rIns="92075" bIns="46038"/>
          <a:lstStyle/>
          <a:p>
            <a:r>
              <a:rPr lang="en-US"/>
              <a:t>Assigning Processors</a:t>
            </a:r>
          </a:p>
        </p:txBody>
      </p:sp>
      <p:sp>
        <p:nvSpPr>
          <p:cNvPr id="913411" name="Rectangle 3"/>
          <p:cNvSpPr>
            <a:spLocks noGrp="1" noChangeArrowheads="1"/>
          </p:cNvSpPr>
          <p:nvPr>
            <p:ph type="body" idx="4294967295"/>
          </p:nvPr>
        </p:nvSpPr>
        <p:spPr>
          <a:xfrm>
            <a:off x="442913" y="1403350"/>
            <a:ext cx="8458200" cy="5083175"/>
          </a:xfrm>
        </p:spPr>
        <p:txBody>
          <a:bodyPr lIns="92075" tIns="46038" rIns="92075" bIns="46038"/>
          <a:lstStyle/>
          <a:p>
            <a:pPr>
              <a:lnSpc>
                <a:spcPct val="90000"/>
              </a:lnSpc>
            </a:pPr>
            <a:r>
              <a:rPr lang="en-US" sz="2800"/>
              <a:t>Who handles the assignment?</a:t>
            </a:r>
          </a:p>
          <a:p>
            <a:pPr lvl="1">
              <a:lnSpc>
                <a:spcPct val="90000"/>
              </a:lnSpc>
            </a:pPr>
            <a:r>
              <a:rPr lang="en-US" sz="2400"/>
              <a:t>Master/Slave</a:t>
            </a:r>
          </a:p>
          <a:p>
            <a:pPr lvl="2">
              <a:lnSpc>
                <a:spcPct val="90000"/>
              </a:lnSpc>
            </a:pPr>
            <a:r>
              <a:rPr lang="en-US" sz="2000"/>
              <a:t>Single processor handles O.S. functions.</a:t>
            </a:r>
          </a:p>
          <a:p>
            <a:pPr lvl="2">
              <a:lnSpc>
                <a:spcPct val="90000"/>
              </a:lnSpc>
              <a:spcBef>
                <a:spcPct val="0"/>
              </a:spcBef>
            </a:pPr>
            <a:r>
              <a:rPr lang="en-US" sz="2000"/>
              <a:t>One processor responsible for scheduling jobs.</a:t>
            </a:r>
          </a:p>
          <a:p>
            <a:pPr lvl="2">
              <a:lnSpc>
                <a:spcPct val="90000"/>
              </a:lnSpc>
              <a:spcBef>
                <a:spcPct val="0"/>
              </a:spcBef>
            </a:pPr>
            <a:r>
              <a:rPr lang="en-US" sz="2000"/>
              <a:t>Tends to become a bottleneck.</a:t>
            </a:r>
          </a:p>
          <a:p>
            <a:pPr lvl="2">
              <a:lnSpc>
                <a:spcPct val="90000"/>
              </a:lnSpc>
              <a:spcBef>
                <a:spcPct val="0"/>
              </a:spcBef>
            </a:pPr>
            <a:r>
              <a:rPr lang="en-US" sz="2000"/>
              <a:t>Failure of master brings system down.</a:t>
            </a:r>
          </a:p>
          <a:p>
            <a:pPr lvl="1">
              <a:lnSpc>
                <a:spcPct val="90000"/>
              </a:lnSpc>
            </a:pPr>
            <a:r>
              <a:rPr lang="en-US" sz="2400"/>
              <a:t>Peer</a:t>
            </a:r>
          </a:p>
          <a:p>
            <a:pPr lvl="2">
              <a:lnSpc>
                <a:spcPct val="90000"/>
              </a:lnSpc>
            </a:pPr>
            <a:r>
              <a:rPr lang="en-US" sz="2000"/>
              <a:t>O.S. can run on any processor.</a:t>
            </a:r>
          </a:p>
          <a:p>
            <a:pPr lvl="2">
              <a:lnSpc>
                <a:spcPct val="90000"/>
              </a:lnSpc>
              <a:spcBef>
                <a:spcPct val="0"/>
              </a:spcBef>
            </a:pPr>
            <a:r>
              <a:rPr lang="en-US" sz="2000"/>
              <a:t>More complicated operating system.</a:t>
            </a:r>
          </a:p>
          <a:p>
            <a:pPr>
              <a:lnSpc>
                <a:spcPct val="90000"/>
              </a:lnSpc>
            </a:pPr>
            <a:r>
              <a:rPr lang="en-US" sz="2800"/>
              <a:t>Generally use simple schemes.</a:t>
            </a:r>
          </a:p>
          <a:p>
            <a:pPr lvl="1">
              <a:lnSpc>
                <a:spcPct val="90000"/>
              </a:lnSpc>
            </a:pPr>
            <a:r>
              <a:rPr lang="en-US" sz="2400"/>
              <a:t>Overhead is a greater problem</a:t>
            </a:r>
          </a:p>
          <a:p>
            <a:pPr lvl="1">
              <a:lnSpc>
                <a:spcPct val="90000"/>
              </a:lnSpc>
            </a:pPr>
            <a:r>
              <a:rPr lang="en-US" sz="2400"/>
              <a:t>Threads add additional concerns</a:t>
            </a:r>
          </a:p>
          <a:p>
            <a:pPr>
              <a:lnSpc>
                <a:spcPct val="90000"/>
              </a:lnSpc>
            </a:pPr>
            <a:r>
              <a:rPr lang="en-US" sz="2800"/>
              <a:t>CPU utilization is not always the primary factor.</a:t>
            </a:r>
          </a:p>
        </p:txBody>
      </p:sp>
      <p:sp>
        <p:nvSpPr>
          <p:cNvPr id="2614276"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dissolve">
                                      <p:cBhvr>
                                        <p:cTn id="7" dur="500"/>
                                        <p:tgtEl>
                                          <p:spTgt spid="9134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3411">
                                            <p:txEl>
                                              <p:pRg st="1" end="1"/>
                                            </p:txEl>
                                          </p:spTgt>
                                        </p:tgtEl>
                                        <p:attrNameLst>
                                          <p:attrName>style.visibility</p:attrName>
                                        </p:attrNameLst>
                                      </p:cBhvr>
                                      <p:to>
                                        <p:strVal val="visible"/>
                                      </p:to>
                                    </p:set>
                                    <p:animEffect transition="in" filter="dissolve">
                                      <p:cBhvr>
                                        <p:cTn id="10" dur="500"/>
                                        <p:tgtEl>
                                          <p:spTgt spid="9134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13411">
                                            <p:txEl>
                                              <p:pRg st="2" end="2"/>
                                            </p:txEl>
                                          </p:spTgt>
                                        </p:tgtEl>
                                        <p:attrNameLst>
                                          <p:attrName>style.visibility</p:attrName>
                                        </p:attrNameLst>
                                      </p:cBhvr>
                                      <p:to>
                                        <p:strVal val="visible"/>
                                      </p:to>
                                    </p:set>
                                    <p:animEffect transition="in" filter="dissolve">
                                      <p:cBhvr>
                                        <p:cTn id="13" dur="500"/>
                                        <p:tgtEl>
                                          <p:spTgt spid="9134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13411">
                                            <p:txEl>
                                              <p:pRg st="3" end="3"/>
                                            </p:txEl>
                                          </p:spTgt>
                                        </p:tgtEl>
                                        <p:attrNameLst>
                                          <p:attrName>style.visibility</p:attrName>
                                        </p:attrNameLst>
                                      </p:cBhvr>
                                      <p:to>
                                        <p:strVal val="visible"/>
                                      </p:to>
                                    </p:set>
                                    <p:animEffect transition="in" filter="dissolve">
                                      <p:cBhvr>
                                        <p:cTn id="16" dur="500"/>
                                        <p:tgtEl>
                                          <p:spTgt spid="91341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13411">
                                            <p:txEl>
                                              <p:pRg st="4" end="4"/>
                                            </p:txEl>
                                          </p:spTgt>
                                        </p:tgtEl>
                                        <p:attrNameLst>
                                          <p:attrName>style.visibility</p:attrName>
                                        </p:attrNameLst>
                                      </p:cBhvr>
                                      <p:to>
                                        <p:strVal val="visible"/>
                                      </p:to>
                                    </p:set>
                                    <p:animEffect transition="in" filter="dissolve">
                                      <p:cBhvr>
                                        <p:cTn id="19" dur="500"/>
                                        <p:tgtEl>
                                          <p:spTgt spid="91341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13411">
                                            <p:txEl>
                                              <p:pRg st="5" end="5"/>
                                            </p:txEl>
                                          </p:spTgt>
                                        </p:tgtEl>
                                        <p:attrNameLst>
                                          <p:attrName>style.visibility</p:attrName>
                                        </p:attrNameLst>
                                      </p:cBhvr>
                                      <p:to>
                                        <p:strVal val="visible"/>
                                      </p:to>
                                    </p:set>
                                    <p:animEffect transition="in" filter="dissolve">
                                      <p:cBhvr>
                                        <p:cTn id="22" dur="500"/>
                                        <p:tgtEl>
                                          <p:spTgt spid="913411">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13411">
                                            <p:txEl>
                                              <p:pRg st="6" end="6"/>
                                            </p:txEl>
                                          </p:spTgt>
                                        </p:tgtEl>
                                        <p:attrNameLst>
                                          <p:attrName>style.visibility</p:attrName>
                                        </p:attrNameLst>
                                      </p:cBhvr>
                                      <p:to>
                                        <p:strVal val="visible"/>
                                      </p:to>
                                    </p:set>
                                    <p:animEffect transition="in" filter="dissolve">
                                      <p:cBhvr>
                                        <p:cTn id="25" dur="500"/>
                                        <p:tgtEl>
                                          <p:spTgt spid="913411">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13411">
                                            <p:txEl>
                                              <p:pRg st="7" end="7"/>
                                            </p:txEl>
                                          </p:spTgt>
                                        </p:tgtEl>
                                        <p:attrNameLst>
                                          <p:attrName>style.visibility</p:attrName>
                                        </p:attrNameLst>
                                      </p:cBhvr>
                                      <p:to>
                                        <p:strVal val="visible"/>
                                      </p:to>
                                    </p:set>
                                    <p:animEffect transition="in" filter="dissolve">
                                      <p:cBhvr>
                                        <p:cTn id="28" dur="500"/>
                                        <p:tgtEl>
                                          <p:spTgt spid="913411">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13411">
                                            <p:txEl>
                                              <p:pRg st="8" end="8"/>
                                            </p:txEl>
                                          </p:spTgt>
                                        </p:tgtEl>
                                        <p:attrNameLst>
                                          <p:attrName>style.visibility</p:attrName>
                                        </p:attrNameLst>
                                      </p:cBhvr>
                                      <p:to>
                                        <p:strVal val="visible"/>
                                      </p:to>
                                    </p:set>
                                    <p:animEffect transition="in" filter="dissolve">
                                      <p:cBhvr>
                                        <p:cTn id="31" dur="500"/>
                                        <p:tgtEl>
                                          <p:spTgt spid="913411">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13411">
                                            <p:txEl>
                                              <p:pRg st="9" end="9"/>
                                            </p:txEl>
                                          </p:spTgt>
                                        </p:tgtEl>
                                        <p:attrNameLst>
                                          <p:attrName>style.visibility</p:attrName>
                                        </p:attrNameLst>
                                      </p:cBhvr>
                                      <p:to>
                                        <p:strVal val="visible"/>
                                      </p:to>
                                    </p:set>
                                    <p:animEffect transition="in" filter="dissolve">
                                      <p:cBhvr>
                                        <p:cTn id="36" dur="500"/>
                                        <p:tgtEl>
                                          <p:spTgt spid="913411">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13411">
                                            <p:txEl>
                                              <p:pRg st="10" end="10"/>
                                            </p:txEl>
                                          </p:spTgt>
                                        </p:tgtEl>
                                        <p:attrNameLst>
                                          <p:attrName>style.visibility</p:attrName>
                                        </p:attrNameLst>
                                      </p:cBhvr>
                                      <p:to>
                                        <p:strVal val="visible"/>
                                      </p:to>
                                    </p:set>
                                    <p:animEffect transition="in" filter="dissolve">
                                      <p:cBhvr>
                                        <p:cTn id="39" dur="500"/>
                                        <p:tgtEl>
                                          <p:spTgt spid="913411">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13411">
                                            <p:txEl>
                                              <p:pRg st="11" end="11"/>
                                            </p:txEl>
                                          </p:spTgt>
                                        </p:tgtEl>
                                        <p:attrNameLst>
                                          <p:attrName>style.visibility</p:attrName>
                                        </p:attrNameLst>
                                      </p:cBhvr>
                                      <p:to>
                                        <p:strVal val="visible"/>
                                      </p:to>
                                    </p:set>
                                    <p:animEffect transition="in" filter="dissolve">
                                      <p:cBhvr>
                                        <p:cTn id="42" dur="500"/>
                                        <p:tgtEl>
                                          <p:spTgt spid="913411">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13411">
                                            <p:txEl>
                                              <p:pRg st="12" end="12"/>
                                            </p:txEl>
                                          </p:spTgt>
                                        </p:tgtEl>
                                        <p:attrNameLst>
                                          <p:attrName>style.visibility</p:attrName>
                                        </p:attrNameLst>
                                      </p:cBhvr>
                                      <p:to>
                                        <p:strVal val="visible"/>
                                      </p:to>
                                    </p:set>
                                    <p:animEffect transition="in" filter="dissolve">
                                      <p:cBhvr>
                                        <p:cTn id="47" dur="500"/>
                                        <p:tgtEl>
                                          <p:spTgt spid="913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634B4EC5-9ECD-4596-B467-B731D0E39BC4}" type="slidenum">
              <a:rPr lang="en-US"/>
              <a:pPr/>
              <a:t>11</a:t>
            </a:fld>
            <a:endParaRPr lang="en-US"/>
          </a:p>
        </p:txBody>
      </p:sp>
      <p:sp>
        <p:nvSpPr>
          <p:cNvPr id="2616322" name="Rectangle 4"/>
          <p:cNvSpPr>
            <a:spLocks noGrp="1" noChangeArrowheads="1"/>
          </p:cNvSpPr>
          <p:nvPr>
            <p:ph type="title" idx="4294967295"/>
          </p:nvPr>
        </p:nvSpPr>
        <p:spPr>
          <a:xfrm>
            <a:off x="1150938" y="290513"/>
            <a:ext cx="6022975" cy="769937"/>
          </a:xfrm>
          <a:noFill/>
        </p:spPr>
        <p:txBody>
          <a:bodyPr lIns="90488" tIns="44450" rIns="90488" bIns="44450" anchor="ctr"/>
          <a:lstStyle/>
          <a:p>
            <a:r>
              <a:rPr lang="en-US"/>
              <a:t>Process Scheduling</a:t>
            </a:r>
          </a:p>
        </p:txBody>
      </p:sp>
      <p:sp>
        <p:nvSpPr>
          <p:cNvPr id="922629" name="Rectangle 5"/>
          <p:cNvSpPr>
            <a:spLocks noGrp="1" noChangeArrowheads="1"/>
          </p:cNvSpPr>
          <p:nvPr>
            <p:ph type="body" idx="4294967295"/>
          </p:nvPr>
        </p:nvSpPr>
        <p:spPr>
          <a:noFill/>
        </p:spPr>
        <p:txBody>
          <a:bodyPr lIns="90488" tIns="44450" rIns="90488" bIns="44450"/>
          <a:lstStyle/>
          <a:p>
            <a:r>
              <a:rPr lang="en-US" sz="2800"/>
              <a:t>Single queue for all processes.</a:t>
            </a:r>
          </a:p>
          <a:p>
            <a:r>
              <a:rPr lang="en-US" sz="2800"/>
              <a:t>Multiple queues are used for priorities.</a:t>
            </a:r>
          </a:p>
          <a:p>
            <a:r>
              <a:rPr lang="en-US" sz="2800"/>
              <a:t>All queues feed to the common pool of processors.</a:t>
            </a:r>
          </a:p>
          <a:p>
            <a:r>
              <a:rPr lang="en-US" sz="2800" u="sng"/>
              <a:t>Specific scheduling disciplines is less important with more than one processor.</a:t>
            </a:r>
          </a:p>
          <a:p>
            <a:pPr lvl="1"/>
            <a:r>
              <a:rPr lang="en-US" sz="2400"/>
              <a:t>Simple FCFS discipline or FCFS within a static priority scheme may suffice for a multiple-processor system.</a:t>
            </a:r>
          </a:p>
        </p:txBody>
      </p:sp>
      <p:sp>
        <p:nvSpPr>
          <p:cNvPr id="2616324" name="Rectangle 6"/>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629">
                                            <p:txEl>
                                              <p:pRg st="0" end="0"/>
                                            </p:txEl>
                                          </p:spTgt>
                                        </p:tgtEl>
                                        <p:attrNameLst>
                                          <p:attrName>style.visibility</p:attrName>
                                        </p:attrNameLst>
                                      </p:cBhvr>
                                      <p:to>
                                        <p:strVal val="visible"/>
                                      </p:to>
                                    </p:set>
                                    <p:animEffect transition="in" filter="wipe(left)">
                                      <p:cBhvr>
                                        <p:cTn id="7" dur="500"/>
                                        <p:tgtEl>
                                          <p:spTgt spid="922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629">
                                            <p:txEl>
                                              <p:pRg st="1" end="1"/>
                                            </p:txEl>
                                          </p:spTgt>
                                        </p:tgtEl>
                                        <p:attrNameLst>
                                          <p:attrName>style.visibility</p:attrName>
                                        </p:attrNameLst>
                                      </p:cBhvr>
                                      <p:to>
                                        <p:strVal val="visible"/>
                                      </p:to>
                                    </p:set>
                                    <p:animEffect transition="in" filter="wipe(left)">
                                      <p:cBhvr>
                                        <p:cTn id="12" dur="500"/>
                                        <p:tgtEl>
                                          <p:spTgt spid="922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629">
                                            <p:txEl>
                                              <p:pRg st="2" end="2"/>
                                            </p:txEl>
                                          </p:spTgt>
                                        </p:tgtEl>
                                        <p:attrNameLst>
                                          <p:attrName>style.visibility</p:attrName>
                                        </p:attrNameLst>
                                      </p:cBhvr>
                                      <p:to>
                                        <p:strVal val="visible"/>
                                      </p:to>
                                    </p:set>
                                    <p:animEffect transition="in" filter="wipe(left)">
                                      <p:cBhvr>
                                        <p:cTn id="17" dur="500"/>
                                        <p:tgtEl>
                                          <p:spTgt spid="922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629">
                                            <p:txEl>
                                              <p:pRg st="3" end="3"/>
                                            </p:txEl>
                                          </p:spTgt>
                                        </p:tgtEl>
                                        <p:attrNameLst>
                                          <p:attrName>style.visibility</p:attrName>
                                        </p:attrNameLst>
                                      </p:cBhvr>
                                      <p:to>
                                        <p:strVal val="visible"/>
                                      </p:to>
                                    </p:set>
                                    <p:animEffect transition="in" filter="wipe(left)">
                                      <p:cBhvr>
                                        <p:cTn id="22" dur="500"/>
                                        <p:tgtEl>
                                          <p:spTgt spid="92262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22629">
                                            <p:txEl>
                                              <p:pRg st="4" end="4"/>
                                            </p:txEl>
                                          </p:spTgt>
                                        </p:tgtEl>
                                        <p:attrNameLst>
                                          <p:attrName>style.visibility</p:attrName>
                                        </p:attrNameLst>
                                      </p:cBhvr>
                                      <p:to>
                                        <p:strVal val="visible"/>
                                      </p:to>
                                    </p:set>
                                    <p:animEffect transition="in" filter="wipe(left)">
                                      <p:cBhvr>
                                        <p:cTn id="25" dur="500"/>
                                        <p:tgtEl>
                                          <p:spTgt spid="9226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73FA96E9-512A-44DE-9ED4-A72D83DED8A9}" type="slidenum">
              <a:rPr lang="en-US"/>
              <a:pPr/>
              <a:t>12</a:t>
            </a:fld>
            <a:endParaRPr lang="en-US"/>
          </a:p>
        </p:txBody>
      </p:sp>
      <p:sp>
        <p:nvSpPr>
          <p:cNvPr id="2618370" name="Rectangle 2"/>
          <p:cNvSpPr>
            <a:spLocks noGrp="1" noChangeArrowheads="1"/>
          </p:cNvSpPr>
          <p:nvPr>
            <p:ph type="title" idx="4294967295"/>
          </p:nvPr>
        </p:nvSpPr>
        <p:spPr>
          <a:xfrm>
            <a:off x="1150938" y="347663"/>
            <a:ext cx="5808662" cy="712787"/>
          </a:xfrm>
          <a:noFill/>
        </p:spPr>
        <p:txBody>
          <a:bodyPr lIns="92075" tIns="46038" rIns="92075" bIns="46038"/>
          <a:lstStyle/>
          <a:p>
            <a:r>
              <a:rPr lang="en-US"/>
              <a:t>Thread Scheduling</a:t>
            </a:r>
          </a:p>
        </p:txBody>
      </p:sp>
      <p:sp>
        <p:nvSpPr>
          <p:cNvPr id="858115" name="Rectangle 3"/>
          <p:cNvSpPr>
            <a:spLocks noGrp="1" noChangeArrowheads="1"/>
          </p:cNvSpPr>
          <p:nvPr>
            <p:ph type="body" idx="4294967295"/>
          </p:nvPr>
        </p:nvSpPr>
        <p:spPr>
          <a:noFill/>
        </p:spPr>
        <p:txBody>
          <a:bodyPr lIns="92075" tIns="46038" rIns="92075" bIns="46038"/>
          <a:lstStyle/>
          <a:p>
            <a:r>
              <a:rPr lang="en-US" sz="2800"/>
              <a:t>Executes separate from the rest of the process.</a:t>
            </a:r>
          </a:p>
          <a:p>
            <a:r>
              <a:rPr lang="en-US" sz="2800"/>
              <a:t>An application can be a set of threads that cooperate and execute concurrently in the same address space.</a:t>
            </a:r>
          </a:p>
          <a:p>
            <a:r>
              <a:rPr lang="en-US" sz="2800"/>
              <a:t>Threads running on separate processors yields a dramatic gain in performance.</a:t>
            </a:r>
          </a:p>
          <a:p>
            <a:r>
              <a:rPr lang="en-US" sz="2800"/>
              <a:t>However, applications requiring significant interaction among threads may have significant performance impact w/multi-processing.</a:t>
            </a:r>
          </a:p>
        </p:txBody>
      </p:sp>
      <p:sp>
        <p:nvSpPr>
          <p:cNvPr id="2618372"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wipe(left)">
                                      <p:cBhvr>
                                        <p:cTn id="7" dur="5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wipe(left)">
                                      <p:cBhvr>
                                        <p:cTn id="12" dur="5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wipe(left)">
                                      <p:cBhvr>
                                        <p:cTn id="17" dur="500"/>
                                        <p:tgtEl>
                                          <p:spTgt spid="858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wipe(left)">
                                      <p:cBhvr>
                                        <p:cTn id="22" dur="500"/>
                                        <p:tgtEl>
                                          <p:spTgt spid="858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C6A95A87-E04B-438E-A482-43085186419E}" type="slidenum">
              <a:rPr lang="en-US"/>
              <a:pPr/>
              <a:t>13</a:t>
            </a:fld>
            <a:endParaRPr lang="en-US"/>
          </a:p>
        </p:txBody>
      </p:sp>
      <p:sp>
        <p:nvSpPr>
          <p:cNvPr id="2620418" name="Rectangle 2"/>
          <p:cNvSpPr>
            <a:spLocks noGrp="1" noChangeArrowheads="1"/>
          </p:cNvSpPr>
          <p:nvPr>
            <p:ph type="title" idx="4294967295"/>
          </p:nvPr>
        </p:nvSpPr>
        <p:spPr>
          <a:xfrm>
            <a:off x="1150938" y="266700"/>
            <a:ext cx="7993062" cy="793750"/>
          </a:xfrm>
          <a:noFill/>
        </p:spPr>
        <p:txBody>
          <a:bodyPr lIns="92075" tIns="46038" rIns="92075" bIns="46038"/>
          <a:lstStyle/>
          <a:p>
            <a:r>
              <a:rPr lang="en-US"/>
              <a:t>Multiprocessor Thread Scheduling</a:t>
            </a:r>
          </a:p>
        </p:txBody>
      </p:sp>
      <p:sp>
        <p:nvSpPr>
          <p:cNvPr id="860163" name="Rectangle 3"/>
          <p:cNvSpPr>
            <a:spLocks noGrp="1" noChangeArrowheads="1"/>
          </p:cNvSpPr>
          <p:nvPr>
            <p:ph type="body" idx="4294967295"/>
          </p:nvPr>
        </p:nvSpPr>
        <p:spPr>
          <a:noFill/>
        </p:spPr>
        <p:txBody>
          <a:bodyPr lIns="92075" tIns="46038" rIns="92075" bIns="46038"/>
          <a:lstStyle/>
          <a:p>
            <a:pPr>
              <a:lnSpc>
                <a:spcPct val="90000"/>
              </a:lnSpc>
            </a:pPr>
            <a:r>
              <a:rPr lang="en-US" sz="2800"/>
              <a:t>Load sharing</a:t>
            </a:r>
          </a:p>
          <a:p>
            <a:pPr lvl="1">
              <a:lnSpc>
                <a:spcPct val="90000"/>
              </a:lnSpc>
            </a:pPr>
            <a:r>
              <a:rPr lang="en-US" sz="2400"/>
              <a:t>processes are not assigned to a particular processor</a:t>
            </a:r>
          </a:p>
          <a:p>
            <a:pPr>
              <a:lnSpc>
                <a:spcPct val="90000"/>
              </a:lnSpc>
            </a:pPr>
            <a:r>
              <a:rPr lang="en-US" sz="2800"/>
              <a:t>Gang scheduling</a:t>
            </a:r>
          </a:p>
          <a:p>
            <a:pPr lvl="1">
              <a:lnSpc>
                <a:spcPct val="90000"/>
              </a:lnSpc>
            </a:pPr>
            <a:r>
              <a:rPr lang="en-US" sz="2400"/>
              <a:t>a set of related threads is scheduled to run on a set of processors at the same time</a:t>
            </a:r>
          </a:p>
          <a:p>
            <a:pPr>
              <a:lnSpc>
                <a:spcPct val="90000"/>
              </a:lnSpc>
            </a:pPr>
            <a:r>
              <a:rPr lang="en-US" sz="2800"/>
              <a:t>Dedicated processor assignment</a:t>
            </a:r>
          </a:p>
          <a:p>
            <a:pPr lvl="1">
              <a:lnSpc>
                <a:spcPct val="90000"/>
              </a:lnSpc>
            </a:pPr>
            <a:r>
              <a:rPr lang="en-US" sz="2400"/>
              <a:t>threads are assigned to a specific processor</a:t>
            </a:r>
          </a:p>
          <a:p>
            <a:pPr>
              <a:lnSpc>
                <a:spcPct val="90000"/>
              </a:lnSpc>
            </a:pPr>
            <a:r>
              <a:rPr lang="en-US" sz="2800"/>
              <a:t>Dynamic scheduling</a:t>
            </a:r>
          </a:p>
          <a:p>
            <a:pPr lvl="1">
              <a:lnSpc>
                <a:spcPct val="90000"/>
              </a:lnSpc>
            </a:pPr>
            <a:r>
              <a:rPr lang="en-US" sz="2400"/>
              <a:t>number of threads can be altered during course of execution</a:t>
            </a:r>
          </a:p>
        </p:txBody>
      </p:sp>
      <p:sp>
        <p:nvSpPr>
          <p:cNvPr id="2620420"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63">
                                            <p:txEl>
                                              <p:pRg st="0" end="0"/>
                                            </p:txEl>
                                          </p:spTgt>
                                        </p:tgtEl>
                                        <p:attrNameLst>
                                          <p:attrName>style.visibility</p:attrName>
                                        </p:attrNameLst>
                                      </p:cBhvr>
                                      <p:to>
                                        <p:strVal val="visible"/>
                                      </p:to>
                                    </p:set>
                                    <p:animEffect transition="in" filter="dissolve">
                                      <p:cBhvr>
                                        <p:cTn id="7" dur="500"/>
                                        <p:tgtEl>
                                          <p:spTgt spid="8601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60163">
                                            <p:txEl>
                                              <p:pRg st="1" end="1"/>
                                            </p:txEl>
                                          </p:spTgt>
                                        </p:tgtEl>
                                        <p:attrNameLst>
                                          <p:attrName>style.visibility</p:attrName>
                                        </p:attrNameLst>
                                      </p:cBhvr>
                                      <p:to>
                                        <p:strVal val="visible"/>
                                      </p:to>
                                    </p:set>
                                    <p:animEffect transition="in" filter="dissolve">
                                      <p:cBhvr>
                                        <p:cTn id="10" dur="500"/>
                                        <p:tgtEl>
                                          <p:spTgt spid="8601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60163">
                                            <p:txEl>
                                              <p:pRg st="2" end="2"/>
                                            </p:txEl>
                                          </p:spTgt>
                                        </p:tgtEl>
                                        <p:attrNameLst>
                                          <p:attrName>style.visibility</p:attrName>
                                        </p:attrNameLst>
                                      </p:cBhvr>
                                      <p:to>
                                        <p:strVal val="visible"/>
                                      </p:to>
                                    </p:set>
                                    <p:animEffect transition="in" filter="dissolve">
                                      <p:cBhvr>
                                        <p:cTn id="15" dur="500"/>
                                        <p:tgtEl>
                                          <p:spTgt spid="86016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60163">
                                            <p:txEl>
                                              <p:pRg st="3" end="3"/>
                                            </p:txEl>
                                          </p:spTgt>
                                        </p:tgtEl>
                                        <p:attrNameLst>
                                          <p:attrName>style.visibility</p:attrName>
                                        </p:attrNameLst>
                                      </p:cBhvr>
                                      <p:to>
                                        <p:strVal val="visible"/>
                                      </p:to>
                                    </p:set>
                                    <p:animEffect transition="in" filter="dissolve">
                                      <p:cBhvr>
                                        <p:cTn id="18" dur="500"/>
                                        <p:tgtEl>
                                          <p:spTgt spid="8601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60163">
                                            <p:txEl>
                                              <p:pRg st="4" end="4"/>
                                            </p:txEl>
                                          </p:spTgt>
                                        </p:tgtEl>
                                        <p:attrNameLst>
                                          <p:attrName>style.visibility</p:attrName>
                                        </p:attrNameLst>
                                      </p:cBhvr>
                                      <p:to>
                                        <p:strVal val="visible"/>
                                      </p:to>
                                    </p:set>
                                    <p:animEffect transition="in" filter="dissolve">
                                      <p:cBhvr>
                                        <p:cTn id="23" dur="500"/>
                                        <p:tgtEl>
                                          <p:spTgt spid="86016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60163">
                                            <p:txEl>
                                              <p:pRg st="5" end="5"/>
                                            </p:txEl>
                                          </p:spTgt>
                                        </p:tgtEl>
                                        <p:attrNameLst>
                                          <p:attrName>style.visibility</p:attrName>
                                        </p:attrNameLst>
                                      </p:cBhvr>
                                      <p:to>
                                        <p:strVal val="visible"/>
                                      </p:to>
                                    </p:set>
                                    <p:animEffect transition="in" filter="dissolve">
                                      <p:cBhvr>
                                        <p:cTn id="26" dur="500"/>
                                        <p:tgtEl>
                                          <p:spTgt spid="86016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60163">
                                            <p:txEl>
                                              <p:pRg st="6" end="6"/>
                                            </p:txEl>
                                          </p:spTgt>
                                        </p:tgtEl>
                                        <p:attrNameLst>
                                          <p:attrName>style.visibility</p:attrName>
                                        </p:attrNameLst>
                                      </p:cBhvr>
                                      <p:to>
                                        <p:strVal val="visible"/>
                                      </p:to>
                                    </p:set>
                                    <p:animEffect transition="in" filter="dissolve">
                                      <p:cBhvr>
                                        <p:cTn id="31" dur="500"/>
                                        <p:tgtEl>
                                          <p:spTgt spid="86016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60163">
                                            <p:txEl>
                                              <p:pRg st="7" end="7"/>
                                            </p:txEl>
                                          </p:spTgt>
                                        </p:tgtEl>
                                        <p:attrNameLst>
                                          <p:attrName>style.visibility</p:attrName>
                                        </p:attrNameLst>
                                      </p:cBhvr>
                                      <p:to>
                                        <p:strVal val="visible"/>
                                      </p:to>
                                    </p:set>
                                    <p:animEffect transition="in" filter="dissolve">
                                      <p:cBhvr>
                                        <p:cTn id="34" dur="500"/>
                                        <p:tgtEl>
                                          <p:spTgt spid="860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D858C892-D76D-48DB-9EE7-1BBBA8F25B46}" type="slidenum">
              <a:rPr lang="en-US"/>
              <a:pPr/>
              <a:t>14</a:t>
            </a:fld>
            <a:endParaRPr lang="en-US"/>
          </a:p>
        </p:txBody>
      </p:sp>
      <p:sp>
        <p:nvSpPr>
          <p:cNvPr id="2622466" name="Rectangle 2"/>
          <p:cNvSpPr>
            <a:spLocks noGrp="1" noChangeArrowheads="1"/>
          </p:cNvSpPr>
          <p:nvPr>
            <p:ph type="title" idx="4294967295"/>
          </p:nvPr>
        </p:nvSpPr>
        <p:spPr>
          <a:noFill/>
        </p:spPr>
        <p:txBody>
          <a:bodyPr lIns="90488" tIns="44450" rIns="90488" bIns="44450"/>
          <a:lstStyle/>
          <a:p>
            <a:r>
              <a:rPr lang="en-US"/>
              <a:t>Load Sharing</a:t>
            </a:r>
          </a:p>
        </p:txBody>
      </p:sp>
      <p:sp>
        <p:nvSpPr>
          <p:cNvPr id="862211" name="Rectangle 3"/>
          <p:cNvSpPr>
            <a:spLocks noGrp="1" noChangeArrowheads="1"/>
          </p:cNvSpPr>
          <p:nvPr>
            <p:ph type="body" idx="4294967295"/>
          </p:nvPr>
        </p:nvSpPr>
        <p:spPr>
          <a:xfrm>
            <a:off x="422275" y="1408113"/>
            <a:ext cx="8509000" cy="4914900"/>
          </a:xfrm>
          <a:noFill/>
        </p:spPr>
        <p:txBody>
          <a:bodyPr lIns="90488" tIns="44450" rIns="90488" bIns="44450"/>
          <a:lstStyle/>
          <a:p>
            <a:pPr>
              <a:lnSpc>
                <a:spcPct val="90000"/>
              </a:lnSpc>
            </a:pPr>
            <a:r>
              <a:rPr lang="en-US" sz="2800"/>
              <a:t>Load is distributed evenly across the processors.</a:t>
            </a:r>
          </a:p>
          <a:p>
            <a:pPr>
              <a:lnSpc>
                <a:spcPct val="90000"/>
              </a:lnSpc>
            </a:pPr>
            <a:r>
              <a:rPr lang="en-US" sz="2800"/>
              <a:t>Select threads from a global queue.</a:t>
            </a:r>
          </a:p>
          <a:p>
            <a:pPr>
              <a:lnSpc>
                <a:spcPct val="90000"/>
              </a:lnSpc>
            </a:pPr>
            <a:r>
              <a:rPr lang="en-US" sz="2800"/>
              <a:t>Avoids idle processors.</a:t>
            </a:r>
          </a:p>
          <a:p>
            <a:pPr>
              <a:lnSpc>
                <a:spcPct val="90000"/>
              </a:lnSpc>
            </a:pPr>
            <a:r>
              <a:rPr lang="en-US" sz="2800"/>
              <a:t>No centralized scheduler required.</a:t>
            </a:r>
          </a:p>
          <a:p>
            <a:pPr>
              <a:lnSpc>
                <a:spcPct val="90000"/>
              </a:lnSpc>
            </a:pPr>
            <a:r>
              <a:rPr lang="en-US" sz="2800"/>
              <a:t>Uses global queues.</a:t>
            </a:r>
          </a:p>
          <a:p>
            <a:pPr>
              <a:lnSpc>
                <a:spcPct val="90000"/>
              </a:lnSpc>
            </a:pPr>
            <a:r>
              <a:rPr lang="en-US" sz="2800"/>
              <a:t>Widely used.</a:t>
            </a:r>
          </a:p>
          <a:p>
            <a:pPr lvl="1">
              <a:lnSpc>
                <a:spcPct val="90000"/>
              </a:lnSpc>
            </a:pPr>
            <a:r>
              <a:rPr lang="en-US" sz="2400"/>
              <a:t>FCFS</a:t>
            </a:r>
          </a:p>
          <a:p>
            <a:pPr lvl="1">
              <a:lnSpc>
                <a:spcPct val="90000"/>
              </a:lnSpc>
            </a:pPr>
            <a:r>
              <a:rPr lang="en-US" sz="2400"/>
              <a:t>Smallest number of threads first</a:t>
            </a:r>
          </a:p>
          <a:p>
            <a:pPr lvl="1">
              <a:lnSpc>
                <a:spcPct val="90000"/>
              </a:lnSpc>
            </a:pPr>
            <a:r>
              <a:rPr lang="en-US" sz="2400"/>
              <a:t>Preemptive smallest number of threads first</a:t>
            </a:r>
          </a:p>
          <a:p>
            <a:pPr>
              <a:lnSpc>
                <a:spcPct val="90000"/>
              </a:lnSpc>
            </a:pPr>
            <a:endParaRPr lang="en-US" sz="2400"/>
          </a:p>
        </p:txBody>
      </p:sp>
      <p:sp>
        <p:nvSpPr>
          <p:cNvPr id="2622468"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Effect transition="in" filter="wipe(left)">
                                      <p:cBhvr>
                                        <p:cTn id="7" dur="500"/>
                                        <p:tgtEl>
                                          <p:spTgt spid="86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1">
                                            <p:txEl>
                                              <p:pRg st="1" end="1"/>
                                            </p:txEl>
                                          </p:spTgt>
                                        </p:tgtEl>
                                        <p:attrNameLst>
                                          <p:attrName>style.visibility</p:attrName>
                                        </p:attrNameLst>
                                      </p:cBhvr>
                                      <p:to>
                                        <p:strVal val="visible"/>
                                      </p:to>
                                    </p:set>
                                    <p:animEffect transition="in" filter="wipe(left)">
                                      <p:cBhvr>
                                        <p:cTn id="12" dur="500"/>
                                        <p:tgtEl>
                                          <p:spTgt spid="86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2211">
                                            <p:txEl>
                                              <p:pRg st="2" end="2"/>
                                            </p:txEl>
                                          </p:spTgt>
                                        </p:tgtEl>
                                        <p:attrNameLst>
                                          <p:attrName>style.visibility</p:attrName>
                                        </p:attrNameLst>
                                      </p:cBhvr>
                                      <p:to>
                                        <p:strVal val="visible"/>
                                      </p:to>
                                    </p:set>
                                    <p:animEffect transition="in" filter="wipe(left)">
                                      <p:cBhvr>
                                        <p:cTn id="17" dur="500"/>
                                        <p:tgtEl>
                                          <p:spTgt spid="86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2211">
                                            <p:txEl>
                                              <p:pRg st="3" end="3"/>
                                            </p:txEl>
                                          </p:spTgt>
                                        </p:tgtEl>
                                        <p:attrNameLst>
                                          <p:attrName>style.visibility</p:attrName>
                                        </p:attrNameLst>
                                      </p:cBhvr>
                                      <p:to>
                                        <p:strVal val="visible"/>
                                      </p:to>
                                    </p:set>
                                    <p:animEffect transition="in" filter="wipe(left)">
                                      <p:cBhvr>
                                        <p:cTn id="22" dur="500"/>
                                        <p:tgtEl>
                                          <p:spTgt spid="862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2211">
                                            <p:txEl>
                                              <p:pRg st="4" end="4"/>
                                            </p:txEl>
                                          </p:spTgt>
                                        </p:tgtEl>
                                        <p:attrNameLst>
                                          <p:attrName>style.visibility</p:attrName>
                                        </p:attrNameLst>
                                      </p:cBhvr>
                                      <p:to>
                                        <p:strVal val="visible"/>
                                      </p:to>
                                    </p:set>
                                    <p:animEffect transition="in" filter="wipe(left)">
                                      <p:cBhvr>
                                        <p:cTn id="27" dur="500"/>
                                        <p:tgtEl>
                                          <p:spTgt spid="862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2211">
                                            <p:txEl>
                                              <p:pRg st="5" end="5"/>
                                            </p:txEl>
                                          </p:spTgt>
                                        </p:tgtEl>
                                        <p:attrNameLst>
                                          <p:attrName>style.visibility</p:attrName>
                                        </p:attrNameLst>
                                      </p:cBhvr>
                                      <p:to>
                                        <p:strVal val="visible"/>
                                      </p:to>
                                    </p:set>
                                    <p:animEffect transition="in" filter="wipe(left)">
                                      <p:cBhvr>
                                        <p:cTn id="32" dur="500"/>
                                        <p:tgtEl>
                                          <p:spTgt spid="862211">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62211">
                                            <p:txEl>
                                              <p:pRg st="6" end="6"/>
                                            </p:txEl>
                                          </p:spTgt>
                                        </p:tgtEl>
                                        <p:attrNameLst>
                                          <p:attrName>style.visibility</p:attrName>
                                        </p:attrNameLst>
                                      </p:cBhvr>
                                      <p:to>
                                        <p:strVal val="visible"/>
                                      </p:to>
                                    </p:set>
                                    <p:animEffect transition="in" filter="wipe(left)">
                                      <p:cBhvr>
                                        <p:cTn id="35" dur="500"/>
                                        <p:tgtEl>
                                          <p:spTgt spid="862211">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62211">
                                            <p:txEl>
                                              <p:pRg st="7" end="7"/>
                                            </p:txEl>
                                          </p:spTgt>
                                        </p:tgtEl>
                                        <p:attrNameLst>
                                          <p:attrName>style.visibility</p:attrName>
                                        </p:attrNameLst>
                                      </p:cBhvr>
                                      <p:to>
                                        <p:strVal val="visible"/>
                                      </p:to>
                                    </p:set>
                                    <p:animEffect transition="in" filter="wipe(left)">
                                      <p:cBhvr>
                                        <p:cTn id="38" dur="500"/>
                                        <p:tgtEl>
                                          <p:spTgt spid="862211">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62211">
                                            <p:txEl>
                                              <p:pRg st="8" end="8"/>
                                            </p:txEl>
                                          </p:spTgt>
                                        </p:tgtEl>
                                        <p:attrNameLst>
                                          <p:attrName>style.visibility</p:attrName>
                                        </p:attrNameLst>
                                      </p:cBhvr>
                                      <p:to>
                                        <p:strVal val="visible"/>
                                      </p:to>
                                    </p:set>
                                    <p:animEffect transition="in" filter="wipe(left)">
                                      <p:cBhvr>
                                        <p:cTn id="41" dur="500"/>
                                        <p:tgtEl>
                                          <p:spTgt spid="862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9521F898-3D87-4FF9-BA31-DA268E425322}" type="slidenum">
              <a:rPr lang="en-US"/>
              <a:pPr/>
              <a:t>15</a:t>
            </a:fld>
            <a:endParaRPr lang="en-US"/>
          </a:p>
        </p:txBody>
      </p:sp>
      <p:sp>
        <p:nvSpPr>
          <p:cNvPr id="2624514" name="Rectangle 2"/>
          <p:cNvSpPr>
            <a:spLocks noGrp="1" noChangeArrowheads="1"/>
          </p:cNvSpPr>
          <p:nvPr>
            <p:ph type="title" idx="4294967295"/>
          </p:nvPr>
        </p:nvSpPr>
        <p:spPr>
          <a:noFill/>
        </p:spPr>
        <p:txBody>
          <a:bodyPr lIns="92075" tIns="46038" rIns="92075" bIns="46038"/>
          <a:lstStyle/>
          <a:p>
            <a:r>
              <a:rPr lang="en-US"/>
              <a:t>Disadvantages of Load Sharing</a:t>
            </a:r>
          </a:p>
        </p:txBody>
      </p:sp>
      <p:sp>
        <p:nvSpPr>
          <p:cNvPr id="864259" name="Rectangle 3"/>
          <p:cNvSpPr>
            <a:spLocks noGrp="1" noChangeArrowheads="1"/>
          </p:cNvSpPr>
          <p:nvPr>
            <p:ph type="body" idx="4294967295"/>
          </p:nvPr>
        </p:nvSpPr>
        <p:spPr>
          <a:xfrm>
            <a:off x="365125" y="1355725"/>
            <a:ext cx="8356600" cy="4600575"/>
          </a:xfrm>
          <a:noFill/>
        </p:spPr>
        <p:txBody>
          <a:bodyPr lIns="92075" tIns="46038" rIns="92075" bIns="46038"/>
          <a:lstStyle/>
          <a:p>
            <a:r>
              <a:rPr lang="en-US" sz="2800"/>
              <a:t>Central queue needs mutual exclusion.</a:t>
            </a:r>
          </a:p>
          <a:p>
            <a:pPr lvl="1"/>
            <a:r>
              <a:rPr lang="en-US" sz="2400"/>
              <a:t>may be a bottleneck when more than one processor looks for work at the same time</a:t>
            </a:r>
          </a:p>
          <a:p>
            <a:r>
              <a:rPr lang="en-US" sz="2800"/>
              <a:t>Preemptive threads are unlikely to resume execution on the same processor.</a:t>
            </a:r>
          </a:p>
          <a:p>
            <a:pPr lvl="1"/>
            <a:r>
              <a:rPr lang="en-US" sz="2400"/>
              <a:t>cache use is less efficient</a:t>
            </a:r>
          </a:p>
          <a:p>
            <a:r>
              <a:rPr lang="en-US" sz="2800"/>
              <a:t>If all threads are in the global queue, all threads of a program will not gain access to the processors at the same time.</a:t>
            </a:r>
          </a:p>
          <a:p>
            <a:endParaRPr lang="en-US" sz="2800"/>
          </a:p>
        </p:txBody>
      </p:sp>
      <p:sp>
        <p:nvSpPr>
          <p:cNvPr id="2624516"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4259">
                                            <p:txEl>
                                              <p:pRg st="0" end="0"/>
                                            </p:txEl>
                                          </p:spTgt>
                                        </p:tgtEl>
                                        <p:attrNameLst>
                                          <p:attrName>style.visibility</p:attrName>
                                        </p:attrNameLst>
                                      </p:cBhvr>
                                      <p:to>
                                        <p:strVal val="visible"/>
                                      </p:to>
                                    </p:set>
                                    <p:animEffect transition="in" filter="wipe(left)">
                                      <p:cBhvr>
                                        <p:cTn id="7" dur="500"/>
                                        <p:tgtEl>
                                          <p:spTgt spid="8642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4259">
                                            <p:txEl>
                                              <p:pRg st="1" end="1"/>
                                            </p:txEl>
                                          </p:spTgt>
                                        </p:tgtEl>
                                        <p:attrNameLst>
                                          <p:attrName>style.visibility</p:attrName>
                                        </p:attrNameLst>
                                      </p:cBhvr>
                                      <p:to>
                                        <p:strVal val="visible"/>
                                      </p:to>
                                    </p:set>
                                    <p:animEffect transition="in" filter="wipe(left)">
                                      <p:cBhvr>
                                        <p:cTn id="10" dur="500"/>
                                        <p:tgtEl>
                                          <p:spTgt spid="8642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64259">
                                            <p:txEl>
                                              <p:pRg st="2" end="2"/>
                                            </p:txEl>
                                          </p:spTgt>
                                        </p:tgtEl>
                                        <p:attrNameLst>
                                          <p:attrName>style.visibility</p:attrName>
                                        </p:attrNameLst>
                                      </p:cBhvr>
                                      <p:to>
                                        <p:strVal val="visible"/>
                                      </p:to>
                                    </p:set>
                                    <p:animEffect transition="in" filter="wipe(left)">
                                      <p:cBhvr>
                                        <p:cTn id="15" dur="500"/>
                                        <p:tgtEl>
                                          <p:spTgt spid="8642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64259">
                                            <p:txEl>
                                              <p:pRg st="3" end="3"/>
                                            </p:txEl>
                                          </p:spTgt>
                                        </p:tgtEl>
                                        <p:attrNameLst>
                                          <p:attrName>style.visibility</p:attrName>
                                        </p:attrNameLst>
                                      </p:cBhvr>
                                      <p:to>
                                        <p:strVal val="visible"/>
                                      </p:to>
                                    </p:set>
                                    <p:animEffect transition="in" filter="wipe(left)">
                                      <p:cBhvr>
                                        <p:cTn id="18" dur="500"/>
                                        <p:tgtEl>
                                          <p:spTgt spid="8642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64259">
                                            <p:txEl>
                                              <p:pRg st="4" end="4"/>
                                            </p:txEl>
                                          </p:spTgt>
                                        </p:tgtEl>
                                        <p:attrNameLst>
                                          <p:attrName>style.visibility</p:attrName>
                                        </p:attrNameLst>
                                      </p:cBhvr>
                                      <p:to>
                                        <p:strVal val="visible"/>
                                      </p:to>
                                    </p:set>
                                    <p:animEffect transition="in" filter="wipe(left)">
                                      <p:cBhvr>
                                        <p:cTn id="23" dur="500"/>
                                        <p:tgtEl>
                                          <p:spTgt spid="864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13F9EBCD-A9AE-4A22-A86A-E047AB25BAFC}" type="slidenum">
              <a:rPr lang="en-US"/>
              <a:pPr/>
              <a:t>16</a:t>
            </a:fld>
            <a:endParaRPr lang="en-US"/>
          </a:p>
        </p:txBody>
      </p:sp>
      <p:sp>
        <p:nvSpPr>
          <p:cNvPr id="2626562" name="Rectangle 2"/>
          <p:cNvSpPr>
            <a:spLocks noGrp="1" noChangeArrowheads="1"/>
          </p:cNvSpPr>
          <p:nvPr>
            <p:ph type="title" idx="4294967295"/>
          </p:nvPr>
        </p:nvSpPr>
        <p:spPr>
          <a:noFill/>
        </p:spPr>
        <p:txBody>
          <a:bodyPr lIns="90488" tIns="44450" rIns="90488" bIns="44450" anchor="ctr"/>
          <a:lstStyle/>
          <a:p>
            <a:r>
              <a:rPr lang="en-US"/>
              <a:t>Gang Scheduling</a:t>
            </a:r>
          </a:p>
        </p:txBody>
      </p:sp>
      <p:sp>
        <p:nvSpPr>
          <p:cNvPr id="866307" name="Rectangle 3"/>
          <p:cNvSpPr>
            <a:spLocks noGrp="1" noChangeArrowheads="1"/>
          </p:cNvSpPr>
          <p:nvPr>
            <p:ph type="body" idx="4294967295"/>
          </p:nvPr>
        </p:nvSpPr>
        <p:spPr>
          <a:noFill/>
        </p:spPr>
        <p:txBody>
          <a:bodyPr lIns="90488" tIns="44450" rIns="90488" bIns="44450"/>
          <a:lstStyle/>
          <a:p>
            <a:pPr>
              <a:lnSpc>
                <a:spcPct val="90000"/>
              </a:lnSpc>
            </a:pPr>
            <a:r>
              <a:rPr lang="en-US" sz="2400"/>
              <a:t>Schedule related threads on processors to run at the same time.</a:t>
            </a:r>
          </a:p>
          <a:p>
            <a:pPr>
              <a:lnSpc>
                <a:spcPct val="90000"/>
              </a:lnSpc>
            </a:pPr>
            <a:r>
              <a:rPr lang="en-US" sz="2400"/>
              <a:t>Useful for applications where performance severely degrades when any part of the application is not running.</a:t>
            </a:r>
          </a:p>
          <a:p>
            <a:pPr>
              <a:lnSpc>
                <a:spcPct val="90000"/>
              </a:lnSpc>
            </a:pPr>
            <a:r>
              <a:rPr lang="en-US" sz="2400"/>
              <a:t>Threads often need to synchronize with each other.</a:t>
            </a:r>
          </a:p>
          <a:p>
            <a:pPr>
              <a:lnSpc>
                <a:spcPct val="90000"/>
              </a:lnSpc>
            </a:pPr>
            <a:r>
              <a:rPr lang="en-US" sz="2400"/>
              <a:t>Interacting threads are more likely to be running and ready to interact.</a:t>
            </a:r>
          </a:p>
          <a:p>
            <a:pPr>
              <a:lnSpc>
                <a:spcPct val="90000"/>
              </a:lnSpc>
            </a:pPr>
            <a:r>
              <a:rPr lang="en-US" sz="2400"/>
              <a:t>Less overhead since we schedule multiple processors at once.</a:t>
            </a:r>
          </a:p>
          <a:p>
            <a:pPr>
              <a:lnSpc>
                <a:spcPct val="90000"/>
              </a:lnSpc>
            </a:pPr>
            <a:r>
              <a:rPr lang="en-US" sz="2400"/>
              <a:t>Have to allocate processors.</a:t>
            </a:r>
          </a:p>
          <a:p>
            <a:pPr>
              <a:lnSpc>
                <a:spcPct val="90000"/>
              </a:lnSpc>
            </a:pPr>
            <a:endParaRPr lang="en-US" sz="2400"/>
          </a:p>
        </p:txBody>
      </p:sp>
      <p:sp>
        <p:nvSpPr>
          <p:cNvPr id="2626564"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6307">
                                            <p:txEl>
                                              <p:pRg st="0" end="0"/>
                                            </p:txEl>
                                          </p:spTgt>
                                        </p:tgtEl>
                                        <p:attrNameLst>
                                          <p:attrName>style.visibility</p:attrName>
                                        </p:attrNameLst>
                                      </p:cBhvr>
                                      <p:to>
                                        <p:strVal val="visible"/>
                                      </p:to>
                                    </p:set>
                                    <p:animEffect transition="in" filter="wipe(left)">
                                      <p:cBhvr>
                                        <p:cTn id="7" dur="500"/>
                                        <p:tgtEl>
                                          <p:spTgt spid="86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6307">
                                            <p:txEl>
                                              <p:pRg st="1" end="1"/>
                                            </p:txEl>
                                          </p:spTgt>
                                        </p:tgtEl>
                                        <p:attrNameLst>
                                          <p:attrName>style.visibility</p:attrName>
                                        </p:attrNameLst>
                                      </p:cBhvr>
                                      <p:to>
                                        <p:strVal val="visible"/>
                                      </p:to>
                                    </p:set>
                                    <p:animEffect transition="in" filter="wipe(left)">
                                      <p:cBhvr>
                                        <p:cTn id="12" dur="500"/>
                                        <p:tgtEl>
                                          <p:spTgt spid="866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6307">
                                            <p:txEl>
                                              <p:pRg st="2" end="2"/>
                                            </p:txEl>
                                          </p:spTgt>
                                        </p:tgtEl>
                                        <p:attrNameLst>
                                          <p:attrName>style.visibility</p:attrName>
                                        </p:attrNameLst>
                                      </p:cBhvr>
                                      <p:to>
                                        <p:strVal val="visible"/>
                                      </p:to>
                                    </p:set>
                                    <p:animEffect transition="in" filter="wipe(left)">
                                      <p:cBhvr>
                                        <p:cTn id="17" dur="500"/>
                                        <p:tgtEl>
                                          <p:spTgt spid="866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6307">
                                            <p:txEl>
                                              <p:pRg st="3" end="3"/>
                                            </p:txEl>
                                          </p:spTgt>
                                        </p:tgtEl>
                                        <p:attrNameLst>
                                          <p:attrName>style.visibility</p:attrName>
                                        </p:attrNameLst>
                                      </p:cBhvr>
                                      <p:to>
                                        <p:strVal val="visible"/>
                                      </p:to>
                                    </p:set>
                                    <p:animEffect transition="in" filter="wipe(left)">
                                      <p:cBhvr>
                                        <p:cTn id="22" dur="500"/>
                                        <p:tgtEl>
                                          <p:spTgt spid="866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6307">
                                            <p:txEl>
                                              <p:pRg st="4" end="4"/>
                                            </p:txEl>
                                          </p:spTgt>
                                        </p:tgtEl>
                                        <p:attrNameLst>
                                          <p:attrName>style.visibility</p:attrName>
                                        </p:attrNameLst>
                                      </p:cBhvr>
                                      <p:to>
                                        <p:strVal val="visible"/>
                                      </p:to>
                                    </p:set>
                                    <p:animEffect transition="in" filter="wipe(left)">
                                      <p:cBhvr>
                                        <p:cTn id="27" dur="500"/>
                                        <p:tgtEl>
                                          <p:spTgt spid="8663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6307">
                                            <p:txEl>
                                              <p:pRg st="5" end="5"/>
                                            </p:txEl>
                                          </p:spTgt>
                                        </p:tgtEl>
                                        <p:attrNameLst>
                                          <p:attrName>style.visibility</p:attrName>
                                        </p:attrNameLst>
                                      </p:cBhvr>
                                      <p:to>
                                        <p:strVal val="visible"/>
                                      </p:to>
                                    </p:set>
                                    <p:animEffect transition="in" filter="wipe(left)">
                                      <p:cBhvr>
                                        <p:cTn id="32" dur="500"/>
                                        <p:tgtEl>
                                          <p:spTgt spid="86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E86D54CB-99C2-4D33-AD27-0A13AD4D7FBF}" type="slidenum">
              <a:rPr lang="en-US"/>
              <a:pPr/>
              <a:t>17</a:t>
            </a:fld>
            <a:endParaRPr lang="en-US"/>
          </a:p>
        </p:txBody>
      </p:sp>
      <p:sp>
        <p:nvSpPr>
          <p:cNvPr id="2628610" name="Rectangle 2"/>
          <p:cNvSpPr>
            <a:spLocks noGrp="1" noChangeArrowheads="1"/>
          </p:cNvSpPr>
          <p:nvPr>
            <p:ph type="title" idx="4294967295"/>
          </p:nvPr>
        </p:nvSpPr>
        <p:spPr>
          <a:noFill/>
        </p:spPr>
        <p:txBody>
          <a:bodyPr lIns="92075" tIns="46038" rIns="92075" bIns="46038"/>
          <a:lstStyle/>
          <a:p>
            <a:r>
              <a:rPr lang="en-US"/>
              <a:t>Dedicated Processor Assignment</a:t>
            </a:r>
          </a:p>
        </p:txBody>
      </p:sp>
      <p:sp>
        <p:nvSpPr>
          <p:cNvPr id="868355" name="Rectangle 3"/>
          <p:cNvSpPr>
            <a:spLocks noGrp="1" noChangeArrowheads="1"/>
          </p:cNvSpPr>
          <p:nvPr>
            <p:ph type="body" idx="4294967295"/>
          </p:nvPr>
        </p:nvSpPr>
        <p:spPr>
          <a:xfrm>
            <a:off x="457200" y="1416050"/>
            <a:ext cx="8340725" cy="4714875"/>
          </a:xfrm>
          <a:noFill/>
        </p:spPr>
        <p:txBody>
          <a:bodyPr lIns="92075" tIns="46038" rIns="92075" bIns="46038"/>
          <a:lstStyle/>
          <a:p>
            <a:r>
              <a:rPr lang="en-US" sz="2800"/>
              <a:t>When application is scheduled, its threads are assigned to a processor.</a:t>
            </a:r>
          </a:p>
          <a:p>
            <a:r>
              <a:rPr lang="en-US" sz="2800"/>
              <a:t>Advantage: </a:t>
            </a:r>
          </a:p>
          <a:p>
            <a:pPr lvl="1"/>
            <a:r>
              <a:rPr lang="en-US" sz="2400"/>
              <a:t>Avoids process switching</a:t>
            </a:r>
          </a:p>
          <a:p>
            <a:r>
              <a:rPr lang="en-US" sz="2800"/>
              <a:t>Disadvantage: </a:t>
            </a:r>
          </a:p>
          <a:p>
            <a:pPr lvl="1"/>
            <a:r>
              <a:rPr lang="en-US" sz="2400"/>
              <a:t>Some processors may be idle</a:t>
            </a:r>
          </a:p>
          <a:p>
            <a:r>
              <a:rPr lang="en-US" sz="2800"/>
              <a:t>Works best when the number of threads equals the number of processors.</a:t>
            </a:r>
          </a:p>
        </p:txBody>
      </p:sp>
      <p:sp>
        <p:nvSpPr>
          <p:cNvPr id="2628612"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8355">
                                            <p:txEl>
                                              <p:pRg st="0" end="0"/>
                                            </p:txEl>
                                          </p:spTgt>
                                        </p:tgtEl>
                                        <p:attrNameLst>
                                          <p:attrName>style.visibility</p:attrName>
                                        </p:attrNameLst>
                                      </p:cBhvr>
                                      <p:to>
                                        <p:strVal val="visible"/>
                                      </p:to>
                                    </p:set>
                                    <p:animEffect transition="in" filter="wipe(left)">
                                      <p:cBhvr>
                                        <p:cTn id="7" dur="500"/>
                                        <p:tgtEl>
                                          <p:spTgt spid="86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8355">
                                            <p:txEl>
                                              <p:pRg st="1" end="1"/>
                                            </p:txEl>
                                          </p:spTgt>
                                        </p:tgtEl>
                                        <p:attrNameLst>
                                          <p:attrName>style.visibility</p:attrName>
                                        </p:attrNameLst>
                                      </p:cBhvr>
                                      <p:to>
                                        <p:strVal val="visible"/>
                                      </p:to>
                                    </p:set>
                                    <p:animEffect transition="in" filter="wipe(left)">
                                      <p:cBhvr>
                                        <p:cTn id="12" dur="500"/>
                                        <p:tgtEl>
                                          <p:spTgt spid="86835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68355">
                                            <p:txEl>
                                              <p:pRg st="2" end="2"/>
                                            </p:txEl>
                                          </p:spTgt>
                                        </p:tgtEl>
                                        <p:attrNameLst>
                                          <p:attrName>style.visibility</p:attrName>
                                        </p:attrNameLst>
                                      </p:cBhvr>
                                      <p:to>
                                        <p:strVal val="visible"/>
                                      </p:to>
                                    </p:set>
                                    <p:animEffect transition="in" filter="wipe(left)">
                                      <p:cBhvr>
                                        <p:cTn id="15" dur="500"/>
                                        <p:tgtEl>
                                          <p:spTgt spid="86835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8355">
                                            <p:txEl>
                                              <p:pRg st="3" end="3"/>
                                            </p:txEl>
                                          </p:spTgt>
                                        </p:tgtEl>
                                        <p:attrNameLst>
                                          <p:attrName>style.visibility</p:attrName>
                                        </p:attrNameLst>
                                      </p:cBhvr>
                                      <p:to>
                                        <p:strVal val="visible"/>
                                      </p:to>
                                    </p:set>
                                    <p:animEffect transition="in" filter="wipe(left)">
                                      <p:cBhvr>
                                        <p:cTn id="20" dur="500"/>
                                        <p:tgtEl>
                                          <p:spTgt spid="86835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68355">
                                            <p:txEl>
                                              <p:pRg st="4" end="4"/>
                                            </p:txEl>
                                          </p:spTgt>
                                        </p:tgtEl>
                                        <p:attrNameLst>
                                          <p:attrName>style.visibility</p:attrName>
                                        </p:attrNameLst>
                                      </p:cBhvr>
                                      <p:to>
                                        <p:strVal val="visible"/>
                                      </p:to>
                                    </p:set>
                                    <p:animEffect transition="in" filter="wipe(left)">
                                      <p:cBhvr>
                                        <p:cTn id="23" dur="500"/>
                                        <p:tgtEl>
                                          <p:spTgt spid="86835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68355">
                                            <p:txEl>
                                              <p:pRg st="5" end="5"/>
                                            </p:txEl>
                                          </p:spTgt>
                                        </p:tgtEl>
                                        <p:attrNameLst>
                                          <p:attrName>style.visibility</p:attrName>
                                        </p:attrNameLst>
                                      </p:cBhvr>
                                      <p:to>
                                        <p:strVal val="visible"/>
                                      </p:to>
                                    </p:set>
                                    <p:animEffect transition="in" filter="wipe(left)">
                                      <p:cBhvr>
                                        <p:cTn id="28" dur="500"/>
                                        <p:tgtEl>
                                          <p:spTgt spid="86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B7ED3A8F-D3FF-4206-A494-87355BBFE25A}" type="slidenum">
              <a:rPr lang="en-US"/>
              <a:pPr/>
              <a:t>18</a:t>
            </a:fld>
            <a:endParaRPr lang="en-US"/>
          </a:p>
        </p:txBody>
      </p:sp>
      <p:sp>
        <p:nvSpPr>
          <p:cNvPr id="2630658" name="Rectangle 2"/>
          <p:cNvSpPr>
            <a:spLocks noGrp="1" noChangeArrowheads="1"/>
          </p:cNvSpPr>
          <p:nvPr>
            <p:ph type="title" idx="4294967295"/>
          </p:nvPr>
        </p:nvSpPr>
        <p:spPr>
          <a:xfrm>
            <a:off x="1150938" y="309563"/>
            <a:ext cx="5667375" cy="750887"/>
          </a:xfrm>
          <a:noFill/>
        </p:spPr>
        <p:txBody>
          <a:bodyPr lIns="92075" tIns="46038" rIns="92075" bIns="46038"/>
          <a:lstStyle/>
          <a:p>
            <a:r>
              <a:rPr lang="en-US"/>
              <a:t>Dynamic Scheduling</a:t>
            </a:r>
          </a:p>
        </p:txBody>
      </p:sp>
      <p:sp>
        <p:nvSpPr>
          <p:cNvPr id="870403" name="Rectangle 3"/>
          <p:cNvSpPr>
            <a:spLocks noGrp="1" noChangeArrowheads="1"/>
          </p:cNvSpPr>
          <p:nvPr>
            <p:ph type="body" idx="4294967295"/>
          </p:nvPr>
        </p:nvSpPr>
        <p:spPr>
          <a:xfrm>
            <a:off x="385763" y="1263650"/>
            <a:ext cx="8280400" cy="4740275"/>
          </a:xfrm>
          <a:noFill/>
        </p:spPr>
        <p:txBody>
          <a:bodyPr lIns="92075" tIns="46038" rIns="92075" bIns="46038"/>
          <a:lstStyle/>
          <a:p>
            <a:r>
              <a:rPr lang="en-US" sz="2800"/>
              <a:t>Number of threads in a process are altered dynamically by the application.</a:t>
            </a:r>
          </a:p>
          <a:p>
            <a:r>
              <a:rPr lang="en-US" sz="2800"/>
              <a:t>Operating system adjusts the load to improve use.</a:t>
            </a:r>
          </a:p>
          <a:p>
            <a:pPr lvl="1"/>
            <a:r>
              <a:rPr lang="en-US" sz="2400"/>
              <a:t>assign idle processors</a:t>
            </a:r>
          </a:p>
          <a:p>
            <a:pPr lvl="1"/>
            <a:r>
              <a:rPr lang="en-US" sz="2400"/>
              <a:t>new arrivals may be assigned to a processor that is used by a job currently using more than one processor</a:t>
            </a:r>
          </a:p>
          <a:p>
            <a:pPr lvl="1"/>
            <a:r>
              <a:rPr lang="en-US" sz="2400"/>
              <a:t>hold request until processor is available</a:t>
            </a:r>
          </a:p>
          <a:p>
            <a:pPr lvl="1"/>
            <a:r>
              <a:rPr lang="en-US" sz="2400"/>
              <a:t>new arrivals will be given a processor before existing running applications</a:t>
            </a:r>
          </a:p>
        </p:txBody>
      </p:sp>
      <p:sp>
        <p:nvSpPr>
          <p:cNvPr id="2630660"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03">
                                            <p:txEl>
                                              <p:pRg st="0" end="0"/>
                                            </p:txEl>
                                          </p:spTgt>
                                        </p:tgtEl>
                                        <p:attrNameLst>
                                          <p:attrName>style.visibility</p:attrName>
                                        </p:attrNameLst>
                                      </p:cBhvr>
                                      <p:to>
                                        <p:strVal val="visible"/>
                                      </p:to>
                                    </p:set>
                                    <p:animEffect transition="in" filter="wipe(left)">
                                      <p:cBhvr>
                                        <p:cTn id="7" dur="500"/>
                                        <p:tgtEl>
                                          <p:spTgt spid="870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03">
                                            <p:txEl>
                                              <p:pRg st="1" end="1"/>
                                            </p:txEl>
                                          </p:spTgt>
                                        </p:tgtEl>
                                        <p:attrNameLst>
                                          <p:attrName>style.visibility</p:attrName>
                                        </p:attrNameLst>
                                      </p:cBhvr>
                                      <p:to>
                                        <p:strVal val="visible"/>
                                      </p:to>
                                    </p:set>
                                    <p:animEffect transition="in" filter="wipe(left)">
                                      <p:cBhvr>
                                        <p:cTn id="12" dur="500"/>
                                        <p:tgtEl>
                                          <p:spTgt spid="870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03">
                                            <p:txEl>
                                              <p:pRg st="2" end="2"/>
                                            </p:txEl>
                                          </p:spTgt>
                                        </p:tgtEl>
                                        <p:attrNameLst>
                                          <p:attrName>style.visibility</p:attrName>
                                        </p:attrNameLst>
                                      </p:cBhvr>
                                      <p:to>
                                        <p:strVal val="visible"/>
                                      </p:to>
                                    </p:set>
                                    <p:animEffect transition="in" filter="wipe(left)">
                                      <p:cBhvr>
                                        <p:cTn id="17" dur="500"/>
                                        <p:tgtEl>
                                          <p:spTgt spid="870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03">
                                            <p:txEl>
                                              <p:pRg st="3" end="3"/>
                                            </p:txEl>
                                          </p:spTgt>
                                        </p:tgtEl>
                                        <p:attrNameLst>
                                          <p:attrName>style.visibility</p:attrName>
                                        </p:attrNameLst>
                                      </p:cBhvr>
                                      <p:to>
                                        <p:strVal val="visible"/>
                                      </p:to>
                                    </p:set>
                                    <p:animEffect transition="in" filter="wipe(left)">
                                      <p:cBhvr>
                                        <p:cTn id="22" dur="500"/>
                                        <p:tgtEl>
                                          <p:spTgt spid="870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403">
                                            <p:txEl>
                                              <p:pRg st="4" end="4"/>
                                            </p:txEl>
                                          </p:spTgt>
                                        </p:tgtEl>
                                        <p:attrNameLst>
                                          <p:attrName>style.visibility</p:attrName>
                                        </p:attrNameLst>
                                      </p:cBhvr>
                                      <p:to>
                                        <p:strVal val="visible"/>
                                      </p:to>
                                    </p:set>
                                    <p:animEffect transition="in" filter="wipe(left)">
                                      <p:cBhvr>
                                        <p:cTn id="27" dur="500"/>
                                        <p:tgtEl>
                                          <p:spTgt spid="8704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03">
                                            <p:txEl>
                                              <p:pRg st="5" end="5"/>
                                            </p:txEl>
                                          </p:spTgt>
                                        </p:tgtEl>
                                        <p:attrNameLst>
                                          <p:attrName>style.visibility</p:attrName>
                                        </p:attrNameLst>
                                      </p:cBhvr>
                                      <p:to>
                                        <p:strVal val="visible"/>
                                      </p:to>
                                    </p:set>
                                    <p:animEffect transition="in" filter="wipe(left)">
                                      <p:cBhvr>
                                        <p:cTn id="32" dur="500"/>
                                        <p:tgtEl>
                                          <p:spTgt spid="87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2708" name="Rectangle 4"/>
          <p:cNvSpPr>
            <a:spLocks noGrp="1" noChangeArrowheads="1"/>
          </p:cNvSpPr>
          <p:nvPr>
            <p:ph type="ctrTitle"/>
          </p:nvPr>
        </p:nvSpPr>
        <p:spPr/>
        <p:txBody>
          <a:bodyPr/>
          <a:lstStyle/>
          <a:p>
            <a:r>
              <a:rPr lang="en-US"/>
              <a:t>Real-Time Scheduling</a:t>
            </a:r>
          </a:p>
        </p:txBody>
      </p:sp>
      <p:sp>
        <p:nvSpPr>
          <p:cNvPr id="2632709" name="Rectangle 5"/>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3B3817C7-F83A-4EB2-ADFE-7A94E32CFDD5}" type="slidenum">
              <a:rPr lang="en-US"/>
              <a:pPr/>
              <a:t>2</a:t>
            </a:fld>
            <a:endParaRPr lang="en-US"/>
          </a:p>
        </p:txBody>
      </p:sp>
      <p:sp>
        <p:nvSpPr>
          <p:cNvPr id="2603010" name="Rectangle 4"/>
          <p:cNvSpPr>
            <a:spLocks noGrp="1" noChangeArrowheads="1"/>
          </p:cNvSpPr>
          <p:nvPr>
            <p:ph type="title" idx="4294967295"/>
          </p:nvPr>
        </p:nvSpPr>
        <p:spPr>
          <a:xfrm>
            <a:off x="1192213" y="266700"/>
            <a:ext cx="7802562" cy="790575"/>
          </a:xfrm>
          <a:noFill/>
        </p:spPr>
        <p:txBody>
          <a:bodyPr lIns="92075" tIns="46038" rIns="92075" bIns="46038"/>
          <a:lstStyle/>
          <a:p>
            <a:r>
              <a:rPr lang="en-US"/>
              <a:t>Classifications of Multiprocessors</a:t>
            </a:r>
          </a:p>
        </p:txBody>
      </p:sp>
      <p:sp>
        <p:nvSpPr>
          <p:cNvPr id="916485" name="Rectangle 5"/>
          <p:cNvSpPr>
            <a:spLocks noGrp="1" noChangeArrowheads="1"/>
          </p:cNvSpPr>
          <p:nvPr>
            <p:ph type="body" idx="4294967295"/>
          </p:nvPr>
        </p:nvSpPr>
        <p:spPr>
          <a:noFill/>
        </p:spPr>
        <p:txBody>
          <a:bodyPr lIns="92075" tIns="46038" rIns="92075" bIns="46038"/>
          <a:lstStyle/>
          <a:p>
            <a:r>
              <a:rPr lang="en-US"/>
              <a:t>Loosely coupled multiprocessor.</a:t>
            </a:r>
          </a:p>
          <a:p>
            <a:pPr lvl="1"/>
            <a:r>
              <a:rPr lang="en-US"/>
              <a:t>each processor has its own memory and I/O channels</a:t>
            </a:r>
          </a:p>
          <a:p>
            <a:r>
              <a:rPr lang="en-US"/>
              <a:t>Functionally specialized processors.</a:t>
            </a:r>
          </a:p>
          <a:p>
            <a:pPr lvl="1"/>
            <a:r>
              <a:rPr lang="en-US"/>
              <a:t>such as I/O processor</a:t>
            </a:r>
          </a:p>
          <a:p>
            <a:pPr lvl="1"/>
            <a:r>
              <a:rPr lang="en-US"/>
              <a:t>controlled by a master processor</a:t>
            </a:r>
          </a:p>
          <a:p>
            <a:r>
              <a:rPr lang="en-US"/>
              <a:t>Tightly coupled multiprocessing.</a:t>
            </a:r>
          </a:p>
          <a:p>
            <a:pPr lvl="1"/>
            <a:r>
              <a:rPr lang="en-US"/>
              <a:t>processors share main memory </a:t>
            </a:r>
          </a:p>
          <a:p>
            <a:pPr lvl="1"/>
            <a:r>
              <a:rPr lang="en-US"/>
              <a:t>controlled by operating system</a:t>
            </a:r>
          </a:p>
        </p:txBody>
      </p:sp>
      <p:sp>
        <p:nvSpPr>
          <p:cNvPr id="2603012" name="Rectangle 6"/>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Multiprocessors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6485">
                                            <p:txEl>
                                              <p:pRg st="0" end="0"/>
                                            </p:txEl>
                                          </p:spTgt>
                                        </p:tgtEl>
                                        <p:attrNameLst>
                                          <p:attrName>style.visibility</p:attrName>
                                        </p:attrNameLst>
                                      </p:cBhvr>
                                      <p:to>
                                        <p:strVal val="visible"/>
                                      </p:to>
                                    </p:set>
                                    <p:animEffect transition="in" filter="wipe(left)">
                                      <p:cBhvr>
                                        <p:cTn id="7" dur="500"/>
                                        <p:tgtEl>
                                          <p:spTgt spid="91648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6485">
                                            <p:txEl>
                                              <p:pRg st="1" end="1"/>
                                            </p:txEl>
                                          </p:spTgt>
                                        </p:tgtEl>
                                        <p:attrNameLst>
                                          <p:attrName>style.visibility</p:attrName>
                                        </p:attrNameLst>
                                      </p:cBhvr>
                                      <p:to>
                                        <p:strVal val="visible"/>
                                      </p:to>
                                    </p:set>
                                    <p:animEffect transition="in" filter="wipe(left)">
                                      <p:cBhvr>
                                        <p:cTn id="10" dur="500"/>
                                        <p:tgtEl>
                                          <p:spTgt spid="91648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16485">
                                            <p:txEl>
                                              <p:pRg st="2" end="2"/>
                                            </p:txEl>
                                          </p:spTgt>
                                        </p:tgtEl>
                                        <p:attrNameLst>
                                          <p:attrName>style.visibility</p:attrName>
                                        </p:attrNameLst>
                                      </p:cBhvr>
                                      <p:to>
                                        <p:strVal val="visible"/>
                                      </p:to>
                                    </p:set>
                                    <p:animEffect transition="in" filter="wipe(left)">
                                      <p:cBhvr>
                                        <p:cTn id="15" dur="500"/>
                                        <p:tgtEl>
                                          <p:spTgt spid="91648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16485">
                                            <p:txEl>
                                              <p:pRg st="3" end="3"/>
                                            </p:txEl>
                                          </p:spTgt>
                                        </p:tgtEl>
                                        <p:attrNameLst>
                                          <p:attrName>style.visibility</p:attrName>
                                        </p:attrNameLst>
                                      </p:cBhvr>
                                      <p:to>
                                        <p:strVal val="visible"/>
                                      </p:to>
                                    </p:set>
                                    <p:animEffect transition="in" filter="wipe(left)">
                                      <p:cBhvr>
                                        <p:cTn id="18" dur="500"/>
                                        <p:tgtEl>
                                          <p:spTgt spid="91648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16485">
                                            <p:txEl>
                                              <p:pRg st="4" end="4"/>
                                            </p:txEl>
                                          </p:spTgt>
                                        </p:tgtEl>
                                        <p:attrNameLst>
                                          <p:attrName>style.visibility</p:attrName>
                                        </p:attrNameLst>
                                      </p:cBhvr>
                                      <p:to>
                                        <p:strVal val="visible"/>
                                      </p:to>
                                    </p:set>
                                    <p:animEffect transition="in" filter="wipe(left)">
                                      <p:cBhvr>
                                        <p:cTn id="21" dur="500"/>
                                        <p:tgtEl>
                                          <p:spTgt spid="91648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16485">
                                            <p:txEl>
                                              <p:pRg st="5" end="5"/>
                                            </p:txEl>
                                          </p:spTgt>
                                        </p:tgtEl>
                                        <p:attrNameLst>
                                          <p:attrName>style.visibility</p:attrName>
                                        </p:attrNameLst>
                                      </p:cBhvr>
                                      <p:to>
                                        <p:strVal val="visible"/>
                                      </p:to>
                                    </p:set>
                                    <p:animEffect transition="in" filter="wipe(left)">
                                      <p:cBhvr>
                                        <p:cTn id="26" dur="500"/>
                                        <p:tgtEl>
                                          <p:spTgt spid="91648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16485">
                                            <p:txEl>
                                              <p:pRg st="6" end="6"/>
                                            </p:txEl>
                                          </p:spTgt>
                                        </p:tgtEl>
                                        <p:attrNameLst>
                                          <p:attrName>style.visibility</p:attrName>
                                        </p:attrNameLst>
                                      </p:cBhvr>
                                      <p:to>
                                        <p:strVal val="visible"/>
                                      </p:to>
                                    </p:set>
                                    <p:animEffect transition="in" filter="wipe(left)">
                                      <p:cBhvr>
                                        <p:cTn id="29" dur="500"/>
                                        <p:tgtEl>
                                          <p:spTgt spid="91648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16485">
                                            <p:txEl>
                                              <p:pRg st="7" end="7"/>
                                            </p:txEl>
                                          </p:spTgt>
                                        </p:tgtEl>
                                        <p:attrNameLst>
                                          <p:attrName>style.visibility</p:attrName>
                                        </p:attrNameLst>
                                      </p:cBhvr>
                                      <p:to>
                                        <p:strVal val="visible"/>
                                      </p:to>
                                    </p:set>
                                    <p:animEffect transition="in" filter="wipe(left)">
                                      <p:cBhvr>
                                        <p:cTn id="32" dur="500"/>
                                        <p:tgtEl>
                                          <p:spTgt spid="9164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a:t>BYU CS 345</a:t>
            </a:r>
          </a:p>
        </p:txBody>
      </p:sp>
      <p:sp>
        <p:nvSpPr>
          <p:cNvPr id="7" name="Footer Placeholder 2"/>
          <p:cNvSpPr>
            <a:spLocks noGrp="1"/>
          </p:cNvSpPr>
          <p:nvPr>
            <p:ph type="ftr" sz="quarter" idx="11"/>
          </p:nvPr>
        </p:nvSpPr>
        <p:spPr/>
        <p:txBody>
          <a:bodyPr/>
          <a:lstStyle/>
          <a:p>
            <a:r>
              <a:rPr lang="en-US"/>
              <a:t>Chapter 10 - Multiprocessor and Read-Time Scheduling</a:t>
            </a:r>
          </a:p>
        </p:txBody>
      </p:sp>
      <p:sp>
        <p:nvSpPr>
          <p:cNvPr id="8" name="Slide Number Placeholder 3"/>
          <p:cNvSpPr>
            <a:spLocks noGrp="1"/>
          </p:cNvSpPr>
          <p:nvPr>
            <p:ph type="sldNum" sz="quarter" idx="12"/>
          </p:nvPr>
        </p:nvSpPr>
        <p:spPr/>
        <p:txBody>
          <a:bodyPr/>
          <a:lstStyle/>
          <a:p>
            <a:fld id="{F5FE2A0F-BF8E-4568-A4CD-F6A8FB2C8C90}" type="slidenum">
              <a:rPr lang="en-US"/>
              <a:pPr/>
              <a:t>20</a:t>
            </a:fld>
            <a:endParaRPr lang="en-US"/>
          </a:p>
        </p:txBody>
      </p:sp>
      <p:sp>
        <p:nvSpPr>
          <p:cNvPr id="2477061" name="Rectangle 2"/>
          <p:cNvSpPr>
            <a:spLocks noGrp="1" noChangeArrowheads="1"/>
          </p:cNvSpPr>
          <p:nvPr>
            <p:ph type="title" idx="4294967295"/>
          </p:nvPr>
        </p:nvSpPr>
        <p:spPr>
          <a:xfrm>
            <a:off x="1217613" y="290513"/>
            <a:ext cx="6154737" cy="769937"/>
          </a:xfrm>
          <a:noFill/>
        </p:spPr>
        <p:txBody>
          <a:bodyPr lIns="92075" tIns="46038" rIns="92075" bIns="46038"/>
          <a:lstStyle/>
          <a:p>
            <a:r>
              <a:rPr lang="en-US"/>
              <a:t>Real-Time Systems</a:t>
            </a:r>
          </a:p>
        </p:txBody>
      </p:sp>
      <p:sp>
        <p:nvSpPr>
          <p:cNvPr id="872451" name="Rectangle 3"/>
          <p:cNvSpPr>
            <a:spLocks noGrp="1" noChangeArrowheads="1"/>
          </p:cNvSpPr>
          <p:nvPr>
            <p:ph type="body" idx="4294967295"/>
          </p:nvPr>
        </p:nvSpPr>
        <p:spPr>
          <a:xfrm>
            <a:off x="457200" y="1447800"/>
            <a:ext cx="8329613" cy="4648200"/>
          </a:xfrm>
          <a:noFill/>
        </p:spPr>
        <p:txBody>
          <a:bodyPr lIns="92075" tIns="46038" rIns="92075" bIns="46038"/>
          <a:lstStyle/>
          <a:p>
            <a:pPr>
              <a:lnSpc>
                <a:spcPct val="90000"/>
              </a:lnSpc>
            </a:pPr>
            <a:r>
              <a:rPr lang="en-US" sz="2800"/>
              <a:t>Correctness of the system depends not only on the logical result of the computation but also on the time at which the results are produced.</a:t>
            </a:r>
          </a:p>
          <a:p>
            <a:pPr>
              <a:lnSpc>
                <a:spcPct val="90000"/>
              </a:lnSpc>
            </a:pPr>
            <a:r>
              <a:rPr lang="en-US" sz="2800"/>
              <a:t>Tasks or processes attempt to control or react to events that take place in the outside world.</a:t>
            </a:r>
          </a:p>
          <a:p>
            <a:pPr>
              <a:lnSpc>
                <a:spcPct val="90000"/>
              </a:lnSpc>
            </a:pPr>
            <a:r>
              <a:rPr lang="en-US" sz="2800"/>
              <a:t>These events occur in “real time” and process must be able to keep up with them.</a:t>
            </a:r>
          </a:p>
          <a:p>
            <a:pPr>
              <a:lnSpc>
                <a:spcPct val="90000"/>
              </a:lnSpc>
            </a:pPr>
            <a:r>
              <a:rPr lang="en-US" sz="2800"/>
              <a:t>Require results be produced before specified deadlines.</a:t>
            </a:r>
          </a:p>
        </p:txBody>
      </p:sp>
      <p:sp>
        <p:nvSpPr>
          <p:cNvPr id="2477063"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a:t>
            </a:r>
          </a:p>
        </p:txBody>
      </p:sp>
      <p:pic>
        <p:nvPicPr>
          <p:cNvPr id="2477064" name="Picture 5" descr="real time ev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925" y="369888"/>
            <a:ext cx="2049463"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wipe(left)">
                                      <p:cBhvr>
                                        <p:cTn id="7" dur="500"/>
                                        <p:tgtEl>
                                          <p:spTgt spid="87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wipe(left)">
                                      <p:cBhvr>
                                        <p:cTn id="12" dur="500"/>
                                        <p:tgtEl>
                                          <p:spTgt spid="87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wipe(left)">
                                      <p:cBhvr>
                                        <p:cTn id="17" dur="500"/>
                                        <p:tgtEl>
                                          <p:spTgt spid="87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2451">
                                            <p:txEl>
                                              <p:pRg st="3" end="3"/>
                                            </p:txEl>
                                          </p:spTgt>
                                        </p:tgtEl>
                                        <p:attrNameLst>
                                          <p:attrName>style.visibility</p:attrName>
                                        </p:attrNameLst>
                                      </p:cBhvr>
                                      <p:to>
                                        <p:strVal val="visible"/>
                                      </p:to>
                                    </p:set>
                                    <p:animEffect transition="in" filter="wipe(left)">
                                      <p:cBhvr>
                                        <p:cTn id="22" dur="500"/>
                                        <p:tgtEl>
                                          <p:spTgt spid="872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Date Placeholder 1"/>
          <p:cNvSpPr>
            <a:spLocks noGrp="1"/>
          </p:cNvSpPr>
          <p:nvPr>
            <p:ph type="dt" sz="half" idx="10"/>
          </p:nvPr>
        </p:nvSpPr>
        <p:spPr/>
        <p:txBody>
          <a:bodyPr/>
          <a:lstStyle/>
          <a:p>
            <a:r>
              <a:rPr lang="en-US"/>
              <a:t>BYU CS 345</a:t>
            </a:r>
          </a:p>
        </p:txBody>
      </p:sp>
      <p:sp>
        <p:nvSpPr>
          <p:cNvPr id="39" name="Footer Placeholder 2"/>
          <p:cNvSpPr>
            <a:spLocks noGrp="1"/>
          </p:cNvSpPr>
          <p:nvPr>
            <p:ph type="ftr" sz="quarter" idx="11"/>
          </p:nvPr>
        </p:nvSpPr>
        <p:spPr/>
        <p:txBody>
          <a:bodyPr/>
          <a:lstStyle/>
          <a:p>
            <a:r>
              <a:rPr lang="en-US"/>
              <a:t>Chapter 10 - Multiprocessor and Read-Time Scheduling</a:t>
            </a:r>
          </a:p>
        </p:txBody>
      </p:sp>
      <p:sp>
        <p:nvSpPr>
          <p:cNvPr id="40" name="Slide Number Placeholder 3"/>
          <p:cNvSpPr>
            <a:spLocks noGrp="1"/>
          </p:cNvSpPr>
          <p:nvPr>
            <p:ph type="sldNum" sz="quarter" idx="12"/>
          </p:nvPr>
        </p:nvSpPr>
        <p:spPr/>
        <p:txBody>
          <a:bodyPr/>
          <a:lstStyle/>
          <a:p>
            <a:fld id="{928D4121-42C5-4865-894C-934C91F9E37B}" type="slidenum">
              <a:rPr lang="en-US"/>
              <a:pPr/>
              <a:t>21</a:t>
            </a:fld>
            <a:endParaRPr lang="en-US"/>
          </a:p>
        </p:txBody>
      </p:sp>
      <p:sp>
        <p:nvSpPr>
          <p:cNvPr id="2479109" name="Rectangle 2"/>
          <p:cNvSpPr>
            <a:spLocks noGrp="1" noChangeArrowheads="1"/>
          </p:cNvSpPr>
          <p:nvPr>
            <p:ph type="title" idx="4294967295"/>
          </p:nvPr>
        </p:nvSpPr>
        <p:spPr>
          <a:xfrm>
            <a:off x="1227138" y="290513"/>
            <a:ext cx="6650037" cy="779462"/>
          </a:xfrm>
          <a:noFill/>
        </p:spPr>
        <p:txBody>
          <a:bodyPr lIns="90488" tIns="44450" rIns="90488" bIns="44450"/>
          <a:lstStyle/>
          <a:p>
            <a:r>
              <a:rPr lang="en-US"/>
              <a:t>Real-Time Systems</a:t>
            </a:r>
          </a:p>
        </p:txBody>
      </p:sp>
      <p:sp>
        <p:nvSpPr>
          <p:cNvPr id="874499" name="Rectangle 3"/>
          <p:cNvSpPr>
            <a:spLocks noGrp="1" noChangeArrowheads="1"/>
          </p:cNvSpPr>
          <p:nvPr>
            <p:ph type="body" idx="4294967295"/>
          </p:nvPr>
        </p:nvSpPr>
        <p:spPr>
          <a:xfrm>
            <a:off x="463550" y="1417638"/>
            <a:ext cx="8356600" cy="2959100"/>
          </a:xfrm>
          <a:noFill/>
        </p:spPr>
        <p:txBody>
          <a:bodyPr lIns="90488" tIns="44450" rIns="90488" bIns="44450"/>
          <a:lstStyle/>
          <a:p>
            <a:r>
              <a:rPr lang="en-US" sz="2400"/>
              <a:t>Very common in embedded systems – a computing device whose presence is not obvious</a:t>
            </a:r>
          </a:p>
          <a:p>
            <a:pPr lvl="1"/>
            <a:r>
              <a:rPr lang="en-US" sz="2000" i="1"/>
              <a:t>Hard real-time</a:t>
            </a:r>
            <a:r>
              <a:rPr lang="en-US" sz="2000"/>
              <a:t>: missed deadlines result in damage or death</a:t>
            </a:r>
          </a:p>
          <a:p>
            <a:pPr lvl="2"/>
            <a:r>
              <a:rPr lang="en-US" sz="2000"/>
              <a:t>safety-critical systems</a:t>
            </a:r>
          </a:p>
          <a:p>
            <a:pPr lvl="1"/>
            <a:r>
              <a:rPr lang="en-US" sz="2400" i="1"/>
              <a:t>Soft real-time</a:t>
            </a:r>
            <a:r>
              <a:rPr lang="en-US" sz="2400"/>
              <a:t>: missed deadlines may result in lower performance, but can be tolerated</a:t>
            </a:r>
          </a:p>
          <a:p>
            <a:pPr lvl="2"/>
            <a:r>
              <a:rPr lang="en-US" sz="2000"/>
              <a:t>most real-time systems are soft real-time</a:t>
            </a:r>
          </a:p>
        </p:txBody>
      </p:sp>
      <p:sp>
        <p:nvSpPr>
          <p:cNvPr id="2479111"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a:t>
            </a:r>
          </a:p>
        </p:txBody>
      </p:sp>
      <p:grpSp>
        <p:nvGrpSpPr>
          <p:cNvPr id="2" name="Group 102"/>
          <p:cNvGrpSpPr>
            <a:grpSpLocks/>
          </p:cNvGrpSpPr>
          <p:nvPr/>
        </p:nvGrpSpPr>
        <p:grpSpPr bwMode="auto">
          <a:xfrm>
            <a:off x="457200" y="4254500"/>
            <a:ext cx="8402638" cy="1963738"/>
            <a:chOff x="288" y="2680"/>
            <a:chExt cx="5293" cy="1237"/>
          </a:xfrm>
        </p:grpSpPr>
        <p:sp>
          <p:nvSpPr>
            <p:cNvPr id="2479113" name="Rectangle 6"/>
            <p:cNvSpPr>
              <a:spLocks noChangeArrowheads="1"/>
            </p:cNvSpPr>
            <p:nvPr/>
          </p:nvSpPr>
          <p:spPr bwMode="auto">
            <a:xfrm>
              <a:off x="288" y="2680"/>
              <a:ext cx="28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50000"/>
                </a:spcBef>
                <a:buClr>
                  <a:srgbClr val="0000CC"/>
                </a:buClr>
                <a:buFont typeface="Wingdings" pitchFamily="2" charset="2"/>
                <a:buChar char="§"/>
              </a:pPr>
              <a:r>
                <a:rPr lang="en-US" sz="2800">
                  <a:solidFill>
                    <a:schemeClr val="bg2"/>
                  </a:solidFill>
                  <a:latin typeface="Times New Roman" pitchFamily="18" charset="0"/>
                </a:rPr>
                <a:t>Examples:  Hard or Soft?</a:t>
              </a:r>
              <a:endParaRPr lang="en-US">
                <a:solidFill>
                  <a:schemeClr val="bg2"/>
                </a:solidFill>
                <a:latin typeface="Times New Roman" pitchFamily="18" charset="0"/>
              </a:endParaRPr>
            </a:p>
          </p:txBody>
        </p:sp>
        <p:sp>
          <p:nvSpPr>
            <p:cNvPr id="2479114" name="Rectangle 57"/>
            <p:cNvSpPr>
              <a:spLocks noChangeArrowheads="1"/>
            </p:cNvSpPr>
            <p:nvPr/>
          </p:nvSpPr>
          <p:spPr bwMode="auto">
            <a:xfrm>
              <a:off x="536" y="3735"/>
              <a:ext cx="15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Radiation treatment</a:t>
              </a:r>
            </a:p>
          </p:txBody>
        </p:sp>
        <p:sp>
          <p:nvSpPr>
            <p:cNvPr id="2479115" name="Rectangle 55"/>
            <p:cNvSpPr>
              <a:spLocks noChangeArrowheads="1"/>
            </p:cNvSpPr>
            <p:nvPr/>
          </p:nvSpPr>
          <p:spPr bwMode="auto">
            <a:xfrm>
              <a:off x="536" y="3553"/>
              <a:ext cx="15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Wristwatch</a:t>
              </a:r>
            </a:p>
          </p:txBody>
        </p:sp>
        <p:sp>
          <p:nvSpPr>
            <p:cNvPr id="2479116" name="Rectangle 53"/>
            <p:cNvSpPr>
              <a:spLocks noChangeArrowheads="1"/>
            </p:cNvSpPr>
            <p:nvPr/>
          </p:nvSpPr>
          <p:spPr bwMode="auto">
            <a:xfrm>
              <a:off x="536" y="3371"/>
              <a:ext cx="15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Router / Switch</a:t>
              </a:r>
            </a:p>
          </p:txBody>
        </p:sp>
        <p:sp>
          <p:nvSpPr>
            <p:cNvPr id="2479117" name="Rectangle 51"/>
            <p:cNvSpPr>
              <a:spLocks noChangeArrowheads="1"/>
            </p:cNvSpPr>
            <p:nvPr/>
          </p:nvSpPr>
          <p:spPr bwMode="auto">
            <a:xfrm>
              <a:off x="536" y="3189"/>
              <a:ext cx="15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Fax machine</a:t>
              </a:r>
            </a:p>
          </p:txBody>
        </p:sp>
        <p:sp>
          <p:nvSpPr>
            <p:cNvPr id="2479118" name="Rectangle 49"/>
            <p:cNvSpPr>
              <a:spLocks noChangeArrowheads="1"/>
            </p:cNvSpPr>
            <p:nvPr/>
          </p:nvSpPr>
          <p:spPr bwMode="auto">
            <a:xfrm>
              <a:off x="536" y="3007"/>
              <a:ext cx="152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Pacemaker</a:t>
              </a:r>
            </a:p>
          </p:txBody>
        </p:sp>
        <p:sp>
          <p:nvSpPr>
            <p:cNvPr id="2479119" name="Rectangle 46"/>
            <p:cNvSpPr>
              <a:spLocks noChangeArrowheads="1"/>
            </p:cNvSpPr>
            <p:nvPr/>
          </p:nvSpPr>
          <p:spPr bwMode="auto">
            <a:xfrm>
              <a:off x="3798" y="3735"/>
              <a:ext cx="17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Automobile</a:t>
              </a:r>
            </a:p>
          </p:txBody>
        </p:sp>
        <p:sp>
          <p:nvSpPr>
            <p:cNvPr id="2479120" name="Rectangle 44"/>
            <p:cNvSpPr>
              <a:spLocks noChangeArrowheads="1"/>
            </p:cNvSpPr>
            <p:nvPr/>
          </p:nvSpPr>
          <p:spPr bwMode="auto">
            <a:xfrm>
              <a:off x="2062" y="3735"/>
              <a:ext cx="17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Airplane</a:t>
              </a:r>
            </a:p>
          </p:txBody>
        </p:sp>
        <p:sp>
          <p:nvSpPr>
            <p:cNvPr id="2479121" name="Rectangle 38"/>
            <p:cNvSpPr>
              <a:spLocks noChangeArrowheads="1"/>
            </p:cNvSpPr>
            <p:nvPr/>
          </p:nvSpPr>
          <p:spPr bwMode="auto">
            <a:xfrm>
              <a:off x="3798" y="3007"/>
              <a:ext cx="17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Process control plants</a:t>
              </a:r>
            </a:p>
          </p:txBody>
        </p:sp>
        <p:sp>
          <p:nvSpPr>
            <p:cNvPr id="2479122" name="Rectangle 36"/>
            <p:cNvSpPr>
              <a:spLocks noChangeArrowheads="1"/>
            </p:cNvSpPr>
            <p:nvPr/>
          </p:nvSpPr>
          <p:spPr bwMode="auto">
            <a:xfrm>
              <a:off x="2062" y="3007"/>
              <a:ext cx="17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Dishwasher / Furnace</a:t>
              </a:r>
            </a:p>
          </p:txBody>
        </p:sp>
        <p:sp>
          <p:nvSpPr>
            <p:cNvPr id="2479123" name="Rectangle 15"/>
            <p:cNvSpPr>
              <a:spLocks noChangeArrowheads="1"/>
            </p:cNvSpPr>
            <p:nvPr/>
          </p:nvSpPr>
          <p:spPr bwMode="auto">
            <a:xfrm>
              <a:off x="3798" y="3553"/>
              <a:ext cx="17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Laboratory experiments</a:t>
              </a:r>
            </a:p>
          </p:txBody>
        </p:sp>
        <p:sp>
          <p:nvSpPr>
            <p:cNvPr id="2479124" name="Rectangle 14"/>
            <p:cNvSpPr>
              <a:spLocks noChangeArrowheads="1"/>
            </p:cNvSpPr>
            <p:nvPr/>
          </p:nvSpPr>
          <p:spPr bwMode="auto">
            <a:xfrm>
              <a:off x="2062" y="3553"/>
              <a:ext cx="17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Telecommunications</a:t>
              </a:r>
            </a:p>
          </p:txBody>
        </p:sp>
        <p:sp>
          <p:nvSpPr>
            <p:cNvPr id="2479125" name="Rectangle 13"/>
            <p:cNvSpPr>
              <a:spLocks noChangeArrowheads="1"/>
            </p:cNvSpPr>
            <p:nvPr/>
          </p:nvSpPr>
          <p:spPr bwMode="auto">
            <a:xfrm>
              <a:off x="3798" y="3371"/>
              <a:ext cx="17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Cell phone</a:t>
              </a:r>
            </a:p>
          </p:txBody>
        </p:sp>
        <p:sp>
          <p:nvSpPr>
            <p:cNvPr id="2479126" name="Rectangle 12"/>
            <p:cNvSpPr>
              <a:spLocks noChangeArrowheads="1"/>
            </p:cNvSpPr>
            <p:nvPr/>
          </p:nvSpPr>
          <p:spPr bwMode="auto">
            <a:xfrm>
              <a:off x="2062" y="3371"/>
              <a:ext cx="17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Air traffic control</a:t>
              </a:r>
            </a:p>
          </p:txBody>
        </p:sp>
        <p:sp>
          <p:nvSpPr>
            <p:cNvPr id="2479127" name="Rectangle 11"/>
            <p:cNvSpPr>
              <a:spLocks noChangeArrowheads="1"/>
            </p:cNvSpPr>
            <p:nvPr/>
          </p:nvSpPr>
          <p:spPr bwMode="auto">
            <a:xfrm>
              <a:off x="3798" y="3189"/>
              <a:ext cx="17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Camera / MP3 player</a:t>
              </a:r>
            </a:p>
          </p:txBody>
        </p:sp>
        <p:sp>
          <p:nvSpPr>
            <p:cNvPr id="2479128" name="Rectangle 10"/>
            <p:cNvSpPr>
              <a:spLocks noChangeArrowheads="1"/>
            </p:cNvSpPr>
            <p:nvPr/>
          </p:nvSpPr>
          <p:spPr bwMode="auto">
            <a:xfrm>
              <a:off x="2062" y="3189"/>
              <a:ext cx="17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p>
              <a:pPr eaLnBrk="0" hangingPunct="0">
                <a:spcBef>
                  <a:spcPct val="20000"/>
                </a:spcBef>
                <a:buClr>
                  <a:schemeClr val="accent2"/>
                </a:buClr>
                <a:buSzPct val="75000"/>
                <a:buFont typeface="Monotype Sorts" pitchFamily="2" charset="2"/>
                <a:buNone/>
              </a:pPr>
              <a:r>
                <a:rPr lang="en-US" sz="1600">
                  <a:solidFill>
                    <a:schemeClr val="bg2"/>
                  </a:solidFill>
                  <a:latin typeface="Times New Roman" pitchFamily="18" charset="0"/>
                </a:rPr>
                <a:t>Robotics</a:t>
              </a:r>
            </a:p>
          </p:txBody>
        </p:sp>
        <p:sp>
          <p:nvSpPr>
            <p:cNvPr id="2479129" name="Line 16"/>
            <p:cNvSpPr>
              <a:spLocks noChangeShapeType="1"/>
            </p:cNvSpPr>
            <p:nvPr/>
          </p:nvSpPr>
          <p:spPr bwMode="auto">
            <a:xfrm>
              <a:off x="536" y="3007"/>
              <a:ext cx="152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0" name="Line 20"/>
            <p:cNvSpPr>
              <a:spLocks noChangeShapeType="1"/>
            </p:cNvSpPr>
            <p:nvPr/>
          </p:nvSpPr>
          <p:spPr bwMode="auto">
            <a:xfrm>
              <a:off x="536" y="3917"/>
              <a:ext cx="152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1" name="Line 21"/>
            <p:cNvSpPr>
              <a:spLocks noChangeShapeType="1"/>
            </p:cNvSpPr>
            <p:nvPr/>
          </p:nvSpPr>
          <p:spPr bwMode="auto">
            <a:xfrm>
              <a:off x="536" y="3007"/>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2" name="Line 23"/>
            <p:cNvSpPr>
              <a:spLocks noChangeShapeType="1"/>
            </p:cNvSpPr>
            <p:nvPr/>
          </p:nvSpPr>
          <p:spPr bwMode="auto">
            <a:xfrm>
              <a:off x="5581" y="3007"/>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3" name="Line 69"/>
            <p:cNvSpPr>
              <a:spLocks noChangeShapeType="1"/>
            </p:cNvSpPr>
            <p:nvPr/>
          </p:nvSpPr>
          <p:spPr bwMode="auto">
            <a:xfrm>
              <a:off x="2062" y="3007"/>
              <a:ext cx="17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4" name="Line 70"/>
            <p:cNvSpPr>
              <a:spLocks noChangeShapeType="1"/>
            </p:cNvSpPr>
            <p:nvPr/>
          </p:nvSpPr>
          <p:spPr bwMode="auto">
            <a:xfrm>
              <a:off x="536" y="3189"/>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5" name="Line 71"/>
            <p:cNvSpPr>
              <a:spLocks noChangeShapeType="1"/>
            </p:cNvSpPr>
            <p:nvPr/>
          </p:nvSpPr>
          <p:spPr bwMode="auto">
            <a:xfrm>
              <a:off x="3798" y="3007"/>
              <a:ext cx="178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6" name="Line 74"/>
            <p:cNvSpPr>
              <a:spLocks noChangeShapeType="1"/>
            </p:cNvSpPr>
            <p:nvPr/>
          </p:nvSpPr>
          <p:spPr bwMode="auto">
            <a:xfrm>
              <a:off x="5581" y="3189"/>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7" name="Line 76"/>
            <p:cNvSpPr>
              <a:spLocks noChangeShapeType="1"/>
            </p:cNvSpPr>
            <p:nvPr/>
          </p:nvSpPr>
          <p:spPr bwMode="auto">
            <a:xfrm>
              <a:off x="536" y="3371"/>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8" name="Line 80"/>
            <p:cNvSpPr>
              <a:spLocks noChangeShapeType="1"/>
            </p:cNvSpPr>
            <p:nvPr/>
          </p:nvSpPr>
          <p:spPr bwMode="auto">
            <a:xfrm>
              <a:off x="5581" y="3371"/>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39" name="Line 82"/>
            <p:cNvSpPr>
              <a:spLocks noChangeShapeType="1"/>
            </p:cNvSpPr>
            <p:nvPr/>
          </p:nvSpPr>
          <p:spPr bwMode="auto">
            <a:xfrm>
              <a:off x="536" y="3553"/>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40" name="Line 86"/>
            <p:cNvSpPr>
              <a:spLocks noChangeShapeType="1"/>
            </p:cNvSpPr>
            <p:nvPr/>
          </p:nvSpPr>
          <p:spPr bwMode="auto">
            <a:xfrm>
              <a:off x="5581" y="3553"/>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41" name="Line 88"/>
            <p:cNvSpPr>
              <a:spLocks noChangeShapeType="1"/>
            </p:cNvSpPr>
            <p:nvPr/>
          </p:nvSpPr>
          <p:spPr bwMode="auto">
            <a:xfrm>
              <a:off x="536" y="3735"/>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42" name="Line 92"/>
            <p:cNvSpPr>
              <a:spLocks noChangeShapeType="1"/>
            </p:cNvSpPr>
            <p:nvPr/>
          </p:nvSpPr>
          <p:spPr bwMode="auto">
            <a:xfrm>
              <a:off x="5581" y="3735"/>
              <a:ext cx="0" cy="18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43" name="Line 94"/>
            <p:cNvSpPr>
              <a:spLocks noChangeShapeType="1"/>
            </p:cNvSpPr>
            <p:nvPr/>
          </p:nvSpPr>
          <p:spPr bwMode="auto">
            <a:xfrm>
              <a:off x="2062" y="3917"/>
              <a:ext cx="17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479144" name="Line 96"/>
            <p:cNvSpPr>
              <a:spLocks noChangeShapeType="1"/>
            </p:cNvSpPr>
            <p:nvPr/>
          </p:nvSpPr>
          <p:spPr bwMode="auto">
            <a:xfrm>
              <a:off x="3798" y="3917"/>
              <a:ext cx="178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wipe(left)">
                                      <p:cBhvr>
                                        <p:cTn id="7" dur="500"/>
                                        <p:tgtEl>
                                          <p:spTgt spid="87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4499">
                                            <p:txEl>
                                              <p:pRg st="1" end="1"/>
                                            </p:txEl>
                                          </p:spTgt>
                                        </p:tgtEl>
                                        <p:attrNameLst>
                                          <p:attrName>style.visibility</p:attrName>
                                        </p:attrNameLst>
                                      </p:cBhvr>
                                      <p:to>
                                        <p:strVal val="visible"/>
                                      </p:to>
                                    </p:set>
                                    <p:animEffect transition="in" filter="wipe(left)">
                                      <p:cBhvr>
                                        <p:cTn id="12" dur="500"/>
                                        <p:tgtEl>
                                          <p:spTgt spid="8744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4499">
                                            <p:txEl>
                                              <p:pRg st="2" end="2"/>
                                            </p:txEl>
                                          </p:spTgt>
                                        </p:tgtEl>
                                        <p:attrNameLst>
                                          <p:attrName>style.visibility</p:attrName>
                                        </p:attrNameLst>
                                      </p:cBhvr>
                                      <p:to>
                                        <p:strVal val="visible"/>
                                      </p:to>
                                    </p:set>
                                    <p:animEffect transition="in" filter="wipe(left)">
                                      <p:cBhvr>
                                        <p:cTn id="15" dur="500"/>
                                        <p:tgtEl>
                                          <p:spTgt spid="8744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74499">
                                            <p:txEl>
                                              <p:pRg st="3" end="3"/>
                                            </p:txEl>
                                          </p:spTgt>
                                        </p:tgtEl>
                                        <p:attrNameLst>
                                          <p:attrName>style.visibility</p:attrName>
                                        </p:attrNameLst>
                                      </p:cBhvr>
                                      <p:to>
                                        <p:strVal val="visible"/>
                                      </p:to>
                                    </p:set>
                                    <p:animEffect transition="in" filter="wipe(left)">
                                      <p:cBhvr>
                                        <p:cTn id="20" dur="500"/>
                                        <p:tgtEl>
                                          <p:spTgt spid="87449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74499">
                                            <p:txEl>
                                              <p:pRg st="4" end="4"/>
                                            </p:txEl>
                                          </p:spTgt>
                                        </p:tgtEl>
                                        <p:attrNameLst>
                                          <p:attrName>style.visibility</p:attrName>
                                        </p:attrNameLst>
                                      </p:cBhvr>
                                      <p:to>
                                        <p:strVal val="visible"/>
                                      </p:to>
                                    </p:set>
                                    <p:animEffect transition="in" filter="wipe(left)">
                                      <p:cBhvr>
                                        <p:cTn id="23" dur="500"/>
                                        <p:tgtEl>
                                          <p:spTgt spid="8744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53BB42E7-26B6-4A4E-901B-B98A5E0BB38D}" type="slidenum">
              <a:rPr lang="en-US"/>
              <a:pPr/>
              <a:t>22</a:t>
            </a:fld>
            <a:endParaRPr lang="en-US"/>
          </a:p>
        </p:txBody>
      </p:sp>
      <p:sp>
        <p:nvSpPr>
          <p:cNvPr id="2481157" name="Rectangle 2"/>
          <p:cNvSpPr>
            <a:spLocks noGrp="1" noChangeArrowheads="1"/>
          </p:cNvSpPr>
          <p:nvPr>
            <p:ph type="title" idx="4294967295"/>
          </p:nvPr>
        </p:nvSpPr>
        <p:spPr>
          <a:xfrm>
            <a:off x="1196975" y="269875"/>
            <a:ext cx="7713663" cy="792163"/>
          </a:xfrm>
          <a:noFill/>
        </p:spPr>
        <p:txBody>
          <a:bodyPr lIns="92075" tIns="46038" rIns="92075" bIns="46038"/>
          <a:lstStyle/>
          <a:p>
            <a:r>
              <a:rPr lang="en-US"/>
              <a:t>Characteristics of Real-Time OS</a:t>
            </a:r>
          </a:p>
        </p:txBody>
      </p:sp>
      <p:sp>
        <p:nvSpPr>
          <p:cNvPr id="876547" name="Rectangle 3"/>
          <p:cNvSpPr>
            <a:spLocks noGrp="1" noChangeArrowheads="1"/>
          </p:cNvSpPr>
          <p:nvPr>
            <p:ph type="body" idx="4294967295"/>
          </p:nvPr>
        </p:nvSpPr>
        <p:spPr>
          <a:xfrm>
            <a:off x="444500" y="1412875"/>
            <a:ext cx="8356600" cy="5008563"/>
          </a:xfrm>
          <a:noFill/>
        </p:spPr>
        <p:txBody>
          <a:bodyPr lIns="92075" tIns="46038" rIns="92075" bIns="46038"/>
          <a:lstStyle/>
          <a:p>
            <a:pPr>
              <a:lnSpc>
                <a:spcPct val="90000"/>
              </a:lnSpc>
            </a:pPr>
            <a:r>
              <a:rPr lang="en-US" sz="2800"/>
              <a:t>Deterministic</a:t>
            </a:r>
          </a:p>
          <a:p>
            <a:pPr lvl="1">
              <a:lnSpc>
                <a:spcPct val="90000"/>
              </a:lnSpc>
            </a:pPr>
            <a:r>
              <a:rPr lang="en-US" sz="2400"/>
              <a:t>Operations are performed at fixed, predetermined times or within predetermined time intervals.</a:t>
            </a:r>
          </a:p>
          <a:p>
            <a:pPr>
              <a:lnSpc>
                <a:spcPct val="90000"/>
              </a:lnSpc>
            </a:pPr>
            <a:r>
              <a:rPr lang="en-US" sz="2800"/>
              <a:t>Responsive – Minimal Latency</a:t>
            </a:r>
          </a:p>
          <a:p>
            <a:pPr lvl="1">
              <a:lnSpc>
                <a:spcPct val="90000"/>
              </a:lnSpc>
            </a:pPr>
            <a:r>
              <a:rPr lang="en-US" sz="2400"/>
              <a:t>Interrupt latency – time from the arrival of an interrupt at the CPU to the start of the interrupt service routine.</a:t>
            </a:r>
          </a:p>
          <a:p>
            <a:pPr lvl="1">
              <a:lnSpc>
                <a:spcPct val="90000"/>
              </a:lnSpc>
            </a:pPr>
            <a:r>
              <a:rPr lang="en-US" sz="2400"/>
              <a:t>Dispatch latency – time required for the scheduling dispatcher to stop one process and start another.</a:t>
            </a:r>
          </a:p>
          <a:p>
            <a:pPr lvl="1">
              <a:lnSpc>
                <a:spcPct val="90000"/>
              </a:lnSpc>
            </a:pPr>
            <a:r>
              <a:rPr lang="en-US" sz="2400"/>
              <a:t>Preemptive kernel.</a:t>
            </a:r>
          </a:p>
          <a:p>
            <a:pPr>
              <a:lnSpc>
                <a:spcPct val="90000"/>
              </a:lnSpc>
            </a:pPr>
            <a:r>
              <a:rPr lang="en-US" sz="2800"/>
              <a:t>User control</a:t>
            </a:r>
          </a:p>
          <a:p>
            <a:pPr lvl="1">
              <a:lnSpc>
                <a:spcPct val="90000"/>
              </a:lnSpc>
            </a:pPr>
            <a:r>
              <a:rPr lang="en-US" sz="2400"/>
              <a:t>Single purpose, economical – system-on-chip (SOC)</a:t>
            </a:r>
          </a:p>
          <a:p>
            <a:pPr lvl="1">
              <a:lnSpc>
                <a:spcPct val="90000"/>
              </a:lnSpc>
            </a:pPr>
            <a:r>
              <a:rPr lang="en-US" sz="2400"/>
              <a:t>Configurable – paging, residency, rights</a:t>
            </a:r>
          </a:p>
        </p:txBody>
      </p:sp>
      <p:sp>
        <p:nvSpPr>
          <p:cNvPr id="2481159"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Effect transition="in" filter="wipe(left)">
                                      <p:cBhvr>
                                        <p:cTn id="7" dur="500"/>
                                        <p:tgtEl>
                                          <p:spTgt spid="87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76547">
                                            <p:txEl>
                                              <p:pRg st="1" end="1"/>
                                            </p:txEl>
                                          </p:spTgt>
                                        </p:tgtEl>
                                        <p:attrNameLst>
                                          <p:attrName>style.visibility</p:attrName>
                                        </p:attrNameLst>
                                      </p:cBhvr>
                                      <p:to>
                                        <p:strVal val="visible"/>
                                      </p:to>
                                    </p:set>
                                    <p:animEffect transition="in" filter="wipe(left)">
                                      <p:cBhvr>
                                        <p:cTn id="10" dur="500"/>
                                        <p:tgtEl>
                                          <p:spTgt spid="87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76547">
                                            <p:txEl>
                                              <p:pRg st="2" end="2"/>
                                            </p:txEl>
                                          </p:spTgt>
                                        </p:tgtEl>
                                        <p:attrNameLst>
                                          <p:attrName>style.visibility</p:attrName>
                                        </p:attrNameLst>
                                      </p:cBhvr>
                                      <p:to>
                                        <p:strVal val="visible"/>
                                      </p:to>
                                    </p:set>
                                    <p:animEffect transition="in" filter="wipe(left)">
                                      <p:cBhvr>
                                        <p:cTn id="15" dur="500"/>
                                        <p:tgtEl>
                                          <p:spTgt spid="87654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76547">
                                            <p:txEl>
                                              <p:pRg st="3" end="3"/>
                                            </p:txEl>
                                          </p:spTgt>
                                        </p:tgtEl>
                                        <p:attrNameLst>
                                          <p:attrName>style.visibility</p:attrName>
                                        </p:attrNameLst>
                                      </p:cBhvr>
                                      <p:to>
                                        <p:strVal val="visible"/>
                                      </p:to>
                                    </p:set>
                                    <p:animEffect transition="in" filter="wipe(left)">
                                      <p:cBhvr>
                                        <p:cTn id="18" dur="500"/>
                                        <p:tgtEl>
                                          <p:spTgt spid="87654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76547">
                                            <p:txEl>
                                              <p:pRg st="4" end="4"/>
                                            </p:txEl>
                                          </p:spTgt>
                                        </p:tgtEl>
                                        <p:attrNameLst>
                                          <p:attrName>style.visibility</p:attrName>
                                        </p:attrNameLst>
                                      </p:cBhvr>
                                      <p:to>
                                        <p:strVal val="visible"/>
                                      </p:to>
                                    </p:set>
                                    <p:animEffect transition="in" filter="wipe(left)">
                                      <p:cBhvr>
                                        <p:cTn id="21" dur="500"/>
                                        <p:tgtEl>
                                          <p:spTgt spid="87654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76547">
                                            <p:txEl>
                                              <p:pRg st="5" end="5"/>
                                            </p:txEl>
                                          </p:spTgt>
                                        </p:tgtEl>
                                        <p:attrNameLst>
                                          <p:attrName>style.visibility</p:attrName>
                                        </p:attrNameLst>
                                      </p:cBhvr>
                                      <p:to>
                                        <p:strVal val="visible"/>
                                      </p:to>
                                    </p:set>
                                    <p:animEffect transition="in" filter="wipe(left)">
                                      <p:cBhvr>
                                        <p:cTn id="24" dur="500"/>
                                        <p:tgtEl>
                                          <p:spTgt spid="8765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76547">
                                            <p:txEl>
                                              <p:pRg st="6" end="6"/>
                                            </p:txEl>
                                          </p:spTgt>
                                        </p:tgtEl>
                                        <p:attrNameLst>
                                          <p:attrName>style.visibility</p:attrName>
                                        </p:attrNameLst>
                                      </p:cBhvr>
                                      <p:to>
                                        <p:strVal val="visible"/>
                                      </p:to>
                                    </p:set>
                                    <p:animEffect transition="in" filter="wipe(left)">
                                      <p:cBhvr>
                                        <p:cTn id="29" dur="500"/>
                                        <p:tgtEl>
                                          <p:spTgt spid="87654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76547">
                                            <p:txEl>
                                              <p:pRg st="7" end="7"/>
                                            </p:txEl>
                                          </p:spTgt>
                                        </p:tgtEl>
                                        <p:attrNameLst>
                                          <p:attrName>style.visibility</p:attrName>
                                        </p:attrNameLst>
                                      </p:cBhvr>
                                      <p:to>
                                        <p:strVal val="visible"/>
                                      </p:to>
                                    </p:set>
                                    <p:animEffect transition="in" filter="wipe(left)">
                                      <p:cBhvr>
                                        <p:cTn id="32" dur="500"/>
                                        <p:tgtEl>
                                          <p:spTgt spid="87654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76547">
                                            <p:txEl>
                                              <p:pRg st="8" end="8"/>
                                            </p:txEl>
                                          </p:spTgt>
                                        </p:tgtEl>
                                        <p:attrNameLst>
                                          <p:attrName>style.visibility</p:attrName>
                                        </p:attrNameLst>
                                      </p:cBhvr>
                                      <p:to>
                                        <p:strVal val="visible"/>
                                      </p:to>
                                    </p:set>
                                    <p:animEffect transition="in" filter="wipe(left)">
                                      <p:cBhvr>
                                        <p:cTn id="35" dur="500"/>
                                        <p:tgtEl>
                                          <p:spTgt spid="87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AB35201E-EAB8-4DB1-9A8E-DC3A6D18FC71}" type="slidenum">
              <a:rPr lang="en-US"/>
              <a:pPr/>
              <a:t>23</a:t>
            </a:fld>
            <a:endParaRPr lang="en-US"/>
          </a:p>
        </p:txBody>
      </p:sp>
      <p:sp>
        <p:nvSpPr>
          <p:cNvPr id="2483205" name="Rectangle 2"/>
          <p:cNvSpPr>
            <a:spLocks noGrp="1" noChangeArrowheads="1"/>
          </p:cNvSpPr>
          <p:nvPr>
            <p:ph type="title" idx="4294967295"/>
          </p:nvPr>
        </p:nvSpPr>
        <p:spPr>
          <a:xfrm>
            <a:off x="1208088" y="338138"/>
            <a:ext cx="6999287" cy="712787"/>
          </a:xfrm>
          <a:noFill/>
        </p:spPr>
        <p:txBody>
          <a:bodyPr lIns="90488" tIns="44450" rIns="90488" bIns="44450"/>
          <a:lstStyle/>
          <a:p>
            <a:r>
              <a:rPr lang="en-US"/>
              <a:t>Characteristics</a:t>
            </a:r>
            <a:endParaRPr lang="en-US" sz="2000"/>
          </a:p>
        </p:txBody>
      </p:sp>
      <p:sp>
        <p:nvSpPr>
          <p:cNvPr id="880643" name="Rectangle 3"/>
          <p:cNvSpPr>
            <a:spLocks noGrp="1" noChangeArrowheads="1"/>
          </p:cNvSpPr>
          <p:nvPr>
            <p:ph type="body" idx="4294967295"/>
          </p:nvPr>
        </p:nvSpPr>
        <p:spPr>
          <a:xfrm>
            <a:off x="469900" y="1412875"/>
            <a:ext cx="8488363" cy="4914900"/>
          </a:xfrm>
          <a:noFill/>
        </p:spPr>
        <p:txBody>
          <a:bodyPr lIns="90488" tIns="44450" rIns="90488" bIns="44450"/>
          <a:lstStyle/>
          <a:p>
            <a:pPr>
              <a:lnSpc>
                <a:spcPct val="90000"/>
              </a:lnSpc>
            </a:pPr>
            <a:r>
              <a:rPr lang="en-US" sz="2800"/>
              <a:t>Reliable</a:t>
            </a:r>
          </a:p>
          <a:p>
            <a:pPr lvl="1">
              <a:lnSpc>
                <a:spcPct val="90000"/>
              </a:lnSpc>
            </a:pPr>
            <a:r>
              <a:rPr lang="en-US" sz="2400"/>
              <a:t>Degradation of performance may have catastrophic consequences.</a:t>
            </a:r>
          </a:p>
          <a:p>
            <a:pPr lvl="1">
              <a:lnSpc>
                <a:spcPct val="90000"/>
              </a:lnSpc>
            </a:pPr>
            <a:r>
              <a:rPr lang="en-US" sz="2400"/>
              <a:t>Preemptive, priority-based scheduling - most critical, high priority tasks execute</a:t>
            </a:r>
          </a:p>
          <a:p>
            <a:pPr>
              <a:lnSpc>
                <a:spcPct val="90000"/>
              </a:lnSpc>
            </a:pPr>
            <a:r>
              <a:rPr lang="en-US" sz="2800"/>
              <a:t>Fail-Soft Operation</a:t>
            </a:r>
          </a:p>
          <a:p>
            <a:pPr lvl="1">
              <a:lnSpc>
                <a:spcPct val="90000"/>
              </a:lnSpc>
            </a:pPr>
            <a:r>
              <a:rPr lang="en-US" sz="2400"/>
              <a:t>Ability to handle system failures by gently reducing performance</a:t>
            </a:r>
          </a:p>
          <a:p>
            <a:pPr lvl="1">
              <a:lnSpc>
                <a:spcPct val="90000"/>
              </a:lnSpc>
            </a:pPr>
            <a:r>
              <a:rPr lang="en-US" sz="2400"/>
              <a:t>If a shutdown can’t be avoided, then try to do so gracefully (Example: Fighter flight-control system that adjusts for damage to the system.)</a:t>
            </a:r>
          </a:p>
          <a:p>
            <a:pPr lvl="1">
              <a:lnSpc>
                <a:spcPct val="90000"/>
              </a:lnSpc>
            </a:pPr>
            <a:r>
              <a:rPr lang="en-US" sz="2400" i="1"/>
              <a:t>Stability</a:t>
            </a:r>
            <a:r>
              <a:rPr lang="en-US" sz="2400"/>
              <a:t> - ability to meet the most important deadlines even if lower priority deadlines cannot be met.</a:t>
            </a:r>
          </a:p>
        </p:txBody>
      </p:sp>
      <p:sp>
        <p:nvSpPr>
          <p:cNvPr id="2483207"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wipe(left)">
                                      <p:cBhvr>
                                        <p:cTn id="7" dur="500"/>
                                        <p:tgtEl>
                                          <p:spTgt spid="8806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0643">
                                            <p:txEl>
                                              <p:pRg st="1" end="1"/>
                                            </p:txEl>
                                          </p:spTgt>
                                        </p:tgtEl>
                                        <p:attrNameLst>
                                          <p:attrName>style.visibility</p:attrName>
                                        </p:attrNameLst>
                                      </p:cBhvr>
                                      <p:to>
                                        <p:strVal val="visible"/>
                                      </p:to>
                                    </p:set>
                                    <p:animEffect transition="in" filter="wipe(left)">
                                      <p:cBhvr>
                                        <p:cTn id="10" dur="500"/>
                                        <p:tgtEl>
                                          <p:spTgt spid="88064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80643">
                                            <p:txEl>
                                              <p:pRg st="2" end="2"/>
                                            </p:txEl>
                                          </p:spTgt>
                                        </p:tgtEl>
                                        <p:attrNameLst>
                                          <p:attrName>style.visibility</p:attrName>
                                        </p:attrNameLst>
                                      </p:cBhvr>
                                      <p:to>
                                        <p:strVal val="visible"/>
                                      </p:to>
                                    </p:set>
                                    <p:animEffect transition="in" filter="wipe(left)">
                                      <p:cBhvr>
                                        <p:cTn id="13" dur="500"/>
                                        <p:tgtEl>
                                          <p:spTgt spid="8806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80643">
                                            <p:txEl>
                                              <p:pRg st="3" end="3"/>
                                            </p:txEl>
                                          </p:spTgt>
                                        </p:tgtEl>
                                        <p:attrNameLst>
                                          <p:attrName>style.visibility</p:attrName>
                                        </p:attrNameLst>
                                      </p:cBhvr>
                                      <p:to>
                                        <p:strVal val="visible"/>
                                      </p:to>
                                    </p:set>
                                    <p:animEffect transition="in" filter="wipe(left)">
                                      <p:cBhvr>
                                        <p:cTn id="18" dur="500"/>
                                        <p:tgtEl>
                                          <p:spTgt spid="8806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80643">
                                            <p:txEl>
                                              <p:pRg st="4" end="4"/>
                                            </p:txEl>
                                          </p:spTgt>
                                        </p:tgtEl>
                                        <p:attrNameLst>
                                          <p:attrName>style.visibility</p:attrName>
                                        </p:attrNameLst>
                                      </p:cBhvr>
                                      <p:to>
                                        <p:strVal val="visible"/>
                                      </p:to>
                                    </p:set>
                                    <p:animEffect transition="in" filter="wipe(left)">
                                      <p:cBhvr>
                                        <p:cTn id="21" dur="500"/>
                                        <p:tgtEl>
                                          <p:spTgt spid="8806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80643">
                                            <p:txEl>
                                              <p:pRg st="5" end="5"/>
                                            </p:txEl>
                                          </p:spTgt>
                                        </p:tgtEl>
                                        <p:attrNameLst>
                                          <p:attrName>style.visibility</p:attrName>
                                        </p:attrNameLst>
                                      </p:cBhvr>
                                      <p:to>
                                        <p:strVal val="visible"/>
                                      </p:to>
                                    </p:set>
                                    <p:animEffect transition="in" filter="wipe(left)">
                                      <p:cBhvr>
                                        <p:cTn id="24" dur="500"/>
                                        <p:tgtEl>
                                          <p:spTgt spid="88064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80643">
                                            <p:txEl>
                                              <p:pRg st="6" end="6"/>
                                            </p:txEl>
                                          </p:spTgt>
                                        </p:tgtEl>
                                        <p:attrNameLst>
                                          <p:attrName>style.visibility</p:attrName>
                                        </p:attrNameLst>
                                      </p:cBhvr>
                                      <p:to>
                                        <p:strVal val="visible"/>
                                      </p:to>
                                    </p:set>
                                    <p:animEffect transition="in" filter="wipe(left)">
                                      <p:cBhvr>
                                        <p:cTn id="27" dur="500"/>
                                        <p:tgtEl>
                                          <p:spTgt spid="880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9FCC476E-354B-4734-B420-3CFBF0C76F14}" type="slidenum">
              <a:rPr lang="en-US"/>
              <a:pPr/>
              <a:t>24</a:t>
            </a:fld>
            <a:endParaRPr lang="en-US"/>
          </a:p>
        </p:txBody>
      </p:sp>
      <p:sp>
        <p:nvSpPr>
          <p:cNvPr id="2485253" name="Rectangle 2"/>
          <p:cNvSpPr>
            <a:spLocks noGrp="1" noChangeArrowheads="1"/>
          </p:cNvSpPr>
          <p:nvPr>
            <p:ph type="title" idx="4294967295"/>
          </p:nvPr>
        </p:nvSpPr>
        <p:spPr>
          <a:xfrm>
            <a:off x="1227138" y="338138"/>
            <a:ext cx="6108700" cy="722312"/>
          </a:xfrm>
          <a:noFill/>
        </p:spPr>
        <p:txBody>
          <a:bodyPr lIns="92075" tIns="46038" rIns="92075" bIns="46038"/>
          <a:lstStyle/>
          <a:p>
            <a:r>
              <a:rPr lang="en-US"/>
              <a:t>Features of RTOS</a:t>
            </a:r>
          </a:p>
        </p:txBody>
      </p:sp>
      <p:sp>
        <p:nvSpPr>
          <p:cNvPr id="884739" name="Rectangle 3"/>
          <p:cNvSpPr>
            <a:spLocks noGrp="1" noChangeArrowheads="1"/>
          </p:cNvSpPr>
          <p:nvPr>
            <p:ph type="body" idx="4294967295"/>
          </p:nvPr>
        </p:nvSpPr>
        <p:spPr>
          <a:xfrm>
            <a:off x="450850" y="1411288"/>
            <a:ext cx="8356600" cy="4914900"/>
          </a:xfrm>
          <a:noFill/>
        </p:spPr>
        <p:txBody>
          <a:bodyPr lIns="92075" tIns="46038" rIns="92075" bIns="46038"/>
          <a:lstStyle/>
          <a:p>
            <a:pPr>
              <a:lnSpc>
                <a:spcPct val="90000"/>
              </a:lnSpc>
            </a:pPr>
            <a:r>
              <a:rPr lang="en-US" sz="2800"/>
              <a:t>Fast context switch – preemptive kernel</a:t>
            </a:r>
          </a:p>
          <a:p>
            <a:pPr>
              <a:lnSpc>
                <a:spcPct val="90000"/>
              </a:lnSpc>
            </a:pPr>
            <a:r>
              <a:rPr lang="en-US" sz="2800"/>
              <a:t>Small size/minimal functionality (small footprint)</a:t>
            </a:r>
          </a:p>
          <a:p>
            <a:pPr>
              <a:lnSpc>
                <a:spcPct val="90000"/>
              </a:lnSpc>
            </a:pPr>
            <a:r>
              <a:rPr lang="en-US" sz="2800"/>
              <a:t>Ability to respond to external interrupts quickly</a:t>
            </a:r>
          </a:p>
          <a:p>
            <a:pPr>
              <a:lnSpc>
                <a:spcPct val="90000"/>
              </a:lnSpc>
            </a:pPr>
            <a:r>
              <a:rPr lang="en-US" sz="2800"/>
              <a:t>Multitasking with interprocess communication tools such as semaphores, signals, and events</a:t>
            </a:r>
          </a:p>
          <a:p>
            <a:pPr>
              <a:lnSpc>
                <a:spcPct val="90000"/>
              </a:lnSpc>
            </a:pPr>
            <a:r>
              <a:rPr lang="en-US" sz="2800"/>
              <a:t>Files that accumulate data at a fast rate</a:t>
            </a:r>
          </a:p>
          <a:p>
            <a:pPr>
              <a:lnSpc>
                <a:spcPct val="90000"/>
              </a:lnSpc>
            </a:pPr>
            <a:r>
              <a:rPr lang="en-US" sz="2800"/>
              <a:t>Preemptive scheduling with priority</a:t>
            </a:r>
          </a:p>
          <a:p>
            <a:pPr>
              <a:lnSpc>
                <a:spcPct val="90000"/>
              </a:lnSpc>
            </a:pPr>
            <a:r>
              <a:rPr lang="en-US" sz="2800"/>
              <a:t>Minimize time with interrupts off</a:t>
            </a:r>
          </a:p>
          <a:p>
            <a:pPr>
              <a:lnSpc>
                <a:spcPct val="90000"/>
              </a:lnSpc>
            </a:pPr>
            <a:r>
              <a:rPr lang="en-US" sz="2800"/>
              <a:t>Primitives to delay tasks for a fixed amount of time, pause/resume tasks</a:t>
            </a:r>
          </a:p>
          <a:p>
            <a:pPr>
              <a:lnSpc>
                <a:spcPct val="90000"/>
              </a:lnSpc>
            </a:pPr>
            <a:r>
              <a:rPr lang="en-US" sz="2800"/>
              <a:t>Special alarms and timeouts</a:t>
            </a:r>
          </a:p>
          <a:p>
            <a:pPr>
              <a:lnSpc>
                <a:spcPct val="90000"/>
              </a:lnSpc>
            </a:pPr>
            <a:endParaRPr lang="en-US" sz="2800"/>
          </a:p>
        </p:txBody>
      </p:sp>
      <p:sp>
        <p:nvSpPr>
          <p:cNvPr id="2485255"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animEffect transition="in" filter="wipe(left)">
                                      <p:cBhvr>
                                        <p:cTn id="7" dur="500"/>
                                        <p:tgtEl>
                                          <p:spTgt spid="88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4739">
                                            <p:txEl>
                                              <p:pRg st="1" end="1"/>
                                            </p:txEl>
                                          </p:spTgt>
                                        </p:tgtEl>
                                        <p:attrNameLst>
                                          <p:attrName>style.visibility</p:attrName>
                                        </p:attrNameLst>
                                      </p:cBhvr>
                                      <p:to>
                                        <p:strVal val="visible"/>
                                      </p:to>
                                    </p:set>
                                    <p:animEffect transition="in" filter="wipe(left)">
                                      <p:cBhvr>
                                        <p:cTn id="12" dur="500"/>
                                        <p:tgtEl>
                                          <p:spTgt spid="88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4739">
                                            <p:txEl>
                                              <p:pRg st="2" end="2"/>
                                            </p:txEl>
                                          </p:spTgt>
                                        </p:tgtEl>
                                        <p:attrNameLst>
                                          <p:attrName>style.visibility</p:attrName>
                                        </p:attrNameLst>
                                      </p:cBhvr>
                                      <p:to>
                                        <p:strVal val="visible"/>
                                      </p:to>
                                    </p:set>
                                    <p:animEffect transition="in" filter="wipe(left)">
                                      <p:cBhvr>
                                        <p:cTn id="17" dur="500"/>
                                        <p:tgtEl>
                                          <p:spTgt spid="88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4739">
                                            <p:txEl>
                                              <p:pRg st="3" end="3"/>
                                            </p:txEl>
                                          </p:spTgt>
                                        </p:tgtEl>
                                        <p:attrNameLst>
                                          <p:attrName>style.visibility</p:attrName>
                                        </p:attrNameLst>
                                      </p:cBhvr>
                                      <p:to>
                                        <p:strVal val="visible"/>
                                      </p:to>
                                    </p:set>
                                    <p:animEffect transition="in" filter="wipe(left)">
                                      <p:cBhvr>
                                        <p:cTn id="22" dur="500"/>
                                        <p:tgtEl>
                                          <p:spTgt spid="88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4739">
                                            <p:txEl>
                                              <p:pRg st="4" end="4"/>
                                            </p:txEl>
                                          </p:spTgt>
                                        </p:tgtEl>
                                        <p:attrNameLst>
                                          <p:attrName>style.visibility</p:attrName>
                                        </p:attrNameLst>
                                      </p:cBhvr>
                                      <p:to>
                                        <p:strVal val="visible"/>
                                      </p:to>
                                    </p:set>
                                    <p:animEffect transition="in" filter="wipe(left)">
                                      <p:cBhvr>
                                        <p:cTn id="27" dur="500"/>
                                        <p:tgtEl>
                                          <p:spTgt spid="88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4739">
                                            <p:txEl>
                                              <p:pRg st="5" end="5"/>
                                            </p:txEl>
                                          </p:spTgt>
                                        </p:tgtEl>
                                        <p:attrNameLst>
                                          <p:attrName>style.visibility</p:attrName>
                                        </p:attrNameLst>
                                      </p:cBhvr>
                                      <p:to>
                                        <p:strVal val="visible"/>
                                      </p:to>
                                    </p:set>
                                    <p:animEffect transition="in" filter="wipe(left)">
                                      <p:cBhvr>
                                        <p:cTn id="32" dur="500"/>
                                        <p:tgtEl>
                                          <p:spTgt spid="88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4739">
                                            <p:txEl>
                                              <p:pRg st="6" end="6"/>
                                            </p:txEl>
                                          </p:spTgt>
                                        </p:tgtEl>
                                        <p:attrNameLst>
                                          <p:attrName>style.visibility</p:attrName>
                                        </p:attrNameLst>
                                      </p:cBhvr>
                                      <p:to>
                                        <p:strVal val="visible"/>
                                      </p:to>
                                    </p:set>
                                    <p:animEffect transition="in" filter="wipe(left)">
                                      <p:cBhvr>
                                        <p:cTn id="37" dur="500"/>
                                        <p:tgtEl>
                                          <p:spTgt spid="88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4739">
                                            <p:txEl>
                                              <p:pRg st="7" end="7"/>
                                            </p:txEl>
                                          </p:spTgt>
                                        </p:tgtEl>
                                        <p:attrNameLst>
                                          <p:attrName>style.visibility</p:attrName>
                                        </p:attrNameLst>
                                      </p:cBhvr>
                                      <p:to>
                                        <p:strVal val="visible"/>
                                      </p:to>
                                    </p:set>
                                    <p:animEffect transition="in" filter="wipe(left)">
                                      <p:cBhvr>
                                        <p:cTn id="42" dur="500"/>
                                        <p:tgtEl>
                                          <p:spTgt spid="8847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84739">
                                            <p:txEl>
                                              <p:pRg st="8" end="8"/>
                                            </p:txEl>
                                          </p:spTgt>
                                        </p:tgtEl>
                                        <p:attrNameLst>
                                          <p:attrName>style.visibility</p:attrName>
                                        </p:attrNameLst>
                                      </p:cBhvr>
                                      <p:to>
                                        <p:strVal val="visible"/>
                                      </p:to>
                                    </p:set>
                                    <p:animEffect transition="in" filter="wipe(left)">
                                      <p:cBhvr>
                                        <p:cTn id="47" dur="500"/>
                                        <p:tgtEl>
                                          <p:spTgt spid="884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3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D96FEEE4-19E0-4053-9639-DF9E6E21EDEE}" type="slidenum">
              <a:rPr lang="en-US"/>
              <a:pPr/>
              <a:t>25</a:t>
            </a:fld>
            <a:endParaRPr lang="en-US"/>
          </a:p>
        </p:txBody>
      </p:sp>
      <p:sp>
        <p:nvSpPr>
          <p:cNvPr id="2487301" name="Rectangle 2"/>
          <p:cNvSpPr>
            <a:spLocks noGrp="1" noChangeArrowheads="1"/>
          </p:cNvSpPr>
          <p:nvPr>
            <p:ph type="title" idx="4294967295"/>
          </p:nvPr>
        </p:nvSpPr>
        <p:spPr>
          <a:noFill/>
        </p:spPr>
        <p:txBody>
          <a:bodyPr lIns="92075" tIns="46038" rIns="92075" bIns="46038"/>
          <a:lstStyle/>
          <a:p>
            <a:r>
              <a:rPr lang="en-US"/>
              <a:t>Real-Time Scheduling</a:t>
            </a:r>
          </a:p>
        </p:txBody>
      </p:sp>
      <p:sp>
        <p:nvSpPr>
          <p:cNvPr id="888835" name="Rectangle 3"/>
          <p:cNvSpPr>
            <a:spLocks noGrp="1" noChangeArrowheads="1"/>
          </p:cNvSpPr>
          <p:nvPr>
            <p:ph type="body" idx="4294967295"/>
          </p:nvPr>
        </p:nvSpPr>
        <p:spPr>
          <a:xfrm>
            <a:off x="469900" y="1403350"/>
            <a:ext cx="8356600" cy="4914900"/>
          </a:xfrm>
          <a:noFill/>
        </p:spPr>
        <p:txBody>
          <a:bodyPr lIns="92075" tIns="46038" rIns="92075" bIns="46038"/>
          <a:lstStyle/>
          <a:p>
            <a:pPr>
              <a:lnSpc>
                <a:spcPct val="90000"/>
              </a:lnSpc>
            </a:pPr>
            <a:r>
              <a:rPr lang="en-US" sz="2400"/>
              <a:t>Static table-driven</a:t>
            </a:r>
          </a:p>
          <a:p>
            <a:pPr lvl="1">
              <a:lnSpc>
                <a:spcPct val="90000"/>
              </a:lnSpc>
            </a:pPr>
            <a:r>
              <a:rPr lang="en-US" sz="2000"/>
              <a:t>Schedule periodic tasks in advance</a:t>
            </a:r>
          </a:p>
          <a:p>
            <a:pPr lvl="1">
              <a:lnSpc>
                <a:spcPct val="90000"/>
              </a:lnSpc>
            </a:pPr>
            <a:r>
              <a:rPr lang="en-US" sz="2000"/>
              <a:t>Changes result in redoing schedule</a:t>
            </a:r>
          </a:p>
          <a:p>
            <a:pPr>
              <a:lnSpc>
                <a:spcPct val="90000"/>
              </a:lnSpc>
            </a:pPr>
            <a:r>
              <a:rPr lang="en-US" sz="2400"/>
              <a:t>Static priority-driven preemptive</a:t>
            </a:r>
          </a:p>
          <a:p>
            <a:pPr lvl="1">
              <a:lnSpc>
                <a:spcPct val="90000"/>
              </a:lnSpc>
            </a:pPr>
            <a:r>
              <a:rPr lang="en-US" sz="2000"/>
              <a:t>Takes advantage or priority-based scheduler</a:t>
            </a:r>
          </a:p>
          <a:p>
            <a:pPr lvl="1">
              <a:lnSpc>
                <a:spcPct val="90000"/>
              </a:lnSpc>
            </a:pPr>
            <a:r>
              <a:rPr lang="en-US" sz="2000"/>
              <a:t>Give higher priorities to real-time tasks</a:t>
            </a:r>
          </a:p>
          <a:p>
            <a:pPr lvl="2">
              <a:lnSpc>
                <a:spcPct val="90000"/>
              </a:lnSpc>
            </a:pPr>
            <a:r>
              <a:rPr lang="en-US" sz="1800"/>
              <a:t>Based on time constraints, importance</a:t>
            </a:r>
          </a:p>
          <a:p>
            <a:pPr>
              <a:lnSpc>
                <a:spcPct val="90000"/>
              </a:lnSpc>
            </a:pPr>
            <a:r>
              <a:rPr lang="en-US" sz="2400"/>
              <a:t>Dynamic planning-based</a:t>
            </a:r>
          </a:p>
          <a:p>
            <a:pPr lvl="1">
              <a:lnSpc>
                <a:spcPct val="90000"/>
              </a:lnSpc>
            </a:pPr>
            <a:r>
              <a:rPr lang="en-US" sz="2000"/>
              <a:t>Try to revise schedule when a task arrives</a:t>
            </a:r>
          </a:p>
          <a:p>
            <a:pPr>
              <a:lnSpc>
                <a:spcPct val="90000"/>
              </a:lnSpc>
            </a:pPr>
            <a:r>
              <a:rPr lang="en-US" sz="2400"/>
              <a:t>Dynamic best effort</a:t>
            </a:r>
          </a:p>
          <a:p>
            <a:pPr lvl="1">
              <a:lnSpc>
                <a:spcPct val="90000"/>
              </a:lnSpc>
            </a:pPr>
            <a:r>
              <a:rPr lang="en-US" sz="2000"/>
              <a:t>Assign priorities based on the task, such as earliest deadline</a:t>
            </a:r>
          </a:p>
          <a:p>
            <a:pPr lvl="1">
              <a:lnSpc>
                <a:spcPct val="90000"/>
              </a:lnSpc>
            </a:pPr>
            <a:r>
              <a:rPr lang="en-US" sz="2000"/>
              <a:t>Used by many real-time systems</a:t>
            </a:r>
          </a:p>
          <a:p>
            <a:pPr lvl="1">
              <a:lnSpc>
                <a:spcPct val="90000"/>
              </a:lnSpc>
            </a:pPr>
            <a:r>
              <a:rPr lang="en-US" sz="2000"/>
              <a:t>Easy to implement</a:t>
            </a:r>
          </a:p>
          <a:p>
            <a:pPr lvl="1">
              <a:lnSpc>
                <a:spcPct val="90000"/>
              </a:lnSpc>
            </a:pPr>
            <a:r>
              <a:rPr lang="en-US" sz="2000"/>
              <a:t>Hard to know if a deadline will be met</a:t>
            </a:r>
          </a:p>
          <a:p>
            <a:pPr>
              <a:lnSpc>
                <a:spcPct val="90000"/>
              </a:lnSpc>
            </a:pPr>
            <a:endParaRPr lang="en-US" sz="2000"/>
          </a:p>
        </p:txBody>
      </p:sp>
      <p:sp>
        <p:nvSpPr>
          <p:cNvPr id="2487303"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Real-Time 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8835">
                                            <p:txEl>
                                              <p:pRg st="0" end="0"/>
                                            </p:txEl>
                                          </p:spTgt>
                                        </p:tgtEl>
                                        <p:attrNameLst>
                                          <p:attrName>style.visibility</p:attrName>
                                        </p:attrNameLst>
                                      </p:cBhvr>
                                      <p:to>
                                        <p:strVal val="visible"/>
                                      </p:to>
                                    </p:set>
                                    <p:animEffect transition="in" filter="wipe(left)">
                                      <p:cBhvr>
                                        <p:cTn id="7" dur="500"/>
                                        <p:tgtEl>
                                          <p:spTgt spid="8888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8835">
                                            <p:txEl>
                                              <p:pRg st="1" end="1"/>
                                            </p:txEl>
                                          </p:spTgt>
                                        </p:tgtEl>
                                        <p:attrNameLst>
                                          <p:attrName>style.visibility</p:attrName>
                                        </p:attrNameLst>
                                      </p:cBhvr>
                                      <p:to>
                                        <p:strVal val="visible"/>
                                      </p:to>
                                    </p:set>
                                    <p:animEffect transition="in" filter="wipe(left)">
                                      <p:cBhvr>
                                        <p:cTn id="10" dur="500"/>
                                        <p:tgtEl>
                                          <p:spTgt spid="8888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88835">
                                            <p:txEl>
                                              <p:pRg st="2" end="2"/>
                                            </p:txEl>
                                          </p:spTgt>
                                        </p:tgtEl>
                                        <p:attrNameLst>
                                          <p:attrName>style.visibility</p:attrName>
                                        </p:attrNameLst>
                                      </p:cBhvr>
                                      <p:to>
                                        <p:strVal val="visible"/>
                                      </p:to>
                                    </p:set>
                                    <p:animEffect transition="in" filter="wipe(left)">
                                      <p:cBhvr>
                                        <p:cTn id="13" dur="500"/>
                                        <p:tgtEl>
                                          <p:spTgt spid="8888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88835">
                                            <p:txEl>
                                              <p:pRg st="3" end="3"/>
                                            </p:txEl>
                                          </p:spTgt>
                                        </p:tgtEl>
                                        <p:attrNameLst>
                                          <p:attrName>style.visibility</p:attrName>
                                        </p:attrNameLst>
                                      </p:cBhvr>
                                      <p:to>
                                        <p:strVal val="visible"/>
                                      </p:to>
                                    </p:set>
                                    <p:animEffect transition="in" filter="wipe(left)">
                                      <p:cBhvr>
                                        <p:cTn id="18" dur="500"/>
                                        <p:tgtEl>
                                          <p:spTgt spid="8888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88835">
                                            <p:txEl>
                                              <p:pRg st="4" end="4"/>
                                            </p:txEl>
                                          </p:spTgt>
                                        </p:tgtEl>
                                        <p:attrNameLst>
                                          <p:attrName>style.visibility</p:attrName>
                                        </p:attrNameLst>
                                      </p:cBhvr>
                                      <p:to>
                                        <p:strVal val="visible"/>
                                      </p:to>
                                    </p:set>
                                    <p:animEffect transition="in" filter="wipe(left)">
                                      <p:cBhvr>
                                        <p:cTn id="21" dur="500"/>
                                        <p:tgtEl>
                                          <p:spTgt spid="8888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88835">
                                            <p:txEl>
                                              <p:pRg st="5" end="5"/>
                                            </p:txEl>
                                          </p:spTgt>
                                        </p:tgtEl>
                                        <p:attrNameLst>
                                          <p:attrName>style.visibility</p:attrName>
                                        </p:attrNameLst>
                                      </p:cBhvr>
                                      <p:to>
                                        <p:strVal val="visible"/>
                                      </p:to>
                                    </p:set>
                                    <p:animEffect transition="in" filter="wipe(left)">
                                      <p:cBhvr>
                                        <p:cTn id="24" dur="500"/>
                                        <p:tgtEl>
                                          <p:spTgt spid="88883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88835">
                                            <p:txEl>
                                              <p:pRg st="6" end="6"/>
                                            </p:txEl>
                                          </p:spTgt>
                                        </p:tgtEl>
                                        <p:attrNameLst>
                                          <p:attrName>style.visibility</p:attrName>
                                        </p:attrNameLst>
                                      </p:cBhvr>
                                      <p:to>
                                        <p:strVal val="visible"/>
                                      </p:to>
                                    </p:set>
                                    <p:animEffect transition="in" filter="wipe(left)">
                                      <p:cBhvr>
                                        <p:cTn id="27" dur="500"/>
                                        <p:tgtEl>
                                          <p:spTgt spid="8888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8835">
                                            <p:txEl>
                                              <p:pRg st="7" end="7"/>
                                            </p:txEl>
                                          </p:spTgt>
                                        </p:tgtEl>
                                        <p:attrNameLst>
                                          <p:attrName>style.visibility</p:attrName>
                                        </p:attrNameLst>
                                      </p:cBhvr>
                                      <p:to>
                                        <p:strVal val="visible"/>
                                      </p:to>
                                    </p:set>
                                    <p:animEffect transition="in" filter="wipe(left)">
                                      <p:cBhvr>
                                        <p:cTn id="32" dur="500"/>
                                        <p:tgtEl>
                                          <p:spTgt spid="88883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88835">
                                            <p:txEl>
                                              <p:pRg st="8" end="8"/>
                                            </p:txEl>
                                          </p:spTgt>
                                        </p:tgtEl>
                                        <p:attrNameLst>
                                          <p:attrName>style.visibility</p:attrName>
                                        </p:attrNameLst>
                                      </p:cBhvr>
                                      <p:to>
                                        <p:strVal val="visible"/>
                                      </p:to>
                                    </p:set>
                                    <p:animEffect transition="in" filter="wipe(left)">
                                      <p:cBhvr>
                                        <p:cTn id="35" dur="500"/>
                                        <p:tgtEl>
                                          <p:spTgt spid="88883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88835">
                                            <p:txEl>
                                              <p:pRg st="9" end="9"/>
                                            </p:txEl>
                                          </p:spTgt>
                                        </p:tgtEl>
                                        <p:attrNameLst>
                                          <p:attrName>style.visibility</p:attrName>
                                        </p:attrNameLst>
                                      </p:cBhvr>
                                      <p:to>
                                        <p:strVal val="visible"/>
                                      </p:to>
                                    </p:set>
                                    <p:animEffect transition="in" filter="wipe(left)">
                                      <p:cBhvr>
                                        <p:cTn id="40" dur="500"/>
                                        <p:tgtEl>
                                          <p:spTgt spid="888835">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88835">
                                            <p:txEl>
                                              <p:pRg st="10" end="10"/>
                                            </p:txEl>
                                          </p:spTgt>
                                        </p:tgtEl>
                                        <p:attrNameLst>
                                          <p:attrName>style.visibility</p:attrName>
                                        </p:attrNameLst>
                                      </p:cBhvr>
                                      <p:to>
                                        <p:strVal val="visible"/>
                                      </p:to>
                                    </p:set>
                                    <p:animEffect transition="in" filter="wipe(left)">
                                      <p:cBhvr>
                                        <p:cTn id="43" dur="500"/>
                                        <p:tgtEl>
                                          <p:spTgt spid="888835">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888835">
                                            <p:txEl>
                                              <p:pRg st="11" end="11"/>
                                            </p:txEl>
                                          </p:spTgt>
                                        </p:tgtEl>
                                        <p:attrNameLst>
                                          <p:attrName>style.visibility</p:attrName>
                                        </p:attrNameLst>
                                      </p:cBhvr>
                                      <p:to>
                                        <p:strVal val="visible"/>
                                      </p:to>
                                    </p:set>
                                    <p:animEffect transition="in" filter="wipe(left)">
                                      <p:cBhvr>
                                        <p:cTn id="46" dur="500"/>
                                        <p:tgtEl>
                                          <p:spTgt spid="888835">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88835">
                                            <p:txEl>
                                              <p:pRg st="12" end="12"/>
                                            </p:txEl>
                                          </p:spTgt>
                                        </p:tgtEl>
                                        <p:attrNameLst>
                                          <p:attrName>style.visibility</p:attrName>
                                        </p:attrNameLst>
                                      </p:cBhvr>
                                      <p:to>
                                        <p:strVal val="visible"/>
                                      </p:to>
                                    </p:set>
                                    <p:animEffect transition="in" filter="wipe(left)">
                                      <p:cBhvr>
                                        <p:cTn id="49" dur="500"/>
                                        <p:tgtEl>
                                          <p:spTgt spid="888835">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88835">
                                            <p:txEl>
                                              <p:pRg st="13" end="13"/>
                                            </p:txEl>
                                          </p:spTgt>
                                        </p:tgtEl>
                                        <p:attrNameLst>
                                          <p:attrName>style.visibility</p:attrName>
                                        </p:attrNameLst>
                                      </p:cBhvr>
                                      <p:to>
                                        <p:strVal val="visible"/>
                                      </p:to>
                                    </p:set>
                                    <p:animEffect transition="in" filter="wipe(left)">
                                      <p:cBhvr>
                                        <p:cTn id="52" dur="500"/>
                                        <p:tgtEl>
                                          <p:spTgt spid="8888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3478F89F-F476-42F3-949C-75B2E9FD6477}" type="slidenum">
              <a:rPr lang="en-US"/>
              <a:pPr/>
              <a:t>26</a:t>
            </a:fld>
            <a:endParaRPr lang="en-US"/>
          </a:p>
        </p:txBody>
      </p:sp>
      <p:sp>
        <p:nvSpPr>
          <p:cNvPr id="2489349" name="Rectangle 2"/>
          <p:cNvSpPr>
            <a:spLocks noGrp="1" noChangeArrowheads="1"/>
          </p:cNvSpPr>
          <p:nvPr>
            <p:ph type="title" idx="4294967295"/>
          </p:nvPr>
        </p:nvSpPr>
        <p:spPr>
          <a:noFill/>
        </p:spPr>
        <p:txBody>
          <a:bodyPr lIns="90488" tIns="44450" rIns="90488" bIns="44450"/>
          <a:lstStyle/>
          <a:p>
            <a:r>
              <a:rPr lang="en-US"/>
              <a:t>Deadline Scheduling</a:t>
            </a:r>
          </a:p>
        </p:txBody>
      </p:sp>
      <p:sp>
        <p:nvSpPr>
          <p:cNvPr id="890883" name="Rectangle 3"/>
          <p:cNvSpPr>
            <a:spLocks noGrp="1" noChangeArrowheads="1"/>
          </p:cNvSpPr>
          <p:nvPr>
            <p:ph type="body" idx="4294967295"/>
          </p:nvPr>
        </p:nvSpPr>
        <p:spPr>
          <a:xfrm>
            <a:off x="460375" y="1416050"/>
            <a:ext cx="8340725" cy="4908550"/>
          </a:xfrm>
          <a:noFill/>
        </p:spPr>
        <p:txBody>
          <a:bodyPr lIns="90488" tIns="44450" rIns="90488" bIns="44450"/>
          <a:lstStyle/>
          <a:p>
            <a:r>
              <a:rPr lang="en-US" sz="2800"/>
              <a:t>Real-time applications are not concerned with speed but with completing tasks</a:t>
            </a:r>
          </a:p>
          <a:p>
            <a:r>
              <a:rPr lang="en-US" sz="2800"/>
              <a:t>Scheduling tasks with the earliest deadline minimizes the fraction of tasks that miss their deadlines</a:t>
            </a:r>
          </a:p>
          <a:p>
            <a:pPr lvl="1"/>
            <a:r>
              <a:rPr lang="en-US" sz="2400"/>
              <a:t>Includes new tasks and amount of time needed for existing tasks</a:t>
            </a:r>
          </a:p>
        </p:txBody>
      </p:sp>
      <p:sp>
        <p:nvSpPr>
          <p:cNvPr id="2489351" name="Rectangle 5"/>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Earliest-Deadline-First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wipe(left)">
                                      <p:cBhvr>
                                        <p:cTn id="7" dur="500"/>
                                        <p:tgtEl>
                                          <p:spTgt spid="89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883">
                                            <p:txEl>
                                              <p:pRg st="1" end="1"/>
                                            </p:txEl>
                                          </p:spTgt>
                                        </p:tgtEl>
                                        <p:attrNameLst>
                                          <p:attrName>style.visibility</p:attrName>
                                        </p:attrNameLst>
                                      </p:cBhvr>
                                      <p:to>
                                        <p:strVal val="visible"/>
                                      </p:to>
                                    </p:set>
                                    <p:animEffect transition="in" filter="wipe(left)">
                                      <p:cBhvr>
                                        <p:cTn id="12" dur="500"/>
                                        <p:tgtEl>
                                          <p:spTgt spid="89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90883">
                                            <p:txEl>
                                              <p:pRg st="2" end="2"/>
                                            </p:txEl>
                                          </p:spTgt>
                                        </p:tgtEl>
                                        <p:attrNameLst>
                                          <p:attrName>style.visibility</p:attrName>
                                        </p:attrNameLst>
                                      </p:cBhvr>
                                      <p:to>
                                        <p:strVal val="visible"/>
                                      </p:to>
                                    </p:set>
                                    <p:animEffect transition="in" filter="wipe(left)">
                                      <p:cBhvr>
                                        <p:cTn id="15" dur="500"/>
                                        <p:tgtEl>
                                          <p:spTgt spid="890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368E14B2-F204-4F37-93D7-3681EF7CD267}" type="slidenum">
              <a:rPr lang="en-US"/>
              <a:pPr/>
              <a:t>27</a:t>
            </a:fld>
            <a:endParaRPr lang="en-US"/>
          </a:p>
        </p:txBody>
      </p:sp>
      <p:sp>
        <p:nvSpPr>
          <p:cNvPr id="2491397" name="Rectangle 2"/>
          <p:cNvSpPr>
            <a:spLocks noGrp="1" noChangeArrowheads="1"/>
          </p:cNvSpPr>
          <p:nvPr>
            <p:ph type="title" idx="4294967295"/>
          </p:nvPr>
        </p:nvSpPr>
        <p:spPr>
          <a:xfrm>
            <a:off x="1150938" y="328613"/>
            <a:ext cx="5508625" cy="731837"/>
          </a:xfrm>
          <a:noFill/>
        </p:spPr>
        <p:txBody>
          <a:bodyPr lIns="90488" tIns="44450" rIns="90488" bIns="44450"/>
          <a:lstStyle/>
          <a:p>
            <a:r>
              <a:rPr lang="en-US"/>
              <a:t>Two Periodic Tasks</a:t>
            </a:r>
          </a:p>
        </p:txBody>
      </p:sp>
      <p:sp>
        <p:nvSpPr>
          <p:cNvPr id="925699" name="Rectangle 3"/>
          <p:cNvSpPr>
            <a:spLocks noGrp="1" noChangeArrowheads="1"/>
          </p:cNvSpPr>
          <p:nvPr>
            <p:ph type="body" idx="4294967295"/>
          </p:nvPr>
        </p:nvSpPr>
        <p:spPr>
          <a:noFill/>
        </p:spPr>
        <p:txBody>
          <a:bodyPr lIns="90488" tIns="44450" rIns="90488" bIns="44450"/>
          <a:lstStyle/>
          <a:p>
            <a:pPr>
              <a:lnSpc>
                <a:spcPct val="90000"/>
              </a:lnSpc>
            </a:pPr>
            <a:r>
              <a:rPr lang="en-US" sz="2800"/>
              <a:t>Execution profile of two periodic tasks</a:t>
            </a:r>
          </a:p>
          <a:p>
            <a:pPr lvl="1">
              <a:lnSpc>
                <a:spcPct val="90000"/>
              </a:lnSpc>
            </a:pPr>
            <a:r>
              <a:rPr lang="en-US"/>
              <a:t>Process A</a:t>
            </a:r>
          </a:p>
          <a:p>
            <a:pPr lvl="2">
              <a:lnSpc>
                <a:spcPct val="90000"/>
              </a:lnSpc>
            </a:pPr>
            <a:r>
              <a:rPr lang="en-US"/>
              <a:t>Arrives		0	20	40	…</a:t>
            </a:r>
          </a:p>
          <a:p>
            <a:pPr lvl="2">
              <a:lnSpc>
                <a:spcPct val="90000"/>
              </a:lnSpc>
            </a:pPr>
            <a:r>
              <a:rPr lang="en-US"/>
              <a:t>Execution Time	10	10	10	…</a:t>
            </a:r>
          </a:p>
          <a:p>
            <a:pPr lvl="2">
              <a:lnSpc>
                <a:spcPct val="90000"/>
              </a:lnSpc>
            </a:pPr>
            <a:r>
              <a:rPr lang="en-US"/>
              <a:t>End by		20	40	60	…</a:t>
            </a:r>
          </a:p>
          <a:p>
            <a:pPr lvl="1">
              <a:lnSpc>
                <a:spcPct val="90000"/>
              </a:lnSpc>
            </a:pPr>
            <a:r>
              <a:rPr lang="en-US"/>
              <a:t>Process B</a:t>
            </a:r>
          </a:p>
          <a:p>
            <a:pPr lvl="2">
              <a:lnSpc>
                <a:spcPct val="90000"/>
              </a:lnSpc>
            </a:pPr>
            <a:r>
              <a:rPr lang="en-US"/>
              <a:t>Arrives		0	50	100	…</a:t>
            </a:r>
          </a:p>
          <a:p>
            <a:pPr lvl="2">
              <a:lnSpc>
                <a:spcPct val="90000"/>
              </a:lnSpc>
            </a:pPr>
            <a:r>
              <a:rPr lang="en-US"/>
              <a:t>Execution Time	25	25	25	…</a:t>
            </a:r>
          </a:p>
          <a:p>
            <a:pPr lvl="2">
              <a:lnSpc>
                <a:spcPct val="90000"/>
              </a:lnSpc>
            </a:pPr>
            <a:r>
              <a:rPr lang="en-US"/>
              <a:t>End by		50	100	150	…</a:t>
            </a:r>
          </a:p>
          <a:p>
            <a:pPr>
              <a:lnSpc>
                <a:spcPct val="90000"/>
              </a:lnSpc>
            </a:pPr>
            <a:r>
              <a:rPr lang="en-US" sz="2800"/>
              <a:t>Question: Is there enough time for the execution of two periodic tasks?</a:t>
            </a:r>
            <a:endParaRPr lang="en-US" sz="2400"/>
          </a:p>
        </p:txBody>
      </p:sp>
      <p:sp>
        <p:nvSpPr>
          <p:cNvPr id="2491399"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Earliest-Deadline-First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Effect transition="in" filter="wipe(left)">
                                      <p:cBhvr>
                                        <p:cTn id="7" dur="500"/>
                                        <p:tgtEl>
                                          <p:spTgt spid="925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5699">
                                            <p:txEl>
                                              <p:pRg st="1" end="1"/>
                                            </p:txEl>
                                          </p:spTgt>
                                        </p:tgtEl>
                                        <p:attrNameLst>
                                          <p:attrName>style.visibility</p:attrName>
                                        </p:attrNameLst>
                                      </p:cBhvr>
                                      <p:to>
                                        <p:strVal val="visible"/>
                                      </p:to>
                                    </p:set>
                                    <p:animEffect transition="in" filter="wipe(left)">
                                      <p:cBhvr>
                                        <p:cTn id="10" dur="500"/>
                                        <p:tgtEl>
                                          <p:spTgt spid="9256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25699">
                                            <p:txEl>
                                              <p:pRg st="2" end="2"/>
                                            </p:txEl>
                                          </p:spTgt>
                                        </p:tgtEl>
                                        <p:attrNameLst>
                                          <p:attrName>style.visibility</p:attrName>
                                        </p:attrNameLst>
                                      </p:cBhvr>
                                      <p:to>
                                        <p:strVal val="visible"/>
                                      </p:to>
                                    </p:set>
                                    <p:animEffect transition="in" filter="wipe(left)">
                                      <p:cBhvr>
                                        <p:cTn id="13" dur="500"/>
                                        <p:tgtEl>
                                          <p:spTgt spid="9256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25699">
                                            <p:txEl>
                                              <p:pRg st="3" end="3"/>
                                            </p:txEl>
                                          </p:spTgt>
                                        </p:tgtEl>
                                        <p:attrNameLst>
                                          <p:attrName>style.visibility</p:attrName>
                                        </p:attrNameLst>
                                      </p:cBhvr>
                                      <p:to>
                                        <p:strVal val="visible"/>
                                      </p:to>
                                    </p:set>
                                    <p:animEffect transition="in" filter="wipe(left)">
                                      <p:cBhvr>
                                        <p:cTn id="16" dur="500"/>
                                        <p:tgtEl>
                                          <p:spTgt spid="9256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25699">
                                            <p:txEl>
                                              <p:pRg st="4" end="4"/>
                                            </p:txEl>
                                          </p:spTgt>
                                        </p:tgtEl>
                                        <p:attrNameLst>
                                          <p:attrName>style.visibility</p:attrName>
                                        </p:attrNameLst>
                                      </p:cBhvr>
                                      <p:to>
                                        <p:strVal val="visible"/>
                                      </p:to>
                                    </p:set>
                                    <p:animEffect transition="in" filter="wipe(left)">
                                      <p:cBhvr>
                                        <p:cTn id="19" dur="500"/>
                                        <p:tgtEl>
                                          <p:spTgt spid="9256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25699">
                                            <p:txEl>
                                              <p:pRg st="5" end="5"/>
                                            </p:txEl>
                                          </p:spTgt>
                                        </p:tgtEl>
                                        <p:attrNameLst>
                                          <p:attrName>style.visibility</p:attrName>
                                        </p:attrNameLst>
                                      </p:cBhvr>
                                      <p:to>
                                        <p:strVal val="visible"/>
                                      </p:to>
                                    </p:set>
                                    <p:animEffect transition="in" filter="wipe(left)">
                                      <p:cBhvr>
                                        <p:cTn id="22" dur="500"/>
                                        <p:tgtEl>
                                          <p:spTgt spid="9256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25699">
                                            <p:txEl>
                                              <p:pRg st="6" end="6"/>
                                            </p:txEl>
                                          </p:spTgt>
                                        </p:tgtEl>
                                        <p:attrNameLst>
                                          <p:attrName>style.visibility</p:attrName>
                                        </p:attrNameLst>
                                      </p:cBhvr>
                                      <p:to>
                                        <p:strVal val="visible"/>
                                      </p:to>
                                    </p:set>
                                    <p:animEffect transition="in" filter="wipe(left)">
                                      <p:cBhvr>
                                        <p:cTn id="25" dur="500"/>
                                        <p:tgtEl>
                                          <p:spTgt spid="9256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25699">
                                            <p:txEl>
                                              <p:pRg st="7" end="7"/>
                                            </p:txEl>
                                          </p:spTgt>
                                        </p:tgtEl>
                                        <p:attrNameLst>
                                          <p:attrName>style.visibility</p:attrName>
                                        </p:attrNameLst>
                                      </p:cBhvr>
                                      <p:to>
                                        <p:strVal val="visible"/>
                                      </p:to>
                                    </p:set>
                                    <p:animEffect transition="in" filter="wipe(left)">
                                      <p:cBhvr>
                                        <p:cTn id="28" dur="500"/>
                                        <p:tgtEl>
                                          <p:spTgt spid="925699">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25699">
                                            <p:txEl>
                                              <p:pRg st="8" end="8"/>
                                            </p:txEl>
                                          </p:spTgt>
                                        </p:tgtEl>
                                        <p:attrNameLst>
                                          <p:attrName>style.visibility</p:attrName>
                                        </p:attrNameLst>
                                      </p:cBhvr>
                                      <p:to>
                                        <p:strVal val="visible"/>
                                      </p:to>
                                    </p:set>
                                    <p:animEffect transition="in" filter="wipe(left)">
                                      <p:cBhvr>
                                        <p:cTn id="31" dur="500"/>
                                        <p:tgtEl>
                                          <p:spTgt spid="925699">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25699">
                                            <p:txEl>
                                              <p:pRg st="9" end="9"/>
                                            </p:txEl>
                                          </p:spTgt>
                                        </p:tgtEl>
                                        <p:attrNameLst>
                                          <p:attrName>style.visibility</p:attrName>
                                        </p:attrNameLst>
                                      </p:cBhvr>
                                      <p:to>
                                        <p:strVal val="visible"/>
                                      </p:to>
                                    </p:set>
                                    <p:animEffect transition="in" filter="wipe(left)">
                                      <p:cBhvr>
                                        <p:cTn id="36" dur="500"/>
                                        <p:tgtEl>
                                          <p:spTgt spid="925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p:txBody>
          <a:bodyPr/>
          <a:lstStyle/>
          <a:p>
            <a:r>
              <a:rPr lang="en-US"/>
              <a:t>BYU CS 345</a:t>
            </a:r>
          </a:p>
        </p:txBody>
      </p:sp>
      <p:sp>
        <p:nvSpPr>
          <p:cNvPr id="13" name="Footer Placeholder 3"/>
          <p:cNvSpPr>
            <a:spLocks noGrp="1"/>
          </p:cNvSpPr>
          <p:nvPr>
            <p:ph type="ftr" sz="quarter" idx="11"/>
          </p:nvPr>
        </p:nvSpPr>
        <p:spPr/>
        <p:txBody>
          <a:bodyPr/>
          <a:lstStyle/>
          <a:p>
            <a:r>
              <a:rPr lang="en-US"/>
              <a:t>Chapter 10 - Multiprocessor and Read-Time Scheduling</a:t>
            </a:r>
          </a:p>
        </p:txBody>
      </p:sp>
      <p:sp>
        <p:nvSpPr>
          <p:cNvPr id="14" name="Slide Number Placeholder 4"/>
          <p:cNvSpPr>
            <a:spLocks noGrp="1"/>
          </p:cNvSpPr>
          <p:nvPr>
            <p:ph type="sldNum" sz="quarter" idx="12"/>
          </p:nvPr>
        </p:nvSpPr>
        <p:spPr/>
        <p:txBody>
          <a:bodyPr/>
          <a:lstStyle/>
          <a:p>
            <a:fld id="{ECCABC6E-CD3E-419B-8DF9-158C1E239130}" type="slidenum">
              <a:rPr lang="en-US"/>
              <a:pPr/>
              <a:t>28</a:t>
            </a:fld>
            <a:endParaRPr lang="en-US"/>
          </a:p>
        </p:txBody>
      </p:sp>
      <p:sp>
        <p:nvSpPr>
          <p:cNvPr id="2596866" name="Rectangle 2"/>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Earliest-Deadline-First</a:t>
            </a:r>
          </a:p>
        </p:txBody>
      </p:sp>
      <p:pic>
        <p:nvPicPr>
          <p:cNvPr id="2596868" name="Picture 4" descr="E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204913"/>
            <a:ext cx="69246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596869" name="Picture 5" descr="E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087688"/>
            <a:ext cx="691515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596870" name="Picture 6" descr="ED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350" y="4179888"/>
            <a:ext cx="69151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2596871" name="Picture 7" descr="EDS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5264150"/>
            <a:ext cx="6915150" cy="962025"/>
          </a:xfrm>
          <a:prstGeom prst="rect">
            <a:avLst/>
          </a:prstGeom>
          <a:noFill/>
          <a:extLst>
            <a:ext uri="{909E8E84-426E-40DD-AFC4-6F175D3DCCD1}">
              <a14:hiddenFill xmlns:a14="http://schemas.microsoft.com/office/drawing/2010/main">
                <a:solidFill>
                  <a:srgbClr val="FFFFFF"/>
                </a:solidFill>
              </a14:hiddenFill>
            </a:ext>
          </a:extLst>
        </p:spPr>
      </p:pic>
      <p:sp>
        <p:nvSpPr>
          <p:cNvPr id="2596872" name="Oval 8"/>
          <p:cNvSpPr>
            <a:spLocks noChangeArrowheads="1"/>
          </p:cNvSpPr>
          <p:nvPr/>
        </p:nvSpPr>
        <p:spPr bwMode="auto">
          <a:xfrm>
            <a:off x="4722813" y="3143250"/>
            <a:ext cx="347662" cy="455613"/>
          </a:xfrm>
          <a:prstGeom prst="ellipse">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96873" name="Group 9"/>
          <p:cNvGrpSpPr>
            <a:grpSpLocks/>
          </p:cNvGrpSpPr>
          <p:nvPr/>
        </p:nvGrpSpPr>
        <p:grpSpPr bwMode="auto">
          <a:xfrm>
            <a:off x="3608388" y="4203700"/>
            <a:ext cx="2566987" cy="455613"/>
            <a:chOff x="2273" y="2648"/>
            <a:chExt cx="1617" cy="287"/>
          </a:xfrm>
        </p:grpSpPr>
        <p:sp>
          <p:nvSpPr>
            <p:cNvPr id="2596874" name="Oval 10"/>
            <p:cNvSpPr>
              <a:spLocks noChangeArrowheads="1"/>
            </p:cNvSpPr>
            <p:nvPr/>
          </p:nvSpPr>
          <p:spPr bwMode="auto">
            <a:xfrm>
              <a:off x="2273" y="2648"/>
              <a:ext cx="219" cy="287"/>
            </a:xfrm>
            <a:prstGeom prst="ellipse">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6875" name="Oval 11"/>
            <p:cNvSpPr>
              <a:spLocks noChangeArrowheads="1"/>
            </p:cNvSpPr>
            <p:nvPr/>
          </p:nvSpPr>
          <p:spPr bwMode="auto">
            <a:xfrm>
              <a:off x="3671" y="2648"/>
              <a:ext cx="219" cy="287"/>
            </a:xfrm>
            <a:prstGeom prst="ellipse">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96876" name="Rectangle 5"/>
          <p:cNvSpPr>
            <a:spLocks noChangeArrowheads="1"/>
          </p:cNvSpPr>
          <p:nvPr/>
        </p:nvSpPr>
        <p:spPr bwMode="auto">
          <a:xfrm>
            <a:off x="1177925" y="476250"/>
            <a:ext cx="68468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p>
            <a:pPr eaLnBrk="0" hangingPunct="0"/>
            <a:r>
              <a:rPr lang="en-US" sz="3600" b="1">
                <a:solidFill>
                  <a:schemeClr val="tx2"/>
                </a:solidFill>
                <a:latin typeface="Arial" charset="0"/>
              </a:rPr>
              <a:t>Scheduling 2 Periodic Tasks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96868"/>
                                        </p:tgtEl>
                                        <p:attrNameLst>
                                          <p:attrName>style.visibility</p:attrName>
                                        </p:attrNameLst>
                                      </p:cBhvr>
                                      <p:to>
                                        <p:strVal val="visible"/>
                                      </p:to>
                                    </p:set>
                                    <p:animEffect transition="in" filter="dissolve">
                                      <p:cBhvr>
                                        <p:cTn id="7" dur="500"/>
                                        <p:tgtEl>
                                          <p:spTgt spid="259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96869"/>
                                        </p:tgtEl>
                                        <p:attrNameLst>
                                          <p:attrName>style.visibility</p:attrName>
                                        </p:attrNameLst>
                                      </p:cBhvr>
                                      <p:to>
                                        <p:strVal val="visible"/>
                                      </p:to>
                                    </p:set>
                                    <p:animEffect transition="in" filter="dissolve">
                                      <p:cBhvr>
                                        <p:cTn id="12" dur="500"/>
                                        <p:tgtEl>
                                          <p:spTgt spid="259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96872"/>
                                        </p:tgtEl>
                                        <p:attrNameLst>
                                          <p:attrName>style.visibility</p:attrName>
                                        </p:attrNameLst>
                                      </p:cBhvr>
                                      <p:to>
                                        <p:strVal val="visible"/>
                                      </p:to>
                                    </p:set>
                                    <p:animEffect transition="in" filter="dissolve">
                                      <p:cBhvr>
                                        <p:cTn id="17" dur="500"/>
                                        <p:tgtEl>
                                          <p:spTgt spid="25968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96870"/>
                                        </p:tgtEl>
                                        <p:attrNameLst>
                                          <p:attrName>style.visibility</p:attrName>
                                        </p:attrNameLst>
                                      </p:cBhvr>
                                      <p:to>
                                        <p:strVal val="visible"/>
                                      </p:to>
                                    </p:set>
                                    <p:animEffect transition="in" filter="dissolve">
                                      <p:cBhvr>
                                        <p:cTn id="22" dur="500"/>
                                        <p:tgtEl>
                                          <p:spTgt spid="25968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96873"/>
                                        </p:tgtEl>
                                        <p:attrNameLst>
                                          <p:attrName>style.visibility</p:attrName>
                                        </p:attrNameLst>
                                      </p:cBhvr>
                                      <p:to>
                                        <p:strVal val="visible"/>
                                      </p:to>
                                    </p:set>
                                    <p:animEffect transition="in" filter="dissolve">
                                      <p:cBhvr>
                                        <p:cTn id="27" dur="500"/>
                                        <p:tgtEl>
                                          <p:spTgt spid="25968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96871"/>
                                        </p:tgtEl>
                                        <p:attrNameLst>
                                          <p:attrName>style.visibility</p:attrName>
                                        </p:attrNameLst>
                                      </p:cBhvr>
                                      <p:to>
                                        <p:strVal val="visible"/>
                                      </p:to>
                                    </p:set>
                                    <p:animEffect transition="in" filter="dissolve">
                                      <p:cBhvr>
                                        <p:cTn id="32" dur="500"/>
                                        <p:tgtEl>
                                          <p:spTgt spid="259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687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BYU CS 345</a:t>
            </a:r>
          </a:p>
        </p:txBody>
      </p:sp>
      <p:sp>
        <p:nvSpPr>
          <p:cNvPr id="8" name="Footer Placeholder 2"/>
          <p:cNvSpPr>
            <a:spLocks noGrp="1"/>
          </p:cNvSpPr>
          <p:nvPr>
            <p:ph type="ftr" sz="quarter" idx="11"/>
          </p:nvPr>
        </p:nvSpPr>
        <p:spPr/>
        <p:txBody>
          <a:bodyPr/>
          <a:lstStyle/>
          <a:p>
            <a:r>
              <a:rPr lang="en-US"/>
              <a:t>Chapter 10 - Multiprocessor and Read-Time Scheduling</a:t>
            </a:r>
          </a:p>
        </p:txBody>
      </p:sp>
      <p:sp>
        <p:nvSpPr>
          <p:cNvPr id="9" name="Slide Number Placeholder 3"/>
          <p:cNvSpPr>
            <a:spLocks noGrp="1"/>
          </p:cNvSpPr>
          <p:nvPr>
            <p:ph type="sldNum" sz="quarter" idx="12"/>
          </p:nvPr>
        </p:nvSpPr>
        <p:spPr/>
        <p:txBody>
          <a:bodyPr/>
          <a:lstStyle/>
          <a:p>
            <a:fld id="{700E16C0-0B8E-49D8-B245-17DDFE23850D}" type="slidenum">
              <a:rPr lang="en-US"/>
              <a:pPr/>
              <a:t>29</a:t>
            </a:fld>
            <a:endParaRPr lang="en-US"/>
          </a:p>
        </p:txBody>
      </p:sp>
      <p:sp>
        <p:nvSpPr>
          <p:cNvPr id="2495493" name="Rectangle 2"/>
          <p:cNvSpPr>
            <a:spLocks noGrp="1" noChangeArrowheads="1"/>
          </p:cNvSpPr>
          <p:nvPr>
            <p:ph type="title" idx="4294967295"/>
          </p:nvPr>
        </p:nvSpPr>
        <p:spPr>
          <a:xfrm>
            <a:off x="1150938" y="328613"/>
            <a:ext cx="5508625" cy="731837"/>
          </a:xfrm>
          <a:noFill/>
        </p:spPr>
        <p:txBody>
          <a:bodyPr lIns="90488" tIns="44450" rIns="90488" bIns="44450"/>
          <a:lstStyle/>
          <a:p>
            <a:r>
              <a:rPr lang="en-US"/>
              <a:t>Five Periodic Tasks</a:t>
            </a:r>
          </a:p>
        </p:txBody>
      </p:sp>
      <p:sp>
        <p:nvSpPr>
          <p:cNvPr id="927747" name="Rectangle 3"/>
          <p:cNvSpPr>
            <a:spLocks noGrp="1" noChangeArrowheads="1"/>
          </p:cNvSpPr>
          <p:nvPr>
            <p:ph type="body" idx="4294967295"/>
          </p:nvPr>
        </p:nvSpPr>
        <p:spPr>
          <a:xfrm>
            <a:off x="457200" y="1447800"/>
            <a:ext cx="8329613" cy="762000"/>
          </a:xfrm>
          <a:noFill/>
        </p:spPr>
        <p:txBody>
          <a:bodyPr lIns="90488" tIns="44450" rIns="90488" bIns="44450"/>
          <a:lstStyle/>
          <a:p>
            <a:r>
              <a:rPr lang="en-US" sz="2800"/>
              <a:t>Execution profile of five periodic tasks</a:t>
            </a:r>
          </a:p>
        </p:txBody>
      </p:sp>
      <p:sp>
        <p:nvSpPr>
          <p:cNvPr id="2495495"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Earliest-Deadline-First</a:t>
            </a:r>
          </a:p>
        </p:txBody>
      </p:sp>
      <p:graphicFrame>
        <p:nvGraphicFramePr>
          <p:cNvPr id="927790" name="Group 46"/>
          <p:cNvGraphicFramePr>
            <a:graphicFrameLocks noGrp="1"/>
          </p:cNvGraphicFramePr>
          <p:nvPr/>
        </p:nvGraphicFramePr>
        <p:xfrm>
          <a:off x="1009650" y="2052638"/>
          <a:ext cx="6969125" cy="3362326"/>
        </p:xfrm>
        <a:graphic>
          <a:graphicData uri="http://schemas.openxmlformats.org/drawingml/2006/table">
            <a:tbl>
              <a:tblPr/>
              <a:tblGrid>
                <a:gridCol w="1371600"/>
                <a:gridCol w="1914525"/>
                <a:gridCol w="1782763"/>
                <a:gridCol w="1900237"/>
              </a:tblGrid>
              <a:tr h="863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Process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Arrival Time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Execution Time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Starting Deadline</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7792" name="Rectangle 48"/>
          <p:cNvSpPr>
            <a:spLocks noChangeArrowheads="1"/>
          </p:cNvSpPr>
          <p:nvPr/>
        </p:nvSpPr>
        <p:spPr bwMode="auto">
          <a:xfrm>
            <a:off x="542925" y="5546725"/>
            <a:ext cx="8356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342900" indent="-342900" eaLnBrk="0" hangingPunct="0">
              <a:spcBef>
                <a:spcPct val="20000"/>
              </a:spcBef>
              <a:buClr>
                <a:srgbClr val="0000CC"/>
              </a:buClr>
              <a:buFont typeface="Wingdings" pitchFamily="2" charset="2"/>
              <a:buChar char="§"/>
            </a:pPr>
            <a:r>
              <a:rPr lang="en-US" sz="2800">
                <a:solidFill>
                  <a:schemeClr val="bg2"/>
                </a:solidFill>
                <a:latin typeface="Arial" charset="0"/>
              </a:rPr>
              <a:t>Question: Is there enough time for the execution of five periodic tasks?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Effect transition="in" filter="wipe(left)">
                                      <p:cBhvr>
                                        <p:cTn id="7" dur="500"/>
                                        <p:tgtEl>
                                          <p:spTgt spid="92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7790"/>
                                        </p:tgtEl>
                                        <p:attrNameLst>
                                          <p:attrName>style.visibility</p:attrName>
                                        </p:attrNameLst>
                                      </p:cBhvr>
                                      <p:to>
                                        <p:strVal val="visible"/>
                                      </p:to>
                                    </p:set>
                                    <p:animEffect transition="in" filter="wipe(up)">
                                      <p:cBhvr>
                                        <p:cTn id="12" dur="500"/>
                                        <p:tgtEl>
                                          <p:spTgt spid="9277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7792">
                                            <p:txEl>
                                              <p:pRg st="0" end="0"/>
                                            </p:txEl>
                                          </p:spTgt>
                                        </p:tgtEl>
                                        <p:attrNameLst>
                                          <p:attrName>style.visibility</p:attrName>
                                        </p:attrNameLst>
                                      </p:cBhvr>
                                      <p:to>
                                        <p:strVal val="visible"/>
                                      </p:to>
                                    </p:set>
                                    <p:animEffect transition="in" filter="wipe(left)">
                                      <p:cBhvr>
                                        <p:cTn id="17" dur="500"/>
                                        <p:tgtEl>
                                          <p:spTgt spid="9277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autoUpdateAnimBg="0"/>
      <p:bldP spid="92779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r>
              <a:rPr lang="en-US"/>
              <a:t>BYU CS 345</a:t>
            </a:r>
          </a:p>
        </p:txBody>
      </p:sp>
      <p:sp>
        <p:nvSpPr>
          <p:cNvPr id="11" name="Footer Placeholder 2"/>
          <p:cNvSpPr>
            <a:spLocks noGrp="1"/>
          </p:cNvSpPr>
          <p:nvPr>
            <p:ph type="ftr" sz="quarter" idx="11"/>
          </p:nvPr>
        </p:nvSpPr>
        <p:spPr/>
        <p:txBody>
          <a:bodyPr/>
          <a:lstStyle/>
          <a:p>
            <a:r>
              <a:rPr lang="en-US"/>
              <a:t>Chapter 10 - Multiprocessor and Read-Time Scheduling</a:t>
            </a:r>
          </a:p>
        </p:txBody>
      </p:sp>
      <p:sp>
        <p:nvSpPr>
          <p:cNvPr id="12" name="Slide Number Placeholder 3"/>
          <p:cNvSpPr>
            <a:spLocks noGrp="1"/>
          </p:cNvSpPr>
          <p:nvPr>
            <p:ph type="sldNum" sz="quarter" idx="12"/>
          </p:nvPr>
        </p:nvSpPr>
        <p:spPr/>
        <p:txBody>
          <a:bodyPr/>
          <a:lstStyle/>
          <a:p>
            <a:fld id="{4072490E-5281-49F8-8959-AAFAF1B1A7F7}" type="slidenum">
              <a:rPr lang="en-US"/>
              <a:pPr/>
              <a:t>3</a:t>
            </a:fld>
            <a:endParaRPr lang="en-US"/>
          </a:p>
        </p:txBody>
      </p:sp>
      <p:sp>
        <p:nvSpPr>
          <p:cNvPr id="2605058" name="Rectangle 2"/>
          <p:cNvSpPr>
            <a:spLocks noGrp="1" noChangeArrowheads="1"/>
          </p:cNvSpPr>
          <p:nvPr>
            <p:ph type="title" idx="4294967295"/>
          </p:nvPr>
        </p:nvSpPr>
        <p:spPr>
          <a:xfrm>
            <a:off x="1165225" y="390525"/>
            <a:ext cx="6200775" cy="700088"/>
          </a:xfrm>
        </p:spPr>
        <p:txBody>
          <a:bodyPr lIns="92075" tIns="46038" rIns="92075" bIns="46038"/>
          <a:lstStyle/>
          <a:p>
            <a:r>
              <a:rPr lang="en-US" sz="3200"/>
              <a:t>Synchronization Granularity</a:t>
            </a:r>
          </a:p>
        </p:txBody>
      </p:sp>
      <p:sp>
        <p:nvSpPr>
          <p:cNvPr id="2605059" name="Rectangle 3"/>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Multiprocessors</a:t>
            </a:r>
          </a:p>
        </p:txBody>
      </p:sp>
      <p:graphicFrame>
        <p:nvGraphicFramePr>
          <p:cNvPr id="2605060" name="Group 4"/>
          <p:cNvGraphicFramePr>
            <a:graphicFrameLocks noGrp="1"/>
          </p:cNvGraphicFramePr>
          <p:nvPr/>
        </p:nvGraphicFramePr>
        <p:xfrm>
          <a:off x="254000" y="1419225"/>
          <a:ext cx="8577263" cy="4775201"/>
        </p:xfrm>
        <a:graphic>
          <a:graphicData uri="http://schemas.openxmlformats.org/drawingml/2006/table">
            <a:tbl>
              <a:tblPr/>
              <a:tblGrid>
                <a:gridCol w="1670050"/>
                <a:gridCol w="3352800"/>
                <a:gridCol w="1554163"/>
                <a:gridCol w="2000250"/>
              </a:tblGrid>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Grain Size</a:t>
                      </a: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Description</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Uses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Synchronization</a:t>
                      </a:r>
                    </a:p>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Interval</a:t>
                      </a:r>
                    </a:p>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1" i="0" u="none" strike="noStrike" cap="none" normalizeH="0" baseline="0" smtClean="0">
                          <a:ln>
                            <a:noFill/>
                          </a:ln>
                          <a:solidFill>
                            <a:schemeClr val="tx1"/>
                          </a:solidFill>
                          <a:effectLst/>
                          <a:latin typeface="Arial" charset="0"/>
                        </a:rPr>
                        <a:t>(Instructions)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51395" name="Group 99"/>
          <p:cNvGraphicFramePr>
            <a:graphicFrameLocks noGrp="1"/>
          </p:cNvGraphicFramePr>
          <p:nvPr/>
        </p:nvGraphicFramePr>
        <p:xfrm>
          <a:off x="381000" y="2371725"/>
          <a:ext cx="8186738" cy="676275"/>
        </p:xfrm>
        <a:graphic>
          <a:graphicData uri="http://schemas.openxmlformats.org/drawingml/2006/table">
            <a:tbl>
              <a:tblPr/>
              <a:tblGrid>
                <a:gridCol w="1593850"/>
                <a:gridCol w="3332163"/>
                <a:gridCol w="1522412"/>
                <a:gridCol w="1738313"/>
              </a:tblGrid>
              <a:tr h="676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Fine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Parallelism inherent in a single instruction stream</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&lt; 20</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2605122" name="Group 66"/>
          <p:cNvGraphicFramePr>
            <a:graphicFrameLocks noGrp="1"/>
          </p:cNvGraphicFramePr>
          <p:nvPr/>
        </p:nvGraphicFramePr>
        <p:xfrm>
          <a:off x="381000" y="3057525"/>
          <a:ext cx="8188325" cy="677863"/>
        </p:xfrm>
        <a:graphic>
          <a:graphicData uri="http://schemas.openxmlformats.org/drawingml/2006/table">
            <a:tbl>
              <a:tblPr/>
              <a:tblGrid>
                <a:gridCol w="1593850"/>
                <a:gridCol w="3333750"/>
                <a:gridCol w="1520825"/>
                <a:gridCol w="1739900"/>
              </a:tblGrid>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Medium</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Parallel processing or multitasking within a single application</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Threads w/in application</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 to 200</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951418" name="Group 122"/>
          <p:cNvGraphicFramePr>
            <a:graphicFrameLocks noGrp="1"/>
          </p:cNvGraphicFramePr>
          <p:nvPr/>
        </p:nvGraphicFramePr>
        <p:xfrm>
          <a:off x="381000" y="3743325"/>
          <a:ext cx="8175625" cy="914400"/>
        </p:xfrm>
        <a:graphic>
          <a:graphicData uri="http://schemas.openxmlformats.org/drawingml/2006/table">
            <a:tbl>
              <a:tblPr/>
              <a:tblGrid>
                <a:gridCol w="1592263"/>
                <a:gridCol w="3327400"/>
                <a:gridCol w="1519237"/>
                <a:gridCol w="1736725"/>
              </a:tblGrid>
              <a:tr h="914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Coarse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Multiprocessing of concurrent processes in a multiprogramming environment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Unix pipes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200 to 2000</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951441" name="Group 145"/>
          <p:cNvGraphicFramePr>
            <a:graphicFrameLocks noGrp="1"/>
          </p:cNvGraphicFramePr>
          <p:nvPr/>
        </p:nvGraphicFramePr>
        <p:xfrm>
          <a:off x="381000" y="4657725"/>
          <a:ext cx="8164513" cy="914400"/>
        </p:xfrm>
        <a:graphic>
          <a:graphicData uri="http://schemas.openxmlformats.org/drawingml/2006/table">
            <a:tbl>
              <a:tblPr/>
              <a:tblGrid>
                <a:gridCol w="1589088"/>
                <a:gridCol w="3324225"/>
                <a:gridCol w="1517650"/>
                <a:gridCol w="1733550"/>
              </a:tblGrid>
              <a:tr h="914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Very Coarse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Distributed processing across network nodes to form a single computing environment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Make File applications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2000 to 1M</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951462" name="Group 166"/>
          <p:cNvGraphicFramePr>
            <a:graphicFrameLocks noGrp="1"/>
          </p:cNvGraphicFramePr>
          <p:nvPr/>
        </p:nvGraphicFramePr>
        <p:xfrm>
          <a:off x="381000" y="5580063"/>
          <a:ext cx="8175625" cy="677863"/>
        </p:xfrm>
        <a:graphic>
          <a:graphicData uri="http://schemas.openxmlformats.org/drawingml/2006/table">
            <a:tbl>
              <a:tblPr/>
              <a:tblGrid>
                <a:gridCol w="1592263"/>
                <a:gridCol w="3327400"/>
                <a:gridCol w="1519237"/>
                <a:gridCol w="1736725"/>
              </a:tblGrid>
              <a:tr h="6778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Independent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Multiple unrelated processes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Time-sharing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(N/A)</a:t>
                      </a:r>
                    </a:p>
                  </a:txBody>
                  <a:tcPr anchor="ct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1395"/>
                                        </p:tgtEl>
                                        <p:attrNameLst>
                                          <p:attrName>style.visibility</p:attrName>
                                        </p:attrNameLst>
                                      </p:cBhvr>
                                      <p:to>
                                        <p:strVal val="visible"/>
                                      </p:to>
                                    </p:set>
                                    <p:animEffect transition="in" filter="dissolve">
                                      <p:cBhvr>
                                        <p:cTn id="7" dur="500"/>
                                        <p:tgtEl>
                                          <p:spTgt spid="951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05122"/>
                                        </p:tgtEl>
                                        <p:attrNameLst>
                                          <p:attrName>style.visibility</p:attrName>
                                        </p:attrNameLst>
                                      </p:cBhvr>
                                      <p:to>
                                        <p:strVal val="visible"/>
                                      </p:to>
                                    </p:set>
                                    <p:animEffect transition="in" filter="dissolve">
                                      <p:cBhvr>
                                        <p:cTn id="12" dur="500"/>
                                        <p:tgtEl>
                                          <p:spTgt spid="26051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51418"/>
                                        </p:tgtEl>
                                        <p:attrNameLst>
                                          <p:attrName>style.visibility</p:attrName>
                                        </p:attrNameLst>
                                      </p:cBhvr>
                                      <p:to>
                                        <p:strVal val="visible"/>
                                      </p:to>
                                    </p:set>
                                    <p:animEffect transition="in" filter="dissolve">
                                      <p:cBhvr>
                                        <p:cTn id="17" dur="500"/>
                                        <p:tgtEl>
                                          <p:spTgt spid="951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51441"/>
                                        </p:tgtEl>
                                        <p:attrNameLst>
                                          <p:attrName>style.visibility</p:attrName>
                                        </p:attrNameLst>
                                      </p:cBhvr>
                                      <p:to>
                                        <p:strVal val="visible"/>
                                      </p:to>
                                    </p:set>
                                    <p:animEffect transition="in" filter="dissolve">
                                      <p:cBhvr>
                                        <p:cTn id="22" dur="500"/>
                                        <p:tgtEl>
                                          <p:spTgt spid="951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51462"/>
                                        </p:tgtEl>
                                        <p:attrNameLst>
                                          <p:attrName>style.visibility</p:attrName>
                                        </p:attrNameLst>
                                      </p:cBhvr>
                                      <p:to>
                                        <p:strVal val="visible"/>
                                      </p:to>
                                    </p:set>
                                    <p:animEffect transition="in" filter="dissolve">
                                      <p:cBhvr>
                                        <p:cTn id="27" dur="500"/>
                                        <p:tgtEl>
                                          <p:spTgt spid="95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7104AD35-0D29-4F4D-9982-9DB9B9C8CB2C}" type="slidenum">
              <a:rPr lang="en-US"/>
              <a:pPr/>
              <a:t>30</a:t>
            </a:fld>
            <a:endParaRPr lang="en-US"/>
          </a:p>
        </p:txBody>
      </p:sp>
      <p:sp>
        <p:nvSpPr>
          <p:cNvPr id="2497541" name="Rectangle 2"/>
          <p:cNvSpPr>
            <a:spLocks noGrp="1" noChangeArrowheads="1"/>
          </p:cNvSpPr>
          <p:nvPr>
            <p:ph type="title" idx="4294967295"/>
          </p:nvPr>
        </p:nvSpPr>
        <p:spPr>
          <a:noFill/>
        </p:spPr>
        <p:txBody>
          <a:bodyPr lIns="92075" tIns="46038" rIns="92075" bIns="46038"/>
          <a:lstStyle/>
          <a:p>
            <a:r>
              <a:rPr lang="en-US"/>
              <a:t>Scheduling of Real-Time Tasks</a:t>
            </a:r>
          </a:p>
        </p:txBody>
      </p:sp>
      <p:sp>
        <p:nvSpPr>
          <p:cNvPr id="2497542" name="Rectangle 91"/>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Earliest-Deadline-First</a:t>
            </a:r>
          </a:p>
        </p:txBody>
      </p:sp>
      <p:graphicFrame>
        <p:nvGraphicFramePr>
          <p:cNvPr id="2497543" name="Object 92"/>
          <p:cNvGraphicFramePr>
            <a:graphicFrameLocks noChangeAspect="1"/>
          </p:cNvGraphicFramePr>
          <p:nvPr/>
        </p:nvGraphicFramePr>
        <p:xfrm>
          <a:off x="825500" y="1365250"/>
          <a:ext cx="7096125" cy="4908550"/>
        </p:xfrm>
        <a:graphic>
          <a:graphicData uri="http://schemas.openxmlformats.org/presentationml/2006/ole">
            <mc:AlternateContent xmlns:mc="http://schemas.openxmlformats.org/markup-compatibility/2006">
              <mc:Choice xmlns:v="urn:schemas-microsoft-com:vml" Requires="v">
                <p:oleObj spid="_x0000_s2497547" name="Photo Editor Photo" r:id="rId4" imgW="13342857" imgH="9228571" progId="MSPhotoEd.3">
                  <p:embed/>
                </p:oleObj>
              </mc:Choice>
              <mc:Fallback>
                <p:oleObj name="Photo Editor Photo" r:id="rId4" imgW="13342857" imgH="9228571" progId="MSPhotoEd.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1365250"/>
                        <a:ext cx="7096125"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ABD2B69D-798A-4F0A-8E06-B3D2CEFD217F}" type="slidenum">
              <a:rPr lang="en-US"/>
              <a:pPr/>
              <a:t>31</a:t>
            </a:fld>
            <a:endParaRPr lang="en-US"/>
          </a:p>
        </p:txBody>
      </p:sp>
      <p:sp>
        <p:nvSpPr>
          <p:cNvPr id="2499589" name="Rectangle 2"/>
          <p:cNvSpPr>
            <a:spLocks noGrp="1" noChangeArrowheads="1"/>
          </p:cNvSpPr>
          <p:nvPr>
            <p:ph type="title" idx="4294967295"/>
          </p:nvPr>
        </p:nvSpPr>
        <p:spPr>
          <a:xfrm>
            <a:off x="1231900" y="404813"/>
            <a:ext cx="7750175" cy="677862"/>
          </a:xfrm>
        </p:spPr>
        <p:txBody>
          <a:bodyPr lIns="92075" tIns="46038" rIns="92075" bIns="46038"/>
          <a:lstStyle/>
          <a:p>
            <a:r>
              <a:rPr lang="en-US"/>
              <a:t>Rate Monotonic Scheduling</a:t>
            </a:r>
          </a:p>
        </p:txBody>
      </p:sp>
      <p:sp>
        <p:nvSpPr>
          <p:cNvPr id="2499590" name="Rectangle 3"/>
          <p:cNvSpPr>
            <a:spLocks noGrp="1" noChangeArrowheads="1"/>
          </p:cNvSpPr>
          <p:nvPr>
            <p:ph type="body" idx="4294967295"/>
          </p:nvPr>
        </p:nvSpPr>
        <p:spPr>
          <a:xfrm>
            <a:off x="428625" y="1400175"/>
            <a:ext cx="8458200" cy="5165725"/>
          </a:xfrm>
        </p:spPr>
        <p:txBody>
          <a:bodyPr lIns="92075" tIns="46038" rIns="92075" bIns="46038"/>
          <a:lstStyle/>
          <a:p>
            <a:pPr>
              <a:lnSpc>
                <a:spcPct val="90000"/>
              </a:lnSpc>
            </a:pPr>
            <a:r>
              <a:rPr lang="en-US" sz="2400"/>
              <a:t>The RMS algorithm schedules periodic tasks using a static priority policy with preemption.</a:t>
            </a:r>
          </a:p>
          <a:p>
            <a:pPr>
              <a:lnSpc>
                <a:spcPct val="90000"/>
              </a:lnSpc>
            </a:pPr>
            <a:r>
              <a:rPr lang="en-US" sz="2400"/>
              <a:t>Upon entering the system, each periodic task is assigned a priority inversely based on its period: the shorter the period, the higher the priority.</a:t>
            </a:r>
          </a:p>
          <a:p>
            <a:pPr lvl="1">
              <a:lnSpc>
                <a:spcPct val="90000"/>
              </a:lnSpc>
            </a:pPr>
            <a:r>
              <a:rPr lang="en-US" sz="2000"/>
              <a:t>Gives higher priority to tasks that require the CPU more often</a:t>
            </a:r>
          </a:p>
          <a:p>
            <a:pPr lvl="1">
              <a:lnSpc>
                <a:spcPct val="90000"/>
              </a:lnSpc>
            </a:pPr>
            <a:r>
              <a:rPr lang="en-US" sz="2000"/>
              <a:t>Assumes processing time of a periodic process is always the same</a:t>
            </a:r>
          </a:p>
          <a:p>
            <a:pPr>
              <a:lnSpc>
                <a:spcPct val="90000"/>
              </a:lnSpc>
            </a:pPr>
            <a:r>
              <a:rPr lang="en-US" sz="2400"/>
              <a:t>RMS guarantees, for a set of n periodic tasks with unique periods, a feasible schedule that will always meet deadlines exists if the CPU utilization is below a specific bound (depending on the number of tasks).</a:t>
            </a:r>
          </a:p>
          <a:p>
            <a:pPr>
              <a:lnSpc>
                <a:spcPct val="90000"/>
              </a:lnSpc>
            </a:pPr>
            <a:r>
              <a:rPr lang="en-US" sz="2400"/>
              <a:t>Despite being optimal, RMS has a limitation - CPU utilization is bounded and it is not always possible to fully maximize CPU resources.</a:t>
            </a:r>
          </a:p>
        </p:txBody>
      </p:sp>
      <p:sp>
        <p:nvSpPr>
          <p:cNvPr id="2499591"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9590">
                                            <p:txEl>
                                              <p:pRg st="0" end="0"/>
                                            </p:txEl>
                                          </p:spTgt>
                                        </p:tgtEl>
                                        <p:attrNameLst>
                                          <p:attrName>style.visibility</p:attrName>
                                        </p:attrNameLst>
                                      </p:cBhvr>
                                      <p:to>
                                        <p:strVal val="visible"/>
                                      </p:to>
                                    </p:set>
                                    <p:animEffect transition="in" filter="dissolve">
                                      <p:cBhvr>
                                        <p:cTn id="7" dur="500"/>
                                        <p:tgtEl>
                                          <p:spTgt spid="24995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99590">
                                            <p:txEl>
                                              <p:pRg st="1" end="1"/>
                                            </p:txEl>
                                          </p:spTgt>
                                        </p:tgtEl>
                                        <p:attrNameLst>
                                          <p:attrName>style.visibility</p:attrName>
                                        </p:attrNameLst>
                                      </p:cBhvr>
                                      <p:to>
                                        <p:strVal val="visible"/>
                                      </p:to>
                                    </p:set>
                                    <p:animEffect transition="in" filter="dissolve">
                                      <p:cBhvr>
                                        <p:cTn id="12" dur="500"/>
                                        <p:tgtEl>
                                          <p:spTgt spid="2499590">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499590">
                                            <p:txEl>
                                              <p:pRg st="2" end="2"/>
                                            </p:txEl>
                                          </p:spTgt>
                                        </p:tgtEl>
                                        <p:attrNameLst>
                                          <p:attrName>style.visibility</p:attrName>
                                        </p:attrNameLst>
                                      </p:cBhvr>
                                      <p:to>
                                        <p:strVal val="visible"/>
                                      </p:to>
                                    </p:set>
                                    <p:animEffect transition="in" filter="dissolve">
                                      <p:cBhvr>
                                        <p:cTn id="15" dur="500"/>
                                        <p:tgtEl>
                                          <p:spTgt spid="2499590">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99590">
                                            <p:txEl>
                                              <p:pRg st="3" end="3"/>
                                            </p:txEl>
                                          </p:spTgt>
                                        </p:tgtEl>
                                        <p:attrNameLst>
                                          <p:attrName>style.visibility</p:attrName>
                                        </p:attrNameLst>
                                      </p:cBhvr>
                                      <p:to>
                                        <p:strVal val="visible"/>
                                      </p:to>
                                    </p:set>
                                    <p:animEffect transition="in" filter="dissolve">
                                      <p:cBhvr>
                                        <p:cTn id="18" dur="500"/>
                                        <p:tgtEl>
                                          <p:spTgt spid="249959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99590">
                                            <p:txEl>
                                              <p:pRg st="4" end="4"/>
                                            </p:txEl>
                                          </p:spTgt>
                                        </p:tgtEl>
                                        <p:attrNameLst>
                                          <p:attrName>style.visibility</p:attrName>
                                        </p:attrNameLst>
                                      </p:cBhvr>
                                      <p:to>
                                        <p:strVal val="visible"/>
                                      </p:to>
                                    </p:set>
                                    <p:animEffect transition="in" filter="dissolve">
                                      <p:cBhvr>
                                        <p:cTn id="23" dur="500"/>
                                        <p:tgtEl>
                                          <p:spTgt spid="249959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99590">
                                            <p:txEl>
                                              <p:pRg st="5" end="5"/>
                                            </p:txEl>
                                          </p:spTgt>
                                        </p:tgtEl>
                                        <p:attrNameLst>
                                          <p:attrName>style.visibility</p:attrName>
                                        </p:attrNameLst>
                                      </p:cBhvr>
                                      <p:to>
                                        <p:strVal val="visible"/>
                                      </p:to>
                                    </p:set>
                                    <p:animEffect transition="in" filter="dissolve">
                                      <p:cBhvr>
                                        <p:cTn id="28" dur="500"/>
                                        <p:tgtEl>
                                          <p:spTgt spid="24995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5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DCF9F061-B1E1-4030-AA94-5158F3B9843B}" type="slidenum">
              <a:rPr lang="en-US"/>
              <a:pPr/>
              <a:t>32</a:t>
            </a:fld>
            <a:endParaRPr lang="en-US"/>
          </a:p>
        </p:txBody>
      </p:sp>
      <p:sp>
        <p:nvSpPr>
          <p:cNvPr id="2598914" name="Rectangle 2"/>
          <p:cNvSpPr>
            <a:spLocks noGrp="1" noChangeArrowheads="1"/>
          </p:cNvSpPr>
          <p:nvPr>
            <p:ph type="title" idx="4294967295"/>
          </p:nvPr>
        </p:nvSpPr>
        <p:spPr>
          <a:xfrm>
            <a:off x="1231900" y="404813"/>
            <a:ext cx="7750175" cy="677862"/>
          </a:xfrm>
        </p:spPr>
        <p:txBody>
          <a:bodyPr lIns="92075" tIns="46038" rIns="92075" bIns="46038"/>
          <a:lstStyle/>
          <a:p>
            <a:r>
              <a:rPr lang="en-US"/>
              <a:t>Rate Monotonic Scheduling</a:t>
            </a:r>
          </a:p>
        </p:txBody>
      </p:sp>
      <p:sp>
        <p:nvSpPr>
          <p:cNvPr id="2598915" name="Rectangle 3"/>
          <p:cNvSpPr>
            <a:spLocks noGrp="1" noChangeArrowheads="1"/>
          </p:cNvSpPr>
          <p:nvPr>
            <p:ph type="body" idx="4294967295"/>
          </p:nvPr>
        </p:nvSpPr>
        <p:spPr>
          <a:xfrm>
            <a:off x="428625" y="1400175"/>
            <a:ext cx="8458200" cy="5165725"/>
          </a:xfrm>
        </p:spPr>
        <p:txBody>
          <a:bodyPr lIns="92075" tIns="46038" rIns="92075" bIns="46038"/>
          <a:lstStyle/>
          <a:p>
            <a:pPr>
              <a:lnSpc>
                <a:spcPct val="80000"/>
              </a:lnSpc>
            </a:pPr>
            <a:r>
              <a:rPr lang="en-US" sz="2800"/>
              <a:t>A simple version of rate-monotonic analysis assumes that threads have the following properties:</a:t>
            </a:r>
          </a:p>
          <a:p>
            <a:pPr lvl="1">
              <a:lnSpc>
                <a:spcPct val="80000"/>
              </a:lnSpc>
            </a:pPr>
            <a:r>
              <a:rPr lang="en-US" sz="2400"/>
              <a:t>No resource sharing (processes do not share resources, e.g. a hardware resource, a queue, or any kind of semaphore blocking or non-blocking (busy-waits))</a:t>
            </a:r>
          </a:p>
          <a:p>
            <a:pPr lvl="1">
              <a:lnSpc>
                <a:spcPct val="80000"/>
              </a:lnSpc>
            </a:pPr>
            <a:r>
              <a:rPr lang="en-US" sz="2400"/>
              <a:t>Deterministic deadlines are exactly equal to periods</a:t>
            </a:r>
          </a:p>
          <a:p>
            <a:pPr lvl="1">
              <a:lnSpc>
                <a:spcPct val="80000"/>
              </a:lnSpc>
            </a:pPr>
            <a:r>
              <a:rPr lang="en-US" sz="2400"/>
              <a:t>Static priorities (the task with the highest static priority that is runable immediately preempts all other tasks)</a:t>
            </a:r>
          </a:p>
          <a:p>
            <a:pPr lvl="1">
              <a:lnSpc>
                <a:spcPct val="80000"/>
              </a:lnSpc>
            </a:pPr>
            <a:r>
              <a:rPr lang="en-US" sz="2400"/>
              <a:t>Static priorities assigned according to the rate monotonic conventions (tasks with shorter periods/deadlines are given higher priorities)</a:t>
            </a:r>
          </a:p>
          <a:p>
            <a:pPr lvl="1">
              <a:lnSpc>
                <a:spcPct val="80000"/>
              </a:lnSpc>
            </a:pPr>
            <a:r>
              <a:rPr lang="en-US" sz="2400"/>
              <a:t>Context switch times and other thread operations are free and have no impact on the model</a:t>
            </a:r>
          </a:p>
        </p:txBody>
      </p:sp>
      <p:sp>
        <p:nvSpPr>
          <p:cNvPr id="2598916"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8915">
                                            <p:txEl>
                                              <p:pRg st="0" end="0"/>
                                            </p:txEl>
                                          </p:spTgt>
                                        </p:tgtEl>
                                        <p:attrNameLst>
                                          <p:attrName>style.visibility</p:attrName>
                                        </p:attrNameLst>
                                      </p:cBhvr>
                                      <p:to>
                                        <p:strVal val="visible"/>
                                      </p:to>
                                    </p:set>
                                    <p:animEffect transition="in" filter="dissolve">
                                      <p:cBhvr>
                                        <p:cTn id="7" dur="500"/>
                                        <p:tgtEl>
                                          <p:spTgt spid="259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98915">
                                            <p:txEl>
                                              <p:pRg st="1" end="1"/>
                                            </p:txEl>
                                          </p:spTgt>
                                        </p:tgtEl>
                                        <p:attrNameLst>
                                          <p:attrName>style.visibility</p:attrName>
                                        </p:attrNameLst>
                                      </p:cBhvr>
                                      <p:to>
                                        <p:strVal val="visible"/>
                                      </p:to>
                                    </p:set>
                                    <p:animEffect transition="in" filter="dissolve">
                                      <p:cBhvr>
                                        <p:cTn id="12" dur="500"/>
                                        <p:tgtEl>
                                          <p:spTgt spid="259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98915">
                                            <p:txEl>
                                              <p:pRg st="2" end="2"/>
                                            </p:txEl>
                                          </p:spTgt>
                                        </p:tgtEl>
                                        <p:attrNameLst>
                                          <p:attrName>style.visibility</p:attrName>
                                        </p:attrNameLst>
                                      </p:cBhvr>
                                      <p:to>
                                        <p:strVal val="visible"/>
                                      </p:to>
                                    </p:set>
                                    <p:animEffect transition="in" filter="dissolve">
                                      <p:cBhvr>
                                        <p:cTn id="17" dur="500"/>
                                        <p:tgtEl>
                                          <p:spTgt spid="259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98915">
                                            <p:txEl>
                                              <p:pRg st="3" end="3"/>
                                            </p:txEl>
                                          </p:spTgt>
                                        </p:tgtEl>
                                        <p:attrNameLst>
                                          <p:attrName>style.visibility</p:attrName>
                                        </p:attrNameLst>
                                      </p:cBhvr>
                                      <p:to>
                                        <p:strVal val="visible"/>
                                      </p:to>
                                    </p:set>
                                    <p:animEffect transition="in" filter="dissolve">
                                      <p:cBhvr>
                                        <p:cTn id="22" dur="500"/>
                                        <p:tgtEl>
                                          <p:spTgt spid="259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98915">
                                            <p:txEl>
                                              <p:pRg st="4" end="4"/>
                                            </p:txEl>
                                          </p:spTgt>
                                        </p:tgtEl>
                                        <p:attrNameLst>
                                          <p:attrName>style.visibility</p:attrName>
                                        </p:attrNameLst>
                                      </p:cBhvr>
                                      <p:to>
                                        <p:strVal val="visible"/>
                                      </p:to>
                                    </p:set>
                                    <p:animEffect transition="in" filter="dissolve">
                                      <p:cBhvr>
                                        <p:cTn id="27" dur="500"/>
                                        <p:tgtEl>
                                          <p:spTgt spid="259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98915">
                                            <p:txEl>
                                              <p:pRg st="5" end="5"/>
                                            </p:txEl>
                                          </p:spTgt>
                                        </p:tgtEl>
                                        <p:attrNameLst>
                                          <p:attrName>style.visibility</p:attrName>
                                        </p:attrNameLst>
                                      </p:cBhvr>
                                      <p:to>
                                        <p:strVal val="visible"/>
                                      </p:to>
                                    </p:set>
                                    <p:animEffect transition="in" filter="dissolve">
                                      <p:cBhvr>
                                        <p:cTn id="32" dur="500"/>
                                        <p:tgtEl>
                                          <p:spTgt spid="259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8915"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a:t>BYU CS 345</a:t>
            </a:r>
          </a:p>
        </p:txBody>
      </p:sp>
      <p:sp>
        <p:nvSpPr>
          <p:cNvPr id="7" name="Footer Placeholder 2"/>
          <p:cNvSpPr>
            <a:spLocks noGrp="1"/>
          </p:cNvSpPr>
          <p:nvPr>
            <p:ph type="ftr" sz="quarter" idx="11"/>
          </p:nvPr>
        </p:nvSpPr>
        <p:spPr/>
        <p:txBody>
          <a:bodyPr/>
          <a:lstStyle/>
          <a:p>
            <a:r>
              <a:rPr lang="en-US"/>
              <a:t>Chapter 10 - Multiprocessor and Read-Time Scheduling</a:t>
            </a:r>
          </a:p>
        </p:txBody>
      </p:sp>
      <p:sp>
        <p:nvSpPr>
          <p:cNvPr id="8" name="Slide Number Placeholder 3"/>
          <p:cNvSpPr>
            <a:spLocks noGrp="1"/>
          </p:cNvSpPr>
          <p:nvPr>
            <p:ph type="sldNum" sz="quarter" idx="12"/>
          </p:nvPr>
        </p:nvSpPr>
        <p:spPr/>
        <p:txBody>
          <a:bodyPr/>
          <a:lstStyle/>
          <a:p>
            <a:fld id="{AB235B06-B179-4D76-8AF2-E74F86E98716}" type="slidenum">
              <a:rPr lang="en-US"/>
              <a:pPr/>
              <a:t>33</a:t>
            </a:fld>
            <a:endParaRPr lang="en-US"/>
          </a:p>
        </p:txBody>
      </p:sp>
      <p:sp>
        <p:nvSpPr>
          <p:cNvPr id="2501637" name="Rectangle 2"/>
          <p:cNvSpPr>
            <a:spLocks noGrp="1" noChangeArrowheads="1"/>
          </p:cNvSpPr>
          <p:nvPr>
            <p:ph type="title" idx="4294967295"/>
          </p:nvPr>
        </p:nvSpPr>
        <p:spPr>
          <a:xfrm>
            <a:off x="1231900" y="395288"/>
            <a:ext cx="7540625" cy="677862"/>
          </a:xfrm>
        </p:spPr>
        <p:txBody>
          <a:bodyPr lIns="92075" tIns="46038" rIns="92075" bIns="46038"/>
          <a:lstStyle/>
          <a:p>
            <a:r>
              <a:rPr lang="en-US"/>
              <a:t>Rate Monotonic Scheduling</a:t>
            </a:r>
          </a:p>
        </p:txBody>
      </p:sp>
      <p:sp>
        <p:nvSpPr>
          <p:cNvPr id="2501638" name="Rectangle 3"/>
          <p:cNvSpPr>
            <a:spLocks noGrp="1" noChangeArrowheads="1"/>
          </p:cNvSpPr>
          <p:nvPr>
            <p:ph type="body" idx="4294967295"/>
          </p:nvPr>
        </p:nvSpPr>
        <p:spPr>
          <a:xfrm>
            <a:off x="447675" y="1390650"/>
            <a:ext cx="8458200" cy="4857750"/>
          </a:xfrm>
        </p:spPr>
        <p:txBody>
          <a:bodyPr lIns="92075" tIns="46038" rIns="92075" bIns="46038"/>
          <a:lstStyle/>
          <a:p>
            <a:pPr>
              <a:lnSpc>
                <a:spcPct val="90000"/>
              </a:lnSpc>
            </a:pPr>
            <a:r>
              <a:rPr lang="en-US" sz="2400"/>
              <a:t>Parameters</a:t>
            </a:r>
          </a:p>
          <a:p>
            <a:pPr lvl="1">
              <a:lnSpc>
                <a:spcPct val="90000"/>
              </a:lnSpc>
            </a:pPr>
            <a:r>
              <a:rPr lang="en-US" sz="2000"/>
              <a:t>P</a:t>
            </a:r>
            <a:r>
              <a:rPr lang="en-US" sz="2000" baseline="-25000"/>
              <a:t>i</a:t>
            </a:r>
            <a:r>
              <a:rPr lang="en-US" sz="2000"/>
              <a:t> = Time between arrivals of the task (period)</a:t>
            </a:r>
          </a:p>
          <a:p>
            <a:pPr lvl="1">
              <a:lnSpc>
                <a:spcPct val="90000"/>
              </a:lnSpc>
            </a:pPr>
            <a:r>
              <a:rPr lang="en-US" sz="2000"/>
              <a:t>T</a:t>
            </a:r>
            <a:r>
              <a:rPr lang="en-US" sz="2000" baseline="-25000"/>
              <a:t>i</a:t>
            </a:r>
            <a:r>
              <a:rPr lang="en-US" sz="2000"/>
              <a:t> = Time required to do calculation</a:t>
            </a:r>
          </a:p>
          <a:p>
            <a:pPr lvl="1">
              <a:lnSpc>
                <a:spcPct val="90000"/>
              </a:lnSpc>
            </a:pPr>
            <a:r>
              <a:rPr lang="en-US" sz="2000"/>
              <a:t>U</a:t>
            </a:r>
            <a:r>
              <a:rPr lang="en-US" sz="2000" baseline="-25000"/>
              <a:t>i</a:t>
            </a:r>
            <a:r>
              <a:rPr lang="en-US" sz="2000"/>
              <a:t> = CPU Utilization = T</a:t>
            </a:r>
            <a:r>
              <a:rPr lang="en-US" sz="2000" baseline="-25000"/>
              <a:t>i</a:t>
            </a:r>
            <a:r>
              <a:rPr lang="en-US" sz="2000"/>
              <a:t> / P</a:t>
            </a:r>
            <a:r>
              <a:rPr lang="en-US" sz="2000" baseline="-25000"/>
              <a:t>i</a:t>
            </a:r>
            <a:r>
              <a:rPr lang="en-US" sz="2000"/>
              <a:t>     (55 ms / 80 ms = 0.6875)</a:t>
            </a:r>
          </a:p>
          <a:p>
            <a:pPr>
              <a:lnSpc>
                <a:spcPct val="90000"/>
              </a:lnSpc>
            </a:pPr>
            <a:r>
              <a:rPr lang="en-US" sz="2400"/>
              <a:t>Give shortest-period task the highest priority</a:t>
            </a:r>
          </a:p>
          <a:p>
            <a:pPr lvl="1">
              <a:lnSpc>
                <a:spcPct val="90000"/>
              </a:lnSpc>
            </a:pPr>
            <a:r>
              <a:rPr lang="en-US" sz="2000"/>
              <a:t>If </a:t>
            </a:r>
            <a:r>
              <a:rPr lang="en-US" sz="2000">
                <a:latin typeface="Symbol" pitchFamily="18" charset="2"/>
              </a:rPr>
              <a:t>S</a:t>
            </a:r>
            <a:r>
              <a:rPr lang="en-US" sz="2000"/>
              <a:t> T</a:t>
            </a:r>
            <a:r>
              <a:rPr lang="en-US" sz="2000" baseline="-25000"/>
              <a:t>i</a:t>
            </a:r>
            <a:r>
              <a:rPr lang="en-US" sz="2000"/>
              <a:t>/P</a:t>
            </a:r>
            <a:r>
              <a:rPr lang="en-US" sz="2000" baseline="-25000"/>
              <a:t>i</a:t>
            </a:r>
            <a:r>
              <a:rPr lang="en-US" sz="2000"/>
              <a:t> </a:t>
            </a:r>
            <a:r>
              <a:rPr lang="en-US" sz="2000">
                <a:latin typeface="Symbol" pitchFamily="18" charset="2"/>
              </a:rPr>
              <a:t>£</a:t>
            </a:r>
            <a:r>
              <a:rPr lang="en-US" sz="2000"/>
              <a:t> </a:t>
            </a:r>
            <a:r>
              <a:rPr lang="en-US" sz="2000" i="1"/>
              <a:t>n</a:t>
            </a:r>
            <a:r>
              <a:rPr lang="en-US" sz="2000"/>
              <a:t>(2</a:t>
            </a:r>
            <a:r>
              <a:rPr lang="en-US" sz="2000" baseline="30000"/>
              <a:t>1/</a:t>
            </a:r>
            <a:r>
              <a:rPr lang="en-US" sz="2000" i="1" baseline="30000"/>
              <a:t>n</a:t>
            </a:r>
            <a:r>
              <a:rPr lang="en-US" sz="2000"/>
              <a:t> - 1), all </a:t>
            </a:r>
            <a:r>
              <a:rPr lang="en-US" sz="2000" i="1"/>
              <a:t>n</a:t>
            </a:r>
            <a:r>
              <a:rPr lang="en-US" sz="2000"/>
              <a:t> tasks can be successfully scheduled</a:t>
            </a:r>
          </a:p>
          <a:p>
            <a:pPr lvl="1">
              <a:lnSpc>
                <a:spcPct val="90000"/>
              </a:lnSpc>
            </a:pPr>
            <a:r>
              <a:rPr lang="en-US" sz="2000" i="1"/>
              <a:t>n</a:t>
            </a:r>
            <a:r>
              <a:rPr lang="en-US" sz="2000"/>
              <a:t>(2</a:t>
            </a:r>
            <a:r>
              <a:rPr lang="en-US" sz="2000" baseline="30000"/>
              <a:t>1/</a:t>
            </a:r>
            <a:r>
              <a:rPr lang="en-US" sz="2000" i="1" baseline="30000"/>
              <a:t>n</a:t>
            </a:r>
            <a:r>
              <a:rPr lang="en-US" sz="2000"/>
              <a:t> - 1) </a:t>
            </a:r>
            <a:r>
              <a:rPr lang="en-US" sz="2000">
                <a:latin typeface="Symbol" pitchFamily="18" charset="2"/>
              </a:rPr>
              <a:t>®</a:t>
            </a:r>
            <a:r>
              <a:rPr lang="en-US" sz="2000"/>
              <a:t> 0.693 as </a:t>
            </a:r>
            <a:r>
              <a:rPr lang="en-US" sz="2000" i="1"/>
              <a:t>n</a:t>
            </a:r>
            <a:r>
              <a:rPr lang="en-US" sz="2000"/>
              <a:t> </a:t>
            </a:r>
            <a:r>
              <a:rPr lang="en-US" sz="2000">
                <a:latin typeface="Symbol" pitchFamily="18" charset="2"/>
              </a:rPr>
              <a:t>®</a:t>
            </a:r>
            <a:r>
              <a:rPr lang="en-US" sz="2000"/>
              <a:t> </a:t>
            </a:r>
            <a:r>
              <a:rPr lang="en-US" sz="2000">
                <a:latin typeface="Symbol" pitchFamily="18" charset="2"/>
              </a:rPr>
              <a:t>¥</a:t>
            </a:r>
          </a:p>
          <a:p>
            <a:pPr lvl="1">
              <a:lnSpc>
                <a:spcPct val="90000"/>
              </a:lnSpc>
            </a:pPr>
            <a:r>
              <a:rPr lang="en-US" sz="2000"/>
              <a:t>This formula is conservative (90% utilization</a:t>
            </a:r>
          </a:p>
          <a:p>
            <a:pPr lvl="1">
              <a:lnSpc>
                <a:spcPct val="90000"/>
              </a:lnSpc>
              <a:spcBef>
                <a:spcPct val="0"/>
              </a:spcBef>
              <a:buFont typeface="Wingdings" pitchFamily="2" charset="2"/>
              <a:buNone/>
            </a:pPr>
            <a:r>
              <a:rPr lang="en-US" sz="2000"/>
              <a:t>	can be done in practice)</a:t>
            </a:r>
          </a:p>
          <a:p>
            <a:pPr lvl="1">
              <a:lnSpc>
                <a:spcPct val="90000"/>
              </a:lnSpc>
            </a:pPr>
            <a:r>
              <a:rPr lang="en-US" sz="2000"/>
              <a:t>This formula also holds for earliest deadline</a:t>
            </a:r>
          </a:p>
          <a:p>
            <a:pPr lvl="1">
              <a:lnSpc>
                <a:spcPct val="90000"/>
              </a:lnSpc>
              <a:spcBef>
                <a:spcPct val="0"/>
              </a:spcBef>
              <a:buFont typeface="Wingdings" pitchFamily="2" charset="2"/>
              <a:buNone/>
            </a:pPr>
            <a:r>
              <a:rPr lang="en-US" sz="2000"/>
              <a:t>	scheduling</a:t>
            </a:r>
          </a:p>
          <a:p>
            <a:pPr>
              <a:lnSpc>
                <a:spcPct val="90000"/>
              </a:lnSpc>
            </a:pPr>
            <a:r>
              <a:rPr lang="en-US" sz="2400"/>
              <a:t>RMS generally used over Deadline</a:t>
            </a:r>
          </a:p>
          <a:p>
            <a:pPr lvl="1">
              <a:lnSpc>
                <a:spcPct val="90000"/>
              </a:lnSpc>
            </a:pPr>
            <a:r>
              <a:rPr lang="en-US" sz="2000"/>
              <a:t>Performance difference small</a:t>
            </a:r>
          </a:p>
          <a:p>
            <a:pPr lvl="1">
              <a:lnSpc>
                <a:spcPct val="90000"/>
              </a:lnSpc>
            </a:pPr>
            <a:r>
              <a:rPr lang="en-US" sz="2000"/>
              <a:t>Handles soft real-time parts better</a:t>
            </a:r>
          </a:p>
          <a:p>
            <a:pPr lvl="1">
              <a:lnSpc>
                <a:spcPct val="90000"/>
              </a:lnSpc>
            </a:pPr>
            <a:r>
              <a:rPr lang="en-US" sz="2000"/>
              <a:t>Stability is easier to achieve</a:t>
            </a:r>
          </a:p>
        </p:txBody>
      </p:sp>
      <p:sp>
        <p:nvSpPr>
          <p:cNvPr id="2501639"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RMS</a:t>
            </a:r>
          </a:p>
        </p:txBody>
      </p:sp>
      <p:graphicFrame>
        <p:nvGraphicFramePr>
          <p:cNvPr id="2501640" name="Object 5"/>
          <p:cNvGraphicFramePr>
            <a:graphicFrameLocks noChangeAspect="1"/>
          </p:cNvGraphicFramePr>
          <p:nvPr/>
        </p:nvGraphicFramePr>
        <p:xfrm>
          <a:off x="6534150" y="4297363"/>
          <a:ext cx="2374900" cy="1966912"/>
        </p:xfrm>
        <a:graphic>
          <a:graphicData uri="http://schemas.openxmlformats.org/presentationml/2006/ole">
            <mc:AlternateContent xmlns:mc="http://schemas.openxmlformats.org/markup-compatibility/2006">
              <mc:Choice xmlns:v="urn:schemas-microsoft-com:vml" Requires="v">
                <p:oleObj spid="_x0000_s2501644" name="Bitmap Image" r:id="rId4" imgW="2943636" imgH="2438095" progId="Paint.Picture">
                  <p:embed/>
                </p:oleObj>
              </mc:Choice>
              <mc:Fallback>
                <p:oleObj name="Bitmap Image" r:id="rId4" imgW="2943636" imgH="2438095"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4150" y="4297363"/>
                        <a:ext cx="2374900"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BYU CS 345</a:t>
            </a:r>
          </a:p>
        </p:txBody>
      </p:sp>
      <p:sp>
        <p:nvSpPr>
          <p:cNvPr id="8" name="Footer Placeholder 2"/>
          <p:cNvSpPr>
            <a:spLocks noGrp="1"/>
          </p:cNvSpPr>
          <p:nvPr>
            <p:ph type="ftr" sz="quarter" idx="11"/>
          </p:nvPr>
        </p:nvSpPr>
        <p:spPr/>
        <p:txBody>
          <a:bodyPr/>
          <a:lstStyle/>
          <a:p>
            <a:r>
              <a:rPr lang="en-US"/>
              <a:t>Chapter 10 - Multiprocessor and Read-Time Scheduling</a:t>
            </a:r>
          </a:p>
        </p:txBody>
      </p:sp>
      <p:sp>
        <p:nvSpPr>
          <p:cNvPr id="9" name="Slide Number Placeholder 3"/>
          <p:cNvSpPr>
            <a:spLocks noGrp="1"/>
          </p:cNvSpPr>
          <p:nvPr>
            <p:ph type="sldNum" sz="quarter" idx="12"/>
          </p:nvPr>
        </p:nvSpPr>
        <p:spPr/>
        <p:txBody>
          <a:bodyPr/>
          <a:lstStyle/>
          <a:p>
            <a:fld id="{25893542-7A6F-4A51-8F43-929DDC2A11D6}" type="slidenum">
              <a:rPr lang="en-US"/>
              <a:pPr/>
              <a:t>34</a:t>
            </a:fld>
            <a:endParaRPr lang="en-US"/>
          </a:p>
        </p:txBody>
      </p:sp>
      <p:sp>
        <p:nvSpPr>
          <p:cNvPr id="2634754" name="Rectangle 2"/>
          <p:cNvSpPr>
            <a:spLocks noGrp="1" noChangeArrowheads="1"/>
          </p:cNvSpPr>
          <p:nvPr>
            <p:ph type="title" idx="4294967295"/>
          </p:nvPr>
        </p:nvSpPr>
        <p:spPr/>
        <p:txBody>
          <a:bodyPr lIns="92075" tIns="46038" rIns="92075" bIns="46038"/>
          <a:lstStyle/>
          <a:p>
            <a:r>
              <a:rPr lang="en-US"/>
              <a:t>Priority Inversion</a:t>
            </a:r>
          </a:p>
        </p:txBody>
      </p:sp>
      <p:sp>
        <p:nvSpPr>
          <p:cNvPr id="2634755" name="Rectangle 3"/>
          <p:cNvSpPr>
            <a:spLocks noGrp="1" noChangeArrowheads="1"/>
          </p:cNvSpPr>
          <p:nvPr>
            <p:ph type="body" idx="4294967295"/>
          </p:nvPr>
        </p:nvSpPr>
        <p:spPr/>
        <p:txBody>
          <a:bodyPr lIns="92075" tIns="46038" rIns="92075" bIns="46038"/>
          <a:lstStyle/>
          <a:p>
            <a:pPr>
              <a:lnSpc>
                <a:spcPct val="80000"/>
              </a:lnSpc>
            </a:pPr>
            <a:r>
              <a:rPr lang="en-US" sz="2400"/>
              <a:t>In many practical applications, resources are shared and the unmodified RMS will be subject to priority inversion and deadlock hazards.</a:t>
            </a:r>
          </a:p>
          <a:p>
            <a:pPr>
              <a:lnSpc>
                <a:spcPct val="80000"/>
              </a:lnSpc>
            </a:pPr>
            <a:r>
              <a:rPr lang="en-US" sz="2400"/>
              <a:t>In scheduling, priority inversion is the scenario where a low priority task holds a shared resource that is required by a high priority task.</a:t>
            </a:r>
          </a:p>
          <a:p>
            <a:pPr>
              <a:lnSpc>
                <a:spcPct val="80000"/>
              </a:lnSpc>
            </a:pPr>
            <a:r>
              <a:rPr lang="en-US" sz="2400"/>
              <a:t>This causes the execution of the high priority task to be blocked until the low priority task has released the resource, effectively "inverting" the relative priorities of the two tasks.</a:t>
            </a:r>
          </a:p>
          <a:p>
            <a:pPr>
              <a:lnSpc>
                <a:spcPct val="80000"/>
              </a:lnSpc>
            </a:pPr>
            <a:r>
              <a:rPr lang="en-US" sz="2400"/>
              <a:t>If some other medium priority task, that does not depend on the shared resource, attempts to run in the interim, it will take precedence over both the low priority task and the high priority task.</a:t>
            </a:r>
          </a:p>
        </p:txBody>
      </p:sp>
      <p:sp>
        <p:nvSpPr>
          <p:cNvPr id="2634756" name="Date Placeholder 3"/>
          <p:cNvSpPr txBox="1">
            <a:spLocks noGrp="1"/>
          </p:cNvSpPr>
          <p:nvPr/>
        </p:nvSpPr>
        <p:spPr bwMode="auto">
          <a:xfrm>
            <a:off x="381000" y="64008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CS 345</a:t>
            </a:r>
          </a:p>
        </p:txBody>
      </p:sp>
      <p:sp>
        <p:nvSpPr>
          <p:cNvPr id="2634757" name="Footer Placeholder 4"/>
          <p:cNvSpPr txBox="1">
            <a:spLocks noGrp="1"/>
          </p:cNvSpPr>
          <p:nvPr/>
        </p:nvSpPr>
        <p:spPr bwMode="auto">
          <a:xfrm>
            <a:off x="2805113" y="6400800"/>
            <a:ext cx="3627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a:t>Homework #4</a:t>
            </a:r>
          </a:p>
        </p:txBody>
      </p:sp>
      <p:sp>
        <p:nvSpPr>
          <p:cNvPr id="2634758" name="Slide Number Placeholder 5"/>
          <p:cNvSpPr txBox="1">
            <a:spLocks noGrp="1"/>
          </p:cNvSpPr>
          <p:nvPr/>
        </p:nvSpPr>
        <p:spPr bwMode="auto">
          <a:xfrm>
            <a:off x="7086600" y="64008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r"/>
            <a:fld id="{A6AD8E8E-999E-4234-90B8-90BB91876ADB}" type="slidenum">
              <a:rPr lang="en-US" sz="1600"/>
              <a:pPr lvl="1" algn="r"/>
              <a:t>34</a:t>
            </a:fld>
            <a:endParaRPr 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BYU CS 345</a:t>
            </a:r>
          </a:p>
        </p:txBody>
      </p:sp>
      <p:sp>
        <p:nvSpPr>
          <p:cNvPr id="8" name="Footer Placeholder 2"/>
          <p:cNvSpPr>
            <a:spLocks noGrp="1"/>
          </p:cNvSpPr>
          <p:nvPr>
            <p:ph type="ftr" sz="quarter" idx="11"/>
          </p:nvPr>
        </p:nvSpPr>
        <p:spPr/>
        <p:txBody>
          <a:bodyPr/>
          <a:lstStyle/>
          <a:p>
            <a:r>
              <a:rPr lang="en-US"/>
              <a:t>Chapter 10 - Multiprocessor and Read-Time Scheduling</a:t>
            </a:r>
          </a:p>
        </p:txBody>
      </p:sp>
      <p:sp>
        <p:nvSpPr>
          <p:cNvPr id="9" name="Slide Number Placeholder 3"/>
          <p:cNvSpPr>
            <a:spLocks noGrp="1"/>
          </p:cNvSpPr>
          <p:nvPr>
            <p:ph type="sldNum" sz="quarter" idx="12"/>
          </p:nvPr>
        </p:nvSpPr>
        <p:spPr/>
        <p:txBody>
          <a:bodyPr/>
          <a:lstStyle/>
          <a:p>
            <a:fld id="{BE4444ED-561E-4239-99BD-C2F3EDA09A8F}" type="slidenum">
              <a:rPr lang="en-US"/>
              <a:pPr/>
              <a:t>35</a:t>
            </a:fld>
            <a:endParaRPr lang="en-US"/>
          </a:p>
        </p:txBody>
      </p:sp>
      <p:sp>
        <p:nvSpPr>
          <p:cNvPr id="2636802" name="Rectangle 2"/>
          <p:cNvSpPr>
            <a:spLocks noGrp="1" noChangeArrowheads="1"/>
          </p:cNvSpPr>
          <p:nvPr>
            <p:ph type="title" idx="4294967295"/>
          </p:nvPr>
        </p:nvSpPr>
        <p:spPr/>
        <p:txBody>
          <a:bodyPr lIns="92075" tIns="46038" rIns="92075" bIns="46038"/>
          <a:lstStyle/>
          <a:p>
            <a:r>
              <a:rPr lang="en-US"/>
              <a:t>Mars Pathfinder</a:t>
            </a:r>
          </a:p>
        </p:txBody>
      </p:sp>
      <p:sp>
        <p:nvSpPr>
          <p:cNvPr id="2636803" name="Rectangle 3"/>
          <p:cNvSpPr>
            <a:spLocks noGrp="1" noChangeArrowheads="1"/>
          </p:cNvSpPr>
          <p:nvPr>
            <p:ph type="body" idx="4294967295"/>
          </p:nvPr>
        </p:nvSpPr>
        <p:spPr/>
        <p:txBody>
          <a:bodyPr lIns="92075" tIns="46038" rIns="92075" bIns="46038"/>
          <a:lstStyle/>
          <a:p>
            <a:r>
              <a:rPr lang="en-US" sz="2800"/>
              <a:t>Martian landing on July 4</a:t>
            </a:r>
            <a:r>
              <a:rPr lang="en-US" sz="2800" baseline="30000"/>
              <a:t>th</a:t>
            </a:r>
            <a:r>
              <a:rPr lang="en-US" sz="2800"/>
              <a:t>, 1997</a:t>
            </a:r>
          </a:p>
          <a:p>
            <a:r>
              <a:rPr lang="en-US" sz="2800"/>
              <a:t>Periodically experienced total system resets.</a:t>
            </a:r>
          </a:p>
          <a:p>
            <a:r>
              <a:rPr lang="en-US" sz="2800"/>
              <a:t>VxWorks uses preemptive priority scheduling.</a:t>
            </a:r>
          </a:p>
          <a:p>
            <a:r>
              <a:rPr lang="en-US" sz="2800"/>
              <a:t>Access to “information bus” synchronized with mutexes.</a:t>
            </a:r>
          </a:p>
          <a:p>
            <a:pPr lvl="1"/>
            <a:r>
              <a:rPr lang="en-US" sz="2400"/>
              <a:t>Meteorological data gathering – low priority</a:t>
            </a:r>
          </a:p>
          <a:p>
            <a:pPr lvl="1"/>
            <a:r>
              <a:rPr lang="en-US" sz="2400"/>
              <a:t>Communication task – medium priority</a:t>
            </a:r>
          </a:p>
          <a:p>
            <a:pPr lvl="1"/>
            <a:r>
              <a:rPr lang="en-US" sz="2400"/>
              <a:t>Information bus manager – high priority</a:t>
            </a:r>
          </a:p>
          <a:p>
            <a:r>
              <a:rPr lang="en-US" sz="2800"/>
              <a:t>Data gathering held mutex, bus manager was blocked, communication task running, watchdog timer reset.</a:t>
            </a:r>
          </a:p>
        </p:txBody>
      </p:sp>
      <p:sp>
        <p:nvSpPr>
          <p:cNvPr id="2636804" name="Date Placeholder 3"/>
          <p:cNvSpPr txBox="1">
            <a:spLocks noGrp="1"/>
          </p:cNvSpPr>
          <p:nvPr/>
        </p:nvSpPr>
        <p:spPr bwMode="auto">
          <a:xfrm>
            <a:off x="381000" y="64008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CS 345</a:t>
            </a:r>
          </a:p>
        </p:txBody>
      </p:sp>
      <p:sp>
        <p:nvSpPr>
          <p:cNvPr id="2636805" name="Footer Placeholder 4"/>
          <p:cNvSpPr txBox="1">
            <a:spLocks noGrp="1"/>
          </p:cNvSpPr>
          <p:nvPr/>
        </p:nvSpPr>
        <p:spPr bwMode="auto">
          <a:xfrm>
            <a:off x="2805113" y="6400800"/>
            <a:ext cx="3627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a:t>Homework #4</a:t>
            </a:r>
          </a:p>
        </p:txBody>
      </p:sp>
      <p:sp>
        <p:nvSpPr>
          <p:cNvPr id="2636806" name="Slide Number Placeholder 5"/>
          <p:cNvSpPr txBox="1">
            <a:spLocks noGrp="1"/>
          </p:cNvSpPr>
          <p:nvPr/>
        </p:nvSpPr>
        <p:spPr bwMode="auto">
          <a:xfrm>
            <a:off x="7086600" y="64008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r"/>
            <a:fld id="{D7125BF7-0E6C-4990-ADE8-FE53D43211AE}" type="slidenum">
              <a:rPr lang="en-US" sz="1600"/>
              <a:pPr lvl="1" algn="r"/>
              <a:t>35</a:t>
            </a:fld>
            <a:endParaRPr lang="en-US"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BYU CS 345</a:t>
            </a:r>
          </a:p>
        </p:txBody>
      </p:sp>
      <p:sp>
        <p:nvSpPr>
          <p:cNvPr id="8" name="Footer Placeholder 2"/>
          <p:cNvSpPr>
            <a:spLocks noGrp="1"/>
          </p:cNvSpPr>
          <p:nvPr>
            <p:ph type="ftr" sz="quarter" idx="11"/>
          </p:nvPr>
        </p:nvSpPr>
        <p:spPr/>
        <p:txBody>
          <a:bodyPr/>
          <a:lstStyle/>
          <a:p>
            <a:r>
              <a:rPr lang="en-US"/>
              <a:t>Chapter 10 - Multiprocessor and Read-Time Scheduling</a:t>
            </a:r>
          </a:p>
        </p:txBody>
      </p:sp>
      <p:sp>
        <p:nvSpPr>
          <p:cNvPr id="9" name="Slide Number Placeholder 3"/>
          <p:cNvSpPr>
            <a:spLocks noGrp="1"/>
          </p:cNvSpPr>
          <p:nvPr>
            <p:ph type="sldNum" sz="quarter" idx="12"/>
          </p:nvPr>
        </p:nvSpPr>
        <p:spPr/>
        <p:txBody>
          <a:bodyPr/>
          <a:lstStyle/>
          <a:p>
            <a:fld id="{DEFA7008-7A27-4FA0-8D63-07C2D160A251}" type="slidenum">
              <a:rPr lang="en-US"/>
              <a:pPr/>
              <a:t>36</a:t>
            </a:fld>
            <a:endParaRPr lang="en-US"/>
          </a:p>
        </p:txBody>
      </p:sp>
      <p:sp>
        <p:nvSpPr>
          <p:cNvPr id="2638850" name="Rectangle 2"/>
          <p:cNvSpPr>
            <a:spLocks noGrp="1" noChangeArrowheads="1"/>
          </p:cNvSpPr>
          <p:nvPr>
            <p:ph type="title" idx="4294967295"/>
          </p:nvPr>
        </p:nvSpPr>
        <p:spPr/>
        <p:txBody>
          <a:bodyPr lIns="92075" tIns="46038" rIns="92075" bIns="46038"/>
          <a:lstStyle/>
          <a:p>
            <a:r>
              <a:rPr lang="en-US"/>
              <a:t>Priority Inversion Solutions</a:t>
            </a:r>
          </a:p>
        </p:txBody>
      </p:sp>
      <p:sp>
        <p:nvSpPr>
          <p:cNvPr id="2638851" name="Rectangle 3"/>
          <p:cNvSpPr>
            <a:spLocks noGrp="1" noChangeArrowheads="1"/>
          </p:cNvSpPr>
          <p:nvPr>
            <p:ph type="body" idx="4294967295"/>
          </p:nvPr>
        </p:nvSpPr>
        <p:spPr>
          <a:xfrm>
            <a:off x="377825" y="1406525"/>
            <a:ext cx="8356600" cy="5140325"/>
          </a:xfrm>
        </p:spPr>
        <p:txBody>
          <a:bodyPr lIns="92075" tIns="46038" rIns="92075" bIns="46038"/>
          <a:lstStyle/>
          <a:p>
            <a:pPr>
              <a:lnSpc>
                <a:spcPct val="90000"/>
              </a:lnSpc>
            </a:pPr>
            <a:r>
              <a:rPr lang="en-US" sz="2400"/>
              <a:t>Disabling all interrupts to protect critical sections</a:t>
            </a:r>
          </a:p>
          <a:p>
            <a:pPr lvl="1">
              <a:lnSpc>
                <a:spcPct val="90000"/>
              </a:lnSpc>
            </a:pPr>
            <a:r>
              <a:rPr lang="en-US" sz="2000"/>
              <a:t>Only two priorities: preemptible, and interrupts disabled, with no third priority - inversion is impossible. Since there's only one piece of lock data (the interrupt-enable bit), misordering locking is impossible, and so deadlocks cannot occur. Since the critical regions always run to completion, deadlock does not occur.</a:t>
            </a:r>
          </a:p>
          <a:p>
            <a:pPr>
              <a:lnSpc>
                <a:spcPct val="90000"/>
              </a:lnSpc>
            </a:pPr>
            <a:r>
              <a:rPr lang="en-US" sz="2400"/>
              <a:t>Priority inheritance</a:t>
            </a:r>
          </a:p>
          <a:p>
            <a:pPr lvl="1">
              <a:lnSpc>
                <a:spcPct val="90000"/>
              </a:lnSpc>
            </a:pPr>
            <a:r>
              <a:rPr lang="en-US" sz="2000"/>
              <a:t>When priority is inherited, the low priority task inherits the priority of the high priority task, thus stopping a medium priority task from pre-empting the high priority task.</a:t>
            </a:r>
          </a:p>
          <a:p>
            <a:pPr>
              <a:lnSpc>
                <a:spcPct val="90000"/>
              </a:lnSpc>
            </a:pPr>
            <a:r>
              <a:rPr lang="en-US" sz="2400"/>
              <a:t>A priority ceiling</a:t>
            </a:r>
          </a:p>
          <a:p>
            <a:pPr lvl="1">
              <a:lnSpc>
                <a:spcPct val="90000"/>
              </a:lnSpc>
            </a:pPr>
            <a:r>
              <a:rPr lang="en-US" sz="2000"/>
              <a:t>With priority ceilings, the shared mutex process (that runs the operating system code) has a characteristic (high) priority of its own, which is assigned to the task locking the mutex. This works well, provided the other high priority task(s) that try to access the mutex does not have a priority higher than the ceiling priority. </a:t>
            </a:r>
          </a:p>
        </p:txBody>
      </p:sp>
      <p:sp>
        <p:nvSpPr>
          <p:cNvPr id="2638852" name="Date Placeholder 3"/>
          <p:cNvSpPr txBox="1">
            <a:spLocks noGrp="1"/>
          </p:cNvSpPr>
          <p:nvPr/>
        </p:nvSpPr>
        <p:spPr bwMode="auto">
          <a:xfrm>
            <a:off x="381000" y="64008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CS 345</a:t>
            </a:r>
          </a:p>
        </p:txBody>
      </p:sp>
      <p:sp>
        <p:nvSpPr>
          <p:cNvPr id="2638853" name="Footer Placeholder 4"/>
          <p:cNvSpPr txBox="1">
            <a:spLocks noGrp="1"/>
          </p:cNvSpPr>
          <p:nvPr/>
        </p:nvSpPr>
        <p:spPr bwMode="auto">
          <a:xfrm>
            <a:off x="2805113" y="6400800"/>
            <a:ext cx="3627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600"/>
              <a:t>Homework #4</a:t>
            </a:r>
          </a:p>
        </p:txBody>
      </p:sp>
      <p:sp>
        <p:nvSpPr>
          <p:cNvPr id="2638854" name="Slide Number Placeholder 5"/>
          <p:cNvSpPr txBox="1">
            <a:spLocks noGrp="1"/>
          </p:cNvSpPr>
          <p:nvPr/>
        </p:nvSpPr>
        <p:spPr bwMode="auto">
          <a:xfrm>
            <a:off x="7086600" y="64008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r"/>
            <a:fld id="{86A6C407-9C19-4570-8F8F-215150DD64B6}" type="slidenum">
              <a:rPr lang="en-US" sz="1600"/>
              <a:pPr lvl="1" algn="r"/>
              <a:t>36</a:t>
            </a:fld>
            <a:endParaRPr lang="en-US" sz="16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6210" name="Rectangle 2"/>
          <p:cNvSpPr>
            <a:spLocks noGrp="1" noChangeArrowheads="1"/>
          </p:cNvSpPr>
          <p:nvPr>
            <p:ph type="ctrTitle"/>
          </p:nvPr>
        </p:nvSpPr>
        <p:spPr>
          <a:xfrm>
            <a:off x="1258888" y="9525"/>
            <a:ext cx="6875462" cy="3200400"/>
          </a:xfrm>
        </p:spPr>
        <p:txBody>
          <a:bodyPr/>
          <a:lstStyle/>
          <a:p>
            <a:r>
              <a:rPr lang="en-US"/>
              <a:t>VxWorks,</a:t>
            </a:r>
            <a:br>
              <a:rPr lang="en-US"/>
            </a:br>
            <a:r>
              <a:rPr lang="en-US"/>
              <a:t>Linux,</a:t>
            </a:r>
            <a:br>
              <a:rPr lang="en-US"/>
            </a:br>
            <a:r>
              <a:rPr lang="en-US"/>
              <a:t>Unix,</a:t>
            </a:r>
            <a:br>
              <a:rPr lang="en-US"/>
            </a:br>
            <a:r>
              <a:rPr lang="en-US"/>
              <a:t>Windows…</a:t>
            </a:r>
          </a:p>
        </p:txBody>
      </p:sp>
      <p:sp>
        <p:nvSpPr>
          <p:cNvPr id="252621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a:t>BYU CS 345</a:t>
            </a:r>
          </a:p>
        </p:txBody>
      </p:sp>
      <p:sp>
        <p:nvSpPr>
          <p:cNvPr id="34" name="Footer Placeholder 4"/>
          <p:cNvSpPr>
            <a:spLocks noGrp="1"/>
          </p:cNvSpPr>
          <p:nvPr>
            <p:ph type="ftr" sz="quarter" idx="11"/>
          </p:nvPr>
        </p:nvSpPr>
        <p:spPr/>
        <p:txBody>
          <a:bodyPr/>
          <a:lstStyle/>
          <a:p>
            <a:r>
              <a:rPr lang="en-US"/>
              <a:t>Chapter 10 - Multiprocessor and Read-Time Scheduling</a:t>
            </a:r>
          </a:p>
        </p:txBody>
      </p:sp>
      <p:sp>
        <p:nvSpPr>
          <p:cNvPr id="35" name="Slide Number Placeholder 5"/>
          <p:cNvSpPr>
            <a:spLocks noGrp="1"/>
          </p:cNvSpPr>
          <p:nvPr>
            <p:ph type="sldNum" sz="quarter" idx="12"/>
          </p:nvPr>
        </p:nvSpPr>
        <p:spPr/>
        <p:txBody>
          <a:bodyPr/>
          <a:lstStyle/>
          <a:p>
            <a:fld id="{3C32FF40-2CB5-4A9D-891F-2BE08728CADE}" type="slidenum">
              <a:rPr lang="en-US"/>
              <a:pPr/>
              <a:t>38</a:t>
            </a:fld>
            <a:endParaRPr lang="en-US"/>
          </a:p>
        </p:txBody>
      </p:sp>
      <p:sp>
        <p:nvSpPr>
          <p:cNvPr id="2528258" name="Rectangle 2"/>
          <p:cNvSpPr>
            <a:spLocks noGrp="1" noChangeArrowheads="1"/>
          </p:cNvSpPr>
          <p:nvPr>
            <p:ph type="title"/>
          </p:nvPr>
        </p:nvSpPr>
        <p:spPr/>
        <p:txBody>
          <a:bodyPr/>
          <a:lstStyle/>
          <a:p>
            <a:r>
              <a:rPr lang="en-US"/>
              <a:t>VxWorks</a:t>
            </a:r>
          </a:p>
        </p:txBody>
      </p:sp>
      <p:sp>
        <p:nvSpPr>
          <p:cNvPr id="2528259" name="Rectangle 3"/>
          <p:cNvSpPr>
            <a:spLocks noGrp="1" noChangeArrowheads="1"/>
          </p:cNvSpPr>
          <p:nvPr>
            <p:ph type="body" idx="1"/>
          </p:nvPr>
        </p:nvSpPr>
        <p:spPr>
          <a:xfrm>
            <a:off x="457200" y="1447800"/>
            <a:ext cx="4826000" cy="4876800"/>
          </a:xfrm>
        </p:spPr>
        <p:txBody>
          <a:bodyPr/>
          <a:lstStyle/>
          <a:p>
            <a:pPr>
              <a:lnSpc>
                <a:spcPct val="90000"/>
              </a:lnSpc>
            </a:pPr>
            <a:r>
              <a:rPr lang="en-US" sz="2400"/>
              <a:t>Wind River Systems</a:t>
            </a:r>
          </a:p>
          <a:p>
            <a:pPr>
              <a:lnSpc>
                <a:spcPct val="90000"/>
              </a:lnSpc>
            </a:pPr>
            <a:r>
              <a:rPr lang="en-US" sz="2400"/>
              <a:t>Hard real-time support</a:t>
            </a:r>
          </a:p>
          <a:p>
            <a:pPr lvl="1">
              <a:lnSpc>
                <a:spcPct val="90000"/>
              </a:lnSpc>
            </a:pPr>
            <a:r>
              <a:rPr lang="en-US" sz="2000"/>
              <a:t>automobiles</a:t>
            </a:r>
          </a:p>
          <a:p>
            <a:pPr lvl="1">
              <a:lnSpc>
                <a:spcPct val="90000"/>
              </a:lnSpc>
            </a:pPr>
            <a:r>
              <a:rPr lang="en-US" sz="2000"/>
              <a:t>industrial devices</a:t>
            </a:r>
          </a:p>
          <a:p>
            <a:pPr lvl="1">
              <a:lnSpc>
                <a:spcPct val="90000"/>
              </a:lnSpc>
            </a:pPr>
            <a:r>
              <a:rPr lang="en-US" sz="2000"/>
              <a:t>networking</a:t>
            </a:r>
          </a:p>
          <a:p>
            <a:pPr lvl="1">
              <a:lnSpc>
                <a:spcPct val="90000"/>
              </a:lnSpc>
            </a:pPr>
            <a:r>
              <a:rPr lang="en-US" sz="2000" i="1"/>
              <a:t>Spirit</a:t>
            </a:r>
            <a:r>
              <a:rPr lang="en-US" sz="2000"/>
              <a:t> and </a:t>
            </a:r>
            <a:r>
              <a:rPr lang="en-US" sz="2000" i="1"/>
              <a:t>Opportunity</a:t>
            </a:r>
          </a:p>
          <a:p>
            <a:pPr>
              <a:lnSpc>
                <a:spcPct val="90000"/>
              </a:lnSpc>
            </a:pPr>
            <a:r>
              <a:rPr lang="en-US" sz="2400"/>
              <a:t>Wind micro-kernel</a:t>
            </a:r>
          </a:p>
          <a:p>
            <a:pPr lvl="1">
              <a:lnSpc>
                <a:spcPct val="90000"/>
              </a:lnSpc>
            </a:pPr>
            <a:r>
              <a:rPr lang="en-US" sz="2000"/>
              <a:t>tasks – execute in kernel mode</a:t>
            </a:r>
          </a:p>
          <a:p>
            <a:pPr lvl="1">
              <a:lnSpc>
                <a:spcPct val="90000"/>
              </a:lnSpc>
            </a:pPr>
            <a:r>
              <a:rPr lang="en-US" sz="2000"/>
              <a:t>preemptive and nonpreemptive RR w/256 priority levels</a:t>
            </a:r>
          </a:p>
          <a:p>
            <a:pPr lvl="1">
              <a:lnSpc>
                <a:spcPct val="90000"/>
              </a:lnSpc>
            </a:pPr>
            <a:r>
              <a:rPr lang="en-US" sz="2000"/>
              <a:t>bounded interrupt latency</a:t>
            </a:r>
          </a:p>
          <a:p>
            <a:pPr lvl="1">
              <a:lnSpc>
                <a:spcPct val="90000"/>
              </a:lnSpc>
            </a:pPr>
            <a:r>
              <a:rPr lang="en-US" sz="2000"/>
              <a:t>shared memory / pipes</a:t>
            </a:r>
            <a:endParaRPr lang="en-US" sz="2000" i="1"/>
          </a:p>
        </p:txBody>
      </p:sp>
      <p:sp>
        <p:nvSpPr>
          <p:cNvPr id="2528260" name="Rectangle 4"/>
          <p:cNvSpPr>
            <a:spLocks noChangeArrowheads="1"/>
          </p:cNvSpPr>
          <p:nvPr/>
        </p:nvSpPr>
        <p:spPr bwMode="auto">
          <a:xfrm>
            <a:off x="5464175" y="1252538"/>
            <a:ext cx="3462338" cy="495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28261" name="Group 5"/>
          <p:cNvGrpSpPr>
            <a:grpSpLocks/>
          </p:cNvGrpSpPr>
          <p:nvPr/>
        </p:nvGrpSpPr>
        <p:grpSpPr bwMode="auto">
          <a:xfrm>
            <a:off x="5461000" y="1249363"/>
            <a:ext cx="3462338" cy="468312"/>
            <a:chOff x="3440" y="787"/>
            <a:chExt cx="2181" cy="295"/>
          </a:xfrm>
        </p:grpSpPr>
        <p:sp>
          <p:nvSpPr>
            <p:cNvPr id="2528262" name="Rectangle 6"/>
            <p:cNvSpPr>
              <a:spLocks noChangeArrowheads="1"/>
            </p:cNvSpPr>
            <p:nvPr/>
          </p:nvSpPr>
          <p:spPr bwMode="auto">
            <a:xfrm>
              <a:off x="3440" y="787"/>
              <a:ext cx="2181" cy="2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63" name="Text Box 7"/>
            <p:cNvSpPr txBox="1">
              <a:spLocks noChangeArrowheads="1"/>
            </p:cNvSpPr>
            <p:nvPr/>
          </p:nvSpPr>
          <p:spPr bwMode="auto">
            <a:xfrm>
              <a:off x="3504" y="823"/>
              <a:ext cx="20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embedded real-time application</a:t>
              </a:r>
            </a:p>
          </p:txBody>
        </p:sp>
      </p:grpSp>
      <p:grpSp>
        <p:nvGrpSpPr>
          <p:cNvPr id="2528264" name="Group 8"/>
          <p:cNvGrpSpPr>
            <a:grpSpLocks/>
          </p:cNvGrpSpPr>
          <p:nvPr/>
        </p:nvGrpSpPr>
        <p:grpSpPr bwMode="auto">
          <a:xfrm>
            <a:off x="5661025" y="3708400"/>
            <a:ext cx="1555750" cy="739775"/>
            <a:chOff x="3566" y="2336"/>
            <a:chExt cx="980" cy="466"/>
          </a:xfrm>
        </p:grpSpPr>
        <p:sp>
          <p:nvSpPr>
            <p:cNvPr id="2528265" name="Oval 9"/>
            <p:cNvSpPr>
              <a:spLocks noChangeArrowheads="1"/>
            </p:cNvSpPr>
            <p:nvPr/>
          </p:nvSpPr>
          <p:spPr bwMode="auto">
            <a:xfrm>
              <a:off x="3570" y="2336"/>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66" name="Text Box 10"/>
            <p:cNvSpPr txBox="1">
              <a:spLocks noChangeArrowheads="1"/>
            </p:cNvSpPr>
            <p:nvPr/>
          </p:nvSpPr>
          <p:spPr bwMode="auto">
            <a:xfrm>
              <a:off x="3566" y="2461"/>
              <a:ext cx="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POSIX library</a:t>
              </a:r>
            </a:p>
          </p:txBody>
        </p:sp>
      </p:grpSp>
      <p:grpSp>
        <p:nvGrpSpPr>
          <p:cNvPr id="2528267" name="Group 11"/>
          <p:cNvGrpSpPr>
            <a:grpSpLocks/>
          </p:cNvGrpSpPr>
          <p:nvPr/>
        </p:nvGrpSpPr>
        <p:grpSpPr bwMode="auto">
          <a:xfrm>
            <a:off x="7213600" y="2786063"/>
            <a:ext cx="1555750" cy="739775"/>
            <a:chOff x="4544" y="1755"/>
            <a:chExt cx="980" cy="466"/>
          </a:xfrm>
        </p:grpSpPr>
        <p:sp>
          <p:nvSpPr>
            <p:cNvPr id="2528268" name="Oval 12"/>
            <p:cNvSpPr>
              <a:spLocks noChangeArrowheads="1"/>
            </p:cNvSpPr>
            <p:nvPr/>
          </p:nvSpPr>
          <p:spPr bwMode="auto">
            <a:xfrm>
              <a:off x="4574" y="1755"/>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69" name="Text Box 13"/>
            <p:cNvSpPr txBox="1">
              <a:spLocks noChangeArrowheads="1"/>
            </p:cNvSpPr>
            <p:nvPr/>
          </p:nvSpPr>
          <p:spPr bwMode="auto">
            <a:xfrm>
              <a:off x="4544" y="1878"/>
              <a:ext cx="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Java library</a:t>
              </a:r>
            </a:p>
          </p:txBody>
        </p:sp>
      </p:grpSp>
      <p:grpSp>
        <p:nvGrpSpPr>
          <p:cNvPr id="2528270" name="Group 14"/>
          <p:cNvGrpSpPr>
            <a:grpSpLocks/>
          </p:cNvGrpSpPr>
          <p:nvPr/>
        </p:nvGrpSpPr>
        <p:grpSpPr bwMode="auto">
          <a:xfrm>
            <a:off x="5627688" y="2786063"/>
            <a:ext cx="1555750" cy="739775"/>
            <a:chOff x="3545" y="1755"/>
            <a:chExt cx="980" cy="466"/>
          </a:xfrm>
        </p:grpSpPr>
        <p:sp>
          <p:nvSpPr>
            <p:cNvPr id="2528271" name="Oval 15"/>
            <p:cNvSpPr>
              <a:spLocks noChangeArrowheads="1"/>
            </p:cNvSpPr>
            <p:nvPr/>
          </p:nvSpPr>
          <p:spPr bwMode="auto">
            <a:xfrm>
              <a:off x="3570" y="1755"/>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72" name="Text Box 16"/>
            <p:cNvSpPr txBox="1">
              <a:spLocks noChangeArrowheads="1"/>
            </p:cNvSpPr>
            <p:nvPr/>
          </p:nvSpPr>
          <p:spPr bwMode="auto">
            <a:xfrm>
              <a:off x="3545" y="1878"/>
              <a:ext cx="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file systems</a:t>
              </a:r>
            </a:p>
          </p:txBody>
        </p:sp>
      </p:grpSp>
      <p:grpSp>
        <p:nvGrpSpPr>
          <p:cNvPr id="2528273" name="Group 17"/>
          <p:cNvGrpSpPr>
            <a:grpSpLocks/>
          </p:cNvGrpSpPr>
          <p:nvPr/>
        </p:nvGrpSpPr>
        <p:grpSpPr bwMode="auto">
          <a:xfrm>
            <a:off x="7194550" y="3708400"/>
            <a:ext cx="1555750" cy="739775"/>
            <a:chOff x="4532" y="2336"/>
            <a:chExt cx="980" cy="466"/>
          </a:xfrm>
        </p:grpSpPr>
        <p:sp>
          <p:nvSpPr>
            <p:cNvPr id="2528274" name="Oval 18"/>
            <p:cNvSpPr>
              <a:spLocks noChangeArrowheads="1"/>
            </p:cNvSpPr>
            <p:nvPr/>
          </p:nvSpPr>
          <p:spPr bwMode="auto">
            <a:xfrm>
              <a:off x="4574" y="2336"/>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75" name="Text Box 19"/>
            <p:cNvSpPr txBox="1">
              <a:spLocks noChangeArrowheads="1"/>
            </p:cNvSpPr>
            <p:nvPr/>
          </p:nvSpPr>
          <p:spPr bwMode="auto">
            <a:xfrm>
              <a:off x="4532" y="2454"/>
              <a:ext cx="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TCP/IP</a:t>
              </a:r>
            </a:p>
          </p:txBody>
        </p:sp>
      </p:grpSp>
      <p:grpSp>
        <p:nvGrpSpPr>
          <p:cNvPr id="2528276" name="Group 20"/>
          <p:cNvGrpSpPr>
            <a:grpSpLocks/>
          </p:cNvGrpSpPr>
          <p:nvPr/>
        </p:nvGrpSpPr>
        <p:grpSpPr bwMode="auto">
          <a:xfrm>
            <a:off x="7227888" y="1862138"/>
            <a:ext cx="1555750" cy="739775"/>
            <a:chOff x="4553" y="1173"/>
            <a:chExt cx="980" cy="466"/>
          </a:xfrm>
        </p:grpSpPr>
        <p:sp>
          <p:nvSpPr>
            <p:cNvPr id="2528277" name="Oval 21"/>
            <p:cNvSpPr>
              <a:spLocks noChangeArrowheads="1"/>
            </p:cNvSpPr>
            <p:nvPr/>
          </p:nvSpPr>
          <p:spPr bwMode="auto">
            <a:xfrm>
              <a:off x="4574" y="1173"/>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78" name="Text Box 22"/>
            <p:cNvSpPr txBox="1">
              <a:spLocks noChangeArrowheads="1"/>
            </p:cNvSpPr>
            <p:nvPr/>
          </p:nvSpPr>
          <p:spPr bwMode="auto">
            <a:xfrm>
              <a:off x="4553" y="1263"/>
              <a:ext cx="9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1600" b="1">
                  <a:latin typeface="Arial Narrow" pitchFamily="34" charset="0"/>
                </a:rPr>
                <a:t>virtual memory</a:t>
              </a:r>
            </a:p>
            <a:p>
              <a:pPr algn="ctr" eaLnBrk="0" hangingPunct="0">
                <a:lnSpc>
                  <a:spcPct val="90000"/>
                </a:lnSpc>
              </a:pPr>
              <a:r>
                <a:rPr lang="en-US" sz="1600" b="1">
                  <a:latin typeface="Arial Narrow" pitchFamily="34" charset="0"/>
                </a:rPr>
                <a:t>VxVMI</a:t>
              </a:r>
            </a:p>
          </p:txBody>
        </p:sp>
      </p:grpSp>
      <p:grpSp>
        <p:nvGrpSpPr>
          <p:cNvPr id="2528279" name="Group 23"/>
          <p:cNvGrpSpPr>
            <a:grpSpLocks/>
          </p:cNvGrpSpPr>
          <p:nvPr/>
        </p:nvGrpSpPr>
        <p:grpSpPr bwMode="auto">
          <a:xfrm>
            <a:off x="5645150" y="1862138"/>
            <a:ext cx="1555750" cy="739775"/>
            <a:chOff x="3556" y="1173"/>
            <a:chExt cx="980" cy="466"/>
          </a:xfrm>
        </p:grpSpPr>
        <p:sp>
          <p:nvSpPr>
            <p:cNvPr id="2528280" name="Oval 24"/>
            <p:cNvSpPr>
              <a:spLocks noChangeArrowheads="1"/>
            </p:cNvSpPr>
            <p:nvPr/>
          </p:nvSpPr>
          <p:spPr bwMode="auto">
            <a:xfrm>
              <a:off x="3570" y="1173"/>
              <a:ext cx="906"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81" name="Text Box 25"/>
            <p:cNvSpPr txBox="1">
              <a:spLocks noChangeArrowheads="1"/>
            </p:cNvSpPr>
            <p:nvPr/>
          </p:nvSpPr>
          <p:spPr bwMode="auto">
            <a:xfrm>
              <a:off x="3556" y="1320"/>
              <a:ext cx="9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1600" b="1">
                  <a:latin typeface="Arial Narrow" pitchFamily="34" charset="0"/>
                </a:rPr>
                <a:t>graphics library</a:t>
              </a:r>
            </a:p>
          </p:txBody>
        </p:sp>
      </p:grpSp>
      <p:grpSp>
        <p:nvGrpSpPr>
          <p:cNvPr id="2528282" name="Group 26"/>
          <p:cNvGrpSpPr>
            <a:grpSpLocks/>
          </p:cNvGrpSpPr>
          <p:nvPr/>
        </p:nvGrpSpPr>
        <p:grpSpPr bwMode="auto">
          <a:xfrm>
            <a:off x="5468938" y="4573588"/>
            <a:ext cx="3462337" cy="1044575"/>
            <a:chOff x="3445" y="2881"/>
            <a:chExt cx="2181" cy="658"/>
          </a:xfrm>
        </p:grpSpPr>
        <p:sp>
          <p:nvSpPr>
            <p:cNvPr id="2528283" name="Rectangle 27"/>
            <p:cNvSpPr>
              <a:spLocks noChangeArrowheads="1"/>
            </p:cNvSpPr>
            <p:nvPr/>
          </p:nvSpPr>
          <p:spPr bwMode="auto">
            <a:xfrm>
              <a:off x="3445" y="2881"/>
              <a:ext cx="2181" cy="65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84" name="Oval 28"/>
            <p:cNvSpPr>
              <a:spLocks noChangeArrowheads="1"/>
            </p:cNvSpPr>
            <p:nvPr/>
          </p:nvSpPr>
          <p:spPr bwMode="auto">
            <a:xfrm>
              <a:off x="3648" y="2973"/>
              <a:ext cx="1769" cy="46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85" name="Text Box 29"/>
            <p:cNvSpPr txBox="1">
              <a:spLocks noChangeArrowheads="1"/>
            </p:cNvSpPr>
            <p:nvPr/>
          </p:nvSpPr>
          <p:spPr bwMode="auto">
            <a:xfrm>
              <a:off x="3658" y="3102"/>
              <a:ext cx="1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latin typeface="Arial Narrow" pitchFamily="34" charset="0"/>
                </a:rPr>
                <a:t>Wind micro-kernel</a:t>
              </a:r>
            </a:p>
          </p:txBody>
        </p:sp>
      </p:grpSp>
      <p:grpSp>
        <p:nvGrpSpPr>
          <p:cNvPr id="2528286" name="Group 30"/>
          <p:cNvGrpSpPr>
            <a:grpSpLocks/>
          </p:cNvGrpSpPr>
          <p:nvPr/>
        </p:nvGrpSpPr>
        <p:grpSpPr bwMode="auto">
          <a:xfrm>
            <a:off x="5465763" y="5614988"/>
            <a:ext cx="3462337" cy="587375"/>
            <a:chOff x="3443" y="3537"/>
            <a:chExt cx="2181" cy="370"/>
          </a:xfrm>
        </p:grpSpPr>
        <p:sp>
          <p:nvSpPr>
            <p:cNvPr id="2528287" name="Rectangle 31"/>
            <p:cNvSpPr>
              <a:spLocks noChangeArrowheads="1"/>
            </p:cNvSpPr>
            <p:nvPr/>
          </p:nvSpPr>
          <p:spPr bwMode="auto">
            <a:xfrm>
              <a:off x="3443" y="3537"/>
              <a:ext cx="2181" cy="37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8288" name="Text Box 32"/>
            <p:cNvSpPr txBox="1">
              <a:spLocks noChangeArrowheads="1"/>
            </p:cNvSpPr>
            <p:nvPr/>
          </p:nvSpPr>
          <p:spPr bwMode="auto">
            <a:xfrm>
              <a:off x="3456" y="3557"/>
              <a:ext cx="2153" cy="3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1800" b="1">
                  <a:latin typeface="Arial Narrow" pitchFamily="34" charset="0"/>
                </a:rPr>
                <a:t>hardware level</a:t>
              </a:r>
            </a:p>
            <a:p>
              <a:pPr algn="ctr" eaLnBrk="0" hangingPunct="0">
                <a:lnSpc>
                  <a:spcPct val="90000"/>
                </a:lnSpc>
              </a:pPr>
              <a:r>
                <a:rPr lang="en-US" sz="1400" b="1">
                  <a:latin typeface="Arial Narrow" pitchFamily="34" charset="0"/>
                </a:rPr>
                <a:t>(Pentium, Power PC, MIPS, customized, etc.)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28286"/>
                                        </p:tgtEl>
                                        <p:attrNameLst>
                                          <p:attrName>style.visibility</p:attrName>
                                        </p:attrNameLst>
                                      </p:cBhvr>
                                      <p:to>
                                        <p:strVal val="visible"/>
                                      </p:to>
                                    </p:set>
                                    <p:animEffect transition="in" filter="dissolve">
                                      <p:cBhvr>
                                        <p:cTn id="7" dur="500"/>
                                        <p:tgtEl>
                                          <p:spTgt spid="2528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28282"/>
                                        </p:tgtEl>
                                        <p:attrNameLst>
                                          <p:attrName>style.visibility</p:attrName>
                                        </p:attrNameLst>
                                      </p:cBhvr>
                                      <p:to>
                                        <p:strVal val="visible"/>
                                      </p:to>
                                    </p:set>
                                    <p:animEffect transition="in" filter="dissolve">
                                      <p:cBhvr>
                                        <p:cTn id="12" dur="500"/>
                                        <p:tgtEl>
                                          <p:spTgt spid="25282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28264"/>
                                        </p:tgtEl>
                                        <p:attrNameLst>
                                          <p:attrName>style.visibility</p:attrName>
                                        </p:attrNameLst>
                                      </p:cBhvr>
                                      <p:to>
                                        <p:strVal val="visible"/>
                                      </p:to>
                                    </p:set>
                                    <p:animEffect transition="in" filter="dissolve">
                                      <p:cBhvr>
                                        <p:cTn id="17" dur="500"/>
                                        <p:tgtEl>
                                          <p:spTgt spid="25282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528273"/>
                                        </p:tgtEl>
                                        <p:attrNameLst>
                                          <p:attrName>style.visibility</p:attrName>
                                        </p:attrNameLst>
                                      </p:cBhvr>
                                      <p:to>
                                        <p:strVal val="visible"/>
                                      </p:to>
                                    </p:set>
                                    <p:animEffect transition="in" filter="dissolve">
                                      <p:cBhvr>
                                        <p:cTn id="22" dur="500"/>
                                        <p:tgtEl>
                                          <p:spTgt spid="25282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28267"/>
                                        </p:tgtEl>
                                        <p:attrNameLst>
                                          <p:attrName>style.visibility</p:attrName>
                                        </p:attrNameLst>
                                      </p:cBhvr>
                                      <p:to>
                                        <p:strVal val="visible"/>
                                      </p:to>
                                    </p:set>
                                    <p:animEffect transition="in" filter="dissolve">
                                      <p:cBhvr>
                                        <p:cTn id="27" dur="500"/>
                                        <p:tgtEl>
                                          <p:spTgt spid="25282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28270"/>
                                        </p:tgtEl>
                                        <p:attrNameLst>
                                          <p:attrName>style.visibility</p:attrName>
                                        </p:attrNameLst>
                                      </p:cBhvr>
                                      <p:to>
                                        <p:strVal val="visible"/>
                                      </p:to>
                                    </p:set>
                                    <p:animEffect transition="in" filter="dissolve">
                                      <p:cBhvr>
                                        <p:cTn id="32" dur="500"/>
                                        <p:tgtEl>
                                          <p:spTgt spid="2528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528279"/>
                                        </p:tgtEl>
                                        <p:attrNameLst>
                                          <p:attrName>style.visibility</p:attrName>
                                        </p:attrNameLst>
                                      </p:cBhvr>
                                      <p:to>
                                        <p:strVal val="visible"/>
                                      </p:to>
                                    </p:set>
                                    <p:animEffect transition="in" filter="dissolve">
                                      <p:cBhvr>
                                        <p:cTn id="37" dur="500"/>
                                        <p:tgtEl>
                                          <p:spTgt spid="25282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528276"/>
                                        </p:tgtEl>
                                        <p:attrNameLst>
                                          <p:attrName>style.visibility</p:attrName>
                                        </p:attrNameLst>
                                      </p:cBhvr>
                                      <p:to>
                                        <p:strVal val="visible"/>
                                      </p:to>
                                    </p:set>
                                    <p:animEffect transition="in" filter="dissolve">
                                      <p:cBhvr>
                                        <p:cTn id="42" dur="500"/>
                                        <p:tgtEl>
                                          <p:spTgt spid="25282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528261"/>
                                        </p:tgtEl>
                                        <p:attrNameLst>
                                          <p:attrName>style.visibility</p:attrName>
                                        </p:attrNameLst>
                                      </p:cBhvr>
                                      <p:to>
                                        <p:strVal val="visible"/>
                                      </p:to>
                                    </p:set>
                                    <p:animEffect transition="in" filter="dissolve">
                                      <p:cBhvr>
                                        <p:cTn id="47" dur="500"/>
                                        <p:tgtEl>
                                          <p:spTgt spid="252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Chapter 10 - Multiprocessor and Read-Time Scheduling</a:t>
            </a:r>
          </a:p>
        </p:txBody>
      </p:sp>
      <p:sp>
        <p:nvSpPr>
          <p:cNvPr id="7" name="Slide Number Placeholder 5"/>
          <p:cNvSpPr>
            <a:spLocks noGrp="1"/>
          </p:cNvSpPr>
          <p:nvPr>
            <p:ph type="sldNum" sz="quarter" idx="12"/>
          </p:nvPr>
        </p:nvSpPr>
        <p:spPr/>
        <p:txBody>
          <a:bodyPr/>
          <a:lstStyle/>
          <a:p>
            <a:fld id="{EDA031EE-4DFE-45AB-A4EF-68A32FEC0CA3}" type="slidenum">
              <a:rPr lang="en-US"/>
              <a:pPr/>
              <a:t>39</a:t>
            </a:fld>
            <a:endParaRPr lang="en-US"/>
          </a:p>
        </p:txBody>
      </p:sp>
      <p:sp>
        <p:nvSpPr>
          <p:cNvPr id="2530306" name="Rectangle 2"/>
          <p:cNvSpPr>
            <a:spLocks noGrp="1" noChangeArrowheads="1"/>
          </p:cNvSpPr>
          <p:nvPr>
            <p:ph type="title"/>
          </p:nvPr>
        </p:nvSpPr>
        <p:spPr>
          <a:xfrm>
            <a:off x="1182688" y="373063"/>
            <a:ext cx="5195887" cy="674687"/>
          </a:xfrm>
        </p:spPr>
        <p:txBody>
          <a:bodyPr/>
          <a:lstStyle/>
          <a:p>
            <a:r>
              <a:rPr lang="en-US"/>
              <a:t>Linux Scheduling</a:t>
            </a:r>
          </a:p>
        </p:txBody>
      </p:sp>
      <p:sp>
        <p:nvSpPr>
          <p:cNvPr id="2530307" name="Rectangle 3"/>
          <p:cNvSpPr>
            <a:spLocks noGrp="1" noChangeArrowheads="1"/>
          </p:cNvSpPr>
          <p:nvPr>
            <p:ph type="body" idx="1"/>
          </p:nvPr>
        </p:nvSpPr>
        <p:spPr>
          <a:xfrm>
            <a:off x="469900" y="1420813"/>
            <a:ext cx="8458200" cy="4891087"/>
          </a:xfrm>
        </p:spPr>
        <p:txBody>
          <a:bodyPr/>
          <a:lstStyle/>
          <a:p>
            <a:r>
              <a:rPr lang="en-US" sz="2800"/>
              <a:t>Standard kernel code non-preemptible</a:t>
            </a:r>
          </a:p>
          <a:p>
            <a:pPr lvl="1"/>
            <a:r>
              <a:rPr lang="en-US" sz="2400"/>
              <a:t>Timer interrupts during kernel code sets a flag </a:t>
            </a:r>
            <a:r>
              <a:rPr lang="en-US" sz="2400" i="1"/>
              <a:t>need_resched</a:t>
            </a:r>
            <a:r>
              <a:rPr lang="en-US" sz="2400"/>
              <a:t> that causes rescheduling at the end of the kernel call</a:t>
            </a:r>
          </a:p>
          <a:p>
            <a:pPr lvl="2"/>
            <a:r>
              <a:rPr lang="en-US" sz="2000"/>
              <a:t>Only need to avoid accessing user memory and disable interrupts during critical data structure operations</a:t>
            </a:r>
          </a:p>
          <a:p>
            <a:r>
              <a:rPr lang="en-US" sz="2800"/>
              <a:t>Interrupt Service routines</a:t>
            </a:r>
          </a:p>
          <a:p>
            <a:pPr lvl="1"/>
            <a:r>
              <a:rPr lang="en-US" sz="2400"/>
              <a:t>Top Half – Runs with equal or lower-priority interrupts disabled</a:t>
            </a:r>
          </a:p>
          <a:p>
            <a:pPr lvl="1"/>
            <a:r>
              <a:rPr lang="en-US" sz="2400"/>
              <a:t>Bottom Half – Allow all interrupts</a:t>
            </a:r>
          </a:p>
          <a:p>
            <a:pPr lvl="2"/>
            <a:r>
              <a:rPr lang="en-US" sz="2000"/>
              <a:t>Scheduler ensures a bottom half doesn’t interrupt itself</a:t>
            </a:r>
          </a:p>
          <a:p>
            <a:pPr lvl="2"/>
            <a:r>
              <a:rPr lang="en-US" sz="2000"/>
              <a:t>Kernel can disable selected bottom halves during critical sections</a:t>
            </a:r>
          </a:p>
        </p:txBody>
      </p:sp>
      <p:sp>
        <p:nvSpPr>
          <p:cNvPr id="2530308"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Linux Scheduling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Date Placeholder 1"/>
          <p:cNvSpPr>
            <a:spLocks noGrp="1"/>
          </p:cNvSpPr>
          <p:nvPr>
            <p:ph type="dt" sz="half" idx="10"/>
          </p:nvPr>
        </p:nvSpPr>
        <p:spPr/>
        <p:txBody>
          <a:bodyPr/>
          <a:lstStyle/>
          <a:p>
            <a:r>
              <a:rPr lang="en-US"/>
              <a:t>BYU CS 345</a:t>
            </a:r>
          </a:p>
        </p:txBody>
      </p:sp>
      <p:sp>
        <p:nvSpPr>
          <p:cNvPr id="20" name="Footer Placeholder 2"/>
          <p:cNvSpPr>
            <a:spLocks noGrp="1"/>
          </p:cNvSpPr>
          <p:nvPr>
            <p:ph type="ftr" sz="quarter" idx="11"/>
          </p:nvPr>
        </p:nvSpPr>
        <p:spPr/>
        <p:txBody>
          <a:bodyPr/>
          <a:lstStyle/>
          <a:p>
            <a:r>
              <a:rPr lang="en-US"/>
              <a:t>Chapter 10 - Multiprocessor and Read-Time Scheduling</a:t>
            </a:r>
          </a:p>
        </p:txBody>
      </p:sp>
      <p:sp>
        <p:nvSpPr>
          <p:cNvPr id="21" name="Slide Number Placeholder 3"/>
          <p:cNvSpPr>
            <a:spLocks noGrp="1"/>
          </p:cNvSpPr>
          <p:nvPr>
            <p:ph type="sldNum" sz="quarter" idx="12"/>
          </p:nvPr>
        </p:nvSpPr>
        <p:spPr/>
        <p:txBody>
          <a:bodyPr/>
          <a:lstStyle/>
          <a:p>
            <a:fld id="{5196F164-4DF5-4979-9B2D-78DD1EBEDA7B}" type="slidenum">
              <a:rPr lang="en-US"/>
              <a:pPr/>
              <a:t>4</a:t>
            </a:fld>
            <a:endParaRPr lang="en-US"/>
          </a:p>
        </p:txBody>
      </p:sp>
      <p:sp>
        <p:nvSpPr>
          <p:cNvPr id="2607106" name="Rectangle 4"/>
          <p:cNvSpPr>
            <a:spLocks noGrp="1" noChangeArrowheads="1"/>
          </p:cNvSpPr>
          <p:nvPr>
            <p:ph type="title" idx="4294967295"/>
          </p:nvPr>
        </p:nvSpPr>
        <p:spPr>
          <a:xfrm>
            <a:off x="1150938" y="347663"/>
            <a:ext cx="7793037" cy="712787"/>
          </a:xfrm>
          <a:noFill/>
        </p:spPr>
        <p:txBody>
          <a:bodyPr lIns="90488" tIns="44450" rIns="90488" bIns="44450" anchor="ctr"/>
          <a:lstStyle/>
          <a:p>
            <a:r>
              <a:rPr lang="en-US"/>
              <a:t>Independent Parallelism</a:t>
            </a:r>
          </a:p>
        </p:txBody>
      </p:sp>
      <p:sp>
        <p:nvSpPr>
          <p:cNvPr id="917509" name="Rectangle 5"/>
          <p:cNvSpPr>
            <a:spLocks noGrp="1" noChangeArrowheads="1"/>
          </p:cNvSpPr>
          <p:nvPr>
            <p:ph type="body" idx="4294967295"/>
          </p:nvPr>
        </p:nvSpPr>
        <p:spPr>
          <a:xfrm>
            <a:off x="457200" y="1416050"/>
            <a:ext cx="8340725" cy="3011488"/>
          </a:xfrm>
          <a:noFill/>
        </p:spPr>
        <p:txBody>
          <a:bodyPr lIns="90488" tIns="44450" rIns="90488" bIns="44450"/>
          <a:lstStyle/>
          <a:p>
            <a:r>
              <a:rPr lang="en-US"/>
              <a:t>Separate processes running.</a:t>
            </a:r>
          </a:p>
          <a:p>
            <a:r>
              <a:rPr lang="en-US"/>
              <a:t>No synchronization.</a:t>
            </a:r>
          </a:p>
          <a:p>
            <a:r>
              <a:rPr lang="en-US"/>
              <a:t>An example is time sharing.</a:t>
            </a:r>
          </a:p>
          <a:p>
            <a:pPr lvl="1"/>
            <a:r>
              <a:rPr lang="en-US"/>
              <a:t>average response time to users is less</a:t>
            </a:r>
          </a:p>
          <a:p>
            <a:pPr lvl="1"/>
            <a:r>
              <a:rPr lang="en-US"/>
              <a:t>more cost-effective than a distributed system</a:t>
            </a:r>
          </a:p>
        </p:txBody>
      </p:sp>
      <p:grpSp>
        <p:nvGrpSpPr>
          <p:cNvPr id="2607108" name="Group 6"/>
          <p:cNvGrpSpPr>
            <a:grpSpLocks/>
          </p:cNvGrpSpPr>
          <p:nvPr/>
        </p:nvGrpSpPr>
        <p:grpSpPr bwMode="auto">
          <a:xfrm>
            <a:off x="1781175" y="4695825"/>
            <a:ext cx="4953000" cy="1433513"/>
            <a:chOff x="1122" y="2958"/>
            <a:chExt cx="3120" cy="903"/>
          </a:xfrm>
        </p:grpSpPr>
        <p:sp>
          <p:nvSpPr>
            <p:cNvPr id="2607109" name="Rectangle 7"/>
            <p:cNvSpPr>
              <a:spLocks noChangeArrowheads="1"/>
            </p:cNvSpPr>
            <p:nvPr/>
          </p:nvSpPr>
          <p:spPr bwMode="auto">
            <a:xfrm>
              <a:off x="1122" y="3583"/>
              <a:ext cx="3120" cy="278"/>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a:latin typeface="Times New Roman" pitchFamily="18" charset="0"/>
                </a:rPr>
                <a:t>Memory</a:t>
              </a:r>
            </a:p>
          </p:txBody>
        </p:sp>
        <p:grpSp>
          <p:nvGrpSpPr>
            <p:cNvPr id="2607110" name="Group 8"/>
            <p:cNvGrpSpPr>
              <a:grpSpLocks/>
            </p:cNvGrpSpPr>
            <p:nvPr/>
          </p:nvGrpSpPr>
          <p:grpSpPr bwMode="auto">
            <a:xfrm>
              <a:off x="1330" y="2958"/>
              <a:ext cx="336" cy="620"/>
              <a:chOff x="1330" y="2958"/>
              <a:chExt cx="336" cy="620"/>
            </a:xfrm>
          </p:grpSpPr>
          <p:sp>
            <p:nvSpPr>
              <p:cNvPr id="2607111" name="Oval 9"/>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0</a:t>
                </a:r>
              </a:p>
            </p:txBody>
          </p:sp>
          <p:sp>
            <p:nvSpPr>
              <p:cNvPr id="2607112" name="AutoShape 10"/>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nvGrpSpPr>
            <p:cNvPr id="2607113" name="Group 11"/>
            <p:cNvGrpSpPr>
              <a:grpSpLocks/>
            </p:cNvGrpSpPr>
            <p:nvPr/>
          </p:nvGrpSpPr>
          <p:grpSpPr bwMode="auto">
            <a:xfrm>
              <a:off x="2100" y="2958"/>
              <a:ext cx="336" cy="620"/>
              <a:chOff x="1330" y="2958"/>
              <a:chExt cx="336" cy="620"/>
            </a:xfrm>
          </p:grpSpPr>
          <p:sp>
            <p:nvSpPr>
              <p:cNvPr id="2607114" name="Oval 12"/>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1</a:t>
                </a:r>
              </a:p>
            </p:txBody>
          </p:sp>
          <p:sp>
            <p:nvSpPr>
              <p:cNvPr id="2607115" name="AutoShape 13"/>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nvGrpSpPr>
            <p:cNvPr id="2607116" name="Group 14"/>
            <p:cNvGrpSpPr>
              <a:grpSpLocks/>
            </p:cNvGrpSpPr>
            <p:nvPr/>
          </p:nvGrpSpPr>
          <p:grpSpPr bwMode="auto">
            <a:xfrm>
              <a:off x="2870" y="2958"/>
              <a:ext cx="336" cy="620"/>
              <a:chOff x="1330" y="2958"/>
              <a:chExt cx="336" cy="620"/>
            </a:xfrm>
          </p:grpSpPr>
          <p:sp>
            <p:nvSpPr>
              <p:cNvPr id="2607117" name="Oval 15"/>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2</a:t>
                </a:r>
              </a:p>
            </p:txBody>
          </p:sp>
          <p:sp>
            <p:nvSpPr>
              <p:cNvPr id="2607118" name="AutoShape 16"/>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nvGrpSpPr>
            <p:cNvPr id="2607119" name="Group 17"/>
            <p:cNvGrpSpPr>
              <a:grpSpLocks/>
            </p:cNvGrpSpPr>
            <p:nvPr/>
          </p:nvGrpSpPr>
          <p:grpSpPr bwMode="auto">
            <a:xfrm>
              <a:off x="3640" y="2958"/>
              <a:ext cx="336" cy="620"/>
              <a:chOff x="1330" y="2958"/>
              <a:chExt cx="336" cy="620"/>
            </a:xfrm>
          </p:grpSpPr>
          <p:sp>
            <p:nvSpPr>
              <p:cNvPr id="2607120" name="Oval 18"/>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3</a:t>
                </a:r>
              </a:p>
            </p:txBody>
          </p:sp>
          <p:sp>
            <p:nvSpPr>
              <p:cNvPr id="2607121" name="AutoShape 19"/>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sp>
        <p:nvSpPr>
          <p:cNvPr id="2607122" name="Rectangle 20"/>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7509">
                                            <p:txEl>
                                              <p:pRg st="0" end="0"/>
                                            </p:txEl>
                                          </p:spTgt>
                                        </p:tgtEl>
                                        <p:attrNameLst>
                                          <p:attrName>style.visibility</p:attrName>
                                        </p:attrNameLst>
                                      </p:cBhvr>
                                      <p:to>
                                        <p:strVal val="visible"/>
                                      </p:to>
                                    </p:set>
                                    <p:animEffect transition="in" filter="wipe(left)">
                                      <p:cBhvr>
                                        <p:cTn id="7" dur="500"/>
                                        <p:tgtEl>
                                          <p:spTgt spid="917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7509">
                                            <p:txEl>
                                              <p:pRg st="1" end="1"/>
                                            </p:txEl>
                                          </p:spTgt>
                                        </p:tgtEl>
                                        <p:attrNameLst>
                                          <p:attrName>style.visibility</p:attrName>
                                        </p:attrNameLst>
                                      </p:cBhvr>
                                      <p:to>
                                        <p:strVal val="visible"/>
                                      </p:to>
                                    </p:set>
                                    <p:animEffect transition="in" filter="wipe(left)">
                                      <p:cBhvr>
                                        <p:cTn id="12" dur="500"/>
                                        <p:tgtEl>
                                          <p:spTgt spid="917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7509">
                                            <p:txEl>
                                              <p:pRg st="2" end="2"/>
                                            </p:txEl>
                                          </p:spTgt>
                                        </p:tgtEl>
                                        <p:attrNameLst>
                                          <p:attrName>style.visibility</p:attrName>
                                        </p:attrNameLst>
                                      </p:cBhvr>
                                      <p:to>
                                        <p:strVal val="visible"/>
                                      </p:to>
                                    </p:set>
                                    <p:animEffect transition="in" filter="wipe(left)">
                                      <p:cBhvr>
                                        <p:cTn id="17" dur="500"/>
                                        <p:tgtEl>
                                          <p:spTgt spid="91750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17509">
                                            <p:txEl>
                                              <p:pRg st="3" end="3"/>
                                            </p:txEl>
                                          </p:spTgt>
                                        </p:tgtEl>
                                        <p:attrNameLst>
                                          <p:attrName>style.visibility</p:attrName>
                                        </p:attrNameLst>
                                      </p:cBhvr>
                                      <p:to>
                                        <p:strVal val="visible"/>
                                      </p:to>
                                    </p:set>
                                    <p:animEffect transition="in" filter="wipe(left)">
                                      <p:cBhvr>
                                        <p:cTn id="20" dur="500"/>
                                        <p:tgtEl>
                                          <p:spTgt spid="91750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17509">
                                            <p:txEl>
                                              <p:pRg st="4" end="4"/>
                                            </p:txEl>
                                          </p:spTgt>
                                        </p:tgtEl>
                                        <p:attrNameLst>
                                          <p:attrName>style.visibility</p:attrName>
                                        </p:attrNameLst>
                                      </p:cBhvr>
                                      <p:to>
                                        <p:strVal val="visible"/>
                                      </p:to>
                                    </p:set>
                                    <p:animEffect transition="in" filter="wipe(left)">
                                      <p:cBhvr>
                                        <p:cTn id="23" dur="500"/>
                                        <p:tgtEl>
                                          <p:spTgt spid="917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Chapter 10 - Multiprocessor and Read-Time Scheduling</a:t>
            </a:r>
          </a:p>
        </p:txBody>
      </p:sp>
      <p:sp>
        <p:nvSpPr>
          <p:cNvPr id="7" name="Slide Number Placeholder 5"/>
          <p:cNvSpPr>
            <a:spLocks noGrp="1"/>
          </p:cNvSpPr>
          <p:nvPr>
            <p:ph type="sldNum" sz="quarter" idx="12"/>
          </p:nvPr>
        </p:nvSpPr>
        <p:spPr/>
        <p:txBody>
          <a:bodyPr/>
          <a:lstStyle/>
          <a:p>
            <a:fld id="{66213353-5CCF-49E9-8FDB-A8095B62131D}" type="slidenum">
              <a:rPr lang="en-US"/>
              <a:pPr/>
              <a:t>40</a:t>
            </a:fld>
            <a:endParaRPr lang="en-US"/>
          </a:p>
        </p:txBody>
      </p:sp>
      <p:sp>
        <p:nvSpPr>
          <p:cNvPr id="2532354" name="Rectangle 2"/>
          <p:cNvSpPr>
            <a:spLocks noGrp="1" noChangeArrowheads="1"/>
          </p:cNvSpPr>
          <p:nvPr>
            <p:ph type="title"/>
          </p:nvPr>
        </p:nvSpPr>
        <p:spPr>
          <a:xfrm>
            <a:off x="1268413" y="311150"/>
            <a:ext cx="5588000" cy="735013"/>
          </a:xfrm>
        </p:spPr>
        <p:txBody>
          <a:bodyPr/>
          <a:lstStyle/>
          <a:p>
            <a:r>
              <a:rPr lang="en-US"/>
              <a:t>Linux Priorities</a:t>
            </a:r>
          </a:p>
        </p:txBody>
      </p:sp>
      <p:sp>
        <p:nvSpPr>
          <p:cNvPr id="2532355" name="Rectangle 3"/>
          <p:cNvSpPr>
            <a:spLocks noGrp="1" noChangeArrowheads="1"/>
          </p:cNvSpPr>
          <p:nvPr>
            <p:ph type="body" idx="1"/>
          </p:nvPr>
        </p:nvSpPr>
        <p:spPr>
          <a:xfrm>
            <a:off x="444500" y="1435100"/>
            <a:ext cx="8458200" cy="4857750"/>
          </a:xfrm>
        </p:spPr>
        <p:txBody>
          <a:bodyPr/>
          <a:lstStyle/>
          <a:p>
            <a:pPr>
              <a:lnSpc>
                <a:spcPct val="90000"/>
              </a:lnSpc>
            </a:pPr>
            <a:r>
              <a:rPr lang="en-US" sz="2800"/>
              <a:t>Based on scheduling credits</a:t>
            </a:r>
          </a:p>
          <a:p>
            <a:pPr lvl="1">
              <a:lnSpc>
                <a:spcPct val="90000"/>
              </a:lnSpc>
            </a:pPr>
            <a:r>
              <a:rPr lang="en-US" sz="2400"/>
              <a:t>Select process with highest number of credits</a:t>
            </a:r>
          </a:p>
          <a:p>
            <a:pPr lvl="1">
              <a:lnSpc>
                <a:spcPct val="90000"/>
              </a:lnSpc>
            </a:pPr>
            <a:r>
              <a:rPr lang="en-US" sz="2400"/>
              <a:t>Loses one credit for each timer interrupt</a:t>
            </a:r>
          </a:p>
          <a:p>
            <a:pPr lvl="1">
              <a:lnSpc>
                <a:spcPct val="90000"/>
              </a:lnSpc>
            </a:pPr>
            <a:r>
              <a:rPr lang="en-US" sz="2400"/>
              <a:t>Suspended when no credits remaining</a:t>
            </a:r>
          </a:p>
          <a:p>
            <a:pPr lvl="1">
              <a:lnSpc>
                <a:spcPct val="90000"/>
              </a:lnSpc>
            </a:pPr>
            <a:r>
              <a:rPr lang="en-US" sz="2400"/>
              <a:t>If no runnable processes have credits, assign new credits to </a:t>
            </a:r>
            <a:r>
              <a:rPr lang="en-US" sz="2400" b="1"/>
              <a:t>all</a:t>
            </a:r>
            <a:r>
              <a:rPr lang="en-US" sz="2400"/>
              <a:t> processes:</a:t>
            </a:r>
          </a:p>
          <a:p>
            <a:pPr lvl="2">
              <a:lnSpc>
                <a:spcPct val="90000"/>
              </a:lnSpc>
            </a:pPr>
            <a:r>
              <a:rPr lang="en-US" sz="2000"/>
              <a:t>Credits = Credits/2 + priority</a:t>
            </a:r>
          </a:p>
          <a:p>
            <a:pPr>
              <a:lnSpc>
                <a:spcPct val="90000"/>
              </a:lnSpc>
            </a:pPr>
            <a:r>
              <a:rPr lang="en-US" sz="2800"/>
              <a:t>Multiprocessor Scheduling</a:t>
            </a:r>
          </a:p>
          <a:p>
            <a:pPr lvl="1">
              <a:lnSpc>
                <a:spcPct val="90000"/>
              </a:lnSpc>
            </a:pPr>
            <a:r>
              <a:rPr lang="en-US" sz="2400"/>
              <a:t>First supported in 2.0.x kernel</a:t>
            </a:r>
          </a:p>
          <a:p>
            <a:pPr lvl="1">
              <a:lnSpc>
                <a:spcPct val="90000"/>
              </a:lnSpc>
            </a:pPr>
            <a:r>
              <a:rPr lang="en-US" sz="2400"/>
              <a:t>Finer locking, threaded subsystems in 2.3.x kernel</a:t>
            </a:r>
          </a:p>
          <a:p>
            <a:pPr lvl="1">
              <a:lnSpc>
                <a:spcPct val="90000"/>
              </a:lnSpc>
            </a:pPr>
            <a:r>
              <a:rPr lang="en-US" sz="2400"/>
              <a:t>Scheduler gives “bonus” if a thread is rescheduled on the same CPU</a:t>
            </a:r>
          </a:p>
        </p:txBody>
      </p:sp>
      <p:sp>
        <p:nvSpPr>
          <p:cNvPr id="2532356"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Linux Scheduling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Chapter 10 - Multiprocessor and Read-Time Scheduling</a:t>
            </a:r>
          </a:p>
        </p:txBody>
      </p:sp>
      <p:sp>
        <p:nvSpPr>
          <p:cNvPr id="7" name="Slide Number Placeholder 5"/>
          <p:cNvSpPr>
            <a:spLocks noGrp="1"/>
          </p:cNvSpPr>
          <p:nvPr>
            <p:ph type="sldNum" sz="quarter" idx="12"/>
          </p:nvPr>
        </p:nvSpPr>
        <p:spPr/>
        <p:txBody>
          <a:bodyPr/>
          <a:lstStyle/>
          <a:p>
            <a:fld id="{6A53F71F-71C1-486D-BCD1-19C1C81A0231}" type="slidenum">
              <a:rPr lang="en-US"/>
              <a:pPr/>
              <a:t>41</a:t>
            </a:fld>
            <a:endParaRPr lang="en-US"/>
          </a:p>
        </p:txBody>
      </p:sp>
      <p:sp>
        <p:nvSpPr>
          <p:cNvPr id="2534402" name="Rectangle 2"/>
          <p:cNvSpPr>
            <a:spLocks noGrp="1" noChangeArrowheads="1"/>
          </p:cNvSpPr>
          <p:nvPr>
            <p:ph type="title"/>
          </p:nvPr>
        </p:nvSpPr>
        <p:spPr>
          <a:xfrm>
            <a:off x="1146175" y="409575"/>
            <a:ext cx="6692900" cy="636588"/>
          </a:xfrm>
        </p:spPr>
        <p:txBody>
          <a:bodyPr/>
          <a:lstStyle/>
          <a:p>
            <a:r>
              <a:rPr lang="en-US"/>
              <a:t>Linux Scheduler</a:t>
            </a:r>
          </a:p>
        </p:txBody>
      </p:sp>
      <p:sp>
        <p:nvSpPr>
          <p:cNvPr id="2534403" name="Rectangle 3"/>
          <p:cNvSpPr>
            <a:spLocks noGrp="1" noChangeArrowheads="1"/>
          </p:cNvSpPr>
          <p:nvPr>
            <p:ph type="body" idx="1"/>
          </p:nvPr>
        </p:nvSpPr>
        <p:spPr>
          <a:xfrm>
            <a:off x="430213" y="1412875"/>
            <a:ext cx="8458200" cy="4838700"/>
          </a:xfrm>
        </p:spPr>
        <p:txBody>
          <a:bodyPr/>
          <a:lstStyle/>
          <a:p>
            <a:pPr>
              <a:lnSpc>
                <a:spcPct val="90000"/>
              </a:lnSpc>
            </a:pPr>
            <a:r>
              <a:rPr lang="en-US" sz="2800"/>
              <a:t>Three scheduling classes</a:t>
            </a:r>
          </a:p>
          <a:p>
            <a:pPr lvl="1">
              <a:lnSpc>
                <a:spcPct val="90000"/>
              </a:lnSpc>
            </a:pPr>
            <a:r>
              <a:rPr lang="en-US" sz="2400"/>
              <a:t>SCHED_FIFO: FIFO real-time</a:t>
            </a:r>
          </a:p>
          <a:p>
            <a:pPr lvl="2">
              <a:lnSpc>
                <a:spcPct val="90000"/>
              </a:lnSpc>
            </a:pPr>
            <a:r>
              <a:rPr lang="en-US" sz="2000"/>
              <a:t>Not interrupted unless:</a:t>
            </a:r>
          </a:p>
          <a:p>
            <a:pPr lvl="3">
              <a:lnSpc>
                <a:spcPct val="90000"/>
              </a:lnSpc>
            </a:pPr>
            <a:r>
              <a:rPr lang="en-US" sz="1800"/>
              <a:t>Higher priority FIFO thread is ready</a:t>
            </a:r>
          </a:p>
          <a:p>
            <a:pPr lvl="3">
              <a:lnSpc>
                <a:spcPct val="90000"/>
              </a:lnSpc>
            </a:pPr>
            <a:r>
              <a:rPr lang="en-US" sz="1800"/>
              <a:t>Tread blocks (such as I/O)</a:t>
            </a:r>
          </a:p>
          <a:p>
            <a:pPr lvl="3">
              <a:lnSpc>
                <a:spcPct val="90000"/>
              </a:lnSpc>
            </a:pPr>
            <a:r>
              <a:rPr lang="en-US" sz="1800"/>
              <a:t>Thread voluntarily yields CPU</a:t>
            </a:r>
          </a:p>
          <a:p>
            <a:pPr lvl="2">
              <a:lnSpc>
                <a:spcPct val="90000"/>
              </a:lnSpc>
            </a:pPr>
            <a:r>
              <a:rPr lang="en-US" sz="2000"/>
              <a:t>If interrupted, put in a queue</a:t>
            </a:r>
          </a:p>
          <a:p>
            <a:pPr lvl="2">
              <a:lnSpc>
                <a:spcPct val="90000"/>
              </a:lnSpc>
            </a:pPr>
            <a:r>
              <a:rPr lang="en-US" sz="2000"/>
              <a:t>If it is ready and has higher priority, the other thread is preempted</a:t>
            </a:r>
          </a:p>
          <a:p>
            <a:pPr lvl="1">
              <a:lnSpc>
                <a:spcPct val="90000"/>
              </a:lnSpc>
            </a:pPr>
            <a:r>
              <a:rPr lang="en-US" sz="2400"/>
              <a:t>SCHED_RR: round-robin real-time</a:t>
            </a:r>
          </a:p>
          <a:p>
            <a:pPr lvl="2">
              <a:lnSpc>
                <a:spcPct val="90000"/>
              </a:lnSpc>
            </a:pPr>
            <a:r>
              <a:rPr lang="en-US" sz="2000"/>
              <a:t>Like FIFO, but with a time quantum</a:t>
            </a:r>
          </a:p>
          <a:p>
            <a:pPr lvl="2">
              <a:lnSpc>
                <a:spcPct val="90000"/>
              </a:lnSpc>
            </a:pPr>
            <a:r>
              <a:rPr lang="en-US" sz="2000"/>
              <a:t>At the end of the quantum, another equal or higher-priority thread is scheduled</a:t>
            </a:r>
          </a:p>
          <a:p>
            <a:pPr lvl="1">
              <a:lnSpc>
                <a:spcPct val="90000"/>
              </a:lnSpc>
            </a:pPr>
            <a:r>
              <a:rPr lang="en-US" sz="2400"/>
              <a:t>SCHED_OTHER: non-real-time</a:t>
            </a:r>
          </a:p>
          <a:p>
            <a:pPr lvl="2">
              <a:lnSpc>
                <a:spcPct val="90000"/>
              </a:lnSpc>
            </a:pPr>
            <a:r>
              <a:rPr lang="en-US" sz="2000"/>
              <a:t>Only run when no real-time thread is ready</a:t>
            </a:r>
          </a:p>
        </p:txBody>
      </p:sp>
      <p:sp>
        <p:nvSpPr>
          <p:cNvPr id="2534404"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Linux Scheduling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Chapter 10 - Multiprocessor and Read-Time Scheduling</a:t>
            </a:r>
          </a:p>
        </p:txBody>
      </p:sp>
      <p:sp>
        <p:nvSpPr>
          <p:cNvPr id="7" name="Slide Number Placeholder 5"/>
          <p:cNvSpPr>
            <a:spLocks noGrp="1"/>
          </p:cNvSpPr>
          <p:nvPr>
            <p:ph type="sldNum" sz="quarter" idx="12"/>
          </p:nvPr>
        </p:nvSpPr>
        <p:spPr/>
        <p:txBody>
          <a:bodyPr/>
          <a:lstStyle/>
          <a:p>
            <a:fld id="{9AAF2837-04F3-4BDA-811B-041DBE1328A7}" type="slidenum">
              <a:rPr lang="en-US"/>
              <a:pPr/>
              <a:t>42</a:t>
            </a:fld>
            <a:endParaRPr lang="en-US"/>
          </a:p>
        </p:txBody>
      </p:sp>
      <p:sp>
        <p:nvSpPr>
          <p:cNvPr id="2536450" name="Rectangle 2"/>
          <p:cNvSpPr>
            <a:spLocks noGrp="1" noChangeArrowheads="1"/>
          </p:cNvSpPr>
          <p:nvPr>
            <p:ph type="title"/>
          </p:nvPr>
        </p:nvSpPr>
        <p:spPr>
          <a:xfrm>
            <a:off x="1146175" y="409575"/>
            <a:ext cx="6692900" cy="636588"/>
          </a:xfrm>
        </p:spPr>
        <p:txBody>
          <a:bodyPr/>
          <a:lstStyle/>
          <a:p>
            <a:r>
              <a:rPr lang="en-US"/>
              <a:t>Real-time Linux</a:t>
            </a:r>
          </a:p>
        </p:txBody>
      </p:sp>
      <p:sp>
        <p:nvSpPr>
          <p:cNvPr id="2536451" name="Rectangle 3"/>
          <p:cNvSpPr>
            <a:spLocks noGrp="1" noChangeArrowheads="1"/>
          </p:cNvSpPr>
          <p:nvPr>
            <p:ph type="body" idx="1"/>
          </p:nvPr>
        </p:nvSpPr>
        <p:spPr>
          <a:xfrm>
            <a:off x="441325" y="1423988"/>
            <a:ext cx="8458200" cy="4838700"/>
          </a:xfrm>
        </p:spPr>
        <p:txBody>
          <a:bodyPr/>
          <a:lstStyle/>
          <a:p>
            <a:r>
              <a:rPr lang="en-US" sz="2800"/>
              <a:t>Release 2.6</a:t>
            </a:r>
          </a:p>
          <a:p>
            <a:pPr lvl="1"/>
            <a:r>
              <a:rPr lang="en-US" sz="2400"/>
              <a:t>fully preemptive kernel</a:t>
            </a:r>
          </a:p>
          <a:p>
            <a:pPr lvl="1"/>
            <a:r>
              <a:rPr lang="en-US" sz="2400"/>
              <a:t>more efficient scheduling algorithm runs in O(1) regardless of number of tasks in system</a:t>
            </a:r>
          </a:p>
          <a:p>
            <a:pPr lvl="1"/>
            <a:r>
              <a:rPr lang="en-US" sz="2400"/>
              <a:t>kernel divided into modular components for easier porting</a:t>
            </a:r>
          </a:p>
          <a:p>
            <a:r>
              <a:rPr lang="en-US" sz="2800"/>
              <a:t>RTLinux</a:t>
            </a:r>
          </a:p>
          <a:p>
            <a:pPr lvl="1"/>
            <a:r>
              <a:rPr lang="en-US" sz="2400"/>
              <a:t>standard Linux kernel runs as a task</a:t>
            </a:r>
          </a:p>
          <a:p>
            <a:pPr lvl="1"/>
            <a:r>
              <a:rPr lang="en-US" sz="2400"/>
              <a:t>real-time kernel handles all interrupts</a:t>
            </a:r>
          </a:p>
          <a:p>
            <a:pPr lvl="1"/>
            <a:r>
              <a:rPr lang="en-US" sz="2400"/>
              <a:t>prevents standard Linux kernel from ever disabling interrupts</a:t>
            </a:r>
          </a:p>
          <a:p>
            <a:pPr lvl="1"/>
            <a:r>
              <a:rPr lang="en-US" sz="2400"/>
              <a:t>includes rate-monotonic and earliest-deadline-first</a:t>
            </a:r>
          </a:p>
        </p:txBody>
      </p:sp>
      <p:sp>
        <p:nvSpPr>
          <p:cNvPr id="2536452"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Real-time Linux Scheduling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a:t>BYU CS 345</a:t>
            </a:r>
          </a:p>
        </p:txBody>
      </p:sp>
      <p:sp>
        <p:nvSpPr>
          <p:cNvPr id="38" name="Footer Placeholder 4"/>
          <p:cNvSpPr>
            <a:spLocks noGrp="1"/>
          </p:cNvSpPr>
          <p:nvPr>
            <p:ph type="ftr" sz="quarter" idx="11"/>
          </p:nvPr>
        </p:nvSpPr>
        <p:spPr/>
        <p:txBody>
          <a:bodyPr/>
          <a:lstStyle/>
          <a:p>
            <a:r>
              <a:rPr lang="en-US"/>
              <a:t>Chapter 10 - Multiprocessor and Read-Time Scheduling</a:t>
            </a:r>
          </a:p>
        </p:txBody>
      </p:sp>
      <p:sp>
        <p:nvSpPr>
          <p:cNvPr id="39" name="Slide Number Placeholder 5"/>
          <p:cNvSpPr>
            <a:spLocks noGrp="1"/>
          </p:cNvSpPr>
          <p:nvPr>
            <p:ph type="sldNum" sz="quarter" idx="12"/>
          </p:nvPr>
        </p:nvSpPr>
        <p:spPr/>
        <p:txBody>
          <a:bodyPr/>
          <a:lstStyle/>
          <a:p>
            <a:fld id="{D7C7ECDA-C2C2-49DB-AFAF-D449D6D0DFF9}" type="slidenum">
              <a:rPr lang="en-US"/>
              <a:pPr/>
              <a:t>43</a:t>
            </a:fld>
            <a:endParaRPr lang="en-US"/>
          </a:p>
        </p:txBody>
      </p:sp>
      <p:sp>
        <p:nvSpPr>
          <p:cNvPr id="2538498" name="Rectangle 2"/>
          <p:cNvSpPr>
            <a:spLocks noChangeArrowheads="1"/>
          </p:cNvSpPr>
          <p:nvPr/>
        </p:nvSpPr>
        <p:spPr bwMode="auto">
          <a:xfrm>
            <a:off x="3514725" y="3600450"/>
            <a:ext cx="2286000" cy="2514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8499" name="Rectangle 3"/>
          <p:cNvSpPr>
            <a:spLocks noChangeArrowheads="1"/>
          </p:cNvSpPr>
          <p:nvPr/>
        </p:nvSpPr>
        <p:spPr bwMode="auto">
          <a:xfrm>
            <a:off x="3514725" y="4591050"/>
            <a:ext cx="2286000" cy="6096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8500" name="Rectangle 4"/>
          <p:cNvSpPr>
            <a:spLocks noGrp="1" noChangeArrowheads="1"/>
          </p:cNvSpPr>
          <p:nvPr>
            <p:ph type="title"/>
          </p:nvPr>
        </p:nvSpPr>
        <p:spPr>
          <a:noFill/>
          <a:ln/>
        </p:spPr>
        <p:txBody>
          <a:bodyPr lIns="92075" tIns="46038" rIns="92075" bIns="46038"/>
          <a:lstStyle/>
          <a:p>
            <a:r>
              <a:rPr lang="en-US"/>
              <a:t>UNIX Scheduling</a:t>
            </a:r>
          </a:p>
        </p:txBody>
      </p:sp>
      <p:sp>
        <p:nvSpPr>
          <p:cNvPr id="2538501" name="Rectangle 5"/>
          <p:cNvSpPr>
            <a:spLocks noGrp="1" noChangeArrowheads="1"/>
          </p:cNvSpPr>
          <p:nvPr>
            <p:ph type="body" idx="1"/>
          </p:nvPr>
        </p:nvSpPr>
        <p:spPr>
          <a:noFill/>
          <a:ln/>
        </p:spPr>
        <p:txBody>
          <a:bodyPr lIns="92075" tIns="46038" rIns="92075" bIns="46038"/>
          <a:lstStyle/>
          <a:p>
            <a:r>
              <a:rPr lang="en-US"/>
              <a:t>Set of 160 priority levels divided into three priority classes</a:t>
            </a:r>
          </a:p>
          <a:p>
            <a:r>
              <a:rPr lang="en-US"/>
              <a:t>Basic kernel is not preemptive</a:t>
            </a:r>
          </a:p>
        </p:txBody>
      </p:sp>
      <p:sp>
        <p:nvSpPr>
          <p:cNvPr id="2538502" name="Line 6"/>
          <p:cNvSpPr>
            <a:spLocks noChangeShapeType="1"/>
          </p:cNvSpPr>
          <p:nvPr/>
        </p:nvSpPr>
        <p:spPr bwMode="auto">
          <a:xfrm>
            <a:off x="3516313" y="4591050"/>
            <a:ext cx="22844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03" name="Line 7"/>
          <p:cNvSpPr>
            <a:spLocks noChangeShapeType="1"/>
          </p:cNvSpPr>
          <p:nvPr/>
        </p:nvSpPr>
        <p:spPr bwMode="auto">
          <a:xfrm>
            <a:off x="3516313" y="5200650"/>
            <a:ext cx="22844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04" name="Line 8"/>
          <p:cNvSpPr>
            <a:spLocks noChangeShapeType="1"/>
          </p:cNvSpPr>
          <p:nvPr/>
        </p:nvSpPr>
        <p:spPr bwMode="auto">
          <a:xfrm>
            <a:off x="5038725" y="3602038"/>
            <a:ext cx="0" cy="2513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05" name="Line 9"/>
          <p:cNvSpPr>
            <a:spLocks noChangeShapeType="1"/>
          </p:cNvSpPr>
          <p:nvPr/>
        </p:nvSpPr>
        <p:spPr bwMode="auto">
          <a:xfrm>
            <a:off x="5419725" y="3830638"/>
            <a:ext cx="0" cy="20558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06" name="Rectangle 10"/>
          <p:cNvSpPr>
            <a:spLocks noChangeArrowheads="1"/>
          </p:cNvSpPr>
          <p:nvPr/>
        </p:nvSpPr>
        <p:spPr bwMode="auto">
          <a:xfrm>
            <a:off x="3565525" y="326707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000" b="1">
                <a:latin typeface="Times New Roman" pitchFamily="18" charset="0"/>
              </a:rPr>
              <a:t>Priority</a:t>
            </a:r>
          </a:p>
          <a:p>
            <a:pPr algn="ctr" eaLnBrk="0" hangingPunct="0"/>
            <a:r>
              <a:rPr lang="en-US" sz="1000" b="1">
                <a:latin typeface="Times New Roman" pitchFamily="18" charset="0"/>
              </a:rPr>
              <a:t>Class</a:t>
            </a:r>
          </a:p>
        </p:txBody>
      </p:sp>
      <p:sp>
        <p:nvSpPr>
          <p:cNvPr id="2538507" name="Rectangle 11"/>
          <p:cNvSpPr>
            <a:spLocks noChangeArrowheads="1"/>
          </p:cNvSpPr>
          <p:nvPr/>
        </p:nvSpPr>
        <p:spPr bwMode="auto">
          <a:xfrm>
            <a:off x="4352925" y="3244850"/>
            <a:ext cx="549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000" b="1">
                <a:latin typeface="Times New Roman" pitchFamily="18" charset="0"/>
              </a:rPr>
              <a:t>Global</a:t>
            </a:r>
          </a:p>
          <a:p>
            <a:pPr algn="ctr" eaLnBrk="0" hangingPunct="0"/>
            <a:r>
              <a:rPr lang="en-US" sz="1000" b="1">
                <a:latin typeface="Times New Roman" pitchFamily="18" charset="0"/>
              </a:rPr>
              <a:t>Value</a:t>
            </a:r>
          </a:p>
        </p:txBody>
      </p:sp>
      <p:sp>
        <p:nvSpPr>
          <p:cNvPr id="2538508" name="Rectangle 12"/>
          <p:cNvSpPr>
            <a:spLocks noChangeArrowheads="1"/>
          </p:cNvSpPr>
          <p:nvPr/>
        </p:nvSpPr>
        <p:spPr bwMode="auto">
          <a:xfrm>
            <a:off x="5022850" y="3243263"/>
            <a:ext cx="78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000" b="1">
                <a:latin typeface="Times New Roman" pitchFamily="18" charset="0"/>
              </a:rPr>
              <a:t>Scheduling</a:t>
            </a:r>
          </a:p>
          <a:p>
            <a:pPr algn="ctr" eaLnBrk="0" hangingPunct="0"/>
            <a:r>
              <a:rPr lang="en-US" sz="1000" b="1">
                <a:latin typeface="Times New Roman" pitchFamily="18" charset="0"/>
              </a:rPr>
              <a:t>Sequence</a:t>
            </a:r>
          </a:p>
        </p:txBody>
      </p:sp>
      <p:sp>
        <p:nvSpPr>
          <p:cNvPr id="2538509" name="Rectangle 13"/>
          <p:cNvSpPr>
            <a:spLocks noChangeArrowheads="1"/>
          </p:cNvSpPr>
          <p:nvPr/>
        </p:nvSpPr>
        <p:spPr bwMode="auto">
          <a:xfrm>
            <a:off x="3527425" y="3930650"/>
            <a:ext cx="7159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Real-time</a:t>
            </a:r>
          </a:p>
        </p:txBody>
      </p:sp>
      <p:sp>
        <p:nvSpPr>
          <p:cNvPr id="2538510" name="Rectangle 14"/>
          <p:cNvSpPr>
            <a:spLocks noChangeArrowheads="1"/>
          </p:cNvSpPr>
          <p:nvPr/>
        </p:nvSpPr>
        <p:spPr bwMode="auto">
          <a:xfrm>
            <a:off x="4429125" y="3600450"/>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159</a:t>
            </a:r>
          </a:p>
        </p:txBody>
      </p:sp>
      <p:sp>
        <p:nvSpPr>
          <p:cNvPr id="2538511" name="Rectangle 15"/>
          <p:cNvSpPr>
            <a:spLocks noChangeArrowheads="1"/>
          </p:cNvSpPr>
          <p:nvPr/>
        </p:nvSpPr>
        <p:spPr bwMode="auto">
          <a:xfrm>
            <a:off x="4429125" y="43465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100</a:t>
            </a:r>
          </a:p>
        </p:txBody>
      </p:sp>
      <p:sp>
        <p:nvSpPr>
          <p:cNvPr id="2538512" name="Rectangle 16"/>
          <p:cNvSpPr>
            <a:spLocks noChangeArrowheads="1"/>
          </p:cNvSpPr>
          <p:nvPr/>
        </p:nvSpPr>
        <p:spPr bwMode="auto">
          <a:xfrm>
            <a:off x="5191125" y="3600450"/>
            <a:ext cx="4111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first</a:t>
            </a:r>
          </a:p>
        </p:txBody>
      </p:sp>
      <p:sp>
        <p:nvSpPr>
          <p:cNvPr id="2538513" name="Rectangle 17"/>
          <p:cNvSpPr>
            <a:spLocks noChangeArrowheads="1"/>
          </p:cNvSpPr>
          <p:nvPr/>
        </p:nvSpPr>
        <p:spPr bwMode="auto">
          <a:xfrm>
            <a:off x="5216525" y="5884863"/>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last</a:t>
            </a:r>
          </a:p>
        </p:txBody>
      </p:sp>
      <p:sp>
        <p:nvSpPr>
          <p:cNvPr id="2538514" name="Rectangle 18"/>
          <p:cNvSpPr>
            <a:spLocks noChangeArrowheads="1"/>
          </p:cNvSpPr>
          <p:nvPr/>
        </p:nvSpPr>
        <p:spPr bwMode="auto">
          <a:xfrm>
            <a:off x="3641725" y="4692650"/>
            <a:ext cx="55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Kernel</a:t>
            </a:r>
          </a:p>
        </p:txBody>
      </p:sp>
      <p:sp>
        <p:nvSpPr>
          <p:cNvPr id="2538515" name="Rectangle 19"/>
          <p:cNvSpPr>
            <a:spLocks noChangeArrowheads="1"/>
          </p:cNvSpPr>
          <p:nvPr/>
        </p:nvSpPr>
        <p:spPr bwMode="auto">
          <a:xfrm>
            <a:off x="4505325" y="4565650"/>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99</a:t>
            </a:r>
          </a:p>
        </p:txBody>
      </p:sp>
      <p:sp>
        <p:nvSpPr>
          <p:cNvPr id="2538516" name="Rectangle 20"/>
          <p:cNvSpPr>
            <a:spLocks noChangeArrowheads="1"/>
          </p:cNvSpPr>
          <p:nvPr/>
        </p:nvSpPr>
        <p:spPr bwMode="auto">
          <a:xfrm>
            <a:off x="4505325" y="4972050"/>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60</a:t>
            </a:r>
          </a:p>
        </p:txBody>
      </p:sp>
      <p:sp>
        <p:nvSpPr>
          <p:cNvPr id="2538517" name="Rectangle 21"/>
          <p:cNvSpPr>
            <a:spLocks noChangeArrowheads="1"/>
          </p:cNvSpPr>
          <p:nvPr/>
        </p:nvSpPr>
        <p:spPr bwMode="auto">
          <a:xfrm>
            <a:off x="4518025" y="5883275"/>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0</a:t>
            </a:r>
          </a:p>
        </p:txBody>
      </p:sp>
      <p:sp>
        <p:nvSpPr>
          <p:cNvPr id="2538518" name="Rectangle 22"/>
          <p:cNvSpPr>
            <a:spLocks noChangeArrowheads="1"/>
          </p:cNvSpPr>
          <p:nvPr/>
        </p:nvSpPr>
        <p:spPr bwMode="auto">
          <a:xfrm>
            <a:off x="4505325" y="5175250"/>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59</a:t>
            </a:r>
          </a:p>
        </p:txBody>
      </p:sp>
      <p:sp>
        <p:nvSpPr>
          <p:cNvPr id="2538519" name="Rectangle 23"/>
          <p:cNvSpPr>
            <a:spLocks noChangeArrowheads="1"/>
          </p:cNvSpPr>
          <p:nvPr/>
        </p:nvSpPr>
        <p:spPr bwMode="auto">
          <a:xfrm>
            <a:off x="3463925" y="5480050"/>
            <a:ext cx="876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Time-shared</a:t>
            </a:r>
          </a:p>
        </p:txBody>
      </p:sp>
      <p:sp>
        <p:nvSpPr>
          <p:cNvPr id="2538520" name="Rectangle 24"/>
          <p:cNvSpPr>
            <a:spLocks noChangeArrowheads="1"/>
          </p:cNvSpPr>
          <p:nvPr/>
        </p:nvSpPr>
        <p:spPr bwMode="auto">
          <a:xfrm>
            <a:off x="4505325" y="56070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1" name="Rectangle 25"/>
          <p:cNvSpPr>
            <a:spLocks noChangeArrowheads="1"/>
          </p:cNvSpPr>
          <p:nvPr/>
        </p:nvSpPr>
        <p:spPr bwMode="auto">
          <a:xfrm>
            <a:off x="4505325" y="54546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2" name="Rectangle 26"/>
          <p:cNvSpPr>
            <a:spLocks noChangeArrowheads="1"/>
          </p:cNvSpPr>
          <p:nvPr/>
        </p:nvSpPr>
        <p:spPr bwMode="auto">
          <a:xfrm>
            <a:off x="4505325" y="53276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3" name="Rectangle 27"/>
          <p:cNvSpPr>
            <a:spLocks noChangeArrowheads="1"/>
          </p:cNvSpPr>
          <p:nvPr/>
        </p:nvSpPr>
        <p:spPr bwMode="auto">
          <a:xfrm>
            <a:off x="4505325" y="45656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4" name="Rectangle 28"/>
          <p:cNvSpPr>
            <a:spLocks noChangeArrowheads="1"/>
          </p:cNvSpPr>
          <p:nvPr/>
        </p:nvSpPr>
        <p:spPr bwMode="auto">
          <a:xfrm>
            <a:off x="4505325" y="47180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5" name="Rectangle 29"/>
          <p:cNvSpPr>
            <a:spLocks noChangeArrowheads="1"/>
          </p:cNvSpPr>
          <p:nvPr/>
        </p:nvSpPr>
        <p:spPr bwMode="auto">
          <a:xfrm>
            <a:off x="4505325" y="39052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6" name="Rectangle 30"/>
          <p:cNvSpPr>
            <a:spLocks noChangeArrowheads="1"/>
          </p:cNvSpPr>
          <p:nvPr/>
        </p:nvSpPr>
        <p:spPr bwMode="auto">
          <a:xfrm>
            <a:off x="4505325" y="40576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7" name="Rectangle 31"/>
          <p:cNvSpPr>
            <a:spLocks noChangeArrowheads="1"/>
          </p:cNvSpPr>
          <p:nvPr/>
        </p:nvSpPr>
        <p:spPr bwMode="auto">
          <a:xfrm>
            <a:off x="4505325" y="37528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8" name="Rectangle 32"/>
          <p:cNvSpPr>
            <a:spLocks noChangeArrowheads="1"/>
          </p:cNvSpPr>
          <p:nvPr/>
        </p:nvSpPr>
        <p:spPr bwMode="auto">
          <a:xfrm>
            <a:off x="4505325" y="36004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29" name="Rectangle 33"/>
          <p:cNvSpPr>
            <a:spLocks noChangeArrowheads="1"/>
          </p:cNvSpPr>
          <p:nvPr/>
        </p:nvSpPr>
        <p:spPr bwMode="auto">
          <a:xfrm>
            <a:off x="4505325" y="5175250"/>
            <a:ext cx="24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Times New Roman" pitchFamily="18" charset="0"/>
              </a:rPr>
              <a:t>.</a:t>
            </a:r>
          </a:p>
        </p:txBody>
      </p:sp>
      <p:sp>
        <p:nvSpPr>
          <p:cNvPr id="2538530" name="Line 34"/>
          <p:cNvSpPr>
            <a:spLocks noChangeShapeType="1"/>
          </p:cNvSpPr>
          <p:nvPr/>
        </p:nvSpPr>
        <p:spPr bwMode="auto">
          <a:xfrm>
            <a:off x="4276725" y="3602038"/>
            <a:ext cx="0" cy="2513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31" name="Line 35"/>
          <p:cNvSpPr>
            <a:spLocks noChangeShapeType="1"/>
          </p:cNvSpPr>
          <p:nvPr/>
        </p:nvSpPr>
        <p:spPr bwMode="auto">
          <a:xfrm>
            <a:off x="3514725" y="4592638"/>
            <a:ext cx="0" cy="608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8532" name="Rectangle 36"/>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UNIX Scheduling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BYU CS 345</a:t>
            </a:r>
          </a:p>
        </p:txBody>
      </p:sp>
      <p:sp>
        <p:nvSpPr>
          <p:cNvPr id="6" name="Footer Placeholder 4"/>
          <p:cNvSpPr>
            <a:spLocks noGrp="1"/>
          </p:cNvSpPr>
          <p:nvPr>
            <p:ph type="ftr" sz="quarter" idx="11"/>
          </p:nvPr>
        </p:nvSpPr>
        <p:spPr/>
        <p:txBody>
          <a:bodyPr/>
          <a:lstStyle/>
          <a:p>
            <a:r>
              <a:rPr lang="en-US"/>
              <a:t>Chapter 10 - Multiprocessor and Read-Time Scheduling</a:t>
            </a:r>
          </a:p>
        </p:txBody>
      </p:sp>
      <p:sp>
        <p:nvSpPr>
          <p:cNvPr id="7" name="Slide Number Placeholder 5"/>
          <p:cNvSpPr>
            <a:spLocks noGrp="1"/>
          </p:cNvSpPr>
          <p:nvPr>
            <p:ph type="sldNum" sz="quarter" idx="12"/>
          </p:nvPr>
        </p:nvSpPr>
        <p:spPr/>
        <p:txBody>
          <a:bodyPr/>
          <a:lstStyle/>
          <a:p>
            <a:fld id="{3CD6D1AC-3775-4425-8580-44BA2B98C602}" type="slidenum">
              <a:rPr lang="en-US"/>
              <a:pPr/>
              <a:t>44</a:t>
            </a:fld>
            <a:endParaRPr lang="en-US"/>
          </a:p>
        </p:txBody>
      </p:sp>
      <p:sp>
        <p:nvSpPr>
          <p:cNvPr id="2540546" name="Rectangle 2"/>
          <p:cNvSpPr>
            <a:spLocks noGrp="1" noChangeArrowheads="1"/>
          </p:cNvSpPr>
          <p:nvPr>
            <p:ph type="title"/>
          </p:nvPr>
        </p:nvSpPr>
        <p:spPr>
          <a:xfrm>
            <a:off x="1179513" y="382588"/>
            <a:ext cx="6613525" cy="673100"/>
          </a:xfrm>
        </p:spPr>
        <p:txBody>
          <a:bodyPr/>
          <a:lstStyle/>
          <a:p>
            <a:r>
              <a:rPr lang="en-US"/>
              <a:t>Unix SVR4 Scheduling</a:t>
            </a:r>
          </a:p>
        </p:txBody>
      </p:sp>
      <p:sp>
        <p:nvSpPr>
          <p:cNvPr id="2540547" name="Rectangle 3"/>
          <p:cNvSpPr>
            <a:spLocks noGrp="1" noChangeArrowheads="1"/>
          </p:cNvSpPr>
          <p:nvPr>
            <p:ph type="body" idx="1"/>
          </p:nvPr>
        </p:nvSpPr>
        <p:spPr>
          <a:xfrm>
            <a:off x="461963" y="1427163"/>
            <a:ext cx="8458200" cy="4870450"/>
          </a:xfrm>
        </p:spPr>
        <p:txBody>
          <a:bodyPr/>
          <a:lstStyle/>
          <a:p>
            <a:r>
              <a:rPr lang="en-US" sz="2800"/>
              <a:t>Two major modifications:</a:t>
            </a:r>
          </a:p>
          <a:p>
            <a:pPr lvl="1"/>
            <a:r>
              <a:rPr lang="en-US" sz="2400"/>
              <a:t>Addition of a preemptible static priority scheduler with three priority ranges</a:t>
            </a:r>
          </a:p>
          <a:p>
            <a:pPr lvl="2"/>
            <a:r>
              <a:rPr lang="en-US" sz="2000"/>
              <a:t>Real-time (159 - 100)</a:t>
            </a:r>
          </a:p>
          <a:p>
            <a:pPr lvl="2"/>
            <a:r>
              <a:rPr lang="en-US" sz="2000"/>
              <a:t>Kernel (99 - 60)</a:t>
            </a:r>
          </a:p>
          <a:p>
            <a:pPr lvl="2"/>
            <a:r>
              <a:rPr lang="en-US" sz="2000"/>
              <a:t>User time-share (59 - 0)</a:t>
            </a:r>
          </a:p>
          <a:p>
            <a:pPr lvl="1"/>
            <a:r>
              <a:rPr lang="en-US" sz="2400"/>
              <a:t>Insertion of preemption points into the kernel</a:t>
            </a:r>
          </a:p>
          <a:p>
            <a:pPr lvl="2"/>
            <a:r>
              <a:rPr lang="en-US" sz="2000"/>
              <a:t>Allow the kernel to be interrupted at specified safe locations</a:t>
            </a:r>
          </a:p>
          <a:p>
            <a:pPr lvl="2"/>
            <a:r>
              <a:rPr lang="en-US" sz="2000"/>
              <a:t>All resources are either not in use or locked via semaphore</a:t>
            </a:r>
          </a:p>
          <a:p>
            <a:r>
              <a:rPr lang="en-US" sz="2800"/>
              <a:t>Combination allows real-time processes to run before the kernel, and preempt the kernel when necessary</a:t>
            </a:r>
          </a:p>
        </p:txBody>
      </p:sp>
      <p:sp>
        <p:nvSpPr>
          <p:cNvPr id="2540548"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UNIX Scheduling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3"/>
          <p:cNvSpPr>
            <a:spLocks noGrp="1"/>
          </p:cNvSpPr>
          <p:nvPr>
            <p:ph type="dt" sz="half" idx="10"/>
          </p:nvPr>
        </p:nvSpPr>
        <p:spPr/>
        <p:txBody>
          <a:bodyPr/>
          <a:lstStyle/>
          <a:p>
            <a:r>
              <a:rPr lang="en-US"/>
              <a:t>BYU CS 345</a:t>
            </a:r>
          </a:p>
        </p:txBody>
      </p:sp>
      <p:sp>
        <p:nvSpPr>
          <p:cNvPr id="67" name="Footer Placeholder 4"/>
          <p:cNvSpPr>
            <a:spLocks noGrp="1"/>
          </p:cNvSpPr>
          <p:nvPr>
            <p:ph type="ftr" sz="quarter" idx="11"/>
          </p:nvPr>
        </p:nvSpPr>
        <p:spPr/>
        <p:txBody>
          <a:bodyPr/>
          <a:lstStyle/>
          <a:p>
            <a:r>
              <a:rPr lang="en-US"/>
              <a:t>Chapter 10 - Multiprocessor and Read-Time Scheduling</a:t>
            </a:r>
          </a:p>
        </p:txBody>
      </p:sp>
      <p:sp>
        <p:nvSpPr>
          <p:cNvPr id="68" name="Slide Number Placeholder 5"/>
          <p:cNvSpPr>
            <a:spLocks noGrp="1"/>
          </p:cNvSpPr>
          <p:nvPr>
            <p:ph type="sldNum" sz="quarter" idx="12"/>
          </p:nvPr>
        </p:nvSpPr>
        <p:spPr/>
        <p:txBody>
          <a:bodyPr/>
          <a:lstStyle/>
          <a:p>
            <a:fld id="{269FE0F9-BB30-41BF-922E-732D7FFD27D2}" type="slidenum">
              <a:rPr lang="en-US"/>
              <a:pPr/>
              <a:t>45</a:t>
            </a:fld>
            <a:endParaRPr lang="en-US"/>
          </a:p>
        </p:txBody>
      </p:sp>
      <p:sp>
        <p:nvSpPr>
          <p:cNvPr id="2544642" name="Rectangle 2"/>
          <p:cNvSpPr>
            <a:spLocks noGrp="1" noChangeArrowheads="1"/>
          </p:cNvSpPr>
          <p:nvPr>
            <p:ph type="title"/>
          </p:nvPr>
        </p:nvSpPr>
        <p:spPr>
          <a:xfrm>
            <a:off x="1195388" y="463550"/>
            <a:ext cx="6015037" cy="611188"/>
          </a:xfrm>
        </p:spPr>
        <p:txBody>
          <a:bodyPr/>
          <a:lstStyle/>
          <a:p>
            <a:r>
              <a:rPr lang="en-US"/>
              <a:t>Win2000 Priorities</a:t>
            </a:r>
          </a:p>
        </p:txBody>
      </p:sp>
      <p:sp>
        <p:nvSpPr>
          <p:cNvPr id="2544643" name="Rectangle 3"/>
          <p:cNvSpPr>
            <a:spLocks noGrp="1" noChangeArrowheads="1"/>
          </p:cNvSpPr>
          <p:nvPr>
            <p:ph type="body" idx="1"/>
          </p:nvPr>
        </p:nvSpPr>
        <p:spPr>
          <a:xfrm>
            <a:off x="460375" y="1420813"/>
            <a:ext cx="6994525" cy="4960937"/>
          </a:xfrm>
        </p:spPr>
        <p:txBody>
          <a:bodyPr/>
          <a:lstStyle/>
          <a:p>
            <a:pPr>
              <a:lnSpc>
                <a:spcPct val="90000"/>
              </a:lnSpc>
            </a:pPr>
            <a:r>
              <a:rPr lang="en-US" sz="2400"/>
              <a:t>Priority-driven preemptive scheduler</a:t>
            </a:r>
          </a:p>
          <a:p>
            <a:pPr lvl="1">
              <a:lnSpc>
                <a:spcPct val="90000"/>
              </a:lnSpc>
            </a:pPr>
            <a:r>
              <a:rPr lang="en-US" sz="2000"/>
              <a:t>32 total priority levels</a:t>
            </a:r>
          </a:p>
          <a:p>
            <a:pPr lvl="2">
              <a:lnSpc>
                <a:spcPct val="90000"/>
              </a:lnSpc>
            </a:pPr>
            <a:r>
              <a:rPr lang="en-US" sz="1800"/>
              <a:t>Real-time processes use levels 31-16 </a:t>
            </a:r>
          </a:p>
          <a:p>
            <a:pPr lvl="2">
              <a:lnSpc>
                <a:spcPct val="90000"/>
              </a:lnSpc>
            </a:pPr>
            <a:r>
              <a:rPr lang="en-US" sz="1800"/>
              <a:t>Other processes use levels 15-0</a:t>
            </a:r>
          </a:p>
          <a:p>
            <a:pPr lvl="2">
              <a:lnSpc>
                <a:spcPct val="90000"/>
              </a:lnSpc>
            </a:pPr>
            <a:r>
              <a:rPr lang="en-US" sz="1800"/>
              <a:t>Round-robin within each priority level</a:t>
            </a:r>
          </a:p>
          <a:p>
            <a:pPr lvl="1">
              <a:lnSpc>
                <a:spcPct val="90000"/>
              </a:lnSpc>
            </a:pPr>
            <a:r>
              <a:rPr lang="en-US" sz="2000"/>
              <a:t>Process base priority</a:t>
            </a:r>
          </a:p>
          <a:p>
            <a:pPr lvl="1">
              <a:lnSpc>
                <a:spcPct val="90000"/>
              </a:lnSpc>
            </a:pPr>
            <a:r>
              <a:rPr lang="en-US" sz="2000"/>
              <a:t>Thread base priority – Offset from the</a:t>
            </a:r>
          </a:p>
          <a:p>
            <a:pPr lvl="1">
              <a:lnSpc>
                <a:spcPct val="90000"/>
              </a:lnSpc>
              <a:spcBef>
                <a:spcPct val="0"/>
              </a:spcBef>
              <a:buFont typeface="Wingdings" pitchFamily="2" charset="2"/>
              <a:buNone/>
            </a:pPr>
            <a:r>
              <a:rPr lang="en-US" sz="2000"/>
              <a:t>	process base priority (max +/- 2)</a:t>
            </a:r>
          </a:p>
          <a:p>
            <a:pPr lvl="1">
              <a:lnSpc>
                <a:spcPct val="90000"/>
              </a:lnSpc>
            </a:pPr>
            <a:r>
              <a:rPr lang="en-US" sz="2000"/>
              <a:t>Thread dynamic priority</a:t>
            </a:r>
          </a:p>
          <a:p>
            <a:pPr lvl="2">
              <a:lnSpc>
                <a:spcPct val="90000"/>
              </a:lnSpc>
            </a:pPr>
            <a:r>
              <a:rPr lang="en-US" sz="1800"/>
              <a:t>Varies from process base priority</a:t>
            </a:r>
          </a:p>
          <a:p>
            <a:pPr lvl="2">
              <a:lnSpc>
                <a:spcPct val="90000"/>
              </a:lnSpc>
            </a:pPr>
            <a:r>
              <a:rPr lang="en-US" sz="1800"/>
              <a:t>Raised when the thread blocks</a:t>
            </a:r>
          </a:p>
          <a:p>
            <a:pPr lvl="2">
              <a:lnSpc>
                <a:spcPct val="90000"/>
              </a:lnSpc>
            </a:pPr>
            <a:r>
              <a:rPr lang="en-US" sz="1800"/>
              <a:t>Lowered when it uses its time quantum</a:t>
            </a:r>
          </a:p>
          <a:p>
            <a:pPr>
              <a:lnSpc>
                <a:spcPct val="90000"/>
              </a:lnSpc>
            </a:pPr>
            <a:r>
              <a:rPr lang="en-US" sz="2400"/>
              <a:t>Multiprocessor scheduling</a:t>
            </a:r>
          </a:p>
          <a:p>
            <a:pPr lvl="1">
              <a:lnSpc>
                <a:spcPct val="90000"/>
              </a:lnSpc>
            </a:pPr>
            <a:r>
              <a:rPr lang="en-US" sz="2000"/>
              <a:t>N-1 highest-priority threads active</a:t>
            </a:r>
          </a:p>
          <a:p>
            <a:pPr lvl="1">
              <a:lnSpc>
                <a:spcPct val="90000"/>
              </a:lnSpc>
            </a:pPr>
            <a:r>
              <a:rPr lang="en-US" sz="2000"/>
              <a:t>Other threads share the remaining processor</a:t>
            </a:r>
          </a:p>
        </p:txBody>
      </p:sp>
      <p:sp>
        <p:nvSpPr>
          <p:cNvPr id="2544644" name="Rectangle 4"/>
          <p:cNvSpPr>
            <a:spLocks noChangeArrowheads="1"/>
          </p:cNvSpPr>
          <p:nvPr/>
        </p:nvSpPr>
        <p:spPr bwMode="auto">
          <a:xfrm>
            <a:off x="5707063" y="12858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a:solidFill>
                  <a:schemeClr val="bg2"/>
                </a:solidFill>
                <a:latin typeface="Times New Roman" pitchFamily="18" charset="0"/>
              </a:rPr>
              <a:t>Windows Scheduling</a:t>
            </a:r>
          </a:p>
        </p:txBody>
      </p:sp>
      <p:grpSp>
        <p:nvGrpSpPr>
          <p:cNvPr id="2544645" name="Group 5"/>
          <p:cNvGrpSpPr>
            <a:grpSpLocks/>
          </p:cNvGrpSpPr>
          <p:nvPr/>
        </p:nvGrpSpPr>
        <p:grpSpPr bwMode="auto">
          <a:xfrm>
            <a:off x="5734050" y="1927225"/>
            <a:ext cx="3265488" cy="2762250"/>
            <a:chOff x="1656" y="1624"/>
            <a:chExt cx="2548" cy="2013"/>
          </a:xfrm>
        </p:grpSpPr>
        <p:sp>
          <p:nvSpPr>
            <p:cNvPr id="2544646" name="Rectangle 6"/>
            <p:cNvSpPr>
              <a:spLocks noChangeArrowheads="1"/>
            </p:cNvSpPr>
            <p:nvPr/>
          </p:nvSpPr>
          <p:spPr bwMode="auto">
            <a:xfrm>
              <a:off x="3360" y="1632"/>
              <a:ext cx="672" cy="1440"/>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4647" name="Rectangle 7"/>
            <p:cNvSpPr>
              <a:spLocks noChangeArrowheads="1"/>
            </p:cNvSpPr>
            <p:nvPr/>
          </p:nvSpPr>
          <p:spPr bwMode="auto">
            <a:xfrm>
              <a:off x="2736" y="2592"/>
              <a:ext cx="624" cy="480"/>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4648" name="Rectangle 8"/>
            <p:cNvSpPr>
              <a:spLocks noChangeArrowheads="1"/>
            </p:cNvSpPr>
            <p:nvPr/>
          </p:nvSpPr>
          <p:spPr bwMode="auto">
            <a:xfrm>
              <a:off x="2064" y="2792"/>
              <a:ext cx="672" cy="96"/>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4649" name="Line 9"/>
            <p:cNvSpPr>
              <a:spLocks noChangeShapeType="1"/>
            </p:cNvSpPr>
            <p:nvPr/>
          </p:nvSpPr>
          <p:spPr bwMode="auto">
            <a:xfrm>
              <a:off x="3361" y="1824"/>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0" name="Line 10"/>
            <p:cNvSpPr>
              <a:spLocks noChangeShapeType="1"/>
            </p:cNvSpPr>
            <p:nvPr/>
          </p:nvSpPr>
          <p:spPr bwMode="auto">
            <a:xfrm>
              <a:off x="3361" y="1920"/>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1" name="Line 11"/>
            <p:cNvSpPr>
              <a:spLocks noChangeShapeType="1"/>
            </p:cNvSpPr>
            <p:nvPr/>
          </p:nvSpPr>
          <p:spPr bwMode="auto">
            <a:xfrm>
              <a:off x="3361" y="2016"/>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2" name="Line 12"/>
            <p:cNvSpPr>
              <a:spLocks noChangeShapeType="1"/>
            </p:cNvSpPr>
            <p:nvPr/>
          </p:nvSpPr>
          <p:spPr bwMode="auto">
            <a:xfrm>
              <a:off x="3361" y="2112"/>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3" name="Line 13"/>
            <p:cNvSpPr>
              <a:spLocks noChangeShapeType="1"/>
            </p:cNvSpPr>
            <p:nvPr/>
          </p:nvSpPr>
          <p:spPr bwMode="auto">
            <a:xfrm>
              <a:off x="3361" y="2208"/>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4" name="Line 14"/>
            <p:cNvSpPr>
              <a:spLocks noChangeShapeType="1"/>
            </p:cNvSpPr>
            <p:nvPr/>
          </p:nvSpPr>
          <p:spPr bwMode="auto">
            <a:xfrm>
              <a:off x="3361" y="2304"/>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5" name="Line 15"/>
            <p:cNvSpPr>
              <a:spLocks noChangeShapeType="1"/>
            </p:cNvSpPr>
            <p:nvPr/>
          </p:nvSpPr>
          <p:spPr bwMode="auto">
            <a:xfrm>
              <a:off x="3361" y="2400"/>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6" name="Line 16"/>
            <p:cNvSpPr>
              <a:spLocks noChangeShapeType="1"/>
            </p:cNvSpPr>
            <p:nvPr/>
          </p:nvSpPr>
          <p:spPr bwMode="auto">
            <a:xfrm>
              <a:off x="3361" y="2496"/>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7" name="Line 17"/>
            <p:cNvSpPr>
              <a:spLocks noChangeShapeType="1"/>
            </p:cNvSpPr>
            <p:nvPr/>
          </p:nvSpPr>
          <p:spPr bwMode="auto">
            <a:xfrm>
              <a:off x="3361" y="2592"/>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8" name="Line 18"/>
            <p:cNvSpPr>
              <a:spLocks noChangeShapeType="1"/>
            </p:cNvSpPr>
            <p:nvPr/>
          </p:nvSpPr>
          <p:spPr bwMode="auto">
            <a:xfrm>
              <a:off x="2737" y="2688"/>
              <a:ext cx="12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59" name="Line 19"/>
            <p:cNvSpPr>
              <a:spLocks noChangeShapeType="1"/>
            </p:cNvSpPr>
            <p:nvPr/>
          </p:nvSpPr>
          <p:spPr bwMode="auto">
            <a:xfrm>
              <a:off x="2737" y="2784"/>
              <a:ext cx="12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0" name="Line 20"/>
            <p:cNvSpPr>
              <a:spLocks noChangeShapeType="1"/>
            </p:cNvSpPr>
            <p:nvPr/>
          </p:nvSpPr>
          <p:spPr bwMode="auto">
            <a:xfrm>
              <a:off x="2737" y="2880"/>
              <a:ext cx="12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1" name="Line 21"/>
            <p:cNvSpPr>
              <a:spLocks noChangeShapeType="1"/>
            </p:cNvSpPr>
            <p:nvPr/>
          </p:nvSpPr>
          <p:spPr bwMode="auto">
            <a:xfrm>
              <a:off x="2737" y="2976"/>
              <a:ext cx="12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2" name="Line 22"/>
            <p:cNvSpPr>
              <a:spLocks noChangeShapeType="1"/>
            </p:cNvSpPr>
            <p:nvPr/>
          </p:nvSpPr>
          <p:spPr bwMode="auto">
            <a:xfrm>
              <a:off x="3361" y="1728"/>
              <a:ext cx="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3" name="Line 23"/>
            <p:cNvSpPr>
              <a:spLocks noChangeShapeType="1"/>
            </p:cNvSpPr>
            <p:nvPr/>
          </p:nvSpPr>
          <p:spPr bwMode="auto">
            <a:xfrm>
              <a:off x="1872" y="1633"/>
              <a:ext cx="0" cy="17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4" name="Line 24"/>
            <p:cNvSpPr>
              <a:spLocks noChangeShapeType="1"/>
            </p:cNvSpPr>
            <p:nvPr/>
          </p:nvSpPr>
          <p:spPr bwMode="auto">
            <a:xfrm>
              <a:off x="1873" y="3360"/>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5" name="Line 25"/>
            <p:cNvSpPr>
              <a:spLocks noChangeShapeType="1"/>
            </p:cNvSpPr>
            <p:nvPr/>
          </p:nvSpPr>
          <p:spPr bwMode="auto">
            <a:xfrm>
              <a:off x="1873" y="2192"/>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6" name="Line 26"/>
            <p:cNvSpPr>
              <a:spLocks noChangeShapeType="1"/>
            </p:cNvSpPr>
            <p:nvPr/>
          </p:nvSpPr>
          <p:spPr bwMode="auto">
            <a:xfrm>
              <a:off x="1873" y="2288"/>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7" name="Line 27"/>
            <p:cNvSpPr>
              <a:spLocks noChangeShapeType="1"/>
            </p:cNvSpPr>
            <p:nvPr/>
          </p:nvSpPr>
          <p:spPr bwMode="auto">
            <a:xfrm>
              <a:off x="1873" y="2400"/>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8" name="Line 28"/>
            <p:cNvSpPr>
              <a:spLocks noChangeShapeType="1"/>
            </p:cNvSpPr>
            <p:nvPr/>
          </p:nvSpPr>
          <p:spPr bwMode="auto">
            <a:xfrm>
              <a:off x="1873" y="2496"/>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69" name="Line 29"/>
            <p:cNvSpPr>
              <a:spLocks noChangeShapeType="1"/>
            </p:cNvSpPr>
            <p:nvPr/>
          </p:nvSpPr>
          <p:spPr bwMode="auto">
            <a:xfrm>
              <a:off x="1873" y="2616"/>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0" name="Line 30"/>
            <p:cNvSpPr>
              <a:spLocks noChangeShapeType="1"/>
            </p:cNvSpPr>
            <p:nvPr/>
          </p:nvSpPr>
          <p:spPr bwMode="auto">
            <a:xfrm>
              <a:off x="1873" y="2736"/>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1" name="Line 31"/>
            <p:cNvSpPr>
              <a:spLocks noChangeShapeType="1"/>
            </p:cNvSpPr>
            <p:nvPr/>
          </p:nvSpPr>
          <p:spPr bwMode="auto">
            <a:xfrm>
              <a:off x="1873" y="1976"/>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2" name="Line 32"/>
            <p:cNvSpPr>
              <a:spLocks noChangeShapeType="1"/>
            </p:cNvSpPr>
            <p:nvPr/>
          </p:nvSpPr>
          <p:spPr bwMode="auto">
            <a:xfrm>
              <a:off x="1873" y="3264"/>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3" name="Line 33"/>
            <p:cNvSpPr>
              <a:spLocks noChangeShapeType="1"/>
            </p:cNvSpPr>
            <p:nvPr/>
          </p:nvSpPr>
          <p:spPr bwMode="auto">
            <a:xfrm>
              <a:off x="1873" y="1872"/>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4" name="Line 34"/>
            <p:cNvSpPr>
              <a:spLocks noChangeShapeType="1"/>
            </p:cNvSpPr>
            <p:nvPr/>
          </p:nvSpPr>
          <p:spPr bwMode="auto">
            <a:xfrm>
              <a:off x="1873" y="1760"/>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5" name="Line 35"/>
            <p:cNvSpPr>
              <a:spLocks noChangeShapeType="1"/>
            </p:cNvSpPr>
            <p:nvPr/>
          </p:nvSpPr>
          <p:spPr bwMode="auto">
            <a:xfrm>
              <a:off x="1873" y="1632"/>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76" name="Rectangle 36"/>
            <p:cNvSpPr>
              <a:spLocks noChangeArrowheads="1"/>
            </p:cNvSpPr>
            <p:nvPr/>
          </p:nvSpPr>
          <p:spPr bwMode="auto">
            <a:xfrm>
              <a:off x="2160" y="3348"/>
              <a:ext cx="4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Process</a:t>
              </a:r>
            </a:p>
            <a:p>
              <a:pPr eaLnBrk="0" hangingPunct="0"/>
              <a:r>
                <a:rPr lang="en-US" sz="1000" b="1">
                  <a:latin typeface="Times New Roman" pitchFamily="18" charset="0"/>
                </a:rPr>
                <a:t>Priority</a:t>
              </a:r>
            </a:p>
          </p:txBody>
        </p:sp>
        <p:sp>
          <p:nvSpPr>
            <p:cNvPr id="2544677" name="Rectangle 37"/>
            <p:cNvSpPr>
              <a:spLocks noChangeArrowheads="1"/>
            </p:cNvSpPr>
            <p:nvPr/>
          </p:nvSpPr>
          <p:spPr bwMode="auto">
            <a:xfrm>
              <a:off x="2664" y="3348"/>
              <a:ext cx="75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000" b="1">
                  <a:latin typeface="Times New Roman" pitchFamily="18" charset="0"/>
                </a:rPr>
                <a:t>Thread’s Base</a:t>
              </a:r>
            </a:p>
            <a:p>
              <a:pPr algn="ctr" eaLnBrk="0" hangingPunct="0"/>
              <a:r>
                <a:rPr lang="en-US" sz="1000" b="1">
                  <a:latin typeface="Times New Roman" pitchFamily="18" charset="0"/>
                </a:rPr>
                <a:t>Priority</a:t>
              </a:r>
            </a:p>
          </p:txBody>
        </p:sp>
        <p:sp>
          <p:nvSpPr>
            <p:cNvPr id="2544678" name="Rectangle 38"/>
            <p:cNvSpPr>
              <a:spLocks noChangeArrowheads="1"/>
            </p:cNvSpPr>
            <p:nvPr/>
          </p:nvSpPr>
          <p:spPr bwMode="auto">
            <a:xfrm>
              <a:off x="3270" y="3348"/>
              <a:ext cx="93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1000" b="1">
                  <a:latin typeface="Times New Roman" pitchFamily="18" charset="0"/>
                </a:rPr>
                <a:t>Thread’s Dynamic</a:t>
              </a:r>
            </a:p>
            <a:p>
              <a:pPr algn="ctr" eaLnBrk="0" hangingPunct="0"/>
              <a:r>
                <a:rPr lang="en-US" sz="1000" b="1">
                  <a:latin typeface="Times New Roman" pitchFamily="18" charset="0"/>
                </a:rPr>
                <a:t>Priority</a:t>
              </a:r>
            </a:p>
          </p:txBody>
        </p:sp>
        <p:sp>
          <p:nvSpPr>
            <p:cNvPr id="2544679" name="Rectangle 39"/>
            <p:cNvSpPr>
              <a:spLocks noChangeArrowheads="1"/>
            </p:cNvSpPr>
            <p:nvPr/>
          </p:nvSpPr>
          <p:spPr bwMode="auto">
            <a:xfrm>
              <a:off x="1688" y="3232"/>
              <a:ext cx="19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0</a:t>
              </a:r>
            </a:p>
          </p:txBody>
        </p:sp>
        <p:sp>
          <p:nvSpPr>
            <p:cNvPr id="2544680" name="Rectangle 40"/>
            <p:cNvSpPr>
              <a:spLocks noChangeArrowheads="1"/>
            </p:cNvSpPr>
            <p:nvPr/>
          </p:nvSpPr>
          <p:spPr bwMode="auto">
            <a:xfrm>
              <a:off x="1704" y="3128"/>
              <a:ext cx="194"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a:t>
              </a:r>
            </a:p>
          </p:txBody>
        </p:sp>
        <p:sp>
          <p:nvSpPr>
            <p:cNvPr id="2544681" name="Rectangle 41"/>
            <p:cNvSpPr>
              <a:spLocks noChangeArrowheads="1"/>
            </p:cNvSpPr>
            <p:nvPr/>
          </p:nvSpPr>
          <p:spPr bwMode="auto">
            <a:xfrm>
              <a:off x="1696" y="3024"/>
              <a:ext cx="1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2</a:t>
              </a:r>
            </a:p>
          </p:txBody>
        </p:sp>
        <p:sp>
          <p:nvSpPr>
            <p:cNvPr id="2544682" name="Rectangle 42"/>
            <p:cNvSpPr>
              <a:spLocks noChangeArrowheads="1"/>
            </p:cNvSpPr>
            <p:nvPr/>
          </p:nvSpPr>
          <p:spPr bwMode="auto">
            <a:xfrm>
              <a:off x="1696" y="2912"/>
              <a:ext cx="1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3</a:t>
              </a:r>
            </a:p>
          </p:txBody>
        </p:sp>
        <p:sp>
          <p:nvSpPr>
            <p:cNvPr id="2544683" name="Rectangle 43"/>
            <p:cNvSpPr>
              <a:spLocks noChangeArrowheads="1"/>
            </p:cNvSpPr>
            <p:nvPr/>
          </p:nvSpPr>
          <p:spPr bwMode="auto">
            <a:xfrm>
              <a:off x="1688" y="2800"/>
              <a:ext cx="1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4</a:t>
              </a:r>
            </a:p>
          </p:txBody>
        </p:sp>
        <p:sp>
          <p:nvSpPr>
            <p:cNvPr id="2544684" name="Rectangle 44"/>
            <p:cNvSpPr>
              <a:spLocks noChangeArrowheads="1"/>
            </p:cNvSpPr>
            <p:nvPr/>
          </p:nvSpPr>
          <p:spPr bwMode="auto">
            <a:xfrm>
              <a:off x="1688" y="2695"/>
              <a:ext cx="19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5</a:t>
              </a:r>
            </a:p>
          </p:txBody>
        </p:sp>
        <p:sp>
          <p:nvSpPr>
            <p:cNvPr id="2544685" name="Rectangle 45"/>
            <p:cNvSpPr>
              <a:spLocks noChangeArrowheads="1"/>
            </p:cNvSpPr>
            <p:nvPr/>
          </p:nvSpPr>
          <p:spPr bwMode="auto">
            <a:xfrm>
              <a:off x="1696" y="2592"/>
              <a:ext cx="19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6</a:t>
              </a:r>
            </a:p>
          </p:txBody>
        </p:sp>
        <p:sp>
          <p:nvSpPr>
            <p:cNvPr id="2544686" name="Rectangle 46"/>
            <p:cNvSpPr>
              <a:spLocks noChangeArrowheads="1"/>
            </p:cNvSpPr>
            <p:nvPr/>
          </p:nvSpPr>
          <p:spPr bwMode="auto">
            <a:xfrm>
              <a:off x="1704" y="2472"/>
              <a:ext cx="194"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7</a:t>
              </a:r>
            </a:p>
          </p:txBody>
        </p:sp>
        <p:sp>
          <p:nvSpPr>
            <p:cNvPr id="2544687" name="Rectangle 47"/>
            <p:cNvSpPr>
              <a:spLocks noChangeArrowheads="1"/>
            </p:cNvSpPr>
            <p:nvPr/>
          </p:nvSpPr>
          <p:spPr bwMode="auto">
            <a:xfrm>
              <a:off x="1696" y="2384"/>
              <a:ext cx="1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8</a:t>
              </a:r>
            </a:p>
          </p:txBody>
        </p:sp>
        <p:sp>
          <p:nvSpPr>
            <p:cNvPr id="2544688" name="Rectangle 48"/>
            <p:cNvSpPr>
              <a:spLocks noChangeArrowheads="1"/>
            </p:cNvSpPr>
            <p:nvPr/>
          </p:nvSpPr>
          <p:spPr bwMode="auto">
            <a:xfrm>
              <a:off x="1704" y="2264"/>
              <a:ext cx="194"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9</a:t>
              </a:r>
            </a:p>
          </p:txBody>
        </p:sp>
        <p:sp>
          <p:nvSpPr>
            <p:cNvPr id="2544689" name="Rectangle 49"/>
            <p:cNvSpPr>
              <a:spLocks noChangeArrowheads="1"/>
            </p:cNvSpPr>
            <p:nvPr/>
          </p:nvSpPr>
          <p:spPr bwMode="auto">
            <a:xfrm>
              <a:off x="1663" y="2152"/>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10</a:t>
              </a:r>
            </a:p>
          </p:txBody>
        </p:sp>
        <p:sp>
          <p:nvSpPr>
            <p:cNvPr id="2544690" name="Rectangle 50"/>
            <p:cNvSpPr>
              <a:spLocks noChangeArrowheads="1"/>
            </p:cNvSpPr>
            <p:nvPr/>
          </p:nvSpPr>
          <p:spPr bwMode="auto">
            <a:xfrm>
              <a:off x="1663" y="2056"/>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11</a:t>
              </a:r>
            </a:p>
          </p:txBody>
        </p:sp>
        <p:sp>
          <p:nvSpPr>
            <p:cNvPr id="2544691" name="Rectangle 51"/>
            <p:cNvSpPr>
              <a:spLocks noChangeArrowheads="1"/>
            </p:cNvSpPr>
            <p:nvPr/>
          </p:nvSpPr>
          <p:spPr bwMode="auto">
            <a:xfrm>
              <a:off x="1663" y="1945"/>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12</a:t>
              </a:r>
            </a:p>
          </p:txBody>
        </p:sp>
        <p:sp>
          <p:nvSpPr>
            <p:cNvPr id="2544692" name="Rectangle 52"/>
            <p:cNvSpPr>
              <a:spLocks noChangeArrowheads="1"/>
            </p:cNvSpPr>
            <p:nvPr/>
          </p:nvSpPr>
          <p:spPr bwMode="auto">
            <a:xfrm>
              <a:off x="1663" y="1832"/>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13</a:t>
              </a:r>
            </a:p>
          </p:txBody>
        </p:sp>
        <p:sp>
          <p:nvSpPr>
            <p:cNvPr id="2544693" name="Rectangle 53"/>
            <p:cNvSpPr>
              <a:spLocks noChangeArrowheads="1"/>
            </p:cNvSpPr>
            <p:nvPr/>
          </p:nvSpPr>
          <p:spPr bwMode="auto">
            <a:xfrm>
              <a:off x="1656" y="1728"/>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14</a:t>
              </a:r>
            </a:p>
          </p:txBody>
        </p:sp>
        <p:sp>
          <p:nvSpPr>
            <p:cNvPr id="2544694" name="Rectangle 54"/>
            <p:cNvSpPr>
              <a:spLocks noChangeArrowheads="1"/>
            </p:cNvSpPr>
            <p:nvPr/>
          </p:nvSpPr>
          <p:spPr bwMode="auto">
            <a:xfrm>
              <a:off x="1663" y="1624"/>
              <a:ext cx="24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15</a:t>
              </a:r>
            </a:p>
          </p:txBody>
        </p:sp>
        <p:sp>
          <p:nvSpPr>
            <p:cNvPr id="2544695" name="Line 55"/>
            <p:cNvSpPr>
              <a:spLocks noChangeShapeType="1"/>
            </p:cNvSpPr>
            <p:nvPr/>
          </p:nvSpPr>
          <p:spPr bwMode="auto">
            <a:xfrm>
              <a:off x="1873" y="3160"/>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96" name="Line 56"/>
            <p:cNvSpPr>
              <a:spLocks noChangeShapeType="1"/>
            </p:cNvSpPr>
            <p:nvPr/>
          </p:nvSpPr>
          <p:spPr bwMode="auto">
            <a:xfrm>
              <a:off x="1873" y="3064"/>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97" name="Line 57"/>
            <p:cNvSpPr>
              <a:spLocks noChangeShapeType="1"/>
            </p:cNvSpPr>
            <p:nvPr/>
          </p:nvSpPr>
          <p:spPr bwMode="auto">
            <a:xfrm>
              <a:off x="1873" y="2936"/>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98" name="Line 58"/>
            <p:cNvSpPr>
              <a:spLocks noChangeShapeType="1"/>
            </p:cNvSpPr>
            <p:nvPr/>
          </p:nvSpPr>
          <p:spPr bwMode="auto">
            <a:xfrm>
              <a:off x="1873" y="2832"/>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699" name="Line 59"/>
            <p:cNvSpPr>
              <a:spLocks noChangeShapeType="1"/>
            </p:cNvSpPr>
            <p:nvPr/>
          </p:nvSpPr>
          <p:spPr bwMode="auto">
            <a:xfrm>
              <a:off x="1873" y="2080"/>
              <a:ext cx="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4700" name="Rectangle 60"/>
            <p:cNvSpPr>
              <a:spLocks noChangeArrowheads="1"/>
            </p:cNvSpPr>
            <p:nvPr/>
          </p:nvSpPr>
          <p:spPr bwMode="auto">
            <a:xfrm>
              <a:off x="2112" y="2768"/>
              <a:ext cx="68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base priority</a:t>
              </a:r>
            </a:p>
          </p:txBody>
        </p:sp>
        <p:sp>
          <p:nvSpPr>
            <p:cNvPr id="2544701" name="Rectangle 61"/>
            <p:cNvSpPr>
              <a:spLocks noChangeArrowheads="1"/>
            </p:cNvSpPr>
            <p:nvPr/>
          </p:nvSpPr>
          <p:spPr bwMode="auto">
            <a:xfrm>
              <a:off x="2880" y="2568"/>
              <a:ext cx="44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highest</a:t>
              </a:r>
            </a:p>
          </p:txBody>
        </p:sp>
        <p:sp>
          <p:nvSpPr>
            <p:cNvPr id="2544702" name="Rectangle 62"/>
            <p:cNvSpPr>
              <a:spLocks noChangeArrowheads="1"/>
            </p:cNvSpPr>
            <p:nvPr/>
          </p:nvSpPr>
          <p:spPr bwMode="auto">
            <a:xfrm>
              <a:off x="2783" y="2664"/>
              <a:ext cx="725"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above normal</a:t>
              </a:r>
            </a:p>
          </p:txBody>
        </p:sp>
        <p:sp>
          <p:nvSpPr>
            <p:cNvPr id="2544703" name="Rectangle 63"/>
            <p:cNvSpPr>
              <a:spLocks noChangeArrowheads="1"/>
            </p:cNvSpPr>
            <p:nvPr/>
          </p:nvSpPr>
          <p:spPr bwMode="auto">
            <a:xfrm>
              <a:off x="2880" y="2760"/>
              <a:ext cx="452"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normal</a:t>
              </a:r>
            </a:p>
          </p:txBody>
        </p:sp>
        <p:sp>
          <p:nvSpPr>
            <p:cNvPr id="2544704" name="Rectangle 64"/>
            <p:cNvSpPr>
              <a:spLocks noChangeArrowheads="1"/>
            </p:cNvSpPr>
            <p:nvPr/>
          </p:nvSpPr>
          <p:spPr bwMode="auto">
            <a:xfrm>
              <a:off x="2744" y="2856"/>
              <a:ext cx="725"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below normal</a:t>
              </a:r>
            </a:p>
          </p:txBody>
        </p:sp>
        <p:sp>
          <p:nvSpPr>
            <p:cNvPr id="2544705" name="Rectangle 65"/>
            <p:cNvSpPr>
              <a:spLocks noChangeArrowheads="1"/>
            </p:cNvSpPr>
            <p:nvPr/>
          </p:nvSpPr>
          <p:spPr bwMode="auto">
            <a:xfrm>
              <a:off x="2880" y="2944"/>
              <a:ext cx="409"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000" b="1">
                  <a:latin typeface="Times New Roman" pitchFamily="18" charset="0"/>
                </a:rPr>
                <a:t>lowest</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Chapter 10 - Multiprocessor and Read-Time Scheduling</a:t>
            </a:r>
          </a:p>
        </p:txBody>
      </p:sp>
      <p:sp>
        <p:nvSpPr>
          <p:cNvPr id="6" name="Slide Number Placeholder 5"/>
          <p:cNvSpPr>
            <a:spLocks noGrp="1"/>
          </p:cNvSpPr>
          <p:nvPr>
            <p:ph type="sldNum" sz="quarter" idx="12"/>
          </p:nvPr>
        </p:nvSpPr>
        <p:spPr/>
        <p:txBody>
          <a:bodyPr/>
          <a:lstStyle/>
          <a:p>
            <a:fld id="{AE27BB2A-B1C6-4FC5-8FF5-93D3685BBE1D}" type="slidenum">
              <a:rPr lang="en-US"/>
              <a:pPr/>
              <a:t>46</a:t>
            </a:fld>
            <a:endParaRPr lang="en-US"/>
          </a:p>
        </p:txBody>
      </p:sp>
      <p:sp>
        <p:nvSpPr>
          <p:cNvPr id="2552834" name="Rectangle 2"/>
          <p:cNvSpPr>
            <a:spLocks noGrp="1" noChangeArrowheads="1"/>
          </p:cNvSpPr>
          <p:nvPr>
            <p:ph type="title"/>
          </p:nvPr>
        </p:nvSpPr>
        <p:spPr/>
        <p:txBody>
          <a:bodyPr/>
          <a:lstStyle/>
          <a:p>
            <a:r>
              <a:rPr lang="en-US"/>
              <a:t>Embedded Systems</a:t>
            </a:r>
          </a:p>
        </p:txBody>
      </p:sp>
      <p:sp>
        <p:nvSpPr>
          <p:cNvPr id="2552835" name="Rectangle 3"/>
          <p:cNvSpPr>
            <a:spLocks noGrp="1" noChangeArrowheads="1"/>
          </p:cNvSpPr>
          <p:nvPr>
            <p:ph type="body" idx="4294967295"/>
          </p:nvPr>
        </p:nvSpPr>
        <p:spPr>
          <a:xfrm>
            <a:off x="450850" y="1390650"/>
            <a:ext cx="8356600" cy="4914900"/>
          </a:xfrm>
        </p:spPr>
        <p:txBody>
          <a:bodyPr/>
          <a:lstStyle/>
          <a:p>
            <a:pPr>
              <a:lnSpc>
                <a:spcPct val="90000"/>
              </a:lnSpc>
            </a:pPr>
            <a:r>
              <a:rPr lang="en-US" sz="2800"/>
              <a:t>9 billion processors manufactured in 2005</a:t>
            </a:r>
          </a:p>
          <a:p>
            <a:pPr lvl="1">
              <a:lnSpc>
                <a:spcPct val="90000"/>
              </a:lnSpc>
            </a:pPr>
            <a:r>
              <a:rPr lang="en-US" sz="2400"/>
              <a:t>2% used in new PCs, Macs, and Unix workstations</a:t>
            </a:r>
          </a:p>
          <a:p>
            <a:pPr lvl="1">
              <a:lnSpc>
                <a:spcPct val="90000"/>
              </a:lnSpc>
            </a:pPr>
            <a:r>
              <a:rPr lang="en-US" sz="2400"/>
              <a:t>8.8 billion used in embedded systems</a:t>
            </a:r>
          </a:p>
          <a:p>
            <a:pPr>
              <a:lnSpc>
                <a:spcPct val="90000"/>
              </a:lnSpc>
            </a:pPr>
            <a:r>
              <a:rPr lang="en-US" sz="2800"/>
              <a:t>Special-purpose computer systems designed</a:t>
            </a:r>
          </a:p>
          <a:p>
            <a:pPr lvl="1">
              <a:lnSpc>
                <a:spcPct val="90000"/>
              </a:lnSpc>
            </a:pPr>
            <a:r>
              <a:rPr lang="en-US" sz="2400"/>
              <a:t>to perform one or a few dedicated functions</a:t>
            </a:r>
          </a:p>
          <a:p>
            <a:pPr lvl="1">
              <a:lnSpc>
                <a:spcPct val="90000"/>
              </a:lnSpc>
            </a:pPr>
            <a:r>
              <a:rPr lang="en-US" sz="2400"/>
              <a:t>with real-time computing constraints</a:t>
            </a:r>
          </a:p>
          <a:p>
            <a:pPr>
              <a:lnSpc>
                <a:spcPct val="90000"/>
              </a:lnSpc>
            </a:pPr>
            <a:r>
              <a:rPr lang="en-US" sz="2800"/>
              <a:t>Virtually every electronic device designed and manufactured today is an embedded system</a:t>
            </a:r>
          </a:p>
          <a:p>
            <a:pPr lvl="1">
              <a:lnSpc>
                <a:spcPct val="90000"/>
              </a:lnSpc>
            </a:pPr>
            <a:r>
              <a:rPr lang="en-US" sz="2400"/>
              <a:t>Digital watches, MP3 players, traffic lights, factory controllers, peripherals, toys, microwaves, dishwashers, thermostats, greeting cards, gas meter, smart batteries, EKG, weight scales, smoke detectors, irrigation systems, …</a:t>
            </a:r>
          </a:p>
          <a:p>
            <a:pPr>
              <a:lnSpc>
                <a:spcPct val="90000"/>
              </a:lnSpc>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52835">
                                            <p:txEl>
                                              <p:pRg st="0" end="0"/>
                                            </p:txEl>
                                          </p:spTgt>
                                        </p:tgtEl>
                                        <p:attrNameLst>
                                          <p:attrName>style.visibility</p:attrName>
                                        </p:attrNameLst>
                                      </p:cBhvr>
                                      <p:to>
                                        <p:strVal val="visible"/>
                                      </p:to>
                                    </p:set>
                                    <p:animEffect transition="in" filter="dissolve">
                                      <p:cBhvr>
                                        <p:cTn id="7" dur="500"/>
                                        <p:tgtEl>
                                          <p:spTgt spid="25528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52835">
                                            <p:txEl>
                                              <p:pRg st="1" end="1"/>
                                            </p:txEl>
                                          </p:spTgt>
                                        </p:tgtEl>
                                        <p:attrNameLst>
                                          <p:attrName>style.visibility</p:attrName>
                                        </p:attrNameLst>
                                      </p:cBhvr>
                                      <p:to>
                                        <p:strVal val="visible"/>
                                      </p:to>
                                    </p:set>
                                    <p:animEffect transition="in" filter="dissolve">
                                      <p:cBhvr>
                                        <p:cTn id="10" dur="500"/>
                                        <p:tgtEl>
                                          <p:spTgt spid="255283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52835">
                                            <p:txEl>
                                              <p:pRg st="2" end="2"/>
                                            </p:txEl>
                                          </p:spTgt>
                                        </p:tgtEl>
                                        <p:attrNameLst>
                                          <p:attrName>style.visibility</p:attrName>
                                        </p:attrNameLst>
                                      </p:cBhvr>
                                      <p:to>
                                        <p:strVal val="visible"/>
                                      </p:to>
                                    </p:set>
                                    <p:animEffect transition="in" filter="dissolve">
                                      <p:cBhvr>
                                        <p:cTn id="13" dur="500"/>
                                        <p:tgtEl>
                                          <p:spTgt spid="25528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552835">
                                            <p:txEl>
                                              <p:pRg st="3" end="3"/>
                                            </p:txEl>
                                          </p:spTgt>
                                        </p:tgtEl>
                                        <p:attrNameLst>
                                          <p:attrName>style.visibility</p:attrName>
                                        </p:attrNameLst>
                                      </p:cBhvr>
                                      <p:to>
                                        <p:strVal val="visible"/>
                                      </p:to>
                                    </p:set>
                                    <p:animEffect transition="in" filter="dissolve">
                                      <p:cBhvr>
                                        <p:cTn id="18" dur="500"/>
                                        <p:tgtEl>
                                          <p:spTgt spid="255283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52835">
                                            <p:txEl>
                                              <p:pRg st="4" end="4"/>
                                            </p:txEl>
                                          </p:spTgt>
                                        </p:tgtEl>
                                        <p:attrNameLst>
                                          <p:attrName>style.visibility</p:attrName>
                                        </p:attrNameLst>
                                      </p:cBhvr>
                                      <p:to>
                                        <p:strVal val="visible"/>
                                      </p:to>
                                    </p:set>
                                    <p:animEffect transition="in" filter="dissolve">
                                      <p:cBhvr>
                                        <p:cTn id="21" dur="500"/>
                                        <p:tgtEl>
                                          <p:spTgt spid="255283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52835">
                                            <p:txEl>
                                              <p:pRg st="5" end="5"/>
                                            </p:txEl>
                                          </p:spTgt>
                                        </p:tgtEl>
                                        <p:attrNameLst>
                                          <p:attrName>style.visibility</p:attrName>
                                        </p:attrNameLst>
                                      </p:cBhvr>
                                      <p:to>
                                        <p:strVal val="visible"/>
                                      </p:to>
                                    </p:set>
                                    <p:animEffect transition="in" filter="dissolve">
                                      <p:cBhvr>
                                        <p:cTn id="24" dur="500"/>
                                        <p:tgtEl>
                                          <p:spTgt spid="255283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52835">
                                            <p:txEl>
                                              <p:pRg st="6" end="6"/>
                                            </p:txEl>
                                          </p:spTgt>
                                        </p:tgtEl>
                                        <p:attrNameLst>
                                          <p:attrName>style.visibility</p:attrName>
                                        </p:attrNameLst>
                                      </p:cBhvr>
                                      <p:to>
                                        <p:strVal val="visible"/>
                                      </p:to>
                                    </p:set>
                                    <p:animEffect transition="in" filter="dissolve">
                                      <p:cBhvr>
                                        <p:cTn id="29" dur="500"/>
                                        <p:tgtEl>
                                          <p:spTgt spid="255283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552835">
                                            <p:txEl>
                                              <p:pRg st="7" end="7"/>
                                            </p:txEl>
                                          </p:spTgt>
                                        </p:tgtEl>
                                        <p:attrNameLst>
                                          <p:attrName>style.visibility</p:attrName>
                                        </p:attrNameLst>
                                      </p:cBhvr>
                                      <p:to>
                                        <p:strVal val="visible"/>
                                      </p:to>
                                    </p:set>
                                    <p:animEffect transition="in" filter="dissolve">
                                      <p:cBhvr>
                                        <p:cTn id="32" dur="500"/>
                                        <p:tgtEl>
                                          <p:spTgt spid="2552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28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p:txBody>
          <a:bodyPr/>
          <a:lstStyle/>
          <a:p>
            <a:r>
              <a:rPr lang="en-US"/>
              <a:t>BYU CS 345</a:t>
            </a:r>
          </a:p>
        </p:txBody>
      </p:sp>
      <p:sp>
        <p:nvSpPr>
          <p:cNvPr id="8" name="Footer Placeholder 3"/>
          <p:cNvSpPr>
            <a:spLocks noGrp="1"/>
          </p:cNvSpPr>
          <p:nvPr>
            <p:ph type="ftr" sz="quarter" idx="11"/>
          </p:nvPr>
        </p:nvSpPr>
        <p:spPr/>
        <p:txBody>
          <a:bodyPr/>
          <a:lstStyle/>
          <a:p>
            <a:r>
              <a:rPr lang="en-US"/>
              <a:t>Chapter 10 - Multiprocessor and Read-Time Scheduling</a:t>
            </a:r>
          </a:p>
        </p:txBody>
      </p:sp>
      <p:sp>
        <p:nvSpPr>
          <p:cNvPr id="9" name="Slide Number Placeholder 4"/>
          <p:cNvSpPr>
            <a:spLocks noGrp="1"/>
          </p:cNvSpPr>
          <p:nvPr>
            <p:ph type="sldNum" sz="quarter" idx="12"/>
          </p:nvPr>
        </p:nvSpPr>
        <p:spPr/>
        <p:txBody>
          <a:bodyPr/>
          <a:lstStyle/>
          <a:p>
            <a:fld id="{89AAE1CF-FAAB-4B49-9A96-E88F5D14D01D}" type="slidenum">
              <a:rPr lang="en-US"/>
              <a:pPr/>
              <a:t>47</a:t>
            </a:fld>
            <a:endParaRPr lang="en-US"/>
          </a:p>
        </p:txBody>
      </p:sp>
      <p:sp>
        <p:nvSpPr>
          <p:cNvPr id="2554882" name="Text Box 2"/>
          <p:cNvSpPr txBox="1">
            <a:spLocks noChangeArrowheads="1"/>
          </p:cNvSpPr>
          <p:nvPr/>
        </p:nvSpPr>
        <p:spPr bwMode="auto">
          <a:xfrm>
            <a:off x="4876800" y="3810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Times New Roman" pitchFamily="18" charset="0"/>
            </a:endParaRPr>
          </a:p>
        </p:txBody>
      </p:sp>
      <p:sp>
        <p:nvSpPr>
          <p:cNvPr id="2554883" name="Rectangle 3"/>
          <p:cNvSpPr>
            <a:spLocks noChangeArrowheads="1"/>
          </p:cNvSpPr>
          <p:nvPr/>
        </p:nvSpPr>
        <p:spPr bwMode="auto">
          <a:xfrm>
            <a:off x="381000" y="1557338"/>
            <a:ext cx="304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folHlink"/>
              </a:buClr>
              <a:buSzPct val="60000"/>
              <a:buFont typeface="Wingdings" pitchFamily="2" charset="2"/>
              <a:buNone/>
            </a:pPr>
            <a:r>
              <a:rPr lang="en-GB" sz="1800" b="1" u="sng">
                <a:latin typeface="Arial" charset="0"/>
              </a:rPr>
              <a:t>Handheld Measurement</a:t>
            </a:r>
            <a:endParaRPr lang="en-GB" sz="1800" u="sng">
              <a:latin typeface="Arial" charset="0"/>
            </a:endParaRPr>
          </a:p>
          <a:p>
            <a:pPr>
              <a:buClr>
                <a:schemeClr val="folHlink"/>
              </a:buClr>
              <a:buSzPct val="60000"/>
              <a:buFont typeface="Wingdings" pitchFamily="2" charset="2"/>
              <a:buChar char="n"/>
            </a:pPr>
            <a:r>
              <a:rPr lang="en-GB" sz="1800">
                <a:latin typeface="Arial" charset="0"/>
              </a:rPr>
              <a:t> Air Flow measurement</a:t>
            </a:r>
          </a:p>
          <a:p>
            <a:pPr>
              <a:buClr>
                <a:schemeClr val="folHlink"/>
              </a:buClr>
              <a:buSzPct val="60000"/>
              <a:buFont typeface="Wingdings" pitchFamily="2" charset="2"/>
              <a:buChar char="n"/>
            </a:pPr>
            <a:r>
              <a:rPr lang="en-GB" sz="1800">
                <a:latin typeface="Arial" charset="0"/>
              </a:rPr>
              <a:t> Alcohol meter</a:t>
            </a:r>
          </a:p>
          <a:p>
            <a:pPr>
              <a:buClr>
                <a:schemeClr val="folHlink"/>
              </a:buClr>
              <a:buSzPct val="60000"/>
              <a:buFont typeface="Wingdings" pitchFamily="2" charset="2"/>
              <a:buChar char="n"/>
            </a:pPr>
            <a:r>
              <a:rPr lang="en-GB" sz="1800">
                <a:latin typeface="Arial" charset="0"/>
              </a:rPr>
              <a:t> Barometer</a:t>
            </a:r>
          </a:p>
          <a:p>
            <a:pPr>
              <a:buClr>
                <a:schemeClr val="folHlink"/>
              </a:buClr>
              <a:buSzPct val="60000"/>
              <a:buFont typeface="Wingdings" pitchFamily="2" charset="2"/>
              <a:buChar char="n"/>
            </a:pPr>
            <a:r>
              <a:rPr lang="en-GB" sz="1800">
                <a:latin typeface="Arial" charset="0"/>
              </a:rPr>
              <a:t> Data loggers</a:t>
            </a:r>
          </a:p>
          <a:p>
            <a:pPr>
              <a:buClr>
                <a:schemeClr val="folHlink"/>
              </a:buClr>
              <a:buSzPct val="60000"/>
              <a:buFont typeface="Wingdings" pitchFamily="2" charset="2"/>
              <a:buChar char="n"/>
            </a:pPr>
            <a:r>
              <a:rPr lang="en-GB" sz="1800">
                <a:latin typeface="Arial" charset="0"/>
              </a:rPr>
              <a:t> Emission/Gas analyser</a:t>
            </a:r>
          </a:p>
          <a:p>
            <a:pPr>
              <a:buClr>
                <a:schemeClr val="folHlink"/>
              </a:buClr>
              <a:buSzPct val="60000"/>
              <a:buFont typeface="Wingdings" pitchFamily="2" charset="2"/>
              <a:buChar char="n"/>
            </a:pPr>
            <a:r>
              <a:rPr lang="en-GB" sz="1800">
                <a:latin typeface="Arial" charset="0"/>
              </a:rPr>
              <a:t> Humidity measurement</a:t>
            </a:r>
          </a:p>
          <a:p>
            <a:pPr>
              <a:buClr>
                <a:schemeClr val="folHlink"/>
              </a:buClr>
              <a:buSzPct val="60000"/>
              <a:buFont typeface="Wingdings" pitchFamily="2" charset="2"/>
              <a:buChar char="n"/>
            </a:pPr>
            <a:r>
              <a:rPr lang="en-GB" sz="1800">
                <a:latin typeface="Arial" charset="0"/>
              </a:rPr>
              <a:t> Temperature </a:t>
            </a:r>
            <a:br>
              <a:rPr lang="en-GB" sz="1800">
                <a:latin typeface="Arial" charset="0"/>
              </a:rPr>
            </a:br>
            <a:r>
              <a:rPr lang="en-GB" sz="1800">
                <a:latin typeface="Arial" charset="0"/>
              </a:rPr>
              <a:t>  measurement </a:t>
            </a:r>
          </a:p>
          <a:p>
            <a:pPr>
              <a:buClr>
                <a:schemeClr val="folHlink"/>
              </a:buClr>
              <a:buSzPct val="60000"/>
              <a:buFont typeface="Wingdings" pitchFamily="2" charset="2"/>
              <a:buChar char="n"/>
            </a:pPr>
            <a:r>
              <a:rPr lang="en-GB" sz="1800">
                <a:latin typeface="Arial" charset="0"/>
              </a:rPr>
              <a:t> Weight scales</a:t>
            </a:r>
          </a:p>
          <a:p>
            <a:pPr>
              <a:buClr>
                <a:schemeClr val="folHlink"/>
              </a:buClr>
              <a:buSzPct val="60000"/>
              <a:buFont typeface="Wingdings" pitchFamily="2" charset="2"/>
              <a:buNone/>
            </a:pPr>
            <a:endParaRPr lang="en-GB" sz="1800">
              <a:latin typeface="Arial" charset="0"/>
            </a:endParaRPr>
          </a:p>
          <a:p>
            <a:pPr>
              <a:buClr>
                <a:schemeClr val="folHlink"/>
              </a:buClr>
              <a:buSzPct val="60000"/>
              <a:buFont typeface="Wingdings" pitchFamily="2" charset="2"/>
              <a:buNone/>
            </a:pPr>
            <a:r>
              <a:rPr lang="en-GB" sz="1800" b="1" u="sng">
                <a:latin typeface="Arial" charset="0"/>
              </a:rPr>
              <a:t>Medical Instruments</a:t>
            </a:r>
            <a:endParaRPr lang="en-GB" sz="1800" u="sng">
              <a:latin typeface="Arial" charset="0"/>
            </a:endParaRPr>
          </a:p>
          <a:p>
            <a:pPr>
              <a:buClr>
                <a:schemeClr val="folHlink"/>
              </a:buClr>
              <a:buSzPct val="60000"/>
              <a:buFont typeface="Wingdings" pitchFamily="2" charset="2"/>
              <a:buChar char="n"/>
            </a:pPr>
            <a:r>
              <a:rPr lang="en-GB" sz="1800">
                <a:latin typeface="Arial" charset="0"/>
              </a:rPr>
              <a:t> Blood pressure meter</a:t>
            </a:r>
          </a:p>
          <a:p>
            <a:pPr>
              <a:buClr>
                <a:schemeClr val="folHlink"/>
              </a:buClr>
              <a:buSzPct val="60000"/>
              <a:buFont typeface="Wingdings" pitchFamily="2" charset="2"/>
              <a:buChar char="n"/>
            </a:pPr>
            <a:r>
              <a:rPr lang="en-GB" sz="1800">
                <a:latin typeface="Arial" charset="0"/>
              </a:rPr>
              <a:t> Blood sugar meter</a:t>
            </a:r>
          </a:p>
          <a:p>
            <a:pPr>
              <a:buClr>
                <a:schemeClr val="folHlink"/>
              </a:buClr>
              <a:buSzPct val="60000"/>
              <a:buFont typeface="Wingdings" pitchFamily="2" charset="2"/>
              <a:buChar char="n"/>
            </a:pPr>
            <a:r>
              <a:rPr lang="en-GB" sz="1800">
                <a:latin typeface="Arial" charset="0"/>
              </a:rPr>
              <a:t> Breath measurement</a:t>
            </a:r>
          </a:p>
          <a:p>
            <a:pPr>
              <a:buClr>
                <a:schemeClr val="folHlink"/>
              </a:buClr>
              <a:buSzPct val="60000"/>
              <a:buFont typeface="Wingdings" pitchFamily="2" charset="2"/>
              <a:buChar char="n"/>
            </a:pPr>
            <a:r>
              <a:rPr lang="en-GB" sz="1800">
                <a:latin typeface="Arial" charset="0"/>
              </a:rPr>
              <a:t> EKG system</a:t>
            </a:r>
          </a:p>
          <a:p>
            <a:pPr>
              <a:buClr>
                <a:schemeClr val="folHlink"/>
              </a:buClr>
              <a:buSzPct val="60000"/>
              <a:buFont typeface="Wingdings" pitchFamily="2" charset="2"/>
              <a:buNone/>
            </a:pPr>
            <a:endParaRPr lang="en-GB" sz="1800">
              <a:latin typeface="Arial" charset="0"/>
            </a:endParaRPr>
          </a:p>
        </p:txBody>
      </p:sp>
      <p:sp>
        <p:nvSpPr>
          <p:cNvPr id="2554884" name="Rectangle 4"/>
          <p:cNvSpPr>
            <a:spLocks noChangeArrowheads="1"/>
          </p:cNvSpPr>
          <p:nvPr/>
        </p:nvSpPr>
        <p:spPr bwMode="auto">
          <a:xfrm>
            <a:off x="6248400" y="1557338"/>
            <a:ext cx="259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folHlink"/>
              </a:buClr>
              <a:buSzPct val="60000"/>
              <a:buFont typeface="Wingdings" pitchFamily="2" charset="2"/>
              <a:buNone/>
            </a:pPr>
            <a:r>
              <a:rPr lang="en-GB" sz="1800" b="1" u="sng">
                <a:latin typeface="Arial" charset="0"/>
              </a:rPr>
              <a:t>Home environment</a:t>
            </a:r>
            <a:endParaRPr lang="en-GB" sz="1800" u="sng">
              <a:latin typeface="Arial" charset="0"/>
            </a:endParaRPr>
          </a:p>
          <a:p>
            <a:pPr>
              <a:buClr>
                <a:schemeClr val="folHlink"/>
              </a:buClr>
              <a:buSzPct val="60000"/>
              <a:buFont typeface="Wingdings" pitchFamily="2" charset="2"/>
              <a:buChar char="n"/>
            </a:pPr>
            <a:r>
              <a:rPr lang="en-GB" sz="1800">
                <a:latin typeface="Arial" charset="0"/>
              </a:rPr>
              <a:t> Air conditioning</a:t>
            </a:r>
          </a:p>
          <a:p>
            <a:pPr>
              <a:buClr>
                <a:schemeClr val="folHlink"/>
              </a:buClr>
              <a:buSzPct val="60000"/>
              <a:buFont typeface="Wingdings" pitchFamily="2" charset="2"/>
              <a:buChar char="n"/>
            </a:pPr>
            <a:r>
              <a:rPr lang="en-GB" sz="1800">
                <a:latin typeface="Arial" charset="0"/>
              </a:rPr>
              <a:t> Control unit</a:t>
            </a:r>
          </a:p>
          <a:p>
            <a:pPr>
              <a:buClr>
                <a:schemeClr val="folHlink"/>
              </a:buClr>
              <a:buSzPct val="60000"/>
              <a:buFont typeface="Wingdings" pitchFamily="2" charset="2"/>
              <a:buChar char="n"/>
            </a:pPr>
            <a:r>
              <a:rPr lang="en-GB" sz="1800">
                <a:latin typeface="Arial" charset="0"/>
              </a:rPr>
              <a:t> Thermostat</a:t>
            </a:r>
          </a:p>
          <a:p>
            <a:pPr>
              <a:buClr>
                <a:schemeClr val="folHlink"/>
              </a:buClr>
              <a:buSzPct val="60000"/>
              <a:buFont typeface="Wingdings" pitchFamily="2" charset="2"/>
              <a:buChar char="n"/>
            </a:pPr>
            <a:r>
              <a:rPr lang="en-GB" sz="1800">
                <a:latin typeface="Arial" charset="0"/>
              </a:rPr>
              <a:t> Boiler control</a:t>
            </a:r>
          </a:p>
          <a:p>
            <a:pPr>
              <a:buClr>
                <a:schemeClr val="folHlink"/>
              </a:buClr>
              <a:buSzPct val="60000"/>
              <a:buFont typeface="Wingdings" pitchFamily="2" charset="2"/>
              <a:buChar char="n"/>
            </a:pPr>
            <a:r>
              <a:rPr lang="en-GB" sz="1800">
                <a:latin typeface="Arial" charset="0"/>
              </a:rPr>
              <a:t> Shutter control</a:t>
            </a:r>
          </a:p>
          <a:p>
            <a:pPr>
              <a:buClr>
                <a:schemeClr val="folHlink"/>
              </a:buClr>
              <a:buSzPct val="60000"/>
              <a:buFont typeface="Wingdings" pitchFamily="2" charset="2"/>
              <a:buChar char="n"/>
            </a:pPr>
            <a:r>
              <a:rPr lang="en-GB" sz="1800">
                <a:latin typeface="Arial" charset="0"/>
              </a:rPr>
              <a:t> Irrigation system</a:t>
            </a:r>
          </a:p>
          <a:p>
            <a:pPr>
              <a:buClr>
                <a:schemeClr val="folHlink"/>
              </a:buClr>
              <a:buSzPct val="60000"/>
              <a:buFont typeface="Wingdings" pitchFamily="2" charset="2"/>
              <a:buChar char="n"/>
            </a:pPr>
            <a:r>
              <a:rPr lang="en-GB" sz="1800">
                <a:latin typeface="Arial" charset="0"/>
              </a:rPr>
              <a:t> White goods</a:t>
            </a:r>
            <a:br>
              <a:rPr lang="en-GB" sz="1800">
                <a:latin typeface="Arial" charset="0"/>
              </a:rPr>
            </a:br>
            <a:r>
              <a:rPr lang="en-GB" sz="1800">
                <a:latin typeface="Arial" charset="0"/>
              </a:rPr>
              <a:t>  (Washing machine,..)</a:t>
            </a:r>
          </a:p>
          <a:p>
            <a:pPr>
              <a:buClr>
                <a:schemeClr val="folHlink"/>
              </a:buClr>
              <a:buSzPct val="60000"/>
              <a:buFont typeface="Wingdings" pitchFamily="2" charset="2"/>
              <a:buNone/>
            </a:pPr>
            <a:endParaRPr lang="en-GB" sz="1800">
              <a:latin typeface="Arial" charset="0"/>
            </a:endParaRPr>
          </a:p>
          <a:p>
            <a:pPr>
              <a:buClr>
                <a:schemeClr val="folHlink"/>
              </a:buClr>
              <a:buSzPct val="60000"/>
              <a:buFont typeface="Wingdings" pitchFamily="2" charset="2"/>
              <a:buNone/>
            </a:pPr>
            <a:r>
              <a:rPr lang="en-GB" sz="1800" b="1" u="sng">
                <a:latin typeface="Arial" charset="0"/>
              </a:rPr>
              <a:t>Misc</a:t>
            </a:r>
            <a:endParaRPr lang="en-GB" sz="1800" u="sng">
              <a:latin typeface="Arial" charset="0"/>
            </a:endParaRPr>
          </a:p>
          <a:p>
            <a:pPr>
              <a:buClr>
                <a:schemeClr val="folHlink"/>
              </a:buClr>
              <a:buSzPct val="60000"/>
              <a:buFont typeface="Wingdings" pitchFamily="2" charset="2"/>
              <a:buChar char="n"/>
            </a:pPr>
            <a:r>
              <a:rPr lang="en-GB" sz="1800">
                <a:latin typeface="Arial" charset="0"/>
              </a:rPr>
              <a:t> Smart card reader </a:t>
            </a:r>
          </a:p>
          <a:p>
            <a:pPr>
              <a:buClr>
                <a:schemeClr val="folHlink"/>
              </a:buClr>
              <a:buSzPct val="60000"/>
              <a:buFont typeface="Wingdings" pitchFamily="2" charset="2"/>
              <a:buChar char="n"/>
            </a:pPr>
            <a:r>
              <a:rPr lang="en-GB" sz="1800">
                <a:latin typeface="Arial" charset="0"/>
              </a:rPr>
              <a:t> Taxi meter</a:t>
            </a:r>
          </a:p>
          <a:p>
            <a:pPr>
              <a:buClr>
                <a:schemeClr val="folHlink"/>
              </a:buClr>
              <a:buSzPct val="60000"/>
              <a:buFont typeface="Wingdings" pitchFamily="2" charset="2"/>
              <a:buChar char="n"/>
            </a:pPr>
            <a:r>
              <a:rPr lang="en-GB" sz="1800">
                <a:latin typeface="Arial" charset="0"/>
              </a:rPr>
              <a:t> Smart Batteries</a:t>
            </a:r>
          </a:p>
          <a:p>
            <a:pPr>
              <a:buClr>
                <a:schemeClr val="folHlink"/>
              </a:buClr>
              <a:buSzPct val="60000"/>
              <a:buFont typeface="Wingdings" pitchFamily="2" charset="2"/>
              <a:buChar char="n"/>
            </a:pPr>
            <a:endParaRPr lang="en-US" sz="1800">
              <a:latin typeface="Arial" charset="0"/>
            </a:endParaRPr>
          </a:p>
        </p:txBody>
      </p:sp>
      <p:sp>
        <p:nvSpPr>
          <p:cNvPr id="2554885" name="Rectangle 5"/>
          <p:cNvSpPr>
            <a:spLocks noChangeArrowheads="1"/>
          </p:cNvSpPr>
          <p:nvPr/>
        </p:nvSpPr>
        <p:spPr bwMode="auto">
          <a:xfrm>
            <a:off x="3352800" y="1557338"/>
            <a:ext cx="3276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folHlink"/>
              </a:buClr>
              <a:buSzPct val="60000"/>
              <a:buFont typeface="Wingdings" pitchFamily="2" charset="2"/>
              <a:buNone/>
            </a:pPr>
            <a:r>
              <a:rPr lang="en-GB" sz="1800" b="1" u="sng">
                <a:latin typeface="Arial" charset="0"/>
              </a:rPr>
              <a:t>Utility Metering</a:t>
            </a:r>
            <a:endParaRPr lang="en-GB" sz="1800" u="sng">
              <a:latin typeface="Arial" charset="0"/>
            </a:endParaRPr>
          </a:p>
          <a:p>
            <a:pPr>
              <a:buClr>
                <a:schemeClr val="folHlink"/>
              </a:buClr>
              <a:buSzPct val="60000"/>
              <a:buFont typeface="Wingdings" pitchFamily="2" charset="2"/>
              <a:buChar char="n"/>
            </a:pPr>
            <a:r>
              <a:rPr lang="en-GB" sz="1800">
                <a:latin typeface="Arial" charset="0"/>
              </a:rPr>
              <a:t> Gas Meter</a:t>
            </a:r>
          </a:p>
          <a:p>
            <a:pPr>
              <a:buClr>
                <a:schemeClr val="folHlink"/>
              </a:buClr>
              <a:buSzPct val="60000"/>
              <a:buFont typeface="Wingdings" pitchFamily="2" charset="2"/>
              <a:buChar char="n"/>
            </a:pPr>
            <a:r>
              <a:rPr lang="en-GB" sz="1800">
                <a:latin typeface="Arial" charset="0"/>
              </a:rPr>
              <a:t> Water Meter</a:t>
            </a:r>
          </a:p>
          <a:p>
            <a:pPr>
              <a:buClr>
                <a:schemeClr val="folHlink"/>
              </a:buClr>
              <a:buSzPct val="60000"/>
              <a:buFont typeface="Wingdings" pitchFamily="2" charset="2"/>
              <a:buChar char="n"/>
            </a:pPr>
            <a:r>
              <a:rPr lang="en-GB" sz="1800">
                <a:latin typeface="Arial" charset="0"/>
              </a:rPr>
              <a:t> Heat Volume Counter</a:t>
            </a:r>
          </a:p>
          <a:p>
            <a:pPr>
              <a:buClr>
                <a:schemeClr val="folHlink"/>
              </a:buClr>
              <a:buSzPct val="60000"/>
              <a:buFont typeface="Wingdings" pitchFamily="2" charset="2"/>
              <a:buChar char="n"/>
            </a:pPr>
            <a:r>
              <a:rPr lang="en-GB" sz="1800">
                <a:latin typeface="Arial" charset="0"/>
              </a:rPr>
              <a:t> Heat Cost Allocation</a:t>
            </a:r>
          </a:p>
          <a:p>
            <a:pPr>
              <a:buClr>
                <a:schemeClr val="folHlink"/>
              </a:buClr>
              <a:buSzPct val="60000"/>
              <a:buFont typeface="Wingdings" pitchFamily="2" charset="2"/>
              <a:buChar char="n"/>
            </a:pPr>
            <a:r>
              <a:rPr lang="en-GB" sz="1800">
                <a:latin typeface="Arial" charset="0"/>
              </a:rPr>
              <a:t> Electricity Meter</a:t>
            </a:r>
          </a:p>
          <a:p>
            <a:pPr>
              <a:buClr>
                <a:schemeClr val="folHlink"/>
              </a:buClr>
              <a:buSzPct val="60000"/>
              <a:buFont typeface="Wingdings" pitchFamily="2" charset="2"/>
              <a:buChar char="n"/>
            </a:pPr>
            <a:r>
              <a:rPr lang="en-GB" sz="1800">
                <a:latin typeface="Arial" charset="0"/>
              </a:rPr>
              <a:t> Meter reading system (RF)</a:t>
            </a:r>
          </a:p>
          <a:p>
            <a:pPr>
              <a:buClr>
                <a:schemeClr val="folHlink"/>
              </a:buClr>
              <a:buSzPct val="60000"/>
              <a:buFont typeface="Wingdings" pitchFamily="2" charset="2"/>
              <a:buNone/>
            </a:pPr>
            <a:endParaRPr lang="en-GB" sz="1800" u="sng">
              <a:latin typeface="Arial" charset="0"/>
            </a:endParaRPr>
          </a:p>
          <a:p>
            <a:pPr>
              <a:buClr>
                <a:schemeClr val="folHlink"/>
              </a:buClr>
              <a:buSzPct val="60000"/>
              <a:buFont typeface="Wingdings" pitchFamily="2" charset="2"/>
              <a:buNone/>
            </a:pPr>
            <a:r>
              <a:rPr lang="en-GB" sz="1800" b="1" u="sng">
                <a:latin typeface="Arial" charset="0"/>
              </a:rPr>
              <a:t>Sports equipment</a:t>
            </a:r>
            <a:endParaRPr lang="en-GB" sz="1800" u="sng">
              <a:latin typeface="Arial" charset="0"/>
            </a:endParaRPr>
          </a:p>
          <a:p>
            <a:pPr>
              <a:buClr>
                <a:schemeClr val="folHlink"/>
              </a:buClr>
              <a:buSzPct val="60000"/>
              <a:buFont typeface="Wingdings" pitchFamily="2" charset="2"/>
              <a:buChar char="n"/>
            </a:pPr>
            <a:r>
              <a:rPr lang="en-GB" sz="1800">
                <a:latin typeface="Arial" charset="0"/>
              </a:rPr>
              <a:t> Altimeter</a:t>
            </a:r>
          </a:p>
          <a:p>
            <a:pPr>
              <a:buClr>
                <a:schemeClr val="folHlink"/>
              </a:buClr>
              <a:buSzPct val="60000"/>
              <a:buFont typeface="Wingdings" pitchFamily="2" charset="2"/>
              <a:buChar char="n"/>
            </a:pPr>
            <a:r>
              <a:rPr lang="en-GB" sz="1800">
                <a:latin typeface="Arial" charset="0"/>
              </a:rPr>
              <a:t> Bike computer</a:t>
            </a:r>
          </a:p>
          <a:p>
            <a:pPr>
              <a:buClr>
                <a:schemeClr val="folHlink"/>
              </a:buClr>
              <a:buSzPct val="60000"/>
              <a:buFont typeface="Wingdings" pitchFamily="2" charset="2"/>
              <a:buChar char="n"/>
            </a:pPr>
            <a:r>
              <a:rPr lang="en-GB" sz="1800">
                <a:latin typeface="Arial" charset="0"/>
              </a:rPr>
              <a:t> Diving watches</a:t>
            </a:r>
          </a:p>
          <a:p>
            <a:pPr>
              <a:buClr>
                <a:schemeClr val="folHlink"/>
              </a:buClr>
              <a:buSzPct val="60000"/>
              <a:buFont typeface="Wingdings" pitchFamily="2" charset="2"/>
              <a:buNone/>
            </a:pPr>
            <a:endParaRPr lang="en-GB" sz="1800" b="1">
              <a:latin typeface="Arial" charset="0"/>
            </a:endParaRPr>
          </a:p>
          <a:p>
            <a:pPr>
              <a:buClr>
                <a:schemeClr val="folHlink"/>
              </a:buClr>
              <a:buSzPct val="60000"/>
              <a:buFont typeface="Wingdings" pitchFamily="2" charset="2"/>
              <a:buNone/>
            </a:pPr>
            <a:r>
              <a:rPr lang="en-GB" sz="1800" b="1" u="sng">
                <a:latin typeface="Arial" charset="0"/>
              </a:rPr>
              <a:t>Security</a:t>
            </a:r>
            <a:endParaRPr lang="en-GB" sz="1800" u="sng">
              <a:latin typeface="Arial" charset="0"/>
            </a:endParaRPr>
          </a:p>
          <a:p>
            <a:pPr>
              <a:buClr>
                <a:schemeClr val="folHlink"/>
              </a:buClr>
              <a:buSzPct val="60000"/>
              <a:buFont typeface="Wingdings" pitchFamily="2" charset="2"/>
              <a:buChar char="n"/>
            </a:pPr>
            <a:r>
              <a:rPr lang="en-GB" sz="1800">
                <a:latin typeface="Arial" charset="0"/>
              </a:rPr>
              <a:t> Glass break sensors</a:t>
            </a:r>
          </a:p>
          <a:p>
            <a:pPr>
              <a:buClr>
                <a:schemeClr val="folHlink"/>
              </a:buClr>
              <a:buSzPct val="60000"/>
              <a:buFont typeface="Wingdings" pitchFamily="2" charset="2"/>
              <a:buChar char="n"/>
            </a:pPr>
            <a:r>
              <a:rPr lang="en-GB" sz="1800">
                <a:latin typeface="Arial" charset="0"/>
              </a:rPr>
              <a:t> Door control</a:t>
            </a:r>
          </a:p>
          <a:p>
            <a:pPr>
              <a:buClr>
                <a:schemeClr val="folHlink"/>
              </a:buClr>
              <a:buSzPct val="60000"/>
              <a:buFont typeface="Wingdings" pitchFamily="2" charset="2"/>
              <a:buChar char="n"/>
            </a:pPr>
            <a:r>
              <a:rPr lang="en-GB" sz="1800">
                <a:latin typeface="Arial" charset="0"/>
              </a:rPr>
              <a:t> Smoke/fire/gas detectors</a:t>
            </a:r>
          </a:p>
          <a:p>
            <a:pPr>
              <a:buClr>
                <a:schemeClr val="folHlink"/>
              </a:buClr>
              <a:buSzPct val="60000"/>
              <a:buFont typeface="Wingdings" pitchFamily="2" charset="2"/>
              <a:buNone/>
            </a:pPr>
            <a:endParaRPr lang="en-GB" sz="1800">
              <a:latin typeface="Arial" charset="0"/>
            </a:endParaRPr>
          </a:p>
        </p:txBody>
      </p:sp>
      <p:sp>
        <p:nvSpPr>
          <p:cNvPr id="2554886" name="Rectangle 6"/>
          <p:cNvSpPr>
            <a:spLocks noGrp="1" noChangeArrowheads="1"/>
          </p:cNvSpPr>
          <p:nvPr>
            <p:ph type="title"/>
          </p:nvPr>
        </p:nvSpPr>
        <p:spPr/>
        <p:txBody>
          <a:bodyPr/>
          <a:lstStyle/>
          <a:p>
            <a:r>
              <a:rPr lang="en-US"/>
              <a:t>Typical Applications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BYU CS 345</a:t>
            </a:r>
          </a:p>
        </p:txBody>
      </p:sp>
      <p:sp>
        <p:nvSpPr>
          <p:cNvPr id="9" name="Footer Placeholder 4"/>
          <p:cNvSpPr>
            <a:spLocks noGrp="1"/>
          </p:cNvSpPr>
          <p:nvPr>
            <p:ph type="ftr" sz="quarter" idx="11"/>
          </p:nvPr>
        </p:nvSpPr>
        <p:spPr/>
        <p:txBody>
          <a:bodyPr/>
          <a:lstStyle/>
          <a:p>
            <a:r>
              <a:rPr lang="en-US"/>
              <a:t>Chapter 10 - Multiprocessor and Read-Time Scheduling</a:t>
            </a:r>
          </a:p>
        </p:txBody>
      </p:sp>
      <p:sp>
        <p:nvSpPr>
          <p:cNvPr id="10" name="Slide Number Placeholder 5"/>
          <p:cNvSpPr>
            <a:spLocks noGrp="1"/>
          </p:cNvSpPr>
          <p:nvPr>
            <p:ph type="sldNum" sz="quarter" idx="12"/>
          </p:nvPr>
        </p:nvSpPr>
        <p:spPr/>
        <p:txBody>
          <a:bodyPr/>
          <a:lstStyle/>
          <a:p>
            <a:fld id="{9EDBD352-83E3-453C-9A44-9596630A8DE9}" type="slidenum">
              <a:rPr lang="en-US"/>
              <a:pPr/>
              <a:t>48</a:t>
            </a:fld>
            <a:endParaRPr lang="en-US"/>
          </a:p>
        </p:txBody>
      </p:sp>
      <p:sp>
        <p:nvSpPr>
          <p:cNvPr id="2556930" name="Rectangle 2"/>
          <p:cNvSpPr>
            <a:spLocks noGrp="1" noChangeArrowheads="1"/>
          </p:cNvSpPr>
          <p:nvPr>
            <p:ph type="title"/>
          </p:nvPr>
        </p:nvSpPr>
        <p:spPr/>
        <p:txBody>
          <a:bodyPr/>
          <a:lstStyle/>
          <a:p>
            <a:r>
              <a:rPr lang="en-US"/>
              <a:t>Embedded Systems</a:t>
            </a:r>
          </a:p>
        </p:txBody>
      </p:sp>
      <p:sp>
        <p:nvSpPr>
          <p:cNvPr id="2556931" name="Rectangle 3"/>
          <p:cNvSpPr>
            <a:spLocks noGrp="1" noChangeArrowheads="1"/>
          </p:cNvSpPr>
          <p:nvPr>
            <p:ph type="body" idx="4294967295"/>
          </p:nvPr>
        </p:nvSpPr>
        <p:spPr>
          <a:xfrm>
            <a:off x="431800" y="1409700"/>
            <a:ext cx="8356600" cy="4914900"/>
          </a:xfrm>
        </p:spPr>
        <p:txBody>
          <a:bodyPr/>
          <a:lstStyle/>
          <a:p>
            <a:pPr>
              <a:lnSpc>
                <a:spcPct val="90000"/>
              </a:lnSpc>
            </a:pPr>
            <a:r>
              <a:rPr lang="en-US" sz="2800"/>
              <a:t>Benefits of embedded systems</a:t>
            </a:r>
          </a:p>
          <a:p>
            <a:pPr lvl="1">
              <a:lnSpc>
                <a:spcPct val="90000"/>
              </a:lnSpc>
            </a:pPr>
            <a:r>
              <a:rPr lang="en-US" sz="2400"/>
              <a:t>Reduced size</a:t>
            </a:r>
          </a:p>
          <a:p>
            <a:pPr lvl="1">
              <a:lnSpc>
                <a:spcPct val="90000"/>
              </a:lnSpc>
            </a:pPr>
            <a:r>
              <a:rPr lang="en-US" sz="2400"/>
              <a:t>Cost – mass produced</a:t>
            </a:r>
          </a:p>
          <a:p>
            <a:pPr lvl="1">
              <a:lnSpc>
                <a:spcPct val="90000"/>
              </a:lnSpc>
            </a:pPr>
            <a:r>
              <a:rPr lang="en-US" sz="2400"/>
              <a:t>Reliability – expected to run for years</a:t>
            </a:r>
          </a:p>
          <a:p>
            <a:pPr lvl="1">
              <a:lnSpc>
                <a:spcPct val="90000"/>
              </a:lnSpc>
            </a:pPr>
            <a:r>
              <a:rPr lang="en-US" sz="2400"/>
              <a:t>Performance – real-time events</a:t>
            </a:r>
          </a:p>
          <a:p>
            <a:pPr lvl="1">
              <a:lnSpc>
                <a:spcPct val="90000"/>
              </a:lnSpc>
            </a:pPr>
            <a:r>
              <a:rPr lang="en-US" sz="2400"/>
              <a:t>Portability – low-power</a:t>
            </a:r>
          </a:p>
          <a:p>
            <a:pPr>
              <a:lnSpc>
                <a:spcPct val="90000"/>
              </a:lnSpc>
            </a:pPr>
            <a:r>
              <a:rPr lang="en-US" sz="2800"/>
              <a:t>Early systems</a:t>
            </a:r>
          </a:p>
          <a:p>
            <a:pPr lvl="1">
              <a:lnSpc>
                <a:spcPct val="90000"/>
              </a:lnSpc>
            </a:pPr>
            <a:r>
              <a:rPr lang="en-US" sz="2400"/>
              <a:t>Apollo guidance computer, 1960</a:t>
            </a:r>
          </a:p>
          <a:p>
            <a:pPr lvl="1">
              <a:lnSpc>
                <a:spcPct val="90000"/>
              </a:lnSpc>
            </a:pPr>
            <a:r>
              <a:rPr lang="en-US" sz="2400"/>
              <a:t>Minuteman missile, 1961</a:t>
            </a:r>
          </a:p>
          <a:p>
            <a:pPr lvl="1">
              <a:lnSpc>
                <a:spcPct val="90000"/>
              </a:lnSpc>
            </a:pPr>
            <a:r>
              <a:rPr lang="en-US" sz="2400"/>
              <a:t>Intel 4004</a:t>
            </a:r>
          </a:p>
          <a:p>
            <a:pPr lvl="1">
              <a:lnSpc>
                <a:spcPct val="90000"/>
              </a:lnSpc>
            </a:pPr>
            <a:r>
              <a:rPr lang="en-US" sz="2400"/>
              <a:t>Flash/RAM</a:t>
            </a:r>
          </a:p>
        </p:txBody>
      </p:sp>
      <p:pic>
        <p:nvPicPr>
          <p:cNvPr id="2556932" name="Picture 4" descr="250px-Al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1227138"/>
            <a:ext cx="1987550" cy="1955800"/>
          </a:xfrm>
          <a:prstGeom prst="rect">
            <a:avLst/>
          </a:prstGeom>
          <a:noFill/>
          <a:extLst>
            <a:ext uri="{909E8E84-426E-40DD-AFC4-6F175D3DCCD1}">
              <a14:hiddenFill xmlns:a14="http://schemas.microsoft.com/office/drawing/2010/main">
                <a:solidFill>
                  <a:srgbClr val="FFFFFF"/>
                </a:solidFill>
              </a14:hiddenFill>
            </a:ext>
          </a:extLst>
        </p:spPr>
      </p:pic>
      <p:grpSp>
        <p:nvGrpSpPr>
          <p:cNvPr id="2556933" name="Group 5"/>
          <p:cNvGrpSpPr>
            <a:grpSpLocks/>
          </p:cNvGrpSpPr>
          <p:nvPr/>
        </p:nvGrpSpPr>
        <p:grpSpPr bwMode="auto">
          <a:xfrm>
            <a:off x="6731000" y="3392488"/>
            <a:ext cx="1979613" cy="2936875"/>
            <a:chOff x="4240" y="1687"/>
            <a:chExt cx="1247" cy="1850"/>
          </a:xfrm>
        </p:grpSpPr>
        <p:pic>
          <p:nvPicPr>
            <p:cNvPr id="2556934" name="Picture 6" descr="250px-GolemDustPenny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 y="2365"/>
              <a:ext cx="1247" cy="1172"/>
            </a:xfrm>
            <a:prstGeom prst="rect">
              <a:avLst/>
            </a:prstGeom>
            <a:noFill/>
            <a:extLst>
              <a:ext uri="{909E8E84-426E-40DD-AFC4-6F175D3DCCD1}">
                <a14:hiddenFill xmlns:a14="http://schemas.microsoft.com/office/drawing/2010/main">
                  <a:solidFill>
                    <a:srgbClr val="FFFFFF"/>
                  </a:solidFill>
                </a14:hiddenFill>
              </a:ext>
            </a:extLst>
          </p:spPr>
        </p:pic>
        <p:sp>
          <p:nvSpPr>
            <p:cNvPr id="2556935" name="AutoShape 7"/>
            <p:cNvSpPr>
              <a:spLocks noChangeArrowheads="1"/>
            </p:cNvSpPr>
            <p:nvPr/>
          </p:nvSpPr>
          <p:spPr bwMode="auto">
            <a:xfrm>
              <a:off x="4657" y="1687"/>
              <a:ext cx="404" cy="559"/>
            </a:xfrm>
            <a:prstGeom prst="downArrow">
              <a:avLst>
                <a:gd name="adj1" fmla="val 50000"/>
                <a:gd name="adj2" fmla="val 34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56931">
                                            <p:txEl>
                                              <p:pRg st="0" end="0"/>
                                            </p:txEl>
                                          </p:spTgt>
                                        </p:tgtEl>
                                        <p:attrNameLst>
                                          <p:attrName>style.visibility</p:attrName>
                                        </p:attrNameLst>
                                      </p:cBhvr>
                                      <p:to>
                                        <p:strVal val="visible"/>
                                      </p:to>
                                    </p:set>
                                    <p:animEffect transition="in" filter="dissolve">
                                      <p:cBhvr>
                                        <p:cTn id="7" dur="500"/>
                                        <p:tgtEl>
                                          <p:spTgt spid="25569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56931">
                                            <p:txEl>
                                              <p:pRg st="1" end="1"/>
                                            </p:txEl>
                                          </p:spTgt>
                                        </p:tgtEl>
                                        <p:attrNameLst>
                                          <p:attrName>style.visibility</p:attrName>
                                        </p:attrNameLst>
                                      </p:cBhvr>
                                      <p:to>
                                        <p:strVal val="visible"/>
                                      </p:to>
                                    </p:set>
                                    <p:animEffect transition="in" filter="dissolve">
                                      <p:cBhvr>
                                        <p:cTn id="10" dur="500"/>
                                        <p:tgtEl>
                                          <p:spTgt spid="255693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56931">
                                            <p:txEl>
                                              <p:pRg st="2" end="2"/>
                                            </p:txEl>
                                          </p:spTgt>
                                        </p:tgtEl>
                                        <p:attrNameLst>
                                          <p:attrName>style.visibility</p:attrName>
                                        </p:attrNameLst>
                                      </p:cBhvr>
                                      <p:to>
                                        <p:strVal val="visible"/>
                                      </p:to>
                                    </p:set>
                                    <p:animEffect transition="in" filter="dissolve">
                                      <p:cBhvr>
                                        <p:cTn id="13" dur="500"/>
                                        <p:tgtEl>
                                          <p:spTgt spid="25569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56931">
                                            <p:txEl>
                                              <p:pRg st="3" end="3"/>
                                            </p:txEl>
                                          </p:spTgt>
                                        </p:tgtEl>
                                        <p:attrNameLst>
                                          <p:attrName>style.visibility</p:attrName>
                                        </p:attrNameLst>
                                      </p:cBhvr>
                                      <p:to>
                                        <p:strVal val="visible"/>
                                      </p:to>
                                    </p:set>
                                    <p:animEffect transition="in" filter="dissolve">
                                      <p:cBhvr>
                                        <p:cTn id="16" dur="500"/>
                                        <p:tgtEl>
                                          <p:spTgt spid="25569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56931">
                                            <p:txEl>
                                              <p:pRg st="4" end="4"/>
                                            </p:txEl>
                                          </p:spTgt>
                                        </p:tgtEl>
                                        <p:attrNameLst>
                                          <p:attrName>style.visibility</p:attrName>
                                        </p:attrNameLst>
                                      </p:cBhvr>
                                      <p:to>
                                        <p:strVal val="visible"/>
                                      </p:to>
                                    </p:set>
                                    <p:animEffect transition="in" filter="dissolve">
                                      <p:cBhvr>
                                        <p:cTn id="19" dur="500"/>
                                        <p:tgtEl>
                                          <p:spTgt spid="255693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56931">
                                            <p:txEl>
                                              <p:pRg st="5" end="5"/>
                                            </p:txEl>
                                          </p:spTgt>
                                        </p:tgtEl>
                                        <p:attrNameLst>
                                          <p:attrName>style.visibility</p:attrName>
                                        </p:attrNameLst>
                                      </p:cBhvr>
                                      <p:to>
                                        <p:strVal val="visible"/>
                                      </p:to>
                                    </p:set>
                                    <p:animEffect transition="in" filter="dissolve">
                                      <p:cBhvr>
                                        <p:cTn id="22" dur="500"/>
                                        <p:tgtEl>
                                          <p:spTgt spid="25569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56932"/>
                                        </p:tgtEl>
                                        <p:attrNameLst>
                                          <p:attrName>style.visibility</p:attrName>
                                        </p:attrNameLst>
                                      </p:cBhvr>
                                      <p:to>
                                        <p:strVal val="visible"/>
                                      </p:to>
                                    </p:set>
                                    <p:animEffect transition="in" filter="dissolve">
                                      <p:cBhvr>
                                        <p:cTn id="27" dur="500"/>
                                        <p:tgtEl>
                                          <p:spTgt spid="25569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56933"/>
                                        </p:tgtEl>
                                        <p:attrNameLst>
                                          <p:attrName>style.visibility</p:attrName>
                                        </p:attrNameLst>
                                      </p:cBhvr>
                                      <p:to>
                                        <p:strVal val="visible"/>
                                      </p:to>
                                    </p:set>
                                    <p:animEffect transition="in" filter="dissolve">
                                      <p:cBhvr>
                                        <p:cTn id="32" dur="500"/>
                                        <p:tgtEl>
                                          <p:spTgt spid="2556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Chapter 10 - Multiprocessor and Read-Time Scheduling</a:t>
            </a:r>
          </a:p>
        </p:txBody>
      </p:sp>
      <p:sp>
        <p:nvSpPr>
          <p:cNvPr id="6" name="Slide Number Placeholder 5"/>
          <p:cNvSpPr>
            <a:spLocks noGrp="1"/>
          </p:cNvSpPr>
          <p:nvPr>
            <p:ph type="sldNum" sz="quarter" idx="12"/>
          </p:nvPr>
        </p:nvSpPr>
        <p:spPr/>
        <p:txBody>
          <a:bodyPr/>
          <a:lstStyle/>
          <a:p>
            <a:fld id="{86CECA02-980E-4219-8C45-D1376B27617F}" type="slidenum">
              <a:rPr lang="en-US"/>
              <a:pPr/>
              <a:t>49</a:t>
            </a:fld>
            <a:endParaRPr lang="en-US"/>
          </a:p>
        </p:txBody>
      </p:sp>
      <p:sp>
        <p:nvSpPr>
          <p:cNvPr id="2558978" name="Rectangle 2"/>
          <p:cNvSpPr>
            <a:spLocks noGrp="1" noChangeArrowheads="1"/>
          </p:cNvSpPr>
          <p:nvPr>
            <p:ph type="title"/>
          </p:nvPr>
        </p:nvSpPr>
        <p:spPr/>
        <p:txBody>
          <a:bodyPr/>
          <a:lstStyle/>
          <a:p>
            <a:r>
              <a:rPr lang="en-US"/>
              <a:t>Embedded Systems</a:t>
            </a:r>
          </a:p>
        </p:txBody>
      </p:sp>
      <p:sp>
        <p:nvSpPr>
          <p:cNvPr id="2558979" name="Rectangle 3"/>
          <p:cNvSpPr>
            <a:spLocks noGrp="1" noChangeArrowheads="1"/>
          </p:cNvSpPr>
          <p:nvPr>
            <p:ph type="body" idx="4294967295"/>
          </p:nvPr>
        </p:nvSpPr>
        <p:spPr>
          <a:xfrm>
            <a:off x="431800" y="1447800"/>
            <a:ext cx="8356600" cy="4914900"/>
          </a:xfrm>
        </p:spPr>
        <p:txBody>
          <a:bodyPr/>
          <a:lstStyle/>
          <a:p>
            <a:pPr>
              <a:lnSpc>
                <a:spcPct val="90000"/>
              </a:lnSpc>
            </a:pPr>
            <a:r>
              <a:rPr lang="en-US" sz="2800"/>
              <a:t>User interfaces</a:t>
            </a:r>
          </a:p>
          <a:p>
            <a:pPr lvl="1">
              <a:lnSpc>
                <a:spcPct val="90000"/>
              </a:lnSpc>
            </a:pPr>
            <a:r>
              <a:rPr lang="en-US" sz="2400"/>
              <a:t>Buttons</a:t>
            </a:r>
          </a:p>
          <a:p>
            <a:pPr lvl="1">
              <a:lnSpc>
                <a:spcPct val="90000"/>
              </a:lnSpc>
            </a:pPr>
            <a:r>
              <a:rPr lang="en-US" sz="2400"/>
              <a:t>LEDs</a:t>
            </a:r>
          </a:p>
          <a:p>
            <a:pPr lvl="1">
              <a:lnSpc>
                <a:spcPct val="90000"/>
              </a:lnSpc>
            </a:pPr>
            <a:r>
              <a:rPr lang="en-US" sz="2400"/>
              <a:t>Touch sensors</a:t>
            </a:r>
          </a:p>
          <a:p>
            <a:pPr lvl="1">
              <a:lnSpc>
                <a:spcPct val="90000"/>
              </a:lnSpc>
            </a:pPr>
            <a:r>
              <a:rPr lang="en-US" sz="2400"/>
              <a:t>Joysticks</a:t>
            </a:r>
          </a:p>
          <a:p>
            <a:pPr lvl="1">
              <a:lnSpc>
                <a:spcPct val="90000"/>
              </a:lnSpc>
            </a:pPr>
            <a:r>
              <a:rPr lang="en-US" sz="2400"/>
              <a:t>GPIO</a:t>
            </a:r>
          </a:p>
          <a:p>
            <a:pPr lvl="1">
              <a:lnSpc>
                <a:spcPct val="90000"/>
              </a:lnSpc>
            </a:pPr>
            <a:r>
              <a:rPr lang="en-US" sz="2400"/>
              <a:t>Sensors</a:t>
            </a:r>
          </a:p>
          <a:p>
            <a:pPr lvl="1">
              <a:lnSpc>
                <a:spcPct val="90000"/>
              </a:lnSpc>
            </a:pPr>
            <a:r>
              <a:rPr lang="en-US" sz="2400"/>
              <a:t>D/A, A/D</a:t>
            </a:r>
          </a:p>
          <a:p>
            <a:pPr lvl="1">
              <a:lnSpc>
                <a:spcPct val="90000"/>
              </a:lnSpc>
            </a:pPr>
            <a:r>
              <a:rPr lang="en-US" sz="2400"/>
              <a:t>Universal Serial Communication Interface</a:t>
            </a:r>
          </a:p>
          <a:p>
            <a:pPr lvl="2">
              <a:lnSpc>
                <a:spcPct val="90000"/>
              </a:lnSpc>
            </a:pPr>
            <a:r>
              <a:rPr lang="en-US" sz="2000"/>
              <a:t>UART</a:t>
            </a:r>
          </a:p>
          <a:p>
            <a:pPr lvl="2">
              <a:lnSpc>
                <a:spcPct val="90000"/>
              </a:lnSpc>
            </a:pPr>
            <a:r>
              <a:rPr lang="en-US" sz="2000"/>
              <a:t>SPI</a:t>
            </a:r>
          </a:p>
          <a:p>
            <a:pPr lvl="2">
              <a:lnSpc>
                <a:spcPct val="90000"/>
              </a:lnSpc>
            </a:pPr>
            <a:r>
              <a:rPr lang="en-US" sz="2000"/>
              <a:t>I</a:t>
            </a:r>
            <a:r>
              <a:rPr lang="en-US" sz="2000" baseline="30000"/>
              <a:t>2</a:t>
            </a:r>
            <a:r>
              <a:rPr lang="en-US" sz="2000"/>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58979">
                                            <p:txEl>
                                              <p:pRg st="0" end="0"/>
                                            </p:txEl>
                                          </p:spTgt>
                                        </p:tgtEl>
                                        <p:attrNameLst>
                                          <p:attrName>style.visibility</p:attrName>
                                        </p:attrNameLst>
                                      </p:cBhvr>
                                      <p:to>
                                        <p:strVal val="visible"/>
                                      </p:to>
                                    </p:set>
                                    <p:animEffect transition="in" filter="dissolve">
                                      <p:cBhvr>
                                        <p:cTn id="7" dur="500"/>
                                        <p:tgtEl>
                                          <p:spTgt spid="2558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58979">
                                            <p:txEl>
                                              <p:pRg st="1" end="1"/>
                                            </p:txEl>
                                          </p:spTgt>
                                        </p:tgtEl>
                                        <p:attrNameLst>
                                          <p:attrName>style.visibility</p:attrName>
                                        </p:attrNameLst>
                                      </p:cBhvr>
                                      <p:to>
                                        <p:strVal val="visible"/>
                                      </p:to>
                                    </p:set>
                                    <p:animEffect transition="in" filter="dissolve">
                                      <p:cBhvr>
                                        <p:cTn id="10" dur="500"/>
                                        <p:tgtEl>
                                          <p:spTgt spid="2558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58979">
                                            <p:txEl>
                                              <p:pRg st="2" end="2"/>
                                            </p:txEl>
                                          </p:spTgt>
                                        </p:tgtEl>
                                        <p:attrNameLst>
                                          <p:attrName>style.visibility</p:attrName>
                                        </p:attrNameLst>
                                      </p:cBhvr>
                                      <p:to>
                                        <p:strVal val="visible"/>
                                      </p:to>
                                    </p:set>
                                    <p:animEffect transition="in" filter="dissolve">
                                      <p:cBhvr>
                                        <p:cTn id="13" dur="500"/>
                                        <p:tgtEl>
                                          <p:spTgt spid="255897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58979">
                                            <p:txEl>
                                              <p:pRg st="3" end="3"/>
                                            </p:txEl>
                                          </p:spTgt>
                                        </p:tgtEl>
                                        <p:attrNameLst>
                                          <p:attrName>style.visibility</p:attrName>
                                        </p:attrNameLst>
                                      </p:cBhvr>
                                      <p:to>
                                        <p:strVal val="visible"/>
                                      </p:to>
                                    </p:set>
                                    <p:animEffect transition="in" filter="dissolve">
                                      <p:cBhvr>
                                        <p:cTn id="16" dur="500"/>
                                        <p:tgtEl>
                                          <p:spTgt spid="255897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58979">
                                            <p:txEl>
                                              <p:pRg st="4" end="4"/>
                                            </p:txEl>
                                          </p:spTgt>
                                        </p:tgtEl>
                                        <p:attrNameLst>
                                          <p:attrName>style.visibility</p:attrName>
                                        </p:attrNameLst>
                                      </p:cBhvr>
                                      <p:to>
                                        <p:strVal val="visible"/>
                                      </p:to>
                                    </p:set>
                                    <p:animEffect transition="in" filter="dissolve">
                                      <p:cBhvr>
                                        <p:cTn id="19" dur="500"/>
                                        <p:tgtEl>
                                          <p:spTgt spid="255897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58979">
                                            <p:txEl>
                                              <p:pRg st="5" end="5"/>
                                            </p:txEl>
                                          </p:spTgt>
                                        </p:tgtEl>
                                        <p:attrNameLst>
                                          <p:attrName>style.visibility</p:attrName>
                                        </p:attrNameLst>
                                      </p:cBhvr>
                                      <p:to>
                                        <p:strVal val="visible"/>
                                      </p:to>
                                    </p:set>
                                    <p:animEffect transition="in" filter="dissolve">
                                      <p:cBhvr>
                                        <p:cTn id="22" dur="500"/>
                                        <p:tgtEl>
                                          <p:spTgt spid="2558979">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58979">
                                            <p:txEl>
                                              <p:pRg st="6" end="6"/>
                                            </p:txEl>
                                          </p:spTgt>
                                        </p:tgtEl>
                                        <p:attrNameLst>
                                          <p:attrName>style.visibility</p:attrName>
                                        </p:attrNameLst>
                                      </p:cBhvr>
                                      <p:to>
                                        <p:strVal val="visible"/>
                                      </p:to>
                                    </p:set>
                                    <p:animEffect transition="in" filter="dissolve">
                                      <p:cBhvr>
                                        <p:cTn id="25" dur="500"/>
                                        <p:tgtEl>
                                          <p:spTgt spid="2558979">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58979">
                                            <p:txEl>
                                              <p:pRg st="7" end="7"/>
                                            </p:txEl>
                                          </p:spTgt>
                                        </p:tgtEl>
                                        <p:attrNameLst>
                                          <p:attrName>style.visibility</p:attrName>
                                        </p:attrNameLst>
                                      </p:cBhvr>
                                      <p:to>
                                        <p:strVal val="visible"/>
                                      </p:to>
                                    </p:set>
                                    <p:animEffect transition="in" filter="dissolve">
                                      <p:cBhvr>
                                        <p:cTn id="28" dur="500"/>
                                        <p:tgtEl>
                                          <p:spTgt spid="2558979">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58979">
                                            <p:txEl>
                                              <p:pRg st="8" end="8"/>
                                            </p:txEl>
                                          </p:spTgt>
                                        </p:tgtEl>
                                        <p:attrNameLst>
                                          <p:attrName>style.visibility</p:attrName>
                                        </p:attrNameLst>
                                      </p:cBhvr>
                                      <p:to>
                                        <p:strVal val="visible"/>
                                      </p:to>
                                    </p:set>
                                    <p:animEffect transition="in" filter="dissolve">
                                      <p:cBhvr>
                                        <p:cTn id="31" dur="500"/>
                                        <p:tgtEl>
                                          <p:spTgt spid="2558979">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58979">
                                            <p:txEl>
                                              <p:pRg st="9" end="9"/>
                                            </p:txEl>
                                          </p:spTgt>
                                        </p:tgtEl>
                                        <p:attrNameLst>
                                          <p:attrName>style.visibility</p:attrName>
                                        </p:attrNameLst>
                                      </p:cBhvr>
                                      <p:to>
                                        <p:strVal val="visible"/>
                                      </p:to>
                                    </p:set>
                                    <p:animEffect transition="in" filter="dissolve">
                                      <p:cBhvr>
                                        <p:cTn id="34" dur="500"/>
                                        <p:tgtEl>
                                          <p:spTgt spid="2558979">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8979">
                                            <p:txEl>
                                              <p:pRg st="10" end="10"/>
                                            </p:txEl>
                                          </p:spTgt>
                                        </p:tgtEl>
                                        <p:attrNameLst>
                                          <p:attrName>style.visibility</p:attrName>
                                        </p:attrNameLst>
                                      </p:cBhvr>
                                      <p:to>
                                        <p:strVal val="visible"/>
                                      </p:to>
                                    </p:set>
                                    <p:animEffect transition="in" filter="dissolve">
                                      <p:cBhvr>
                                        <p:cTn id="37" dur="500"/>
                                        <p:tgtEl>
                                          <p:spTgt spid="2558979">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58979">
                                            <p:txEl>
                                              <p:pRg st="11" end="11"/>
                                            </p:txEl>
                                          </p:spTgt>
                                        </p:tgtEl>
                                        <p:attrNameLst>
                                          <p:attrName>style.visibility</p:attrName>
                                        </p:attrNameLst>
                                      </p:cBhvr>
                                      <p:to>
                                        <p:strVal val="visible"/>
                                      </p:to>
                                    </p:set>
                                    <p:animEffect transition="in" filter="dissolve">
                                      <p:cBhvr>
                                        <p:cTn id="40" dur="500"/>
                                        <p:tgtEl>
                                          <p:spTgt spid="25589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897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Date Placeholder 1"/>
          <p:cNvSpPr>
            <a:spLocks noGrp="1"/>
          </p:cNvSpPr>
          <p:nvPr>
            <p:ph type="dt" sz="half" idx="10"/>
          </p:nvPr>
        </p:nvSpPr>
        <p:spPr/>
        <p:txBody>
          <a:bodyPr/>
          <a:lstStyle/>
          <a:p>
            <a:r>
              <a:rPr lang="en-US"/>
              <a:t>BYU CS 345</a:t>
            </a:r>
          </a:p>
        </p:txBody>
      </p:sp>
      <p:sp>
        <p:nvSpPr>
          <p:cNvPr id="27" name="Footer Placeholder 2"/>
          <p:cNvSpPr>
            <a:spLocks noGrp="1"/>
          </p:cNvSpPr>
          <p:nvPr>
            <p:ph type="ftr" sz="quarter" idx="11"/>
          </p:nvPr>
        </p:nvSpPr>
        <p:spPr/>
        <p:txBody>
          <a:bodyPr/>
          <a:lstStyle/>
          <a:p>
            <a:r>
              <a:rPr lang="en-US"/>
              <a:t>Chapter 10 - Multiprocessor and Read-Time Scheduling</a:t>
            </a:r>
          </a:p>
        </p:txBody>
      </p:sp>
      <p:sp>
        <p:nvSpPr>
          <p:cNvPr id="28" name="Slide Number Placeholder 3"/>
          <p:cNvSpPr>
            <a:spLocks noGrp="1"/>
          </p:cNvSpPr>
          <p:nvPr>
            <p:ph type="sldNum" sz="quarter" idx="12"/>
          </p:nvPr>
        </p:nvSpPr>
        <p:spPr/>
        <p:txBody>
          <a:bodyPr/>
          <a:lstStyle/>
          <a:p>
            <a:fld id="{D2BD6CC9-26EF-4DBE-AA77-2F632CF724C4}" type="slidenum">
              <a:rPr lang="en-US"/>
              <a:pPr/>
              <a:t>5</a:t>
            </a:fld>
            <a:endParaRPr lang="en-US"/>
          </a:p>
        </p:txBody>
      </p:sp>
      <p:sp>
        <p:nvSpPr>
          <p:cNvPr id="2608130" name="Rectangle 4"/>
          <p:cNvSpPr>
            <a:spLocks noGrp="1" noChangeArrowheads="1"/>
          </p:cNvSpPr>
          <p:nvPr>
            <p:ph type="title" idx="4294967295"/>
          </p:nvPr>
        </p:nvSpPr>
        <p:spPr>
          <a:xfrm>
            <a:off x="1150938" y="338138"/>
            <a:ext cx="7793037" cy="722312"/>
          </a:xfrm>
          <a:noFill/>
        </p:spPr>
        <p:txBody>
          <a:bodyPr lIns="90488" tIns="44450" rIns="90488" bIns="44450" anchor="ctr"/>
          <a:lstStyle/>
          <a:p>
            <a:r>
              <a:rPr lang="en-US"/>
              <a:t>Very Coarse Parallelism</a:t>
            </a:r>
          </a:p>
        </p:txBody>
      </p:sp>
      <p:sp>
        <p:nvSpPr>
          <p:cNvPr id="918533" name="Rectangle 5"/>
          <p:cNvSpPr>
            <a:spLocks noGrp="1" noChangeArrowheads="1"/>
          </p:cNvSpPr>
          <p:nvPr>
            <p:ph type="body" idx="4294967295"/>
          </p:nvPr>
        </p:nvSpPr>
        <p:spPr>
          <a:xfrm>
            <a:off x="444500" y="1409700"/>
            <a:ext cx="8356600" cy="2944813"/>
          </a:xfrm>
          <a:noFill/>
        </p:spPr>
        <p:txBody>
          <a:bodyPr lIns="90488" tIns="44450" rIns="90488" bIns="44450"/>
          <a:lstStyle/>
          <a:p>
            <a:pPr>
              <a:lnSpc>
                <a:spcPct val="90000"/>
              </a:lnSpc>
            </a:pPr>
            <a:r>
              <a:rPr lang="en-US" sz="2400"/>
              <a:t>Distributed processing across network nodes to form a single computing environment.</a:t>
            </a:r>
          </a:p>
          <a:p>
            <a:pPr>
              <a:lnSpc>
                <a:spcPct val="90000"/>
              </a:lnSpc>
            </a:pPr>
            <a:r>
              <a:rPr lang="en-US" sz="2400"/>
              <a:t>In general, any collection of concurrent processes that need to communicate or synchronize can benefit from a multiprocessor architecture.</a:t>
            </a:r>
          </a:p>
          <a:p>
            <a:pPr lvl="1">
              <a:lnSpc>
                <a:spcPct val="90000"/>
              </a:lnSpc>
            </a:pPr>
            <a:r>
              <a:rPr lang="en-US" sz="2000"/>
              <a:t>good when there is infrequent interaction</a:t>
            </a:r>
          </a:p>
          <a:p>
            <a:pPr lvl="1">
              <a:lnSpc>
                <a:spcPct val="90000"/>
              </a:lnSpc>
              <a:spcBef>
                <a:spcPct val="0"/>
              </a:spcBef>
            </a:pPr>
            <a:r>
              <a:rPr lang="en-US" sz="2000"/>
              <a:t>network overhead slows down communications</a:t>
            </a:r>
          </a:p>
        </p:txBody>
      </p:sp>
      <p:grpSp>
        <p:nvGrpSpPr>
          <p:cNvPr id="2608132" name="Group 6"/>
          <p:cNvGrpSpPr>
            <a:grpSpLocks/>
          </p:cNvGrpSpPr>
          <p:nvPr/>
        </p:nvGrpSpPr>
        <p:grpSpPr bwMode="auto">
          <a:xfrm>
            <a:off x="1895475" y="4122738"/>
            <a:ext cx="4729163" cy="2130425"/>
            <a:chOff x="1170" y="2519"/>
            <a:chExt cx="2979" cy="1342"/>
          </a:xfrm>
        </p:grpSpPr>
        <p:sp>
          <p:nvSpPr>
            <p:cNvPr id="2608133" name="Rectangle 7"/>
            <p:cNvSpPr>
              <a:spLocks noChangeArrowheads="1"/>
            </p:cNvSpPr>
            <p:nvPr/>
          </p:nvSpPr>
          <p:spPr bwMode="auto">
            <a:xfrm>
              <a:off x="1184" y="2519"/>
              <a:ext cx="2964" cy="144"/>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000">
                  <a:latin typeface="Times New Roman" pitchFamily="18" charset="0"/>
                </a:rPr>
                <a:t>Network</a:t>
              </a:r>
            </a:p>
          </p:txBody>
        </p:sp>
        <p:sp>
          <p:nvSpPr>
            <p:cNvPr id="2608134" name="Rectangle 8"/>
            <p:cNvSpPr>
              <a:spLocks noChangeArrowheads="1"/>
            </p:cNvSpPr>
            <p:nvPr/>
          </p:nvSpPr>
          <p:spPr bwMode="auto">
            <a:xfrm>
              <a:off x="1170" y="3583"/>
              <a:ext cx="669" cy="278"/>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000">
                  <a:latin typeface="Times New Roman" pitchFamily="18" charset="0"/>
                </a:rPr>
                <a:t>Memory</a:t>
              </a:r>
            </a:p>
          </p:txBody>
        </p:sp>
        <p:sp>
          <p:nvSpPr>
            <p:cNvPr id="2608135" name="Oval 9"/>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0</a:t>
              </a:r>
            </a:p>
          </p:txBody>
        </p:sp>
        <p:sp>
          <p:nvSpPr>
            <p:cNvPr id="2608136" name="AutoShape 10"/>
            <p:cNvSpPr>
              <a:spLocks noChangeArrowheads="1"/>
            </p:cNvSpPr>
            <p:nvPr/>
          </p:nvSpPr>
          <p:spPr bwMode="auto">
            <a:xfrm>
              <a:off x="1375"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nvGrpSpPr>
            <p:cNvPr id="2608137" name="Group 11"/>
            <p:cNvGrpSpPr>
              <a:grpSpLocks/>
            </p:cNvGrpSpPr>
            <p:nvPr/>
          </p:nvGrpSpPr>
          <p:grpSpPr bwMode="auto">
            <a:xfrm>
              <a:off x="2100" y="2958"/>
              <a:ext cx="336" cy="620"/>
              <a:chOff x="1330" y="2958"/>
              <a:chExt cx="336" cy="620"/>
            </a:xfrm>
          </p:grpSpPr>
          <p:sp>
            <p:nvSpPr>
              <p:cNvPr id="2608138" name="Oval 12"/>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1</a:t>
                </a:r>
              </a:p>
            </p:txBody>
          </p:sp>
          <p:sp>
            <p:nvSpPr>
              <p:cNvPr id="2608139" name="AutoShape 13"/>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nvGrpSpPr>
            <p:cNvPr id="2608140" name="Group 14"/>
            <p:cNvGrpSpPr>
              <a:grpSpLocks/>
            </p:cNvGrpSpPr>
            <p:nvPr/>
          </p:nvGrpSpPr>
          <p:grpSpPr bwMode="auto">
            <a:xfrm>
              <a:off x="2870" y="2958"/>
              <a:ext cx="336" cy="620"/>
              <a:chOff x="1330" y="2958"/>
              <a:chExt cx="336" cy="620"/>
            </a:xfrm>
          </p:grpSpPr>
          <p:sp>
            <p:nvSpPr>
              <p:cNvPr id="2608141" name="Oval 15"/>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2</a:t>
                </a:r>
              </a:p>
            </p:txBody>
          </p:sp>
          <p:sp>
            <p:nvSpPr>
              <p:cNvPr id="2608142" name="AutoShape 16"/>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grpSp>
          <p:nvGrpSpPr>
            <p:cNvPr id="2608143" name="Group 17"/>
            <p:cNvGrpSpPr>
              <a:grpSpLocks/>
            </p:cNvGrpSpPr>
            <p:nvPr/>
          </p:nvGrpSpPr>
          <p:grpSpPr bwMode="auto">
            <a:xfrm>
              <a:off x="3640" y="2958"/>
              <a:ext cx="336" cy="620"/>
              <a:chOff x="1330" y="2958"/>
              <a:chExt cx="336" cy="620"/>
            </a:xfrm>
          </p:grpSpPr>
          <p:sp>
            <p:nvSpPr>
              <p:cNvPr id="2608144" name="Oval 18"/>
              <p:cNvSpPr>
                <a:spLocks noChangeArrowheads="1"/>
              </p:cNvSpPr>
              <p:nvPr/>
            </p:nvSpPr>
            <p:spPr bwMode="auto">
              <a:xfrm>
                <a:off x="1330" y="2958"/>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3</a:t>
                </a:r>
              </a:p>
            </p:txBody>
          </p:sp>
          <p:sp>
            <p:nvSpPr>
              <p:cNvPr id="2608145" name="AutoShape 19"/>
              <p:cNvSpPr>
                <a:spLocks noChangeArrowheads="1"/>
              </p:cNvSpPr>
              <p:nvPr/>
            </p:nvSpPr>
            <p:spPr bwMode="auto">
              <a:xfrm>
                <a:off x="1376" y="3303"/>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sp>
          <p:nvSpPr>
            <p:cNvPr id="2608146" name="Rectangle 20"/>
            <p:cNvSpPr>
              <a:spLocks noChangeArrowheads="1"/>
            </p:cNvSpPr>
            <p:nvPr/>
          </p:nvSpPr>
          <p:spPr bwMode="auto">
            <a:xfrm>
              <a:off x="1938" y="3583"/>
              <a:ext cx="669" cy="278"/>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000">
                  <a:latin typeface="Times New Roman" pitchFamily="18" charset="0"/>
                </a:rPr>
                <a:t>Memory</a:t>
              </a:r>
            </a:p>
          </p:txBody>
        </p:sp>
        <p:sp>
          <p:nvSpPr>
            <p:cNvPr id="2608147" name="Rectangle 21"/>
            <p:cNvSpPr>
              <a:spLocks noChangeArrowheads="1"/>
            </p:cNvSpPr>
            <p:nvPr/>
          </p:nvSpPr>
          <p:spPr bwMode="auto">
            <a:xfrm>
              <a:off x="2712" y="3583"/>
              <a:ext cx="669" cy="278"/>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000">
                  <a:latin typeface="Times New Roman" pitchFamily="18" charset="0"/>
                </a:rPr>
                <a:t>Memory</a:t>
              </a:r>
            </a:p>
          </p:txBody>
        </p:sp>
        <p:sp>
          <p:nvSpPr>
            <p:cNvPr id="2608148" name="Rectangle 22"/>
            <p:cNvSpPr>
              <a:spLocks noChangeArrowheads="1"/>
            </p:cNvSpPr>
            <p:nvPr/>
          </p:nvSpPr>
          <p:spPr bwMode="auto">
            <a:xfrm>
              <a:off x="3480" y="3583"/>
              <a:ext cx="669" cy="278"/>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000">
                  <a:latin typeface="Times New Roman" pitchFamily="18" charset="0"/>
                </a:rPr>
                <a:t>Memory</a:t>
              </a:r>
            </a:p>
          </p:txBody>
        </p:sp>
        <p:sp>
          <p:nvSpPr>
            <p:cNvPr id="2608149" name="AutoShape 23"/>
            <p:cNvSpPr>
              <a:spLocks noChangeArrowheads="1"/>
            </p:cNvSpPr>
            <p:nvPr/>
          </p:nvSpPr>
          <p:spPr bwMode="auto">
            <a:xfrm>
              <a:off x="1375" y="2675"/>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8150" name="AutoShape 24"/>
            <p:cNvSpPr>
              <a:spLocks noChangeArrowheads="1"/>
            </p:cNvSpPr>
            <p:nvPr/>
          </p:nvSpPr>
          <p:spPr bwMode="auto">
            <a:xfrm>
              <a:off x="2137" y="2675"/>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8151" name="AutoShape 25"/>
            <p:cNvSpPr>
              <a:spLocks noChangeArrowheads="1"/>
            </p:cNvSpPr>
            <p:nvPr/>
          </p:nvSpPr>
          <p:spPr bwMode="auto">
            <a:xfrm>
              <a:off x="2911" y="2675"/>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8152" name="AutoShape 26"/>
            <p:cNvSpPr>
              <a:spLocks noChangeArrowheads="1"/>
            </p:cNvSpPr>
            <p:nvPr/>
          </p:nvSpPr>
          <p:spPr bwMode="auto">
            <a:xfrm>
              <a:off x="3679" y="2675"/>
              <a:ext cx="249" cy="275"/>
            </a:xfrm>
            <a:prstGeom prst="upDownArrow">
              <a:avLst>
                <a:gd name="adj1" fmla="val 50000"/>
                <a:gd name="adj2" fmla="val 22088"/>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sp>
        <p:nvSpPr>
          <p:cNvPr id="2608153" name="Rectangle 27"/>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8533">
                                            <p:txEl>
                                              <p:pRg st="0" end="0"/>
                                            </p:txEl>
                                          </p:spTgt>
                                        </p:tgtEl>
                                        <p:attrNameLst>
                                          <p:attrName>style.visibility</p:attrName>
                                        </p:attrNameLst>
                                      </p:cBhvr>
                                      <p:to>
                                        <p:strVal val="visible"/>
                                      </p:to>
                                    </p:set>
                                    <p:animEffect transition="in" filter="wipe(left)">
                                      <p:cBhvr>
                                        <p:cTn id="7" dur="500"/>
                                        <p:tgtEl>
                                          <p:spTgt spid="918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8533">
                                            <p:txEl>
                                              <p:pRg st="1" end="1"/>
                                            </p:txEl>
                                          </p:spTgt>
                                        </p:tgtEl>
                                        <p:attrNameLst>
                                          <p:attrName>style.visibility</p:attrName>
                                        </p:attrNameLst>
                                      </p:cBhvr>
                                      <p:to>
                                        <p:strVal val="visible"/>
                                      </p:to>
                                    </p:set>
                                    <p:animEffect transition="in" filter="wipe(left)">
                                      <p:cBhvr>
                                        <p:cTn id="12" dur="500"/>
                                        <p:tgtEl>
                                          <p:spTgt spid="9185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8533">
                                            <p:txEl>
                                              <p:pRg st="2" end="2"/>
                                            </p:txEl>
                                          </p:spTgt>
                                        </p:tgtEl>
                                        <p:attrNameLst>
                                          <p:attrName>style.visibility</p:attrName>
                                        </p:attrNameLst>
                                      </p:cBhvr>
                                      <p:to>
                                        <p:strVal val="visible"/>
                                      </p:to>
                                    </p:set>
                                    <p:animEffect transition="in" filter="wipe(left)">
                                      <p:cBhvr>
                                        <p:cTn id="17" dur="500"/>
                                        <p:tgtEl>
                                          <p:spTgt spid="9185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8533">
                                            <p:txEl>
                                              <p:pRg st="3" end="3"/>
                                            </p:txEl>
                                          </p:spTgt>
                                        </p:tgtEl>
                                        <p:attrNameLst>
                                          <p:attrName>style.visibility</p:attrName>
                                        </p:attrNameLst>
                                      </p:cBhvr>
                                      <p:to>
                                        <p:strVal val="visible"/>
                                      </p:to>
                                    </p:set>
                                    <p:animEffect transition="in" filter="wipe(left)">
                                      <p:cBhvr>
                                        <p:cTn id="22" dur="500"/>
                                        <p:tgtEl>
                                          <p:spTgt spid="918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Chapter 10 - Multiprocessor and Read-Time Scheduling</a:t>
            </a:r>
          </a:p>
        </p:txBody>
      </p:sp>
      <p:sp>
        <p:nvSpPr>
          <p:cNvPr id="6" name="Slide Number Placeholder 5"/>
          <p:cNvSpPr>
            <a:spLocks noGrp="1"/>
          </p:cNvSpPr>
          <p:nvPr>
            <p:ph type="sldNum" sz="quarter" idx="12"/>
          </p:nvPr>
        </p:nvSpPr>
        <p:spPr/>
        <p:txBody>
          <a:bodyPr/>
          <a:lstStyle/>
          <a:p>
            <a:fld id="{C839E674-0252-4711-B8F8-94FADBD14EDA}" type="slidenum">
              <a:rPr lang="en-US"/>
              <a:pPr/>
              <a:t>50</a:t>
            </a:fld>
            <a:endParaRPr lang="en-US"/>
          </a:p>
        </p:txBody>
      </p:sp>
      <p:sp>
        <p:nvSpPr>
          <p:cNvPr id="2561026" name="Rectangle 2"/>
          <p:cNvSpPr>
            <a:spLocks noGrp="1" noChangeArrowheads="1"/>
          </p:cNvSpPr>
          <p:nvPr>
            <p:ph type="title"/>
          </p:nvPr>
        </p:nvSpPr>
        <p:spPr/>
        <p:txBody>
          <a:bodyPr/>
          <a:lstStyle/>
          <a:p>
            <a:r>
              <a:rPr lang="en-US"/>
              <a:t>Embedded Systems</a:t>
            </a:r>
          </a:p>
        </p:txBody>
      </p:sp>
      <p:sp>
        <p:nvSpPr>
          <p:cNvPr id="2561027" name="Rectangle 3"/>
          <p:cNvSpPr>
            <a:spLocks noGrp="1" noChangeArrowheads="1"/>
          </p:cNvSpPr>
          <p:nvPr>
            <p:ph type="body" idx="4294967295"/>
          </p:nvPr>
        </p:nvSpPr>
        <p:spPr>
          <a:xfrm>
            <a:off x="441325" y="1419225"/>
            <a:ext cx="8356600" cy="4914900"/>
          </a:xfrm>
        </p:spPr>
        <p:txBody>
          <a:bodyPr/>
          <a:lstStyle/>
          <a:p>
            <a:pPr>
              <a:lnSpc>
                <a:spcPct val="90000"/>
              </a:lnSpc>
            </a:pPr>
            <a:r>
              <a:rPr lang="en-US" sz="2800"/>
              <a:t>CPU platforms</a:t>
            </a:r>
          </a:p>
          <a:p>
            <a:pPr lvl="1">
              <a:lnSpc>
                <a:spcPct val="90000"/>
              </a:lnSpc>
            </a:pPr>
            <a:r>
              <a:rPr lang="en-US" sz="2400"/>
              <a:t>Von Neumann / Harvard</a:t>
            </a:r>
          </a:p>
          <a:p>
            <a:pPr lvl="1">
              <a:lnSpc>
                <a:spcPct val="90000"/>
              </a:lnSpc>
            </a:pPr>
            <a:r>
              <a:rPr lang="en-US" sz="2400"/>
              <a:t>RISC, CISC, VLIW</a:t>
            </a:r>
          </a:p>
          <a:p>
            <a:pPr lvl="1">
              <a:lnSpc>
                <a:spcPct val="90000"/>
              </a:lnSpc>
            </a:pPr>
            <a:r>
              <a:rPr lang="en-US" sz="2400"/>
              <a:t>65x, 68x, 8051, PIC, ARM, Blackfin, Coldfire, eZ8x, MSP430, PowerPC, x86, Z80,…</a:t>
            </a:r>
          </a:p>
          <a:p>
            <a:pPr>
              <a:lnSpc>
                <a:spcPct val="90000"/>
              </a:lnSpc>
            </a:pPr>
            <a:r>
              <a:rPr lang="en-US" sz="2800"/>
              <a:t>System on a chip (SOC)</a:t>
            </a:r>
          </a:p>
          <a:p>
            <a:pPr lvl="1">
              <a:lnSpc>
                <a:spcPct val="90000"/>
              </a:lnSpc>
            </a:pPr>
            <a:r>
              <a:rPr lang="en-US" sz="2400"/>
              <a:t>Application-specific integrated circuit (ASIC)</a:t>
            </a:r>
          </a:p>
          <a:p>
            <a:pPr lvl="1">
              <a:lnSpc>
                <a:spcPct val="90000"/>
              </a:lnSpc>
            </a:pPr>
            <a:r>
              <a:rPr lang="en-US" sz="2400"/>
              <a:t>Field-programmable gate array (FPGA)</a:t>
            </a:r>
          </a:p>
          <a:p>
            <a:pPr>
              <a:lnSpc>
                <a:spcPct val="90000"/>
              </a:lnSpc>
            </a:pPr>
            <a:r>
              <a:rPr lang="en-US" sz="2800"/>
              <a:t>Single board computers (SBC’s)</a:t>
            </a:r>
          </a:p>
          <a:p>
            <a:pPr>
              <a:lnSpc>
                <a:spcPct val="90000"/>
              </a:lnSpc>
              <a:buFont typeface="Wingdings" pitchFamily="2" charset="2"/>
              <a:buNone/>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027">
                                            <p:txEl>
                                              <p:pRg st="0" end="0"/>
                                            </p:txEl>
                                          </p:spTgt>
                                        </p:tgtEl>
                                        <p:attrNameLst>
                                          <p:attrName>style.visibility</p:attrName>
                                        </p:attrNameLst>
                                      </p:cBhvr>
                                      <p:to>
                                        <p:strVal val="visible"/>
                                      </p:to>
                                    </p:set>
                                    <p:animEffect transition="in" filter="dissolve">
                                      <p:cBhvr>
                                        <p:cTn id="7" dur="500"/>
                                        <p:tgtEl>
                                          <p:spTgt spid="25610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1027">
                                            <p:txEl>
                                              <p:pRg st="1" end="1"/>
                                            </p:txEl>
                                          </p:spTgt>
                                        </p:tgtEl>
                                        <p:attrNameLst>
                                          <p:attrName>style.visibility</p:attrName>
                                        </p:attrNameLst>
                                      </p:cBhvr>
                                      <p:to>
                                        <p:strVal val="visible"/>
                                      </p:to>
                                    </p:set>
                                    <p:animEffect transition="in" filter="dissolve">
                                      <p:cBhvr>
                                        <p:cTn id="10" dur="500"/>
                                        <p:tgtEl>
                                          <p:spTgt spid="25610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61027">
                                            <p:txEl>
                                              <p:pRg st="2" end="2"/>
                                            </p:txEl>
                                          </p:spTgt>
                                        </p:tgtEl>
                                        <p:attrNameLst>
                                          <p:attrName>style.visibility</p:attrName>
                                        </p:attrNameLst>
                                      </p:cBhvr>
                                      <p:to>
                                        <p:strVal val="visible"/>
                                      </p:to>
                                    </p:set>
                                    <p:animEffect transition="in" filter="dissolve">
                                      <p:cBhvr>
                                        <p:cTn id="13" dur="500"/>
                                        <p:tgtEl>
                                          <p:spTgt spid="25610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61027">
                                            <p:txEl>
                                              <p:pRg st="3" end="3"/>
                                            </p:txEl>
                                          </p:spTgt>
                                        </p:tgtEl>
                                        <p:attrNameLst>
                                          <p:attrName>style.visibility</p:attrName>
                                        </p:attrNameLst>
                                      </p:cBhvr>
                                      <p:to>
                                        <p:strVal val="visible"/>
                                      </p:to>
                                    </p:set>
                                    <p:animEffect transition="in" filter="dissolve">
                                      <p:cBhvr>
                                        <p:cTn id="16" dur="500"/>
                                        <p:tgtEl>
                                          <p:spTgt spid="25610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61027">
                                            <p:txEl>
                                              <p:pRg st="4" end="4"/>
                                            </p:txEl>
                                          </p:spTgt>
                                        </p:tgtEl>
                                        <p:attrNameLst>
                                          <p:attrName>style.visibility</p:attrName>
                                        </p:attrNameLst>
                                      </p:cBhvr>
                                      <p:to>
                                        <p:strVal val="visible"/>
                                      </p:to>
                                    </p:set>
                                    <p:animEffect transition="in" filter="dissolve">
                                      <p:cBhvr>
                                        <p:cTn id="21" dur="500"/>
                                        <p:tgtEl>
                                          <p:spTgt spid="256102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61027">
                                            <p:txEl>
                                              <p:pRg st="5" end="5"/>
                                            </p:txEl>
                                          </p:spTgt>
                                        </p:tgtEl>
                                        <p:attrNameLst>
                                          <p:attrName>style.visibility</p:attrName>
                                        </p:attrNameLst>
                                      </p:cBhvr>
                                      <p:to>
                                        <p:strVal val="visible"/>
                                      </p:to>
                                    </p:set>
                                    <p:animEffect transition="in" filter="dissolve">
                                      <p:cBhvr>
                                        <p:cTn id="24" dur="500"/>
                                        <p:tgtEl>
                                          <p:spTgt spid="256102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61027">
                                            <p:txEl>
                                              <p:pRg st="6" end="6"/>
                                            </p:txEl>
                                          </p:spTgt>
                                        </p:tgtEl>
                                        <p:attrNameLst>
                                          <p:attrName>style.visibility</p:attrName>
                                        </p:attrNameLst>
                                      </p:cBhvr>
                                      <p:to>
                                        <p:strVal val="visible"/>
                                      </p:to>
                                    </p:set>
                                    <p:animEffect transition="in" filter="dissolve">
                                      <p:cBhvr>
                                        <p:cTn id="27" dur="500"/>
                                        <p:tgtEl>
                                          <p:spTgt spid="25610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61027">
                                            <p:txEl>
                                              <p:pRg st="7" end="7"/>
                                            </p:txEl>
                                          </p:spTgt>
                                        </p:tgtEl>
                                        <p:attrNameLst>
                                          <p:attrName>style.visibility</p:attrName>
                                        </p:attrNameLst>
                                      </p:cBhvr>
                                      <p:to>
                                        <p:strVal val="visible"/>
                                      </p:to>
                                    </p:set>
                                    <p:animEffect transition="in" filter="dissolve">
                                      <p:cBhvr>
                                        <p:cTn id="32" dur="500"/>
                                        <p:tgtEl>
                                          <p:spTgt spid="25610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Chapter 10 - Multiprocessor and Read-Time Scheduling</a:t>
            </a:r>
          </a:p>
        </p:txBody>
      </p:sp>
      <p:sp>
        <p:nvSpPr>
          <p:cNvPr id="6" name="Slide Number Placeholder 5"/>
          <p:cNvSpPr>
            <a:spLocks noGrp="1"/>
          </p:cNvSpPr>
          <p:nvPr>
            <p:ph type="sldNum" sz="quarter" idx="12"/>
          </p:nvPr>
        </p:nvSpPr>
        <p:spPr/>
        <p:txBody>
          <a:bodyPr/>
          <a:lstStyle/>
          <a:p>
            <a:fld id="{D3F0D6C4-41C7-4868-8E7A-F8B9C45A4D03}" type="slidenum">
              <a:rPr lang="en-US"/>
              <a:pPr/>
              <a:t>51</a:t>
            </a:fld>
            <a:endParaRPr lang="en-US"/>
          </a:p>
        </p:txBody>
      </p:sp>
      <p:sp>
        <p:nvSpPr>
          <p:cNvPr id="2563074" name="Rectangle 2"/>
          <p:cNvSpPr>
            <a:spLocks noGrp="1" noChangeArrowheads="1"/>
          </p:cNvSpPr>
          <p:nvPr>
            <p:ph type="title"/>
          </p:nvPr>
        </p:nvSpPr>
        <p:spPr/>
        <p:txBody>
          <a:bodyPr/>
          <a:lstStyle/>
          <a:p>
            <a:r>
              <a:rPr lang="en-US"/>
              <a:t>Embedded Systems</a:t>
            </a:r>
          </a:p>
        </p:txBody>
      </p:sp>
      <p:sp>
        <p:nvSpPr>
          <p:cNvPr id="2563075" name="Rectangle 3"/>
          <p:cNvSpPr>
            <a:spLocks noGrp="1" noChangeArrowheads="1"/>
          </p:cNvSpPr>
          <p:nvPr>
            <p:ph type="body" idx="4294967295"/>
          </p:nvPr>
        </p:nvSpPr>
        <p:spPr>
          <a:xfrm>
            <a:off x="431800" y="1428750"/>
            <a:ext cx="8555038" cy="4914900"/>
          </a:xfrm>
        </p:spPr>
        <p:txBody>
          <a:bodyPr/>
          <a:lstStyle/>
          <a:p>
            <a:pPr>
              <a:lnSpc>
                <a:spcPct val="90000"/>
              </a:lnSpc>
            </a:pPr>
            <a:r>
              <a:rPr lang="en-US" sz="2800"/>
              <a:t>Peripherals</a:t>
            </a:r>
          </a:p>
          <a:p>
            <a:pPr lvl="1">
              <a:lnSpc>
                <a:spcPct val="90000"/>
              </a:lnSpc>
            </a:pPr>
            <a:r>
              <a:rPr lang="en-US" sz="2200"/>
              <a:t>Serial communication interfaces (SCI): RS-232, RS-485, …</a:t>
            </a:r>
          </a:p>
          <a:p>
            <a:pPr lvl="1">
              <a:lnSpc>
                <a:spcPct val="90000"/>
              </a:lnSpc>
            </a:pPr>
            <a:r>
              <a:rPr lang="en-US" sz="2200"/>
              <a:t>Synchronous Serial Communication Interface: I</a:t>
            </a:r>
            <a:r>
              <a:rPr lang="en-US" sz="2200" baseline="30000"/>
              <a:t>2</a:t>
            </a:r>
            <a:r>
              <a:rPr lang="en-US" sz="2200"/>
              <a:t>C, SPI, …</a:t>
            </a:r>
          </a:p>
          <a:p>
            <a:pPr lvl="1">
              <a:lnSpc>
                <a:spcPct val="90000"/>
              </a:lnSpc>
            </a:pPr>
            <a:r>
              <a:rPr lang="en-US" sz="2200"/>
              <a:t>Universal Serial Bus (USB)</a:t>
            </a:r>
          </a:p>
          <a:p>
            <a:pPr lvl="1">
              <a:lnSpc>
                <a:spcPct val="90000"/>
              </a:lnSpc>
            </a:pPr>
            <a:r>
              <a:rPr lang="en-US" sz="2200"/>
              <a:t>Networks: Ethernet, Controller Area Network, …</a:t>
            </a:r>
          </a:p>
          <a:p>
            <a:pPr lvl="1">
              <a:lnSpc>
                <a:spcPct val="90000"/>
              </a:lnSpc>
            </a:pPr>
            <a:r>
              <a:rPr lang="en-US" sz="2200"/>
              <a:t>Timers: PLL’s, Capture/Compare, TPU’s, …</a:t>
            </a:r>
          </a:p>
          <a:p>
            <a:pPr lvl="1">
              <a:lnSpc>
                <a:spcPct val="90000"/>
              </a:lnSpc>
            </a:pPr>
            <a:r>
              <a:rPr lang="en-US" sz="2200"/>
              <a:t>General Purpose Input/Output (GPIO)</a:t>
            </a:r>
          </a:p>
          <a:p>
            <a:pPr lvl="1">
              <a:lnSpc>
                <a:spcPct val="90000"/>
              </a:lnSpc>
            </a:pPr>
            <a:r>
              <a:rPr lang="en-US" sz="2200"/>
              <a:t>Analog to Digital / Digital to Analog (ADC/DAC)</a:t>
            </a:r>
          </a:p>
          <a:p>
            <a:pPr lvl="1">
              <a:lnSpc>
                <a:spcPct val="90000"/>
              </a:lnSpc>
            </a:pPr>
            <a:r>
              <a:rPr lang="en-US" sz="2200"/>
              <a:t>Debugging: JTAG, ISP, SPI-Wire, BDM Port…</a:t>
            </a:r>
          </a:p>
          <a:p>
            <a:pPr>
              <a:lnSpc>
                <a:spcPct val="90000"/>
              </a:lnSpc>
            </a:pPr>
            <a:r>
              <a:rPr lang="en-US" sz="2800"/>
              <a:t>Tools</a:t>
            </a:r>
          </a:p>
          <a:p>
            <a:pPr lvl="1">
              <a:lnSpc>
                <a:spcPct val="90000"/>
              </a:lnSpc>
            </a:pPr>
            <a:r>
              <a:rPr lang="en-US" sz="2200"/>
              <a:t>Compilers, assemblers, debuggers</a:t>
            </a:r>
          </a:p>
          <a:p>
            <a:pPr lvl="1">
              <a:lnSpc>
                <a:spcPct val="90000"/>
              </a:lnSpc>
            </a:pPr>
            <a:r>
              <a:rPr lang="en-US" sz="2200"/>
              <a:t>In-circuit debuggers, emulators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3075">
                                            <p:txEl>
                                              <p:pRg st="0" end="0"/>
                                            </p:txEl>
                                          </p:spTgt>
                                        </p:tgtEl>
                                        <p:attrNameLst>
                                          <p:attrName>style.visibility</p:attrName>
                                        </p:attrNameLst>
                                      </p:cBhvr>
                                      <p:to>
                                        <p:strVal val="visible"/>
                                      </p:to>
                                    </p:set>
                                    <p:animEffect transition="in" filter="dissolve">
                                      <p:cBhvr>
                                        <p:cTn id="7" dur="500"/>
                                        <p:tgtEl>
                                          <p:spTgt spid="2563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3075">
                                            <p:txEl>
                                              <p:pRg st="1" end="1"/>
                                            </p:txEl>
                                          </p:spTgt>
                                        </p:tgtEl>
                                        <p:attrNameLst>
                                          <p:attrName>style.visibility</p:attrName>
                                        </p:attrNameLst>
                                      </p:cBhvr>
                                      <p:to>
                                        <p:strVal val="visible"/>
                                      </p:to>
                                    </p:set>
                                    <p:animEffect transition="in" filter="dissolve">
                                      <p:cBhvr>
                                        <p:cTn id="10" dur="500"/>
                                        <p:tgtEl>
                                          <p:spTgt spid="2563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63075">
                                            <p:txEl>
                                              <p:pRg st="2" end="2"/>
                                            </p:txEl>
                                          </p:spTgt>
                                        </p:tgtEl>
                                        <p:attrNameLst>
                                          <p:attrName>style.visibility</p:attrName>
                                        </p:attrNameLst>
                                      </p:cBhvr>
                                      <p:to>
                                        <p:strVal val="visible"/>
                                      </p:to>
                                    </p:set>
                                    <p:animEffect transition="in" filter="dissolve">
                                      <p:cBhvr>
                                        <p:cTn id="13" dur="500"/>
                                        <p:tgtEl>
                                          <p:spTgt spid="2563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63075">
                                            <p:txEl>
                                              <p:pRg st="3" end="3"/>
                                            </p:txEl>
                                          </p:spTgt>
                                        </p:tgtEl>
                                        <p:attrNameLst>
                                          <p:attrName>style.visibility</p:attrName>
                                        </p:attrNameLst>
                                      </p:cBhvr>
                                      <p:to>
                                        <p:strVal val="visible"/>
                                      </p:to>
                                    </p:set>
                                    <p:animEffect transition="in" filter="dissolve">
                                      <p:cBhvr>
                                        <p:cTn id="16" dur="500"/>
                                        <p:tgtEl>
                                          <p:spTgt spid="256307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63075">
                                            <p:txEl>
                                              <p:pRg st="4" end="4"/>
                                            </p:txEl>
                                          </p:spTgt>
                                        </p:tgtEl>
                                        <p:attrNameLst>
                                          <p:attrName>style.visibility</p:attrName>
                                        </p:attrNameLst>
                                      </p:cBhvr>
                                      <p:to>
                                        <p:strVal val="visible"/>
                                      </p:to>
                                    </p:set>
                                    <p:animEffect transition="in" filter="dissolve">
                                      <p:cBhvr>
                                        <p:cTn id="19" dur="500"/>
                                        <p:tgtEl>
                                          <p:spTgt spid="256307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63075">
                                            <p:txEl>
                                              <p:pRg st="5" end="5"/>
                                            </p:txEl>
                                          </p:spTgt>
                                        </p:tgtEl>
                                        <p:attrNameLst>
                                          <p:attrName>style.visibility</p:attrName>
                                        </p:attrNameLst>
                                      </p:cBhvr>
                                      <p:to>
                                        <p:strVal val="visible"/>
                                      </p:to>
                                    </p:set>
                                    <p:animEffect transition="in" filter="dissolve">
                                      <p:cBhvr>
                                        <p:cTn id="22" dur="500"/>
                                        <p:tgtEl>
                                          <p:spTgt spid="2563075">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63075">
                                            <p:txEl>
                                              <p:pRg st="6" end="6"/>
                                            </p:txEl>
                                          </p:spTgt>
                                        </p:tgtEl>
                                        <p:attrNameLst>
                                          <p:attrName>style.visibility</p:attrName>
                                        </p:attrNameLst>
                                      </p:cBhvr>
                                      <p:to>
                                        <p:strVal val="visible"/>
                                      </p:to>
                                    </p:set>
                                    <p:animEffect transition="in" filter="dissolve">
                                      <p:cBhvr>
                                        <p:cTn id="25" dur="500"/>
                                        <p:tgtEl>
                                          <p:spTgt spid="2563075">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63075">
                                            <p:txEl>
                                              <p:pRg st="7" end="7"/>
                                            </p:txEl>
                                          </p:spTgt>
                                        </p:tgtEl>
                                        <p:attrNameLst>
                                          <p:attrName>style.visibility</p:attrName>
                                        </p:attrNameLst>
                                      </p:cBhvr>
                                      <p:to>
                                        <p:strVal val="visible"/>
                                      </p:to>
                                    </p:set>
                                    <p:animEffect transition="in" filter="dissolve">
                                      <p:cBhvr>
                                        <p:cTn id="28" dur="500"/>
                                        <p:tgtEl>
                                          <p:spTgt spid="2563075">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63075">
                                            <p:txEl>
                                              <p:pRg st="8" end="8"/>
                                            </p:txEl>
                                          </p:spTgt>
                                        </p:tgtEl>
                                        <p:attrNameLst>
                                          <p:attrName>style.visibility</p:attrName>
                                        </p:attrNameLst>
                                      </p:cBhvr>
                                      <p:to>
                                        <p:strVal val="visible"/>
                                      </p:to>
                                    </p:set>
                                    <p:animEffect transition="in" filter="dissolve">
                                      <p:cBhvr>
                                        <p:cTn id="31" dur="500"/>
                                        <p:tgtEl>
                                          <p:spTgt spid="256307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63075">
                                            <p:txEl>
                                              <p:pRg st="9" end="9"/>
                                            </p:txEl>
                                          </p:spTgt>
                                        </p:tgtEl>
                                        <p:attrNameLst>
                                          <p:attrName>style.visibility</p:attrName>
                                        </p:attrNameLst>
                                      </p:cBhvr>
                                      <p:to>
                                        <p:strVal val="visible"/>
                                      </p:to>
                                    </p:set>
                                    <p:animEffect transition="in" filter="dissolve">
                                      <p:cBhvr>
                                        <p:cTn id="36" dur="500"/>
                                        <p:tgtEl>
                                          <p:spTgt spid="2563075">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63075">
                                            <p:txEl>
                                              <p:pRg st="10" end="10"/>
                                            </p:txEl>
                                          </p:spTgt>
                                        </p:tgtEl>
                                        <p:attrNameLst>
                                          <p:attrName>style.visibility</p:attrName>
                                        </p:attrNameLst>
                                      </p:cBhvr>
                                      <p:to>
                                        <p:strVal val="visible"/>
                                      </p:to>
                                    </p:set>
                                    <p:animEffect transition="in" filter="dissolve">
                                      <p:cBhvr>
                                        <p:cTn id="39" dur="500"/>
                                        <p:tgtEl>
                                          <p:spTgt spid="2563075">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563075">
                                            <p:txEl>
                                              <p:pRg st="11" end="11"/>
                                            </p:txEl>
                                          </p:spTgt>
                                        </p:tgtEl>
                                        <p:attrNameLst>
                                          <p:attrName>style.visibility</p:attrName>
                                        </p:attrNameLst>
                                      </p:cBhvr>
                                      <p:to>
                                        <p:strVal val="visible"/>
                                      </p:to>
                                    </p:set>
                                    <p:animEffect transition="in" filter="dissolve">
                                      <p:cBhvr>
                                        <p:cTn id="42" dur="500"/>
                                        <p:tgtEl>
                                          <p:spTgt spid="25630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0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BYU CS 345</a:t>
            </a:r>
          </a:p>
        </p:txBody>
      </p:sp>
      <p:sp>
        <p:nvSpPr>
          <p:cNvPr id="5" name="Footer Placeholder 4"/>
          <p:cNvSpPr>
            <a:spLocks noGrp="1"/>
          </p:cNvSpPr>
          <p:nvPr>
            <p:ph type="ftr" sz="quarter" idx="11"/>
          </p:nvPr>
        </p:nvSpPr>
        <p:spPr/>
        <p:txBody>
          <a:bodyPr/>
          <a:lstStyle/>
          <a:p>
            <a:r>
              <a:rPr lang="en-US"/>
              <a:t>Chapter 10 - Multiprocessor and Read-Time Scheduling</a:t>
            </a:r>
          </a:p>
        </p:txBody>
      </p:sp>
      <p:sp>
        <p:nvSpPr>
          <p:cNvPr id="6" name="Slide Number Placeholder 5"/>
          <p:cNvSpPr>
            <a:spLocks noGrp="1"/>
          </p:cNvSpPr>
          <p:nvPr>
            <p:ph type="sldNum" sz="quarter" idx="12"/>
          </p:nvPr>
        </p:nvSpPr>
        <p:spPr/>
        <p:txBody>
          <a:bodyPr/>
          <a:lstStyle/>
          <a:p>
            <a:fld id="{8B82CC99-6660-4090-8E5A-53E87112DA4A}" type="slidenum">
              <a:rPr lang="en-US"/>
              <a:pPr/>
              <a:t>52</a:t>
            </a:fld>
            <a:endParaRPr lang="en-US"/>
          </a:p>
        </p:txBody>
      </p:sp>
      <p:sp>
        <p:nvSpPr>
          <p:cNvPr id="2565122" name="Rectangle 2"/>
          <p:cNvSpPr>
            <a:spLocks noGrp="1" noChangeArrowheads="1"/>
          </p:cNvSpPr>
          <p:nvPr>
            <p:ph type="title"/>
          </p:nvPr>
        </p:nvSpPr>
        <p:spPr/>
        <p:txBody>
          <a:bodyPr/>
          <a:lstStyle/>
          <a:p>
            <a:r>
              <a:rPr lang="en-US"/>
              <a:t>Embedded Systems</a:t>
            </a:r>
          </a:p>
        </p:txBody>
      </p:sp>
      <p:sp>
        <p:nvSpPr>
          <p:cNvPr id="2565123" name="Rectangle 3"/>
          <p:cNvSpPr>
            <a:spLocks noGrp="1" noChangeArrowheads="1"/>
          </p:cNvSpPr>
          <p:nvPr>
            <p:ph type="body" idx="4294967295"/>
          </p:nvPr>
        </p:nvSpPr>
        <p:spPr>
          <a:xfrm>
            <a:off x="431800" y="1409700"/>
            <a:ext cx="8356600" cy="4914900"/>
          </a:xfrm>
        </p:spPr>
        <p:txBody>
          <a:bodyPr/>
          <a:lstStyle/>
          <a:p>
            <a:pPr>
              <a:lnSpc>
                <a:spcPct val="90000"/>
              </a:lnSpc>
            </a:pPr>
            <a:r>
              <a:rPr lang="en-US" sz="2800"/>
              <a:t>Architectures</a:t>
            </a:r>
          </a:p>
          <a:p>
            <a:pPr lvl="1">
              <a:lnSpc>
                <a:spcPct val="90000"/>
              </a:lnSpc>
            </a:pPr>
            <a:r>
              <a:rPr lang="en-US" sz="2400"/>
              <a:t>Simple control loop</a:t>
            </a:r>
          </a:p>
          <a:p>
            <a:pPr lvl="1">
              <a:lnSpc>
                <a:spcPct val="90000"/>
              </a:lnSpc>
            </a:pPr>
            <a:r>
              <a:rPr lang="en-US" sz="2400"/>
              <a:t>Interrupt controlled system (event driven)</a:t>
            </a:r>
          </a:p>
          <a:p>
            <a:pPr lvl="1">
              <a:lnSpc>
                <a:spcPct val="90000"/>
              </a:lnSpc>
            </a:pPr>
            <a:r>
              <a:rPr lang="en-US" sz="2400"/>
              <a:t>Cooperative multitasking</a:t>
            </a:r>
          </a:p>
          <a:p>
            <a:pPr lvl="1">
              <a:lnSpc>
                <a:spcPct val="90000"/>
              </a:lnSpc>
            </a:pPr>
            <a:r>
              <a:rPr lang="en-US" sz="2400"/>
              <a:t>Preemptive multitasking</a:t>
            </a:r>
          </a:p>
          <a:p>
            <a:pPr lvl="1">
              <a:lnSpc>
                <a:spcPct val="90000"/>
              </a:lnSpc>
            </a:pPr>
            <a:r>
              <a:rPr lang="en-US" sz="2400"/>
              <a:t>Synchronization</a:t>
            </a:r>
          </a:p>
          <a:p>
            <a:pPr lvl="2">
              <a:lnSpc>
                <a:spcPct val="90000"/>
              </a:lnSpc>
            </a:pPr>
            <a:r>
              <a:rPr lang="en-US" sz="2000"/>
              <a:t>Message queues</a:t>
            </a:r>
          </a:p>
          <a:p>
            <a:pPr lvl="2">
              <a:lnSpc>
                <a:spcPct val="90000"/>
              </a:lnSpc>
            </a:pPr>
            <a:r>
              <a:rPr lang="en-US" sz="2000"/>
              <a:t>Semaphores</a:t>
            </a:r>
          </a:p>
          <a:p>
            <a:pPr lvl="2">
              <a:lnSpc>
                <a:spcPct val="90000"/>
              </a:lnSpc>
            </a:pPr>
            <a:r>
              <a:rPr lang="en-US" sz="2000"/>
              <a:t>Non-blocking synchronization</a:t>
            </a:r>
          </a:p>
          <a:p>
            <a:pPr lvl="1">
              <a:lnSpc>
                <a:spcPct val="90000"/>
              </a:lnSpc>
            </a:pPr>
            <a:r>
              <a:rPr lang="en-US" sz="2400"/>
              <a:t>Real-time OS</a:t>
            </a:r>
          </a:p>
          <a:p>
            <a:pPr lvl="1">
              <a:lnSpc>
                <a:spcPct val="90000"/>
              </a:lnSpc>
            </a:pPr>
            <a:r>
              <a:rPr lang="en-US" sz="2400"/>
              <a:t>Microkernels / exokernels</a:t>
            </a:r>
          </a:p>
          <a:p>
            <a:pPr lvl="1">
              <a:lnSpc>
                <a:spcPct val="90000"/>
              </a:lnSpc>
            </a:pPr>
            <a:r>
              <a:rPr lang="en-US" sz="2400"/>
              <a:t>Monolithic kernels: Embedded Linux, Windows 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5123">
                                            <p:txEl>
                                              <p:pRg st="0" end="0"/>
                                            </p:txEl>
                                          </p:spTgt>
                                        </p:tgtEl>
                                        <p:attrNameLst>
                                          <p:attrName>style.visibility</p:attrName>
                                        </p:attrNameLst>
                                      </p:cBhvr>
                                      <p:to>
                                        <p:strVal val="visible"/>
                                      </p:to>
                                    </p:set>
                                    <p:animEffect transition="in" filter="dissolve">
                                      <p:cBhvr>
                                        <p:cTn id="7" dur="500"/>
                                        <p:tgtEl>
                                          <p:spTgt spid="25651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5123">
                                            <p:txEl>
                                              <p:pRg st="1" end="1"/>
                                            </p:txEl>
                                          </p:spTgt>
                                        </p:tgtEl>
                                        <p:attrNameLst>
                                          <p:attrName>style.visibility</p:attrName>
                                        </p:attrNameLst>
                                      </p:cBhvr>
                                      <p:to>
                                        <p:strVal val="visible"/>
                                      </p:to>
                                    </p:set>
                                    <p:animEffect transition="in" filter="dissolve">
                                      <p:cBhvr>
                                        <p:cTn id="10" dur="500"/>
                                        <p:tgtEl>
                                          <p:spTgt spid="25651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65123">
                                            <p:txEl>
                                              <p:pRg st="2" end="2"/>
                                            </p:txEl>
                                          </p:spTgt>
                                        </p:tgtEl>
                                        <p:attrNameLst>
                                          <p:attrName>style.visibility</p:attrName>
                                        </p:attrNameLst>
                                      </p:cBhvr>
                                      <p:to>
                                        <p:strVal val="visible"/>
                                      </p:to>
                                    </p:set>
                                    <p:animEffect transition="in" filter="dissolve">
                                      <p:cBhvr>
                                        <p:cTn id="13" dur="500"/>
                                        <p:tgtEl>
                                          <p:spTgt spid="25651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65123">
                                            <p:txEl>
                                              <p:pRg st="3" end="3"/>
                                            </p:txEl>
                                          </p:spTgt>
                                        </p:tgtEl>
                                        <p:attrNameLst>
                                          <p:attrName>style.visibility</p:attrName>
                                        </p:attrNameLst>
                                      </p:cBhvr>
                                      <p:to>
                                        <p:strVal val="visible"/>
                                      </p:to>
                                    </p:set>
                                    <p:animEffect transition="in" filter="dissolve">
                                      <p:cBhvr>
                                        <p:cTn id="16" dur="500"/>
                                        <p:tgtEl>
                                          <p:spTgt spid="256512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65123">
                                            <p:txEl>
                                              <p:pRg st="4" end="4"/>
                                            </p:txEl>
                                          </p:spTgt>
                                        </p:tgtEl>
                                        <p:attrNameLst>
                                          <p:attrName>style.visibility</p:attrName>
                                        </p:attrNameLst>
                                      </p:cBhvr>
                                      <p:to>
                                        <p:strVal val="visible"/>
                                      </p:to>
                                    </p:set>
                                    <p:animEffect transition="in" filter="dissolve">
                                      <p:cBhvr>
                                        <p:cTn id="19" dur="500"/>
                                        <p:tgtEl>
                                          <p:spTgt spid="256512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65123">
                                            <p:txEl>
                                              <p:pRg st="5" end="5"/>
                                            </p:txEl>
                                          </p:spTgt>
                                        </p:tgtEl>
                                        <p:attrNameLst>
                                          <p:attrName>style.visibility</p:attrName>
                                        </p:attrNameLst>
                                      </p:cBhvr>
                                      <p:to>
                                        <p:strVal val="visible"/>
                                      </p:to>
                                    </p:set>
                                    <p:animEffect transition="in" filter="dissolve">
                                      <p:cBhvr>
                                        <p:cTn id="22" dur="500"/>
                                        <p:tgtEl>
                                          <p:spTgt spid="256512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65123">
                                            <p:txEl>
                                              <p:pRg st="6" end="6"/>
                                            </p:txEl>
                                          </p:spTgt>
                                        </p:tgtEl>
                                        <p:attrNameLst>
                                          <p:attrName>style.visibility</p:attrName>
                                        </p:attrNameLst>
                                      </p:cBhvr>
                                      <p:to>
                                        <p:strVal val="visible"/>
                                      </p:to>
                                    </p:set>
                                    <p:animEffect transition="in" filter="dissolve">
                                      <p:cBhvr>
                                        <p:cTn id="25" dur="500"/>
                                        <p:tgtEl>
                                          <p:spTgt spid="256512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65123">
                                            <p:txEl>
                                              <p:pRg st="7" end="7"/>
                                            </p:txEl>
                                          </p:spTgt>
                                        </p:tgtEl>
                                        <p:attrNameLst>
                                          <p:attrName>style.visibility</p:attrName>
                                        </p:attrNameLst>
                                      </p:cBhvr>
                                      <p:to>
                                        <p:strVal val="visible"/>
                                      </p:to>
                                    </p:set>
                                    <p:animEffect transition="in" filter="dissolve">
                                      <p:cBhvr>
                                        <p:cTn id="28" dur="500"/>
                                        <p:tgtEl>
                                          <p:spTgt spid="256512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65123">
                                            <p:txEl>
                                              <p:pRg st="8" end="8"/>
                                            </p:txEl>
                                          </p:spTgt>
                                        </p:tgtEl>
                                        <p:attrNameLst>
                                          <p:attrName>style.visibility</p:attrName>
                                        </p:attrNameLst>
                                      </p:cBhvr>
                                      <p:to>
                                        <p:strVal val="visible"/>
                                      </p:to>
                                    </p:set>
                                    <p:animEffect transition="in" filter="dissolve">
                                      <p:cBhvr>
                                        <p:cTn id="31" dur="500"/>
                                        <p:tgtEl>
                                          <p:spTgt spid="2565123">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65123">
                                            <p:txEl>
                                              <p:pRg st="9" end="9"/>
                                            </p:txEl>
                                          </p:spTgt>
                                        </p:tgtEl>
                                        <p:attrNameLst>
                                          <p:attrName>style.visibility</p:attrName>
                                        </p:attrNameLst>
                                      </p:cBhvr>
                                      <p:to>
                                        <p:strVal val="visible"/>
                                      </p:to>
                                    </p:set>
                                    <p:animEffect transition="in" filter="dissolve">
                                      <p:cBhvr>
                                        <p:cTn id="34" dur="500"/>
                                        <p:tgtEl>
                                          <p:spTgt spid="2565123">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65123">
                                            <p:txEl>
                                              <p:pRg st="10" end="10"/>
                                            </p:txEl>
                                          </p:spTgt>
                                        </p:tgtEl>
                                        <p:attrNameLst>
                                          <p:attrName>style.visibility</p:attrName>
                                        </p:attrNameLst>
                                      </p:cBhvr>
                                      <p:to>
                                        <p:strVal val="visible"/>
                                      </p:to>
                                    </p:set>
                                    <p:animEffect transition="in" filter="dissolve">
                                      <p:cBhvr>
                                        <p:cTn id="37" dur="500"/>
                                        <p:tgtEl>
                                          <p:spTgt spid="2565123">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5123">
                                            <p:txEl>
                                              <p:pRg st="11" end="11"/>
                                            </p:txEl>
                                          </p:spTgt>
                                        </p:tgtEl>
                                        <p:attrNameLst>
                                          <p:attrName>style.visibility</p:attrName>
                                        </p:attrNameLst>
                                      </p:cBhvr>
                                      <p:to>
                                        <p:strVal val="visible"/>
                                      </p:to>
                                    </p:set>
                                    <p:animEffect transition="in" filter="dissolve">
                                      <p:cBhvr>
                                        <p:cTn id="40" dur="500"/>
                                        <p:tgtEl>
                                          <p:spTgt spid="2565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1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BYU CS 345</a:t>
            </a:r>
          </a:p>
        </p:txBody>
      </p:sp>
      <p:sp>
        <p:nvSpPr>
          <p:cNvPr id="5" name="Footer Placeholder 3"/>
          <p:cNvSpPr>
            <a:spLocks noGrp="1"/>
          </p:cNvSpPr>
          <p:nvPr>
            <p:ph type="ftr" sz="quarter" idx="11"/>
          </p:nvPr>
        </p:nvSpPr>
        <p:spPr/>
        <p:txBody>
          <a:bodyPr/>
          <a:lstStyle/>
          <a:p>
            <a:r>
              <a:rPr lang="en-US"/>
              <a:t>Chapter 10 - Multiprocessor and Read-Time Scheduling</a:t>
            </a:r>
          </a:p>
        </p:txBody>
      </p:sp>
      <p:sp>
        <p:nvSpPr>
          <p:cNvPr id="6" name="Slide Number Placeholder 4"/>
          <p:cNvSpPr>
            <a:spLocks noGrp="1"/>
          </p:cNvSpPr>
          <p:nvPr>
            <p:ph type="sldNum" sz="quarter" idx="12"/>
          </p:nvPr>
        </p:nvSpPr>
        <p:spPr/>
        <p:txBody>
          <a:bodyPr/>
          <a:lstStyle/>
          <a:p>
            <a:fld id="{DC471411-AEF6-46AD-938A-E070866672EF}" type="slidenum">
              <a:rPr lang="en-US"/>
              <a:pPr/>
              <a:t>53</a:t>
            </a:fld>
            <a:endParaRPr lang="en-US"/>
          </a:p>
        </p:txBody>
      </p:sp>
      <p:sp>
        <p:nvSpPr>
          <p:cNvPr id="2567170" name="Rectangle 2"/>
          <p:cNvSpPr>
            <a:spLocks noGrp="1" noChangeArrowheads="1"/>
          </p:cNvSpPr>
          <p:nvPr>
            <p:ph type="title"/>
          </p:nvPr>
        </p:nvSpPr>
        <p:spPr/>
        <p:txBody>
          <a:bodyPr/>
          <a:lstStyle/>
          <a:p>
            <a:r>
              <a:rPr lang="en-US"/>
              <a:t>MSP430 Roadmap</a:t>
            </a:r>
          </a:p>
        </p:txBody>
      </p:sp>
      <p:pic>
        <p:nvPicPr>
          <p:cNvPr id="2567171" name="Picture 3" descr="Picture1"/>
          <p:cNvPicPr>
            <a:picLocks noChangeAspect="1" noChangeArrowheads="1"/>
          </p:cNvPicPr>
          <p:nvPr/>
        </p:nvPicPr>
        <p:blipFill>
          <a:blip r:embed="rId3">
            <a:clrChange>
              <a:clrFrom>
                <a:srgbClr val="818181"/>
              </a:clrFrom>
              <a:clrTo>
                <a:srgbClr val="818181">
                  <a:alpha val="0"/>
                </a:srgbClr>
              </a:clrTo>
            </a:clrChange>
            <a:extLst>
              <a:ext uri="{28A0092B-C50C-407E-A947-70E740481C1C}">
                <a14:useLocalDpi xmlns:a14="http://schemas.microsoft.com/office/drawing/2010/main" val="0"/>
              </a:ext>
            </a:extLst>
          </a:blip>
          <a:srcRect/>
          <a:stretch>
            <a:fillRect/>
          </a:stretch>
        </p:blipFill>
        <p:spPr bwMode="auto">
          <a:xfrm>
            <a:off x="433388" y="1139825"/>
            <a:ext cx="8223250" cy="5391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BYU CS 345</a:t>
            </a:r>
          </a:p>
        </p:txBody>
      </p:sp>
      <p:sp>
        <p:nvSpPr>
          <p:cNvPr id="5" name="Footer Placeholder 3"/>
          <p:cNvSpPr>
            <a:spLocks noGrp="1"/>
          </p:cNvSpPr>
          <p:nvPr>
            <p:ph type="ftr" sz="quarter" idx="11"/>
          </p:nvPr>
        </p:nvSpPr>
        <p:spPr/>
        <p:txBody>
          <a:bodyPr/>
          <a:lstStyle/>
          <a:p>
            <a:r>
              <a:rPr lang="en-US"/>
              <a:t>Chapter 10 - Multiprocessor and Read-Time Scheduling</a:t>
            </a:r>
          </a:p>
        </p:txBody>
      </p:sp>
      <p:sp>
        <p:nvSpPr>
          <p:cNvPr id="6" name="Slide Number Placeholder 4"/>
          <p:cNvSpPr>
            <a:spLocks noGrp="1"/>
          </p:cNvSpPr>
          <p:nvPr>
            <p:ph type="sldNum" sz="quarter" idx="12"/>
          </p:nvPr>
        </p:nvSpPr>
        <p:spPr/>
        <p:txBody>
          <a:bodyPr/>
          <a:lstStyle/>
          <a:p>
            <a:fld id="{513B20DF-FA1A-4ADB-BED8-7D8173DADDE8}" type="slidenum">
              <a:rPr lang="en-US"/>
              <a:pPr/>
              <a:t>54</a:t>
            </a:fld>
            <a:endParaRPr lang="en-US"/>
          </a:p>
        </p:txBody>
      </p:sp>
      <p:sp>
        <p:nvSpPr>
          <p:cNvPr id="2569218" name="Rectangle 2"/>
          <p:cNvSpPr>
            <a:spLocks noGrp="1" noChangeArrowheads="1"/>
          </p:cNvSpPr>
          <p:nvPr>
            <p:ph type="title"/>
          </p:nvPr>
        </p:nvSpPr>
        <p:spPr/>
        <p:txBody>
          <a:bodyPr/>
          <a:lstStyle/>
          <a:p>
            <a:r>
              <a:rPr lang="en-US"/>
              <a:t>PIC Roadmap</a:t>
            </a:r>
          </a:p>
        </p:txBody>
      </p:sp>
      <p:pic>
        <p:nvPicPr>
          <p:cNvPr id="2569219" name="Picture 3" descr="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1417638"/>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BYU CS 345</a:t>
            </a:r>
          </a:p>
        </p:txBody>
      </p:sp>
      <p:sp>
        <p:nvSpPr>
          <p:cNvPr id="5" name="Footer Placeholder 3"/>
          <p:cNvSpPr>
            <a:spLocks noGrp="1"/>
          </p:cNvSpPr>
          <p:nvPr>
            <p:ph type="ftr" sz="quarter" idx="11"/>
          </p:nvPr>
        </p:nvSpPr>
        <p:spPr/>
        <p:txBody>
          <a:bodyPr/>
          <a:lstStyle/>
          <a:p>
            <a:r>
              <a:rPr lang="en-US"/>
              <a:t>Chapter 10 - Multiprocessor and Read-Time Scheduling</a:t>
            </a:r>
          </a:p>
        </p:txBody>
      </p:sp>
      <p:sp>
        <p:nvSpPr>
          <p:cNvPr id="6" name="Slide Number Placeholder 4"/>
          <p:cNvSpPr>
            <a:spLocks noGrp="1"/>
          </p:cNvSpPr>
          <p:nvPr>
            <p:ph type="sldNum" sz="quarter" idx="12"/>
          </p:nvPr>
        </p:nvSpPr>
        <p:spPr/>
        <p:txBody>
          <a:bodyPr/>
          <a:lstStyle/>
          <a:p>
            <a:fld id="{E798363A-9D23-44CB-97C6-9EA7620568B1}" type="slidenum">
              <a:rPr lang="en-US"/>
              <a:pPr/>
              <a:t>55</a:t>
            </a:fld>
            <a:endParaRPr lang="en-US"/>
          </a:p>
        </p:txBody>
      </p:sp>
      <p:sp>
        <p:nvSpPr>
          <p:cNvPr id="2571266" name="Rectangle 2"/>
          <p:cNvSpPr>
            <a:spLocks noGrp="1" noChangeArrowheads="1"/>
          </p:cNvSpPr>
          <p:nvPr>
            <p:ph type="title"/>
          </p:nvPr>
        </p:nvSpPr>
        <p:spPr/>
        <p:txBody>
          <a:bodyPr/>
          <a:lstStyle/>
          <a:p>
            <a:r>
              <a:rPr lang="en-US"/>
              <a:t>ARM Roadmap</a:t>
            </a:r>
          </a:p>
        </p:txBody>
      </p:sp>
      <p:pic>
        <p:nvPicPr>
          <p:cNvPr id="2571267" name="Picture 3" descr="A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1381125"/>
            <a:ext cx="7624763" cy="500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10"/>
          </p:nvPr>
        </p:nvSpPr>
        <p:spPr/>
        <p:txBody>
          <a:bodyPr/>
          <a:lstStyle/>
          <a:p>
            <a:r>
              <a:rPr lang="en-US"/>
              <a:t>BYU CS 345</a:t>
            </a:r>
          </a:p>
        </p:txBody>
      </p:sp>
      <p:sp>
        <p:nvSpPr>
          <p:cNvPr id="10" name="Footer Placeholder 3"/>
          <p:cNvSpPr>
            <a:spLocks noGrp="1"/>
          </p:cNvSpPr>
          <p:nvPr>
            <p:ph type="ftr" sz="quarter" idx="11"/>
          </p:nvPr>
        </p:nvSpPr>
        <p:spPr/>
        <p:txBody>
          <a:bodyPr/>
          <a:lstStyle/>
          <a:p>
            <a:r>
              <a:rPr lang="en-US"/>
              <a:t>Chapter 10 - Multiprocessor and Read-Time Scheduling</a:t>
            </a:r>
          </a:p>
        </p:txBody>
      </p:sp>
      <p:sp>
        <p:nvSpPr>
          <p:cNvPr id="11" name="Slide Number Placeholder 4"/>
          <p:cNvSpPr>
            <a:spLocks noGrp="1"/>
          </p:cNvSpPr>
          <p:nvPr>
            <p:ph type="sldNum" sz="quarter" idx="12"/>
          </p:nvPr>
        </p:nvSpPr>
        <p:spPr/>
        <p:txBody>
          <a:bodyPr/>
          <a:lstStyle/>
          <a:p>
            <a:fld id="{A8DB2125-FB9B-4BBE-8205-3E34AD531301}" type="slidenum">
              <a:rPr lang="en-US"/>
              <a:pPr/>
              <a:t>56</a:t>
            </a:fld>
            <a:endParaRPr lang="en-US"/>
          </a:p>
        </p:txBody>
      </p:sp>
      <p:sp>
        <p:nvSpPr>
          <p:cNvPr id="2573314" name="Rectangle 2"/>
          <p:cNvSpPr>
            <a:spLocks noGrp="1" noChangeArrowheads="1"/>
          </p:cNvSpPr>
          <p:nvPr>
            <p:ph type="title"/>
          </p:nvPr>
        </p:nvSpPr>
        <p:spPr/>
        <p:txBody>
          <a:bodyPr/>
          <a:lstStyle/>
          <a:p>
            <a:r>
              <a:rPr lang="en-US"/>
              <a:t>8051 Roadmap</a:t>
            </a:r>
          </a:p>
        </p:txBody>
      </p:sp>
      <p:pic>
        <p:nvPicPr>
          <p:cNvPr id="2573315" name="Picture 3" descr="8051 BK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360488"/>
            <a:ext cx="1341437" cy="1776412"/>
          </a:xfrm>
          <a:prstGeom prst="rect">
            <a:avLst/>
          </a:prstGeom>
          <a:noFill/>
          <a:extLst>
            <a:ext uri="{909E8E84-426E-40DD-AFC4-6F175D3DCCD1}">
              <a14:hiddenFill xmlns:a14="http://schemas.microsoft.com/office/drawing/2010/main">
                <a:solidFill>
                  <a:srgbClr val="FFFFFF"/>
                </a:solidFill>
              </a14:hiddenFill>
            </a:ext>
          </a:extLst>
        </p:spPr>
      </p:pic>
      <p:pic>
        <p:nvPicPr>
          <p:cNvPr id="2573316" name="Picture 4" descr="8051 B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1608138"/>
            <a:ext cx="1270000" cy="1898650"/>
          </a:xfrm>
          <a:prstGeom prst="rect">
            <a:avLst/>
          </a:prstGeom>
          <a:noFill/>
          <a:extLst>
            <a:ext uri="{909E8E84-426E-40DD-AFC4-6F175D3DCCD1}">
              <a14:hiddenFill xmlns:a14="http://schemas.microsoft.com/office/drawing/2010/main">
                <a:solidFill>
                  <a:srgbClr val="FFFFFF"/>
                </a:solidFill>
              </a14:hiddenFill>
            </a:ext>
          </a:extLst>
        </p:spPr>
      </p:pic>
      <p:pic>
        <p:nvPicPr>
          <p:cNvPr id="2573317" name="Picture 5" descr="8051 BK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75" y="4035425"/>
            <a:ext cx="1341438" cy="1898650"/>
          </a:xfrm>
          <a:prstGeom prst="rect">
            <a:avLst/>
          </a:prstGeom>
          <a:noFill/>
          <a:extLst>
            <a:ext uri="{909E8E84-426E-40DD-AFC4-6F175D3DCCD1}">
              <a14:hiddenFill xmlns:a14="http://schemas.microsoft.com/office/drawing/2010/main">
                <a:solidFill>
                  <a:srgbClr val="FFFFFF"/>
                </a:solidFill>
              </a14:hiddenFill>
            </a:ext>
          </a:extLst>
        </p:spPr>
      </p:pic>
      <p:pic>
        <p:nvPicPr>
          <p:cNvPr id="2573318" name="Picture 6" descr="8051 BK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850" y="1954213"/>
            <a:ext cx="1438275" cy="1784350"/>
          </a:xfrm>
          <a:prstGeom prst="rect">
            <a:avLst/>
          </a:prstGeom>
          <a:noFill/>
          <a:extLst>
            <a:ext uri="{909E8E84-426E-40DD-AFC4-6F175D3DCCD1}">
              <a14:hiddenFill xmlns:a14="http://schemas.microsoft.com/office/drawing/2010/main">
                <a:solidFill>
                  <a:srgbClr val="FFFFFF"/>
                </a:solidFill>
              </a14:hiddenFill>
            </a:ext>
          </a:extLst>
        </p:spPr>
      </p:pic>
      <p:pic>
        <p:nvPicPr>
          <p:cNvPr id="2573319" name="Picture 7" descr="8051 BK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1313" y="1435100"/>
            <a:ext cx="1963737" cy="2976563"/>
          </a:xfrm>
          <a:prstGeom prst="rect">
            <a:avLst/>
          </a:prstGeom>
          <a:noFill/>
          <a:extLst>
            <a:ext uri="{909E8E84-426E-40DD-AFC4-6F175D3DCCD1}">
              <a14:hiddenFill xmlns:a14="http://schemas.microsoft.com/office/drawing/2010/main">
                <a:solidFill>
                  <a:srgbClr val="FFFFFF"/>
                </a:solidFill>
              </a14:hiddenFill>
            </a:ext>
          </a:extLst>
        </p:spPr>
      </p:pic>
      <p:pic>
        <p:nvPicPr>
          <p:cNvPr id="2573320" name="Picture 8" descr="8051 BK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713" y="3321050"/>
            <a:ext cx="216217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3"/>
          <p:cNvSpPr>
            <a:spLocks noGrp="1"/>
          </p:cNvSpPr>
          <p:nvPr>
            <p:ph type="dt" sz="half" idx="10"/>
          </p:nvPr>
        </p:nvSpPr>
        <p:spPr/>
        <p:txBody>
          <a:bodyPr/>
          <a:lstStyle/>
          <a:p>
            <a:r>
              <a:rPr lang="en-US"/>
              <a:t>BYU CS 345</a:t>
            </a:r>
          </a:p>
        </p:txBody>
      </p:sp>
      <p:sp>
        <p:nvSpPr>
          <p:cNvPr id="81" name="Footer Placeholder 4"/>
          <p:cNvSpPr>
            <a:spLocks noGrp="1"/>
          </p:cNvSpPr>
          <p:nvPr>
            <p:ph type="ftr" sz="quarter" idx="11"/>
          </p:nvPr>
        </p:nvSpPr>
        <p:spPr/>
        <p:txBody>
          <a:bodyPr/>
          <a:lstStyle/>
          <a:p>
            <a:r>
              <a:rPr lang="en-US"/>
              <a:t>Chapter 10 - Multiprocessor and Read-Time Scheduling</a:t>
            </a:r>
          </a:p>
        </p:txBody>
      </p:sp>
      <p:sp>
        <p:nvSpPr>
          <p:cNvPr id="82" name="Slide Number Placeholder 5"/>
          <p:cNvSpPr>
            <a:spLocks noGrp="1"/>
          </p:cNvSpPr>
          <p:nvPr>
            <p:ph type="sldNum" sz="quarter" idx="12"/>
          </p:nvPr>
        </p:nvSpPr>
        <p:spPr/>
        <p:txBody>
          <a:bodyPr/>
          <a:lstStyle/>
          <a:p>
            <a:fld id="{43C0494E-7C90-406B-ACF1-60E85FFE0F89}" type="slidenum">
              <a:rPr lang="en-US"/>
              <a:pPr/>
              <a:t>57</a:t>
            </a:fld>
            <a:endParaRPr lang="en-US"/>
          </a:p>
        </p:txBody>
      </p:sp>
      <p:sp>
        <p:nvSpPr>
          <p:cNvPr id="2575362" name="Rectangle 2"/>
          <p:cNvSpPr>
            <a:spLocks noGrp="1" noChangeArrowheads="1"/>
          </p:cNvSpPr>
          <p:nvPr>
            <p:ph type="title"/>
          </p:nvPr>
        </p:nvSpPr>
        <p:spPr/>
        <p:txBody>
          <a:bodyPr/>
          <a:lstStyle/>
          <a:p>
            <a:r>
              <a:rPr lang="en-US"/>
              <a:t>Lots of RTOS’s</a:t>
            </a:r>
          </a:p>
        </p:txBody>
      </p:sp>
      <p:graphicFrame>
        <p:nvGraphicFramePr>
          <p:cNvPr id="2575441" name="Group 81"/>
          <p:cNvGraphicFramePr>
            <a:graphicFrameLocks noGrp="1"/>
          </p:cNvGraphicFramePr>
          <p:nvPr>
            <p:ph idx="1"/>
          </p:nvPr>
        </p:nvGraphicFramePr>
        <p:xfrm>
          <a:off x="522288" y="1447800"/>
          <a:ext cx="8153400" cy="4937760"/>
        </p:xfrm>
        <a:graphic>
          <a:graphicData uri="http://schemas.openxmlformats.org/drawingml/2006/table">
            <a:tbl>
              <a:tblPr/>
              <a:tblGrid>
                <a:gridCol w="2016125"/>
                <a:gridCol w="2293937"/>
                <a:gridCol w="2608263"/>
                <a:gridCol w="1235075"/>
              </a:tblGrid>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BRM</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LABS/7</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RMX-80, RMX-86</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RTTS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BLMX</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MERT</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RPS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RTUX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BSO/RTOS</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MINI-EXEC</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RSX-11</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 Executive</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MIRAGE</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RSX-15</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RTX-16</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CCP</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MOSS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RTE-I, RTE-II, RTE-III, RTE-IV</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RTX-16</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CTOS</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MROS-68K</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RTE-6/VM</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CTRON</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MSP/7</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RTE-A</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SAX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DES RT</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MSP</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RTEX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SIGMA 7 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DMERT</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MTK-II</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RTMOS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SPHERE</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DSOS</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OS/32-ST and OS/32-MT</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RTM8</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STARPLEX II</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E4</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OS/700</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RTMS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TRON</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EDX</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OS/RT</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USX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EIS-110</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VAXELN</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Executive II</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PDOS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VORTEX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3018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FADOS</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PORTX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VRTX</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GEM</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pSOS</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RTOS-16</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iRMX</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Reduced Core Monitor</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RTOS/360</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ITRON</a:t>
                      </a:r>
                      <a:endParaRPr kumimoji="0" lang="en-US" sz="1200" b="1"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RMS09, RMS68K</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RTR</a:t>
                      </a: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Date Placeholder 1"/>
          <p:cNvSpPr>
            <a:spLocks noGrp="1"/>
          </p:cNvSpPr>
          <p:nvPr>
            <p:ph type="dt" sz="half" idx="10"/>
          </p:nvPr>
        </p:nvSpPr>
        <p:spPr/>
        <p:txBody>
          <a:bodyPr/>
          <a:lstStyle/>
          <a:p>
            <a:r>
              <a:rPr lang="en-US"/>
              <a:t>BYU CS 345</a:t>
            </a:r>
          </a:p>
        </p:txBody>
      </p:sp>
      <p:sp>
        <p:nvSpPr>
          <p:cNvPr id="16" name="Footer Placeholder 2"/>
          <p:cNvSpPr>
            <a:spLocks noGrp="1"/>
          </p:cNvSpPr>
          <p:nvPr>
            <p:ph type="ftr" sz="quarter" idx="11"/>
          </p:nvPr>
        </p:nvSpPr>
        <p:spPr/>
        <p:txBody>
          <a:bodyPr/>
          <a:lstStyle/>
          <a:p>
            <a:r>
              <a:rPr lang="en-US"/>
              <a:t>Chapter 10 - Multiprocessor and Read-Time Scheduling</a:t>
            </a:r>
          </a:p>
        </p:txBody>
      </p:sp>
      <p:sp>
        <p:nvSpPr>
          <p:cNvPr id="17" name="Slide Number Placeholder 3"/>
          <p:cNvSpPr>
            <a:spLocks noGrp="1"/>
          </p:cNvSpPr>
          <p:nvPr>
            <p:ph type="sldNum" sz="quarter" idx="12"/>
          </p:nvPr>
        </p:nvSpPr>
        <p:spPr/>
        <p:txBody>
          <a:bodyPr/>
          <a:lstStyle/>
          <a:p>
            <a:fld id="{ACFE38BC-4842-4E5E-BC6F-1080B7BAD85E}" type="slidenum">
              <a:rPr lang="en-US"/>
              <a:pPr/>
              <a:t>6</a:t>
            </a:fld>
            <a:endParaRPr lang="en-US"/>
          </a:p>
        </p:txBody>
      </p:sp>
      <p:sp>
        <p:nvSpPr>
          <p:cNvPr id="2609154" name="Rectangle 4"/>
          <p:cNvSpPr>
            <a:spLocks noGrp="1" noChangeArrowheads="1"/>
          </p:cNvSpPr>
          <p:nvPr>
            <p:ph type="title" idx="4294967295"/>
          </p:nvPr>
        </p:nvSpPr>
        <p:spPr>
          <a:xfrm>
            <a:off x="1150938" y="366713"/>
            <a:ext cx="7793037" cy="693737"/>
          </a:xfrm>
          <a:noFill/>
        </p:spPr>
        <p:txBody>
          <a:bodyPr lIns="90488" tIns="44450" rIns="90488" bIns="44450" anchor="ctr"/>
          <a:lstStyle/>
          <a:p>
            <a:r>
              <a:rPr lang="en-US"/>
              <a:t>Coarse Parallelism</a:t>
            </a:r>
          </a:p>
        </p:txBody>
      </p:sp>
      <p:sp>
        <p:nvSpPr>
          <p:cNvPr id="919557" name="Rectangle 5"/>
          <p:cNvSpPr>
            <a:spLocks noGrp="1" noChangeArrowheads="1"/>
          </p:cNvSpPr>
          <p:nvPr>
            <p:ph type="body" idx="4294967295"/>
          </p:nvPr>
        </p:nvSpPr>
        <p:spPr>
          <a:xfrm>
            <a:off x="406400" y="1304925"/>
            <a:ext cx="8509000" cy="2790825"/>
          </a:xfrm>
          <a:noFill/>
        </p:spPr>
        <p:txBody>
          <a:bodyPr lIns="90488" tIns="44450" rIns="90488" bIns="44450"/>
          <a:lstStyle/>
          <a:p>
            <a:r>
              <a:rPr lang="en-US"/>
              <a:t>Similar to running many processes on one processor except it is spread to more processors.</a:t>
            </a:r>
          </a:p>
          <a:p>
            <a:pPr lvl="1"/>
            <a:r>
              <a:rPr lang="en-US"/>
              <a:t>true concurrency</a:t>
            </a:r>
          </a:p>
          <a:p>
            <a:pPr lvl="1">
              <a:spcBef>
                <a:spcPct val="0"/>
              </a:spcBef>
            </a:pPr>
            <a:r>
              <a:rPr lang="en-US"/>
              <a:t>synchronization</a:t>
            </a:r>
          </a:p>
          <a:p>
            <a:r>
              <a:rPr lang="en-US"/>
              <a:t>Multiprocessing.</a:t>
            </a:r>
          </a:p>
        </p:txBody>
      </p:sp>
      <p:grpSp>
        <p:nvGrpSpPr>
          <p:cNvPr id="2609156" name="Group 6"/>
          <p:cNvGrpSpPr>
            <a:grpSpLocks/>
          </p:cNvGrpSpPr>
          <p:nvPr/>
        </p:nvGrpSpPr>
        <p:grpSpPr bwMode="auto">
          <a:xfrm>
            <a:off x="1781175" y="4495800"/>
            <a:ext cx="4953000" cy="1546225"/>
            <a:chOff x="1122" y="2832"/>
            <a:chExt cx="3120" cy="974"/>
          </a:xfrm>
        </p:grpSpPr>
        <p:sp>
          <p:nvSpPr>
            <p:cNvPr id="2609157" name="Rectangle 7"/>
            <p:cNvSpPr>
              <a:spLocks noChangeArrowheads="1"/>
            </p:cNvSpPr>
            <p:nvPr/>
          </p:nvSpPr>
          <p:spPr bwMode="auto">
            <a:xfrm>
              <a:off x="1122" y="3457"/>
              <a:ext cx="3120" cy="349"/>
            </a:xfrm>
            <a:prstGeom prst="rect">
              <a:avLst/>
            </a:prstGeom>
            <a:solidFill>
              <a:schemeClr val="folHlink"/>
            </a:solidFill>
            <a:ln w="9525">
              <a:solidFill>
                <a:schemeClr val="tx1"/>
              </a:solidFill>
              <a:miter lim="800000"/>
              <a:headEnd/>
              <a:tailEnd/>
            </a:ln>
          </p:spPr>
          <p:txBody>
            <a:bodyPr wrap="none" anchor="ctr"/>
            <a:lstStyle/>
            <a:p>
              <a:pPr algn="ctr" eaLnBrk="0" hangingPunct="0"/>
              <a:endParaRPr lang="en-US" sz="1000">
                <a:latin typeface="Times New Roman" pitchFamily="18" charset="0"/>
              </a:endParaRPr>
            </a:p>
            <a:p>
              <a:pPr algn="ctr" eaLnBrk="0" hangingPunct="0"/>
              <a:r>
                <a:rPr lang="en-US" sz="2000">
                  <a:latin typeface="Times New Roman" pitchFamily="18" charset="0"/>
                </a:rPr>
                <a:t>Memory</a:t>
              </a:r>
            </a:p>
          </p:txBody>
        </p:sp>
        <p:sp>
          <p:nvSpPr>
            <p:cNvPr id="2609158" name="Oval 8"/>
            <p:cNvSpPr>
              <a:spLocks noChangeArrowheads="1"/>
            </p:cNvSpPr>
            <p:nvPr/>
          </p:nvSpPr>
          <p:spPr bwMode="auto">
            <a:xfrm>
              <a:off x="133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0</a:t>
              </a:r>
            </a:p>
          </p:txBody>
        </p:sp>
        <p:sp>
          <p:nvSpPr>
            <p:cNvPr id="2609159" name="AutoShape 9"/>
            <p:cNvSpPr>
              <a:spLocks noChangeArrowheads="1"/>
            </p:cNvSpPr>
            <p:nvPr/>
          </p:nvSpPr>
          <p:spPr bwMode="auto">
            <a:xfrm rot="-2852551">
              <a:off x="1744"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9160" name="Oval 10"/>
            <p:cNvSpPr>
              <a:spLocks noChangeArrowheads="1"/>
            </p:cNvSpPr>
            <p:nvPr/>
          </p:nvSpPr>
          <p:spPr bwMode="auto">
            <a:xfrm>
              <a:off x="2106"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1</a:t>
              </a:r>
            </a:p>
          </p:txBody>
        </p:sp>
        <p:sp>
          <p:nvSpPr>
            <p:cNvPr id="2609161" name="AutoShape 11"/>
            <p:cNvSpPr>
              <a:spLocks noChangeArrowheads="1"/>
            </p:cNvSpPr>
            <p:nvPr/>
          </p:nvSpPr>
          <p:spPr bwMode="auto">
            <a:xfrm>
              <a:off x="2146" y="3177"/>
              <a:ext cx="249" cy="346"/>
            </a:xfrm>
            <a:prstGeom prst="upDownArrow">
              <a:avLst>
                <a:gd name="adj1" fmla="val 50000"/>
                <a:gd name="adj2" fmla="val 2779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9162" name="Oval 12"/>
            <p:cNvSpPr>
              <a:spLocks noChangeArrowheads="1"/>
            </p:cNvSpPr>
            <p:nvPr/>
          </p:nvSpPr>
          <p:spPr bwMode="auto">
            <a:xfrm>
              <a:off x="2894"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2</a:t>
              </a:r>
            </a:p>
          </p:txBody>
        </p:sp>
        <p:sp>
          <p:nvSpPr>
            <p:cNvPr id="2609163" name="Oval 13"/>
            <p:cNvSpPr>
              <a:spLocks noChangeArrowheads="1"/>
            </p:cNvSpPr>
            <p:nvPr/>
          </p:nvSpPr>
          <p:spPr bwMode="auto">
            <a:xfrm>
              <a:off x="364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3</a:t>
              </a:r>
            </a:p>
          </p:txBody>
        </p:sp>
        <p:sp>
          <p:nvSpPr>
            <p:cNvPr id="2609164" name="AutoShape 14"/>
            <p:cNvSpPr>
              <a:spLocks noChangeArrowheads="1"/>
            </p:cNvSpPr>
            <p:nvPr/>
          </p:nvSpPr>
          <p:spPr bwMode="auto">
            <a:xfrm>
              <a:off x="3686" y="3177"/>
              <a:ext cx="249" cy="345"/>
            </a:xfrm>
            <a:prstGeom prst="upDownArrow">
              <a:avLst>
                <a:gd name="adj1" fmla="val 50000"/>
                <a:gd name="adj2" fmla="val 2771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09165" name="AutoShape 15"/>
            <p:cNvSpPr>
              <a:spLocks noChangeArrowheads="1"/>
            </p:cNvSpPr>
            <p:nvPr/>
          </p:nvSpPr>
          <p:spPr bwMode="auto">
            <a:xfrm rot="2852551" flipH="1">
              <a:off x="2560"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sp>
        <p:nvSpPr>
          <p:cNvPr id="2609166" name="Rectangle 16"/>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9557">
                                            <p:txEl>
                                              <p:pRg st="0" end="0"/>
                                            </p:txEl>
                                          </p:spTgt>
                                        </p:tgtEl>
                                        <p:attrNameLst>
                                          <p:attrName>style.visibility</p:attrName>
                                        </p:attrNameLst>
                                      </p:cBhvr>
                                      <p:to>
                                        <p:strVal val="visible"/>
                                      </p:to>
                                    </p:set>
                                    <p:animEffect transition="in" filter="wipe(left)">
                                      <p:cBhvr>
                                        <p:cTn id="7" dur="500"/>
                                        <p:tgtEl>
                                          <p:spTgt spid="91955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9557">
                                            <p:txEl>
                                              <p:pRg st="1" end="1"/>
                                            </p:txEl>
                                          </p:spTgt>
                                        </p:tgtEl>
                                        <p:attrNameLst>
                                          <p:attrName>style.visibility</p:attrName>
                                        </p:attrNameLst>
                                      </p:cBhvr>
                                      <p:to>
                                        <p:strVal val="visible"/>
                                      </p:to>
                                    </p:set>
                                    <p:animEffect transition="in" filter="wipe(left)">
                                      <p:cBhvr>
                                        <p:cTn id="10" dur="500"/>
                                        <p:tgtEl>
                                          <p:spTgt spid="91955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19557">
                                            <p:txEl>
                                              <p:pRg st="2" end="2"/>
                                            </p:txEl>
                                          </p:spTgt>
                                        </p:tgtEl>
                                        <p:attrNameLst>
                                          <p:attrName>style.visibility</p:attrName>
                                        </p:attrNameLst>
                                      </p:cBhvr>
                                      <p:to>
                                        <p:strVal val="visible"/>
                                      </p:to>
                                    </p:set>
                                    <p:animEffect transition="in" filter="wipe(left)">
                                      <p:cBhvr>
                                        <p:cTn id="13" dur="500"/>
                                        <p:tgtEl>
                                          <p:spTgt spid="91955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19557">
                                            <p:txEl>
                                              <p:pRg st="3" end="3"/>
                                            </p:txEl>
                                          </p:spTgt>
                                        </p:tgtEl>
                                        <p:attrNameLst>
                                          <p:attrName>style.visibility</p:attrName>
                                        </p:attrNameLst>
                                      </p:cBhvr>
                                      <p:to>
                                        <p:strVal val="visible"/>
                                      </p:to>
                                    </p:set>
                                    <p:animEffect transition="in" filter="wipe(left)">
                                      <p:cBhvr>
                                        <p:cTn id="18" dur="500"/>
                                        <p:tgtEl>
                                          <p:spTgt spid="919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Date Placeholder 1"/>
          <p:cNvSpPr>
            <a:spLocks noGrp="1"/>
          </p:cNvSpPr>
          <p:nvPr>
            <p:ph type="dt" sz="half" idx="10"/>
          </p:nvPr>
        </p:nvSpPr>
        <p:spPr/>
        <p:txBody>
          <a:bodyPr/>
          <a:lstStyle/>
          <a:p>
            <a:r>
              <a:rPr lang="en-US"/>
              <a:t>BYU CS 345</a:t>
            </a:r>
          </a:p>
        </p:txBody>
      </p:sp>
      <p:sp>
        <p:nvSpPr>
          <p:cNvPr id="16" name="Footer Placeholder 2"/>
          <p:cNvSpPr>
            <a:spLocks noGrp="1"/>
          </p:cNvSpPr>
          <p:nvPr>
            <p:ph type="ftr" sz="quarter" idx="11"/>
          </p:nvPr>
        </p:nvSpPr>
        <p:spPr/>
        <p:txBody>
          <a:bodyPr/>
          <a:lstStyle/>
          <a:p>
            <a:r>
              <a:rPr lang="en-US"/>
              <a:t>Chapter 10 - Multiprocessor and Read-Time Scheduling</a:t>
            </a:r>
          </a:p>
        </p:txBody>
      </p:sp>
      <p:sp>
        <p:nvSpPr>
          <p:cNvPr id="17" name="Slide Number Placeholder 3"/>
          <p:cNvSpPr>
            <a:spLocks noGrp="1"/>
          </p:cNvSpPr>
          <p:nvPr>
            <p:ph type="sldNum" sz="quarter" idx="12"/>
          </p:nvPr>
        </p:nvSpPr>
        <p:spPr/>
        <p:txBody>
          <a:bodyPr/>
          <a:lstStyle/>
          <a:p>
            <a:fld id="{E5C3F479-D577-44E1-9A43-DBDD379EA149}" type="slidenum">
              <a:rPr lang="en-US"/>
              <a:pPr/>
              <a:t>7</a:t>
            </a:fld>
            <a:endParaRPr lang="en-US"/>
          </a:p>
        </p:txBody>
      </p:sp>
      <p:sp>
        <p:nvSpPr>
          <p:cNvPr id="2610178" name="Rectangle 1041"/>
          <p:cNvSpPr>
            <a:spLocks noGrp="1" noChangeArrowheads="1"/>
          </p:cNvSpPr>
          <p:nvPr>
            <p:ph type="title" idx="4294967295"/>
          </p:nvPr>
        </p:nvSpPr>
        <p:spPr>
          <a:xfrm>
            <a:off x="1150938" y="377825"/>
            <a:ext cx="7793037" cy="682625"/>
          </a:xfrm>
          <a:noFill/>
        </p:spPr>
        <p:txBody>
          <a:bodyPr lIns="90488" tIns="44450" rIns="90488" bIns="44450" anchor="ctr"/>
          <a:lstStyle/>
          <a:p>
            <a:r>
              <a:rPr lang="en-US"/>
              <a:t>Medium Parallelism</a:t>
            </a:r>
          </a:p>
        </p:txBody>
      </p:sp>
      <p:sp>
        <p:nvSpPr>
          <p:cNvPr id="920594" name="Rectangle 1042"/>
          <p:cNvSpPr>
            <a:spLocks noGrp="1" noChangeArrowheads="1"/>
          </p:cNvSpPr>
          <p:nvPr>
            <p:ph type="body" idx="4294967295"/>
          </p:nvPr>
        </p:nvSpPr>
        <p:spPr>
          <a:xfrm>
            <a:off x="457200" y="1416050"/>
            <a:ext cx="8340725" cy="2686050"/>
          </a:xfrm>
          <a:noFill/>
        </p:spPr>
        <p:txBody>
          <a:bodyPr lIns="90488" tIns="44450" rIns="90488" bIns="44450"/>
          <a:lstStyle/>
          <a:p>
            <a:r>
              <a:rPr lang="en-US"/>
              <a:t>Parallel processing or multitasking within a single application.</a:t>
            </a:r>
          </a:p>
          <a:p>
            <a:r>
              <a:rPr lang="en-US"/>
              <a:t>Single application is a collection of threads.</a:t>
            </a:r>
          </a:p>
          <a:p>
            <a:r>
              <a:rPr lang="en-US"/>
              <a:t>Threads usually interact frequently.</a:t>
            </a:r>
          </a:p>
        </p:txBody>
      </p:sp>
      <p:grpSp>
        <p:nvGrpSpPr>
          <p:cNvPr id="2610180" name="Group 1043"/>
          <p:cNvGrpSpPr>
            <a:grpSpLocks/>
          </p:cNvGrpSpPr>
          <p:nvPr/>
        </p:nvGrpSpPr>
        <p:grpSpPr bwMode="auto">
          <a:xfrm>
            <a:off x="1781175" y="4495800"/>
            <a:ext cx="4953000" cy="1546225"/>
            <a:chOff x="1122" y="2832"/>
            <a:chExt cx="3120" cy="974"/>
          </a:xfrm>
        </p:grpSpPr>
        <p:sp>
          <p:nvSpPr>
            <p:cNvPr id="2610181" name="Rectangle 1044"/>
            <p:cNvSpPr>
              <a:spLocks noChangeArrowheads="1"/>
            </p:cNvSpPr>
            <p:nvPr/>
          </p:nvSpPr>
          <p:spPr bwMode="auto">
            <a:xfrm>
              <a:off x="1122" y="3457"/>
              <a:ext cx="3120" cy="349"/>
            </a:xfrm>
            <a:prstGeom prst="rect">
              <a:avLst/>
            </a:prstGeom>
            <a:solidFill>
              <a:schemeClr val="folHlink"/>
            </a:solidFill>
            <a:ln w="9525">
              <a:solidFill>
                <a:schemeClr val="tx1"/>
              </a:solidFill>
              <a:miter lim="800000"/>
              <a:headEnd/>
              <a:tailEnd/>
            </a:ln>
          </p:spPr>
          <p:txBody>
            <a:bodyPr wrap="none" anchor="ctr"/>
            <a:lstStyle/>
            <a:p>
              <a:pPr algn="ctr" eaLnBrk="0" hangingPunct="0"/>
              <a:endParaRPr lang="en-US" sz="1000">
                <a:latin typeface="Times New Roman" pitchFamily="18" charset="0"/>
              </a:endParaRPr>
            </a:p>
            <a:p>
              <a:pPr algn="ctr" eaLnBrk="0" hangingPunct="0"/>
              <a:r>
                <a:rPr lang="en-US" sz="2000">
                  <a:latin typeface="Times New Roman" pitchFamily="18" charset="0"/>
                </a:rPr>
                <a:t>Memory</a:t>
              </a:r>
            </a:p>
          </p:txBody>
        </p:sp>
        <p:sp>
          <p:nvSpPr>
            <p:cNvPr id="2610182" name="Oval 1045"/>
            <p:cNvSpPr>
              <a:spLocks noChangeArrowheads="1"/>
            </p:cNvSpPr>
            <p:nvPr/>
          </p:nvSpPr>
          <p:spPr bwMode="auto">
            <a:xfrm>
              <a:off x="133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0</a:t>
              </a:r>
            </a:p>
          </p:txBody>
        </p:sp>
        <p:sp>
          <p:nvSpPr>
            <p:cNvPr id="2610183" name="AutoShape 1046"/>
            <p:cNvSpPr>
              <a:spLocks noChangeArrowheads="1"/>
            </p:cNvSpPr>
            <p:nvPr/>
          </p:nvSpPr>
          <p:spPr bwMode="auto">
            <a:xfrm rot="-2852551">
              <a:off x="1744"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0184" name="Oval 1047"/>
            <p:cNvSpPr>
              <a:spLocks noChangeArrowheads="1"/>
            </p:cNvSpPr>
            <p:nvPr/>
          </p:nvSpPr>
          <p:spPr bwMode="auto">
            <a:xfrm>
              <a:off x="2106"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1</a:t>
              </a:r>
            </a:p>
          </p:txBody>
        </p:sp>
        <p:sp>
          <p:nvSpPr>
            <p:cNvPr id="2610185" name="AutoShape 1048"/>
            <p:cNvSpPr>
              <a:spLocks noChangeArrowheads="1"/>
            </p:cNvSpPr>
            <p:nvPr/>
          </p:nvSpPr>
          <p:spPr bwMode="auto">
            <a:xfrm>
              <a:off x="2146" y="3177"/>
              <a:ext cx="249" cy="346"/>
            </a:xfrm>
            <a:prstGeom prst="upDownArrow">
              <a:avLst>
                <a:gd name="adj1" fmla="val 50000"/>
                <a:gd name="adj2" fmla="val 2779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0186" name="Oval 1049"/>
            <p:cNvSpPr>
              <a:spLocks noChangeArrowheads="1"/>
            </p:cNvSpPr>
            <p:nvPr/>
          </p:nvSpPr>
          <p:spPr bwMode="auto">
            <a:xfrm>
              <a:off x="2894"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2</a:t>
              </a:r>
            </a:p>
          </p:txBody>
        </p:sp>
        <p:sp>
          <p:nvSpPr>
            <p:cNvPr id="2610187" name="Oval 1050"/>
            <p:cNvSpPr>
              <a:spLocks noChangeArrowheads="1"/>
            </p:cNvSpPr>
            <p:nvPr/>
          </p:nvSpPr>
          <p:spPr bwMode="auto">
            <a:xfrm>
              <a:off x="364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3</a:t>
              </a:r>
            </a:p>
          </p:txBody>
        </p:sp>
        <p:sp>
          <p:nvSpPr>
            <p:cNvPr id="2610188" name="AutoShape 1051"/>
            <p:cNvSpPr>
              <a:spLocks noChangeArrowheads="1"/>
            </p:cNvSpPr>
            <p:nvPr/>
          </p:nvSpPr>
          <p:spPr bwMode="auto">
            <a:xfrm>
              <a:off x="3686" y="3177"/>
              <a:ext cx="249" cy="345"/>
            </a:xfrm>
            <a:prstGeom prst="upDownArrow">
              <a:avLst>
                <a:gd name="adj1" fmla="val 50000"/>
                <a:gd name="adj2" fmla="val 2771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0189" name="AutoShape 1052"/>
            <p:cNvSpPr>
              <a:spLocks noChangeArrowheads="1"/>
            </p:cNvSpPr>
            <p:nvPr/>
          </p:nvSpPr>
          <p:spPr bwMode="auto">
            <a:xfrm rot="2852551" flipH="1">
              <a:off x="2560"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sp>
        <p:nvSpPr>
          <p:cNvPr id="2610190" name="Rectangle 1053"/>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0594">
                                            <p:txEl>
                                              <p:pRg st="0" end="0"/>
                                            </p:txEl>
                                          </p:spTgt>
                                        </p:tgtEl>
                                        <p:attrNameLst>
                                          <p:attrName>style.visibility</p:attrName>
                                        </p:attrNameLst>
                                      </p:cBhvr>
                                      <p:to>
                                        <p:strVal val="visible"/>
                                      </p:to>
                                    </p:set>
                                    <p:animEffect transition="in" filter="wipe(left)">
                                      <p:cBhvr>
                                        <p:cTn id="7" dur="500"/>
                                        <p:tgtEl>
                                          <p:spTgt spid="92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0594">
                                            <p:txEl>
                                              <p:pRg st="1" end="1"/>
                                            </p:txEl>
                                          </p:spTgt>
                                        </p:tgtEl>
                                        <p:attrNameLst>
                                          <p:attrName>style.visibility</p:attrName>
                                        </p:attrNameLst>
                                      </p:cBhvr>
                                      <p:to>
                                        <p:strVal val="visible"/>
                                      </p:to>
                                    </p:set>
                                    <p:animEffect transition="in" filter="wipe(left)">
                                      <p:cBhvr>
                                        <p:cTn id="12" dur="500"/>
                                        <p:tgtEl>
                                          <p:spTgt spid="92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0594">
                                            <p:txEl>
                                              <p:pRg st="2" end="2"/>
                                            </p:txEl>
                                          </p:spTgt>
                                        </p:tgtEl>
                                        <p:attrNameLst>
                                          <p:attrName>style.visibility</p:attrName>
                                        </p:attrNameLst>
                                      </p:cBhvr>
                                      <p:to>
                                        <p:strVal val="visible"/>
                                      </p:to>
                                    </p:set>
                                    <p:animEffect transition="in" filter="wipe(left)">
                                      <p:cBhvr>
                                        <p:cTn id="17" dur="500"/>
                                        <p:tgtEl>
                                          <p:spTgt spid="920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9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Date Placeholder 1"/>
          <p:cNvSpPr>
            <a:spLocks noGrp="1"/>
          </p:cNvSpPr>
          <p:nvPr>
            <p:ph type="dt" sz="half" idx="10"/>
          </p:nvPr>
        </p:nvSpPr>
        <p:spPr/>
        <p:txBody>
          <a:bodyPr/>
          <a:lstStyle/>
          <a:p>
            <a:r>
              <a:rPr lang="en-US"/>
              <a:t>BYU CS 345</a:t>
            </a:r>
          </a:p>
        </p:txBody>
      </p:sp>
      <p:sp>
        <p:nvSpPr>
          <p:cNvPr id="16" name="Footer Placeholder 2"/>
          <p:cNvSpPr>
            <a:spLocks noGrp="1"/>
          </p:cNvSpPr>
          <p:nvPr>
            <p:ph type="ftr" sz="quarter" idx="11"/>
          </p:nvPr>
        </p:nvSpPr>
        <p:spPr/>
        <p:txBody>
          <a:bodyPr/>
          <a:lstStyle/>
          <a:p>
            <a:r>
              <a:rPr lang="en-US"/>
              <a:t>Chapter 10 - Multiprocessor and Read-Time Scheduling</a:t>
            </a:r>
          </a:p>
        </p:txBody>
      </p:sp>
      <p:sp>
        <p:nvSpPr>
          <p:cNvPr id="17" name="Slide Number Placeholder 3"/>
          <p:cNvSpPr>
            <a:spLocks noGrp="1"/>
          </p:cNvSpPr>
          <p:nvPr>
            <p:ph type="sldNum" sz="quarter" idx="12"/>
          </p:nvPr>
        </p:nvSpPr>
        <p:spPr/>
        <p:txBody>
          <a:bodyPr/>
          <a:lstStyle/>
          <a:p>
            <a:fld id="{7B412AE7-ECCF-48DD-9D43-8A81DE8D335D}" type="slidenum">
              <a:rPr lang="en-US"/>
              <a:pPr/>
              <a:t>8</a:t>
            </a:fld>
            <a:endParaRPr lang="en-US"/>
          </a:p>
        </p:txBody>
      </p:sp>
      <p:sp>
        <p:nvSpPr>
          <p:cNvPr id="2611202" name="Rectangle 4"/>
          <p:cNvSpPr>
            <a:spLocks noGrp="1" noChangeArrowheads="1"/>
          </p:cNvSpPr>
          <p:nvPr>
            <p:ph type="title" idx="4294967295"/>
          </p:nvPr>
        </p:nvSpPr>
        <p:spPr>
          <a:xfrm>
            <a:off x="1150938" y="377825"/>
            <a:ext cx="7793037" cy="682625"/>
          </a:xfrm>
          <a:noFill/>
        </p:spPr>
        <p:txBody>
          <a:bodyPr lIns="90488" tIns="44450" rIns="90488" bIns="44450" anchor="ctr"/>
          <a:lstStyle/>
          <a:p>
            <a:r>
              <a:rPr lang="en-US"/>
              <a:t>Fine-Grained Parallelism</a:t>
            </a:r>
          </a:p>
        </p:txBody>
      </p:sp>
      <p:sp>
        <p:nvSpPr>
          <p:cNvPr id="921605" name="Rectangle 5"/>
          <p:cNvSpPr>
            <a:spLocks noGrp="1" noChangeArrowheads="1"/>
          </p:cNvSpPr>
          <p:nvPr>
            <p:ph type="body" idx="4294967295"/>
          </p:nvPr>
        </p:nvSpPr>
        <p:spPr>
          <a:xfrm>
            <a:off x="457200" y="1416050"/>
            <a:ext cx="8340725" cy="1604963"/>
          </a:xfrm>
          <a:noFill/>
        </p:spPr>
        <p:txBody>
          <a:bodyPr lIns="90488" tIns="44450" rIns="90488" bIns="44450"/>
          <a:lstStyle/>
          <a:p>
            <a:r>
              <a:rPr lang="en-US" sz="2800"/>
              <a:t>Much more complex use of parallelism than is found in the use of threads.</a:t>
            </a:r>
          </a:p>
          <a:p>
            <a:r>
              <a:rPr lang="en-US" sz="2800"/>
              <a:t>Very specialized and fragmented approaches.</a:t>
            </a:r>
          </a:p>
        </p:txBody>
      </p:sp>
      <p:grpSp>
        <p:nvGrpSpPr>
          <p:cNvPr id="2611204" name="Group 6"/>
          <p:cNvGrpSpPr>
            <a:grpSpLocks/>
          </p:cNvGrpSpPr>
          <p:nvPr/>
        </p:nvGrpSpPr>
        <p:grpSpPr bwMode="auto">
          <a:xfrm>
            <a:off x="1781175" y="4495800"/>
            <a:ext cx="4953000" cy="1546225"/>
            <a:chOff x="1122" y="2832"/>
            <a:chExt cx="3120" cy="974"/>
          </a:xfrm>
        </p:grpSpPr>
        <p:sp>
          <p:nvSpPr>
            <p:cNvPr id="2611205" name="Rectangle 7"/>
            <p:cNvSpPr>
              <a:spLocks noChangeArrowheads="1"/>
            </p:cNvSpPr>
            <p:nvPr/>
          </p:nvSpPr>
          <p:spPr bwMode="auto">
            <a:xfrm>
              <a:off x="1122" y="3457"/>
              <a:ext cx="3120" cy="349"/>
            </a:xfrm>
            <a:prstGeom prst="rect">
              <a:avLst/>
            </a:prstGeom>
            <a:solidFill>
              <a:schemeClr val="folHlink"/>
            </a:solidFill>
            <a:ln w="9525">
              <a:solidFill>
                <a:schemeClr val="tx1"/>
              </a:solidFill>
              <a:miter lim="800000"/>
              <a:headEnd/>
              <a:tailEnd/>
            </a:ln>
          </p:spPr>
          <p:txBody>
            <a:bodyPr wrap="none" anchor="ctr"/>
            <a:lstStyle/>
            <a:p>
              <a:pPr algn="ctr" eaLnBrk="0" hangingPunct="0"/>
              <a:endParaRPr lang="en-US" sz="1000">
                <a:latin typeface="Times New Roman" pitchFamily="18" charset="0"/>
              </a:endParaRPr>
            </a:p>
            <a:p>
              <a:pPr algn="ctr" eaLnBrk="0" hangingPunct="0"/>
              <a:r>
                <a:rPr lang="en-US" sz="2000">
                  <a:latin typeface="Times New Roman" pitchFamily="18" charset="0"/>
                </a:rPr>
                <a:t>Memory</a:t>
              </a:r>
            </a:p>
          </p:txBody>
        </p:sp>
        <p:sp>
          <p:nvSpPr>
            <p:cNvPr id="2611206" name="Oval 8"/>
            <p:cNvSpPr>
              <a:spLocks noChangeArrowheads="1"/>
            </p:cNvSpPr>
            <p:nvPr/>
          </p:nvSpPr>
          <p:spPr bwMode="auto">
            <a:xfrm>
              <a:off x="133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0</a:t>
              </a:r>
            </a:p>
          </p:txBody>
        </p:sp>
        <p:sp>
          <p:nvSpPr>
            <p:cNvPr id="2611207" name="AutoShape 9"/>
            <p:cNvSpPr>
              <a:spLocks noChangeArrowheads="1"/>
            </p:cNvSpPr>
            <p:nvPr/>
          </p:nvSpPr>
          <p:spPr bwMode="auto">
            <a:xfrm rot="-2852551">
              <a:off x="1744"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1208" name="Oval 10"/>
            <p:cNvSpPr>
              <a:spLocks noChangeArrowheads="1"/>
            </p:cNvSpPr>
            <p:nvPr/>
          </p:nvSpPr>
          <p:spPr bwMode="auto">
            <a:xfrm>
              <a:off x="2106"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1</a:t>
              </a:r>
            </a:p>
          </p:txBody>
        </p:sp>
        <p:sp>
          <p:nvSpPr>
            <p:cNvPr id="2611209" name="AutoShape 11"/>
            <p:cNvSpPr>
              <a:spLocks noChangeArrowheads="1"/>
            </p:cNvSpPr>
            <p:nvPr/>
          </p:nvSpPr>
          <p:spPr bwMode="auto">
            <a:xfrm>
              <a:off x="2146" y="3177"/>
              <a:ext cx="249" cy="346"/>
            </a:xfrm>
            <a:prstGeom prst="upDownArrow">
              <a:avLst>
                <a:gd name="adj1" fmla="val 50000"/>
                <a:gd name="adj2" fmla="val 2779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1210" name="Oval 12"/>
            <p:cNvSpPr>
              <a:spLocks noChangeArrowheads="1"/>
            </p:cNvSpPr>
            <p:nvPr/>
          </p:nvSpPr>
          <p:spPr bwMode="auto">
            <a:xfrm>
              <a:off x="2894"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2</a:t>
              </a:r>
            </a:p>
          </p:txBody>
        </p:sp>
        <p:sp>
          <p:nvSpPr>
            <p:cNvPr id="2611211" name="Oval 13"/>
            <p:cNvSpPr>
              <a:spLocks noChangeArrowheads="1"/>
            </p:cNvSpPr>
            <p:nvPr/>
          </p:nvSpPr>
          <p:spPr bwMode="auto">
            <a:xfrm>
              <a:off x="3640" y="2832"/>
              <a:ext cx="336" cy="336"/>
            </a:xfrm>
            <a:prstGeom prst="ellipse">
              <a:avLst/>
            </a:prstGeom>
            <a:solidFill>
              <a:schemeClr val="folHlink"/>
            </a:solidFill>
            <a:ln w="9525">
              <a:solidFill>
                <a:schemeClr val="tx1"/>
              </a:solidFill>
              <a:round/>
              <a:headEnd/>
              <a:tailEnd/>
            </a:ln>
          </p:spPr>
          <p:txBody>
            <a:bodyPr wrap="none" anchor="ctr"/>
            <a:lstStyle/>
            <a:p>
              <a:pPr algn="ctr" eaLnBrk="0" hangingPunct="0"/>
              <a:r>
                <a:rPr lang="en-US">
                  <a:latin typeface="Times New Roman" pitchFamily="18" charset="0"/>
                </a:rPr>
                <a:t>P</a:t>
              </a:r>
              <a:r>
                <a:rPr lang="en-US" baseline="-25000">
                  <a:latin typeface="Times New Roman" pitchFamily="18" charset="0"/>
                </a:rPr>
                <a:t>3</a:t>
              </a:r>
            </a:p>
          </p:txBody>
        </p:sp>
        <p:sp>
          <p:nvSpPr>
            <p:cNvPr id="2611212" name="AutoShape 14"/>
            <p:cNvSpPr>
              <a:spLocks noChangeArrowheads="1"/>
            </p:cNvSpPr>
            <p:nvPr/>
          </p:nvSpPr>
          <p:spPr bwMode="auto">
            <a:xfrm>
              <a:off x="3686" y="3177"/>
              <a:ext cx="249" cy="345"/>
            </a:xfrm>
            <a:prstGeom prst="upDownArrow">
              <a:avLst>
                <a:gd name="adj1" fmla="val 50000"/>
                <a:gd name="adj2" fmla="val 27711"/>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sp>
          <p:nvSpPr>
            <p:cNvPr id="2611213" name="AutoShape 15"/>
            <p:cNvSpPr>
              <a:spLocks noChangeArrowheads="1"/>
            </p:cNvSpPr>
            <p:nvPr/>
          </p:nvSpPr>
          <p:spPr bwMode="auto">
            <a:xfrm rot="2852551" flipH="1">
              <a:off x="2560" y="3000"/>
              <a:ext cx="249" cy="702"/>
            </a:xfrm>
            <a:prstGeom prst="upDownArrow">
              <a:avLst>
                <a:gd name="adj1" fmla="val 50000"/>
                <a:gd name="adj2" fmla="val 56386"/>
              </a:avLst>
            </a:prstGeom>
            <a:solidFill>
              <a:schemeClr val="accent1"/>
            </a:solidFill>
            <a:ln w="9525">
              <a:solidFill>
                <a:schemeClr val="tx1"/>
              </a:solidFill>
              <a:miter lim="800000"/>
              <a:headEnd/>
              <a:tailEnd/>
            </a:ln>
          </p:spPr>
          <p:txBody>
            <a:bodyPr wrap="none" anchor="ctr"/>
            <a:lstStyle/>
            <a:p>
              <a:pPr algn="ctr" eaLnBrk="0" hangingPunct="0"/>
              <a:endParaRPr lang="en-US" sz="1800">
                <a:latin typeface="Times New Roman" pitchFamily="18" charset="0"/>
              </a:endParaRPr>
            </a:p>
          </p:txBody>
        </p:sp>
      </p:grpSp>
      <p:sp>
        <p:nvSpPr>
          <p:cNvPr id="2611214" name="Rectangle 16"/>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05">
                                            <p:txEl>
                                              <p:pRg st="0" end="0"/>
                                            </p:txEl>
                                          </p:spTgt>
                                        </p:tgtEl>
                                        <p:attrNameLst>
                                          <p:attrName>style.visibility</p:attrName>
                                        </p:attrNameLst>
                                      </p:cBhvr>
                                      <p:to>
                                        <p:strVal val="visible"/>
                                      </p:to>
                                    </p:set>
                                    <p:animEffect transition="in" filter="wipe(left)">
                                      <p:cBhvr>
                                        <p:cTn id="7" dur="500"/>
                                        <p:tgtEl>
                                          <p:spTgt spid="921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05">
                                            <p:txEl>
                                              <p:pRg st="1" end="1"/>
                                            </p:txEl>
                                          </p:spTgt>
                                        </p:tgtEl>
                                        <p:attrNameLst>
                                          <p:attrName>style.visibility</p:attrName>
                                        </p:attrNameLst>
                                      </p:cBhvr>
                                      <p:to>
                                        <p:strVal val="visible"/>
                                      </p:to>
                                    </p:set>
                                    <p:animEffect transition="in" filter="wipe(left)">
                                      <p:cBhvr>
                                        <p:cTn id="12" dur="500"/>
                                        <p:tgtEl>
                                          <p:spTgt spid="9216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BYU CS 345</a:t>
            </a:r>
          </a:p>
        </p:txBody>
      </p:sp>
      <p:sp>
        <p:nvSpPr>
          <p:cNvPr id="6" name="Footer Placeholder 2"/>
          <p:cNvSpPr>
            <a:spLocks noGrp="1"/>
          </p:cNvSpPr>
          <p:nvPr>
            <p:ph type="ftr" sz="quarter" idx="11"/>
          </p:nvPr>
        </p:nvSpPr>
        <p:spPr/>
        <p:txBody>
          <a:bodyPr/>
          <a:lstStyle/>
          <a:p>
            <a:r>
              <a:rPr lang="en-US"/>
              <a:t>Chapter 10 - Multiprocessor and Read-Time Scheduling</a:t>
            </a:r>
          </a:p>
        </p:txBody>
      </p:sp>
      <p:sp>
        <p:nvSpPr>
          <p:cNvPr id="7" name="Slide Number Placeholder 3"/>
          <p:cNvSpPr>
            <a:spLocks noGrp="1"/>
          </p:cNvSpPr>
          <p:nvPr>
            <p:ph type="sldNum" sz="quarter" idx="12"/>
          </p:nvPr>
        </p:nvSpPr>
        <p:spPr/>
        <p:txBody>
          <a:bodyPr/>
          <a:lstStyle/>
          <a:p>
            <a:fld id="{BC142F78-E812-4FEF-A683-60572CBD3FEF}" type="slidenum">
              <a:rPr lang="en-US"/>
              <a:pPr/>
              <a:t>9</a:t>
            </a:fld>
            <a:endParaRPr lang="en-US"/>
          </a:p>
        </p:txBody>
      </p:sp>
      <p:sp>
        <p:nvSpPr>
          <p:cNvPr id="2612226" name="Rectangle 2"/>
          <p:cNvSpPr>
            <a:spLocks noGrp="1" noChangeArrowheads="1"/>
          </p:cNvSpPr>
          <p:nvPr>
            <p:ph type="title" idx="4294967295"/>
          </p:nvPr>
        </p:nvSpPr>
        <p:spPr>
          <a:xfrm>
            <a:off x="1195388" y="315913"/>
            <a:ext cx="7783512" cy="723900"/>
          </a:xfrm>
        </p:spPr>
        <p:txBody>
          <a:bodyPr lIns="92075" tIns="46038" rIns="92075" bIns="46038"/>
          <a:lstStyle/>
          <a:p>
            <a:r>
              <a:rPr lang="en-US"/>
              <a:t>Assigning Processors</a:t>
            </a:r>
          </a:p>
        </p:txBody>
      </p:sp>
      <p:sp>
        <p:nvSpPr>
          <p:cNvPr id="952323" name="Rectangle 3"/>
          <p:cNvSpPr>
            <a:spLocks noGrp="1" noChangeArrowheads="1"/>
          </p:cNvSpPr>
          <p:nvPr>
            <p:ph type="body" idx="4294967295"/>
          </p:nvPr>
        </p:nvSpPr>
        <p:spPr>
          <a:xfrm>
            <a:off x="423863" y="1412875"/>
            <a:ext cx="8458200" cy="4962525"/>
          </a:xfrm>
        </p:spPr>
        <p:txBody>
          <a:bodyPr lIns="92075" tIns="46038" rIns="92075" bIns="46038"/>
          <a:lstStyle/>
          <a:p>
            <a:r>
              <a:rPr lang="en-US" sz="2400"/>
              <a:t>How are processes/threads assigned to processors?</a:t>
            </a:r>
          </a:p>
          <a:p>
            <a:r>
              <a:rPr lang="en-US" sz="2400"/>
              <a:t>Static assignment.</a:t>
            </a:r>
          </a:p>
          <a:p>
            <a:pPr lvl="1"/>
            <a:r>
              <a:rPr lang="en-US" sz="2400"/>
              <a:t>Advantages</a:t>
            </a:r>
          </a:p>
          <a:p>
            <a:pPr lvl="2"/>
            <a:r>
              <a:rPr lang="en-US" sz="2000"/>
              <a:t>Dedicated short-term queue for each processor.</a:t>
            </a:r>
          </a:p>
          <a:p>
            <a:pPr lvl="2">
              <a:spcBef>
                <a:spcPct val="0"/>
              </a:spcBef>
            </a:pPr>
            <a:r>
              <a:rPr lang="en-US" sz="2000"/>
              <a:t>Less overhead in scheduling.</a:t>
            </a:r>
          </a:p>
          <a:p>
            <a:pPr lvl="2">
              <a:spcBef>
                <a:spcPct val="0"/>
              </a:spcBef>
            </a:pPr>
            <a:r>
              <a:rPr lang="en-US" sz="2000"/>
              <a:t>Allows for group or gang scheduling.</a:t>
            </a:r>
          </a:p>
          <a:p>
            <a:pPr lvl="2">
              <a:spcBef>
                <a:spcPct val="0"/>
              </a:spcBef>
            </a:pPr>
            <a:r>
              <a:rPr lang="en-US" sz="2000"/>
              <a:t>Process remains with processor from activation until completion.</a:t>
            </a:r>
          </a:p>
          <a:p>
            <a:pPr lvl="1"/>
            <a:r>
              <a:rPr lang="en-US" sz="2400"/>
              <a:t>Disadvantages</a:t>
            </a:r>
          </a:p>
          <a:p>
            <a:pPr lvl="2"/>
            <a:r>
              <a:rPr lang="en-US" sz="2000"/>
              <a:t>One or more processors can be idle.</a:t>
            </a:r>
          </a:p>
          <a:p>
            <a:pPr lvl="2">
              <a:spcBef>
                <a:spcPct val="0"/>
              </a:spcBef>
            </a:pPr>
            <a:r>
              <a:rPr lang="en-US" sz="2000"/>
              <a:t>One or more processors could be backlogged.</a:t>
            </a:r>
          </a:p>
          <a:p>
            <a:pPr lvl="2">
              <a:spcBef>
                <a:spcPct val="0"/>
              </a:spcBef>
            </a:pPr>
            <a:r>
              <a:rPr lang="en-US" sz="2000"/>
              <a:t>Difficult to load balance.</a:t>
            </a:r>
          </a:p>
          <a:p>
            <a:pPr lvl="2">
              <a:spcBef>
                <a:spcPct val="0"/>
              </a:spcBef>
            </a:pPr>
            <a:r>
              <a:rPr lang="en-US" sz="2000"/>
              <a:t>Context transfers costly.</a:t>
            </a:r>
          </a:p>
        </p:txBody>
      </p:sp>
      <p:sp>
        <p:nvSpPr>
          <p:cNvPr id="2612228" name="Rectangle 4"/>
          <p:cNvSpPr>
            <a:spLocks noChangeArrowheads="1"/>
          </p:cNvSpPr>
          <p:nvPr/>
        </p:nvSpPr>
        <p:spPr bwMode="auto">
          <a:xfrm>
            <a:off x="5707063" y="128588"/>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p>
            <a:pPr algn="r" eaLnBrk="0" hangingPunct="0"/>
            <a:r>
              <a:rPr lang="en-US" sz="2000">
                <a:solidFill>
                  <a:schemeClr val="bg2"/>
                </a:solidFill>
                <a:latin typeface="Times New Roman" pitchFamily="18" charset="0"/>
              </a:rPr>
              <a:t>Scheduling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23">
                                            <p:txEl>
                                              <p:pRg st="0" end="0"/>
                                            </p:txEl>
                                          </p:spTgt>
                                        </p:tgtEl>
                                        <p:attrNameLst>
                                          <p:attrName>style.visibility</p:attrName>
                                        </p:attrNameLst>
                                      </p:cBhvr>
                                      <p:to>
                                        <p:strVal val="visible"/>
                                      </p:to>
                                    </p:set>
                                    <p:animEffect transition="in" filter="dissolve">
                                      <p:cBhvr>
                                        <p:cTn id="7" dur="500"/>
                                        <p:tgtEl>
                                          <p:spTgt spid="95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323">
                                            <p:txEl>
                                              <p:pRg st="1" end="1"/>
                                            </p:txEl>
                                          </p:spTgt>
                                        </p:tgtEl>
                                        <p:attrNameLst>
                                          <p:attrName>style.visibility</p:attrName>
                                        </p:attrNameLst>
                                      </p:cBhvr>
                                      <p:to>
                                        <p:strVal val="visible"/>
                                      </p:to>
                                    </p:set>
                                    <p:animEffect transition="in" filter="dissolve">
                                      <p:cBhvr>
                                        <p:cTn id="12" dur="500"/>
                                        <p:tgtEl>
                                          <p:spTgt spid="95232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52323">
                                            <p:txEl>
                                              <p:pRg st="2" end="2"/>
                                            </p:txEl>
                                          </p:spTgt>
                                        </p:tgtEl>
                                        <p:attrNameLst>
                                          <p:attrName>style.visibility</p:attrName>
                                        </p:attrNameLst>
                                      </p:cBhvr>
                                      <p:to>
                                        <p:strVal val="visible"/>
                                      </p:to>
                                    </p:set>
                                    <p:animEffect transition="in" filter="dissolve">
                                      <p:cBhvr>
                                        <p:cTn id="15" dur="500"/>
                                        <p:tgtEl>
                                          <p:spTgt spid="95232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52323">
                                            <p:txEl>
                                              <p:pRg st="3" end="3"/>
                                            </p:txEl>
                                          </p:spTgt>
                                        </p:tgtEl>
                                        <p:attrNameLst>
                                          <p:attrName>style.visibility</p:attrName>
                                        </p:attrNameLst>
                                      </p:cBhvr>
                                      <p:to>
                                        <p:strVal val="visible"/>
                                      </p:to>
                                    </p:set>
                                    <p:animEffect transition="in" filter="dissolve">
                                      <p:cBhvr>
                                        <p:cTn id="18" dur="500"/>
                                        <p:tgtEl>
                                          <p:spTgt spid="9523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52323">
                                            <p:txEl>
                                              <p:pRg st="4" end="4"/>
                                            </p:txEl>
                                          </p:spTgt>
                                        </p:tgtEl>
                                        <p:attrNameLst>
                                          <p:attrName>style.visibility</p:attrName>
                                        </p:attrNameLst>
                                      </p:cBhvr>
                                      <p:to>
                                        <p:strVal val="visible"/>
                                      </p:to>
                                    </p:set>
                                    <p:animEffect transition="in" filter="dissolve">
                                      <p:cBhvr>
                                        <p:cTn id="21" dur="500"/>
                                        <p:tgtEl>
                                          <p:spTgt spid="9523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52323">
                                            <p:txEl>
                                              <p:pRg st="5" end="5"/>
                                            </p:txEl>
                                          </p:spTgt>
                                        </p:tgtEl>
                                        <p:attrNameLst>
                                          <p:attrName>style.visibility</p:attrName>
                                        </p:attrNameLst>
                                      </p:cBhvr>
                                      <p:to>
                                        <p:strVal val="visible"/>
                                      </p:to>
                                    </p:set>
                                    <p:animEffect transition="in" filter="dissolve">
                                      <p:cBhvr>
                                        <p:cTn id="24" dur="500"/>
                                        <p:tgtEl>
                                          <p:spTgt spid="95232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52323">
                                            <p:txEl>
                                              <p:pRg st="6" end="6"/>
                                            </p:txEl>
                                          </p:spTgt>
                                        </p:tgtEl>
                                        <p:attrNameLst>
                                          <p:attrName>style.visibility</p:attrName>
                                        </p:attrNameLst>
                                      </p:cBhvr>
                                      <p:to>
                                        <p:strVal val="visible"/>
                                      </p:to>
                                    </p:set>
                                    <p:animEffect transition="in" filter="dissolve">
                                      <p:cBhvr>
                                        <p:cTn id="27" dur="500"/>
                                        <p:tgtEl>
                                          <p:spTgt spid="95232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52323">
                                            <p:txEl>
                                              <p:pRg st="7" end="7"/>
                                            </p:txEl>
                                          </p:spTgt>
                                        </p:tgtEl>
                                        <p:attrNameLst>
                                          <p:attrName>style.visibility</p:attrName>
                                        </p:attrNameLst>
                                      </p:cBhvr>
                                      <p:to>
                                        <p:strVal val="visible"/>
                                      </p:to>
                                    </p:set>
                                    <p:animEffect transition="in" filter="dissolve">
                                      <p:cBhvr>
                                        <p:cTn id="30" dur="500"/>
                                        <p:tgtEl>
                                          <p:spTgt spid="95232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52323">
                                            <p:txEl>
                                              <p:pRg st="8" end="8"/>
                                            </p:txEl>
                                          </p:spTgt>
                                        </p:tgtEl>
                                        <p:attrNameLst>
                                          <p:attrName>style.visibility</p:attrName>
                                        </p:attrNameLst>
                                      </p:cBhvr>
                                      <p:to>
                                        <p:strVal val="visible"/>
                                      </p:to>
                                    </p:set>
                                    <p:animEffect transition="in" filter="dissolve">
                                      <p:cBhvr>
                                        <p:cTn id="33" dur="500"/>
                                        <p:tgtEl>
                                          <p:spTgt spid="95232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52323">
                                            <p:txEl>
                                              <p:pRg st="9" end="9"/>
                                            </p:txEl>
                                          </p:spTgt>
                                        </p:tgtEl>
                                        <p:attrNameLst>
                                          <p:attrName>style.visibility</p:attrName>
                                        </p:attrNameLst>
                                      </p:cBhvr>
                                      <p:to>
                                        <p:strVal val="visible"/>
                                      </p:to>
                                    </p:set>
                                    <p:animEffect transition="in" filter="dissolve">
                                      <p:cBhvr>
                                        <p:cTn id="36" dur="500"/>
                                        <p:tgtEl>
                                          <p:spTgt spid="95232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52323">
                                            <p:txEl>
                                              <p:pRg st="10" end="10"/>
                                            </p:txEl>
                                          </p:spTgt>
                                        </p:tgtEl>
                                        <p:attrNameLst>
                                          <p:attrName>style.visibility</p:attrName>
                                        </p:attrNameLst>
                                      </p:cBhvr>
                                      <p:to>
                                        <p:strVal val="visible"/>
                                      </p:to>
                                    </p:set>
                                    <p:animEffect transition="in" filter="dissolve">
                                      <p:cBhvr>
                                        <p:cTn id="39" dur="500"/>
                                        <p:tgtEl>
                                          <p:spTgt spid="952323">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52323">
                                            <p:txEl>
                                              <p:pRg st="11" end="11"/>
                                            </p:txEl>
                                          </p:spTgt>
                                        </p:tgtEl>
                                        <p:attrNameLst>
                                          <p:attrName>style.visibility</p:attrName>
                                        </p:attrNameLst>
                                      </p:cBhvr>
                                      <p:to>
                                        <p:strVal val="visible"/>
                                      </p:to>
                                    </p:set>
                                    <p:animEffect transition="in" filter="dissolve">
                                      <p:cBhvr>
                                        <p:cTn id="42" dur="500"/>
                                        <p:tgtEl>
                                          <p:spTgt spid="952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3"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4210</TotalTime>
  <Words>4101</Words>
  <Application>Microsoft Office PowerPoint</Application>
  <PresentationFormat>On-screen Show (4:3)</PresentationFormat>
  <Paragraphs>1026</Paragraphs>
  <Slides>57</Slides>
  <Notes>50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Blends</vt:lpstr>
      <vt:lpstr>Photo Editor Photo</vt:lpstr>
      <vt:lpstr>Bitmap Image</vt:lpstr>
      <vt:lpstr>Chapter 10 Multiprocessor and Real-Time Scheduling</vt:lpstr>
      <vt:lpstr>Classifications of Multiprocessors</vt:lpstr>
      <vt:lpstr>Synchronization Granularity</vt:lpstr>
      <vt:lpstr>Independent Parallelism</vt:lpstr>
      <vt:lpstr>Very Coarse Parallelism</vt:lpstr>
      <vt:lpstr>Coarse Parallelism</vt:lpstr>
      <vt:lpstr>Medium Parallelism</vt:lpstr>
      <vt:lpstr>Fine-Grained Parallelism</vt:lpstr>
      <vt:lpstr>Assigning Processors</vt:lpstr>
      <vt:lpstr>Assigning Processors</vt:lpstr>
      <vt:lpstr>Process Scheduling</vt:lpstr>
      <vt:lpstr>Thread Scheduling</vt:lpstr>
      <vt:lpstr>Multiprocessor Thread Scheduling</vt:lpstr>
      <vt:lpstr>Load Sharing</vt:lpstr>
      <vt:lpstr>Disadvantages of Load Sharing</vt:lpstr>
      <vt:lpstr>Gang Scheduling</vt:lpstr>
      <vt:lpstr>Dedicated Processor Assignment</vt:lpstr>
      <vt:lpstr>Dynamic Scheduling</vt:lpstr>
      <vt:lpstr>Real-Time Scheduling</vt:lpstr>
      <vt:lpstr>Real-Time Systems</vt:lpstr>
      <vt:lpstr>Real-Time Systems</vt:lpstr>
      <vt:lpstr>Characteristics of Real-Time OS</vt:lpstr>
      <vt:lpstr>Characteristics</vt:lpstr>
      <vt:lpstr>Features of RTOS</vt:lpstr>
      <vt:lpstr>Real-Time Scheduling</vt:lpstr>
      <vt:lpstr>Deadline Scheduling</vt:lpstr>
      <vt:lpstr>Two Periodic Tasks</vt:lpstr>
      <vt:lpstr>PowerPoint Presentation</vt:lpstr>
      <vt:lpstr>Five Periodic Tasks</vt:lpstr>
      <vt:lpstr>Scheduling of Real-Time Tasks</vt:lpstr>
      <vt:lpstr>Rate Monotonic Scheduling</vt:lpstr>
      <vt:lpstr>Rate Monotonic Scheduling</vt:lpstr>
      <vt:lpstr>Rate Monotonic Scheduling</vt:lpstr>
      <vt:lpstr>Priority Inversion</vt:lpstr>
      <vt:lpstr>Mars Pathfinder</vt:lpstr>
      <vt:lpstr>Priority Inversion Solutions</vt:lpstr>
      <vt:lpstr>VxWorks, Linux, Unix, Windows…</vt:lpstr>
      <vt:lpstr>VxWorks</vt:lpstr>
      <vt:lpstr>Linux Scheduling</vt:lpstr>
      <vt:lpstr>Linux Priorities</vt:lpstr>
      <vt:lpstr>Linux Scheduler</vt:lpstr>
      <vt:lpstr>Real-time Linux</vt:lpstr>
      <vt:lpstr>UNIX Scheduling</vt:lpstr>
      <vt:lpstr>Unix SVR4 Scheduling</vt:lpstr>
      <vt:lpstr>Win2000 Priorities</vt:lpstr>
      <vt:lpstr>Embedded Systems</vt:lpstr>
      <vt:lpstr>Typical Applications</vt:lpstr>
      <vt:lpstr>Embedded Systems</vt:lpstr>
      <vt:lpstr>Embedded Systems</vt:lpstr>
      <vt:lpstr>Embedded Systems</vt:lpstr>
      <vt:lpstr>Embedded Systems</vt:lpstr>
      <vt:lpstr>Embedded Systems</vt:lpstr>
      <vt:lpstr>MSP430 Roadmap</vt:lpstr>
      <vt:lpstr>PIC Roadmap</vt:lpstr>
      <vt:lpstr>ARM Roadmap</vt:lpstr>
      <vt:lpstr>8051 Roadmap</vt:lpstr>
      <vt:lpstr>Lots of RTOS’s</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02 - Computer Systems</dc:title>
  <dc:creator>Paul Roper</dc:creator>
  <cp:lastModifiedBy>proper</cp:lastModifiedBy>
  <cp:revision>315</cp:revision>
  <cp:lastPrinted>2013-07-22T19:21:46Z</cp:lastPrinted>
  <dcterms:created xsi:type="dcterms:W3CDTF">2000-08-22T23:43:45Z</dcterms:created>
  <dcterms:modified xsi:type="dcterms:W3CDTF">2013-07-22T19:22:03Z</dcterms:modified>
</cp:coreProperties>
</file>