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39"/>
  </p:notesMasterIdLst>
  <p:handoutMasterIdLst>
    <p:handoutMasterId r:id="rId40"/>
  </p:handoutMasterIdLst>
  <p:sldIdLst>
    <p:sldId id="1480" r:id="rId2"/>
    <p:sldId id="1516" r:id="rId3"/>
    <p:sldId id="1517" r:id="rId4"/>
    <p:sldId id="1481" r:id="rId5"/>
    <p:sldId id="1482" r:id="rId6"/>
    <p:sldId id="1483" r:id="rId7"/>
    <p:sldId id="1484" r:id="rId8"/>
    <p:sldId id="1485" r:id="rId9"/>
    <p:sldId id="1486" r:id="rId10"/>
    <p:sldId id="1487" r:id="rId11"/>
    <p:sldId id="1488" r:id="rId12"/>
    <p:sldId id="1489" r:id="rId13"/>
    <p:sldId id="1490" r:id="rId14"/>
    <p:sldId id="1491" r:id="rId15"/>
    <p:sldId id="1492" r:id="rId16"/>
    <p:sldId id="1493" r:id="rId17"/>
    <p:sldId id="1494" r:id="rId18"/>
    <p:sldId id="1495" r:id="rId19"/>
    <p:sldId id="1496" r:id="rId20"/>
    <p:sldId id="1497" r:id="rId21"/>
    <p:sldId id="1498" r:id="rId22"/>
    <p:sldId id="1499" r:id="rId23"/>
    <p:sldId id="1500" r:id="rId24"/>
    <p:sldId id="1501" r:id="rId25"/>
    <p:sldId id="1503" r:id="rId26"/>
    <p:sldId id="1504" r:id="rId27"/>
    <p:sldId id="1505" r:id="rId28"/>
    <p:sldId id="1506" r:id="rId29"/>
    <p:sldId id="1507" r:id="rId30"/>
    <p:sldId id="1508" r:id="rId31"/>
    <p:sldId id="1509" r:id="rId32"/>
    <p:sldId id="1510" r:id="rId33"/>
    <p:sldId id="1511" r:id="rId34"/>
    <p:sldId id="1512" r:id="rId35"/>
    <p:sldId id="1513" r:id="rId36"/>
    <p:sldId id="1514" r:id="rId37"/>
    <p:sldId id="1515" r:id="rId38"/>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7" autoAdjust="0"/>
  </p:normalViewPr>
  <p:slideViewPr>
    <p:cSldViewPr snapToGrid="0">
      <p:cViewPr varScale="1">
        <p:scale>
          <a:sx n="77" d="100"/>
          <a:sy n="77" d="100"/>
        </p:scale>
        <p:origin x="-840" y="-8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3DD09EA9-3FF9-4C66-9CA8-6A86F553F9C5}" type="slidenum">
              <a:rPr lang="en-US"/>
              <a:pPr/>
              <a:t>‹#›</a:t>
            </a:fld>
            <a:endParaRPr lang="en-US"/>
          </a:p>
        </p:txBody>
      </p:sp>
    </p:spTree>
    <p:extLst>
      <p:ext uri="{BB962C8B-B14F-4D97-AF65-F5344CB8AC3E}">
        <p14:creationId xmlns:p14="http://schemas.microsoft.com/office/powerpoint/2010/main" val="3911827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E34C75AD-7C1E-4F91-8112-A4DA65F154C8}" type="slidenum">
              <a:rPr lang="en-US"/>
              <a:pPr/>
              <a:t>‹#›</a:t>
            </a:fld>
            <a:endParaRPr lang="en-US"/>
          </a:p>
        </p:txBody>
      </p:sp>
    </p:spTree>
    <p:extLst>
      <p:ext uri="{BB962C8B-B14F-4D97-AF65-F5344CB8AC3E}">
        <p14:creationId xmlns:p14="http://schemas.microsoft.com/office/powerpoint/2010/main" val="115977046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BB81A6D-E565-4E39-A8B1-09D498786952}" type="slidenum">
              <a:rPr lang="en-US"/>
              <a:pPr/>
              <a:t>1</a:t>
            </a:fld>
            <a:endParaRPr lang="en-US"/>
          </a:p>
        </p:txBody>
      </p:sp>
      <p:sp>
        <p:nvSpPr>
          <p:cNvPr id="2476034" name="Rectangle 2"/>
          <p:cNvSpPr>
            <a:spLocks noGrp="1" noRot="1" noChangeAspect="1" noChangeArrowheads="1" noTextEdit="1"/>
          </p:cNvSpPr>
          <p:nvPr>
            <p:ph type="sldImg"/>
          </p:nvPr>
        </p:nvSpPr>
        <p:spPr>
          <a:xfrm>
            <a:off x="1123950" y="720725"/>
            <a:ext cx="4610100" cy="3457575"/>
          </a:xfrm>
          <a:ln/>
        </p:spPr>
      </p:sp>
      <p:sp>
        <p:nvSpPr>
          <p:cNvPr id="247603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11F2F7E-A3FD-4CDF-A3AB-6BFA22C8B952}" type="slidenum">
              <a:rPr lang="en-US"/>
              <a:pPr/>
              <a:t>12</a:t>
            </a:fld>
            <a:endParaRPr lang="en-US"/>
          </a:p>
        </p:txBody>
      </p:sp>
      <p:sp>
        <p:nvSpPr>
          <p:cNvPr id="2494466" name="Rectangle 2"/>
          <p:cNvSpPr>
            <a:spLocks noGrp="1" noRot="1" noChangeAspect="1" noChangeArrowheads="1" noTextEdit="1"/>
          </p:cNvSpPr>
          <p:nvPr>
            <p:ph type="sldImg"/>
          </p:nvPr>
        </p:nvSpPr>
        <p:spPr>
          <a:xfrm>
            <a:off x="1123950" y="720725"/>
            <a:ext cx="4610100" cy="3457575"/>
          </a:xfrm>
          <a:ln/>
        </p:spPr>
      </p:sp>
      <p:sp>
        <p:nvSpPr>
          <p:cNvPr id="249446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7D5B06C-0B38-41BF-89DB-4C7BE9F24D40}" type="slidenum">
              <a:rPr lang="en-US"/>
              <a:pPr/>
              <a:t>13</a:t>
            </a:fld>
            <a:endParaRPr lang="en-US"/>
          </a:p>
        </p:txBody>
      </p:sp>
      <p:sp>
        <p:nvSpPr>
          <p:cNvPr id="2496514" name="Rectangle 2"/>
          <p:cNvSpPr>
            <a:spLocks noGrp="1" noRot="1" noChangeAspect="1" noChangeArrowheads="1" noTextEdit="1"/>
          </p:cNvSpPr>
          <p:nvPr>
            <p:ph type="sldImg"/>
          </p:nvPr>
        </p:nvSpPr>
        <p:spPr>
          <a:xfrm>
            <a:off x="1123950" y="720725"/>
            <a:ext cx="4610100" cy="3457575"/>
          </a:xfrm>
          <a:ln/>
        </p:spPr>
      </p:sp>
      <p:sp>
        <p:nvSpPr>
          <p:cNvPr id="249651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1D3ED2F-4C85-4391-B8EA-7BF1A2BD63B0}" type="slidenum">
              <a:rPr lang="en-US"/>
              <a:pPr/>
              <a:t>14</a:t>
            </a:fld>
            <a:endParaRPr lang="en-US"/>
          </a:p>
        </p:txBody>
      </p:sp>
      <p:sp>
        <p:nvSpPr>
          <p:cNvPr id="2498562" name="Rectangle 2"/>
          <p:cNvSpPr>
            <a:spLocks noGrp="1" noRot="1" noChangeAspect="1" noChangeArrowheads="1" noTextEdit="1"/>
          </p:cNvSpPr>
          <p:nvPr>
            <p:ph type="sldImg"/>
          </p:nvPr>
        </p:nvSpPr>
        <p:spPr>
          <a:xfrm>
            <a:off x="1123950" y="720725"/>
            <a:ext cx="4610100" cy="3457575"/>
          </a:xfrm>
          <a:ln/>
        </p:spPr>
      </p:sp>
      <p:sp>
        <p:nvSpPr>
          <p:cNvPr id="249856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85548EE-E543-475F-8650-1257D3C2399B}" type="slidenum">
              <a:rPr lang="en-US"/>
              <a:pPr/>
              <a:t>15</a:t>
            </a:fld>
            <a:endParaRPr lang="en-US"/>
          </a:p>
        </p:txBody>
      </p:sp>
      <p:sp>
        <p:nvSpPr>
          <p:cNvPr id="2500610" name="Rectangle 2"/>
          <p:cNvSpPr>
            <a:spLocks noGrp="1" noRot="1" noChangeAspect="1" noChangeArrowheads="1" noTextEdit="1"/>
          </p:cNvSpPr>
          <p:nvPr>
            <p:ph type="sldImg"/>
          </p:nvPr>
        </p:nvSpPr>
        <p:spPr>
          <a:xfrm>
            <a:off x="1123950" y="720725"/>
            <a:ext cx="4610100" cy="3457575"/>
          </a:xfrm>
          <a:ln/>
        </p:spPr>
      </p:sp>
      <p:sp>
        <p:nvSpPr>
          <p:cNvPr id="250061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14D14C3-BAA0-4022-B1D6-2A1017383817}" type="slidenum">
              <a:rPr lang="en-US"/>
              <a:pPr/>
              <a:t>16</a:t>
            </a:fld>
            <a:endParaRPr lang="en-US"/>
          </a:p>
        </p:txBody>
      </p:sp>
      <p:sp>
        <p:nvSpPr>
          <p:cNvPr id="2502658" name="Rectangle 2"/>
          <p:cNvSpPr>
            <a:spLocks noGrp="1" noRot="1" noChangeAspect="1" noChangeArrowheads="1" noTextEdit="1"/>
          </p:cNvSpPr>
          <p:nvPr>
            <p:ph type="sldImg"/>
          </p:nvPr>
        </p:nvSpPr>
        <p:spPr>
          <a:xfrm>
            <a:off x="1123950" y="720725"/>
            <a:ext cx="4610100" cy="3457575"/>
          </a:xfrm>
          <a:ln/>
        </p:spPr>
      </p:sp>
      <p:sp>
        <p:nvSpPr>
          <p:cNvPr id="250265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28F81BD-2EDA-4F49-8499-A307B9908810}" type="slidenum">
              <a:rPr lang="en-US"/>
              <a:pPr/>
              <a:t>17</a:t>
            </a:fld>
            <a:endParaRPr lang="en-US"/>
          </a:p>
        </p:txBody>
      </p:sp>
      <p:sp>
        <p:nvSpPr>
          <p:cNvPr id="2504706" name="Rectangle 2"/>
          <p:cNvSpPr>
            <a:spLocks noGrp="1" noRot="1" noChangeAspect="1" noChangeArrowheads="1" noTextEdit="1"/>
          </p:cNvSpPr>
          <p:nvPr>
            <p:ph type="sldImg"/>
          </p:nvPr>
        </p:nvSpPr>
        <p:spPr>
          <a:xfrm>
            <a:off x="1123950" y="720725"/>
            <a:ext cx="4610100" cy="3457575"/>
          </a:xfrm>
          <a:ln/>
        </p:spPr>
      </p:sp>
      <p:sp>
        <p:nvSpPr>
          <p:cNvPr id="250470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9B6F2C2-82F6-4FB7-9003-3CE7FB8E7A51}" type="slidenum">
              <a:rPr lang="en-US"/>
              <a:pPr/>
              <a:t>18</a:t>
            </a:fld>
            <a:endParaRPr lang="en-US"/>
          </a:p>
        </p:txBody>
      </p:sp>
      <p:sp>
        <p:nvSpPr>
          <p:cNvPr id="2506754" name="Rectangle 2"/>
          <p:cNvSpPr>
            <a:spLocks noGrp="1" noRot="1" noChangeAspect="1" noChangeArrowheads="1" noTextEdit="1"/>
          </p:cNvSpPr>
          <p:nvPr>
            <p:ph type="sldImg"/>
          </p:nvPr>
        </p:nvSpPr>
        <p:spPr>
          <a:xfrm>
            <a:off x="1123950" y="720725"/>
            <a:ext cx="4610100" cy="3457575"/>
          </a:xfrm>
          <a:ln/>
        </p:spPr>
      </p:sp>
      <p:sp>
        <p:nvSpPr>
          <p:cNvPr id="250675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D6255C2-E228-4203-A39C-80E19ACFB37A}" type="slidenum">
              <a:rPr lang="en-US"/>
              <a:pPr/>
              <a:t>19</a:t>
            </a:fld>
            <a:endParaRPr lang="en-US"/>
          </a:p>
        </p:txBody>
      </p:sp>
      <p:sp>
        <p:nvSpPr>
          <p:cNvPr id="2508802" name="Rectangle 2"/>
          <p:cNvSpPr>
            <a:spLocks noGrp="1" noRot="1" noChangeAspect="1" noChangeArrowheads="1" noTextEdit="1"/>
          </p:cNvSpPr>
          <p:nvPr>
            <p:ph type="sldImg"/>
          </p:nvPr>
        </p:nvSpPr>
        <p:spPr>
          <a:xfrm>
            <a:off x="1123950" y="720725"/>
            <a:ext cx="4610100" cy="3457575"/>
          </a:xfrm>
          <a:ln/>
        </p:spPr>
      </p:sp>
      <p:sp>
        <p:nvSpPr>
          <p:cNvPr id="250880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CD7A9F5-2816-4D7C-A4C5-10EE4678D209}" type="slidenum">
              <a:rPr lang="en-US"/>
              <a:pPr/>
              <a:t>20</a:t>
            </a:fld>
            <a:endParaRPr lang="en-US"/>
          </a:p>
        </p:txBody>
      </p:sp>
      <p:sp>
        <p:nvSpPr>
          <p:cNvPr id="2510850" name="Rectangle 2"/>
          <p:cNvSpPr>
            <a:spLocks noGrp="1" noRot="1" noChangeAspect="1" noChangeArrowheads="1" noTextEdit="1"/>
          </p:cNvSpPr>
          <p:nvPr>
            <p:ph type="sldImg"/>
          </p:nvPr>
        </p:nvSpPr>
        <p:spPr>
          <a:xfrm>
            <a:off x="1123950" y="720725"/>
            <a:ext cx="4610100" cy="3457575"/>
          </a:xfrm>
          <a:ln/>
        </p:spPr>
      </p:sp>
      <p:sp>
        <p:nvSpPr>
          <p:cNvPr id="251085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A82A880-9F82-48B5-8F5C-3C53E6522851}" type="slidenum">
              <a:rPr lang="en-US"/>
              <a:pPr/>
              <a:t>21</a:t>
            </a:fld>
            <a:endParaRPr lang="en-US"/>
          </a:p>
        </p:txBody>
      </p:sp>
      <p:sp>
        <p:nvSpPr>
          <p:cNvPr id="2512898" name="Rectangle 2"/>
          <p:cNvSpPr>
            <a:spLocks noGrp="1" noRot="1" noChangeAspect="1" noChangeArrowheads="1" noTextEdit="1"/>
          </p:cNvSpPr>
          <p:nvPr>
            <p:ph type="sldImg"/>
          </p:nvPr>
        </p:nvSpPr>
        <p:spPr>
          <a:xfrm>
            <a:off x="1123950" y="720725"/>
            <a:ext cx="4610100" cy="3457575"/>
          </a:xfrm>
          <a:ln/>
        </p:spPr>
      </p:sp>
      <p:sp>
        <p:nvSpPr>
          <p:cNvPr id="251289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1B64E91-317C-470D-8EE7-A9AA06B4E939}" type="slidenum">
              <a:rPr lang="en-US"/>
              <a:pPr/>
              <a:t>4</a:t>
            </a:fld>
            <a:endParaRPr lang="en-US"/>
          </a:p>
        </p:txBody>
      </p:sp>
      <p:sp>
        <p:nvSpPr>
          <p:cNvPr id="2478082" name="Rectangle 2"/>
          <p:cNvSpPr>
            <a:spLocks noGrp="1" noRot="1" noChangeAspect="1" noChangeArrowheads="1" noTextEdit="1"/>
          </p:cNvSpPr>
          <p:nvPr>
            <p:ph type="sldImg"/>
          </p:nvPr>
        </p:nvSpPr>
        <p:spPr>
          <a:xfrm>
            <a:off x="1123950" y="720725"/>
            <a:ext cx="4610100" cy="3457575"/>
          </a:xfrm>
          <a:ln/>
        </p:spPr>
      </p:sp>
      <p:sp>
        <p:nvSpPr>
          <p:cNvPr id="247808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19FE42B-0900-484B-9DA7-20E02C9C47D7}" type="slidenum">
              <a:rPr lang="en-US"/>
              <a:pPr/>
              <a:t>22</a:t>
            </a:fld>
            <a:endParaRPr lang="en-US"/>
          </a:p>
        </p:txBody>
      </p:sp>
      <p:sp>
        <p:nvSpPr>
          <p:cNvPr id="2514946" name="Rectangle 2"/>
          <p:cNvSpPr>
            <a:spLocks noGrp="1" noRot="1" noChangeAspect="1" noChangeArrowheads="1" noTextEdit="1"/>
          </p:cNvSpPr>
          <p:nvPr>
            <p:ph type="sldImg"/>
          </p:nvPr>
        </p:nvSpPr>
        <p:spPr>
          <a:xfrm>
            <a:off x="1123950" y="720725"/>
            <a:ext cx="4610100" cy="3457575"/>
          </a:xfrm>
          <a:ln/>
        </p:spPr>
      </p:sp>
      <p:sp>
        <p:nvSpPr>
          <p:cNvPr id="251494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927AFBE-B536-40CA-8762-BD6A8EF3B250}" type="slidenum">
              <a:rPr lang="en-US"/>
              <a:pPr/>
              <a:t>23</a:t>
            </a:fld>
            <a:endParaRPr lang="en-US"/>
          </a:p>
        </p:txBody>
      </p:sp>
      <p:sp>
        <p:nvSpPr>
          <p:cNvPr id="2516994" name="Rectangle 2"/>
          <p:cNvSpPr>
            <a:spLocks noGrp="1" noRot="1" noChangeAspect="1" noChangeArrowheads="1" noTextEdit="1"/>
          </p:cNvSpPr>
          <p:nvPr>
            <p:ph type="sldImg"/>
          </p:nvPr>
        </p:nvSpPr>
        <p:spPr>
          <a:xfrm>
            <a:off x="1123950" y="720725"/>
            <a:ext cx="4610100" cy="3457575"/>
          </a:xfrm>
          <a:ln/>
        </p:spPr>
      </p:sp>
      <p:sp>
        <p:nvSpPr>
          <p:cNvPr id="251699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95AADBF-8F21-4D5B-9B93-6936547B7C2B}" type="slidenum">
              <a:rPr lang="en-US"/>
              <a:pPr/>
              <a:t>24</a:t>
            </a:fld>
            <a:endParaRPr lang="en-US"/>
          </a:p>
        </p:txBody>
      </p:sp>
      <p:sp>
        <p:nvSpPr>
          <p:cNvPr id="2519042" name="Rectangle 2"/>
          <p:cNvSpPr>
            <a:spLocks noGrp="1" noRot="1" noChangeAspect="1" noChangeArrowheads="1" noTextEdit="1"/>
          </p:cNvSpPr>
          <p:nvPr>
            <p:ph type="sldImg"/>
          </p:nvPr>
        </p:nvSpPr>
        <p:spPr>
          <a:xfrm>
            <a:off x="1123950" y="720725"/>
            <a:ext cx="4610100" cy="3457575"/>
          </a:xfrm>
          <a:ln/>
        </p:spPr>
      </p:sp>
      <p:sp>
        <p:nvSpPr>
          <p:cNvPr id="251904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38A2BD2-5265-4C71-9949-78A50C6810DA}" type="slidenum">
              <a:rPr lang="en-US"/>
              <a:pPr/>
              <a:t>25</a:t>
            </a:fld>
            <a:endParaRPr lang="en-US"/>
          </a:p>
        </p:txBody>
      </p:sp>
      <p:sp>
        <p:nvSpPr>
          <p:cNvPr id="2523138" name="Rectangle 2"/>
          <p:cNvSpPr>
            <a:spLocks noGrp="1" noRot="1" noChangeAspect="1" noChangeArrowheads="1" noTextEdit="1"/>
          </p:cNvSpPr>
          <p:nvPr>
            <p:ph type="sldImg"/>
          </p:nvPr>
        </p:nvSpPr>
        <p:spPr>
          <a:xfrm>
            <a:off x="1123950" y="720725"/>
            <a:ext cx="4610100" cy="3457575"/>
          </a:xfrm>
          <a:ln/>
        </p:spPr>
      </p:sp>
      <p:sp>
        <p:nvSpPr>
          <p:cNvPr id="252313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62BB62E-AA2C-411B-82C1-FF698A2AEE5D}" type="slidenum">
              <a:rPr lang="en-US"/>
              <a:pPr/>
              <a:t>26</a:t>
            </a:fld>
            <a:endParaRPr lang="en-US"/>
          </a:p>
        </p:txBody>
      </p:sp>
      <p:sp>
        <p:nvSpPr>
          <p:cNvPr id="2525186" name="Rectangle 2"/>
          <p:cNvSpPr>
            <a:spLocks noGrp="1" noRot="1" noChangeAspect="1" noChangeArrowheads="1" noTextEdit="1"/>
          </p:cNvSpPr>
          <p:nvPr>
            <p:ph type="sldImg"/>
          </p:nvPr>
        </p:nvSpPr>
        <p:spPr>
          <a:xfrm>
            <a:off x="1123950" y="720725"/>
            <a:ext cx="4610100" cy="3457575"/>
          </a:xfrm>
          <a:ln/>
        </p:spPr>
      </p:sp>
      <p:sp>
        <p:nvSpPr>
          <p:cNvPr id="252518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FB09877-8B8F-4B9D-8878-0DEA79E854A6}" type="slidenum">
              <a:rPr lang="en-US"/>
              <a:pPr/>
              <a:t>27</a:t>
            </a:fld>
            <a:endParaRPr lang="en-US"/>
          </a:p>
        </p:txBody>
      </p:sp>
      <p:sp>
        <p:nvSpPr>
          <p:cNvPr id="2527234" name="Rectangle 2"/>
          <p:cNvSpPr>
            <a:spLocks noGrp="1" noRot="1" noChangeAspect="1" noChangeArrowheads="1" noTextEdit="1"/>
          </p:cNvSpPr>
          <p:nvPr>
            <p:ph type="sldImg"/>
          </p:nvPr>
        </p:nvSpPr>
        <p:spPr>
          <a:xfrm>
            <a:off x="1123950" y="720725"/>
            <a:ext cx="4610100" cy="3457575"/>
          </a:xfrm>
          <a:ln/>
        </p:spPr>
      </p:sp>
      <p:sp>
        <p:nvSpPr>
          <p:cNvPr id="252723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5F6BF7B-44E7-4CEC-AF5F-94F36A7E1745}" type="slidenum">
              <a:rPr lang="en-US"/>
              <a:pPr/>
              <a:t>28</a:t>
            </a:fld>
            <a:endParaRPr lang="en-US"/>
          </a:p>
        </p:txBody>
      </p:sp>
      <p:sp>
        <p:nvSpPr>
          <p:cNvPr id="2529282" name="Rectangle 2"/>
          <p:cNvSpPr>
            <a:spLocks noGrp="1" noRot="1" noChangeAspect="1" noChangeArrowheads="1" noTextEdit="1"/>
          </p:cNvSpPr>
          <p:nvPr>
            <p:ph type="sldImg"/>
          </p:nvPr>
        </p:nvSpPr>
        <p:spPr>
          <a:xfrm>
            <a:off x="1123950" y="720725"/>
            <a:ext cx="4610100" cy="3457575"/>
          </a:xfrm>
          <a:ln/>
        </p:spPr>
      </p:sp>
      <p:sp>
        <p:nvSpPr>
          <p:cNvPr id="252928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F6604C0-BECB-41B4-A4AA-B1B247154CB1}" type="slidenum">
              <a:rPr lang="en-US"/>
              <a:pPr/>
              <a:t>29</a:t>
            </a:fld>
            <a:endParaRPr lang="en-US"/>
          </a:p>
        </p:txBody>
      </p:sp>
      <p:sp>
        <p:nvSpPr>
          <p:cNvPr id="2531330" name="Rectangle 2"/>
          <p:cNvSpPr>
            <a:spLocks noGrp="1" noRot="1" noChangeAspect="1" noChangeArrowheads="1" noTextEdit="1"/>
          </p:cNvSpPr>
          <p:nvPr>
            <p:ph type="sldImg"/>
          </p:nvPr>
        </p:nvSpPr>
        <p:spPr>
          <a:xfrm>
            <a:off x="1123950" y="720725"/>
            <a:ext cx="4610100" cy="3457575"/>
          </a:xfrm>
          <a:ln/>
        </p:spPr>
      </p:sp>
      <p:sp>
        <p:nvSpPr>
          <p:cNvPr id="253133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6FDC2E9-29F9-47CF-84DC-6901AA6F3EDC}" type="slidenum">
              <a:rPr lang="en-US"/>
              <a:pPr/>
              <a:t>30</a:t>
            </a:fld>
            <a:endParaRPr lang="en-US"/>
          </a:p>
        </p:txBody>
      </p:sp>
      <p:sp>
        <p:nvSpPr>
          <p:cNvPr id="2533378" name="Rectangle 2"/>
          <p:cNvSpPr>
            <a:spLocks noGrp="1" noRot="1" noChangeAspect="1" noChangeArrowheads="1" noTextEdit="1"/>
          </p:cNvSpPr>
          <p:nvPr>
            <p:ph type="sldImg"/>
          </p:nvPr>
        </p:nvSpPr>
        <p:spPr>
          <a:xfrm>
            <a:off x="1109663" y="700088"/>
            <a:ext cx="4641850" cy="3481387"/>
          </a:xfrm>
          <a:ln w="12700" cap="flat"/>
        </p:spPr>
      </p:sp>
      <p:sp>
        <p:nvSpPr>
          <p:cNvPr id="2533379" name="Rectangle 3"/>
          <p:cNvSpPr>
            <a:spLocks noGrp="1" noChangeArrowheads="1"/>
          </p:cNvSpPr>
          <p:nvPr>
            <p:ph type="body" idx="1"/>
          </p:nvPr>
        </p:nvSpPr>
        <p:spPr>
          <a:xfrm>
            <a:off x="914400" y="4416425"/>
            <a:ext cx="5029200" cy="4183063"/>
          </a:xfrm>
          <a:ln/>
        </p:spPr>
        <p:txBody>
          <a:bodyPr lIns="92287" tIns="46144" rIns="92287" bIns="46144"/>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AA30CD7-3527-49A7-9910-2C9D78D140DC}" type="slidenum">
              <a:rPr lang="en-US"/>
              <a:pPr/>
              <a:t>31</a:t>
            </a:fld>
            <a:endParaRPr lang="en-US"/>
          </a:p>
        </p:txBody>
      </p:sp>
      <p:sp>
        <p:nvSpPr>
          <p:cNvPr id="2535426" name="Rectangle 2"/>
          <p:cNvSpPr>
            <a:spLocks noGrp="1" noRot="1" noChangeAspect="1" noChangeArrowheads="1" noTextEdit="1"/>
          </p:cNvSpPr>
          <p:nvPr>
            <p:ph type="sldImg"/>
          </p:nvPr>
        </p:nvSpPr>
        <p:spPr>
          <a:xfrm>
            <a:off x="1123950" y="720725"/>
            <a:ext cx="4610100" cy="3457575"/>
          </a:xfrm>
          <a:ln/>
        </p:spPr>
      </p:sp>
      <p:sp>
        <p:nvSpPr>
          <p:cNvPr id="253542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02116F1-0346-4CF8-AAC4-FE62DD112D3E}" type="slidenum">
              <a:rPr lang="en-US"/>
              <a:pPr/>
              <a:t>5</a:t>
            </a:fld>
            <a:endParaRPr lang="en-US"/>
          </a:p>
        </p:txBody>
      </p:sp>
      <p:sp>
        <p:nvSpPr>
          <p:cNvPr id="2480130" name="Rectangle 2"/>
          <p:cNvSpPr>
            <a:spLocks noGrp="1" noRot="1" noChangeAspect="1" noChangeArrowheads="1" noTextEdit="1"/>
          </p:cNvSpPr>
          <p:nvPr>
            <p:ph type="sldImg"/>
          </p:nvPr>
        </p:nvSpPr>
        <p:spPr>
          <a:xfrm>
            <a:off x="1123950" y="720725"/>
            <a:ext cx="4610100" cy="3457575"/>
          </a:xfrm>
          <a:ln/>
        </p:spPr>
      </p:sp>
      <p:sp>
        <p:nvSpPr>
          <p:cNvPr id="248013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3DE9273-60B6-475B-A84E-396BB3B63AAC}" type="slidenum">
              <a:rPr lang="en-US"/>
              <a:pPr/>
              <a:t>32</a:t>
            </a:fld>
            <a:endParaRPr lang="en-US"/>
          </a:p>
        </p:txBody>
      </p:sp>
      <p:sp>
        <p:nvSpPr>
          <p:cNvPr id="2537474" name="Rectangle 2"/>
          <p:cNvSpPr>
            <a:spLocks noGrp="1" noRot="1" noChangeAspect="1" noChangeArrowheads="1" noTextEdit="1"/>
          </p:cNvSpPr>
          <p:nvPr>
            <p:ph type="sldImg"/>
          </p:nvPr>
        </p:nvSpPr>
        <p:spPr>
          <a:xfrm>
            <a:off x="1123950" y="720725"/>
            <a:ext cx="4610100" cy="3457575"/>
          </a:xfrm>
          <a:ln/>
        </p:spPr>
      </p:sp>
      <p:sp>
        <p:nvSpPr>
          <p:cNvPr id="253747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DD89163-5994-4523-937C-09B25D8B3538}" type="slidenum">
              <a:rPr lang="en-US"/>
              <a:pPr/>
              <a:t>33</a:t>
            </a:fld>
            <a:endParaRPr lang="en-US"/>
          </a:p>
        </p:txBody>
      </p:sp>
      <p:sp>
        <p:nvSpPr>
          <p:cNvPr id="2539522" name="Rectangle 2"/>
          <p:cNvSpPr>
            <a:spLocks noGrp="1" noRot="1" noChangeAspect="1" noChangeArrowheads="1" noTextEdit="1"/>
          </p:cNvSpPr>
          <p:nvPr>
            <p:ph type="sldImg"/>
          </p:nvPr>
        </p:nvSpPr>
        <p:spPr>
          <a:xfrm>
            <a:off x="1123950" y="720725"/>
            <a:ext cx="4610100" cy="3457575"/>
          </a:xfrm>
          <a:ln/>
        </p:spPr>
      </p:sp>
      <p:sp>
        <p:nvSpPr>
          <p:cNvPr id="253952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84160E9-77F2-477C-9A7B-D20DBD91E725}" type="slidenum">
              <a:rPr lang="en-US"/>
              <a:pPr/>
              <a:t>34</a:t>
            </a:fld>
            <a:endParaRPr lang="en-US"/>
          </a:p>
        </p:txBody>
      </p:sp>
      <p:sp>
        <p:nvSpPr>
          <p:cNvPr id="2541570" name="Rectangle 2"/>
          <p:cNvSpPr>
            <a:spLocks noGrp="1" noRot="1" noChangeAspect="1" noChangeArrowheads="1" noTextEdit="1"/>
          </p:cNvSpPr>
          <p:nvPr>
            <p:ph type="sldImg"/>
          </p:nvPr>
        </p:nvSpPr>
        <p:spPr>
          <a:xfrm>
            <a:off x="1123950" y="720725"/>
            <a:ext cx="4610100" cy="3457575"/>
          </a:xfrm>
          <a:ln/>
        </p:spPr>
      </p:sp>
      <p:sp>
        <p:nvSpPr>
          <p:cNvPr id="254157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38E7604-A2D8-4309-B564-32E73216A6E0}" type="slidenum">
              <a:rPr lang="en-US"/>
              <a:pPr/>
              <a:t>35</a:t>
            </a:fld>
            <a:endParaRPr lang="en-US"/>
          </a:p>
        </p:txBody>
      </p:sp>
      <p:sp>
        <p:nvSpPr>
          <p:cNvPr id="2543618" name="Rectangle 2"/>
          <p:cNvSpPr>
            <a:spLocks noGrp="1" noRot="1" noChangeAspect="1" noChangeArrowheads="1" noTextEdit="1"/>
          </p:cNvSpPr>
          <p:nvPr>
            <p:ph type="sldImg"/>
          </p:nvPr>
        </p:nvSpPr>
        <p:spPr>
          <a:xfrm>
            <a:off x="1123950" y="720725"/>
            <a:ext cx="4610100" cy="3457575"/>
          </a:xfrm>
          <a:ln/>
        </p:spPr>
      </p:sp>
      <p:sp>
        <p:nvSpPr>
          <p:cNvPr id="254361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675C31E-6FB5-4AA8-AB9E-835FC67D78BB}" type="slidenum">
              <a:rPr lang="en-US"/>
              <a:pPr/>
              <a:t>36</a:t>
            </a:fld>
            <a:endParaRPr lang="en-US"/>
          </a:p>
        </p:txBody>
      </p:sp>
      <p:sp>
        <p:nvSpPr>
          <p:cNvPr id="2545666" name="Rectangle 2"/>
          <p:cNvSpPr>
            <a:spLocks noGrp="1" noRot="1" noChangeAspect="1" noChangeArrowheads="1" noTextEdit="1"/>
          </p:cNvSpPr>
          <p:nvPr>
            <p:ph type="sldImg"/>
          </p:nvPr>
        </p:nvSpPr>
        <p:spPr>
          <a:xfrm>
            <a:off x="1123950" y="720725"/>
            <a:ext cx="4610100" cy="3457575"/>
          </a:xfrm>
          <a:ln/>
        </p:spPr>
      </p:sp>
      <p:sp>
        <p:nvSpPr>
          <p:cNvPr id="254566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5F609B3-905C-414F-A371-7572DF19122D}" type="slidenum">
              <a:rPr lang="en-US"/>
              <a:pPr/>
              <a:t>37</a:t>
            </a:fld>
            <a:endParaRPr lang="en-US"/>
          </a:p>
        </p:txBody>
      </p:sp>
      <p:sp>
        <p:nvSpPr>
          <p:cNvPr id="2547714" name="Rectangle 2"/>
          <p:cNvSpPr>
            <a:spLocks noGrp="1" noRot="1" noChangeAspect="1" noChangeArrowheads="1" noTextEdit="1"/>
          </p:cNvSpPr>
          <p:nvPr>
            <p:ph type="sldImg"/>
          </p:nvPr>
        </p:nvSpPr>
        <p:spPr>
          <a:xfrm>
            <a:off x="1123950" y="720725"/>
            <a:ext cx="4610100" cy="3457575"/>
          </a:xfrm>
          <a:ln/>
        </p:spPr>
      </p:sp>
      <p:sp>
        <p:nvSpPr>
          <p:cNvPr id="254771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8D84BC1-7E8F-41AC-8C12-205B39CA0A42}" type="slidenum">
              <a:rPr lang="en-US"/>
              <a:pPr/>
              <a:t>6</a:t>
            </a:fld>
            <a:endParaRPr lang="en-US"/>
          </a:p>
        </p:txBody>
      </p:sp>
      <p:sp>
        <p:nvSpPr>
          <p:cNvPr id="2482178" name="Rectangle 2"/>
          <p:cNvSpPr>
            <a:spLocks noGrp="1" noRot="1" noChangeAspect="1" noChangeArrowheads="1" noTextEdit="1"/>
          </p:cNvSpPr>
          <p:nvPr>
            <p:ph type="sldImg"/>
          </p:nvPr>
        </p:nvSpPr>
        <p:spPr>
          <a:xfrm>
            <a:off x="1123950" y="720725"/>
            <a:ext cx="4610100" cy="3457575"/>
          </a:xfrm>
          <a:ln/>
        </p:spPr>
      </p:sp>
      <p:sp>
        <p:nvSpPr>
          <p:cNvPr id="248217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9764793-83EF-42F5-8864-6E646166D7A3}" type="slidenum">
              <a:rPr lang="en-US"/>
              <a:pPr/>
              <a:t>7</a:t>
            </a:fld>
            <a:endParaRPr lang="en-US"/>
          </a:p>
        </p:txBody>
      </p:sp>
      <p:sp>
        <p:nvSpPr>
          <p:cNvPr id="2484226" name="Rectangle 2"/>
          <p:cNvSpPr>
            <a:spLocks noGrp="1" noRot="1" noChangeAspect="1" noChangeArrowheads="1" noTextEdit="1"/>
          </p:cNvSpPr>
          <p:nvPr>
            <p:ph type="sldImg"/>
          </p:nvPr>
        </p:nvSpPr>
        <p:spPr>
          <a:xfrm>
            <a:off x="1123950" y="720725"/>
            <a:ext cx="4610100" cy="3457575"/>
          </a:xfrm>
          <a:ln/>
        </p:spPr>
      </p:sp>
      <p:sp>
        <p:nvSpPr>
          <p:cNvPr id="2484227"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3C4E86D-D914-47BC-93BE-5B377A1543B9}" type="slidenum">
              <a:rPr lang="en-US"/>
              <a:pPr/>
              <a:t>8</a:t>
            </a:fld>
            <a:endParaRPr lang="en-US"/>
          </a:p>
        </p:txBody>
      </p:sp>
      <p:sp>
        <p:nvSpPr>
          <p:cNvPr id="2486274" name="Rectangle 2"/>
          <p:cNvSpPr>
            <a:spLocks noGrp="1" noRot="1" noChangeAspect="1" noChangeArrowheads="1" noTextEdit="1"/>
          </p:cNvSpPr>
          <p:nvPr>
            <p:ph type="sldImg"/>
          </p:nvPr>
        </p:nvSpPr>
        <p:spPr>
          <a:xfrm>
            <a:off x="1123950" y="720725"/>
            <a:ext cx="4610100" cy="3457575"/>
          </a:xfrm>
          <a:ln/>
        </p:spPr>
      </p:sp>
      <p:sp>
        <p:nvSpPr>
          <p:cNvPr id="2486275"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5652C13-34D0-4E40-B9F6-03621BADD85A}" type="slidenum">
              <a:rPr lang="en-US"/>
              <a:pPr/>
              <a:t>9</a:t>
            </a:fld>
            <a:endParaRPr lang="en-US"/>
          </a:p>
        </p:txBody>
      </p:sp>
      <p:sp>
        <p:nvSpPr>
          <p:cNvPr id="2488322" name="Rectangle 2"/>
          <p:cNvSpPr>
            <a:spLocks noGrp="1" noRot="1" noChangeAspect="1" noChangeArrowheads="1" noTextEdit="1"/>
          </p:cNvSpPr>
          <p:nvPr>
            <p:ph type="sldImg"/>
          </p:nvPr>
        </p:nvSpPr>
        <p:spPr>
          <a:xfrm>
            <a:off x="1123950" y="720725"/>
            <a:ext cx="4610100" cy="3457575"/>
          </a:xfrm>
          <a:ln/>
        </p:spPr>
      </p:sp>
      <p:sp>
        <p:nvSpPr>
          <p:cNvPr id="2488323"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9407DC7-0BDC-4E91-A54E-4A4B12CC685E}" type="slidenum">
              <a:rPr lang="en-US"/>
              <a:pPr/>
              <a:t>10</a:t>
            </a:fld>
            <a:endParaRPr lang="en-US"/>
          </a:p>
        </p:txBody>
      </p:sp>
      <p:sp>
        <p:nvSpPr>
          <p:cNvPr id="2490370" name="Rectangle 2"/>
          <p:cNvSpPr>
            <a:spLocks noGrp="1" noRot="1" noChangeAspect="1" noChangeArrowheads="1" noTextEdit="1"/>
          </p:cNvSpPr>
          <p:nvPr>
            <p:ph type="sldImg"/>
          </p:nvPr>
        </p:nvSpPr>
        <p:spPr>
          <a:xfrm>
            <a:off x="1123950" y="720725"/>
            <a:ext cx="4610100" cy="3457575"/>
          </a:xfrm>
          <a:ln/>
        </p:spPr>
      </p:sp>
      <p:sp>
        <p:nvSpPr>
          <p:cNvPr id="2490371"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B300471-123C-46A1-9968-0F9D1201E46C}" type="slidenum">
              <a:rPr lang="en-US"/>
              <a:pPr/>
              <a:t>11</a:t>
            </a:fld>
            <a:endParaRPr lang="en-US"/>
          </a:p>
        </p:txBody>
      </p:sp>
      <p:sp>
        <p:nvSpPr>
          <p:cNvPr id="2492418" name="Rectangle 2"/>
          <p:cNvSpPr>
            <a:spLocks noGrp="1" noRot="1" noChangeAspect="1" noChangeArrowheads="1" noTextEdit="1"/>
          </p:cNvSpPr>
          <p:nvPr>
            <p:ph type="sldImg"/>
          </p:nvPr>
        </p:nvSpPr>
        <p:spPr>
          <a:xfrm>
            <a:off x="1123950" y="720725"/>
            <a:ext cx="4610100" cy="3457575"/>
          </a:xfrm>
          <a:ln/>
        </p:spPr>
      </p:sp>
      <p:sp>
        <p:nvSpPr>
          <p:cNvPr id="2492419" name="Rectangle 3"/>
          <p:cNvSpPr>
            <a:spLocks noGrp="1" noChangeArrowheads="1"/>
          </p:cNvSpPr>
          <p:nvPr>
            <p:ph type="body" idx="1"/>
          </p:nvPr>
        </p:nvSpPr>
        <p:spPr>
          <a:xfrm>
            <a:off x="912813" y="4416425"/>
            <a:ext cx="5030787" cy="418306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BYU CS 345</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Disc Scheduling</a:t>
            </a:r>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EFC3627-10A3-466D-A526-389336FA47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Disc Scheduling</a:t>
            </a:r>
          </a:p>
        </p:txBody>
      </p:sp>
      <p:sp>
        <p:nvSpPr>
          <p:cNvPr id="6" name="Slide Number Placeholder 5"/>
          <p:cNvSpPr>
            <a:spLocks noGrp="1"/>
          </p:cNvSpPr>
          <p:nvPr>
            <p:ph type="sldNum" sz="quarter" idx="12"/>
          </p:nvPr>
        </p:nvSpPr>
        <p:spPr/>
        <p:txBody>
          <a:bodyPr/>
          <a:lstStyle>
            <a:lvl1pPr>
              <a:defRPr/>
            </a:lvl1pPr>
          </a:lstStyle>
          <a:p>
            <a:fld id="{C0349DBE-1793-4D3D-88A1-A2BF44D515FF}" type="slidenum">
              <a:rPr lang="en-US"/>
              <a:pPr/>
              <a:t>‹#›</a:t>
            </a:fld>
            <a:endParaRPr lang="en-US"/>
          </a:p>
        </p:txBody>
      </p:sp>
    </p:spTree>
    <p:extLst>
      <p:ext uri="{BB962C8B-B14F-4D97-AF65-F5344CB8AC3E}">
        <p14:creationId xmlns:p14="http://schemas.microsoft.com/office/powerpoint/2010/main" val="393814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Disc Scheduling</a:t>
            </a:r>
          </a:p>
        </p:txBody>
      </p:sp>
      <p:sp>
        <p:nvSpPr>
          <p:cNvPr id="6" name="Slide Number Placeholder 5"/>
          <p:cNvSpPr>
            <a:spLocks noGrp="1"/>
          </p:cNvSpPr>
          <p:nvPr>
            <p:ph type="sldNum" sz="quarter" idx="12"/>
          </p:nvPr>
        </p:nvSpPr>
        <p:spPr/>
        <p:txBody>
          <a:bodyPr/>
          <a:lstStyle>
            <a:lvl1pPr>
              <a:defRPr/>
            </a:lvl1pPr>
          </a:lstStyle>
          <a:p>
            <a:fld id="{C9C6D9EA-E633-4985-9924-EF0AE582E17B}" type="slidenum">
              <a:rPr lang="en-US"/>
              <a:pPr/>
              <a:t>‹#›</a:t>
            </a:fld>
            <a:endParaRPr lang="en-US"/>
          </a:p>
        </p:txBody>
      </p:sp>
    </p:spTree>
    <p:extLst>
      <p:ext uri="{BB962C8B-B14F-4D97-AF65-F5344CB8AC3E}">
        <p14:creationId xmlns:p14="http://schemas.microsoft.com/office/powerpoint/2010/main" val="220329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46100" y="1416050"/>
            <a:ext cx="8164513" cy="4908550"/>
          </a:xfrm>
        </p:spPr>
        <p:txBody>
          <a:bodyPr/>
          <a:lstStyle/>
          <a:p>
            <a:endParaRPr lang="en-US"/>
          </a:p>
        </p:txBody>
      </p:sp>
      <p:sp>
        <p:nvSpPr>
          <p:cNvPr id="4" name="Date Placeholder 3"/>
          <p:cNvSpPr>
            <a:spLocks noGrp="1"/>
          </p:cNvSpPr>
          <p:nvPr>
            <p:ph type="dt" sz="half" idx="10"/>
          </p:nvPr>
        </p:nvSpPr>
        <p:spPr>
          <a:xfrm>
            <a:off x="477838" y="6324600"/>
            <a:ext cx="1905000" cy="457200"/>
          </a:xfrm>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r>
              <a:rPr lang="en-US"/>
              <a:t>Disc Scheduling</a:t>
            </a:r>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13B07AC5-D836-4EEF-9C58-4BBDDF3D0AE0}" type="slidenum">
              <a:rPr lang="en-US"/>
              <a:pPr/>
              <a:t>‹#›</a:t>
            </a:fld>
            <a:endParaRPr lang="en-US"/>
          </a:p>
        </p:txBody>
      </p:sp>
    </p:spTree>
    <p:extLst>
      <p:ext uri="{BB962C8B-B14F-4D97-AF65-F5344CB8AC3E}">
        <p14:creationId xmlns:p14="http://schemas.microsoft.com/office/powerpoint/2010/main" val="24810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Disc Scheduling</a:t>
            </a:r>
          </a:p>
        </p:txBody>
      </p:sp>
      <p:sp>
        <p:nvSpPr>
          <p:cNvPr id="6" name="Slide Number Placeholder 5"/>
          <p:cNvSpPr>
            <a:spLocks noGrp="1"/>
          </p:cNvSpPr>
          <p:nvPr>
            <p:ph type="sldNum" sz="quarter" idx="12"/>
          </p:nvPr>
        </p:nvSpPr>
        <p:spPr/>
        <p:txBody>
          <a:bodyPr/>
          <a:lstStyle>
            <a:lvl1pPr>
              <a:defRPr/>
            </a:lvl1pPr>
          </a:lstStyle>
          <a:p>
            <a:fld id="{4799761A-9A89-4DC9-8C0F-4EE71F8A70A3}" type="slidenum">
              <a:rPr lang="en-US"/>
              <a:pPr/>
              <a:t>‹#›</a:t>
            </a:fld>
            <a:endParaRPr lang="en-US"/>
          </a:p>
        </p:txBody>
      </p:sp>
    </p:spTree>
    <p:extLst>
      <p:ext uri="{BB962C8B-B14F-4D97-AF65-F5344CB8AC3E}">
        <p14:creationId xmlns:p14="http://schemas.microsoft.com/office/powerpoint/2010/main" val="55968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Disc Scheduling</a:t>
            </a:r>
          </a:p>
        </p:txBody>
      </p:sp>
      <p:sp>
        <p:nvSpPr>
          <p:cNvPr id="6" name="Slide Number Placeholder 5"/>
          <p:cNvSpPr>
            <a:spLocks noGrp="1"/>
          </p:cNvSpPr>
          <p:nvPr>
            <p:ph type="sldNum" sz="quarter" idx="12"/>
          </p:nvPr>
        </p:nvSpPr>
        <p:spPr/>
        <p:txBody>
          <a:bodyPr/>
          <a:lstStyle>
            <a:lvl1pPr>
              <a:defRPr/>
            </a:lvl1pPr>
          </a:lstStyle>
          <a:p>
            <a:fld id="{4C89D42D-D3C3-44F4-9359-B06C611BD5DC}" type="slidenum">
              <a:rPr lang="en-US"/>
              <a:pPr/>
              <a:t>‹#›</a:t>
            </a:fld>
            <a:endParaRPr lang="en-US"/>
          </a:p>
        </p:txBody>
      </p:sp>
    </p:spTree>
    <p:extLst>
      <p:ext uri="{BB962C8B-B14F-4D97-AF65-F5344CB8AC3E}">
        <p14:creationId xmlns:p14="http://schemas.microsoft.com/office/powerpoint/2010/main" val="377106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Disc Scheduling</a:t>
            </a:r>
          </a:p>
        </p:txBody>
      </p:sp>
      <p:sp>
        <p:nvSpPr>
          <p:cNvPr id="7" name="Slide Number Placeholder 6"/>
          <p:cNvSpPr>
            <a:spLocks noGrp="1"/>
          </p:cNvSpPr>
          <p:nvPr>
            <p:ph type="sldNum" sz="quarter" idx="12"/>
          </p:nvPr>
        </p:nvSpPr>
        <p:spPr/>
        <p:txBody>
          <a:bodyPr/>
          <a:lstStyle>
            <a:lvl1pPr>
              <a:defRPr/>
            </a:lvl1pPr>
          </a:lstStyle>
          <a:p>
            <a:fld id="{18D9D8C7-7DBB-4163-ABC8-07313D1D17B3}" type="slidenum">
              <a:rPr lang="en-US"/>
              <a:pPr/>
              <a:t>‹#›</a:t>
            </a:fld>
            <a:endParaRPr lang="en-US"/>
          </a:p>
        </p:txBody>
      </p:sp>
    </p:spTree>
    <p:extLst>
      <p:ext uri="{BB962C8B-B14F-4D97-AF65-F5344CB8AC3E}">
        <p14:creationId xmlns:p14="http://schemas.microsoft.com/office/powerpoint/2010/main" val="368353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r>
              <a:rPr lang="en-US"/>
              <a:t>Disc Scheduling</a:t>
            </a:r>
          </a:p>
        </p:txBody>
      </p:sp>
      <p:sp>
        <p:nvSpPr>
          <p:cNvPr id="9" name="Slide Number Placeholder 8"/>
          <p:cNvSpPr>
            <a:spLocks noGrp="1"/>
          </p:cNvSpPr>
          <p:nvPr>
            <p:ph type="sldNum" sz="quarter" idx="12"/>
          </p:nvPr>
        </p:nvSpPr>
        <p:spPr/>
        <p:txBody>
          <a:bodyPr/>
          <a:lstStyle>
            <a:lvl1pPr>
              <a:defRPr/>
            </a:lvl1pPr>
          </a:lstStyle>
          <a:p>
            <a:fld id="{C6C70C8B-1405-4969-A168-9A5A0C08B730}" type="slidenum">
              <a:rPr lang="en-US"/>
              <a:pPr/>
              <a:t>‹#›</a:t>
            </a:fld>
            <a:endParaRPr lang="en-US"/>
          </a:p>
        </p:txBody>
      </p:sp>
    </p:spTree>
    <p:extLst>
      <p:ext uri="{BB962C8B-B14F-4D97-AF65-F5344CB8AC3E}">
        <p14:creationId xmlns:p14="http://schemas.microsoft.com/office/powerpoint/2010/main" val="333610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r>
              <a:rPr lang="en-US"/>
              <a:t>Disc Scheduling</a:t>
            </a:r>
          </a:p>
        </p:txBody>
      </p:sp>
      <p:sp>
        <p:nvSpPr>
          <p:cNvPr id="5" name="Slide Number Placeholder 4"/>
          <p:cNvSpPr>
            <a:spLocks noGrp="1"/>
          </p:cNvSpPr>
          <p:nvPr>
            <p:ph type="sldNum" sz="quarter" idx="12"/>
          </p:nvPr>
        </p:nvSpPr>
        <p:spPr/>
        <p:txBody>
          <a:bodyPr/>
          <a:lstStyle>
            <a:lvl1pPr>
              <a:defRPr/>
            </a:lvl1pPr>
          </a:lstStyle>
          <a:p>
            <a:fld id="{956B9966-8ED3-462C-9AF7-FCE549AE6DE6}" type="slidenum">
              <a:rPr lang="en-US"/>
              <a:pPr/>
              <a:t>‹#›</a:t>
            </a:fld>
            <a:endParaRPr lang="en-US"/>
          </a:p>
        </p:txBody>
      </p:sp>
    </p:spTree>
    <p:extLst>
      <p:ext uri="{BB962C8B-B14F-4D97-AF65-F5344CB8AC3E}">
        <p14:creationId xmlns:p14="http://schemas.microsoft.com/office/powerpoint/2010/main" val="210298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defRPr/>
            </a:lvl1pPr>
          </a:lstStyle>
          <a:p>
            <a:r>
              <a:rPr lang="en-US"/>
              <a:t>Disc Scheduling</a:t>
            </a:r>
          </a:p>
        </p:txBody>
      </p:sp>
      <p:sp>
        <p:nvSpPr>
          <p:cNvPr id="4" name="Slide Number Placeholder 3"/>
          <p:cNvSpPr>
            <a:spLocks noGrp="1"/>
          </p:cNvSpPr>
          <p:nvPr>
            <p:ph type="sldNum" sz="quarter" idx="12"/>
          </p:nvPr>
        </p:nvSpPr>
        <p:spPr/>
        <p:txBody>
          <a:bodyPr/>
          <a:lstStyle>
            <a:lvl1pPr>
              <a:defRPr/>
            </a:lvl1pPr>
          </a:lstStyle>
          <a:p>
            <a:fld id="{F7363DD3-4F8E-4DA5-B2C9-EE8738E87029}" type="slidenum">
              <a:rPr lang="en-US"/>
              <a:pPr/>
              <a:t>‹#›</a:t>
            </a:fld>
            <a:endParaRPr lang="en-US"/>
          </a:p>
        </p:txBody>
      </p:sp>
    </p:spTree>
    <p:extLst>
      <p:ext uri="{BB962C8B-B14F-4D97-AF65-F5344CB8AC3E}">
        <p14:creationId xmlns:p14="http://schemas.microsoft.com/office/powerpoint/2010/main" val="265372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Disc Scheduling</a:t>
            </a:r>
          </a:p>
        </p:txBody>
      </p:sp>
      <p:sp>
        <p:nvSpPr>
          <p:cNvPr id="7" name="Slide Number Placeholder 6"/>
          <p:cNvSpPr>
            <a:spLocks noGrp="1"/>
          </p:cNvSpPr>
          <p:nvPr>
            <p:ph type="sldNum" sz="quarter" idx="12"/>
          </p:nvPr>
        </p:nvSpPr>
        <p:spPr/>
        <p:txBody>
          <a:bodyPr/>
          <a:lstStyle>
            <a:lvl1pPr>
              <a:defRPr/>
            </a:lvl1pPr>
          </a:lstStyle>
          <a:p>
            <a:fld id="{76A98923-DD67-4B58-88A5-4E89A971443A}" type="slidenum">
              <a:rPr lang="en-US"/>
              <a:pPr/>
              <a:t>‹#›</a:t>
            </a:fld>
            <a:endParaRPr lang="en-US"/>
          </a:p>
        </p:txBody>
      </p:sp>
    </p:spTree>
    <p:extLst>
      <p:ext uri="{BB962C8B-B14F-4D97-AF65-F5344CB8AC3E}">
        <p14:creationId xmlns:p14="http://schemas.microsoft.com/office/powerpoint/2010/main" val="271814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Disc Scheduling</a:t>
            </a:r>
          </a:p>
        </p:txBody>
      </p:sp>
      <p:sp>
        <p:nvSpPr>
          <p:cNvPr id="7" name="Slide Number Placeholder 6"/>
          <p:cNvSpPr>
            <a:spLocks noGrp="1"/>
          </p:cNvSpPr>
          <p:nvPr>
            <p:ph type="sldNum" sz="quarter" idx="12"/>
          </p:nvPr>
        </p:nvSpPr>
        <p:spPr/>
        <p:txBody>
          <a:bodyPr/>
          <a:lstStyle>
            <a:lvl1pPr>
              <a:defRPr/>
            </a:lvl1pPr>
          </a:lstStyle>
          <a:p>
            <a:fld id="{A0248F46-7E2D-4A96-A3A5-2C85288D17F8}" type="slidenum">
              <a:rPr lang="en-US"/>
              <a:pPr/>
              <a:t>‹#›</a:t>
            </a:fld>
            <a:endParaRPr lang="en-US"/>
          </a:p>
        </p:txBody>
      </p:sp>
    </p:spTree>
    <p:extLst>
      <p:ext uri="{BB962C8B-B14F-4D97-AF65-F5344CB8AC3E}">
        <p14:creationId xmlns:p14="http://schemas.microsoft.com/office/powerpoint/2010/main" val="190457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t>Disc Scheduling</a:t>
            </a:r>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8F36D30A-2272-494F-B29B-9C8650128CE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png"/><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6.png"/><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a:t>Chapter 11</a:t>
            </a:r>
            <a:br>
              <a:rPr lang="en-US"/>
            </a:br>
            <a:r>
              <a:rPr lang="en-US"/>
              <a:t>Disc Scheduling</a:t>
            </a:r>
          </a:p>
        </p:txBody>
      </p:sp>
      <p:pic>
        <p:nvPicPr>
          <p:cNvPr id="2475011" name="Picture 3" descr="Disks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4184650" cy="1982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D7A14D24-5C7F-46F4-A555-A1CE963F70A3}" type="slidenum">
              <a:rPr lang="en-US"/>
              <a:pPr/>
              <a:t>10</a:t>
            </a:fld>
            <a:endParaRPr lang="en-US"/>
          </a:p>
        </p:txBody>
      </p:sp>
      <p:sp>
        <p:nvSpPr>
          <p:cNvPr id="2489346" name="Rectangle 2"/>
          <p:cNvSpPr>
            <a:spLocks noGrp="1" noChangeArrowheads="1"/>
          </p:cNvSpPr>
          <p:nvPr>
            <p:ph type="title"/>
          </p:nvPr>
        </p:nvSpPr>
        <p:spPr>
          <a:xfrm>
            <a:off x="1225550" y="223838"/>
            <a:ext cx="5440363" cy="835025"/>
          </a:xfrm>
        </p:spPr>
        <p:txBody>
          <a:bodyPr/>
          <a:lstStyle/>
          <a:p>
            <a:r>
              <a:rPr lang="en-US"/>
              <a:t>Disk Scheduling</a:t>
            </a:r>
          </a:p>
        </p:txBody>
      </p:sp>
      <p:sp>
        <p:nvSpPr>
          <p:cNvPr id="2489347" name="Rectangle 3"/>
          <p:cNvSpPr>
            <a:spLocks noGrp="1" noChangeArrowheads="1"/>
          </p:cNvSpPr>
          <p:nvPr>
            <p:ph type="body" idx="1"/>
          </p:nvPr>
        </p:nvSpPr>
        <p:spPr>
          <a:xfrm>
            <a:off x="447675" y="1435100"/>
            <a:ext cx="8458200" cy="4967288"/>
          </a:xfrm>
        </p:spPr>
        <p:txBody>
          <a:bodyPr/>
          <a:lstStyle/>
          <a:p>
            <a:r>
              <a:rPr lang="en-US" sz="2400"/>
              <a:t>Random</a:t>
            </a:r>
          </a:p>
          <a:p>
            <a:pPr lvl="1"/>
            <a:r>
              <a:rPr lang="en-US" sz="2000"/>
              <a:t>Select a random request to do next</a:t>
            </a:r>
          </a:p>
          <a:p>
            <a:pPr lvl="1"/>
            <a:r>
              <a:rPr lang="en-US" sz="2000"/>
              <a:t>Worst possible performance, but useful for comparisons</a:t>
            </a:r>
          </a:p>
          <a:p>
            <a:r>
              <a:rPr lang="en-US" sz="2400"/>
              <a:t>FIFO</a:t>
            </a:r>
          </a:p>
          <a:p>
            <a:pPr lvl="1"/>
            <a:r>
              <a:rPr lang="en-US" sz="2000"/>
              <a:t>Do in the order they arrive</a:t>
            </a:r>
          </a:p>
          <a:p>
            <a:pPr lvl="1"/>
            <a:r>
              <a:rPr lang="en-US" sz="2000"/>
              <a:t>Simple and fair in that all requests are honored</a:t>
            </a:r>
          </a:p>
          <a:p>
            <a:pPr lvl="1"/>
            <a:r>
              <a:rPr lang="en-US" sz="2000"/>
              <a:t>Poor performance if requests are not clustered</a:t>
            </a:r>
          </a:p>
          <a:p>
            <a:pPr lvl="2"/>
            <a:r>
              <a:rPr lang="en-US" sz="2000"/>
              <a:t>Especially true in multiprogramming systems</a:t>
            </a:r>
          </a:p>
          <a:p>
            <a:r>
              <a:rPr lang="en-US" sz="2400"/>
              <a:t>Priority</a:t>
            </a:r>
          </a:p>
          <a:p>
            <a:pPr lvl="1"/>
            <a:r>
              <a:rPr lang="en-US" sz="2000"/>
              <a:t>Do operations for high-priority processes first</a:t>
            </a:r>
          </a:p>
          <a:p>
            <a:pPr lvl="1"/>
            <a:r>
              <a:rPr lang="en-US" sz="2000"/>
              <a:t>Not intended to optimize disk utilization, but to meet other objectives</a:t>
            </a:r>
          </a:p>
          <a:p>
            <a:pPr lvl="1"/>
            <a:r>
              <a:rPr lang="en-US" sz="2000"/>
              <a:t>Users may try to exploit priorities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9347">
                                            <p:txEl>
                                              <p:pRg st="0" end="0"/>
                                            </p:txEl>
                                          </p:spTgt>
                                        </p:tgtEl>
                                        <p:attrNameLst>
                                          <p:attrName>style.visibility</p:attrName>
                                        </p:attrNameLst>
                                      </p:cBhvr>
                                      <p:to>
                                        <p:strVal val="visible"/>
                                      </p:to>
                                    </p:set>
                                    <p:animEffect transition="in" filter="wipe(left)">
                                      <p:cBhvr>
                                        <p:cTn id="7" dur="500"/>
                                        <p:tgtEl>
                                          <p:spTgt spid="24893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89347">
                                            <p:txEl>
                                              <p:pRg st="1" end="1"/>
                                            </p:txEl>
                                          </p:spTgt>
                                        </p:tgtEl>
                                        <p:attrNameLst>
                                          <p:attrName>style.visibility</p:attrName>
                                        </p:attrNameLst>
                                      </p:cBhvr>
                                      <p:to>
                                        <p:strVal val="visible"/>
                                      </p:to>
                                    </p:set>
                                    <p:animEffect transition="in" filter="wipe(left)">
                                      <p:cBhvr>
                                        <p:cTn id="10" dur="500"/>
                                        <p:tgtEl>
                                          <p:spTgt spid="24893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89347">
                                            <p:txEl>
                                              <p:pRg st="2" end="2"/>
                                            </p:txEl>
                                          </p:spTgt>
                                        </p:tgtEl>
                                        <p:attrNameLst>
                                          <p:attrName>style.visibility</p:attrName>
                                        </p:attrNameLst>
                                      </p:cBhvr>
                                      <p:to>
                                        <p:strVal val="visible"/>
                                      </p:to>
                                    </p:set>
                                    <p:animEffect transition="in" filter="wipe(left)">
                                      <p:cBhvr>
                                        <p:cTn id="13" dur="500"/>
                                        <p:tgtEl>
                                          <p:spTgt spid="24893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89347">
                                            <p:txEl>
                                              <p:pRg st="3" end="3"/>
                                            </p:txEl>
                                          </p:spTgt>
                                        </p:tgtEl>
                                        <p:attrNameLst>
                                          <p:attrName>style.visibility</p:attrName>
                                        </p:attrNameLst>
                                      </p:cBhvr>
                                      <p:to>
                                        <p:strVal val="visible"/>
                                      </p:to>
                                    </p:set>
                                    <p:animEffect transition="in" filter="wipe(left)">
                                      <p:cBhvr>
                                        <p:cTn id="18" dur="500"/>
                                        <p:tgtEl>
                                          <p:spTgt spid="248934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89347">
                                            <p:txEl>
                                              <p:pRg st="4" end="4"/>
                                            </p:txEl>
                                          </p:spTgt>
                                        </p:tgtEl>
                                        <p:attrNameLst>
                                          <p:attrName>style.visibility</p:attrName>
                                        </p:attrNameLst>
                                      </p:cBhvr>
                                      <p:to>
                                        <p:strVal val="visible"/>
                                      </p:to>
                                    </p:set>
                                    <p:animEffect transition="in" filter="wipe(left)">
                                      <p:cBhvr>
                                        <p:cTn id="21" dur="500"/>
                                        <p:tgtEl>
                                          <p:spTgt spid="248934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89347">
                                            <p:txEl>
                                              <p:pRg st="5" end="5"/>
                                            </p:txEl>
                                          </p:spTgt>
                                        </p:tgtEl>
                                        <p:attrNameLst>
                                          <p:attrName>style.visibility</p:attrName>
                                        </p:attrNameLst>
                                      </p:cBhvr>
                                      <p:to>
                                        <p:strVal val="visible"/>
                                      </p:to>
                                    </p:set>
                                    <p:animEffect transition="in" filter="wipe(left)">
                                      <p:cBhvr>
                                        <p:cTn id="24" dur="500"/>
                                        <p:tgtEl>
                                          <p:spTgt spid="248934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89347">
                                            <p:txEl>
                                              <p:pRg st="6" end="6"/>
                                            </p:txEl>
                                          </p:spTgt>
                                        </p:tgtEl>
                                        <p:attrNameLst>
                                          <p:attrName>style.visibility</p:attrName>
                                        </p:attrNameLst>
                                      </p:cBhvr>
                                      <p:to>
                                        <p:strVal val="visible"/>
                                      </p:to>
                                    </p:set>
                                    <p:animEffect transition="in" filter="wipe(left)">
                                      <p:cBhvr>
                                        <p:cTn id="27" dur="500"/>
                                        <p:tgtEl>
                                          <p:spTgt spid="248934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89347">
                                            <p:txEl>
                                              <p:pRg st="7" end="7"/>
                                            </p:txEl>
                                          </p:spTgt>
                                        </p:tgtEl>
                                        <p:attrNameLst>
                                          <p:attrName>style.visibility</p:attrName>
                                        </p:attrNameLst>
                                      </p:cBhvr>
                                      <p:to>
                                        <p:strVal val="visible"/>
                                      </p:to>
                                    </p:set>
                                    <p:animEffect transition="in" filter="wipe(left)">
                                      <p:cBhvr>
                                        <p:cTn id="30" dur="500"/>
                                        <p:tgtEl>
                                          <p:spTgt spid="2489347">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89347">
                                            <p:txEl>
                                              <p:pRg st="8" end="8"/>
                                            </p:txEl>
                                          </p:spTgt>
                                        </p:tgtEl>
                                        <p:attrNameLst>
                                          <p:attrName>style.visibility</p:attrName>
                                        </p:attrNameLst>
                                      </p:cBhvr>
                                      <p:to>
                                        <p:strVal val="visible"/>
                                      </p:to>
                                    </p:set>
                                    <p:animEffect transition="in" filter="wipe(left)">
                                      <p:cBhvr>
                                        <p:cTn id="35" dur="500"/>
                                        <p:tgtEl>
                                          <p:spTgt spid="248934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89347">
                                            <p:txEl>
                                              <p:pRg st="9" end="9"/>
                                            </p:txEl>
                                          </p:spTgt>
                                        </p:tgtEl>
                                        <p:attrNameLst>
                                          <p:attrName>style.visibility</p:attrName>
                                        </p:attrNameLst>
                                      </p:cBhvr>
                                      <p:to>
                                        <p:strVal val="visible"/>
                                      </p:to>
                                    </p:set>
                                    <p:animEffect transition="in" filter="wipe(left)">
                                      <p:cBhvr>
                                        <p:cTn id="38" dur="500"/>
                                        <p:tgtEl>
                                          <p:spTgt spid="2489347">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89347">
                                            <p:txEl>
                                              <p:pRg st="10" end="10"/>
                                            </p:txEl>
                                          </p:spTgt>
                                        </p:tgtEl>
                                        <p:attrNameLst>
                                          <p:attrName>style.visibility</p:attrName>
                                        </p:attrNameLst>
                                      </p:cBhvr>
                                      <p:to>
                                        <p:strVal val="visible"/>
                                      </p:to>
                                    </p:set>
                                    <p:animEffect transition="in" filter="wipe(left)">
                                      <p:cBhvr>
                                        <p:cTn id="41" dur="500"/>
                                        <p:tgtEl>
                                          <p:spTgt spid="2489347">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89347">
                                            <p:txEl>
                                              <p:pRg st="11" end="11"/>
                                            </p:txEl>
                                          </p:spTgt>
                                        </p:tgtEl>
                                        <p:attrNameLst>
                                          <p:attrName>style.visibility</p:attrName>
                                        </p:attrNameLst>
                                      </p:cBhvr>
                                      <p:to>
                                        <p:strVal val="visible"/>
                                      </p:to>
                                    </p:set>
                                    <p:animEffect transition="in" filter="wipe(left)">
                                      <p:cBhvr>
                                        <p:cTn id="44" dur="500"/>
                                        <p:tgtEl>
                                          <p:spTgt spid="24893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3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9EBCA4D8-3E63-4C29-82CE-009BEA59E995}" type="slidenum">
              <a:rPr lang="en-US"/>
              <a:pPr/>
              <a:t>11</a:t>
            </a:fld>
            <a:endParaRPr lang="en-US"/>
          </a:p>
        </p:txBody>
      </p:sp>
      <p:sp>
        <p:nvSpPr>
          <p:cNvPr id="2491394" name="Rectangle 2"/>
          <p:cNvSpPr>
            <a:spLocks noGrp="1" noChangeArrowheads="1"/>
          </p:cNvSpPr>
          <p:nvPr>
            <p:ph type="title"/>
          </p:nvPr>
        </p:nvSpPr>
        <p:spPr>
          <a:xfrm>
            <a:off x="1185863" y="257175"/>
            <a:ext cx="6670675" cy="806450"/>
          </a:xfrm>
        </p:spPr>
        <p:txBody>
          <a:bodyPr/>
          <a:lstStyle/>
          <a:p>
            <a:r>
              <a:rPr lang="en-US"/>
              <a:t>Disk Scheduling</a:t>
            </a:r>
          </a:p>
        </p:txBody>
      </p:sp>
      <p:sp>
        <p:nvSpPr>
          <p:cNvPr id="2491395" name="Rectangle 3"/>
          <p:cNvSpPr>
            <a:spLocks noGrp="1" noChangeArrowheads="1"/>
          </p:cNvSpPr>
          <p:nvPr>
            <p:ph type="body" idx="1"/>
          </p:nvPr>
        </p:nvSpPr>
        <p:spPr>
          <a:xfrm>
            <a:off x="436563" y="1419225"/>
            <a:ext cx="8458200" cy="4927600"/>
          </a:xfrm>
        </p:spPr>
        <p:txBody>
          <a:bodyPr/>
          <a:lstStyle/>
          <a:p>
            <a:pPr>
              <a:lnSpc>
                <a:spcPct val="90000"/>
              </a:lnSpc>
            </a:pPr>
            <a:r>
              <a:rPr lang="en-US" sz="2400"/>
              <a:t>LIFO (Last-In First-Out)</a:t>
            </a:r>
          </a:p>
          <a:p>
            <a:pPr lvl="1">
              <a:lnSpc>
                <a:spcPct val="90000"/>
              </a:lnSpc>
            </a:pPr>
            <a:r>
              <a:rPr lang="en-US" sz="2000"/>
              <a:t>Always take the most recent request</a:t>
            </a:r>
          </a:p>
          <a:p>
            <a:pPr lvl="1">
              <a:lnSpc>
                <a:spcPct val="90000"/>
              </a:lnSpc>
            </a:pPr>
            <a:r>
              <a:rPr lang="en-US" sz="2000"/>
              <a:t>Hope to catch a sequence of reads at one time (locality)</a:t>
            </a:r>
          </a:p>
          <a:p>
            <a:pPr lvl="1">
              <a:lnSpc>
                <a:spcPct val="90000"/>
              </a:lnSpc>
            </a:pPr>
            <a:r>
              <a:rPr lang="en-US" sz="2000"/>
              <a:t>Runs risk of starvation</a:t>
            </a:r>
          </a:p>
          <a:p>
            <a:pPr>
              <a:lnSpc>
                <a:spcPct val="90000"/>
              </a:lnSpc>
            </a:pPr>
            <a:r>
              <a:rPr lang="en-US" sz="2400"/>
              <a:t>SSTF (Shortest Service Time First)</a:t>
            </a:r>
          </a:p>
          <a:p>
            <a:pPr lvl="1">
              <a:lnSpc>
                <a:spcPct val="90000"/>
              </a:lnSpc>
            </a:pPr>
            <a:r>
              <a:rPr lang="en-US" sz="2000"/>
              <a:t>Select the read closest to the current track next</a:t>
            </a:r>
          </a:p>
          <a:p>
            <a:pPr lvl="1">
              <a:lnSpc>
                <a:spcPct val="90000"/>
              </a:lnSpc>
            </a:pPr>
            <a:r>
              <a:rPr lang="en-US" sz="2000"/>
              <a:t>Requires knowledge of arm position</a:t>
            </a:r>
          </a:p>
          <a:p>
            <a:pPr lvl="1">
              <a:lnSpc>
                <a:spcPct val="90000"/>
              </a:lnSpc>
            </a:pPr>
            <a:r>
              <a:rPr lang="en-US" sz="2000"/>
              <a:t>Also has risk of starvation </a:t>
            </a:r>
          </a:p>
          <a:p>
            <a:pPr>
              <a:lnSpc>
                <a:spcPct val="90000"/>
              </a:lnSpc>
            </a:pPr>
            <a:r>
              <a:rPr lang="en-US" sz="2400"/>
              <a:t>SCAN</a:t>
            </a:r>
          </a:p>
          <a:p>
            <a:pPr lvl="1">
              <a:lnSpc>
                <a:spcPct val="90000"/>
              </a:lnSpc>
            </a:pPr>
            <a:r>
              <a:rPr lang="en-US" sz="2000"/>
              <a:t>Arm moves in one direction, meeting all requests en route</a:t>
            </a:r>
          </a:p>
          <a:p>
            <a:pPr lvl="1">
              <a:lnSpc>
                <a:spcPct val="90000"/>
              </a:lnSpc>
            </a:pPr>
            <a:r>
              <a:rPr lang="en-US" sz="2000"/>
              <a:t>If no more requests, switch directions</a:t>
            </a:r>
          </a:p>
          <a:p>
            <a:pPr lvl="1">
              <a:lnSpc>
                <a:spcPct val="90000"/>
              </a:lnSpc>
            </a:pPr>
            <a:r>
              <a:rPr lang="en-US" sz="2000"/>
              <a:t>Bias against track just traversed</a:t>
            </a:r>
          </a:p>
          <a:p>
            <a:pPr lvl="2">
              <a:lnSpc>
                <a:spcPct val="90000"/>
              </a:lnSpc>
            </a:pPr>
            <a:r>
              <a:rPr lang="en-US" sz="2000"/>
              <a:t>Will miss locality in the wrong direction</a:t>
            </a:r>
          </a:p>
          <a:p>
            <a:pPr lvl="2">
              <a:lnSpc>
                <a:spcPct val="90000"/>
              </a:lnSpc>
            </a:pPr>
            <a:r>
              <a:rPr lang="en-US" sz="2000"/>
              <a:t>Favors innermost and outermost tracks; latest arriving jobs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1395">
                                            <p:txEl>
                                              <p:pRg st="0" end="0"/>
                                            </p:txEl>
                                          </p:spTgt>
                                        </p:tgtEl>
                                        <p:attrNameLst>
                                          <p:attrName>style.visibility</p:attrName>
                                        </p:attrNameLst>
                                      </p:cBhvr>
                                      <p:to>
                                        <p:strVal val="visible"/>
                                      </p:to>
                                    </p:set>
                                    <p:animEffect transition="in" filter="wipe(left)">
                                      <p:cBhvr>
                                        <p:cTn id="7" dur="500"/>
                                        <p:tgtEl>
                                          <p:spTgt spid="24913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91395">
                                            <p:txEl>
                                              <p:pRg st="1" end="1"/>
                                            </p:txEl>
                                          </p:spTgt>
                                        </p:tgtEl>
                                        <p:attrNameLst>
                                          <p:attrName>style.visibility</p:attrName>
                                        </p:attrNameLst>
                                      </p:cBhvr>
                                      <p:to>
                                        <p:strVal val="visible"/>
                                      </p:to>
                                    </p:set>
                                    <p:animEffect transition="in" filter="wipe(left)">
                                      <p:cBhvr>
                                        <p:cTn id="10" dur="500"/>
                                        <p:tgtEl>
                                          <p:spTgt spid="24913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91395">
                                            <p:txEl>
                                              <p:pRg st="2" end="2"/>
                                            </p:txEl>
                                          </p:spTgt>
                                        </p:tgtEl>
                                        <p:attrNameLst>
                                          <p:attrName>style.visibility</p:attrName>
                                        </p:attrNameLst>
                                      </p:cBhvr>
                                      <p:to>
                                        <p:strVal val="visible"/>
                                      </p:to>
                                    </p:set>
                                    <p:animEffect transition="in" filter="wipe(left)">
                                      <p:cBhvr>
                                        <p:cTn id="13" dur="500"/>
                                        <p:tgtEl>
                                          <p:spTgt spid="249139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91395">
                                            <p:txEl>
                                              <p:pRg st="3" end="3"/>
                                            </p:txEl>
                                          </p:spTgt>
                                        </p:tgtEl>
                                        <p:attrNameLst>
                                          <p:attrName>style.visibility</p:attrName>
                                        </p:attrNameLst>
                                      </p:cBhvr>
                                      <p:to>
                                        <p:strVal val="visible"/>
                                      </p:to>
                                    </p:set>
                                    <p:animEffect transition="in" filter="wipe(left)">
                                      <p:cBhvr>
                                        <p:cTn id="16" dur="500"/>
                                        <p:tgtEl>
                                          <p:spTgt spid="24913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91395">
                                            <p:txEl>
                                              <p:pRg st="4" end="4"/>
                                            </p:txEl>
                                          </p:spTgt>
                                        </p:tgtEl>
                                        <p:attrNameLst>
                                          <p:attrName>style.visibility</p:attrName>
                                        </p:attrNameLst>
                                      </p:cBhvr>
                                      <p:to>
                                        <p:strVal val="visible"/>
                                      </p:to>
                                    </p:set>
                                    <p:animEffect transition="in" filter="wipe(left)">
                                      <p:cBhvr>
                                        <p:cTn id="21" dur="500"/>
                                        <p:tgtEl>
                                          <p:spTgt spid="249139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91395">
                                            <p:txEl>
                                              <p:pRg st="5" end="5"/>
                                            </p:txEl>
                                          </p:spTgt>
                                        </p:tgtEl>
                                        <p:attrNameLst>
                                          <p:attrName>style.visibility</p:attrName>
                                        </p:attrNameLst>
                                      </p:cBhvr>
                                      <p:to>
                                        <p:strVal val="visible"/>
                                      </p:to>
                                    </p:set>
                                    <p:animEffect transition="in" filter="wipe(left)">
                                      <p:cBhvr>
                                        <p:cTn id="24" dur="500"/>
                                        <p:tgtEl>
                                          <p:spTgt spid="249139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91395">
                                            <p:txEl>
                                              <p:pRg st="6" end="6"/>
                                            </p:txEl>
                                          </p:spTgt>
                                        </p:tgtEl>
                                        <p:attrNameLst>
                                          <p:attrName>style.visibility</p:attrName>
                                        </p:attrNameLst>
                                      </p:cBhvr>
                                      <p:to>
                                        <p:strVal val="visible"/>
                                      </p:to>
                                    </p:set>
                                    <p:animEffect transition="in" filter="wipe(left)">
                                      <p:cBhvr>
                                        <p:cTn id="27" dur="500"/>
                                        <p:tgtEl>
                                          <p:spTgt spid="249139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91395">
                                            <p:txEl>
                                              <p:pRg st="7" end="7"/>
                                            </p:txEl>
                                          </p:spTgt>
                                        </p:tgtEl>
                                        <p:attrNameLst>
                                          <p:attrName>style.visibility</p:attrName>
                                        </p:attrNameLst>
                                      </p:cBhvr>
                                      <p:to>
                                        <p:strVal val="visible"/>
                                      </p:to>
                                    </p:set>
                                    <p:animEffect transition="in" filter="wipe(left)">
                                      <p:cBhvr>
                                        <p:cTn id="30" dur="500"/>
                                        <p:tgtEl>
                                          <p:spTgt spid="2491395">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91395">
                                            <p:txEl>
                                              <p:pRg st="8" end="8"/>
                                            </p:txEl>
                                          </p:spTgt>
                                        </p:tgtEl>
                                        <p:attrNameLst>
                                          <p:attrName>style.visibility</p:attrName>
                                        </p:attrNameLst>
                                      </p:cBhvr>
                                      <p:to>
                                        <p:strVal val="visible"/>
                                      </p:to>
                                    </p:set>
                                    <p:animEffect transition="in" filter="wipe(left)">
                                      <p:cBhvr>
                                        <p:cTn id="35" dur="500"/>
                                        <p:tgtEl>
                                          <p:spTgt spid="249139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91395">
                                            <p:txEl>
                                              <p:pRg st="9" end="9"/>
                                            </p:txEl>
                                          </p:spTgt>
                                        </p:tgtEl>
                                        <p:attrNameLst>
                                          <p:attrName>style.visibility</p:attrName>
                                        </p:attrNameLst>
                                      </p:cBhvr>
                                      <p:to>
                                        <p:strVal val="visible"/>
                                      </p:to>
                                    </p:set>
                                    <p:animEffect transition="in" filter="wipe(left)">
                                      <p:cBhvr>
                                        <p:cTn id="38" dur="500"/>
                                        <p:tgtEl>
                                          <p:spTgt spid="2491395">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91395">
                                            <p:txEl>
                                              <p:pRg st="10" end="10"/>
                                            </p:txEl>
                                          </p:spTgt>
                                        </p:tgtEl>
                                        <p:attrNameLst>
                                          <p:attrName>style.visibility</p:attrName>
                                        </p:attrNameLst>
                                      </p:cBhvr>
                                      <p:to>
                                        <p:strVal val="visible"/>
                                      </p:to>
                                    </p:set>
                                    <p:animEffect transition="in" filter="wipe(left)">
                                      <p:cBhvr>
                                        <p:cTn id="41" dur="500"/>
                                        <p:tgtEl>
                                          <p:spTgt spid="2491395">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91395">
                                            <p:txEl>
                                              <p:pRg st="11" end="11"/>
                                            </p:txEl>
                                          </p:spTgt>
                                        </p:tgtEl>
                                        <p:attrNameLst>
                                          <p:attrName>style.visibility</p:attrName>
                                        </p:attrNameLst>
                                      </p:cBhvr>
                                      <p:to>
                                        <p:strVal val="visible"/>
                                      </p:to>
                                    </p:set>
                                    <p:animEffect transition="in" filter="wipe(left)">
                                      <p:cBhvr>
                                        <p:cTn id="44" dur="500"/>
                                        <p:tgtEl>
                                          <p:spTgt spid="2491395">
                                            <p:txEl>
                                              <p:pRg st="11" end="11"/>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491395">
                                            <p:txEl>
                                              <p:pRg st="12" end="12"/>
                                            </p:txEl>
                                          </p:spTgt>
                                        </p:tgtEl>
                                        <p:attrNameLst>
                                          <p:attrName>style.visibility</p:attrName>
                                        </p:attrNameLst>
                                      </p:cBhvr>
                                      <p:to>
                                        <p:strVal val="visible"/>
                                      </p:to>
                                    </p:set>
                                    <p:animEffect transition="in" filter="wipe(left)">
                                      <p:cBhvr>
                                        <p:cTn id="47" dur="500"/>
                                        <p:tgtEl>
                                          <p:spTgt spid="2491395">
                                            <p:txEl>
                                              <p:pRg st="12" end="12"/>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91395">
                                            <p:txEl>
                                              <p:pRg st="13" end="13"/>
                                            </p:txEl>
                                          </p:spTgt>
                                        </p:tgtEl>
                                        <p:attrNameLst>
                                          <p:attrName>style.visibility</p:attrName>
                                        </p:attrNameLst>
                                      </p:cBhvr>
                                      <p:to>
                                        <p:strVal val="visible"/>
                                      </p:to>
                                    </p:set>
                                    <p:animEffect transition="in" filter="wipe(left)">
                                      <p:cBhvr>
                                        <p:cTn id="50" dur="500"/>
                                        <p:tgtEl>
                                          <p:spTgt spid="24913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1ED71E64-C69A-4D8F-830E-D1D98273B272}" type="slidenum">
              <a:rPr lang="en-US"/>
              <a:pPr/>
              <a:t>12</a:t>
            </a:fld>
            <a:endParaRPr lang="en-US"/>
          </a:p>
        </p:txBody>
      </p:sp>
      <p:sp>
        <p:nvSpPr>
          <p:cNvPr id="2493442" name="Rectangle 2"/>
          <p:cNvSpPr>
            <a:spLocks noGrp="1" noChangeArrowheads="1"/>
          </p:cNvSpPr>
          <p:nvPr>
            <p:ph type="title"/>
          </p:nvPr>
        </p:nvSpPr>
        <p:spPr>
          <a:xfrm>
            <a:off x="1147763" y="409575"/>
            <a:ext cx="6819900" cy="639763"/>
          </a:xfrm>
        </p:spPr>
        <p:txBody>
          <a:bodyPr/>
          <a:lstStyle/>
          <a:p>
            <a:r>
              <a:rPr lang="en-US"/>
              <a:t>Disk Scheduling</a:t>
            </a:r>
          </a:p>
        </p:txBody>
      </p:sp>
      <p:sp>
        <p:nvSpPr>
          <p:cNvPr id="2493443" name="Rectangle 3"/>
          <p:cNvSpPr>
            <a:spLocks noGrp="1" noChangeArrowheads="1"/>
          </p:cNvSpPr>
          <p:nvPr>
            <p:ph type="body" idx="1"/>
          </p:nvPr>
        </p:nvSpPr>
        <p:spPr>
          <a:xfrm>
            <a:off x="455613" y="1419225"/>
            <a:ext cx="8458200" cy="4979988"/>
          </a:xfrm>
        </p:spPr>
        <p:txBody>
          <a:bodyPr/>
          <a:lstStyle/>
          <a:p>
            <a:r>
              <a:rPr lang="en-US" sz="2400"/>
              <a:t>C-SCAN (circular SCAN)</a:t>
            </a:r>
          </a:p>
          <a:p>
            <a:pPr lvl="1"/>
            <a:r>
              <a:rPr lang="en-US" sz="2000"/>
              <a:t>Always scan in one direction</a:t>
            </a:r>
          </a:p>
          <a:p>
            <a:pPr lvl="1"/>
            <a:r>
              <a:rPr lang="en-US" sz="2000"/>
              <a:t>If no more requests, move to far end and start over</a:t>
            </a:r>
          </a:p>
          <a:p>
            <a:pPr lvl="1"/>
            <a:r>
              <a:rPr lang="en-US" sz="2000"/>
              <a:t>Reduces time for requests on edges</a:t>
            </a:r>
          </a:p>
          <a:p>
            <a:r>
              <a:rPr lang="en-US" sz="2400"/>
              <a:t>N-step Scan</a:t>
            </a:r>
          </a:p>
          <a:p>
            <a:pPr lvl="1"/>
            <a:r>
              <a:rPr lang="en-US" sz="2000"/>
              <a:t>Prevent one track from monopolizing disk (“arm stickiness”)</a:t>
            </a:r>
          </a:p>
          <a:p>
            <a:pPr lvl="1"/>
            <a:r>
              <a:rPr lang="en-US" sz="2000"/>
              <a:t>Have sub-queues of size N</a:t>
            </a:r>
          </a:p>
          <a:p>
            <a:pPr lvl="1"/>
            <a:r>
              <a:rPr lang="en-US" sz="2000"/>
              <a:t>Use SCAN for each sub-queue</a:t>
            </a:r>
          </a:p>
          <a:p>
            <a:r>
              <a:rPr lang="en-US" sz="2400"/>
              <a:t>FSCAN</a:t>
            </a:r>
          </a:p>
          <a:p>
            <a:pPr lvl="1"/>
            <a:r>
              <a:rPr lang="en-US" sz="2000"/>
              <a:t>When one scan begins, only existing requests are handled</a:t>
            </a:r>
          </a:p>
          <a:p>
            <a:pPr lvl="1"/>
            <a:r>
              <a:rPr lang="en-US" sz="2000"/>
              <a:t>New requests are put on a secondary queue</a:t>
            </a:r>
          </a:p>
          <a:p>
            <a:pPr lvl="1"/>
            <a:r>
              <a:rPr lang="en-US" sz="2000"/>
              <a:t>When a scan ends, take the queue entries and start a new scan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3443">
                                            <p:txEl>
                                              <p:pRg st="0" end="0"/>
                                            </p:txEl>
                                          </p:spTgt>
                                        </p:tgtEl>
                                        <p:attrNameLst>
                                          <p:attrName>style.visibility</p:attrName>
                                        </p:attrNameLst>
                                      </p:cBhvr>
                                      <p:to>
                                        <p:strVal val="visible"/>
                                      </p:to>
                                    </p:set>
                                    <p:animEffect transition="in" filter="wipe(left)">
                                      <p:cBhvr>
                                        <p:cTn id="7" dur="500"/>
                                        <p:tgtEl>
                                          <p:spTgt spid="24934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93443">
                                            <p:txEl>
                                              <p:pRg st="1" end="1"/>
                                            </p:txEl>
                                          </p:spTgt>
                                        </p:tgtEl>
                                        <p:attrNameLst>
                                          <p:attrName>style.visibility</p:attrName>
                                        </p:attrNameLst>
                                      </p:cBhvr>
                                      <p:to>
                                        <p:strVal val="visible"/>
                                      </p:to>
                                    </p:set>
                                    <p:animEffect transition="in" filter="wipe(left)">
                                      <p:cBhvr>
                                        <p:cTn id="10" dur="500"/>
                                        <p:tgtEl>
                                          <p:spTgt spid="249344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93443">
                                            <p:txEl>
                                              <p:pRg st="2" end="2"/>
                                            </p:txEl>
                                          </p:spTgt>
                                        </p:tgtEl>
                                        <p:attrNameLst>
                                          <p:attrName>style.visibility</p:attrName>
                                        </p:attrNameLst>
                                      </p:cBhvr>
                                      <p:to>
                                        <p:strVal val="visible"/>
                                      </p:to>
                                    </p:set>
                                    <p:animEffect transition="in" filter="wipe(left)">
                                      <p:cBhvr>
                                        <p:cTn id="13" dur="500"/>
                                        <p:tgtEl>
                                          <p:spTgt spid="249344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93443">
                                            <p:txEl>
                                              <p:pRg st="3" end="3"/>
                                            </p:txEl>
                                          </p:spTgt>
                                        </p:tgtEl>
                                        <p:attrNameLst>
                                          <p:attrName>style.visibility</p:attrName>
                                        </p:attrNameLst>
                                      </p:cBhvr>
                                      <p:to>
                                        <p:strVal val="visible"/>
                                      </p:to>
                                    </p:set>
                                    <p:animEffect transition="in" filter="wipe(left)">
                                      <p:cBhvr>
                                        <p:cTn id="16" dur="500"/>
                                        <p:tgtEl>
                                          <p:spTgt spid="24934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93443">
                                            <p:txEl>
                                              <p:pRg st="4" end="4"/>
                                            </p:txEl>
                                          </p:spTgt>
                                        </p:tgtEl>
                                        <p:attrNameLst>
                                          <p:attrName>style.visibility</p:attrName>
                                        </p:attrNameLst>
                                      </p:cBhvr>
                                      <p:to>
                                        <p:strVal val="visible"/>
                                      </p:to>
                                    </p:set>
                                    <p:animEffect transition="in" filter="wipe(left)">
                                      <p:cBhvr>
                                        <p:cTn id="21" dur="500"/>
                                        <p:tgtEl>
                                          <p:spTgt spid="24934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93443">
                                            <p:txEl>
                                              <p:pRg st="5" end="5"/>
                                            </p:txEl>
                                          </p:spTgt>
                                        </p:tgtEl>
                                        <p:attrNameLst>
                                          <p:attrName>style.visibility</p:attrName>
                                        </p:attrNameLst>
                                      </p:cBhvr>
                                      <p:to>
                                        <p:strVal val="visible"/>
                                      </p:to>
                                    </p:set>
                                    <p:animEffect transition="in" filter="wipe(left)">
                                      <p:cBhvr>
                                        <p:cTn id="24" dur="500"/>
                                        <p:tgtEl>
                                          <p:spTgt spid="249344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93443">
                                            <p:txEl>
                                              <p:pRg st="6" end="6"/>
                                            </p:txEl>
                                          </p:spTgt>
                                        </p:tgtEl>
                                        <p:attrNameLst>
                                          <p:attrName>style.visibility</p:attrName>
                                        </p:attrNameLst>
                                      </p:cBhvr>
                                      <p:to>
                                        <p:strVal val="visible"/>
                                      </p:to>
                                    </p:set>
                                    <p:animEffect transition="in" filter="wipe(left)">
                                      <p:cBhvr>
                                        <p:cTn id="27" dur="500"/>
                                        <p:tgtEl>
                                          <p:spTgt spid="249344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93443">
                                            <p:txEl>
                                              <p:pRg st="7" end="7"/>
                                            </p:txEl>
                                          </p:spTgt>
                                        </p:tgtEl>
                                        <p:attrNameLst>
                                          <p:attrName>style.visibility</p:attrName>
                                        </p:attrNameLst>
                                      </p:cBhvr>
                                      <p:to>
                                        <p:strVal val="visible"/>
                                      </p:to>
                                    </p:set>
                                    <p:animEffect transition="in" filter="wipe(left)">
                                      <p:cBhvr>
                                        <p:cTn id="30" dur="500"/>
                                        <p:tgtEl>
                                          <p:spTgt spid="24934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93443">
                                            <p:txEl>
                                              <p:pRg st="8" end="8"/>
                                            </p:txEl>
                                          </p:spTgt>
                                        </p:tgtEl>
                                        <p:attrNameLst>
                                          <p:attrName>style.visibility</p:attrName>
                                        </p:attrNameLst>
                                      </p:cBhvr>
                                      <p:to>
                                        <p:strVal val="visible"/>
                                      </p:to>
                                    </p:set>
                                    <p:animEffect transition="in" filter="wipe(left)">
                                      <p:cBhvr>
                                        <p:cTn id="35" dur="500"/>
                                        <p:tgtEl>
                                          <p:spTgt spid="249344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93443">
                                            <p:txEl>
                                              <p:pRg st="9" end="9"/>
                                            </p:txEl>
                                          </p:spTgt>
                                        </p:tgtEl>
                                        <p:attrNameLst>
                                          <p:attrName>style.visibility</p:attrName>
                                        </p:attrNameLst>
                                      </p:cBhvr>
                                      <p:to>
                                        <p:strVal val="visible"/>
                                      </p:to>
                                    </p:set>
                                    <p:animEffect transition="in" filter="wipe(left)">
                                      <p:cBhvr>
                                        <p:cTn id="38" dur="500"/>
                                        <p:tgtEl>
                                          <p:spTgt spid="2493443">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93443">
                                            <p:txEl>
                                              <p:pRg st="10" end="10"/>
                                            </p:txEl>
                                          </p:spTgt>
                                        </p:tgtEl>
                                        <p:attrNameLst>
                                          <p:attrName>style.visibility</p:attrName>
                                        </p:attrNameLst>
                                      </p:cBhvr>
                                      <p:to>
                                        <p:strVal val="visible"/>
                                      </p:to>
                                    </p:set>
                                    <p:animEffect transition="in" filter="wipe(left)">
                                      <p:cBhvr>
                                        <p:cTn id="41" dur="500"/>
                                        <p:tgtEl>
                                          <p:spTgt spid="2493443">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93443">
                                            <p:txEl>
                                              <p:pRg st="11" end="11"/>
                                            </p:txEl>
                                          </p:spTgt>
                                        </p:tgtEl>
                                        <p:attrNameLst>
                                          <p:attrName>style.visibility</p:attrName>
                                        </p:attrNameLst>
                                      </p:cBhvr>
                                      <p:to>
                                        <p:strVal val="visible"/>
                                      </p:to>
                                    </p:set>
                                    <p:animEffect transition="in" filter="wipe(left)">
                                      <p:cBhvr>
                                        <p:cTn id="44" dur="500"/>
                                        <p:tgtEl>
                                          <p:spTgt spid="24934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34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2"/>
          <p:cNvSpPr>
            <a:spLocks noGrp="1"/>
          </p:cNvSpPr>
          <p:nvPr>
            <p:ph type="dt" sz="half" idx="10"/>
          </p:nvPr>
        </p:nvSpPr>
        <p:spPr/>
        <p:txBody>
          <a:bodyPr/>
          <a:lstStyle/>
          <a:p>
            <a:r>
              <a:rPr lang="en-US" smtClean="0"/>
              <a:t>BYU CS 345</a:t>
            </a:r>
            <a:endParaRPr lang="en-US"/>
          </a:p>
        </p:txBody>
      </p:sp>
      <p:sp>
        <p:nvSpPr>
          <p:cNvPr id="34" name="Footer Placeholder 3"/>
          <p:cNvSpPr>
            <a:spLocks noGrp="1"/>
          </p:cNvSpPr>
          <p:nvPr>
            <p:ph type="ftr" sz="quarter" idx="11"/>
          </p:nvPr>
        </p:nvSpPr>
        <p:spPr/>
        <p:txBody>
          <a:bodyPr/>
          <a:lstStyle/>
          <a:p>
            <a:r>
              <a:rPr lang="en-US"/>
              <a:t>Disc Scheduling</a:t>
            </a:r>
          </a:p>
        </p:txBody>
      </p:sp>
      <p:sp>
        <p:nvSpPr>
          <p:cNvPr id="35" name="Slide Number Placeholder 4"/>
          <p:cNvSpPr>
            <a:spLocks noGrp="1"/>
          </p:cNvSpPr>
          <p:nvPr>
            <p:ph type="sldNum" sz="quarter" idx="12"/>
          </p:nvPr>
        </p:nvSpPr>
        <p:spPr/>
        <p:txBody>
          <a:bodyPr/>
          <a:lstStyle/>
          <a:p>
            <a:fld id="{E77AD0C3-3C46-429A-AC79-3821916D8E6B}" type="slidenum">
              <a:rPr lang="en-US"/>
              <a:pPr/>
              <a:t>13</a:t>
            </a:fld>
            <a:endParaRPr lang="en-US"/>
          </a:p>
        </p:txBody>
      </p:sp>
      <p:sp>
        <p:nvSpPr>
          <p:cNvPr id="2495490" name="Rectangle 2"/>
          <p:cNvSpPr>
            <a:spLocks noGrp="1" noChangeArrowheads="1"/>
          </p:cNvSpPr>
          <p:nvPr>
            <p:ph type="title"/>
          </p:nvPr>
        </p:nvSpPr>
        <p:spPr/>
        <p:txBody>
          <a:bodyPr/>
          <a:lstStyle/>
          <a:p>
            <a:r>
              <a:rPr lang="en-US"/>
              <a:t>FCFS Scheduling</a:t>
            </a:r>
          </a:p>
        </p:txBody>
      </p:sp>
      <p:sp>
        <p:nvSpPr>
          <p:cNvPr id="2495491" name="Text Box 3"/>
          <p:cNvSpPr txBox="1">
            <a:spLocks noChangeArrowheads="1"/>
          </p:cNvSpPr>
          <p:nvPr/>
        </p:nvSpPr>
        <p:spPr bwMode="auto">
          <a:xfrm>
            <a:off x="1081088" y="1962150"/>
            <a:ext cx="700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Cylinder Requests: 53, 98, 183, 37, 122, 14, 124, 65, 67</a:t>
            </a:r>
          </a:p>
        </p:txBody>
      </p:sp>
      <p:sp>
        <p:nvSpPr>
          <p:cNvPr id="2495492" name="Rectangle 4"/>
          <p:cNvSpPr>
            <a:spLocks noChangeArrowheads="1"/>
          </p:cNvSpPr>
          <p:nvPr/>
        </p:nvSpPr>
        <p:spPr bwMode="auto">
          <a:xfrm>
            <a:off x="928688" y="3409950"/>
            <a:ext cx="731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3" name="Line 5"/>
          <p:cNvSpPr>
            <a:spLocks noChangeShapeType="1"/>
          </p:cNvSpPr>
          <p:nvPr/>
        </p:nvSpPr>
        <p:spPr bwMode="auto">
          <a:xfrm>
            <a:off x="9286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4" name="Line 6"/>
          <p:cNvSpPr>
            <a:spLocks noChangeShapeType="1"/>
          </p:cNvSpPr>
          <p:nvPr/>
        </p:nvSpPr>
        <p:spPr bwMode="auto">
          <a:xfrm>
            <a:off x="13858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5" name="Line 7"/>
          <p:cNvSpPr>
            <a:spLocks noChangeShapeType="1"/>
          </p:cNvSpPr>
          <p:nvPr/>
        </p:nvSpPr>
        <p:spPr bwMode="auto">
          <a:xfrm>
            <a:off x="19954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6" name="Line 8"/>
          <p:cNvSpPr>
            <a:spLocks noChangeShapeType="1"/>
          </p:cNvSpPr>
          <p:nvPr/>
        </p:nvSpPr>
        <p:spPr bwMode="auto">
          <a:xfrm>
            <a:off x="24526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7" name="Line 9"/>
          <p:cNvSpPr>
            <a:spLocks noChangeShapeType="1"/>
          </p:cNvSpPr>
          <p:nvPr/>
        </p:nvSpPr>
        <p:spPr bwMode="auto">
          <a:xfrm>
            <a:off x="29860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8" name="Line 10"/>
          <p:cNvSpPr>
            <a:spLocks noChangeShapeType="1"/>
          </p:cNvSpPr>
          <p:nvPr/>
        </p:nvSpPr>
        <p:spPr bwMode="auto">
          <a:xfrm>
            <a:off x="30622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499" name="Line 11"/>
          <p:cNvSpPr>
            <a:spLocks noChangeShapeType="1"/>
          </p:cNvSpPr>
          <p:nvPr/>
        </p:nvSpPr>
        <p:spPr bwMode="auto">
          <a:xfrm>
            <a:off x="41290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0" name="Line 12"/>
          <p:cNvSpPr>
            <a:spLocks noChangeShapeType="1"/>
          </p:cNvSpPr>
          <p:nvPr/>
        </p:nvSpPr>
        <p:spPr bwMode="auto">
          <a:xfrm>
            <a:off x="57292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1" name="Line 13"/>
          <p:cNvSpPr>
            <a:spLocks noChangeShapeType="1"/>
          </p:cNvSpPr>
          <p:nvPr/>
        </p:nvSpPr>
        <p:spPr bwMode="auto">
          <a:xfrm>
            <a:off x="58054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2" name="Line 14"/>
          <p:cNvSpPr>
            <a:spLocks noChangeShapeType="1"/>
          </p:cNvSpPr>
          <p:nvPr/>
        </p:nvSpPr>
        <p:spPr bwMode="auto">
          <a:xfrm>
            <a:off x="76342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3" name="Line 15"/>
          <p:cNvSpPr>
            <a:spLocks noChangeShapeType="1"/>
          </p:cNvSpPr>
          <p:nvPr/>
        </p:nvSpPr>
        <p:spPr bwMode="auto">
          <a:xfrm>
            <a:off x="8243888" y="31051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4" name="Text Box 16"/>
          <p:cNvSpPr txBox="1">
            <a:spLocks noChangeArrowheads="1"/>
          </p:cNvSpPr>
          <p:nvPr/>
        </p:nvSpPr>
        <p:spPr bwMode="auto">
          <a:xfrm>
            <a:off x="760413" y="2689225"/>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0    14   37  53 65 67        98             122 124             183    199</a:t>
            </a:r>
          </a:p>
        </p:txBody>
      </p:sp>
      <p:sp>
        <p:nvSpPr>
          <p:cNvPr id="2495505" name="Oval 17"/>
          <p:cNvSpPr>
            <a:spLocks noChangeArrowheads="1"/>
          </p:cNvSpPr>
          <p:nvPr/>
        </p:nvSpPr>
        <p:spPr bwMode="auto">
          <a:xfrm>
            <a:off x="2452688" y="3638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6" name="Oval 18"/>
          <p:cNvSpPr>
            <a:spLocks noChangeArrowheads="1"/>
          </p:cNvSpPr>
          <p:nvPr/>
        </p:nvSpPr>
        <p:spPr bwMode="auto">
          <a:xfrm>
            <a:off x="7558088" y="4019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7" name="Oval 19"/>
          <p:cNvSpPr>
            <a:spLocks noChangeArrowheads="1"/>
          </p:cNvSpPr>
          <p:nvPr/>
        </p:nvSpPr>
        <p:spPr bwMode="auto">
          <a:xfrm>
            <a:off x="2071688" y="40957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8" name="Oval 20"/>
          <p:cNvSpPr>
            <a:spLocks noChangeArrowheads="1"/>
          </p:cNvSpPr>
          <p:nvPr/>
        </p:nvSpPr>
        <p:spPr bwMode="auto">
          <a:xfrm>
            <a:off x="5729288" y="44767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09" name="Oval 21"/>
          <p:cNvSpPr>
            <a:spLocks noChangeArrowheads="1"/>
          </p:cNvSpPr>
          <p:nvPr/>
        </p:nvSpPr>
        <p:spPr bwMode="auto">
          <a:xfrm>
            <a:off x="1462088" y="46291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10" name="Oval 22"/>
          <p:cNvSpPr>
            <a:spLocks noChangeArrowheads="1"/>
          </p:cNvSpPr>
          <p:nvPr/>
        </p:nvSpPr>
        <p:spPr bwMode="auto">
          <a:xfrm>
            <a:off x="5881688" y="48577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11" name="Oval 23"/>
          <p:cNvSpPr>
            <a:spLocks noChangeArrowheads="1"/>
          </p:cNvSpPr>
          <p:nvPr/>
        </p:nvSpPr>
        <p:spPr bwMode="auto">
          <a:xfrm>
            <a:off x="2986088" y="53911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12" name="Oval 24"/>
          <p:cNvSpPr>
            <a:spLocks noChangeArrowheads="1"/>
          </p:cNvSpPr>
          <p:nvPr/>
        </p:nvSpPr>
        <p:spPr bwMode="auto">
          <a:xfrm>
            <a:off x="3138488" y="55435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5513" name="Line 25"/>
          <p:cNvSpPr>
            <a:spLocks noChangeShapeType="1"/>
          </p:cNvSpPr>
          <p:nvPr/>
        </p:nvSpPr>
        <p:spPr bwMode="auto">
          <a:xfrm>
            <a:off x="2489200" y="3676650"/>
            <a:ext cx="5111750" cy="3968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4" name="Line 26"/>
          <p:cNvSpPr>
            <a:spLocks noChangeShapeType="1"/>
          </p:cNvSpPr>
          <p:nvPr/>
        </p:nvSpPr>
        <p:spPr bwMode="auto">
          <a:xfrm flipH="1">
            <a:off x="2093913" y="4095750"/>
            <a:ext cx="5526087" cy="428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5" name="Line 27"/>
          <p:cNvSpPr>
            <a:spLocks noChangeShapeType="1"/>
          </p:cNvSpPr>
          <p:nvPr/>
        </p:nvSpPr>
        <p:spPr bwMode="auto">
          <a:xfrm>
            <a:off x="2103438" y="4138613"/>
            <a:ext cx="3679825" cy="3857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6" name="Line 28"/>
          <p:cNvSpPr>
            <a:spLocks noChangeShapeType="1"/>
          </p:cNvSpPr>
          <p:nvPr/>
        </p:nvSpPr>
        <p:spPr bwMode="auto">
          <a:xfrm flipH="1">
            <a:off x="1509713" y="4524375"/>
            <a:ext cx="4284662" cy="1428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7" name="Line 29"/>
          <p:cNvSpPr>
            <a:spLocks noChangeShapeType="1"/>
          </p:cNvSpPr>
          <p:nvPr/>
        </p:nvSpPr>
        <p:spPr bwMode="auto">
          <a:xfrm>
            <a:off x="1498600" y="4656138"/>
            <a:ext cx="4440238" cy="254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8" name="Line 30"/>
          <p:cNvSpPr>
            <a:spLocks noChangeShapeType="1"/>
          </p:cNvSpPr>
          <p:nvPr/>
        </p:nvSpPr>
        <p:spPr bwMode="auto">
          <a:xfrm flipH="1">
            <a:off x="2997200" y="4910138"/>
            <a:ext cx="2930525" cy="5064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19" name="Line 31"/>
          <p:cNvSpPr>
            <a:spLocks noChangeShapeType="1"/>
          </p:cNvSpPr>
          <p:nvPr/>
        </p:nvSpPr>
        <p:spPr bwMode="auto">
          <a:xfrm>
            <a:off x="2986088" y="5427663"/>
            <a:ext cx="187325" cy="1651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5520" name="Oval 32"/>
          <p:cNvSpPr>
            <a:spLocks noChangeArrowheads="1"/>
          </p:cNvSpPr>
          <p:nvPr/>
        </p:nvSpPr>
        <p:spPr bwMode="auto">
          <a:xfrm>
            <a:off x="4129088" y="379095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1"/>
          <p:cNvSpPr>
            <a:spLocks noGrp="1"/>
          </p:cNvSpPr>
          <p:nvPr>
            <p:ph type="dt" sz="half" idx="10"/>
          </p:nvPr>
        </p:nvSpPr>
        <p:spPr/>
        <p:txBody>
          <a:bodyPr/>
          <a:lstStyle/>
          <a:p>
            <a:r>
              <a:rPr lang="en-US" smtClean="0"/>
              <a:t>BYU CS 345</a:t>
            </a:r>
            <a:endParaRPr lang="en-US"/>
          </a:p>
        </p:txBody>
      </p:sp>
      <p:sp>
        <p:nvSpPr>
          <p:cNvPr id="29" name="Footer Placeholder 2"/>
          <p:cNvSpPr>
            <a:spLocks noGrp="1"/>
          </p:cNvSpPr>
          <p:nvPr>
            <p:ph type="ftr" sz="quarter" idx="11"/>
          </p:nvPr>
        </p:nvSpPr>
        <p:spPr/>
        <p:txBody>
          <a:bodyPr/>
          <a:lstStyle/>
          <a:p>
            <a:r>
              <a:rPr lang="en-US"/>
              <a:t>Disc Scheduling</a:t>
            </a:r>
          </a:p>
        </p:txBody>
      </p:sp>
      <p:sp>
        <p:nvSpPr>
          <p:cNvPr id="30" name="Slide Number Placeholder 3"/>
          <p:cNvSpPr>
            <a:spLocks noGrp="1"/>
          </p:cNvSpPr>
          <p:nvPr>
            <p:ph type="sldNum" sz="quarter" idx="12"/>
          </p:nvPr>
        </p:nvSpPr>
        <p:spPr/>
        <p:txBody>
          <a:bodyPr/>
          <a:lstStyle/>
          <a:p>
            <a:fld id="{4F6683CB-5DD3-44D4-953E-5A63501CEEE8}" type="slidenum">
              <a:rPr lang="en-US"/>
              <a:pPr/>
              <a:t>14</a:t>
            </a:fld>
            <a:endParaRPr lang="en-US"/>
          </a:p>
        </p:txBody>
      </p:sp>
      <p:sp>
        <p:nvSpPr>
          <p:cNvPr id="2497538" name="Rectangle 2"/>
          <p:cNvSpPr>
            <a:spLocks noChangeArrowheads="1"/>
          </p:cNvSpPr>
          <p:nvPr/>
        </p:nvSpPr>
        <p:spPr bwMode="auto">
          <a:xfrm>
            <a:off x="1179513" y="236538"/>
            <a:ext cx="769143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38" tIns="46038" rIns="46038" bIns="46038" anchor="b"/>
          <a:lstStyle/>
          <a:p>
            <a:pPr eaLnBrk="0" hangingPunct="0">
              <a:lnSpc>
                <a:spcPct val="85000"/>
              </a:lnSpc>
            </a:pPr>
            <a:r>
              <a:rPr kumimoji="1" lang="en-US" sz="3600" b="1">
                <a:solidFill>
                  <a:schemeClr val="tx2"/>
                </a:solidFill>
                <a:latin typeface="Arial" charset="0"/>
              </a:rPr>
              <a:t>SSTF Scheduling </a:t>
            </a:r>
            <a:r>
              <a:rPr kumimoji="1" lang="en-US" sz="2000" b="1">
                <a:solidFill>
                  <a:schemeClr val="tx2"/>
                </a:solidFill>
                <a:latin typeface="Arial" charset="0"/>
              </a:rPr>
              <a:t>(Shortest seek time first)</a:t>
            </a:r>
          </a:p>
        </p:txBody>
      </p:sp>
      <p:sp>
        <p:nvSpPr>
          <p:cNvPr id="2497539" name="Text Box 3"/>
          <p:cNvSpPr txBox="1">
            <a:spLocks noChangeArrowheads="1"/>
          </p:cNvSpPr>
          <p:nvPr/>
        </p:nvSpPr>
        <p:spPr bwMode="auto">
          <a:xfrm>
            <a:off x="1081088" y="1609725"/>
            <a:ext cx="700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Cylinder Requests: 53, 98, 183, 37, 122, 14, 124, 65, 67</a:t>
            </a:r>
          </a:p>
        </p:txBody>
      </p:sp>
      <p:sp>
        <p:nvSpPr>
          <p:cNvPr id="2497540" name="Rectangle 4"/>
          <p:cNvSpPr>
            <a:spLocks noChangeArrowheads="1"/>
          </p:cNvSpPr>
          <p:nvPr/>
        </p:nvSpPr>
        <p:spPr bwMode="auto">
          <a:xfrm>
            <a:off x="928688" y="3057525"/>
            <a:ext cx="731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1" name="Line 5"/>
          <p:cNvSpPr>
            <a:spLocks noChangeShapeType="1"/>
          </p:cNvSpPr>
          <p:nvPr/>
        </p:nvSpPr>
        <p:spPr bwMode="auto">
          <a:xfrm>
            <a:off x="9286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2" name="Line 6"/>
          <p:cNvSpPr>
            <a:spLocks noChangeShapeType="1"/>
          </p:cNvSpPr>
          <p:nvPr/>
        </p:nvSpPr>
        <p:spPr bwMode="auto">
          <a:xfrm>
            <a:off x="13858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3" name="Line 7"/>
          <p:cNvSpPr>
            <a:spLocks noChangeShapeType="1"/>
          </p:cNvSpPr>
          <p:nvPr/>
        </p:nvSpPr>
        <p:spPr bwMode="auto">
          <a:xfrm>
            <a:off x="19954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4" name="Line 8"/>
          <p:cNvSpPr>
            <a:spLocks noChangeShapeType="1"/>
          </p:cNvSpPr>
          <p:nvPr/>
        </p:nvSpPr>
        <p:spPr bwMode="auto">
          <a:xfrm>
            <a:off x="24526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5" name="Line 9"/>
          <p:cNvSpPr>
            <a:spLocks noChangeShapeType="1"/>
          </p:cNvSpPr>
          <p:nvPr/>
        </p:nvSpPr>
        <p:spPr bwMode="auto">
          <a:xfrm>
            <a:off x="29860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6" name="Line 10"/>
          <p:cNvSpPr>
            <a:spLocks noChangeShapeType="1"/>
          </p:cNvSpPr>
          <p:nvPr/>
        </p:nvSpPr>
        <p:spPr bwMode="auto">
          <a:xfrm>
            <a:off x="30622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7" name="Line 11"/>
          <p:cNvSpPr>
            <a:spLocks noChangeShapeType="1"/>
          </p:cNvSpPr>
          <p:nvPr/>
        </p:nvSpPr>
        <p:spPr bwMode="auto">
          <a:xfrm>
            <a:off x="41290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8" name="Line 12"/>
          <p:cNvSpPr>
            <a:spLocks noChangeShapeType="1"/>
          </p:cNvSpPr>
          <p:nvPr/>
        </p:nvSpPr>
        <p:spPr bwMode="auto">
          <a:xfrm>
            <a:off x="57292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49" name="Line 13"/>
          <p:cNvSpPr>
            <a:spLocks noChangeShapeType="1"/>
          </p:cNvSpPr>
          <p:nvPr/>
        </p:nvSpPr>
        <p:spPr bwMode="auto">
          <a:xfrm>
            <a:off x="58054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0" name="Line 14"/>
          <p:cNvSpPr>
            <a:spLocks noChangeShapeType="1"/>
          </p:cNvSpPr>
          <p:nvPr/>
        </p:nvSpPr>
        <p:spPr bwMode="auto">
          <a:xfrm>
            <a:off x="76342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1" name="Line 15"/>
          <p:cNvSpPr>
            <a:spLocks noChangeShapeType="1"/>
          </p:cNvSpPr>
          <p:nvPr/>
        </p:nvSpPr>
        <p:spPr bwMode="auto">
          <a:xfrm>
            <a:off x="8243888" y="2752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2" name="Text Box 16"/>
          <p:cNvSpPr txBox="1">
            <a:spLocks noChangeArrowheads="1"/>
          </p:cNvSpPr>
          <p:nvPr/>
        </p:nvSpPr>
        <p:spPr bwMode="auto">
          <a:xfrm>
            <a:off x="760413" y="2336800"/>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0    14   37  53 65 67        98             122 124             183    199</a:t>
            </a:r>
          </a:p>
        </p:txBody>
      </p:sp>
      <p:sp>
        <p:nvSpPr>
          <p:cNvPr id="2497553" name="Freeform 17"/>
          <p:cNvSpPr>
            <a:spLocks/>
          </p:cNvSpPr>
          <p:nvPr/>
        </p:nvSpPr>
        <p:spPr bwMode="auto">
          <a:xfrm>
            <a:off x="1462088" y="3438525"/>
            <a:ext cx="6324600" cy="1905000"/>
          </a:xfrm>
          <a:custGeom>
            <a:avLst/>
            <a:gdLst>
              <a:gd name="T0" fmla="*/ 624 w 3984"/>
              <a:gd name="T1" fmla="*/ 0 h 1200"/>
              <a:gd name="T2" fmla="*/ 960 w 3984"/>
              <a:gd name="T3" fmla="*/ 48 h 1200"/>
              <a:gd name="T4" fmla="*/ 1008 w 3984"/>
              <a:gd name="T5" fmla="*/ 144 h 1200"/>
              <a:gd name="T6" fmla="*/ 384 w 3984"/>
              <a:gd name="T7" fmla="*/ 240 h 1200"/>
              <a:gd name="T8" fmla="*/ 0 w 3984"/>
              <a:gd name="T9" fmla="*/ 384 h 1200"/>
              <a:gd name="T10" fmla="*/ 1680 w 3984"/>
              <a:gd name="T11" fmla="*/ 720 h 1200"/>
              <a:gd name="T12" fmla="*/ 2736 w 3984"/>
              <a:gd name="T13" fmla="*/ 816 h 1200"/>
              <a:gd name="T14" fmla="*/ 2832 w 3984"/>
              <a:gd name="T15" fmla="*/ 912 h 1200"/>
              <a:gd name="T16" fmla="*/ 3984 w 3984"/>
              <a:gd name="T17" fmla="*/ 12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4" h="1200">
                <a:moveTo>
                  <a:pt x="624" y="0"/>
                </a:moveTo>
                <a:lnTo>
                  <a:pt x="960" y="48"/>
                </a:lnTo>
                <a:lnTo>
                  <a:pt x="1008" y="144"/>
                </a:lnTo>
                <a:lnTo>
                  <a:pt x="384" y="240"/>
                </a:lnTo>
                <a:lnTo>
                  <a:pt x="0" y="384"/>
                </a:lnTo>
                <a:lnTo>
                  <a:pt x="1680" y="720"/>
                </a:lnTo>
                <a:lnTo>
                  <a:pt x="2736" y="816"/>
                </a:lnTo>
                <a:lnTo>
                  <a:pt x="2832" y="912"/>
                </a:lnTo>
                <a:lnTo>
                  <a:pt x="3984" y="1200"/>
                </a:lnTo>
              </a:path>
            </a:pathLst>
          </a:custGeom>
          <a:noFill/>
          <a:ln w="9525"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4" name="Text Box 18"/>
          <p:cNvSpPr txBox="1">
            <a:spLocks noChangeArrowheads="1"/>
          </p:cNvSpPr>
          <p:nvPr/>
        </p:nvSpPr>
        <p:spPr bwMode="auto">
          <a:xfrm>
            <a:off x="288925" y="5053013"/>
            <a:ext cx="3613150" cy="11874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A form of Shortest Job First</a:t>
            </a:r>
          </a:p>
          <a:p>
            <a:pPr eaLnBrk="0" hangingPunct="0"/>
            <a:r>
              <a:rPr lang="en-US">
                <a:latin typeface="Times New Roman" pitchFamily="18" charset="0"/>
              </a:rPr>
              <a:t>Not optimal</a:t>
            </a:r>
          </a:p>
          <a:p>
            <a:pPr eaLnBrk="0" hangingPunct="0"/>
            <a:r>
              <a:rPr lang="en-US">
                <a:latin typeface="Times New Roman" pitchFamily="18" charset="0"/>
              </a:rPr>
              <a:t>May cause starvation</a:t>
            </a:r>
          </a:p>
        </p:txBody>
      </p:sp>
      <p:sp>
        <p:nvSpPr>
          <p:cNvPr id="2497555" name="Oval 19"/>
          <p:cNvSpPr>
            <a:spLocks noChangeArrowheads="1"/>
          </p:cNvSpPr>
          <p:nvPr/>
        </p:nvSpPr>
        <p:spPr bwMode="auto">
          <a:xfrm>
            <a:off x="2452688" y="33623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6" name="Oval 20"/>
          <p:cNvSpPr>
            <a:spLocks noChangeArrowheads="1"/>
          </p:cNvSpPr>
          <p:nvPr/>
        </p:nvSpPr>
        <p:spPr bwMode="auto">
          <a:xfrm>
            <a:off x="2909888" y="34385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7" name="Oval 21"/>
          <p:cNvSpPr>
            <a:spLocks noChangeArrowheads="1"/>
          </p:cNvSpPr>
          <p:nvPr/>
        </p:nvSpPr>
        <p:spPr bwMode="auto">
          <a:xfrm>
            <a:off x="2986088" y="35909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8" name="Oval 22"/>
          <p:cNvSpPr>
            <a:spLocks noChangeArrowheads="1"/>
          </p:cNvSpPr>
          <p:nvPr/>
        </p:nvSpPr>
        <p:spPr bwMode="auto">
          <a:xfrm>
            <a:off x="2071688" y="37433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59" name="Oval 23"/>
          <p:cNvSpPr>
            <a:spLocks noChangeArrowheads="1"/>
          </p:cNvSpPr>
          <p:nvPr/>
        </p:nvSpPr>
        <p:spPr bwMode="auto">
          <a:xfrm>
            <a:off x="1462088" y="39719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60" name="Oval 24"/>
          <p:cNvSpPr>
            <a:spLocks noChangeArrowheads="1"/>
          </p:cNvSpPr>
          <p:nvPr/>
        </p:nvSpPr>
        <p:spPr bwMode="auto">
          <a:xfrm>
            <a:off x="4129088" y="45053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61" name="Oval 25"/>
          <p:cNvSpPr>
            <a:spLocks noChangeArrowheads="1"/>
          </p:cNvSpPr>
          <p:nvPr/>
        </p:nvSpPr>
        <p:spPr bwMode="auto">
          <a:xfrm>
            <a:off x="5729288" y="46577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62" name="Oval 26"/>
          <p:cNvSpPr>
            <a:spLocks noChangeArrowheads="1"/>
          </p:cNvSpPr>
          <p:nvPr/>
        </p:nvSpPr>
        <p:spPr bwMode="auto">
          <a:xfrm>
            <a:off x="5957888" y="48863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7563" name="Oval 27"/>
          <p:cNvSpPr>
            <a:spLocks noChangeArrowheads="1"/>
          </p:cNvSpPr>
          <p:nvPr/>
        </p:nvSpPr>
        <p:spPr bwMode="auto">
          <a:xfrm>
            <a:off x="7710488" y="534352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7554"/>
                                        </p:tgtEl>
                                        <p:attrNameLst>
                                          <p:attrName>style.visibility</p:attrName>
                                        </p:attrNameLst>
                                      </p:cBhvr>
                                      <p:to>
                                        <p:strVal val="visible"/>
                                      </p:to>
                                    </p:set>
                                    <p:animEffect transition="in" filter="dissolve">
                                      <p:cBhvr>
                                        <p:cTn id="7" dur="500"/>
                                        <p:tgtEl>
                                          <p:spTgt spid="2497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55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1"/>
          <p:cNvSpPr>
            <a:spLocks noGrp="1"/>
          </p:cNvSpPr>
          <p:nvPr>
            <p:ph type="dt" sz="half" idx="10"/>
          </p:nvPr>
        </p:nvSpPr>
        <p:spPr/>
        <p:txBody>
          <a:bodyPr/>
          <a:lstStyle/>
          <a:p>
            <a:r>
              <a:rPr lang="en-US" smtClean="0"/>
              <a:t>BYU CS 345</a:t>
            </a:r>
            <a:endParaRPr lang="en-US"/>
          </a:p>
        </p:txBody>
      </p:sp>
      <p:sp>
        <p:nvSpPr>
          <p:cNvPr id="36" name="Footer Placeholder 2"/>
          <p:cNvSpPr>
            <a:spLocks noGrp="1"/>
          </p:cNvSpPr>
          <p:nvPr>
            <p:ph type="ftr" sz="quarter" idx="11"/>
          </p:nvPr>
        </p:nvSpPr>
        <p:spPr/>
        <p:txBody>
          <a:bodyPr/>
          <a:lstStyle/>
          <a:p>
            <a:r>
              <a:rPr lang="en-US"/>
              <a:t>Disc Scheduling</a:t>
            </a:r>
          </a:p>
        </p:txBody>
      </p:sp>
      <p:sp>
        <p:nvSpPr>
          <p:cNvPr id="37" name="Slide Number Placeholder 3"/>
          <p:cNvSpPr>
            <a:spLocks noGrp="1"/>
          </p:cNvSpPr>
          <p:nvPr>
            <p:ph type="sldNum" sz="quarter" idx="12"/>
          </p:nvPr>
        </p:nvSpPr>
        <p:spPr/>
        <p:txBody>
          <a:bodyPr/>
          <a:lstStyle/>
          <a:p>
            <a:fld id="{886D4DFD-912F-4D16-9841-E2A983CEC59F}" type="slidenum">
              <a:rPr lang="en-US"/>
              <a:pPr/>
              <a:t>15</a:t>
            </a:fld>
            <a:endParaRPr lang="en-US"/>
          </a:p>
        </p:txBody>
      </p:sp>
      <p:sp>
        <p:nvSpPr>
          <p:cNvPr id="2499586" name="Rectangle 2"/>
          <p:cNvSpPr>
            <a:spLocks noChangeArrowheads="1"/>
          </p:cNvSpPr>
          <p:nvPr/>
        </p:nvSpPr>
        <p:spPr bwMode="auto">
          <a:xfrm>
            <a:off x="1206500" y="233363"/>
            <a:ext cx="77581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38" tIns="46038" rIns="46038" bIns="46038" anchor="b"/>
          <a:lstStyle/>
          <a:p>
            <a:pPr eaLnBrk="0" hangingPunct="0">
              <a:lnSpc>
                <a:spcPct val="85000"/>
              </a:lnSpc>
            </a:pPr>
            <a:r>
              <a:rPr kumimoji="1" lang="en-US" sz="3600" b="1">
                <a:solidFill>
                  <a:schemeClr val="tx2"/>
                </a:solidFill>
                <a:latin typeface="Arial" charset="0"/>
              </a:rPr>
              <a:t>SCAN Scheduling </a:t>
            </a:r>
            <a:r>
              <a:rPr kumimoji="1" lang="en-US" sz="2000" b="1">
                <a:solidFill>
                  <a:schemeClr val="tx2"/>
                </a:solidFill>
                <a:latin typeface="Arial" charset="0"/>
              </a:rPr>
              <a:t>(Scan one side to other)</a:t>
            </a:r>
          </a:p>
        </p:txBody>
      </p:sp>
      <p:sp>
        <p:nvSpPr>
          <p:cNvPr id="2499587" name="Text Box 3"/>
          <p:cNvSpPr txBox="1">
            <a:spLocks noChangeArrowheads="1"/>
          </p:cNvSpPr>
          <p:nvPr/>
        </p:nvSpPr>
        <p:spPr bwMode="auto">
          <a:xfrm>
            <a:off x="1081088" y="1447800"/>
            <a:ext cx="700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Cylinder Requests: 53, 98, 183, 37, 122, 14, 124, 65, 67</a:t>
            </a:r>
          </a:p>
        </p:txBody>
      </p:sp>
      <p:sp>
        <p:nvSpPr>
          <p:cNvPr id="2499588" name="Rectangle 4"/>
          <p:cNvSpPr>
            <a:spLocks noChangeArrowheads="1"/>
          </p:cNvSpPr>
          <p:nvPr/>
        </p:nvSpPr>
        <p:spPr bwMode="auto">
          <a:xfrm>
            <a:off x="928688" y="2895600"/>
            <a:ext cx="731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89" name="Line 5"/>
          <p:cNvSpPr>
            <a:spLocks noChangeShapeType="1"/>
          </p:cNvSpPr>
          <p:nvPr/>
        </p:nvSpPr>
        <p:spPr bwMode="auto">
          <a:xfrm>
            <a:off x="9286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0" name="Line 6"/>
          <p:cNvSpPr>
            <a:spLocks noChangeShapeType="1"/>
          </p:cNvSpPr>
          <p:nvPr/>
        </p:nvSpPr>
        <p:spPr bwMode="auto">
          <a:xfrm>
            <a:off x="13858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1" name="Line 7"/>
          <p:cNvSpPr>
            <a:spLocks noChangeShapeType="1"/>
          </p:cNvSpPr>
          <p:nvPr/>
        </p:nvSpPr>
        <p:spPr bwMode="auto">
          <a:xfrm>
            <a:off x="19954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2" name="Line 8"/>
          <p:cNvSpPr>
            <a:spLocks noChangeShapeType="1"/>
          </p:cNvSpPr>
          <p:nvPr/>
        </p:nvSpPr>
        <p:spPr bwMode="auto">
          <a:xfrm>
            <a:off x="24526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3" name="Line 9"/>
          <p:cNvSpPr>
            <a:spLocks noChangeShapeType="1"/>
          </p:cNvSpPr>
          <p:nvPr/>
        </p:nvSpPr>
        <p:spPr bwMode="auto">
          <a:xfrm>
            <a:off x="29860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4" name="Line 10"/>
          <p:cNvSpPr>
            <a:spLocks noChangeShapeType="1"/>
          </p:cNvSpPr>
          <p:nvPr/>
        </p:nvSpPr>
        <p:spPr bwMode="auto">
          <a:xfrm>
            <a:off x="30622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5" name="Line 11"/>
          <p:cNvSpPr>
            <a:spLocks noChangeShapeType="1"/>
          </p:cNvSpPr>
          <p:nvPr/>
        </p:nvSpPr>
        <p:spPr bwMode="auto">
          <a:xfrm>
            <a:off x="41290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6" name="Line 12"/>
          <p:cNvSpPr>
            <a:spLocks noChangeShapeType="1"/>
          </p:cNvSpPr>
          <p:nvPr/>
        </p:nvSpPr>
        <p:spPr bwMode="auto">
          <a:xfrm>
            <a:off x="57292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7" name="Line 13"/>
          <p:cNvSpPr>
            <a:spLocks noChangeShapeType="1"/>
          </p:cNvSpPr>
          <p:nvPr/>
        </p:nvSpPr>
        <p:spPr bwMode="auto">
          <a:xfrm>
            <a:off x="58054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8" name="Line 14"/>
          <p:cNvSpPr>
            <a:spLocks noChangeShapeType="1"/>
          </p:cNvSpPr>
          <p:nvPr/>
        </p:nvSpPr>
        <p:spPr bwMode="auto">
          <a:xfrm>
            <a:off x="76342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599" name="Line 15"/>
          <p:cNvSpPr>
            <a:spLocks noChangeShapeType="1"/>
          </p:cNvSpPr>
          <p:nvPr/>
        </p:nvSpPr>
        <p:spPr bwMode="auto">
          <a:xfrm>
            <a:off x="8243888"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0" name="Text Box 16"/>
          <p:cNvSpPr txBox="1">
            <a:spLocks noChangeArrowheads="1"/>
          </p:cNvSpPr>
          <p:nvPr/>
        </p:nvSpPr>
        <p:spPr bwMode="auto">
          <a:xfrm>
            <a:off x="760413" y="2174875"/>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0    14   37  53 65 67        98             122 124             183    199</a:t>
            </a:r>
          </a:p>
        </p:txBody>
      </p:sp>
      <p:sp>
        <p:nvSpPr>
          <p:cNvPr id="2499601" name="Oval 17"/>
          <p:cNvSpPr>
            <a:spLocks noChangeArrowheads="1"/>
          </p:cNvSpPr>
          <p:nvPr/>
        </p:nvSpPr>
        <p:spPr bwMode="auto">
          <a:xfrm>
            <a:off x="2376488" y="3124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2" name="Oval 18"/>
          <p:cNvSpPr>
            <a:spLocks noChangeArrowheads="1"/>
          </p:cNvSpPr>
          <p:nvPr/>
        </p:nvSpPr>
        <p:spPr bwMode="auto">
          <a:xfrm>
            <a:off x="1995488" y="32004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3" name="Oval 19"/>
          <p:cNvSpPr>
            <a:spLocks noChangeArrowheads="1"/>
          </p:cNvSpPr>
          <p:nvPr/>
        </p:nvSpPr>
        <p:spPr bwMode="auto">
          <a:xfrm>
            <a:off x="1385888" y="3505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4" name="Oval 20"/>
          <p:cNvSpPr>
            <a:spLocks noChangeArrowheads="1"/>
          </p:cNvSpPr>
          <p:nvPr/>
        </p:nvSpPr>
        <p:spPr bwMode="auto">
          <a:xfrm>
            <a:off x="2909888" y="3886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5" name="Oval 21"/>
          <p:cNvSpPr>
            <a:spLocks noChangeArrowheads="1"/>
          </p:cNvSpPr>
          <p:nvPr/>
        </p:nvSpPr>
        <p:spPr bwMode="auto">
          <a:xfrm>
            <a:off x="3062288" y="40386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6" name="Oval 22"/>
          <p:cNvSpPr>
            <a:spLocks noChangeArrowheads="1"/>
          </p:cNvSpPr>
          <p:nvPr/>
        </p:nvSpPr>
        <p:spPr bwMode="auto">
          <a:xfrm>
            <a:off x="4205288" y="43434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7" name="Oval 23"/>
          <p:cNvSpPr>
            <a:spLocks noChangeArrowheads="1"/>
          </p:cNvSpPr>
          <p:nvPr/>
        </p:nvSpPr>
        <p:spPr bwMode="auto">
          <a:xfrm>
            <a:off x="5729288" y="44196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8" name="Oval 24"/>
          <p:cNvSpPr>
            <a:spLocks noChangeArrowheads="1"/>
          </p:cNvSpPr>
          <p:nvPr/>
        </p:nvSpPr>
        <p:spPr bwMode="auto">
          <a:xfrm>
            <a:off x="5881688" y="45720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09" name="Oval 25"/>
          <p:cNvSpPr>
            <a:spLocks noChangeArrowheads="1"/>
          </p:cNvSpPr>
          <p:nvPr/>
        </p:nvSpPr>
        <p:spPr bwMode="auto">
          <a:xfrm>
            <a:off x="7634288" y="51054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99610" name="Text Box 26"/>
          <p:cNvSpPr txBox="1">
            <a:spLocks noChangeArrowheads="1"/>
          </p:cNvSpPr>
          <p:nvPr/>
        </p:nvSpPr>
        <p:spPr bwMode="auto">
          <a:xfrm>
            <a:off x="200025" y="4970463"/>
            <a:ext cx="6357938" cy="11874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Sometimes called the elevator algorithm</a:t>
            </a:r>
          </a:p>
          <a:p>
            <a:pPr eaLnBrk="0" hangingPunct="0"/>
            <a:r>
              <a:rPr lang="en-US">
                <a:latin typeface="Times New Roman" pitchFamily="18" charset="0"/>
              </a:rPr>
              <a:t>Think about requests when head reverses direction</a:t>
            </a:r>
          </a:p>
          <a:p>
            <a:pPr eaLnBrk="0" hangingPunct="0"/>
            <a:r>
              <a:rPr lang="en-US">
                <a:latin typeface="Times New Roman" pitchFamily="18" charset="0"/>
              </a:rPr>
              <a:t>	</a:t>
            </a:r>
            <a:r>
              <a:rPr lang="en-US" sz="2000">
                <a:latin typeface="Times New Roman" pitchFamily="18" charset="0"/>
              </a:rPr>
              <a:t>- Just serviced those requests near disk head</a:t>
            </a:r>
          </a:p>
        </p:txBody>
      </p:sp>
      <p:sp>
        <p:nvSpPr>
          <p:cNvPr id="2499611" name="Line 27"/>
          <p:cNvSpPr>
            <a:spLocks noChangeShapeType="1"/>
          </p:cNvSpPr>
          <p:nvPr/>
        </p:nvSpPr>
        <p:spPr bwMode="auto">
          <a:xfrm flipH="1">
            <a:off x="2016125" y="3162300"/>
            <a:ext cx="419100" cy="76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2" name="Line 28"/>
          <p:cNvSpPr>
            <a:spLocks noChangeShapeType="1"/>
          </p:cNvSpPr>
          <p:nvPr/>
        </p:nvSpPr>
        <p:spPr bwMode="auto">
          <a:xfrm flipH="1">
            <a:off x="1398588" y="3238500"/>
            <a:ext cx="617537" cy="3413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3" name="Line 29"/>
          <p:cNvSpPr>
            <a:spLocks noChangeShapeType="1"/>
          </p:cNvSpPr>
          <p:nvPr/>
        </p:nvSpPr>
        <p:spPr bwMode="auto">
          <a:xfrm>
            <a:off x="1409700" y="3559175"/>
            <a:ext cx="1531938" cy="3635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4" name="Line 30"/>
          <p:cNvSpPr>
            <a:spLocks noChangeShapeType="1"/>
          </p:cNvSpPr>
          <p:nvPr/>
        </p:nvSpPr>
        <p:spPr bwMode="auto">
          <a:xfrm>
            <a:off x="2952750" y="3911600"/>
            <a:ext cx="142875" cy="176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5" name="Line 31"/>
          <p:cNvSpPr>
            <a:spLocks noChangeShapeType="1"/>
          </p:cNvSpPr>
          <p:nvPr/>
        </p:nvSpPr>
        <p:spPr bwMode="auto">
          <a:xfrm>
            <a:off x="3073400" y="4087813"/>
            <a:ext cx="1190625" cy="2857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6" name="Line 32"/>
          <p:cNvSpPr>
            <a:spLocks noChangeShapeType="1"/>
          </p:cNvSpPr>
          <p:nvPr/>
        </p:nvSpPr>
        <p:spPr bwMode="auto">
          <a:xfrm>
            <a:off x="4264025" y="4373563"/>
            <a:ext cx="1530350" cy="88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7" name="Line 33"/>
          <p:cNvSpPr>
            <a:spLocks noChangeShapeType="1"/>
          </p:cNvSpPr>
          <p:nvPr/>
        </p:nvSpPr>
        <p:spPr bwMode="auto">
          <a:xfrm>
            <a:off x="5783263" y="4451350"/>
            <a:ext cx="122237" cy="176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618" name="Line 34"/>
          <p:cNvSpPr>
            <a:spLocks noChangeShapeType="1"/>
          </p:cNvSpPr>
          <p:nvPr/>
        </p:nvSpPr>
        <p:spPr bwMode="auto">
          <a:xfrm>
            <a:off x="5905500" y="4605338"/>
            <a:ext cx="1784350" cy="5286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9610"/>
                                        </p:tgtEl>
                                        <p:attrNameLst>
                                          <p:attrName>style.visibility</p:attrName>
                                        </p:attrNameLst>
                                      </p:cBhvr>
                                      <p:to>
                                        <p:strVal val="visible"/>
                                      </p:to>
                                    </p:set>
                                    <p:animEffect transition="in" filter="dissolve">
                                      <p:cBhvr>
                                        <p:cTn id="7" dur="500"/>
                                        <p:tgtEl>
                                          <p:spTgt spid="2499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6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1"/>
          <p:cNvSpPr>
            <a:spLocks noGrp="1"/>
          </p:cNvSpPr>
          <p:nvPr>
            <p:ph type="dt" sz="half" idx="10"/>
          </p:nvPr>
        </p:nvSpPr>
        <p:spPr/>
        <p:txBody>
          <a:bodyPr/>
          <a:lstStyle/>
          <a:p>
            <a:r>
              <a:rPr lang="en-US" smtClean="0"/>
              <a:t>BYU CS 345</a:t>
            </a:r>
            <a:endParaRPr lang="en-US"/>
          </a:p>
        </p:txBody>
      </p:sp>
      <p:sp>
        <p:nvSpPr>
          <p:cNvPr id="29" name="Footer Placeholder 2"/>
          <p:cNvSpPr>
            <a:spLocks noGrp="1"/>
          </p:cNvSpPr>
          <p:nvPr>
            <p:ph type="ftr" sz="quarter" idx="11"/>
          </p:nvPr>
        </p:nvSpPr>
        <p:spPr/>
        <p:txBody>
          <a:bodyPr/>
          <a:lstStyle/>
          <a:p>
            <a:r>
              <a:rPr lang="en-US"/>
              <a:t>Disc Scheduling</a:t>
            </a:r>
          </a:p>
        </p:txBody>
      </p:sp>
      <p:sp>
        <p:nvSpPr>
          <p:cNvPr id="30" name="Slide Number Placeholder 3"/>
          <p:cNvSpPr>
            <a:spLocks noGrp="1"/>
          </p:cNvSpPr>
          <p:nvPr>
            <p:ph type="sldNum" sz="quarter" idx="12"/>
          </p:nvPr>
        </p:nvSpPr>
        <p:spPr/>
        <p:txBody>
          <a:bodyPr/>
          <a:lstStyle/>
          <a:p>
            <a:fld id="{D4183BCA-80E5-40CC-91FF-53F42384DFFE}" type="slidenum">
              <a:rPr lang="en-US"/>
              <a:pPr/>
              <a:t>16</a:t>
            </a:fld>
            <a:endParaRPr lang="en-US"/>
          </a:p>
        </p:txBody>
      </p:sp>
      <p:sp>
        <p:nvSpPr>
          <p:cNvPr id="2501634" name="Rectangle 2"/>
          <p:cNvSpPr>
            <a:spLocks noChangeArrowheads="1"/>
          </p:cNvSpPr>
          <p:nvPr/>
        </p:nvSpPr>
        <p:spPr bwMode="auto">
          <a:xfrm>
            <a:off x="1206500" y="231775"/>
            <a:ext cx="74533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38" tIns="46038" rIns="46038" bIns="46038" anchor="b"/>
          <a:lstStyle/>
          <a:p>
            <a:pPr eaLnBrk="0" hangingPunct="0">
              <a:lnSpc>
                <a:spcPct val="85000"/>
              </a:lnSpc>
            </a:pPr>
            <a:r>
              <a:rPr kumimoji="1" lang="en-US" sz="3600" b="1">
                <a:solidFill>
                  <a:schemeClr val="tx2"/>
                </a:solidFill>
                <a:latin typeface="Arial" charset="0"/>
              </a:rPr>
              <a:t>C-SCAN Scheduling </a:t>
            </a:r>
            <a:r>
              <a:rPr kumimoji="1" lang="en-US" sz="2000" b="1">
                <a:solidFill>
                  <a:schemeClr val="tx2"/>
                </a:solidFill>
                <a:latin typeface="Arial" charset="0"/>
              </a:rPr>
              <a:t>(Circular Scan)</a:t>
            </a:r>
          </a:p>
        </p:txBody>
      </p:sp>
      <p:sp>
        <p:nvSpPr>
          <p:cNvPr id="2501635" name="Text Box 3"/>
          <p:cNvSpPr txBox="1">
            <a:spLocks noChangeArrowheads="1"/>
          </p:cNvSpPr>
          <p:nvPr/>
        </p:nvSpPr>
        <p:spPr bwMode="auto">
          <a:xfrm>
            <a:off x="1069975" y="1447800"/>
            <a:ext cx="700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Cylinder Requests: 53, 98, 183, 37, 122, 14, 124, 65, 67</a:t>
            </a:r>
          </a:p>
        </p:txBody>
      </p:sp>
      <p:sp>
        <p:nvSpPr>
          <p:cNvPr id="2501636" name="Rectangle 4"/>
          <p:cNvSpPr>
            <a:spLocks noChangeArrowheads="1"/>
          </p:cNvSpPr>
          <p:nvPr/>
        </p:nvSpPr>
        <p:spPr bwMode="auto">
          <a:xfrm>
            <a:off x="917575" y="2895600"/>
            <a:ext cx="731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37" name="Line 5"/>
          <p:cNvSpPr>
            <a:spLocks noChangeShapeType="1"/>
          </p:cNvSpPr>
          <p:nvPr/>
        </p:nvSpPr>
        <p:spPr bwMode="auto">
          <a:xfrm>
            <a:off x="9175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38" name="Line 6"/>
          <p:cNvSpPr>
            <a:spLocks noChangeShapeType="1"/>
          </p:cNvSpPr>
          <p:nvPr/>
        </p:nvSpPr>
        <p:spPr bwMode="auto">
          <a:xfrm>
            <a:off x="13747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39" name="Line 7"/>
          <p:cNvSpPr>
            <a:spLocks noChangeShapeType="1"/>
          </p:cNvSpPr>
          <p:nvPr/>
        </p:nvSpPr>
        <p:spPr bwMode="auto">
          <a:xfrm>
            <a:off x="19843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0" name="Line 8"/>
          <p:cNvSpPr>
            <a:spLocks noChangeShapeType="1"/>
          </p:cNvSpPr>
          <p:nvPr/>
        </p:nvSpPr>
        <p:spPr bwMode="auto">
          <a:xfrm>
            <a:off x="24415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1" name="Line 9"/>
          <p:cNvSpPr>
            <a:spLocks noChangeShapeType="1"/>
          </p:cNvSpPr>
          <p:nvPr/>
        </p:nvSpPr>
        <p:spPr bwMode="auto">
          <a:xfrm>
            <a:off x="29749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2" name="Line 10"/>
          <p:cNvSpPr>
            <a:spLocks noChangeShapeType="1"/>
          </p:cNvSpPr>
          <p:nvPr/>
        </p:nvSpPr>
        <p:spPr bwMode="auto">
          <a:xfrm>
            <a:off x="30511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3" name="Line 11"/>
          <p:cNvSpPr>
            <a:spLocks noChangeShapeType="1"/>
          </p:cNvSpPr>
          <p:nvPr/>
        </p:nvSpPr>
        <p:spPr bwMode="auto">
          <a:xfrm>
            <a:off x="41179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4" name="Line 12"/>
          <p:cNvSpPr>
            <a:spLocks noChangeShapeType="1"/>
          </p:cNvSpPr>
          <p:nvPr/>
        </p:nvSpPr>
        <p:spPr bwMode="auto">
          <a:xfrm>
            <a:off x="57181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5" name="Line 13"/>
          <p:cNvSpPr>
            <a:spLocks noChangeShapeType="1"/>
          </p:cNvSpPr>
          <p:nvPr/>
        </p:nvSpPr>
        <p:spPr bwMode="auto">
          <a:xfrm>
            <a:off x="57943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6" name="Line 14"/>
          <p:cNvSpPr>
            <a:spLocks noChangeShapeType="1"/>
          </p:cNvSpPr>
          <p:nvPr/>
        </p:nvSpPr>
        <p:spPr bwMode="auto">
          <a:xfrm>
            <a:off x="76231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7" name="Line 15"/>
          <p:cNvSpPr>
            <a:spLocks noChangeShapeType="1"/>
          </p:cNvSpPr>
          <p:nvPr/>
        </p:nvSpPr>
        <p:spPr bwMode="auto">
          <a:xfrm>
            <a:off x="8232775"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48" name="Text Box 16"/>
          <p:cNvSpPr txBox="1">
            <a:spLocks noChangeArrowheads="1"/>
          </p:cNvSpPr>
          <p:nvPr/>
        </p:nvSpPr>
        <p:spPr bwMode="auto">
          <a:xfrm>
            <a:off x="749300" y="2174875"/>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0    14   37  53 65 67        98             122 124             183    199</a:t>
            </a:r>
          </a:p>
        </p:txBody>
      </p:sp>
      <p:sp>
        <p:nvSpPr>
          <p:cNvPr id="2501649" name="Oval 17"/>
          <p:cNvSpPr>
            <a:spLocks noChangeArrowheads="1"/>
          </p:cNvSpPr>
          <p:nvPr/>
        </p:nvSpPr>
        <p:spPr bwMode="auto">
          <a:xfrm>
            <a:off x="2441575" y="3124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0" name="Freeform 18"/>
          <p:cNvSpPr>
            <a:spLocks/>
          </p:cNvSpPr>
          <p:nvPr/>
        </p:nvSpPr>
        <p:spPr bwMode="auto">
          <a:xfrm>
            <a:off x="917575" y="3124200"/>
            <a:ext cx="7315200" cy="1981200"/>
          </a:xfrm>
          <a:custGeom>
            <a:avLst/>
            <a:gdLst>
              <a:gd name="T0" fmla="*/ 960 w 4608"/>
              <a:gd name="T1" fmla="*/ 0 h 1248"/>
              <a:gd name="T2" fmla="*/ 1296 w 4608"/>
              <a:gd name="T3" fmla="*/ 144 h 1248"/>
              <a:gd name="T4" fmla="*/ 1344 w 4608"/>
              <a:gd name="T5" fmla="*/ 240 h 1248"/>
              <a:gd name="T6" fmla="*/ 2064 w 4608"/>
              <a:gd name="T7" fmla="*/ 432 h 1248"/>
              <a:gd name="T8" fmla="*/ 3072 w 4608"/>
              <a:gd name="T9" fmla="*/ 528 h 1248"/>
              <a:gd name="T10" fmla="*/ 3120 w 4608"/>
              <a:gd name="T11" fmla="*/ 672 h 1248"/>
              <a:gd name="T12" fmla="*/ 4272 w 4608"/>
              <a:gd name="T13" fmla="*/ 816 h 1248"/>
              <a:gd name="T14" fmla="*/ 4608 w 4608"/>
              <a:gd name="T15" fmla="*/ 912 h 1248"/>
              <a:gd name="T16" fmla="*/ 0 w 4608"/>
              <a:gd name="T17" fmla="*/ 960 h 1248"/>
              <a:gd name="T18" fmla="*/ 336 w 4608"/>
              <a:gd name="T19" fmla="*/ 1104 h 1248"/>
              <a:gd name="T20" fmla="*/ 720 w 4608"/>
              <a:gd name="T21" fmla="*/ 1248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8" h="1248">
                <a:moveTo>
                  <a:pt x="960" y="0"/>
                </a:moveTo>
                <a:lnTo>
                  <a:pt x="1296" y="144"/>
                </a:lnTo>
                <a:lnTo>
                  <a:pt x="1344" y="240"/>
                </a:lnTo>
                <a:lnTo>
                  <a:pt x="2064" y="432"/>
                </a:lnTo>
                <a:lnTo>
                  <a:pt x="3072" y="528"/>
                </a:lnTo>
                <a:lnTo>
                  <a:pt x="3120" y="672"/>
                </a:lnTo>
                <a:lnTo>
                  <a:pt x="4272" y="816"/>
                </a:lnTo>
                <a:lnTo>
                  <a:pt x="4608" y="912"/>
                </a:lnTo>
                <a:lnTo>
                  <a:pt x="0" y="960"/>
                </a:lnTo>
                <a:lnTo>
                  <a:pt x="336" y="1104"/>
                </a:lnTo>
                <a:lnTo>
                  <a:pt x="720" y="1248"/>
                </a:lnTo>
              </a:path>
            </a:pathLst>
          </a:custGeom>
          <a:noFill/>
          <a:ln w="9525"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1" name="Oval 19"/>
          <p:cNvSpPr>
            <a:spLocks noChangeArrowheads="1"/>
          </p:cNvSpPr>
          <p:nvPr/>
        </p:nvSpPr>
        <p:spPr bwMode="auto">
          <a:xfrm>
            <a:off x="2974975" y="3352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2" name="Oval 20"/>
          <p:cNvSpPr>
            <a:spLocks noChangeArrowheads="1"/>
          </p:cNvSpPr>
          <p:nvPr/>
        </p:nvSpPr>
        <p:spPr bwMode="auto">
          <a:xfrm>
            <a:off x="3051175" y="3505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3" name="Oval 21"/>
          <p:cNvSpPr>
            <a:spLocks noChangeArrowheads="1"/>
          </p:cNvSpPr>
          <p:nvPr/>
        </p:nvSpPr>
        <p:spPr bwMode="auto">
          <a:xfrm>
            <a:off x="4194175" y="38100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4" name="Oval 22"/>
          <p:cNvSpPr>
            <a:spLocks noChangeArrowheads="1"/>
          </p:cNvSpPr>
          <p:nvPr/>
        </p:nvSpPr>
        <p:spPr bwMode="auto">
          <a:xfrm>
            <a:off x="5718175" y="3886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5" name="Oval 23"/>
          <p:cNvSpPr>
            <a:spLocks noChangeArrowheads="1"/>
          </p:cNvSpPr>
          <p:nvPr/>
        </p:nvSpPr>
        <p:spPr bwMode="auto">
          <a:xfrm>
            <a:off x="5870575" y="4114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6" name="Oval 24"/>
          <p:cNvSpPr>
            <a:spLocks noChangeArrowheads="1"/>
          </p:cNvSpPr>
          <p:nvPr/>
        </p:nvSpPr>
        <p:spPr bwMode="auto">
          <a:xfrm>
            <a:off x="7699375" y="43434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7" name="Oval 25"/>
          <p:cNvSpPr>
            <a:spLocks noChangeArrowheads="1"/>
          </p:cNvSpPr>
          <p:nvPr/>
        </p:nvSpPr>
        <p:spPr bwMode="auto">
          <a:xfrm>
            <a:off x="1374775" y="48006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8" name="Oval 26"/>
          <p:cNvSpPr>
            <a:spLocks noChangeArrowheads="1"/>
          </p:cNvSpPr>
          <p:nvPr/>
        </p:nvSpPr>
        <p:spPr bwMode="auto">
          <a:xfrm>
            <a:off x="1984375" y="5029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1659" name="Text Box 27"/>
          <p:cNvSpPr txBox="1">
            <a:spLocks noChangeArrowheads="1"/>
          </p:cNvSpPr>
          <p:nvPr/>
        </p:nvSpPr>
        <p:spPr bwMode="auto">
          <a:xfrm>
            <a:off x="3198813" y="5087938"/>
            <a:ext cx="5629275" cy="8223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Designed to provide more uniform wait time</a:t>
            </a:r>
          </a:p>
          <a:p>
            <a:pPr eaLnBrk="0" hangingPunct="0"/>
            <a:r>
              <a:rPr lang="en-US">
                <a:latin typeface="Times New Roman" pitchFamily="18" charset="0"/>
              </a:rPr>
              <a:t>Treat cylinders like a circular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01659"/>
                                        </p:tgtEl>
                                        <p:attrNameLst>
                                          <p:attrName>style.visibility</p:attrName>
                                        </p:attrNameLst>
                                      </p:cBhvr>
                                      <p:to>
                                        <p:strVal val="visible"/>
                                      </p:to>
                                    </p:set>
                                    <p:animEffect transition="in" filter="dissolve">
                                      <p:cBhvr>
                                        <p:cTn id="7" dur="500"/>
                                        <p:tgtEl>
                                          <p:spTgt spid="2501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5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r>
              <a:rPr lang="en-US" smtClean="0"/>
              <a:t>BYU CS 345</a:t>
            </a:r>
            <a:endParaRPr lang="en-US"/>
          </a:p>
        </p:txBody>
      </p:sp>
      <p:sp>
        <p:nvSpPr>
          <p:cNvPr id="30" name="Footer Placeholder 2"/>
          <p:cNvSpPr>
            <a:spLocks noGrp="1"/>
          </p:cNvSpPr>
          <p:nvPr>
            <p:ph type="ftr" sz="quarter" idx="11"/>
          </p:nvPr>
        </p:nvSpPr>
        <p:spPr/>
        <p:txBody>
          <a:bodyPr/>
          <a:lstStyle/>
          <a:p>
            <a:r>
              <a:rPr lang="en-US"/>
              <a:t>Disc Scheduling</a:t>
            </a:r>
          </a:p>
        </p:txBody>
      </p:sp>
      <p:sp>
        <p:nvSpPr>
          <p:cNvPr id="31" name="Slide Number Placeholder 3"/>
          <p:cNvSpPr>
            <a:spLocks noGrp="1"/>
          </p:cNvSpPr>
          <p:nvPr>
            <p:ph type="sldNum" sz="quarter" idx="12"/>
          </p:nvPr>
        </p:nvSpPr>
        <p:spPr/>
        <p:txBody>
          <a:bodyPr/>
          <a:lstStyle/>
          <a:p>
            <a:fld id="{8DF85693-A82C-4EF9-9505-FB7081BF23DD}" type="slidenum">
              <a:rPr lang="en-US"/>
              <a:pPr/>
              <a:t>17</a:t>
            </a:fld>
            <a:endParaRPr lang="en-US"/>
          </a:p>
        </p:txBody>
      </p:sp>
      <p:sp>
        <p:nvSpPr>
          <p:cNvPr id="2503682" name="Rectangle 2"/>
          <p:cNvSpPr>
            <a:spLocks noChangeArrowheads="1"/>
          </p:cNvSpPr>
          <p:nvPr/>
        </p:nvSpPr>
        <p:spPr bwMode="auto">
          <a:xfrm>
            <a:off x="1220788" y="231775"/>
            <a:ext cx="759618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38" tIns="46038" rIns="46038" bIns="46038" anchor="b"/>
          <a:lstStyle/>
          <a:p>
            <a:pPr eaLnBrk="0" hangingPunct="0">
              <a:lnSpc>
                <a:spcPct val="85000"/>
              </a:lnSpc>
            </a:pPr>
            <a:r>
              <a:rPr kumimoji="1" lang="en-US" sz="3600" b="1">
                <a:solidFill>
                  <a:schemeClr val="tx2"/>
                </a:solidFill>
                <a:latin typeface="Arial" charset="0"/>
              </a:rPr>
              <a:t>LOOK and C-LOOK</a:t>
            </a:r>
          </a:p>
        </p:txBody>
      </p:sp>
      <p:sp>
        <p:nvSpPr>
          <p:cNvPr id="2503683" name="Text Box 3"/>
          <p:cNvSpPr txBox="1">
            <a:spLocks noChangeArrowheads="1"/>
          </p:cNvSpPr>
          <p:nvPr/>
        </p:nvSpPr>
        <p:spPr bwMode="auto">
          <a:xfrm>
            <a:off x="1236663" y="1447800"/>
            <a:ext cx="700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Cylinder Requests: 53, 98, 183, 37, 122, 14, 124, 65, 67</a:t>
            </a:r>
          </a:p>
        </p:txBody>
      </p:sp>
      <p:sp>
        <p:nvSpPr>
          <p:cNvPr id="2503684" name="Rectangle 4"/>
          <p:cNvSpPr>
            <a:spLocks noChangeArrowheads="1"/>
          </p:cNvSpPr>
          <p:nvPr/>
        </p:nvSpPr>
        <p:spPr bwMode="auto">
          <a:xfrm>
            <a:off x="1084263" y="2895600"/>
            <a:ext cx="731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85" name="Line 5"/>
          <p:cNvSpPr>
            <a:spLocks noChangeShapeType="1"/>
          </p:cNvSpPr>
          <p:nvPr/>
        </p:nvSpPr>
        <p:spPr bwMode="auto">
          <a:xfrm>
            <a:off x="10842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86" name="Line 6"/>
          <p:cNvSpPr>
            <a:spLocks noChangeShapeType="1"/>
          </p:cNvSpPr>
          <p:nvPr/>
        </p:nvSpPr>
        <p:spPr bwMode="auto">
          <a:xfrm>
            <a:off x="15414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87" name="Line 7"/>
          <p:cNvSpPr>
            <a:spLocks noChangeShapeType="1"/>
          </p:cNvSpPr>
          <p:nvPr/>
        </p:nvSpPr>
        <p:spPr bwMode="auto">
          <a:xfrm>
            <a:off x="21510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88" name="Line 8"/>
          <p:cNvSpPr>
            <a:spLocks noChangeShapeType="1"/>
          </p:cNvSpPr>
          <p:nvPr/>
        </p:nvSpPr>
        <p:spPr bwMode="auto">
          <a:xfrm>
            <a:off x="26082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89" name="Line 9"/>
          <p:cNvSpPr>
            <a:spLocks noChangeShapeType="1"/>
          </p:cNvSpPr>
          <p:nvPr/>
        </p:nvSpPr>
        <p:spPr bwMode="auto">
          <a:xfrm>
            <a:off x="31416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0" name="Line 10"/>
          <p:cNvSpPr>
            <a:spLocks noChangeShapeType="1"/>
          </p:cNvSpPr>
          <p:nvPr/>
        </p:nvSpPr>
        <p:spPr bwMode="auto">
          <a:xfrm>
            <a:off x="32178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1" name="Line 11"/>
          <p:cNvSpPr>
            <a:spLocks noChangeShapeType="1"/>
          </p:cNvSpPr>
          <p:nvPr/>
        </p:nvSpPr>
        <p:spPr bwMode="auto">
          <a:xfrm>
            <a:off x="42846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2" name="Line 12"/>
          <p:cNvSpPr>
            <a:spLocks noChangeShapeType="1"/>
          </p:cNvSpPr>
          <p:nvPr/>
        </p:nvSpPr>
        <p:spPr bwMode="auto">
          <a:xfrm>
            <a:off x="58848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3" name="Line 13"/>
          <p:cNvSpPr>
            <a:spLocks noChangeShapeType="1"/>
          </p:cNvSpPr>
          <p:nvPr/>
        </p:nvSpPr>
        <p:spPr bwMode="auto">
          <a:xfrm>
            <a:off x="59610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4" name="Line 14"/>
          <p:cNvSpPr>
            <a:spLocks noChangeShapeType="1"/>
          </p:cNvSpPr>
          <p:nvPr/>
        </p:nvSpPr>
        <p:spPr bwMode="auto">
          <a:xfrm>
            <a:off x="77898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5" name="Line 15"/>
          <p:cNvSpPr>
            <a:spLocks noChangeShapeType="1"/>
          </p:cNvSpPr>
          <p:nvPr/>
        </p:nvSpPr>
        <p:spPr bwMode="auto">
          <a:xfrm>
            <a:off x="8399463"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696" name="Text Box 16"/>
          <p:cNvSpPr txBox="1">
            <a:spLocks noChangeArrowheads="1"/>
          </p:cNvSpPr>
          <p:nvPr/>
        </p:nvSpPr>
        <p:spPr bwMode="auto">
          <a:xfrm>
            <a:off x="915988" y="2174875"/>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0    14   37  53 65 67        98             122 124             183    199</a:t>
            </a:r>
          </a:p>
        </p:txBody>
      </p:sp>
      <p:sp>
        <p:nvSpPr>
          <p:cNvPr id="2503697" name="Text Box 17"/>
          <p:cNvSpPr txBox="1">
            <a:spLocks noChangeArrowheads="1"/>
          </p:cNvSpPr>
          <p:nvPr/>
        </p:nvSpPr>
        <p:spPr bwMode="auto">
          <a:xfrm>
            <a:off x="312738" y="3519488"/>
            <a:ext cx="2746375" cy="8223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atin typeface="Times New Roman" pitchFamily="18" charset="0"/>
              </a:rPr>
              <a:t>Don’t go all the way to the end cylinders</a:t>
            </a:r>
          </a:p>
        </p:txBody>
      </p:sp>
      <p:sp>
        <p:nvSpPr>
          <p:cNvPr id="2503698" name="Text Box 18"/>
          <p:cNvSpPr txBox="1">
            <a:spLocks noChangeArrowheads="1"/>
          </p:cNvSpPr>
          <p:nvPr/>
        </p:nvSpPr>
        <p:spPr bwMode="auto">
          <a:xfrm>
            <a:off x="3903663" y="5527675"/>
            <a:ext cx="133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atin typeface="Times New Roman" pitchFamily="18" charset="0"/>
              </a:rPr>
              <a:t>C-LOOK</a:t>
            </a:r>
          </a:p>
        </p:txBody>
      </p:sp>
      <p:sp>
        <p:nvSpPr>
          <p:cNvPr id="2503699" name="Oval 19"/>
          <p:cNvSpPr>
            <a:spLocks noChangeArrowheads="1"/>
          </p:cNvSpPr>
          <p:nvPr/>
        </p:nvSpPr>
        <p:spPr bwMode="auto">
          <a:xfrm>
            <a:off x="2608263" y="3124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0" name="Oval 20"/>
          <p:cNvSpPr>
            <a:spLocks noChangeArrowheads="1"/>
          </p:cNvSpPr>
          <p:nvPr/>
        </p:nvSpPr>
        <p:spPr bwMode="auto">
          <a:xfrm>
            <a:off x="3141663" y="3352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1" name="Oval 21"/>
          <p:cNvSpPr>
            <a:spLocks noChangeArrowheads="1"/>
          </p:cNvSpPr>
          <p:nvPr/>
        </p:nvSpPr>
        <p:spPr bwMode="auto">
          <a:xfrm>
            <a:off x="3217863" y="3505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2" name="Oval 22"/>
          <p:cNvSpPr>
            <a:spLocks noChangeArrowheads="1"/>
          </p:cNvSpPr>
          <p:nvPr/>
        </p:nvSpPr>
        <p:spPr bwMode="auto">
          <a:xfrm>
            <a:off x="4360863" y="38100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3" name="Oval 23"/>
          <p:cNvSpPr>
            <a:spLocks noChangeArrowheads="1"/>
          </p:cNvSpPr>
          <p:nvPr/>
        </p:nvSpPr>
        <p:spPr bwMode="auto">
          <a:xfrm>
            <a:off x="5884863" y="3886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4" name="Oval 24"/>
          <p:cNvSpPr>
            <a:spLocks noChangeArrowheads="1"/>
          </p:cNvSpPr>
          <p:nvPr/>
        </p:nvSpPr>
        <p:spPr bwMode="auto">
          <a:xfrm>
            <a:off x="6037263" y="4114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5" name="Oval 25"/>
          <p:cNvSpPr>
            <a:spLocks noChangeArrowheads="1"/>
          </p:cNvSpPr>
          <p:nvPr/>
        </p:nvSpPr>
        <p:spPr bwMode="auto">
          <a:xfrm>
            <a:off x="7866063" y="43434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6" name="Oval 26"/>
          <p:cNvSpPr>
            <a:spLocks noChangeArrowheads="1"/>
          </p:cNvSpPr>
          <p:nvPr/>
        </p:nvSpPr>
        <p:spPr bwMode="auto">
          <a:xfrm>
            <a:off x="1541463" y="48006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7" name="Oval 27"/>
          <p:cNvSpPr>
            <a:spLocks noChangeArrowheads="1"/>
          </p:cNvSpPr>
          <p:nvPr/>
        </p:nvSpPr>
        <p:spPr bwMode="auto">
          <a:xfrm>
            <a:off x="2151063" y="5029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03708" name="Freeform 28"/>
          <p:cNvSpPr>
            <a:spLocks/>
          </p:cNvSpPr>
          <p:nvPr/>
        </p:nvSpPr>
        <p:spPr bwMode="auto">
          <a:xfrm>
            <a:off x="1541463" y="3124200"/>
            <a:ext cx="6400800" cy="1981200"/>
          </a:xfrm>
          <a:custGeom>
            <a:avLst/>
            <a:gdLst>
              <a:gd name="T0" fmla="*/ 672 w 4032"/>
              <a:gd name="T1" fmla="*/ 0 h 1248"/>
              <a:gd name="T2" fmla="*/ 1008 w 4032"/>
              <a:gd name="T3" fmla="*/ 144 h 1248"/>
              <a:gd name="T4" fmla="*/ 1104 w 4032"/>
              <a:gd name="T5" fmla="*/ 288 h 1248"/>
              <a:gd name="T6" fmla="*/ 1824 w 4032"/>
              <a:gd name="T7" fmla="*/ 480 h 1248"/>
              <a:gd name="T8" fmla="*/ 2784 w 4032"/>
              <a:gd name="T9" fmla="*/ 528 h 1248"/>
              <a:gd name="T10" fmla="*/ 2880 w 4032"/>
              <a:gd name="T11" fmla="*/ 672 h 1248"/>
              <a:gd name="T12" fmla="*/ 4032 w 4032"/>
              <a:gd name="T13" fmla="*/ 816 h 1248"/>
              <a:gd name="T14" fmla="*/ 0 w 4032"/>
              <a:gd name="T15" fmla="*/ 1056 h 1248"/>
              <a:gd name="T16" fmla="*/ 432 w 4032"/>
              <a:gd name="T17" fmla="*/ 1248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32" h="1248">
                <a:moveTo>
                  <a:pt x="672" y="0"/>
                </a:moveTo>
                <a:lnTo>
                  <a:pt x="1008" y="144"/>
                </a:lnTo>
                <a:lnTo>
                  <a:pt x="1104" y="288"/>
                </a:lnTo>
                <a:lnTo>
                  <a:pt x="1824" y="480"/>
                </a:lnTo>
                <a:lnTo>
                  <a:pt x="2784" y="528"/>
                </a:lnTo>
                <a:lnTo>
                  <a:pt x="2880" y="672"/>
                </a:lnTo>
                <a:lnTo>
                  <a:pt x="4032" y="816"/>
                </a:lnTo>
                <a:lnTo>
                  <a:pt x="0" y="1056"/>
                </a:lnTo>
                <a:lnTo>
                  <a:pt x="432" y="1248"/>
                </a:lnTo>
              </a:path>
            </a:pathLst>
          </a:custGeom>
          <a:noFill/>
          <a:ln w="9525"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half" idx="10"/>
          </p:nvPr>
        </p:nvSpPr>
        <p:spPr/>
        <p:txBody>
          <a:bodyPr/>
          <a:lstStyle/>
          <a:p>
            <a:r>
              <a:rPr lang="en-US" smtClean="0"/>
              <a:t>BYU CS 345</a:t>
            </a:r>
            <a:endParaRPr lang="en-US"/>
          </a:p>
        </p:txBody>
      </p:sp>
      <p:sp>
        <p:nvSpPr>
          <p:cNvPr id="52" name="Footer Placeholder 4"/>
          <p:cNvSpPr>
            <a:spLocks noGrp="1"/>
          </p:cNvSpPr>
          <p:nvPr>
            <p:ph type="ftr" sz="quarter" idx="11"/>
          </p:nvPr>
        </p:nvSpPr>
        <p:spPr/>
        <p:txBody>
          <a:bodyPr/>
          <a:lstStyle/>
          <a:p>
            <a:r>
              <a:rPr lang="en-US"/>
              <a:t>Disc Scheduling</a:t>
            </a:r>
          </a:p>
        </p:txBody>
      </p:sp>
      <p:sp>
        <p:nvSpPr>
          <p:cNvPr id="53" name="Slide Number Placeholder 5"/>
          <p:cNvSpPr>
            <a:spLocks noGrp="1"/>
          </p:cNvSpPr>
          <p:nvPr>
            <p:ph type="sldNum" sz="quarter" idx="12"/>
          </p:nvPr>
        </p:nvSpPr>
        <p:spPr/>
        <p:txBody>
          <a:bodyPr/>
          <a:lstStyle/>
          <a:p>
            <a:fld id="{154FC875-4FAA-4863-83FD-7EC032825288}" type="slidenum">
              <a:rPr lang="en-US"/>
              <a:pPr/>
              <a:t>18</a:t>
            </a:fld>
            <a:endParaRPr lang="en-US"/>
          </a:p>
        </p:txBody>
      </p:sp>
      <p:sp>
        <p:nvSpPr>
          <p:cNvPr id="2505730" name="Rectangle 2"/>
          <p:cNvSpPr>
            <a:spLocks noGrp="1" noChangeArrowheads="1"/>
          </p:cNvSpPr>
          <p:nvPr>
            <p:ph type="title"/>
          </p:nvPr>
        </p:nvSpPr>
        <p:spPr/>
        <p:txBody>
          <a:bodyPr/>
          <a:lstStyle/>
          <a:p>
            <a:r>
              <a:rPr lang="en-US"/>
              <a:t>Disk Scheduling Algorithms</a:t>
            </a:r>
          </a:p>
        </p:txBody>
      </p:sp>
      <p:graphicFrame>
        <p:nvGraphicFramePr>
          <p:cNvPr id="2505783" name="Group 55"/>
          <p:cNvGraphicFramePr>
            <a:graphicFrameLocks noGrp="1"/>
          </p:cNvGraphicFramePr>
          <p:nvPr>
            <p:ph type="tbl" idx="1"/>
          </p:nvPr>
        </p:nvGraphicFramePr>
        <p:xfrm>
          <a:off x="546100" y="1416050"/>
          <a:ext cx="8408988" cy="5172395"/>
        </p:xfrm>
        <a:graphic>
          <a:graphicData uri="http://schemas.openxmlformats.org/drawingml/2006/table">
            <a:tbl>
              <a:tblPr/>
              <a:tblGrid>
                <a:gridCol w="1509713"/>
                <a:gridCol w="3440112"/>
                <a:gridCol w="3459163"/>
              </a:tblGrid>
              <a:tr h="423863">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Selection according to requestor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hMerge="1">
                  <a:txBody>
                    <a:bodyPr/>
                    <a:lstStyle/>
                    <a:p>
                      <a:endParaRPr lang="en-US"/>
                    </a:p>
                  </a:txBody>
                  <a:tcPr/>
                </a:tc>
                <a:tc hMerge="1">
                  <a:txBody>
                    <a:bodyPr/>
                    <a:lstStyle/>
                    <a:p>
                      <a:endParaRPr lang="en-US"/>
                    </a:p>
                  </a:txBody>
                  <a:tcPr/>
                </a:tc>
              </a:tr>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RSS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Random scheduling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For analysis &amp; simulation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FIFO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First in first out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Fairest of them 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Priority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Priority by process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 disk optimization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LIFO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Last in first out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Max locality &amp; resource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Selection according to requested item</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hMerge="1">
                  <a:txBody>
                    <a:bodyPr/>
                    <a:lstStyle/>
                    <a:p>
                      <a:endParaRPr lang="en-US"/>
                    </a:p>
                  </a:txBody>
                  <a:tcPr/>
                </a:tc>
                <a:tc hMerge="1">
                  <a:txBody>
                    <a:bodyPr/>
                    <a:lstStyle/>
                    <a:p>
                      <a:endParaRPr lang="en-US"/>
                    </a:p>
                  </a:txBody>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SSTF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Shortest service time first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High utilization, small queues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SCAN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Back and forth over disk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Better service distribution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C-SCAN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One way with fast return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Lower service variability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N-step-SCAN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SCAN of N records at a 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Service guarantee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FSCAN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NsS w/N=queue at beginning of SCAN cycle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Load sensitive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E047140B-6422-4C8A-81F7-5B297DF3FB36}" type="slidenum">
              <a:rPr lang="en-US"/>
              <a:pPr/>
              <a:t>19</a:t>
            </a:fld>
            <a:endParaRPr lang="en-US"/>
          </a:p>
        </p:txBody>
      </p:sp>
      <p:sp>
        <p:nvSpPr>
          <p:cNvPr id="2507778" name="Rectangle 2"/>
          <p:cNvSpPr>
            <a:spLocks noGrp="1" noChangeArrowheads="1"/>
          </p:cNvSpPr>
          <p:nvPr>
            <p:ph type="title"/>
          </p:nvPr>
        </p:nvSpPr>
        <p:spPr/>
        <p:txBody>
          <a:bodyPr/>
          <a:lstStyle/>
          <a:p>
            <a:r>
              <a:rPr lang="en-US"/>
              <a:t>Choosing an Algorithm</a:t>
            </a:r>
          </a:p>
        </p:txBody>
      </p:sp>
      <p:sp>
        <p:nvSpPr>
          <p:cNvPr id="2507779" name="Rectangle 3"/>
          <p:cNvSpPr>
            <a:spLocks noGrp="1" noChangeArrowheads="1"/>
          </p:cNvSpPr>
          <p:nvPr>
            <p:ph type="body" idx="1"/>
          </p:nvPr>
        </p:nvSpPr>
        <p:spPr/>
        <p:txBody>
          <a:bodyPr/>
          <a:lstStyle/>
          <a:p>
            <a:r>
              <a:rPr lang="en-US"/>
              <a:t>Seek time is the only thing that can be controlled</a:t>
            </a:r>
          </a:p>
          <a:p>
            <a:pPr lvl="1"/>
            <a:r>
              <a:rPr lang="en-US"/>
              <a:t>SSTF is commonly used (appealing)</a:t>
            </a:r>
          </a:p>
          <a:p>
            <a:pPr lvl="1"/>
            <a:r>
              <a:rPr lang="en-US"/>
              <a:t>SCAN &amp; CSCAN perform better under heavy load</a:t>
            </a:r>
          </a:p>
          <a:p>
            <a:pPr lvl="2"/>
            <a:r>
              <a:rPr lang="en-US"/>
              <a:t>Why? (Think about starvation issues)</a:t>
            </a:r>
          </a:p>
          <a:p>
            <a:pPr lvl="1"/>
            <a:r>
              <a:rPr lang="en-US"/>
              <a:t>Can find optimal schedule but computation is expensive</a:t>
            </a:r>
          </a:p>
          <a:p>
            <a:pPr lvl="1"/>
            <a:r>
              <a:rPr lang="en-US"/>
              <a:t>In low use systems, FCFS is fine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7779">
                                            <p:txEl>
                                              <p:pRg st="0" end="0"/>
                                            </p:txEl>
                                          </p:spTgt>
                                        </p:tgtEl>
                                        <p:attrNameLst>
                                          <p:attrName>style.visibility</p:attrName>
                                        </p:attrNameLst>
                                      </p:cBhvr>
                                      <p:to>
                                        <p:strVal val="visible"/>
                                      </p:to>
                                    </p:set>
                                    <p:animEffect transition="in" filter="wipe(left)">
                                      <p:cBhvr>
                                        <p:cTn id="7" dur="500"/>
                                        <p:tgtEl>
                                          <p:spTgt spid="250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07779">
                                            <p:txEl>
                                              <p:pRg st="1" end="1"/>
                                            </p:txEl>
                                          </p:spTgt>
                                        </p:tgtEl>
                                        <p:attrNameLst>
                                          <p:attrName>style.visibility</p:attrName>
                                        </p:attrNameLst>
                                      </p:cBhvr>
                                      <p:to>
                                        <p:strVal val="visible"/>
                                      </p:to>
                                    </p:set>
                                    <p:animEffect transition="in" filter="wipe(left)">
                                      <p:cBhvr>
                                        <p:cTn id="10" dur="500"/>
                                        <p:tgtEl>
                                          <p:spTgt spid="25077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07779">
                                            <p:txEl>
                                              <p:pRg st="2" end="2"/>
                                            </p:txEl>
                                          </p:spTgt>
                                        </p:tgtEl>
                                        <p:attrNameLst>
                                          <p:attrName>style.visibility</p:attrName>
                                        </p:attrNameLst>
                                      </p:cBhvr>
                                      <p:to>
                                        <p:strVal val="visible"/>
                                      </p:to>
                                    </p:set>
                                    <p:animEffect transition="in" filter="wipe(left)">
                                      <p:cBhvr>
                                        <p:cTn id="13" dur="500"/>
                                        <p:tgtEl>
                                          <p:spTgt spid="250777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07779">
                                            <p:txEl>
                                              <p:pRg st="3" end="3"/>
                                            </p:txEl>
                                          </p:spTgt>
                                        </p:tgtEl>
                                        <p:attrNameLst>
                                          <p:attrName>style.visibility</p:attrName>
                                        </p:attrNameLst>
                                      </p:cBhvr>
                                      <p:to>
                                        <p:strVal val="visible"/>
                                      </p:to>
                                    </p:set>
                                    <p:animEffect transition="in" filter="wipe(left)">
                                      <p:cBhvr>
                                        <p:cTn id="16" dur="500"/>
                                        <p:tgtEl>
                                          <p:spTgt spid="250777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07779">
                                            <p:txEl>
                                              <p:pRg st="4" end="4"/>
                                            </p:txEl>
                                          </p:spTgt>
                                        </p:tgtEl>
                                        <p:attrNameLst>
                                          <p:attrName>style.visibility</p:attrName>
                                        </p:attrNameLst>
                                      </p:cBhvr>
                                      <p:to>
                                        <p:strVal val="visible"/>
                                      </p:to>
                                    </p:set>
                                    <p:animEffect transition="in" filter="wipe(left)">
                                      <p:cBhvr>
                                        <p:cTn id="19" dur="500"/>
                                        <p:tgtEl>
                                          <p:spTgt spid="250777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07779">
                                            <p:txEl>
                                              <p:pRg st="5" end="5"/>
                                            </p:txEl>
                                          </p:spTgt>
                                        </p:tgtEl>
                                        <p:attrNameLst>
                                          <p:attrName>style.visibility</p:attrName>
                                        </p:attrNameLst>
                                      </p:cBhvr>
                                      <p:to>
                                        <p:strVal val="visible"/>
                                      </p:to>
                                    </p:set>
                                    <p:animEffect transition="in" filter="wipe(left)">
                                      <p:cBhvr>
                                        <p:cTn id="22" dur="500"/>
                                        <p:tgtEl>
                                          <p:spTgt spid="2507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77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solidFill>
                  <a:srgbClr val="000000"/>
                </a:solidFill>
              </a:rPr>
              <a:t>BYU CS 345</a:t>
            </a:r>
          </a:p>
        </p:txBody>
      </p:sp>
      <p:sp>
        <p:nvSpPr>
          <p:cNvPr id="2662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solidFill>
                  <a:srgbClr val="000000"/>
                </a:solidFill>
              </a:rPr>
              <a:t>Disc Scheduling</a:t>
            </a:r>
          </a:p>
        </p:txBody>
      </p:sp>
      <p:sp>
        <p:nvSpPr>
          <p:cNvPr id="2662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4AF8A52-0C54-4320-96F8-B3B7314C1F95}" type="slidenum">
              <a:rPr lang="en-US" sz="1400" smtClean="0">
                <a:solidFill>
                  <a:srgbClr val="000000"/>
                </a:solidFill>
              </a:rPr>
              <a:pPr eaLnBrk="1" hangingPunct="1"/>
              <a:t>2</a:t>
            </a:fld>
            <a:endParaRPr lang="en-US" sz="1400" smtClean="0">
              <a:solidFill>
                <a:srgbClr val="000000"/>
              </a:solidFill>
            </a:endParaRPr>
          </a:p>
        </p:txBody>
      </p:sp>
      <p:sp>
        <p:nvSpPr>
          <p:cNvPr id="26629" name="Rectangle 2"/>
          <p:cNvSpPr>
            <a:spLocks noGrp="1" noChangeArrowheads="1"/>
          </p:cNvSpPr>
          <p:nvPr>
            <p:ph type="title"/>
          </p:nvPr>
        </p:nvSpPr>
        <p:spPr>
          <a:xfrm>
            <a:off x="1150938" y="403225"/>
            <a:ext cx="7183437" cy="657225"/>
          </a:xfrm>
        </p:spPr>
        <p:txBody>
          <a:bodyPr/>
          <a:lstStyle/>
          <a:p>
            <a:pPr eaLnBrk="1" hangingPunct="1"/>
            <a:r>
              <a:rPr lang="en-US" dirty="0" smtClean="0">
                <a:cs typeface="Times New Roman" pitchFamily="18" charset="0"/>
              </a:rPr>
              <a:t>CS 345</a:t>
            </a:r>
            <a:endParaRPr lang="en-US" sz="2000" dirty="0" smtClean="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56148717"/>
              </p:ext>
            </p:extLst>
          </p:nvPr>
        </p:nvGraphicFramePr>
        <p:xfrm>
          <a:off x="829743" y="1625600"/>
          <a:ext cx="7851913" cy="4582160"/>
        </p:xfrm>
        <a:graphic>
          <a:graphicData uri="http://schemas.openxmlformats.org/drawingml/2006/table">
            <a:tbl>
              <a:tblPr firstRow="1" bandRow="1">
                <a:tableStyleId>{5C22544A-7EE6-4342-B048-85BDC9FD1C3A}</a:tableStyleId>
              </a:tblPr>
              <a:tblGrid>
                <a:gridCol w="4999383"/>
                <a:gridCol w="576469"/>
                <a:gridCol w="2276061"/>
              </a:tblGrid>
              <a:tr h="370840">
                <a:tc>
                  <a:txBody>
                    <a:bodyPr/>
                    <a:lstStyle/>
                    <a:p>
                      <a:r>
                        <a:rPr lang="en-US" dirty="0" smtClean="0"/>
                        <a:t>Stalling’s Chapter</a:t>
                      </a:r>
                      <a:endParaRPr lang="en-US" dirty="0"/>
                    </a:p>
                  </a:txBody>
                  <a:tcPr/>
                </a:tc>
                <a:tc>
                  <a:txBody>
                    <a:bodyPr/>
                    <a:lstStyle/>
                    <a:p>
                      <a:pPr algn="ctr"/>
                      <a:r>
                        <a:rPr lang="en-US" dirty="0" smtClean="0"/>
                        <a:t>#</a:t>
                      </a:r>
                      <a:endParaRPr lang="en-US" dirty="0"/>
                    </a:p>
                  </a:txBody>
                  <a:tcPr/>
                </a:tc>
                <a:tc>
                  <a:txBody>
                    <a:bodyPr/>
                    <a:lstStyle/>
                    <a:p>
                      <a:r>
                        <a:rPr lang="en-US" dirty="0" smtClean="0"/>
                        <a:t>Project</a:t>
                      </a:r>
                      <a:endParaRPr lang="en-US" dirty="0"/>
                    </a:p>
                  </a:txBody>
                  <a:tcPr/>
                </a:tc>
              </a:tr>
              <a:tr h="370840">
                <a:tc>
                  <a:txBody>
                    <a:bodyPr/>
                    <a:lstStyle/>
                    <a:p>
                      <a:r>
                        <a:rPr lang="en-US" dirty="0" smtClean="0"/>
                        <a:t>1: Computer System Overview</a:t>
                      </a:r>
                    </a:p>
                    <a:p>
                      <a:r>
                        <a:rPr lang="en-US" dirty="0" smtClean="0"/>
                        <a:t>2: Operating System Overview</a:t>
                      </a:r>
                      <a:endParaRPr lang="en-US" dirty="0"/>
                    </a:p>
                  </a:txBody>
                  <a:tcPr/>
                </a:tc>
                <a:tc>
                  <a:txBody>
                    <a:bodyPr/>
                    <a:lstStyle/>
                    <a:p>
                      <a:pPr algn="ctr"/>
                      <a:r>
                        <a:rPr lang="en-US" dirty="0" smtClean="0"/>
                        <a:t>4</a:t>
                      </a:r>
                      <a:endParaRPr lang="en-US" dirty="0"/>
                    </a:p>
                  </a:txBody>
                  <a:tcPr/>
                </a:tc>
                <a:tc>
                  <a:txBody>
                    <a:bodyPr/>
                    <a:lstStyle/>
                    <a:p>
                      <a:r>
                        <a:rPr lang="en-US" dirty="0" smtClean="0"/>
                        <a:t>P1:</a:t>
                      </a:r>
                      <a:r>
                        <a:rPr lang="en-US" baseline="0" dirty="0" smtClean="0"/>
                        <a:t> Shell</a:t>
                      </a:r>
                      <a:endParaRPr lang="en-US" dirty="0"/>
                    </a:p>
                  </a:txBody>
                  <a:tcPr/>
                </a:tc>
              </a:tr>
              <a:tr h="370840">
                <a:tc>
                  <a:txBody>
                    <a:bodyPr/>
                    <a:lstStyle/>
                    <a:p>
                      <a:r>
                        <a:rPr lang="en-US" dirty="0" smtClean="0"/>
                        <a:t>3: Process Description and Control</a:t>
                      </a:r>
                    </a:p>
                    <a:p>
                      <a:r>
                        <a:rPr lang="en-US" dirty="0" smtClean="0"/>
                        <a:t>4: Threads</a:t>
                      </a:r>
                      <a:endParaRPr lang="en-US" dirty="0"/>
                    </a:p>
                  </a:txBody>
                  <a:tcPr/>
                </a:tc>
                <a:tc>
                  <a:txBody>
                    <a:bodyPr/>
                    <a:lstStyle/>
                    <a:p>
                      <a:pPr algn="ctr"/>
                      <a:r>
                        <a:rPr lang="en-US" dirty="0" smtClean="0"/>
                        <a:t>4</a:t>
                      </a:r>
                      <a:endParaRPr lang="en-US" dirty="0"/>
                    </a:p>
                  </a:txBody>
                  <a:tcPr/>
                </a:tc>
                <a:tc>
                  <a:txBody>
                    <a:bodyPr/>
                    <a:lstStyle/>
                    <a:p>
                      <a:r>
                        <a:rPr lang="en-US" dirty="0" smtClean="0"/>
                        <a:t>P2: Tasking</a:t>
                      </a:r>
                      <a:endParaRPr lang="en-US" dirty="0"/>
                    </a:p>
                  </a:txBody>
                  <a:tcPr/>
                </a:tc>
              </a:tr>
              <a:tr h="370840">
                <a:tc>
                  <a:txBody>
                    <a:bodyPr/>
                    <a:lstStyle/>
                    <a:p>
                      <a:r>
                        <a:rPr lang="en-US" dirty="0" smtClean="0"/>
                        <a:t>5: Concurrency: ME and Synchronization</a:t>
                      </a:r>
                    </a:p>
                    <a:p>
                      <a:r>
                        <a:rPr lang="en-US" dirty="0" smtClean="0"/>
                        <a:t>6: Concurrency: Deadlock and Starvation</a:t>
                      </a:r>
                      <a:endParaRPr lang="en-US" dirty="0"/>
                    </a:p>
                  </a:txBody>
                  <a:tcPr/>
                </a:tc>
                <a:tc>
                  <a:txBody>
                    <a:bodyPr/>
                    <a:lstStyle/>
                    <a:p>
                      <a:pPr algn="ctr"/>
                      <a:r>
                        <a:rPr lang="en-US" dirty="0" smtClean="0"/>
                        <a:t>6</a:t>
                      </a:r>
                      <a:endParaRPr lang="en-US" dirty="0"/>
                    </a:p>
                  </a:txBody>
                  <a:tcPr/>
                </a:tc>
                <a:tc>
                  <a:txBody>
                    <a:bodyPr/>
                    <a:lstStyle/>
                    <a:p>
                      <a:r>
                        <a:rPr lang="en-US" dirty="0" smtClean="0"/>
                        <a:t>P3: Jurassic Park</a:t>
                      </a:r>
                      <a:endParaRPr lang="en-US" dirty="0"/>
                    </a:p>
                  </a:txBody>
                  <a:tcPr/>
                </a:tc>
              </a:tr>
              <a:tr h="370840">
                <a:tc>
                  <a:txBody>
                    <a:bodyPr/>
                    <a:lstStyle/>
                    <a:p>
                      <a:r>
                        <a:rPr lang="en-US" dirty="0" smtClean="0"/>
                        <a:t>7: Memory</a:t>
                      </a:r>
                      <a:r>
                        <a:rPr lang="en-US" baseline="0" dirty="0" smtClean="0"/>
                        <a:t> Management</a:t>
                      </a:r>
                    </a:p>
                    <a:p>
                      <a:r>
                        <a:rPr lang="en-US" baseline="0" dirty="0" smtClean="0"/>
                        <a:t>8: Virtual memory</a:t>
                      </a:r>
                      <a:endParaRPr lang="en-US" dirty="0"/>
                    </a:p>
                  </a:txBody>
                  <a:tcPr/>
                </a:tc>
                <a:tc>
                  <a:txBody>
                    <a:bodyPr/>
                    <a:lstStyle/>
                    <a:p>
                      <a:pPr algn="ctr"/>
                      <a:r>
                        <a:rPr lang="en-US" dirty="0" smtClean="0"/>
                        <a:t>6</a:t>
                      </a:r>
                      <a:endParaRPr lang="en-US" dirty="0"/>
                    </a:p>
                  </a:txBody>
                  <a:tcPr/>
                </a:tc>
                <a:tc>
                  <a:txBody>
                    <a:bodyPr/>
                    <a:lstStyle/>
                    <a:p>
                      <a:r>
                        <a:rPr lang="en-US" dirty="0" smtClean="0"/>
                        <a:t>P4: Virtual Memory</a:t>
                      </a:r>
                      <a:endParaRPr lang="en-US" dirty="0"/>
                    </a:p>
                  </a:txBody>
                  <a:tcPr/>
                </a:tc>
              </a:tr>
              <a:tr h="370840">
                <a:tc>
                  <a:txBody>
                    <a:bodyPr/>
                    <a:lstStyle/>
                    <a:p>
                      <a:r>
                        <a:rPr lang="en-US" dirty="0" smtClean="0"/>
                        <a:t>9: Uniprocessor Scheduling</a:t>
                      </a:r>
                    </a:p>
                    <a:p>
                      <a:r>
                        <a:rPr lang="en-US" dirty="0" smtClean="0"/>
                        <a:t>10:</a:t>
                      </a:r>
                      <a:r>
                        <a:rPr lang="en-US" baseline="0" dirty="0" smtClean="0"/>
                        <a:t> Multiprocessor and Real-Time Scheduling</a:t>
                      </a:r>
                      <a:endParaRPr lang="en-US" dirty="0"/>
                    </a:p>
                  </a:txBody>
                  <a:tcPr/>
                </a:tc>
                <a:tc>
                  <a:txBody>
                    <a:bodyPr/>
                    <a:lstStyle/>
                    <a:p>
                      <a:pPr algn="ctr"/>
                      <a:r>
                        <a:rPr lang="en-US" dirty="0" smtClean="0"/>
                        <a:t>6</a:t>
                      </a:r>
                      <a:endParaRPr lang="en-US" dirty="0"/>
                    </a:p>
                  </a:txBody>
                  <a:tcPr/>
                </a:tc>
                <a:tc>
                  <a:txBody>
                    <a:bodyPr/>
                    <a:lstStyle/>
                    <a:p>
                      <a:r>
                        <a:rPr lang="en-US" dirty="0" smtClean="0"/>
                        <a:t>P5: Scheduling</a:t>
                      </a:r>
                      <a:endParaRPr lang="en-US" dirty="0"/>
                    </a:p>
                  </a:txBody>
                  <a:tcPr/>
                </a:tc>
              </a:tr>
              <a:tr h="370840">
                <a:tc>
                  <a:txBody>
                    <a:bodyPr/>
                    <a:lstStyle/>
                    <a:p>
                      <a:r>
                        <a:rPr lang="en-US" dirty="0" smtClean="0"/>
                        <a:t>11: I/O Management and Disk Scheduling</a:t>
                      </a:r>
                    </a:p>
                    <a:p>
                      <a:r>
                        <a:rPr lang="en-US" dirty="0" smtClean="0"/>
                        <a:t>12: File Management</a:t>
                      </a:r>
                      <a:endParaRPr lang="en-US" dirty="0"/>
                    </a:p>
                  </a:txBody>
                  <a:tcPr/>
                </a:tc>
                <a:tc>
                  <a:txBody>
                    <a:bodyPr/>
                    <a:lstStyle/>
                    <a:p>
                      <a:pPr algn="ctr"/>
                      <a:r>
                        <a:rPr lang="en-US" dirty="0" smtClean="0"/>
                        <a:t>8</a:t>
                      </a:r>
                      <a:endParaRPr lang="en-US" dirty="0"/>
                    </a:p>
                  </a:txBody>
                  <a:tcPr/>
                </a:tc>
                <a:tc>
                  <a:txBody>
                    <a:bodyPr/>
                    <a:lstStyle/>
                    <a:p>
                      <a:r>
                        <a:rPr lang="en-US" dirty="0" smtClean="0"/>
                        <a:t>P6: FAT</a:t>
                      </a:r>
                      <a:endParaRPr lang="en-US" dirty="0"/>
                    </a:p>
                  </a:txBody>
                  <a:tcPr/>
                </a:tc>
              </a:tr>
              <a:tr h="370840">
                <a:tc>
                  <a:txBody>
                    <a:bodyPr/>
                    <a:lstStyle/>
                    <a:p>
                      <a:r>
                        <a:rPr lang="en-US" dirty="0" smtClean="0"/>
                        <a:t>Student</a:t>
                      </a:r>
                      <a:r>
                        <a:rPr lang="en-US" baseline="0" dirty="0" smtClean="0"/>
                        <a:t> Presentations</a:t>
                      </a:r>
                      <a:endParaRPr lang="en-US" dirty="0"/>
                    </a:p>
                  </a:txBody>
                  <a:tcPr/>
                </a:tc>
                <a:tc>
                  <a:txBody>
                    <a:bodyPr/>
                    <a:lstStyle/>
                    <a:p>
                      <a:pPr algn="ctr"/>
                      <a:r>
                        <a:rPr lang="en-US" dirty="0" smtClean="0"/>
                        <a:t>6</a:t>
                      </a:r>
                      <a:endParaRPr lang="en-US" dirty="0"/>
                    </a:p>
                  </a:txBody>
                  <a:tcPr/>
                </a:tc>
                <a:tc>
                  <a:txBody>
                    <a:bodyPr/>
                    <a:lstStyle/>
                    <a:p>
                      <a:endParaRPr lang="en-US" dirty="0"/>
                    </a:p>
                  </a:txBody>
                  <a:tcPr/>
                </a:tc>
              </a:tr>
            </a:tbl>
          </a:graphicData>
        </a:graphic>
      </p:graphicFrame>
      <p:sp>
        <p:nvSpPr>
          <p:cNvPr id="2" name="Right Arrow 1"/>
          <p:cNvSpPr/>
          <p:nvPr/>
        </p:nvSpPr>
        <p:spPr bwMode="auto">
          <a:xfrm>
            <a:off x="336778" y="5164757"/>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749480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42B8AF09-2475-4F22-9FEB-9274773DD3DF}" type="slidenum">
              <a:rPr lang="en-US"/>
              <a:pPr/>
              <a:t>20</a:t>
            </a:fld>
            <a:endParaRPr lang="en-US"/>
          </a:p>
        </p:txBody>
      </p:sp>
      <p:sp>
        <p:nvSpPr>
          <p:cNvPr id="2509826" name="Rectangle 2"/>
          <p:cNvSpPr>
            <a:spLocks noGrp="1" noChangeArrowheads="1"/>
          </p:cNvSpPr>
          <p:nvPr>
            <p:ph type="title"/>
          </p:nvPr>
        </p:nvSpPr>
        <p:spPr/>
        <p:txBody>
          <a:bodyPr/>
          <a:lstStyle/>
          <a:p>
            <a:r>
              <a:rPr lang="en-US"/>
              <a:t>Choosing an Algorithm</a:t>
            </a:r>
          </a:p>
        </p:txBody>
      </p:sp>
      <p:sp>
        <p:nvSpPr>
          <p:cNvPr id="2509827" name="Rectangle 3"/>
          <p:cNvSpPr>
            <a:spLocks noGrp="1" noChangeArrowheads="1"/>
          </p:cNvSpPr>
          <p:nvPr>
            <p:ph type="body" idx="1"/>
          </p:nvPr>
        </p:nvSpPr>
        <p:spPr>
          <a:xfrm>
            <a:off x="444500" y="1438275"/>
            <a:ext cx="8356600" cy="4914900"/>
          </a:xfrm>
        </p:spPr>
        <p:txBody>
          <a:bodyPr/>
          <a:lstStyle/>
          <a:p>
            <a:pPr>
              <a:lnSpc>
                <a:spcPct val="90000"/>
              </a:lnSpc>
            </a:pPr>
            <a:r>
              <a:rPr lang="en-US" sz="2400"/>
              <a:t>Head movement isn’t the only consideration</a:t>
            </a:r>
          </a:p>
          <a:p>
            <a:pPr lvl="1">
              <a:lnSpc>
                <a:spcPct val="90000"/>
              </a:lnSpc>
            </a:pPr>
            <a:r>
              <a:rPr lang="en-US" sz="2000"/>
              <a:t>Rotational Latency</a:t>
            </a:r>
          </a:p>
          <a:p>
            <a:pPr>
              <a:lnSpc>
                <a:spcPct val="90000"/>
              </a:lnSpc>
            </a:pPr>
            <a:r>
              <a:rPr lang="en-US" sz="2400"/>
              <a:t>File system will play a part as well</a:t>
            </a:r>
          </a:p>
          <a:p>
            <a:pPr lvl="1">
              <a:lnSpc>
                <a:spcPct val="90000"/>
              </a:lnSpc>
            </a:pPr>
            <a:r>
              <a:rPr lang="en-US" sz="2000"/>
              <a:t>Typically file systems generate requests to read or write a larger unit of data (say 64K) and this request will be passed to the disk as a command to read or write 128 sectors.</a:t>
            </a:r>
          </a:p>
          <a:p>
            <a:pPr>
              <a:lnSpc>
                <a:spcPct val="90000"/>
              </a:lnSpc>
            </a:pPr>
            <a:r>
              <a:rPr lang="en-US" sz="2400"/>
              <a:t>Hardware can help too</a:t>
            </a:r>
          </a:p>
          <a:p>
            <a:pPr lvl="1">
              <a:lnSpc>
                <a:spcPct val="90000"/>
              </a:lnSpc>
            </a:pPr>
            <a:r>
              <a:rPr lang="en-US" sz="2000"/>
              <a:t>Caching a whole track at a time</a:t>
            </a:r>
          </a:p>
          <a:p>
            <a:pPr lvl="1">
              <a:lnSpc>
                <a:spcPct val="90000"/>
              </a:lnSpc>
            </a:pPr>
            <a:r>
              <a:rPr lang="en-US" sz="2000"/>
              <a:t>The disk device initially transfers data to a memory chip in the disk controller circuitry.</a:t>
            </a:r>
          </a:p>
          <a:p>
            <a:pPr lvl="1">
              <a:lnSpc>
                <a:spcPct val="90000"/>
              </a:lnSpc>
            </a:pPr>
            <a:r>
              <a:rPr lang="en-US" sz="2000"/>
              <a:t>The cheapest desktop computer disks have 2 megabytes of cache memory, while for a few dollars more you can get a disk with 8 megabytes.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9827">
                                            <p:txEl>
                                              <p:pRg st="0" end="0"/>
                                            </p:txEl>
                                          </p:spTgt>
                                        </p:tgtEl>
                                        <p:attrNameLst>
                                          <p:attrName>style.visibility</p:attrName>
                                        </p:attrNameLst>
                                      </p:cBhvr>
                                      <p:to>
                                        <p:strVal val="visible"/>
                                      </p:to>
                                    </p:set>
                                    <p:animEffect transition="in" filter="wipe(left)">
                                      <p:cBhvr>
                                        <p:cTn id="7" dur="500"/>
                                        <p:tgtEl>
                                          <p:spTgt spid="25098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09827">
                                            <p:txEl>
                                              <p:pRg st="1" end="1"/>
                                            </p:txEl>
                                          </p:spTgt>
                                        </p:tgtEl>
                                        <p:attrNameLst>
                                          <p:attrName>style.visibility</p:attrName>
                                        </p:attrNameLst>
                                      </p:cBhvr>
                                      <p:to>
                                        <p:strVal val="visible"/>
                                      </p:to>
                                    </p:set>
                                    <p:animEffect transition="in" filter="wipe(left)">
                                      <p:cBhvr>
                                        <p:cTn id="10" dur="500"/>
                                        <p:tgtEl>
                                          <p:spTgt spid="2509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09827">
                                            <p:txEl>
                                              <p:pRg st="2" end="2"/>
                                            </p:txEl>
                                          </p:spTgt>
                                        </p:tgtEl>
                                        <p:attrNameLst>
                                          <p:attrName>style.visibility</p:attrName>
                                        </p:attrNameLst>
                                      </p:cBhvr>
                                      <p:to>
                                        <p:strVal val="visible"/>
                                      </p:to>
                                    </p:set>
                                    <p:animEffect transition="in" filter="wipe(left)">
                                      <p:cBhvr>
                                        <p:cTn id="15" dur="500"/>
                                        <p:tgtEl>
                                          <p:spTgt spid="25098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09827">
                                            <p:txEl>
                                              <p:pRg st="3" end="3"/>
                                            </p:txEl>
                                          </p:spTgt>
                                        </p:tgtEl>
                                        <p:attrNameLst>
                                          <p:attrName>style.visibility</p:attrName>
                                        </p:attrNameLst>
                                      </p:cBhvr>
                                      <p:to>
                                        <p:strVal val="visible"/>
                                      </p:to>
                                    </p:set>
                                    <p:animEffect transition="in" filter="wipe(left)">
                                      <p:cBhvr>
                                        <p:cTn id="18" dur="500"/>
                                        <p:tgtEl>
                                          <p:spTgt spid="2509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09827">
                                            <p:txEl>
                                              <p:pRg st="4" end="4"/>
                                            </p:txEl>
                                          </p:spTgt>
                                        </p:tgtEl>
                                        <p:attrNameLst>
                                          <p:attrName>style.visibility</p:attrName>
                                        </p:attrNameLst>
                                      </p:cBhvr>
                                      <p:to>
                                        <p:strVal val="visible"/>
                                      </p:to>
                                    </p:set>
                                    <p:animEffect transition="in" filter="wipe(left)">
                                      <p:cBhvr>
                                        <p:cTn id="23" dur="500"/>
                                        <p:tgtEl>
                                          <p:spTgt spid="25098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09827">
                                            <p:txEl>
                                              <p:pRg st="5" end="5"/>
                                            </p:txEl>
                                          </p:spTgt>
                                        </p:tgtEl>
                                        <p:attrNameLst>
                                          <p:attrName>style.visibility</p:attrName>
                                        </p:attrNameLst>
                                      </p:cBhvr>
                                      <p:to>
                                        <p:strVal val="visible"/>
                                      </p:to>
                                    </p:set>
                                    <p:animEffect transition="in" filter="wipe(left)">
                                      <p:cBhvr>
                                        <p:cTn id="26" dur="500"/>
                                        <p:tgtEl>
                                          <p:spTgt spid="25098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09827">
                                            <p:txEl>
                                              <p:pRg st="6" end="6"/>
                                            </p:txEl>
                                          </p:spTgt>
                                        </p:tgtEl>
                                        <p:attrNameLst>
                                          <p:attrName>style.visibility</p:attrName>
                                        </p:attrNameLst>
                                      </p:cBhvr>
                                      <p:to>
                                        <p:strVal val="visible"/>
                                      </p:to>
                                    </p:set>
                                    <p:animEffect transition="in" filter="wipe(left)">
                                      <p:cBhvr>
                                        <p:cTn id="29" dur="500"/>
                                        <p:tgtEl>
                                          <p:spTgt spid="250982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09827">
                                            <p:txEl>
                                              <p:pRg st="7" end="7"/>
                                            </p:txEl>
                                          </p:spTgt>
                                        </p:tgtEl>
                                        <p:attrNameLst>
                                          <p:attrName>style.visibility</p:attrName>
                                        </p:attrNameLst>
                                      </p:cBhvr>
                                      <p:to>
                                        <p:strVal val="visible"/>
                                      </p:to>
                                    </p:set>
                                    <p:animEffect transition="in" filter="wipe(left)">
                                      <p:cBhvr>
                                        <p:cTn id="32" dur="500"/>
                                        <p:tgtEl>
                                          <p:spTgt spid="2509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2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BYU CS 345</a:t>
            </a:r>
            <a:endParaRPr lang="en-US"/>
          </a:p>
        </p:txBody>
      </p:sp>
      <p:sp>
        <p:nvSpPr>
          <p:cNvPr id="11" name="Footer Placeholder 4"/>
          <p:cNvSpPr>
            <a:spLocks noGrp="1"/>
          </p:cNvSpPr>
          <p:nvPr>
            <p:ph type="ftr" sz="quarter" idx="11"/>
          </p:nvPr>
        </p:nvSpPr>
        <p:spPr/>
        <p:txBody>
          <a:bodyPr/>
          <a:lstStyle/>
          <a:p>
            <a:r>
              <a:rPr lang="en-US"/>
              <a:t>Disc Scheduling</a:t>
            </a:r>
          </a:p>
        </p:txBody>
      </p:sp>
      <p:sp>
        <p:nvSpPr>
          <p:cNvPr id="12" name="Slide Number Placeholder 5"/>
          <p:cNvSpPr>
            <a:spLocks noGrp="1"/>
          </p:cNvSpPr>
          <p:nvPr>
            <p:ph type="sldNum" sz="quarter" idx="12"/>
          </p:nvPr>
        </p:nvSpPr>
        <p:spPr/>
        <p:txBody>
          <a:bodyPr/>
          <a:lstStyle/>
          <a:p>
            <a:fld id="{FE7F2A62-AC8E-4202-8DC7-01DF3838512A}" type="slidenum">
              <a:rPr lang="en-US"/>
              <a:pPr/>
              <a:t>21</a:t>
            </a:fld>
            <a:endParaRPr lang="en-US"/>
          </a:p>
        </p:txBody>
      </p:sp>
      <p:sp>
        <p:nvSpPr>
          <p:cNvPr id="2511874" name="Rectangle 2"/>
          <p:cNvSpPr>
            <a:spLocks noGrp="1" noChangeArrowheads="1"/>
          </p:cNvSpPr>
          <p:nvPr>
            <p:ph type="title"/>
          </p:nvPr>
        </p:nvSpPr>
        <p:spPr/>
        <p:txBody>
          <a:bodyPr/>
          <a:lstStyle/>
          <a:p>
            <a:r>
              <a:rPr lang="en-US"/>
              <a:t>Low-level Formatting</a:t>
            </a:r>
          </a:p>
        </p:txBody>
      </p:sp>
      <p:sp>
        <p:nvSpPr>
          <p:cNvPr id="2511875" name="Rectangle 3"/>
          <p:cNvSpPr>
            <a:spLocks noGrp="1" noChangeArrowheads="1"/>
          </p:cNvSpPr>
          <p:nvPr>
            <p:ph type="body" idx="1"/>
          </p:nvPr>
        </p:nvSpPr>
        <p:spPr>
          <a:xfrm>
            <a:off x="546100" y="1416050"/>
            <a:ext cx="8164513" cy="4865480"/>
          </a:xfrm>
        </p:spPr>
        <p:txBody>
          <a:bodyPr/>
          <a:lstStyle/>
          <a:p>
            <a:r>
              <a:rPr lang="en-US" sz="2400" dirty="0"/>
              <a:t>When made, a disk is just a magnetic plate</a:t>
            </a:r>
          </a:p>
          <a:p>
            <a:r>
              <a:rPr lang="en-US" sz="2400" dirty="0"/>
              <a:t>Low-level (or physical) formatting divides the disks into sectors</a:t>
            </a:r>
          </a:p>
          <a:p>
            <a:endParaRPr lang="en-US" sz="2400" dirty="0" smtClean="0"/>
          </a:p>
          <a:p>
            <a:endParaRPr lang="en-US" sz="2400" dirty="0"/>
          </a:p>
          <a:p>
            <a:endParaRPr lang="en-US" sz="2400" dirty="0" smtClean="0"/>
          </a:p>
          <a:p>
            <a:endParaRPr lang="en-US" sz="2400" dirty="0"/>
          </a:p>
          <a:p>
            <a:pPr marL="0" indent="0">
              <a:buNone/>
            </a:pPr>
            <a:endParaRPr lang="en-US" sz="2400" dirty="0"/>
          </a:p>
          <a:p>
            <a:r>
              <a:rPr lang="en-US" sz="2400" dirty="0"/>
              <a:t>MFM, M2FM</a:t>
            </a:r>
          </a:p>
          <a:p>
            <a:r>
              <a:rPr lang="en-US" sz="2400" dirty="0"/>
              <a:t>Missing </a:t>
            </a:r>
            <a:r>
              <a:rPr lang="en-US" sz="2400" dirty="0" err="1"/>
              <a:t>CLocks</a:t>
            </a:r>
            <a:endParaRPr lang="en-US" sz="2400" dirty="0"/>
          </a:p>
        </p:txBody>
      </p:sp>
      <p:sp>
        <p:nvSpPr>
          <p:cNvPr id="2511876" name="Rectangle 4"/>
          <p:cNvSpPr>
            <a:spLocks noChangeArrowheads="1"/>
          </p:cNvSpPr>
          <p:nvPr/>
        </p:nvSpPr>
        <p:spPr bwMode="auto">
          <a:xfrm>
            <a:off x="1272210" y="2998040"/>
            <a:ext cx="7010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000">
              <a:latin typeface="+mn-lt"/>
            </a:endParaRPr>
          </a:p>
        </p:txBody>
      </p:sp>
      <p:sp>
        <p:nvSpPr>
          <p:cNvPr id="2511877" name="Text Box 5"/>
          <p:cNvSpPr txBox="1">
            <a:spLocks noChangeArrowheads="1"/>
          </p:cNvSpPr>
          <p:nvPr/>
        </p:nvSpPr>
        <p:spPr bwMode="auto">
          <a:xfrm>
            <a:off x="1332535" y="2963115"/>
            <a:ext cx="6789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sz="2000">
                <a:latin typeface="+mn-lt"/>
              </a:rPr>
              <a:t>Header		data – 512 bytes		      trailer</a:t>
            </a:r>
          </a:p>
        </p:txBody>
      </p:sp>
      <p:sp>
        <p:nvSpPr>
          <p:cNvPr id="2511878" name="Text Box 6"/>
          <p:cNvSpPr txBox="1">
            <a:spLocks noChangeArrowheads="1"/>
          </p:cNvSpPr>
          <p:nvPr/>
        </p:nvSpPr>
        <p:spPr bwMode="auto">
          <a:xfrm>
            <a:off x="1272210" y="3528265"/>
            <a:ext cx="20826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sz="1800">
                <a:latin typeface="+mn-lt"/>
              </a:rPr>
              <a:t>Sector number</a:t>
            </a:r>
          </a:p>
          <a:p>
            <a:pPr eaLnBrk="0" hangingPunct="0"/>
            <a:r>
              <a:rPr lang="en-US" sz="1800">
                <a:latin typeface="+mn-lt"/>
              </a:rPr>
              <a:t>Disk controller info</a:t>
            </a:r>
          </a:p>
        </p:txBody>
      </p:sp>
      <p:sp>
        <p:nvSpPr>
          <p:cNvPr id="2511879" name="Text Box 7"/>
          <p:cNvSpPr txBox="1">
            <a:spLocks noChangeArrowheads="1"/>
          </p:cNvSpPr>
          <p:nvPr/>
        </p:nvSpPr>
        <p:spPr bwMode="auto">
          <a:xfrm>
            <a:off x="7368210" y="3604465"/>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sz="1800">
                <a:latin typeface="+mn-lt"/>
              </a:rPr>
              <a:t>ECC</a:t>
            </a:r>
          </a:p>
        </p:txBody>
      </p:sp>
      <p:sp>
        <p:nvSpPr>
          <p:cNvPr id="2511880" name="Line 8"/>
          <p:cNvSpPr>
            <a:spLocks noChangeShapeType="1"/>
          </p:cNvSpPr>
          <p:nvPr/>
        </p:nvSpPr>
        <p:spPr bwMode="auto">
          <a:xfrm>
            <a:off x="3101010" y="2998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000">
              <a:latin typeface="+mn-lt"/>
            </a:endParaRPr>
          </a:p>
        </p:txBody>
      </p:sp>
      <p:sp>
        <p:nvSpPr>
          <p:cNvPr id="2511881" name="Line 9"/>
          <p:cNvSpPr>
            <a:spLocks noChangeShapeType="1"/>
          </p:cNvSpPr>
          <p:nvPr/>
        </p:nvSpPr>
        <p:spPr bwMode="auto">
          <a:xfrm>
            <a:off x="7215810" y="2998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000">
              <a:latin typeface="+mn-lt"/>
            </a:endParaRPr>
          </a:p>
        </p:txBody>
      </p:sp>
    </p:spTree>
  </p:cSld>
  <p:clrMapOvr>
    <a:masterClrMapping/>
  </p:clrMapOvr>
  <p:transition>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Disc Scheduling</a:t>
            </a:r>
          </a:p>
        </p:txBody>
      </p:sp>
      <p:sp>
        <p:nvSpPr>
          <p:cNvPr id="7" name="Slide Number Placeholder 5"/>
          <p:cNvSpPr>
            <a:spLocks noGrp="1"/>
          </p:cNvSpPr>
          <p:nvPr>
            <p:ph type="sldNum" sz="quarter" idx="12"/>
          </p:nvPr>
        </p:nvSpPr>
        <p:spPr/>
        <p:txBody>
          <a:bodyPr/>
          <a:lstStyle/>
          <a:p>
            <a:fld id="{A8186C3B-A8F6-4D99-85A5-32FA0D02843E}" type="slidenum">
              <a:rPr lang="en-US"/>
              <a:pPr/>
              <a:t>22</a:t>
            </a:fld>
            <a:endParaRPr lang="en-US"/>
          </a:p>
        </p:txBody>
      </p:sp>
      <p:sp>
        <p:nvSpPr>
          <p:cNvPr id="2513922" name="Rectangle 2"/>
          <p:cNvSpPr>
            <a:spLocks noGrp="1" noChangeArrowheads="1"/>
          </p:cNvSpPr>
          <p:nvPr>
            <p:ph type="title"/>
          </p:nvPr>
        </p:nvSpPr>
        <p:spPr/>
        <p:txBody>
          <a:bodyPr/>
          <a:lstStyle/>
          <a:p>
            <a:r>
              <a:rPr lang="en-US"/>
              <a:t>Disk formatting</a:t>
            </a:r>
          </a:p>
        </p:txBody>
      </p:sp>
      <p:sp>
        <p:nvSpPr>
          <p:cNvPr id="2513923" name="Rectangle 3"/>
          <p:cNvSpPr>
            <a:spLocks noGrp="1" noChangeArrowheads="1"/>
          </p:cNvSpPr>
          <p:nvPr>
            <p:ph type="body" idx="1"/>
          </p:nvPr>
        </p:nvSpPr>
        <p:spPr/>
        <p:txBody>
          <a:bodyPr/>
          <a:lstStyle/>
          <a:p>
            <a:r>
              <a:rPr lang="en-US"/>
              <a:t>Logical formatting</a:t>
            </a:r>
          </a:p>
          <a:p>
            <a:pPr lvl="1"/>
            <a:r>
              <a:rPr lang="en-US"/>
              <a:t>file system structure is written onto the disk</a:t>
            </a:r>
          </a:p>
          <a:p>
            <a:r>
              <a:rPr lang="en-US"/>
              <a:t>Includes boot information (when requested) and FAT tables or inodes</a:t>
            </a:r>
          </a:p>
          <a:p>
            <a:r>
              <a:rPr lang="en-US"/>
              <a:t>Boot sector </a:t>
            </a:r>
          </a:p>
          <a:p>
            <a:pPr lvl="1"/>
            <a:r>
              <a:rPr lang="en-US"/>
              <a:t>contains enough instructions to start loading the OS from somewhere else</a:t>
            </a:r>
          </a:p>
          <a:p>
            <a:pPr lvl="1"/>
            <a:r>
              <a:rPr lang="en-US"/>
              <a:t>Called by bootstrap program in computer’s ROM</a:t>
            </a:r>
          </a:p>
        </p:txBody>
      </p:sp>
      <p:pic>
        <p:nvPicPr>
          <p:cNvPr id="2513924" name="Picture 4" descr="Disks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28600"/>
            <a:ext cx="1460500" cy="173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3923">
                                            <p:txEl>
                                              <p:pRg st="0" end="0"/>
                                            </p:txEl>
                                          </p:spTgt>
                                        </p:tgtEl>
                                        <p:attrNameLst>
                                          <p:attrName>style.visibility</p:attrName>
                                        </p:attrNameLst>
                                      </p:cBhvr>
                                      <p:to>
                                        <p:strVal val="visible"/>
                                      </p:to>
                                    </p:set>
                                    <p:animEffect transition="in" filter="wipe(left)">
                                      <p:cBhvr>
                                        <p:cTn id="7" dur="500"/>
                                        <p:tgtEl>
                                          <p:spTgt spid="25139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13923">
                                            <p:txEl>
                                              <p:pRg st="1" end="1"/>
                                            </p:txEl>
                                          </p:spTgt>
                                        </p:tgtEl>
                                        <p:attrNameLst>
                                          <p:attrName>style.visibility</p:attrName>
                                        </p:attrNameLst>
                                      </p:cBhvr>
                                      <p:to>
                                        <p:strVal val="visible"/>
                                      </p:to>
                                    </p:set>
                                    <p:animEffect transition="in" filter="wipe(left)">
                                      <p:cBhvr>
                                        <p:cTn id="10" dur="500"/>
                                        <p:tgtEl>
                                          <p:spTgt spid="25139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3923">
                                            <p:txEl>
                                              <p:pRg st="2" end="2"/>
                                            </p:txEl>
                                          </p:spTgt>
                                        </p:tgtEl>
                                        <p:attrNameLst>
                                          <p:attrName>style.visibility</p:attrName>
                                        </p:attrNameLst>
                                      </p:cBhvr>
                                      <p:to>
                                        <p:strVal val="visible"/>
                                      </p:to>
                                    </p:set>
                                    <p:animEffect transition="in" filter="wipe(left)">
                                      <p:cBhvr>
                                        <p:cTn id="15" dur="500"/>
                                        <p:tgtEl>
                                          <p:spTgt spid="2513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13923">
                                            <p:txEl>
                                              <p:pRg st="3" end="3"/>
                                            </p:txEl>
                                          </p:spTgt>
                                        </p:tgtEl>
                                        <p:attrNameLst>
                                          <p:attrName>style.visibility</p:attrName>
                                        </p:attrNameLst>
                                      </p:cBhvr>
                                      <p:to>
                                        <p:strVal val="visible"/>
                                      </p:to>
                                    </p:set>
                                    <p:animEffect transition="in" filter="wipe(left)">
                                      <p:cBhvr>
                                        <p:cTn id="20" dur="500"/>
                                        <p:tgtEl>
                                          <p:spTgt spid="25139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13923">
                                            <p:txEl>
                                              <p:pRg st="4" end="4"/>
                                            </p:txEl>
                                          </p:spTgt>
                                        </p:tgtEl>
                                        <p:attrNameLst>
                                          <p:attrName>style.visibility</p:attrName>
                                        </p:attrNameLst>
                                      </p:cBhvr>
                                      <p:to>
                                        <p:strVal val="visible"/>
                                      </p:to>
                                    </p:set>
                                    <p:animEffect transition="in" filter="wipe(left)">
                                      <p:cBhvr>
                                        <p:cTn id="23" dur="500"/>
                                        <p:tgtEl>
                                          <p:spTgt spid="25139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13923">
                                            <p:txEl>
                                              <p:pRg st="5" end="5"/>
                                            </p:txEl>
                                          </p:spTgt>
                                        </p:tgtEl>
                                        <p:attrNameLst>
                                          <p:attrName>style.visibility</p:attrName>
                                        </p:attrNameLst>
                                      </p:cBhvr>
                                      <p:to>
                                        <p:strVal val="visible"/>
                                      </p:to>
                                    </p:set>
                                    <p:animEffect transition="in" filter="wipe(left)">
                                      <p:cBhvr>
                                        <p:cTn id="26" dur="500"/>
                                        <p:tgtEl>
                                          <p:spTgt spid="2513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39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253E8DAC-0B57-4B7F-B2C7-42C214C76A50}" type="slidenum">
              <a:rPr lang="en-US"/>
              <a:pPr/>
              <a:t>23</a:t>
            </a:fld>
            <a:endParaRPr lang="en-US"/>
          </a:p>
        </p:txBody>
      </p:sp>
      <p:sp>
        <p:nvSpPr>
          <p:cNvPr id="2515970" name="Rectangle 2"/>
          <p:cNvSpPr>
            <a:spLocks noGrp="1" noChangeArrowheads="1"/>
          </p:cNvSpPr>
          <p:nvPr>
            <p:ph type="title"/>
          </p:nvPr>
        </p:nvSpPr>
        <p:spPr/>
        <p:txBody>
          <a:bodyPr/>
          <a:lstStyle/>
          <a:p>
            <a:r>
              <a:rPr lang="en-US"/>
              <a:t>Bad blocks</a:t>
            </a:r>
          </a:p>
        </p:txBody>
      </p:sp>
      <p:sp>
        <p:nvSpPr>
          <p:cNvPr id="2515971" name="Rectangle 3"/>
          <p:cNvSpPr>
            <a:spLocks noGrp="1" noChangeArrowheads="1"/>
          </p:cNvSpPr>
          <p:nvPr>
            <p:ph type="body" idx="1"/>
          </p:nvPr>
        </p:nvSpPr>
        <p:spPr/>
        <p:txBody>
          <a:bodyPr/>
          <a:lstStyle/>
          <a:p>
            <a:r>
              <a:rPr lang="en-US" sz="2800"/>
              <a:t>In FAT, when a block gives an unrecoverable ECC error, the sector is marked bad (0xFF7) in the FAT</a:t>
            </a:r>
          </a:p>
          <a:p>
            <a:r>
              <a:rPr lang="en-US" sz="2800"/>
              <a:t>Bit mapped allocation just marks sector as used</a:t>
            </a:r>
          </a:p>
          <a:p>
            <a:r>
              <a:rPr lang="en-US" sz="2800"/>
              <a:t>Some systems keep a pool of spare blocks</a:t>
            </a:r>
          </a:p>
          <a:p>
            <a:pPr lvl="1"/>
            <a:r>
              <a:rPr lang="en-US" sz="2400"/>
              <a:t>when a block goes bad, maps the logical sector to one of the spare blocks </a:t>
            </a:r>
          </a:p>
          <a:p>
            <a:pPr marL="1085850" lvl="2"/>
            <a:r>
              <a:rPr lang="en-US" sz="2000"/>
              <a:t>Same cylinder if possible</a:t>
            </a:r>
          </a:p>
          <a:p>
            <a:pPr marL="1085850" lvl="2"/>
            <a:r>
              <a:rPr lang="en-US" sz="2000"/>
              <a:t>Sector slipping (push down a group to free up a sector)</a:t>
            </a:r>
          </a:p>
          <a:p>
            <a:pPr lvl="1"/>
            <a:r>
              <a:rPr lang="en-US" sz="2400"/>
              <a:t>Doesn’t recover the corrupted file, but does keep the same logical disk structure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5971">
                                            <p:txEl>
                                              <p:pRg st="0" end="0"/>
                                            </p:txEl>
                                          </p:spTgt>
                                        </p:tgtEl>
                                        <p:attrNameLst>
                                          <p:attrName>style.visibility</p:attrName>
                                        </p:attrNameLst>
                                      </p:cBhvr>
                                      <p:to>
                                        <p:strVal val="visible"/>
                                      </p:to>
                                    </p:set>
                                    <p:animEffect transition="in" filter="wipe(left)">
                                      <p:cBhvr>
                                        <p:cTn id="7" dur="500"/>
                                        <p:tgtEl>
                                          <p:spTgt spid="2515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5971">
                                            <p:txEl>
                                              <p:pRg st="1" end="1"/>
                                            </p:txEl>
                                          </p:spTgt>
                                        </p:tgtEl>
                                        <p:attrNameLst>
                                          <p:attrName>style.visibility</p:attrName>
                                        </p:attrNameLst>
                                      </p:cBhvr>
                                      <p:to>
                                        <p:strVal val="visible"/>
                                      </p:to>
                                    </p:set>
                                    <p:animEffect transition="in" filter="wipe(left)">
                                      <p:cBhvr>
                                        <p:cTn id="12" dur="500"/>
                                        <p:tgtEl>
                                          <p:spTgt spid="2515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5971">
                                            <p:txEl>
                                              <p:pRg st="2" end="2"/>
                                            </p:txEl>
                                          </p:spTgt>
                                        </p:tgtEl>
                                        <p:attrNameLst>
                                          <p:attrName>style.visibility</p:attrName>
                                        </p:attrNameLst>
                                      </p:cBhvr>
                                      <p:to>
                                        <p:strVal val="visible"/>
                                      </p:to>
                                    </p:set>
                                    <p:animEffect transition="in" filter="wipe(left)">
                                      <p:cBhvr>
                                        <p:cTn id="17" dur="500"/>
                                        <p:tgtEl>
                                          <p:spTgt spid="2515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15971">
                                            <p:txEl>
                                              <p:pRg st="3" end="3"/>
                                            </p:txEl>
                                          </p:spTgt>
                                        </p:tgtEl>
                                        <p:attrNameLst>
                                          <p:attrName>style.visibility</p:attrName>
                                        </p:attrNameLst>
                                      </p:cBhvr>
                                      <p:to>
                                        <p:strVal val="visible"/>
                                      </p:to>
                                    </p:set>
                                    <p:animEffect transition="in" filter="wipe(left)">
                                      <p:cBhvr>
                                        <p:cTn id="20" dur="500"/>
                                        <p:tgtEl>
                                          <p:spTgt spid="2515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15971">
                                            <p:txEl>
                                              <p:pRg st="4" end="4"/>
                                            </p:txEl>
                                          </p:spTgt>
                                        </p:tgtEl>
                                        <p:attrNameLst>
                                          <p:attrName>style.visibility</p:attrName>
                                        </p:attrNameLst>
                                      </p:cBhvr>
                                      <p:to>
                                        <p:strVal val="visible"/>
                                      </p:to>
                                    </p:set>
                                    <p:animEffect transition="in" filter="wipe(left)">
                                      <p:cBhvr>
                                        <p:cTn id="23" dur="500"/>
                                        <p:tgtEl>
                                          <p:spTgt spid="251597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15971">
                                            <p:txEl>
                                              <p:pRg st="5" end="5"/>
                                            </p:txEl>
                                          </p:spTgt>
                                        </p:tgtEl>
                                        <p:attrNameLst>
                                          <p:attrName>style.visibility</p:attrName>
                                        </p:attrNameLst>
                                      </p:cBhvr>
                                      <p:to>
                                        <p:strVal val="visible"/>
                                      </p:to>
                                    </p:set>
                                    <p:animEffect transition="in" filter="wipe(left)">
                                      <p:cBhvr>
                                        <p:cTn id="26" dur="500"/>
                                        <p:tgtEl>
                                          <p:spTgt spid="251597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15971">
                                            <p:txEl>
                                              <p:pRg st="6" end="6"/>
                                            </p:txEl>
                                          </p:spTgt>
                                        </p:tgtEl>
                                        <p:attrNameLst>
                                          <p:attrName>style.visibility</p:attrName>
                                        </p:attrNameLst>
                                      </p:cBhvr>
                                      <p:to>
                                        <p:strVal val="visible"/>
                                      </p:to>
                                    </p:set>
                                    <p:animEffect transition="in" filter="wipe(left)">
                                      <p:cBhvr>
                                        <p:cTn id="29" dur="500"/>
                                        <p:tgtEl>
                                          <p:spTgt spid="2515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59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8D92FF7B-20B6-402C-B217-50C9C0378F31}" type="slidenum">
              <a:rPr lang="en-US"/>
              <a:pPr/>
              <a:t>24</a:t>
            </a:fld>
            <a:endParaRPr lang="en-US"/>
          </a:p>
        </p:txBody>
      </p:sp>
      <p:sp>
        <p:nvSpPr>
          <p:cNvPr id="2518018" name="Rectangle 2"/>
          <p:cNvSpPr>
            <a:spLocks noGrp="1" noChangeArrowheads="1"/>
          </p:cNvSpPr>
          <p:nvPr>
            <p:ph type="title"/>
          </p:nvPr>
        </p:nvSpPr>
        <p:spPr>
          <a:xfrm>
            <a:off x="1209675" y="303213"/>
            <a:ext cx="6432550" cy="735012"/>
          </a:xfrm>
        </p:spPr>
        <p:txBody>
          <a:bodyPr/>
          <a:lstStyle/>
          <a:p>
            <a:r>
              <a:rPr lang="en-US"/>
              <a:t>Asynchronous I/O</a:t>
            </a:r>
          </a:p>
        </p:txBody>
      </p:sp>
      <p:sp>
        <p:nvSpPr>
          <p:cNvPr id="2518019" name="Rectangle 3"/>
          <p:cNvSpPr>
            <a:spLocks noGrp="1" noChangeArrowheads="1"/>
          </p:cNvSpPr>
          <p:nvPr>
            <p:ph type="body" idx="1"/>
          </p:nvPr>
        </p:nvSpPr>
        <p:spPr>
          <a:xfrm>
            <a:off x="446088" y="1392238"/>
            <a:ext cx="8458200" cy="4981575"/>
          </a:xfrm>
        </p:spPr>
        <p:txBody>
          <a:bodyPr/>
          <a:lstStyle/>
          <a:p>
            <a:pPr>
              <a:lnSpc>
                <a:spcPct val="90000"/>
              </a:lnSpc>
            </a:pPr>
            <a:r>
              <a:rPr lang="en-US" sz="2400"/>
              <a:t>Application makes request and proceeds</a:t>
            </a:r>
          </a:p>
          <a:p>
            <a:pPr>
              <a:lnSpc>
                <a:spcPct val="90000"/>
              </a:lnSpc>
            </a:pPr>
            <a:r>
              <a:rPr lang="en-US" sz="2400"/>
              <a:t>Ways to signal completion</a:t>
            </a:r>
          </a:p>
          <a:p>
            <a:pPr lvl="1">
              <a:lnSpc>
                <a:spcPct val="90000"/>
              </a:lnSpc>
            </a:pPr>
            <a:r>
              <a:rPr lang="en-US" sz="2000"/>
              <a:t>Signal a device kernel object</a:t>
            </a:r>
          </a:p>
          <a:p>
            <a:pPr lvl="2">
              <a:lnSpc>
                <a:spcPct val="90000"/>
              </a:lnSpc>
            </a:pPr>
            <a:r>
              <a:rPr lang="en-US" sz="1800"/>
              <a:t>Simple to handle</a:t>
            </a:r>
          </a:p>
          <a:p>
            <a:pPr lvl="2">
              <a:lnSpc>
                <a:spcPct val="90000"/>
              </a:lnSpc>
            </a:pPr>
            <a:r>
              <a:rPr lang="en-US" sz="1800"/>
              <a:t>Cannot distinguish multiple requests regarding the same file</a:t>
            </a:r>
          </a:p>
          <a:p>
            <a:pPr lvl="1">
              <a:lnSpc>
                <a:spcPct val="90000"/>
              </a:lnSpc>
            </a:pPr>
            <a:r>
              <a:rPr lang="en-US" sz="2000"/>
              <a:t>Signal a event kernel object</a:t>
            </a:r>
          </a:p>
          <a:p>
            <a:pPr lvl="2">
              <a:lnSpc>
                <a:spcPct val="90000"/>
              </a:lnSpc>
            </a:pPr>
            <a:r>
              <a:rPr lang="en-US" sz="1800"/>
              <a:t>Can create a separate object for each request</a:t>
            </a:r>
          </a:p>
          <a:p>
            <a:pPr lvl="1">
              <a:lnSpc>
                <a:spcPct val="90000"/>
              </a:lnSpc>
            </a:pPr>
            <a:r>
              <a:rPr lang="en-US" sz="2000"/>
              <a:t>Alertable I/O</a:t>
            </a:r>
          </a:p>
          <a:p>
            <a:pPr lvl="2">
              <a:lnSpc>
                <a:spcPct val="90000"/>
              </a:lnSpc>
            </a:pPr>
            <a:r>
              <a:rPr lang="en-US" sz="1800"/>
              <a:t>I/O manager places results in APC (asynchronous procedure call) queue</a:t>
            </a:r>
          </a:p>
          <a:p>
            <a:pPr lvl="1">
              <a:lnSpc>
                <a:spcPct val="90000"/>
              </a:lnSpc>
            </a:pPr>
            <a:r>
              <a:rPr lang="en-US" sz="2000"/>
              <a:t>I/O completion ports</a:t>
            </a:r>
          </a:p>
          <a:p>
            <a:pPr lvl="2">
              <a:lnSpc>
                <a:spcPct val="90000"/>
              </a:lnSpc>
            </a:pPr>
            <a:r>
              <a:rPr lang="en-US" sz="1800"/>
              <a:t>Use a pool of threads to handle requests</a:t>
            </a:r>
          </a:p>
          <a:p>
            <a:pPr>
              <a:lnSpc>
                <a:spcPct val="90000"/>
              </a:lnSpc>
            </a:pPr>
            <a:r>
              <a:rPr lang="en-US" sz="2400"/>
              <a:t>RAID</a:t>
            </a:r>
          </a:p>
          <a:p>
            <a:pPr lvl="1">
              <a:lnSpc>
                <a:spcPct val="90000"/>
              </a:lnSpc>
            </a:pPr>
            <a:r>
              <a:rPr lang="en-US" sz="2000"/>
              <a:t>Hardware – Done by disk controller</a:t>
            </a:r>
          </a:p>
          <a:p>
            <a:pPr lvl="1">
              <a:lnSpc>
                <a:spcPct val="90000"/>
              </a:lnSpc>
            </a:pPr>
            <a:r>
              <a:rPr lang="en-US" sz="2000"/>
              <a:t>Software – System combines 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8019">
                                            <p:txEl>
                                              <p:pRg st="0" end="0"/>
                                            </p:txEl>
                                          </p:spTgt>
                                        </p:tgtEl>
                                        <p:attrNameLst>
                                          <p:attrName>style.visibility</p:attrName>
                                        </p:attrNameLst>
                                      </p:cBhvr>
                                      <p:to>
                                        <p:strVal val="visible"/>
                                      </p:to>
                                    </p:set>
                                    <p:animEffect transition="in" filter="wipe(left)">
                                      <p:cBhvr>
                                        <p:cTn id="7" dur="500"/>
                                        <p:tgtEl>
                                          <p:spTgt spid="2518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8019">
                                            <p:txEl>
                                              <p:pRg st="1" end="1"/>
                                            </p:txEl>
                                          </p:spTgt>
                                        </p:tgtEl>
                                        <p:attrNameLst>
                                          <p:attrName>style.visibility</p:attrName>
                                        </p:attrNameLst>
                                      </p:cBhvr>
                                      <p:to>
                                        <p:strVal val="visible"/>
                                      </p:to>
                                    </p:set>
                                    <p:animEffect transition="in" filter="wipe(left)">
                                      <p:cBhvr>
                                        <p:cTn id="12" dur="500"/>
                                        <p:tgtEl>
                                          <p:spTgt spid="2518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8019">
                                            <p:txEl>
                                              <p:pRg st="2" end="2"/>
                                            </p:txEl>
                                          </p:spTgt>
                                        </p:tgtEl>
                                        <p:attrNameLst>
                                          <p:attrName>style.visibility</p:attrName>
                                        </p:attrNameLst>
                                      </p:cBhvr>
                                      <p:to>
                                        <p:strVal val="visible"/>
                                      </p:to>
                                    </p:set>
                                    <p:animEffect transition="in" filter="wipe(left)">
                                      <p:cBhvr>
                                        <p:cTn id="17" dur="500"/>
                                        <p:tgtEl>
                                          <p:spTgt spid="251801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18019">
                                            <p:txEl>
                                              <p:pRg st="3" end="3"/>
                                            </p:txEl>
                                          </p:spTgt>
                                        </p:tgtEl>
                                        <p:attrNameLst>
                                          <p:attrName>style.visibility</p:attrName>
                                        </p:attrNameLst>
                                      </p:cBhvr>
                                      <p:to>
                                        <p:strVal val="visible"/>
                                      </p:to>
                                    </p:set>
                                    <p:animEffect transition="in" filter="wipe(left)">
                                      <p:cBhvr>
                                        <p:cTn id="20" dur="500"/>
                                        <p:tgtEl>
                                          <p:spTgt spid="251801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18019">
                                            <p:txEl>
                                              <p:pRg st="4" end="4"/>
                                            </p:txEl>
                                          </p:spTgt>
                                        </p:tgtEl>
                                        <p:attrNameLst>
                                          <p:attrName>style.visibility</p:attrName>
                                        </p:attrNameLst>
                                      </p:cBhvr>
                                      <p:to>
                                        <p:strVal val="visible"/>
                                      </p:to>
                                    </p:set>
                                    <p:animEffect transition="in" filter="wipe(left)">
                                      <p:cBhvr>
                                        <p:cTn id="23" dur="500"/>
                                        <p:tgtEl>
                                          <p:spTgt spid="251801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18019">
                                            <p:txEl>
                                              <p:pRg st="5" end="5"/>
                                            </p:txEl>
                                          </p:spTgt>
                                        </p:tgtEl>
                                        <p:attrNameLst>
                                          <p:attrName>style.visibility</p:attrName>
                                        </p:attrNameLst>
                                      </p:cBhvr>
                                      <p:to>
                                        <p:strVal val="visible"/>
                                      </p:to>
                                    </p:set>
                                    <p:animEffect transition="in" filter="wipe(left)">
                                      <p:cBhvr>
                                        <p:cTn id="28" dur="500"/>
                                        <p:tgtEl>
                                          <p:spTgt spid="251801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18019">
                                            <p:txEl>
                                              <p:pRg st="6" end="6"/>
                                            </p:txEl>
                                          </p:spTgt>
                                        </p:tgtEl>
                                        <p:attrNameLst>
                                          <p:attrName>style.visibility</p:attrName>
                                        </p:attrNameLst>
                                      </p:cBhvr>
                                      <p:to>
                                        <p:strVal val="visible"/>
                                      </p:to>
                                    </p:set>
                                    <p:animEffect transition="in" filter="wipe(left)">
                                      <p:cBhvr>
                                        <p:cTn id="31" dur="500"/>
                                        <p:tgtEl>
                                          <p:spTgt spid="251801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18019">
                                            <p:txEl>
                                              <p:pRg st="7" end="7"/>
                                            </p:txEl>
                                          </p:spTgt>
                                        </p:tgtEl>
                                        <p:attrNameLst>
                                          <p:attrName>style.visibility</p:attrName>
                                        </p:attrNameLst>
                                      </p:cBhvr>
                                      <p:to>
                                        <p:strVal val="visible"/>
                                      </p:to>
                                    </p:set>
                                    <p:animEffect transition="in" filter="wipe(left)">
                                      <p:cBhvr>
                                        <p:cTn id="36" dur="500"/>
                                        <p:tgtEl>
                                          <p:spTgt spid="2518019">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18019">
                                            <p:txEl>
                                              <p:pRg st="8" end="8"/>
                                            </p:txEl>
                                          </p:spTgt>
                                        </p:tgtEl>
                                        <p:attrNameLst>
                                          <p:attrName>style.visibility</p:attrName>
                                        </p:attrNameLst>
                                      </p:cBhvr>
                                      <p:to>
                                        <p:strVal val="visible"/>
                                      </p:to>
                                    </p:set>
                                    <p:animEffect transition="in" filter="wipe(left)">
                                      <p:cBhvr>
                                        <p:cTn id="39" dur="500"/>
                                        <p:tgtEl>
                                          <p:spTgt spid="25180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518019">
                                            <p:txEl>
                                              <p:pRg st="9" end="9"/>
                                            </p:txEl>
                                          </p:spTgt>
                                        </p:tgtEl>
                                        <p:attrNameLst>
                                          <p:attrName>style.visibility</p:attrName>
                                        </p:attrNameLst>
                                      </p:cBhvr>
                                      <p:to>
                                        <p:strVal val="visible"/>
                                      </p:to>
                                    </p:set>
                                    <p:animEffect transition="in" filter="wipe(left)">
                                      <p:cBhvr>
                                        <p:cTn id="44" dur="500"/>
                                        <p:tgtEl>
                                          <p:spTgt spid="2518019">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18019">
                                            <p:txEl>
                                              <p:pRg st="10" end="10"/>
                                            </p:txEl>
                                          </p:spTgt>
                                        </p:tgtEl>
                                        <p:attrNameLst>
                                          <p:attrName>style.visibility</p:attrName>
                                        </p:attrNameLst>
                                      </p:cBhvr>
                                      <p:to>
                                        <p:strVal val="visible"/>
                                      </p:to>
                                    </p:set>
                                    <p:animEffect transition="in" filter="wipe(left)">
                                      <p:cBhvr>
                                        <p:cTn id="47" dur="500"/>
                                        <p:tgtEl>
                                          <p:spTgt spid="2518019">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18019">
                                            <p:txEl>
                                              <p:pRg st="11" end="11"/>
                                            </p:txEl>
                                          </p:spTgt>
                                        </p:tgtEl>
                                        <p:attrNameLst>
                                          <p:attrName>style.visibility</p:attrName>
                                        </p:attrNameLst>
                                      </p:cBhvr>
                                      <p:to>
                                        <p:strVal val="visible"/>
                                      </p:to>
                                    </p:set>
                                    <p:animEffect transition="in" filter="wipe(left)">
                                      <p:cBhvr>
                                        <p:cTn id="52" dur="500"/>
                                        <p:tgtEl>
                                          <p:spTgt spid="2518019">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18019">
                                            <p:txEl>
                                              <p:pRg st="12" end="12"/>
                                            </p:txEl>
                                          </p:spTgt>
                                        </p:tgtEl>
                                        <p:attrNameLst>
                                          <p:attrName>style.visibility</p:attrName>
                                        </p:attrNameLst>
                                      </p:cBhvr>
                                      <p:to>
                                        <p:strVal val="visible"/>
                                      </p:to>
                                    </p:set>
                                    <p:animEffect transition="in" filter="wipe(left)">
                                      <p:cBhvr>
                                        <p:cTn id="57" dur="500"/>
                                        <p:tgtEl>
                                          <p:spTgt spid="2518019">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18019">
                                            <p:txEl>
                                              <p:pRg st="13" end="13"/>
                                            </p:txEl>
                                          </p:spTgt>
                                        </p:tgtEl>
                                        <p:attrNameLst>
                                          <p:attrName>style.visibility</p:attrName>
                                        </p:attrNameLst>
                                      </p:cBhvr>
                                      <p:to>
                                        <p:strVal val="visible"/>
                                      </p:to>
                                    </p:set>
                                    <p:animEffect transition="in" filter="wipe(left)">
                                      <p:cBhvr>
                                        <p:cTn id="62" dur="500"/>
                                        <p:tgtEl>
                                          <p:spTgt spid="25180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801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Disc Scheduling</a:t>
            </a:r>
          </a:p>
        </p:txBody>
      </p:sp>
      <p:sp>
        <p:nvSpPr>
          <p:cNvPr id="7" name="Slide Number Placeholder 5"/>
          <p:cNvSpPr>
            <a:spLocks noGrp="1"/>
          </p:cNvSpPr>
          <p:nvPr>
            <p:ph type="sldNum" sz="quarter" idx="12"/>
          </p:nvPr>
        </p:nvSpPr>
        <p:spPr/>
        <p:txBody>
          <a:bodyPr/>
          <a:lstStyle/>
          <a:p>
            <a:fld id="{DAADD846-05EB-481F-A283-23FBB4F77631}" type="slidenum">
              <a:rPr lang="en-US"/>
              <a:pPr/>
              <a:t>25</a:t>
            </a:fld>
            <a:endParaRPr lang="en-US"/>
          </a:p>
        </p:txBody>
      </p:sp>
      <p:sp>
        <p:nvSpPr>
          <p:cNvPr id="2522114" name="Rectangle 2"/>
          <p:cNvSpPr>
            <a:spLocks noGrp="1" noChangeArrowheads="1"/>
          </p:cNvSpPr>
          <p:nvPr>
            <p:ph type="title"/>
          </p:nvPr>
        </p:nvSpPr>
        <p:spPr>
          <a:xfrm>
            <a:off x="1195388" y="152400"/>
            <a:ext cx="7662862" cy="914400"/>
          </a:xfrm>
        </p:spPr>
        <p:txBody>
          <a:bodyPr/>
          <a:lstStyle/>
          <a:p>
            <a:r>
              <a:rPr lang="en-US"/>
              <a:t>Swap Space</a:t>
            </a:r>
          </a:p>
        </p:txBody>
      </p:sp>
      <p:sp>
        <p:nvSpPr>
          <p:cNvPr id="2522115" name="Rectangle 3"/>
          <p:cNvSpPr>
            <a:spLocks noGrp="1" noChangeArrowheads="1"/>
          </p:cNvSpPr>
          <p:nvPr>
            <p:ph type="body" idx="1"/>
          </p:nvPr>
        </p:nvSpPr>
        <p:spPr>
          <a:xfrm>
            <a:off x="439738" y="1408113"/>
            <a:ext cx="8226425" cy="4813300"/>
          </a:xfrm>
        </p:spPr>
        <p:txBody>
          <a:bodyPr/>
          <a:lstStyle/>
          <a:p>
            <a:pPr>
              <a:lnSpc>
                <a:spcPct val="90000"/>
              </a:lnSpc>
            </a:pPr>
            <a:r>
              <a:rPr lang="en-US" sz="2800"/>
              <a:t>This is the area of the disk where processes or memory pages are written if the system needs more physical memory</a:t>
            </a:r>
          </a:p>
          <a:p>
            <a:pPr>
              <a:lnSpc>
                <a:spcPct val="90000"/>
              </a:lnSpc>
            </a:pPr>
            <a:r>
              <a:rPr lang="en-US" sz="2800"/>
              <a:t>Can be either set aside area of disk or part of the regular file system</a:t>
            </a:r>
          </a:p>
          <a:p>
            <a:pPr>
              <a:lnSpc>
                <a:spcPct val="90000"/>
              </a:lnSpc>
            </a:pPr>
            <a:r>
              <a:rPr lang="en-US" sz="2800"/>
              <a:t>Set aside an area of the disk for swap space:</a:t>
            </a:r>
          </a:p>
          <a:p>
            <a:pPr lvl="1">
              <a:lnSpc>
                <a:spcPct val="90000"/>
              </a:lnSpc>
            </a:pPr>
            <a:r>
              <a:rPr lang="en-US" sz="2400"/>
              <a:t>Easier management and better performance </a:t>
            </a:r>
          </a:p>
          <a:p>
            <a:pPr lvl="1">
              <a:lnSpc>
                <a:spcPct val="90000"/>
              </a:lnSpc>
            </a:pPr>
            <a:r>
              <a:rPr lang="en-US" sz="2400"/>
              <a:t>Requires special code</a:t>
            </a:r>
          </a:p>
          <a:p>
            <a:pPr>
              <a:lnSpc>
                <a:spcPct val="90000"/>
              </a:lnSpc>
            </a:pPr>
            <a:r>
              <a:rPr lang="en-US" sz="2800"/>
              <a:t>Part of file system:</a:t>
            </a:r>
          </a:p>
          <a:p>
            <a:pPr lvl="1">
              <a:lnSpc>
                <a:spcPct val="90000"/>
              </a:lnSpc>
            </a:pPr>
            <a:r>
              <a:rPr lang="en-US" sz="2400"/>
              <a:t>Uses regular file functions</a:t>
            </a:r>
          </a:p>
          <a:p>
            <a:pPr lvl="1">
              <a:lnSpc>
                <a:spcPct val="90000"/>
              </a:lnSpc>
            </a:pPr>
            <a:r>
              <a:rPr lang="en-US" sz="2400"/>
              <a:t>Slower to access and change</a:t>
            </a:r>
          </a:p>
        </p:txBody>
      </p:sp>
      <p:sp>
        <p:nvSpPr>
          <p:cNvPr id="2522116" name="Text Box 4"/>
          <p:cNvSpPr txBox="1">
            <a:spLocks noChangeArrowheads="1"/>
          </p:cNvSpPr>
          <p:nvPr/>
        </p:nvSpPr>
        <p:spPr bwMode="auto">
          <a:xfrm>
            <a:off x="7415213" y="119063"/>
            <a:ext cx="159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a:latin typeface="Times New Roman" pitchFamily="18" charset="0"/>
              </a:rPr>
              <a:t>Swap Space</a:t>
            </a:r>
          </a:p>
        </p:txBody>
      </p:sp>
    </p:spTree>
  </p:cSld>
  <p:clrMapOvr>
    <a:masterClrMapping/>
  </p:clrMapOvr>
  <p:transition>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D062D7BA-8090-4050-9262-27F5003A8BC3}" type="slidenum">
              <a:rPr lang="en-US"/>
              <a:pPr/>
              <a:t>26</a:t>
            </a:fld>
            <a:endParaRPr lang="en-US"/>
          </a:p>
        </p:txBody>
      </p:sp>
      <p:sp>
        <p:nvSpPr>
          <p:cNvPr id="2524162" name="Rectangle 2"/>
          <p:cNvSpPr>
            <a:spLocks noGrp="1" noChangeArrowheads="1"/>
          </p:cNvSpPr>
          <p:nvPr>
            <p:ph type="title"/>
          </p:nvPr>
        </p:nvSpPr>
        <p:spPr/>
        <p:txBody>
          <a:bodyPr/>
          <a:lstStyle/>
          <a:p>
            <a:r>
              <a:rPr lang="en-US"/>
              <a:t>Reliability</a:t>
            </a:r>
          </a:p>
        </p:txBody>
      </p:sp>
      <p:sp>
        <p:nvSpPr>
          <p:cNvPr id="2524163" name="Rectangle 3"/>
          <p:cNvSpPr>
            <a:spLocks noGrp="1" noChangeArrowheads="1"/>
          </p:cNvSpPr>
          <p:nvPr>
            <p:ph type="body" idx="1"/>
          </p:nvPr>
        </p:nvSpPr>
        <p:spPr>
          <a:xfrm>
            <a:off x="488950" y="1406525"/>
            <a:ext cx="8164513" cy="4908550"/>
          </a:xfrm>
        </p:spPr>
        <p:txBody>
          <a:bodyPr/>
          <a:lstStyle/>
          <a:p>
            <a:r>
              <a:rPr lang="en-US" sz="2400"/>
              <a:t>Although disks are fairly reliable - they still fail on a regular basis</a:t>
            </a:r>
          </a:p>
          <a:p>
            <a:r>
              <a:rPr lang="en-US" sz="2400"/>
              <a:t>Redundant arrays of independent disks (RAID) are more reliable</a:t>
            </a:r>
          </a:p>
          <a:p>
            <a:r>
              <a:rPr lang="en-US" sz="2400"/>
              <a:t>Simplest forms have duplicate copies of each disk</a:t>
            </a:r>
          </a:p>
          <a:p>
            <a:r>
              <a:rPr lang="en-US" sz="2400"/>
              <a:t>Twice the cost but twice as fast when reading</a:t>
            </a:r>
          </a:p>
          <a:p>
            <a:r>
              <a:rPr lang="en-US" sz="2400"/>
              <a:t>Another type uses 1 parity block per 8 disk blocks</a:t>
            </a:r>
          </a:p>
          <a:p>
            <a:r>
              <a:rPr lang="en-US" sz="2400"/>
              <a:t>The parity can be used to recalculate the information in a bad block</a:t>
            </a:r>
          </a:p>
        </p:txBody>
      </p:sp>
    </p:spTree>
  </p:cSld>
  <p:clrMapOvr>
    <a:masterClrMapping/>
  </p:clrMapOvr>
  <p:transition>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Disc Scheduling</a:t>
            </a:r>
          </a:p>
        </p:txBody>
      </p:sp>
      <p:sp>
        <p:nvSpPr>
          <p:cNvPr id="7" name="Slide Number Placeholder 5"/>
          <p:cNvSpPr>
            <a:spLocks noGrp="1"/>
          </p:cNvSpPr>
          <p:nvPr>
            <p:ph type="sldNum" sz="quarter" idx="12"/>
          </p:nvPr>
        </p:nvSpPr>
        <p:spPr/>
        <p:txBody>
          <a:bodyPr/>
          <a:lstStyle/>
          <a:p>
            <a:fld id="{2D079AF3-A45A-435A-AFFD-11092AF85912}" type="slidenum">
              <a:rPr lang="en-US"/>
              <a:pPr/>
              <a:t>27</a:t>
            </a:fld>
            <a:endParaRPr lang="en-US"/>
          </a:p>
        </p:txBody>
      </p:sp>
      <p:sp>
        <p:nvSpPr>
          <p:cNvPr id="2526210" name="Rectangle 2"/>
          <p:cNvSpPr>
            <a:spLocks noGrp="1" noChangeArrowheads="1"/>
          </p:cNvSpPr>
          <p:nvPr>
            <p:ph type="title"/>
          </p:nvPr>
        </p:nvSpPr>
        <p:spPr>
          <a:xfrm>
            <a:off x="1216025" y="295275"/>
            <a:ext cx="5926138" cy="765175"/>
          </a:xfrm>
        </p:spPr>
        <p:txBody>
          <a:bodyPr/>
          <a:lstStyle/>
          <a:p>
            <a:r>
              <a:rPr lang="en-US"/>
              <a:t>RAID</a:t>
            </a:r>
          </a:p>
        </p:txBody>
      </p:sp>
      <p:sp>
        <p:nvSpPr>
          <p:cNvPr id="2526211" name="Rectangle 3"/>
          <p:cNvSpPr>
            <a:spLocks noGrp="1" noChangeArrowheads="1"/>
          </p:cNvSpPr>
          <p:nvPr>
            <p:ph type="body" idx="1"/>
          </p:nvPr>
        </p:nvSpPr>
        <p:spPr>
          <a:xfrm>
            <a:off x="438150" y="1408113"/>
            <a:ext cx="8458200" cy="4951412"/>
          </a:xfrm>
        </p:spPr>
        <p:txBody>
          <a:bodyPr/>
          <a:lstStyle/>
          <a:p>
            <a:pPr>
              <a:lnSpc>
                <a:spcPct val="80000"/>
              </a:lnSpc>
            </a:pPr>
            <a:r>
              <a:rPr lang="en-US" sz="2800"/>
              <a:t>Database designers recognize that a H/W component can only be pushed so far…</a:t>
            </a:r>
          </a:p>
          <a:p>
            <a:pPr>
              <a:lnSpc>
                <a:spcPct val="80000"/>
              </a:lnSpc>
            </a:pPr>
            <a:r>
              <a:rPr lang="en-US" sz="2800"/>
              <a:t>If the data is on separate disks, we can issue parallel commands</a:t>
            </a:r>
          </a:p>
          <a:p>
            <a:pPr lvl="1">
              <a:lnSpc>
                <a:spcPct val="80000"/>
              </a:lnSpc>
            </a:pPr>
            <a:r>
              <a:rPr lang="en-US" sz="2200"/>
              <a:t>This can be individual requests or a single large request</a:t>
            </a:r>
          </a:p>
          <a:p>
            <a:pPr lvl="1">
              <a:lnSpc>
                <a:spcPct val="80000"/>
              </a:lnSpc>
            </a:pPr>
            <a:r>
              <a:rPr lang="en-US" sz="2200"/>
              <a:t>Provide physical redundancy</a:t>
            </a:r>
          </a:p>
          <a:p>
            <a:pPr>
              <a:lnSpc>
                <a:spcPct val="80000"/>
              </a:lnSpc>
            </a:pPr>
            <a:r>
              <a:rPr lang="en-US" sz="2800"/>
              <a:t>Industry has a standard for multiple-disk database design: RAID - Redundant Array of Independent Disks</a:t>
            </a:r>
          </a:p>
          <a:p>
            <a:pPr>
              <a:lnSpc>
                <a:spcPct val="80000"/>
              </a:lnSpc>
            </a:pPr>
            <a:r>
              <a:rPr lang="en-US" sz="2800"/>
              <a:t>Key advantage:</a:t>
            </a:r>
          </a:p>
          <a:p>
            <a:pPr lvl="1">
              <a:lnSpc>
                <a:spcPct val="80000"/>
              </a:lnSpc>
            </a:pPr>
            <a:r>
              <a:rPr lang="en-US" sz="2200"/>
              <a:t>Combines multiple low-cost devices using older technology into an array that offers greater capacity, reliability, speed, or a combination of these things, than is affordably available in a single device using the newest technology.</a:t>
            </a:r>
          </a:p>
        </p:txBody>
      </p:sp>
      <p:pic>
        <p:nvPicPr>
          <p:cNvPr id="2526212" name="Picture 4" descr="Ra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63" y="1249363"/>
            <a:ext cx="1703387" cy="491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26212"/>
                                        </p:tgtEl>
                                        <p:attrNameLst>
                                          <p:attrName>style.visibility</p:attrName>
                                        </p:attrNameLst>
                                      </p:cBhvr>
                                      <p:to>
                                        <p:strVal val="visible"/>
                                      </p:to>
                                    </p:set>
                                    <p:animEffect transition="in" filter="dissolve">
                                      <p:cBhvr>
                                        <p:cTn id="7" dur="500"/>
                                        <p:tgtEl>
                                          <p:spTgt spid="2526212"/>
                                        </p:tgtEl>
                                      </p:cBhvr>
                                    </p:animEffect>
                                  </p:childTnLst>
                                  <p:subTnLst>
                                    <p:set>
                                      <p:cBhvr override="childStyle">
                                        <p:cTn dur="1" fill="hold" display="0" masterRel="nextClick" afterEffect="1"/>
                                        <p:tgtEl>
                                          <p:spTgt spid="252621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6211">
                                            <p:txEl>
                                              <p:pRg st="0" end="0"/>
                                            </p:txEl>
                                          </p:spTgt>
                                        </p:tgtEl>
                                        <p:attrNameLst>
                                          <p:attrName>style.visibility</p:attrName>
                                        </p:attrNameLst>
                                      </p:cBhvr>
                                      <p:to>
                                        <p:strVal val="visible"/>
                                      </p:to>
                                    </p:set>
                                    <p:animEffect transition="in" filter="wipe(left)">
                                      <p:cBhvr>
                                        <p:cTn id="12" dur="500"/>
                                        <p:tgtEl>
                                          <p:spTgt spid="25262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6211">
                                            <p:txEl>
                                              <p:pRg st="1" end="1"/>
                                            </p:txEl>
                                          </p:spTgt>
                                        </p:tgtEl>
                                        <p:attrNameLst>
                                          <p:attrName>style.visibility</p:attrName>
                                        </p:attrNameLst>
                                      </p:cBhvr>
                                      <p:to>
                                        <p:strVal val="visible"/>
                                      </p:to>
                                    </p:set>
                                    <p:animEffect transition="in" filter="wipe(left)">
                                      <p:cBhvr>
                                        <p:cTn id="17" dur="500"/>
                                        <p:tgtEl>
                                          <p:spTgt spid="2526211">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26211">
                                            <p:txEl>
                                              <p:pRg st="2" end="2"/>
                                            </p:txEl>
                                          </p:spTgt>
                                        </p:tgtEl>
                                        <p:attrNameLst>
                                          <p:attrName>style.visibility</p:attrName>
                                        </p:attrNameLst>
                                      </p:cBhvr>
                                      <p:to>
                                        <p:strVal val="visible"/>
                                      </p:to>
                                    </p:set>
                                    <p:animEffect transition="in" filter="wipe(left)">
                                      <p:cBhvr>
                                        <p:cTn id="20" dur="500"/>
                                        <p:tgtEl>
                                          <p:spTgt spid="2526211">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26211">
                                            <p:txEl>
                                              <p:pRg st="3" end="3"/>
                                            </p:txEl>
                                          </p:spTgt>
                                        </p:tgtEl>
                                        <p:attrNameLst>
                                          <p:attrName>style.visibility</p:attrName>
                                        </p:attrNameLst>
                                      </p:cBhvr>
                                      <p:to>
                                        <p:strVal val="visible"/>
                                      </p:to>
                                    </p:set>
                                    <p:animEffect transition="in" filter="wipe(left)">
                                      <p:cBhvr>
                                        <p:cTn id="23" dur="500"/>
                                        <p:tgtEl>
                                          <p:spTgt spid="252621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26211">
                                            <p:txEl>
                                              <p:pRg st="4" end="4"/>
                                            </p:txEl>
                                          </p:spTgt>
                                        </p:tgtEl>
                                        <p:attrNameLst>
                                          <p:attrName>style.visibility</p:attrName>
                                        </p:attrNameLst>
                                      </p:cBhvr>
                                      <p:to>
                                        <p:strVal val="visible"/>
                                      </p:to>
                                    </p:set>
                                    <p:animEffect transition="in" filter="wipe(left)">
                                      <p:cBhvr>
                                        <p:cTn id="28" dur="500"/>
                                        <p:tgtEl>
                                          <p:spTgt spid="252621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26211">
                                            <p:txEl>
                                              <p:pRg st="5" end="5"/>
                                            </p:txEl>
                                          </p:spTgt>
                                        </p:tgtEl>
                                        <p:attrNameLst>
                                          <p:attrName>style.visibility</p:attrName>
                                        </p:attrNameLst>
                                      </p:cBhvr>
                                      <p:to>
                                        <p:strVal val="visible"/>
                                      </p:to>
                                    </p:set>
                                    <p:animEffect transition="in" filter="wipe(left)">
                                      <p:cBhvr>
                                        <p:cTn id="33" dur="500"/>
                                        <p:tgtEl>
                                          <p:spTgt spid="2526211">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26211">
                                            <p:txEl>
                                              <p:pRg st="6" end="6"/>
                                            </p:txEl>
                                          </p:spTgt>
                                        </p:tgtEl>
                                        <p:attrNameLst>
                                          <p:attrName>style.visibility</p:attrName>
                                        </p:attrNameLst>
                                      </p:cBhvr>
                                      <p:to>
                                        <p:strVal val="visible"/>
                                      </p:to>
                                    </p:set>
                                    <p:animEffect transition="in" filter="wipe(left)">
                                      <p:cBhvr>
                                        <p:cTn id="36" dur="500"/>
                                        <p:tgtEl>
                                          <p:spTgt spid="2526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621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DC917E2F-0B68-4E8E-B42F-96366574A018}" type="slidenum">
              <a:rPr lang="en-US"/>
              <a:pPr/>
              <a:t>28</a:t>
            </a:fld>
            <a:endParaRPr lang="en-US"/>
          </a:p>
        </p:txBody>
      </p:sp>
      <p:sp>
        <p:nvSpPr>
          <p:cNvPr id="2528258" name="Rectangle 2"/>
          <p:cNvSpPr>
            <a:spLocks noGrp="1" noChangeArrowheads="1"/>
          </p:cNvSpPr>
          <p:nvPr>
            <p:ph type="title"/>
          </p:nvPr>
        </p:nvSpPr>
        <p:spPr>
          <a:xfrm>
            <a:off x="1216025" y="295275"/>
            <a:ext cx="5926138" cy="765175"/>
          </a:xfrm>
        </p:spPr>
        <p:txBody>
          <a:bodyPr/>
          <a:lstStyle/>
          <a:p>
            <a:r>
              <a:rPr lang="en-US"/>
              <a:t>RAID</a:t>
            </a:r>
          </a:p>
        </p:txBody>
      </p:sp>
      <p:sp>
        <p:nvSpPr>
          <p:cNvPr id="2528259" name="Rectangle 3"/>
          <p:cNvSpPr>
            <a:spLocks noGrp="1" noChangeArrowheads="1"/>
          </p:cNvSpPr>
          <p:nvPr>
            <p:ph type="body" idx="1"/>
          </p:nvPr>
        </p:nvSpPr>
        <p:spPr>
          <a:xfrm>
            <a:off x="419100" y="1417638"/>
            <a:ext cx="8458200" cy="4910137"/>
          </a:xfrm>
        </p:spPr>
        <p:txBody>
          <a:bodyPr/>
          <a:lstStyle/>
          <a:p>
            <a:r>
              <a:rPr lang="en-US"/>
              <a:t>Common characteristics</a:t>
            </a:r>
          </a:p>
          <a:p>
            <a:pPr lvl="1"/>
            <a:r>
              <a:rPr lang="en-US"/>
              <a:t>Views a set of physical disks as a single logical entity</a:t>
            </a:r>
          </a:p>
          <a:p>
            <a:pPr lvl="1"/>
            <a:r>
              <a:rPr lang="en-US"/>
              <a:t>Data is distributed across the disks in the array</a:t>
            </a:r>
          </a:p>
          <a:p>
            <a:pPr lvl="1"/>
            <a:r>
              <a:rPr lang="en-US"/>
              <a:t>Use redundant disk capacity to be able to respond to disk failure</a:t>
            </a:r>
          </a:p>
          <a:p>
            <a:r>
              <a:rPr lang="en-US"/>
              <a:t>Addresses the need for redundancy</a:t>
            </a:r>
          </a:p>
          <a:p>
            <a:pPr lvl="1"/>
            <a:r>
              <a:rPr lang="en-US"/>
              <a:t>Caveat: More disks </a:t>
            </a:r>
            <a:r>
              <a:rPr lang="en-US">
                <a:latin typeface="Symbol" pitchFamily="18" charset="2"/>
              </a:rPr>
              <a:t>®</a:t>
            </a:r>
            <a:r>
              <a:rPr lang="en-US"/>
              <a:t> more chance of failure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8259">
                                            <p:txEl>
                                              <p:pRg st="0" end="0"/>
                                            </p:txEl>
                                          </p:spTgt>
                                        </p:tgtEl>
                                        <p:attrNameLst>
                                          <p:attrName>style.visibility</p:attrName>
                                        </p:attrNameLst>
                                      </p:cBhvr>
                                      <p:to>
                                        <p:strVal val="visible"/>
                                      </p:to>
                                    </p:set>
                                    <p:animEffect transition="in" filter="wipe(left)">
                                      <p:cBhvr>
                                        <p:cTn id="7" dur="500"/>
                                        <p:tgtEl>
                                          <p:spTgt spid="25282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28259">
                                            <p:txEl>
                                              <p:pRg st="1" end="1"/>
                                            </p:txEl>
                                          </p:spTgt>
                                        </p:tgtEl>
                                        <p:attrNameLst>
                                          <p:attrName>style.visibility</p:attrName>
                                        </p:attrNameLst>
                                      </p:cBhvr>
                                      <p:to>
                                        <p:strVal val="visible"/>
                                      </p:to>
                                    </p:set>
                                    <p:animEffect transition="in" filter="wipe(left)">
                                      <p:cBhvr>
                                        <p:cTn id="10" dur="500"/>
                                        <p:tgtEl>
                                          <p:spTgt spid="25282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28259">
                                            <p:txEl>
                                              <p:pRg st="2" end="2"/>
                                            </p:txEl>
                                          </p:spTgt>
                                        </p:tgtEl>
                                        <p:attrNameLst>
                                          <p:attrName>style.visibility</p:attrName>
                                        </p:attrNameLst>
                                      </p:cBhvr>
                                      <p:to>
                                        <p:strVal val="visible"/>
                                      </p:to>
                                    </p:set>
                                    <p:animEffect transition="in" filter="wipe(left)">
                                      <p:cBhvr>
                                        <p:cTn id="13" dur="500"/>
                                        <p:tgtEl>
                                          <p:spTgt spid="252825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28259">
                                            <p:txEl>
                                              <p:pRg st="3" end="3"/>
                                            </p:txEl>
                                          </p:spTgt>
                                        </p:tgtEl>
                                        <p:attrNameLst>
                                          <p:attrName>style.visibility</p:attrName>
                                        </p:attrNameLst>
                                      </p:cBhvr>
                                      <p:to>
                                        <p:strVal val="visible"/>
                                      </p:to>
                                    </p:set>
                                    <p:animEffect transition="in" filter="wipe(left)">
                                      <p:cBhvr>
                                        <p:cTn id="16" dur="500"/>
                                        <p:tgtEl>
                                          <p:spTgt spid="25282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28259">
                                            <p:txEl>
                                              <p:pRg st="4" end="4"/>
                                            </p:txEl>
                                          </p:spTgt>
                                        </p:tgtEl>
                                        <p:attrNameLst>
                                          <p:attrName>style.visibility</p:attrName>
                                        </p:attrNameLst>
                                      </p:cBhvr>
                                      <p:to>
                                        <p:strVal val="visible"/>
                                      </p:to>
                                    </p:set>
                                    <p:animEffect transition="in" filter="wipe(left)">
                                      <p:cBhvr>
                                        <p:cTn id="21" dur="500"/>
                                        <p:tgtEl>
                                          <p:spTgt spid="25282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28259">
                                            <p:txEl>
                                              <p:pRg st="5" end="5"/>
                                            </p:txEl>
                                          </p:spTgt>
                                        </p:tgtEl>
                                        <p:attrNameLst>
                                          <p:attrName>style.visibility</p:attrName>
                                        </p:attrNameLst>
                                      </p:cBhvr>
                                      <p:to>
                                        <p:strVal val="visible"/>
                                      </p:to>
                                    </p:set>
                                    <p:animEffect transition="in" filter="wipe(left)">
                                      <p:cBhvr>
                                        <p:cTn id="24" dur="500"/>
                                        <p:tgtEl>
                                          <p:spTgt spid="2528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82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smtClean="0"/>
              <a:t>BYU CS 345</a:t>
            </a:r>
            <a:endParaRPr lang="en-US"/>
          </a:p>
        </p:txBody>
      </p:sp>
      <p:sp>
        <p:nvSpPr>
          <p:cNvPr id="7" name="Footer Placeholder 3"/>
          <p:cNvSpPr>
            <a:spLocks noGrp="1"/>
          </p:cNvSpPr>
          <p:nvPr>
            <p:ph type="ftr" sz="quarter" idx="11"/>
          </p:nvPr>
        </p:nvSpPr>
        <p:spPr/>
        <p:txBody>
          <a:bodyPr/>
          <a:lstStyle/>
          <a:p>
            <a:r>
              <a:rPr lang="en-US"/>
              <a:t>Disc Scheduling</a:t>
            </a:r>
          </a:p>
        </p:txBody>
      </p:sp>
      <p:sp>
        <p:nvSpPr>
          <p:cNvPr id="8" name="Slide Number Placeholder 4"/>
          <p:cNvSpPr>
            <a:spLocks noGrp="1"/>
          </p:cNvSpPr>
          <p:nvPr>
            <p:ph type="sldNum" sz="quarter" idx="12"/>
          </p:nvPr>
        </p:nvSpPr>
        <p:spPr/>
        <p:txBody>
          <a:bodyPr/>
          <a:lstStyle/>
          <a:p>
            <a:fld id="{F8C76000-87E2-425F-AFFE-252E0C897922}" type="slidenum">
              <a:rPr lang="en-US"/>
              <a:pPr/>
              <a:t>29</a:t>
            </a:fld>
            <a:endParaRPr lang="en-US"/>
          </a:p>
        </p:txBody>
      </p:sp>
      <p:sp>
        <p:nvSpPr>
          <p:cNvPr id="2530306" name="Rectangle 2"/>
          <p:cNvSpPr>
            <a:spLocks noGrp="1" noChangeArrowheads="1"/>
          </p:cNvSpPr>
          <p:nvPr>
            <p:ph type="title"/>
          </p:nvPr>
        </p:nvSpPr>
        <p:spPr/>
        <p:txBody>
          <a:bodyPr/>
          <a:lstStyle/>
          <a:p>
            <a:r>
              <a:rPr lang="en-US"/>
              <a:t>Raid Product Examples…</a:t>
            </a:r>
          </a:p>
        </p:txBody>
      </p:sp>
      <p:pic>
        <p:nvPicPr>
          <p:cNvPr id="2530307" name="Picture 3" descr="tapeli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466850"/>
            <a:ext cx="54864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0308" name="Picture 4" descr="IBM TotalStorage ESS Model 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38" y="1760538"/>
            <a:ext cx="30559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0309" name="Text Box 5"/>
          <p:cNvSpPr txBox="1">
            <a:spLocks noChangeArrowheads="1"/>
          </p:cNvSpPr>
          <p:nvPr/>
        </p:nvSpPr>
        <p:spPr bwMode="auto">
          <a:xfrm>
            <a:off x="6248400" y="5886450"/>
            <a:ext cx="224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IBM ESS Model 750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Learning Objectives</a:t>
            </a:r>
            <a:endParaRPr lang="en-US" dirty="0"/>
          </a:p>
        </p:txBody>
      </p:sp>
      <p:sp>
        <p:nvSpPr>
          <p:cNvPr id="3" name="Content Placeholder 2"/>
          <p:cNvSpPr>
            <a:spLocks noGrp="1"/>
          </p:cNvSpPr>
          <p:nvPr>
            <p:ph idx="1"/>
          </p:nvPr>
        </p:nvSpPr>
        <p:spPr>
          <a:xfrm>
            <a:off x="546100" y="1541721"/>
            <a:ext cx="8353351" cy="4848446"/>
          </a:xfrm>
        </p:spPr>
        <p:txBody>
          <a:bodyPr/>
          <a:lstStyle/>
          <a:p>
            <a:pPr marL="0" indent="0">
              <a:buNone/>
            </a:pPr>
            <a:r>
              <a:rPr lang="en-US" sz="2400" dirty="0" smtClean="0"/>
              <a:t>After studying this chapter, you should be able to:</a:t>
            </a:r>
          </a:p>
          <a:p>
            <a:r>
              <a:rPr lang="en-US" sz="2200" dirty="0" smtClean="0"/>
              <a:t>Summarize key categories of I/O devices on computers.</a:t>
            </a:r>
          </a:p>
          <a:p>
            <a:r>
              <a:rPr lang="en-US" sz="2200" dirty="0" smtClean="0"/>
              <a:t>Discuss the organization of the I/O function.</a:t>
            </a:r>
          </a:p>
          <a:p>
            <a:r>
              <a:rPr lang="en-US" sz="2200" dirty="0" smtClean="0"/>
              <a:t>Explain some of the key issues in the design of OS support for I/O.</a:t>
            </a:r>
          </a:p>
          <a:p>
            <a:r>
              <a:rPr lang="en-US" sz="2200" dirty="0" smtClean="0"/>
              <a:t>Analyze the performance implications of various I/O buffering alternatives.</a:t>
            </a:r>
          </a:p>
          <a:p>
            <a:r>
              <a:rPr lang="en-US" sz="2200" dirty="0" smtClean="0"/>
              <a:t>Understand the performance issues involved in magnetic disk access.</a:t>
            </a:r>
          </a:p>
          <a:p>
            <a:r>
              <a:rPr lang="en-US" sz="2200" dirty="0" smtClean="0"/>
              <a:t>Explain the concept of RAID and describe the various levels.</a:t>
            </a:r>
          </a:p>
          <a:p>
            <a:r>
              <a:rPr lang="en-US" sz="2200" dirty="0" smtClean="0"/>
              <a:t>Understand the performance implications of disk cache.</a:t>
            </a:r>
          </a:p>
          <a:p>
            <a:r>
              <a:rPr lang="en-US" sz="2200" dirty="0" smtClean="0"/>
              <a:t>Describe the I/O mechanisms in UNIX, Linux, and Windows 7.</a:t>
            </a:r>
            <a:endParaRPr lang="en-US" sz="22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Disc Scheduling</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3</a:t>
            </a:fld>
            <a:endParaRPr lang="en-US"/>
          </a:p>
        </p:txBody>
      </p:sp>
    </p:spTree>
    <p:extLst>
      <p:ext uri="{BB962C8B-B14F-4D97-AF65-F5344CB8AC3E}">
        <p14:creationId xmlns:p14="http://schemas.microsoft.com/office/powerpoint/2010/main" val="776343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Date Placeholder 2"/>
          <p:cNvSpPr>
            <a:spLocks noGrp="1"/>
          </p:cNvSpPr>
          <p:nvPr>
            <p:ph type="dt" sz="half" idx="10"/>
          </p:nvPr>
        </p:nvSpPr>
        <p:spPr/>
        <p:txBody>
          <a:bodyPr/>
          <a:lstStyle/>
          <a:p>
            <a:r>
              <a:rPr lang="en-US" smtClean="0"/>
              <a:t>BYU CS 345</a:t>
            </a:r>
            <a:endParaRPr lang="en-US"/>
          </a:p>
        </p:txBody>
      </p:sp>
      <p:sp>
        <p:nvSpPr>
          <p:cNvPr id="134" name="Footer Placeholder 3"/>
          <p:cNvSpPr>
            <a:spLocks noGrp="1"/>
          </p:cNvSpPr>
          <p:nvPr>
            <p:ph type="ftr" sz="quarter" idx="11"/>
          </p:nvPr>
        </p:nvSpPr>
        <p:spPr/>
        <p:txBody>
          <a:bodyPr/>
          <a:lstStyle/>
          <a:p>
            <a:r>
              <a:rPr lang="en-US"/>
              <a:t>Disc Scheduling</a:t>
            </a:r>
          </a:p>
        </p:txBody>
      </p:sp>
      <p:sp>
        <p:nvSpPr>
          <p:cNvPr id="135" name="Slide Number Placeholder 4"/>
          <p:cNvSpPr>
            <a:spLocks noGrp="1"/>
          </p:cNvSpPr>
          <p:nvPr>
            <p:ph type="sldNum" sz="quarter" idx="12"/>
          </p:nvPr>
        </p:nvSpPr>
        <p:spPr/>
        <p:txBody>
          <a:bodyPr/>
          <a:lstStyle/>
          <a:p>
            <a:fld id="{37C2A208-0BE7-4F8B-8E88-D36D3F9DFD9F}" type="slidenum">
              <a:rPr lang="en-US"/>
              <a:pPr/>
              <a:t>30</a:t>
            </a:fld>
            <a:endParaRPr lang="en-US"/>
          </a:p>
        </p:txBody>
      </p:sp>
      <p:sp>
        <p:nvSpPr>
          <p:cNvPr id="2532354" name="Rectangle 2"/>
          <p:cNvSpPr>
            <a:spLocks noGrp="1" noChangeArrowheads="1"/>
          </p:cNvSpPr>
          <p:nvPr>
            <p:ph type="title"/>
          </p:nvPr>
        </p:nvSpPr>
        <p:spPr>
          <a:noFill/>
          <a:ln/>
        </p:spPr>
        <p:txBody>
          <a:bodyPr lIns="92075" tIns="46038" rIns="92075" bIns="46038"/>
          <a:lstStyle/>
          <a:p>
            <a:r>
              <a:rPr lang="en-US"/>
              <a:t>Data Mapping for RAID 0 Array</a:t>
            </a:r>
          </a:p>
        </p:txBody>
      </p:sp>
      <p:grpSp>
        <p:nvGrpSpPr>
          <p:cNvPr id="2532355" name="Group 3"/>
          <p:cNvGrpSpPr>
            <a:grpSpLocks/>
          </p:cNvGrpSpPr>
          <p:nvPr/>
        </p:nvGrpSpPr>
        <p:grpSpPr bwMode="auto">
          <a:xfrm>
            <a:off x="3578225" y="1714500"/>
            <a:ext cx="4192588" cy="1776413"/>
            <a:chOff x="2352" y="1297"/>
            <a:chExt cx="2641" cy="1119"/>
          </a:xfrm>
        </p:grpSpPr>
        <p:grpSp>
          <p:nvGrpSpPr>
            <p:cNvPr id="2532356" name="Group 4"/>
            <p:cNvGrpSpPr>
              <a:grpSpLocks/>
            </p:cNvGrpSpPr>
            <p:nvPr/>
          </p:nvGrpSpPr>
          <p:grpSpPr bwMode="auto">
            <a:xfrm>
              <a:off x="2352" y="1313"/>
              <a:ext cx="481" cy="1103"/>
              <a:chOff x="2352" y="1313"/>
              <a:chExt cx="481" cy="1103"/>
            </a:xfrm>
          </p:grpSpPr>
          <p:sp>
            <p:nvSpPr>
              <p:cNvPr id="2532357" name="Oval 5"/>
              <p:cNvSpPr>
                <a:spLocks noChangeArrowheads="1"/>
              </p:cNvSpPr>
              <p:nvPr/>
            </p:nvSpPr>
            <p:spPr bwMode="auto">
              <a:xfrm>
                <a:off x="2353" y="1313"/>
                <a:ext cx="478" cy="190"/>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2358" name="Line 6"/>
              <p:cNvSpPr>
                <a:spLocks noChangeShapeType="1"/>
              </p:cNvSpPr>
              <p:nvPr/>
            </p:nvSpPr>
            <p:spPr bwMode="auto">
              <a:xfrm>
                <a:off x="2352" y="1441"/>
                <a:ext cx="0" cy="7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59" name="Line 7"/>
              <p:cNvSpPr>
                <a:spLocks noChangeShapeType="1"/>
              </p:cNvSpPr>
              <p:nvPr/>
            </p:nvSpPr>
            <p:spPr bwMode="auto">
              <a:xfrm>
                <a:off x="2832" y="1393"/>
                <a:ext cx="0" cy="8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0" name="Arc 8"/>
              <p:cNvSpPr>
                <a:spLocks/>
              </p:cNvSpPr>
              <p:nvPr/>
            </p:nvSpPr>
            <p:spPr bwMode="auto">
              <a:xfrm>
                <a:off x="2353" y="212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1" name="Arc 9"/>
              <p:cNvSpPr>
                <a:spLocks/>
              </p:cNvSpPr>
              <p:nvPr/>
            </p:nvSpPr>
            <p:spPr bwMode="auto">
              <a:xfrm>
                <a:off x="2353" y="195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2" name="Arc 10"/>
              <p:cNvSpPr>
                <a:spLocks/>
              </p:cNvSpPr>
              <p:nvPr/>
            </p:nvSpPr>
            <p:spPr bwMode="auto">
              <a:xfrm>
                <a:off x="2353" y="177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3" name="Arc 11"/>
              <p:cNvSpPr>
                <a:spLocks/>
              </p:cNvSpPr>
              <p:nvPr/>
            </p:nvSpPr>
            <p:spPr bwMode="auto">
              <a:xfrm>
                <a:off x="2353" y="158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4" name="Arc 12"/>
              <p:cNvSpPr>
                <a:spLocks/>
              </p:cNvSpPr>
              <p:nvPr/>
            </p:nvSpPr>
            <p:spPr bwMode="auto">
              <a:xfrm>
                <a:off x="2353" y="232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5" name="Line 13"/>
              <p:cNvSpPr>
                <a:spLocks noChangeShapeType="1"/>
              </p:cNvSpPr>
              <p:nvPr/>
            </p:nvSpPr>
            <p:spPr bwMode="auto">
              <a:xfrm>
                <a:off x="2352" y="2161"/>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66" name="Line 14"/>
              <p:cNvSpPr>
                <a:spLocks noChangeShapeType="1"/>
              </p:cNvSpPr>
              <p:nvPr/>
            </p:nvSpPr>
            <p:spPr bwMode="auto">
              <a:xfrm>
                <a:off x="2832" y="2161"/>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32367" name="Group 15"/>
            <p:cNvGrpSpPr>
              <a:grpSpLocks/>
            </p:cNvGrpSpPr>
            <p:nvPr/>
          </p:nvGrpSpPr>
          <p:grpSpPr bwMode="auto">
            <a:xfrm>
              <a:off x="3072" y="1297"/>
              <a:ext cx="481" cy="1103"/>
              <a:chOff x="3072" y="1297"/>
              <a:chExt cx="481" cy="1103"/>
            </a:xfrm>
          </p:grpSpPr>
          <p:sp>
            <p:nvSpPr>
              <p:cNvPr id="2532368" name="Oval 16"/>
              <p:cNvSpPr>
                <a:spLocks noChangeArrowheads="1"/>
              </p:cNvSpPr>
              <p:nvPr/>
            </p:nvSpPr>
            <p:spPr bwMode="auto">
              <a:xfrm>
                <a:off x="3073" y="1297"/>
                <a:ext cx="478" cy="190"/>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2369" name="Line 17"/>
              <p:cNvSpPr>
                <a:spLocks noChangeShapeType="1"/>
              </p:cNvSpPr>
              <p:nvPr/>
            </p:nvSpPr>
            <p:spPr bwMode="auto">
              <a:xfrm>
                <a:off x="3072" y="1425"/>
                <a:ext cx="0" cy="7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0" name="Line 18"/>
              <p:cNvSpPr>
                <a:spLocks noChangeShapeType="1"/>
              </p:cNvSpPr>
              <p:nvPr/>
            </p:nvSpPr>
            <p:spPr bwMode="auto">
              <a:xfrm>
                <a:off x="3552" y="1377"/>
                <a:ext cx="0" cy="8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1" name="Arc 19"/>
              <p:cNvSpPr>
                <a:spLocks/>
              </p:cNvSpPr>
              <p:nvPr/>
            </p:nvSpPr>
            <p:spPr bwMode="auto">
              <a:xfrm>
                <a:off x="3073" y="211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2" name="Arc 20"/>
              <p:cNvSpPr>
                <a:spLocks/>
              </p:cNvSpPr>
              <p:nvPr/>
            </p:nvSpPr>
            <p:spPr bwMode="auto">
              <a:xfrm>
                <a:off x="3073" y="193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3" name="Arc 21"/>
              <p:cNvSpPr>
                <a:spLocks/>
              </p:cNvSpPr>
              <p:nvPr/>
            </p:nvSpPr>
            <p:spPr bwMode="auto">
              <a:xfrm>
                <a:off x="3073" y="176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4" name="Arc 22"/>
              <p:cNvSpPr>
                <a:spLocks/>
              </p:cNvSpPr>
              <p:nvPr/>
            </p:nvSpPr>
            <p:spPr bwMode="auto">
              <a:xfrm>
                <a:off x="3073" y="156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5" name="Arc 23"/>
              <p:cNvSpPr>
                <a:spLocks/>
              </p:cNvSpPr>
              <p:nvPr/>
            </p:nvSpPr>
            <p:spPr bwMode="auto">
              <a:xfrm>
                <a:off x="3073" y="23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6" name="Line 24"/>
              <p:cNvSpPr>
                <a:spLocks noChangeShapeType="1"/>
              </p:cNvSpPr>
              <p:nvPr/>
            </p:nvSpPr>
            <p:spPr bwMode="auto">
              <a:xfrm>
                <a:off x="3072" y="2145"/>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77" name="Line 25"/>
              <p:cNvSpPr>
                <a:spLocks noChangeShapeType="1"/>
              </p:cNvSpPr>
              <p:nvPr/>
            </p:nvSpPr>
            <p:spPr bwMode="auto">
              <a:xfrm>
                <a:off x="3552" y="2145"/>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32378" name="Group 26"/>
            <p:cNvGrpSpPr>
              <a:grpSpLocks/>
            </p:cNvGrpSpPr>
            <p:nvPr/>
          </p:nvGrpSpPr>
          <p:grpSpPr bwMode="auto">
            <a:xfrm>
              <a:off x="3792" y="1305"/>
              <a:ext cx="481" cy="1103"/>
              <a:chOff x="3792" y="1305"/>
              <a:chExt cx="481" cy="1103"/>
            </a:xfrm>
          </p:grpSpPr>
          <p:sp>
            <p:nvSpPr>
              <p:cNvPr id="2532379" name="Oval 27"/>
              <p:cNvSpPr>
                <a:spLocks noChangeArrowheads="1"/>
              </p:cNvSpPr>
              <p:nvPr/>
            </p:nvSpPr>
            <p:spPr bwMode="auto">
              <a:xfrm>
                <a:off x="3793" y="1305"/>
                <a:ext cx="478" cy="190"/>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2380" name="Line 28"/>
              <p:cNvSpPr>
                <a:spLocks noChangeShapeType="1"/>
              </p:cNvSpPr>
              <p:nvPr/>
            </p:nvSpPr>
            <p:spPr bwMode="auto">
              <a:xfrm>
                <a:off x="3792" y="1433"/>
                <a:ext cx="0" cy="7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1" name="Line 29"/>
              <p:cNvSpPr>
                <a:spLocks noChangeShapeType="1"/>
              </p:cNvSpPr>
              <p:nvPr/>
            </p:nvSpPr>
            <p:spPr bwMode="auto">
              <a:xfrm>
                <a:off x="4272" y="1385"/>
                <a:ext cx="0" cy="8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2" name="Arc 30"/>
              <p:cNvSpPr>
                <a:spLocks/>
              </p:cNvSpPr>
              <p:nvPr/>
            </p:nvSpPr>
            <p:spPr bwMode="auto">
              <a:xfrm>
                <a:off x="3793" y="212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3" name="Arc 31"/>
              <p:cNvSpPr>
                <a:spLocks/>
              </p:cNvSpPr>
              <p:nvPr/>
            </p:nvSpPr>
            <p:spPr bwMode="auto">
              <a:xfrm>
                <a:off x="3793" y="194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4" name="Arc 32"/>
              <p:cNvSpPr>
                <a:spLocks/>
              </p:cNvSpPr>
              <p:nvPr/>
            </p:nvSpPr>
            <p:spPr bwMode="auto">
              <a:xfrm>
                <a:off x="3793" y="176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5" name="Arc 33"/>
              <p:cNvSpPr>
                <a:spLocks/>
              </p:cNvSpPr>
              <p:nvPr/>
            </p:nvSpPr>
            <p:spPr bwMode="auto">
              <a:xfrm>
                <a:off x="3793" y="157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6" name="Arc 34"/>
              <p:cNvSpPr>
                <a:spLocks/>
              </p:cNvSpPr>
              <p:nvPr/>
            </p:nvSpPr>
            <p:spPr bwMode="auto">
              <a:xfrm>
                <a:off x="3793" y="231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7" name="Line 35"/>
              <p:cNvSpPr>
                <a:spLocks noChangeShapeType="1"/>
              </p:cNvSpPr>
              <p:nvPr/>
            </p:nvSpPr>
            <p:spPr bwMode="auto">
              <a:xfrm>
                <a:off x="3792" y="2153"/>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88" name="Line 36"/>
              <p:cNvSpPr>
                <a:spLocks noChangeShapeType="1"/>
              </p:cNvSpPr>
              <p:nvPr/>
            </p:nvSpPr>
            <p:spPr bwMode="auto">
              <a:xfrm>
                <a:off x="4272" y="2153"/>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32389" name="Group 37"/>
            <p:cNvGrpSpPr>
              <a:grpSpLocks/>
            </p:cNvGrpSpPr>
            <p:nvPr/>
          </p:nvGrpSpPr>
          <p:grpSpPr bwMode="auto">
            <a:xfrm>
              <a:off x="4512" y="1305"/>
              <a:ext cx="481" cy="1103"/>
              <a:chOff x="4512" y="1305"/>
              <a:chExt cx="481" cy="1103"/>
            </a:xfrm>
          </p:grpSpPr>
          <p:sp>
            <p:nvSpPr>
              <p:cNvPr id="2532390" name="Oval 38"/>
              <p:cNvSpPr>
                <a:spLocks noChangeArrowheads="1"/>
              </p:cNvSpPr>
              <p:nvPr/>
            </p:nvSpPr>
            <p:spPr bwMode="auto">
              <a:xfrm>
                <a:off x="4513" y="1305"/>
                <a:ext cx="478" cy="190"/>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2391" name="Line 39"/>
              <p:cNvSpPr>
                <a:spLocks noChangeShapeType="1"/>
              </p:cNvSpPr>
              <p:nvPr/>
            </p:nvSpPr>
            <p:spPr bwMode="auto">
              <a:xfrm>
                <a:off x="4512" y="1433"/>
                <a:ext cx="0" cy="7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2" name="Line 40"/>
              <p:cNvSpPr>
                <a:spLocks noChangeShapeType="1"/>
              </p:cNvSpPr>
              <p:nvPr/>
            </p:nvSpPr>
            <p:spPr bwMode="auto">
              <a:xfrm>
                <a:off x="4992" y="1385"/>
                <a:ext cx="0" cy="8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3" name="Arc 41"/>
              <p:cNvSpPr>
                <a:spLocks/>
              </p:cNvSpPr>
              <p:nvPr/>
            </p:nvSpPr>
            <p:spPr bwMode="auto">
              <a:xfrm>
                <a:off x="4513" y="212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4" name="Arc 42"/>
              <p:cNvSpPr>
                <a:spLocks/>
              </p:cNvSpPr>
              <p:nvPr/>
            </p:nvSpPr>
            <p:spPr bwMode="auto">
              <a:xfrm>
                <a:off x="4513" y="194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5" name="Arc 43"/>
              <p:cNvSpPr>
                <a:spLocks/>
              </p:cNvSpPr>
              <p:nvPr/>
            </p:nvSpPr>
            <p:spPr bwMode="auto">
              <a:xfrm>
                <a:off x="4513" y="176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6" name="Arc 44"/>
              <p:cNvSpPr>
                <a:spLocks/>
              </p:cNvSpPr>
              <p:nvPr/>
            </p:nvSpPr>
            <p:spPr bwMode="auto">
              <a:xfrm>
                <a:off x="4513" y="157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7" name="Arc 45"/>
              <p:cNvSpPr>
                <a:spLocks/>
              </p:cNvSpPr>
              <p:nvPr/>
            </p:nvSpPr>
            <p:spPr bwMode="auto">
              <a:xfrm>
                <a:off x="4513" y="231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8" name="Line 46"/>
              <p:cNvSpPr>
                <a:spLocks noChangeShapeType="1"/>
              </p:cNvSpPr>
              <p:nvPr/>
            </p:nvSpPr>
            <p:spPr bwMode="auto">
              <a:xfrm>
                <a:off x="4512" y="2153"/>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399" name="Line 47"/>
              <p:cNvSpPr>
                <a:spLocks noChangeShapeType="1"/>
              </p:cNvSpPr>
              <p:nvPr/>
            </p:nvSpPr>
            <p:spPr bwMode="auto">
              <a:xfrm>
                <a:off x="4992" y="2153"/>
                <a:ext cx="0" cy="19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32400" name="Rectangle 48"/>
            <p:cNvSpPr>
              <a:spLocks noChangeArrowheads="1"/>
            </p:cNvSpPr>
            <p:nvPr/>
          </p:nvSpPr>
          <p:spPr bwMode="auto">
            <a:xfrm>
              <a:off x="2400" y="1488"/>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0</a:t>
              </a:r>
            </a:p>
          </p:txBody>
        </p:sp>
        <p:sp>
          <p:nvSpPr>
            <p:cNvPr id="2532401" name="Rectangle 49"/>
            <p:cNvSpPr>
              <a:spLocks noChangeArrowheads="1"/>
            </p:cNvSpPr>
            <p:nvPr/>
          </p:nvSpPr>
          <p:spPr bwMode="auto">
            <a:xfrm>
              <a:off x="2400" y="168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4</a:t>
              </a:r>
            </a:p>
          </p:txBody>
        </p:sp>
        <p:sp>
          <p:nvSpPr>
            <p:cNvPr id="2532402" name="Rectangle 50"/>
            <p:cNvSpPr>
              <a:spLocks noChangeArrowheads="1"/>
            </p:cNvSpPr>
            <p:nvPr/>
          </p:nvSpPr>
          <p:spPr bwMode="auto">
            <a:xfrm>
              <a:off x="2400" y="1872"/>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8</a:t>
              </a:r>
            </a:p>
          </p:txBody>
        </p:sp>
        <p:sp>
          <p:nvSpPr>
            <p:cNvPr id="2532403" name="Rectangle 51"/>
            <p:cNvSpPr>
              <a:spLocks noChangeArrowheads="1"/>
            </p:cNvSpPr>
            <p:nvPr/>
          </p:nvSpPr>
          <p:spPr bwMode="auto">
            <a:xfrm>
              <a:off x="2400" y="2035"/>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12</a:t>
              </a:r>
            </a:p>
          </p:txBody>
        </p:sp>
        <p:sp>
          <p:nvSpPr>
            <p:cNvPr id="2532404" name="Rectangle 52"/>
            <p:cNvSpPr>
              <a:spLocks noChangeArrowheads="1"/>
            </p:cNvSpPr>
            <p:nvPr/>
          </p:nvSpPr>
          <p:spPr bwMode="auto">
            <a:xfrm>
              <a:off x="3120" y="1488"/>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a:t>
              </a:r>
            </a:p>
          </p:txBody>
        </p:sp>
        <p:sp>
          <p:nvSpPr>
            <p:cNvPr id="2532405" name="Rectangle 53"/>
            <p:cNvSpPr>
              <a:spLocks noChangeArrowheads="1"/>
            </p:cNvSpPr>
            <p:nvPr/>
          </p:nvSpPr>
          <p:spPr bwMode="auto">
            <a:xfrm>
              <a:off x="3120" y="168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5</a:t>
              </a:r>
            </a:p>
          </p:txBody>
        </p:sp>
        <p:sp>
          <p:nvSpPr>
            <p:cNvPr id="2532406" name="Rectangle 54"/>
            <p:cNvSpPr>
              <a:spLocks noChangeArrowheads="1"/>
            </p:cNvSpPr>
            <p:nvPr/>
          </p:nvSpPr>
          <p:spPr bwMode="auto">
            <a:xfrm>
              <a:off x="3120" y="184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9</a:t>
              </a:r>
            </a:p>
          </p:txBody>
        </p:sp>
        <p:sp>
          <p:nvSpPr>
            <p:cNvPr id="2532407" name="Rectangle 55"/>
            <p:cNvSpPr>
              <a:spLocks noChangeArrowheads="1"/>
            </p:cNvSpPr>
            <p:nvPr/>
          </p:nvSpPr>
          <p:spPr bwMode="auto">
            <a:xfrm>
              <a:off x="3120" y="2016"/>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13</a:t>
              </a:r>
            </a:p>
          </p:txBody>
        </p:sp>
        <p:sp>
          <p:nvSpPr>
            <p:cNvPr id="2532408" name="Rectangle 56"/>
            <p:cNvSpPr>
              <a:spLocks noChangeArrowheads="1"/>
            </p:cNvSpPr>
            <p:nvPr/>
          </p:nvSpPr>
          <p:spPr bwMode="auto">
            <a:xfrm>
              <a:off x="3840" y="1488"/>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2</a:t>
              </a:r>
            </a:p>
          </p:txBody>
        </p:sp>
        <p:sp>
          <p:nvSpPr>
            <p:cNvPr id="2532409" name="Rectangle 57"/>
            <p:cNvSpPr>
              <a:spLocks noChangeArrowheads="1"/>
            </p:cNvSpPr>
            <p:nvPr/>
          </p:nvSpPr>
          <p:spPr bwMode="auto">
            <a:xfrm>
              <a:off x="3840" y="168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6</a:t>
              </a:r>
            </a:p>
          </p:txBody>
        </p:sp>
        <p:sp>
          <p:nvSpPr>
            <p:cNvPr id="2532410" name="Rectangle 58"/>
            <p:cNvSpPr>
              <a:spLocks noChangeArrowheads="1"/>
            </p:cNvSpPr>
            <p:nvPr/>
          </p:nvSpPr>
          <p:spPr bwMode="auto">
            <a:xfrm>
              <a:off x="3808" y="1856"/>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10</a:t>
              </a:r>
            </a:p>
          </p:txBody>
        </p:sp>
        <p:sp>
          <p:nvSpPr>
            <p:cNvPr id="2532411" name="Rectangle 59"/>
            <p:cNvSpPr>
              <a:spLocks noChangeArrowheads="1"/>
            </p:cNvSpPr>
            <p:nvPr/>
          </p:nvSpPr>
          <p:spPr bwMode="auto">
            <a:xfrm>
              <a:off x="3816" y="2032"/>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14</a:t>
              </a:r>
            </a:p>
          </p:txBody>
        </p:sp>
        <p:sp>
          <p:nvSpPr>
            <p:cNvPr id="2532412" name="Rectangle 60"/>
            <p:cNvSpPr>
              <a:spLocks noChangeArrowheads="1"/>
            </p:cNvSpPr>
            <p:nvPr/>
          </p:nvSpPr>
          <p:spPr bwMode="auto">
            <a:xfrm>
              <a:off x="4560" y="1488"/>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3</a:t>
              </a:r>
            </a:p>
          </p:txBody>
        </p:sp>
        <p:sp>
          <p:nvSpPr>
            <p:cNvPr id="2532413" name="Rectangle 61"/>
            <p:cNvSpPr>
              <a:spLocks noChangeArrowheads="1"/>
            </p:cNvSpPr>
            <p:nvPr/>
          </p:nvSpPr>
          <p:spPr bwMode="auto">
            <a:xfrm>
              <a:off x="4560" y="168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7</a:t>
              </a:r>
            </a:p>
          </p:txBody>
        </p:sp>
        <p:sp>
          <p:nvSpPr>
            <p:cNvPr id="2532414" name="Rectangle 62"/>
            <p:cNvSpPr>
              <a:spLocks noChangeArrowheads="1"/>
            </p:cNvSpPr>
            <p:nvPr/>
          </p:nvSpPr>
          <p:spPr bwMode="auto">
            <a:xfrm>
              <a:off x="4528" y="1856"/>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11</a:t>
              </a:r>
            </a:p>
          </p:txBody>
        </p:sp>
        <p:sp>
          <p:nvSpPr>
            <p:cNvPr id="2532415" name="Rectangle 63"/>
            <p:cNvSpPr>
              <a:spLocks noChangeArrowheads="1"/>
            </p:cNvSpPr>
            <p:nvPr/>
          </p:nvSpPr>
          <p:spPr bwMode="auto">
            <a:xfrm>
              <a:off x="4536" y="2016"/>
              <a:ext cx="4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15</a:t>
              </a:r>
            </a:p>
          </p:txBody>
        </p:sp>
      </p:grpSp>
      <p:sp>
        <p:nvSpPr>
          <p:cNvPr id="2532416" name="Rectangle 64"/>
          <p:cNvSpPr>
            <a:spLocks noChangeArrowheads="1"/>
          </p:cNvSpPr>
          <p:nvPr/>
        </p:nvSpPr>
        <p:spPr bwMode="auto">
          <a:xfrm>
            <a:off x="3578225" y="125571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Physical</a:t>
            </a:r>
          </a:p>
          <a:p>
            <a:pPr algn="ctr" eaLnBrk="0" hangingPunct="0"/>
            <a:r>
              <a:rPr lang="en-US" sz="1200" b="1">
                <a:latin typeface="Times New Roman" pitchFamily="18" charset="0"/>
              </a:rPr>
              <a:t>Disk 0</a:t>
            </a:r>
          </a:p>
        </p:txBody>
      </p:sp>
      <p:sp>
        <p:nvSpPr>
          <p:cNvPr id="2532417" name="Rectangle 65"/>
          <p:cNvSpPr>
            <a:spLocks noChangeArrowheads="1"/>
          </p:cNvSpPr>
          <p:nvPr/>
        </p:nvSpPr>
        <p:spPr bwMode="auto">
          <a:xfrm>
            <a:off x="4721225" y="125571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Physical</a:t>
            </a:r>
          </a:p>
          <a:p>
            <a:pPr algn="ctr" eaLnBrk="0" hangingPunct="0"/>
            <a:r>
              <a:rPr lang="en-US" sz="1200" b="1">
                <a:latin typeface="Times New Roman" pitchFamily="18" charset="0"/>
              </a:rPr>
              <a:t>Disk 1</a:t>
            </a:r>
          </a:p>
        </p:txBody>
      </p:sp>
      <p:sp>
        <p:nvSpPr>
          <p:cNvPr id="2532418" name="Rectangle 66"/>
          <p:cNvSpPr>
            <a:spLocks noChangeArrowheads="1"/>
          </p:cNvSpPr>
          <p:nvPr/>
        </p:nvSpPr>
        <p:spPr bwMode="auto">
          <a:xfrm>
            <a:off x="5864225" y="125571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Physical</a:t>
            </a:r>
          </a:p>
          <a:p>
            <a:pPr algn="ctr" eaLnBrk="0" hangingPunct="0"/>
            <a:r>
              <a:rPr lang="en-US" sz="1200" b="1">
                <a:latin typeface="Times New Roman" pitchFamily="18" charset="0"/>
              </a:rPr>
              <a:t>Disk 2</a:t>
            </a:r>
          </a:p>
        </p:txBody>
      </p:sp>
      <p:sp>
        <p:nvSpPr>
          <p:cNvPr id="2532419" name="Rectangle 67"/>
          <p:cNvSpPr>
            <a:spLocks noChangeArrowheads="1"/>
          </p:cNvSpPr>
          <p:nvPr/>
        </p:nvSpPr>
        <p:spPr bwMode="auto">
          <a:xfrm>
            <a:off x="7007225" y="125571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Physical</a:t>
            </a:r>
          </a:p>
          <a:p>
            <a:pPr algn="ctr" eaLnBrk="0" hangingPunct="0"/>
            <a:r>
              <a:rPr lang="en-US" sz="1200" b="1">
                <a:latin typeface="Times New Roman" pitchFamily="18" charset="0"/>
              </a:rPr>
              <a:t>Disk 3</a:t>
            </a:r>
          </a:p>
        </p:txBody>
      </p:sp>
      <p:sp>
        <p:nvSpPr>
          <p:cNvPr id="2532420" name="Oval 68"/>
          <p:cNvSpPr>
            <a:spLocks noChangeArrowheads="1"/>
          </p:cNvSpPr>
          <p:nvPr/>
        </p:nvSpPr>
        <p:spPr bwMode="auto">
          <a:xfrm>
            <a:off x="1217613" y="1333500"/>
            <a:ext cx="758825" cy="301625"/>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2421" name="Line 69"/>
          <p:cNvSpPr>
            <a:spLocks noChangeShapeType="1"/>
          </p:cNvSpPr>
          <p:nvPr/>
        </p:nvSpPr>
        <p:spPr bwMode="auto">
          <a:xfrm>
            <a:off x="1216025" y="1536700"/>
            <a:ext cx="0" cy="42148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2" name="Line 70"/>
          <p:cNvSpPr>
            <a:spLocks noChangeShapeType="1"/>
          </p:cNvSpPr>
          <p:nvPr/>
        </p:nvSpPr>
        <p:spPr bwMode="auto">
          <a:xfrm>
            <a:off x="1978025" y="1460500"/>
            <a:ext cx="0" cy="42148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3" name="Arc 71"/>
          <p:cNvSpPr>
            <a:spLocks/>
          </p:cNvSpPr>
          <p:nvPr/>
        </p:nvSpPr>
        <p:spPr bwMode="auto">
          <a:xfrm>
            <a:off x="1217613" y="26273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4" name="Arc 72"/>
          <p:cNvSpPr>
            <a:spLocks/>
          </p:cNvSpPr>
          <p:nvPr/>
        </p:nvSpPr>
        <p:spPr bwMode="auto">
          <a:xfrm>
            <a:off x="1217613" y="23479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5" name="Arc 73"/>
          <p:cNvSpPr>
            <a:spLocks/>
          </p:cNvSpPr>
          <p:nvPr/>
        </p:nvSpPr>
        <p:spPr bwMode="auto">
          <a:xfrm>
            <a:off x="1217613" y="20685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6" name="Arc 74"/>
          <p:cNvSpPr>
            <a:spLocks/>
          </p:cNvSpPr>
          <p:nvPr/>
        </p:nvSpPr>
        <p:spPr bwMode="auto">
          <a:xfrm>
            <a:off x="1217613" y="17637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7" name="Arc 75"/>
          <p:cNvSpPr>
            <a:spLocks/>
          </p:cNvSpPr>
          <p:nvPr/>
        </p:nvSpPr>
        <p:spPr bwMode="auto">
          <a:xfrm>
            <a:off x="1217613" y="59801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8" name="Line 76"/>
          <p:cNvSpPr>
            <a:spLocks noChangeShapeType="1"/>
          </p:cNvSpPr>
          <p:nvPr/>
        </p:nvSpPr>
        <p:spPr bwMode="auto">
          <a:xfrm>
            <a:off x="1216025" y="5676900"/>
            <a:ext cx="0" cy="3032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29" name="Line 77"/>
          <p:cNvSpPr>
            <a:spLocks noChangeShapeType="1"/>
          </p:cNvSpPr>
          <p:nvPr/>
        </p:nvSpPr>
        <p:spPr bwMode="auto">
          <a:xfrm>
            <a:off x="1978025" y="5676900"/>
            <a:ext cx="0" cy="3032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30" name="Rectangle 78"/>
          <p:cNvSpPr>
            <a:spLocks noChangeArrowheads="1"/>
          </p:cNvSpPr>
          <p:nvPr/>
        </p:nvSpPr>
        <p:spPr bwMode="auto">
          <a:xfrm>
            <a:off x="1292225" y="16113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0</a:t>
            </a:r>
          </a:p>
        </p:txBody>
      </p:sp>
      <p:sp>
        <p:nvSpPr>
          <p:cNvPr id="2532431" name="Rectangle 79"/>
          <p:cNvSpPr>
            <a:spLocks noChangeArrowheads="1"/>
          </p:cNvSpPr>
          <p:nvPr/>
        </p:nvSpPr>
        <p:spPr bwMode="auto">
          <a:xfrm>
            <a:off x="1292225" y="19161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a:t>
            </a:r>
          </a:p>
        </p:txBody>
      </p:sp>
      <p:sp>
        <p:nvSpPr>
          <p:cNvPr id="2532432" name="Rectangle 80"/>
          <p:cNvSpPr>
            <a:spLocks noChangeArrowheads="1"/>
          </p:cNvSpPr>
          <p:nvPr/>
        </p:nvSpPr>
        <p:spPr bwMode="auto">
          <a:xfrm>
            <a:off x="1292225" y="22209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2</a:t>
            </a:r>
          </a:p>
        </p:txBody>
      </p:sp>
      <p:sp>
        <p:nvSpPr>
          <p:cNvPr id="2532433" name="Rectangle 81"/>
          <p:cNvSpPr>
            <a:spLocks noChangeArrowheads="1"/>
          </p:cNvSpPr>
          <p:nvPr/>
        </p:nvSpPr>
        <p:spPr bwMode="auto">
          <a:xfrm>
            <a:off x="1292225" y="2479675"/>
            <a:ext cx="60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3</a:t>
            </a:r>
          </a:p>
        </p:txBody>
      </p:sp>
      <p:sp>
        <p:nvSpPr>
          <p:cNvPr id="2532434" name="Arc 82"/>
          <p:cNvSpPr>
            <a:spLocks/>
          </p:cNvSpPr>
          <p:nvPr/>
        </p:nvSpPr>
        <p:spPr bwMode="auto">
          <a:xfrm>
            <a:off x="1217613" y="29321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35" name="Arc 83"/>
          <p:cNvSpPr>
            <a:spLocks/>
          </p:cNvSpPr>
          <p:nvPr/>
        </p:nvSpPr>
        <p:spPr bwMode="auto">
          <a:xfrm>
            <a:off x="1217613" y="32369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36" name="Arc 84"/>
          <p:cNvSpPr>
            <a:spLocks/>
          </p:cNvSpPr>
          <p:nvPr/>
        </p:nvSpPr>
        <p:spPr bwMode="auto">
          <a:xfrm>
            <a:off x="1217613" y="35417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37" name="Rectangle 85"/>
          <p:cNvSpPr>
            <a:spLocks noChangeArrowheads="1"/>
          </p:cNvSpPr>
          <p:nvPr/>
        </p:nvSpPr>
        <p:spPr bwMode="auto">
          <a:xfrm>
            <a:off x="1292225" y="2759075"/>
            <a:ext cx="60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4</a:t>
            </a:r>
          </a:p>
        </p:txBody>
      </p:sp>
      <p:sp>
        <p:nvSpPr>
          <p:cNvPr id="2532438" name="Rectangle 86"/>
          <p:cNvSpPr>
            <a:spLocks noChangeArrowheads="1"/>
          </p:cNvSpPr>
          <p:nvPr/>
        </p:nvSpPr>
        <p:spPr bwMode="auto">
          <a:xfrm>
            <a:off x="1298575" y="5522913"/>
            <a:ext cx="679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15</a:t>
            </a:r>
          </a:p>
        </p:txBody>
      </p:sp>
      <p:sp>
        <p:nvSpPr>
          <p:cNvPr id="2532439" name="Rectangle 87"/>
          <p:cNvSpPr>
            <a:spLocks noChangeArrowheads="1"/>
          </p:cNvSpPr>
          <p:nvPr/>
        </p:nvSpPr>
        <p:spPr bwMode="auto">
          <a:xfrm>
            <a:off x="1298575" y="5294313"/>
            <a:ext cx="679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14</a:t>
            </a:r>
          </a:p>
        </p:txBody>
      </p:sp>
      <p:sp>
        <p:nvSpPr>
          <p:cNvPr id="2532440" name="Rectangle 88"/>
          <p:cNvSpPr>
            <a:spLocks noChangeArrowheads="1"/>
          </p:cNvSpPr>
          <p:nvPr/>
        </p:nvSpPr>
        <p:spPr bwMode="auto">
          <a:xfrm>
            <a:off x="1292225" y="5065713"/>
            <a:ext cx="679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13</a:t>
            </a:r>
          </a:p>
        </p:txBody>
      </p:sp>
      <p:sp>
        <p:nvSpPr>
          <p:cNvPr id="2532441" name="Rectangle 89"/>
          <p:cNvSpPr>
            <a:spLocks noChangeArrowheads="1"/>
          </p:cNvSpPr>
          <p:nvPr/>
        </p:nvSpPr>
        <p:spPr bwMode="auto">
          <a:xfrm>
            <a:off x="1298575" y="4837113"/>
            <a:ext cx="679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12</a:t>
            </a:r>
          </a:p>
        </p:txBody>
      </p:sp>
      <p:sp>
        <p:nvSpPr>
          <p:cNvPr id="2532442" name="Rectangle 90"/>
          <p:cNvSpPr>
            <a:spLocks noChangeArrowheads="1"/>
          </p:cNvSpPr>
          <p:nvPr/>
        </p:nvSpPr>
        <p:spPr bwMode="auto">
          <a:xfrm>
            <a:off x="1292225" y="4608513"/>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strip11</a:t>
            </a:r>
          </a:p>
        </p:txBody>
      </p:sp>
      <p:sp>
        <p:nvSpPr>
          <p:cNvPr id="2532443" name="Rectangle 91"/>
          <p:cNvSpPr>
            <a:spLocks noChangeArrowheads="1"/>
          </p:cNvSpPr>
          <p:nvPr/>
        </p:nvSpPr>
        <p:spPr bwMode="auto">
          <a:xfrm>
            <a:off x="1292225" y="4379913"/>
            <a:ext cx="679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10</a:t>
            </a:r>
          </a:p>
        </p:txBody>
      </p:sp>
      <p:sp>
        <p:nvSpPr>
          <p:cNvPr id="2532444" name="Rectangle 92"/>
          <p:cNvSpPr>
            <a:spLocks noChangeArrowheads="1"/>
          </p:cNvSpPr>
          <p:nvPr/>
        </p:nvSpPr>
        <p:spPr bwMode="auto">
          <a:xfrm>
            <a:off x="1292225" y="41513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9</a:t>
            </a:r>
          </a:p>
        </p:txBody>
      </p:sp>
      <p:sp>
        <p:nvSpPr>
          <p:cNvPr id="2532445" name="Rectangle 93"/>
          <p:cNvSpPr>
            <a:spLocks noChangeArrowheads="1"/>
          </p:cNvSpPr>
          <p:nvPr/>
        </p:nvSpPr>
        <p:spPr bwMode="auto">
          <a:xfrm>
            <a:off x="1298575" y="39227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8</a:t>
            </a:r>
          </a:p>
        </p:txBody>
      </p:sp>
      <p:sp>
        <p:nvSpPr>
          <p:cNvPr id="2532446" name="Rectangle 94"/>
          <p:cNvSpPr>
            <a:spLocks noChangeArrowheads="1"/>
          </p:cNvSpPr>
          <p:nvPr/>
        </p:nvSpPr>
        <p:spPr bwMode="auto">
          <a:xfrm>
            <a:off x="1292225" y="36941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7</a:t>
            </a:r>
          </a:p>
        </p:txBody>
      </p:sp>
      <p:sp>
        <p:nvSpPr>
          <p:cNvPr id="2532447" name="Rectangle 95"/>
          <p:cNvSpPr>
            <a:spLocks noChangeArrowheads="1"/>
          </p:cNvSpPr>
          <p:nvPr/>
        </p:nvSpPr>
        <p:spPr bwMode="auto">
          <a:xfrm>
            <a:off x="1292225" y="33893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6</a:t>
            </a:r>
          </a:p>
        </p:txBody>
      </p:sp>
      <p:sp>
        <p:nvSpPr>
          <p:cNvPr id="2532448" name="Rectangle 96"/>
          <p:cNvSpPr>
            <a:spLocks noChangeArrowheads="1"/>
          </p:cNvSpPr>
          <p:nvPr/>
        </p:nvSpPr>
        <p:spPr bwMode="auto">
          <a:xfrm>
            <a:off x="1292225" y="3084513"/>
            <a:ext cx="603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200" b="1">
                <a:latin typeface="Times New Roman" pitchFamily="18" charset="0"/>
              </a:rPr>
              <a:t>strip 5</a:t>
            </a:r>
          </a:p>
        </p:txBody>
      </p:sp>
      <p:sp>
        <p:nvSpPr>
          <p:cNvPr id="2532449" name="Arc 97"/>
          <p:cNvSpPr>
            <a:spLocks/>
          </p:cNvSpPr>
          <p:nvPr/>
        </p:nvSpPr>
        <p:spPr bwMode="auto">
          <a:xfrm>
            <a:off x="1217613" y="38084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0" name="Arc 98"/>
          <p:cNvSpPr>
            <a:spLocks/>
          </p:cNvSpPr>
          <p:nvPr/>
        </p:nvSpPr>
        <p:spPr bwMode="auto">
          <a:xfrm>
            <a:off x="1217613" y="40370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1" name="Arc 99"/>
          <p:cNvSpPr>
            <a:spLocks/>
          </p:cNvSpPr>
          <p:nvPr/>
        </p:nvSpPr>
        <p:spPr bwMode="auto">
          <a:xfrm>
            <a:off x="1217613" y="42910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2" name="Arc 100"/>
          <p:cNvSpPr>
            <a:spLocks/>
          </p:cNvSpPr>
          <p:nvPr/>
        </p:nvSpPr>
        <p:spPr bwMode="auto">
          <a:xfrm>
            <a:off x="1217613" y="45069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3" name="Arc 101"/>
          <p:cNvSpPr>
            <a:spLocks/>
          </p:cNvSpPr>
          <p:nvPr/>
        </p:nvSpPr>
        <p:spPr bwMode="auto">
          <a:xfrm>
            <a:off x="1217613" y="47355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4" name="Arc 102"/>
          <p:cNvSpPr>
            <a:spLocks/>
          </p:cNvSpPr>
          <p:nvPr/>
        </p:nvSpPr>
        <p:spPr bwMode="auto">
          <a:xfrm>
            <a:off x="1217613" y="49387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5" name="Arc 103"/>
          <p:cNvSpPr>
            <a:spLocks/>
          </p:cNvSpPr>
          <p:nvPr/>
        </p:nvSpPr>
        <p:spPr bwMode="auto">
          <a:xfrm>
            <a:off x="1217613" y="52054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6" name="Arc 104"/>
          <p:cNvSpPr>
            <a:spLocks/>
          </p:cNvSpPr>
          <p:nvPr/>
        </p:nvSpPr>
        <p:spPr bwMode="auto">
          <a:xfrm>
            <a:off x="1217613" y="54213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57" name="Arc 105"/>
          <p:cNvSpPr>
            <a:spLocks/>
          </p:cNvSpPr>
          <p:nvPr/>
        </p:nvSpPr>
        <p:spPr bwMode="auto">
          <a:xfrm>
            <a:off x="1217613" y="5675313"/>
            <a:ext cx="762000" cy="152400"/>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32458" name="Group 106"/>
          <p:cNvGrpSpPr>
            <a:grpSpLocks/>
          </p:cNvGrpSpPr>
          <p:nvPr/>
        </p:nvGrpSpPr>
        <p:grpSpPr bwMode="auto">
          <a:xfrm>
            <a:off x="3044825" y="3848100"/>
            <a:ext cx="993775" cy="915988"/>
            <a:chOff x="2016" y="2641"/>
            <a:chExt cx="626" cy="577"/>
          </a:xfrm>
        </p:grpSpPr>
        <p:sp>
          <p:nvSpPr>
            <p:cNvPr id="2532459" name="Freeform 107"/>
            <p:cNvSpPr>
              <a:spLocks/>
            </p:cNvSpPr>
            <p:nvPr/>
          </p:nvSpPr>
          <p:spPr bwMode="auto">
            <a:xfrm>
              <a:off x="2016" y="2641"/>
              <a:ext cx="626" cy="577"/>
            </a:xfrm>
            <a:custGeom>
              <a:avLst/>
              <a:gdLst>
                <a:gd name="T0" fmla="*/ 71 w 626"/>
                <a:gd name="T1" fmla="*/ 0 h 577"/>
                <a:gd name="T2" fmla="*/ 46 w 626"/>
                <a:gd name="T3" fmla="*/ 5 h 577"/>
                <a:gd name="T4" fmla="*/ 21 w 626"/>
                <a:gd name="T5" fmla="*/ 20 h 577"/>
                <a:gd name="T6" fmla="*/ 4 w 626"/>
                <a:gd name="T7" fmla="*/ 41 h 577"/>
                <a:gd name="T8" fmla="*/ 0 w 626"/>
                <a:gd name="T9" fmla="*/ 72 h 577"/>
                <a:gd name="T10" fmla="*/ 0 w 626"/>
                <a:gd name="T11" fmla="*/ 504 h 577"/>
                <a:gd name="T12" fmla="*/ 4 w 626"/>
                <a:gd name="T13" fmla="*/ 535 h 577"/>
                <a:gd name="T14" fmla="*/ 21 w 626"/>
                <a:gd name="T15" fmla="*/ 555 h 577"/>
                <a:gd name="T16" fmla="*/ 46 w 626"/>
                <a:gd name="T17" fmla="*/ 571 h 577"/>
                <a:gd name="T18" fmla="*/ 71 w 626"/>
                <a:gd name="T19" fmla="*/ 576 h 577"/>
                <a:gd name="T20" fmla="*/ 553 w 626"/>
                <a:gd name="T21" fmla="*/ 576 h 577"/>
                <a:gd name="T22" fmla="*/ 579 w 626"/>
                <a:gd name="T23" fmla="*/ 571 h 577"/>
                <a:gd name="T24" fmla="*/ 604 w 626"/>
                <a:gd name="T25" fmla="*/ 555 h 577"/>
                <a:gd name="T26" fmla="*/ 621 w 626"/>
                <a:gd name="T27" fmla="*/ 535 h 577"/>
                <a:gd name="T28" fmla="*/ 625 w 626"/>
                <a:gd name="T29" fmla="*/ 504 h 577"/>
                <a:gd name="T30" fmla="*/ 625 w 626"/>
                <a:gd name="T31" fmla="*/ 72 h 577"/>
                <a:gd name="T32" fmla="*/ 621 w 626"/>
                <a:gd name="T33" fmla="*/ 41 h 577"/>
                <a:gd name="T34" fmla="*/ 604 w 626"/>
                <a:gd name="T35" fmla="*/ 20 h 577"/>
                <a:gd name="T36" fmla="*/ 579 w 626"/>
                <a:gd name="T37" fmla="*/ 5 h 577"/>
                <a:gd name="T38" fmla="*/ 553 w 626"/>
                <a:gd name="T39" fmla="*/ 0 h 577"/>
                <a:gd name="T40" fmla="*/ 71 w 626"/>
                <a:gd name="T4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6" h="577">
                  <a:moveTo>
                    <a:pt x="71" y="0"/>
                  </a:moveTo>
                  <a:lnTo>
                    <a:pt x="46" y="5"/>
                  </a:lnTo>
                  <a:lnTo>
                    <a:pt x="21" y="20"/>
                  </a:lnTo>
                  <a:lnTo>
                    <a:pt x="4" y="41"/>
                  </a:lnTo>
                  <a:lnTo>
                    <a:pt x="0" y="72"/>
                  </a:lnTo>
                  <a:lnTo>
                    <a:pt x="0" y="504"/>
                  </a:lnTo>
                  <a:lnTo>
                    <a:pt x="4" y="535"/>
                  </a:lnTo>
                  <a:lnTo>
                    <a:pt x="21" y="555"/>
                  </a:lnTo>
                  <a:lnTo>
                    <a:pt x="46" y="571"/>
                  </a:lnTo>
                  <a:lnTo>
                    <a:pt x="71" y="576"/>
                  </a:lnTo>
                  <a:lnTo>
                    <a:pt x="553" y="576"/>
                  </a:lnTo>
                  <a:lnTo>
                    <a:pt x="579" y="571"/>
                  </a:lnTo>
                  <a:lnTo>
                    <a:pt x="604" y="555"/>
                  </a:lnTo>
                  <a:lnTo>
                    <a:pt x="621" y="535"/>
                  </a:lnTo>
                  <a:lnTo>
                    <a:pt x="625" y="504"/>
                  </a:lnTo>
                  <a:lnTo>
                    <a:pt x="625" y="72"/>
                  </a:lnTo>
                  <a:lnTo>
                    <a:pt x="621" y="41"/>
                  </a:lnTo>
                  <a:lnTo>
                    <a:pt x="604" y="20"/>
                  </a:lnTo>
                  <a:lnTo>
                    <a:pt x="579" y="5"/>
                  </a:lnTo>
                  <a:lnTo>
                    <a:pt x="553" y="0"/>
                  </a:lnTo>
                  <a:lnTo>
                    <a:pt x="71" y="0"/>
                  </a:lnTo>
                </a:path>
              </a:pathLst>
            </a:custGeom>
            <a:solidFill>
              <a:srgbClr val="DDDDDD"/>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0" name="Rectangle 108"/>
            <p:cNvSpPr>
              <a:spLocks noChangeArrowheads="1"/>
            </p:cNvSpPr>
            <p:nvPr/>
          </p:nvSpPr>
          <p:spPr bwMode="auto">
            <a:xfrm>
              <a:off x="2094" y="2691"/>
              <a:ext cx="468"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sz="1200" b="1">
                  <a:latin typeface="Times New Roman" pitchFamily="18" charset="0"/>
                </a:rPr>
                <a:t>Array</a:t>
              </a:r>
            </a:p>
            <a:p>
              <a:pPr algn="ctr" eaLnBrk="0" hangingPunct="0"/>
              <a:r>
                <a:rPr lang="en-US" sz="1200" b="1">
                  <a:latin typeface="Times New Roman" pitchFamily="18" charset="0"/>
                </a:rPr>
                <a:t>Management</a:t>
              </a:r>
            </a:p>
            <a:p>
              <a:pPr algn="ctr" eaLnBrk="0" hangingPunct="0"/>
              <a:r>
                <a:rPr lang="en-US" sz="1200" b="1">
                  <a:latin typeface="Times New Roman" pitchFamily="18" charset="0"/>
                </a:rPr>
                <a:t>Software</a:t>
              </a:r>
            </a:p>
          </p:txBody>
        </p:sp>
      </p:grpSp>
      <p:sp>
        <p:nvSpPr>
          <p:cNvPr id="2532461" name="Line 109"/>
          <p:cNvSpPr>
            <a:spLocks noChangeShapeType="1"/>
          </p:cNvSpPr>
          <p:nvPr/>
        </p:nvSpPr>
        <p:spPr bwMode="auto">
          <a:xfrm>
            <a:off x="4341813" y="2093913"/>
            <a:ext cx="150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2" name="Line 110"/>
          <p:cNvSpPr>
            <a:spLocks noChangeShapeType="1"/>
          </p:cNvSpPr>
          <p:nvPr/>
        </p:nvSpPr>
        <p:spPr bwMode="auto">
          <a:xfrm>
            <a:off x="4492625" y="2095500"/>
            <a:ext cx="0" cy="19034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3" name="Line 111"/>
          <p:cNvSpPr>
            <a:spLocks noChangeShapeType="1"/>
          </p:cNvSpPr>
          <p:nvPr/>
        </p:nvSpPr>
        <p:spPr bwMode="auto">
          <a:xfrm flipH="1">
            <a:off x="4037013" y="3998913"/>
            <a:ext cx="4556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4" name="Line 112"/>
          <p:cNvSpPr>
            <a:spLocks noChangeShapeType="1"/>
          </p:cNvSpPr>
          <p:nvPr/>
        </p:nvSpPr>
        <p:spPr bwMode="auto">
          <a:xfrm>
            <a:off x="4570413" y="2093913"/>
            <a:ext cx="150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5" name="Line 113"/>
          <p:cNvSpPr>
            <a:spLocks noChangeShapeType="1"/>
          </p:cNvSpPr>
          <p:nvPr/>
        </p:nvSpPr>
        <p:spPr bwMode="auto">
          <a:xfrm>
            <a:off x="4568825" y="2095500"/>
            <a:ext cx="0" cy="22082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6" name="Line 114"/>
          <p:cNvSpPr>
            <a:spLocks noChangeShapeType="1"/>
          </p:cNvSpPr>
          <p:nvPr/>
        </p:nvSpPr>
        <p:spPr bwMode="auto">
          <a:xfrm flipH="1">
            <a:off x="4037013" y="4303713"/>
            <a:ext cx="531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7" name="Line 115"/>
          <p:cNvSpPr>
            <a:spLocks noChangeShapeType="1"/>
          </p:cNvSpPr>
          <p:nvPr/>
        </p:nvSpPr>
        <p:spPr bwMode="auto">
          <a:xfrm flipH="1">
            <a:off x="5637213" y="2093913"/>
            <a:ext cx="2270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8" name="Line 116"/>
          <p:cNvSpPr>
            <a:spLocks noChangeShapeType="1"/>
          </p:cNvSpPr>
          <p:nvPr/>
        </p:nvSpPr>
        <p:spPr bwMode="auto">
          <a:xfrm>
            <a:off x="5635625" y="2095500"/>
            <a:ext cx="0" cy="23606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69" name="Line 117"/>
          <p:cNvSpPr>
            <a:spLocks noChangeShapeType="1"/>
          </p:cNvSpPr>
          <p:nvPr/>
        </p:nvSpPr>
        <p:spPr bwMode="auto">
          <a:xfrm flipH="1">
            <a:off x="4037013" y="4456113"/>
            <a:ext cx="15986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0" name="Line 118"/>
          <p:cNvSpPr>
            <a:spLocks noChangeShapeType="1"/>
          </p:cNvSpPr>
          <p:nvPr/>
        </p:nvSpPr>
        <p:spPr bwMode="auto">
          <a:xfrm>
            <a:off x="4037013" y="4608513"/>
            <a:ext cx="27416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1" name="Line 119"/>
          <p:cNvSpPr>
            <a:spLocks noChangeShapeType="1"/>
          </p:cNvSpPr>
          <p:nvPr/>
        </p:nvSpPr>
        <p:spPr bwMode="auto">
          <a:xfrm flipV="1">
            <a:off x="6778625" y="2095500"/>
            <a:ext cx="0" cy="25130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2" name="Line 120"/>
          <p:cNvSpPr>
            <a:spLocks noChangeShapeType="1"/>
          </p:cNvSpPr>
          <p:nvPr/>
        </p:nvSpPr>
        <p:spPr bwMode="auto">
          <a:xfrm>
            <a:off x="6780213" y="2093913"/>
            <a:ext cx="2270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3" name="Line 121"/>
          <p:cNvSpPr>
            <a:spLocks noChangeShapeType="1"/>
          </p:cNvSpPr>
          <p:nvPr/>
        </p:nvSpPr>
        <p:spPr bwMode="auto">
          <a:xfrm flipH="1">
            <a:off x="2894013" y="3998913"/>
            <a:ext cx="150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4" name="Line 122"/>
          <p:cNvSpPr>
            <a:spLocks noChangeShapeType="1"/>
          </p:cNvSpPr>
          <p:nvPr/>
        </p:nvSpPr>
        <p:spPr bwMode="auto">
          <a:xfrm flipV="1">
            <a:off x="2892425" y="1638300"/>
            <a:ext cx="0" cy="23606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5" name="Line 123"/>
          <p:cNvSpPr>
            <a:spLocks noChangeShapeType="1"/>
          </p:cNvSpPr>
          <p:nvPr/>
        </p:nvSpPr>
        <p:spPr bwMode="auto">
          <a:xfrm flipH="1">
            <a:off x="1979613" y="1636713"/>
            <a:ext cx="912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6" name="Line 124"/>
          <p:cNvSpPr>
            <a:spLocks noChangeShapeType="1"/>
          </p:cNvSpPr>
          <p:nvPr/>
        </p:nvSpPr>
        <p:spPr bwMode="auto">
          <a:xfrm>
            <a:off x="1979613" y="1941513"/>
            <a:ext cx="6842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7" name="Line 125"/>
          <p:cNvSpPr>
            <a:spLocks noChangeShapeType="1"/>
          </p:cNvSpPr>
          <p:nvPr/>
        </p:nvSpPr>
        <p:spPr bwMode="auto">
          <a:xfrm>
            <a:off x="2663825" y="1943100"/>
            <a:ext cx="0" cy="22082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8" name="Line 126"/>
          <p:cNvSpPr>
            <a:spLocks noChangeShapeType="1"/>
          </p:cNvSpPr>
          <p:nvPr/>
        </p:nvSpPr>
        <p:spPr bwMode="auto">
          <a:xfrm>
            <a:off x="2665413" y="4151313"/>
            <a:ext cx="3794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79" name="Line 127"/>
          <p:cNvSpPr>
            <a:spLocks noChangeShapeType="1"/>
          </p:cNvSpPr>
          <p:nvPr/>
        </p:nvSpPr>
        <p:spPr bwMode="auto">
          <a:xfrm>
            <a:off x="1979613" y="2246313"/>
            <a:ext cx="531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80" name="Line 128"/>
          <p:cNvSpPr>
            <a:spLocks noChangeShapeType="1"/>
          </p:cNvSpPr>
          <p:nvPr/>
        </p:nvSpPr>
        <p:spPr bwMode="auto">
          <a:xfrm>
            <a:off x="2511425" y="2247900"/>
            <a:ext cx="0" cy="20558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81" name="Line 129"/>
          <p:cNvSpPr>
            <a:spLocks noChangeShapeType="1"/>
          </p:cNvSpPr>
          <p:nvPr/>
        </p:nvSpPr>
        <p:spPr bwMode="auto">
          <a:xfrm>
            <a:off x="2513013" y="4303713"/>
            <a:ext cx="5318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82" name="Line 130"/>
          <p:cNvSpPr>
            <a:spLocks noChangeShapeType="1"/>
          </p:cNvSpPr>
          <p:nvPr/>
        </p:nvSpPr>
        <p:spPr bwMode="auto">
          <a:xfrm>
            <a:off x="1979613" y="2551113"/>
            <a:ext cx="3794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83" name="Line 131"/>
          <p:cNvSpPr>
            <a:spLocks noChangeShapeType="1"/>
          </p:cNvSpPr>
          <p:nvPr/>
        </p:nvSpPr>
        <p:spPr bwMode="auto">
          <a:xfrm>
            <a:off x="2359025" y="2552700"/>
            <a:ext cx="0" cy="197961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2484" name="Line 132"/>
          <p:cNvSpPr>
            <a:spLocks noChangeShapeType="1"/>
          </p:cNvSpPr>
          <p:nvPr/>
        </p:nvSpPr>
        <p:spPr bwMode="auto">
          <a:xfrm>
            <a:off x="2360613" y="4532313"/>
            <a:ext cx="6842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BYU CS 345</a:t>
            </a:r>
            <a:endParaRPr lang="en-US"/>
          </a:p>
        </p:txBody>
      </p:sp>
      <p:sp>
        <p:nvSpPr>
          <p:cNvPr id="8" name="Footer Placeholder 4"/>
          <p:cNvSpPr>
            <a:spLocks noGrp="1"/>
          </p:cNvSpPr>
          <p:nvPr>
            <p:ph type="ftr" sz="quarter" idx="11"/>
          </p:nvPr>
        </p:nvSpPr>
        <p:spPr/>
        <p:txBody>
          <a:bodyPr/>
          <a:lstStyle/>
          <a:p>
            <a:r>
              <a:rPr lang="en-US"/>
              <a:t>Disc Scheduling</a:t>
            </a:r>
          </a:p>
        </p:txBody>
      </p:sp>
      <p:sp>
        <p:nvSpPr>
          <p:cNvPr id="9" name="Slide Number Placeholder 5"/>
          <p:cNvSpPr>
            <a:spLocks noGrp="1"/>
          </p:cNvSpPr>
          <p:nvPr>
            <p:ph type="sldNum" sz="quarter" idx="12"/>
          </p:nvPr>
        </p:nvSpPr>
        <p:spPr/>
        <p:txBody>
          <a:bodyPr/>
          <a:lstStyle/>
          <a:p>
            <a:fld id="{C763C2EF-24ED-4949-9014-AA92B6DA00BF}" type="slidenum">
              <a:rPr lang="en-US"/>
              <a:pPr/>
              <a:t>31</a:t>
            </a:fld>
            <a:endParaRPr lang="en-US"/>
          </a:p>
        </p:txBody>
      </p:sp>
      <p:sp>
        <p:nvSpPr>
          <p:cNvPr id="2534402" name="Rectangle 2"/>
          <p:cNvSpPr>
            <a:spLocks noGrp="1" noChangeArrowheads="1"/>
          </p:cNvSpPr>
          <p:nvPr>
            <p:ph type="title"/>
          </p:nvPr>
        </p:nvSpPr>
        <p:spPr>
          <a:xfrm>
            <a:off x="1220788" y="266700"/>
            <a:ext cx="5546725" cy="793750"/>
          </a:xfrm>
        </p:spPr>
        <p:txBody>
          <a:bodyPr/>
          <a:lstStyle/>
          <a:p>
            <a:r>
              <a:rPr lang="en-US"/>
              <a:t>RAID</a:t>
            </a:r>
          </a:p>
        </p:txBody>
      </p:sp>
      <p:sp>
        <p:nvSpPr>
          <p:cNvPr id="2534403" name="Rectangle 3"/>
          <p:cNvSpPr>
            <a:spLocks noGrp="1" noChangeArrowheads="1"/>
          </p:cNvSpPr>
          <p:nvPr>
            <p:ph type="body" idx="1"/>
          </p:nvPr>
        </p:nvSpPr>
        <p:spPr>
          <a:xfrm>
            <a:off x="403225" y="1419225"/>
            <a:ext cx="8458200" cy="1774825"/>
          </a:xfrm>
        </p:spPr>
        <p:txBody>
          <a:bodyPr/>
          <a:lstStyle/>
          <a:p>
            <a:pPr>
              <a:lnSpc>
                <a:spcPct val="90000"/>
              </a:lnSpc>
            </a:pPr>
            <a:r>
              <a:rPr lang="en-US" sz="2400" dirty="0"/>
              <a:t>RAID </a:t>
            </a:r>
            <a:r>
              <a:rPr lang="en-US" sz="2400" dirty="0" smtClean="0"/>
              <a:t>0: Strip Data</a:t>
            </a:r>
            <a:endParaRPr lang="en-US" sz="2400" dirty="0"/>
          </a:p>
          <a:p>
            <a:pPr lvl="1">
              <a:lnSpc>
                <a:spcPct val="90000"/>
              </a:lnSpc>
            </a:pPr>
            <a:r>
              <a:rPr lang="en-US" sz="2000" dirty="0"/>
              <a:t>Use of multiple disks means that a single request can be handled in parallel</a:t>
            </a:r>
          </a:p>
          <a:p>
            <a:pPr lvl="1">
              <a:lnSpc>
                <a:spcPct val="90000"/>
              </a:lnSpc>
            </a:pPr>
            <a:r>
              <a:rPr lang="en-US" sz="2000" dirty="0"/>
              <a:t>Greatly reduces I/O transfer time</a:t>
            </a:r>
          </a:p>
          <a:p>
            <a:pPr lvl="1">
              <a:lnSpc>
                <a:spcPct val="90000"/>
              </a:lnSpc>
            </a:pPr>
            <a:r>
              <a:rPr lang="en-US" sz="2000" dirty="0"/>
              <a:t>Also may balance load across disks</a:t>
            </a:r>
          </a:p>
          <a:p>
            <a:pPr lvl="1">
              <a:lnSpc>
                <a:spcPct val="90000"/>
              </a:lnSpc>
            </a:pPr>
            <a:r>
              <a:rPr lang="en-US" sz="2000" dirty="0"/>
              <a:t>Does not use redundancy</a:t>
            </a:r>
          </a:p>
        </p:txBody>
      </p:sp>
      <p:graphicFrame>
        <p:nvGraphicFramePr>
          <p:cNvPr id="2534404" name="Object 4"/>
          <p:cNvGraphicFramePr>
            <a:graphicFrameLocks noChangeAspect="1"/>
          </p:cNvGraphicFramePr>
          <p:nvPr/>
        </p:nvGraphicFramePr>
        <p:xfrm>
          <a:off x="5018088" y="2262188"/>
          <a:ext cx="3832225" cy="1522412"/>
        </p:xfrm>
        <a:graphic>
          <a:graphicData uri="http://schemas.openxmlformats.org/presentationml/2006/ole">
            <mc:AlternateContent xmlns:mc="http://schemas.openxmlformats.org/markup-compatibility/2006">
              <mc:Choice xmlns:v="urn:schemas-microsoft-com:vml" Requires="v">
                <p:oleObj spid="_x0000_s2534421" name="Photo Editor Photo" r:id="rId4" imgW="6257143" imgH="2486372" progId="MSPhotoEd.3">
                  <p:embed/>
                </p:oleObj>
              </mc:Choice>
              <mc:Fallback>
                <p:oleObj name="Photo Editor Photo" r:id="rId4" imgW="6257143" imgH="2486372"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8088" y="2262188"/>
                        <a:ext cx="3832225"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4405" name="Object 5"/>
          <p:cNvGraphicFramePr>
            <a:graphicFrameLocks noChangeAspect="1"/>
          </p:cNvGraphicFramePr>
          <p:nvPr/>
        </p:nvGraphicFramePr>
        <p:xfrm>
          <a:off x="2420938" y="5076825"/>
          <a:ext cx="6429375" cy="1285875"/>
        </p:xfrm>
        <a:graphic>
          <a:graphicData uri="http://schemas.openxmlformats.org/presentationml/2006/ole">
            <mc:AlternateContent xmlns:mc="http://schemas.openxmlformats.org/markup-compatibility/2006">
              <mc:Choice xmlns:v="urn:schemas-microsoft-com:vml" Requires="v">
                <p:oleObj spid="_x0000_s2534422" name="Photo Editor Photo" r:id="rId6" imgW="12619048" imgH="2523810" progId="MSPhotoEd.3">
                  <p:embed/>
                </p:oleObj>
              </mc:Choice>
              <mc:Fallback>
                <p:oleObj name="Photo Editor Photo" r:id="rId6" imgW="12619048" imgH="2523810" progId="MSPhotoEd.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0938" y="5076825"/>
                        <a:ext cx="64293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34406" name="Rectangle 6"/>
          <p:cNvSpPr>
            <a:spLocks noChangeArrowheads="1"/>
          </p:cNvSpPr>
          <p:nvPr/>
        </p:nvSpPr>
        <p:spPr bwMode="auto">
          <a:xfrm>
            <a:off x="423863" y="3567113"/>
            <a:ext cx="8504237"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chemeClr val="tx2">
                  <a:lumMod val="60000"/>
                  <a:lumOff val="40000"/>
                </a:schemeClr>
              </a:buClr>
              <a:buSzPct val="100000"/>
              <a:buFont typeface="Wingdings" panose="05000000000000000000" pitchFamily="2" charset="2"/>
              <a:buChar char="§"/>
            </a:pPr>
            <a:r>
              <a:rPr lang="en-US" dirty="0">
                <a:solidFill>
                  <a:schemeClr val="bg2"/>
                </a:solidFill>
                <a:latin typeface="+mn-lt"/>
              </a:rPr>
              <a:t>RAID </a:t>
            </a:r>
            <a:r>
              <a:rPr lang="en-US" dirty="0" smtClean="0">
                <a:solidFill>
                  <a:schemeClr val="bg2"/>
                </a:solidFill>
                <a:latin typeface="+mn-lt"/>
              </a:rPr>
              <a:t>1: Mirror Data</a:t>
            </a:r>
            <a:endParaRPr lang="en-US" dirty="0">
              <a:solidFill>
                <a:schemeClr val="bg2"/>
              </a:solidFill>
              <a:latin typeface="+mn-lt"/>
            </a:endParaRPr>
          </a:p>
          <a:p>
            <a:pPr marL="800100" lvl="1" indent="-342900" eaLnBrk="0" hangingPunct="0">
              <a:spcBef>
                <a:spcPct val="20000"/>
              </a:spcBef>
              <a:buClr>
                <a:srgbClr val="FF0000"/>
              </a:buClr>
              <a:buFont typeface="Wingdings" panose="05000000000000000000" pitchFamily="2" charset="2"/>
              <a:buChar char="§"/>
            </a:pPr>
            <a:r>
              <a:rPr lang="en-US" sz="2000" dirty="0" smtClean="0">
                <a:solidFill>
                  <a:schemeClr val="bg2"/>
                </a:solidFill>
                <a:latin typeface="+mn-lt"/>
              </a:rPr>
              <a:t>Read </a:t>
            </a:r>
            <a:r>
              <a:rPr lang="en-US" sz="2000" dirty="0">
                <a:solidFill>
                  <a:schemeClr val="bg2"/>
                </a:solidFill>
                <a:latin typeface="+mn-lt"/>
              </a:rPr>
              <a:t>from either disk; writes update both disks in parallel</a:t>
            </a:r>
          </a:p>
          <a:p>
            <a:pPr marL="800100" lvl="1" indent="-342900"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Failure recovery easy</a:t>
            </a:r>
          </a:p>
          <a:p>
            <a:pPr marL="800100" lvl="1" indent="-342900"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Principle disadvantage is 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4403">
                                            <p:txEl>
                                              <p:pRg st="0" end="0"/>
                                            </p:txEl>
                                          </p:spTgt>
                                        </p:tgtEl>
                                        <p:attrNameLst>
                                          <p:attrName>style.visibility</p:attrName>
                                        </p:attrNameLst>
                                      </p:cBhvr>
                                      <p:to>
                                        <p:strVal val="visible"/>
                                      </p:to>
                                    </p:set>
                                    <p:animEffect transition="in" filter="wipe(left)">
                                      <p:cBhvr>
                                        <p:cTn id="7" dur="500"/>
                                        <p:tgtEl>
                                          <p:spTgt spid="2534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34403">
                                            <p:txEl>
                                              <p:pRg st="1" end="1"/>
                                            </p:txEl>
                                          </p:spTgt>
                                        </p:tgtEl>
                                        <p:attrNameLst>
                                          <p:attrName>style.visibility</p:attrName>
                                        </p:attrNameLst>
                                      </p:cBhvr>
                                      <p:to>
                                        <p:strVal val="visible"/>
                                      </p:to>
                                    </p:set>
                                    <p:animEffect transition="in" filter="wipe(left)">
                                      <p:cBhvr>
                                        <p:cTn id="10" dur="500"/>
                                        <p:tgtEl>
                                          <p:spTgt spid="25344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34403">
                                            <p:txEl>
                                              <p:pRg st="2" end="2"/>
                                            </p:txEl>
                                          </p:spTgt>
                                        </p:tgtEl>
                                        <p:attrNameLst>
                                          <p:attrName>style.visibility</p:attrName>
                                        </p:attrNameLst>
                                      </p:cBhvr>
                                      <p:to>
                                        <p:strVal val="visible"/>
                                      </p:to>
                                    </p:set>
                                    <p:animEffect transition="in" filter="wipe(left)">
                                      <p:cBhvr>
                                        <p:cTn id="13" dur="500"/>
                                        <p:tgtEl>
                                          <p:spTgt spid="253440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34403">
                                            <p:txEl>
                                              <p:pRg st="3" end="3"/>
                                            </p:txEl>
                                          </p:spTgt>
                                        </p:tgtEl>
                                        <p:attrNameLst>
                                          <p:attrName>style.visibility</p:attrName>
                                        </p:attrNameLst>
                                      </p:cBhvr>
                                      <p:to>
                                        <p:strVal val="visible"/>
                                      </p:to>
                                    </p:set>
                                    <p:animEffect transition="in" filter="wipe(left)">
                                      <p:cBhvr>
                                        <p:cTn id="16" dur="500"/>
                                        <p:tgtEl>
                                          <p:spTgt spid="253440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34403">
                                            <p:txEl>
                                              <p:pRg st="4" end="4"/>
                                            </p:txEl>
                                          </p:spTgt>
                                        </p:tgtEl>
                                        <p:attrNameLst>
                                          <p:attrName>style.visibility</p:attrName>
                                        </p:attrNameLst>
                                      </p:cBhvr>
                                      <p:to>
                                        <p:strVal val="visible"/>
                                      </p:to>
                                    </p:set>
                                    <p:animEffect transition="in" filter="wipe(left)">
                                      <p:cBhvr>
                                        <p:cTn id="19" dur="500"/>
                                        <p:tgtEl>
                                          <p:spTgt spid="2534403">
                                            <p:txEl>
                                              <p:pRg st="4" end="4"/>
                                            </p:txEl>
                                          </p:spTgt>
                                        </p:tgtEl>
                                      </p:cBhvr>
                                    </p:animEffec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2534404"/>
                                        </p:tgtEl>
                                        <p:attrNameLst>
                                          <p:attrName>style.visibility</p:attrName>
                                        </p:attrNameLst>
                                      </p:cBhvr>
                                      <p:to>
                                        <p:strVal val="visible"/>
                                      </p:to>
                                    </p:set>
                                    <p:animEffect transition="in" filter="dissolve">
                                      <p:cBhvr>
                                        <p:cTn id="23" dur="500"/>
                                        <p:tgtEl>
                                          <p:spTgt spid="25344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34406"/>
                                        </p:tgtEl>
                                        <p:attrNameLst>
                                          <p:attrName>style.visibility</p:attrName>
                                        </p:attrNameLst>
                                      </p:cBhvr>
                                      <p:to>
                                        <p:strVal val="visible"/>
                                      </p:to>
                                    </p:set>
                                    <p:animEffect transition="in" filter="wipe(left)">
                                      <p:cBhvr>
                                        <p:cTn id="28" dur="500"/>
                                        <p:tgtEl>
                                          <p:spTgt spid="2534406"/>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2534405"/>
                                        </p:tgtEl>
                                        <p:attrNameLst>
                                          <p:attrName>style.visibility</p:attrName>
                                        </p:attrNameLst>
                                      </p:cBhvr>
                                      <p:to>
                                        <p:strVal val="visible"/>
                                      </p:to>
                                    </p:set>
                                    <p:animEffect transition="in" filter="dissolve">
                                      <p:cBhvr>
                                        <p:cTn id="32" dur="500"/>
                                        <p:tgtEl>
                                          <p:spTgt spid="253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4403" grpId="0" build="p" autoUpdateAnimBg="0" advAuto="0"/>
      <p:bldP spid="253440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599ECF3E-3874-4DF6-B670-A09F669C6368}" type="slidenum">
              <a:rPr lang="en-US"/>
              <a:pPr/>
              <a:t>32</a:t>
            </a:fld>
            <a:endParaRPr lang="en-US"/>
          </a:p>
        </p:txBody>
      </p:sp>
      <p:sp>
        <p:nvSpPr>
          <p:cNvPr id="2536450" name="Rectangle 2"/>
          <p:cNvSpPr>
            <a:spLocks noGrp="1" noChangeArrowheads="1"/>
          </p:cNvSpPr>
          <p:nvPr>
            <p:ph type="title"/>
          </p:nvPr>
        </p:nvSpPr>
        <p:spPr/>
        <p:txBody>
          <a:bodyPr/>
          <a:lstStyle/>
          <a:p>
            <a:r>
              <a:rPr lang="en-US"/>
              <a:t>Hamming Codes</a:t>
            </a:r>
          </a:p>
        </p:txBody>
      </p:sp>
      <p:sp>
        <p:nvSpPr>
          <p:cNvPr id="2536451" name="Rectangle 3"/>
          <p:cNvSpPr>
            <a:spLocks noGrp="1" noChangeArrowheads="1"/>
          </p:cNvSpPr>
          <p:nvPr>
            <p:ph type="body" idx="1"/>
          </p:nvPr>
        </p:nvSpPr>
        <p:spPr/>
        <p:txBody>
          <a:bodyPr/>
          <a:lstStyle/>
          <a:p>
            <a:pPr>
              <a:lnSpc>
                <a:spcPct val="90000"/>
              </a:lnSpc>
            </a:pPr>
            <a:r>
              <a:rPr lang="en-US" sz="2400"/>
              <a:t>Forward Error Correction (FEC) refers to the ability of receiving station to correct a transmission error.</a:t>
            </a:r>
          </a:p>
          <a:p>
            <a:pPr>
              <a:lnSpc>
                <a:spcPct val="90000"/>
              </a:lnSpc>
            </a:pPr>
            <a:r>
              <a:rPr lang="en-US" sz="2400"/>
              <a:t>The transmitting station must append information to the data in the form of error correction bits, but the increase in frame length may be modest relative to the cost of re-transmission.</a:t>
            </a:r>
          </a:p>
          <a:p>
            <a:pPr>
              <a:lnSpc>
                <a:spcPct val="90000"/>
              </a:lnSpc>
            </a:pPr>
            <a:r>
              <a:rPr lang="en-US" sz="2400"/>
              <a:t>Hamming codes provide for FEC using </a:t>
            </a:r>
            <a:r>
              <a:rPr lang="en-US" sz="2400">
                <a:solidFill>
                  <a:srgbClr val="000000"/>
                </a:solidFill>
              </a:rPr>
              <a:t>a "block parity" mechanism that can be inexpensively</a:t>
            </a:r>
            <a:r>
              <a:rPr lang="en-US" sz="2400"/>
              <a:t> implemented (XOR).</a:t>
            </a:r>
          </a:p>
          <a:p>
            <a:pPr>
              <a:lnSpc>
                <a:spcPct val="90000"/>
              </a:lnSpc>
            </a:pPr>
            <a:r>
              <a:rPr lang="en-US" sz="2400"/>
              <a:t>Hamming codes are used as an error detection mechanism to catch both single and double bit errors or to correct single bit error. This is accomplished by using more than one parity bit, each computed on different combination of bits in the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6451">
                                            <p:txEl>
                                              <p:pRg st="0" end="0"/>
                                            </p:txEl>
                                          </p:spTgt>
                                        </p:tgtEl>
                                        <p:attrNameLst>
                                          <p:attrName>style.visibility</p:attrName>
                                        </p:attrNameLst>
                                      </p:cBhvr>
                                      <p:to>
                                        <p:strVal val="visible"/>
                                      </p:to>
                                    </p:set>
                                    <p:animEffect transition="in" filter="wipe(left)">
                                      <p:cBhvr>
                                        <p:cTn id="7" dur="500"/>
                                        <p:tgtEl>
                                          <p:spTgt spid="2536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6451">
                                            <p:txEl>
                                              <p:pRg st="1" end="1"/>
                                            </p:txEl>
                                          </p:spTgt>
                                        </p:tgtEl>
                                        <p:attrNameLst>
                                          <p:attrName>style.visibility</p:attrName>
                                        </p:attrNameLst>
                                      </p:cBhvr>
                                      <p:to>
                                        <p:strVal val="visible"/>
                                      </p:to>
                                    </p:set>
                                    <p:animEffect transition="in" filter="wipe(left)">
                                      <p:cBhvr>
                                        <p:cTn id="12" dur="500"/>
                                        <p:tgtEl>
                                          <p:spTgt spid="2536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6451">
                                            <p:txEl>
                                              <p:pRg st="2" end="2"/>
                                            </p:txEl>
                                          </p:spTgt>
                                        </p:tgtEl>
                                        <p:attrNameLst>
                                          <p:attrName>style.visibility</p:attrName>
                                        </p:attrNameLst>
                                      </p:cBhvr>
                                      <p:to>
                                        <p:strVal val="visible"/>
                                      </p:to>
                                    </p:set>
                                    <p:animEffect transition="in" filter="wipe(left)">
                                      <p:cBhvr>
                                        <p:cTn id="17" dur="500"/>
                                        <p:tgtEl>
                                          <p:spTgt spid="2536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6451">
                                            <p:txEl>
                                              <p:pRg st="3" end="3"/>
                                            </p:txEl>
                                          </p:spTgt>
                                        </p:tgtEl>
                                        <p:attrNameLst>
                                          <p:attrName>style.visibility</p:attrName>
                                        </p:attrNameLst>
                                      </p:cBhvr>
                                      <p:to>
                                        <p:strVal val="visible"/>
                                      </p:to>
                                    </p:set>
                                    <p:animEffect transition="in" filter="wipe(left)">
                                      <p:cBhvr>
                                        <p:cTn id="22" dur="500"/>
                                        <p:tgtEl>
                                          <p:spTgt spid="2536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645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BYU CS 345</a:t>
            </a:r>
            <a:endParaRPr lang="en-US"/>
          </a:p>
        </p:txBody>
      </p:sp>
      <p:sp>
        <p:nvSpPr>
          <p:cNvPr id="8" name="Footer Placeholder 4"/>
          <p:cNvSpPr>
            <a:spLocks noGrp="1"/>
          </p:cNvSpPr>
          <p:nvPr>
            <p:ph type="ftr" sz="quarter" idx="11"/>
          </p:nvPr>
        </p:nvSpPr>
        <p:spPr/>
        <p:txBody>
          <a:bodyPr/>
          <a:lstStyle/>
          <a:p>
            <a:r>
              <a:rPr lang="en-US"/>
              <a:t>Disc Scheduling</a:t>
            </a:r>
          </a:p>
        </p:txBody>
      </p:sp>
      <p:sp>
        <p:nvSpPr>
          <p:cNvPr id="9" name="Slide Number Placeholder 5"/>
          <p:cNvSpPr>
            <a:spLocks noGrp="1"/>
          </p:cNvSpPr>
          <p:nvPr>
            <p:ph type="sldNum" sz="quarter" idx="12"/>
          </p:nvPr>
        </p:nvSpPr>
        <p:spPr/>
        <p:txBody>
          <a:bodyPr/>
          <a:lstStyle/>
          <a:p>
            <a:fld id="{E1AD0022-5B70-42A3-9D8A-1F6573181F04}" type="slidenum">
              <a:rPr lang="en-US"/>
              <a:pPr/>
              <a:t>33</a:t>
            </a:fld>
            <a:endParaRPr lang="en-US"/>
          </a:p>
        </p:txBody>
      </p:sp>
      <p:sp>
        <p:nvSpPr>
          <p:cNvPr id="2538498" name="Rectangle 2"/>
          <p:cNvSpPr>
            <a:spLocks noGrp="1" noChangeArrowheads="1"/>
          </p:cNvSpPr>
          <p:nvPr>
            <p:ph type="title"/>
          </p:nvPr>
        </p:nvSpPr>
        <p:spPr>
          <a:xfrm>
            <a:off x="1198563" y="347663"/>
            <a:ext cx="6356350" cy="728662"/>
          </a:xfrm>
        </p:spPr>
        <p:txBody>
          <a:bodyPr/>
          <a:lstStyle/>
          <a:p>
            <a:r>
              <a:rPr lang="en-US"/>
              <a:t>RAID </a:t>
            </a:r>
            <a:r>
              <a:rPr lang="en-US" sz="2000"/>
              <a:t>(continued…)</a:t>
            </a:r>
          </a:p>
        </p:txBody>
      </p:sp>
      <p:sp>
        <p:nvSpPr>
          <p:cNvPr id="2538499" name="Rectangle 3"/>
          <p:cNvSpPr>
            <a:spLocks noGrp="1" noChangeArrowheads="1"/>
          </p:cNvSpPr>
          <p:nvPr>
            <p:ph type="body" idx="1"/>
          </p:nvPr>
        </p:nvSpPr>
        <p:spPr>
          <a:xfrm>
            <a:off x="350838" y="1414463"/>
            <a:ext cx="8458200" cy="2368550"/>
          </a:xfrm>
        </p:spPr>
        <p:txBody>
          <a:bodyPr/>
          <a:lstStyle/>
          <a:p>
            <a:r>
              <a:rPr lang="en-US" sz="2400" dirty="0"/>
              <a:t>RAID </a:t>
            </a:r>
            <a:r>
              <a:rPr lang="en-US" sz="2400" dirty="0" smtClean="0"/>
              <a:t>2: Parallel Access w/Error Correction</a:t>
            </a:r>
            <a:endParaRPr lang="en-US" sz="2400" dirty="0"/>
          </a:p>
          <a:p>
            <a:pPr lvl="1"/>
            <a:r>
              <a:rPr lang="en-US" sz="2000" dirty="0" smtClean="0"/>
              <a:t>All </a:t>
            </a:r>
            <a:r>
              <a:rPr lang="en-US" sz="2000" dirty="0"/>
              <a:t>disks participate in each I/O request</a:t>
            </a:r>
          </a:p>
          <a:p>
            <a:pPr lvl="1"/>
            <a:r>
              <a:rPr lang="en-US" sz="2000" dirty="0" smtClean="0"/>
              <a:t>Hamming </a:t>
            </a:r>
            <a:r>
              <a:rPr lang="en-US" sz="2000" dirty="0"/>
              <a:t>codes </a:t>
            </a:r>
            <a:r>
              <a:rPr lang="en-US" sz="2000" dirty="0" smtClean="0"/>
              <a:t>correct </a:t>
            </a:r>
            <a:r>
              <a:rPr lang="en-US" sz="2000" dirty="0"/>
              <a:t>single-bit errors, detect double-bit errors</a:t>
            </a:r>
          </a:p>
          <a:p>
            <a:pPr lvl="1"/>
            <a:r>
              <a:rPr lang="en-US" sz="2000" dirty="0"/>
              <a:t>Spindles synchronized</a:t>
            </a:r>
          </a:p>
          <a:p>
            <a:pPr lvl="1"/>
            <a:r>
              <a:rPr lang="en-US" sz="2000" dirty="0"/>
              <a:t>Strips small (byte or word)</a:t>
            </a:r>
          </a:p>
          <a:p>
            <a:pPr lvl="1"/>
            <a:r>
              <a:rPr lang="en-US" sz="2000" dirty="0"/>
              <a:t>Overkill – not used</a:t>
            </a:r>
          </a:p>
        </p:txBody>
      </p:sp>
      <p:graphicFrame>
        <p:nvGraphicFramePr>
          <p:cNvPr id="2538500" name="Object 4"/>
          <p:cNvGraphicFramePr>
            <a:graphicFrameLocks noChangeAspect="1"/>
          </p:cNvGraphicFramePr>
          <p:nvPr/>
        </p:nvGraphicFramePr>
        <p:xfrm>
          <a:off x="4443413" y="2984500"/>
          <a:ext cx="4340225" cy="990600"/>
        </p:xfrm>
        <a:graphic>
          <a:graphicData uri="http://schemas.openxmlformats.org/presentationml/2006/ole">
            <mc:AlternateContent xmlns:mc="http://schemas.openxmlformats.org/markup-compatibility/2006">
              <mc:Choice xmlns:v="urn:schemas-microsoft-com:vml" Requires="v">
                <p:oleObj spid="_x0000_s2538518" name="Photo Editor Photo" r:id="rId4" imgW="11057143" imgH="2523810" progId="MSPhotoEd.3">
                  <p:embed/>
                </p:oleObj>
              </mc:Choice>
              <mc:Fallback>
                <p:oleObj name="Photo Editor Photo" r:id="rId4" imgW="11057143" imgH="2523810"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413" y="2984500"/>
                        <a:ext cx="43402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8501" name="Object 5"/>
          <p:cNvGraphicFramePr>
            <a:graphicFrameLocks noChangeAspect="1"/>
          </p:cNvGraphicFramePr>
          <p:nvPr/>
        </p:nvGraphicFramePr>
        <p:xfrm>
          <a:off x="5356225" y="5292725"/>
          <a:ext cx="3427413" cy="1128713"/>
        </p:xfrm>
        <a:graphic>
          <a:graphicData uri="http://schemas.openxmlformats.org/presentationml/2006/ole">
            <mc:AlternateContent xmlns:mc="http://schemas.openxmlformats.org/markup-compatibility/2006">
              <mc:Choice xmlns:v="urn:schemas-microsoft-com:vml" Requires="v">
                <p:oleObj spid="_x0000_s2538519" name="Photo Editor Photo" r:id="rId6" imgW="7895238" imgH="2600000" progId="MSPhotoEd.3">
                  <p:embed/>
                </p:oleObj>
              </mc:Choice>
              <mc:Fallback>
                <p:oleObj name="Photo Editor Photo" r:id="rId6" imgW="7895238" imgH="2600000" progId="MSPhotoEd.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6225" y="5292725"/>
                        <a:ext cx="3427413"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38503" name="Rectangle 7"/>
          <p:cNvSpPr>
            <a:spLocks noChangeArrowheads="1"/>
          </p:cNvSpPr>
          <p:nvPr/>
        </p:nvSpPr>
        <p:spPr bwMode="auto">
          <a:xfrm>
            <a:off x="350838" y="3774387"/>
            <a:ext cx="84582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dirty="0">
                <a:latin typeface="Arial" charset="0"/>
              </a:rPr>
              <a:t>RAID </a:t>
            </a:r>
            <a:r>
              <a:rPr lang="en-US" dirty="0" smtClean="0">
                <a:latin typeface="Arial" charset="0"/>
              </a:rPr>
              <a:t>3: Parity</a:t>
            </a:r>
            <a:endParaRPr lang="en-US" dirty="0">
              <a:latin typeface="Arial" charset="0"/>
            </a:endParaRPr>
          </a:p>
          <a:p>
            <a:pPr marL="742950" lvl="1" indent="-285750">
              <a:spcBef>
                <a:spcPct val="20000"/>
              </a:spcBef>
              <a:buClr>
                <a:schemeClr val="hlink"/>
              </a:buClr>
              <a:buSzPct val="55000"/>
              <a:buFont typeface="Wingdings" pitchFamily="2" charset="2"/>
              <a:buChar char="n"/>
            </a:pPr>
            <a:r>
              <a:rPr lang="en-US" sz="2000" dirty="0">
                <a:latin typeface="Arial" charset="0"/>
              </a:rPr>
              <a:t>Implements a single parity strip with a single redundant disk</a:t>
            </a:r>
          </a:p>
          <a:p>
            <a:pPr marL="742950" lvl="1" indent="-285750">
              <a:spcBef>
                <a:spcPct val="20000"/>
              </a:spcBef>
              <a:buClr>
                <a:schemeClr val="hlink"/>
              </a:buClr>
              <a:buSzPct val="55000"/>
              <a:buFont typeface="Wingdings" pitchFamily="2" charset="2"/>
              <a:buChar char="n"/>
            </a:pPr>
            <a:r>
              <a:rPr lang="en-US" sz="2000" dirty="0">
                <a:latin typeface="Arial" charset="0"/>
              </a:rPr>
              <a:t>Parity = data1 </a:t>
            </a:r>
            <a:r>
              <a:rPr lang="en-US" sz="2000" b="1" dirty="0">
                <a:solidFill>
                  <a:schemeClr val="bg2"/>
                </a:solidFill>
                <a:latin typeface="Arial" charset="0"/>
                <a:sym typeface="Symbol" pitchFamily="18" charset="2"/>
              </a:rPr>
              <a:t></a:t>
            </a:r>
            <a:r>
              <a:rPr lang="en-US" sz="2000" dirty="0">
                <a:latin typeface="Arial" charset="0"/>
              </a:rPr>
              <a:t> data2 </a:t>
            </a:r>
            <a:r>
              <a:rPr lang="en-US" sz="2000" b="1" dirty="0">
                <a:solidFill>
                  <a:schemeClr val="bg2"/>
                </a:solidFill>
                <a:latin typeface="Arial" charset="0"/>
                <a:sym typeface="Symbol" pitchFamily="18" charset="2"/>
              </a:rPr>
              <a:t></a:t>
            </a:r>
            <a:r>
              <a:rPr lang="en-US" sz="2000" dirty="0">
                <a:latin typeface="Arial" charset="0"/>
              </a:rPr>
              <a:t> data3 </a:t>
            </a:r>
            <a:r>
              <a:rPr lang="en-US" sz="2000" b="1" dirty="0">
                <a:solidFill>
                  <a:schemeClr val="bg2"/>
                </a:solidFill>
                <a:latin typeface="Arial" charset="0"/>
                <a:sym typeface="Symbol" pitchFamily="18" charset="2"/>
              </a:rPr>
              <a:t></a:t>
            </a:r>
            <a:r>
              <a:rPr lang="en-US" sz="2000" dirty="0">
                <a:latin typeface="Arial" charset="0"/>
              </a:rPr>
              <a:t> ...</a:t>
            </a:r>
          </a:p>
          <a:p>
            <a:pPr marL="742950" lvl="1" indent="-285750">
              <a:spcBef>
                <a:spcPct val="20000"/>
              </a:spcBef>
              <a:buClr>
                <a:schemeClr val="hlink"/>
              </a:buClr>
              <a:buSzPct val="55000"/>
              <a:buFont typeface="Wingdings" pitchFamily="2" charset="2"/>
              <a:buChar char="n"/>
            </a:pPr>
            <a:r>
              <a:rPr lang="en-US" sz="2000" dirty="0">
                <a:latin typeface="Arial" charset="0"/>
              </a:rPr>
              <a:t>Missing data </a:t>
            </a:r>
            <a:r>
              <a:rPr lang="en-US" sz="2000" dirty="0" smtClean="0">
                <a:latin typeface="Arial" charset="0"/>
              </a:rPr>
              <a:t>reconstructed using parity.</a:t>
            </a:r>
            <a:endParaRPr lang="en-US" sz="2000" dirty="0">
              <a:latin typeface="Arial" charset="0"/>
            </a:endParaRPr>
          </a:p>
          <a:p>
            <a:pPr marL="742950" lvl="1" indent="-285750">
              <a:spcBef>
                <a:spcPct val="20000"/>
              </a:spcBef>
              <a:buClr>
                <a:schemeClr val="hlink"/>
              </a:buClr>
              <a:buSzPct val="55000"/>
              <a:buFont typeface="Wingdings" pitchFamily="2" charset="2"/>
              <a:buChar char="n"/>
            </a:pPr>
            <a:r>
              <a:rPr lang="en-US" sz="2000" dirty="0">
                <a:latin typeface="Arial" charset="0"/>
              </a:rPr>
              <a:t>Capable of high data rates, but </a:t>
            </a:r>
            <a:r>
              <a:rPr lang="en-US" sz="2000" dirty="0" smtClean="0">
                <a:latin typeface="Arial" charset="0"/>
              </a:rPr>
              <a:t>only</a:t>
            </a:r>
          </a:p>
          <a:p>
            <a:pPr lvl="1">
              <a:spcBef>
                <a:spcPts val="0"/>
              </a:spcBef>
              <a:buClr>
                <a:schemeClr val="hlink"/>
              </a:buClr>
              <a:buSzPct val="55000"/>
              <a:tabLst>
                <a:tab pos="804863" algn="l"/>
              </a:tabLst>
            </a:pPr>
            <a:r>
              <a:rPr lang="en-US" sz="2000" dirty="0">
                <a:latin typeface="Arial" charset="0"/>
              </a:rPr>
              <a:t>	</a:t>
            </a:r>
            <a:r>
              <a:rPr lang="en-US" sz="2000" dirty="0" smtClean="0">
                <a:latin typeface="Arial" charset="0"/>
              </a:rPr>
              <a:t>one </a:t>
            </a:r>
            <a:r>
              <a:rPr lang="en-US" sz="2000" dirty="0">
                <a:latin typeface="Arial" charset="0"/>
              </a:rPr>
              <a:t>I/O request at a time</a:t>
            </a:r>
          </a:p>
          <a:p>
            <a:pPr marL="742950" lvl="1" indent="-285750">
              <a:spcBef>
                <a:spcPct val="20000"/>
              </a:spcBef>
              <a:buClr>
                <a:schemeClr val="hlink"/>
              </a:buClr>
              <a:buSzPct val="55000"/>
              <a:buFont typeface="Wingdings" pitchFamily="2" charset="2"/>
              <a:buChar char="n"/>
            </a:pPr>
            <a:r>
              <a:rPr lang="en-US" sz="2000" dirty="0">
                <a:latin typeface="Arial" charset="0"/>
              </a:rPr>
              <a:t>Failure operates in reduced mode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8499">
                                            <p:txEl>
                                              <p:pRg st="0" end="0"/>
                                            </p:txEl>
                                          </p:spTgt>
                                        </p:tgtEl>
                                        <p:attrNameLst>
                                          <p:attrName>style.visibility</p:attrName>
                                        </p:attrNameLst>
                                      </p:cBhvr>
                                      <p:to>
                                        <p:strVal val="visible"/>
                                      </p:to>
                                    </p:set>
                                    <p:animEffect transition="in" filter="wipe(left)">
                                      <p:cBhvr>
                                        <p:cTn id="7" dur="500"/>
                                        <p:tgtEl>
                                          <p:spTgt spid="25384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38499">
                                            <p:txEl>
                                              <p:pRg st="1" end="1"/>
                                            </p:txEl>
                                          </p:spTgt>
                                        </p:tgtEl>
                                        <p:attrNameLst>
                                          <p:attrName>style.visibility</p:attrName>
                                        </p:attrNameLst>
                                      </p:cBhvr>
                                      <p:to>
                                        <p:strVal val="visible"/>
                                      </p:to>
                                    </p:set>
                                    <p:animEffect transition="in" filter="wipe(left)">
                                      <p:cBhvr>
                                        <p:cTn id="10" dur="500"/>
                                        <p:tgtEl>
                                          <p:spTgt spid="25384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38499">
                                            <p:txEl>
                                              <p:pRg st="2" end="2"/>
                                            </p:txEl>
                                          </p:spTgt>
                                        </p:tgtEl>
                                        <p:attrNameLst>
                                          <p:attrName>style.visibility</p:attrName>
                                        </p:attrNameLst>
                                      </p:cBhvr>
                                      <p:to>
                                        <p:strVal val="visible"/>
                                      </p:to>
                                    </p:set>
                                    <p:animEffect transition="in" filter="wipe(left)">
                                      <p:cBhvr>
                                        <p:cTn id="13" dur="500"/>
                                        <p:tgtEl>
                                          <p:spTgt spid="25384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38499">
                                            <p:txEl>
                                              <p:pRg st="3" end="3"/>
                                            </p:txEl>
                                          </p:spTgt>
                                        </p:tgtEl>
                                        <p:attrNameLst>
                                          <p:attrName>style.visibility</p:attrName>
                                        </p:attrNameLst>
                                      </p:cBhvr>
                                      <p:to>
                                        <p:strVal val="visible"/>
                                      </p:to>
                                    </p:set>
                                    <p:animEffect transition="in" filter="wipe(left)">
                                      <p:cBhvr>
                                        <p:cTn id="16" dur="500"/>
                                        <p:tgtEl>
                                          <p:spTgt spid="25384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38499">
                                            <p:txEl>
                                              <p:pRg st="4" end="4"/>
                                            </p:txEl>
                                          </p:spTgt>
                                        </p:tgtEl>
                                        <p:attrNameLst>
                                          <p:attrName>style.visibility</p:attrName>
                                        </p:attrNameLst>
                                      </p:cBhvr>
                                      <p:to>
                                        <p:strVal val="visible"/>
                                      </p:to>
                                    </p:set>
                                    <p:animEffect transition="in" filter="wipe(left)">
                                      <p:cBhvr>
                                        <p:cTn id="19" dur="500"/>
                                        <p:tgtEl>
                                          <p:spTgt spid="25384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38499">
                                            <p:txEl>
                                              <p:pRg st="5" end="5"/>
                                            </p:txEl>
                                          </p:spTgt>
                                        </p:tgtEl>
                                        <p:attrNameLst>
                                          <p:attrName>style.visibility</p:attrName>
                                        </p:attrNameLst>
                                      </p:cBhvr>
                                      <p:to>
                                        <p:strVal val="visible"/>
                                      </p:to>
                                    </p:set>
                                    <p:animEffect transition="in" filter="wipe(left)">
                                      <p:cBhvr>
                                        <p:cTn id="22" dur="500"/>
                                        <p:tgtEl>
                                          <p:spTgt spid="2538499">
                                            <p:txEl>
                                              <p:pRg st="5" end="5"/>
                                            </p:txEl>
                                          </p:spTgt>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2538500"/>
                                        </p:tgtEl>
                                        <p:attrNameLst>
                                          <p:attrName>style.visibility</p:attrName>
                                        </p:attrNameLst>
                                      </p:cBhvr>
                                      <p:to>
                                        <p:strVal val="visible"/>
                                      </p:to>
                                    </p:set>
                                    <p:animEffect transition="in" filter="dissolve">
                                      <p:cBhvr>
                                        <p:cTn id="26" dur="500"/>
                                        <p:tgtEl>
                                          <p:spTgt spid="2538500"/>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2538501"/>
                                        </p:tgtEl>
                                        <p:attrNameLst>
                                          <p:attrName>style.visibility</p:attrName>
                                        </p:attrNameLst>
                                      </p:cBhvr>
                                      <p:to>
                                        <p:strVal val="visible"/>
                                      </p:to>
                                    </p:set>
                                    <p:animEffect transition="in" filter="dissolve">
                                      <p:cBhvr>
                                        <p:cTn id="30" dur="500"/>
                                        <p:tgtEl>
                                          <p:spTgt spid="2538501"/>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538503">
                                            <p:txEl>
                                              <p:pRg st="0" end="0"/>
                                            </p:txEl>
                                          </p:spTgt>
                                        </p:tgtEl>
                                        <p:attrNameLst>
                                          <p:attrName>style.visibility</p:attrName>
                                        </p:attrNameLst>
                                      </p:cBhvr>
                                      <p:to>
                                        <p:strVal val="visible"/>
                                      </p:to>
                                    </p:set>
                                    <p:animEffect transition="in" filter="wipe(left)">
                                      <p:cBhvr>
                                        <p:cTn id="34" dur="500"/>
                                        <p:tgtEl>
                                          <p:spTgt spid="2538503">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38503">
                                            <p:txEl>
                                              <p:pRg st="1" end="1"/>
                                            </p:txEl>
                                          </p:spTgt>
                                        </p:tgtEl>
                                        <p:attrNameLst>
                                          <p:attrName>style.visibility</p:attrName>
                                        </p:attrNameLst>
                                      </p:cBhvr>
                                      <p:to>
                                        <p:strVal val="visible"/>
                                      </p:to>
                                    </p:set>
                                    <p:animEffect transition="in" filter="wipe(left)">
                                      <p:cBhvr>
                                        <p:cTn id="37" dur="500"/>
                                        <p:tgtEl>
                                          <p:spTgt spid="2538503">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38503">
                                            <p:txEl>
                                              <p:pRg st="2" end="2"/>
                                            </p:txEl>
                                          </p:spTgt>
                                        </p:tgtEl>
                                        <p:attrNameLst>
                                          <p:attrName>style.visibility</p:attrName>
                                        </p:attrNameLst>
                                      </p:cBhvr>
                                      <p:to>
                                        <p:strVal val="visible"/>
                                      </p:to>
                                    </p:set>
                                    <p:animEffect transition="in" filter="wipe(left)">
                                      <p:cBhvr>
                                        <p:cTn id="40" dur="500"/>
                                        <p:tgtEl>
                                          <p:spTgt spid="2538503">
                                            <p:txEl>
                                              <p:pRg st="2" end="2"/>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38503">
                                            <p:txEl>
                                              <p:pRg st="3" end="3"/>
                                            </p:txEl>
                                          </p:spTgt>
                                        </p:tgtEl>
                                        <p:attrNameLst>
                                          <p:attrName>style.visibility</p:attrName>
                                        </p:attrNameLst>
                                      </p:cBhvr>
                                      <p:to>
                                        <p:strVal val="visible"/>
                                      </p:to>
                                    </p:set>
                                    <p:animEffect transition="in" filter="wipe(left)">
                                      <p:cBhvr>
                                        <p:cTn id="43" dur="500"/>
                                        <p:tgtEl>
                                          <p:spTgt spid="2538503">
                                            <p:txEl>
                                              <p:pRg st="3" end="3"/>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38503">
                                            <p:txEl>
                                              <p:pRg st="4" end="4"/>
                                            </p:txEl>
                                          </p:spTgt>
                                        </p:tgtEl>
                                        <p:attrNameLst>
                                          <p:attrName>style.visibility</p:attrName>
                                        </p:attrNameLst>
                                      </p:cBhvr>
                                      <p:to>
                                        <p:strVal val="visible"/>
                                      </p:to>
                                    </p:set>
                                    <p:animEffect transition="in" filter="wipe(left)">
                                      <p:cBhvr>
                                        <p:cTn id="46" dur="500"/>
                                        <p:tgtEl>
                                          <p:spTgt spid="2538503">
                                            <p:txEl>
                                              <p:pRg st="4" end="4"/>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538503">
                                            <p:txEl>
                                              <p:pRg st="5" end="5"/>
                                            </p:txEl>
                                          </p:spTgt>
                                        </p:tgtEl>
                                        <p:attrNameLst>
                                          <p:attrName>style.visibility</p:attrName>
                                        </p:attrNameLst>
                                      </p:cBhvr>
                                      <p:to>
                                        <p:strVal val="visible"/>
                                      </p:to>
                                    </p:set>
                                    <p:animEffect transition="in" filter="wipe(left)">
                                      <p:cBhvr>
                                        <p:cTn id="49" dur="500"/>
                                        <p:tgtEl>
                                          <p:spTgt spid="2538503">
                                            <p:txEl>
                                              <p:pRg st="5" end="5"/>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538503">
                                            <p:txEl>
                                              <p:pRg st="6" end="6"/>
                                            </p:txEl>
                                          </p:spTgt>
                                        </p:tgtEl>
                                        <p:attrNameLst>
                                          <p:attrName>style.visibility</p:attrName>
                                        </p:attrNameLst>
                                      </p:cBhvr>
                                      <p:to>
                                        <p:strVal val="visible"/>
                                      </p:to>
                                    </p:set>
                                    <p:animEffect transition="in" filter="wipe(left)">
                                      <p:cBhvr>
                                        <p:cTn id="52" dur="500"/>
                                        <p:tgtEl>
                                          <p:spTgt spid="25385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8499" grpId="0" build="p" autoUpdateAnimBg="0" advAuto="0"/>
      <p:bldP spid="2538503"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BYU CS 345</a:t>
            </a:r>
            <a:endParaRPr lang="en-US"/>
          </a:p>
        </p:txBody>
      </p:sp>
      <p:sp>
        <p:nvSpPr>
          <p:cNvPr id="9" name="Footer Placeholder 4"/>
          <p:cNvSpPr>
            <a:spLocks noGrp="1"/>
          </p:cNvSpPr>
          <p:nvPr>
            <p:ph type="ftr" sz="quarter" idx="11"/>
          </p:nvPr>
        </p:nvSpPr>
        <p:spPr/>
        <p:txBody>
          <a:bodyPr/>
          <a:lstStyle/>
          <a:p>
            <a:r>
              <a:rPr lang="en-US"/>
              <a:t>Disc Scheduling</a:t>
            </a:r>
          </a:p>
        </p:txBody>
      </p:sp>
      <p:sp>
        <p:nvSpPr>
          <p:cNvPr id="10" name="Slide Number Placeholder 5"/>
          <p:cNvSpPr>
            <a:spLocks noGrp="1"/>
          </p:cNvSpPr>
          <p:nvPr>
            <p:ph type="sldNum" sz="quarter" idx="12"/>
          </p:nvPr>
        </p:nvSpPr>
        <p:spPr/>
        <p:txBody>
          <a:bodyPr/>
          <a:lstStyle/>
          <a:p>
            <a:fld id="{624BF2C8-6A32-409B-8A80-208B0D92B1B5}" type="slidenum">
              <a:rPr lang="en-US"/>
              <a:pPr/>
              <a:t>34</a:t>
            </a:fld>
            <a:endParaRPr lang="en-US"/>
          </a:p>
        </p:txBody>
      </p:sp>
      <p:sp>
        <p:nvSpPr>
          <p:cNvPr id="2540546" name="Rectangle 2"/>
          <p:cNvSpPr>
            <a:spLocks noGrp="1" noChangeArrowheads="1"/>
          </p:cNvSpPr>
          <p:nvPr>
            <p:ph type="title"/>
          </p:nvPr>
        </p:nvSpPr>
        <p:spPr>
          <a:xfrm>
            <a:off x="1179513" y="311150"/>
            <a:ext cx="4560887" cy="712788"/>
          </a:xfrm>
        </p:spPr>
        <p:txBody>
          <a:bodyPr/>
          <a:lstStyle/>
          <a:p>
            <a:r>
              <a:rPr lang="en-US"/>
              <a:t>RAID </a:t>
            </a:r>
            <a:r>
              <a:rPr lang="en-US" sz="2000"/>
              <a:t>(continued…)</a:t>
            </a:r>
          </a:p>
        </p:txBody>
      </p:sp>
      <p:sp>
        <p:nvSpPr>
          <p:cNvPr id="2540547" name="Rectangle 3"/>
          <p:cNvSpPr>
            <a:spLocks noGrp="1" noChangeArrowheads="1"/>
          </p:cNvSpPr>
          <p:nvPr>
            <p:ph type="body" idx="1"/>
          </p:nvPr>
        </p:nvSpPr>
        <p:spPr>
          <a:xfrm>
            <a:off x="381000" y="1523950"/>
            <a:ext cx="6198704" cy="2198687"/>
          </a:xfrm>
        </p:spPr>
        <p:txBody>
          <a:bodyPr/>
          <a:lstStyle/>
          <a:p>
            <a:r>
              <a:rPr lang="en-US" sz="2400" dirty="0"/>
              <a:t>RAID </a:t>
            </a:r>
            <a:r>
              <a:rPr lang="en-US" sz="2400" dirty="0" smtClean="0"/>
              <a:t>4: Independent</a:t>
            </a:r>
            <a:r>
              <a:rPr lang="en-US" sz="2400" dirty="0" smtClean="0"/>
              <a:t> Access</a:t>
            </a:r>
            <a:endParaRPr lang="en-US" sz="2400" dirty="0"/>
          </a:p>
          <a:p>
            <a:pPr lvl="1"/>
            <a:r>
              <a:rPr lang="en-US" sz="2000" dirty="0"/>
              <a:t>Parity strip handled on a block basis</a:t>
            </a:r>
          </a:p>
          <a:p>
            <a:pPr lvl="2"/>
            <a:r>
              <a:rPr lang="en-US" sz="2000" dirty="0"/>
              <a:t>Parity strip must be updated on each write</a:t>
            </a:r>
          </a:p>
          <a:p>
            <a:pPr lvl="2">
              <a:spcBef>
                <a:spcPct val="0"/>
              </a:spcBef>
            </a:pPr>
            <a:r>
              <a:rPr lang="en-US" sz="2000" dirty="0"/>
              <a:t>Parity disk tends to be a bottleneck</a:t>
            </a:r>
          </a:p>
        </p:txBody>
      </p:sp>
      <p:graphicFrame>
        <p:nvGraphicFramePr>
          <p:cNvPr id="2540548" name="Object 4"/>
          <p:cNvGraphicFramePr>
            <a:graphicFrameLocks noChangeAspect="1"/>
          </p:cNvGraphicFramePr>
          <p:nvPr>
            <p:extLst>
              <p:ext uri="{D42A27DB-BD31-4B8C-83A1-F6EECF244321}">
                <p14:modId xmlns:p14="http://schemas.microsoft.com/office/powerpoint/2010/main" val="1227546406"/>
              </p:ext>
            </p:extLst>
          </p:nvPr>
        </p:nvGraphicFramePr>
        <p:xfrm>
          <a:off x="4660900" y="3057650"/>
          <a:ext cx="4216400" cy="1308100"/>
        </p:xfrm>
        <a:graphic>
          <a:graphicData uri="http://schemas.openxmlformats.org/presentationml/2006/ole">
            <mc:AlternateContent xmlns:mc="http://schemas.openxmlformats.org/markup-compatibility/2006">
              <mc:Choice xmlns:v="urn:schemas-microsoft-com:vml" Requires="v">
                <p:oleObj spid="_x0000_s2540566" name="Photo Editor Photo" r:id="rId4" imgW="7895238" imgH="2448267" progId="MSPhotoEd.3">
                  <p:embed/>
                </p:oleObj>
              </mc:Choice>
              <mc:Fallback>
                <p:oleObj name="Photo Editor Photo" r:id="rId4" imgW="7895238" imgH="2448267"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900" y="3057650"/>
                        <a:ext cx="42164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40549" name="Object 5"/>
          <p:cNvGraphicFramePr>
            <a:graphicFrameLocks noChangeAspect="1"/>
          </p:cNvGraphicFramePr>
          <p:nvPr>
            <p:extLst>
              <p:ext uri="{D42A27DB-BD31-4B8C-83A1-F6EECF244321}">
                <p14:modId xmlns:p14="http://schemas.microsoft.com/office/powerpoint/2010/main" val="1995563068"/>
              </p:ext>
            </p:extLst>
          </p:nvPr>
        </p:nvGraphicFramePr>
        <p:xfrm>
          <a:off x="4710113" y="4838629"/>
          <a:ext cx="4162425" cy="1562100"/>
        </p:xfrm>
        <a:graphic>
          <a:graphicData uri="http://schemas.openxmlformats.org/presentationml/2006/ole">
            <mc:AlternateContent xmlns:mc="http://schemas.openxmlformats.org/markup-compatibility/2006">
              <mc:Choice xmlns:v="urn:schemas-microsoft-com:vml" Requires="v">
                <p:oleObj spid="_x0000_s2540567" name="Photo Editor Photo" r:id="rId6" imgW="7744906" imgH="2905531" progId="MSPhotoEd.3">
                  <p:embed/>
                </p:oleObj>
              </mc:Choice>
              <mc:Fallback>
                <p:oleObj name="Photo Editor Photo" r:id="rId6" imgW="7744906" imgH="2905531" progId="MSPhotoEd.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0113" y="4838629"/>
                        <a:ext cx="41624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40550" name="Rectangle 6"/>
          <p:cNvSpPr>
            <a:spLocks noChangeArrowheads="1"/>
          </p:cNvSpPr>
          <p:nvPr/>
        </p:nvSpPr>
        <p:spPr bwMode="auto">
          <a:xfrm>
            <a:off x="381000" y="4270801"/>
            <a:ext cx="51911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rgbClr val="0000FF"/>
              </a:buClr>
              <a:buSzPct val="100000"/>
              <a:buFont typeface="Wingdings" panose="05000000000000000000" pitchFamily="2" charset="2"/>
              <a:buChar char="§"/>
            </a:pPr>
            <a:r>
              <a:rPr lang="en-US" dirty="0">
                <a:solidFill>
                  <a:schemeClr val="bg2"/>
                </a:solidFill>
                <a:latin typeface="+mn-lt"/>
              </a:rPr>
              <a:t>RAID </a:t>
            </a:r>
            <a:r>
              <a:rPr lang="en-US" dirty="0" smtClean="0">
                <a:solidFill>
                  <a:schemeClr val="bg2"/>
                </a:solidFill>
                <a:latin typeface="+mn-lt"/>
              </a:rPr>
              <a:t>5: Independent Access</a:t>
            </a:r>
            <a:endParaRPr lang="en-US" dirty="0">
              <a:solidFill>
                <a:schemeClr val="bg2"/>
              </a:solidFill>
              <a:latin typeface="+mn-lt"/>
            </a:endParaRPr>
          </a:p>
          <a:p>
            <a:pPr marL="746125" lvl="1" indent="-288925"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Like RAID 4, but distributes</a:t>
            </a:r>
          </a:p>
          <a:p>
            <a:pPr marL="742950" lvl="1" indent="-285750" eaLnBrk="0" hangingPunct="0">
              <a:buClr>
                <a:schemeClr val="accent2"/>
              </a:buClr>
              <a:buFont typeface="Wingdings" pitchFamily="2" charset="2"/>
              <a:buNone/>
            </a:pPr>
            <a:r>
              <a:rPr lang="en-US" sz="2000" dirty="0">
                <a:solidFill>
                  <a:schemeClr val="bg2"/>
                </a:solidFill>
                <a:latin typeface="+mn-lt"/>
              </a:rPr>
              <a:t>	parity strips across all disks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0547">
                                            <p:txEl>
                                              <p:pRg st="0" end="0"/>
                                            </p:txEl>
                                          </p:spTgt>
                                        </p:tgtEl>
                                        <p:attrNameLst>
                                          <p:attrName>style.visibility</p:attrName>
                                        </p:attrNameLst>
                                      </p:cBhvr>
                                      <p:to>
                                        <p:strVal val="visible"/>
                                      </p:to>
                                    </p:set>
                                    <p:animEffect transition="in" filter="wipe(left)">
                                      <p:cBhvr>
                                        <p:cTn id="7" dur="500"/>
                                        <p:tgtEl>
                                          <p:spTgt spid="2540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40547">
                                            <p:txEl>
                                              <p:pRg st="1" end="1"/>
                                            </p:txEl>
                                          </p:spTgt>
                                        </p:tgtEl>
                                        <p:attrNameLst>
                                          <p:attrName>style.visibility</p:attrName>
                                        </p:attrNameLst>
                                      </p:cBhvr>
                                      <p:to>
                                        <p:strVal val="visible"/>
                                      </p:to>
                                    </p:set>
                                    <p:animEffect transition="in" filter="wipe(left)">
                                      <p:cBhvr>
                                        <p:cTn id="10" dur="500"/>
                                        <p:tgtEl>
                                          <p:spTgt spid="25405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40547">
                                            <p:txEl>
                                              <p:pRg st="2" end="2"/>
                                            </p:txEl>
                                          </p:spTgt>
                                        </p:tgtEl>
                                        <p:attrNameLst>
                                          <p:attrName>style.visibility</p:attrName>
                                        </p:attrNameLst>
                                      </p:cBhvr>
                                      <p:to>
                                        <p:strVal val="visible"/>
                                      </p:to>
                                    </p:set>
                                    <p:animEffect transition="in" filter="wipe(left)">
                                      <p:cBhvr>
                                        <p:cTn id="13" dur="500"/>
                                        <p:tgtEl>
                                          <p:spTgt spid="25405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40547">
                                            <p:txEl>
                                              <p:pRg st="3" end="3"/>
                                            </p:txEl>
                                          </p:spTgt>
                                        </p:tgtEl>
                                        <p:attrNameLst>
                                          <p:attrName>style.visibility</p:attrName>
                                        </p:attrNameLst>
                                      </p:cBhvr>
                                      <p:to>
                                        <p:strVal val="visible"/>
                                      </p:to>
                                    </p:set>
                                    <p:animEffect transition="in" filter="wipe(left)">
                                      <p:cBhvr>
                                        <p:cTn id="16" dur="500"/>
                                        <p:tgtEl>
                                          <p:spTgt spid="2540547">
                                            <p:txEl>
                                              <p:pRg st="3" end="3"/>
                                            </p:txEl>
                                          </p:spTgt>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540548"/>
                                        </p:tgtEl>
                                        <p:attrNameLst>
                                          <p:attrName>style.visibility</p:attrName>
                                        </p:attrNameLst>
                                      </p:cBhvr>
                                      <p:to>
                                        <p:strVal val="visible"/>
                                      </p:to>
                                    </p:set>
                                    <p:animEffect transition="in" filter="dissolve">
                                      <p:cBhvr>
                                        <p:cTn id="20" dur="500"/>
                                        <p:tgtEl>
                                          <p:spTgt spid="25405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40550">
                                            <p:txEl>
                                              <p:pRg st="0" end="0"/>
                                            </p:txEl>
                                          </p:spTgt>
                                        </p:tgtEl>
                                        <p:attrNameLst>
                                          <p:attrName>style.visibility</p:attrName>
                                        </p:attrNameLst>
                                      </p:cBhvr>
                                      <p:to>
                                        <p:strVal val="visible"/>
                                      </p:to>
                                    </p:set>
                                    <p:animEffect transition="in" filter="wipe(left)">
                                      <p:cBhvr>
                                        <p:cTn id="25" dur="500"/>
                                        <p:tgtEl>
                                          <p:spTgt spid="2540550">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40550">
                                            <p:txEl>
                                              <p:pRg st="1" end="1"/>
                                            </p:txEl>
                                          </p:spTgt>
                                        </p:tgtEl>
                                        <p:attrNameLst>
                                          <p:attrName>style.visibility</p:attrName>
                                        </p:attrNameLst>
                                      </p:cBhvr>
                                      <p:to>
                                        <p:strVal val="visible"/>
                                      </p:to>
                                    </p:set>
                                    <p:animEffect transition="in" filter="wipe(left)">
                                      <p:cBhvr>
                                        <p:cTn id="28" dur="500"/>
                                        <p:tgtEl>
                                          <p:spTgt spid="2540550">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40550">
                                            <p:txEl>
                                              <p:pRg st="2" end="2"/>
                                            </p:txEl>
                                          </p:spTgt>
                                        </p:tgtEl>
                                        <p:attrNameLst>
                                          <p:attrName>style.visibility</p:attrName>
                                        </p:attrNameLst>
                                      </p:cBhvr>
                                      <p:to>
                                        <p:strVal val="visible"/>
                                      </p:to>
                                    </p:set>
                                    <p:animEffect transition="in" filter="wipe(left)">
                                      <p:cBhvr>
                                        <p:cTn id="31" dur="500"/>
                                        <p:tgtEl>
                                          <p:spTgt spid="2540550">
                                            <p:txEl>
                                              <p:pRg st="2" end="2"/>
                                            </p:txEl>
                                          </p:spTgt>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2540549"/>
                                        </p:tgtEl>
                                        <p:attrNameLst>
                                          <p:attrName>style.visibility</p:attrName>
                                        </p:attrNameLst>
                                      </p:cBhvr>
                                      <p:to>
                                        <p:strVal val="visible"/>
                                      </p:to>
                                    </p:set>
                                    <p:animEffect transition="in" filter="dissolve">
                                      <p:cBhvr>
                                        <p:cTn id="35" dur="500"/>
                                        <p:tgtEl>
                                          <p:spTgt spid="254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547" grpId="0" build="p" autoUpdateAnimBg="0"/>
      <p:bldP spid="254055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Disc Scheduling</a:t>
            </a:r>
          </a:p>
        </p:txBody>
      </p:sp>
      <p:sp>
        <p:nvSpPr>
          <p:cNvPr id="7" name="Slide Number Placeholder 5"/>
          <p:cNvSpPr>
            <a:spLocks noGrp="1"/>
          </p:cNvSpPr>
          <p:nvPr>
            <p:ph type="sldNum" sz="quarter" idx="12"/>
          </p:nvPr>
        </p:nvSpPr>
        <p:spPr/>
        <p:txBody>
          <a:bodyPr/>
          <a:lstStyle/>
          <a:p>
            <a:fld id="{05ACF9FE-D034-4DF1-A9EC-3B69127BAEE4}" type="slidenum">
              <a:rPr lang="en-US"/>
              <a:pPr/>
              <a:t>35</a:t>
            </a:fld>
            <a:endParaRPr lang="en-US"/>
          </a:p>
        </p:txBody>
      </p:sp>
      <p:sp>
        <p:nvSpPr>
          <p:cNvPr id="2542594" name="Rectangle 2"/>
          <p:cNvSpPr>
            <a:spLocks noGrp="1" noChangeArrowheads="1"/>
          </p:cNvSpPr>
          <p:nvPr>
            <p:ph type="title"/>
          </p:nvPr>
        </p:nvSpPr>
        <p:spPr>
          <a:xfrm>
            <a:off x="1179513" y="311150"/>
            <a:ext cx="4560887" cy="712788"/>
          </a:xfrm>
        </p:spPr>
        <p:txBody>
          <a:bodyPr/>
          <a:lstStyle/>
          <a:p>
            <a:r>
              <a:rPr lang="en-US"/>
              <a:t>RAID </a:t>
            </a:r>
            <a:r>
              <a:rPr lang="en-US" sz="2000"/>
              <a:t>(continued…)</a:t>
            </a:r>
          </a:p>
        </p:txBody>
      </p:sp>
      <p:graphicFrame>
        <p:nvGraphicFramePr>
          <p:cNvPr id="2542595" name="Object 3"/>
          <p:cNvGraphicFramePr>
            <a:graphicFrameLocks noChangeAspect="1"/>
          </p:cNvGraphicFramePr>
          <p:nvPr/>
        </p:nvGraphicFramePr>
        <p:xfrm>
          <a:off x="750888" y="3865563"/>
          <a:ext cx="7573962" cy="1976437"/>
        </p:xfrm>
        <a:graphic>
          <a:graphicData uri="http://schemas.openxmlformats.org/presentationml/2006/ole">
            <mc:AlternateContent xmlns:mc="http://schemas.openxmlformats.org/markup-compatibility/2006">
              <mc:Choice xmlns:v="urn:schemas-microsoft-com:vml" Requires="v">
                <p:oleObj spid="_x0000_s2542604" name="Photo Editor Photo" r:id="rId4" imgW="9380952" imgH="2448267" progId="MSPhotoEd.3">
                  <p:embed/>
                </p:oleObj>
              </mc:Choice>
              <mc:Fallback>
                <p:oleObj name="Photo Editor Photo" r:id="rId4" imgW="9380952" imgH="2448267"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888" y="3865563"/>
                        <a:ext cx="7573962" cy="197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42596" name="Rectangle 4"/>
          <p:cNvSpPr>
            <a:spLocks noChangeArrowheads="1"/>
          </p:cNvSpPr>
          <p:nvPr/>
        </p:nvSpPr>
        <p:spPr bwMode="auto">
          <a:xfrm>
            <a:off x="455613" y="1524000"/>
            <a:ext cx="8372475" cy="164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57200" indent="-457200" eaLnBrk="0" hangingPunct="0">
              <a:spcBef>
                <a:spcPct val="20000"/>
              </a:spcBef>
              <a:buClr>
                <a:srgbClr val="0000FF"/>
              </a:buClr>
              <a:buSzPct val="100000"/>
              <a:buFont typeface="Wingdings" panose="05000000000000000000" pitchFamily="2" charset="2"/>
              <a:buChar char="§"/>
            </a:pPr>
            <a:r>
              <a:rPr lang="en-US" dirty="0">
                <a:solidFill>
                  <a:schemeClr val="bg2"/>
                </a:solidFill>
                <a:latin typeface="+mn-lt"/>
              </a:rPr>
              <a:t>RAID </a:t>
            </a:r>
            <a:r>
              <a:rPr lang="en-US" dirty="0" smtClean="0">
                <a:solidFill>
                  <a:schemeClr val="bg2"/>
                </a:solidFill>
                <a:latin typeface="+mn-lt"/>
              </a:rPr>
              <a:t>6: Independent Access w/Error Correction</a:t>
            </a:r>
            <a:endParaRPr lang="en-US" dirty="0">
              <a:solidFill>
                <a:schemeClr val="bg2"/>
              </a:solidFill>
              <a:latin typeface="+mn-lt"/>
            </a:endParaRPr>
          </a:p>
          <a:p>
            <a:pPr marL="800100" lvl="1" indent="-342900"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Use two different data check methods</a:t>
            </a:r>
          </a:p>
          <a:p>
            <a:pPr marL="800100" lvl="1" indent="-342900"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Can handle a double-disk failure</a:t>
            </a:r>
          </a:p>
          <a:p>
            <a:pPr marL="800100" lvl="1" indent="-342900" eaLnBrk="0" hangingPunct="0">
              <a:spcBef>
                <a:spcPct val="20000"/>
              </a:spcBef>
              <a:buClr>
                <a:srgbClr val="FF0000"/>
              </a:buClr>
              <a:buFont typeface="Wingdings" panose="05000000000000000000" pitchFamily="2" charset="2"/>
              <a:buChar char="§"/>
            </a:pPr>
            <a:r>
              <a:rPr lang="en-US" sz="2000" dirty="0">
                <a:solidFill>
                  <a:schemeClr val="bg2"/>
                </a:solidFill>
                <a:latin typeface="+mn-lt"/>
              </a:rPr>
              <a:t>Extremely high data availability w/substantial write penalty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2596">
                                            <p:txEl>
                                              <p:pRg st="0" end="0"/>
                                            </p:txEl>
                                          </p:spTgt>
                                        </p:tgtEl>
                                        <p:attrNameLst>
                                          <p:attrName>style.visibility</p:attrName>
                                        </p:attrNameLst>
                                      </p:cBhvr>
                                      <p:to>
                                        <p:strVal val="visible"/>
                                      </p:to>
                                    </p:set>
                                    <p:animEffect transition="in" filter="wipe(left)">
                                      <p:cBhvr>
                                        <p:cTn id="7" dur="500"/>
                                        <p:tgtEl>
                                          <p:spTgt spid="254259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42596">
                                            <p:txEl>
                                              <p:pRg st="1" end="1"/>
                                            </p:txEl>
                                          </p:spTgt>
                                        </p:tgtEl>
                                        <p:attrNameLst>
                                          <p:attrName>style.visibility</p:attrName>
                                        </p:attrNameLst>
                                      </p:cBhvr>
                                      <p:to>
                                        <p:strVal val="visible"/>
                                      </p:to>
                                    </p:set>
                                    <p:animEffect transition="in" filter="wipe(left)">
                                      <p:cBhvr>
                                        <p:cTn id="10" dur="500"/>
                                        <p:tgtEl>
                                          <p:spTgt spid="254259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42596">
                                            <p:txEl>
                                              <p:pRg st="2" end="2"/>
                                            </p:txEl>
                                          </p:spTgt>
                                        </p:tgtEl>
                                        <p:attrNameLst>
                                          <p:attrName>style.visibility</p:attrName>
                                        </p:attrNameLst>
                                      </p:cBhvr>
                                      <p:to>
                                        <p:strVal val="visible"/>
                                      </p:to>
                                    </p:set>
                                    <p:animEffect transition="in" filter="wipe(left)">
                                      <p:cBhvr>
                                        <p:cTn id="13" dur="500"/>
                                        <p:tgtEl>
                                          <p:spTgt spid="254259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42596">
                                            <p:txEl>
                                              <p:pRg st="3" end="3"/>
                                            </p:txEl>
                                          </p:spTgt>
                                        </p:tgtEl>
                                        <p:attrNameLst>
                                          <p:attrName>style.visibility</p:attrName>
                                        </p:attrNameLst>
                                      </p:cBhvr>
                                      <p:to>
                                        <p:strVal val="visible"/>
                                      </p:to>
                                    </p:set>
                                    <p:animEffect transition="in" filter="wipe(left)">
                                      <p:cBhvr>
                                        <p:cTn id="16" dur="500"/>
                                        <p:tgtEl>
                                          <p:spTgt spid="2542596">
                                            <p:txEl>
                                              <p:pRg st="3" end="3"/>
                                            </p:txEl>
                                          </p:spTgt>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542595"/>
                                        </p:tgtEl>
                                        <p:attrNameLst>
                                          <p:attrName>style.visibility</p:attrName>
                                        </p:attrNameLst>
                                      </p:cBhvr>
                                      <p:to>
                                        <p:strVal val="visible"/>
                                      </p:to>
                                    </p:set>
                                    <p:animEffect transition="in" filter="dissolve">
                                      <p:cBhvr>
                                        <p:cTn id="20" dur="500"/>
                                        <p:tgtEl>
                                          <p:spTgt spid="254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2596"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a:spLocks noGrp="1"/>
          </p:cNvSpPr>
          <p:nvPr>
            <p:ph type="dt" sz="half" idx="10"/>
          </p:nvPr>
        </p:nvSpPr>
        <p:spPr/>
        <p:txBody>
          <a:bodyPr/>
          <a:lstStyle/>
          <a:p>
            <a:r>
              <a:rPr lang="en-US" smtClean="0"/>
              <a:t>BYU CS 345</a:t>
            </a:r>
            <a:endParaRPr lang="en-US"/>
          </a:p>
        </p:txBody>
      </p:sp>
      <p:sp>
        <p:nvSpPr>
          <p:cNvPr id="72" name="Footer Placeholder 4"/>
          <p:cNvSpPr>
            <a:spLocks noGrp="1"/>
          </p:cNvSpPr>
          <p:nvPr>
            <p:ph type="ftr" sz="quarter" idx="11"/>
          </p:nvPr>
        </p:nvSpPr>
        <p:spPr/>
        <p:txBody>
          <a:bodyPr/>
          <a:lstStyle/>
          <a:p>
            <a:r>
              <a:rPr lang="en-US"/>
              <a:t>Disc Scheduling</a:t>
            </a:r>
          </a:p>
        </p:txBody>
      </p:sp>
      <p:sp>
        <p:nvSpPr>
          <p:cNvPr id="73" name="Slide Number Placeholder 5"/>
          <p:cNvSpPr>
            <a:spLocks noGrp="1"/>
          </p:cNvSpPr>
          <p:nvPr>
            <p:ph type="sldNum" sz="quarter" idx="12"/>
          </p:nvPr>
        </p:nvSpPr>
        <p:spPr/>
        <p:txBody>
          <a:bodyPr/>
          <a:lstStyle/>
          <a:p>
            <a:fld id="{DE9500A3-9C8E-4DE6-AB5D-D15E40E8EEC2}" type="slidenum">
              <a:rPr lang="en-US"/>
              <a:pPr/>
              <a:t>36</a:t>
            </a:fld>
            <a:endParaRPr lang="en-US"/>
          </a:p>
        </p:txBody>
      </p:sp>
      <p:sp>
        <p:nvSpPr>
          <p:cNvPr id="2544642" name="Rectangle 2"/>
          <p:cNvSpPr>
            <a:spLocks noGrp="1" noChangeArrowheads="1"/>
          </p:cNvSpPr>
          <p:nvPr>
            <p:ph type="title"/>
          </p:nvPr>
        </p:nvSpPr>
        <p:spPr>
          <a:xfrm>
            <a:off x="1150938" y="212725"/>
            <a:ext cx="7793037" cy="866775"/>
          </a:xfrm>
        </p:spPr>
        <p:txBody>
          <a:bodyPr/>
          <a:lstStyle/>
          <a:p>
            <a:r>
              <a:rPr lang="en-US"/>
              <a:t>RAID Level Summary</a:t>
            </a:r>
          </a:p>
        </p:txBody>
      </p:sp>
      <p:sp>
        <p:nvSpPr>
          <p:cNvPr id="2544643" name="Rectangle 3"/>
          <p:cNvSpPr>
            <a:spLocks noChangeArrowheads="1"/>
          </p:cNvSpPr>
          <p:nvPr/>
        </p:nvSpPr>
        <p:spPr bwMode="auto">
          <a:xfrm>
            <a:off x="6688138" y="5843588"/>
            <a:ext cx="215265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sz="1200" b="1">
              <a:latin typeface="Times New Roman" pitchFamily="18" charset="0"/>
            </a:endParaRPr>
          </a:p>
        </p:txBody>
      </p:sp>
      <p:grpSp>
        <p:nvGrpSpPr>
          <p:cNvPr id="2544644" name="Group 4"/>
          <p:cNvGrpSpPr>
            <a:grpSpLocks/>
          </p:cNvGrpSpPr>
          <p:nvPr/>
        </p:nvGrpSpPr>
        <p:grpSpPr bwMode="auto">
          <a:xfrm>
            <a:off x="1497013" y="5843588"/>
            <a:ext cx="5191125" cy="614362"/>
            <a:chOff x="943" y="3513"/>
            <a:chExt cx="3270" cy="387"/>
          </a:xfrm>
        </p:grpSpPr>
        <p:sp>
          <p:nvSpPr>
            <p:cNvPr id="2544645" name="Rectangle 5"/>
            <p:cNvSpPr>
              <a:spLocks noChangeArrowheads="1"/>
            </p:cNvSpPr>
            <p:nvPr/>
          </p:nvSpPr>
          <p:spPr bwMode="auto">
            <a:xfrm>
              <a:off x="3247" y="3513"/>
              <a:ext cx="96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Fair/poor</a:t>
              </a:r>
            </a:p>
          </p:txBody>
        </p:sp>
        <p:sp>
          <p:nvSpPr>
            <p:cNvPr id="2544646" name="Rectangle 6"/>
            <p:cNvSpPr>
              <a:spLocks noChangeArrowheads="1"/>
            </p:cNvSpPr>
            <p:nvPr/>
          </p:nvSpPr>
          <p:spPr bwMode="auto">
            <a:xfrm>
              <a:off x="2399" y="3513"/>
              <a:ext cx="84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Excellent/poor</a:t>
              </a:r>
            </a:p>
          </p:txBody>
        </p:sp>
        <p:sp>
          <p:nvSpPr>
            <p:cNvPr id="2544647" name="Rectangle 7"/>
            <p:cNvSpPr>
              <a:spLocks noChangeArrowheads="1"/>
            </p:cNvSpPr>
            <p:nvPr/>
          </p:nvSpPr>
          <p:spPr bwMode="auto">
            <a:xfrm>
              <a:off x="1164" y="3513"/>
              <a:ext cx="12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Block-interleaved dual distributed parity</a:t>
              </a:r>
            </a:p>
          </p:txBody>
        </p:sp>
        <p:sp>
          <p:nvSpPr>
            <p:cNvPr id="2544648" name="Rectangle 8"/>
            <p:cNvSpPr>
              <a:spLocks noChangeArrowheads="1"/>
            </p:cNvSpPr>
            <p:nvPr/>
          </p:nvSpPr>
          <p:spPr bwMode="auto">
            <a:xfrm>
              <a:off x="943" y="3513"/>
              <a:ext cx="2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6</a:t>
              </a:r>
            </a:p>
          </p:txBody>
        </p:sp>
      </p:grpSp>
      <p:grpSp>
        <p:nvGrpSpPr>
          <p:cNvPr id="2544649" name="Group 9"/>
          <p:cNvGrpSpPr>
            <a:grpSpLocks/>
          </p:cNvGrpSpPr>
          <p:nvPr/>
        </p:nvGrpSpPr>
        <p:grpSpPr bwMode="auto">
          <a:xfrm>
            <a:off x="1497013" y="5229225"/>
            <a:ext cx="7343775" cy="614363"/>
            <a:chOff x="943" y="3126"/>
            <a:chExt cx="4626" cy="387"/>
          </a:xfrm>
        </p:grpSpPr>
        <p:sp>
          <p:nvSpPr>
            <p:cNvPr id="2544650" name="Rectangle 10"/>
            <p:cNvSpPr>
              <a:spLocks noChangeArrowheads="1"/>
            </p:cNvSpPr>
            <p:nvPr/>
          </p:nvSpPr>
          <p:spPr bwMode="auto">
            <a:xfrm>
              <a:off x="4213" y="3126"/>
              <a:ext cx="135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Times New Roman" pitchFamily="18" charset="0"/>
                </a:rPr>
                <a:t>Applications requiring extremely high availability</a:t>
              </a:r>
            </a:p>
          </p:txBody>
        </p:sp>
        <p:sp>
          <p:nvSpPr>
            <p:cNvPr id="2544651" name="Rectangle 11"/>
            <p:cNvSpPr>
              <a:spLocks noChangeArrowheads="1"/>
            </p:cNvSpPr>
            <p:nvPr/>
          </p:nvSpPr>
          <p:spPr bwMode="auto">
            <a:xfrm>
              <a:off x="3247" y="3126"/>
              <a:ext cx="96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Fair/poor</a:t>
              </a:r>
            </a:p>
          </p:txBody>
        </p:sp>
        <p:sp>
          <p:nvSpPr>
            <p:cNvPr id="2544652" name="Rectangle 12"/>
            <p:cNvSpPr>
              <a:spLocks noChangeArrowheads="1"/>
            </p:cNvSpPr>
            <p:nvPr/>
          </p:nvSpPr>
          <p:spPr bwMode="auto">
            <a:xfrm>
              <a:off x="2399" y="3126"/>
              <a:ext cx="84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Excellent/fair</a:t>
              </a:r>
            </a:p>
          </p:txBody>
        </p:sp>
        <p:sp>
          <p:nvSpPr>
            <p:cNvPr id="2544653" name="Rectangle 13"/>
            <p:cNvSpPr>
              <a:spLocks noChangeArrowheads="1"/>
            </p:cNvSpPr>
            <p:nvPr/>
          </p:nvSpPr>
          <p:spPr bwMode="auto">
            <a:xfrm>
              <a:off x="1164" y="3126"/>
              <a:ext cx="12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Block-interleaved distributed parity</a:t>
              </a:r>
            </a:p>
          </p:txBody>
        </p:sp>
        <p:sp>
          <p:nvSpPr>
            <p:cNvPr id="2544654" name="Rectangle 14"/>
            <p:cNvSpPr>
              <a:spLocks noChangeArrowheads="1"/>
            </p:cNvSpPr>
            <p:nvPr/>
          </p:nvSpPr>
          <p:spPr bwMode="auto">
            <a:xfrm>
              <a:off x="943" y="3126"/>
              <a:ext cx="2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5</a:t>
              </a:r>
            </a:p>
          </p:txBody>
        </p:sp>
      </p:grpSp>
      <p:sp>
        <p:nvSpPr>
          <p:cNvPr id="2544655" name="Rectangle 15"/>
          <p:cNvSpPr>
            <a:spLocks noChangeArrowheads="1"/>
          </p:cNvSpPr>
          <p:nvPr/>
        </p:nvSpPr>
        <p:spPr bwMode="auto">
          <a:xfrm>
            <a:off x="6688138" y="4614863"/>
            <a:ext cx="215265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sz="1200" b="1">
              <a:latin typeface="Times New Roman" pitchFamily="18" charset="0"/>
            </a:endParaRPr>
          </a:p>
        </p:txBody>
      </p:sp>
      <p:grpSp>
        <p:nvGrpSpPr>
          <p:cNvPr id="2544656" name="Group 16"/>
          <p:cNvGrpSpPr>
            <a:grpSpLocks/>
          </p:cNvGrpSpPr>
          <p:nvPr/>
        </p:nvGrpSpPr>
        <p:grpSpPr bwMode="auto">
          <a:xfrm>
            <a:off x="333375" y="4614863"/>
            <a:ext cx="6354763" cy="1843087"/>
            <a:chOff x="210" y="2739"/>
            <a:chExt cx="4003" cy="1161"/>
          </a:xfrm>
        </p:grpSpPr>
        <p:sp>
          <p:nvSpPr>
            <p:cNvPr id="2544657" name="Rectangle 17"/>
            <p:cNvSpPr>
              <a:spLocks noChangeArrowheads="1"/>
            </p:cNvSpPr>
            <p:nvPr/>
          </p:nvSpPr>
          <p:spPr bwMode="auto">
            <a:xfrm>
              <a:off x="3247" y="2739"/>
              <a:ext cx="96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Fair/poor</a:t>
              </a:r>
            </a:p>
          </p:txBody>
        </p:sp>
        <p:sp>
          <p:nvSpPr>
            <p:cNvPr id="2544658" name="Rectangle 18"/>
            <p:cNvSpPr>
              <a:spLocks noChangeArrowheads="1"/>
            </p:cNvSpPr>
            <p:nvPr/>
          </p:nvSpPr>
          <p:spPr bwMode="auto">
            <a:xfrm>
              <a:off x="2399" y="2739"/>
              <a:ext cx="84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Excellent/fair</a:t>
              </a:r>
            </a:p>
          </p:txBody>
        </p:sp>
        <p:sp>
          <p:nvSpPr>
            <p:cNvPr id="2544659" name="Rectangle 19"/>
            <p:cNvSpPr>
              <a:spLocks noChangeArrowheads="1"/>
            </p:cNvSpPr>
            <p:nvPr/>
          </p:nvSpPr>
          <p:spPr bwMode="auto">
            <a:xfrm>
              <a:off x="1164" y="2739"/>
              <a:ext cx="12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Block-interleaved parity</a:t>
              </a:r>
            </a:p>
          </p:txBody>
        </p:sp>
        <p:sp>
          <p:nvSpPr>
            <p:cNvPr id="2544660" name="Rectangle 20"/>
            <p:cNvSpPr>
              <a:spLocks noChangeArrowheads="1"/>
            </p:cNvSpPr>
            <p:nvPr/>
          </p:nvSpPr>
          <p:spPr bwMode="auto">
            <a:xfrm>
              <a:off x="943" y="2739"/>
              <a:ext cx="2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4</a:t>
              </a:r>
            </a:p>
          </p:txBody>
        </p:sp>
        <p:sp>
          <p:nvSpPr>
            <p:cNvPr id="2544661" name="Rectangle 21"/>
            <p:cNvSpPr>
              <a:spLocks noChangeArrowheads="1"/>
            </p:cNvSpPr>
            <p:nvPr/>
          </p:nvSpPr>
          <p:spPr bwMode="auto">
            <a:xfrm>
              <a:off x="210" y="2739"/>
              <a:ext cx="733" cy="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Independent access</a:t>
              </a:r>
            </a:p>
          </p:txBody>
        </p:sp>
      </p:grpSp>
      <p:grpSp>
        <p:nvGrpSpPr>
          <p:cNvPr id="2544662" name="Group 22"/>
          <p:cNvGrpSpPr>
            <a:grpSpLocks/>
          </p:cNvGrpSpPr>
          <p:nvPr/>
        </p:nvGrpSpPr>
        <p:grpSpPr bwMode="auto">
          <a:xfrm>
            <a:off x="1497013" y="3976688"/>
            <a:ext cx="7343775" cy="638175"/>
            <a:chOff x="943" y="2337"/>
            <a:chExt cx="4626" cy="402"/>
          </a:xfrm>
        </p:grpSpPr>
        <p:sp>
          <p:nvSpPr>
            <p:cNvPr id="2544663" name="Rectangle 23"/>
            <p:cNvSpPr>
              <a:spLocks noChangeArrowheads="1"/>
            </p:cNvSpPr>
            <p:nvPr/>
          </p:nvSpPr>
          <p:spPr bwMode="auto">
            <a:xfrm>
              <a:off x="4213" y="2337"/>
              <a:ext cx="135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Times New Roman" pitchFamily="18" charset="0"/>
                </a:rPr>
                <a:t>Large I/O request size applications such as imaging, CAD</a:t>
              </a:r>
            </a:p>
          </p:txBody>
        </p:sp>
        <p:sp>
          <p:nvSpPr>
            <p:cNvPr id="2544664" name="Rectangle 24"/>
            <p:cNvSpPr>
              <a:spLocks noChangeArrowheads="1"/>
            </p:cNvSpPr>
            <p:nvPr/>
          </p:nvSpPr>
          <p:spPr bwMode="auto">
            <a:xfrm>
              <a:off x="3247" y="2337"/>
              <a:ext cx="96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Excellent</a:t>
              </a:r>
            </a:p>
          </p:txBody>
        </p:sp>
        <p:sp>
          <p:nvSpPr>
            <p:cNvPr id="2544665" name="Rectangle 25"/>
            <p:cNvSpPr>
              <a:spLocks noChangeArrowheads="1"/>
            </p:cNvSpPr>
            <p:nvPr/>
          </p:nvSpPr>
          <p:spPr bwMode="auto">
            <a:xfrm>
              <a:off x="2399" y="2337"/>
              <a:ext cx="84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Poor</a:t>
              </a:r>
            </a:p>
          </p:txBody>
        </p:sp>
        <p:sp>
          <p:nvSpPr>
            <p:cNvPr id="2544666" name="Rectangle 26"/>
            <p:cNvSpPr>
              <a:spLocks noChangeArrowheads="1"/>
            </p:cNvSpPr>
            <p:nvPr/>
          </p:nvSpPr>
          <p:spPr bwMode="auto">
            <a:xfrm>
              <a:off x="1164" y="2337"/>
              <a:ext cx="12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Bit-interleaved parity</a:t>
              </a:r>
            </a:p>
          </p:txBody>
        </p:sp>
        <p:sp>
          <p:nvSpPr>
            <p:cNvPr id="2544667" name="Rectangle 27"/>
            <p:cNvSpPr>
              <a:spLocks noChangeArrowheads="1"/>
            </p:cNvSpPr>
            <p:nvPr/>
          </p:nvSpPr>
          <p:spPr bwMode="auto">
            <a:xfrm>
              <a:off x="943" y="2337"/>
              <a:ext cx="221"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3</a:t>
              </a:r>
            </a:p>
          </p:txBody>
        </p:sp>
      </p:grpSp>
      <p:sp>
        <p:nvSpPr>
          <p:cNvPr id="2544668" name="Rectangle 28"/>
          <p:cNvSpPr>
            <a:spLocks noChangeArrowheads="1"/>
          </p:cNvSpPr>
          <p:nvPr/>
        </p:nvSpPr>
        <p:spPr bwMode="auto">
          <a:xfrm>
            <a:off x="6688138" y="3362325"/>
            <a:ext cx="21526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sz="1200" b="1">
              <a:latin typeface="Times New Roman" pitchFamily="18" charset="0"/>
            </a:endParaRPr>
          </a:p>
        </p:txBody>
      </p:sp>
      <p:grpSp>
        <p:nvGrpSpPr>
          <p:cNvPr id="2544669" name="Group 29"/>
          <p:cNvGrpSpPr>
            <a:grpSpLocks/>
          </p:cNvGrpSpPr>
          <p:nvPr/>
        </p:nvGrpSpPr>
        <p:grpSpPr bwMode="auto">
          <a:xfrm>
            <a:off x="333375" y="3362325"/>
            <a:ext cx="6354763" cy="1252538"/>
            <a:chOff x="210" y="1950"/>
            <a:chExt cx="4003" cy="789"/>
          </a:xfrm>
        </p:grpSpPr>
        <p:sp>
          <p:nvSpPr>
            <p:cNvPr id="2544670" name="Rectangle 30"/>
            <p:cNvSpPr>
              <a:spLocks noChangeArrowheads="1"/>
            </p:cNvSpPr>
            <p:nvPr/>
          </p:nvSpPr>
          <p:spPr bwMode="auto">
            <a:xfrm>
              <a:off x="3247" y="1950"/>
              <a:ext cx="96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Excellent</a:t>
              </a:r>
            </a:p>
          </p:txBody>
        </p:sp>
        <p:sp>
          <p:nvSpPr>
            <p:cNvPr id="2544671" name="Rectangle 31"/>
            <p:cNvSpPr>
              <a:spLocks noChangeArrowheads="1"/>
            </p:cNvSpPr>
            <p:nvPr/>
          </p:nvSpPr>
          <p:spPr bwMode="auto">
            <a:xfrm>
              <a:off x="2399" y="1950"/>
              <a:ext cx="84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Poor</a:t>
              </a:r>
            </a:p>
          </p:txBody>
        </p:sp>
        <p:sp>
          <p:nvSpPr>
            <p:cNvPr id="2544672" name="Rectangle 32"/>
            <p:cNvSpPr>
              <a:spLocks noChangeArrowheads="1"/>
            </p:cNvSpPr>
            <p:nvPr/>
          </p:nvSpPr>
          <p:spPr bwMode="auto">
            <a:xfrm>
              <a:off x="1164" y="1950"/>
              <a:ext cx="12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Redundant via Hamming code</a:t>
              </a:r>
            </a:p>
          </p:txBody>
        </p:sp>
        <p:sp>
          <p:nvSpPr>
            <p:cNvPr id="2544673" name="Rectangle 33"/>
            <p:cNvSpPr>
              <a:spLocks noChangeArrowheads="1"/>
            </p:cNvSpPr>
            <p:nvPr/>
          </p:nvSpPr>
          <p:spPr bwMode="auto">
            <a:xfrm>
              <a:off x="943" y="1950"/>
              <a:ext cx="2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2</a:t>
              </a:r>
            </a:p>
          </p:txBody>
        </p:sp>
        <p:sp>
          <p:nvSpPr>
            <p:cNvPr id="2544674" name="Rectangle 34"/>
            <p:cNvSpPr>
              <a:spLocks noChangeArrowheads="1"/>
            </p:cNvSpPr>
            <p:nvPr/>
          </p:nvSpPr>
          <p:spPr bwMode="auto">
            <a:xfrm>
              <a:off x="210" y="1950"/>
              <a:ext cx="733"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Parallel access</a:t>
              </a:r>
            </a:p>
          </p:txBody>
        </p:sp>
      </p:grpSp>
      <p:grpSp>
        <p:nvGrpSpPr>
          <p:cNvPr id="2544675" name="Group 35"/>
          <p:cNvGrpSpPr>
            <a:grpSpLocks/>
          </p:cNvGrpSpPr>
          <p:nvPr/>
        </p:nvGrpSpPr>
        <p:grpSpPr bwMode="auto">
          <a:xfrm>
            <a:off x="333375" y="2747963"/>
            <a:ext cx="8507413" cy="614362"/>
            <a:chOff x="210" y="1563"/>
            <a:chExt cx="5359" cy="387"/>
          </a:xfrm>
        </p:grpSpPr>
        <p:sp>
          <p:nvSpPr>
            <p:cNvPr id="2544676" name="Rectangle 36"/>
            <p:cNvSpPr>
              <a:spLocks noChangeArrowheads="1"/>
            </p:cNvSpPr>
            <p:nvPr/>
          </p:nvSpPr>
          <p:spPr bwMode="auto">
            <a:xfrm>
              <a:off x="4213" y="1563"/>
              <a:ext cx="135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Times New Roman" pitchFamily="18" charset="0"/>
                </a:rPr>
                <a:t>System drives; critical files</a:t>
              </a:r>
            </a:p>
          </p:txBody>
        </p:sp>
        <p:sp>
          <p:nvSpPr>
            <p:cNvPr id="2544677" name="Rectangle 37"/>
            <p:cNvSpPr>
              <a:spLocks noChangeArrowheads="1"/>
            </p:cNvSpPr>
            <p:nvPr/>
          </p:nvSpPr>
          <p:spPr bwMode="auto">
            <a:xfrm>
              <a:off x="3247" y="1563"/>
              <a:ext cx="96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Fair/fair</a:t>
              </a:r>
            </a:p>
          </p:txBody>
        </p:sp>
        <p:sp>
          <p:nvSpPr>
            <p:cNvPr id="2544678" name="Rectangle 38"/>
            <p:cNvSpPr>
              <a:spLocks noChangeArrowheads="1"/>
            </p:cNvSpPr>
            <p:nvPr/>
          </p:nvSpPr>
          <p:spPr bwMode="auto">
            <a:xfrm>
              <a:off x="2399" y="1563"/>
              <a:ext cx="84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Good/fair</a:t>
              </a:r>
            </a:p>
          </p:txBody>
        </p:sp>
        <p:sp>
          <p:nvSpPr>
            <p:cNvPr id="2544679" name="Rectangle 39"/>
            <p:cNvSpPr>
              <a:spLocks noChangeArrowheads="1"/>
            </p:cNvSpPr>
            <p:nvPr/>
          </p:nvSpPr>
          <p:spPr bwMode="auto">
            <a:xfrm>
              <a:off x="1164" y="1563"/>
              <a:ext cx="12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Mirrored</a:t>
              </a:r>
            </a:p>
          </p:txBody>
        </p:sp>
        <p:sp>
          <p:nvSpPr>
            <p:cNvPr id="2544680" name="Rectangle 40"/>
            <p:cNvSpPr>
              <a:spLocks noChangeArrowheads="1"/>
            </p:cNvSpPr>
            <p:nvPr/>
          </p:nvSpPr>
          <p:spPr bwMode="auto">
            <a:xfrm>
              <a:off x="943" y="1563"/>
              <a:ext cx="2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1</a:t>
              </a:r>
            </a:p>
          </p:txBody>
        </p:sp>
        <p:sp>
          <p:nvSpPr>
            <p:cNvPr id="2544681" name="Rectangle 41"/>
            <p:cNvSpPr>
              <a:spLocks noChangeArrowheads="1"/>
            </p:cNvSpPr>
            <p:nvPr/>
          </p:nvSpPr>
          <p:spPr bwMode="auto">
            <a:xfrm>
              <a:off x="210" y="1563"/>
              <a:ext cx="73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Mirroring</a:t>
              </a:r>
            </a:p>
          </p:txBody>
        </p:sp>
      </p:grpSp>
      <p:grpSp>
        <p:nvGrpSpPr>
          <p:cNvPr id="2544682" name="Group 42"/>
          <p:cNvGrpSpPr>
            <a:grpSpLocks/>
          </p:cNvGrpSpPr>
          <p:nvPr/>
        </p:nvGrpSpPr>
        <p:grpSpPr bwMode="auto">
          <a:xfrm>
            <a:off x="333375" y="2109788"/>
            <a:ext cx="8507413" cy="638175"/>
            <a:chOff x="210" y="1161"/>
            <a:chExt cx="5359" cy="402"/>
          </a:xfrm>
        </p:grpSpPr>
        <p:sp>
          <p:nvSpPr>
            <p:cNvPr id="2544683" name="Rectangle 43"/>
            <p:cNvSpPr>
              <a:spLocks noChangeArrowheads="1"/>
            </p:cNvSpPr>
            <p:nvPr/>
          </p:nvSpPr>
          <p:spPr bwMode="auto">
            <a:xfrm>
              <a:off x="4213" y="1161"/>
              <a:ext cx="135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latin typeface="Times New Roman" pitchFamily="18" charset="0"/>
                </a:rPr>
                <a:t>Applications requiring high performance for non-critical data</a:t>
              </a:r>
            </a:p>
          </p:txBody>
        </p:sp>
        <p:sp>
          <p:nvSpPr>
            <p:cNvPr id="2544684" name="Rectangle 44"/>
            <p:cNvSpPr>
              <a:spLocks noChangeArrowheads="1"/>
            </p:cNvSpPr>
            <p:nvPr/>
          </p:nvSpPr>
          <p:spPr bwMode="auto">
            <a:xfrm>
              <a:off x="3247" y="1161"/>
              <a:ext cx="96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Small strips: Excellent</a:t>
              </a:r>
            </a:p>
          </p:txBody>
        </p:sp>
        <p:sp>
          <p:nvSpPr>
            <p:cNvPr id="2544685" name="Rectangle 45"/>
            <p:cNvSpPr>
              <a:spLocks noChangeArrowheads="1"/>
            </p:cNvSpPr>
            <p:nvPr/>
          </p:nvSpPr>
          <p:spPr bwMode="auto">
            <a:xfrm>
              <a:off x="2399" y="1161"/>
              <a:ext cx="84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Large strings: Excellent</a:t>
              </a:r>
            </a:p>
          </p:txBody>
        </p:sp>
        <p:sp>
          <p:nvSpPr>
            <p:cNvPr id="2544686" name="Rectangle 46"/>
            <p:cNvSpPr>
              <a:spLocks noChangeArrowheads="1"/>
            </p:cNvSpPr>
            <p:nvPr/>
          </p:nvSpPr>
          <p:spPr bwMode="auto">
            <a:xfrm>
              <a:off x="1164" y="1161"/>
              <a:ext cx="12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Non-redundant</a:t>
              </a:r>
            </a:p>
          </p:txBody>
        </p:sp>
        <p:sp>
          <p:nvSpPr>
            <p:cNvPr id="2544687" name="Rectangle 47"/>
            <p:cNvSpPr>
              <a:spLocks noChangeArrowheads="1"/>
            </p:cNvSpPr>
            <p:nvPr/>
          </p:nvSpPr>
          <p:spPr bwMode="auto">
            <a:xfrm>
              <a:off x="943" y="1161"/>
              <a:ext cx="221"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1600" b="1">
                  <a:latin typeface="Times New Roman" pitchFamily="18" charset="0"/>
                </a:rPr>
                <a:t>0</a:t>
              </a:r>
            </a:p>
          </p:txBody>
        </p:sp>
        <p:sp>
          <p:nvSpPr>
            <p:cNvPr id="2544688" name="Rectangle 48"/>
            <p:cNvSpPr>
              <a:spLocks noChangeArrowheads="1"/>
            </p:cNvSpPr>
            <p:nvPr/>
          </p:nvSpPr>
          <p:spPr bwMode="auto">
            <a:xfrm>
              <a:off x="210" y="1161"/>
              <a:ext cx="733"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b="1">
                  <a:latin typeface="Times New Roman" pitchFamily="18" charset="0"/>
                </a:rPr>
                <a:t>Striping</a:t>
              </a:r>
            </a:p>
          </p:txBody>
        </p:sp>
      </p:grpSp>
      <p:sp>
        <p:nvSpPr>
          <p:cNvPr id="2544689" name="Rectangle 49"/>
          <p:cNvSpPr>
            <a:spLocks noChangeArrowheads="1"/>
          </p:cNvSpPr>
          <p:nvPr/>
        </p:nvSpPr>
        <p:spPr bwMode="auto">
          <a:xfrm>
            <a:off x="6688138" y="1495425"/>
            <a:ext cx="21526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en-US" sz="1800" b="1">
                <a:latin typeface="Times New Roman" pitchFamily="18" charset="0"/>
              </a:rPr>
              <a:t>Typical Application</a:t>
            </a:r>
          </a:p>
        </p:txBody>
      </p:sp>
      <p:sp>
        <p:nvSpPr>
          <p:cNvPr id="2544690" name="Rectangle 50"/>
          <p:cNvSpPr>
            <a:spLocks noChangeArrowheads="1"/>
          </p:cNvSpPr>
          <p:nvPr/>
        </p:nvSpPr>
        <p:spPr bwMode="auto">
          <a:xfrm>
            <a:off x="5154613" y="1495425"/>
            <a:ext cx="153352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en-US" sz="1200" b="1">
                <a:latin typeface="Times New Roman" pitchFamily="18" charset="0"/>
              </a:rPr>
              <a:t>Data Transfer Rate</a:t>
            </a:r>
          </a:p>
          <a:p>
            <a:pPr eaLnBrk="0" hangingPunct="0"/>
            <a:r>
              <a:rPr lang="en-US" sz="1200" b="1">
                <a:latin typeface="Times New Roman" pitchFamily="18" charset="0"/>
              </a:rPr>
              <a:t>(Read/Write)</a:t>
            </a:r>
          </a:p>
        </p:txBody>
      </p:sp>
      <p:sp>
        <p:nvSpPr>
          <p:cNvPr id="2544691" name="Rectangle 51"/>
          <p:cNvSpPr>
            <a:spLocks noChangeArrowheads="1"/>
          </p:cNvSpPr>
          <p:nvPr/>
        </p:nvSpPr>
        <p:spPr bwMode="auto">
          <a:xfrm>
            <a:off x="3808413" y="1495425"/>
            <a:ext cx="13462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en-US" sz="1200" b="1">
                <a:latin typeface="Times New Roman" pitchFamily="18" charset="0"/>
              </a:rPr>
              <a:t>I/O Request Rate</a:t>
            </a:r>
          </a:p>
          <a:p>
            <a:pPr eaLnBrk="0" hangingPunct="0"/>
            <a:r>
              <a:rPr lang="en-US" sz="1200" b="1">
                <a:latin typeface="Times New Roman" pitchFamily="18" charset="0"/>
              </a:rPr>
              <a:t>(Read/Write)</a:t>
            </a:r>
          </a:p>
        </p:txBody>
      </p:sp>
      <p:sp>
        <p:nvSpPr>
          <p:cNvPr id="2544692" name="Rectangle 52"/>
          <p:cNvSpPr>
            <a:spLocks noChangeArrowheads="1"/>
          </p:cNvSpPr>
          <p:nvPr/>
        </p:nvSpPr>
        <p:spPr bwMode="auto">
          <a:xfrm>
            <a:off x="1847850" y="1495425"/>
            <a:ext cx="196056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en-US" sz="1800" b="1">
                <a:latin typeface="Times New Roman" pitchFamily="18" charset="0"/>
              </a:rPr>
              <a:t>Description</a:t>
            </a:r>
          </a:p>
        </p:txBody>
      </p:sp>
      <p:sp>
        <p:nvSpPr>
          <p:cNvPr id="2544693" name="Rectangle 53"/>
          <p:cNvSpPr>
            <a:spLocks noChangeArrowheads="1"/>
          </p:cNvSpPr>
          <p:nvPr/>
        </p:nvSpPr>
        <p:spPr bwMode="auto">
          <a:xfrm>
            <a:off x="1497013" y="1495425"/>
            <a:ext cx="350837"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endParaRPr lang="en-US" sz="1400" b="1">
              <a:latin typeface="Times New Roman" pitchFamily="18" charset="0"/>
            </a:endParaRPr>
          </a:p>
        </p:txBody>
      </p:sp>
      <p:sp>
        <p:nvSpPr>
          <p:cNvPr id="2544694" name="Rectangle 54"/>
          <p:cNvSpPr>
            <a:spLocks noChangeArrowheads="1"/>
          </p:cNvSpPr>
          <p:nvPr/>
        </p:nvSpPr>
        <p:spPr bwMode="auto">
          <a:xfrm>
            <a:off x="333375" y="1495425"/>
            <a:ext cx="1163638"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en-US" sz="1800" b="1">
                <a:latin typeface="Times New Roman" pitchFamily="18" charset="0"/>
              </a:rPr>
              <a:t>Category</a:t>
            </a:r>
          </a:p>
        </p:txBody>
      </p:sp>
      <p:sp>
        <p:nvSpPr>
          <p:cNvPr id="2544695" name="Line 55"/>
          <p:cNvSpPr>
            <a:spLocks noChangeShapeType="1"/>
          </p:cNvSpPr>
          <p:nvPr/>
        </p:nvSpPr>
        <p:spPr bwMode="auto">
          <a:xfrm>
            <a:off x="333375" y="1495425"/>
            <a:ext cx="850741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696" name="Line 56"/>
          <p:cNvSpPr>
            <a:spLocks noChangeShapeType="1"/>
          </p:cNvSpPr>
          <p:nvPr/>
        </p:nvSpPr>
        <p:spPr bwMode="auto">
          <a:xfrm>
            <a:off x="333375" y="2109788"/>
            <a:ext cx="850741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697" name="Line 57"/>
          <p:cNvSpPr>
            <a:spLocks noChangeShapeType="1"/>
          </p:cNvSpPr>
          <p:nvPr/>
        </p:nvSpPr>
        <p:spPr bwMode="auto">
          <a:xfrm>
            <a:off x="333375" y="2747963"/>
            <a:ext cx="8507413"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698" name="Line 58"/>
          <p:cNvSpPr>
            <a:spLocks noChangeShapeType="1"/>
          </p:cNvSpPr>
          <p:nvPr/>
        </p:nvSpPr>
        <p:spPr bwMode="auto">
          <a:xfrm>
            <a:off x="333375" y="3362325"/>
            <a:ext cx="8507413"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699" name="Line 59"/>
          <p:cNvSpPr>
            <a:spLocks noChangeShapeType="1"/>
          </p:cNvSpPr>
          <p:nvPr/>
        </p:nvSpPr>
        <p:spPr bwMode="auto">
          <a:xfrm>
            <a:off x="333375" y="4614863"/>
            <a:ext cx="8507413"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0" name="Line 60"/>
          <p:cNvSpPr>
            <a:spLocks noChangeShapeType="1"/>
          </p:cNvSpPr>
          <p:nvPr/>
        </p:nvSpPr>
        <p:spPr bwMode="auto">
          <a:xfrm>
            <a:off x="333375" y="6457950"/>
            <a:ext cx="850741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1" name="Line 61"/>
          <p:cNvSpPr>
            <a:spLocks noChangeShapeType="1"/>
          </p:cNvSpPr>
          <p:nvPr/>
        </p:nvSpPr>
        <p:spPr bwMode="auto">
          <a:xfrm>
            <a:off x="333375" y="1495425"/>
            <a:ext cx="0" cy="49625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2" name="Line 62"/>
          <p:cNvSpPr>
            <a:spLocks noChangeShapeType="1"/>
          </p:cNvSpPr>
          <p:nvPr/>
        </p:nvSpPr>
        <p:spPr bwMode="auto">
          <a:xfrm>
            <a:off x="1497013" y="1495425"/>
            <a:ext cx="0" cy="49625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3" name="Line 63"/>
          <p:cNvSpPr>
            <a:spLocks noChangeShapeType="1"/>
          </p:cNvSpPr>
          <p:nvPr/>
        </p:nvSpPr>
        <p:spPr bwMode="auto">
          <a:xfrm>
            <a:off x="1847850" y="1495425"/>
            <a:ext cx="0" cy="49625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4" name="Line 64"/>
          <p:cNvSpPr>
            <a:spLocks noChangeShapeType="1"/>
          </p:cNvSpPr>
          <p:nvPr/>
        </p:nvSpPr>
        <p:spPr bwMode="auto">
          <a:xfrm>
            <a:off x="3808413" y="1495425"/>
            <a:ext cx="0" cy="49625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5" name="Line 65"/>
          <p:cNvSpPr>
            <a:spLocks noChangeShapeType="1"/>
          </p:cNvSpPr>
          <p:nvPr/>
        </p:nvSpPr>
        <p:spPr bwMode="auto">
          <a:xfrm>
            <a:off x="5154613" y="1495425"/>
            <a:ext cx="0" cy="49625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6" name="Line 66"/>
          <p:cNvSpPr>
            <a:spLocks noChangeShapeType="1"/>
          </p:cNvSpPr>
          <p:nvPr/>
        </p:nvSpPr>
        <p:spPr bwMode="auto">
          <a:xfrm>
            <a:off x="6688138" y="1495425"/>
            <a:ext cx="0" cy="49625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7" name="Line 67"/>
          <p:cNvSpPr>
            <a:spLocks noChangeShapeType="1"/>
          </p:cNvSpPr>
          <p:nvPr/>
        </p:nvSpPr>
        <p:spPr bwMode="auto">
          <a:xfrm>
            <a:off x="8840788" y="1495425"/>
            <a:ext cx="0" cy="49625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8" name="Line 68"/>
          <p:cNvSpPr>
            <a:spLocks noChangeShapeType="1"/>
          </p:cNvSpPr>
          <p:nvPr/>
        </p:nvSpPr>
        <p:spPr bwMode="auto">
          <a:xfrm>
            <a:off x="1497013" y="3976688"/>
            <a:ext cx="73437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09" name="Line 69"/>
          <p:cNvSpPr>
            <a:spLocks noChangeShapeType="1"/>
          </p:cNvSpPr>
          <p:nvPr/>
        </p:nvSpPr>
        <p:spPr bwMode="auto">
          <a:xfrm>
            <a:off x="1497013" y="5229225"/>
            <a:ext cx="73437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4710" name="Line 70"/>
          <p:cNvSpPr>
            <a:spLocks noChangeShapeType="1"/>
          </p:cNvSpPr>
          <p:nvPr/>
        </p:nvSpPr>
        <p:spPr bwMode="auto">
          <a:xfrm>
            <a:off x="1497013" y="5843588"/>
            <a:ext cx="73437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44682"/>
                                        </p:tgtEl>
                                        <p:attrNameLst>
                                          <p:attrName>style.visibility</p:attrName>
                                        </p:attrNameLst>
                                      </p:cBhvr>
                                      <p:to>
                                        <p:strVal val="visible"/>
                                      </p:to>
                                    </p:set>
                                    <p:animEffect transition="in" filter="wipe(left)">
                                      <p:cBhvr>
                                        <p:cTn id="7" dur="500"/>
                                        <p:tgtEl>
                                          <p:spTgt spid="2544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44675"/>
                                        </p:tgtEl>
                                        <p:attrNameLst>
                                          <p:attrName>style.visibility</p:attrName>
                                        </p:attrNameLst>
                                      </p:cBhvr>
                                      <p:to>
                                        <p:strVal val="visible"/>
                                      </p:to>
                                    </p:set>
                                    <p:animEffect transition="in" filter="wipe(left)">
                                      <p:cBhvr>
                                        <p:cTn id="12" dur="500"/>
                                        <p:tgtEl>
                                          <p:spTgt spid="2544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44669"/>
                                        </p:tgtEl>
                                        <p:attrNameLst>
                                          <p:attrName>style.visibility</p:attrName>
                                        </p:attrNameLst>
                                      </p:cBhvr>
                                      <p:to>
                                        <p:strVal val="visible"/>
                                      </p:to>
                                    </p:set>
                                    <p:animEffect transition="in" filter="wipe(left)">
                                      <p:cBhvr>
                                        <p:cTn id="17" dur="500"/>
                                        <p:tgtEl>
                                          <p:spTgt spid="2544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44662"/>
                                        </p:tgtEl>
                                        <p:attrNameLst>
                                          <p:attrName>style.visibility</p:attrName>
                                        </p:attrNameLst>
                                      </p:cBhvr>
                                      <p:to>
                                        <p:strVal val="visible"/>
                                      </p:to>
                                    </p:set>
                                    <p:animEffect transition="in" filter="wipe(left)">
                                      <p:cBhvr>
                                        <p:cTn id="22" dur="500"/>
                                        <p:tgtEl>
                                          <p:spTgt spid="2544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44656"/>
                                        </p:tgtEl>
                                        <p:attrNameLst>
                                          <p:attrName>style.visibility</p:attrName>
                                        </p:attrNameLst>
                                      </p:cBhvr>
                                      <p:to>
                                        <p:strVal val="visible"/>
                                      </p:to>
                                    </p:set>
                                    <p:animEffect transition="in" filter="wipe(left)">
                                      <p:cBhvr>
                                        <p:cTn id="27" dur="500"/>
                                        <p:tgtEl>
                                          <p:spTgt spid="2544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44649"/>
                                        </p:tgtEl>
                                        <p:attrNameLst>
                                          <p:attrName>style.visibility</p:attrName>
                                        </p:attrNameLst>
                                      </p:cBhvr>
                                      <p:to>
                                        <p:strVal val="visible"/>
                                      </p:to>
                                    </p:set>
                                    <p:animEffect transition="in" filter="wipe(left)">
                                      <p:cBhvr>
                                        <p:cTn id="32" dur="500"/>
                                        <p:tgtEl>
                                          <p:spTgt spid="25446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44644"/>
                                        </p:tgtEl>
                                        <p:attrNameLst>
                                          <p:attrName>style.visibility</p:attrName>
                                        </p:attrNameLst>
                                      </p:cBhvr>
                                      <p:to>
                                        <p:strVal val="visible"/>
                                      </p:to>
                                    </p:set>
                                    <p:animEffect transition="in" filter="wipe(left)">
                                      <p:cBhvr>
                                        <p:cTn id="37" dur="500"/>
                                        <p:tgtEl>
                                          <p:spTgt spid="254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0EA209C4-15FB-4A42-BA39-8B9AABD51FA1}" type="slidenum">
              <a:rPr lang="en-US"/>
              <a:pPr/>
              <a:t>37</a:t>
            </a:fld>
            <a:endParaRPr lang="en-US"/>
          </a:p>
        </p:txBody>
      </p:sp>
      <p:sp>
        <p:nvSpPr>
          <p:cNvPr id="2546690" name="Rectangle 2"/>
          <p:cNvSpPr>
            <a:spLocks noGrp="1" noChangeArrowheads="1"/>
          </p:cNvSpPr>
          <p:nvPr>
            <p:ph type="title"/>
          </p:nvPr>
        </p:nvSpPr>
        <p:spPr>
          <a:xfrm>
            <a:off x="1198563" y="404813"/>
            <a:ext cx="6540500" cy="657225"/>
          </a:xfrm>
        </p:spPr>
        <p:txBody>
          <a:bodyPr/>
          <a:lstStyle/>
          <a:p>
            <a:r>
              <a:rPr lang="en-US"/>
              <a:t>Disk Cache</a:t>
            </a:r>
          </a:p>
        </p:txBody>
      </p:sp>
      <p:sp>
        <p:nvSpPr>
          <p:cNvPr id="2546691" name="Rectangle 3"/>
          <p:cNvSpPr>
            <a:spLocks noGrp="1" noChangeArrowheads="1"/>
          </p:cNvSpPr>
          <p:nvPr>
            <p:ph type="body" idx="1"/>
          </p:nvPr>
        </p:nvSpPr>
        <p:spPr>
          <a:xfrm>
            <a:off x="441325" y="1401763"/>
            <a:ext cx="8702675" cy="4810125"/>
          </a:xfrm>
        </p:spPr>
        <p:txBody>
          <a:bodyPr/>
          <a:lstStyle/>
          <a:p>
            <a:pPr>
              <a:lnSpc>
                <a:spcPct val="90000"/>
              </a:lnSpc>
            </a:pPr>
            <a:r>
              <a:rPr lang="en-US" sz="2400"/>
              <a:t>Similar concept to memory cache</a:t>
            </a:r>
          </a:p>
          <a:p>
            <a:pPr lvl="1">
              <a:lnSpc>
                <a:spcPct val="90000"/>
              </a:lnSpc>
            </a:pPr>
            <a:r>
              <a:rPr lang="en-US" sz="2000"/>
              <a:t>Use main memory to hold frequently used disk blocks to exploit the principle of locality</a:t>
            </a:r>
          </a:p>
          <a:p>
            <a:pPr lvl="1">
              <a:lnSpc>
                <a:spcPct val="90000"/>
              </a:lnSpc>
            </a:pPr>
            <a:r>
              <a:rPr lang="en-US" sz="2000"/>
              <a:t>Can afford more complex algorithms due to the time factors involved</a:t>
            </a:r>
          </a:p>
          <a:p>
            <a:pPr>
              <a:lnSpc>
                <a:spcPct val="90000"/>
              </a:lnSpc>
            </a:pPr>
            <a:r>
              <a:rPr lang="en-US" sz="2400"/>
              <a:t>Handling a request</a:t>
            </a:r>
          </a:p>
          <a:p>
            <a:pPr lvl="1">
              <a:lnSpc>
                <a:spcPct val="90000"/>
              </a:lnSpc>
            </a:pPr>
            <a:r>
              <a:rPr lang="en-US" sz="2000"/>
              <a:t>If the data is in cache, pass it to the user (copy or use shared memory)</a:t>
            </a:r>
          </a:p>
          <a:p>
            <a:pPr lvl="1">
              <a:lnSpc>
                <a:spcPct val="90000"/>
              </a:lnSpc>
            </a:pPr>
            <a:r>
              <a:rPr lang="en-US" sz="2000"/>
              <a:t>If not in cache, read from the disk and add to the cache</a:t>
            </a:r>
          </a:p>
          <a:p>
            <a:pPr>
              <a:lnSpc>
                <a:spcPct val="90000"/>
              </a:lnSpc>
            </a:pPr>
            <a:r>
              <a:rPr lang="en-US" sz="2400"/>
              <a:t>Replacement algorithms</a:t>
            </a:r>
          </a:p>
          <a:p>
            <a:pPr lvl="1">
              <a:lnSpc>
                <a:spcPct val="90000"/>
              </a:lnSpc>
            </a:pPr>
            <a:r>
              <a:rPr lang="en-US" sz="2000"/>
              <a:t>LRU – Can keep a list and determine the one not used for most time</a:t>
            </a:r>
          </a:p>
          <a:p>
            <a:pPr lvl="2">
              <a:lnSpc>
                <a:spcPct val="90000"/>
              </a:lnSpc>
            </a:pPr>
            <a:r>
              <a:rPr lang="en-US" sz="1800"/>
              <a:t>Most commonly used algorithm</a:t>
            </a:r>
          </a:p>
          <a:p>
            <a:pPr lvl="1">
              <a:lnSpc>
                <a:spcPct val="90000"/>
              </a:lnSpc>
            </a:pPr>
            <a:r>
              <a:rPr lang="en-US" sz="2000"/>
              <a:t>LFU (least frequently used)</a:t>
            </a:r>
          </a:p>
          <a:p>
            <a:pPr lvl="2">
              <a:lnSpc>
                <a:spcPct val="90000"/>
              </a:lnSpc>
            </a:pPr>
            <a:r>
              <a:rPr lang="en-US" sz="1800"/>
              <a:t>Account for how often it is used</a:t>
            </a:r>
          </a:p>
          <a:p>
            <a:pPr lvl="2">
              <a:lnSpc>
                <a:spcPct val="90000"/>
              </a:lnSpc>
            </a:pPr>
            <a:r>
              <a:rPr lang="en-US" sz="1800"/>
              <a:t>Watch out for burst of uses, then idle</a:t>
            </a:r>
          </a:p>
          <a:p>
            <a:pPr lvl="2">
              <a:lnSpc>
                <a:spcPct val="90000"/>
              </a:lnSpc>
            </a:pPr>
            <a:r>
              <a:rPr lang="en-US" sz="1800"/>
              <a:t>Improved performance w/frequency-abased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6691">
                                            <p:txEl>
                                              <p:pRg st="0" end="0"/>
                                            </p:txEl>
                                          </p:spTgt>
                                        </p:tgtEl>
                                        <p:attrNameLst>
                                          <p:attrName>style.visibility</p:attrName>
                                        </p:attrNameLst>
                                      </p:cBhvr>
                                      <p:to>
                                        <p:strVal val="visible"/>
                                      </p:to>
                                    </p:set>
                                    <p:animEffect transition="in" filter="wipe(left)">
                                      <p:cBhvr>
                                        <p:cTn id="7" dur="500"/>
                                        <p:tgtEl>
                                          <p:spTgt spid="25466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46691">
                                            <p:txEl>
                                              <p:pRg st="1" end="1"/>
                                            </p:txEl>
                                          </p:spTgt>
                                        </p:tgtEl>
                                        <p:attrNameLst>
                                          <p:attrName>style.visibility</p:attrName>
                                        </p:attrNameLst>
                                      </p:cBhvr>
                                      <p:to>
                                        <p:strVal val="visible"/>
                                      </p:to>
                                    </p:set>
                                    <p:animEffect transition="in" filter="wipe(left)">
                                      <p:cBhvr>
                                        <p:cTn id="10" dur="500"/>
                                        <p:tgtEl>
                                          <p:spTgt spid="25466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46691">
                                            <p:txEl>
                                              <p:pRg st="2" end="2"/>
                                            </p:txEl>
                                          </p:spTgt>
                                        </p:tgtEl>
                                        <p:attrNameLst>
                                          <p:attrName>style.visibility</p:attrName>
                                        </p:attrNameLst>
                                      </p:cBhvr>
                                      <p:to>
                                        <p:strVal val="visible"/>
                                      </p:to>
                                    </p:set>
                                    <p:animEffect transition="in" filter="wipe(left)">
                                      <p:cBhvr>
                                        <p:cTn id="13" dur="500"/>
                                        <p:tgtEl>
                                          <p:spTgt spid="25466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46691">
                                            <p:txEl>
                                              <p:pRg st="3" end="3"/>
                                            </p:txEl>
                                          </p:spTgt>
                                        </p:tgtEl>
                                        <p:attrNameLst>
                                          <p:attrName>style.visibility</p:attrName>
                                        </p:attrNameLst>
                                      </p:cBhvr>
                                      <p:to>
                                        <p:strVal val="visible"/>
                                      </p:to>
                                    </p:set>
                                    <p:animEffect transition="in" filter="wipe(left)">
                                      <p:cBhvr>
                                        <p:cTn id="18" dur="500"/>
                                        <p:tgtEl>
                                          <p:spTgt spid="254669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6691">
                                            <p:txEl>
                                              <p:pRg st="4" end="4"/>
                                            </p:txEl>
                                          </p:spTgt>
                                        </p:tgtEl>
                                        <p:attrNameLst>
                                          <p:attrName>style.visibility</p:attrName>
                                        </p:attrNameLst>
                                      </p:cBhvr>
                                      <p:to>
                                        <p:strVal val="visible"/>
                                      </p:to>
                                    </p:set>
                                    <p:animEffect transition="in" filter="wipe(left)">
                                      <p:cBhvr>
                                        <p:cTn id="21" dur="500"/>
                                        <p:tgtEl>
                                          <p:spTgt spid="254669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46691">
                                            <p:txEl>
                                              <p:pRg st="5" end="5"/>
                                            </p:txEl>
                                          </p:spTgt>
                                        </p:tgtEl>
                                        <p:attrNameLst>
                                          <p:attrName>style.visibility</p:attrName>
                                        </p:attrNameLst>
                                      </p:cBhvr>
                                      <p:to>
                                        <p:strVal val="visible"/>
                                      </p:to>
                                    </p:set>
                                    <p:animEffect transition="in" filter="wipe(left)">
                                      <p:cBhvr>
                                        <p:cTn id="24" dur="500"/>
                                        <p:tgtEl>
                                          <p:spTgt spid="254669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46691">
                                            <p:txEl>
                                              <p:pRg st="6" end="6"/>
                                            </p:txEl>
                                          </p:spTgt>
                                        </p:tgtEl>
                                        <p:attrNameLst>
                                          <p:attrName>style.visibility</p:attrName>
                                        </p:attrNameLst>
                                      </p:cBhvr>
                                      <p:to>
                                        <p:strVal val="visible"/>
                                      </p:to>
                                    </p:set>
                                    <p:animEffect transition="in" filter="wipe(left)">
                                      <p:cBhvr>
                                        <p:cTn id="29" dur="500"/>
                                        <p:tgtEl>
                                          <p:spTgt spid="254669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46691">
                                            <p:txEl>
                                              <p:pRg st="7" end="7"/>
                                            </p:txEl>
                                          </p:spTgt>
                                        </p:tgtEl>
                                        <p:attrNameLst>
                                          <p:attrName>style.visibility</p:attrName>
                                        </p:attrNameLst>
                                      </p:cBhvr>
                                      <p:to>
                                        <p:strVal val="visible"/>
                                      </p:to>
                                    </p:set>
                                    <p:animEffect transition="in" filter="wipe(left)">
                                      <p:cBhvr>
                                        <p:cTn id="32" dur="500"/>
                                        <p:tgtEl>
                                          <p:spTgt spid="254669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546691">
                                            <p:txEl>
                                              <p:pRg st="8" end="8"/>
                                            </p:txEl>
                                          </p:spTgt>
                                        </p:tgtEl>
                                        <p:attrNameLst>
                                          <p:attrName>style.visibility</p:attrName>
                                        </p:attrNameLst>
                                      </p:cBhvr>
                                      <p:to>
                                        <p:strVal val="visible"/>
                                      </p:to>
                                    </p:set>
                                    <p:animEffect transition="in" filter="wipe(left)">
                                      <p:cBhvr>
                                        <p:cTn id="35" dur="500"/>
                                        <p:tgtEl>
                                          <p:spTgt spid="254669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546691">
                                            <p:txEl>
                                              <p:pRg st="9" end="9"/>
                                            </p:txEl>
                                          </p:spTgt>
                                        </p:tgtEl>
                                        <p:attrNameLst>
                                          <p:attrName>style.visibility</p:attrName>
                                        </p:attrNameLst>
                                      </p:cBhvr>
                                      <p:to>
                                        <p:strVal val="visible"/>
                                      </p:to>
                                    </p:set>
                                    <p:animEffect transition="in" filter="wipe(left)">
                                      <p:cBhvr>
                                        <p:cTn id="38" dur="500"/>
                                        <p:tgtEl>
                                          <p:spTgt spid="2546691">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46691">
                                            <p:txEl>
                                              <p:pRg st="10" end="10"/>
                                            </p:txEl>
                                          </p:spTgt>
                                        </p:tgtEl>
                                        <p:attrNameLst>
                                          <p:attrName>style.visibility</p:attrName>
                                        </p:attrNameLst>
                                      </p:cBhvr>
                                      <p:to>
                                        <p:strVal val="visible"/>
                                      </p:to>
                                    </p:set>
                                    <p:animEffect transition="in" filter="wipe(left)">
                                      <p:cBhvr>
                                        <p:cTn id="41" dur="500"/>
                                        <p:tgtEl>
                                          <p:spTgt spid="2546691">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546691">
                                            <p:txEl>
                                              <p:pRg st="11" end="11"/>
                                            </p:txEl>
                                          </p:spTgt>
                                        </p:tgtEl>
                                        <p:attrNameLst>
                                          <p:attrName>style.visibility</p:attrName>
                                        </p:attrNameLst>
                                      </p:cBhvr>
                                      <p:to>
                                        <p:strVal val="visible"/>
                                      </p:to>
                                    </p:set>
                                    <p:animEffect transition="in" filter="wipe(left)">
                                      <p:cBhvr>
                                        <p:cTn id="44" dur="500"/>
                                        <p:tgtEl>
                                          <p:spTgt spid="2546691">
                                            <p:txEl>
                                              <p:pRg st="11" end="11"/>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46691">
                                            <p:txEl>
                                              <p:pRg st="12" end="12"/>
                                            </p:txEl>
                                          </p:spTgt>
                                        </p:tgtEl>
                                        <p:attrNameLst>
                                          <p:attrName>style.visibility</p:attrName>
                                        </p:attrNameLst>
                                      </p:cBhvr>
                                      <p:to>
                                        <p:strVal val="visible"/>
                                      </p:to>
                                    </p:set>
                                    <p:animEffect transition="in" filter="wipe(left)">
                                      <p:cBhvr>
                                        <p:cTn id="47" dur="500"/>
                                        <p:tgtEl>
                                          <p:spTgt spid="25466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66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 name="Date Placeholder 3"/>
          <p:cNvSpPr>
            <a:spLocks noGrp="1"/>
          </p:cNvSpPr>
          <p:nvPr>
            <p:ph type="dt" sz="half" idx="10"/>
          </p:nvPr>
        </p:nvSpPr>
        <p:spPr/>
        <p:txBody>
          <a:bodyPr/>
          <a:lstStyle/>
          <a:p>
            <a:r>
              <a:rPr lang="en-US" smtClean="0"/>
              <a:t>BYU CS 345</a:t>
            </a:r>
            <a:endParaRPr lang="en-US"/>
          </a:p>
        </p:txBody>
      </p:sp>
      <p:sp>
        <p:nvSpPr>
          <p:cNvPr id="76" name="Footer Placeholder 4"/>
          <p:cNvSpPr>
            <a:spLocks noGrp="1"/>
          </p:cNvSpPr>
          <p:nvPr>
            <p:ph type="ftr" sz="quarter" idx="11"/>
          </p:nvPr>
        </p:nvSpPr>
        <p:spPr/>
        <p:txBody>
          <a:bodyPr/>
          <a:lstStyle/>
          <a:p>
            <a:r>
              <a:rPr lang="en-US"/>
              <a:t>Disc Scheduling</a:t>
            </a:r>
          </a:p>
        </p:txBody>
      </p:sp>
      <p:sp>
        <p:nvSpPr>
          <p:cNvPr id="77" name="Slide Number Placeholder 5"/>
          <p:cNvSpPr>
            <a:spLocks noGrp="1"/>
          </p:cNvSpPr>
          <p:nvPr>
            <p:ph type="sldNum" sz="quarter" idx="12"/>
          </p:nvPr>
        </p:nvSpPr>
        <p:spPr/>
        <p:txBody>
          <a:bodyPr/>
          <a:lstStyle/>
          <a:p>
            <a:fld id="{0109C0B2-53A9-4076-A222-3339E6A1F815}" type="slidenum">
              <a:rPr lang="en-US"/>
              <a:pPr/>
              <a:t>4</a:t>
            </a:fld>
            <a:endParaRPr lang="en-US"/>
          </a:p>
        </p:txBody>
      </p:sp>
      <p:sp>
        <p:nvSpPr>
          <p:cNvPr id="2477058" name="Rectangle 2"/>
          <p:cNvSpPr>
            <a:spLocks noGrp="1" noChangeArrowheads="1"/>
          </p:cNvSpPr>
          <p:nvPr>
            <p:ph type="title"/>
          </p:nvPr>
        </p:nvSpPr>
        <p:spPr/>
        <p:txBody>
          <a:bodyPr/>
          <a:lstStyle/>
          <a:p>
            <a:r>
              <a:rPr lang="en-US"/>
              <a:t>Disk Structure</a:t>
            </a:r>
          </a:p>
        </p:txBody>
      </p:sp>
      <p:sp>
        <p:nvSpPr>
          <p:cNvPr id="2477059" name="Rectangle 3"/>
          <p:cNvSpPr>
            <a:spLocks noGrp="1" noChangeArrowheads="1"/>
          </p:cNvSpPr>
          <p:nvPr>
            <p:ph type="body" idx="1"/>
          </p:nvPr>
        </p:nvSpPr>
        <p:spPr>
          <a:xfrm>
            <a:off x="546100" y="1762125"/>
            <a:ext cx="6865938" cy="4462463"/>
          </a:xfrm>
        </p:spPr>
        <p:txBody>
          <a:bodyPr/>
          <a:lstStyle/>
          <a:p>
            <a:pPr>
              <a:lnSpc>
                <a:spcPct val="90000"/>
              </a:lnSpc>
            </a:pPr>
            <a:r>
              <a:rPr lang="en-US" sz="2800"/>
              <a:t>Addressed as a one dimensional        array of </a:t>
            </a:r>
            <a:r>
              <a:rPr lang="en-US" sz="2800" u="sng"/>
              <a:t>logical</a:t>
            </a:r>
            <a:r>
              <a:rPr lang="en-US" sz="2800"/>
              <a:t> sectors</a:t>
            </a:r>
          </a:p>
          <a:p>
            <a:pPr lvl="1">
              <a:lnSpc>
                <a:spcPct val="90000"/>
              </a:lnSpc>
            </a:pPr>
            <a:r>
              <a:rPr lang="en-US" sz="2400"/>
              <a:t>Logical mapping to physical sectors on disk</a:t>
            </a:r>
          </a:p>
          <a:p>
            <a:pPr lvl="1">
              <a:lnSpc>
                <a:spcPct val="90000"/>
              </a:lnSpc>
            </a:pPr>
            <a:r>
              <a:rPr lang="en-US" sz="2400"/>
              <a:t>Sectors are smallest addressable blocks (usually 512 bytes)</a:t>
            </a:r>
          </a:p>
          <a:p>
            <a:pPr lvl="1">
              <a:lnSpc>
                <a:spcPct val="90000"/>
              </a:lnSpc>
            </a:pPr>
            <a:r>
              <a:rPr lang="en-US" sz="2400"/>
              <a:t>Clusters composed of one or more sectors</a:t>
            </a:r>
          </a:p>
          <a:p>
            <a:pPr>
              <a:lnSpc>
                <a:spcPct val="90000"/>
              </a:lnSpc>
            </a:pPr>
            <a:r>
              <a:rPr lang="en-US" sz="2800"/>
              <a:t>Simple, but……..</a:t>
            </a:r>
          </a:p>
          <a:p>
            <a:pPr lvl="1">
              <a:lnSpc>
                <a:spcPct val="90000"/>
              </a:lnSpc>
            </a:pPr>
            <a:r>
              <a:rPr lang="en-US" sz="2400"/>
              <a:t>Defective sectors</a:t>
            </a:r>
          </a:p>
          <a:p>
            <a:pPr lvl="2">
              <a:lnSpc>
                <a:spcPct val="90000"/>
              </a:lnSpc>
            </a:pPr>
            <a:r>
              <a:rPr lang="en-US" sz="2000"/>
              <a:t>Hidden by substituting sectors from elsewhere</a:t>
            </a:r>
          </a:p>
          <a:p>
            <a:pPr lvl="1">
              <a:lnSpc>
                <a:spcPct val="90000"/>
              </a:lnSpc>
            </a:pPr>
            <a:r>
              <a:rPr lang="en-US" sz="2400"/>
              <a:t>Number of sectors per track is not constant</a:t>
            </a:r>
          </a:p>
          <a:p>
            <a:pPr lvl="2">
              <a:lnSpc>
                <a:spcPct val="90000"/>
              </a:lnSpc>
            </a:pPr>
            <a:r>
              <a:rPr lang="en-US" sz="2000"/>
              <a:t>40% more sectors on outside track</a:t>
            </a:r>
          </a:p>
        </p:txBody>
      </p:sp>
      <p:graphicFrame>
        <p:nvGraphicFramePr>
          <p:cNvPr id="2477060" name="Group 4"/>
          <p:cNvGraphicFramePr>
            <a:graphicFrameLocks noGrp="1"/>
          </p:cNvGraphicFramePr>
          <p:nvPr/>
        </p:nvGraphicFramePr>
        <p:xfrm>
          <a:off x="7639050" y="2133600"/>
          <a:ext cx="1295400" cy="4064000"/>
        </p:xfrm>
        <a:graphic>
          <a:graphicData uri="http://schemas.openxmlformats.org/drawingml/2006/table">
            <a:tbl>
              <a:tblPr/>
              <a:tblGrid>
                <a:gridCol w="381000"/>
                <a:gridCol w="914400"/>
              </a:tblGrid>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0</a:t>
                      </a:r>
                    </a:p>
                  </a:txBody>
                  <a:tcPr anchor="ct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2</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3</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4</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5</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6</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7</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8</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9</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10</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11</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12</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13</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14</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512 bytes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t>
                      </a:r>
                    </a:p>
                  </a:txBody>
                  <a:tcPr anchor="ct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477130" name="Picture 74" descr="Disk 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150" y="152400"/>
            <a:ext cx="23812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7059">
                                            <p:txEl>
                                              <p:pRg st="0" end="0"/>
                                            </p:txEl>
                                          </p:spTgt>
                                        </p:tgtEl>
                                        <p:attrNameLst>
                                          <p:attrName>style.visibility</p:attrName>
                                        </p:attrNameLst>
                                      </p:cBhvr>
                                      <p:to>
                                        <p:strVal val="visible"/>
                                      </p:to>
                                    </p:set>
                                    <p:animEffect transition="in" filter="wipe(left)">
                                      <p:cBhvr>
                                        <p:cTn id="7" dur="500"/>
                                        <p:tgtEl>
                                          <p:spTgt spid="24770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77059">
                                            <p:txEl>
                                              <p:pRg st="1" end="1"/>
                                            </p:txEl>
                                          </p:spTgt>
                                        </p:tgtEl>
                                        <p:attrNameLst>
                                          <p:attrName>style.visibility</p:attrName>
                                        </p:attrNameLst>
                                      </p:cBhvr>
                                      <p:to>
                                        <p:strVal val="visible"/>
                                      </p:to>
                                    </p:set>
                                    <p:animEffect transition="in" filter="wipe(left)">
                                      <p:cBhvr>
                                        <p:cTn id="10" dur="500"/>
                                        <p:tgtEl>
                                          <p:spTgt spid="24770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77059">
                                            <p:txEl>
                                              <p:pRg st="2" end="2"/>
                                            </p:txEl>
                                          </p:spTgt>
                                        </p:tgtEl>
                                        <p:attrNameLst>
                                          <p:attrName>style.visibility</p:attrName>
                                        </p:attrNameLst>
                                      </p:cBhvr>
                                      <p:to>
                                        <p:strVal val="visible"/>
                                      </p:to>
                                    </p:set>
                                    <p:animEffect transition="in" filter="wipe(left)">
                                      <p:cBhvr>
                                        <p:cTn id="13" dur="500"/>
                                        <p:tgtEl>
                                          <p:spTgt spid="247705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77059">
                                            <p:txEl>
                                              <p:pRg st="3" end="3"/>
                                            </p:txEl>
                                          </p:spTgt>
                                        </p:tgtEl>
                                        <p:attrNameLst>
                                          <p:attrName>style.visibility</p:attrName>
                                        </p:attrNameLst>
                                      </p:cBhvr>
                                      <p:to>
                                        <p:strVal val="visible"/>
                                      </p:to>
                                    </p:set>
                                    <p:animEffect transition="in" filter="wipe(left)">
                                      <p:cBhvr>
                                        <p:cTn id="16" dur="500"/>
                                        <p:tgtEl>
                                          <p:spTgt spid="24770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77059">
                                            <p:txEl>
                                              <p:pRg st="4" end="4"/>
                                            </p:txEl>
                                          </p:spTgt>
                                        </p:tgtEl>
                                        <p:attrNameLst>
                                          <p:attrName>style.visibility</p:attrName>
                                        </p:attrNameLst>
                                      </p:cBhvr>
                                      <p:to>
                                        <p:strVal val="visible"/>
                                      </p:to>
                                    </p:set>
                                    <p:animEffect transition="in" filter="wipe(left)">
                                      <p:cBhvr>
                                        <p:cTn id="21" dur="500"/>
                                        <p:tgtEl>
                                          <p:spTgt spid="24770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77059">
                                            <p:txEl>
                                              <p:pRg st="5" end="5"/>
                                            </p:txEl>
                                          </p:spTgt>
                                        </p:tgtEl>
                                        <p:attrNameLst>
                                          <p:attrName>style.visibility</p:attrName>
                                        </p:attrNameLst>
                                      </p:cBhvr>
                                      <p:to>
                                        <p:strVal val="visible"/>
                                      </p:to>
                                    </p:set>
                                    <p:animEffect transition="in" filter="wipe(left)">
                                      <p:cBhvr>
                                        <p:cTn id="24" dur="500"/>
                                        <p:tgtEl>
                                          <p:spTgt spid="24770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77059">
                                            <p:txEl>
                                              <p:pRg st="6" end="6"/>
                                            </p:txEl>
                                          </p:spTgt>
                                        </p:tgtEl>
                                        <p:attrNameLst>
                                          <p:attrName>style.visibility</p:attrName>
                                        </p:attrNameLst>
                                      </p:cBhvr>
                                      <p:to>
                                        <p:strVal val="visible"/>
                                      </p:to>
                                    </p:set>
                                    <p:animEffect transition="in" filter="wipe(left)">
                                      <p:cBhvr>
                                        <p:cTn id="27" dur="500"/>
                                        <p:tgtEl>
                                          <p:spTgt spid="2477059">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77059">
                                            <p:txEl>
                                              <p:pRg st="7" end="7"/>
                                            </p:txEl>
                                          </p:spTgt>
                                        </p:tgtEl>
                                        <p:attrNameLst>
                                          <p:attrName>style.visibility</p:attrName>
                                        </p:attrNameLst>
                                      </p:cBhvr>
                                      <p:to>
                                        <p:strVal val="visible"/>
                                      </p:to>
                                    </p:set>
                                    <p:animEffect transition="in" filter="wipe(left)">
                                      <p:cBhvr>
                                        <p:cTn id="30" dur="500"/>
                                        <p:tgtEl>
                                          <p:spTgt spid="2477059">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77059">
                                            <p:txEl>
                                              <p:pRg st="8" end="8"/>
                                            </p:txEl>
                                          </p:spTgt>
                                        </p:tgtEl>
                                        <p:attrNameLst>
                                          <p:attrName>style.visibility</p:attrName>
                                        </p:attrNameLst>
                                      </p:cBhvr>
                                      <p:to>
                                        <p:strVal val="visible"/>
                                      </p:to>
                                    </p:set>
                                    <p:animEffect transition="in" filter="wipe(left)">
                                      <p:cBhvr>
                                        <p:cTn id="33" dur="500"/>
                                        <p:tgtEl>
                                          <p:spTgt spid="2477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705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60780B40-FAA3-42DB-AECC-BADF8DAEDDC4}" type="slidenum">
              <a:rPr lang="en-US"/>
              <a:pPr/>
              <a:t>5</a:t>
            </a:fld>
            <a:endParaRPr lang="en-US"/>
          </a:p>
        </p:txBody>
      </p:sp>
      <p:sp>
        <p:nvSpPr>
          <p:cNvPr id="2479106" name="Rectangle 2"/>
          <p:cNvSpPr>
            <a:spLocks noGrp="1" noChangeArrowheads="1"/>
          </p:cNvSpPr>
          <p:nvPr>
            <p:ph type="title"/>
          </p:nvPr>
        </p:nvSpPr>
        <p:spPr/>
        <p:txBody>
          <a:bodyPr/>
          <a:lstStyle/>
          <a:p>
            <a:r>
              <a:rPr lang="en-US"/>
              <a:t>Disk Structure</a:t>
            </a:r>
          </a:p>
        </p:txBody>
      </p:sp>
      <p:pic>
        <p:nvPicPr>
          <p:cNvPr id="2479107" name="Picture 3" descr="Disks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249363"/>
            <a:ext cx="7624762" cy="4954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48CEE7D7-0516-4E26-9924-898002787EC5}" type="slidenum">
              <a:rPr lang="en-US"/>
              <a:pPr/>
              <a:t>6</a:t>
            </a:fld>
            <a:endParaRPr lang="en-US"/>
          </a:p>
        </p:txBody>
      </p:sp>
      <p:sp>
        <p:nvSpPr>
          <p:cNvPr id="2481154" name="Rectangle 2"/>
          <p:cNvSpPr>
            <a:spLocks noGrp="1" noChangeArrowheads="1"/>
          </p:cNvSpPr>
          <p:nvPr>
            <p:ph type="title"/>
          </p:nvPr>
        </p:nvSpPr>
        <p:spPr/>
        <p:txBody>
          <a:bodyPr/>
          <a:lstStyle/>
          <a:p>
            <a:r>
              <a:rPr lang="en-US"/>
              <a:t>Disk speed</a:t>
            </a:r>
          </a:p>
        </p:txBody>
      </p:sp>
      <p:pic>
        <p:nvPicPr>
          <p:cNvPr id="2481155" name="Picture 3" descr="Disk Driv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600200"/>
            <a:ext cx="8572500" cy="427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Disc Scheduling</a:t>
            </a:r>
          </a:p>
        </p:txBody>
      </p:sp>
      <p:sp>
        <p:nvSpPr>
          <p:cNvPr id="6" name="Slide Number Placeholder 5"/>
          <p:cNvSpPr>
            <a:spLocks noGrp="1"/>
          </p:cNvSpPr>
          <p:nvPr>
            <p:ph type="sldNum" sz="quarter" idx="12"/>
          </p:nvPr>
        </p:nvSpPr>
        <p:spPr/>
        <p:txBody>
          <a:bodyPr/>
          <a:lstStyle/>
          <a:p>
            <a:fld id="{7770FCC0-CD46-4BA4-9DDF-4FEDE5B71159}" type="slidenum">
              <a:rPr lang="en-US"/>
              <a:pPr/>
              <a:t>7</a:t>
            </a:fld>
            <a:endParaRPr lang="en-US"/>
          </a:p>
        </p:txBody>
      </p:sp>
      <p:sp>
        <p:nvSpPr>
          <p:cNvPr id="2483202" name="Rectangle 2"/>
          <p:cNvSpPr>
            <a:spLocks noGrp="1" noChangeArrowheads="1"/>
          </p:cNvSpPr>
          <p:nvPr>
            <p:ph type="title"/>
          </p:nvPr>
        </p:nvSpPr>
        <p:spPr>
          <a:xfrm>
            <a:off x="1220788" y="266700"/>
            <a:ext cx="6389687" cy="793750"/>
          </a:xfrm>
        </p:spPr>
        <p:txBody>
          <a:bodyPr/>
          <a:lstStyle/>
          <a:p>
            <a:r>
              <a:rPr lang="en-US"/>
              <a:t>Disk Performance</a:t>
            </a:r>
          </a:p>
        </p:txBody>
      </p:sp>
      <p:sp>
        <p:nvSpPr>
          <p:cNvPr id="2483203" name="Rectangle 3"/>
          <p:cNvSpPr>
            <a:spLocks noGrp="1" noChangeArrowheads="1"/>
          </p:cNvSpPr>
          <p:nvPr>
            <p:ph type="body" idx="1"/>
          </p:nvPr>
        </p:nvSpPr>
        <p:spPr>
          <a:xfrm>
            <a:off x="441325" y="1416050"/>
            <a:ext cx="8312150" cy="5030788"/>
          </a:xfrm>
        </p:spPr>
        <p:txBody>
          <a:bodyPr/>
          <a:lstStyle/>
          <a:p>
            <a:pPr>
              <a:lnSpc>
                <a:spcPct val="90000"/>
              </a:lnSpc>
            </a:pPr>
            <a:r>
              <a:rPr lang="en-US" sz="2800"/>
              <a:t>Much slower than memory</a:t>
            </a:r>
          </a:p>
          <a:p>
            <a:pPr lvl="1">
              <a:lnSpc>
                <a:spcPct val="90000"/>
              </a:lnSpc>
            </a:pPr>
            <a:r>
              <a:rPr lang="en-US" sz="2400"/>
              <a:t>Typical disk speed: 4-10 ms (10</a:t>
            </a:r>
            <a:r>
              <a:rPr lang="en-US" sz="2400" baseline="30000"/>
              <a:t>-3 </a:t>
            </a:r>
            <a:r>
              <a:rPr lang="en-US" sz="2400"/>
              <a:t>s)</a:t>
            </a:r>
          </a:p>
          <a:p>
            <a:pPr lvl="1">
              <a:lnSpc>
                <a:spcPct val="90000"/>
              </a:lnSpc>
            </a:pPr>
            <a:r>
              <a:rPr lang="en-US" sz="2400"/>
              <a:t>Typical memory speed: 1-10 ns (10</a:t>
            </a:r>
            <a:r>
              <a:rPr lang="en-US" sz="2400" baseline="30000"/>
              <a:t>-9 </a:t>
            </a:r>
            <a:r>
              <a:rPr lang="en-US" sz="2400"/>
              <a:t>s)</a:t>
            </a:r>
          </a:p>
          <a:p>
            <a:pPr>
              <a:lnSpc>
                <a:spcPct val="90000"/>
              </a:lnSpc>
            </a:pPr>
            <a:r>
              <a:rPr lang="en-US" sz="2800"/>
              <a:t>I/O bus Protocols</a:t>
            </a:r>
          </a:p>
          <a:p>
            <a:pPr lvl="1">
              <a:lnSpc>
                <a:spcPct val="90000"/>
              </a:lnSpc>
            </a:pPr>
            <a:r>
              <a:rPr lang="en-US" sz="2400"/>
              <a:t>EIDE – Enhanced Integrated Drive Electronics</a:t>
            </a:r>
          </a:p>
          <a:p>
            <a:pPr lvl="1">
              <a:lnSpc>
                <a:spcPct val="90000"/>
              </a:lnSpc>
            </a:pPr>
            <a:r>
              <a:rPr lang="en-US" sz="2400"/>
              <a:t>ATA – Advanced Technology Attachment</a:t>
            </a:r>
          </a:p>
          <a:p>
            <a:pPr lvl="1">
              <a:lnSpc>
                <a:spcPct val="90000"/>
              </a:lnSpc>
            </a:pPr>
            <a:r>
              <a:rPr lang="en-US" sz="2400"/>
              <a:t>SATA – Serial ATA</a:t>
            </a:r>
          </a:p>
          <a:p>
            <a:pPr lvl="1">
              <a:lnSpc>
                <a:spcPct val="90000"/>
              </a:lnSpc>
            </a:pPr>
            <a:r>
              <a:rPr lang="en-US" sz="2400"/>
              <a:t>USB – Universal Serial Bus</a:t>
            </a:r>
          </a:p>
          <a:p>
            <a:pPr lvl="1">
              <a:lnSpc>
                <a:spcPct val="90000"/>
              </a:lnSpc>
            </a:pPr>
            <a:r>
              <a:rPr lang="en-US" sz="2400"/>
              <a:t>FC – Fiber Channel</a:t>
            </a:r>
          </a:p>
          <a:p>
            <a:pPr lvl="1">
              <a:lnSpc>
                <a:spcPct val="90000"/>
              </a:lnSpc>
            </a:pPr>
            <a:r>
              <a:rPr lang="en-US" sz="2400"/>
              <a:t>SCSI – Small Computer System Interface</a:t>
            </a:r>
          </a:p>
          <a:p>
            <a:pPr lvl="1">
              <a:lnSpc>
                <a:spcPct val="90000"/>
              </a:lnSpc>
            </a:pPr>
            <a:r>
              <a:rPr lang="en-US" sz="2400"/>
              <a:t>SAS – Serial SCSI</a:t>
            </a:r>
          </a:p>
          <a:p>
            <a:pPr lvl="1">
              <a:lnSpc>
                <a:spcPct val="90000"/>
              </a:lnSpc>
            </a:pPr>
            <a:r>
              <a:rPr lang="en-US" sz="2400"/>
              <a:t>IDE – Integrated Disk Electronics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3203">
                                            <p:txEl>
                                              <p:pRg st="0" end="0"/>
                                            </p:txEl>
                                          </p:spTgt>
                                        </p:tgtEl>
                                        <p:attrNameLst>
                                          <p:attrName>style.visibility</p:attrName>
                                        </p:attrNameLst>
                                      </p:cBhvr>
                                      <p:to>
                                        <p:strVal val="visible"/>
                                      </p:to>
                                    </p:set>
                                    <p:animEffect transition="in" filter="wipe(left)">
                                      <p:cBhvr>
                                        <p:cTn id="7" dur="500"/>
                                        <p:tgtEl>
                                          <p:spTgt spid="24832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83203">
                                            <p:txEl>
                                              <p:pRg st="1" end="1"/>
                                            </p:txEl>
                                          </p:spTgt>
                                        </p:tgtEl>
                                        <p:attrNameLst>
                                          <p:attrName>style.visibility</p:attrName>
                                        </p:attrNameLst>
                                      </p:cBhvr>
                                      <p:to>
                                        <p:strVal val="visible"/>
                                      </p:to>
                                    </p:set>
                                    <p:animEffect transition="in" filter="wipe(left)">
                                      <p:cBhvr>
                                        <p:cTn id="10" dur="500"/>
                                        <p:tgtEl>
                                          <p:spTgt spid="24832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83203">
                                            <p:txEl>
                                              <p:pRg st="2" end="2"/>
                                            </p:txEl>
                                          </p:spTgt>
                                        </p:tgtEl>
                                        <p:attrNameLst>
                                          <p:attrName>style.visibility</p:attrName>
                                        </p:attrNameLst>
                                      </p:cBhvr>
                                      <p:to>
                                        <p:strVal val="visible"/>
                                      </p:to>
                                    </p:set>
                                    <p:animEffect transition="in" filter="wipe(left)">
                                      <p:cBhvr>
                                        <p:cTn id="13" dur="500"/>
                                        <p:tgtEl>
                                          <p:spTgt spid="24832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83203">
                                            <p:txEl>
                                              <p:pRg st="3" end="3"/>
                                            </p:txEl>
                                          </p:spTgt>
                                        </p:tgtEl>
                                        <p:attrNameLst>
                                          <p:attrName>style.visibility</p:attrName>
                                        </p:attrNameLst>
                                      </p:cBhvr>
                                      <p:to>
                                        <p:strVal val="visible"/>
                                      </p:to>
                                    </p:set>
                                    <p:animEffect transition="in" filter="wipe(left)">
                                      <p:cBhvr>
                                        <p:cTn id="18" dur="500"/>
                                        <p:tgtEl>
                                          <p:spTgt spid="24832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83203">
                                            <p:txEl>
                                              <p:pRg st="4" end="4"/>
                                            </p:txEl>
                                          </p:spTgt>
                                        </p:tgtEl>
                                        <p:attrNameLst>
                                          <p:attrName>style.visibility</p:attrName>
                                        </p:attrNameLst>
                                      </p:cBhvr>
                                      <p:to>
                                        <p:strVal val="visible"/>
                                      </p:to>
                                    </p:set>
                                    <p:animEffect transition="in" filter="wipe(left)">
                                      <p:cBhvr>
                                        <p:cTn id="21" dur="500"/>
                                        <p:tgtEl>
                                          <p:spTgt spid="248320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83203">
                                            <p:txEl>
                                              <p:pRg st="5" end="5"/>
                                            </p:txEl>
                                          </p:spTgt>
                                        </p:tgtEl>
                                        <p:attrNameLst>
                                          <p:attrName>style.visibility</p:attrName>
                                        </p:attrNameLst>
                                      </p:cBhvr>
                                      <p:to>
                                        <p:strVal val="visible"/>
                                      </p:to>
                                    </p:set>
                                    <p:animEffect transition="in" filter="wipe(left)">
                                      <p:cBhvr>
                                        <p:cTn id="24" dur="500"/>
                                        <p:tgtEl>
                                          <p:spTgt spid="248320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83203">
                                            <p:txEl>
                                              <p:pRg st="6" end="6"/>
                                            </p:txEl>
                                          </p:spTgt>
                                        </p:tgtEl>
                                        <p:attrNameLst>
                                          <p:attrName>style.visibility</p:attrName>
                                        </p:attrNameLst>
                                      </p:cBhvr>
                                      <p:to>
                                        <p:strVal val="visible"/>
                                      </p:to>
                                    </p:set>
                                    <p:animEffect transition="in" filter="wipe(left)">
                                      <p:cBhvr>
                                        <p:cTn id="27" dur="500"/>
                                        <p:tgtEl>
                                          <p:spTgt spid="248320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83203">
                                            <p:txEl>
                                              <p:pRg st="7" end="7"/>
                                            </p:txEl>
                                          </p:spTgt>
                                        </p:tgtEl>
                                        <p:attrNameLst>
                                          <p:attrName>style.visibility</p:attrName>
                                        </p:attrNameLst>
                                      </p:cBhvr>
                                      <p:to>
                                        <p:strVal val="visible"/>
                                      </p:to>
                                    </p:set>
                                    <p:animEffect transition="in" filter="wipe(left)">
                                      <p:cBhvr>
                                        <p:cTn id="30" dur="500"/>
                                        <p:tgtEl>
                                          <p:spTgt spid="248320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83203">
                                            <p:txEl>
                                              <p:pRg st="8" end="8"/>
                                            </p:txEl>
                                          </p:spTgt>
                                        </p:tgtEl>
                                        <p:attrNameLst>
                                          <p:attrName>style.visibility</p:attrName>
                                        </p:attrNameLst>
                                      </p:cBhvr>
                                      <p:to>
                                        <p:strVal val="visible"/>
                                      </p:to>
                                    </p:set>
                                    <p:animEffect transition="in" filter="wipe(left)">
                                      <p:cBhvr>
                                        <p:cTn id="33" dur="500"/>
                                        <p:tgtEl>
                                          <p:spTgt spid="248320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83203">
                                            <p:txEl>
                                              <p:pRg st="9" end="9"/>
                                            </p:txEl>
                                          </p:spTgt>
                                        </p:tgtEl>
                                        <p:attrNameLst>
                                          <p:attrName>style.visibility</p:attrName>
                                        </p:attrNameLst>
                                      </p:cBhvr>
                                      <p:to>
                                        <p:strVal val="visible"/>
                                      </p:to>
                                    </p:set>
                                    <p:animEffect transition="in" filter="wipe(left)">
                                      <p:cBhvr>
                                        <p:cTn id="36" dur="500"/>
                                        <p:tgtEl>
                                          <p:spTgt spid="248320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83203">
                                            <p:txEl>
                                              <p:pRg st="10" end="10"/>
                                            </p:txEl>
                                          </p:spTgt>
                                        </p:tgtEl>
                                        <p:attrNameLst>
                                          <p:attrName>style.visibility</p:attrName>
                                        </p:attrNameLst>
                                      </p:cBhvr>
                                      <p:to>
                                        <p:strVal val="visible"/>
                                      </p:to>
                                    </p:set>
                                    <p:animEffect transition="in" filter="wipe(left)">
                                      <p:cBhvr>
                                        <p:cTn id="39" dur="500"/>
                                        <p:tgtEl>
                                          <p:spTgt spid="248320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483203">
                                            <p:txEl>
                                              <p:pRg st="11" end="11"/>
                                            </p:txEl>
                                          </p:spTgt>
                                        </p:tgtEl>
                                        <p:attrNameLst>
                                          <p:attrName>style.visibility</p:attrName>
                                        </p:attrNameLst>
                                      </p:cBhvr>
                                      <p:to>
                                        <p:strVal val="visible"/>
                                      </p:to>
                                    </p:set>
                                    <p:animEffect transition="in" filter="wipe(left)">
                                      <p:cBhvr>
                                        <p:cTn id="42" dur="500"/>
                                        <p:tgtEl>
                                          <p:spTgt spid="24832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320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345</a:t>
            </a:r>
            <a:endParaRPr lang="en-US"/>
          </a:p>
        </p:txBody>
      </p:sp>
      <p:sp>
        <p:nvSpPr>
          <p:cNvPr id="7" name="Footer Placeholder 4"/>
          <p:cNvSpPr>
            <a:spLocks noGrp="1"/>
          </p:cNvSpPr>
          <p:nvPr>
            <p:ph type="ftr" sz="quarter" idx="11"/>
          </p:nvPr>
        </p:nvSpPr>
        <p:spPr/>
        <p:txBody>
          <a:bodyPr/>
          <a:lstStyle/>
          <a:p>
            <a:r>
              <a:rPr lang="en-US"/>
              <a:t>Disc Scheduling</a:t>
            </a:r>
          </a:p>
        </p:txBody>
      </p:sp>
      <p:sp>
        <p:nvSpPr>
          <p:cNvPr id="8" name="Slide Number Placeholder 5"/>
          <p:cNvSpPr>
            <a:spLocks noGrp="1"/>
          </p:cNvSpPr>
          <p:nvPr>
            <p:ph type="sldNum" sz="quarter" idx="12"/>
          </p:nvPr>
        </p:nvSpPr>
        <p:spPr/>
        <p:txBody>
          <a:bodyPr/>
          <a:lstStyle/>
          <a:p>
            <a:fld id="{DC71C968-57C8-489C-B3C6-715F3C04F8BD}" type="slidenum">
              <a:rPr lang="en-US"/>
              <a:pPr/>
              <a:t>8</a:t>
            </a:fld>
            <a:endParaRPr lang="en-US"/>
          </a:p>
        </p:txBody>
      </p:sp>
      <p:sp>
        <p:nvSpPr>
          <p:cNvPr id="2485250" name="Rectangle 2"/>
          <p:cNvSpPr>
            <a:spLocks noGrp="1" noChangeArrowheads="1"/>
          </p:cNvSpPr>
          <p:nvPr>
            <p:ph type="title"/>
          </p:nvPr>
        </p:nvSpPr>
        <p:spPr>
          <a:xfrm>
            <a:off x="1220788" y="266700"/>
            <a:ext cx="6389687" cy="793750"/>
          </a:xfrm>
        </p:spPr>
        <p:txBody>
          <a:bodyPr/>
          <a:lstStyle/>
          <a:p>
            <a:r>
              <a:rPr lang="en-US"/>
              <a:t>Effective Transfer Rates</a:t>
            </a:r>
          </a:p>
        </p:txBody>
      </p:sp>
      <p:sp>
        <p:nvSpPr>
          <p:cNvPr id="2485251" name="Rectangle 3"/>
          <p:cNvSpPr>
            <a:spLocks noGrp="1" noChangeArrowheads="1"/>
          </p:cNvSpPr>
          <p:nvPr>
            <p:ph type="body" idx="1"/>
          </p:nvPr>
        </p:nvSpPr>
        <p:spPr>
          <a:xfrm>
            <a:off x="441325" y="1406525"/>
            <a:ext cx="8312150" cy="5030788"/>
          </a:xfrm>
        </p:spPr>
        <p:txBody>
          <a:bodyPr/>
          <a:lstStyle/>
          <a:p>
            <a:pPr>
              <a:lnSpc>
                <a:spcPct val="90000"/>
              </a:lnSpc>
            </a:pPr>
            <a:r>
              <a:rPr lang="en-US" sz="2800"/>
              <a:t>Performance measures</a:t>
            </a:r>
          </a:p>
          <a:p>
            <a:pPr lvl="1">
              <a:lnSpc>
                <a:spcPct val="90000"/>
              </a:lnSpc>
            </a:pPr>
            <a:r>
              <a:rPr lang="en-US" sz="2400"/>
              <a:t>Seek Time – Time to move the heads</a:t>
            </a:r>
          </a:p>
          <a:p>
            <a:pPr lvl="2">
              <a:lnSpc>
                <a:spcPct val="90000"/>
              </a:lnSpc>
            </a:pPr>
            <a:r>
              <a:rPr lang="en-US" sz="2000"/>
              <a:t>Approximation </a:t>
            </a:r>
            <a:r>
              <a:rPr lang="en-US" sz="2000">
                <a:sym typeface="Symbol" pitchFamily="18" charset="2"/>
              </a:rPr>
              <a:t> (</a:t>
            </a:r>
            <a:r>
              <a:rPr lang="en-US" sz="2000"/>
              <a:t># of tracks </a:t>
            </a:r>
            <a:r>
              <a:rPr lang="en-US" sz="2000">
                <a:cs typeface="Times New Roman" pitchFamily="18" charset="0"/>
              </a:rPr>
              <a:t>× </a:t>
            </a:r>
            <a:r>
              <a:rPr lang="en-US" sz="2000"/>
              <a:t>c) + startup/settle time </a:t>
            </a:r>
          </a:p>
          <a:p>
            <a:pPr lvl="1">
              <a:lnSpc>
                <a:spcPct val="90000"/>
              </a:lnSpc>
            </a:pPr>
            <a:r>
              <a:rPr lang="en-US" sz="2400"/>
              <a:t>Rotational Delay – Waiting for the correct sector to move under the head</a:t>
            </a:r>
          </a:p>
          <a:p>
            <a:pPr lvl="2">
              <a:lnSpc>
                <a:spcPct val="90000"/>
              </a:lnSpc>
            </a:pPr>
            <a:r>
              <a:rPr lang="en-US" sz="2000"/>
              <a:t>Average 1/2 rotation</a:t>
            </a:r>
          </a:p>
          <a:p>
            <a:pPr lvl="3">
              <a:lnSpc>
                <a:spcPct val="90000"/>
              </a:lnSpc>
            </a:pPr>
            <a:r>
              <a:rPr lang="en-US"/>
              <a:t>HD: 5400rpm </a:t>
            </a:r>
            <a:r>
              <a:rPr lang="en-US">
                <a:latin typeface="Symbol" pitchFamily="18" charset="2"/>
              </a:rPr>
              <a:t>®</a:t>
            </a:r>
            <a:r>
              <a:rPr lang="en-US"/>
              <a:t> 5.6ms, 10000rpm </a:t>
            </a:r>
            <a:r>
              <a:rPr lang="en-US">
                <a:latin typeface="Symbol" pitchFamily="18" charset="2"/>
              </a:rPr>
              <a:t>®</a:t>
            </a:r>
            <a:r>
              <a:rPr lang="en-US"/>
              <a:t> 3ms</a:t>
            </a:r>
          </a:p>
          <a:p>
            <a:pPr lvl="3">
              <a:lnSpc>
                <a:spcPct val="90000"/>
              </a:lnSpc>
            </a:pPr>
            <a:r>
              <a:rPr lang="en-US"/>
              <a:t>Floppy: 300 rpm </a:t>
            </a:r>
            <a:r>
              <a:rPr lang="en-US">
                <a:latin typeface="Symbol" pitchFamily="18" charset="2"/>
              </a:rPr>
              <a:t>®</a:t>
            </a:r>
            <a:r>
              <a:rPr lang="en-US"/>
              <a:t> 100ms</a:t>
            </a:r>
          </a:p>
          <a:p>
            <a:pPr>
              <a:lnSpc>
                <a:spcPct val="90000"/>
              </a:lnSpc>
            </a:pPr>
            <a:r>
              <a:rPr lang="en-US" sz="2800"/>
              <a:t>Effective Times</a:t>
            </a:r>
          </a:p>
          <a:p>
            <a:pPr lvl="1">
              <a:lnSpc>
                <a:spcPct val="90000"/>
              </a:lnSpc>
            </a:pPr>
            <a:r>
              <a:rPr lang="en-US" sz="2400"/>
              <a:t>Access Time – Sum of seek time and rotational delay</a:t>
            </a:r>
          </a:p>
          <a:p>
            <a:pPr lvl="1">
              <a:lnSpc>
                <a:spcPct val="90000"/>
              </a:lnSpc>
            </a:pPr>
            <a:r>
              <a:rPr lang="en-US" sz="2400"/>
              <a:t>Transfer Time – Actual time needed to perform the read or write</a:t>
            </a:r>
          </a:p>
          <a:p>
            <a:pPr>
              <a:lnSpc>
                <a:spcPct val="90000"/>
              </a:lnSpc>
            </a:pPr>
            <a:r>
              <a:rPr lang="en-US" sz="2800"/>
              <a:t>Time depends on locality</a:t>
            </a:r>
          </a:p>
        </p:txBody>
      </p:sp>
      <p:pic>
        <p:nvPicPr>
          <p:cNvPr id="2485252" name="Picture 4" descr="Disks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719138" cy="762000"/>
          </a:xfrm>
          <a:prstGeom prst="rect">
            <a:avLst/>
          </a:prstGeom>
          <a:noFill/>
          <a:extLst>
            <a:ext uri="{909E8E84-426E-40DD-AFC4-6F175D3DCCD1}">
              <a14:hiddenFill xmlns:a14="http://schemas.microsoft.com/office/drawing/2010/main">
                <a:solidFill>
                  <a:srgbClr val="FFFFFF"/>
                </a:solidFill>
              </a14:hiddenFill>
            </a:ext>
          </a:extLst>
        </p:spPr>
      </p:pic>
      <p:pic>
        <p:nvPicPr>
          <p:cNvPr id="2485253" name="Picture 5" descr="Disks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1295400"/>
            <a:ext cx="682625" cy="72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5251">
                                            <p:txEl>
                                              <p:pRg st="0" end="0"/>
                                            </p:txEl>
                                          </p:spTgt>
                                        </p:tgtEl>
                                        <p:attrNameLst>
                                          <p:attrName>style.visibility</p:attrName>
                                        </p:attrNameLst>
                                      </p:cBhvr>
                                      <p:to>
                                        <p:strVal val="visible"/>
                                      </p:to>
                                    </p:set>
                                    <p:animEffect transition="in" filter="wipe(left)">
                                      <p:cBhvr>
                                        <p:cTn id="7" dur="500"/>
                                        <p:tgtEl>
                                          <p:spTgt spid="24852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85251">
                                            <p:txEl>
                                              <p:pRg st="1" end="1"/>
                                            </p:txEl>
                                          </p:spTgt>
                                        </p:tgtEl>
                                        <p:attrNameLst>
                                          <p:attrName>style.visibility</p:attrName>
                                        </p:attrNameLst>
                                      </p:cBhvr>
                                      <p:to>
                                        <p:strVal val="visible"/>
                                      </p:to>
                                    </p:set>
                                    <p:animEffect transition="in" filter="wipe(left)">
                                      <p:cBhvr>
                                        <p:cTn id="10" dur="500"/>
                                        <p:tgtEl>
                                          <p:spTgt spid="24852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85251">
                                            <p:txEl>
                                              <p:pRg st="2" end="2"/>
                                            </p:txEl>
                                          </p:spTgt>
                                        </p:tgtEl>
                                        <p:attrNameLst>
                                          <p:attrName>style.visibility</p:attrName>
                                        </p:attrNameLst>
                                      </p:cBhvr>
                                      <p:to>
                                        <p:strVal val="visible"/>
                                      </p:to>
                                    </p:set>
                                    <p:animEffect transition="in" filter="wipe(left)">
                                      <p:cBhvr>
                                        <p:cTn id="13" dur="500"/>
                                        <p:tgtEl>
                                          <p:spTgt spid="24852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85251">
                                            <p:txEl>
                                              <p:pRg st="3" end="3"/>
                                            </p:txEl>
                                          </p:spTgt>
                                        </p:tgtEl>
                                        <p:attrNameLst>
                                          <p:attrName>style.visibility</p:attrName>
                                        </p:attrNameLst>
                                      </p:cBhvr>
                                      <p:to>
                                        <p:strVal val="visible"/>
                                      </p:to>
                                    </p:set>
                                    <p:animEffect transition="in" filter="wipe(left)">
                                      <p:cBhvr>
                                        <p:cTn id="16" dur="500"/>
                                        <p:tgtEl>
                                          <p:spTgt spid="248525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85251">
                                            <p:txEl>
                                              <p:pRg st="4" end="4"/>
                                            </p:txEl>
                                          </p:spTgt>
                                        </p:tgtEl>
                                        <p:attrNameLst>
                                          <p:attrName>style.visibility</p:attrName>
                                        </p:attrNameLst>
                                      </p:cBhvr>
                                      <p:to>
                                        <p:strVal val="visible"/>
                                      </p:to>
                                    </p:set>
                                    <p:animEffect transition="in" filter="wipe(left)">
                                      <p:cBhvr>
                                        <p:cTn id="19" dur="500"/>
                                        <p:tgtEl>
                                          <p:spTgt spid="248525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85251">
                                            <p:txEl>
                                              <p:pRg st="5" end="5"/>
                                            </p:txEl>
                                          </p:spTgt>
                                        </p:tgtEl>
                                        <p:attrNameLst>
                                          <p:attrName>style.visibility</p:attrName>
                                        </p:attrNameLst>
                                      </p:cBhvr>
                                      <p:to>
                                        <p:strVal val="visible"/>
                                      </p:to>
                                    </p:set>
                                    <p:animEffect transition="in" filter="wipe(left)">
                                      <p:cBhvr>
                                        <p:cTn id="22" dur="500"/>
                                        <p:tgtEl>
                                          <p:spTgt spid="248525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85251">
                                            <p:txEl>
                                              <p:pRg st="6" end="6"/>
                                            </p:txEl>
                                          </p:spTgt>
                                        </p:tgtEl>
                                        <p:attrNameLst>
                                          <p:attrName>style.visibility</p:attrName>
                                        </p:attrNameLst>
                                      </p:cBhvr>
                                      <p:to>
                                        <p:strVal val="visible"/>
                                      </p:to>
                                    </p:set>
                                    <p:animEffect transition="in" filter="wipe(left)">
                                      <p:cBhvr>
                                        <p:cTn id="25" dur="500"/>
                                        <p:tgtEl>
                                          <p:spTgt spid="248525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85251">
                                            <p:txEl>
                                              <p:pRg st="7" end="7"/>
                                            </p:txEl>
                                          </p:spTgt>
                                        </p:tgtEl>
                                        <p:attrNameLst>
                                          <p:attrName>style.visibility</p:attrName>
                                        </p:attrNameLst>
                                      </p:cBhvr>
                                      <p:to>
                                        <p:strVal val="visible"/>
                                      </p:to>
                                    </p:set>
                                    <p:animEffect transition="in" filter="wipe(left)">
                                      <p:cBhvr>
                                        <p:cTn id="30" dur="500"/>
                                        <p:tgtEl>
                                          <p:spTgt spid="248525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85251">
                                            <p:txEl>
                                              <p:pRg st="8" end="8"/>
                                            </p:txEl>
                                          </p:spTgt>
                                        </p:tgtEl>
                                        <p:attrNameLst>
                                          <p:attrName>style.visibility</p:attrName>
                                        </p:attrNameLst>
                                      </p:cBhvr>
                                      <p:to>
                                        <p:strVal val="visible"/>
                                      </p:to>
                                    </p:set>
                                    <p:animEffect transition="in" filter="wipe(left)">
                                      <p:cBhvr>
                                        <p:cTn id="33" dur="500"/>
                                        <p:tgtEl>
                                          <p:spTgt spid="2485251">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85251">
                                            <p:txEl>
                                              <p:pRg st="9" end="9"/>
                                            </p:txEl>
                                          </p:spTgt>
                                        </p:tgtEl>
                                        <p:attrNameLst>
                                          <p:attrName>style.visibility</p:attrName>
                                        </p:attrNameLst>
                                      </p:cBhvr>
                                      <p:to>
                                        <p:strVal val="visible"/>
                                      </p:to>
                                    </p:set>
                                    <p:animEffect transition="in" filter="wipe(left)">
                                      <p:cBhvr>
                                        <p:cTn id="36" dur="500"/>
                                        <p:tgtEl>
                                          <p:spTgt spid="2485251">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85251">
                                            <p:txEl>
                                              <p:pRg st="10" end="10"/>
                                            </p:txEl>
                                          </p:spTgt>
                                        </p:tgtEl>
                                        <p:attrNameLst>
                                          <p:attrName>style.visibility</p:attrName>
                                        </p:attrNameLst>
                                      </p:cBhvr>
                                      <p:to>
                                        <p:strVal val="visible"/>
                                      </p:to>
                                    </p:set>
                                    <p:animEffect transition="in" filter="wipe(left)">
                                      <p:cBhvr>
                                        <p:cTn id="41" dur="500"/>
                                        <p:tgtEl>
                                          <p:spTgt spid="2485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52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Disc Scheduling</a:t>
            </a:r>
          </a:p>
        </p:txBody>
      </p:sp>
      <p:sp>
        <p:nvSpPr>
          <p:cNvPr id="7" name="Slide Number Placeholder 5"/>
          <p:cNvSpPr>
            <a:spLocks noGrp="1"/>
          </p:cNvSpPr>
          <p:nvPr>
            <p:ph type="sldNum" sz="quarter" idx="12"/>
          </p:nvPr>
        </p:nvSpPr>
        <p:spPr/>
        <p:txBody>
          <a:bodyPr/>
          <a:lstStyle/>
          <a:p>
            <a:fld id="{3DA07682-38D7-486E-AB3C-DB95CD6008D6}" type="slidenum">
              <a:rPr lang="en-US"/>
              <a:pPr/>
              <a:t>9</a:t>
            </a:fld>
            <a:endParaRPr lang="en-US"/>
          </a:p>
        </p:txBody>
      </p:sp>
      <p:sp>
        <p:nvSpPr>
          <p:cNvPr id="2487298" name="Rectangle 2"/>
          <p:cNvSpPr>
            <a:spLocks noGrp="1" noChangeArrowheads="1"/>
          </p:cNvSpPr>
          <p:nvPr>
            <p:ph type="title"/>
          </p:nvPr>
        </p:nvSpPr>
        <p:spPr/>
        <p:txBody>
          <a:bodyPr/>
          <a:lstStyle/>
          <a:p>
            <a:r>
              <a:rPr lang="en-US"/>
              <a:t>Disk scheduling</a:t>
            </a:r>
          </a:p>
        </p:txBody>
      </p:sp>
      <p:sp>
        <p:nvSpPr>
          <p:cNvPr id="2487299" name="Rectangle 3"/>
          <p:cNvSpPr>
            <a:spLocks noGrp="1" noChangeArrowheads="1"/>
          </p:cNvSpPr>
          <p:nvPr>
            <p:ph type="body" idx="1"/>
          </p:nvPr>
        </p:nvSpPr>
        <p:spPr>
          <a:xfrm>
            <a:off x="428625" y="1419225"/>
            <a:ext cx="8356600" cy="2095500"/>
          </a:xfrm>
        </p:spPr>
        <p:txBody>
          <a:bodyPr/>
          <a:lstStyle/>
          <a:p>
            <a:pPr>
              <a:lnSpc>
                <a:spcPct val="90000"/>
              </a:lnSpc>
            </a:pPr>
            <a:r>
              <a:rPr lang="en-US" sz="2800"/>
              <a:t>When a read/write job is requested, the disk may currently be busy</a:t>
            </a:r>
          </a:p>
          <a:p>
            <a:pPr>
              <a:lnSpc>
                <a:spcPct val="90000"/>
              </a:lnSpc>
            </a:pPr>
            <a:r>
              <a:rPr lang="en-US" sz="2800"/>
              <a:t>All pending jobs are placed in a disk queue</a:t>
            </a:r>
          </a:p>
          <a:p>
            <a:pPr lvl="1">
              <a:lnSpc>
                <a:spcPct val="90000"/>
              </a:lnSpc>
            </a:pPr>
            <a:r>
              <a:rPr lang="en-US" sz="2400"/>
              <a:t>could be scheduled to improve the utilization </a:t>
            </a:r>
          </a:p>
          <a:p>
            <a:pPr>
              <a:lnSpc>
                <a:spcPct val="90000"/>
              </a:lnSpc>
            </a:pPr>
            <a:r>
              <a:rPr lang="en-US" sz="2800"/>
              <a:t>Disk scheduling increases the disk’s bandwidth </a:t>
            </a:r>
          </a:p>
          <a:p>
            <a:pPr lvl="1">
              <a:lnSpc>
                <a:spcPct val="90000"/>
              </a:lnSpc>
            </a:pPr>
            <a:r>
              <a:rPr lang="en-US" sz="2400"/>
              <a:t>(the amount of information that can be transferred in a set amount of time)</a:t>
            </a:r>
          </a:p>
        </p:txBody>
      </p:sp>
      <p:pic>
        <p:nvPicPr>
          <p:cNvPr id="2487300" name="Picture 4" descr="Disk Driv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3667125"/>
            <a:ext cx="7543800" cy="271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7299">
                                            <p:txEl>
                                              <p:pRg st="0" end="0"/>
                                            </p:txEl>
                                          </p:spTgt>
                                        </p:tgtEl>
                                        <p:attrNameLst>
                                          <p:attrName>style.visibility</p:attrName>
                                        </p:attrNameLst>
                                      </p:cBhvr>
                                      <p:to>
                                        <p:strVal val="visible"/>
                                      </p:to>
                                    </p:set>
                                    <p:animEffect transition="in" filter="wipe(left)">
                                      <p:cBhvr>
                                        <p:cTn id="7" dur="500"/>
                                        <p:tgtEl>
                                          <p:spTgt spid="2487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7299">
                                            <p:txEl>
                                              <p:pRg st="1" end="1"/>
                                            </p:txEl>
                                          </p:spTgt>
                                        </p:tgtEl>
                                        <p:attrNameLst>
                                          <p:attrName>style.visibility</p:attrName>
                                        </p:attrNameLst>
                                      </p:cBhvr>
                                      <p:to>
                                        <p:strVal val="visible"/>
                                      </p:to>
                                    </p:set>
                                    <p:animEffect transition="in" filter="wipe(left)">
                                      <p:cBhvr>
                                        <p:cTn id="12" dur="500"/>
                                        <p:tgtEl>
                                          <p:spTgt spid="24872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87299">
                                            <p:txEl>
                                              <p:pRg st="2" end="2"/>
                                            </p:txEl>
                                          </p:spTgt>
                                        </p:tgtEl>
                                        <p:attrNameLst>
                                          <p:attrName>style.visibility</p:attrName>
                                        </p:attrNameLst>
                                      </p:cBhvr>
                                      <p:to>
                                        <p:strVal val="visible"/>
                                      </p:to>
                                    </p:set>
                                    <p:animEffect transition="in" filter="wipe(left)">
                                      <p:cBhvr>
                                        <p:cTn id="15" dur="500"/>
                                        <p:tgtEl>
                                          <p:spTgt spid="24872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87299">
                                            <p:txEl>
                                              <p:pRg st="3" end="3"/>
                                            </p:txEl>
                                          </p:spTgt>
                                        </p:tgtEl>
                                        <p:attrNameLst>
                                          <p:attrName>style.visibility</p:attrName>
                                        </p:attrNameLst>
                                      </p:cBhvr>
                                      <p:to>
                                        <p:strVal val="visible"/>
                                      </p:to>
                                    </p:set>
                                    <p:animEffect transition="in" filter="wipe(left)">
                                      <p:cBhvr>
                                        <p:cTn id="20" dur="500"/>
                                        <p:tgtEl>
                                          <p:spTgt spid="248729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87299">
                                            <p:txEl>
                                              <p:pRg st="4" end="4"/>
                                            </p:txEl>
                                          </p:spTgt>
                                        </p:tgtEl>
                                        <p:attrNameLst>
                                          <p:attrName>style.visibility</p:attrName>
                                        </p:attrNameLst>
                                      </p:cBhvr>
                                      <p:to>
                                        <p:strVal val="visible"/>
                                      </p:to>
                                    </p:set>
                                    <p:animEffect transition="in" filter="wipe(left)">
                                      <p:cBhvr>
                                        <p:cTn id="23" dur="500"/>
                                        <p:tgtEl>
                                          <p:spTgt spid="2487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7299"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4223</TotalTime>
  <Words>2730</Words>
  <Application>Microsoft Office PowerPoint</Application>
  <PresentationFormat>On-screen Show (4:3)</PresentationFormat>
  <Paragraphs>628</Paragraphs>
  <Slides>37</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Blends</vt:lpstr>
      <vt:lpstr>Photo Editor Photo</vt:lpstr>
      <vt:lpstr>Chapter 11 Disc Scheduling</vt:lpstr>
      <vt:lpstr>CS 345</vt:lpstr>
      <vt:lpstr>Chapter 11 Learning Objectives</vt:lpstr>
      <vt:lpstr>Disk Structure</vt:lpstr>
      <vt:lpstr>Disk Structure</vt:lpstr>
      <vt:lpstr>Disk speed</vt:lpstr>
      <vt:lpstr>Disk Performance</vt:lpstr>
      <vt:lpstr>Effective Transfer Rates</vt:lpstr>
      <vt:lpstr>Disk scheduling</vt:lpstr>
      <vt:lpstr>Disk Scheduling</vt:lpstr>
      <vt:lpstr>Disk Scheduling</vt:lpstr>
      <vt:lpstr>Disk Scheduling</vt:lpstr>
      <vt:lpstr>FCFS Scheduling</vt:lpstr>
      <vt:lpstr>PowerPoint Presentation</vt:lpstr>
      <vt:lpstr>PowerPoint Presentation</vt:lpstr>
      <vt:lpstr>PowerPoint Presentation</vt:lpstr>
      <vt:lpstr>PowerPoint Presentation</vt:lpstr>
      <vt:lpstr>Disk Scheduling Algorithms</vt:lpstr>
      <vt:lpstr>Choosing an Algorithm</vt:lpstr>
      <vt:lpstr>Choosing an Algorithm</vt:lpstr>
      <vt:lpstr>Low-level Formatting</vt:lpstr>
      <vt:lpstr>Disk formatting</vt:lpstr>
      <vt:lpstr>Bad blocks</vt:lpstr>
      <vt:lpstr>Asynchronous I/O</vt:lpstr>
      <vt:lpstr>Swap Space</vt:lpstr>
      <vt:lpstr>Reliability</vt:lpstr>
      <vt:lpstr>RAID</vt:lpstr>
      <vt:lpstr>RAID</vt:lpstr>
      <vt:lpstr>Raid Product Examples…</vt:lpstr>
      <vt:lpstr>Data Mapping for RAID 0 Array</vt:lpstr>
      <vt:lpstr>RAID</vt:lpstr>
      <vt:lpstr>Hamming Codes</vt:lpstr>
      <vt:lpstr>RAID (continued…)</vt:lpstr>
      <vt:lpstr>RAID (continued…)</vt:lpstr>
      <vt:lpstr>RAID (continued…)</vt:lpstr>
      <vt:lpstr>RAID Level Summary</vt:lpstr>
      <vt:lpstr>Disk Cache</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02 - Computer Systems</dc:title>
  <dc:creator>Paul Roper</dc:creator>
  <cp:lastModifiedBy>proper</cp:lastModifiedBy>
  <cp:revision>312</cp:revision>
  <cp:lastPrinted>2000-08-31T19:14:43Z</cp:lastPrinted>
  <dcterms:created xsi:type="dcterms:W3CDTF">2000-08-22T23:43:45Z</dcterms:created>
  <dcterms:modified xsi:type="dcterms:W3CDTF">2015-03-16T16:50:15Z</dcterms:modified>
</cp:coreProperties>
</file>