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1458" r:id="rId2"/>
    <p:sldId id="1551" r:id="rId3"/>
    <p:sldId id="1483" r:id="rId4"/>
    <p:sldId id="1484" r:id="rId5"/>
    <p:sldId id="1485" r:id="rId6"/>
    <p:sldId id="1486" r:id="rId7"/>
    <p:sldId id="1487" r:id="rId8"/>
    <p:sldId id="1488" r:id="rId9"/>
    <p:sldId id="1489" r:id="rId10"/>
    <p:sldId id="1490" r:id="rId11"/>
    <p:sldId id="1491" r:id="rId12"/>
    <p:sldId id="1492" r:id="rId13"/>
    <p:sldId id="1493" r:id="rId14"/>
    <p:sldId id="1494" r:id="rId15"/>
    <p:sldId id="1495" r:id="rId16"/>
    <p:sldId id="1496" r:id="rId17"/>
    <p:sldId id="1497" r:id="rId18"/>
    <p:sldId id="1498" r:id="rId19"/>
    <p:sldId id="1499" r:id="rId20"/>
    <p:sldId id="1500" r:id="rId21"/>
    <p:sldId id="1502" r:id="rId22"/>
    <p:sldId id="1503" r:id="rId23"/>
    <p:sldId id="1504" r:id="rId24"/>
    <p:sldId id="1505" r:id="rId25"/>
    <p:sldId id="1507" r:id="rId26"/>
    <p:sldId id="1508" r:id="rId27"/>
    <p:sldId id="1509" r:id="rId28"/>
    <p:sldId id="1510" r:id="rId29"/>
    <p:sldId id="1511" r:id="rId30"/>
    <p:sldId id="1512" r:id="rId31"/>
    <p:sldId id="1513" r:id="rId32"/>
    <p:sldId id="1514" r:id="rId33"/>
    <p:sldId id="1515" r:id="rId34"/>
    <p:sldId id="1516" r:id="rId35"/>
    <p:sldId id="1517" r:id="rId36"/>
    <p:sldId id="1537" r:id="rId37"/>
    <p:sldId id="1538" r:id="rId38"/>
    <p:sldId id="1539" r:id="rId39"/>
    <p:sldId id="1540" r:id="rId40"/>
    <p:sldId id="1541" r:id="rId41"/>
    <p:sldId id="1542" r:id="rId42"/>
    <p:sldId id="1543" r:id="rId43"/>
    <p:sldId id="1544" r:id="rId44"/>
    <p:sldId id="1545" r:id="rId45"/>
    <p:sldId id="1546" r:id="rId46"/>
    <p:sldId id="1547" r:id="rId47"/>
    <p:sldId id="1548" r:id="rId48"/>
    <p:sldId id="1549" r:id="rId4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7" d="100"/>
          <a:sy n="77" d="100"/>
        </p:scale>
        <p:origin x="-58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9E83EB6-C59D-4DBA-B623-33373D0B1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AD228C7F-1E04-4F86-ADFD-FE0215E21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67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24F6F-A589-47B5-A434-4A26F3C08A31}" type="slidenum">
              <a:rPr lang="en-US"/>
              <a:pPr/>
              <a:t>1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FA6AF-1213-4D45-9340-30601BBE6C9E}" type="slidenum">
              <a:rPr lang="en-US"/>
              <a:pPr/>
              <a:t>11</a:t>
            </a:fld>
            <a:endParaRPr lang="en-US"/>
          </a:p>
        </p:txBody>
      </p:sp>
      <p:sp>
        <p:nvSpPr>
          <p:cNvPr id="249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9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FFA2A-A7E5-4EA8-B2CC-48805536B5F6}" type="slidenum">
              <a:rPr lang="en-US"/>
              <a:pPr/>
              <a:t>12</a:t>
            </a:fld>
            <a:endParaRPr lang="en-US"/>
          </a:p>
        </p:txBody>
      </p:sp>
      <p:sp>
        <p:nvSpPr>
          <p:cNvPr id="250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0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392AE-2A0E-4804-AA49-C74FF312B70D}" type="slidenum">
              <a:rPr lang="en-US"/>
              <a:pPr/>
              <a:t>13</a:t>
            </a:fld>
            <a:endParaRPr lang="en-US"/>
          </a:p>
        </p:txBody>
      </p:sp>
      <p:sp>
        <p:nvSpPr>
          <p:cNvPr id="250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0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9E16B-5BF0-41C8-9719-E23C192E6A74}" type="slidenum">
              <a:rPr lang="en-US"/>
              <a:pPr/>
              <a:t>14</a:t>
            </a:fld>
            <a:endParaRPr lang="en-US"/>
          </a:p>
        </p:txBody>
      </p:sp>
      <p:sp>
        <p:nvSpPr>
          <p:cNvPr id="250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B35B5-B8BD-45E3-AEF3-C674F3067D17}" type="slidenum">
              <a:rPr lang="en-US"/>
              <a:pPr/>
              <a:t>15</a:t>
            </a:fld>
            <a:endParaRPr lang="en-US"/>
          </a:p>
        </p:txBody>
      </p:sp>
      <p:sp>
        <p:nvSpPr>
          <p:cNvPr id="250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0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7A0A2-FCFD-4A94-9818-772CCF7225BC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4DCBD-60C2-4EA7-97A3-62DCECC2117C}" type="slidenum">
              <a:rPr lang="en-US"/>
              <a:pPr/>
              <a:t>17</a:t>
            </a:fld>
            <a:endParaRPr lang="en-US"/>
          </a:p>
        </p:txBody>
      </p:sp>
      <p:sp>
        <p:nvSpPr>
          <p:cNvPr id="251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1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90D50-FE89-454E-8546-0ABE73BE6A9F}" type="slidenum">
              <a:rPr lang="en-US"/>
              <a:pPr/>
              <a:t>18</a:t>
            </a:fld>
            <a:endParaRPr lang="en-US"/>
          </a:p>
        </p:txBody>
      </p:sp>
      <p:sp>
        <p:nvSpPr>
          <p:cNvPr id="251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1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66ABF-7642-48F2-BE74-5172C31AF12F}" type="slidenum">
              <a:rPr lang="en-US"/>
              <a:pPr/>
              <a:t>19</a:t>
            </a:fld>
            <a:endParaRPr lang="en-US"/>
          </a:p>
        </p:txBody>
      </p:sp>
      <p:sp>
        <p:nvSpPr>
          <p:cNvPr id="251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D7F85-0AA7-4C56-A0DC-EB5EE5635557}" type="slidenum">
              <a:rPr lang="en-US"/>
              <a:pPr/>
              <a:t>20</a:t>
            </a:fld>
            <a:endParaRPr lang="en-US"/>
          </a:p>
        </p:txBody>
      </p:sp>
      <p:sp>
        <p:nvSpPr>
          <p:cNvPr id="251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7C3D8-6F11-4DA1-A31D-8B958C791CAB}" type="slidenum">
              <a:rPr lang="en-US"/>
              <a:pPr/>
              <a:t>3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E4A1B-2F35-4D4E-8EEE-DF04430797B2}" type="slidenum">
              <a:rPr lang="en-US"/>
              <a:pPr/>
              <a:t>21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3FC45-6E63-46B0-BFC5-34C0C15E0463}" type="slidenum">
              <a:rPr lang="en-US"/>
              <a:pPr/>
              <a:t>22</a:t>
            </a:fld>
            <a:endParaRPr lang="en-US"/>
          </a:p>
        </p:txBody>
      </p:sp>
      <p:sp>
        <p:nvSpPr>
          <p:cNvPr id="252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518C2-C3A0-4F14-9F34-5F389DC4198D}" type="slidenum">
              <a:rPr lang="en-US"/>
              <a:pPr/>
              <a:t>23</a:t>
            </a:fld>
            <a:endParaRPr lang="en-US"/>
          </a:p>
        </p:txBody>
      </p:sp>
      <p:sp>
        <p:nvSpPr>
          <p:cNvPr id="252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2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5F1C3-4B68-4F7A-8BE0-68B569A7F54E}" type="slidenum">
              <a:rPr lang="en-US"/>
              <a:pPr/>
              <a:t>24</a:t>
            </a:fld>
            <a:endParaRPr lang="en-US"/>
          </a:p>
        </p:txBody>
      </p:sp>
      <p:sp>
        <p:nvSpPr>
          <p:cNvPr id="252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44E3A-B37C-4AA0-A8E1-6413A30E06DB}" type="slidenum">
              <a:rPr lang="en-US"/>
              <a:pPr/>
              <a:t>25</a:t>
            </a:fld>
            <a:endParaRPr lang="en-US"/>
          </a:p>
        </p:txBody>
      </p:sp>
      <p:sp>
        <p:nvSpPr>
          <p:cNvPr id="253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3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FF0E0-AA23-441C-B65A-A4D44EAF57B6}" type="slidenum">
              <a:rPr lang="en-US"/>
              <a:pPr/>
              <a:t>26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ED5DB-013D-49B8-A460-CE7D821D5C52}" type="slidenum">
              <a:rPr lang="en-US"/>
              <a:pPr/>
              <a:t>27</a:t>
            </a:fld>
            <a:endParaRPr lang="en-US"/>
          </a:p>
        </p:txBody>
      </p:sp>
      <p:sp>
        <p:nvSpPr>
          <p:cNvPr id="253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3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15715-C54D-4AE6-B508-749745CB0848}" type="slidenum">
              <a:rPr lang="en-US"/>
              <a:pPr/>
              <a:t>28</a:t>
            </a:fld>
            <a:endParaRPr lang="en-US"/>
          </a:p>
        </p:txBody>
      </p:sp>
      <p:sp>
        <p:nvSpPr>
          <p:cNvPr id="253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3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B3A04-4FB1-4008-98C1-35C794E19048}" type="slidenum">
              <a:rPr lang="en-US"/>
              <a:pPr/>
              <a:t>29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CC432-35BB-4950-9CB8-5EFDF767B0C9}" type="slidenum">
              <a:rPr lang="en-US"/>
              <a:pPr/>
              <a:t>30</a:t>
            </a:fld>
            <a:endParaRPr lang="en-US"/>
          </a:p>
        </p:txBody>
      </p:sp>
      <p:sp>
        <p:nvSpPr>
          <p:cNvPr id="254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4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40881-4E49-4EC1-85A2-4BC73AE6AA80}" type="slidenum">
              <a:rPr lang="en-US"/>
              <a:pPr/>
              <a:t>4</a:t>
            </a:fld>
            <a:endParaRPr lang="en-US"/>
          </a:p>
        </p:txBody>
      </p:sp>
      <p:sp>
        <p:nvSpPr>
          <p:cNvPr id="248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7F0A-7C12-421B-8960-1C30FD41FDF7}" type="slidenum">
              <a:rPr lang="en-US"/>
              <a:pPr/>
              <a:t>31</a:t>
            </a:fld>
            <a:endParaRPr lang="en-US"/>
          </a:p>
        </p:txBody>
      </p:sp>
      <p:sp>
        <p:nvSpPr>
          <p:cNvPr id="254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4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723DC-9E90-4CBD-9A1A-463FB6988D18}" type="slidenum">
              <a:rPr lang="en-US"/>
              <a:pPr/>
              <a:t>32</a:t>
            </a:fld>
            <a:endParaRPr lang="en-US"/>
          </a:p>
        </p:txBody>
      </p:sp>
      <p:sp>
        <p:nvSpPr>
          <p:cNvPr id="254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4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59771-BD2F-4612-AB38-FDFE5B8088D2}" type="slidenum">
              <a:rPr lang="en-US"/>
              <a:pPr/>
              <a:t>33</a:t>
            </a:fld>
            <a:endParaRPr lang="en-US"/>
          </a:p>
        </p:txBody>
      </p:sp>
      <p:sp>
        <p:nvSpPr>
          <p:cNvPr id="254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A3D5B-137F-41C8-A6A2-9306B5A6ED93}" type="slidenum">
              <a:rPr lang="en-US"/>
              <a:pPr/>
              <a:t>34</a:t>
            </a:fld>
            <a:endParaRPr lang="en-US"/>
          </a:p>
        </p:txBody>
      </p:sp>
      <p:sp>
        <p:nvSpPr>
          <p:cNvPr id="254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D6596-68ED-446D-B67C-F0DC5FB6B6F9}" type="slidenum">
              <a:rPr lang="en-US"/>
              <a:pPr/>
              <a:t>35</a:t>
            </a:fld>
            <a:endParaRPr lang="en-US"/>
          </a:p>
        </p:txBody>
      </p:sp>
      <p:sp>
        <p:nvSpPr>
          <p:cNvPr id="255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F08-E288-4543-9DC1-A7EB18C66295}" type="slidenum">
              <a:rPr lang="en-US"/>
              <a:pPr/>
              <a:t>36</a:t>
            </a:fld>
            <a:endParaRPr lang="en-US"/>
          </a:p>
        </p:txBody>
      </p:sp>
      <p:sp>
        <p:nvSpPr>
          <p:cNvPr id="259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9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2B578-93C5-405C-A15C-6A0EE55C59FE}" type="slidenum">
              <a:rPr lang="en-US"/>
              <a:pPr/>
              <a:t>37</a:t>
            </a:fld>
            <a:endParaRPr lang="en-US"/>
          </a:p>
        </p:txBody>
      </p:sp>
      <p:sp>
        <p:nvSpPr>
          <p:cNvPr id="259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9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15640-F89A-4E93-9433-CD785716F542}" type="slidenum">
              <a:rPr lang="en-US"/>
              <a:pPr/>
              <a:t>38</a:t>
            </a:fld>
            <a:endParaRPr lang="en-US"/>
          </a:p>
        </p:txBody>
      </p:sp>
      <p:sp>
        <p:nvSpPr>
          <p:cNvPr id="259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9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95F0F-CD0E-4611-951F-00A9F90AC840}" type="slidenum">
              <a:rPr lang="en-US"/>
              <a:pPr/>
              <a:t>39</a:t>
            </a:fld>
            <a:endParaRPr lang="en-US"/>
          </a:p>
        </p:txBody>
      </p:sp>
      <p:sp>
        <p:nvSpPr>
          <p:cNvPr id="259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59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A420C-EDCB-47B3-9987-ED5BAA6C8DEA}" type="slidenum">
              <a:rPr lang="en-US"/>
              <a:pPr/>
              <a:t>40</a:t>
            </a:fld>
            <a:endParaRPr lang="en-US"/>
          </a:p>
        </p:txBody>
      </p:sp>
      <p:sp>
        <p:nvSpPr>
          <p:cNvPr id="260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0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55EDC-1762-4665-B2A1-01E1B0FF5BF4}" type="slidenum">
              <a:rPr lang="en-US"/>
              <a:pPr/>
              <a:t>5</a:t>
            </a:fld>
            <a:endParaRPr lang="en-US"/>
          </a:p>
        </p:txBody>
      </p:sp>
      <p:sp>
        <p:nvSpPr>
          <p:cNvPr id="248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8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1ED9E-570F-4022-869D-FBBEB78D046D}" type="slidenum">
              <a:rPr lang="en-US"/>
              <a:pPr/>
              <a:t>41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937F4-DFE8-434F-9345-237214B4B4B8}" type="slidenum">
              <a:rPr lang="en-US"/>
              <a:pPr/>
              <a:t>42</a:t>
            </a:fld>
            <a:endParaRPr lang="en-US"/>
          </a:p>
        </p:txBody>
      </p:sp>
      <p:sp>
        <p:nvSpPr>
          <p:cNvPr id="260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0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A52E-5853-4AC3-9D41-E2E8B37CC4A6}" type="slidenum">
              <a:rPr lang="en-US"/>
              <a:pPr/>
              <a:t>43</a:t>
            </a:fld>
            <a:endParaRPr lang="en-US"/>
          </a:p>
        </p:txBody>
      </p:sp>
      <p:sp>
        <p:nvSpPr>
          <p:cNvPr id="260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0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54ED1-4CFB-4338-9CC7-B317BE9B0983}" type="slidenum">
              <a:rPr lang="en-US"/>
              <a:pPr/>
              <a:t>44</a:t>
            </a:fld>
            <a:endParaRPr lang="en-US"/>
          </a:p>
        </p:txBody>
      </p:sp>
      <p:sp>
        <p:nvSpPr>
          <p:cNvPr id="260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0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FEE0-95B6-4C98-9AB5-153121BD9290}" type="slidenum">
              <a:rPr lang="en-US"/>
              <a:pPr/>
              <a:t>45</a:t>
            </a:fld>
            <a:endParaRPr lang="en-US"/>
          </a:p>
        </p:txBody>
      </p:sp>
      <p:sp>
        <p:nvSpPr>
          <p:cNvPr id="261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1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B2812-EDE5-4F8F-A53B-0394FAB0DBDB}" type="slidenum">
              <a:rPr lang="en-US"/>
              <a:pPr/>
              <a:t>46</a:t>
            </a:fld>
            <a:endParaRPr lang="en-US"/>
          </a:p>
        </p:txBody>
      </p:sp>
      <p:sp>
        <p:nvSpPr>
          <p:cNvPr id="261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1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1AAB7-C94C-465C-AF54-A95DE3E3E556}" type="slidenum">
              <a:rPr lang="en-US"/>
              <a:pPr/>
              <a:t>47</a:t>
            </a:fld>
            <a:endParaRPr lang="en-US"/>
          </a:p>
        </p:txBody>
      </p:sp>
      <p:sp>
        <p:nvSpPr>
          <p:cNvPr id="261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1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0FCC7-FEDF-4342-B514-56118475D56E}" type="slidenum">
              <a:rPr lang="en-US"/>
              <a:pPr/>
              <a:t>48</a:t>
            </a:fld>
            <a:endParaRPr lang="en-US"/>
          </a:p>
        </p:txBody>
      </p:sp>
      <p:sp>
        <p:nvSpPr>
          <p:cNvPr id="261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61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0F754-BD04-4C7D-9E2D-BCCF9F1B34F8}" type="slidenum">
              <a:rPr lang="en-US"/>
              <a:pPr/>
              <a:t>6</a:t>
            </a:fld>
            <a:endParaRPr lang="en-US"/>
          </a:p>
        </p:txBody>
      </p:sp>
      <p:sp>
        <p:nvSpPr>
          <p:cNvPr id="248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B21DA-761E-402E-A3E0-4519E59B9F17}" type="slidenum">
              <a:rPr lang="en-US"/>
              <a:pPr/>
              <a:t>7</a:t>
            </a:fld>
            <a:endParaRPr lang="en-US"/>
          </a:p>
        </p:txBody>
      </p:sp>
      <p:sp>
        <p:nvSpPr>
          <p:cNvPr id="249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70431-B255-4460-87C4-5BAAAAB64732}" type="slidenum">
              <a:rPr lang="en-US"/>
              <a:pPr/>
              <a:t>8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FAA8E-DBCE-40FE-9D74-F875152482B3}" type="slidenum">
              <a:rPr lang="en-US"/>
              <a:pPr/>
              <a:t>9</a:t>
            </a:fld>
            <a:endParaRPr lang="en-US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C31EF-B2BE-4F48-808D-E6AC312BDBFB}" type="slidenum">
              <a:rPr lang="en-US"/>
              <a:pPr/>
              <a:t>10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698537-A4A1-44D0-B3BD-22057646E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EEF3A-6084-4CD8-9E47-06F0CCC02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CF538-669E-4B57-B628-26803A5238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3763" y="1416050"/>
            <a:ext cx="400685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3763" y="3946525"/>
            <a:ext cx="400685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35154-DE2F-4722-88A4-C8875FE0AA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413EB-D3FF-422E-8BCC-86D3D61732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85D4D-C03E-4CC2-AD42-B1EE5F06B8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C792B-81C8-49A7-BAFE-5221E6AF1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3F4F0-4178-4E1D-AD11-8F88C64D8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3FF2B-8BD5-45AC-B470-4C09635287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E67AC-7675-48CD-85FB-6510815D6C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B113-D7EA-47AE-BAFD-DF54FFEBE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C4C34-3886-464D-AD3A-E6E7E6110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File Management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944E7A-2B69-49CC-B640-FABE15D33F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138" y="2152650"/>
            <a:ext cx="7180262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CS 345</a:t>
            </a:r>
            <a:br>
              <a:rPr lang="en-US"/>
            </a:br>
            <a:r>
              <a:rPr lang="en-US"/>
              <a:t>File Systems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 algn="l"/>
            <a:r>
              <a:rPr lang="en-US">
                <a:latin typeface="Arial Black" pitchFamily="34" charset="0"/>
              </a:rPr>
              <a:t>Chapter 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4E77-21CE-4C95-A856-63ACE50164AD}" type="slidenum">
              <a:rPr lang="en-US"/>
              <a:pPr/>
              <a:t>10</a:t>
            </a:fld>
            <a:endParaRPr lang="en-US"/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57175"/>
            <a:ext cx="7161212" cy="823913"/>
          </a:xfrm>
        </p:spPr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16050"/>
            <a:ext cx="84582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might need to be considered in choosing a file organization?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Criteria: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Rapid access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Ease of update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Economy of storage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Simple maintenance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These criteria may vary in importance or conflict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Economy of storage – minimum redundancy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Redundancy – increase speed of access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CD-ROM – Ease of update irrelevant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Indexes – Faster but uses more storage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9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95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95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49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65E-998F-4EA4-ACCD-A2E42A6AE927}" type="slidenum">
              <a:rPr lang="en-US"/>
              <a:pPr/>
              <a:t>11</a:t>
            </a:fld>
            <a:endParaRPr lang="en-US"/>
          </a:p>
        </p:txBody>
      </p:sp>
      <p:sp>
        <p:nvSpPr>
          <p:cNvPr id="249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416050"/>
            <a:ext cx="7654925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Five common organizations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Pile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Sequential file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Indexed sequential file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Indexed file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Direct (Hashed) file</a:t>
            </a:r>
          </a:p>
        </p:txBody>
      </p:sp>
      <p:graphicFrame>
        <p:nvGraphicFramePr>
          <p:cNvPr id="249754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57538" y="2924175"/>
          <a:ext cx="889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57" name="Photo Editor Photo" r:id="rId4" imgW="3142857" imgH="3038095" progId="MSPhotoEd.3">
                  <p:embed/>
                </p:oleObj>
              </mc:Choice>
              <mc:Fallback>
                <p:oleObj name="Photo Editor Photo" r:id="rId4" imgW="3142857" imgH="303809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2924175"/>
                        <a:ext cx="889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754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19300" y="1833563"/>
          <a:ext cx="10017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58" name="Photo Editor Photo" r:id="rId6" imgW="3180952" imgH="3057143" progId="MSPhotoEd.3">
                  <p:embed/>
                </p:oleObj>
              </mc:Choice>
              <mc:Fallback>
                <p:oleObj name="Photo Editor Photo" r:id="rId6" imgW="3180952" imgH="3057143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833563"/>
                        <a:ext cx="10017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7547" name="Object 11"/>
          <p:cNvGraphicFramePr>
            <a:graphicFrameLocks noChangeAspect="1"/>
          </p:cNvGraphicFramePr>
          <p:nvPr/>
        </p:nvGraphicFramePr>
        <p:xfrm>
          <a:off x="4383088" y="3878263"/>
          <a:ext cx="11239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59" name="Photo Editor Photo" r:id="rId8" imgW="3266667" imgH="3438095" progId="MSPhotoEd.3">
                  <p:embed/>
                </p:oleObj>
              </mc:Choice>
              <mc:Fallback>
                <p:oleObj name="Photo Editor Photo" r:id="rId8" imgW="3266667" imgH="3438095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3878263"/>
                        <a:ext cx="11239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7548" name="Object 12"/>
          <p:cNvGraphicFramePr>
            <a:graphicFrameLocks noChangeAspect="1"/>
          </p:cNvGraphicFramePr>
          <p:nvPr/>
        </p:nvGraphicFramePr>
        <p:xfrm>
          <a:off x="2859088" y="4497388"/>
          <a:ext cx="112236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60" name="Photo Editor Photo" r:id="rId10" imgW="3476190" imgH="4563112" progId="MSPhotoEd.3">
                  <p:embed/>
                </p:oleObj>
              </mc:Choice>
              <mc:Fallback>
                <p:oleObj name="Photo Editor Photo" r:id="rId10" imgW="3476190" imgH="4563112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497388"/>
                        <a:ext cx="1122362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659E-8435-4F6D-9E1C-6E41BC55BBF8}" type="slidenum">
              <a:rPr lang="en-US"/>
              <a:pPr/>
              <a:t>12</a:t>
            </a:fld>
            <a:endParaRPr lang="en-US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304800"/>
            <a:ext cx="7161212" cy="723900"/>
          </a:xfrm>
        </p:spPr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379538"/>
            <a:ext cx="7213600" cy="1881187"/>
          </a:xfrm>
        </p:spPr>
        <p:txBody>
          <a:bodyPr/>
          <a:lstStyle/>
          <a:p>
            <a:r>
              <a:rPr lang="en-US" sz="2800"/>
              <a:t>Pile</a:t>
            </a:r>
          </a:p>
          <a:p>
            <a:pPr lvl="1"/>
            <a:r>
              <a:rPr lang="en-US" sz="2400"/>
              <a:t>Add data to the file as it arrives</a:t>
            </a:r>
          </a:p>
          <a:p>
            <a:pPr lvl="1"/>
            <a:r>
              <a:rPr lang="en-US" sz="2400"/>
              <a:t>Record size and field order may vary</a:t>
            </a:r>
          </a:p>
          <a:p>
            <a:pPr lvl="1"/>
            <a:r>
              <a:rPr lang="en-US" sz="2400"/>
              <a:t>Requires use of exhaustive search</a:t>
            </a:r>
          </a:p>
        </p:txBody>
      </p:sp>
      <p:graphicFrame>
        <p:nvGraphicFramePr>
          <p:cNvPr id="2499588" name="Object 4"/>
          <p:cNvGraphicFramePr>
            <a:graphicFrameLocks noChangeAspect="1"/>
          </p:cNvGraphicFramePr>
          <p:nvPr/>
        </p:nvGraphicFramePr>
        <p:xfrm>
          <a:off x="7058025" y="1485900"/>
          <a:ext cx="14287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96" name="Photo Editor Photo" r:id="rId4" imgW="3180952" imgH="3057143" progId="MSPhotoEd.3">
                  <p:embed/>
                </p:oleObj>
              </mc:Choice>
              <mc:Fallback>
                <p:oleObj name="Photo Editor Photo" r:id="rId4" imgW="3180952" imgH="3057143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1485900"/>
                        <a:ext cx="142875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589" name="Object 5"/>
          <p:cNvGraphicFramePr>
            <a:graphicFrameLocks noChangeAspect="1"/>
          </p:cNvGraphicFramePr>
          <p:nvPr/>
        </p:nvGraphicFramePr>
        <p:xfrm>
          <a:off x="7058025" y="4619625"/>
          <a:ext cx="1428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97" name="Photo Editor Photo" r:id="rId6" imgW="3142857" imgH="3038095" progId="MSPhotoEd.3">
                  <p:embed/>
                </p:oleObj>
              </mc:Choice>
              <mc:Fallback>
                <p:oleObj name="Photo Editor Photo" r:id="rId6" imgW="3142857" imgH="303809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4619625"/>
                        <a:ext cx="1428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591" name="Rectangle 7"/>
          <p:cNvSpPr>
            <a:spLocks noChangeArrowheads="1"/>
          </p:cNvSpPr>
          <p:nvPr/>
        </p:nvSpPr>
        <p:spPr bwMode="auto">
          <a:xfrm>
            <a:off x="450850" y="3321050"/>
            <a:ext cx="72136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Sequential File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Fixed record format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Size and order of fields fixed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Key field - unique record ID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Records stored in order based on key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Handles random requests poorly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Must use sequential search (batch system)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Hard to insert new records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9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9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9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9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587" grpId="0" build="p"/>
      <p:bldP spid="2499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A59B-A2F3-4A5D-B9DB-FF4285ED8540}" type="slidenum">
              <a:rPr lang="en-US"/>
              <a:pPr/>
              <a:t>13</a:t>
            </a:fld>
            <a:endParaRPr lang="en-US"/>
          </a:p>
        </p:txBody>
      </p:sp>
      <p:sp>
        <p:nvSpPr>
          <p:cNvPr id="250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411163"/>
            <a:ext cx="6840537" cy="644525"/>
          </a:xfrm>
        </p:spPr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250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419225"/>
            <a:ext cx="6299200" cy="2292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Indexed Sequential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Adds an index to speed lookup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Index file is a sequential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May have multiple levels of indexes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Overflow area to handle new records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Link from main records to overflow, back</a:t>
            </a:r>
          </a:p>
        </p:txBody>
      </p:sp>
      <p:graphicFrame>
        <p:nvGraphicFramePr>
          <p:cNvPr id="2501636" name="Object 4"/>
          <p:cNvGraphicFramePr>
            <a:graphicFrameLocks noChangeAspect="1"/>
          </p:cNvGraphicFramePr>
          <p:nvPr/>
        </p:nvGraphicFramePr>
        <p:xfrm>
          <a:off x="6827838" y="1368425"/>
          <a:ext cx="18145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4" name="Photo Editor Photo" r:id="rId4" imgW="3266667" imgH="3438095" progId="MSPhotoEd.3">
                  <p:embed/>
                </p:oleObj>
              </mc:Choice>
              <mc:Fallback>
                <p:oleObj name="Photo Editor Photo" r:id="rId4" imgW="3266667" imgH="3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1368425"/>
                        <a:ext cx="1814512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1637" name="Object 5"/>
          <p:cNvGraphicFramePr>
            <a:graphicFrameLocks noChangeAspect="1"/>
          </p:cNvGraphicFramePr>
          <p:nvPr/>
        </p:nvGraphicFramePr>
        <p:xfrm>
          <a:off x="6845300" y="3943350"/>
          <a:ext cx="1836738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5" name="Photo Editor Photo" r:id="rId6" imgW="3476190" imgH="4563112" progId="MSPhotoEd.3">
                  <p:embed/>
                </p:oleObj>
              </mc:Choice>
              <mc:Fallback>
                <p:oleObj name="Photo Editor Photo" r:id="rId6" imgW="3476190" imgH="456311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943350"/>
                        <a:ext cx="1836738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1639" name="Rectangle 7"/>
          <p:cNvSpPr>
            <a:spLocks noChangeArrowheads="1"/>
          </p:cNvSpPr>
          <p:nvPr/>
        </p:nvSpPr>
        <p:spPr bwMode="auto">
          <a:xfrm>
            <a:off x="439738" y="3971925"/>
            <a:ext cx="6299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Indexed File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May have multiple indexes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One for each field we may search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Records accessed only through the indexes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Each index may be exhaustive or 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0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0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0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5" grpId="0" build="p"/>
      <p:bldP spid="25016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F400-2340-4697-8FA4-91C128C54A71}" type="slidenum">
              <a:rPr lang="en-US"/>
              <a:pPr/>
              <a:t>14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38138"/>
            <a:ext cx="7161212" cy="722312"/>
          </a:xfrm>
        </p:spPr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25575"/>
            <a:ext cx="8458200" cy="4960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Indexed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Easier to support variable-length records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Index entries can point to arbitrary locations in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Generally don’t process all records in the file at one time (reservations)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Mostly used where speed is important but the file is rarely processed exhaustively</a:t>
            </a:r>
          </a:p>
          <a:p>
            <a:pPr>
              <a:lnSpc>
                <a:spcPct val="90000"/>
              </a:lnSpc>
            </a:pPr>
            <a:r>
              <a:rPr lang="en-US" sz="2800"/>
              <a:t>Direct (Hashed)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hashing on a key to find the record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notion of sequential access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Generally used when rapid access to one record is required (directory)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0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E072-BFD5-44F7-AE5D-79D188D9ADE7}" type="slidenum">
              <a:rPr lang="en-US"/>
              <a:pPr/>
              <a:t>15</a:t>
            </a:fld>
            <a:endParaRPr lang="en-US"/>
          </a:p>
        </p:txBody>
      </p:sp>
      <p:sp>
        <p:nvSpPr>
          <p:cNvPr id="250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19088"/>
            <a:ext cx="4767262" cy="733425"/>
          </a:xfrm>
        </p:spPr>
        <p:txBody>
          <a:bodyPr/>
          <a:lstStyle/>
          <a:p>
            <a:r>
              <a:rPr lang="en-US"/>
              <a:t>File Directories</a:t>
            </a:r>
          </a:p>
        </p:txBody>
      </p:sp>
      <p:sp>
        <p:nvSpPr>
          <p:cNvPr id="250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16050"/>
            <a:ext cx="8458200" cy="4810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a directory?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Holds information about the files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Name, attributes, owner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Directories typically stored as files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Usually includes information about who is allowed to access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Operating system manages directory information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Usually users can only access via system routines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User sees directory as mapping from names to files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Most importantly, location and size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System may also support different kinds of files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VAX does, UNIX doesn’t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0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0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9ED9-9373-4729-B75D-0E2A8027E219}" type="slidenum">
              <a:rPr lang="en-US"/>
              <a:pPr/>
              <a:t>16</a:t>
            </a:fld>
            <a:endParaRPr lang="en-US"/>
          </a:p>
        </p:txBody>
      </p:sp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38138"/>
            <a:ext cx="5546725" cy="722312"/>
          </a:xfrm>
        </p:spPr>
        <p:txBody>
          <a:bodyPr/>
          <a:lstStyle/>
          <a:p>
            <a:r>
              <a:rPr lang="en-US"/>
              <a:t>Directory Entries</a:t>
            </a:r>
          </a:p>
        </p:txBody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338"/>
            <a:ext cx="8440738" cy="4989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would be stored in a directory entry?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Basic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Name – Unique in directory (possibly file versions)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Type – Text, binary, load module, etc.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Organization – Sequential, indexed, etc.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Address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Device – Which disk holds the file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Often this must be the same device as the directory is 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Starting address/Blocks used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Block #, cylinder #, or other location id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Size used – Current file size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May be in bytes or blocks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Size allocated – Maximum space allocated for this file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Not used on all file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07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07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07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07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E09C-555B-48DA-B6EE-EF8C880F1E40}" type="slidenum">
              <a:rPr lang="en-US"/>
              <a:pPr/>
              <a:t>17</a:t>
            </a:fld>
            <a:endParaRPr lang="en-US"/>
          </a:p>
        </p:txBody>
      </p:sp>
      <p:sp>
        <p:nvSpPr>
          <p:cNvPr id="250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11163"/>
            <a:ext cx="6599237" cy="649287"/>
          </a:xfrm>
        </p:spPr>
        <p:txBody>
          <a:bodyPr/>
          <a:lstStyle/>
          <a:p>
            <a:r>
              <a:rPr lang="en-US"/>
              <a:t>Directory Entries </a:t>
            </a:r>
            <a:r>
              <a:rPr lang="en-US" sz="2000"/>
              <a:t>(continued…)</a:t>
            </a:r>
          </a:p>
        </p:txBody>
      </p:sp>
      <p:sp>
        <p:nvSpPr>
          <p:cNvPr id="250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449388"/>
            <a:ext cx="8458200" cy="49403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/>
              <a:t>Access Control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Owner – Who has control of the file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Access Information – What users are allowed to work with the file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Permitted Actions – Controls reading, writing, etc.</a:t>
            </a:r>
          </a:p>
          <a:p>
            <a:pPr lvl="1">
              <a:lnSpc>
                <a:spcPct val="80000"/>
              </a:lnSpc>
            </a:pPr>
            <a:r>
              <a:rPr lang="en-US"/>
              <a:t>Usage Information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Date Created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Identity of Creator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Date Last Read Access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Identity of Last Reader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Date Last Modified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Identity of Last Modifier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Date of Last Backup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Current Usage – Who has the file open, is the file locked, are there updates waiting in main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0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0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0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0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0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0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0DB0-B237-4512-95E9-DE1175751208}" type="slidenum">
              <a:rPr lang="en-US"/>
              <a:pPr/>
              <a:t>18</a:t>
            </a:fld>
            <a:endParaRPr lang="en-US"/>
          </a:p>
        </p:txBody>
      </p:sp>
      <p:sp>
        <p:nvSpPr>
          <p:cNvPr id="251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5686425" cy="793750"/>
          </a:xfrm>
        </p:spPr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33513"/>
            <a:ext cx="8450262" cy="4967287"/>
          </a:xfrm>
        </p:spPr>
        <p:txBody>
          <a:bodyPr/>
          <a:lstStyle/>
          <a:p>
            <a:r>
              <a:rPr lang="en-US" sz="2800"/>
              <a:t>What should be considered in a directory structure?</a:t>
            </a:r>
          </a:p>
          <a:p>
            <a:pPr lvl="1"/>
            <a:r>
              <a:rPr lang="en-US" sz="2400"/>
              <a:t>Operations to support:</a:t>
            </a:r>
          </a:p>
          <a:p>
            <a:pPr lvl="2"/>
            <a:r>
              <a:rPr lang="en-US" sz="2000"/>
              <a:t>Search for the file entry (open)</a:t>
            </a:r>
          </a:p>
          <a:p>
            <a:pPr lvl="2"/>
            <a:r>
              <a:rPr lang="en-US" sz="2000"/>
              <a:t>Create a new file</a:t>
            </a:r>
          </a:p>
          <a:p>
            <a:pPr lvl="2"/>
            <a:r>
              <a:rPr lang="en-US" sz="2000"/>
              <a:t>Delete a file</a:t>
            </a:r>
          </a:p>
          <a:p>
            <a:pPr lvl="2"/>
            <a:r>
              <a:rPr lang="en-US" sz="2000"/>
              <a:t>List the files in the directory</a:t>
            </a:r>
          </a:p>
          <a:p>
            <a:pPr lvl="2"/>
            <a:r>
              <a:rPr lang="en-US" sz="2000"/>
              <a:t>Update directory</a:t>
            </a:r>
          </a:p>
          <a:p>
            <a:pPr lvl="1"/>
            <a:r>
              <a:rPr lang="en-US" sz="2400"/>
              <a:t>Simplest form</a:t>
            </a:r>
          </a:p>
          <a:p>
            <a:pPr lvl="2"/>
            <a:r>
              <a:rPr lang="en-US" sz="2000"/>
              <a:t>A list of directory entries, one for each file (CP/M, DOS 1.0)</a:t>
            </a:r>
          </a:p>
          <a:p>
            <a:pPr lvl="2"/>
            <a:r>
              <a:rPr lang="en-US" sz="2000"/>
              <a:t>Difficult to handle large numbers of files or multiple users</a:t>
            </a:r>
          </a:p>
          <a:p>
            <a:pPr lvl="3"/>
            <a:r>
              <a:rPr lang="en-US" sz="1800"/>
              <a:t>Cannot conceal files from other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1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A76-D15B-4F25-982C-F25DC653CD62}" type="slidenum">
              <a:rPr lang="en-US"/>
              <a:pPr/>
              <a:t>19</a:t>
            </a:fld>
            <a:endParaRPr lang="en-US"/>
          </a:p>
        </p:txBody>
      </p:sp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6880225" cy="793750"/>
          </a:xfrm>
        </p:spPr>
        <p:txBody>
          <a:bodyPr/>
          <a:lstStyle/>
          <a:p>
            <a:r>
              <a:rPr lang="en-US"/>
              <a:t>Directory Structure </a:t>
            </a:r>
            <a:r>
              <a:rPr lang="en-US" sz="2000"/>
              <a:t>(continued…)</a:t>
            </a:r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433513"/>
            <a:ext cx="8458200" cy="49990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/>
              <a:t>More complex form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directory for each user and a master directory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Easier to manage access information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Users still can’t structure collection of files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Hierarchical or Tree-structured file system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Single master (root) directory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DOS: Master directory for each drive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directory may contain files and other subdirectories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Names only unique in directory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directory often stored as a sequential file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Less effective when there are a large number of files in a given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B455-B704-4BF6-827C-CEC78F895DEA}" type="slidenum">
              <a:rPr lang="en-US"/>
              <a:pPr/>
              <a:t>2</a:t>
            </a:fld>
            <a:endParaRPr lang="en-US"/>
          </a:p>
        </p:txBody>
      </p:sp>
      <p:sp>
        <p:nvSpPr>
          <p:cNvPr id="262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 Evaluations</a:t>
            </a:r>
          </a:p>
        </p:txBody>
      </p:sp>
      <p:sp>
        <p:nvSpPr>
          <p:cNvPr id="262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5097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Your presentation will be peer graded this semester and represent 10% of your final grade.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25% Complete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Self-contained – Stands on its own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Concise – All points relevant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Resolution – Adequately addressed topic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25% Insightful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Researched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Thoughtful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Shows effort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25% Presentation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Materials, slides, handouts, examples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Flow / stage presence / time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Well organized – intro/summary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25% Your peer evaluations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Insightful, accurate, fair evaluation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Submitted evaluations for majority of 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489E-C2F0-40D2-BB36-E80940AD288C}" type="slidenum">
              <a:rPr lang="en-US"/>
              <a:pPr/>
              <a:t>20</a:t>
            </a:fld>
            <a:endParaRPr lang="en-US"/>
          </a:p>
        </p:txBody>
      </p:sp>
      <p:sp>
        <p:nvSpPr>
          <p:cNvPr id="251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11125"/>
            <a:ext cx="6402387" cy="957263"/>
          </a:xfrm>
        </p:spPr>
        <p:txBody>
          <a:bodyPr/>
          <a:lstStyle/>
          <a:p>
            <a:r>
              <a:rPr lang="en-US"/>
              <a:t>Directory Structure </a:t>
            </a:r>
            <a:r>
              <a:rPr lang="en-US" sz="2000"/>
              <a:t>(continued…)</a:t>
            </a:r>
          </a:p>
        </p:txBody>
      </p:sp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57325"/>
            <a:ext cx="8380412" cy="4945063"/>
          </a:xfrm>
        </p:spPr>
        <p:txBody>
          <a:bodyPr/>
          <a:lstStyle/>
          <a:p>
            <a:pPr lvl="1"/>
            <a:r>
              <a:rPr lang="en-US"/>
              <a:t>Path - following set of directories from master directory to file</a:t>
            </a:r>
          </a:p>
          <a:p>
            <a:pPr lvl="2"/>
            <a:r>
              <a:rPr lang="en-US"/>
              <a:t>Example: /UserB/Word/UnitA/ABC</a:t>
            </a:r>
          </a:p>
          <a:p>
            <a:pPr lvl="2"/>
            <a:r>
              <a:rPr lang="en-US"/>
              <a:t>“/” often used to separate directories</a:t>
            </a:r>
          </a:p>
          <a:p>
            <a:pPr lvl="2"/>
            <a:r>
              <a:rPr lang="en-US"/>
              <a:t>File names not unique – only unique pathnames</a:t>
            </a:r>
          </a:p>
          <a:p>
            <a:pPr lvl="1"/>
            <a:r>
              <a:rPr lang="en-US"/>
              <a:t>Current or working directory</a:t>
            </a:r>
          </a:p>
          <a:p>
            <a:pPr lvl="2"/>
            <a:r>
              <a:rPr lang="en-US"/>
              <a:t>Files referenced relative to working directory</a:t>
            </a:r>
          </a:p>
          <a:p>
            <a:pPr lvl="2"/>
            <a:r>
              <a:rPr lang="en-US"/>
              <a:t>Current directory for files: /UserB/Word</a:t>
            </a:r>
          </a:p>
          <a:p>
            <a:pPr lvl="2"/>
            <a:r>
              <a:rPr lang="en-US"/>
              <a:t>Files in this directory unless path given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1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597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608E-B21B-47D6-9F83-F38D41146ACC}" type="slidenum">
              <a:rPr lang="en-US"/>
              <a:pPr/>
              <a:t>21</a:t>
            </a:fld>
            <a:endParaRPr lang="en-US"/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368300"/>
            <a:ext cx="5075237" cy="682625"/>
          </a:xfrm>
        </p:spPr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20813"/>
            <a:ext cx="8634413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“rights” are assigned to a file?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None – Others don’t know it exists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Prevent users from reading the parent directory (Unix)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Need explicit permission bit for access to the file name (Novell)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Knowledge – Know it is there and who the owner 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Execution – Able to run a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– Look at or copy contents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Execute and Read may be independent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Append – Add to but not modify data in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Update – Modify/delete/add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 Protection – Grant rights to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Owner can specify what other users have rights to this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Deletion – Can delete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2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20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0436-FB25-421C-A69A-0AA2641B16CF}" type="slidenum">
              <a:rPr lang="en-US"/>
              <a:pPr/>
              <a:t>22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55588"/>
            <a:ext cx="5818188" cy="784225"/>
          </a:xfrm>
        </p:spPr>
        <p:txBody>
          <a:bodyPr/>
          <a:lstStyle/>
          <a:p>
            <a:r>
              <a:rPr lang="en-US"/>
              <a:t>File Sharing </a:t>
            </a:r>
            <a:r>
              <a:rPr lang="en-US" sz="2000"/>
              <a:t>(continued…)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01763"/>
            <a:ext cx="8204200" cy="4953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/>
              <a:t>Right may be granted to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specific user - May allow different users to have distinct permissions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group of users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world (public files)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Simultaneous Access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Multiple users may want to access or modify the same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Example: Airline reservation database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Locking: Entire file vs. Records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Easier to lock entire file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Locking records allows more concurrency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Instance of reader/writer problem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Must address mutual exclusion and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01C2-940F-4A09-810F-1A9D9815E5A2}" type="slidenum">
              <a:rPr lang="en-US"/>
              <a:pPr/>
              <a:t>23</a:t>
            </a:fld>
            <a:endParaRPr lang="en-US"/>
          </a:p>
        </p:txBody>
      </p:sp>
      <p:sp>
        <p:nvSpPr>
          <p:cNvPr id="252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238125"/>
            <a:ext cx="6024562" cy="817563"/>
          </a:xfrm>
        </p:spPr>
        <p:txBody>
          <a:bodyPr/>
          <a:lstStyle/>
          <a:p>
            <a:r>
              <a:rPr lang="en-US"/>
              <a:t>Record Blocking</a:t>
            </a:r>
          </a:p>
        </p:txBody>
      </p:sp>
      <p:sp>
        <p:nvSpPr>
          <p:cNvPr id="252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33513"/>
            <a:ext cx="8332787" cy="406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record blocking?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Fixed length or variable length?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Simpler to have fixed-length records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Larger blocks transfer more records per I/O operation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Wastes space/time if other records not used (random reads)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Fixed-length Blocking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Assumes fixed-size records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Integral # of records per block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May waste space at the end of a block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Easy to find an arbitrary record</a:t>
            </a:r>
          </a:p>
        </p:txBody>
      </p:sp>
      <p:graphicFrame>
        <p:nvGraphicFramePr>
          <p:cNvPr id="2524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51293"/>
              </p:ext>
            </p:extLst>
          </p:nvPr>
        </p:nvGraphicFramePr>
        <p:xfrm>
          <a:off x="1382569" y="5204979"/>
          <a:ext cx="623743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167" name="Bitmap Image" r:id="rId4" imgW="2629267" imgH="466543" progId="Paint.Picture">
                  <p:embed/>
                </p:oleObj>
              </mc:Choice>
              <mc:Fallback>
                <p:oleObj name="Bitmap Image" r:id="rId4" imgW="2629267" imgH="4665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569" y="5204979"/>
                        <a:ext cx="623743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2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2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2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2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2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2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2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2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416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3CE-951F-4314-B446-73DB17DEBD0F}" type="slidenum">
              <a:rPr lang="en-US"/>
              <a:pPr/>
              <a:t>24</a:t>
            </a:fld>
            <a:endParaRPr lang="en-US"/>
          </a:p>
        </p:txBody>
      </p:sp>
      <p:sp>
        <p:nvSpPr>
          <p:cNvPr id="252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38138"/>
            <a:ext cx="6529387" cy="722312"/>
          </a:xfrm>
        </p:spPr>
        <p:txBody>
          <a:bodyPr/>
          <a:lstStyle/>
          <a:p>
            <a:r>
              <a:rPr lang="en-US"/>
              <a:t>Record Blocking </a:t>
            </a:r>
            <a:r>
              <a:rPr lang="en-US" sz="2000"/>
              <a:t>(continued…)</a:t>
            </a:r>
          </a:p>
        </p:txBody>
      </p:sp>
      <p:sp>
        <p:nvSpPr>
          <p:cNvPr id="252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5455"/>
            <a:ext cx="8450263" cy="5024581"/>
          </a:xfrm>
        </p:spPr>
        <p:txBody>
          <a:bodyPr/>
          <a:lstStyle/>
          <a:p>
            <a:r>
              <a:rPr lang="en-US" sz="2400" dirty="0"/>
              <a:t>Variable-length - spanned blocking</a:t>
            </a:r>
          </a:p>
          <a:p>
            <a:pPr lvl="1"/>
            <a:r>
              <a:rPr lang="en-US" sz="2000" dirty="0"/>
              <a:t>A record may be split between blocks</a:t>
            </a:r>
          </a:p>
          <a:p>
            <a:pPr lvl="2"/>
            <a:r>
              <a:rPr lang="en-US" sz="1800" dirty="0"/>
              <a:t>Have to read both blocks for that record </a:t>
            </a:r>
          </a:p>
          <a:p>
            <a:pPr lvl="1"/>
            <a:r>
              <a:rPr lang="en-US" sz="2000" dirty="0"/>
              <a:t>Wastes space only at the end of the </a:t>
            </a:r>
            <a:r>
              <a:rPr lang="en-US" sz="2000" dirty="0" smtClean="0"/>
              <a:t>file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Variable-length un-spanned blocking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record held entirely in one block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Limits the size of a record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May waste space at the end of a block</a:t>
            </a:r>
          </a:p>
          <a:p>
            <a:pPr lvl="1"/>
            <a:endParaRPr lang="en-US" sz="1800" dirty="0"/>
          </a:p>
        </p:txBody>
      </p:sp>
      <p:graphicFrame>
        <p:nvGraphicFramePr>
          <p:cNvPr id="2526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56838"/>
              </p:ext>
            </p:extLst>
          </p:nvPr>
        </p:nvGraphicFramePr>
        <p:xfrm>
          <a:off x="1243344" y="2844527"/>
          <a:ext cx="5276190" cy="102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218" name="Bitmap Image" r:id="rId4" imgW="2638095" imgH="514422" progId="Paint.Picture">
                  <p:embed/>
                </p:oleObj>
              </mc:Choice>
              <mc:Fallback>
                <p:oleObj name="Bitmap Image" r:id="rId4" imgW="2638095" imgH="51442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344" y="2844527"/>
                        <a:ext cx="5276190" cy="1028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37680"/>
              </p:ext>
            </p:extLst>
          </p:nvPr>
        </p:nvGraphicFramePr>
        <p:xfrm>
          <a:off x="1234498" y="5551341"/>
          <a:ext cx="5258534" cy="93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219" name="Bitmap Image" r:id="rId6" imgW="2629267" imgH="466543" progId="PBrush">
                  <p:embed/>
                </p:oleObj>
              </mc:Choice>
              <mc:Fallback>
                <p:oleObj name="Bitmap Image" r:id="rId6" imgW="2629267" imgH="46654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98" y="5551341"/>
                        <a:ext cx="5258534" cy="933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F6F3-9991-4FFB-805E-9D3E0A658EFA}" type="slidenum">
              <a:rPr lang="en-US"/>
              <a:pPr/>
              <a:t>25</a:t>
            </a:fld>
            <a:endParaRPr lang="en-US"/>
          </a:p>
        </p:txBody>
      </p:sp>
      <p:sp>
        <p:nvSpPr>
          <p:cNvPr id="253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31788"/>
            <a:ext cx="5918200" cy="733425"/>
          </a:xfrm>
        </p:spPr>
        <p:txBody>
          <a:bodyPr/>
          <a:lstStyle/>
          <a:p>
            <a:r>
              <a:rPr lang="en-US"/>
              <a:t>File Allocation</a:t>
            </a:r>
          </a:p>
        </p:txBody>
      </p:sp>
      <p:sp>
        <p:nvSpPr>
          <p:cNvPr id="253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30338"/>
            <a:ext cx="8397875" cy="4838700"/>
          </a:xfrm>
        </p:spPr>
        <p:txBody>
          <a:bodyPr/>
          <a:lstStyle/>
          <a:p>
            <a:r>
              <a:rPr lang="en-US"/>
              <a:t>How are files allocated resources?</a:t>
            </a:r>
          </a:p>
          <a:p>
            <a:pPr lvl="1"/>
            <a:r>
              <a:rPr lang="en-US"/>
              <a:t>Issues in file allocation</a:t>
            </a:r>
          </a:p>
          <a:p>
            <a:pPr lvl="2"/>
            <a:r>
              <a:rPr lang="en-US"/>
              <a:t>When a new file is created, do we specify the maximum size?</a:t>
            </a:r>
          </a:p>
          <a:p>
            <a:pPr lvl="2"/>
            <a:r>
              <a:rPr lang="en-US"/>
              <a:t>How big of a unit should we use when allocating space for a file?</a:t>
            </a:r>
          </a:p>
          <a:p>
            <a:pPr lvl="2"/>
            <a:r>
              <a:rPr lang="en-US"/>
              <a:t>How do we keep track of what space has been allocated to a given file?</a:t>
            </a:r>
          </a:p>
          <a:p>
            <a:pPr lvl="1"/>
            <a:r>
              <a:rPr lang="en-US"/>
              <a:t>Problems tend to mirror memory allocation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3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3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3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30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AFC-F4FA-4C77-BC1E-6074E0C40DE7}" type="slidenum">
              <a:rPr lang="en-US"/>
              <a:pPr/>
              <a:t>26</a:t>
            </a:fld>
            <a:endParaRPr lang="en-US"/>
          </a:p>
        </p:txBody>
      </p:sp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39725"/>
            <a:ext cx="5353050" cy="703263"/>
          </a:xfrm>
        </p:spPr>
        <p:txBody>
          <a:bodyPr/>
          <a:lstStyle/>
          <a:p>
            <a:r>
              <a:rPr lang="en-US"/>
              <a:t>File Allocation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213"/>
            <a:ext cx="8181975" cy="4838700"/>
          </a:xfrm>
        </p:spPr>
        <p:txBody>
          <a:bodyPr/>
          <a:lstStyle/>
          <a:p>
            <a:r>
              <a:rPr lang="en-US"/>
              <a:t>Pre-allocation</a:t>
            </a:r>
          </a:p>
          <a:p>
            <a:pPr lvl="1"/>
            <a:r>
              <a:rPr lang="en-US"/>
              <a:t>Declare max size in advance</a:t>
            </a:r>
          </a:p>
          <a:p>
            <a:pPr lvl="1"/>
            <a:r>
              <a:rPr lang="en-US"/>
              <a:t>May be hard to guess space needed</a:t>
            </a:r>
          </a:p>
          <a:p>
            <a:pPr lvl="1"/>
            <a:r>
              <a:rPr lang="en-US"/>
              <a:t>Tendency to overestimate space needed</a:t>
            </a:r>
          </a:p>
          <a:p>
            <a:pPr lvl="1"/>
            <a:r>
              <a:rPr lang="en-US"/>
              <a:t>Ok if the file will never change</a:t>
            </a:r>
          </a:p>
          <a:p>
            <a:r>
              <a:rPr lang="en-US"/>
              <a:t>Dynamic allocation</a:t>
            </a:r>
          </a:p>
          <a:p>
            <a:pPr lvl="1"/>
            <a:r>
              <a:rPr lang="en-US"/>
              <a:t>Get space as the file needs it</a:t>
            </a:r>
          </a:p>
          <a:p>
            <a:pPr lvl="1"/>
            <a:r>
              <a:rPr lang="en-US"/>
              <a:t>Files are often no longer contiguous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F49A-D2A6-4808-A6D9-C3F5D8572B51}" type="slidenum">
              <a:rPr lang="en-US"/>
              <a:pPr/>
              <a:t>27</a:t>
            </a:fld>
            <a:endParaRPr lang="en-US"/>
          </a:p>
        </p:txBody>
      </p:sp>
      <p:sp>
        <p:nvSpPr>
          <p:cNvPr id="253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34963"/>
            <a:ext cx="5561012" cy="692150"/>
          </a:xfrm>
        </p:spPr>
        <p:txBody>
          <a:bodyPr/>
          <a:lstStyle/>
          <a:p>
            <a:r>
              <a:rPr lang="en-US"/>
              <a:t>File Allocation</a:t>
            </a:r>
          </a:p>
        </p:txBody>
      </p:sp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3038"/>
            <a:ext cx="8193088" cy="4948237"/>
          </a:xfrm>
        </p:spPr>
        <p:txBody>
          <a:bodyPr/>
          <a:lstStyle/>
          <a:p>
            <a:r>
              <a:rPr lang="en-US"/>
              <a:t>Portion (unit) size</a:t>
            </a:r>
          </a:p>
          <a:p>
            <a:pPr lvl="1"/>
            <a:r>
              <a:rPr lang="en-US"/>
              <a:t>Larger units increase are more contiguous and increase performance</a:t>
            </a:r>
          </a:p>
          <a:p>
            <a:pPr lvl="1"/>
            <a:r>
              <a:rPr lang="en-US"/>
              <a:t>Having lots of small units requires more space for allocation tables</a:t>
            </a:r>
          </a:p>
          <a:p>
            <a:pPr lvl="1"/>
            <a:r>
              <a:rPr lang="en-US"/>
              <a:t>Fixed-size portions simplifies the reallocation of space</a:t>
            </a:r>
          </a:p>
          <a:p>
            <a:pPr lvl="1"/>
            <a:r>
              <a:rPr lang="en-US"/>
              <a:t>Variable-sized units or small fixed-size units reduces wasted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76DA-58DE-4366-88BA-33D7A805D0BE}" type="slidenum">
              <a:rPr lang="en-US"/>
              <a:pPr/>
              <a:t>28</a:t>
            </a:fld>
            <a:endParaRPr lang="en-US"/>
          </a:p>
        </p:txBody>
      </p:sp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34963"/>
            <a:ext cx="5561012" cy="692150"/>
          </a:xfrm>
        </p:spPr>
        <p:txBody>
          <a:bodyPr/>
          <a:lstStyle/>
          <a:p>
            <a:r>
              <a:rPr lang="en-US"/>
              <a:t>File Allocation</a:t>
            </a:r>
          </a:p>
        </p:txBody>
      </p:sp>
      <p:sp>
        <p:nvSpPr>
          <p:cNvPr id="253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3038"/>
            <a:ext cx="7988300" cy="4948237"/>
          </a:xfrm>
        </p:spPr>
        <p:txBody>
          <a:bodyPr/>
          <a:lstStyle/>
          <a:p>
            <a:r>
              <a:rPr lang="en-US"/>
              <a:t>Two common alternatives:</a:t>
            </a:r>
          </a:p>
          <a:p>
            <a:pPr lvl="1"/>
            <a:r>
              <a:rPr lang="en-US"/>
              <a:t>Variable-sized large contiguous portions</a:t>
            </a:r>
          </a:p>
          <a:p>
            <a:pPr lvl="2"/>
            <a:r>
              <a:rPr lang="en-US"/>
              <a:t>Minimizes waste, allocation overhead</a:t>
            </a:r>
          </a:p>
          <a:p>
            <a:pPr lvl="2"/>
            <a:r>
              <a:rPr lang="en-US"/>
              <a:t>Have to deal with fragmentation</a:t>
            </a:r>
          </a:p>
          <a:p>
            <a:pPr lvl="3"/>
            <a:r>
              <a:rPr lang="en-US"/>
              <a:t>First-Fit, Best-Fit, Nearest-Fit allocation</a:t>
            </a:r>
          </a:p>
          <a:p>
            <a:pPr lvl="1"/>
            <a:r>
              <a:rPr lang="en-US"/>
              <a:t>Blocks – Small fixed-size portions</a:t>
            </a:r>
          </a:p>
          <a:p>
            <a:pPr lvl="2"/>
            <a:r>
              <a:rPr lang="en-US"/>
              <a:t>Abandons contiguity</a:t>
            </a:r>
          </a:p>
          <a:p>
            <a:pPr lvl="2"/>
            <a:r>
              <a:rPr lang="en-US"/>
              <a:t>Allocate blocks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3B11-D33E-46D6-9096-17768B1F87F4}" type="slidenum">
              <a:rPr lang="en-US"/>
              <a:pPr/>
              <a:t>29</a:t>
            </a:fld>
            <a:endParaRPr lang="en-US"/>
          </a:p>
        </p:txBody>
      </p:sp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276225"/>
            <a:ext cx="6789738" cy="754063"/>
          </a:xfrm>
        </p:spPr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1925"/>
            <a:ext cx="7978775" cy="4873625"/>
          </a:xfrm>
        </p:spPr>
        <p:txBody>
          <a:bodyPr/>
          <a:lstStyle/>
          <a:p>
            <a:r>
              <a:rPr lang="en-US"/>
              <a:t>A single contiguous set of blocks assigned to a file when it is created</a:t>
            </a:r>
            <a:endParaRPr lang="en-US" sz="2800"/>
          </a:p>
          <a:p>
            <a:pPr lvl="1"/>
            <a:r>
              <a:rPr lang="en-US"/>
              <a:t>Preallocation strategy with variable-sized portions</a:t>
            </a:r>
          </a:p>
          <a:p>
            <a:r>
              <a:rPr lang="en-US"/>
              <a:t>Good performance (especially for sequential files)</a:t>
            </a:r>
            <a:endParaRPr lang="en-US" sz="2800"/>
          </a:p>
          <a:p>
            <a:r>
              <a:rPr lang="en-US"/>
              <a:t>External fragmentation tends to occur</a:t>
            </a:r>
            <a:endParaRPr lang="en-US" sz="2800"/>
          </a:p>
          <a:p>
            <a:pPr lvl="1"/>
            <a:r>
              <a:rPr lang="en-US"/>
              <a:t>Use compaction to combine free space</a:t>
            </a:r>
          </a:p>
          <a:p>
            <a:r>
              <a:rPr lang="en-US"/>
              <a:t>Used by CD-ROMs (ISO 9660)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46EE-8B99-4D74-8030-22D0ACD1BC13}" type="slidenum">
              <a:rPr lang="en-US"/>
              <a:pPr/>
              <a:t>3</a:t>
            </a:fld>
            <a:endParaRPr lang="en-US"/>
          </a:p>
        </p:txBody>
      </p:sp>
      <p:sp>
        <p:nvSpPr>
          <p:cNvPr id="248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287338"/>
            <a:ext cx="6429375" cy="790575"/>
          </a:xfrm>
        </p:spPr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12875"/>
            <a:ext cx="8674100" cy="4960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How would you describe “File Management”?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Field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Basic element of data (name, date, etc.)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Record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Collection of related fields treated as a unit (employee record)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May be of a fixed or variable size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Collection of similar records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Treated as an entity by applications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Usually referenced by a name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Access controls usually at file level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Database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Collection of related data files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Relationships are explicit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Used by a number of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8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81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81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81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81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81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ACB7-E31A-490B-8907-6AF3EE5C8F84}" type="slidenum">
              <a:rPr lang="en-US"/>
              <a:pPr/>
              <a:t>30</a:t>
            </a:fld>
            <a:endParaRPr lang="en-US"/>
          </a:p>
        </p:txBody>
      </p:sp>
      <p:sp>
        <p:nvSpPr>
          <p:cNvPr id="254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276225"/>
            <a:ext cx="6789738" cy="754063"/>
          </a:xfrm>
        </p:spPr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254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4625"/>
            <a:ext cx="7978775" cy="4873625"/>
          </a:xfrm>
        </p:spPr>
        <p:txBody>
          <a:bodyPr/>
          <a:lstStyle/>
          <a:p>
            <a:r>
              <a:rPr lang="en-US"/>
              <a:t>Example (Figure 12.7, Page 546)</a:t>
            </a:r>
          </a:p>
          <a:p>
            <a:pPr lvl="1"/>
            <a:r>
              <a:rPr lang="en-US"/>
              <a:t>After compaction see Figure 12.8, page 546</a:t>
            </a:r>
          </a:p>
        </p:txBody>
      </p:sp>
      <p:graphicFrame>
        <p:nvGraphicFramePr>
          <p:cNvPr id="2540548" name="Object 4"/>
          <p:cNvGraphicFramePr>
            <a:graphicFrameLocks noChangeAspect="1"/>
          </p:cNvGraphicFramePr>
          <p:nvPr/>
        </p:nvGraphicFramePr>
        <p:xfrm>
          <a:off x="985838" y="3382963"/>
          <a:ext cx="236378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54" name="Bitmap Image" r:id="rId4" imgW="2695951" imgH="2933333" progId="Paint.Picture">
                  <p:embed/>
                </p:oleObj>
              </mc:Choice>
              <mc:Fallback>
                <p:oleObj name="Bitmap Image" r:id="rId4" imgW="2695951" imgH="29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382963"/>
                        <a:ext cx="2363787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0549" name="Object 5"/>
          <p:cNvGraphicFramePr>
            <a:graphicFrameLocks noChangeAspect="1"/>
          </p:cNvGraphicFramePr>
          <p:nvPr/>
        </p:nvGraphicFramePr>
        <p:xfrm>
          <a:off x="3825875" y="3525838"/>
          <a:ext cx="46672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55" name="Document" r:id="rId6" imgW="4387320" imgH="3932640" progId="Word.Document.8">
                  <p:embed/>
                </p:oleObj>
              </mc:Choice>
              <mc:Fallback>
                <p:oleObj name="Document" r:id="rId6" imgW="4387320" imgH="39326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525838"/>
                        <a:ext cx="46672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6F6D-FE3E-44D9-8B75-7BA618563F76}" type="slidenum">
              <a:rPr lang="en-US"/>
              <a:pPr/>
              <a:t>31</a:t>
            </a:fld>
            <a:endParaRPr lang="en-US"/>
          </a:p>
        </p:txBody>
      </p:sp>
      <p:sp>
        <p:nvSpPr>
          <p:cNvPr id="254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354013"/>
            <a:ext cx="6640513" cy="673100"/>
          </a:xfrm>
        </p:spPr>
        <p:txBody>
          <a:bodyPr/>
          <a:lstStyle/>
          <a:p>
            <a:r>
              <a:rPr lang="en-US"/>
              <a:t>Chained Allocation</a:t>
            </a:r>
          </a:p>
        </p:txBody>
      </p:sp>
      <p:sp>
        <p:nvSpPr>
          <p:cNvPr id="254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50975"/>
            <a:ext cx="5686425" cy="496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Allocate on the basis of individual blocks</a:t>
            </a:r>
          </a:p>
          <a:p>
            <a:pPr>
              <a:lnSpc>
                <a:spcPct val="90000"/>
              </a:lnSpc>
            </a:pPr>
            <a:r>
              <a:rPr lang="en-US" sz="2800"/>
              <a:t>Directory only links to the first block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block points to the next block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Easy to add blocks to a file</a:t>
            </a:r>
          </a:p>
          <a:p>
            <a:pPr>
              <a:lnSpc>
                <a:spcPct val="90000"/>
              </a:lnSpc>
            </a:pPr>
            <a:r>
              <a:rPr lang="en-US" sz="2800"/>
              <a:t>No external fragmentation</a:t>
            </a:r>
          </a:p>
          <a:p>
            <a:pPr>
              <a:lnSpc>
                <a:spcPct val="90000"/>
              </a:lnSpc>
            </a:pPr>
            <a:r>
              <a:rPr lang="en-US" sz="2800"/>
              <a:t>No accommodation for locality</a:t>
            </a:r>
          </a:p>
          <a:p>
            <a:pPr>
              <a:lnSpc>
                <a:spcPct val="90000"/>
              </a:lnSpc>
            </a:pPr>
            <a:r>
              <a:rPr lang="en-US" sz="2800"/>
              <a:t>MSDOS FAT12/16/32 is a variation</a:t>
            </a:r>
          </a:p>
          <a:p>
            <a:pPr>
              <a:lnSpc>
                <a:spcPct val="90000"/>
              </a:lnSpc>
            </a:pPr>
            <a:r>
              <a:rPr lang="en-US" sz="2800"/>
              <a:t>Best suited to sequential files</a:t>
            </a:r>
          </a:p>
        </p:txBody>
      </p:sp>
      <p:graphicFrame>
        <p:nvGraphicFramePr>
          <p:cNvPr id="2542596" name="Object 4"/>
          <p:cNvGraphicFramePr>
            <a:graphicFrameLocks noChangeAspect="1"/>
          </p:cNvGraphicFramePr>
          <p:nvPr/>
        </p:nvGraphicFramePr>
        <p:xfrm>
          <a:off x="6249988" y="2374900"/>
          <a:ext cx="26257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599" name="Bitmap Image" r:id="rId4" imgW="2695951" imgH="2933333" progId="Paint.Picture">
                  <p:embed/>
                </p:oleObj>
              </mc:Choice>
              <mc:Fallback>
                <p:oleObj name="Bitmap Image" r:id="rId4" imgW="2695951" imgH="29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2374900"/>
                        <a:ext cx="262572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DC09-AEDF-4AB9-884F-F8C79C983855}" type="slidenum">
              <a:rPr lang="en-US"/>
              <a:pPr/>
              <a:t>32</a:t>
            </a:fld>
            <a:endParaRPr lang="en-US"/>
          </a:p>
        </p:txBody>
      </p:sp>
      <p:sp>
        <p:nvSpPr>
          <p:cNvPr id="254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295275"/>
            <a:ext cx="6848475" cy="731838"/>
          </a:xfrm>
        </p:spPr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254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23988"/>
            <a:ext cx="5748338" cy="4921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Directory has an entry for a index block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Index may or may not be in directory entry</a:t>
            </a:r>
          </a:p>
          <a:p>
            <a:pPr>
              <a:lnSpc>
                <a:spcPct val="90000"/>
              </a:lnSpc>
            </a:pPr>
            <a:r>
              <a:rPr lang="en-US" sz="2800"/>
              <a:t>Index block has pointers to the data blocks in the file</a:t>
            </a:r>
          </a:p>
          <a:p>
            <a:pPr>
              <a:lnSpc>
                <a:spcPct val="90000"/>
              </a:lnSpc>
            </a:pPr>
            <a:r>
              <a:rPr lang="en-US" sz="2800"/>
              <a:t>Portions may be fixed or variable size</a:t>
            </a:r>
          </a:p>
          <a:p>
            <a:pPr>
              <a:lnSpc>
                <a:spcPct val="90000"/>
              </a:lnSpc>
            </a:pPr>
            <a:r>
              <a:rPr lang="en-US" sz="2800"/>
              <a:t>Supports both sequential and direct access to a file</a:t>
            </a:r>
          </a:p>
          <a:p>
            <a:pPr>
              <a:lnSpc>
                <a:spcPct val="90000"/>
              </a:lnSpc>
            </a:pPr>
            <a:r>
              <a:rPr lang="en-US" sz="2800"/>
              <a:t>Most common form of allocation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Unix uses a variation on this</a:t>
            </a:r>
          </a:p>
        </p:txBody>
      </p:sp>
      <p:graphicFrame>
        <p:nvGraphicFramePr>
          <p:cNvPr id="2544644" name="Object 4"/>
          <p:cNvGraphicFramePr>
            <a:graphicFrameLocks noChangeAspect="1"/>
          </p:cNvGraphicFramePr>
          <p:nvPr/>
        </p:nvGraphicFramePr>
        <p:xfrm>
          <a:off x="6169025" y="2449513"/>
          <a:ext cx="27003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647" name="Bitmap Image" r:id="rId4" imgW="3142857" imgH="2933333" progId="Paint.Picture">
                  <p:embed/>
                </p:oleObj>
              </mc:Choice>
              <mc:Fallback>
                <p:oleObj name="Bitmap Image" r:id="rId4" imgW="3142857" imgH="29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449513"/>
                        <a:ext cx="270033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1E53-B860-4D75-9547-4BC852C4D7DF}" type="slidenum">
              <a:rPr lang="en-US"/>
              <a:pPr/>
              <a:t>33</a:t>
            </a:fld>
            <a:endParaRPr lang="en-US"/>
          </a:p>
        </p:txBody>
      </p:sp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79413"/>
            <a:ext cx="5995987" cy="641350"/>
          </a:xfrm>
        </p:spPr>
        <p:txBody>
          <a:bodyPr/>
          <a:lstStyle/>
          <a:p>
            <a:r>
              <a:rPr lang="en-US"/>
              <a:t>Free Space</a:t>
            </a:r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449388"/>
            <a:ext cx="8213725" cy="5010150"/>
          </a:xfrm>
        </p:spPr>
        <p:txBody>
          <a:bodyPr/>
          <a:lstStyle/>
          <a:p>
            <a:r>
              <a:rPr lang="en-US"/>
              <a:t>Recording Free Space</a:t>
            </a:r>
          </a:p>
          <a:p>
            <a:pPr lvl="1"/>
            <a:r>
              <a:rPr lang="en-US"/>
              <a:t>Bit Tables – Free bit for each block</a:t>
            </a:r>
          </a:p>
          <a:p>
            <a:pPr lvl="2"/>
            <a:r>
              <a:rPr lang="en-US"/>
              <a:t>Example bit vector for Figure 12.7</a:t>
            </a:r>
          </a:p>
          <a:p>
            <a:pPr lvl="3"/>
            <a:r>
              <a:rPr lang="en-US"/>
              <a:t>00111000011111000011111111111011000</a:t>
            </a:r>
          </a:p>
          <a:p>
            <a:pPr lvl="2"/>
            <a:r>
              <a:rPr lang="en-US"/>
              <a:t>May divide disk into sections to make the table portion to be searched smaller</a:t>
            </a:r>
          </a:p>
          <a:p>
            <a:pPr lvl="1"/>
            <a:r>
              <a:rPr lang="en-US"/>
              <a:t>Chained Free List</a:t>
            </a:r>
          </a:p>
          <a:p>
            <a:pPr lvl="2"/>
            <a:r>
              <a:rPr lang="en-US"/>
              <a:t>Low overhead – Store pointers in blocks</a:t>
            </a:r>
          </a:p>
          <a:p>
            <a:pPr lvl="1"/>
            <a:r>
              <a:rPr lang="en-US"/>
              <a:t>Indexing</a:t>
            </a:r>
          </a:p>
          <a:p>
            <a:pPr lvl="2"/>
            <a:r>
              <a:rPr lang="en-US"/>
              <a:t>Free space is a “file”, store list of blocks in the same manner as ordinary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6180-E04D-49E3-82C2-B97CCB3ED29A}" type="slidenum">
              <a:rPr lang="en-US"/>
              <a:pPr/>
              <a:t>34</a:t>
            </a:fld>
            <a:endParaRPr lang="en-US"/>
          </a:p>
        </p:txBody>
      </p:sp>
      <p:sp>
        <p:nvSpPr>
          <p:cNvPr id="254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79413"/>
            <a:ext cx="5995987" cy="641350"/>
          </a:xfrm>
        </p:spPr>
        <p:txBody>
          <a:bodyPr/>
          <a:lstStyle/>
          <a:p>
            <a:r>
              <a:rPr lang="en-US"/>
              <a:t>Free Space</a:t>
            </a:r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436688"/>
            <a:ext cx="8213725" cy="496728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/>
              <a:t>Free Block List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Keep locations of free blocks on disk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treat it as a stack and re-allocate recently freed blocks – only the last few blocks need to be kept in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use FIFO order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May have a background process that works to facilitate contiguous allocation</a:t>
            </a:r>
          </a:p>
          <a:p>
            <a:pPr>
              <a:lnSpc>
                <a:spcPct val="90000"/>
              </a:lnSpc>
            </a:pPr>
            <a:r>
              <a:rPr lang="en-US" sz="2800"/>
              <a:t>Where to store allocation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Table size may be a problem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Information may be lost if it crashes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Requires extra read/write to allocate a block - slows system down dramatically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1E10-382A-4B1F-ADA4-0B5C42F590F5}" type="slidenum">
              <a:rPr lang="en-US"/>
              <a:pPr/>
              <a:t>35</a:t>
            </a:fld>
            <a:endParaRPr lang="en-US"/>
          </a:p>
        </p:txBody>
      </p:sp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325438"/>
            <a:ext cx="6988175" cy="693737"/>
          </a:xfrm>
        </p:spPr>
        <p:txBody>
          <a:bodyPr/>
          <a:lstStyle/>
          <a:p>
            <a:r>
              <a:rPr lang="en-US"/>
              <a:t>Free Space</a:t>
            </a:r>
          </a:p>
        </p:txBody>
      </p:sp>
      <p:sp>
        <p:nvSpPr>
          <p:cNvPr id="255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438275"/>
            <a:ext cx="7966075" cy="4951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are some reliability issues with file free space allocations?</a:t>
            </a:r>
          </a:p>
          <a:p>
            <a:pPr lvl="1">
              <a:lnSpc>
                <a:spcPct val="90000"/>
              </a:lnSpc>
            </a:pPr>
            <a:r>
              <a:rPr lang="en-US"/>
              <a:t>Unix/Windows – Memory allocation with “clean file system” flag</a:t>
            </a:r>
          </a:p>
          <a:p>
            <a:pPr lvl="1">
              <a:lnSpc>
                <a:spcPct val="90000"/>
              </a:lnSpc>
            </a:pPr>
            <a:r>
              <a:rPr lang="en-US"/>
              <a:t>Handling system crashes</a:t>
            </a:r>
          </a:p>
          <a:p>
            <a:pPr lvl="2">
              <a:lnSpc>
                <a:spcPct val="90000"/>
              </a:lnSpc>
            </a:pPr>
            <a:r>
              <a:rPr lang="en-US"/>
              <a:t>Lock the allocation table on disk, do the allocation, update the disk</a:t>
            </a:r>
          </a:p>
          <a:p>
            <a:pPr lvl="3">
              <a:lnSpc>
                <a:spcPct val="90000"/>
              </a:lnSpc>
            </a:pPr>
            <a:r>
              <a:rPr lang="en-US"/>
              <a:t>Will make the system very slow</a:t>
            </a:r>
          </a:p>
          <a:p>
            <a:pPr lvl="2">
              <a:lnSpc>
                <a:spcPct val="90000"/>
              </a:lnSpc>
            </a:pPr>
            <a:r>
              <a:rPr lang="en-US"/>
              <a:t>May choose to preallocate a batch of blocks, then allocate to files on demand</a:t>
            </a:r>
          </a:p>
          <a:p>
            <a:pPr lvl="3">
              <a:lnSpc>
                <a:spcPct val="90000"/>
              </a:lnSpc>
            </a:pPr>
            <a:r>
              <a:rPr lang="en-US"/>
              <a:t>Mark it “in use” on disk</a:t>
            </a:r>
          </a:p>
          <a:p>
            <a:pPr lvl="3">
              <a:lnSpc>
                <a:spcPct val="90000"/>
              </a:lnSpc>
            </a:pPr>
            <a:r>
              <a:rPr lang="en-US"/>
              <a:t>Clean it up when a crash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787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E37-BDBA-4DB2-B13B-85B3C870B509}" type="slidenum">
              <a:rPr lang="en-US"/>
              <a:pPr/>
              <a:t>36</a:t>
            </a:fld>
            <a:endParaRPr lang="en-US"/>
          </a:p>
        </p:txBody>
      </p:sp>
      <p:sp>
        <p:nvSpPr>
          <p:cNvPr id="259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DOS File System</a:t>
            </a:r>
          </a:p>
          <a:p>
            <a:r>
              <a:rPr lang="en-US" sz="4000"/>
              <a:t>Unix Inodes</a:t>
            </a:r>
          </a:p>
          <a:p>
            <a:r>
              <a:rPr lang="en-US" sz="4000"/>
              <a:t>Linux Disk Allocation</a:t>
            </a:r>
          </a:p>
          <a:p>
            <a:r>
              <a:rPr lang="en-US" sz="4000"/>
              <a:t>NTFS</a:t>
            </a:r>
          </a:p>
          <a:p>
            <a:r>
              <a:rPr lang="en-US" sz="4000"/>
              <a:t>ISO-9660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40FC-A2DF-4D31-A848-8B7CC11F8EBD}" type="slidenum">
              <a:rPr lang="en-US"/>
              <a:pPr/>
              <a:t>37</a:t>
            </a:fld>
            <a:endParaRPr lang="en-US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355600"/>
            <a:ext cx="6630987" cy="684213"/>
          </a:xfrm>
        </p:spPr>
        <p:txBody>
          <a:bodyPr/>
          <a:lstStyle/>
          <a:p>
            <a:r>
              <a:rPr lang="en-US"/>
              <a:t>DOS File System</a:t>
            </a:r>
          </a:p>
        </p:txBody>
      </p:sp>
      <p:sp>
        <p:nvSpPr>
          <p:cNvPr id="259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863"/>
            <a:ext cx="8269288" cy="4943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MBR - first sector on disk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boot code and partition table (4 entries)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Type of partition (FAT16, FAT32, Linux)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Start and Size of the partition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Extended partitions – Used if more than 4 partitions – held in 4th partition</a:t>
            </a:r>
          </a:p>
          <a:p>
            <a:pPr>
              <a:lnSpc>
                <a:spcPct val="90000"/>
              </a:lnSpc>
            </a:pPr>
            <a:r>
              <a:rPr lang="en-US" sz="2800"/>
              <a:t>Boot Sector – Partition first sector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and size of FATs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Size of root directory (FAT 12/16)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Starting cluster of root directory (FAT32)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Sectors per cluster (1 to 64)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Total number of sectors, boot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9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9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9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9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9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9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9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9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9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379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0A06-6879-4784-92F2-4503CA326DA3}" type="slidenum">
              <a:rPr lang="en-US"/>
              <a:pPr/>
              <a:t>38</a:t>
            </a:fld>
            <a:endParaRPr lang="en-US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355600"/>
            <a:ext cx="6630987" cy="684213"/>
          </a:xfrm>
        </p:spPr>
        <p:txBody>
          <a:bodyPr/>
          <a:lstStyle/>
          <a:p>
            <a:r>
              <a:rPr lang="en-US"/>
              <a:t>DOS File System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14463"/>
            <a:ext cx="8269288" cy="4943475"/>
          </a:xfrm>
        </p:spPr>
        <p:txBody>
          <a:bodyPr/>
          <a:lstStyle/>
          <a:p>
            <a:r>
              <a:rPr lang="en-US"/>
              <a:t>FAT - array of 12/16/32-bit entries</a:t>
            </a:r>
          </a:p>
          <a:p>
            <a:pPr lvl="1"/>
            <a:r>
              <a:rPr lang="en-US"/>
              <a:t>Clusters 0, 1 not used</a:t>
            </a:r>
          </a:p>
          <a:p>
            <a:pPr lvl="2"/>
            <a:r>
              <a:rPr lang="en-US"/>
              <a:t>0 = free cluster</a:t>
            </a:r>
          </a:p>
          <a:p>
            <a:pPr lvl="2"/>
            <a:r>
              <a:rPr lang="en-US"/>
              <a:t>F…F7 = bad cluster</a:t>
            </a:r>
          </a:p>
          <a:p>
            <a:pPr lvl="2"/>
            <a:r>
              <a:rPr lang="en-US"/>
              <a:t>F…F8 = end of cluster chain</a:t>
            </a:r>
          </a:p>
          <a:p>
            <a:pPr lvl="2"/>
            <a:r>
              <a:rPr lang="en-US" i="1"/>
              <a:t>other</a:t>
            </a:r>
            <a:r>
              <a:rPr lang="en-US"/>
              <a:t> = next cluster in the chain</a:t>
            </a:r>
          </a:p>
          <a:p>
            <a:r>
              <a:rPr lang="en-US"/>
              <a:t>Root Directory</a:t>
            </a:r>
          </a:p>
          <a:p>
            <a:pPr lvl="1"/>
            <a:r>
              <a:rPr lang="en-US"/>
              <a:t>Consecutive sectors for FAT 12/16</a:t>
            </a:r>
          </a:p>
          <a:p>
            <a:pPr lvl="1"/>
            <a:r>
              <a:rPr lang="en-US"/>
              <a:t>Same as a subdirectory for FAT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9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9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9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9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58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0248-DFA2-46E2-9E1A-3A014B5DE2BA}" type="slidenum">
              <a:rPr lang="en-US"/>
              <a:pPr/>
              <a:t>39</a:t>
            </a:fld>
            <a:endParaRPr lang="en-US"/>
          </a:p>
        </p:txBody>
      </p:sp>
      <p:sp>
        <p:nvSpPr>
          <p:cNvPr id="259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3050"/>
            <a:ext cx="6453188" cy="774700"/>
          </a:xfrm>
        </p:spPr>
        <p:txBody>
          <a:bodyPr/>
          <a:lstStyle/>
          <a:p>
            <a:r>
              <a:rPr lang="en-US"/>
              <a:t>DOS Directories</a:t>
            </a:r>
          </a:p>
        </p:txBody>
      </p:sp>
      <p:sp>
        <p:nvSpPr>
          <p:cNvPr id="259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419225"/>
            <a:ext cx="8286750" cy="4951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Directory Entry Structure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Filename (8), extension (3)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Padded with spaces (“</a:t>
            </a:r>
            <a:r>
              <a:rPr lang="en-US" sz="2000" b="1">
                <a:latin typeface="Courier New" pitchFamily="49" charset="0"/>
              </a:rPr>
              <a:t>PROB.C</a:t>
            </a:r>
            <a:r>
              <a:rPr lang="en-US" sz="2000"/>
              <a:t>” becomes “</a:t>
            </a:r>
            <a:r>
              <a:rPr lang="en-US" sz="2000" b="1">
                <a:latin typeface="Courier New" pitchFamily="49" charset="0"/>
              </a:rPr>
              <a:t>PROB    C</a:t>
            </a:r>
            <a:r>
              <a:rPr lang="en-US" sz="2000"/>
              <a:t>   “)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First char: E5 if deleted, 00 if never used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Attributes (archive, directory, label, system, hidden, read-only)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Date/Time of last change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Starting Cluster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 Size</a:t>
            </a:r>
          </a:p>
          <a:p>
            <a:pPr>
              <a:lnSpc>
                <a:spcPct val="90000"/>
              </a:lnSpc>
            </a:pPr>
            <a:r>
              <a:rPr lang="en-US" sz="2800"/>
              <a:t>Long File Names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one or more directory entries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13 Unicode chars in each entry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Ignored by DOS, linked to DOS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9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9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9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9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9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9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9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78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446-0569-479E-9090-369444268C4E}" type="slidenum">
              <a:rPr lang="en-US"/>
              <a:pPr/>
              <a:t>4</a:t>
            </a:fld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65125"/>
            <a:ext cx="7161213" cy="709613"/>
          </a:xfrm>
        </p:spPr>
        <p:txBody>
          <a:bodyPr/>
          <a:lstStyle/>
          <a:p>
            <a:r>
              <a:rPr lang="en-US"/>
              <a:t>Common Operations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22400"/>
            <a:ext cx="8458200" cy="5003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Name some common file management operations: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Retrieve All – Get all the records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Retrieve One – Get just one record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Retrieve Next – Get the next record in a specified sequence (sorted order)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Retrieve Previous – Get record before this record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Insert One – Add a new record to the file, possibly in a specific 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Delete One – Remove an existing record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Update One – Get a record, change it in some way, then write it to the file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Retrieve Few – Get a set of records, often ones that meet a specific criteria (students in CSC 345)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8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8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8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8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83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20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22F0-0BB6-4ED6-B136-3AE562118840}" type="slidenum">
              <a:rPr lang="en-US"/>
              <a:pPr/>
              <a:t>40</a:t>
            </a:fld>
            <a:endParaRPr lang="en-US"/>
          </a:p>
        </p:txBody>
      </p:sp>
      <p:sp>
        <p:nvSpPr>
          <p:cNvPr id="259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279400"/>
            <a:ext cx="7132638" cy="752475"/>
          </a:xfrm>
        </p:spPr>
        <p:txBody>
          <a:bodyPr/>
          <a:lstStyle/>
          <a:p>
            <a:r>
              <a:rPr lang="en-US"/>
              <a:t>Unix Files</a:t>
            </a:r>
          </a:p>
        </p:txBody>
      </p:sp>
      <p:sp>
        <p:nvSpPr>
          <p:cNvPr id="259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6688"/>
            <a:ext cx="8010525" cy="4978400"/>
          </a:xfrm>
        </p:spPr>
        <p:txBody>
          <a:bodyPr/>
          <a:lstStyle/>
          <a:p>
            <a:r>
              <a:rPr lang="en-US" sz="2800"/>
              <a:t>Four types distinguished:</a:t>
            </a:r>
          </a:p>
          <a:p>
            <a:pPr lvl="1"/>
            <a:r>
              <a:rPr lang="en-US" sz="2400"/>
              <a:t>Ordinary – information from user, application, or system utility</a:t>
            </a:r>
          </a:p>
          <a:p>
            <a:pPr lvl="1">
              <a:spcBef>
                <a:spcPct val="0"/>
              </a:spcBef>
            </a:pPr>
            <a:r>
              <a:rPr lang="en-US" sz="2400"/>
              <a:t>Directory – list of file names w/pointer to index nodes (inodes)</a:t>
            </a:r>
          </a:p>
          <a:p>
            <a:pPr lvl="1">
              <a:spcBef>
                <a:spcPct val="0"/>
              </a:spcBef>
            </a:pPr>
            <a:r>
              <a:rPr lang="en-US" sz="2400"/>
              <a:t>Special – used to access peripheral devices (terminals or printers)</a:t>
            </a:r>
          </a:p>
          <a:p>
            <a:pPr lvl="1">
              <a:spcBef>
                <a:spcPct val="0"/>
              </a:spcBef>
            </a:pPr>
            <a:r>
              <a:rPr lang="en-US" sz="2400"/>
              <a:t>Named Pipes – I/O between processes</a:t>
            </a:r>
          </a:p>
          <a:p>
            <a:r>
              <a:rPr lang="en-US" sz="2800"/>
              <a:t>Unix uses an Inode (an information or index node) to keep track of file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9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9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9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993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BA8D-E298-4E6F-9594-C05FDECAD6EF}" type="slidenum">
              <a:rPr lang="en-US"/>
              <a:pPr/>
              <a:t>41</a:t>
            </a:fld>
            <a:endParaRPr lang="en-US"/>
          </a:p>
        </p:txBody>
      </p:sp>
      <p:sp>
        <p:nvSpPr>
          <p:cNvPr id="260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292100"/>
            <a:ext cx="7132638" cy="752475"/>
          </a:xfrm>
        </p:spPr>
        <p:txBody>
          <a:bodyPr/>
          <a:lstStyle/>
          <a:p>
            <a:r>
              <a:rPr lang="en-US"/>
              <a:t>Unix Inodes</a:t>
            </a:r>
          </a:p>
        </p:txBody>
      </p:sp>
      <p:sp>
        <p:nvSpPr>
          <p:cNvPr id="260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988"/>
            <a:ext cx="8010525" cy="497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Inode – an information or index node holds key information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Several file names may be associated with a single inode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active inode is associated with exactly one file and each file is controlled by exactly one inode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File allocation on a block basis and dynamic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indexed method keeps track of each file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first 10 addresses in an inode point to the first 10 blocks of a file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11</a:t>
            </a:r>
            <a:r>
              <a:rPr lang="en-US" sz="1800" baseline="30000"/>
              <a:t>th</a:t>
            </a:r>
            <a:r>
              <a:rPr lang="en-US" sz="1800"/>
              <a:t> address points to a block containing the next portion of the index (single indirect block)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12</a:t>
            </a:r>
            <a:r>
              <a:rPr lang="en-US" sz="1800" baseline="30000"/>
              <a:t>th</a:t>
            </a:r>
            <a:r>
              <a:rPr lang="en-US" sz="1800"/>
              <a:t> address points to a block of addresses that point to additional single indirect blocks (double indirect block)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13</a:t>
            </a:r>
            <a:r>
              <a:rPr lang="en-US" sz="1800" baseline="30000"/>
              <a:t>th</a:t>
            </a:r>
            <a:r>
              <a:rPr lang="en-US" sz="1800"/>
              <a:t> (and final) address points to a triple indirect block that is a third level of indexing.</a:t>
            </a:r>
          </a:p>
          <a:p>
            <a:pPr>
              <a:lnSpc>
                <a:spcPct val="90000"/>
              </a:lnSpc>
            </a:pPr>
            <a:r>
              <a:rPr lang="en-US" sz="2400"/>
              <a:t>Unix Superblock – monitors inodes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0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0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0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0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0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0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0E-40B5-48A3-974D-E6AA6C103CAC}" type="slidenum">
              <a:rPr lang="en-US"/>
              <a:pPr/>
              <a:t>42</a:t>
            </a:fld>
            <a:endParaRPr lang="en-US"/>
          </a:p>
        </p:txBody>
      </p:sp>
      <p:sp>
        <p:nvSpPr>
          <p:cNvPr id="260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(Inode)</a:t>
            </a:r>
          </a:p>
        </p:txBody>
      </p:sp>
      <p:graphicFrame>
        <p:nvGraphicFramePr>
          <p:cNvPr id="2604035" name="Group 3"/>
          <p:cNvGraphicFramePr>
            <a:graphicFrameLocks noGrp="1"/>
          </p:cNvGraphicFramePr>
          <p:nvPr/>
        </p:nvGraphicFramePr>
        <p:xfrm>
          <a:off x="819150" y="1670050"/>
          <a:ext cx="1933575" cy="4608576"/>
        </p:xfrm>
        <a:graphic>
          <a:graphicData uri="http://schemas.openxmlformats.org/drawingml/2006/table">
            <a:tbl>
              <a:tblPr/>
              <a:tblGrid>
                <a:gridCol w="1933575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Mode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 Count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 ID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ID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Size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Direct0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Direct1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Direct2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Direct3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Direct4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Direct5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Direct6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Direct7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Direct8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Direct9 (1k)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indirect (256k)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indirect (65M)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triple indirect (16G)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 Accessed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 Modified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Inode Modified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04081" name="Group 49"/>
          <p:cNvGrpSpPr>
            <a:grpSpLocks/>
          </p:cNvGrpSpPr>
          <p:nvPr/>
        </p:nvGrpSpPr>
        <p:grpSpPr bwMode="auto">
          <a:xfrm>
            <a:off x="2522538" y="1470025"/>
            <a:ext cx="2176462" cy="1870075"/>
            <a:chOff x="1437" y="814"/>
            <a:chExt cx="1371" cy="1178"/>
          </a:xfrm>
        </p:grpSpPr>
        <p:sp>
          <p:nvSpPr>
            <p:cNvPr id="2604082" name="Text Box 50"/>
            <p:cNvSpPr txBox="1">
              <a:spLocks noChangeArrowheads="1"/>
            </p:cNvSpPr>
            <p:nvPr/>
          </p:nvSpPr>
          <p:spPr bwMode="auto">
            <a:xfrm>
              <a:off x="2311" y="814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083" name="Text Box 51"/>
            <p:cNvSpPr txBox="1">
              <a:spLocks noChangeArrowheads="1"/>
            </p:cNvSpPr>
            <p:nvPr/>
          </p:nvSpPr>
          <p:spPr bwMode="auto">
            <a:xfrm>
              <a:off x="2312" y="1201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084" name="Text Box 52"/>
            <p:cNvSpPr txBox="1">
              <a:spLocks noChangeArrowheads="1"/>
            </p:cNvSpPr>
            <p:nvPr/>
          </p:nvSpPr>
          <p:spPr bwMode="auto">
            <a:xfrm>
              <a:off x="2312" y="1579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085" name="Line 53"/>
            <p:cNvSpPr>
              <a:spLocks noChangeShapeType="1"/>
            </p:cNvSpPr>
            <p:nvPr/>
          </p:nvSpPr>
          <p:spPr bwMode="auto">
            <a:xfrm flipV="1">
              <a:off x="1443" y="861"/>
              <a:ext cx="881" cy="847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4086" name="Line 54"/>
            <p:cNvSpPr>
              <a:spLocks noChangeShapeType="1"/>
            </p:cNvSpPr>
            <p:nvPr/>
          </p:nvSpPr>
          <p:spPr bwMode="auto">
            <a:xfrm flipV="1">
              <a:off x="1437" y="1247"/>
              <a:ext cx="867" cy="60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4087" name="Line 55"/>
            <p:cNvSpPr>
              <a:spLocks noChangeShapeType="1"/>
            </p:cNvSpPr>
            <p:nvPr/>
          </p:nvSpPr>
          <p:spPr bwMode="auto">
            <a:xfrm flipV="1">
              <a:off x="1443" y="1592"/>
              <a:ext cx="834" cy="40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4088" name="Group 56"/>
          <p:cNvGrpSpPr>
            <a:grpSpLocks/>
          </p:cNvGrpSpPr>
          <p:nvPr/>
        </p:nvGrpSpPr>
        <p:grpSpPr bwMode="auto">
          <a:xfrm>
            <a:off x="2608263" y="1808163"/>
            <a:ext cx="4737100" cy="3286125"/>
            <a:chOff x="1491" y="1027"/>
            <a:chExt cx="2984" cy="2070"/>
          </a:xfrm>
        </p:grpSpPr>
        <p:sp>
          <p:nvSpPr>
            <p:cNvPr id="2604089" name="Rectangle 57"/>
            <p:cNvSpPr>
              <a:spLocks noChangeArrowheads="1"/>
            </p:cNvSpPr>
            <p:nvPr/>
          </p:nvSpPr>
          <p:spPr bwMode="auto">
            <a:xfrm>
              <a:off x="3478" y="1171"/>
              <a:ext cx="24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0" name="Oval 58"/>
            <p:cNvSpPr>
              <a:spLocks noChangeArrowheads="1"/>
            </p:cNvSpPr>
            <p:nvPr/>
          </p:nvSpPr>
          <p:spPr bwMode="auto">
            <a:xfrm>
              <a:off x="3574" y="126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1" name="Oval 59"/>
            <p:cNvSpPr>
              <a:spLocks noChangeArrowheads="1"/>
            </p:cNvSpPr>
            <p:nvPr/>
          </p:nvSpPr>
          <p:spPr bwMode="auto">
            <a:xfrm>
              <a:off x="3574" y="1411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2" name="Oval 60"/>
            <p:cNvSpPr>
              <a:spLocks noChangeArrowheads="1"/>
            </p:cNvSpPr>
            <p:nvPr/>
          </p:nvSpPr>
          <p:spPr bwMode="auto">
            <a:xfrm>
              <a:off x="3574" y="155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3" name="Oval 61"/>
            <p:cNvSpPr>
              <a:spLocks noChangeArrowheads="1"/>
            </p:cNvSpPr>
            <p:nvPr/>
          </p:nvSpPr>
          <p:spPr bwMode="auto">
            <a:xfrm>
              <a:off x="3574" y="169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4" name="Text Box 62"/>
            <p:cNvSpPr txBox="1">
              <a:spLocks noChangeArrowheads="1"/>
            </p:cNvSpPr>
            <p:nvPr/>
          </p:nvSpPr>
          <p:spPr bwMode="auto">
            <a:xfrm>
              <a:off x="3970" y="1027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095" name="Text Box 63"/>
            <p:cNvSpPr txBox="1">
              <a:spLocks noChangeArrowheads="1"/>
            </p:cNvSpPr>
            <p:nvPr/>
          </p:nvSpPr>
          <p:spPr bwMode="auto">
            <a:xfrm>
              <a:off x="3979" y="1645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096" name="Line 64"/>
            <p:cNvSpPr>
              <a:spLocks noChangeShapeType="1"/>
            </p:cNvSpPr>
            <p:nvPr/>
          </p:nvSpPr>
          <p:spPr bwMode="auto">
            <a:xfrm flipV="1">
              <a:off x="3622" y="1123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7" name="Line 65"/>
            <p:cNvSpPr>
              <a:spLocks noChangeShapeType="1"/>
            </p:cNvSpPr>
            <p:nvPr/>
          </p:nvSpPr>
          <p:spPr bwMode="auto">
            <a:xfrm flipV="1">
              <a:off x="3622" y="1699"/>
              <a:ext cx="28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98" name="Text Box 66"/>
            <p:cNvSpPr txBox="1">
              <a:spLocks noChangeArrowheads="1"/>
            </p:cNvSpPr>
            <p:nvPr/>
          </p:nvSpPr>
          <p:spPr bwMode="auto">
            <a:xfrm>
              <a:off x="4148" y="1181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</p:txBody>
        </p:sp>
        <p:sp>
          <p:nvSpPr>
            <p:cNvPr id="2604099" name="Line 67"/>
            <p:cNvSpPr>
              <a:spLocks noChangeShapeType="1"/>
            </p:cNvSpPr>
            <p:nvPr/>
          </p:nvSpPr>
          <p:spPr bwMode="auto">
            <a:xfrm flipV="1">
              <a:off x="1491" y="1267"/>
              <a:ext cx="1945" cy="183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4100" name="Group 68"/>
          <p:cNvGrpSpPr>
            <a:grpSpLocks/>
          </p:cNvGrpSpPr>
          <p:nvPr/>
        </p:nvGrpSpPr>
        <p:grpSpPr bwMode="auto">
          <a:xfrm>
            <a:off x="2628900" y="3271838"/>
            <a:ext cx="5748338" cy="3048000"/>
            <a:chOff x="1504" y="1949"/>
            <a:chExt cx="3621" cy="1920"/>
          </a:xfrm>
        </p:grpSpPr>
        <p:sp>
          <p:nvSpPr>
            <p:cNvPr id="2604101" name="Rectangle 69"/>
            <p:cNvSpPr>
              <a:spLocks noChangeArrowheads="1"/>
            </p:cNvSpPr>
            <p:nvPr/>
          </p:nvSpPr>
          <p:spPr bwMode="auto">
            <a:xfrm>
              <a:off x="4119" y="2093"/>
              <a:ext cx="24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2" name="Oval 70"/>
            <p:cNvSpPr>
              <a:spLocks noChangeArrowheads="1"/>
            </p:cNvSpPr>
            <p:nvPr/>
          </p:nvSpPr>
          <p:spPr bwMode="auto">
            <a:xfrm>
              <a:off x="4215" y="218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3" name="Oval 71"/>
            <p:cNvSpPr>
              <a:spLocks noChangeArrowheads="1"/>
            </p:cNvSpPr>
            <p:nvPr/>
          </p:nvSpPr>
          <p:spPr bwMode="auto">
            <a:xfrm>
              <a:off x="4215" y="2333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4" name="Oval 72"/>
            <p:cNvSpPr>
              <a:spLocks noChangeArrowheads="1"/>
            </p:cNvSpPr>
            <p:nvPr/>
          </p:nvSpPr>
          <p:spPr bwMode="auto">
            <a:xfrm>
              <a:off x="4215" y="247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5" name="Oval 73"/>
            <p:cNvSpPr>
              <a:spLocks noChangeArrowheads="1"/>
            </p:cNvSpPr>
            <p:nvPr/>
          </p:nvSpPr>
          <p:spPr bwMode="auto">
            <a:xfrm>
              <a:off x="4215" y="2621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6" name="Text Box 74"/>
            <p:cNvSpPr txBox="1">
              <a:spLocks noChangeArrowheads="1"/>
            </p:cNvSpPr>
            <p:nvPr/>
          </p:nvSpPr>
          <p:spPr bwMode="auto">
            <a:xfrm>
              <a:off x="4611" y="1949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107" name="Text Box 75"/>
            <p:cNvSpPr txBox="1">
              <a:spLocks noChangeArrowheads="1"/>
            </p:cNvSpPr>
            <p:nvPr/>
          </p:nvSpPr>
          <p:spPr bwMode="auto">
            <a:xfrm>
              <a:off x="4620" y="2567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108" name="Line 76"/>
            <p:cNvSpPr>
              <a:spLocks noChangeShapeType="1"/>
            </p:cNvSpPr>
            <p:nvPr/>
          </p:nvSpPr>
          <p:spPr bwMode="auto">
            <a:xfrm flipV="1">
              <a:off x="4263" y="2045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09" name="Line 77"/>
            <p:cNvSpPr>
              <a:spLocks noChangeShapeType="1"/>
            </p:cNvSpPr>
            <p:nvPr/>
          </p:nvSpPr>
          <p:spPr bwMode="auto">
            <a:xfrm flipV="1">
              <a:off x="4263" y="2621"/>
              <a:ext cx="28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0" name="Rectangle 78"/>
            <p:cNvSpPr>
              <a:spLocks noChangeArrowheads="1"/>
            </p:cNvSpPr>
            <p:nvPr/>
          </p:nvSpPr>
          <p:spPr bwMode="auto">
            <a:xfrm>
              <a:off x="4128" y="3101"/>
              <a:ext cx="24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1" name="Oval 79"/>
            <p:cNvSpPr>
              <a:spLocks noChangeArrowheads="1"/>
            </p:cNvSpPr>
            <p:nvPr/>
          </p:nvSpPr>
          <p:spPr bwMode="auto">
            <a:xfrm>
              <a:off x="4224" y="319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2" name="Oval 80"/>
            <p:cNvSpPr>
              <a:spLocks noChangeArrowheads="1"/>
            </p:cNvSpPr>
            <p:nvPr/>
          </p:nvSpPr>
          <p:spPr bwMode="auto">
            <a:xfrm>
              <a:off x="4224" y="3341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3" name="Oval 81"/>
            <p:cNvSpPr>
              <a:spLocks noChangeArrowheads="1"/>
            </p:cNvSpPr>
            <p:nvPr/>
          </p:nvSpPr>
          <p:spPr bwMode="auto">
            <a:xfrm>
              <a:off x="4224" y="348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4" name="Oval 82"/>
            <p:cNvSpPr>
              <a:spLocks noChangeArrowheads="1"/>
            </p:cNvSpPr>
            <p:nvPr/>
          </p:nvSpPr>
          <p:spPr bwMode="auto">
            <a:xfrm>
              <a:off x="4224" y="362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5" name="Text Box 83"/>
            <p:cNvSpPr txBox="1">
              <a:spLocks noChangeArrowheads="1"/>
            </p:cNvSpPr>
            <p:nvPr/>
          </p:nvSpPr>
          <p:spPr bwMode="auto">
            <a:xfrm>
              <a:off x="4620" y="2957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116" name="Text Box 84"/>
            <p:cNvSpPr txBox="1">
              <a:spLocks noChangeArrowheads="1"/>
            </p:cNvSpPr>
            <p:nvPr/>
          </p:nvSpPr>
          <p:spPr bwMode="auto">
            <a:xfrm>
              <a:off x="4629" y="3575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data</a:t>
              </a:r>
            </a:p>
          </p:txBody>
        </p:sp>
        <p:sp>
          <p:nvSpPr>
            <p:cNvPr id="2604117" name="Line 85"/>
            <p:cNvSpPr>
              <a:spLocks noChangeShapeType="1"/>
            </p:cNvSpPr>
            <p:nvPr/>
          </p:nvSpPr>
          <p:spPr bwMode="auto">
            <a:xfrm flipV="1">
              <a:off x="4272" y="3053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8" name="Line 86"/>
            <p:cNvSpPr>
              <a:spLocks noChangeShapeType="1"/>
            </p:cNvSpPr>
            <p:nvPr/>
          </p:nvSpPr>
          <p:spPr bwMode="auto">
            <a:xfrm flipV="1">
              <a:off x="4272" y="3629"/>
              <a:ext cx="28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19" name="Rectangle 87"/>
            <p:cNvSpPr>
              <a:spLocks noChangeArrowheads="1"/>
            </p:cNvSpPr>
            <p:nvPr/>
          </p:nvSpPr>
          <p:spPr bwMode="auto">
            <a:xfrm>
              <a:off x="3648" y="2669"/>
              <a:ext cx="24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0" name="Oval 88"/>
            <p:cNvSpPr>
              <a:spLocks noChangeArrowheads="1"/>
            </p:cNvSpPr>
            <p:nvPr/>
          </p:nvSpPr>
          <p:spPr bwMode="auto">
            <a:xfrm>
              <a:off x="3744" y="276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1" name="Oval 89"/>
            <p:cNvSpPr>
              <a:spLocks noChangeArrowheads="1"/>
            </p:cNvSpPr>
            <p:nvPr/>
          </p:nvSpPr>
          <p:spPr bwMode="auto">
            <a:xfrm>
              <a:off x="3744" y="290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2" name="Oval 90"/>
            <p:cNvSpPr>
              <a:spLocks noChangeArrowheads="1"/>
            </p:cNvSpPr>
            <p:nvPr/>
          </p:nvSpPr>
          <p:spPr bwMode="auto">
            <a:xfrm>
              <a:off x="3744" y="3053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3" name="Oval 91"/>
            <p:cNvSpPr>
              <a:spLocks noChangeArrowheads="1"/>
            </p:cNvSpPr>
            <p:nvPr/>
          </p:nvSpPr>
          <p:spPr bwMode="auto">
            <a:xfrm>
              <a:off x="3744" y="319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4" name="Freeform 92"/>
            <p:cNvSpPr>
              <a:spLocks/>
            </p:cNvSpPr>
            <p:nvPr/>
          </p:nvSpPr>
          <p:spPr bwMode="auto">
            <a:xfrm>
              <a:off x="3792" y="2189"/>
              <a:ext cx="288" cy="624"/>
            </a:xfrm>
            <a:custGeom>
              <a:avLst/>
              <a:gdLst>
                <a:gd name="T0" fmla="*/ 0 w 288"/>
                <a:gd name="T1" fmla="*/ 624 h 624"/>
                <a:gd name="T2" fmla="*/ 192 w 288"/>
                <a:gd name="T3" fmla="*/ 624 h 624"/>
                <a:gd name="T4" fmla="*/ 192 w 288"/>
                <a:gd name="T5" fmla="*/ 0 h 624"/>
                <a:gd name="T6" fmla="*/ 288 w 288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24">
                  <a:moveTo>
                    <a:pt x="0" y="624"/>
                  </a:moveTo>
                  <a:lnTo>
                    <a:pt x="192" y="624"/>
                  </a:lnTo>
                  <a:lnTo>
                    <a:pt x="192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5" name="Line 93"/>
            <p:cNvSpPr>
              <a:spLocks noChangeShapeType="1"/>
            </p:cNvSpPr>
            <p:nvPr/>
          </p:nvSpPr>
          <p:spPr bwMode="auto">
            <a:xfrm>
              <a:off x="3792" y="3245"/>
              <a:ext cx="2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26" name="Text Box 94"/>
            <p:cNvSpPr txBox="1">
              <a:spLocks noChangeArrowheads="1"/>
            </p:cNvSpPr>
            <p:nvPr/>
          </p:nvSpPr>
          <p:spPr bwMode="auto">
            <a:xfrm>
              <a:off x="4778" y="2093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</p:txBody>
        </p:sp>
        <p:sp>
          <p:nvSpPr>
            <p:cNvPr id="2604127" name="Text Box 95"/>
            <p:cNvSpPr txBox="1">
              <a:spLocks noChangeArrowheads="1"/>
            </p:cNvSpPr>
            <p:nvPr/>
          </p:nvSpPr>
          <p:spPr bwMode="auto">
            <a:xfrm>
              <a:off x="4798" y="3101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  <a:p>
              <a:pPr algn="ctr" eaLnBrk="0" hangingPunct="0"/>
              <a:r>
                <a:rPr lang="en-US" b="1">
                  <a:latin typeface="Arial" charset="0"/>
                </a:rPr>
                <a:t>.</a:t>
              </a:r>
            </a:p>
          </p:txBody>
        </p:sp>
        <p:sp>
          <p:nvSpPr>
            <p:cNvPr id="2604128" name="Line 96"/>
            <p:cNvSpPr>
              <a:spLocks noChangeShapeType="1"/>
            </p:cNvSpPr>
            <p:nvPr/>
          </p:nvSpPr>
          <p:spPr bwMode="auto">
            <a:xfrm flipV="1">
              <a:off x="1504" y="2697"/>
              <a:ext cx="2094" cy="535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DED8-04CE-4FF6-9DD1-7DFCB7ECD3A1}" type="slidenum">
              <a:rPr lang="en-US"/>
              <a:pPr/>
              <a:t>43</a:t>
            </a:fld>
            <a:endParaRPr lang="en-US"/>
          </a:p>
        </p:txBody>
      </p:sp>
      <p:sp>
        <p:nvSpPr>
          <p:cNvPr id="260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39725"/>
            <a:ext cx="7394575" cy="712788"/>
          </a:xfrm>
        </p:spPr>
        <p:txBody>
          <a:bodyPr/>
          <a:lstStyle/>
          <a:p>
            <a:r>
              <a:rPr lang="en-US"/>
              <a:t>Linux Disk Allocation</a:t>
            </a:r>
          </a:p>
        </p:txBody>
      </p:sp>
      <p:sp>
        <p:nvSpPr>
          <p:cNvPr id="260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44625"/>
            <a:ext cx="7977188" cy="4810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Directory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List of filename/inode pairs</a:t>
            </a:r>
          </a:p>
          <a:p>
            <a:pPr>
              <a:lnSpc>
                <a:spcPct val="90000"/>
              </a:lnSpc>
            </a:pPr>
            <a:r>
              <a:rPr lang="en-US" sz="2400"/>
              <a:t>Bitmap to indicate free or allocated blocks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Look for a free block near the current block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Else try to find byte of free bits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Back up to last free block, then pre-allocate 8 or more blocks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Released when file is closed if not needed</a:t>
            </a:r>
          </a:p>
          <a:p>
            <a:pPr>
              <a:lnSpc>
                <a:spcPct val="90000"/>
              </a:lnSpc>
            </a:pPr>
            <a:r>
              <a:rPr lang="en-US" sz="2400"/>
              <a:t>Block Groups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Set of nearby blocks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Helps keep the directory, inodes, and corresponding files close to each other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Always try to allocate a file in the same block group as the parent directory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Directories spread among block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0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0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0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0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0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0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0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608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3FB-C1CA-4FD5-ABF2-8750E3B41577}" type="slidenum">
              <a:rPr lang="en-US"/>
              <a:pPr/>
              <a:t>44</a:t>
            </a:fld>
            <a:endParaRPr lang="en-US"/>
          </a:p>
        </p:txBody>
      </p:sp>
      <p:sp>
        <p:nvSpPr>
          <p:cNvPr id="260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6880225" cy="793750"/>
          </a:xfrm>
        </p:spPr>
        <p:txBody>
          <a:bodyPr/>
          <a:lstStyle/>
          <a:p>
            <a:r>
              <a:rPr lang="en-US"/>
              <a:t>NTFS</a:t>
            </a:r>
          </a:p>
        </p:txBody>
      </p:sp>
      <p:sp>
        <p:nvSpPr>
          <p:cNvPr id="260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43038"/>
            <a:ext cx="8096250" cy="4932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Recoverability – Log file to note changes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Security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Large disks/large files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Multiple data streams within a file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Macintosh: Data/Resource forks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General indexing facility</a:t>
            </a:r>
          </a:p>
          <a:p>
            <a:pPr>
              <a:lnSpc>
                <a:spcPct val="90000"/>
              </a:lnSpc>
            </a:pPr>
            <a:r>
              <a:rPr lang="en-US" sz="2400"/>
              <a:t>Storage units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Sector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Cluster – Set of 1 to 128 sectors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Fundamental allocation unit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Helps handle sector sizes other than 512 bytes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Default cluster size depends on disk size (Table 12.6)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Volume – Logical disk partition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May be all or part of a single disk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With RAID, may span several disks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Max size is 2</a:t>
            </a:r>
            <a:r>
              <a:rPr lang="en-US" sz="2000" baseline="30000"/>
              <a:t>64</a:t>
            </a:r>
            <a:r>
              <a:rPr lang="en-US" sz="2000"/>
              <a:t>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0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0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0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0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0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0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0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0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0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0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0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08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08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813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E5C-CFB0-45A6-B798-B61315160D70}" type="slidenum">
              <a:rPr lang="en-US"/>
              <a:pPr/>
              <a:t>45</a:t>
            </a:fld>
            <a:endParaRPr lang="en-US"/>
          </a:p>
        </p:txBody>
      </p:sp>
      <p:sp>
        <p:nvSpPr>
          <p:cNvPr id="261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338138"/>
            <a:ext cx="7723187" cy="722312"/>
          </a:xfrm>
        </p:spPr>
        <p:txBody>
          <a:bodyPr/>
          <a:lstStyle/>
          <a:p>
            <a:r>
              <a:rPr lang="en-US"/>
              <a:t>NTFS - Volume Layout</a:t>
            </a:r>
          </a:p>
        </p:txBody>
      </p:sp>
      <p:sp>
        <p:nvSpPr>
          <p:cNvPr id="261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39863"/>
            <a:ext cx="8161337" cy="5076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Boot sector(s) – Up to 16 sectors long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Includes volume and file system info</a:t>
            </a:r>
          </a:p>
          <a:p>
            <a:pPr>
              <a:lnSpc>
                <a:spcPct val="90000"/>
              </a:lnSpc>
            </a:pPr>
            <a:r>
              <a:rPr lang="en-US" sz="2400"/>
              <a:t>Master File Table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Database structure of variable-length rows, each describing one file or folder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the file is small, may contain the file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Holds information about files and directories, free space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MFT2 – Copy of first three rows of MFT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Log file – List of file transaction steps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Cluster bit map – Indicates free space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Attribute definition table – Supported attribute types (Table 12.7, page 558)</a:t>
            </a:r>
          </a:p>
          <a:p>
            <a:pPr>
              <a:lnSpc>
                <a:spcPct val="90000"/>
              </a:lnSpc>
            </a:pPr>
            <a:r>
              <a:rPr lang="en-US" sz="2400"/>
              <a:t>System Files</a:t>
            </a:r>
          </a:p>
          <a:p>
            <a:pPr>
              <a:lnSpc>
                <a:spcPct val="90000"/>
              </a:lnSpc>
            </a:pPr>
            <a:r>
              <a:rPr lang="en-US" sz="2400"/>
              <a:t>Other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1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1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1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1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1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1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1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01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7C5-3FBE-457B-B5B9-E7846F787BE2}" type="slidenum">
              <a:rPr lang="en-US"/>
              <a:pPr/>
              <a:t>46</a:t>
            </a:fld>
            <a:endParaRPr lang="en-US"/>
          </a:p>
        </p:txBody>
      </p:sp>
      <p:sp>
        <p:nvSpPr>
          <p:cNvPr id="261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225425"/>
            <a:ext cx="7027862" cy="793750"/>
          </a:xfrm>
        </p:spPr>
        <p:txBody>
          <a:bodyPr/>
          <a:lstStyle/>
          <a:p>
            <a:r>
              <a:rPr lang="en-US"/>
              <a:t>NTFS - Recoverability</a:t>
            </a:r>
          </a:p>
        </p:txBody>
      </p:sp>
      <p:sp>
        <p:nvSpPr>
          <p:cNvPr id="261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33513"/>
            <a:ext cx="8094663" cy="4846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Key elements (Fig 12.15, page 559)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I/O Manager – Handles basic open, close, read, write, software RAID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Log File Service – Keeps a log of disk writes in case of a system crash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Cache Manager – Optimize disk I/O by lazy write and lazy commit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Virtual Memory Manager – maps file references to virtual memory references</a:t>
            </a:r>
          </a:p>
          <a:p>
            <a:pPr>
              <a:lnSpc>
                <a:spcPct val="90000"/>
              </a:lnSpc>
            </a:pPr>
            <a:r>
              <a:rPr lang="en-US" sz="2400"/>
              <a:t>Emphasis is file system structure data, not user data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Log file can be used to undo/redo changes</a:t>
            </a:r>
          </a:p>
          <a:p>
            <a:pPr>
              <a:lnSpc>
                <a:spcPct val="90000"/>
              </a:lnSpc>
            </a:pPr>
            <a:r>
              <a:rPr lang="en-US" sz="2400"/>
              <a:t>File update steps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Call log file system to record changes to the volume structure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Modify the volume in cache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Cache manager calls log file system to flush log file to disk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Cache manager flushes volume changes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1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1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1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1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1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1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22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E47E-56A1-4D9A-8225-4735B02E15E3}" type="slidenum">
              <a:rPr lang="en-US"/>
              <a:pPr/>
              <a:t>47</a:t>
            </a:fld>
            <a:endParaRPr lang="en-US"/>
          </a:p>
        </p:txBody>
      </p:sp>
      <p:sp>
        <p:nvSpPr>
          <p:cNvPr id="261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5" y="265113"/>
            <a:ext cx="7207250" cy="752475"/>
          </a:xfrm>
        </p:spPr>
        <p:txBody>
          <a:bodyPr/>
          <a:lstStyle/>
          <a:p>
            <a:r>
              <a:rPr lang="en-US"/>
              <a:t>ISO-9660</a:t>
            </a:r>
          </a:p>
        </p:txBody>
      </p:sp>
      <p:sp>
        <p:nvSpPr>
          <p:cNvPr id="261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67700" cy="4922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CD-ROM file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Rock Ridge – Linux extensions for longer file names, uid/gid, permissions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Joliet – Microsoft extensions to allow long file names</a:t>
            </a:r>
          </a:p>
          <a:p>
            <a:pPr>
              <a:lnSpc>
                <a:spcPct val="90000"/>
              </a:lnSpc>
            </a:pPr>
            <a:r>
              <a:rPr lang="en-US" sz="2400"/>
              <a:t>Data stored in sectors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2352 bytes each (2048 data, 304 ECC)</a:t>
            </a:r>
          </a:p>
          <a:p>
            <a:pPr>
              <a:lnSpc>
                <a:spcPct val="90000"/>
              </a:lnSpc>
            </a:pPr>
            <a:r>
              <a:rPr lang="en-US" sz="2400"/>
              <a:t>Most values held in both little-endian and big-endian form</a:t>
            </a:r>
          </a:p>
          <a:p>
            <a:pPr>
              <a:lnSpc>
                <a:spcPct val="90000"/>
              </a:lnSpc>
            </a:pPr>
            <a:r>
              <a:rPr lang="en-US" sz="2400"/>
              <a:t>Directory entry: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 sector in file and size (files are always contiguous)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Extended attribute info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Hidden/Directory flags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Date/Time for file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 of file (uppercase, digits, _)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System use area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1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1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1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1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1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1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1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1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1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1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427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0D52-6776-4CF4-B5D5-B9D11AD1A74F}" type="slidenum">
              <a:rPr lang="en-US"/>
              <a:pPr/>
              <a:t>48</a:t>
            </a:fld>
            <a:endParaRPr lang="en-US"/>
          </a:p>
        </p:txBody>
      </p:sp>
      <p:sp>
        <p:nvSpPr>
          <p:cNvPr id="261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4600" y="287338"/>
            <a:ext cx="6927850" cy="731837"/>
          </a:xfrm>
        </p:spPr>
        <p:txBody>
          <a:bodyPr/>
          <a:lstStyle/>
          <a:p>
            <a:r>
              <a:rPr lang="en-US"/>
              <a:t>Volume Descriptor</a:t>
            </a:r>
          </a:p>
        </p:txBody>
      </p:sp>
      <p:sp>
        <p:nvSpPr>
          <p:cNvPr id="261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47800"/>
            <a:ext cx="8235950" cy="4919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Same purpose as MBR/boot sector</a:t>
            </a:r>
          </a:p>
          <a:p>
            <a:pPr>
              <a:lnSpc>
                <a:spcPct val="90000"/>
              </a:lnSpc>
            </a:pPr>
            <a:r>
              <a:rPr lang="en-US" sz="2400"/>
              <a:t>Primary descriptor in sector #16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Secondary descriptors (Joliet) follow in succeeding sectors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multi-session CDs, look at the most recent session for descriptors </a:t>
            </a:r>
          </a:p>
          <a:p>
            <a:pPr>
              <a:lnSpc>
                <a:spcPct val="90000"/>
              </a:lnSpc>
            </a:pPr>
            <a:r>
              <a:rPr lang="en-US" sz="2400"/>
              <a:t>Contents: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System and Volume identifier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Total # of sectors on the disk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Path table location and size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Both little-endian and big-endian tables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Directory entry for root directory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Identifiers for volume set, publisher, copyright, data preparer, others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Date/time of creation, when volume is effective or expires, last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1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1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1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1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1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1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1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63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164B-B17D-4FF6-934A-380579110D77}" type="slidenum">
              <a:rPr lang="en-US"/>
              <a:pPr/>
              <a:t>5</a:t>
            </a:fld>
            <a:endParaRPr lang="en-US"/>
          </a:p>
        </p:txBody>
      </p:sp>
      <p:sp>
        <p:nvSpPr>
          <p:cNvPr id="248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339725"/>
            <a:ext cx="7161213" cy="719138"/>
          </a:xfrm>
        </p:spPr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248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7638"/>
            <a:ext cx="8458200" cy="5186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are the objectives/requirements?</a:t>
            </a:r>
          </a:p>
          <a:p>
            <a:pPr>
              <a:lnSpc>
                <a:spcPct val="90000"/>
              </a:lnSpc>
            </a:pPr>
            <a:r>
              <a:rPr lang="en-US" sz="280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Meet the data requirements of the user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Guarantee valid data (except GIGO)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Optimize performance - both throughput and response time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Support a wide variety of devices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Minimize lost or destroyed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Provide a standard set of I/O routines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Provide support for multiple users</a:t>
            </a:r>
          </a:p>
          <a:p>
            <a:pPr>
              <a:lnSpc>
                <a:spcPct val="90000"/>
              </a:lnSpc>
            </a:pPr>
            <a:r>
              <a:rPr lang="en-US" sz="2800"/>
              <a:t>Minimal Requirements: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Create, delete, change files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Control other’s access to files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Restructure files as appropriate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Able to move data between files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Back up and recover files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Reference files by a symbolic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5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8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85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85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85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85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4B60-807B-412A-9F80-949EF07B282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487298" name="Group 2"/>
          <p:cNvGrpSpPr>
            <a:grpSpLocks/>
          </p:cNvGrpSpPr>
          <p:nvPr/>
        </p:nvGrpSpPr>
        <p:grpSpPr bwMode="auto">
          <a:xfrm>
            <a:off x="6022975" y="2201863"/>
            <a:ext cx="2770188" cy="661987"/>
            <a:chOff x="3794" y="1380"/>
            <a:chExt cx="1745" cy="417"/>
          </a:xfrm>
        </p:grpSpPr>
        <p:grpSp>
          <p:nvGrpSpPr>
            <p:cNvPr id="2487299" name="Group 3"/>
            <p:cNvGrpSpPr>
              <a:grpSpLocks/>
            </p:cNvGrpSpPr>
            <p:nvPr/>
          </p:nvGrpSpPr>
          <p:grpSpPr bwMode="auto">
            <a:xfrm>
              <a:off x="3794" y="1380"/>
              <a:ext cx="382" cy="271"/>
              <a:chOff x="3794" y="1381"/>
              <a:chExt cx="382" cy="271"/>
            </a:xfrm>
          </p:grpSpPr>
          <p:sp>
            <p:nvSpPr>
              <p:cNvPr id="2487300" name="Rectangle 4"/>
              <p:cNvSpPr>
                <a:spLocks noChangeArrowheads="1"/>
              </p:cNvSpPr>
              <p:nvPr/>
            </p:nvSpPr>
            <p:spPr bwMode="auto">
              <a:xfrm>
                <a:off x="3794" y="1381"/>
                <a:ext cx="369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7301" name="Text Box 5"/>
              <p:cNvSpPr txBox="1">
                <a:spLocks noChangeArrowheads="1"/>
              </p:cNvSpPr>
              <p:nvPr/>
            </p:nvSpPr>
            <p:spPr bwMode="auto">
              <a:xfrm>
                <a:off x="3813" y="1394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Pile</a:t>
                </a:r>
              </a:p>
            </p:txBody>
          </p:sp>
        </p:grpSp>
        <p:grpSp>
          <p:nvGrpSpPr>
            <p:cNvPr id="2487302" name="Group 6"/>
            <p:cNvGrpSpPr>
              <a:grpSpLocks/>
            </p:cNvGrpSpPr>
            <p:nvPr/>
          </p:nvGrpSpPr>
          <p:grpSpPr bwMode="auto">
            <a:xfrm>
              <a:off x="4154" y="1380"/>
              <a:ext cx="382" cy="417"/>
              <a:chOff x="3794" y="1381"/>
              <a:chExt cx="382" cy="417"/>
            </a:xfrm>
          </p:grpSpPr>
          <p:sp>
            <p:nvSpPr>
              <p:cNvPr id="2487303" name="Rectangle 7"/>
              <p:cNvSpPr>
                <a:spLocks noChangeArrowheads="1"/>
              </p:cNvSpPr>
              <p:nvPr/>
            </p:nvSpPr>
            <p:spPr bwMode="auto">
              <a:xfrm>
                <a:off x="3794" y="1381"/>
                <a:ext cx="369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7304" name="Text Box 8"/>
              <p:cNvSpPr txBox="1">
                <a:spLocks noChangeArrowheads="1"/>
              </p:cNvSpPr>
              <p:nvPr/>
            </p:nvSpPr>
            <p:spPr bwMode="auto">
              <a:xfrm>
                <a:off x="3813" y="1394"/>
                <a:ext cx="363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Seq</a:t>
                </a:r>
              </a:p>
            </p:txBody>
          </p:sp>
        </p:grpSp>
        <p:grpSp>
          <p:nvGrpSpPr>
            <p:cNvPr id="2487305" name="Group 9"/>
            <p:cNvGrpSpPr>
              <a:grpSpLocks/>
            </p:cNvGrpSpPr>
            <p:nvPr/>
          </p:nvGrpSpPr>
          <p:grpSpPr bwMode="auto">
            <a:xfrm>
              <a:off x="4523" y="1380"/>
              <a:ext cx="437" cy="271"/>
              <a:chOff x="3794" y="1381"/>
              <a:chExt cx="382" cy="271"/>
            </a:xfrm>
          </p:grpSpPr>
          <p:sp>
            <p:nvSpPr>
              <p:cNvPr id="2487306" name="Rectangle 10"/>
              <p:cNvSpPr>
                <a:spLocks noChangeArrowheads="1"/>
              </p:cNvSpPr>
              <p:nvPr/>
            </p:nvSpPr>
            <p:spPr bwMode="auto">
              <a:xfrm>
                <a:off x="3794" y="1381"/>
                <a:ext cx="369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7307" name="Text Box 11"/>
              <p:cNvSpPr txBox="1">
                <a:spLocks noChangeArrowheads="1"/>
              </p:cNvSpPr>
              <p:nvPr/>
            </p:nvSpPr>
            <p:spPr bwMode="auto">
              <a:xfrm>
                <a:off x="3813" y="1394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Indx</a:t>
                </a:r>
              </a:p>
            </p:txBody>
          </p:sp>
        </p:grpSp>
        <p:grpSp>
          <p:nvGrpSpPr>
            <p:cNvPr id="2487308" name="Group 12"/>
            <p:cNvGrpSpPr>
              <a:grpSpLocks/>
            </p:cNvGrpSpPr>
            <p:nvPr/>
          </p:nvGrpSpPr>
          <p:grpSpPr bwMode="auto">
            <a:xfrm>
              <a:off x="5102" y="1380"/>
              <a:ext cx="437" cy="417"/>
              <a:chOff x="3794" y="1381"/>
              <a:chExt cx="382" cy="417"/>
            </a:xfrm>
          </p:grpSpPr>
          <p:sp>
            <p:nvSpPr>
              <p:cNvPr id="2487309" name="Rectangle 13"/>
              <p:cNvSpPr>
                <a:spLocks noChangeArrowheads="1"/>
              </p:cNvSpPr>
              <p:nvPr/>
            </p:nvSpPr>
            <p:spPr bwMode="auto">
              <a:xfrm>
                <a:off x="3794" y="1381"/>
                <a:ext cx="369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7310" name="Text Box 14"/>
              <p:cNvSpPr txBox="1">
                <a:spLocks noChangeArrowheads="1"/>
              </p:cNvSpPr>
              <p:nvPr/>
            </p:nvSpPr>
            <p:spPr bwMode="auto">
              <a:xfrm>
                <a:off x="3813" y="1394"/>
                <a:ext cx="363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Hash</a:t>
                </a:r>
              </a:p>
            </p:txBody>
          </p:sp>
        </p:grpSp>
        <p:sp>
          <p:nvSpPr>
            <p:cNvPr id="2487311" name="Text Box 15"/>
            <p:cNvSpPr txBox="1">
              <a:spLocks noChangeArrowheads="1"/>
            </p:cNvSpPr>
            <p:nvPr/>
          </p:nvSpPr>
          <p:spPr bwMode="auto">
            <a:xfrm>
              <a:off x="4894" y="138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…</a:t>
              </a:r>
            </a:p>
          </p:txBody>
        </p:sp>
      </p:grpSp>
      <p:sp>
        <p:nvSpPr>
          <p:cNvPr id="2487312" name="Rectangle 16"/>
          <p:cNvSpPr>
            <a:spLocks noGrp="1" noChangeArrowheads="1"/>
          </p:cNvSpPr>
          <p:nvPr>
            <p:ph type="title"/>
          </p:nvPr>
        </p:nvSpPr>
        <p:spPr>
          <a:xfrm>
            <a:off x="1195388" y="334963"/>
            <a:ext cx="6915150" cy="738187"/>
          </a:xfrm>
        </p:spPr>
        <p:txBody>
          <a:bodyPr/>
          <a:lstStyle/>
          <a:p>
            <a:r>
              <a:rPr lang="en-US"/>
              <a:t>File System Architecture</a:t>
            </a:r>
          </a:p>
        </p:txBody>
      </p:sp>
      <p:sp>
        <p:nvSpPr>
          <p:cNvPr id="248731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22275" y="1401763"/>
            <a:ext cx="8183563" cy="4922837"/>
          </a:xfrm>
        </p:spPr>
        <p:txBody>
          <a:bodyPr/>
          <a:lstStyle/>
          <a:p>
            <a:r>
              <a:rPr lang="en-US" sz="2800"/>
              <a:t>What is the architecture of a file system?</a:t>
            </a:r>
          </a:p>
          <a:p>
            <a:pPr lvl="1"/>
            <a:r>
              <a:rPr lang="en-US" sz="2400"/>
              <a:t>Device Drivers</a:t>
            </a:r>
          </a:p>
          <a:p>
            <a:pPr lvl="2"/>
            <a:r>
              <a:rPr lang="en-US" sz="2000"/>
              <a:t>Communicate directly with device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Basic File System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Buffering, placing data on device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Basic I/O Supervisor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I/O initiation and termination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Logical I/O – Deals with records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Access method (sequential, hashed, …)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Standard interface with the user</a:t>
            </a:r>
          </a:p>
        </p:txBody>
      </p:sp>
      <p:grpSp>
        <p:nvGrpSpPr>
          <p:cNvPr id="2487314" name="Group 18"/>
          <p:cNvGrpSpPr>
            <a:grpSpLocks/>
          </p:cNvGrpSpPr>
          <p:nvPr/>
        </p:nvGrpSpPr>
        <p:grpSpPr bwMode="auto">
          <a:xfrm>
            <a:off x="6024563" y="3905250"/>
            <a:ext cx="2754312" cy="430213"/>
            <a:chOff x="3795" y="2460"/>
            <a:chExt cx="1735" cy="271"/>
          </a:xfrm>
        </p:grpSpPr>
        <p:sp>
          <p:nvSpPr>
            <p:cNvPr id="2487315" name="Rectangle 19"/>
            <p:cNvSpPr>
              <a:spLocks noChangeArrowheads="1"/>
            </p:cNvSpPr>
            <p:nvPr/>
          </p:nvSpPr>
          <p:spPr bwMode="auto">
            <a:xfrm>
              <a:off x="3795" y="2460"/>
              <a:ext cx="1735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16" name="Text Box 20"/>
            <p:cNvSpPr txBox="1">
              <a:spLocks noChangeArrowheads="1"/>
            </p:cNvSpPr>
            <p:nvPr/>
          </p:nvSpPr>
          <p:spPr bwMode="auto">
            <a:xfrm>
              <a:off x="4030" y="2480"/>
              <a:ext cx="1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Device Drivers</a:t>
              </a:r>
            </a:p>
          </p:txBody>
        </p:sp>
      </p:grpSp>
      <p:grpSp>
        <p:nvGrpSpPr>
          <p:cNvPr id="2487317" name="Group 21"/>
          <p:cNvGrpSpPr>
            <a:grpSpLocks/>
          </p:cNvGrpSpPr>
          <p:nvPr/>
        </p:nvGrpSpPr>
        <p:grpSpPr bwMode="auto">
          <a:xfrm>
            <a:off x="6021388" y="3479800"/>
            <a:ext cx="2754312" cy="430213"/>
            <a:chOff x="3795" y="2460"/>
            <a:chExt cx="1735" cy="271"/>
          </a:xfrm>
        </p:grpSpPr>
        <p:sp>
          <p:nvSpPr>
            <p:cNvPr id="2487318" name="Rectangle 22"/>
            <p:cNvSpPr>
              <a:spLocks noChangeArrowheads="1"/>
            </p:cNvSpPr>
            <p:nvPr/>
          </p:nvSpPr>
          <p:spPr bwMode="auto">
            <a:xfrm>
              <a:off x="3795" y="2460"/>
              <a:ext cx="1735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19" name="Text Box 23"/>
            <p:cNvSpPr txBox="1">
              <a:spLocks noChangeArrowheads="1"/>
            </p:cNvSpPr>
            <p:nvPr/>
          </p:nvSpPr>
          <p:spPr bwMode="auto">
            <a:xfrm>
              <a:off x="4030" y="2480"/>
              <a:ext cx="1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Basic File System</a:t>
              </a:r>
            </a:p>
          </p:txBody>
        </p:sp>
      </p:grpSp>
      <p:grpSp>
        <p:nvGrpSpPr>
          <p:cNvPr id="2487320" name="Group 24"/>
          <p:cNvGrpSpPr>
            <a:grpSpLocks/>
          </p:cNvGrpSpPr>
          <p:nvPr/>
        </p:nvGrpSpPr>
        <p:grpSpPr bwMode="auto">
          <a:xfrm>
            <a:off x="6029325" y="3054350"/>
            <a:ext cx="2744788" cy="430213"/>
            <a:chOff x="3798" y="1924"/>
            <a:chExt cx="1729" cy="271"/>
          </a:xfrm>
        </p:grpSpPr>
        <p:sp>
          <p:nvSpPr>
            <p:cNvPr id="2487321" name="Rectangle 25"/>
            <p:cNvSpPr>
              <a:spLocks noChangeArrowheads="1"/>
            </p:cNvSpPr>
            <p:nvPr/>
          </p:nvSpPr>
          <p:spPr bwMode="auto">
            <a:xfrm>
              <a:off x="3798" y="1924"/>
              <a:ext cx="1729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22" name="Text Box 26"/>
            <p:cNvSpPr txBox="1">
              <a:spLocks noChangeArrowheads="1"/>
            </p:cNvSpPr>
            <p:nvPr/>
          </p:nvSpPr>
          <p:spPr bwMode="auto">
            <a:xfrm>
              <a:off x="3817" y="1937"/>
              <a:ext cx="16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Basic I/O Supervisor</a:t>
              </a:r>
            </a:p>
          </p:txBody>
        </p:sp>
      </p:grpSp>
      <p:grpSp>
        <p:nvGrpSpPr>
          <p:cNvPr id="2487323" name="Group 27"/>
          <p:cNvGrpSpPr>
            <a:grpSpLocks/>
          </p:cNvGrpSpPr>
          <p:nvPr/>
        </p:nvGrpSpPr>
        <p:grpSpPr bwMode="auto">
          <a:xfrm>
            <a:off x="6026150" y="2628900"/>
            <a:ext cx="2744788" cy="430213"/>
            <a:chOff x="3798" y="1924"/>
            <a:chExt cx="1729" cy="271"/>
          </a:xfrm>
        </p:grpSpPr>
        <p:sp>
          <p:nvSpPr>
            <p:cNvPr id="2487324" name="Rectangle 28"/>
            <p:cNvSpPr>
              <a:spLocks noChangeArrowheads="1"/>
            </p:cNvSpPr>
            <p:nvPr/>
          </p:nvSpPr>
          <p:spPr bwMode="auto">
            <a:xfrm>
              <a:off x="3798" y="1924"/>
              <a:ext cx="1729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25" name="Text Box 29"/>
            <p:cNvSpPr txBox="1">
              <a:spLocks noChangeArrowheads="1"/>
            </p:cNvSpPr>
            <p:nvPr/>
          </p:nvSpPr>
          <p:spPr bwMode="auto">
            <a:xfrm>
              <a:off x="3817" y="1937"/>
              <a:ext cx="16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Logical I/O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7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7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7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87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87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87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87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87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87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8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8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8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8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31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11B7-1633-4B5C-89C2-86BCEC90A468}" type="slidenum">
              <a:rPr lang="en-US"/>
              <a:pPr/>
              <a:t>7</a:t>
            </a:fld>
            <a:endParaRPr lang="en-US"/>
          </a:p>
        </p:txBody>
      </p:sp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209550"/>
            <a:ext cx="7793037" cy="866775"/>
          </a:xfrm>
        </p:spPr>
        <p:txBody>
          <a:bodyPr/>
          <a:lstStyle/>
          <a:p>
            <a:r>
              <a:rPr lang="en-US"/>
              <a:t>File System Implementation</a:t>
            </a:r>
          </a:p>
        </p:txBody>
      </p:sp>
      <p:sp>
        <p:nvSpPr>
          <p:cNvPr id="2489347" name="Text Box 3"/>
          <p:cNvSpPr txBox="1">
            <a:spLocks noChangeArrowheads="1"/>
          </p:cNvSpPr>
          <p:nvPr/>
        </p:nvSpPr>
        <p:spPr bwMode="auto">
          <a:xfrm>
            <a:off x="2862263" y="1295400"/>
            <a:ext cx="308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Application Programs</a:t>
            </a:r>
          </a:p>
        </p:txBody>
      </p:sp>
      <p:grpSp>
        <p:nvGrpSpPr>
          <p:cNvPr id="2489348" name="Group 4"/>
          <p:cNvGrpSpPr>
            <a:grpSpLocks/>
          </p:cNvGrpSpPr>
          <p:nvPr/>
        </p:nvGrpSpPr>
        <p:grpSpPr bwMode="auto">
          <a:xfrm>
            <a:off x="3773488" y="5257800"/>
            <a:ext cx="1270000" cy="838200"/>
            <a:chOff x="2377" y="3312"/>
            <a:chExt cx="800" cy="528"/>
          </a:xfrm>
        </p:grpSpPr>
        <p:sp>
          <p:nvSpPr>
            <p:cNvPr id="2489349" name="Text Box 5"/>
            <p:cNvSpPr txBox="1">
              <a:spLocks noChangeArrowheads="1"/>
            </p:cNvSpPr>
            <p:nvPr/>
          </p:nvSpPr>
          <p:spPr bwMode="auto">
            <a:xfrm>
              <a:off x="2377" y="3552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Devices</a:t>
              </a:r>
            </a:p>
          </p:txBody>
        </p:sp>
        <p:sp>
          <p:nvSpPr>
            <p:cNvPr id="2489350" name="AutoShape 6"/>
            <p:cNvSpPr>
              <a:spLocks noChangeArrowheads="1"/>
            </p:cNvSpPr>
            <p:nvPr/>
          </p:nvSpPr>
          <p:spPr bwMode="auto">
            <a:xfrm>
              <a:off x="2688" y="3312"/>
              <a:ext cx="192" cy="288"/>
            </a:xfrm>
            <a:prstGeom prst="downArrow">
              <a:avLst>
                <a:gd name="adj1" fmla="val 39583"/>
                <a:gd name="adj2" fmla="val 26563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9351" name="Group 7"/>
          <p:cNvGrpSpPr>
            <a:grpSpLocks/>
          </p:cNvGrpSpPr>
          <p:nvPr/>
        </p:nvGrpSpPr>
        <p:grpSpPr bwMode="auto">
          <a:xfrm>
            <a:off x="3578225" y="4343400"/>
            <a:ext cx="5268913" cy="1757363"/>
            <a:chOff x="2254" y="2736"/>
            <a:chExt cx="3319" cy="1107"/>
          </a:xfrm>
        </p:grpSpPr>
        <p:sp>
          <p:nvSpPr>
            <p:cNvPr id="2489352" name="Text Box 8"/>
            <p:cNvSpPr txBox="1">
              <a:spLocks noChangeArrowheads="1"/>
            </p:cNvSpPr>
            <p:nvPr/>
          </p:nvSpPr>
          <p:spPr bwMode="auto">
            <a:xfrm>
              <a:off x="2254" y="3004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I/O Control</a:t>
              </a:r>
            </a:p>
          </p:txBody>
        </p:sp>
        <p:sp>
          <p:nvSpPr>
            <p:cNvPr id="2489353" name="AutoShape 9"/>
            <p:cNvSpPr>
              <a:spLocks noChangeArrowheads="1"/>
            </p:cNvSpPr>
            <p:nvPr/>
          </p:nvSpPr>
          <p:spPr bwMode="auto">
            <a:xfrm>
              <a:off x="2688" y="2736"/>
              <a:ext cx="192" cy="288"/>
            </a:xfrm>
            <a:prstGeom prst="downArrow">
              <a:avLst>
                <a:gd name="adj1" fmla="val 39583"/>
                <a:gd name="adj2" fmla="val 26563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9354" name="Group 10"/>
            <p:cNvGrpSpPr>
              <a:grpSpLocks/>
            </p:cNvGrpSpPr>
            <p:nvPr/>
          </p:nvGrpSpPr>
          <p:grpSpPr bwMode="auto">
            <a:xfrm>
              <a:off x="3312" y="2859"/>
              <a:ext cx="2261" cy="984"/>
              <a:chOff x="3312" y="2859"/>
              <a:chExt cx="2261" cy="984"/>
            </a:xfrm>
          </p:grpSpPr>
          <p:sp>
            <p:nvSpPr>
              <p:cNvPr id="2489355" name="Text Box 11"/>
              <p:cNvSpPr txBox="1">
                <a:spLocks noChangeArrowheads="1"/>
              </p:cNvSpPr>
              <p:nvPr/>
            </p:nvSpPr>
            <p:spPr bwMode="auto">
              <a:xfrm>
                <a:off x="3657" y="2859"/>
                <a:ext cx="1916" cy="9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latin typeface="Arial" charset="0"/>
                  </a:rPr>
                  <a:t>Device Drivers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Interrupt Handlers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input: get block 123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output: low-level inst.</a:t>
                </a:r>
              </a:p>
            </p:txBody>
          </p:sp>
          <p:sp>
            <p:nvSpPr>
              <p:cNvPr id="2489356" name="Line 12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89357" name="Group 13"/>
          <p:cNvGrpSpPr>
            <a:grpSpLocks/>
          </p:cNvGrpSpPr>
          <p:nvPr/>
        </p:nvGrpSpPr>
        <p:grpSpPr bwMode="auto">
          <a:xfrm>
            <a:off x="544513" y="3505200"/>
            <a:ext cx="5173662" cy="1866900"/>
            <a:chOff x="343" y="2208"/>
            <a:chExt cx="3259" cy="1176"/>
          </a:xfrm>
        </p:grpSpPr>
        <p:sp>
          <p:nvSpPr>
            <p:cNvPr id="2489358" name="Text Box 14"/>
            <p:cNvSpPr txBox="1">
              <a:spLocks noChangeArrowheads="1"/>
            </p:cNvSpPr>
            <p:nvPr/>
          </p:nvSpPr>
          <p:spPr bwMode="auto">
            <a:xfrm>
              <a:off x="1960" y="2457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Basic File System</a:t>
              </a:r>
            </a:p>
          </p:txBody>
        </p:sp>
        <p:sp>
          <p:nvSpPr>
            <p:cNvPr id="2489359" name="AutoShape 15"/>
            <p:cNvSpPr>
              <a:spLocks noChangeArrowheads="1"/>
            </p:cNvSpPr>
            <p:nvPr/>
          </p:nvSpPr>
          <p:spPr bwMode="auto">
            <a:xfrm>
              <a:off x="2688" y="2208"/>
              <a:ext cx="192" cy="288"/>
            </a:xfrm>
            <a:prstGeom prst="downArrow">
              <a:avLst>
                <a:gd name="adj1" fmla="val 39583"/>
                <a:gd name="adj2" fmla="val 26563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9360" name="Group 16"/>
            <p:cNvGrpSpPr>
              <a:grpSpLocks/>
            </p:cNvGrpSpPr>
            <p:nvPr/>
          </p:nvGrpSpPr>
          <p:grpSpPr bwMode="auto">
            <a:xfrm>
              <a:off x="343" y="2400"/>
              <a:ext cx="1673" cy="984"/>
              <a:chOff x="343" y="2400"/>
              <a:chExt cx="1673" cy="984"/>
            </a:xfrm>
          </p:grpSpPr>
          <p:sp>
            <p:nvSpPr>
              <p:cNvPr id="2489361" name="Text Box 17"/>
              <p:cNvSpPr txBox="1">
                <a:spLocks noChangeArrowheads="1"/>
              </p:cNvSpPr>
              <p:nvPr/>
            </p:nvSpPr>
            <p:spPr bwMode="auto">
              <a:xfrm>
                <a:off x="343" y="2400"/>
                <a:ext cx="1574" cy="9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latin typeface="Arial" charset="0"/>
                  </a:rPr>
                  <a:t>Issue commands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to appropriate 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driver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get block 123</a:t>
                </a:r>
              </a:p>
            </p:txBody>
          </p:sp>
          <p:sp>
            <p:nvSpPr>
              <p:cNvPr id="2489362" name="Line 18"/>
              <p:cNvSpPr>
                <a:spLocks noChangeShapeType="1"/>
              </p:cNvSpPr>
              <p:nvPr/>
            </p:nvSpPr>
            <p:spPr bwMode="auto">
              <a:xfrm flipH="1">
                <a:off x="187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89363" name="Group 19"/>
          <p:cNvGrpSpPr>
            <a:grpSpLocks/>
          </p:cNvGrpSpPr>
          <p:nvPr/>
        </p:nvGrpSpPr>
        <p:grpSpPr bwMode="auto">
          <a:xfrm>
            <a:off x="2627313" y="2590800"/>
            <a:ext cx="6202362" cy="1147763"/>
            <a:chOff x="1655" y="1632"/>
            <a:chExt cx="3907" cy="723"/>
          </a:xfrm>
        </p:grpSpPr>
        <p:sp>
          <p:nvSpPr>
            <p:cNvPr id="2489364" name="Text Box 20"/>
            <p:cNvSpPr txBox="1">
              <a:spLocks noChangeArrowheads="1"/>
            </p:cNvSpPr>
            <p:nvPr/>
          </p:nvSpPr>
          <p:spPr bwMode="auto">
            <a:xfrm>
              <a:off x="1655" y="1910"/>
              <a:ext cx="2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File Organization Module</a:t>
              </a:r>
            </a:p>
          </p:txBody>
        </p:sp>
        <p:sp>
          <p:nvSpPr>
            <p:cNvPr id="2489365" name="AutoShape 21"/>
            <p:cNvSpPr>
              <a:spLocks noChangeArrowheads="1"/>
            </p:cNvSpPr>
            <p:nvPr/>
          </p:nvSpPr>
          <p:spPr bwMode="auto">
            <a:xfrm>
              <a:off x="2688" y="1632"/>
              <a:ext cx="192" cy="288"/>
            </a:xfrm>
            <a:prstGeom prst="downArrow">
              <a:avLst>
                <a:gd name="adj1" fmla="val 39583"/>
                <a:gd name="adj2" fmla="val 26563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9366" name="Group 22"/>
            <p:cNvGrpSpPr>
              <a:grpSpLocks/>
            </p:cNvGrpSpPr>
            <p:nvPr/>
          </p:nvGrpSpPr>
          <p:grpSpPr bwMode="auto">
            <a:xfrm>
              <a:off x="3840" y="1831"/>
              <a:ext cx="1722" cy="524"/>
              <a:chOff x="3840" y="1831"/>
              <a:chExt cx="1722" cy="524"/>
            </a:xfrm>
          </p:grpSpPr>
          <p:sp>
            <p:nvSpPr>
              <p:cNvPr id="2489367" name="Text Box 23"/>
              <p:cNvSpPr txBox="1">
                <a:spLocks noChangeArrowheads="1"/>
              </p:cNvSpPr>
              <p:nvPr/>
            </p:nvSpPr>
            <p:spPr bwMode="auto">
              <a:xfrm>
                <a:off x="4010" y="1831"/>
                <a:ext cx="1552" cy="5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latin typeface="Arial" charset="0"/>
                  </a:rPr>
                  <a:t>Files &lt;--&gt; Blocks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Free Space Mgr.</a:t>
                </a:r>
              </a:p>
            </p:txBody>
          </p:sp>
          <p:sp>
            <p:nvSpPr>
              <p:cNvPr id="2489368" name="Line 2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89369" name="Group 25"/>
          <p:cNvGrpSpPr>
            <a:grpSpLocks/>
          </p:cNvGrpSpPr>
          <p:nvPr/>
        </p:nvGrpSpPr>
        <p:grpSpPr bwMode="auto">
          <a:xfrm>
            <a:off x="625475" y="1752600"/>
            <a:ext cx="5203825" cy="1512888"/>
            <a:chOff x="394" y="1104"/>
            <a:chExt cx="3278" cy="953"/>
          </a:xfrm>
        </p:grpSpPr>
        <p:sp>
          <p:nvSpPr>
            <p:cNvPr id="2489370" name="Text Box 26"/>
            <p:cNvSpPr txBox="1">
              <a:spLocks noChangeArrowheads="1"/>
            </p:cNvSpPr>
            <p:nvPr/>
          </p:nvSpPr>
          <p:spPr bwMode="auto">
            <a:xfrm>
              <a:off x="1890" y="1363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Logical File System</a:t>
              </a:r>
            </a:p>
          </p:txBody>
        </p:sp>
        <p:sp>
          <p:nvSpPr>
            <p:cNvPr id="2489371" name="AutoShape 27"/>
            <p:cNvSpPr>
              <a:spLocks noChangeArrowheads="1"/>
            </p:cNvSpPr>
            <p:nvPr/>
          </p:nvSpPr>
          <p:spPr bwMode="auto">
            <a:xfrm>
              <a:off x="2688" y="1104"/>
              <a:ext cx="192" cy="288"/>
            </a:xfrm>
            <a:prstGeom prst="downArrow">
              <a:avLst>
                <a:gd name="adj1" fmla="val 39583"/>
                <a:gd name="adj2" fmla="val 26563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9372" name="Group 28"/>
            <p:cNvGrpSpPr>
              <a:grpSpLocks/>
            </p:cNvGrpSpPr>
            <p:nvPr/>
          </p:nvGrpSpPr>
          <p:grpSpPr bwMode="auto">
            <a:xfrm>
              <a:off x="394" y="1303"/>
              <a:ext cx="1526" cy="754"/>
              <a:chOff x="394" y="1303"/>
              <a:chExt cx="1526" cy="754"/>
            </a:xfrm>
          </p:grpSpPr>
          <p:sp>
            <p:nvSpPr>
              <p:cNvPr id="2489373" name="Text Box 29"/>
              <p:cNvSpPr txBox="1">
                <a:spLocks noChangeArrowheads="1"/>
              </p:cNvSpPr>
              <p:nvPr/>
            </p:nvSpPr>
            <p:spPr bwMode="auto">
              <a:xfrm>
                <a:off x="394" y="1303"/>
                <a:ext cx="987" cy="75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latin typeface="Arial" charset="0"/>
                  </a:rPr>
                  <a:t>Directory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Protection</a:t>
                </a:r>
              </a:p>
              <a:p>
                <a:pPr algn="ctr" eaLnBrk="0" hangingPunct="0"/>
                <a:r>
                  <a:rPr lang="en-US">
                    <a:latin typeface="Arial" charset="0"/>
                  </a:rPr>
                  <a:t>Security</a:t>
                </a:r>
              </a:p>
            </p:txBody>
          </p:sp>
          <p:sp>
            <p:nvSpPr>
              <p:cNvPr id="2489374" name="Line 30"/>
              <p:cNvSpPr>
                <a:spLocks noChangeShapeType="1"/>
              </p:cNvSpPr>
              <p:nvPr/>
            </p:nvSpPr>
            <p:spPr bwMode="auto">
              <a:xfrm flipH="1">
                <a:off x="1392" y="148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8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8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AAC-4D6F-44DB-8A7B-FCFC2223778F}" type="slidenum">
              <a:rPr lang="en-US"/>
              <a:pPr/>
              <a:t>8</a:t>
            </a:fld>
            <a:endParaRPr lang="en-US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319088"/>
            <a:ext cx="6899275" cy="738187"/>
          </a:xfrm>
        </p:spPr>
        <p:txBody>
          <a:bodyPr/>
          <a:lstStyle/>
          <a:p>
            <a:r>
              <a:rPr lang="en-US"/>
              <a:t>File Management System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404938"/>
            <a:ext cx="8343900" cy="4741862"/>
          </a:xfrm>
        </p:spPr>
        <p:txBody>
          <a:bodyPr/>
          <a:lstStyle/>
          <a:p>
            <a:r>
              <a:rPr lang="en-US" sz="2800"/>
              <a:t>What level of interaction does a user have with a file management system?</a:t>
            </a:r>
          </a:p>
          <a:p>
            <a:pPr lvl="1"/>
            <a:r>
              <a:rPr lang="en-US" sz="2400"/>
              <a:t>User interacts using commands for creating, deleting, and performing operations on files.</a:t>
            </a:r>
          </a:p>
          <a:p>
            <a:pPr lvl="2"/>
            <a:r>
              <a:rPr lang="en-US" sz="2000"/>
              <a:t>Must understand directories</a:t>
            </a:r>
          </a:p>
          <a:p>
            <a:pPr lvl="2"/>
            <a:r>
              <a:rPr lang="en-US" sz="2000"/>
              <a:t>Enforce user access control</a:t>
            </a:r>
          </a:p>
          <a:p>
            <a:pPr lvl="2"/>
            <a:r>
              <a:rPr lang="en-US" sz="2000"/>
              <a:t>User works on the record level</a:t>
            </a:r>
          </a:p>
          <a:p>
            <a:pPr lvl="1"/>
            <a:r>
              <a:rPr lang="en-US" sz="2400"/>
              <a:t>O.S. combines records into blocks</a:t>
            </a:r>
          </a:p>
          <a:p>
            <a:pPr lvl="2"/>
            <a:r>
              <a:rPr lang="en-US" sz="2000"/>
              <a:t>Transfers blocks from/to devices</a:t>
            </a:r>
          </a:p>
          <a:p>
            <a:pPr lvl="2"/>
            <a:r>
              <a:rPr lang="en-US" sz="2000"/>
              <a:t>I/O requests must be scheduled</a:t>
            </a:r>
          </a:p>
          <a:p>
            <a:pPr lvl="2"/>
            <a:r>
              <a:rPr lang="en-US" sz="2000"/>
              <a:t>File Management System is a separate system utility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9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882C-785C-4DFF-90E4-CF6725D7F3C5}" type="slidenum">
              <a:rPr lang="en-US"/>
              <a:pPr/>
              <a:t>9</a:t>
            </a:fld>
            <a:endParaRPr lang="en-US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Elements of a File System</a:t>
            </a:r>
          </a:p>
        </p:txBody>
      </p:sp>
      <p:sp>
        <p:nvSpPr>
          <p:cNvPr id="2493443" name="AutoShape 3"/>
          <p:cNvSpPr>
            <a:spLocks/>
          </p:cNvSpPr>
          <p:nvPr/>
        </p:nvSpPr>
        <p:spPr bwMode="auto">
          <a:xfrm rot="16170725">
            <a:off x="6384131" y="3361532"/>
            <a:ext cx="301625" cy="4691062"/>
          </a:xfrm>
          <a:prstGeom prst="leftBrace">
            <a:avLst>
              <a:gd name="adj1" fmla="val 129605"/>
              <a:gd name="adj2" fmla="val 50000"/>
            </a:avLst>
          </a:prstGeom>
          <a:noFill/>
          <a:ln w="38100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3444" name="Group 4"/>
          <p:cNvGrpSpPr>
            <a:grpSpLocks/>
          </p:cNvGrpSpPr>
          <p:nvPr/>
        </p:nvGrpSpPr>
        <p:grpSpPr bwMode="auto">
          <a:xfrm>
            <a:off x="122238" y="1320800"/>
            <a:ext cx="5229225" cy="4664075"/>
            <a:chOff x="77" y="832"/>
            <a:chExt cx="3294" cy="2938"/>
          </a:xfrm>
        </p:grpSpPr>
        <p:sp>
          <p:nvSpPr>
            <p:cNvPr id="2493445" name="Text Box 5"/>
            <p:cNvSpPr txBox="1">
              <a:spLocks noChangeArrowheads="1"/>
            </p:cNvSpPr>
            <p:nvPr/>
          </p:nvSpPr>
          <p:spPr bwMode="auto">
            <a:xfrm>
              <a:off x="77" y="1807"/>
              <a:ext cx="103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User &amp; program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commands</a:t>
              </a:r>
            </a:p>
          </p:txBody>
        </p:sp>
        <p:sp>
          <p:nvSpPr>
            <p:cNvPr id="2493446" name="Text Box 6"/>
            <p:cNvSpPr txBox="1">
              <a:spLocks noChangeArrowheads="1"/>
            </p:cNvSpPr>
            <p:nvPr/>
          </p:nvSpPr>
          <p:spPr bwMode="auto">
            <a:xfrm>
              <a:off x="630" y="1006"/>
              <a:ext cx="96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Directory management</a:t>
              </a:r>
            </a:p>
          </p:txBody>
        </p:sp>
        <p:sp>
          <p:nvSpPr>
            <p:cNvPr id="2493447" name="Text Box 7"/>
            <p:cNvSpPr txBox="1">
              <a:spLocks noChangeArrowheads="1"/>
            </p:cNvSpPr>
            <p:nvPr/>
          </p:nvSpPr>
          <p:spPr bwMode="auto">
            <a:xfrm>
              <a:off x="697" y="3031"/>
              <a:ext cx="8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User access control</a:t>
              </a:r>
            </a:p>
          </p:txBody>
        </p:sp>
        <p:sp>
          <p:nvSpPr>
            <p:cNvPr id="2493448" name="Text Box 8"/>
            <p:cNvSpPr txBox="1">
              <a:spLocks noChangeArrowheads="1"/>
            </p:cNvSpPr>
            <p:nvPr/>
          </p:nvSpPr>
          <p:spPr bwMode="auto">
            <a:xfrm>
              <a:off x="663" y="2165"/>
              <a:ext cx="90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operations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name</a:t>
              </a:r>
            </a:p>
          </p:txBody>
        </p:sp>
        <p:sp>
          <p:nvSpPr>
            <p:cNvPr id="2493449" name="Text Box 9"/>
            <p:cNvSpPr txBox="1">
              <a:spLocks noChangeArrowheads="1"/>
            </p:cNvSpPr>
            <p:nvPr/>
          </p:nvSpPr>
          <p:spPr bwMode="auto">
            <a:xfrm>
              <a:off x="1453" y="832"/>
              <a:ext cx="67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structure</a:t>
              </a:r>
            </a:p>
          </p:txBody>
        </p:sp>
        <p:sp>
          <p:nvSpPr>
            <p:cNvPr id="2493450" name="Text Box 10"/>
            <p:cNvSpPr txBox="1">
              <a:spLocks noChangeArrowheads="1"/>
            </p:cNvSpPr>
            <p:nvPr/>
          </p:nvSpPr>
          <p:spPr bwMode="auto">
            <a:xfrm>
              <a:off x="2024" y="1007"/>
              <a:ext cx="6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Access method</a:t>
              </a:r>
            </a:p>
          </p:txBody>
        </p:sp>
        <p:sp>
          <p:nvSpPr>
            <p:cNvPr id="2493451" name="Text Box 11"/>
            <p:cNvSpPr txBox="1">
              <a:spLocks noChangeArrowheads="1"/>
            </p:cNvSpPr>
            <p:nvPr/>
          </p:nvSpPr>
          <p:spPr bwMode="auto">
            <a:xfrm>
              <a:off x="1984" y="2192"/>
              <a:ext cx="854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manipulation functions</a:t>
              </a:r>
            </a:p>
          </p:txBody>
        </p:sp>
        <p:sp>
          <p:nvSpPr>
            <p:cNvPr id="2493452" name="Text Box 12"/>
            <p:cNvSpPr txBox="1">
              <a:spLocks noChangeArrowheads="1"/>
            </p:cNvSpPr>
            <p:nvPr/>
          </p:nvSpPr>
          <p:spPr bwMode="auto">
            <a:xfrm>
              <a:off x="2680" y="983"/>
              <a:ext cx="69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Records</a:t>
              </a:r>
            </a:p>
          </p:txBody>
        </p:sp>
        <p:sp>
          <p:nvSpPr>
            <p:cNvPr id="2493453" name="AutoShape 13"/>
            <p:cNvSpPr>
              <a:spLocks noChangeArrowheads="1"/>
            </p:cNvSpPr>
            <p:nvPr/>
          </p:nvSpPr>
          <p:spPr bwMode="auto">
            <a:xfrm>
              <a:off x="960" y="1965"/>
              <a:ext cx="535" cy="183"/>
            </a:xfrm>
            <a:prstGeom prst="rightArrow">
              <a:avLst>
                <a:gd name="adj1" fmla="val 50000"/>
                <a:gd name="adj2" fmla="val 730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4" name="AutoShape 14"/>
            <p:cNvSpPr>
              <a:spLocks noChangeArrowheads="1"/>
            </p:cNvSpPr>
            <p:nvPr/>
          </p:nvSpPr>
          <p:spPr bwMode="auto">
            <a:xfrm>
              <a:off x="1062" y="1396"/>
              <a:ext cx="95" cy="461"/>
            </a:xfrm>
            <a:prstGeom prst="downArrow">
              <a:avLst>
                <a:gd name="adj1" fmla="val 50000"/>
                <a:gd name="adj2" fmla="val 1213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5" name="AutoShape 15"/>
            <p:cNvSpPr>
              <a:spLocks noChangeArrowheads="1"/>
            </p:cNvSpPr>
            <p:nvPr/>
          </p:nvSpPr>
          <p:spPr bwMode="auto">
            <a:xfrm flipV="1">
              <a:off x="1067" y="2514"/>
              <a:ext cx="95" cy="461"/>
            </a:xfrm>
            <a:prstGeom prst="downArrow">
              <a:avLst>
                <a:gd name="adj1" fmla="val 50000"/>
                <a:gd name="adj2" fmla="val 1213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6" name="Rectangle 16"/>
            <p:cNvSpPr>
              <a:spLocks noChangeArrowheads="1"/>
            </p:cNvSpPr>
            <p:nvPr/>
          </p:nvSpPr>
          <p:spPr bwMode="auto">
            <a:xfrm>
              <a:off x="1564" y="1227"/>
              <a:ext cx="475" cy="19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7" name="AutoShape 17"/>
            <p:cNvSpPr>
              <a:spLocks noChangeArrowheads="1"/>
            </p:cNvSpPr>
            <p:nvPr/>
          </p:nvSpPr>
          <p:spPr bwMode="auto">
            <a:xfrm>
              <a:off x="2320" y="1394"/>
              <a:ext cx="95" cy="461"/>
            </a:xfrm>
            <a:prstGeom prst="downArrow">
              <a:avLst>
                <a:gd name="adj1" fmla="val 50000"/>
                <a:gd name="adj2" fmla="val 1213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8" name="AutoShape 18"/>
            <p:cNvSpPr>
              <a:spLocks noChangeArrowheads="1"/>
            </p:cNvSpPr>
            <p:nvPr/>
          </p:nvSpPr>
          <p:spPr bwMode="auto">
            <a:xfrm>
              <a:off x="2162" y="1970"/>
              <a:ext cx="535" cy="183"/>
            </a:xfrm>
            <a:prstGeom prst="rightArrow">
              <a:avLst>
                <a:gd name="adj1" fmla="val 50000"/>
                <a:gd name="adj2" fmla="val 730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59" name="Rectangle 19"/>
            <p:cNvSpPr>
              <a:spLocks noChangeArrowheads="1"/>
            </p:cNvSpPr>
            <p:nvPr/>
          </p:nvSpPr>
          <p:spPr bwMode="auto">
            <a:xfrm>
              <a:off x="2792" y="1228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0" name="Rectangle 20"/>
            <p:cNvSpPr>
              <a:spLocks noChangeArrowheads="1"/>
            </p:cNvSpPr>
            <p:nvPr/>
          </p:nvSpPr>
          <p:spPr bwMode="auto">
            <a:xfrm>
              <a:off x="2792" y="1485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1" name="Rectangle 21"/>
            <p:cNvSpPr>
              <a:spLocks noChangeArrowheads="1"/>
            </p:cNvSpPr>
            <p:nvPr/>
          </p:nvSpPr>
          <p:spPr bwMode="auto">
            <a:xfrm>
              <a:off x="2792" y="1742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2" name="Rectangle 22"/>
            <p:cNvSpPr>
              <a:spLocks noChangeArrowheads="1"/>
            </p:cNvSpPr>
            <p:nvPr/>
          </p:nvSpPr>
          <p:spPr bwMode="auto">
            <a:xfrm>
              <a:off x="2792" y="1999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3" name="Rectangle 23"/>
            <p:cNvSpPr>
              <a:spLocks noChangeArrowheads="1"/>
            </p:cNvSpPr>
            <p:nvPr/>
          </p:nvSpPr>
          <p:spPr bwMode="auto">
            <a:xfrm>
              <a:off x="2792" y="2256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4" name="Rectangle 24"/>
            <p:cNvSpPr>
              <a:spLocks noChangeArrowheads="1"/>
            </p:cNvSpPr>
            <p:nvPr/>
          </p:nvSpPr>
          <p:spPr bwMode="auto">
            <a:xfrm>
              <a:off x="2792" y="2513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5" name="Rectangle 25"/>
            <p:cNvSpPr>
              <a:spLocks noChangeArrowheads="1"/>
            </p:cNvSpPr>
            <p:nvPr/>
          </p:nvSpPr>
          <p:spPr bwMode="auto">
            <a:xfrm>
              <a:off x="2792" y="2770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6" name="Rectangle 26"/>
            <p:cNvSpPr>
              <a:spLocks noChangeArrowheads="1"/>
            </p:cNvSpPr>
            <p:nvPr/>
          </p:nvSpPr>
          <p:spPr bwMode="auto">
            <a:xfrm>
              <a:off x="2792" y="3027"/>
              <a:ext cx="475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7" name="AutoShape 27"/>
            <p:cNvSpPr>
              <a:spLocks/>
            </p:cNvSpPr>
            <p:nvPr/>
          </p:nvSpPr>
          <p:spPr bwMode="auto">
            <a:xfrm rot="16170725">
              <a:off x="1751" y="1969"/>
              <a:ext cx="190" cy="2955"/>
            </a:xfrm>
            <a:prstGeom prst="leftBrace">
              <a:avLst>
                <a:gd name="adj1" fmla="val 129605"/>
                <a:gd name="adj2" fmla="val 50000"/>
              </a:avLst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68" name="Text Box 28"/>
            <p:cNvSpPr txBox="1">
              <a:spLocks noChangeArrowheads="1"/>
            </p:cNvSpPr>
            <p:nvPr/>
          </p:nvSpPr>
          <p:spPr bwMode="auto">
            <a:xfrm>
              <a:off x="1031" y="3573"/>
              <a:ext cx="162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management concerns</a:t>
              </a:r>
            </a:p>
          </p:txBody>
        </p:sp>
      </p:grpSp>
      <p:grpSp>
        <p:nvGrpSpPr>
          <p:cNvPr id="2493469" name="Group 29"/>
          <p:cNvGrpSpPr>
            <a:grpSpLocks/>
          </p:cNvGrpSpPr>
          <p:nvPr/>
        </p:nvGrpSpPr>
        <p:grpSpPr bwMode="auto">
          <a:xfrm>
            <a:off x="5167313" y="1168400"/>
            <a:ext cx="3825875" cy="5087938"/>
            <a:chOff x="3255" y="736"/>
            <a:chExt cx="2410" cy="3205"/>
          </a:xfrm>
        </p:grpSpPr>
        <p:sp>
          <p:nvSpPr>
            <p:cNvPr id="2493470" name="Text Box 30"/>
            <p:cNvSpPr txBox="1">
              <a:spLocks noChangeArrowheads="1"/>
            </p:cNvSpPr>
            <p:nvPr/>
          </p:nvSpPr>
          <p:spPr bwMode="auto">
            <a:xfrm>
              <a:off x="3255" y="1166"/>
              <a:ext cx="62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Blocking</a:t>
              </a:r>
            </a:p>
          </p:txBody>
        </p:sp>
        <p:sp>
          <p:nvSpPr>
            <p:cNvPr id="2493471" name="Text Box 31"/>
            <p:cNvSpPr txBox="1">
              <a:spLocks noChangeArrowheads="1"/>
            </p:cNvSpPr>
            <p:nvPr/>
          </p:nvSpPr>
          <p:spPr bwMode="auto">
            <a:xfrm>
              <a:off x="3663" y="736"/>
              <a:ext cx="923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Physical blocks in main memory buffers</a:t>
              </a:r>
            </a:p>
          </p:txBody>
        </p:sp>
        <p:sp>
          <p:nvSpPr>
            <p:cNvPr id="2493472" name="Text Box 32"/>
            <p:cNvSpPr txBox="1">
              <a:spLocks noChangeArrowheads="1"/>
            </p:cNvSpPr>
            <p:nvPr/>
          </p:nvSpPr>
          <p:spPr bwMode="auto">
            <a:xfrm>
              <a:off x="4783" y="771"/>
              <a:ext cx="837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Physical blocks in secondary storage (disk)</a:t>
              </a:r>
            </a:p>
          </p:txBody>
        </p:sp>
        <p:sp>
          <p:nvSpPr>
            <p:cNvPr id="2493473" name="Text Box 33"/>
            <p:cNvSpPr txBox="1">
              <a:spLocks noChangeArrowheads="1"/>
            </p:cNvSpPr>
            <p:nvPr/>
          </p:nvSpPr>
          <p:spPr bwMode="auto">
            <a:xfrm>
              <a:off x="4293" y="1323"/>
              <a:ext cx="75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Disk scheduling</a:t>
              </a:r>
            </a:p>
          </p:txBody>
        </p:sp>
        <p:sp>
          <p:nvSpPr>
            <p:cNvPr id="2493474" name="Text Box 34"/>
            <p:cNvSpPr txBox="1">
              <a:spLocks noChangeArrowheads="1"/>
            </p:cNvSpPr>
            <p:nvPr/>
          </p:nvSpPr>
          <p:spPr bwMode="auto">
            <a:xfrm>
              <a:off x="4483" y="2138"/>
              <a:ext cx="40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2493475" name="Text Box 35"/>
            <p:cNvSpPr txBox="1">
              <a:spLocks noChangeArrowheads="1"/>
            </p:cNvSpPr>
            <p:nvPr/>
          </p:nvSpPr>
          <p:spPr bwMode="auto">
            <a:xfrm>
              <a:off x="4328" y="2684"/>
              <a:ext cx="69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File allocation</a:t>
              </a:r>
            </a:p>
          </p:txBody>
        </p:sp>
        <p:sp>
          <p:nvSpPr>
            <p:cNvPr id="2493476" name="Text Box 36"/>
            <p:cNvSpPr txBox="1">
              <a:spLocks noChangeArrowheads="1"/>
            </p:cNvSpPr>
            <p:nvPr/>
          </p:nvSpPr>
          <p:spPr bwMode="auto">
            <a:xfrm>
              <a:off x="4799" y="3167"/>
              <a:ext cx="86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Free storage management</a:t>
              </a:r>
            </a:p>
          </p:txBody>
        </p:sp>
        <p:sp>
          <p:nvSpPr>
            <p:cNvPr id="2493477" name="AutoShape 37"/>
            <p:cNvSpPr>
              <a:spLocks noChangeArrowheads="1"/>
            </p:cNvSpPr>
            <p:nvPr/>
          </p:nvSpPr>
          <p:spPr bwMode="auto">
            <a:xfrm>
              <a:off x="3515" y="1399"/>
              <a:ext cx="95" cy="461"/>
            </a:xfrm>
            <a:prstGeom prst="downArrow">
              <a:avLst>
                <a:gd name="adj1" fmla="val 50000"/>
                <a:gd name="adj2" fmla="val 1213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78" name="Rectangle 38"/>
            <p:cNvSpPr>
              <a:spLocks noChangeArrowheads="1"/>
            </p:cNvSpPr>
            <p:nvPr/>
          </p:nvSpPr>
          <p:spPr bwMode="auto">
            <a:xfrm>
              <a:off x="3952" y="1900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79" name="Rectangle 39"/>
            <p:cNvSpPr>
              <a:spLocks noChangeArrowheads="1"/>
            </p:cNvSpPr>
            <p:nvPr/>
          </p:nvSpPr>
          <p:spPr bwMode="auto">
            <a:xfrm>
              <a:off x="5056" y="1898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0" name="Rectangle 40"/>
            <p:cNvSpPr>
              <a:spLocks noChangeArrowheads="1"/>
            </p:cNvSpPr>
            <p:nvPr/>
          </p:nvSpPr>
          <p:spPr bwMode="auto">
            <a:xfrm>
              <a:off x="3950" y="1394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1" name="Rectangle 41"/>
            <p:cNvSpPr>
              <a:spLocks noChangeArrowheads="1"/>
            </p:cNvSpPr>
            <p:nvPr/>
          </p:nvSpPr>
          <p:spPr bwMode="auto">
            <a:xfrm>
              <a:off x="5054" y="1392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2" name="Rectangle 42"/>
            <p:cNvSpPr>
              <a:spLocks noChangeArrowheads="1"/>
            </p:cNvSpPr>
            <p:nvPr/>
          </p:nvSpPr>
          <p:spPr bwMode="auto">
            <a:xfrm>
              <a:off x="3948" y="2456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3" name="Rectangle 43"/>
            <p:cNvSpPr>
              <a:spLocks noChangeArrowheads="1"/>
            </p:cNvSpPr>
            <p:nvPr/>
          </p:nvSpPr>
          <p:spPr bwMode="auto">
            <a:xfrm>
              <a:off x="5052" y="2454"/>
              <a:ext cx="333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4" name="AutoShape 44"/>
            <p:cNvSpPr>
              <a:spLocks noChangeArrowheads="1"/>
            </p:cNvSpPr>
            <p:nvPr/>
          </p:nvSpPr>
          <p:spPr bwMode="auto">
            <a:xfrm>
              <a:off x="4391" y="1970"/>
              <a:ext cx="562" cy="190"/>
            </a:xfrm>
            <a:prstGeom prst="leftRightArrow">
              <a:avLst>
                <a:gd name="adj1" fmla="val 50000"/>
                <a:gd name="adj2" fmla="val 591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5" name="AutoShape 45"/>
            <p:cNvSpPr>
              <a:spLocks noChangeArrowheads="1"/>
            </p:cNvSpPr>
            <p:nvPr/>
          </p:nvSpPr>
          <p:spPr bwMode="auto">
            <a:xfrm flipV="1">
              <a:off x="4627" y="2316"/>
              <a:ext cx="102" cy="333"/>
            </a:xfrm>
            <a:prstGeom prst="downArrow">
              <a:avLst>
                <a:gd name="adj1" fmla="val 50000"/>
                <a:gd name="adj2" fmla="val 816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6" name="AutoShape 46"/>
            <p:cNvSpPr>
              <a:spLocks noChangeArrowheads="1"/>
            </p:cNvSpPr>
            <p:nvPr/>
          </p:nvSpPr>
          <p:spPr bwMode="auto">
            <a:xfrm>
              <a:off x="4625" y="1693"/>
              <a:ext cx="95" cy="278"/>
            </a:xfrm>
            <a:prstGeom prst="downArrow">
              <a:avLst>
                <a:gd name="adj1" fmla="val 50000"/>
                <a:gd name="adj2" fmla="val 731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7" name="AutoShape 47"/>
            <p:cNvSpPr>
              <a:spLocks noChangeArrowheads="1"/>
            </p:cNvSpPr>
            <p:nvPr/>
          </p:nvSpPr>
          <p:spPr bwMode="auto">
            <a:xfrm flipV="1">
              <a:off x="5183" y="2839"/>
              <a:ext cx="102" cy="333"/>
            </a:xfrm>
            <a:prstGeom prst="downArrow">
              <a:avLst>
                <a:gd name="adj1" fmla="val 50000"/>
                <a:gd name="adj2" fmla="val 816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88" name="Text Box 48"/>
            <p:cNvSpPr txBox="1">
              <a:spLocks noChangeArrowheads="1"/>
            </p:cNvSpPr>
            <p:nvPr/>
          </p:nvSpPr>
          <p:spPr bwMode="auto">
            <a:xfrm>
              <a:off x="3315" y="3744"/>
              <a:ext cx="162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>
                  <a:latin typeface="Times New Roman" pitchFamily="18" charset="0"/>
                </a:rPr>
                <a:t>Operating system concerns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4207</TotalTime>
  <Words>3758</Words>
  <Application>Microsoft Office PowerPoint</Application>
  <PresentationFormat>On-screen Show (4:3)</PresentationFormat>
  <Paragraphs>822</Paragraphs>
  <Slides>48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Blends</vt:lpstr>
      <vt:lpstr>Photo Editor Photo</vt:lpstr>
      <vt:lpstr>Bitmap Image</vt:lpstr>
      <vt:lpstr>Document</vt:lpstr>
      <vt:lpstr>CS 345 File Systems</vt:lpstr>
      <vt:lpstr>Peer Evaluations</vt:lpstr>
      <vt:lpstr>File Management</vt:lpstr>
      <vt:lpstr>Common Operations</vt:lpstr>
      <vt:lpstr>File Management</vt:lpstr>
      <vt:lpstr>File System Architecture</vt:lpstr>
      <vt:lpstr>File System Implementation</vt:lpstr>
      <vt:lpstr>File Management System</vt:lpstr>
      <vt:lpstr>Elements of a File System</vt:lpstr>
      <vt:lpstr>File Organization</vt:lpstr>
      <vt:lpstr>File Organization</vt:lpstr>
      <vt:lpstr>File Organization</vt:lpstr>
      <vt:lpstr>File Organization</vt:lpstr>
      <vt:lpstr>File Organization</vt:lpstr>
      <vt:lpstr>File Directories</vt:lpstr>
      <vt:lpstr>Directory Entries</vt:lpstr>
      <vt:lpstr>Directory Entries (continued…)</vt:lpstr>
      <vt:lpstr>Directory Structure</vt:lpstr>
      <vt:lpstr>Directory Structure (continued…)</vt:lpstr>
      <vt:lpstr>Directory Structure (continued…)</vt:lpstr>
      <vt:lpstr>File Sharing</vt:lpstr>
      <vt:lpstr>File Sharing (continued…)</vt:lpstr>
      <vt:lpstr>Record Blocking</vt:lpstr>
      <vt:lpstr>Record Blocking (continued…)</vt:lpstr>
      <vt:lpstr>File Allocation</vt:lpstr>
      <vt:lpstr>File Allocation</vt:lpstr>
      <vt:lpstr>File Allocation</vt:lpstr>
      <vt:lpstr>File Allocation</vt:lpstr>
      <vt:lpstr>Contiguous Allocation</vt:lpstr>
      <vt:lpstr>Contiguous Allocation</vt:lpstr>
      <vt:lpstr>Chained Allocation</vt:lpstr>
      <vt:lpstr>Indexed Allocation</vt:lpstr>
      <vt:lpstr>Free Space</vt:lpstr>
      <vt:lpstr>Free Space</vt:lpstr>
      <vt:lpstr>Free Space</vt:lpstr>
      <vt:lpstr>PowerPoint Presentation</vt:lpstr>
      <vt:lpstr>DOS File System</vt:lpstr>
      <vt:lpstr>DOS File System</vt:lpstr>
      <vt:lpstr>DOS Directories</vt:lpstr>
      <vt:lpstr>Unix Files</vt:lpstr>
      <vt:lpstr>Unix Inodes</vt:lpstr>
      <vt:lpstr>Unix (Inode)</vt:lpstr>
      <vt:lpstr>Linux Disk Allocation</vt:lpstr>
      <vt:lpstr>NTFS</vt:lpstr>
      <vt:lpstr>NTFS - Volume Layout</vt:lpstr>
      <vt:lpstr>NTFS - Recoverability</vt:lpstr>
      <vt:lpstr>ISO-9660</vt:lpstr>
      <vt:lpstr>Volume Descriptor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322</cp:revision>
  <cp:lastPrinted>2000-08-31T19:14:43Z</cp:lastPrinted>
  <dcterms:created xsi:type="dcterms:W3CDTF">2000-08-22T23:43:45Z</dcterms:created>
  <dcterms:modified xsi:type="dcterms:W3CDTF">2013-07-29T19:37:52Z</dcterms:modified>
</cp:coreProperties>
</file>