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9"/>
  </p:notesMasterIdLst>
  <p:handoutMasterIdLst>
    <p:handoutMasterId r:id="rId40"/>
  </p:handoutMasterIdLst>
  <p:sldIdLst>
    <p:sldId id="1480" r:id="rId2"/>
    <p:sldId id="1606" r:id="rId3"/>
    <p:sldId id="1607" r:id="rId4"/>
    <p:sldId id="1650" r:id="rId5"/>
    <p:sldId id="1651" r:id="rId6"/>
    <p:sldId id="1629" r:id="rId7"/>
    <p:sldId id="1639" r:id="rId8"/>
    <p:sldId id="1641" r:id="rId9"/>
    <p:sldId id="1613" r:id="rId10"/>
    <p:sldId id="1646" r:id="rId11"/>
    <p:sldId id="1647" r:id="rId12"/>
    <p:sldId id="1635" r:id="rId13"/>
    <p:sldId id="1643" r:id="rId14"/>
    <p:sldId id="1644" r:id="rId15"/>
    <p:sldId id="1608" r:id="rId16"/>
    <p:sldId id="1609" r:id="rId17"/>
    <p:sldId id="1610" r:id="rId18"/>
    <p:sldId id="1611" r:id="rId19"/>
    <p:sldId id="1623" r:id="rId20"/>
    <p:sldId id="1614" r:id="rId21"/>
    <p:sldId id="1633" r:id="rId22"/>
    <p:sldId id="1645" r:id="rId23"/>
    <p:sldId id="1617" r:id="rId24"/>
    <p:sldId id="1619" r:id="rId25"/>
    <p:sldId id="1622" r:id="rId26"/>
    <p:sldId id="1632" r:id="rId27"/>
    <p:sldId id="1620" r:id="rId28"/>
    <p:sldId id="1621" r:id="rId29"/>
    <p:sldId id="1627" r:id="rId30"/>
    <p:sldId id="1624" r:id="rId31"/>
    <p:sldId id="1625" r:id="rId32"/>
    <p:sldId id="1626" r:id="rId33"/>
    <p:sldId id="1631" r:id="rId34"/>
    <p:sldId id="1634" r:id="rId35"/>
    <p:sldId id="1638" r:id="rId36"/>
    <p:sldId id="1648" r:id="rId37"/>
    <p:sldId id="1649" r:id="rId38"/>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258" autoAdjust="0"/>
  </p:normalViewPr>
  <p:slideViewPr>
    <p:cSldViewPr snapToGrid="0">
      <p:cViewPr varScale="1">
        <p:scale>
          <a:sx n="77" d="100"/>
          <a:sy n="77" d="100"/>
        </p:scale>
        <p:origin x="-278" y="-8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220FFA0C-5503-4247-8909-DA70CE146117}" type="slidenum">
              <a:rPr lang="en-US"/>
              <a:pPr/>
              <a:t>‹#›</a:t>
            </a:fld>
            <a:endParaRPr lang="en-US"/>
          </a:p>
        </p:txBody>
      </p:sp>
    </p:spTree>
    <p:extLst>
      <p:ext uri="{BB962C8B-B14F-4D97-AF65-F5344CB8AC3E}">
        <p14:creationId xmlns:p14="http://schemas.microsoft.com/office/powerpoint/2010/main" val="152987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2E3CF27-2071-4F68-BBDE-651E614730BA}" type="slidenum">
              <a:rPr lang="en-US"/>
              <a:pPr/>
              <a:t>‹#›</a:t>
            </a:fld>
            <a:endParaRPr lang="en-US"/>
          </a:p>
        </p:txBody>
      </p:sp>
    </p:spTree>
    <p:extLst>
      <p:ext uri="{BB962C8B-B14F-4D97-AF65-F5344CB8AC3E}">
        <p14:creationId xmlns:p14="http://schemas.microsoft.com/office/powerpoint/2010/main" val="409975347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2 - Tasking</a:t>
            </a:r>
            <a:endParaRPr lang="en-US"/>
          </a:p>
        </p:txBody>
      </p:sp>
      <p:sp>
        <p:nvSpPr>
          <p:cNvPr id="6" name="Slide Number Placeholder 5"/>
          <p:cNvSpPr>
            <a:spLocks noGrp="1"/>
          </p:cNvSpPr>
          <p:nvPr>
            <p:ph type="sldNum" sz="quarter" idx="12"/>
          </p:nvPr>
        </p:nvSpPr>
        <p:spPr/>
        <p:txBody>
          <a:bodyPr/>
          <a:lstStyle>
            <a:lvl1pPr>
              <a:defRPr/>
            </a:lvl1pPr>
          </a:lstStyle>
          <a:p>
            <a:fld id="{98392753-8BCB-4960-8B25-3A4AE2E6F51C}" type="slidenum">
              <a:rPr lang="en-US"/>
              <a:pPr/>
              <a:t>‹#›</a:t>
            </a:fld>
            <a:endParaRPr lang="en-US"/>
          </a:p>
        </p:txBody>
      </p:sp>
    </p:spTree>
    <p:extLst>
      <p:ext uri="{BB962C8B-B14F-4D97-AF65-F5344CB8AC3E}">
        <p14:creationId xmlns:p14="http://schemas.microsoft.com/office/powerpoint/2010/main" val="157243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2 - Tasking</a:t>
            </a:r>
            <a:endParaRPr lang="en-US"/>
          </a:p>
        </p:txBody>
      </p:sp>
      <p:sp>
        <p:nvSpPr>
          <p:cNvPr id="6" name="Slide Number Placeholder 5"/>
          <p:cNvSpPr>
            <a:spLocks noGrp="1"/>
          </p:cNvSpPr>
          <p:nvPr>
            <p:ph type="sldNum" sz="quarter" idx="12"/>
          </p:nvPr>
        </p:nvSpPr>
        <p:spPr/>
        <p:txBody>
          <a:bodyPr/>
          <a:lstStyle>
            <a:lvl1pPr>
              <a:defRPr/>
            </a:lvl1pPr>
          </a:lstStyle>
          <a:p>
            <a:fld id="{D7E2E39E-559F-461C-AA11-D8C2AA0A04A6}" type="slidenum">
              <a:rPr lang="en-US"/>
              <a:pPr/>
              <a:t>‹#›</a:t>
            </a:fld>
            <a:endParaRPr lang="en-US"/>
          </a:p>
        </p:txBody>
      </p:sp>
    </p:spTree>
    <p:extLst>
      <p:ext uri="{BB962C8B-B14F-4D97-AF65-F5344CB8AC3E}">
        <p14:creationId xmlns:p14="http://schemas.microsoft.com/office/powerpoint/2010/main" val="305184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6100" y="1416050"/>
            <a:ext cx="4005263"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0038" y="6324600"/>
            <a:ext cx="1905000" cy="457200"/>
          </a:xfrm>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a:xfrm>
            <a:off x="2151063" y="6324600"/>
            <a:ext cx="4911725" cy="457200"/>
          </a:xfrm>
        </p:spPr>
        <p:txBody>
          <a:bodyPr/>
          <a:lstStyle>
            <a:lvl1pPr>
              <a:defRPr/>
            </a:lvl1pPr>
          </a:lstStyle>
          <a:p>
            <a:r>
              <a:rPr lang="en-US" smtClean="0"/>
              <a:t>Project 2 - Tasking</a:t>
            </a:r>
            <a:endParaRPr lang="en-US"/>
          </a:p>
        </p:txBody>
      </p:sp>
      <p:sp>
        <p:nvSpPr>
          <p:cNvPr id="7" name="Slide Number Placeholder 6"/>
          <p:cNvSpPr>
            <a:spLocks noGrp="1"/>
          </p:cNvSpPr>
          <p:nvPr>
            <p:ph type="sldNum" sz="quarter" idx="12"/>
          </p:nvPr>
        </p:nvSpPr>
        <p:spPr>
          <a:xfrm>
            <a:off x="6937375" y="6324600"/>
            <a:ext cx="1905000" cy="457200"/>
          </a:xfrm>
        </p:spPr>
        <p:txBody>
          <a:bodyPr/>
          <a:lstStyle>
            <a:lvl1pPr>
              <a:defRPr/>
            </a:lvl1pPr>
          </a:lstStyle>
          <a:p>
            <a:fld id="{898698D4-3C1F-4EF6-ACB4-F9A8F2007536}" type="slidenum">
              <a:rPr lang="en-US"/>
              <a:pPr/>
              <a:t>‹#›</a:t>
            </a:fld>
            <a:endParaRPr lang="en-US"/>
          </a:p>
        </p:txBody>
      </p:sp>
    </p:spTree>
    <p:extLst>
      <p:ext uri="{BB962C8B-B14F-4D97-AF65-F5344CB8AC3E}">
        <p14:creationId xmlns:p14="http://schemas.microsoft.com/office/powerpoint/2010/main" val="12818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2 - Tasking</a:t>
            </a:r>
            <a:endParaRPr lang="en-US"/>
          </a:p>
        </p:txBody>
      </p:sp>
      <p:sp>
        <p:nvSpPr>
          <p:cNvPr id="6" name="Slide Number Placeholder 5"/>
          <p:cNvSpPr>
            <a:spLocks noGrp="1"/>
          </p:cNvSpPr>
          <p:nvPr>
            <p:ph type="sldNum" sz="quarter" idx="12"/>
          </p:nvPr>
        </p:nvSpPr>
        <p:spPr/>
        <p:txBody>
          <a:bodyPr/>
          <a:lstStyle>
            <a:lvl1pPr>
              <a:defRPr/>
            </a:lvl1pPr>
          </a:lstStyle>
          <a:p>
            <a:fld id="{1A69183D-BA39-4483-B869-7E1AAD51E590}" type="slidenum">
              <a:rPr lang="en-US"/>
              <a:pPr/>
              <a:t>‹#›</a:t>
            </a:fld>
            <a:endParaRPr lang="en-US"/>
          </a:p>
        </p:txBody>
      </p:sp>
    </p:spTree>
    <p:extLst>
      <p:ext uri="{BB962C8B-B14F-4D97-AF65-F5344CB8AC3E}">
        <p14:creationId xmlns:p14="http://schemas.microsoft.com/office/powerpoint/2010/main" val="67658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r>
              <a:rPr lang="en-US" smtClean="0"/>
              <a:t>Project 2 - Tasking</a:t>
            </a:r>
            <a:endParaRPr lang="en-US"/>
          </a:p>
        </p:txBody>
      </p:sp>
      <p:sp>
        <p:nvSpPr>
          <p:cNvPr id="6" name="Slide Number Placeholder 5"/>
          <p:cNvSpPr>
            <a:spLocks noGrp="1"/>
          </p:cNvSpPr>
          <p:nvPr>
            <p:ph type="sldNum" sz="quarter" idx="12"/>
          </p:nvPr>
        </p:nvSpPr>
        <p:spPr/>
        <p:txBody>
          <a:bodyPr/>
          <a:lstStyle>
            <a:lvl1pPr>
              <a:defRPr/>
            </a:lvl1pPr>
          </a:lstStyle>
          <a:p>
            <a:fld id="{31313572-2BBE-4562-A362-A1F939B87B19}" type="slidenum">
              <a:rPr lang="en-US"/>
              <a:pPr/>
              <a:t>‹#›</a:t>
            </a:fld>
            <a:endParaRPr lang="en-US"/>
          </a:p>
        </p:txBody>
      </p:sp>
    </p:spTree>
    <p:extLst>
      <p:ext uri="{BB962C8B-B14F-4D97-AF65-F5344CB8AC3E}">
        <p14:creationId xmlns:p14="http://schemas.microsoft.com/office/powerpoint/2010/main" val="501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2 - Tasking</a:t>
            </a:r>
            <a:endParaRPr lang="en-US"/>
          </a:p>
        </p:txBody>
      </p:sp>
      <p:sp>
        <p:nvSpPr>
          <p:cNvPr id="7" name="Slide Number Placeholder 6"/>
          <p:cNvSpPr>
            <a:spLocks noGrp="1"/>
          </p:cNvSpPr>
          <p:nvPr>
            <p:ph type="sldNum" sz="quarter" idx="12"/>
          </p:nvPr>
        </p:nvSpPr>
        <p:spPr/>
        <p:txBody>
          <a:bodyPr/>
          <a:lstStyle>
            <a:lvl1pPr>
              <a:defRPr/>
            </a:lvl1pPr>
          </a:lstStyle>
          <a:p>
            <a:fld id="{8F32D72A-4805-48E2-8B31-FDB64CE9C56F}" type="slidenum">
              <a:rPr lang="en-US"/>
              <a:pPr/>
              <a:t>‹#›</a:t>
            </a:fld>
            <a:endParaRPr lang="en-US"/>
          </a:p>
        </p:txBody>
      </p:sp>
    </p:spTree>
    <p:extLst>
      <p:ext uri="{BB962C8B-B14F-4D97-AF65-F5344CB8AC3E}">
        <p14:creationId xmlns:p14="http://schemas.microsoft.com/office/powerpoint/2010/main" val="223409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r>
              <a:rPr lang="en-US" smtClean="0"/>
              <a:t>Project 2 - Tasking</a:t>
            </a:r>
            <a:endParaRPr lang="en-US"/>
          </a:p>
        </p:txBody>
      </p:sp>
      <p:sp>
        <p:nvSpPr>
          <p:cNvPr id="9" name="Slide Number Placeholder 8"/>
          <p:cNvSpPr>
            <a:spLocks noGrp="1"/>
          </p:cNvSpPr>
          <p:nvPr>
            <p:ph type="sldNum" sz="quarter" idx="12"/>
          </p:nvPr>
        </p:nvSpPr>
        <p:spPr/>
        <p:txBody>
          <a:bodyPr/>
          <a:lstStyle>
            <a:lvl1pPr>
              <a:defRPr/>
            </a:lvl1pPr>
          </a:lstStyle>
          <a:p>
            <a:fld id="{51189D1C-B7B5-4FB9-A6DF-898716D57A5B}" type="slidenum">
              <a:rPr lang="en-US"/>
              <a:pPr/>
              <a:t>‹#›</a:t>
            </a:fld>
            <a:endParaRPr lang="en-US"/>
          </a:p>
        </p:txBody>
      </p:sp>
    </p:spTree>
    <p:extLst>
      <p:ext uri="{BB962C8B-B14F-4D97-AF65-F5344CB8AC3E}">
        <p14:creationId xmlns:p14="http://schemas.microsoft.com/office/powerpoint/2010/main" val="78688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r>
              <a:rPr lang="en-US" smtClean="0"/>
              <a:t>Project 2 - Tasking</a:t>
            </a:r>
            <a:endParaRPr lang="en-US"/>
          </a:p>
        </p:txBody>
      </p:sp>
      <p:sp>
        <p:nvSpPr>
          <p:cNvPr id="5" name="Slide Number Placeholder 4"/>
          <p:cNvSpPr>
            <a:spLocks noGrp="1"/>
          </p:cNvSpPr>
          <p:nvPr>
            <p:ph type="sldNum" sz="quarter" idx="12"/>
          </p:nvPr>
        </p:nvSpPr>
        <p:spPr/>
        <p:txBody>
          <a:bodyPr/>
          <a:lstStyle>
            <a:lvl1pPr>
              <a:defRPr/>
            </a:lvl1pPr>
          </a:lstStyle>
          <a:p>
            <a:fld id="{D1BF5D35-EB8B-43E5-BF36-CDBB75D609C7}" type="slidenum">
              <a:rPr lang="en-US"/>
              <a:pPr/>
              <a:t>‹#›</a:t>
            </a:fld>
            <a:endParaRPr lang="en-US"/>
          </a:p>
        </p:txBody>
      </p:sp>
    </p:spTree>
    <p:extLst>
      <p:ext uri="{BB962C8B-B14F-4D97-AF65-F5344CB8AC3E}">
        <p14:creationId xmlns:p14="http://schemas.microsoft.com/office/powerpoint/2010/main" val="4838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defRPr/>
            </a:lvl1pPr>
          </a:lstStyle>
          <a:p>
            <a:r>
              <a:rPr lang="en-US" smtClean="0"/>
              <a:t>Project 2 - Tasking</a:t>
            </a:r>
            <a:endParaRPr lang="en-US"/>
          </a:p>
        </p:txBody>
      </p:sp>
      <p:sp>
        <p:nvSpPr>
          <p:cNvPr id="4" name="Slide Number Placeholder 3"/>
          <p:cNvSpPr>
            <a:spLocks noGrp="1"/>
          </p:cNvSpPr>
          <p:nvPr>
            <p:ph type="sldNum" sz="quarter" idx="12"/>
          </p:nvPr>
        </p:nvSpPr>
        <p:spPr/>
        <p:txBody>
          <a:bodyPr/>
          <a:lstStyle>
            <a:lvl1pPr>
              <a:defRPr/>
            </a:lvl1pPr>
          </a:lstStyle>
          <a:p>
            <a:fld id="{F4A4E831-61CB-4C86-92D0-3501E8FB529E}" type="slidenum">
              <a:rPr lang="en-US"/>
              <a:pPr/>
              <a:t>‹#›</a:t>
            </a:fld>
            <a:endParaRPr lang="en-US"/>
          </a:p>
        </p:txBody>
      </p:sp>
    </p:spTree>
    <p:extLst>
      <p:ext uri="{BB962C8B-B14F-4D97-AF65-F5344CB8AC3E}">
        <p14:creationId xmlns:p14="http://schemas.microsoft.com/office/powerpoint/2010/main" val="142787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2 - Tasking</a:t>
            </a:r>
            <a:endParaRPr lang="en-US"/>
          </a:p>
        </p:txBody>
      </p:sp>
      <p:sp>
        <p:nvSpPr>
          <p:cNvPr id="7" name="Slide Number Placeholder 6"/>
          <p:cNvSpPr>
            <a:spLocks noGrp="1"/>
          </p:cNvSpPr>
          <p:nvPr>
            <p:ph type="sldNum" sz="quarter" idx="12"/>
          </p:nvPr>
        </p:nvSpPr>
        <p:spPr/>
        <p:txBody>
          <a:bodyPr/>
          <a:lstStyle>
            <a:lvl1pPr>
              <a:defRPr/>
            </a:lvl1pPr>
          </a:lstStyle>
          <a:p>
            <a:fld id="{9AEE44F2-02C0-4536-8DBB-BF4E60715379}" type="slidenum">
              <a:rPr lang="en-US"/>
              <a:pPr/>
              <a:t>‹#›</a:t>
            </a:fld>
            <a:endParaRPr lang="en-US"/>
          </a:p>
        </p:txBody>
      </p:sp>
    </p:spTree>
    <p:extLst>
      <p:ext uri="{BB962C8B-B14F-4D97-AF65-F5344CB8AC3E}">
        <p14:creationId xmlns:p14="http://schemas.microsoft.com/office/powerpoint/2010/main" val="255724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r>
              <a:rPr lang="en-US" smtClean="0"/>
              <a:t>Project 2 - Tasking</a:t>
            </a:r>
            <a:endParaRPr lang="en-US"/>
          </a:p>
        </p:txBody>
      </p:sp>
      <p:sp>
        <p:nvSpPr>
          <p:cNvPr id="7" name="Slide Number Placeholder 6"/>
          <p:cNvSpPr>
            <a:spLocks noGrp="1"/>
          </p:cNvSpPr>
          <p:nvPr>
            <p:ph type="sldNum" sz="quarter" idx="12"/>
          </p:nvPr>
        </p:nvSpPr>
        <p:spPr/>
        <p:txBody>
          <a:bodyPr/>
          <a:lstStyle>
            <a:lvl1pPr>
              <a:defRPr/>
            </a:lvl1pPr>
          </a:lstStyle>
          <a:p>
            <a:fld id="{DD15A0A7-7F7A-4ACC-A19A-F15F9CF2837F}" type="slidenum">
              <a:rPr lang="en-US"/>
              <a:pPr/>
              <a:t>‹#›</a:t>
            </a:fld>
            <a:endParaRPr lang="en-US"/>
          </a:p>
        </p:txBody>
      </p:sp>
    </p:spTree>
    <p:extLst>
      <p:ext uri="{BB962C8B-B14F-4D97-AF65-F5344CB8AC3E}">
        <p14:creationId xmlns:p14="http://schemas.microsoft.com/office/powerpoint/2010/main" val="307811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3000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2151063" y="6324600"/>
            <a:ext cx="491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Project 2 - Tasking</a:t>
            </a:r>
            <a:endParaRPr lang="en-US"/>
          </a:p>
        </p:txBody>
      </p:sp>
      <p:sp>
        <p:nvSpPr>
          <p:cNvPr id="557069" name="Rectangle 13"/>
          <p:cNvSpPr>
            <a:spLocks noGrp="1" noChangeArrowheads="1"/>
          </p:cNvSpPr>
          <p:nvPr>
            <p:ph type="sldNum" sz="quarter" idx="4"/>
          </p:nvPr>
        </p:nvSpPr>
        <p:spPr bwMode="auto">
          <a:xfrm>
            <a:off x="693737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DD34F12-F1A7-4EC0-8486-82840C2043E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dirty="0" smtClean="0"/>
              <a:t>Project 2 </a:t>
            </a:r>
            <a:r>
              <a:rPr lang="en-US" dirty="0"/>
              <a:t>- Tasking</a:t>
            </a:r>
          </a:p>
        </p:txBody>
      </p:sp>
      <p:sp>
        <p:nvSpPr>
          <p:cNvPr id="247501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4a: Counting Semaphore</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smtClean="0"/>
              <a:t>Add counting functionality to semaphores</a:t>
            </a:r>
          </a:p>
          <a:p>
            <a:pPr lvl="1"/>
            <a:r>
              <a:rPr lang="en-US" sz="2000" dirty="0" smtClean="0"/>
              <a:t>os345semaphores.c: semSignal, semWait, semTryLock</a:t>
            </a:r>
          </a:p>
          <a:p>
            <a:pPr lvl="1"/>
            <a:r>
              <a:rPr lang="en-US" sz="2000" dirty="0" smtClean="0"/>
              <a:t>Replace </a:t>
            </a:r>
            <a:r>
              <a:rPr lang="en-US" sz="2000" dirty="0" err="1" smtClean="0"/>
              <a:t>goto</a:t>
            </a:r>
            <a:r>
              <a:rPr lang="en-US" sz="2000" dirty="0" smtClean="0"/>
              <a:t> temp;</a:t>
            </a:r>
          </a:p>
          <a:p>
            <a:r>
              <a:rPr lang="en-US" sz="2400" dirty="0" smtClean="0"/>
              <a:t>Add a 10 second timer (tics10sec) counting semaphore to the polling routine (os345interrupts.c).</a:t>
            </a:r>
          </a:p>
          <a:p>
            <a:pPr lvl="1"/>
            <a:r>
              <a:rPr lang="en-US" sz="2000" dirty="0" smtClean="0"/>
              <a:t>#include </a:t>
            </a:r>
            <a:r>
              <a:rPr lang="en-US" sz="2000" dirty="0"/>
              <a:t>&lt;</a:t>
            </a:r>
            <a:r>
              <a:rPr lang="en-US" sz="2000" dirty="0" err="1"/>
              <a:t>time.h</a:t>
            </a:r>
            <a:r>
              <a:rPr lang="en-US" sz="2000" dirty="0"/>
              <a:t>&gt; </a:t>
            </a:r>
            <a:r>
              <a:rPr lang="en-US" sz="2000" dirty="0" smtClean="0"/>
              <a:t>header.</a:t>
            </a:r>
          </a:p>
          <a:p>
            <a:pPr lvl="1"/>
            <a:r>
              <a:rPr lang="en-US" sz="2000" dirty="0" smtClean="0"/>
              <a:t>Call </a:t>
            </a:r>
            <a:r>
              <a:rPr lang="en-US" sz="2000" dirty="0"/>
              <a:t>the C function time(</a:t>
            </a:r>
            <a:r>
              <a:rPr lang="en-US" sz="2000" dirty="0" err="1"/>
              <a:t>time_t</a:t>
            </a:r>
            <a:r>
              <a:rPr lang="en-US" sz="2000" dirty="0"/>
              <a:t> *timer</a:t>
            </a:r>
            <a:r>
              <a:rPr lang="en-US" sz="2000" dirty="0" smtClean="0"/>
              <a:t>).</a:t>
            </a:r>
          </a:p>
          <a:p>
            <a:pPr lvl="1"/>
            <a:r>
              <a:rPr lang="en-US" sz="2000" dirty="0" smtClean="0"/>
              <a:t>semSignal </a:t>
            </a:r>
            <a:r>
              <a:rPr lang="en-US" sz="2000" dirty="0"/>
              <a:t>the </a:t>
            </a:r>
            <a:r>
              <a:rPr lang="en-US" sz="2000" dirty="0" smtClean="0"/>
              <a:t>tics10sec </a:t>
            </a:r>
            <a:r>
              <a:rPr lang="en-US" sz="2000" dirty="0"/>
              <a:t>semaphore every 10 seconds</a:t>
            </a:r>
            <a:r>
              <a:rPr lang="en-US" sz="2000" dirty="0" smtClean="0"/>
              <a:t>.</a:t>
            </a:r>
          </a:p>
          <a:p>
            <a:r>
              <a:rPr lang="en-US" sz="2400" dirty="0"/>
              <a:t>Create a reentrant high priority </a:t>
            </a:r>
            <a:r>
              <a:rPr lang="en-US" sz="2400" dirty="0" smtClean="0"/>
              <a:t>timing task that</a:t>
            </a:r>
          </a:p>
          <a:p>
            <a:pPr lvl="1"/>
            <a:r>
              <a:rPr lang="en-US" sz="2000" dirty="0" smtClean="0"/>
              <a:t>blocks </a:t>
            </a:r>
            <a:r>
              <a:rPr lang="en-US" sz="2000" dirty="0"/>
              <a:t>(SEM_WAIT) on the 10 second timer semaphore (tics10sec</a:t>
            </a:r>
            <a:r>
              <a:rPr lang="en-US" sz="2000" dirty="0" smtClean="0"/>
              <a:t>).</a:t>
            </a:r>
          </a:p>
          <a:p>
            <a:pPr lvl="1"/>
            <a:r>
              <a:rPr lang="en-US" sz="2000" dirty="0"/>
              <a:t>w</a:t>
            </a:r>
            <a:r>
              <a:rPr lang="en-US" sz="2000" dirty="0" smtClean="0"/>
              <a:t>hen </a:t>
            </a:r>
            <a:r>
              <a:rPr lang="en-US" sz="2000" dirty="0"/>
              <a:t>activated, </a:t>
            </a:r>
            <a:r>
              <a:rPr lang="en-US" sz="2000" dirty="0" smtClean="0"/>
              <a:t>outputs </a:t>
            </a:r>
            <a:r>
              <a:rPr lang="en-US" sz="2000" dirty="0"/>
              <a:t>a message with the current task number and time and then </a:t>
            </a:r>
            <a:r>
              <a:rPr lang="en-US" sz="2000" dirty="0" smtClean="0"/>
              <a:t>blocks </a:t>
            </a:r>
            <a:r>
              <a:rPr lang="en-US" sz="2000" dirty="0"/>
              <a:t>again</a:t>
            </a:r>
            <a:r>
              <a:rPr lang="en-US" sz="2000" dirty="0" smtClean="0"/>
              <a:t>.</a:t>
            </a:r>
          </a:p>
          <a:p>
            <a:pPr marL="0" indent="0">
              <a:buNone/>
            </a:pPr>
            <a:endParaRPr lang="en-US" sz="2400" dirty="0"/>
          </a:p>
          <a:p>
            <a:endParaRPr lang="en-US" sz="1400" dirty="0" smtClean="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10</a:t>
            </a:fld>
            <a:endParaRPr lang="en-US"/>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2 Assignment</a:t>
            </a:r>
            <a:endParaRPr lang="en-US" sz="1800" b="1" dirty="0">
              <a:solidFill>
                <a:srgbClr val="FF0000"/>
              </a:solidFill>
              <a:latin typeface="+mn-lt"/>
            </a:endParaRPr>
          </a:p>
        </p:txBody>
      </p:sp>
    </p:spTree>
    <p:extLst>
      <p:ext uri="{BB962C8B-B14F-4D97-AF65-F5344CB8AC3E}">
        <p14:creationId xmlns:p14="http://schemas.microsoft.com/office/powerpoint/2010/main" val="1398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4b: List Tasks</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a:t>Modify the list tasks command </a:t>
            </a:r>
            <a:r>
              <a:rPr lang="en-US" sz="2400" dirty="0" smtClean="0"/>
              <a:t>to</a:t>
            </a:r>
          </a:p>
          <a:p>
            <a:pPr lvl="1"/>
            <a:r>
              <a:rPr lang="en-US" sz="2000" dirty="0" smtClean="0"/>
              <a:t>Display </a:t>
            </a:r>
            <a:r>
              <a:rPr lang="en-US" sz="2000" dirty="0"/>
              <a:t>all tasks in </a:t>
            </a:r>
            <a:r>
              <a:rPr lang="en-US" sz="2000" dirty="0" smtClean="0"/>
              <a:t>all system queues </a:t>
            </a:r>
            <a:r>
              <a:rPr lang="en-US" sz="2000" dirty="0"/>
              <a:t>in execution/priority </a:t>
            </a:r>
            <a:r>
              <a:rPr lang="en-US" sz="2000" dirty="0" smtClean="0"/>
              <a:t>order</a:t>
            </a:r>
          </a:p>
          <a:p>
            <a:pPr lvl="1"/>
            <a:r>
              <a:rPr lang="en-US" sz="2000" dirty="0" smtClean="0"/>
              <a:t>List </a:t>
            </a:r>
            <a:r>
              <a:rPr lang="en-US" sz="2000" dirty="0"/>
              <a:t>task name, if the task </a:t>
            </a:r>
            <a:r>
              <a:rPr lang="en-US" sz="2000" dirty="0" smtClean="0"/>
              <a:t>is </a:t>
            </a:r>
            <a:r>
              <a:rPr lang="en-US" sz="2000" dirty="0"/>
              <a:t>ready, paused, executing, or blocked, and the task priority</a:t>
            </a:r>
            <a:r>
              <a:rPr lang="en-US" sz="2000" dirty="0" smtClean="0"/>
              <a:t>.</a:t>
            </a:r>
          </a:p>
          <a:p>
            <a:pPr lvl="1"/>
            <a:r>
              <a:rPr lang="en-US" sz="2000" dirty="0" smtClean="0"/>
              <a:t>If </a:t>
            </a:r>
            <a:r>
              <a:rPr lang="en-US" sz="2000" dirty="0"/>
              <a:t>the </a:t>
            </a:r>
            <a:r>
              <a:rPr lang="en-US" sz="2000" dirty="0" smtClean="0"/>
              <a:t>task </a:t>
            </a:r>
            <a:r>
              <a:rPr lang="en-US" sz="2000" dirty="0"/>
              <a:t>is blocked, list the reason for the block</a:t>
            </a:r>
            <a:r>
              <a:rPr lang="en-US" sz="2000" dirty="0" smtClean="0"/>
              <a:t>.</a:t>
            </a:r>
          </a:p>
          <a:p>
            <a:r>
              <a:rPr lang="en-US" sz="2400" dirty="0" smtClean="0"/>
              <a:t>Use the </a:t>
            </a:r>
            <a:r>
              <a:rPr lang="en-US" sz="2400" dirty="0"/>
              <a:t>project2 command </a:t>
            </a:r>
            <a:r>
              <a:rPr lang="en-US" sz="2400" dirty="0" smtClean="0"/>
              <a:t>to schedule </a:t>
            </a:r>
            <a:r>
              <a:rPr lang="en-US" sz="2400" dirty="0"/>
              <a:t>timer tasks 1 through 9, 2 signal tasks and 2 “</a:t>
            </a:r>
            <a:r>
              <a:rPr lang="en-US" sz="2400" dirty="0" err="1"/>
              <a:t>ImAlive</a:t>
            </a:r>
            <a:r>
              <a:rPr lang="en-US" sz="2400" dirty="0"/>
              <a:t>” tasks</a:t>
            </a:r>
            <a:r>
              <a:rPr lang="en-US" sz="2400" dirty="0" smtClean="0"/>
              <a:t>.</a:t>
            </a:r>
          </a:p>
          <a:p>
            <a:pPr lvl="1"/>
            <a:r>
              <a:rPr lang="en-US" sz="2000" dirty="0" smtClean="0"/>
              <a:t>The </a:t>
            </a:r>
            <a:r>
              <a:rPr lang="en-US" sz="2000" dirty="0"/>
              <a:t>tics10sec task about the current time every 10 seconds in a round robin order</a:t>
            </a:r>
            <a:r>
              <a:rPr lang="en-US" sz="2000" dirty="0" smtClean="0"/>
              <a:t>.  (Round Robin)</a:t>
            </a:r>
          </a:p>
          <a:p>
            <a:pPr lvl="1"/>
            <a:r>
              <a:rPr lang="en-US" sz="2000" dirty="0" smtClean="0"/>
              <a:t>The </a:t>
            </a:r>
            <a:r>
              <a:rPr lang="en-US" sz="2000" dirty="0"/>
              <a:t>“</a:t>
            </a:r>
            <a:r>
              <a:rPr lang="en-US" sz="2000" dirty="0" err="1"/>
              <a:t>ImAlive</a:t>
            </a:r>
            <a:r>
              <a:rPr lang="en-US" sz="2000" dirty="0"/>
              <a:t>” tasks will periodically say hello</a:t>
            </a:r>
            <a:r>
              <a:rPr lang="en-US" sz="2000" dirty="0" smtClean="0"/>
              <a:t>.  (Blocking)</a:t>
            </a:r>
          </a:p>
          <a:p>
            <a:pPr lvl="1"/>
            <a:r>
              <a:rPr lang="en-US" sz="2000" dirty="0" smtClean="0"/>
              <a:t>The </a:t>
            </a:r>
            <a:r>
              <a:rPr lang="en-US" sz="2000" dirty="0"/>
              <a:t>high priority “Signal” tasks should respond immediately when semaphore signaled</a:t>
            </a:r>
            <a:r>
              <a:rPr lang="en-US" sz="2000" dirty="0" smtClean="0"/>
              <a:t>.  (Priority)</a:t>
            </a:r>
          </a:p>
          <a:p>
            <a:endParaRPr lang="en-US" sz="1400" dirty="0" smtClean="0"/>
          </a:p>
        </p:txBody>
      </p:sp>
      <p:sp>
        <p:nvSpPr>
          <p:cNvPr id="5" name="Footer Placeholder 4"/>
          <p:cNvSpPr>
            <a:spLocks noGrp="1"/>
          </p:cNvSpPr>
          <p:nvPr>
            <p:ph type="ftr" sz="quarter" idx="11"/>
          </p:nvPr>
        </p:nvSpPr>
        <p:spPr/>
        <p:txBody>
          <a:bodyPr/>
          <a:lstStyle/>
          <a:p>
            <a:r>
              <a:rPr lang="en-US" dirty="0"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11</a:t>
            </a:fld>
            <a:endParaRPr lang="en-US"/>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2 Assignment</a:t>
            </a:r>
            <a:endParaRPr lang="en-US" sz="1800" b="1" dirty="0">
              <a:solidFill>
                <a:srgbClr val="FF0000"/>
              </a:solidFill>
              <a:latin typeface="+mn-lt"/>
            </a:endParaRPr>
          </a:p>
        </p:txBody>
      </p:sp>
    </p:spTree>
    <p:extLst>
      <p:ext uri="{BB962C8B-B14F-4D97-AF65-F5344CB8AC3E}">
        <p14:creationId xmlns:p14="http://schemas.microsoft.com/office/powerpoint/2010/main" val="36201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B0C213BC-7A75-4272-B53B-E1D703A960B8}" type="slidenum">
              <a:rPr lang="en-US"/>
              <a:pPr/>
              <a:t>12</a:t>
            </a:fld>
            <a:endParaRPr lang="en-US"/>
          </a:p>
        </p:txBody>
      </p:sp>
      <p:sp>
        <p:nvSpPr>
          <p:cNvPr id="2663426" name="Rectangle 2"/>
          <p:cNvSpPr>
            <a:spLocks noGrp="1" noChangeArrowheads="1"/>
          </p:cNvSpPr>
          <p:nvPr>
            <p:ph type="title"/>
          </p:nvPr>
        </p:nvSpPr>
        <p:spPr/>
        <p:txBody>
          <a:bodyPr/>
          <a:lstStyle/>
          <a:p>
            <a:r>
              <a:rPr lang="en-US" dirty="0" smtClean="0"/>
              <a:t>Task Control Block (</a:t>
            </a:r>
            <a:r>
              <a:rPr lang="en-US" dirty="0" err="1" smtClean="0"/>
              <a:t>tcb</a:t>
            </a:r>
            <a:r>
              <a:rPr lang="en-US" dirty="0" smtClean="0"/>
              <a:t>)</a:t>
            </a:r>
            <a:endParaRPr lang="en-US" sz="20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
        <p:nvSpPr>
          <p:cNvPr id="3" name="Rectangle 2"/>
          <p:cNvSpPr/>
          <p:nvPr/>
        </p:nvSpPr>
        <p:spPr>
          <a:xfrm>
            <a:off x="852754" y="1488783"/>
            <a:ext cx="7900827" cy="5047536"/>
          </a:xfrm>
          <a:prstGeom prst="rect">
            <a:avLst/>
          </a:prstGeom>
        </p:spPr>
        <p:txBody>
          <a:bodyPr wrap="square">
            <a:spAutoFit/>
          </a:bodyPr>
          <a:lstStyle/>
          <a:p>
            <a:pPr>
              <a:tabLst>
                <a:tab pos="461963" algn="l"/>
                <a:tab pos="4119563" algn="l"/>
              </a:tabLst>
            </a:pPr>
            <a:r>
              <a:rPr lang="en-US" sz="1400" b="1" dirty="0">
                <a:latin typeface="Courier New" panose="02070309020205020404" pitchFamily="49" charset="0"/>
                <a:cs typeface="Courier New" panose="02070309020205020404" pitchFamily="49" charset="0"/>
              </a:rPr>
              <a:t>// task control block</a:t>
            </a:r>
          </a:p>
          <a:p>
            <a:pPr>
              <a:tabLst>
                <a:tab pos="461963" algn="l"/>
                <a:tab pos="4119563" algn="l"/>
              </a:tabLst>
            </a:pPr>
            <a:r>
              <a:rPr lang="en-US" sz="1400" b="1" dirty="0" err="1">
                <a:latin typeface="Courier New" panose="02070309020205020404" pitchFamily="49" charset="0"/>
                <a:cs typeface="Courier New" panose="02070309020205020404" pitchFamily="49" charset="0"/>
              </a:rPr>
              <a:t>typedef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control block</a:t>
            </a:r>
          </a:p>
          <a:p>
            <a:pPr>
              <a:tabLst>
                <a:tab pos="461963" algn="l"/>
                <a:tab pos="4119563" algn="l"/>
              </a:tabLst>
            </a:pPr>
            <a:r>
              <a:rPr lang="en-US" sz="1400" b="1" dirty="0">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char* name;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name</a:t>
            </a:r>
          </a:p>
          <a:p>
            <a:pPr>
              <a:tabLst>
                <a:tab pos="461963" algn="l"/>
                <a:tab pos="4119563" algn="l"/>
              </a:tabLst>
            </a:pPr>
            <a:r>
              <a:rPr lang="en-US" sz="1400" b="1" dirty="0">
                <a:latin typeface="Courier New" panose="02070309020205020404" pitchFamily="49" charset="0"/>
                <a:cs typeface="Courier New" panose="02070309020205020404" pitchFamily="49" charset="0"/>
              </a:rPr>
              <a:t>	int (*task)(</a:t>
            </a:r>
            <a:r>
              <a:rPr lang="en-US" sz="1400" b="1" dirty="0" err="1">
                <a:latin typeface="Courier New" panose="02070309020205020404" pitchFamily="49" charset="0"/>
                <a:cs typeface="Courier New" panose="02070309020205020404" pitchFamily="49" charset="0"/>
              </a:rPr>
              <a:t>int,char</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address</a:t>
            </a:r>
          </a:p>
          <a:p>
            <a:pPr>
              <a:tabLst>
                <a:tab pos="461963" algn="l"/>
                <a:tab pos="4119563" algn="l"/>
              </a:tabLst>
            </a:pPr>
            <a:r>
              <a:rPr lang="en-US" sz="1400" b="1" dirty="0">
                <a:solidFill>
                  <a:srgbClr val="FF0000"/>
                </a:solidFill>
                <a:latin typeface="Courier New" panose="02070309020205020404" pitchFamily="49" charset="0"/>
                <a:cs typeface="Courier New" panose="02070309020205020404" pitchFamily="49" charset="0"/>
              </a:rPr>
              <a:t>	int state;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task </a:t>
            </a:r>
            <a:r>
              <a:rPr lang="en-US" sz="1400" b="1" dirty="0" smtClean="0">
                <a:solidFill>
                  <a:srgbClr val="FF0000"/>
                </a:solidFill>
                <a:latin typeface="Courier New" panose="02070309020205020404" pitchFamily="49" charset="0"/>
                <a:cs typeface="Courier New" panose="02070309020205020404" pitchFamily="49" charset="0"/>
              </a:rPr>
              <a:t>state (P2)</a:t>
            </a:r>
            <a:endParaRPr lang="en-US" sz="1400" b="1" dirty="0">
              <a:solidFill>
                <a:srgbClr val="FF0000"/>
              </a:solidFill>
              <a:latin typeface="Courier New" panose="02070309020205020404" pitchFamily="49" charset="0"/>
              <a:cs typeface="Courier New" panose="02070309020205020404" pitchFamily="49" charset="0"/>
            </a:endParaRPr>
          </a:p>
          <a:p>
            <a:pPr>
              <a:tabLst>
                <a:tab pos="461963" algn="l"/>
                <a:tab pos="4119563" algn="l"/>
              </a:tabLst>
            </a:pPr>
            <a:r>
              <a:rPr lang="en-US" sz="1400" b="1" dirty="0">
                <a:solidFill>
                  <a:srgbClr val="FF0000"/>
                </a:solidFill>
                <a:latin typeface="Courier New" panose="02070309020205020404" pitchFamily="49" charset="0"/>
                <a:cs typeface="Courier New" panose="02070309020205020404" pitchFamily="49" charset="0"/>
              </a:rPr>
              <a:t>	int priority;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task priority </a:t>
            </a:r>
            <a:r>
              <a:rPr lang="en-US" sz="1400" b="1" dirty="0" smtClean="0">
                <a:solidFill>
                  <a:srgbClr val="FF0000"/>
                </a:solidFill>
                <a:latin typeface="Courier New" panose="02070309020205020404" pitchFamily="49" charset="0"/>
                <a:cs typeface="Courier New" panose="02070309020205020404" pitchFamily="49" charset="0"/>
              </a:rPr>
              <a:t>(P2</a:t>
            </a:r>
            <a:r>
              <a:rPr lang="en-US" sz="1400" b="1" dirty="0">
                <a:solidFill>
                  <a:srgbClr val="FF0000"/>
                </a:solidFill>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argc</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argument count </a:t>
            </a:r>
            <a:r>
              <a:rPr lang="en-US" sz="1400" b="1" dirty="0" smtClean="0">
                <a:latin typeface="Courier New" panose="02070309020205020404" pitchFamily="49" charset="0"/>
                <a:cs typeface="Courier New" panose="02070309020205020404" pitchFamily="49" charset="0"/>
              </a:rPr>
              <a:t>(P1</a:t>
            </a:r>
            <a:r>
              <a:rPr lang="en-US" sz="1400" b="1" dirty="0">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char** </a:t>
            </a:r>
            <a:r>
              <a:rPr lang="en-US" sz="1400" b="1" dirty="0" err="1">
                <a:latin typeface="Courier New" panose="02070309020205020404" pitchFamily="49" charset="0"/>
                <a:cs typeface="Courier New" panose="02070309020205020404" pitchFamily="49" charset="0"/>
              </a:rPr>
              <a:t>argv</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argument pointers </a:t>
            </a:r>
            <a:r>
              <a:rPr lang="en-US" sz="1400" b="1" dirty="0" smtClean="0">
                <a:latin typeface="Courier New" panose="02070309020205020404" pitchFamily="49" charset="0"/>
                <a:cs typeface="Courier New" panose="02070309020205020404" pitchFamily="49" charset="0"/>
              </a:rPr>
              <a:t>(P1</a:t>
            </a:r>
            <a:r>
              <a:rPr lang="en-US" sz="1400" b="1" dirty="0">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int signal;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 task signals </a:t>
            </a:r>
            <a:r>
              <a:rPr lang="en-US" sz="1400" b="1" dirty="0" smtClean="0">
                <a:latin typeface="Courier New" panose="02070309020205020404" pitchFamily="49" charset="0"/>
                <a:cs typeface="Courier New" panose="02070309020205020404" pitchFamily="49" charset="0"/>
              </a:rPr>
              <a:t>(P1</a:t>
            </a:r>
            <a:r>
              <a:rPr lang="en-US" sz="1400" b="1" dirty="0">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sigContHandler</a:t>
            </a:r>
            <a:r>
              <a:rPr lang="en-US" sz="1400" b="1" dirty="0">
                <a:latin typeface="Courier New" panose="02070309020205020404" pitchFamily="49" charset="0"/>
                <a:cs typeface="Courier New" panose="02070309020205020404" pitchFamily="49" charset="0"/>
              </a:rPr>
              <a:t>)(void);	// task </a:t>
            </a:r>
            <a:r>
              <a:rPr lang="en-US" sz="1400" b="1" dirty="0" err="1">
                <a:latin typeface="Courier New" panose="02070309020205020404" pitchFamily="49" charset="0"/>
                <a:cs typeface="Courier New" panose="02070309020205020404" pitchFamily="49" charset="0"/>
              </a:rPr>
              <a:t>mySIGCONT</a:t>
            </a:r>
            <a:r>
              <a:rPr lang="en-US" sz="1400" b="1" dirty="0">
                <a:latin typeface="Courier New" panose="02070309020205020404" pitchFamily="49" charset="0"/>
                <a:cs typeface="Courier New" panose="02070309020205020404" pitchFamily="49" charset="0"/>
              </a:rPr>
              <a:t> handler</a:t>
            </a:r>
          </a:p>
          <a:p>
            <a:pPr>
              <a:tabLst>
                <a:tab pos="461963" algn="l"/>
                <a:tab pos="4119563" algn="l"/>
              </a:tabLst>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sigIntHandler</a:t>
            </a:r>
            <a:r>
              <a:rPr lang="en-US" sz="1400" b="1" dirty="0">
                <a:latin typeface="Courier New" panose="02070309020205020404" pitchFamily="49" charset="0"/>
                <a:cs typeface="Courier New" panose="02070309020205020404" pitchFamily="49" charset="0"/>
              </a:rPr>
              <a:t>)(void);	// task </a:t>
            </a:r>
            <a:r>
              <a:rPr lang="en-US" sz="1400" b="1" dirty="0" err="1">
                <a:latin typeface="Courier New" panose="02070309020205020404" pitchFamily="49" charset="0"/>
                <a:cs typeface="Courier New" panose="02070309020205020404" pitchFamily="49" charset="0"/>
              </a:rPr>
              <a:t>mySIGINT</a:t>
            </a:r>
            <a:r>
              <a:rPr lang="en-US" sz="1400" b="1" dirty="0">
                <a:latin typeface="Courier New" panose="02070309020205020404" pitchFamily="49" charset="0"/>
                <a:cs typeface="Courier New" panose="02070309020205020404" pitchFamily="49" charset="0"/>
              </a:rPr>
              <a:t> handler</a:t>
            </a:r>
          </a:p>
          <a:p>
            <a:pPr>
              <a:tabLst>
                <a:tab pos="461963" algn="l"/>
                <a:tab pos="4119563" algn="l"/>
              </a:tabLst>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sigKillHandler</a:t>
            </a:r>
            <a:r>
              <a:rPr lang="en-US" sz="1400" b="1" dirty="0">
                <a:latin typeface="Courier New" panose="02070309020205020404" pitchFamily="49" charset="0"/>
                <a:cs typeface="Courier New" panose="02070309020205020404" pitchFamily="49" charset="0"/>
              </a:rPr>
              <a:t>)(void);	// task </a:t>
            </a:r>
            <a:r>
              <a:rPr lang="en-US" sz="1400" b="1" dirty="0" err="1">
                <a:latin typeface="Courier New" panose="02070309020205020404" pitchFamily="49" charset="0"/>
                <a:cs typeface="Courier New" panose="02070309020205020404" pitchFamily="49" charset="0"/>
              </a:rPr>
              <a:t>mySIGKILL</a:t>
            </a:r>
            <a:r>
              <a:rPr lang="en-US" sz="1400" b="1" dirty="0">
                <a:latin typeface="Courier New" panose="02070309020205020404" pitchFamily="49" charset="0"/>
                <a:cs typeface="Courier New" panose="02070309020205020404" pitchFamily="49" charset="0"/>
              </a:rPr>
              <a:t> handler</a:t>
            </a:r>
          </a:p>
          <a:p>
            <a:pPr>
              <a:tabLst>
                <a:tab pos="461963" algn="l"/>
                <a:tab pos="4119563" algn="l"/>
              </a:tabLst>
            </a:pPr>
            <a:r>
              <a:rPr lang="da-DK" sz="1400" b="1" dirty="0">
                <a:latin typeface="Courier New" panose="02070309020205020404" pitchFamily="49" charset="0"/>
                <a:cs typeface="Courier New" panose="02070309020205020404" pitchFamily="49" charset="0"/>
              </a:rPr>
              <a:t>//	void (*sigTermHandler)(void);	// task mySIGTERM handler</a:t>
            </a:r>
          </a:p>
          <a:p>
            <a:pPr>
              <a:tabLst>
                <a:tab pos="461963" algn="l"/>
                <a:tab pos="4119563" algn="l"/>
              </a:tabLst>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sigTstpHandler</a:t>
            </a:r>
            <a:r>
              <a:rPr lang="en-US" sz="1400" b="1" dirty="0">
                <a:latin typeface="Courier New" panose="02070309020205020404" pitchFamily="49" charset="0"/>
                <a:cs typeface="Courier New" panose="02070309020205020404" pitchFamily="49" charset="0"/>
              </a:rPr>
              <a:t>)(void);	// task </a:t>
            </a:r>
            <a:r>
              <a:rPr lang="en-US" sz="1400" b="1" dirty="0" err="1">
                <a:latin typeface="Courier New" panose="02070309020205020404" pitchFamily="49" charset="0"/>
                <a:cs typeface="Courier New" panose="02070309020205020404" pitchFamily="49" charset="0"/>
              </a:rPr>
              <a:t>mySIGTSTP</a:t>
            </a:r>
            <a:r>
              <a:rPr lang="en-US" sz="1400" b="1" dirty="0">
                <a:latin typeface="Courier New" panose="02070309020205020404" pitchFamily="49" charset="0"/>
                <a:cs typeface="Courier New" panose="02070309020205020404" pitchFamily="49" charset="0"/>
              </a:rPr>
              <a:t> handler</a:t>
            </a:r>
          </a:p>
          <a:p>
            <a:pPr>
              <a:tabLst>
                <a:tab pos="461963" algn="l"/>
                <a:tab pos="4119563" algn="l"/>
              </a:tabLst>
            </a:pPr>
            <a:r>
              <a:rPr lang="en-US" sz="1400" b="1" dirty="0">
                <a:latin typeface="Courier New" panose="02070309020205020404" pitchFamily="49" charset="0"/>
                <a:cs typeface="Courier New" panose="02070309020205020404" pitchFamily="49" charset="0"/>
              </a:rPr>
              <a:t>	TID parent;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parent</a:t>
            </a:r>
          </a:p>
          <a:p>
            <a:pPr>
              <a:tabLst>
                <a:tab pos="461963" algn="l"/>
                <a:tab pos="4119563" algn="l"/>
              </a:tabLst>
            </a:pPr>
            <a:r>
              <a:rPr lang="en-US" sz="1400" b="1" dirty="0">
                <a:latin typeface="Courier New" panose="02070309020205020404" pitchFamily="49" charset="0"/>
                <a:cs typeface="Courier New" panose="02070309020205020404" pitchFamily="49" charset="0"/>
              </a:rPr>
              <a:t>	int RPT;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root page table </a:t>
            </a:r>
            <a:r>
              <a:rPr lang="en-US" sz="1400" b="1" dirty="0" smtClean="0">
                <a:latin typeface="Courier New" panose="02070309020205020404" pitchFamily="49" charset="0"/>
                <a:cs typeface="Courier New" panose="02070309020205020404" pitchFamily="49" charset="0"/>
              </a:rPr>
              <a:t>(P4)</a:t>
            </a:r>
            <a:endParaRPr lang="en-US" sz="1400" b="1" dirty="0">
              <a:latin typeface="Courier New" panose="02070309020205020404" pitchFamily="49" charset="0"/>
              <a:cs typeface="Courier New" panose="02070309020205020404" pitchFamily="49" charset="0"/>
            </a:endParaRPr>
          </a:p>
          <a:p>
            <a:pPr>
              <a:tabLst>
                <a:tab pos="461963" algn="l"/>
                <a:tab pos="4119563" algn="l"/>
              </a:tabLst>
            </a:pPr>
            <a:r>
              <a:rPr lang="en-US" sz="1400" b="1" dirty="0">
                <a:latin typeface="Courier New" panose="02070309020205020404" pitchFamily="49" charset="0"/>
                <a:cs typeface="Courier New" panose="02070309020205020404" pitchFamily="49" charset="0"/>
              </a:rPr>
              <a:t>	int </a:t>
            </a:r>
            <a:r>
              <a:rPr lang="en-US" sz="1400" b="1" dirty="0" err="1">
                <a:latin typeface="Courier New" panose="02070309020205020404" pitchFamily="49" charset="0"/>
                <a:cs typeface="Courier New" panose="02070309020205020404" pitchFamily="49" charset="0"/>
              </a:rPr>
              <a:t>cdir</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directory </a:t>
            </a:r>
            <a:r>
              <a:rPr lang="en-US" sz="1400" b="1" dirty="0" smtClean="0">
                <a:latin typeface="Courier New" panose="02070309020205020404" pitchFamily="49" charset="0"/>
                <a:cs typeface="Courier New" panose="02070309020205020404" pitchFamily="49" charset="0"/>
              </a:rPr>
              <a:t>(P6</a:t>
            </a:r>
            <a:r>
              <a:rPr lang="en-US" sz="1400" b="1" dirty="0">
                <a:latin typeface="Courier New" panose="02070309020205020404" pitchFamily="49" charset="0"/>
                <a:cs typeface="Courier New" panose="02070309020205020404" pitchFamily="49" charset="0"/>
              </a:rPr>
              <a:t>)</a:t>
            </a:r>
          </a:p>
          <a:p>
            <a:pPr>
              <a:tabLst>
                <a:tab pos="461963" algn="l"/>
                <a:tab pos="4119563" algn="l"/>
              </a:tabLst>
            </a:pP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Semaphore *event;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blocked task </a:t>
            </a:r>
            <a:r>
              <a:rPr lang="en-US" sz="1400" b="1" dirty="0" smtClean="0">
                <a:solidFill>
                  <a:srgbClr val="FF0000"/>
                </a:solidFill>
                <a:latin typeface="Courier New" panose="02070309020205020404" pitchFamily="49" charset="0"/>
                <a:cs typeface="Courier New" panose="02070309020205020404" pitchFamily="49" charset="0"/>
              </a:rPr>
              <a:t>semaphore (P2)</a:t>
            </a:r>
            <a:endParaRPr lang="en-US" sz="1400" b="1" dirty="0">
              <a:solidFill>
                <a:srgbClr val="FF0000"/>
              </a:solidFill>
              <a:latin typeface="Courier New" panose="02070309020205020404" pitchFamily="49" charset="0"/>
              <a:cs typeface="Courier New" panose="02070309020205020404" pitchFamily="49" charset="0"/>
            </a:endParaRPr>
          </a:p>
          <a:p>
            <a:pPr>
              <a:tabLst>
                <a:tab pos="461963" algn="l"/>
                <a:tab pos="4119563" algn="l"/>
              </a:tabLst>
            </a:pPr>
            <a:r>
              <a:rPr lang="en-US" sz="1400" b="1" dirty="0">
                <a:latin typeface="Courier New" panose="02070309020205020404" pitchFamily="49" charset="0"/>
                <a:cs typeface="Courier New" panose="02070309020205020404" pitchFamily="49" charset="0"/>
              </a:rPr>
              <a:t>	void* stack</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 task </a:t>
            </a:r>
            <a:r>
              <a:rPr lang="en-US" sz="1400" b="1" dirty="0" smtClean="0">
                <a:latin typeface="Courier New" panose="02070309020205020404" pitchFamily="49" charset="0"/>
                <a:cs typeface="Courier New" panose="02070309020205020404" pitchFamily="49" charset="0"/>
              </a:rPr>
              <a:t>stack (P1)</a:t>
            </a:r>
            <a:endParaRPr lang="en-US" sz="1400" b="1" dirty="0">
              <a:latin typeface="Courier New" panose="02070309020205020404" pitchFamily="49" charset="0"/>
              <a:cs typeface="Courier New" panose="02070309020205020404" pitchFamily="49" charset="0"/>
            </a:endParaRPr>
          </a:p>
          <a:p>
            <a:pPr>
              <a:tabLst>
                <a:tab pos="461963" algn="l"/>
                <a:tab pos="4119563" algn="l"/>
              </a:tabLst>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jmp_buf</a:t>
            </a:r>
            <a:r>
              <a:rPr lang="en-US" sz="1400" b="1" dirty="0">
                <a:latin typeface="Courier New" panose="02070309020205020404" pitchFamily="49" charset="0"/>
                <a:cs typeface="Courier New" panose="02070309020205020404" pitchFamily="49" charset="0"/>
              </a:rPr>
              <a:t> context;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task context </a:t>
            </a:r>
            <a:r>
              <a:rPr lang="en-US" sz="1400" b="1" dirty="0" smtClean="0">
                <a:latin typeface="Courier New" panose="02070309020205020404" pitchFamily="49" charset="0"/>
                <a:cs typeface="Courier New" panose="02070309020205020404" pitchFamily="49" charset="0"/>
              </a:rPr>
              <a:t>pointer (P1)</a:t>
            </a:r>
            <a:endParaRPr lang="en-US" sz="1400" b="1" dirty="0">
              <a:latin typeface="Courier New" panose="02070309020205020404" pitchFamily="49" charset="0"/>
              <a:cs typeface="Courier New" panose="02070309020205020404" pitchFamily="49" charset="0"/>
            </a:endParaRPr>
          </a:p>
          <a:p>
            <a:pPr>
              <a:tabLst>
                <a:tab pos="461963" algn="l"/>
                <a:tab pos="4119563" algn="l"/>
              </a:tabLst>
            </a:pPr>
            <a:r>
              <a:rPr lang="en-US" sz="1400" b="1" dirty="0">
                <a:latin typeface="Courier New" panose="02070309020205020404" pitchFamily="49" charset="0"/>
                <a:cs typeface="Courier New" panose="02070309020205020404" pitchFamily="49" charset="0"/>
              </a:rPr>
              <a:t>} TCB;</a:t>
            </a:r>
          </a:p>
        </p:txBody>
      </p:sp>
      <p:grpSp>
        <p:nvGrpSpPr>
          <p:cNvPr id="9" name="Group 8"/>
          <p:cNvGrpSpPr/>
          <p:nvPr/>
        </p:nvGrpSpPr>
        <p:grpSpPr>
          <a:xfrm>
            <a:off x="832224" y="1309295"/>
            <a:ext cx="7816477" cy="1780792"/>
            <a:chOff x="765549" y="-24205"/>
            <a:chExt cx="7816477" cy="1780792"/>
          </a:xfrm>
        </p:grpSpPr>
        <p:sp>
          <p:nvSpPr>
            <p:cNvPr id="10" name="Rounded Rectangle 9"/>
            <p:cNvSpPr/>
            <p:nvPr/>
          </p:nvSpPr>
          <p:spPr bwMode="auto">
            <a:xfrm>
              <a:off x="765549" y="1200150"/>
              <a:ext cx="7568825" cy="556437"/>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en-US" smtClean="0">
                <a:solidFill>
                  <a:srgbClr val="000000"/>
                </a:solidFill>
              </a:endParaRPr>
            </a:p>
          </p:txBody>
        </p:sp>
        <p:sp>
          <p:nvSpPr>
            <p:cNvPr id="11" name="Rounded Rectangular Callout 10"/>
            <p:cNvSpPr/>
            <p:nvPr/>
          </p:nvSpPr>
          <p:spPr>
            <a:xfrm>
              <a:off x="2647950" y="-24205"/>
              <a:ext cx="5934076" cy="580642"/>
            </a:xfrm>
            <a:prstGeom prst="wedgeRoundRectCallout">
              <a:avLst>
                <a:gd name="adj1" fmla="val -52079"/>
                <a:gd name="adj2" fmla="val 196560"/>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rgbClr val="000000"/>
                  </a:solidFill>
                  <a:latin typeface="Comic Sans MS" pitchFamily="66" charset="0"/>
                </a:rPr>
                <a:t>State = { NEW, READY, RUNNING, BLOCKED, EXIT</a:t>
              </a:r>
            </a:p>
            <a:p>
              <a:pPr algn="ctr"/>
              <a:r>
                <a:rPr lang="en-US" sz="1600" b="1" dirty="0" smtClean="0">
                  <a:solidFill>
                    <a:srgbClr val="000000"/>
                  </a:solidFill>
                  <a:latin typeface="Comic Sans MS" pitchFamily="66" charset="0"/>
                </a:rPr>
                <a:t>Priority = { LOW, MED, HIGH, VERY_HIGH, HIGHEST }</a:t>
              </a:r>
              <a:endParaRPr lang="en-US" sz="1600" b="1" dirty="0">
                <a:solidFill>
                  <a:srgbClr val="000000"/>
                </a:solidFill>
                <a:latin typeface="Comic Sans MS" pitchFamily="66" charset="0"/>
              </a:endParaRPr>
            </a:p>
          </p:txBody>
        </p:sp>
      </p:grpSp>
      <p:grpSp>
        <p:nvGrpSpPr>
          <p:cNvPr id="12" name="Group 11"/>
          <p:cNvGrpSpPr/>
          <p:nvPr/>
        </p:nvGrpSpPr>
        <p:grpSpPr>
          <a:xfrm>
            <a:off x="832223" y="4305300"/>
            <a:ext cx="7816476" cy="1566087"/>
            <a:chOff x="765549" y="190500"/>
            <a:chExt cx="7816476" cy="1566087"/>
          </a:xfrm>
        </p:grpSpPr>
        <p:sp>
          <p:nvSpPr>
            <p:cNvPr id="13" name="Rounded Rectangle 12"/>
            <p:cNvSpPr/>
            <p:nvPr/>
          </p:nvSpPr>
          <p:spPr bwMode="auto">
            <a:xfrm>
              <a:off x="765549" y="1371600"/>
              <a:ext cx="7568825" cy="384987"/>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 name="Rounded Rectangular Callout 13"/>
            <p:cNvSpPr/>
            <p:nvPr/>
          </p:nvSpPr>
          <p:spPr>
            <a:xfrm>
              <a:off x="5019676" y="190500"/>
              <a:ext cx="3562349" cy="365936"/>
            </a:xfrm>
            <a:prstGeom prst="wedgeRoundRectCallout">
              <a:avLst>
                <a:gd name="adj1" fmla="val -98869"/>
                <a:gd name="adj2" fmla="val 301028"/>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smtClean="0">
                  <a:solidFill>
                    <a:srgbClr val="000000"/>
                  </a:solidFill>
                  <a:latin typeface="Comic Sans MS" pitchFamily="66" charset="0"/>
                </a:rPr>
                <a:t>Pending semaphore when blocked.</a:t>
              </a:r>
              <a:endParaRPr lang="en-US" sz="1600" b="1" dirty="0">
                <a:solidFill>
                  <a:srgbClr val="000000"/>
                </a:solidFill>
                <a:latin typeface="Comic Sans MS" pitchFamily="66" charset="0"/>
              </a:endParaRPr>
            </a:p>
          </p:txBody>
        </p:sp>
      </p:grpSp>
    </p:spTree>
    <p:extLst>
      <p:ext uri="{BB962C8B-B14F-4D97-AF65-F5344CB8AC3E}">
        <p14:creationId xmlns:p14="http://schemas.microsoft.com/office/powerpoint/2010/main" val="12464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5: Verification</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3"/>
            <a:ext cx="8060239" cy="2539668"/>
          </a:xfrm>
        </p:spPr>
        <p:txBody>
          <a:bodyPr/>
          <a:lstStyle/>
          <a:p>
            <a:r>
              <a:rPr lang="en-US" sz="2400" dirty="0" smtClean="0"/>
              <a:t>The </a:t>
            </a:r>
            <a:r>
              <a:rPr lang="en-US" sz="2400" dirty="0"/>
              <a:t>project2 </a:t>
            </a:r>
            <a:r>
              <a:rPr lang="en-US" sz="2400" dirty="0" smtClean="0"/>
              <a:t>command </a:t>
            </a:r>
            <a:r>
              <a:rPr lang="en-US" sz="2400" dirty="0"/>
              <a:t>schedule timer tasks 1 through </a:t>
            </a:r>
            <a:r>
              <a:rPr lang="en-US" sz="2400" dirty="0" smtClean="0"/>
              <a:t>9, 2 signal tasks and 2 “</a:t>
            </a:r>
            <a:r>
              <a:rPr lang="en-US" sz="2400" dirty="0" err="1" smtClean="0"/>
              <a:t>ImAlive</a:t>
            </a:r>
            <a:r>
              <a:rPr lang="en-US" sz="2400" dirty="0" smtClean="0"/>
              <a:t>” tasks.  The tics10sec task about the current time every 10 seconds in a round robin order.  </a:t>
            </a:r>
            <a:r>
              <a:rPr lang="en-US" sz="2400" dirty="0"/>
              <a:t>The “</a:t>
            </a:r>
            <a:r>
              <a:rPr lang="en-US" sz="2400" dirty="0" err="1"/>
              <a:t>ImAlive</a:t>
            </a:r>
            <a:r>
              <a:rPr lang="en-US" sz="2400" dirty="0"/>
              <a:t>” tasks </a:t>
            </a:r>
            <a:r>
              <a:rPr lang="en-US" sz="2400" dirty="0" smtClean="0"/>
              <a:t>will periodically say hello. The </a:t>
            </a:r>
            <a:r>
              <a:rPr lang="en-US" sz="2400" dirty="0"/>
              <a:t>high priority “Signal” </a:t>
            </a:r>
            <a:r>
              <a:rPr lang="en-US" sz="2400" dirty="0" smtClean="0"/>
              <a:t>tasks should </a:t>
            </a:r>
            <a:r>
              <a:rPr lang="en-US" sz="2400" dirty="0"/>
              <a:t>respond immediately when semaphore signaled.</a:t>
            </a:r>
          </a:p>
          <a:p>
            <a:endParaRPr lang="en-US" sz="2400" dirty="0"/>
          </a:p>
          <a:p>
            <a:endParaRPr lang="en-US" sz="1400" dirty="0" smtClean="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13</a:t>
            </a:fld>
            <a:endParaRPr lang="en-US"/>
          </a:p>
        </p:txBody>
      </p:sp>
      <p:graphicFrame>
        <p:nvGraphicFramePr>
          <p:cNvPr id="7" name="Group 56"/>
          <p:cNvGraphicFramePr>
            <a:graphicFrameLocks/>
          </p:cNvGraphicFramePr>
          <p:nvPr>
            <p:extLst>
              <p:ext uri="{D42A27DB-BD31-4B8C-83A1-F6EECF244321}">
                <p14:modId xmlns:p14="http://schemas.microsoft.com/office/powerpoint/2010/main" val="4010259968"/>
              </p:ext>
            </p:extLst>
          </p:nvPr>
        </p:nvGraphicFramePr>
        <p:xfrm>
          <a:off x="522288" y="4076700"/>
          <a:ext cx="8299450" cy="2346960"/>
        </p:xfrm>
        <a:graphic>
          <a:graphicData uri="http://schemas.openxmlformats.org/drawingml/2006/table">
            <a:tbl>
              <a:tblPr/>
              <a:tblGrid>
                <a:gridCol w="627062"/>
                <a:gridCol w="3132138"/>
                <a:gridCol w="966787"/>
                <a:gridCol w="1200150"/>
                <a:gridCol w="2373313"/>
              </a:tblGrid>
              <a:tr h="233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Task Name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Priority</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Time slice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Blocking Semaphore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CLI w/pseudo-input interrupts</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5</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inBufferReady</a:t>
                      </a:r>
                      <a:endParaRPr kumimoji="0" lang="en-US" sz="16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1-9</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TenSeconds</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tics10sec</a:t>
                      </a:r>
                      <a:endParaRPr kumimoji="0" lang="en-US" sz="16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sTask1</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sTask10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sTask2</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sTask11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12</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ImAlive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None</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13</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ImAlive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None</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116510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6: Bonus Credit</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smtClean="0"/>
              <a:t>Implement a </a:t>
            </a:r>
            <a:r>
              <a:rPr lang="en-US" sz="2400" dirty="0"/>
              <a:t>buffered pseudo-interrupt driven </a:t>
            </a:r>
            <a:r>
              <a:rPr lang="en-US" sz="2400" dirty="0" smtClean="0"/>
              <a:t>character </a:t>
            </a:r>
            <a:r>
              <a:rPr lang="en-US" sz="2400" dirty="0"/>
              <a:t>output and demonstrate that it works by </a:t>
            </a:r>
            <a:r>
              <a:rPr lang="en-US" sz="2400" dirty="0" smtClean="0"/>
              <a:t>implementing </a:t>
            </a:r>
            <a:r>
              <a:rPr lang="en-US" sz="2400" dirty="0"/>
              <a:t>a </a:t>
            </a:r>
            <a:r>
              <a:rPr lang="en-US" sz="2400" dirty="0" err="1"/>
              <a:t>my_printf</a:t>
            </a:r>
            <a:r>
              <a:rPr lang="en-US" sz="2400" dirty="0"/>
              <a:t> function</a:t>
            </a:r>
            <a:r>
              <a:rPr lang="en-US" sz="2400" dirty="0" smtClean="0"/>
              <a:t>.</a:t>
            </a:r>
          </a:p>
          <a:p>
            <a:endParaRPr lang="en-US" sz="2400" dirty="0"/>
          </a:p>
          <a:p>
            <a:endParaRPr lang="en-US" sz="2400" dirty="0" smtClean="0"/>
          </a:p>
          <a:p>
            <a:endParaRPr lang="en-US" sz="2400" dirty="0" smtClean="0"/>
          </a:p>
          <a:p>
            <a:endParaRPr lang="en-US" sz="2400" dirty="0"/>
          </a:p>
          <a:p>
            <a:r>
              <a:rPr lang="en-US" sz="2400" dirty="0" smtClean="0"/>
              <a:t>Implement </a:t>
            </a:r>
            <a:r>
              <a:rPr lang="en-US" sz="2400" dirty="0"/>
              <a:t>time slices that adjust task </a:t>
            </a:r>
            <a:r>
              <a:rPr lang="en-US" sz="2400" dirty="0" smtClean="0"/>
              <a:t>execution times </a:t>
            </a:r>
            <a:r>
              <a:rPr lang="en-US" sz="2400" dirty="0"/>
              <a:t>when scheduled</a:t>
            </a:r>
            <a:r>
              <a:rPr lang="en-US" sz="2400" dirty="0" smtClean="0"/>
              <a:t>.</a:t>
            </a:r>
          </a:p>
          <a:p>
            <a:endParaRPr lang="en-US" sz="2400" dirty="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14</a:t>
            </a:fld>
            <a:endParaRPr lang="en-US"/>
          </a:p>
        </p:txBody>
      </p:sp>
      <p:sp>
        <p:nvSpPr>
          <p:cNvPr id="7" name="TextBox 6"/>
          <p:cNvSpPr txBox="1"/>
          <p:nvPr/>
        </p:nvSpPr>
        <p:spPr>
          <a:xfrm>
            <a:off x="1814295" y="5324475"/>
            <a:ext cx="6186506" cy="1384995"/>
          </a:xfrm>
          <a:prstGeom prst="rect">
            <a:avLst/>
          </a:prstGeom>
          <a:noFill/>
        </p:spPr>
        <p:txBody>
          <a:bodyPr wrap="square" rtlCol="0">
            <a:spAutoFit/>
          </a:bodyPr>
          <a:lstStyle/>
          <a:p>
            <a:pPr>
              <a:tabLst>
                <a:tab pos="1257300" algn="l"/>
                <a:tab pos="3486150" algn="l"/>
              </a:tabLst>
            </a:pPr>
            <a:r>
              <a:rPr lang="en-US" sz="1200" b="1" dirty="0" smtClean="0">
                <a:latin typeface="Courier New" panose="02070309020205020404" pitchFamily="49" charset="0"/>
                <a:cs typeface="Courier New" panose="02070309020205020404" pitchFamily="49" charset="0"/>
              </a:rPr>
              <a:t>createTask</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myShell</a:t>
            </a:r>
            <a:r>
              <a:rPr lang="en-US" sz="1200" b="1" dirty="0">
                <a:latin typeface="Courier New" panose="02070309020205020404" pitchFamily="49" charset="0"/>
                <a:cs typeface="Courier New" panose="02070309020205020404" pitchFamily="49" charset="0"/>
              </a:rPr>
              <a:t>",	// task name</a:t>
            </a:r>
          </a:p>
          <a:p>
            <a:pPr>
              <a:tabLst>
                <a:tab pos="1257300" algn="l"/>
                <a:tab pos="3486150"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P1_shellTask</a:t>
            </a:r>
            <a:r>
              <a:rPr lang="en-US" sz="1200" b="1" dirty="0">
                <a:latin typeface="Courier New" panose="02070309020205020404" pitchFamily="49" charset="0"/>
                <a:cs typeface="Courier New" panose="02070309020205020404" pitchFamily="49" charset="0"/>
              </a:rPr>
              <a:t>,	// task</a:t>
            </a:r>
          </a:p>
          <a:p>
            <a:pPr>
              <a:tabLst>
                <a:tab pos="1257300" algn="l"/>
                <a:tab pos="3486150" algn="l"/>
              </a:tabLst>
            </a:pPr>
            <a:r>
              <a:rPr lang="en-US" sz="1200" b="1" dirty="0">
                <a:latin typeface="Courier New" panose="02070309020205020404" pitchFamily="49" charset="0"/>
                <a:cs typeface="Courier New" panose="02070309020205020404" pitchFamily="49" charset="0"/>
              </a:rPr>
              <a:t>	</a:t>
            </a:r>
            <a:r>
              <a:rPr lang="en-US" sz="1200" b="1" dirty="0" smtClean="0">
                <a:solidFill>
                  <a:srgbClr val="FF0000"/>
                </a:solidFill>
                <a:latin typeface="Courier New" panose="02070309020205020404" pitchFamily="49" charset="0"/>
                <a:cs typeface="Courier New" panose="02070309020205020404" pitchFamily="49" charset="0"/>
              </a:rPr>
              <a:t>5,</a:t>
            </a:r>
            <a:r>
              <a:rPr lang="en-US" sz="1200" b="1" dirty="0">
                <a:solidFill>
                  <a:srgbClr val="FF0000"/>
                </a:solidFill>
                <a:latin typeface="Courier New" panose="02070309020205020404" pitchFamily="49" charset="0"/>
                <a:cs typeface="Courier New" panose="02070309020205020404" pitchFamily="49" charset="0"/>
              </a:rPr>
              <a:t>	// task priority</a:t>
            </a:r>
          </a:p>
          <a:p>
            <a:pPr>
              <a:tabLst>
                <a:tab pos="1257300" algn="l"/>
                <a:tab pos="3486150" algn="l"/>
              </a:tabLst>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task </a:t>
            </a:r>
            <a:r>
              <a:rPr lang="en-US" sz="1200" b="1" dirty="0" err="1">
                <a:latin typeface="Courier New" panose="02070309020205020404" pitchFamily="49" charset="0"/>
                <a:cs typeface="Courier New" panose="02070309020205020404" pitchFamily="49" charset="0"/>
              </a:rPr>
              <a:t>arg</a:t>
            </a:r>
            <a:r>
              <a:rPr lang="en-US" sz="1200" b="1" dirty="0">
                <a:latin typeface="Courier New" panose="02070309020205020404" pitchFamily="49" charset="0"/>
                <a:cs typeface="Courier New" panose="02070309020205020404" pitchFamily="49" charset="0"/>
              </a:rPr>
              <a:t> count</a:t>
            </a:r>
          </a:p>
          <a:p>
            <a:pPr>
              <a:tabLst>
                <a:tab pos="1257300" algn="l"/>
                <a:tab pos="3486150" algn="l"/>
              </a:tabLst>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argv</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task argument pointers</a:t>
            </a:r>
          </a:p>
          <a:p>
            <a:pPr>
              <a:tabLst>
                <a:tab pos="1257300" algn="l"/>
                <a:tab pos="3486150" algn="l"/>
              </a:tabLst>
            </a:pP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p:txBody>
      </p:sp>
      <p:sp>
        <p:nvSpPr>
          <p:cNvPr id="9" name="Text Box 5"/>
          <p:cNvSpPr txBox="1">
            <a:spLocks noChangeArrowheads="1"/>
          </p:cNvSpPr>
          <p:nvPr/>
        </p:nvSpPr>
        <p:spPr bwMode="auto">
          <a:xfrm>
            <a:off x="1891665" y="2663825"/>
            <a:ext cx="637032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Courier New" pitchFamily="49" charset="0"/>
              </a:rPr>
              <a:t>#include &lt;</a:t>
            </a:r>
            <a:r>
              <a:rPr lang="en-US" sz="1200" b="1" dirty="0" err="1">
                <a:latin typeface="Courier New" pitchFamily="49" charset="0"/>
              </a:rPr>
              <a:t>stdarg.h</a:t>
            </a:r>
            <a:r>
              <a:rPr lang="en-US" sz="1200" b="1" dirty="0">
                <a:latin typeface="Courier New" pitchFamily="49" charset="0"/>
              </a:rPr>
              <a:t>&gt;</a:t>
            </a:r>
          </a:p>
          <a:p>
            <a:pPr eaLnBrk="0" hangingPunct="0"/>
            <a:r>
              <a:rPr lang="en-US" sz="1200" b="1" dirty="0">
                <a:latin typeface="Courier New" pitchFamily="49" charset="0"/>
              </a:rPr>
              <a:t>void </a:t>
            </a:r>
            <a:r>
              <a:rPr lang="en-US" sz="1200" b="1" dirty="0" err="1">
                <a:latin typeface="Courier New" pitchFamily="49" charset="0"/>
              </a:rPr>
              <a:t>my_printf</a:t>
            </a:r>
            <a:r>
              <a:rPr lang="en-US" sz="1200" b="1" dirty="0">
                <a:latin typeface="Courier New" pitchFamily="49" charset="0"/>
              </a:rPr>
              <a:t>(char* </a:t>
            </a:r>
            <a:r>
              <a:rPr lang="en-US" sz="1200" b="1" dirty="0" err="1">
                <a:latin typeface="Courier New" pitchFamily="49" charset="0"/>
              </a:rPr>
              <a:t>fmt</a:t>
            </a:r>
            <a:r>
              <a:rPr lang="en-US" sz="1200" b="1" dirty="0">
                <a:latin typeface="Courier New" pitchFamily="49" charset="0"/>
              </a:rPr>
              <a:t>, ...)</a:t>
            </a:r>
          </a:p>
          <a:p>
            <a:pPr eaLnBrk="0" hangingPunct="0"/>
            <a:r>
              <a:rPr lang="en-US" sz="1200" b="1" dirty="0" smtClean="0">
                <a:latin typeface="Courier New" pitchFamily="49" charset="0"/>
              </a:rPr>
              <a:t>{</a:t>
            </a:r>
            <a:r>
              <a:rPr lang="en-US" sz="1200" b="1" dirty="0">
                <a:latin typeface="Courier New" pitchFamily="49" charset="0"/>
              </a:rPr>
              <a:t>	</a:t>
            </a:r>
            <a:r>
              <a:rPr lang="en-US" sz="1200" b="1" dirty="0" err="1">
                <a:latin typeface="Courier New" pitchFamily="49" charset="0"/>
              </a:rPr>
              <a:t>va_list</a:t>
            </a:r>
            <a:r>
              <a:rPr lang="en-US" sz="1200" b="1" dirty="0">
                <a:latin typeface="Courier New" pitchFamily="49" charset="0"/>
              </a:rPr>
              <a:t> </a:t>
            </a:r>
            <a:r>
              <a:rPr lang="en-US" sz="1200" b="1" dirty="0" err="1">
                <a:latin typeface="Courier New" pitchFamily="49" charset="0"/>
              </a:rPr>
              <a:t>arg_ptr</a:t>
            </a:r>
            <a:r>
              <a:rPr lang="en-US" sz="1200" b="1" dirty="0">
                <a:latin typeface="Courier New" pitchFamily="49" charset="0"/>
              </a:rPr>
              <a:t>;</a:t>
            </a:r>
          </a:p>
          <a:p>
            <a:pPr eaLnBrk="0" hangingPunct="0"/>
            <a:r>
              <a:rPr lang="en-US" sz="1200" b="1" dirty="0">
                <a:latin typeface="Courier New" pitchFamily="49" charset="0"/>
              </a:rPr>
              <a:t>	char </a:t>
            </a:r>
            <a:r>
              <a:rPr lang="en-US" sz="1200" b="1" dirty="0" err="1">
                <a:latin typeface="Courier New" pitchFamily="49" charset="0"/>
              </a:rPr>
              <a:t>pBuffer</a:t>
            </a:r>
            <a:r>
              <a:rPr lang="en-US" sz="1200" b="1" dirty="0">
                <a:latin typeface="Courier New" pitchFamily="49" charset="0"/>
              </a:rPr>
              <a:t>[128];</a:t>
            </a:r>
          </a:p>
          <a:p>
            <a:pPr eaLnBrk="0" hangingPunct="0"/>
            <a:r>
              <a:rPr lang="en-US" sz="1200" b="1" dirty="0">
                <a:latin typeface="Courier New" pitchFamily="49" charset="0"/>
              </a:rPr>
              <a:t>	char* s = </a:t>
            </a:r>
            <a:r>
              <a:rPr lang="en-US" sz="1200" b="1" dirty="0" err="1">
                <a:latin typeface="Courier New" pitchFamily="49" charset="0"/>
              </a:rPr>
              <a:t>pBuffer</a:t>
            </a:r>
            <a:r>
              <a:rPr lang="en-US" sz="1200" b="1" dirty="0">
                <a:latin typeface="Courier New" pitchFamily="49" charset="0"/>
              </a:rPr>
              <a:t>;</a:t>
            </a:r>
          </a:p>
          <a:p>
            <a:pPr eaLnBrk="0" hangingPunct="0"/>
            <a:r>
              <a:rPr lang="en-US" sz="1200" b="1" dirty="0">
                <a:latin typeface="Courier New" pitchFamily="49" charset="0"/>
              </a:rPr>
              <a:t>	</a:t>
            </a:r>
            <a:r>
              <a:rPr lang="en-US" sz="1200" b="1" dirty="0" err="1">
                <a:latin typeface="Courier New" pitchFamily="49" charset="0"/>
              </a:rPr>
              <a:t>va_start</a:t>
            </a:r>
            <a:r>
              <a:rPr lang="en-US" sz="1200" b="1" dirty="0">
                <a:latin typeface="Courier New" pitchFamily="49" charset="0"/>
              </a:rPr>
              <a:t>(</a:t>
            </a:r>
            <a:r>
              <a:rPr lang="en-US" sz="1200" b="1" dirty="0" err="1">
                <a:latin typeface="Courier New" pitchFamily="49" charset="0"/>
              </a:rPr>
              <a:t>arg_ptr</a:t>
            </a:r>
            <a:r>
              <a:rPr lang="en-US" sz="1200" b="1" dirty="0">
                <a:latin typeface="Courier New" pitchFamily="49" charset="0"/>
              </a:rPr>
              <a:t>, </a:t>
            </a:r>
            <a:r>
              <a:rPr lang="en-US" sz="1200" b="1" dirty="0" err="1">
                <a:latin typeface="Courier New" pitchFamily="49" charset="0"/>
              </a:rPr>
              <a:t>fmt</a:t>
            </a:r>
            <a:r>
              <a:rPr lang="en-US" sz="1200" b="1" dirty="0">
                <a:latin typeface="Courier New" pitchFamily="49" charset="0"/>
              </a:rPr>
              <a:t>);</a:t>
            </a:r>
          </a:p>
          <a:p>
            <a:pPr eaLnBrk="0" hangingPunct="0"/>
            <a:r>
              <a:rPr lang="en-US" sz="1200" b="1" dirty="0">
                <a:latin typeface="Courier New" pitchFamily="49" charset="0"/>
              </a:rPr>
              <a:t>	</a:t>
            </a:r>
            <a:r>
              <a:rPr lang="en-US" sz="1200" b="1" dirty="0" err="1">
                <a:latin typeface="Courier New" pitchFamily="49" charset="0"/>
              </a:rPr>
              <a:t>vsprintf</a:t>
            </a:r>
            <a:r>
              <a:rPr lang="en-US" sz="1200" b="1" dirty="0">
                <a:latin typeface="Courier New" pitchFamily="49" charset="0"/>
              </a:rPr>
              <a:t>(</a:t>
            </a:r>
            <a:r>
              <a:rPr lang="en-US" sz="1200" b="1" dirty="0" err="1">
                <a:latin typeface="Courier New" pitchFamily="49" charset="0"/>
              </a:rPr>
              <a:t>pBuffer</a:t>
            </a:r>
            <a:r>
              <a:rPr lang="en-US" sz="1200" b="1" dirty="0">
                <a:latin typeface="Courier New" pitchFamily="49" charset="0"/>
              </a:rPr>
              <a:t>, </a:t>
            </a:r>
            <a:r>
              <a:rPr lang="en-US" sz="1200" b="1" dirty="0" err="1">
                <a:latin typeface="Courier New" pitchFamily="49" charset="0"/>
              </a:rPr>
              <a:t>fmt</a:t>
            </a:r>
            <a:r>
              <a:rPr lang="en-US" sz="1200" b="1" dirty="0">
                <a:latin typeface="Courier New" pitchFamily="49" charset="0"/>
              </a:rPr>
              <a:t>, </a:t>
            </a:r>
            <a:r>
              <a:rPr lang="en-US" sz="1200" b="1" dirty="0" err="1">
                <a:latin typeface="Courier New" pitchFamily="49" charset="0"/>
              </a:rPr>
              <a:t>arg_ptr</a:t>
            </a:r>
            <a:r>
              <a:rPr lang="en-US" sz="1200" b="1" dirty="0">
                <a:latin typeface="Courier New" pitchFamily="49" charset="0"/>
              </a:rPr>
              <a:t>);</a:t>
            </a:r>
          </a:p>
          <a:p>
            <a:pPr eaLnBrk="0" hangingPunct="0"/>
            <a:r>
              <a:rPr lang="en-US" sz="1200" b="1" dirty="0">
                <a:latin typeface="Courier New" pitchFamily="49" charset="0"/>
              </a:rPr>
              <a:t>	</a:t>
            </a:r>
            <a:r>
              <a:rPr lang="en-US" sz="1200" b="1" dirty="0">
                <a:solidFill>
                  <a:srgbClr val="FF0033"/>
                </a:solidFill>
                <a:latin typeface="Courier New" pitchFamily="49" charset="0"/>
              </a:rPr>
              <a:t>while </a:t>
            </a:r>
            <a:r>
              <a:rPr lang="en-US" sz="1200" b="1" dirty="0" smtClean="0">
                <a:solidFill>
                  <a:srgbClr val="FF0033"/>
                </a:solidFill>
                <a:latin typeface="Courier New" pitchFamily="49" charset="0"/>
              </a:rPr>
              <a:t>(*s</a:t>
            </a:r>
            <a:r>
              <a:rPr lang="en-US" sz="1200" b="1" dirty="0">
                <a:solidFill>
                  <a:srgbClr val="FF0033"/>
                </a:solidFill>
                <a:latin typeface="Courier New" pitchFamily="49" charset="0"/>
              </a:rPr>
              <a:t>) </a:t>
            </a:r>
            <a:r>
              <a:rPr lang="en-US" sz="1200" b="1" dirty="0" err="1" smtClean="0">
                <a:solidFill>
                  <a:srgbClr val="FF0033"/>
                </a:solidFill>
                <a:latin typeface="Courier New" pitchFamily="49" charset="0"/>
              </a:rPr>
              <a:t>putIObuffer</a:t>
            </a:r>
            <a:r>
              <a:rPr lang="en-US" sz="1200" b="1" dirty="0" smtClean="0">
                <a:solidFill>
                  <a:srgbClr val="FF0033"/>
                </a:solidFill>
                <a:latin typeface="Courier New" pitchFamily="49" charset="0"/>
              </a:rPr>
              <a:t>(*</a:t>
            </a:r>
            <a:r>
              <a:rPr lang="en-US" sz="1200" b="1" dirty="0">
                <a:solidFill>
                  <a:srgbClr val="FF0033"/>
                </a:solidFill>
                <a:latin typeface="Courier New" pitchFamily="49" charset="0"/>
              </a:rPr>
              <a:t>s++);</a:t>
            </a:r>
          </a:p>
          <a:p>
            <a:pPr eaLnBrk="0" hangingPunct="0"/>
            <a:r>
              <a:rPr lang="en-US" sz="1200" b="1" dirty="0">
                <a:latin typeface="Courier New" pitchFamily="49" charset="0"/>
              </a:rPr>
              <a:t>	</a:t>
            </a:r>
            <a:r>
              <a:rPr lang="en-US" sz="1200" b="1" dirty="0" err="1">
                <a:latin typeface="Courier New" pitchFamily="49" charset="0"/>
              </a:rPr>
              <a:t>va_end</a:t>
            </a:r>
            <a:r>
              <a:rPr lang="en-US" sz="1200" b="1" dirty="0">
                <a:latin typeface="Courier New" pitchFamily="49" charset="0"/>
              </a:rPr>
              <a:t>(</a:t>
            </a:r>
            <a:r>
              <a:rPr lang="en-US" sz="1200" b="1" dirty="0" err="1">
                <a:latin typeface="Courier New" pitchFamily="49" charset="0"/>
              </a:rPr>
              <a:t>arg_ptr</a:t>
            </a:r>
            <a:r>
              <a:rPr lang="en-US" sz="1200" b="1" dirty="0">
                <a:latin typeface="Courier New" pitchFamily="49" charset="0"/>
              </a:rPr>
              <a:t>);</a:t>
            </a:r>
          </a:p>
          <a:p>
            <a:pPr eaLnBrk="0" hangingPunct="0"/>
            <a:r>
              <a:rPr lang="en-US" sz="1200" b="1" dirty="0">
                <a:latin typeface="Courier New" pitchFamily="49" charset="0"/>
              </a:rPr>
              <a:t>} // end </a:t>
            </a:r>
            <a:r>
              <a:rPr lang="en-US" sz="1200" b="1" dirty="0" err="1">
                <a:latin typeface="Courier New" pitchFamily="49" charset="0"/>
              </a:rPr>
              <a:t>my_printf</a:t>
            </a:r>
            <a:endParaRPr lang="en-US" sz="1200" b="1" dirty="0">
              <a:latin typeface="Courier New" pitchFamily="49" charset="0"/>
            </a:endParaRPr>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1509836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2 - Tasking</a:t>
            </a:r>
            <a:endParaRPr lang="en-US"/>
          </a:p>
        </p:txBody>
      </p:sp>
      <p:sp>
        <p:nvSpPr>
          <p:cNvPr id="6" name="Slide Number Placeholder 5"/>
          <p:cNvSpPr>
            <a:spLocks noGrp="1"/>
          </p:cNvSpPr>
          <p:nvPr>
            <p:ph type="sldNum" sz="quarter" idx="12"/>
          </p:nvPr>
        </p:nvSpPr>
        <p:spPr/>
        <p:txBody>
          <a:bodyPr/>
          <a:lstStyle/>
          <a:p>
            <a:fld id="{BFD5810A-EAB3-41F1-AD07-765E69C5EFBF}" type="slidenum">
              <a:rPr lang="en-US"/>
              <a:pPr/>
              <a:t>15</a:t>
            </a:fld>
            <a:endParaRPr lang="en-US"/>
          </a:p>
        </p:txBody>
      </p:sp>
      <p:sp>
        <p:nvSpPr>
          <p:cNvPr id="2664450" name="Rectangle 2"/>
          <p:cNvSpPr>
            <a:spLocks noGrp="1" noChangeArrowheads="1"/>
          </p:cNvSpPr>
          <p:nvPr>
            <p:ph type="title"/>
          </p:nvPr>
        </p:nvSpPr>
        <p:spPr/>
        <p:txBody>
          <a:bodyPr/>
          <a:lstStyle/>
          <a:p>
            <a:r>
              <a:rPr lang="en-US"/>
              <a:t>setjmp / longjmp</a:t>
            </a:r>
          </a:p>
        </p:txBody>
      </p:sp>
      <p:sp>
        <p:nvSpPr>
          <p:cNvPr id="2664451" name="Rectangle 3"/>
          <p:cNvSpPr>
            <a:spLocks noGrp="1" noChangeArrowheads="1"/>
          </p:cNvSpPr>
          <p:nvPr>
            <p:ph type="body" idx="1"/>
          </p:nvPr>
        </p:nvSpPr>
        <p:spPr/>
        <p:txBody>
          <a:bodyPr/>
          <a:lstStyle/>
          <a:p>
            <a:pPr>
              <a:lnSpc>
                <a:spcPct val="90000"/>
              </a:lnSpc>
            </a:pPr>
            <a:r>
              <a:rPr lang="en-US" sz="2800"/>
              <a:t>#include &lt;setjmp.h&gt;</a:t>
            </a:r>
          </a:p>
          <a:p>
            <a:pPr>
              <a:lnSpc>
                <a:spcPct val="90000"/>
              </a:lnSpc>
            </a:pPr>
            <a:r>
              <a:rPr lang="en-US" sz="2800"/>
              <a:t>jmp_buf struct</a:t>
            </a:r>
          </a:p>
          <a:p>
            <a:pPr lvl="1">
              <a:lnSpc>
                <a:spcPct val="90000"/>
              </a:lnSpc>
            </a:pPr>
            <a:r>
              <a:rPr lang="en-US" sz="2400"/>
              <a:t>stack pointer (sp), frame pointer (fp), and program counter (pc). </a:t>
            </a:r>
          </a:p>
          <a:p>
            <a:pPr>
              <a:lnSpc>
                <a:spcPct val="90000"/>
              </a:lnSpc>
            </a:pPr>
            <a:r>
              <a:rPr lang="en-US" sz="2800"/>
              <a:t>setjmp(jmp_buf env);</a:t>
            </a:r>
          </a:p>
          <a:p>
            <a:pPr lvl="1">
              <a:lnSpc>
                <a:spcPct val="90000"/>
              </a:lnSpc>
            </a:pPr>
            <a:r>
              <a:rPr lang="en-US" sz="2400"/>
              <a:t>saves the program state (sp, fp, pc) in </a:t>
            </a:r>
            <a:r>
              <a:rPr lang="en-US" sz="2400" b="1" i="1"/>
              <a:t>env</a:t>
            </a:r>
            <a:r>
              <a:rPr lang="en-US" sz="2400"/>
              <a:t> so that longjmp() can restore them later.</a:t>
            </a:r>
          </a:p>
          <a:p>
            <a:pPr lvl="1">
              <a:lnSpc>
                <a:spcPct val="90000"/>
              </a:lnSpc>
            </a:pPr>
            <a:r>
              <a:rPr lang="en-US" sz="2400"/>
              <a:t>returns 0 value.</a:t>
            </a:r>
          </a:p>
          <a:p>
            <a:pPr>
              <a:lnSpc>
                <a:spcPct val="90000"/>
              </a:lnSpc>
            </a:pPr>
            <a:r>
              <a:rPr lang="en-US" sz="2800"/>
              <a:t>longjmp(jmp_buf env, int val);</a:t>
            </a:r>
          </a:p>
          <a:p>
            <a:pPr lvl="1">
              <a:lnSpc>
                <a:spcPct val="90000"/>
              </a:lnSpc>
            </a:pPr>
            <a:r>
              <a:rPr lang="en-US" sz="2400"/>
              <a:t>resets the registers to the values saved in </a:t>
            </a:r>
            <a:r>
              <a:rPr lang="en-US" sz="2400" b="1" i="1"/>
              <a:t>env</a:t>
            </a:r>
            <a:r>
              <a:rPr lang="en-US" sz="2400"/>
              <a:t>.</a:t>
            </a:r>
          </a:p>
          <a:p>
            <a:pPr lvl="1">
              <a:lnSpc>
                <a:spcPct val="90000"/>
              </a:lnSpc>
            </a:pPr>
            <a:r>
              <a:rPr lang="en-US" sz="2400"/>
              <a:t>longjmp() returns as if you have just called the setjmp() call that saved env with non-zero value.</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mn-lt"/>
              </a:rPr>
              <a:t>setjmp</a:t>
            </a:r>
            <a:r>
              <a:rPr lang="en-US" sz="1800" b="1" dirty="0" smtClean="0">
                <a:latin typeface="+mn-lt"/>
              </a:rPr>
              <a:t>/</a:t>
            </a:r>
            <a:r>
              <a:rPr lang="en-US" sz="1800" b="1" dirty="0" err="1" smtClean="0">
                <a:latin typeface="+mn-lt"/>
              </a:rPr>
              <a:t>longjmp</a:t>
            </a:r>
            <a:endParaRPr lang="en-US" sz="1800" b="1"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2"/>
          <p:cNvSpPr>
            <a:spLocks noGrp="1"/>
          </p:cNvSpPr>
          <p:nvPr>
            <p:ph type="dt" sz="half" idx="10"/>
          </p:nvPr>
        </p:nvSpPr>
        <p:spPr/>
        <p:txBody>
          <a:bodyPr/>
          <a:lstStyle/>
          <a:p>
            <a:r>
              <a:rPr lang="en-US" smtClean="0"/>
              <a:t>BYU CS 345</a:t>
            </a:r>
            <a:endParaRPr lang="en-US"/>
          </a:p>
        </p:txBody>
      </p:sp>
      <p:sp>
        <p:nvSpPr>
          <p:cNvPr id="12" name="Footer Placeholder 3"/>
          <p:cNvSpPr>
            <a:spLocks noGrp="1"/>
          </p:cNvSpPr>
          <p:nvPr>
            <p:ph type="ftr" sz="quarter" idx="11"/>
          </p:nvPr>
        </p:nvSpPr>
        <p:spPr/>
        <p:txBody>
          <a:bodyPr/>
          <a:lstStyle/>
          <a:p>
            <a:r>
              <a:rPr lang="en-US" smtClean="0"/>
              <a:t>Project 2 - Tasking</a:t>
            </a:r>
            <a:endParaRPr lang="en-US"/>
          </a:p>
        </p:txBody>
      </p:sp>
      <p:sp>
        <p:nvSpPr>
          <p:cNvPr id="13" name="Slide Number Placeholder 4"/>
          <p:cNvSpPr>
            <a:spLocks noGrp="1"/>
          </p:cNvSpPr>
          <p:nvPr>
            <p:ph type="sldNum" sz="quarter" idx="12"/>
          </p:nvPr>
        </p:nvSpPr>
        <p:spPr/>
        <p:txBody>
          <a:bodyPr/>
          <a:lstStyle/>
          <a:p>
            <a:fld id="{84EC4D3B-9AA3-4159-ACB2-BB660155839A}" type="slidenum">
              <a:rPr lang="en-US"/>
              <a:pPr/>
              <a:t>16</a:t>
            </a:fld>
            <a:endParaRPr lang="en-US"/>
          </a:p>
        </p:txBody>
      </p:sp>
      <p:sp>
        <p:nvSpPr>
          <p:cNvPr id="2665474" name="Rectangle 2"/>
          <p:cNvSpPr>
            <a:spLocks noGrp="1" noChangeArrowheads="1"/>
          </p:cNvSpPr>
          <p:nvPr>
            <p:ph type="title"/>
          </p:nvPr>
        </p:nvSpPr>
        <p:spPr/>
        <p:txBody>
          <a:bodyPr/>
          <a:lstStyle/>
          <a:p>
            <a:r>
              <a:rPr lang="en-US"/>
              <a:t>Multi-tasking in C</a:t>
            </a:r>
          </a:p>
        </p:txBody>
      </p:sp>
      <p:pic>
        <p:nvPicPr>
          <p:cNvPr id="2665475" name="Picture 3" descr="Pro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1108075"/>
            <a:ext cx="6567487" cy="5197475"/>
          </a:xfrm>
          <a:prstGeom prst="rect">
            <a:avLst/>
          </a:prstGeom>
          <a:noFill/>
          <a:extLst>
            <a:ext uri="{909E8E84-426E-40DD-AFC4-6F175D3DCCD1}">
              <a14:hiddenFill xmlns:a14="http://schemas.microsoft.com/office/drawing/2010/main">
                <a:solidFill>
                  <a:srgbClr val="FFFFFF"/>
                </a:solidFill>
              </a14:hiddenFill>
            </a:ext>
          </a:extLst>
        </p:spPr>
      </p:pic>
      <p:sp>
        <p:nvSpPr>
          <p:cNvPr id="2665476" name="Line 4"/>
          <p:cNvSpPr>
            <a:spLocks noChangeShapeType="1"/>
          </p:cNvSpPr>
          <p:nvPr/>
        </p:nvSpPr>
        <p:spPr bwMode="auto">
          <a:xfrm>
            <a:off x="2720975" y="2039938"/>
            <a:ext cx="1527175" cy="279400"/>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77" name="Line 5"/>
          <p:cNvSpPr>
            <a:spLocks noChangeShapeType="1"/>
          </p:cNvSpPr>
          <p:nvPr/>
        </p:nvSpPr>
        <p:spPr bwMode="auto">
          <a:xfrm flipH="1">
            <a:off x="5738813" y="2516188"/>
            <a:ext cx="1562100" cy="492125"/>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78" name="Line 6"/>
          <p:cNvSpPr>
            <a:spLocks noChangeShapeType="1"/>
          </p:cNvSpPr>
          <p:nvPr/>
        </p:nvSpPr>
        <p:spPr bwMode="auto">
          <a:xfrm flipH="1">
            <a:off x="1600200" y="3717925"/>
            <a:ext cx="3333750" cy="1038225"/>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79" name="Line 7"/>
          <p:cNvSpPr>
            <a:spLocks noChangeShapeType="1"/>
          </p:cNvSpPr>
          <p:nvPr/>
        </p:nvSpPr>
        <p:spPr bwMode="auto">
          <a:xfrm flipV="1">
            <a:off x="4227513" y="3927475"/>
            <a:ext cx="625475" cy="1771650"/>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80" name="Line 8"/>
          <p:cNvSpPr>
            <a:spLocks noChangeShapeType="1"/>
          </p:cNvSpPr>
          <p:nvPr/>
        </p:nvSpPr>
        <p:spPr bwMode="auto">
          <a:xfrm flipH="1">
            <a:off x="1738313" y="3754438"/>
            <a:ext cx="3198812" cy="2176462"/>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81" name="Line 9"/>
          <p:cNvSpPr>
            <a:spLocks noChangeShapeType="1"/>
          </p:cNvSpPr>
          <p:nvPr/>
        </p:nvSpPr>
        <p:spPr bwMode="auto">
          <a:xfrm flipH="1" flipV="1">
            <a:off x="4422775" y="2605088"/>
            <a:ext cx="800100" cy="1870075"/>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5482" name="Line 10"/>
          <p:cNvSpPr>
            <a:spLocks noChangeShapeType="1"/>
          </p:cNvSpPr>
          <p:nvPr/>
        </p:nvSpPr>
        <p:spPr bwMode="auto">
          <a:xfrm flipH="1">
            <a:off x="1731963" y="2809875"/>
            <a:ext cx="4044950" cy="3025775"/>
          </a:xfrm>
          <a:prstGeom prst="line">
            <a:avLst/>
          </a:prstGeom>
          <a:noFill/>
          <a:ln w="38100">
            <a:solidFill>
              <a:srgbClr val="FF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err="1" smtClean="0">
                <a:latin typeface="+mn-lt"/>
              </a:rPr>
              <a:t>setjmp</a:t>
            </a:r>
            <a:r>
              <a:rPr lang="en-US" sz="1800" b="1" dirty="0" smtClean="0">
                <a:latin typeface="+mn-lt"/>
              </a:rPr>
              <a:t>/</a:t>
            </a:r>
            <a:r>
              <a:rPr lang="en-US" sz="1800" b="1" dirty="0" err="1" smtClean="0">
                <a:latin typeface="+mn-lt"/>
              </a:rPr>
              <a:t>longjmp</a:t>
            </a:r>
            <a:endParaRPr lang="en-US" sz="18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5476"/>
                                        </p:tgtEl>
                                        <p:attrNameLst>
                                          <p:attrName>style.visibility</p:attrName>
                                        </p:attrNameLst>
                                      </p:cBhvr>
                                      <p:to>
                                        <p:strVal val="visible"/>
                                      </p:to>
                                    </p:set>
                                    <p:animEffect transition="in" filter="dissolve">
                                      <p:cBhvr>
                                        <p:cTn id="7" dur="500"/>
                                        <p:tgtEl>
                                          <p:spTgt spid="2665476"/>
                                        </p:tgtEl>
                                      </p:cBhvr>
                                    </p:animEffect>
                                  </p:childTnLst>
                                  <p:subTnLst>
                                    <p:set>
                                      <p:cBhvr override="childStyle">
                                        <p:cTn dur="1" fill="hold" display="0" masterRel="nextClick" afterEffect="1"/>
                                        <p:tgtEl>
                                          <p:spTgt spid="266547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5477"/>
                                        </p:tgtEl>
                                        <p:attrNameLst>
                                          <p:attrName>style.visibility</p:attrName>
                                        </p:attrNameLst>
                                      </p:cBhvr>
                                      <p:to>
                                        <p:strVal val="visible"/>
                                      </p:to>
                                    </p:set>
                                    <p:animEffect transition="in" filter="dissolve">
                                      <p:cBhvr>
                                        <p:cTn id="12" dur="500"/>
                                        <p:tgtEl>
                                          <p:spTgt spid="2665477"/>
                                        </p:tgtEl>
                                      </p:cBhvr>
                                    </p:animEffect>
                                  </p:childTnLst>
                                  <p:subTnLst>
                                    <p:set>
                                      <p:cBhvr override="childStyle">
                                        <p:cTn dur="1" fill="hold" display="0" masterRel="nextClick" afterEffect="1"/>
                                        <p:tgtEl>
                                          <p:spTgt spid="26654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5478"/>
                                        </p:tgtEl>
                                        <p:attrNameLst>
                                          <p:attrName>style.visibility</p:attrName>
                                        </p:attrNameLst>
                                      </p:cBhvr>
                                      <p:to>
                                        <p:strVal val="visible"/>
                                      </p:to>
                                    </p:set>
                                    <p:animEffect transition="in" filter="dissolve">
                                      <p:cBhvr>
                                        <p:cTn id="17" dur="500"/>
                                        <p:tgtEl>
                                          <p:spTgt spid="2665478"/>
                                        </p:tgtEl>
                                      </p:cBhvr>
                                    </p:animEffect>
                                  </p:childTnLst>
                                  <p:subTnLst>
                                    <p:set>
                                      <p:cBhvr override="childStyle">
                                        <p:cTn dur="1" fill="hold" display="0" masterRel="nextClick" afterEffect="1"/>
                                        <p:tgtEl>
                                          <p:spTgt spid="266547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5479"/>
                                        </p:tgtEl>
                                        <p:attrNameLst>
                                          <p:attrName>style.visibility</p:attrName>
                                        </p:attrNameLst>
                                      </p:cBhvr>
                                      <p:to>
                                        <p:strVal val="visible"/>
                                      </p:to>
                                    </p:set>
                                    <p:animEffect transition="in" filter="dissolve">
                                      <p:cBhvr>
                                        <p:cTn id="22" dur="500"/>
                                        <p:tgtEl>
                                          <p:spTgt spid="2665479"/>
                                        </p:tgtEl>
                                      </p:cBhvr>
                                    </p:animEffect>
                                  </p:childTnLst>
                                  <p:subTnLst>
                                    <p:set>
                                      <p:cBhvr override="childStyle">
                                        <p:cTn dur="1" fill="hold" display="0" masterRel="nextClick" afterEffect="1"/>
                                        <p:tgtEl>
                                          <p:spTgt spid="266547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5480"/>
                                        </p:tgtEl>
                                        <p:attrNameLst>
                                          <p:attrName>style.visibility</p:attrName>
                                        </p:attrNameLst>
                                      </p:cBhvr>
                                      <p:to>
                                        <p:strVal val="visible"/>
                                      </p:to>
                                    </p:set>
                                    <p:animEffect transition="in" filter="dissolve">
                                      <p:cBhvr>
                                        <p:cTn id="27" dur="500"/>
                                        <p:tgtEl>
                                          <p:spTgt spid="2665480"/>
                                        </p:tgtEl>
                                      </p:cBhvr>
                                    </p:animEffect>
                                  </p:childTnLst>
                                  <p:subTnLst>
                                    <p:set>
                                      <p:cBhvr override="childStyle">
                                        <p:cTn dur="1" fill="hold" display="0" masterRel="nextClick" afterEffect="1"/>
                                        <p:tgtEl>
                                          <p:spTgt spid="266548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5481"/>
                                        </p:tgtEl>
                                        <p:attrNameLst>
                                          <p:attrName>style.visibility</p:attrName>
                                        </p:attrNameLst>
                                      </p:cBhvr>
                                      <p:to>
                                        <p:strVal val="visible"/>
                                      </p:to>
                                    </p:set>
                                    <p:animEffect transition="in" filter="dissolve">
                                      <p:cBhvr>
                                        <p:cTn id="32" dur="500"/>
                                        <p:tgtEl>
                                          <p:spTgt spid="2665481"/>
                                        </p:tgtEl>
                                      </p:cBhvr>
                                    </p:animEffect>
                                  </p:childTnLst>
                                  <p:subTnLst>
                                    <p:set>
                                      <p:cBhvr override="childStyle">
                                        <p:cTn dur="1" fill="hold" display="0" masterRel="nextClick" afterEffect="1"/>
                                        <p:tgtEl>
                                          <p:spTgt spid="266548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65482"/>
                                        </p:tgtEl>
                                        <p:attrNameLst>
                                          <p:attrName>style.visibility</p:attrName>
                                        </p:attrNameLst>
                                      </p:cBhvr>
                                      <p:to>
                                        <p:strVal val="visible"/>
                                      </p:to>
                                    </p:set>
                                    <p:animEffect transition="in" filter="dissolve">
                                      <p:cBhvr>
                                        <p:cTn id="37" dur="500"/>
                                        <p:tgtEl>
                                          <p:spTgt spid="2665482"/>
                                        </p:tgtEl>
                                      </p:cBhvr>
                                    </p:animEffect>
                                  </p:childTnLst>
                                  <p:subTnLst>
                                    <p:set>
                                      <p:cBhvr override="childStyle">
                                        <p:cTn dur="1" fill="hold" display="0" masterRel="nextClick" afterEffect="1"/>
                                        <p:tgtEl>
                                          <p:spTgt spid="26654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76" grpId="0" animBg="1"/>
      <p:bldP spid="2665477" grpId="0" animBg="1"/>
      <p:bldP spid="2665478" grpId="0" animBg="1"/>
      <p:bldP spid="2665479" grpId="0" animBg="1"/>
      <p:bldP spid="2665480" grpId="0" animBg="1"/>
      <p:bldP spid="2665481" grpId="0" animBg="1"/>
      <p:bldP spid="26654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BYU CS 345</a:t>
            </a:r>
            <a:endParaRPr lang="en-US"/>
          </a:p>
        </p:txBody>
      </p:sp>
      <p:sp>
        <p:nvSpPr>
          <p:cNvPr id="5" name="Footer Placeholder 3"/>
          <p:cNvSpPr>
            <a:spLocks noGrp="1"/>
          </p:cNvSpPr>
          <p:nvPr>
            <p:ph type="ftr" sz="quarter" idx="11"/>
          </p:nvPr>
        </p:nvSpPr>
        <p:spPr/>
        <p:txBody>
          <a:bodyPr/>
          <a:lstStyle/>
          <a:p>
            <a:r>
              <a:rPr lang="en-US" smtClean="0"/>
              <a:t>Project 2 - Tasking</a:t>
            </a:r>
            <a:endParaRPr lang="en-US"/>
          </a:p>
        </p:txBody>
      </p:sp>
      <p:sp>
        <p:nvSpPr>
          <p:cNvPr id="6" name="Slide Number Placeholder 4"/>
          <p:cNvSpPr>
            <a:spLocks noGrp="1"/>
          </p:cNvSpPr>
          <p:nvPr>
            <p:ph type="sldNum" sz="quarter" idx="12"/>
          </p:nvPr>
        </p:nvSpPr>
        <p:spPr/>
        <p:txBody>
          <a:bodyPr/>
          <a:lstStyle/>
          <a:p>
            <a:fld id="{57F69FAA-01BE-44EB-BE8D-B858425B94BD}" type="slidenum">
              <a:rPr lang="en-US"/>
              <a:pPr/>
              <a:t>17</a:t>
            </a:fld>
            <a:endParaRPr lang="en-US"/>
          </a:p>
        </p:txBody>
      </p:sp>
      <p:sp>
        <p:nvSpPr>
          <p:cNvPr id="2666498" name="Rectangle 2"/>
          <p:cNvSpPr>
            <a:spLocks noGrp="1" noChangeArrowheads="1"/>
          </p:cNvSpPr>
          <p:nvPr>
            <p:ph type="title"/>
          </p:nvPr>
        </p:nvSpPr>
        <p:spPr/>
        <p:txBody>
          <a:bodyPr/>
          <a:lstStyle/>
          <a:p>
            <a:r>
              <a:rPr lang="en-US"/>
              <a:t>Creating a Task</a:t>
            </a:r>
          </a:p>
        </p:txBody>
      </p:sp>
      <p:sp>
        <p:nvSpPr>
          <p:cNvPr id="2666499" name="Rectangle 3"/>
          <p:cNvSpPr>
            <a:spLocks noChangeArrowheads="1"/>
          </p:cNvSpPr>
          <p:nvPr/>
        </p:nvSpPr>
        <p:spPr bwMode="auto">
          <a:xfrm>
            <a:off x="444500" y="1443038"/>
            <a:ext cx="84994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458788" algn="l"/>
                <a:tab pos="919163" algn="l"/>
                <a:tab pos="1601788" algn="l"/>
                <a:tab pos="4572000" algn="l"/>
              </a:tabLst>
            </a:pPr>
            <a:r>
              <a:rPr lang="en-US" sz="1800" b="1" dirty="0" err="1">
                <a:latin typeface="Arial Narrow" pitchFamily="34" charset="0"/>
              </a:rPr>
              <a:t>int</a:t>
            </a:r>
            <a:r>
              <a:rPr lang="en-US" sz="1800" b="1" dirty="0">
                <a:latin typeface="Arial Narrow" pitchFamily="34" charset="0"/>
              </a:rPr>
              <a:t> createTask(	char* name,	// task name</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int</a:t>
            </a:r>
            <a:r>
              <a:rPr lang="en-US" sz="1800" b="1" dirty="0">
                <a:latin typeface="Arial Narrow" pitchFamily="34" charset="0"/>
              </a:rPr>
              <a:t> (*task)(</a:t>
            </a:r>
            <a:r>
              <a:rPr lang="en-US" sz="1800" b="1" dirty="0" err="1">
                <a:latin typeface="Arial Narrow" pitchFamily="34" charset="0"/>
              </a:rPr>
              <a:t>int</a:t>
            </a:r>
            <a:r>
              <a:rPr lang="en-US" sz="1800" b="1" dirty="0">
                <a:latin typeface="Arial Narrow" pitchFamily="34" charset="0"/>
              </a:rPr>
              <a:t>, char**),	// task address</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int</a:t>
            </a:r>
            <a:r>
              <a:rPr lang="en-US" sz="1800" b="1" dirty="0">
                <a:latin typeface="Arial Narrow" pitchFamily="34" charset="0"/>
              </a:rPr>
              <a:t> priority,	// task priority</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int</a:t>
            </a:r>
            <a:r>
              <a:rPr lang="en-US" sz="1800" b="1" dirty="0">
                <a:latin typeface="Arial Narrow" pitchFamily="34" charset="0"/>
              </a:rPr>
              <a:t> </a:t>
            </a:r>
            <a:r>
              <a:rPr lang="en-US" sz="1800" b="1" dirty="0" err="1">
                <a:latin typeface="Arial Narrow" pitchFamily="34" charset="0"/>
              </a:rPr>
              <a:t>argc</a:t>
            </a:r>
            <a:r>
              <a:rPr lang="en-US" sz="1800" b="1" dirty="0">
                <a:latin typeface="Arial Narrow" pitchFamily="34" charset="0"/>
              </a:rPr>
              <a:t>,	// task argument count</a:t>
            </a:r>
          </a:p>
          <a:p>
            <a:pPr eaLnBrk="0" hangingPunct="0">
              <a:lnSpc>
                <a:spcPct val="90000"/>
              </a:lnSpc>
              <a:tabLst>
                <a:tab pos="458788" algn="l"/>
                <a:tab pos="919163" algn="l"/>
                <a:tab pos="1601788" algn="l"/>
                <a:tab pos="4572000" algn="l"/>
              </a:tabLst>
            </a:pPr>
            <a:r>
              <a:rPr lang="en-US" sz="1800" b="1" dirty="0">
                <a:latin typeface="Arial Narrow" pitchFamily="34" charset="0"/>
              </a:rPr>
              <a:t>			char* </a:t>
            </a:r>
            <a:r>
              <a:rPr lang="en-US" sz="1800" b="1" dirty="0" err="1">
                <a:latin typeface="Arial Narrow" pitchFamily="34" charset="0"/>
              </a:rPr>
              <a:t>argv</a:t>
            </a:r>
            <a:r>
              <a:rPr lang="en-US" sz="1800" b="1" dirty="0">
                <a:latin typeface="Arial Narrow" pitchFamily="34" charset="0"/>
              </a:rPr>
              <a:t>[ ])	// task argument pointers</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int</a:t>
            </a:r>
            <a:r>
              <a:rPr lang="en-US" sz="1800" b="1" dirty="0">
                <a:latin typeface="Arial Narrow" pitchFamily="34" charset="0"/>
              </a:rPr>
              <a:t> </a:t>
            </a:r>
            <a:r>
              <a:rPr lang="en-US" sz="1800" b="1" dirty="0" err="1">
                <a:latin typeface="Arial Narrow" pitchFamily="34" charset="0"/>
              </a:rPr>
              <a:t>tid</a:t>
            </a:r>
            <a:r>
              <a:rPr lang="en-US" sz="1800" b="1" dirty="0">
                <a:latin typeface="Arial Narrow" pitchFamily="34" charset="0"/>
              </a:rPr>
              <a:t>, j;</a:t>
            </a:r>
          </a:p>
          <a:p>
            <a:pPr eaLnBrk="0" hangingPunct="0">
              <a:lnSpc>
                <a:spcPct val="90000"/>
              </a:lnSpc>
              <a:tabLst>
                <a:tab pos="458788" algn="l"/>
                <a:tab pos="919163" algn="l"/>
                <a:tab pos="1601788" algn="l"/>
                <a:tab pos="4572000" algn="l"/>
              </a:tabLst>
            </a:pPr>
            <a:r>
              <a:rPr lang="en-US" sz="1800" b="1" dirty="0">
                <a:latin typeface="Arial Narrow" pitchFamily="34" charset="0"/>
              </a:rPr>
              <a:t>	for(</a:t>
            </a:r>
            <a:r>
              <a:rPr lang="en-US" sz="1800" b="1" dirty="0" err="1">
                <a:latin typeface="Arial Narrow" pitchFamily="34" charset="0"/>
              </a:rPr>
              <a:t>tid</a:t>
            </a:r>
            <a:r>
              <a:rPr lang="en-US" sz="1800" b="1" dirty="0">
                <a:latin typeface="Arial Narrow" pitchFamily="34" charset="0"/>
              </a:rPr>
              <a:t>=0; </a:t>
            </a:r>
            <a:r>
              <a:rPr lang="en-US" sz="1800" b="1" dirty="0" err="1">
                <a:latin typeface="Arial Narrow" pitchFamily="34" charset="0"/>
              </a:rPr>
              <a:t>tid</a:t>
            </a:r>
            <a:r>
              <a:rPr lang="en-US" sz="1800" b="1" dirty="0">
                <a:latin typeface="Arial Narrow" pitchFamily="34" charset="0"/>
              </a:rPr>
              <a:t>&lt;MAX_TASKS; </a:t>
            </a:r>
            <a:r>
              <a:rPr lang="en-US" sz="1800" b="1" dirty="0" err="1">
                <a:latin typeface="Arial Narrow" pitchFamily="34" charset="0"/>
              </a:rPr>
              <a:t>tid</a:t>
            </a:r>
            <a:r>
              <a:rPr lang="en-US" sz="1800" b="1" dirty="0">
                <a:latin typeface="Arial Narrow" pitchFamily="34" charset="0"/>
              </a:rPr>
              <a:t>++)</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if(</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].name[0] == 0) break;	// find an open </a:t>
            </a:r>
            <a:r>
              <a:rPr lang="en-US" sz="1800" b="1" dirty="0" err="1">
                <a:latin typeface="Arial Narrow" pitchFamily="34" charset="0"/>
              </a:rPr>
              <a:t>tcb</a:t>
            </a:r>
            <a:r>
              <a:rPr lang="en-US" sz="1800" b="1" dirty="0">
                <a:latin typeface="Arial Narrow" pitchFamily="34" charset="0"/>
              </a:rPr>
              <a:t> entry slot</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if(</a:t>
            </a:r>
            <a:r>
              <a:rPr lang="en-US" sz="1800" b="1" dirty="0" err="1">
                <a:latin typeface="Arial Narrow" pitchFamily="34" charset="0"/>
              </a:rPr>
              <a:t>tid</a:t>
            </a:r>
            <a:r>
              <a:rPr lang="en-US" sz="1800" b="1" dirty="0">
                <a:latin typeface="Arial Narrow" pitchFamily="34" charset="0"/>
              </a:rPr>
              <a:t> == MAX_TASKS) return -1;	// too many tasks</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strncpy</a:t>
            </a:r>
            <a:r>
              <a:rPr lang="en-US" sz="1800" b="1" dirty="0">
                <a:latin typeface="Arial Narrow" pitchFamily="34" charset="0"/>
              </a:rPr>
              <a:t>(</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].name, name, MAX_NAME_SIZE-1);	// task name</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].task = task;	// task address</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].state = S_NEW;	// NEW task state</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].priority = priority;	// task priority</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].parent = </a:t>
            </a:r>
            <a:r>
              <a:rPr lang="en-US" sz="1800" b="1" dirty="0" err="1">
                <a:latin typeface="Arial Narrow" pitchFamily="34" charset="0"/>
              </a:rPr>
              <a:t>curTask</a:t>
            </a:r>
            <a:r>
              <a:rPr lang="en-US" sz="1800" b="1" dirty="0">
                <a:latin typeface="Arial Narrow" pitchFamily="34" charset="0"/>
              </a:rPr>
              <a:t>;	// </a:t>
            </a:r>
            <a:r>
              <a:rPr lang="en-US" sz="1800" b="1" dirty="0" smtClean="0">
                <a:latin typeface="Arial Narrow" pitchFamily="34" charset="0"/>
              </a:rPr>
              <a:t>parent</a:t>
            </a:r>
          </a:p>
          <a:p>
            <a:pPr eaLnBrk="0" hangingPunct="0">
              <a:lnSpc>
                <a:spcPct val="90000"/>
              </a:lnSpc>
              <a:tabLst>
                <a:tab pos="458788" algn="l"/>
                <a:tab pos="919163" algn="l"/>
                <a:tab pos="1601788" algn="l"/>
                <a:tab pos="4572000" algn="l"/>
              </a:tabLst>
            </a:pPr>
            <a:endParaRPr lang="en-US" sz="800" b="1" dirty="0">
              <a:latin typeface="Arial Narrow" pitchFamily="34" charset="0"/>
            </a:endParaRP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a:t>
            </a:r>
            <a:r>
              <a:rPr lang="en-US" sz="1800" b="1" dirty="0" err="1">
                <a:latin typeface="Arial Narrow" pitchFamily="34" charset="0"/>
              </a:rPr>
              <a:t>argc</a:t>
            </a:r>
            <a:r>
              <a:rPr lang="en-US" sz="1800" b="1" dirty="0">
                <a:latin typeface="Arial Narrow" pitchFamily="34" charset="0"/>
              </a:rPr>
              <a:t> = </a:t>
            </a:r>
            <a:r>
              <a:rPr lang="en-US" sz="1800" b="1" dirty="0" err="1">
                <a:latin typeface="Arial Narrow" pitchFamily="34" charset="0"/>
              </a:rPr>
              <a:t>argc</a:t>
            </a:r>
            <a:r>
              <a:rPr lang="en-US" sz="1800" b="1" dirty="0">
                <a:latin typeface="Arial Narrow" pitchFamily="34" charset="0"/>
              </a:rPr>
              <a:t>;	// argument </a:t>
            </a:r>
            <a:r>
              <a:rPr lang="en-US" sz="1800" b="1" dirty="0" smtClean="0">
                <a:latin typeface="Arial Narrow" pitchFamily="34" charset="0"/>
              </a:rPr>
              <a:t>count</a:t>
            </a:r>
            <a:endParaRPr lang="en-US" sz="1800" b="1" dirty="0">
              <a:latin typeface="Arial Narrow" pitchFamily="34" charset="0"/>
            </a:endParaRP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a:solidFill>
                  <a:srgbClr val="FF0033"/>
                </a:solidFill>
                <a:latin typeface="Arial Narrow" pitchFamily="34" charset="0"/>
              </a:rPr>
              <a:t>// ?? </a:t>
            </a:r>
            <a:r>
              <a:rPr lang="en-US" sz="1800" b="1" dirty="0" err="1">
                <a:solidFill>
                  <a:srgbClr val="FF0033"/>
                </a:solidFill>
                <a:latin typeface="Arial Narrow" pitchFamily="34" charset="0"/>
              </a:rPr>
              <a:t>malloc</a:t>
            </a:r>
            <a:r>
              <a:rPr lang="en-US" sz="1800" b="1" dirty="0">
                <a:solidFill>
                  <a:srgbClr val="FF0033"/>
                </a:solidFill>
                <a:latin typeface="Arial Narrow" pitchFamily="34" charset="0"/>
              </a:rPr>
              <a:t> new </a:t>
            </a:r>
            <a:r>
              <a:rPr lang="en-US" sz="1800" b="1" dirty="0" err="1">
                <a:solidFill>
                  <a:srgbClr val="FF0033"/>
                </a:solidFill>
                <a:latin typeface="Arial Narrow" pitchFamily="34" charset="0"/>
              </a:rPr>
              <a:t>argv</a:t>
            </a:r>
            <a:r>
              <a:rPr lang="en-US" sz="1800" b="1" dirty="0">
                <a:solidFill>
                  <a:srgbClr val="FF0033"/>
                </a:solidFill>
                <a:latin typeface="Arial Narrow" pitchFamily="34" charset="0"/>
              </a:rPr>
              <a:t> </a:t>
            </a:r>
            <a:r>
              <a:rPr lang="en-US" sz="1800" b="1" dirty="0" smtClean="0">
                <a:solidFill>
                  <a:srgbClr val="FF0033"/>
                </a:solidFill>
                <a:latin typeface="Arial Narrow" pitchFamily="34" charset="0"/>
              </a:rPr>
              <a:t>parameters (Project 1)</a:t>
            </a:r>
            <a:endParaRPr lang="en-US" sz="1800" b="1" dirty="0">
              <a:solidFill>
                <a:srgbClr val="FF0033"/>
              </a:solidFill>
              <a:latin typeface="Arial Narrow" pitchFamily="34" charset="0"/>
            </a:endParaRPr>
          </a:p>
          <a:p>
            <a:pPr eaLnBrk="0" hangingPunct="0">
              <a:lnSpc>
                <a:spcPct val="90000"/>
              </a:lnSpc>
              <a:tabLst>
                <a:tab pos="458788" algn="l"/>
                <a:tab pos="919163" algn="l"/>
                <a:tab pos="1601788" algn="l"/>
                <a:tab pos="4572000" algn="l"/>
              </a:tabLst>
            </a:pPr>
            <a:r>
              <a:rPr lang="en-US" sz="1800" b="1" dirty="0">
                <a:solidFill>
                  <a:srgbClr val="FF0033"/>
                </a:solidFill>
                <a:latin typeface="Arial Narrow" pitchFamily="34" charset="0"/>
              </a:rPr>
              <a:t>	</a:t>
            </a:r>
            <a:r>
              <a:rPr lang="en-US" sz="1800" b="1" dirty="0" err="1">
                <a:solidFill>
                  <a:srgbClr val="FF0033"/>
                </a:solidFill>
                <a:latin typeface="Arial Narrow" pitchFamily="34" charset="0"/>
              </a:rPr>
              <a:t>tcb</a:t>
            </a:r>
            <a:r>
              <a:rPr lang="en-US" sz="1800" b="1" dirty="0">
                <a:solidFill>
                  <a:srgbClr val="FF0033"/>
                </a:solidFill>
                <a:latin typeface="Arial Narrow" pitchFamily="34" charset="0"/>
              </a:rPr>
              <a:t>[</a:t>
            </a:r>
            <a:r>
              <a:rPr lang="en-US" sz="1800" b="1" dirty="0" err="1">
                <a:solidFill>
                  <a:srgbClr val="FF0033"/>
                </a:solidFill>
                <a:latin typeface="Arial Narrow" pitchFamily="34" charset="0"/>
              </a:rPr>
              <a:t>tid</a:t>
            </a:r>
            <a:r>
              <a:rPr lang="en-US" sz="1800" b="1" dirty="0">
                <a:solidFill>
                  <a:srgbClr val="FF0033"/>
                </a:solidFill>
                <a:latin typeface="Arial Narrow" pitchFamily="34" charset="0"/>
              </a:rPr>
              <a:t>].</a:t>
            </a:r>
            <a:r>
              <a:rPr lang="en-US" sz="1800" b="1" dirty="0" err="1">
                <a:solidFill>
                  <a:srgbClr val="FF0033"/>
                </a:solidFill>
                <a:latin typeface="Arial Narrow" pitchFamily="34" charset="0"/>
              </a:rPr>
              <a:t>argv</a:t>
            </a:r>
            <a:r>
              <a:rPr lang="en-US" sz="1800" b="1" dirty="0">
                <a:solidFill>
                  <a:srgbClr val="FF0033"/>
                </a:solidFill>
                <a:latin typeface="Arial Narrow" pitchFamily="34" charset="0"/>
              </a:rPr>
              <a:t> = </a:t>
            </a:r>
            <a:r>
              <a:rPr lang="en-US" sz="1800" b="1" dirty="0" err="1">
                <a:solidFill>
                  <a:srgbClr val="FF0033"/>
                </a:solidFill>
                <a:latin typeface="Arial Narrow" pitchFamily="34" charset="0"/>
              </a:rPr>
              <a:t>argv</a:t>
            </a:r>
            <a:r>
              <a:rPr lang="en-US" sz="1800" b="1" dirty="0">
                <a:solidFill>
                  <a:srgbClr val="FF0033"/>
                </a:solidFill>
                <a:latin typeface="Arial Narrow" pitchFamily="34" charset="0"/>
              </a:rPr>
              <a:t>;	// argument pointers</a:t>
            </a:r>
          </a:p>
        </p:txBody>
      </p:sp>
      <p:sp>
        <p:nvSpPr>
          <p:cNvPr id="7"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createTask</a:t>
            </a:r>
            <a:endParaRPr lang="en-US" sz="1800" b="1" dirty="0">
              <a:latin typeface="+mn-lt"/>
            </a:endParaRPr>
          </a:p>
        </p:txBody>
      </p:sp>
      <p:sp>
        <p:nvSpPr>
          <p:cNvPr id="9" name="Rounded Rectangle 8"/>
          <p:cNvSpPr/>
          <p:nvPr/>
        </p:nvSpPr>
        <p:spPr bwMode="auto">
          <a:xfrm>
            <a:off x="852755" y="4674704"/>
            <a:ext cx="7890553" cy="339085"/>
          </a:xfrm>
          <a:prstGeom prst="roundRect">
            <a:avLst>
              <a:gd name="adj" fmla="val 6824"/>
            </a:avLst>
          </a:prstGeom>
          <a:solidFill>
            <a:srgbClr val="FFFF00">
              <a:alpha val="25000"/>
            </a:srgbClr>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BYU CS 345</a:t>
            </a:r>
            <a:endParaRPr lang="en-US"/>
          </a:p>
        </p:txBody>
      </p:sp>
      <p:sp>
        <p:nvSpPr>
          <p:cNvPr id="5" name="Footer Placeholder 3"/>
          <p:cNvSpPr>
            <a:spLocks noGrp="1"/>
          </p:cNvSpPr>
          <p:nvPr>
            <p:ph type="ftr" sz="quarter" idx="11"/>
          </p:nvPr>
        </p:nvSpPr>
        <p:spPr/>
        <p:txBody>
          <a:bodyPr/>
          <a:lstStyle/>
          <a:p>
            <a:r>
              <a:rPr lang="en-US" smtClean="0"/>
              <a:t>Project 2 - Tasking</a:t>
            </a:r>
            <a:endParaRPr lang="en-US"/>
          </a:p>
        </p:txBody>
      </p:sp>
      <p:sp>
        <p:nvSpPr>
          <p:cNvPr id="6" name="Slide Number Placeholder 4"/>
          <p:cNvSpPr>
            <a:spLocks noGrp="1"/>
          </p:cNvSpPr>
          <p:nvPr>
            <p:ph type="sldNum" sz="quarter" idx="12"/>
          </p:nvPr>
        </p:nvSpPr>
        <p:spPr/>
        <p:txBody>
          <a:bodyPr/>
          <a:lstStyle/>
          <a:p>
            <a:fld id="{9CE1D41F-CD42-4EB9-86F9-26B14F6D736F}" type="slidenum">
              <a:rPr lang="en-US"/>
              <a:pPr/>
              <a:t>18</a:t>
            </a:fld>
            <a:endParaRPr lang="en-US"/>
          </a:p>
        </p:txBody>
      </p:sp>
      <p:sp>
        <p:nvSpPr>
          <p:cNvPr id="2667522" name="Rectangle 2"/>
          <p:cNvSpPr>
            <a:spLocks noGrp="1" noChangeArrowheads="1"/>
          </p:cNvSpPr>
          <p:nvPr>
            <p:ph type="title"/>
          </p:nvPr>
        </p:nvSpPr>
        <p:spPr/>
        <p:txBody>
          <a:bodyPr/>
          <a:lstStyle/>
          <a:p>
            <a:r>
              <a:rPr lang="en-US"/>
              <a:t>Creating a Task </a:t>
            </a:r>
            <a:r>
              <a:rPr lang="en-US" sz="2400"/>
              <a:t>(continued…)</a:t>
            </a:r>
          </a:p>
        </p:txBody>
      </p:sp>
      <p:sp>
        <p:nvSpPr>
          <p:cNvPr id="2667523" name="Rectangle 3"/>
          <p:cNvSpPr>
            <a:spLocks noChangeArrowheads="1"/>
          </p:cNvSpPr>
          <p:nvPr/>
        </p:nvSpPr>
        <p:spPr bwMode="auto">
          <a:xfrm>
            <a:off x="555625" y="1443038"/>
            <a:ext cx="826452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].event = 0;	// suspend semaphore</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].RPT = 0;	// root page table (project 5)</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a:t>
            </a:r>
            <a:r>
              <a:rPr lang="en-US" sz="1800" b="1" dirty="0" err="1">
                <a:latin typeface="Arial Narrow" pitchFamily="34" charset="0"/>
              </a:rPr>
              <a:t>cdir</a:t>
            </a:r>
            <a:r>
              <a:rPr lang="en-US" sz="1800" b="1" dirty="0">
                <a:latin typeface="Arial Narrow" pitchFamily="34" charset="0"/>
              </a:rPr>
              <a:t> = </a:t>
            </a:r>
            <a:r>
              <a:rPr lang="en-US" sz="1800" b="1" dirty="0" err="1">
                <a:latin typeface="Arial Narrow" pitchFamily="34" charset="0"/>
              </a:rPr>
              <a:t>cDir</a:t>
            </a:r>
            <a:r>
              <a:rPr lang="en-US" sz="1800" b="1" dirty="0">
                <a:latin typeface="Arial Narrow" pitchFamily="34" charset="0"/>
              </a:rPr>
              <a:t>;	// inherit parent </a:t>
            </a:r>
            <a:r>
              <a:rPr lang="en-US" sz="1800" b="1" dirty="0" err="1">
                <a:latin typeface="Arial Narrow" pitchFamily="34" charset="0"/>
              </a:rPr>
              <a:t>cDir</a:t>
            </a:r>
            <a:r>
              <a:rPr lang="en-US" sz="1800" b="1" dirty="0">
                <a:latin typeface="Arial Narrow" pitchFamily="34" charset="0"/>
              </a:rPr>
              <a:t> (project 6)</a:t>
            </a:r>
          </a:p>
          <a:p>
            <a:pPr eaLnBrk="0" hangingPunct="0">
              <a:lnSpc>
                <a:spcPct val="90000"/>
              </a:lnSpc>
              <a:tabLst>
                <a:tab pos="458788" algn="l"/>
                <a:tab pos="919163" algn="l"/>
                <a:tab pos="1601788" algn="l"/>
                <a:tab pos="4572000" algn="l"/>
              </a:tabLst>
            </a:pPr>
            <a:r>
              <a:rPr lang="en-US" sz="1800" b="1" dirty="0">
                <a:latin typeface="Arial Narrow" pitchFamily="34" charset="0"/>
              </a:rPr>
              <a:t>	// allocate own stack and stack pointer</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].stack = </a:t>
            </a:r>
            <a:r>
              <a:rPr lang="en-US" sz="1800" b="1" dirty="0" err="1">
                <a:latin typeface="Arial Narrow" pitchFamily="34" charset="0"/>
              </a:rPr>
              <a:t>malloc</a:t>
            </a:r>
            <a:r>
              <a:rPr lang="en-US" sz="1800" b="1" dirty="0">
                <a:latin typeface="Arial Narrow" pitchFamily="34" charset="0"/>
              </a:rPr>
              <a:t>(STACK_SIZE * </a:t>
            </a:r>
            <a:r>
              <a:rPr lang="en-US" sz="1800" b="1" dirty="0" err="1">
                <a:latin typeface="Arial Narrow" pitchFamily="34" charset="0"/>
              </a:rPr>
              <a:t>sizeof</a:t>
            </a:r>
            <a:r>
              <a:rPr lang="en-US" sz="1800" b="1" dirty="0">
                <a:latin typeface="Arial Narrow" pitchFamily="34" charset="0"/>
              </a:rPr>
              <a:t>(</a:t>
            </a:r>
            <a:r>
              <a:rPr lang="en-US" sz="1800" b="1" dirty="0" err="1">
                <a:latin typeface="Arial Narrow" pitchFamily="34" charset="0"/>
              </a:rPr>
              <a:t>int</a:t>
            </a: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 signals</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].signal = 0</a:t>
            </a:r>
            <a:r>
              <a:rPr lang="en-US" sz="1800" b="1" dirty="0" smtClean="0">
                <a:latin typeface="Arial Narrow" pitchFamily="34" charset="0"/>
              </a:rPr>
              <a:t>;	// Project 1</a:t>
            </a:r>
            <a:endParaRPr lang="en-US" sz="1800" b="1" dirty="0">
              <a:latin typeface="Arial Narrow" pitchFamily="34" charset="0"/>
            </a:endParaRPr>
          </a:p>
          <a:p>
            <a:pPr eaLnBrk="0" hangingPunct="0">
              <a:lnSpc>
                <a:spcPct val="90000"/>
              </a:lnSpc>
              <a:tabLst>
                <a:tab pos="458788" algn="l"/>
                <a:tab pos="919163" algn="l"/>
                <a:tab pos="1601788" algn="l"/>
                <a:tab pos="4572000" algn="l"/>
              </a:tabLst>
            </a:pPr>
            <a:r>
              <a:rPr lang="en-US" sz="1800" b="1" dirty="0">
                <a:latin typeface="Arial Narrow" pitchFamily="34" charset="0"/>
              </a:rPr>
              <a:t>	if (</a:t>
            </a:r>
            <a:r>
              <a:rPr lang="en-US" sz="1800" b="1" dirty="0" err="1">
                <a:latin typeface="Arial Narrow" pitchFamily="34" charset="0"/>
              </a:rPr>
              <a:t>tid</a:t>
            </a:r>
            <a:r>
              <a:rPr lang="en-US" sz="1800" b="1" dirty="0">
                <a:latin typeface="Arial Narrow" pitchFamily="34" charset="0"/>
              </a:rPr>
              <a:t>)</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a:t>
            </a:r>
            <a:r>
              <a:rPr lang="en-US" sz="1800" b="1" dirty="0" err="1">
                <a:latin typeface="Arial Narrow" pitchFamily="34" charset="0"/>
              </a:rPr>
              <a:t>sigIntHandler</a:t>
            </a:r>
            <a:r>
              <a:rPr lang="en-US" sz="1800" b="1" dirty="0">
                <a:latin typeface="Arial Narrow" pitchFamily="34" charset="0"/>
              </a:rPr>
              <a:t> =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curTask</a:t>
            </a:r>
            <a:r>
              <a:rPr lang="en-US" sz="1800" b="1" dirty="0">
                <a:latin typeface="Arial Narrow" pitchFamily="34" charset="0"/>
              </a:rPr>
              <a:t>].</a:t>
            </a:r>
            <a:r>
              <a:rPr lang="en-US" sz="1800" b="1" dirty="0" err="1">
                <a:latin typeface="Arial Narrow" pitchFamily="34" charset="0"/>
              </a:rPr>
              <a:t>sigIntHandler</a:t>
            </a:r>
            <a:r>
              <a:rPr lang="en-US" sz="1800" b="1" dirty="0">
                <a:latin typeface="Arial Narrow" pitchFamily="34" charset="0"/>
              </a:rPr>
              <a:t>;		// SIGINT handler</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else</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err="1">
                <a:latin typeface="Arial Narrow" pitchFamily="34" charset="0"/>
              </a:rPr>
              <a:t>tcb</a:t>
            </a:r>
            <a:r>
              <a:rPr lang="en-US" sz="1800" b="1" dirty="0">
                <a:latin typeface="Arial Narrow" pitchFamily="34" charset="0"/>
              </a:rPr>
              <a:t>[</a:t>
            </a:r>
            <a:r>
              <a:rPr lang="en-US" sz="1800" b="1" dirty="0" err="1">
                <a:latin typeface="Arial Narrow" pitchFamily="34" charset="0"/>
              </a:rPr>
              <a:t>tid</a:t>
            </a:r>
            <a:r>
              <a:rPr lang="en-US" sz="1800" b="1" dirty="0">
                <a:latin typeface="Arial Narrow" pitchFamily="34" charset="0"/>
              </a:rPr>
              <a:t>].</a:t>
            </a:r>
            <a:r>
              <a:rPr lang="en-US" sz="1800" b="1" dirty="0" err="1">
                <a:latin typeface="Arial Narrow" pitchFamily="34" charset="0"/>
              </a:rPr>
              <a:t>sigIntHandler</a:t>
            </a:r>
            <a:r>
              <a:rPr lang="en-US" sz="1800" b="1" dirty="0">
                <a:latin typeface="Arial Narrow" pitchFamily="34" charset="0"/>
              </a:rPr>
              <a:t> = </a:t>
            </a:r>
            <a:r>
              <a:rPr lang="en-US" sz="1800" b="1" dirty="0" err="1">
                <a:latin typeface="Arial Narrow" pitchFamily="34" charset="0"/>
              </a:rPr>
              <a:t>defaultSigIntHandler</a:t>
            </a:r>
            <a:r>
              <a:rPr lang="en-US" sz="1800" b="1" dirty="0">
                <a:latin typeface="Arial Narrow" pitchFamily="34" charset="0"/>
              </a:rPr>
              <a:t>;		// default</a:t>
            </a:r>
          </a:p>
          <a:p>
            <a:pPr eaLnBrk="0" hangingPunct="0">
              <a:lnSpc>
                <a:spcPct val="90000"/>
              </a:lnSpc>
              <a:tabLst>
                <a:tab pos="458788" algn="l"/>
                <a:tab pos="919163" algn="l"/>
                <a:tab pos="1601788" algn="l"/>
                <a:tab pos="4572000" algn="l"/>
              </a:tabLst>
            </a:pPr>
            <a:r>
              <a:rPr lang="en-US" sz="1800" b="1" dirty="0">
                <a:latin typeface="Arial Narrow" pitchFamily="34" charset="0"/>
              </a:rPr>
              <a:t>	}</a:t>
            </a:r>
          </a:p>
          <a:p>
            <a:pPr eaLnBrk="0" hangingPunct="0">
              <a:lnSpc>
                <a:spcPct val="90000"/>
              </a:lnSpc>
              <a:tabLst>
                <a:tab pos="458788" algn="l"/>
                <a:tab pos="919163" algn="l"/>
                <a:tab pos="1601788" algn="l"/>
                <a:tab pos="4572000" algn="l"/>
              </a:tabLst>
            </a:pPr>
            <a:endParaRPr lang="en-US" sz="1800" b="1" dirty="0">
              <a:latin typeface="Arial Narrow" pitchFamily="34" charset="0"/>
            </a:endParaRPr>
          </a:p>
          <a:p>
            <a:pPr eaLnBrk="0" hangingPunct="0">
              <a:lnSpc>
                <a:spcPct val="90000"/>
              </a:lnSpc>
              <a:tabLst>
                <a:tab pos="458788" algn="l"/>
                <a:tab pos="919163" algn="l"/>
                <a:tab pos="1601788" algn="l"/>
                <a:tab pos="4572000" algn="l"/>
              </a:tabLst>
            </a:pPr>
            <a:r>
              <a:rPr lang="en-US" sz="1800" b="1" dirty="0">
                <a:latin typeface="Arial Narrow" pitchFamily="34" charset="0"/>
              </a:rPr>
              <a:t>	</a:t>
            </a:r>
            <a:r>
              <a:rPr lang="en-US" sz="1800" b="1" dirty="0">
                <a:solidFill>
                  <a:srgbClr val="FF0033"/>
                </a:solidFill>
                <a:latin typeface="Arial Narrow" pitchFamily="34" charset="0"/>
              </a:rPr>
              <a:t>// </a:t>
            </a:r>
            <a:r>
              <a:rPr lang="en-US" sz="1800" b="1" dirty="0" smtClean="0">
                <a:solidFill>
                  <a:srgbClr val="FF0033"/>
                </a:solidFill>
                <a:latin typeface="Arial Narrow" pitchFamily="34" charset="0"/>
              </a:rPr>
              <a:t>?? </a:t>
            </a:r>
            <a:r>
              <a:rPr lang="en-US" sz="1800" b="1" dirty="0">
                <a:solidFill>
                  <a:srgbClr val="FF0033"/>
                </a:solidFill>
                <a:latin typeface="Arial Narrow" pitchFamily="34" charset="0"/>
              </a:rPr>
              <a:t>inserting task into "ready" </a:t>
            </a:r>
            <a:r>
              <a:rPr lang="en-US" sz="1800" b="1" dirty="0" smtClean="0">
                <a:solidFill>
                  <a:srgbClr val="FF0033"/>
                </a:solidFill>
                <a:latin typeface="Arial Narrow" pitchFamily="34" charset="0"/>
              </a:rPr>
              <a:t>queue (Project 2)</a:t>
            </a:r>
            <a:endParaRPr lang="en-US" sz="1800" b="1" dirty="0">
              <a:solidFill>
                <a:srgbClr val="FF0033"/>
              </a:solidFill>
              <a:latin typeface="Arial Narrow" pitchFamily="34" charset="0"/>
            </a:endParaRPr>
          </a:p>
          <a:p>
            <a:pPr eaLnBrk="0" hangingPunct="0">
              <a:lnSpc>
                <a:spcPct val="90000"/>
              </a:lnSpc>
              <a:tabLst>
                <a:tab pos="458788" algn="l"/>
                <a:tab pos="919163" algn="l"/>
                <a:tab pos="1601788" algn="l"/>
                <a:tab pos="4572000" algn="l"/>
              </a:tabLst>
            </a:pPr>
            <a:endParaRPr lang="en-US" sz="1800" b="1" dirty="0">
              <a:latin typeface="Arial Narrow" pitchFamily="34" charset="0"/>
            </a:endParaRPr>
          </a:p>
          <a:p>
            <a:pPr eaLnBrk="0" hangingPunct="0">
              <a:lnSpc>
                <a:spcPct val="90000"/>
              </a:lnSpc>
              <a:tabLst>
                <a:tab pos="458788" algn="l"/>
                <a:tab pos="919163" algn="l"/>
                <a:tab pos="1601788" algn="l"/>
                <a:tab pos="4572000" algn="l"/>
              </a:tabLst>
            </a:pPr>
            <a:r>
              <a:rPr lang="en-US" sz="1800" b="1" dirty="0">
                <a:latin typeface="Arial Narrow" pitchFamily="34" charset="0"/>
              </a:rPr>
              <a:t>	return </a:t>
            </a:r>
            <a:r>
              <a:rPr lang="en-US" sz="1800" b="1" dirty="0" err="1">
                <a:latin typeface="Arial Narrow" pitchFamily="34" charset="0"/>
              </a:rPr>
              <a:t>tid</a:t>
            </a:r>
            <a:r>
              <a:rPr lang="en-US" sz="1800" b="1" dirty="0">
                <a:latin typeface="Arial Narrow" pitchFamily="34" charset="0"/>
              </a:rPr>
              <a:t>;		// return </a:t>
            </a:r>
            <a:r>
              <a:rPr lang="en-US" sz="1800" b="1" dirty="0" err="1">
                <a:latin typeface="Arial Narrow" pitchFamily="34" charset="0"/>
              </a:rPr>
              <a:t>tcb</a:t>
            </a:r>
            <a:r>
              <a:rPr lang="en-US" sz="1800" b="1" dirty="0">
                <a:latin typeface="Arial Narrow" pitchFamily="34" charset="0"/>
              </a:rPr>
              <a:t> index (</a:t>
            </a:r>
            <a:r>
              <a:rPr lang="en-US" sz="1800" b="1" dirty="0" err="1">
                <a:latin typeface="Arial Narrow" pitchFamily="34" charset="0"/>
              </a:rPr>
              <a:t>curTask</a:t>
            </a:r>
            <a:r>
              <a:rPr lang="en-US" sz="1800" b="1" dirty="0">
                <a:latin typeface="Arial Narrow" pitchFamily="34" charset="0"/>
              </a:rPr>
              <a:t>)</a:t>
            </a:r>
          </a:p>
          <a:p>
            <a:pPr eaLnBrk="0" hangingPunct="0">
              <a:lnSpc>
                <a:spcPct val="90000"/>
              </a:lnSpc>
              <a:tabLst>
                <a:tab pos="458788" algn="l"/>
                <a:tab pos="919163" algn="l"/>
                <a:tab pos="1601788" algn="l"/>
                <a:tab pos="4572000" algn="l"/>
              </a:tabLst>
            </a:pPr>
            <a:r>
              <a:rPr lang="en-US" sz="1800" b="1" dirty="0">
                <a:latin typeface="Arial Narrow" pitchFamily="34" charset="0"/>
              </a:rPr>
              <a:t>} // end createTask</a:t>
            </a:r>
          </a:p>
        </p:txBody>
      </p:sp>
      <p:sp>
        <p:nvSpPr>
          <p:cNvPr id="9" name="Rounded Rectangle 8"/>
          <p:cNvSpPr/>
          <p:nvPr/>
        </p:nvSpPr>
        <p:spPr bwMode="auto">
          <a:xfrm>
            <a:off x="852755" y="5330576"/>
            <a:ext cx="7890553" cy="556516"/>
          </a:xfrm>
          <a:prstGeom prst="roundRect">
            <a:avLst>
              <a:gd name="adj" fmla="val 6824"/>
            </a:avLst>
          </a:prstGeom>
          <a:solidFill>
            <a:srgbClr val="FFFF00">
              <a:alpha val="25000"/>
            </a:srgbClr>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0" name="Rounded Rectangle 9"/>
          <p:cNvSpPr/>
          <p:nvPr/>
        </p:nvSpPr>
        <p:spPr bwMode="auto">
          <a:xfrm>
            <a:off x="852755" y="2239766"/>
            <a:ext cx="7890553" cy="482886"/>
          </a:xfrm>
          <a:prstGeom prst="roundRect">
            <a:avLst>
              <a:gd name="adj" fmla="val 6824"/>
            </a:avLst>
          </a:prstGeom>
          <a:solidFill>
            <a:srgbClr val="FFFF00">
              <a:alpha val="25000"/>
            </a:srgbClr>
          </a:solid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createTask</a:t>
            </a:r>
            <a:endParaRPr lang="en-US" sz="18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BYU CS 345</a:t>
            </a:r>
            <a:endParaRPr lang="en-US"/>
          </a:p>
        </p:txBody>
      </p:sp>
      <p:sp>
        <p:nvSpPr>
          <p:cNvPr id="5" name="Footer Placeholder 3"/>
          <p:cNvSpPr>
            <a:spLocks noGrp="1"/>
          </p:cNvSpPr>
          <p:nvPr>
            <p:ph type="ftr" sz="quarter" idx="11"/>
          </p:nvPr>
        </p:nvSpPr>
        <p:spPr/>
        <p:txBody>
          <a:bodyPr/>
          <a:lstStyle/>
          <a:p>
            <a:r>
              <a:rPr lang="en-US" smtClean="0"/>
              <a:t>Project 2 - Tasking</a:t>
            </a:r>
            <a:endParaRPr lang="en-US"/>
          </a:p>
        </p:txBody>
      </p:sp>
      <p:sp>
        <p:nvSpPr>
          <p:cNvPr id="6" name="Slide Number Placeholder 4"/>
          <p:cNvSpPr>
            <a:spLocks noGrp="1"/>
          </p:cNvSpPr>
          <p:nvPr>
            <p:ph type="sldNum" sz="quarter" idx="12"/>
          </p:nvPr>
        </p:nvSpPr>
        <p:spPr/>
        <p:txBody>
          <a:bodyPr/>
          <a:lstStyle/>
          <a:p>
            <a:fld id="{E9175434-C753-4919-B220-93092FAF2753}" type="slidenum">
              <a:rPr lang="en-US"/>
              <a:pPr/>
              <a:t>19</a:t>
            </a:fld>
            <a:endParaRPr lang="en-US"/>
          </a:p>
        </p:txBody>
      </p:sp>
      <p:sp>
        <p:nvSpPr>
          <p:cNvPr id="2668546" name="Rectangle 2"/>
          <p:cNvSpPr>
            <a:spLocks noGrp="1" noChangeArrowheads="1"/>
          </p:cNvSpPr>
          <p:nvPr>
            <p:ph type="title"/>
          </p:nvPr>
        </p:nvSpPr>
        <p:spPr/>
        <p:txBody>
          <a:bodyPr/>
          <a:lstStyle/>
          <a:p>
            <a:r>
              <a:rPr lang="en-US"/>
              <a:t>SWAP (Context Switch)</a:t>
            </a:r>
          </a:p>
        </p:txBody>
      </p:sp>
      <p:sp>
        <p:nvSpPr>
          <p:cNvPr id="2668547" name="Rectangle 3"/>
          <p:cNvSpPr>
            <a:spLocks noChangeArrowheads="1"/>
          </p:cNvSpPr>
          <p:nvPr/>
        </p:nvSpPr>
        <p:spPr bwMode="auto">
          <a:xfrm>
            <a:off x="457200" y="1611162"/>
            <a:ext cx="825182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tabLst>
                <a:tab pos="458788" algn="l"/>
              </a:tabLst>
            </a:pPr>
            <a:r>
              <a:rPr lang="en-US" sz="2000" b="1" dirty="0">
                <a:solidFill>
                  <a:schemeClr val="hlink"/>
                </a:solidFill>
                <a:latin typeface="Arial Narrow" pitchFamily="34" charset="0"/>
              </a:rPr>
              <a:t>// ***********************************************************************</a:t>
            </a:r>
          </a:p>
          <a:p>
            <a:pPr eaLnBrk="0" hangingPunct="0">
              <a:tabLst>
                <a:tab pos="458788" algn="l"/>
              </a:tabLst>
            </a:pPr>
            <a:r>
              <a:rPr lang="en-US" sz="2000" b="1" dirty="0" smtClean="0">
                <a:solidFill>
                  <a:schemeClr val="hlink"/>
                </a:solidFill>
                <a:latin typeface="Arial Narrow" pitchFamily="34" charset="0"/>
              </a:rPr>
              <a:t>//	Do </a:t>
            </a:r>
            <a:r>
              <a:rPr lang="en-US" sz="2000" b="1" dirty="0">
                <a:solidFill>
                  <a:schemeClr val="hlink"/>
                </a:solidFill>
                <a:latin typeface="Arial Narrow" pitchFamily="34" charset="0"/>
              </a:rPr>
              <a:t>a context switch to next task.</a:t>
            </a:r>
          </a:p>
          <a:p>
            <a:pPr eaLnBrk="0" hangingPunct="0">
              <a:tabLst>
                <a:tab pos="458788" algn="l"/>
              </a:tabLst>
            </a:pPr>
            <a:r>
              <a:rPr lang="en-US" sz="2000" b="1" dirty="0" smtClean="0">
                <a:solidFill>
                  <a:schemeClr val="hlink"/>
                </a:solidFill>
                <a:latin typeface="Arial Narrow" pitchFamily="34" charset="0"/>
              </a:rPr>
              <a:t>//	1. </a:t>
            </a:r>
            <a:r>
              <a:rPr lang="en-US" sz="2000" b="1" dirty="0">
                <a:solidFill>
                  <a:schemeClr val="hlink"/>
                </a:solidFill>
                <a:latin typeface="Arial Narrow" pitchFamily="34" charset="0"/>
              </a:rPr>
              <a:t>Save the state of the current task and </a:t>
            </a:r>
            <a:r>
              <a:rPr lang="en-US" sz="2000" b="1" dirty="0" smtClean="0">
                <a:solidFill>
                  <a:schemeClr val="hlink"/>
                </a:solidFill>
                <a:latin typeface="Arial Narrow" pitchFamily="34" charset="0"/>
              </a:rPr>
              <a:t>enter kernel mode.</a:t>
            </a:r>
            <a:endParaRPr lang="en-US" sz="2000" b="1" dirty="0">
              <a:solidFill>
                <a:schemeClr val="hlink"/>
              </a:solidFill>
              <a:latin typeface="Arial Narrow" pitchFamily="34" charset="0"/>
            </a:endParaRPr>
          </a:p>
          <a:p>
            <a:pPr eaLnBrk="0" hangingPunct="0">
              <a:tabLst>
                <a:tab pos="458788" algn="l"/>
              </a:tabLst>
            </a:pPr>
            <a:r>
              <a:rPr lang="en-US" sz="2000" b="1" dirty="0" smtClean="0">
                <a:solidFill>
                  <a:schemeClr val="hlink"/>
                </a:solidFill>
                <a:latin typeface="Arial Narrow" pitchFamily="34" charset="0"/>
              </a:rPr>
              <a:t>//	2. </a:t>
            </a:r>
            <a:r>
              <a:rPr lang="en-US" sz="2000" b="1" dirty="0">
                <a:solidFill>
                  <a:schemeClr val="hlink"/>
                </a:solidFill>
                <a:latin typeface="Arial Narrow" pitchFamily="34" charset="0"/>
              </a:rPr>
              <a:t>Return </a:t>
            </a:r>
            <a:r>
              <a:rPr lang="en-US" sz="2000" b="1" dirty="0" smtClean="0">
                <a:solidFill>
                  <a:schemeClr val="hlink"/>
                </a:solidFill>
                <a:latin typeface="Arial Narrow" pitchFamily="34" charset="0"/>
              </a:rPr>
              <a:t>from here </a:t>
            </a:r>
            <a:r>
              <a:rPr lang="en-US" sz="2000" b="1" dirty="0">
                <a:solidFill>
                  <a:schemeClr val="hlink"/>
                </a:solidFill>
                <a:latin typeface="Arial Narrow" pitchFamily="34" charset="0"/>
              </a:rPr>
              <a:t>when task is rescheduled.</a:t>
            </a:r>
          </a:p>
          <a:p>
            <a:pPr eaLnBrk="0" hangingPunct="0">
              <a:tabLst>
                <a:tab pos="458788" algn="l"/>
              </a:tabLst>
            </a:pPr>
            <a:r>
              <a:rPr lang="en-US" sz="2000" b="1" dirty="0">
                <a:latin typeface="Arial Narrow" pitchFamily="34" charset="0"/>
              </a:rPr>
              <a:t>void swapTask()</a:t>
            </a:r>
          </a:p>
          <a:p>
            <a:pPr eaLnBrk="0" hangingPunct="0">
              <a:tabLst>
                <a:tab pos="458788" algn="l"/>
              </a:tabLst>
            </a:pPr>
            <a:r>
              <a:rPr lang="en-US" sz="2000" b="1" dirty="0" smtClean="0">
                <a:latin typeface="Arial Narrow" pitchFamily="34" charset="0"/>
              </a:rPr>
              <a:t>{</a:t>
            </a:r>
          </a:p>
          <a:p>
            <a:pPr eaLnBrk="0" hangingPunct="0">
              <a:tabLst>
                <a:tab pos="458788" algn="l"/>
              </a:tabLst>
            </a:pPr>
            <a:r>
              <a:rPr lang="en-US" sz="2000" b="1" dirty="0">
                <a:latin typeface="Arial Narrow" pitchFamily="34" charset="0"/>
              </a:rPr>
              <a:t>	</a:t>
            </a:r>
            <a:r>
              <a:rPr lang="en-US" sz="2000" b="1" dirty="0" err="1">
                <a:latin typeface="Arial Narrow" pitchFamily="34" charset="0"/>
              </a:rPr>
              <a:t>swapCount</a:t>
            </a:r>
            <a:r>
              <a:rPr lang="en-US" sz="2000" b="1" dirty="0" smtClean="0">
                <a:latin typeface="Arial Narrow" pitchFamily="34" charset="0"/>
              </a:rPr>
              <a:t>++;			</a:t>
            </a:r>
            <a:r>
              <a:rPr lang="en-US" sz="2000" b="1" dirty="0" smtClean="0">
                <a:solidFill>
                  <a:schemeClr val="hlink"/>
                </a:solidFill>
                <a:latin typeface="Arial Narrow" pitchFamily="34" charset="0"/>
              </a:rPr>
              <a:t>// </a:t>
            </a:r>
            <a:r>
              <a:rPr lang="en-US" sz="2000" b="1" dirty="0">
                <a:solidFill>
                  <a:schemeClr val="hlink"/>
                </a:solidFill>
                <a:latin typeface="Arial Narrow" pitchFamily="34" charset="0"/>
              </a:rPr>
              <a:t>increment swap cycle counter</a:t>
            </a:r>
          </a:p>
          <a:p>
            <a:pPr eaLnBrk="0" hangingPunct="0">
              <a:tabLst>
                <a:tab pos="458788" algn="l"/>
              </a:tabLst>
            </a:pPr>
            <a:endParaRPr lang="en-US" sz="800" b="1" dirty="0">
              <a:latin typeface="Arial Narrow" pitchFamily="34" charset="0"/>
            </a:endParaRPr>
          </a:p>
          <a:p>
            <a:pPr eaLnBrk="0" hangingPunct="0">
              <a:tabLst>
                <a:tab pos="458788" algn="l"/>
              </a:tabLst>
            </a:pPr>
            <a:r>
              <a:rPr lang="en-US" sz="2000" b="1" dirty="0">
                <a:latin typeface="Arial Narrow" pitchFamily="34" charset="0"/>
              </a:rPr>
              <a:t>	if(</a:t>
            </a:r>
            <a:r>
              <a:rPr lang="en-US" sz="2000" b="1" dirty="0" err="1">
                <a:solidFill>
                  <a:srgbClr val="FF0033"/>
                </a:solidFill>
                <a:latin typeface="Arial Narrow" pitchFamily="34" charset="0"/>
              </a:rPr>
              <a:t>setjmp</a:t>
            </a:r>
            <a:r>
              <a:rPr lang="en-US" sz="2000" b="1" dirty="0">
                <a:solidFill>
                  <a:srgbClr val="FF0033"/>
                </a:solidFill>
                <a:latin typeface="Arial Narrow" pitchFamily="34" charset="0"/>
              </a:rPr>
              <a:t>(</a:t>
            </a:r>
            <a:r>
              <a:rPr lang="en-US" sz="2000" b="1" dirty="0" err="1">
                <a:solidFill>
                  <a:srgbClr val="FF0033"/>
                </a:solidFill>
                <a:latin typeface="Arial Narrow" pitchFamily="34" charset="0"/>
              </a:rPr>
              <a:t>tcb</a:t>
            </a:r>
            <a:r>
              <a:rPr lang="en-US" sz="2000" b="1" dirty="0">
                <a:solidFill>
                  <a:srgbClr val="FF0033"/>
                </a:solidFill>
                <a:latin typeface="Arial Narrow" pitchFamily="34" charset="0"/>
              </a:rPr>
              <a:t>[</a:t>
            </a:r>
            <a:r>
              <a:rPr lang="en-US" sz="2000" b="1" dirty="0" err="1">
                <a:solidFill>
                  <a:srgbClr val="FF0033"/>
                </a:solidFill>
                <a:latin typeface="Arial Narrow" pitchFamily="34" charset="0"/>
              </a:rPr>
              <a:t>curTask</a:t>
            </a:r>
            <a:r>
              <a:rPr lang="en-US" sz="2000" b="1" dirty="0">
                <a:solidFill>
                  <a:srgbClr val="FF0033"/>
                </a:solidFill>
                <a:latin typeface="Arial Narrow" pitchFamily="34" charset="0"/>
              </a:rPr>
              <a:t>].context)</a:t>
            </a:r>
            <a:r>
              <a:rPr lang="en-US" sz="2000" b="1" dirty="0">
                <a:latin typeface="Arial Narrow" pitchFamily="34" charset="0"/>
              </a:rPr>
              <a:t>) return</a:t>
            </a:r>
            <a:r>
              <a:rPr lang="en-US" sz="2000" b="1" dirty="0" smtClean="0">
                <a:latin typeface="Arial Narrow" pitchFamily="34" charset="0"/>
              </a:rPr>
              <a:t>;	</a:t>
            </a:r>
            <a:r>
              <a:rPr lang="en-US" sz="2000" b="1" dirty="0">
                <a:solidFill>
                  <a:schemeClr val="hlink"/>
                </a:solidFill>
                <a:latin typeface="Arial Narrow" pitchFamily="34" charset="0"/>
              </a:rPr>
              <a:t> // </a:t>
            </a:r>
            <a:r>
              <a:rPr lang="en-US" sz="2000" b="1" dirty="0" smtClean="0">
                <a:solidFill>
                  <a:schemeClr val="hlink"/>
                </a:solidFill>
                <a:latin typeface="Arial Narrow" pitchFamily="34" charset="0"/>
              </a:rPr>
              <a:t>resume execution of task </a:t>
            </a:r>
            <a:endParaRPr lang="en-US" sz="2000" b="1" dirty="0">
              <a:latin typeface="Arial Narrow" pitchFamily="34" charset="0"/>
            </a:endParaRPr>
          </a:p>
          <a:p>
            <a:pPr eaLnBrk="0" hangingPunct="0">
              <a:tabLst>
                <a:tab pos="458788" algn="l"/>
              </a:tabLst>
            </a:pPr>
            <a:endParaRPr lang="en-US" sz="800" b="1" dirty="0" smtClean="0">
              <a:latin typeface="Arial Narrow" pitchFamily="34" charset="0"/>
            </a:endParaRP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task context has been saved in </a:t>
            </a:r>
            <a:r>
              <a:rPr lang="en-US" sz="2000" b="1" dirty="0" err="1" smtClean="0">
                <a:solidFill>
                  <a:schemeClr val="hlink"/>
                </a:solidFill>
                <a:latin typeface="Arial Narrow" pitchFamily="34" charset="0"/>
              </a:rPr>
              <a:t>tcb</a:t>
            </a:r>
            <a:endParaRPr lang="en-US" sz="2000" b="1" dirty="0" smtClean="0">
              <a:solidFill>
                <a:schemeClr val="hlink"/>
              </a:solidFill>
              <a:latin typeface="Arial Narrow" pitchFamily="34" charset="0"/>
            </a:endParaRPr>
          </a:p>
          <a:p>
            <a:pPr eaLnBrk="0" hangingPunct="0">
              <a:tabLst>
                <a:tab pos="458788" algn="l"/>
              </a:tabLst>
            </a:pPr>
            <a:r>
              <a:rPr lang="en-US" sz="2000" b="1" dirty="0">
                <a:solidFill>
                  <a:schemeClr val="hlink"/>
                </a:solidFill>
                <a:latin typeface="Arial Narrow" pitchFamily="34" charset="0"/>
              </a:rPr>
              <a:t>	</a:t>
            </a:r>
            <a:r>
              <a:rPr lang="en-US" sz="2000" b="1" dirty="0" smtClean="0">
                <a:solidFill>
                  <a:schemeClr val="hlink"/>
                </a:solidFill>
                <a:latin typeface="Arial Narrow" pitchFamily="34" charset="0"/>
              </a:rPr>
              <a:t>// if task RUNNING, </a:t>
            </a:r>
            <a:r>
              <a:rPr lang="en-US" sz="2000" b="1" dirty="0">
                <a:solidFill>
                  <a:schemeClr val="hlink"/>
                </a:solidFill>
                <a:latin typeface="Arial Narrow" pitchFamily="34" charset="0"/>
              </a:rPr>
              <a:t>set </a:t>
            </a:r>
            <a:r>
              <a:rPr lang="en-US" sz="2000" b="1" dirty="0" smtClean="0">
                <a:solidFill>
                  <a:schemeClr val="hlink"/>
                </a:solidFill>
                <a:latin typeface="Arial Narrow" pitchFamily="34" charset="0"/>
              </a:rPr>
              <a:t>to READY</a:t>
            </a:r>
            <a:endParaRPr lang="en-US" sz="2000" b="1" dirty="0">
              <a:solidFill>
                <a:schemeClr val="hlink"/>
              </a:solidFill>
              <a:latin typeface="Arial Narrow" pitchFamily="34" charset="0"/>
            </a:endParaRPr>
          </a:p>
          <a:p>
            <a:pPr eaLnBrk="0" hangingPunct="0">
              <a:tabLst>
                <a:tab pos="458788" algn="l"/>
              </a:tabLst>
            </a:pPr>
            <a:r>
              <a:rPr lang="en-US" sz="2000" b="1" dirty="0">
                <a:latin typeface="Arial Narrow" pitchFamily="34" charset="0"/>
              </a:rPr>
              <a:t>	if(</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curTask</a:t>
            </a:r>
            <a:r>
              <a:rPr lang="en-US" sz="2000" b="1" dirty="0">
                <a:latin typeface="Arial Narrow" pitchFamily="34" charset="0"/>
              </a:rPr>
              <a:t>].state == S_RUNNING) </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curTask</a:t>
            </a:r>
            <a:r>
              <a:rPr lang="en-US" sz="2000" b="1" dirty="0">
                <a:latin typeface="Arial Narrow" pitchFamily="34" charset="0"/>
              </a:rPr>
              <a:t>].state = S_READY;</a:t>
            </a:r>
          </a:p>
          <a:p>
            <a:pPr eaLnBrk="0" hangingPunct="0">
              <a:tabLst>
                <a:tab pos="458788" algn="l"/>
              </a:tabLst>
            </a:pPr>
            <a:endParaRPr lang="en-US" sz="800" b="1" dirty="0" smtClean="0">
              <a:latin typeface="Arial Narrow" pitchFamily="34" charset="0"/>
            </a:endParaRPr>
          </a:p>
          <a:p>
            <a:pPr eaLnBrk="0" hangingPunct="0">
              <a:tabLst>
                <a:tab pos="458788" algn="l"/>
              </a:tabLst>
            </a:pPr>
            <a:r>
              <a:rPr lang="en-US" sz="2000" b="1" dirty="0">
                <a:latin typeface="Arial Narrow" pitchFamily="34" charset="0"/>
              </a:rPr>
              <a:t>	</a:t>
            </a:r>
            <a:r>
              <a:rPr lang="en-US" sz="2000" b="1" dirty="0" err="1">
                <a:latin typeface="Arial Narrow" pitchFamily="34" charset="0"/>
              </a:rPr>
              <a:t>longjmp</a:t>
            </a:r>
            <a:r>
              <a:rPr lang="en-US" sz="2000" b="1" dirty="0">
                <a:latin typeface="Arial Narrow" pitchFamily="34" charset="0"/>
              </a:rPr>
              <a:t>(</a:t>
            </a:r>
            <a:r>
              <a:rPr lang="en-US" sz="2000" b="1" dirty="0" err="1">
                <a:latin typeface="Arial Narrow" pitchFamily="34" charset="0"/>
              </a:rPr>
              <a:t>k_context</a:t>
            </a:r>
            <a:r>
              <a:rPr lang="en-US" sz="2000" b="1" dirty="0">
                <a:latin typeface="Arial Narrow" pitchFamily="34" charset="0"/>
              </a:rPr>
              <a:t>, 2</a:t>
            </a:r>
            <a:r>
              <a:rPr lang="en-US" sz="2000" b="1" dirty="0" smtClean="0">
                <a:latin typeface="Arial Narrow" pitchFamily="34" charset="0"/>
              </a:rPr>
              <a:t>);			</a:t>
            </a:r>
            <a:r>
              <a:rPr lang="en-US" sz="2000" b="1" dirty="0" smtClean="0">
                <a:solidFill>
                  <a:schemeClr val="hlink"/>
                </a:solidFill>
                <a:latin typeface="Arial Narrow" pitchFamily="34" charset="0"/>
              </a:rPr>
              <a:t> </a:t>
            </a:r>
            <a:r>
              <a:rPr lang="en-US" sz="2000" b="1" dirty="0">
                <a:solidFill>
                  <a:schemeClr val="hlink"/>
                </a:solidFill>
                <a:latin typeface="Arial Narrow" pitchFamily="34" charset="0"/>
              </a:rPr>
              <a:t>// </a:t>
            </a:r>
            <a:r>
              <a:rPr lang="en-US" sz="2000" b="1" dirty="0" smtClean="0">
                <a:solidFill>
                  <a:schemeClr val="hlink"/>
                </a:solidFill>
                <a:latin typeface="Arial Narrow" pitchFamily="34" charset="0"/>
              </a:rPr>
              <a:t>kernel </a:t>
            </a:r>
            <a:r>
              <a:rPr lang="en-US" sz="2000" b="1" dirty="0">
                <a:solidFill>
                  <a:schemeClr val="hlink"/>
                </a:solidFill>
                <a:latin typeface="Arial Narrow" pitchFamily="34" charset="0"/>
              </a:rPr>
              <a:t>context </a:t>
            </a:r>
            <a:endParaRPr lang="en-US" sz="2000" b="1" dirty="0">
              <a:latin typeface="Arial Narrow" pitchFamily="34" charset="0"/>
            </a:endParaRP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end swapTask</a:t>
            </a:r>
          </a:p>
        </p:txBody>
      </p:sp>
      <p:sp>
        <p:nvSpPr>
          <p:cNvPr id="7"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SWAP</a:t>
            </a:r>
            <a:endParaRPr lang="en-US" sz="1800" b="1" dirty="0">
              <a:latin typeface="+mn-lt"/>
            </a:endParaRPr>
          </a:p>
        </p:txBody>
      </p:sp>
    </p:spTree>
    <p:extLst>
      <p:ext uri="{BB962C8B-B14F-4D97-AF65-F5344CB8AC3E}">
        <p14:creationId xmlns:p14="http://schemas.microsoft.com/office/powerpoint/2010/main" val="30816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dirty="0"/>
          </a:p>
        </p:txBody>
      </p:sp>
      <p:sp>
        <p:nvSpPr>
          <p:cNvPr id="7" name="Slide Number Placeholder 5"/>
          <p:cNvSpPr>
            <a:spLocks noGrp="1"/>
          </p:cNvSpPr>
          <p:nvPr>
            <p:ph type="sldNum" sz="quarter" idx="12"/>
          </p:nvPr>
        </p:nvSpPr>
        <p:spPr/>
        <p:txBody>
          <a:bodyPr/>
          <a:lstStyle/>
          <a:p>
            <a:fld id="{9504EA81-2F0E-47AE-8B75-1B264D5A4407}" type="slidenum">
              <a:rPr lang="en-US"/>
              <a:pPr/>
              <a:t>2</a:t>
            </a:fld>
            <a:endParaRPr lang="en-US"/>
          </a:p>
        </p:txBody>
      </p:sp>
      <p:sp>
        <p:nvSpPr>
          <p:cNvPr id="2662402" name="Rectangle 2"/>
          <p:cNvSpPr>
            <a:spLocks noGrp="1" noChangeArrowheads="1"/>
          </p:cNvSpPr>
          <p:nvPr>
            <p:ph type="title"/>
          </p:nvPr>
        </p:nvSpPr>
        <p:spPr/>
        <p:txBody>
          <a:bodyPr/>
          <a:lstStyle/>
          <a:p>
            <a:r>
              <a:rPr lang="en-US" dirty="0" smtClean="0"/>
              <a:t>Project 2</a:t>
            </a:r>
            <a:endParaRPr lang="en-US" dirty="0"/>
          </a:p>
        </p:txBody>
      </p:sp>
      <p:sp>
        <p:nvSpPr>
          <p:cNvPr id="2662403" name="Rectangle 3"/>
          <p:cNvSpPr>
            <a:spLocks noGrp="1" noChangeArrowheads="1"/>
          </p:cNvSpPr>
          <p:nvPr>
            <p:ph type="body" idx="1"/>
          </p:nvPr>
        </p:nvSpPr>
        <p:spPr>
          <a:xfrm>
            <a:off x="471488" y="1438275"/>
            <a:ext cx="8215312" cy="4989513"/>
          </a:xfrm>
        </p:spPr>
        <p:txBody>
          <a:bodyPr/>
          <a:lstStyle/>
          <a:p>
            <a:pPr>
              <a:lnSpc>
                <a:spcPct val="90000"/>
              </a:lnSpc>
            </a:pPr>
            <a:r>
              <a:rPr lang="en-US" sz="2400" dirty="0" smtClean="0">
                <a:cs typeface="Times New Roman" pitchFamily="18" charset="0"/>
              </a:rPr>
              <a:t>Change the scheduler from a 2 state to a 5 state scheduler using semaphores with priority queues.</a:t>
            </a:r>
            <a:endParaRPr lang="en-US" sz="2400" dirty="0">
              <a:cs typeface="Times New Roman" pitchFamily="18" charset="0"/>
            </a:endParaRPr>
          </a:p>
          <a:p>
            <a:pPr lvl="1">
              <a:lnSpc>
                <a:spcPct val="90000"/>
              </a:lnSpc>
            </a:pPr>
            <a:r>
              <a:rPr lang="en-US" sz="2000" b="1" dirty="0">
                <a:latin typeface="Arial Narrow" pitchFamily="34" charset="0"/>
                <a:cs typeface="Times New Roman" pitchFamily="18" charset="0"/>
              </a:rPr>
              <a:t>int scheduler()</a:t>
            </a:r>
            <a:r>
              <a:rPr lang="en-US" sz="2000" dirty="0">
                <a:cs typeface="Times New Roman" pitchFamily="18" charset="0"/>
              </a:rPr>
              <a:t> in </a:t>
            </a:r>
            <a:r>
              <a:rPr lang="en-US" sz="2000" b="1" dirty="0" smtClean="0">
                <a:latin typeface="Arial Narrow" pitchFamily="34" charset="0"/>
                <a:cs typeface="Times New Roman" pitchFamily="18" charset="0"/>
              </a:rPr>
              <a:t>os345.c</a:t>
            </a:r>
            <a:endParaRPr lang="en-US" sz="2000" b="1" dirty="0">
              <a:latin typeface="Arial Narrow" pitchFamily="34" charset="0"/>
              <a:cs typeface="Times New Roman" pitchFamily="18" charset="0"/>
            </a:endParaRPr>
          </a:p>
          <a:p>
            <a:pPr lvl="1">
              <a:lnSpc>
                <a:spcPct val="90000"/>
              </a:lnSpc>
            </a:pPr>
            <a:r>
              <a:rPr lang="en-US" sz="2000" b="1" dirty="0" smtClean="0">
                <a:latin typeface="Arial Narrow" pitchFamily="34" charset="0"/>
                <a:cs typeface="Times New Roman" pitchFamily="18" charset="0"/>
              </a:rPr>
              <a:t>semWait(), semSignal, semTryLock</a:t>
            </a:r>
            <a:r>
              <a:rPr lang="en-US" sz="2000" dirty="0" smtClean="0">
                <a:cs typeface="Times New Roman" pitchFamily="18" charset="0"/>
              </a:rPr>
              <a:t> </a:t>
            </a:r>
            <a:r>
              <a:rPr lang="en-US" sz="2000" dirty="0">
                <a:cs typeface="Times New Roman" pitchFamily="18" charset="0"/>
              </a:rPr>
              <a:t>in </a:t>
            </a:r>
            <a:r>
              <a:rPr lang="en-US" sz="2000" b="1" dirty="0" smtClean="0">
                <a:latin typeface="Arial Narrow" pitchFamily="34" charset="0"/>
                <a:cs typeface="Times New Roman" pitchFamily="18" charset="0"/>
              </a:rPr>
              <a:t>os345semaphores.c</a:t>
            </a:r>
            <a:endParaRPr lang="en-US" sz="2000" b="1" dirty="0">
              <a:latin typeface="Arial Narrow" pitchFamily="34" charset="0"/>
              <a:cs typeface="Times New Roman" pitchFamily="18" charset="0"/>
            </a:endParaRPr>
          </a:p>
          <a:p>
            <a:pPr>
              <a:lnSpc>
                <a:spcPct val="90000"/>
              </a:lnSpc>
            </a:pPr>
            <a:r>
              <a:rPr lang="en-US" sz="2400" dirty="0" smtClean="0">
                <a:cs typeface="Times New Roman" pitchFamily="18" charset="0"/>
              </a:rPr>
              <a:t>Tasks </a:t>
            </a:r>
            <a:r>
              <a:rPr lang="en-US" sz="2400" dirty="0">
                <a:cs typeface="Times New Roman" pitchFamily="18" charset="0"/>
              </a:rPr>
              <a:t>are functions and </a:t>
            </a:r>
            <a:r>
              <a:rPr lang="en-US" sz="2400" dirty="0" smtClean="0">
                <a:cs typeface="Times New Roman" pitchFamily="18" charset="0"/>
              </a:rPr>
              <a:t>are added </a:t>
            </a:r>
            <a:r>
              <a:rPr lang="en-US" sz="2400" dirty="0">
                <a:cs typeface="Times New Roman" pitchFamily="18" charset="0"/>
              </a:rPr>
              <a:t>to the task scheduler </a:t>
            </a:r>
            <a:r>
              <a:rPr lang="en-US" sz="2400" dirty="0" smtClean="0">
                <a:cs typeface="Times New Roman" pitchFamily="18" charset="0"/>
              </a:rPr>
              <a:t>ready queue via </a:t>
            </a:r>
            <a:r>
              <a:rPr lang="en-US" sz="2400" dirty="0">
                <a:cs typeface="Times New Roman" pitchFamily="18" charset="0"/>
              </a:rPr>
              <a:t>the “</a:t>
            </a:r>
            <a:r>
              <a:rPr lang="en-US" sz="2400" b="1" dirty="0">
                <a:latin typeface="Arial Narrow" pitchFamily="34" charset="0"/>
                <a:cs typeface="Times New Roman" pitchFamily="18" charset="0"/>
              </a:rPr>
              <a:t>createTask()</a:t>
            </a:r>
            <a:r>
              <a:rPr lang="en-US" sz="2400" dirty="0">
                <a:cs typeface="Times New Roman" pitchFamily="18" charset="0"/>
              </a:rPr>
              <a:t>” function.</a:t>
            </a:r>
          </a:p>
          <a:p>
            <a:pPr>
              <a:lnSpc>
                <a:spcPct val="90000"/>
              </a:lnSpc>
            </a:pPr>
            <a:r>
              <a:rPr lang="en-US" sz="2400" dirty="0">
                <a:cs typeface="Times New Roman" pitchFamily="18" charset="0"/>
              </a:rPr>
              <a:t>The first task scheduled is your shell from Project 1.</a:t>
            </a:r>
          </a:p>
          <a:p>
            <a:pPr>
              <a:lnSpc>
                <a:spcPct val="90000"/>
              </a:lnSpc>
            </a:pPr>
            <a:r>
              <a:rPr lang="en-US" sz="2400" dirty="0">
                <a:cs typeface="Times New Roman" pitchFamily="18" charset="0"/>
              </a:rPr>
              <a:t>T</a:t>
            </a:r>
            <a:r>
              <a:rPr lang="en-US" sz="2400" dirty="0" smtClean="0">
                <a:cs typeface="Times New Roman" pitchFamily="18" charset="0"/>
              </a:rPr>
              <a:t>he </a:t>
            </a:r>
            <a:r>
              <a:rPr lang="en-US" sz="2400" dirty="0">
                <a:cs typeface="Times New Roman" pitchFamily="18" charset="0"/>
              </a:rPr>
              <a:t>“</a:t>
            </a:r>
            <a:r>
              <a:rPr lang="en-US" sz="2400" b="1" dirty="0">
                <a:latin typeface="Arial Narrow" pitchFamily="34" charset="0"/>
                <a:cs typeface="Times New Roman" pitchFamily="18" charset="0"/>
              </a:rPr>
              <a:t>SWAP</a:t>
            </a:r>
            <a:r>
              <a:rPr lang="en-US" sz="2400" dirty="0">
                <a:cs typeface="Times New Roman" pitchFamily="18" charset="0"/>
              </a:rPr>
              <a:t>” directive </a:t>
            </a:r>
            <a:r>
              <a:rPr lang="en-US" sz="2400" dirty="0" smtClean="0">
                <a:cs typeface="Times New Roman" pitchFamily="18" charset="0"/>
              </a:rPr>
              <a:t>replaces clock </a:t>
            </a:r>
            <a:r>
              <a:rPr lang="en-US" sz="2400" dirty="0">
                <a:cs typeface="Times New Roman" pitchFamily="18" charset="0"/>
              </a:rPr>
              <a:t>interrupts for context switching between </a:t>
            </a:r>
            <a:r>
              <a:rPr lang="en-US" sz="2400" dirty="0" smtClean="0">
                <a:cs typeface="Times New Roman" pitchFamily="18" charset="0"/>
              </a:rPr>
              <a:t>tasks (cooperative scheduling).</a:t>
            </a:r>
          </a:p>
          <a:p>
            <a:pPr>
              <a:lnSpc>
                <a:spcPct val="90000"/>
              </a:lnSpc>
            </a:pPr>
            <a:r>
              <a:rPr lang="en-US" sz="2400" dirty="0" smtClean="0">
                <a:cs typeface="Times New Roman" pitchFamily="18" charset="0"/>
              </a:rPr>
              <a:t>Context </a:t>
            </a:r>
            <a:r>
              <a:rPr lang="en-US" sz="2400" dirty="0">
                <a:cs typeface="Times New Roman" pitchFamily="18" charset="0"/>
              </a:rPr>
              <a:t>switching directives may be placed anywhere in your user task code.</a:t>
            </a:r>
          </a:p>
          <a:p>
            <a:pPr lvl="1">
              <a:lnSpc>
                <a:spcPct val="90000"/>
              </a:lnSpc>
            </a:pPr>
            <a:r>
              <a:rPr lang="en-US" sz="2000" b="1" dirty="0">
                <a:latin typeface="Arial Narrow" pitchFamily="34" charset="0"/>
                <a:cs typeface="Times New Roman" pitchFamily="18" charset="0"/>
              </a:rPr>
              <a:t>SWAP</a:t>
            </a:r>
            <a:r>
              <a:rPr lang="en-US" sz="2000" dirty="0">
                <a:cs typeface="Times New Roman" pitchFamily="18" charset="0"/>
              </a:rPr>
              <a:t>, </a:t>
            </a:r>
            <a:r>
              <a:rPr lang="en-US" sz="2000" b="1" dirty="0">
                <a:latin typeface="Arial Narrow" pitchFamily="34" charset="0"/>
                <a:cs typeface="Times New Roman" pitchFamily="18" charset="0"/>
              </a:rPr>
              <a:t>SEM_SIGNAL</a:t>
            </a:r>
            <a:r>
              <a:rPr lang="en-US" sz="2000" dirty="0">
                <a:cs typeface="Times New Roman" pitchFamily="18" charset="0"/>
              </a:rPr>
              <a:t>, </a:t>
            </a:r>
            <a:r>
              <a:rPr lang="en-US" sz="2000" b="1" dirty="0">
                <a:latin typeface="Arial Narrow" pitchFamily="34" charset="0"/>
                <a:cs typeface="Times New Roman" pitchFamily="18" charset="0"/>
              </a:rPr>
              <a:t>SEM_WAIT, SEM_TRYLOCK</a:t>
            </a:r>
          </a:p>
        </p:txBody>
      </p:sp>
      <p:sp>
        <p:nvSpPr>
          <p:cNvPr id="2662404"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BYU CS 345</a:t>
            </a:r>
            <a:endParaRPr lang="en-US"/>
          </a:p>
        </p:txBody>
      </p:sp>
      <p:sp>
        <p:nvSpPr>
          <p:cNvPr id="5" name="Footer Placeholder 3"/>
          <p:cNvSpPr>
            <a:spLocks noGrp="1"/>
          </p:cNvSpPr>
          <p:nvPr>
            <p:ph type="ftr" sz="quarter" idx="11"/>
          </p:nvPr>
        </p:nvSpPr>
        <p:spPr/>
        <p:txBody>
          <a:bodyPr/>
          <a:lstStyle/>
          <a:p>
            <a:r>
              <a:rPr lang="en-US" smtClean="0"/>
              <a:t>Project 2 - Tasking</a:t>
            </a:r>
            <a:endParaRPr lang="en-US"/>
          </a:p>
        </p:txBody>
      </p:sp>
      <p:sp>
        <p:nvSpPr>
          <p:cNvPr id="6" name="Slide Number Placeholder 4"/>
          <p:cNvSpPr>
            <a:spLocks noGrp="1"/>
          </p:cNvSpPr>
          <p:nvPr>
            <p:ph type="sldNum" sz="quarter" idx="12"/>
          </p:nvPr>
        </p:nvSpPr>
        <p:spPr/>
        <p:txBody>
          <a:bodyPr/>
          <a:lstStyle/>
          <a:p>
            <a:fld id="{5EEBFEE9-1DE9-4040-8215-CB169940E790}" type="slidenum">
              <a:rPr lang="en-US"/>
              <a:pPr/>
              <a:t>20</a:t>
            </a:fld>
            <a:endParaRPr lang="en-US"/>
          </a:p>
        </p:txBody>
      </p:sp>
      <p:sp>
        <p:nvSpPr>
          <p:cNvPr id="2670594" name="Rectangle 2"/>
          <p:cNvSpPr>
            <a:spLocks noGrp="1" noChangeArrowheads="1"/>
          </p:cNvSpPr>
          <p:nvPr>
            <p:ph type="title"/>
          </p:nvPr>
        </p:nvSpPr>
        <p:spPr/>
        <p:txBody>
          <a:bodyPr/>
          <a:lstStyle/>
          <a:p>
            <a:r>
              <a:rPr lang="en-US"/>
              <a:t>Task Scheduling</a:t>
            </a:r>
          </a:p>
        </p:txBody>
      </p:sp>
      <p:sp>
        <p:nvSpPr>
          <p:cNvPr id="2670595" name="Rectangle 3"/>
          <p:cNvSpPr>
            <a:spLocks noChangeArrowheads="1"/>
          </p:cNvSpPr>
          <p:nvPr/>
        </p:nvSpPr>
        <p:spPr bwMode="auto">
          <a:xfrm>
            <a:off x="557213" y="1597025"/>
            <a:ext cx="8342312"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458788" algn="l"/>
                <a:tab pos="919163" algn="l"/>
                <a:tab pos="1366838" algn="l"/>
                <a:tab pos="1827213" algn="l"/>
                <a:tab pos="2286000" algn="l"/>
                <a:tab pos="4572000" algn="l"/>
              </a:tabLst>
            </a:pPr>
            <a:r>
              <a:rPr lang="en-US" sz="2000" b="1" dirty="0">
                <a:solidFill>
                  <a:schemeClr val="hlink"/>
                </a:solidFill>
                <a:latin typeface="Arial Narrow" pitchFamily="34" charset="0"/>
              </a:rPr>
              <a:t>// ***********************************************************************</a:t>
            </a:r>
          </a:p>
          <a:p>
            <a:pPr eaLnBrk="0" hangingPunct="0">
              <a:lnSpc>
                <a:spcPct val="90000"/>
              </a:lnSpc>
              <a:tabLst>
                <a:tab pos="458788" algn="l"/>
                <a:tab pos="919163" algn="l"/>
                <a:tab pos="1366838" algn="l"/>
                <a:tab pos="1827213" algn="l"/>
                <a:tab pos="2286000" algn="l"/>
                <a:tab pos="4572000" algn="l"/>
              </a:tabLst>
            </a:pPr>
            <a:r>
              <a:rPr lang="en-US" sz="2000" b="1" dirty="0">
                <a:solidFill>
                  <a:schemeClr val="hlink"/>
                </a:solidFill>
                <a:latin typeface="Arial Narrow" pitchFamily="34" charset="0"/>
              </a:rPr>
              <a:t>// scheduler</a:t>
            </a:r>
          </a:p>
          <a:p>
            <a:pPr eaLnBrk="0" hangingPunct="0">
              <a:lnSpc>
                <a:spcPct val="90000"/>
              </a:lnSpc>
              <a:tabLst>
                <a:tab pos="458788" algn="l"/>
                <a:tab pos="919163" algn="l"/>
                <a:tab pos="1366838" algn="l"/>
                <a:tab pos="1827213" algn="l"/>
                <a:tab pos="2286000" algn="l"/>
                <a:tab pos="4572000" algn="l"/>
              </a:tabLst>
            </a:pPr>
            <a:r>
              <a:rPr lang="en-US" sz="2000" b="1" dirty="0" err="1">
                <a:latin typeface="Arial Narrow" pitchFamily="34" charset="0"/>
              </a:rPr>
              <a:t>int</a:t>
            </a:r>
            <a:r>
              <a:rPr lang="en-US" sz="2000" b="1" dirty="0">
                <a:latin typeface="Arial Narrow" pitchFamily="34" charset="0"/>
              </a:rPr>
              <a:t> scheduler()</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r>
              <a:rPr lang="en-US" sz="2000" b="1" dirty="0" err="1">
                <a:latin typeface="Arial Narrow" pitchFamily="34" charset="0"/>
              </a:rPr>
              <a:t>int</a:t>
            </a:r>
            <a:r>
              <a:rPr lang="en-US" sz="2000" b="1" dirty="0">
                <a:latin typeface="Arial Narrow" pitchFamily="34" charset="0"/>
              </a:rPr>
              <a:t> </a:t>
            </a:r>
            <a:r>
              <a:rPr lang="en-US" sz="2000" b="1" dirty="0" err="1">
                <a:latin typeface="Arial Narrow" pitchFamily="34" charset="0"/>
              </a:rPr>
              <a:t>i</a:t>
            </a:r>
            <a:r>
              <a:rPr lang="en-US" sz="2000" b="1" dirty="0">
                <a:latin typeface="Arial Narrow" pitchFamily="34" charset="0"/>
              </a:rPr>
              <a:t>, t, </a:t>
            </a:r>
            <a:r>
              <a:rPr lang="en-US" sz="2000" b="1" dirty="0" err="1">
                <a:latin typeface="Arial Narrow" pitchFamily="34" charset="0"/>
              </a:rPr>
              <a:t>nextTask</a:t>
            </a:r>
            <a:r>
              <a:rPr lang="en-US" sz="2000" b="1" dirty="0">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if (</a:t>
            </a:r>
            <a:r>
              <a:rPr lang="en-US" sz="2000" b="1" dirty="0" err="1">
                <a:latin typeface="Arial Narrow" pitchFamily="34" charset="0"/>
              </a:rPr>
              <a:t>numTasks</a:t>
            </a:r>
            <a:r>
              <a:rPr lang="en-US" sz="2000" b="1" dirty="0">
                <a:latin typeface="Arial Narrow" pitchFamily="34" charset="0"/>
              </a:rPr>
              <a:t> == 0) return -1;	</a:t>
            </a:r>
            <a:r>
              <a:rPr lang="en-US" sz="2000" b="1" dirty="0">
                <a:solidFill>
                  <a:schemeClr val="hlink"/>
                </a:solidFill>
                <a:latin typeface="Arial Narrow" pitchFamily="34" charset="0"/>
              </a:rPr>
              <a:t>// no task ready</a:t>
            </a:r>
            <a:endParaRPr lang="en-US" sz="2000" b="1" dirty="0">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r>
              <a:rPr lang="en-US" sz="2000" b="1" dirty="0" err="1">
                <a:latin typeface="Arial Narrow" pitchFamily="34" charset="0"/>
              </a:rPr>
              <a:t>nextTask</a:t>
            </a:r>
            <a:r>
              <a:rPr lang="en-US" sz="2000" b="1" dirty="0">
                <a:latin typeface="Arial Narrow" pitchFamily="34" charset="0"/>
              </a:rPr>
              <a:t> = </a:t>
            </a:r>
            <a:r>
              <a:rPr lang="en-US" sz="2000" b="1" dirty="0" err="1">
                <a:latin typeface="Arial Narrow" pitchFamily="34" charset="0"/>
              </a:rPr>
              <a:t>rq</a:t>
            </a:r>
            <a:r>
              <a:rPr lang="en-US" sz="2000" b="1" dirty="0">
                <a:latin typeface="Arial Narrow" pitchFamily="34" charset="0"/>
              </a:rPr>
              <a:t>[0];		</a:t>
            </a:r>
            <a:r>
              <a:rPr lang="en-US" sz="2000" b="1" dirty="0">
                <a:solidFill>
                  <a:schemeClr val="hlink"/>
                </a:solidFill>
                <a:latin typeface="Arial Narrow" pitchFamily="34" charset="0"/>
              </a:rPr>
              <a:t>// take 1</a:t>
            </a:r>
            <a:r>
              <a:rPr lang="en-US" sz="2000" b="1" baseline="30000" dirty="0">
                <a:solidFill>
                  <a:schemeClr val="hlink"/>
                </a:solidFill>
                <a:latin typeface="Arial Narrow" pitchFamily="34" charset="0"/>
              </a:rPr>
              <a:t>st</a:t>
            </a:r>
            <a:r>
              <a:rPr lang="en-US" sz="2000" b="1" dirty="0">
                <a:solidFill>
                  <a:schemeClr val="hlink"/>
                </a:solidFill>
                <a:latin typeface="Arial Narrow" pitchFamily="34" charset="0"/>
              </a:rPr>
              <a:t> (highest priority)</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for </a:t>
            </a:r>
            <a:r>
              <a:rPr lang="en-US" sz="2000" b="1" dirty="0" smtClean="0">
                <a:latin typeface="Arial Narrow" pitchFamily="34" charset="0"/>
              </a:rPr>
              <a:t>(</a:t>
            </a:r>
            <a:r>
              <a:rPr lang="en-US" sz="2000" b="1" dirty="0" err="1" smtClean="0">
                <a:latin typeface="Arial Narrow" pitchFamily="34" charset="0"/>
              </a:rPr>
              <a:t>i</a:t>
            </a:r>
            <a:r>
              <a:rPr lang="en-US" sz="2000" b="1" dirty="0" smtClean="0">
                <a:latin typeface="Arial Narrow" pitchFamily="34" charset="0"/>
              </a:rPr>
              <a:t> = 0</a:t>
            </a:r>
            <a:r>
              <a:rPr lang="en-US" sz="2000" b="1" dirty="0">
                <a:latin typeface="Arial Narrow" pitchFamily="34" charset="0"/>
              </a:rPr>
              <a:t>; </a:t>
            </a:r>
            <a:r>
              <a:rPr lang="en-US" sz="2000" b="1" dirty="0" err="1" smtClean="0">
                <a:latin typeface="Arial Narrow" pitchFamily="34" charset="0"/>
              </a:rPr>
              <a:t>i</a:t>
            </a:r>
            <a:r>
              <a:rPr lang="en-US" sz="2000" b="1" dirty="0" smtClean="0">
                <a:latin typeface="Arial Narrow" pitchFamily="34" charset="0"/>
              </a:rPr>
              <a:t> &lt; (</a:t>
            </a:r>
            <a:r>
              <a:rPr lang="en-US" sz="2000" b="1" dirty="0">
                <a:latin typeface="Arial Narrow" pitchFamily="34" charset="0"/>
              </a:rPr>
              <a:t>numTasks-1); </a:t>
            </a:r>
            <a:r>
              <a:rPr lang="en-US" sz="2000" b="1" dirty="0" smtClean="0">
                <a:latin typeface="Arial Narrow" pitchFamily="34" charset="0"/>
              </a:rPr>
              <a:t>++</a:t>
            </a:r>
            <a:r>
              <a:rPr lang="en-US" sz="2000" b="1" dirty="0" err="1" smtClean="0">
                <a:latin typeface="Arial Narrow" pitchFamily="34" charset="0"/>
              </a:rPr>
              <a:t>i</a:t>
            </a:r>
            <a:r>
              <a:rPr lang="en-US" sz="2000" b="1" dirty="0" smtClean="0">
                <a:latin typeface="Arial Narrow" pitchFamily="34" charset="0"/>
              </a:rPr>
              <a:t>)</a:t>
            </a:r>
            <a:r>
              <a:rPr lang="en-US" sz="2000" b="1" dirty="0">
                <a:latin typeface="Arial Narrow" pitchFamily="34" charset="0"/>
              </a:rPr>
              <a:t>	</a:t>
            </a:r>
            <a:r>
              <a:rPr lang="en-US" sz="2000" b="1" dirty="0">
                <a:solidFill>
                  <a:schemeClr val="hlink"/>
                </a:solidFill>
                <a:latin typeface="Arial Narrow" pitchFamily="34" charset="0"/>
              </a:rPr>
              <a:t>// roll to bottom of priority (RR)</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if (</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rq</a:t>
            </a:r>
            <a:r>
              <a:rPr lang="en-US" sz="2000" b="1" dirty="0">
                <a:latin typeface="Arial Narrow" pitchFamily="34" charset="0"/>
              </a:rPr>
              <a:t>[</a:t>
            </a:r>
            <a:r>
              <a:rPr lang="en-US" sz="2000" b="1" dirty="0" err="1">
                <a:latin typeface="Arial Narrow" pitchFamily="34" charset="0"/>
              </a:rPr>
              <a:t>i</a:t>
            </a:r>
            <a:r>
              <a:rPr lang="en-US" sz="2000" b="1" dirty="0">
                <a:latin typeface="Arial Narrow" pitchFamily="34" charset="0"/>
              </a:rPr>
              <a:t>]].priority &gt; </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rq</a:t>
            </a:r>
            <a:r>
              <a:rPr lang="en-US" sz="2000" b="1" dirty="0">
                <a:latin typeface="Arial Narrow" pitchFamily="34" charset="0"/>
              </a:rPr>
              <a:t>[i+1]].priority) break;</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t = </a:t>
            </a:r>
            <a:r>
              <a:rPr lang="en-US" sz="2000" b="1" dirty="0" err="1">
                <a:latin typeface="Arial Narrow" pitchFamily="34" charset="0"/>
              </a:rPr>
              <a:t>rq</a:t>
            </a:r>
            <a:r>
              <a:rPr lang="en-US" sz="2000" b="1" dirty="0">
                <a:latin typeface="Arial Narrow" pitchFamily="34" charset="0"/>
              </a:rPr>
              <a:t>[</a:t>
            </a:r>
            <a:r>
              <a:rPr lang="en-US" sz="2000" b="1" dirty="0" err="1">
                <a:latin typeface="Arial Narrow" pitchFamily="34" charset="0"/>
              </a:rPr>
              <a:t>i</a:t>
            </a:r>
            <a:r>
              <a:rPr lang="en-US" sz="2000" b="1" dirty="0">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r>
              <a:rPr lang="en-US" sz="2000" b="1" dirty="0" err="1">
                <a:latin typeface="Arial Narrow" pitchFamily="34" charset="0"/>
              </a:rPr>
              <a:t>rq</a:t>
            </a:r>
            <a:r>
              <a:rPr lang="en-US" sz="2000" b="1" dirty="0">
                <a:latin typeface="Arial Narrow" pitchFamily="34" charset="0"/>
              </a:rPr>
              <a:t>[</a:t>
            </a:r>
            <a:r>
              <a:rPr lang="en-US" sz="2000" b="1" dirty="0" err="1">
                <a:latin typeface="Arial Narrow" pitchFamily="34" charset="0"/>
              </a:rPr>
              <a:t>i</a:t>
            </a:r>
            <a:r>
              <a:rPr lang="en-US" sz="2000" b="1" dirty="0">
                <a:latin typeface="Arial Narrow" pitchFamily="34" charset="0"/>
              </a:rPr>
              <a:t>] = </a:t>
            </a:r>
            <a:r>
              <a:rPr lang="en-US" sz="2000" b="1" dirty="0" err="1">
                <a:latin typeface="Arial Narrow" pitchFamily="34" charset="0"/>
              </a:rPr>
              <a:t>rq</a:t>
            </a:r>
            <a:r>
              <a:rPr lang="en-US" sz="2000" b="1" dirty="0">
                <a:latin typeface="Arial Narrow" pitchFamily="34" charset="0"/>
              </a:rPr>
              <a:t>[i+1];</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r>
              <a:rPr lang="en-US" sz="2000" b="1" dirty="0" err="1">
                <a:latin typeface="Arial Narrow" pitchFamily="34" charset="0"/>
              </a:rPr>
              <a:t>rq</a:t>
            </a:r>
            <a:r>
              <a:rPr lang="en-US" sz="2000" b="1" dirty="0">
                <a:latin typeface="Arial Narrow" pitchFamily="34" charset="0"/>
              </a:rPr>
              <a:t>[i+1] = t;</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return </a:t>
            </a:r>
            <a:r>
              <a:rPr lang="en-US" sz="2000" b="1" dirty="0" err="1">
                <a:latin typeface="Arial Narrow" pitchFamily="34" charset="0"/>
              </a:rPr>
              <a:t>nextTask</a:t>
            </a:r>
            <a:r>
              <a:rPr lang="en-US" sz="2000" b="1" dirty="0">
                <a:latin typeface="Arial Narrow" pitchFamily="34" charset="0"/>
              </a:rPr>
              <a:t>;		</a:t>
            </a:r>
            <a:r>
              <a:rPr lang="en-US" sz="2000" b="1" dirty="0">
                <a:solidFill>
                  <a:schemeClr val="hlink"/>
                </a:solidFill>
                <a:latin typeface="Arial Narrow" pitchFamily="34" charset="0"/>
              </a:rPr>
              <a:t>// return task # to dispatcher</a:t>
            </a:r>
          </a:p>
          <a:p>
            <a:pPr eaLnBrk="0" hangingPunct="0">
              <a:lnSpc>
                <a:spcPct val="90000"/>
              </a:lnSpc>
              <a:tabLst>
                <a:tab pos="458788" algn="l"/>
                <a:tab pos="919163" algn="l"/>
                <a:tab pos="1366838" algn="l"/>
                <a:tab pos="1827213" algn="l"/>
                <a:tab pos="2286000" algn="l"/>
                <a:tab pos="4572000" algn="l"/>
              </a:tabLst>
            </a:pPr>
            <a:r>
              <a:rPr lang="en-US" sz="2000" b="1" dirty="0">
                <a:latin typeface="Arial Narrow" pitchFamily="34" charset="0"/>
              </a:rPr>
              <a:t>} </a:t>
            </a:r>
            <a:r>
              <a:rPr lang="en-US" sz="2000" b="1" dirty="0">
                <a:solidFill>
                  <a:schemeClr val="hlink"/>
                </a:solidFill>
                <a:latin typeface="Arial Narrow" pitchFamily="34" charset="0"/>
              </a:rPr>
              <a:t>// end scheduler</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Scheduling</a:t>
            </a:r>
            <a:endParaRPr lang="en-US" sz="1800" b="1"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BYU CS 345</a:t>
            </a:r>
            <a:endParaRPr lang="en-US"/>
          </a:p>
        </p:txBody>
      </p:sp>
      <p:sp>
        <p:nvSpPr>
          <p:cNvPr id="6" name="Footer Placeholder 3"/>
          <p:cNvSpPr>
            <a:spLocks noGrp="1"/>
          </p:cNvSpPr>
          <p:nvPr>
            <p:ph type="ftr" sz="quarter" idx="11"/>
          </p:nvPr>
        </p:nvSpPr>
        <p:spPr/>
        <p:txBody>
          <a:bodyPr/>
          <a:lstStyle/>
          <a:p>
            <a:r>
              <a:rPr lang="en-US" smtClean="0"/>
              <a:t>Project 2 - Tasking</a:t>
            </a:r>
            <a:endParaRPr lang="en-US"/>
          </a:p>
        </p:txBody>
      </p:sp>
      <p:sp>
        <p:nvSpPr>
          <p:cNvPr id="7" name="Slide Number Placeholder 4"/>
          <p:cNvSpPr>
            <a:spLocks noGrp="1"/>
          </p:cNvSpPr>
          <p:nvPr>
            <p:ph type="sldNum" sz="quarter" idx="12"/>
          </p:nvPr>
        </p:nvSpPr>
        <p:spPr/>
        <p:txBody>
          <a:bodyPr/>
          <a:lstStyle/>
          <a:p>
            <a:fld id="{98917B72-F1B3-4E4F-AEB5-66B354E5D1DD}" type="slidenum">
              <a:rPr lang="en-US"/>
              <a:pPr/>
              <a:t>21</a:t>
            </a:fld>
            <a:endParaRPr lang="en-US"/>
          </a:p>
        </p:txBody>
      </p:sp>
      <p:sp>
        <p:nvSpPr>
          <p:cNvPr id="2671618" name="Rectangle 2"/>
          <p:cNvSpPr>
            <a:spLocks noGrp="1" noChangeArrowheads="1"/>
          </p:cNvSpPr>
          <p:nvPr>
            <p:ph type="title"/>
          </p:nvPr>
        </p:nvSpPr>
        <p:spPr/>
        <p:txBody>
          <a:bodyPr/>
          <a:lstStyle/>
          <a:p>
            <a:r>
              <a:rPr lang="en-US" dirty="0"/>
              <a:t>Task Dispatching</a:t>
            </a:r>
          </a:p>
        </p:txBody>
      </p:sp>
      <p:sp>
        <p:nvSpPr>
          <p:cNvPr id="2671619" name="Rectangle 3"/>
          <p:cNvSpPr>
            <a:spLocks noChangeArrowheads="1"/>
          </p:cNvSpPr>
          <p:nvPr/>
        </p:nvSpPr>
        <p:spPr bwMode="auto">
          <a:xfrm>
            <a:off x="546100" y="1464189"/>
            <a:ext cx="834231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int dispatcher(int </a:t>
            </a:r>
            <a:r>
              <a:rPr lang="en-US" sz="1600" b="1" dirty="0" err="1">
                <a:solidFill>
                  <a:srgbClr val="000000"/>
                </a:solidFill>
                <a:latin typeface="Arial Narrow" pitchFamily="34" charset="0"/>
              </a:rPr>
              <a:t>curTask</a:t>
            </a:r>
            <a:r>
              <a:rPr lang="en-US" sz="1600" b="1" dirty="0">
                <a:solidFill>
                  <a:srgbClr val="000000"/>
                </a:solidFill>
                <a:latin typeface="Arial Narrow" pitchFamily="34" charset="0"/>
              </a:rPr>
              <a:t>)</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int result;</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switch(</a:t>
            </a:r>
            <a:r>
              <a:rPr lang="en-US" sz="1600" b="1" dirty="0" err="1">
                <a:solidFill>
                  <a:srgbClr val="000000"/>
                </a:solidFill>
                <a:latin typeface="Arial Narrow" pitchFamily="34" charset="0"/>
              </a:rPr>
              <a:t>tcb</a:t>
            </a:r>
            <a:r>
              <a:rPr lang="en-US" sz="1600" b="1" dirty="0">
                <a:solidFill>
                  <a:srgbClr val="000000"/>
                </a:solidFill>
                <a:latin typeface="Arial Narrow" pitchFamily="34" charset="0"/>
              </a:rPr>
              <a:t>[</a:t>
            </a:r>
            <a:r>
              <a:rPr lang="en-US" sz="1600" b="1" dirty="0" err="1">
                <a:solidFill>
                  <a:srgbClr val="000000"/>
                </a:solidFill>
                <a:latin typeface="Arial Narrow" pitchFamily="34" charset="0"/>
              </a:rPr>
              <a:t>curTask</a:t>
            </a:r>
            <a:r>
              <a:rPr lang="en-US" sz="1600" b="1" dirty="0">
                <a:solidFill>
                  <a:srgbClr val="000000"/>
                </a:solidFill>
                <a:latin typeface="Arial Narrow" pitchFamily="34" charset="0"/>
              </a:rPr>
              <a:t>].state)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schedule task</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smtClean="0">
                <a:solidFill>
                  <a:srgbClr val="000000"/>
                </a:solidFill>
                <a:latin typeface="Arial Narrow" pitchFamily="34" charset="0"/>
              </a:rPr>
              <a:t>{</a:t>
            </a:r>
            <a:r>
              <a:rPr lang="en-US" sz="1600" b="1" dirty="0">
                <a:solidFill>
                  <a:srgbClr val="000000"/>
                </a:solidFill>
                <a:latin typeface="Arial Narrow" pitchFamily="34" charset="0"/>
              </a:rPr>
              <a:t>	case S_NEW</a:t>
            </a:r>
            <a:r>
              <a:rPr lang="en-US" sz="1600" b="1" dirty="0" smtClean="0">
                <a:solidFill>
                  <a:srgbClr val="000000"/>
                </a:solidFill>
                <a:latin typeface="Arial Narrow" pitchFamily="34" charset="0"/>
              </a:rPr>
              <a:t>:	</a:t>
            </a:r>
            <a:r>
              <a:rPr lang="en-US" sz="1600" b="1" dirty="0" err="1" smtClean="0">
                <a:solidFill>
                  <a:srgbClr val="000000"/>
                </a:solidFill>
                <a:latin typeface="Arial Narrow" pitchFamily="34" charset="0"/>
              </a:rPr>
              <a:t>tcb</a:t>
            </a:r>
            <a:r>
              <a:rPr lang="en-US" sz="1600" b="1" dirty="0" smtClean="0">
                <a:solidFill>
                  <a:srgbClr val="000000"/>
                </a:solidFill>
                <a:latin typeface="Arial Narrow" pitchFamily="34" charset="0"/>
              </a:rPr>
              <a:t>[</a:t>
            </a:r>
            <a:r>
              <a:rPr lang="en-US" sz="1600" b="1" dirty="0" err="1" smtClean="0">
                <a:solidFill>
                  <a:srgbClr val="000000"/>
                </a:solidFill>
                <a:latin typeface="Arial Narrow" pitchFamily="34" charset="0"/>
              </a:rPr>
              <a:t>curTask</a:t>
            </a:r>
            <a:r>
              <a:rPr lang="en-US" sz="1600" b="1" dirty="0">
                <a:solidFill>
                  <a:srgbClr val="000000"/>
                </a:solidFill>
                <a:latin typeface="Arial Narrow" pitchFamily="34" charset="0"/>
              </a:rPr>
              <a:t>].state = S_RUNNING;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set task to run state</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smtClean="0">
                <a:solidFill>
                  <a:srgbClr val="000000"/>
                </a:solidFill>
                <a:latin typeface="Arial Narrow" pitchFamily="34" charset="0"/>
              </a:rPr>
              <a:t>if(</a:t>
            </a:r>
            <a:r>
              <a:rPr lang="en-US" sz="1600" b="1" dirty="0" err="1" smtClean="0">
                <a:solidFill>
                  <a:srgbClr val="000000"/>
                </a:solidFill>
                <a:latin typeface="Arial Narrow" pitchFamily="34" charset="0"/>
              </a:rPr>
              <a:t>setjmp</a:t>
            </a:r>
            <a:r>
              <a:rPr lang="en-US" sz="1600" b="1" dirty="0" smtClean="0">
                <a:solidFill>
                  <a:srgbClr val="000000"/>
                </a:solidFill>
                <a:latin typeface="Arial Narrow" pitchFamily="34" charset="0"/>
              </a:rPr>
              <a:t>(</a:t>
            </a:r>
            <a:r>
              <a:rPr lang="en-US" sz="1600" b="1" dirty="0" err="1" smtClean="0">
                <a:solidFill>
                  <a:srgbClr val="000000"/>
                </a:solidFill>
                <a:latin typeface="Arial Narrow" pitchFamily="34" charset="0"/>
              </a:rPr>
              <a:t>k_context</a:t>
            </a:r>
            <a:r>
              <a:rPr lang="en-US" sz="1600" b="1" dirty="0">
                <a:solidFill>
                  <a:srgbClr val="000000"/>
                </a:solidFill>
                <a:latin typeface="Arial Narrow" pitchFamily="34" charset="0"/>
              </a:rPr>
              <a:t>)) break;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context switch to new task</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smtClean="0">
                <a:solidFill>
                  <a:srgbClr val="000000"/>
                </a:solidFill>
                <a:latin typeface="Arial Narrow" pitchFamily="34" charset="0"/>
              </a:rPr>
              <a:t>temp </a:t>
            </a:r>
            <a:r>
              <a:rPr lang="en-US" sz="1600" b="1" dirty="0">
                <a:solidFill>
                  <a:srgbClr val="000000"/>
                </a:solidFill>
                <a:latin typeface="Arial Narrow" pitchFamily="34" charset="0"/>
              </a:rPr>
              <a:t>= (int*)</a:t>
            </a:r>
            <a:r>
              <a:rPr lang="en-US" sz="1600" b="1" dirty="0" err="1">
                <a:solidFill>
                  <a:srgbClr val="000000"/>
                </a:solidFill>
                <a:latin typeface="Arial Narrow" pitchFamily="34" charset="0"/>
              </a:rPr>
              <a:t>tcb</a:t>
            </a:r>
            <a:r>
              <a:rPr lang="en-US" sz="1600" b="1" dirty="0">
                <a:solidFill>
                  <a:srgbClr val="000000"/>
                </a:solidFill>
                <a:latin typeface="Arial Narrow" pitchFamily="34" charset="0"/>
              </a:rPr>
              <a:t>[</a:t>
            </a:r>
            <a:r>
              <a:rPr lang="en-US" sz="1600" b="1" dirty="0" err="1">
                <a:solidFill>
                  <a:srgbClr val="000000"/>
                </a:solidFill>
                <a:latin typeface="Arial Narrow" pitchFamily="34" charset="0"/>
              </a:rPr>
              <a:t>curTask</a:t>
            </a:r>
            <a:r>
              <a:rPr lang="en-US" sz="1600" b="1" dirty="0">
                <a:solidFill>
                  <a:srgbClr val="000000"/>
                </a:solidFill>
                <a:latin typeface="Arial Narrow" pitchFamily="34" charset="0"/>
              </a:rPr>
              <a:t>].stack + (STACK_SIZE-8</a:t>
            </a:r>
            <a:r>
              <a:rPr lang="en-US" sz="1600" b="1" dirty="0" smtClean="0">
                <a:solidFill>
                  <a:srgbClr val="000000"/>
                </a:solidFill>
                <a:latin typeface="Arial Narrow" pitchFamily="34" charset="0"/>
              </a:rPr>
              <a:t>);</a:t>
            </a:r>
            <a:endParaRPr lang="en-US" sz="1600" b="1" dirty="0">
              <a:solidFill>
                <a:schemeClr val="hlink"/>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smtClean="0">
                <a:solidFill>
                  <a:srgbClr val="FF0033"/>
                </a:solidFill>
                <a:latin typeface="Arial Narrow" pitchFamily="34" charset="0"/>
              </a:rPr>
              <a:t>SET_STACK(temp)</a:t>
            </a:r>
            <a:r>
              <a:rPr lang="en-US" sz="1600" b="1" dirty="0">
                <a:solidFill>
                  <a:srgbClr val="000000"/>
                </a:solidFill>
                <a:latin typeface="Arial Narrow" pitchFamily="34" charset="0"/>
              </a:rPr>
              <a:t>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move to new stack</a:t>
            </a:r>
            <a:endParaRPr lang="en-US" sz="1600" b="1" dirty="0">
              <a:solidFill>
                <a:srgbClr val="FF0033"/>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FF0033"/>
                </a:solidFill>
                <a:latin typeface="Arial Narrow" pitchFamily="34" charset="0"/>
              </a:rPr>
              <a:t>			</a:t>
            </a:r>
            <a:r>
              <a:rPr lang="en-US" sz="1600" b="1" dirty="0" smtClean="0">
                <a:solidFill>
                  <a:srgbClr val="FF0033"/>
                </a:solidFill>
                <a:latin typeface="Arial Narrow" pitchFamily="34" charset="0"/>
              </a:rPr>
              <a:t>result </a:t>
            </a:r>
            <a:r>
              <a:rPr lang="en-US" sz="1600" b="1" dirty="0">
                <a:solidFill>
                  <a:srgbClr val="FF0033"/>
                </a:solidFill>
                <a:latin typeface="Arial Narrow" pitchFamily="34" charset="0"/>
              </a:rPr>
              <a:t>= (*</a:t>
            </a:r>
            <a:r>
              <a:rPr lang="en-US" sz="1600" b="1" dirty="0" err="1">
                <a:solidFill>
                  <a:srgbClr val="FF0033"/>
                </a:solidFill>
                <a:latin typeface="Arial Narrow" pitchFamily="34" charset="0"/>
              </a:rPr>
              <a:t>tcb</a:t>
            </a:r>
            <a:r>
              <a:rPr lang="en-US" sz="1600" b="1" dirty="0">
                <a:solidFill>
                  <a:srgbClr val="FF0033"/>
                </a:solidFill>
                <a:latin typeface="Arial Narrow" pitchFamily="34" charset="0"/>
              </a:rPr>
              <a:t>[</a:t>
            </a:r>
            <a:r>
              <a:rPr lang="en-US" sz="1600" b="1" dirty="0" err="1">
                <a:solidFill>
                  <a:srgbClr val="FF0033"/>
                </a:solidFill>
                <a:latin typeface="Arial Narrow" pitchFamily="34" charset="0"/>
              </a:rPr>
              <a:t>curTask</a:t>
            </a:r>
            <a:r>
              <a:rPr lang="en-US" sz="1600" b="1" dirty="0">
                <a:solidFill>
                  <a:srgbClr val="FF0033"/>
                </a:solidFill>
                <a:latin typeface="Arial Narrow" pitchFamily="34" charset="0"/>
              </a:rPr>
              <a:t>].task)(</a:t>
            </a:r>
            <a:r>
              <a:rPr lang="en-US" sz="1600" b="1" dirty="0" err="1">
                <a:solidFill>
                  <a:srgbClr val="FF0033"/>
                </a:solidFill>
                <a:latin typeface="Arial Narrow" pitchFamily="34" charset="0"/>
              </a:rPr>
              <a:t>tcb</a:t>
            </a:r>
            <a:r>
              <a:rPr lang="en-US" sz="1600" b="1" dirty="0">
                <a:solidFill>
                  <a:srgbClr val="FF0033"/>
                </a:solidFill>
                <a:latin typeface="Arial Narrow" pitchFamily="34" charset="0"/>
              </a:rPr>
              <a:t>[</a:t>
            </a:r>
            <a:r>
              <a:rPr lang="en-US" sz="1600" b="1" dirty="0" err="1">
                <a:solidFill>
                  <a:srgbClr val="FF0033"/>
                </a:solidFill>
                <a:latin typeface="Arial Narrow" pitchFamily="34" charset="0"/>
              </a:rPr>
              <a:t>curTask</a:t>
            </a:r>
            <a:r>
              <a:rPr lang="en-US" sz="1600" b="1" dirty="0">
                <a:solidFill>
                  <a:srgbClr val="FF0033"/>
                </a:solidFill>
                <a:latin typeface="Arial Narrow" pitchFamily="34" charset="0"/>
              </a:rPr>
              <a:t>].argument</a:t>
            </a:r>
            <a:r>
              <a:rPr lang="en-US" sz="1600" b="1" dirty="0" smtClean="0">
                <a:solidFill>
                  <a:srgbClr val="FF0033"/>
                </a:solidFill>
                <a:latin typeface="Arial Narrow" pitchFamily="34" charset="0"/>
              </a:rPr>
              <a:t>);</a:t>
            </a:r>
            <a:endParaRPr lang="en-US" sz="1600" b="1" dirty="0">
              <a:solidFill>
                <a:schemeClr val="hlink"/>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err="1" smtClean="0">
                <a:solidFill>
                  <a:srgbClr val="000000"/>
                </a:solidFill>
                <a:latin typeface="Arial Narrow" pitchFamily="34" charset="0"/>
              </a:rPr>
              <a:t>tcb</a:t>
            </a:r>
            <a:r>
              <a:rPr lang="en-US" sz="1600" b="1" dirty="0" smtClean="0">
                <a:solidFill>
                  <a:srgbClr val="000000"/>
                </a:solidFill>
                <a:latin typeface="Arial Narrow" pitchFamily="34" charset="0"/>
              </a:rPr>
              <a:t>[</a:t>
            </a:r>
            <a:r>
              <a:rPr lang="en-US" sz="1600" b="1" dirty="0" err="1" smtClean="0">
                <a:solidFill>
                  <a:srgbClr val="000000"/>
                </a:solidFill>
                <a:latin typeface="Arial Narrow" pitchFamily="34" charset="0"/>
              </a:rPr>
              <a:t>curTask</a:t>
            </a:r>
            <a:r>
              <a:rPr lang="en-US" sz="1600" b="1" dirty="0">
                <a:solidFill>
                  <a:srgbClr val="000000"/>
                </a:solidFill>
                <a:latin typeface="Arial Narrow" pitchFamily="34" charset="0"/>
              </a:rPr>
              <a:t>].state = S_EXIT;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set task to exit state</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err="1" smtClean="0">
                <a:solidFill>
                  <a:srgbClr val="000000"/>
                </a:solidFill>
                <a:latin typeface="Arial Narrow" pitchFamily="34" charset="0"/>
              </a:rPr>
              <a:t>longjmp</a:t>
            </a:r>
            <a:r>
              <a:rPr lang="en-US" sz="1600" b="1" dirty="0" smtClean="0">
                <a:solidFill>
                  <a:srgbClr val="000000"/>
                </a:solidFill>
                <a:latin typeface="Arial Narrow" pitchFamily="34" charset="0"/>
              </a:rPr>
              <a:t>(</a:t>
            </a:r>
            <a:r>
              <a:rPr lang="en-US" sz="1600" b="1" dirty="0" err="1" smtClean="0">
                <a:solidFill>
                  <a:srgbClr val="000000"/>
                </a:solidFill>
                <a:latin typeface="Arial Narrow" pitchFamily="34" charset="0"/>
              </a:rPr>
              <a:t>k_context</a:t>
            </a:r>
            <a:r>
              <a:rPr lang="en-US" sz="1600" b="1" dirty="0">
                <a:solidFill>
                  <a:srgbClr val="000000"/>
                </a:solidFill>
                <a:latin typeface="Arial Narrow" pitchFamily="34" charset="0"/>
              </a:rPr>
              <a:t>, 1);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return to kernel</a:t>
            </a:r>
          </a:p>
          <a:p>
            <a:pPr eaLnBrk="0" hangingPunct="0">
              <a:lnSpc>
                <a:spcPct val="90000"/>
              </a:lnSpc>
              <a:tabLst>
                <a:tab pos="225425" algn="l"/>
                <a:tab pos="461963" algn="l"/>
                <a:tab pos="2003425" algn="l"/>
                <a:tab pos="5424488" algn="l"/>
              </a:tabLst>
            </a:pPr>
            <a:endParaRPr lang="en-US" sz="800" b="1" dirty="0">
              <a:solidFill>
                <a:srgbClr val="000000"/>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case S_READY:	</a:t>
            </a:r>
            <a:r>
              <a:rPr lang="en-US" sz="1600" b="1" dirty="0" err="1">
                <a:solidFill>
                  <a:srgbClr val="000000"/>
                </a:solidFill>
                <a:latin typeface="Arial Narrow" pitchFamily="34" charset="0"/>
              </a:rPr>
              <a:t>tcb</a:t>
            </a:r>
            <a:r>
              <a:rPr lang="en-US" sz="1600" b="1" dirty="0">
                <a:solidFill>
                  <a:srgbClr val="000000"/>
                </a:solidFill>
                <a:latin typeface="Arial Narrow" pitchFamily="34" charset="0"/>
              </a:rPr>
              <a:t>[</a:t>
            </a:r>
            <a:r>
              <a:rPr lang="en-US" sz="1600" b="1" dirty="0" err="1">
                <a:solidFill>
                  <a:srgbClr val="000000"/>
                </a:solidFill>
                <a:latin typeface="Arial Narrow" pitchFamily="34" charset="0"/>
              </a:rPr>
              <a:t>curTask</a:t>
            </a:r>
            <a:r>
              <a:rPr lang="en-US" sz="1600" b="1" dirty="0">
                <a:solidFill>
                  <a:srgbClr val="000000"/>
                </a:solidFill>
                <a:latin typeface="Arial Narrow" pitchFamily="34" charset="0"/>
              </a:rPr>
              <a:t>].state = S_RUNNING;	</a:t>
            </a:r>
            <a:r>
              <a:rPr lang="en-US" sz="1600" b="1" dirty="0">
                <a:solidFill>
                  <a:schemeClr val="hlink"/>
                </a:solidFill>
                <a:latin typeface="Arial Narrow" pitchFamily="34" charset="0"/>
              </a:rPr>
              <a:t>// set task to run</a:t>
            </a:r>
          </a:p>
          <a:p>
            <a:pPr eaLnBrk="0" hangingPunct="0">
              <a:lnSpc>
                <a:spcPct val="90000"/>
              </a:lnSpc>
              <a:tabLst>
                <a:tab pos="225425" algn="l"/>
                <a:tab pos="461963" algn="l"/>
                <a:tab pos="2003425" algn="l"/>
                <a:tab pos="5424488" algn="l"/>
              </a:tabLst>
            </a:pPr>
            <a:endParaRPr lang="en-US" sz="800" b="1" dirty="0">
              <a:solidFill>
                <a:srgbClr val="000000"/>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case </a:t>
            </a:r>
            <a:r>
              <a:rPr lang="en-US" sz="1600" b="1" dirty="0" smtClean="0">
                <a:solidFill>
                  <a:srgbClr val="000000"/>
                </a:solidFill>
                <a:latin typeface="Arial Narrow" pitchFamily="34" charset="0"/>
              </a:rPr>
              <a:t>S_RUNNING:	</a:t>
            </a:r>
            <a:r>
              <a:rPr lang="en-US" sz="1600" b="1" dirty="0" smtClean="0">
                <a:solidFill>
                  <a:srgbClr val="FF0033"/>
                </a:solidFill>
                <a:latin typeface="Arial Narrow" pitchFamily="34" charset="0"/>
              </a:rPr>
              <a:t>if(</a:t>
            </a:r>
            <a:r>
              <a:rPr lang="en-US" sz="1600" b="1" dirty="0" err="1" smtClean="0">
                <a:solidFill>
                  <a:srgbClr val="FF0033"/>
                </a:solidFill>
                <a:latin typeface="Arial Narrow" pitchFamily="34" charset="0"/>
              </a:rPr>
              <a:t>setjmp</a:t>
            </a:r>
            <a:r>
              <a:rPr lang="en-US" sz="1600" b="1" dirty="0" smtClean="0">
                <a:solidFill>
                  <a:srgbClr val="FF0033"/>
                </a:solidFill>
                <a:latin typeface="Arial Narrow" pitchFamily="34" charset="0"/>
              </a:rPr>
              <a:t>(</a:t>
            </a:r>
            <a:r>
              <a:rPr lang="en-US" sz="1600" b="1" dirty="0" err="1" smtClean="0">
                <a:solidFill>
                  <a:srgbClr val="FF0033"/>
                </a:solidFill>
                <a:latin typeface="Arial Narrow" pitchFamily="34" charset="0"/>
              </a:rPr>
              <a:t>k_context</a:t>
            </a:r>
            <a:r>
              <a:rPr lang="en-US" sz="1600" b="1" dirty="0">
                <a:solidFill>
                  <a:srgbClr val="FF0033"/>
                </a:solidFill>
                <a:latin typeface="Arial Narrow" pitchFamily="34" charset="0"/>
              </a:rPr>
              <a:t>)) break;</a:t>
            </a:r>
            <a:r>
              <a:rPr lang="en-US" sz="1600" b="1" dirty="0">
                <a:solidFill>
                  <a:srgbClr val="000000"/>
                </a:solidFill>
                <a:latin typeface="Arial Narrow" pitchFamily="34" charset="0"/>
              </a:rPr>
              <a:t>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return from </a:t>
            </a:r>
            <a:r>
              <a:rPr lang="en-US" sz="1600" b="1" dirty="0" smtClean="0">
                <a:solidFill>
                  <a:schemeClr val="hlink"/>
                </a:solidFill>
                <a:latin typeface="Arial Narrow" pitchFamily="34" charset="0"/>
              </a:rPr>
              <a:t>task</a:t>
            </a:r>
          </a:p>
          <a:p>
            <a:pPr eaLnBrk="0" hangingPunct="0">
              <a:lnSpc>
                <a:spcPct val="90000"/>
              </a:lnSpc>
              <a:tabLst>
                <a:tab pos="225425" algn="l"/>
                <a:tab pos="461963" algn="l"/>
                <a:tab pos="2003425" algn="l"/>
                <a:tab pos="5424488" algn="l"/>
              </a:tabLst>
            </a:pPr>
            <a:r>
              <a:rPr lang="en-US" sz="1600" b="1" dirty="0">
                <a:solidFill>
                  <a:schemeClr val="hlink"/>
                </a:solidFill>
                <a:latin typeface="Arial Narrow" pitchFamily="34" charset="0"/>
              </a:rPr>
              <a:t>		</a:t>
            </a:r>
            <a:r>
              <a:rPr lang="en-US" sz="1600" b="1" dirty="0" smtClean="0">
                <a:solidFill>
                  <a:schemeClr val="hlink"/>
                </a:solidFill>
                <a:latin typeface="Arial Narrow" pitchFamily="34" charset="0"/>
              </a:rPr>
              <a:t>	if </a:t>
            </a:r>
            <a:r>
              <a:rPr lang="en-US" sz="1600" b="1" dirty="0">
                <a:solidFill>
                  <a:schemeClr val="hlink"/>
                </a:solidFill>
                <a:latin typeface="Arial Narrow" pitchFamily="34" charset="0"/>
              </a:rPr>
              <a:t>(signals()) break</a:t>
            </a:r>
            <a:r>
              <a:rPr lang="en-US" sz="1600" b="1" dirty="0" smtClean="0">
                <a:solidFill>
                  <a:schemeClr val="hlink"/>
                </a:solidFill>
                <a:latin typeface="Arial Narrow" pitchFamily="34" charset="0"/>
              </a:rPr>
              <a:t>;</a:t>
            </a:r>
            <a:endParaRPr lang="en-US" sz="1600" b="1" dirty="0">
              <a:solidFill>
                <a:schemeClr val="hlink"/>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err="1" smtClean="0">
                <a:solidFill>
                  <a:srgbClr val="FF0033"/>
                </a:solidFill>
                <a:latin typeface="Arial Narrow" pitchFamily="34" charset="0"/>
              </a:rPr>
              <a:t>longjmp</a:t>
            </a:r>
            <a:r>
              <a:rPr lang="en-US" sz="1600" b="1" dirty="0" smtClean="0">
                <a:solidFill>
                  <a:srgbClr val="FF0033"/>
                </a:solidFill>
                <a:latin typeface="Arial Narrow" pitchFamily="34" charset="0"/>
              </a:rPr>
              <a:t>(</a:t>
            </a:r>
            <a:r>
              <a:rPr lang="en-US" sz="1600" b="1" dirty="0" err="1" smtClean="0">
                <a:solidFill>
                  <a:srgbClr val="FF0033"/>
                </a:solidFill>
                <a:latin typeface="Arial Narrow" pitchFamily="34" charset="0"/>
              </a:rPr>
              <a:t>tcb</a:t>
            </a:r>
            <a:r>
              <a:rPr lang="en-US" sz="1600" b="1" dirty="0" smtClean="0">
                <a:solidFill>
                  <a:srgbClr val="FF0033"/>
                </a:solidFill>
                <a:latin typeface="Arial Narrow" pitchFamily="34" charset="0"/>
              </a:rPr>
              <a:t>[</a:t>
            </a:r>
            <a:r>
              <a:rPr lang="en-US" sz="1600" b="1" dirty="0" err="1" smtClean="0">
                <a:solidFill>
                  <a:srgbClr val="FF0033"/>
                </a:solidFill>
                <a:latin typeface="Arial Narrow" pitchFamily="34" charset="0"/>
              </a:rPr>
              <a:t>curTask</a:t>
            </a:r>
            <a:r>
              <a:rPr lang="en-US" sz="1600" b="1" dirty="0">
                <a:solidFill>
                  <a:srgbClr val="FF0033"/>
                </a:solidFill>
                <a:latin typeface="Arial Narrow" pitchFamily="34" charset="0"/>
              </a:rPr>
              <a:t>].context, 3);</a:t>
            </a:r>
            <a:r>
              <a:rPr lang="en-US" sz="1600" b="1" dirty="0">
                <a:solidFill>
                  <a:srgbClr val="000000"/>
                </a:solidFill>
                <a:latin typeface="Arial Narrow" pitchFamily="34" charset="0"/>
              </a:rPr>
              <a:t> 	</a:t>
            </a:r>
            <a:r>
              <a:rPr lang="en-US" sz="1600" b="1" dirty="0">
                <a:solidFill>
                  <a:schemeClr val="hlink"/>
                </a:solidFill>
                <a:latin typeface="Arial Narrow" pitchFamily="34" charset="0"/>
              </a:rPr>
              <a:t>// restore task context</a:t>
            </a:r>
          </a:p>
          <a:p>
            <a:pPr eaLnBrk="0" hangingPunct="0">
              <a:lnSpc>
                <a:spcPct val="90000"/>
              </a:lnSpc>
              <a:tabLst>
                <a:tab pos="225425" algn="l"/>
                <a:tab pos="461963" algn="l"/>
                <a:tab pos="2003425" algn="l"/>
                <a:tab pos="5424488" algn="l"/>
              </a:tabLst>
            </a:pPr>
            <a:endParaRPr lang="en-US" sz="800" b="1" dirty="0">
              <a:solidFill>
                <a:schemeClr val="hlink"/>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case S_EXIT</a:t>
            </a:r>
            <a:r>
              <a:rPr lang="en-US" sz="1600" b="1" dirty="0" smtClean="0">
                <a:solidFill>
                  <a:srgbClr val="000000"/>
                </a:solidFill>
                <a:latin typeface="Arial Narrow" pitchFamily="34" charset="0"/>
              </a:rPr>
              <a:t>:	if(</a:t>
            </a:r>
            <a:r>
              <a:rPr lang="en-US" sz="1600" b="1" dirty="0" err="1" smtClean="0">
                <a:solidFill>
                  <a:srgbClr val="000000"/>
                </a:solidFill>
                <a:latin typeface="Arial Narrow" pitchFamily="34" charset="0"/>
              </a:rPr>
              <a:t>curTask</a:t>
            </a:r>
            <a:r>
              <a:rPr lang="en-US" sz="1600" b="1" dirty="0" smtClean="0">
                <a:solidFill>
                  <a:srgbClr val="000000"/>
                </a:solidFill>
                <a:latin typeface="Arial Narrow" pitchFamily="34" charset="0"/>
              </a:rPr>
              <a:t> </a:t>
            </a:r>
            <a:r>
              <a:rPr lang="en-US" sz="1600" b="1" dirty="0">
                <a:solidFill>
                  <a:srgbClr val="000000"/>
                </a:solidFill>
                <a:latin typeface="Arial Narrow" pitchFamily="34" charset="0"/>
              </a:rPr>
              <a:t>== 0) return -1;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if CLI, then quit scheduler</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err="1" smtClean="0">
                <a:solidFill>
                  <a:srgbClr val="000000"/>
                </a:solidFill>
                <a:latin typeface="Arial Narrow" pitchFamily="34" charset="0"/>
              </a:rPr>
              <a:t>syskillTask</a:t>
            </a:r>
            <a:r>
              <a:rPr lang="en-US" sz="1600" b="1" dirty="0" smtClean="0">
                <a:solidFill>
                  <a:srgbClr val="000000"/>
                </a:solidFill>
                <a:latin typeface="Arial Narrow" pitchFamily="34" charset="0"/>
              </a:rPr>
              <a:t>(</a:t>
            </a:r>
            <a:r>
              <a:rPr lang="en-US" sz="1600" b="1" dirty="0" err="1" smtClean="0">
                <a:solidFill>
                  <a:srgbClr val="000000"/>
                </a:solidFill>
                <a:latin typeface="Arial Narrow" pitchFamily="34" charset="0"/>
              </a:rPr>
              <a:t>curTask</a:t>
            </a:r>
            <a:r>
              <a:rPr lang="en-US" sz="1600" b="1" dirty="0">
                <a:solidFill>
                  <a:srgbClr val="000000"/>
                </a:solidFill>
                <a:latin typeface="Arial Narrow" pitchFamily="34" charset="0"/>
              </a:rPr>
              <a:t>);	</a:t>
            </a:r>
            <a:r>
              <a:rPr lang="en-US" sz="1600" b="1" dirty="0" smtClean="0">
                <a:solidFill>
                  <a:schemeClr val="hlink"/>
                </a:solidFill>
                <a:latin typeface="Arial Narrow" pitchFamily="34" charset="0"/>
              </a:rPr>
              <a:t>// </a:t>
            </a:r>
            <a:r>
              <a:rPr lang="en-US" sz="1600" b="1" dirty="0">
                <a:solidFill>
                  <a:schemeClr val="hlink"/>
                </a:solidFill>
                <a:latin typeface="Arial Narrow" pitchFamily="34" charset="0"/>
              </a:rPr>
              <a:t>kill current task</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endParaRPr lang="en-US" sz="1600" b="1" dirty="0" smtClean="0">
              <a:solidFill>
                <a:srgbClr val="000000"/>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r>
              <a:rPr lang="en-US" sz="1600" b="1" dirty="0" smtClean="0">
                <a:solidFill>
                  <a:srgbClr val="000000"/>
                </a:solidFill>
                <a:latin typeface="Arial Narrow" pitchFamily="34" charset="0"/>
              </a:rPr>
              <a:t>	case S_BLOCKED:	break</a:t>
            </a:r>
            <a:r>
              <a:rPr lang="en-US" sz="1600" b="1" dirty="0">
                <a:solidFill>
                  <a:srgbClr val="000000"/>
                </a:solidFill>
                <a:latin typeface="Arial Narrow" pitchFamily="34" charset="0"/>
              </a:rPr>
              <a:t>; 	</a:t>
            </a:r>
            <a:r>
              <a:rPr lang="en-US" sz="1600" b="1" dirty="0">
                <a:solidFill>
                  <a:schemeClr val="hlink"/>
                </a:solidFill>
                <a:latin typeface="Arial Narrow" pitchFamily="34" charset="0"/>
              </a:rPr>
              <a:t>// </a:t>
            </a:r>
            <a:r>
              <a:rPr lang="en-US" sz="1600" b="1" dirty="0" smtClean="0">
                <a:solidFill>
                  <a:schemeClr val="hlink"/>
                </a:solidFill>
                <a:latin typeface="Arial Narrow" pitchFamily="34" charset="0"/>
              </a:rPr>
              <a:t>blocked / exit state</a:t>
            </a:r>
            <a:endParaRPr lang="en-US" sz="1600" b="1" dirty="0">
              <a:solidFill>
                <a:srgbClr val="000000"/>
              </a:solidFill>
              <a:latin typeface="Arial Narrow" pitchFamily="34" charset="0"/>
            </a:endParaRP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a:t>
            </a:r>
          </a:p>
          <a:p>
            <a:pPr eaLnBrk="0" hangingPunct="0">
              <a:lnSpc>
                <a:spcPct val="90000"/>
              </a:lnSpc>
              <a:tabLst>
                <a:tab pos="225425" algn="l"/>
                <a:tab pos="461963" algn="l"/>
                <a:tab pos="2003425" algn="l"/>
                <a:tab pos="5424488" algn="l"/>
              </a:tabLst>
            </a:pPr>
            <a:r>
              <a:rPr lang="en-US" sz="1600" b="1" dirty="0">
                <a:solidFill>
                  <a:srgbClr val="000000"/>
                </a:solidFill>
                <a:latin typeface="Arial Narrow" pitchFamily="34" charset="0"/>
              </a:rPr>
              <a:t>	return 0;</a:t>
            </a:r>
          </a:p>
          <a:p>
            <a:pPr eaLnBrk="0" hangingPunct="0">
              <a:lnSpc>
                <a:spcPct val="90000"/>
              </a:lnSpc>
              <a:tabLst>
                <a:tab pos="225425" algn="l"/>
                <a:tab pos="461963" algn="l"/>
                <a:tab pos="2003425" algn="l"/>
                <a:tab pos="5424488" algn="l"/>
              </a:tabLst>
            </a:pPr>
            <a:r>
              <a:rPr lang="en-US" sz="1600" b="1" dirty="0">
                <a:latin typeface="Arial Narrow" pitchFamily="34" charset="0"/>
              </a:rPr>
              <a:t>} // end dispatcher</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extLst>
      <p:ext uri="{BB962C8B-B14F-4D97-AF65-F5344CB8AC3E}">
        <p14:creationId xmlns:p14="http://schemas.microsoft.com/office/powerpoint/2010/main" val="1123114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BYU CS 345</a:t>
            </a:r>
            <a:endParaRPr lang="en-US"/>
          </a:p>
        </p:txBody>
      </p:sp>
      <p:sp>
        <p:nvSpPr>
          <p:cNvPr id="6" name="Footer Placeholder 5"/>
          <p:cNvSpPr>
            <a:spLocks noGrp="1"/>
          </p:cNvSpPr>
          <p:nvPr>
            <p:ph type="ftr" sz="quarter" idx="11"/>
          </p:nvPr>
        </p:nvSpPr>
        <p:spPr/>
        <p:txBody>
          <a:bodyPr/>
          <a:lstStyle/>
          <a:p>
            <a:r>
              <a:rPr lang="en-US" smtClean="0"/>
              <a:t>Project 2 - Tasking</a:t>
            </a:r>
            <a:endParaRPr lang="en-US"/>
          </a:p>
        </p:txBody>
      </p:sp>
      <p:sp>
        <p:nvSpPr>
          <p:cNvPr id="7" name="Slide Number Placeholder 6"/>
          <p:cNvSpPr>
            <a:spLocks noGrp="1"/>
          </p:cNvSpPr>
          <p:nvPr>
            <p:ph type="sldNum" sz="quarter" idx="12"/>
          </p:nvPr>
        </p:nvSpPr>
        <p:spPr/>
        <p:txBody>
          <a:bodyPr/>
          <a:lstStyle/>
          <a:p>
            <a:fld id="{8F32D72A-4805-48E2-8B31-FDB64CE9C56F}" type="slidenum">
              <a:rPr lang="en-US" smtClean="0"/>
              <a:pPr/>
              <a:t>22</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24" y="1523998"/>
            <a:ext cx="8584525" cy="4857751"/>
          </a:xfrm>
          <a:prstGeom prst="rect">
            <a:avLst/>
          </a:prstGeom>
        </p:spPr>
      </p:pic>
      <p:sp>
        <p:nvSpPr>
          <p:cNvPr id="16" name="Rectangle 2"/>
          <p:cNvSpPr>
            <a:spLocks noGrp="1" noChangeArrowheads="1"/>
          </p:cNvSpPr>
          <p:nvPr>
            <p:ph type="title"/>
          </p:nvPr>
        </p:nvSpPr>
        <p:spPr>
          <a:xfrm>
            <a:off x="1150938" y="193675"/>
            <a:ext cx="7793037" cy="866775"/>
          </a:xfrm>
        </p:spPr>
        <p:txBody>
          <a:bodyPr/>
          <a:lstStyle/>
          <a:p>
            <a:r>
              <a:rPr lang="en-US" dirty="0" smtClean="0"/>
              <a:t>Project 2 </a:t>
            </a:r>
            <a:r>
              <a:rPr lang="en-US" dirty="0"/>
              <a:t>Grading Criteria</a:t>
            </a:r>
          </a:p>
        </p:txBody>
      </p:sp>
      <p:sp>
        <p:nvSpPr>
          <p:cNvPr id="17"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extLst>
      <p:ext uri="{BB962C8B-B14F-4D97-AF65-F5344CB8AC3E}">
        <p14:creationId xmlns:p14="http://schemas.microsoft.com/office/powerpoint/2010/main" val="4200762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4"/>
          <p:cNvSpPr>
            <a:spLocks noGrp="1"/>
          </p:cNvSpPr>
          <p:nvPr>
            <p:ph type="dt" sz="half" idx="10"/>
          </p:nvPr>
        </p:nvSpPr>
        <p:spPr/>
        <p:txBody>
          <a:bodyPr/>
          <a:lstStyle/>
          <a:p>
            <a:r>
              <a:rPr lang="en-US" smtClean="0"/>
              <a:t>BYU CS 345</a:t>
            </a:r>
            <a:endParaRPr lang="en-US"/>
          </a:p>
        </p:txBody>
      </p:sp>
      <p:sp>
        <p:nvSpPr>
          <p:cNvPr id="56" name="Footer Placeholder 5"/>
          <p:cNvSpPr>
            <a:spLocks noGrp="1"/>
          </p:cNvSpPr>
          <p:nvPr>
            <p:ph type="ftr" sz="quarter" idx="11"/>
          </p:nvPr>
        </p:nvSpPr>
        <p:spPr/>
        <p:txBody>
          <a:bodyPr/>
          <a:lstStyle/>
          <a:p>
            <a:r>
              <a:rPr lang="en-US" smtClean="0"/>
              <a:t>Project 2 - Tasking</a:t>
            </a:r>
            <a:endParaRPr lang="en-US"/>
          </a:p>
        </p:txBody>
      </p:sp>
      <p:sp>
        <p:nvSpPr>
          <p:cNvPr id="57" name="Slide Number Placeholder 6"/>
          <p:cNvSpPr>
            <a:spLocks noGrp="1"/>
          </p:cNvSpPr>
          <p:nvPr>
            <p:ph type="sldNum" sz="quarter" idx="12"/>
          </p:nvPr>
        </p:nvSpPr>
        <p:spPr/>
        <p:txBody>
          <a:bodyPr/>
          <a:lstStyle/>
          <a:p>
            <a:fld id="{F3F47AAF-2BBD-4760-A9DE-87354B504F90}" type="slidenum">
              <a:rPr lang="en-US"/>
              <a:pPr/>
              <a:t>23</a:t>
            </a:fld>
            <a:endParaRPr lang="en-US"/>
          </a:p>
        </p:txBody>
      </p:sp>
      <p:sp>
        <p:nvSpPr>
          <p:cNvPr id="2673666" name="Rectangle 2"/>
          <p:cNvSpPr>
            <a:spLocks noGrp="1" noChangeArrowheads="1"/>
          </p:cNvSpPr>
          <p:nvPr>
            <p:ph type="title"/>
          </p:nvPr>
        </p:nvSpPr>
        <p:spPr/>
        <p:txBody>
          <a:bodyPr/>
          <a:lstStyle/>
          <a:p>
            <a:r>
              <a:rPr lang="en-US" dirty="0" smtClean="0"/>
              <a:t>Project 2 </a:t>
            </a:r>
            <a:r>
              <a:rPr lang="en-US" dirty="0"/>
              <a:t>Grading Criteria</a:t>
            </a:r>
          </a:p>
        </p:txBody>
      </p:sp>
      <p:graphicFrame>
        <p:nvGraphicFramePr>
          <p:cNvPr id="2673720" name="Group 56"/>
          <p:cNvGraphicFramePr>
            <a:graphicFrameLocks noGrp="1"/>
          </p:cNvGraphicFramePr>
          <p:nvPr>
            <p:ph sz="half" idx="2"/>
            <p:extLst>
              <p:ext uri="{D42A27DB-BD31-4B8C-83A1-F6EECF244321}">
                <p14:modId xmlns:p14="http://schemas.microsoft.com/office/powerpoint/2010/main" val="1575609237"/>
              </p:ext>
            </p:extLst>
          </p:nvPr>
        </p:nvGraphicFramePr>
        <p:xfrm>
          <a:off x="522288" y="1552575"/>
          <a:ext cx="8299450" cy="2346960"/>
        </p:xfrm>
        <a:graphic>
          <a:graphicData uri="http://schemas.openxmlformats.org/drawingml/2006/table">
            <a:tbl>
              <a:tblPr/>
              <a:tblGrid>
                <a:gridCol w="627062"/>
                <a:gridCol w="3132138"/>
                <a:gridCol w="966787"/>
                <a:gridCol w="1200150"/>
                <a:gridCol w="2373313"/>
              </a:tblGrid>
              <a:tr h="233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Task Name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Priority</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Time slice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Arial" charset="0"/>
                          <a:ea typeface="Times New Roman" pitchFamily="18" charset="0"/>
                          <a:cs typeface="Arial" charset="0"/>
                        </a:rPr>
                        <a:t>Blocking Semaphore</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CLI w/pseudo-input interrupts</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5</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inBufferReady</a:t>
                      </a:r>
                      <a:endParaRPr kumimoji="0" lang="en-US" sz="16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1-9</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TenSeconds</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ea typeface="Times New Roman" pitchFamily="18" charset="0"/>
                          <a:cs typeface="Courier New" pitchFamily="49" charset="0"/>
                        </a:rPr>
                        <a:t>tics10sec</a:t>
                      </a:r>
                      <a:endParaRPr kumimoji="0" lang="en-US" sz="1600" b="0" i="0" u="none" strike="noStrike" cap="none" normalizeH="0" baseline="0" smtClean="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sTask1</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sTask10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sTask2</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20</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cs typeface="Times New Roman" pitchFamily="18" charset="0"/>
                        </a:rPr>
                        <a:t>sTask11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12</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ImAlive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None</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13</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ImAlive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None</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4370614"/>
            <a:ext cx="8353425" cy="18297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3720"/>
                                        </p:tgtEl>
                                        <p:attrNameLst>
                                          <p:attrName>style.visibility</p:attrName>
                                        </p:attrNameLst>
                                      </p:cBhvr>
                                      <p:to>
                                        <p:strVal val="visible"/>
                                      </p:to>
                                    </p:set>
                                    <p:animEffect transition="in" filter="dissolve">
                                      <p:cBhvr>
                                        <p:cTn id="7" dur="500"/>
                                        <p:tgtEl>
                                          <p:spTgt spid="267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BYU CS 345</a:t>
            </a:r>
            <a:endParaRPr lang="en-US"/>
          </a:p>
        </p:txBody>
      </p:sp>
      <p:sp>
        <p:nvSpPr>
          <p:cNvPr id="7" name="Footer Placeholder 4"/>
          <p:cNvSpPr>
            <a:spLocks noGrp="1"/>
          </p:cNvSpPr>
          <p:nvPr>
            <p:ph type="ftr" sz="quarter" idx="11"/>
          </p:nvPr>
        </p:nvSpPr>
        <p:spPr/>
        <p:txBody>
          <a:bodyPr/>
          <a:lstStyle/>
          <a:p>
            <a:r>
              <a:rPr lang="en-US" smtClean="0"/>
              <a:t>Project 2 - Tasking</a:t>
            </a:r>
            <a:endParaRPr lang="en-US"/>
          </a:p>
        </p:txBody>
      </p:sp>
      <p:sp>
        <p:nvSpPr>
          <p:cNvPr id="8" name="Slide Number Placeholder 5"/>
          <p:cNvSpPr>
            <a:spLocks noGrp="1"/>
          </p:cNvSpPr>
          <p:nvPr>
            <p:ph type="sldNum" sz="quarter" idx="12"/>
          </p:nvPr>
        </p:nvSpPr>
        <p:spPr/>
        <p:txBody>
          <a:bodyPr/>
          <a:lstStyle/>
          <a:p>
            <a:fld id="{2B82E71F-1953-41CB-A1B7-6B5B26F4CC69}" type="slidenum">
              <a:rPr lang="en-US"/>
              <a:pPr/>
              <a:t>24</a:t>
            </a:fld>
            <a:endParaRPr lang="en-US"/>
          </a:p>
        </p:txBody>
      </p:sp>
      <p:sp>
        <p:nvSpPr>
          <p:cNvPr id="2675714" name="Rectangle 2"/>
          <p:cNvSpPr>
            <a:spLocks noGrp="1" noChangeArrowheads="1"/>
          </p:cNvSpPr>
          <p:nvPr>
            <p:ph type="title"/>
          </p:nvPr>
        </p:nvSpPr>
        <p:spPr/>
        <p:txBody>
          <a:bodyPr/>
          <a:lstStyle/>
          <a:p>
            <a:r>
              <a:rPr lang="en-US" dirty="0" smtClean="0"/>
              <a:t>Project 2 </a:t>
            </a:r>
            <a:r>
              <a:rPr lang="en-US" dirty="0"/>
              <a:t>Bonus Points</a:t>
            </a:r>
          </a:p>
        </p:txBody>
      </p:sp>
      <p:sp>
        <p:nvSpPr>
          <p:cNvPr id="2675715" name="Rectangle 3"/>
          <p:cNvSpPr>
            <a:spLocks noGrp="1" noChangeArrowheads="1"/>
          </p:cNvSpPr>
          <p:nvPr>
            <p:ph type="body" idx="1"/>
          </p:nvPr>
        </p:nvSpPr>
        <p:spPr>
          <a:xfrm>
            <a:off x="417513" y="1471613"/>
            <a:ext cx="8553450" cy="987425"/>
          </a:xfrm>
        </p:spPr>
        <p:txBody>
          <a:bodyPr/>
          <a:lstStyle/>
          <a:p>
            <a:pPr>
              <a:lnSpc>
                <a:spcPct val="90000"/>
              </a:lnSpc>
              <a:tabLst>
                <a:tab pos="1428750" algn="l"/>
              </a:tabLst>
            </a:pPr>
            <a:r>
              <a:rPr lang="en-US" sz="2400">
                <a:cs typeface="Times New Roman" pitchFamily="18" charset="0"/>
              </a:rPr>
              <a:t>Buffered pseudo-interrupt driven character output </a:t>
            </a:r>
            <a:r>
              <a:rPr lang="en-US" sz="2400">
                <a:latin typeface="Times New Roman"/>
                <a:cs typeface="Times New Roman" pitchFamily="18" charset="0"/>
              </a:rPr>
              <a:t>–</a:t>
            </a:r>
            <a:r>
              <a:rPr lang="en-US" sz="2400">
                <a:cs typeface="Times New Roman" pitchFamily="18" charset="0"/>
              </a:rPr>
              <a:t> my_printf</a:t>
            </a:r>
          </a:p>
        </p:txBody>
      </p:sp>
      <p:sp>
        <p:nvSpPr>
          <p:cNvPr id="2675717" name="Text Box 5"/>
          <p:cNvSpPr txBox="1">
            <a:spLocks noChangeArrowheads="1"/>
          </p:cNvSpPr>
          <p:nvPr/>
        </p:nvSpPr>
        <p:spPr bwMode="auto">
          <a:xfrm>
            <a:off x="819150" y="2282825"/>
            <a:ext cx="70421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800" b="1" dirty="0">
                <a:latin typeface="Courier New" pitchFamily="49" charset="0"/>
              </a:rPr>
              <a:t>#include &lt;</a:t>
            </a:r>
            <a:r>
              <a:rPr lang="en-US" sz="1800" b="1" dirty="0" err="1">
                <a:latin typeface="Courier New" pitchFamily="49" charset="0"/>
              </a:rPr>
              <a:t>stdarg.h</a:t>
            </a:r>
            <a:r>
              <a:rPr lang="en-US" sz="1800" b="1" dirty="0">
                <a:latin typeface="Courier New" pitchFamily="49" charset="0"/>
              </a:rPr>
              <a:t>&gt;</a:t>
            </a:r>
          </a:p>
          <a:p>
            <a:pPr eaLnBrk="0" hangingPunct="0"/>
            <a:r>
              <a:rPr lang="en-US" sz="1800" b="1" dirty="0">
                <a:latin typeface="Courier New" pitchFamily="49" charset="0"/>
              </a:rPr>
              <a:t>void </a:t>
            </a:r>
            <a:r>
              <a:rPr lang="en-US" sz="1800" b="1" dirty="0" err="1">
                <a:latin typeface="Courier New" pitchFamily="49" charset="0"/>
              </a:rPr>
              <a:t>my_printf</a:t>
            </a:r>
            <a:r>
              <a:rPr lang="en-US" sz="1800" b="1" dirty="0">
                <a:latin typeface="Courier New" pitchFamily="49" charset="0"/>
              </a:rPr>
              <a:t>(char* </a:t>
            </a:r>
            <a:r>
              <a:rPr lang="en-US" sz="1800" b="1" dirty="0" err="1">
                <a:latin typeface="Courier New" pitchFamily="49" charset="0"/>
              </a:rPr>
              <a:t>fmt</a:t>
            </a:r>
            <a:r>
              <a:rPr lang="en-US" sz="1800" b="1" dirty="0">
                <a:latin typeface="Courier New" pitchFamily="49" charset="0"/>
              </a:rPr>
              <a:t>, ...)</a:t>
            </a:r>
          </a:p>
          <a:p>
            <a:pPr eaLnBrk="0" hangingPunct="0"/>
            <a:r>
              <a:rPr lang="en-US" sz="1800" b="1" dirty="0">
                <a:latin typeface="Courier New" pitchFamily="49" charset="0"/>
              </a:rPr>
              <a:t>{</a:t>
            </a:r>
          </a:p>
          <a:p>
            <a:pPr eaLnBrk="0" hangingPunct="0"/>
            <a:r>
              <a:rPr lang="en-US" sz="1800" b="1" dirty="0">
                <a:latin typeface="Courier New" pitchFamily="49" charset="0"/>
              </a:rPr>
              <a:t>	</a:t>
            </a:r>
            <a:r>
              <a:rPr lang="en-US" sz="1800" b="1" dirty="0" err="1">
                <a:latin typeface="Courier New" pitchFamily="49" charset="0"/>
              </a:rPr>
              <a:t>va_list</a:t>
            </a:r>
            <a:r>
              <a:rPr lang="en-US" sz="1800" b="1" dirty="0">
                <a:latin typeface="Courier New" pitchFamily="49" charset="0"/>
              </a:rPr>
              <a:t> </a:t>
            </a:r>
            <a:r>
              <a:rPr lang="en-US" sz="1800" b="1" dirty="0" err="1">
                <a:latin typeface="Courier New" pitchFamily="49" charset="0"/>
              </a:rPr>
              <a:t>arg_ptr</a:t>
            </a:r>
            <a:r>
              <a:rPr lang="en-US" sz="1800" b="1" dirty="0">
                <a:latin typeface="Courier New" pitchFamily="49" charset="0"/>
              </a:rPr>
              <a:t>;</a:t>
            </a:r>
          </a:p>
          <a:p>
            <a:pPr eaLnBrk="0" hangingPunct="0"/>
            <a:r>
              <a:rPr lang="en-US" sz="1800" b="1" dirty="0">
                <a:latin typeface="Courier New" pitchFamily="49" charset="0"/>
              </a:rPr>
              <a:t>	char </a:t>
            </a:r>
            <a:r>
              <a:rPr lang="en-US" sz="1800" b="1" dirty="0" err="1">
                <a:latin typeface="Courier New" pitchFamily="49" charset="0"/>
              </a:rPr>
              <a:t>pBuffer</a:t>
            </a:r>
            <a:r>
              <a:rPr lang="en-US" sz="1800" b="1" dirty="0">
                <a:latin typeface="Courier New" pitchFamily="49" charset="0"/>
              </a:rPr>
              <a:t>[128];</a:t>
            </a:r>
          </a:p>
          <a:p>
            <a:pPr eaLnBrk="0" hangingPunct="0"/>
            <a:r>
              <a:rPr lang="en-US" sz="1800" b="1" dirty="0">
                <a:latin typeface="Courier New" pitchFamily="49" charset="0"/>
              </a:rPr>
              <a:t>	char* s = </a:t>
            </a:r>
            <a:r>
              <a:rPr lang="en-US" sz="1800" b="1" dirty="0" err="1">
                <a:latin typeface="Courier New" pitchFamily="49" charset="0"/>
              </a:rPr>
              <a:t>pBuffer</a:t>
            </a:r>
            <a:r>
              <a:rPr lang="en-US" sz="1800" b="1" dirty="0">
                <a:latin typeface="Courier New" pitchFamily="49" charset="0"/>
              </a:rPr>
              <a:t>;</a:t>
            </a:r>
          </a:p>
          <a:p>
            <a:pPr eaLnBrk="0" hangingPunct="0"/>
            <a:endParaRPr lang="en-US" sz="1800" b="1" dirty="0">
              <a:latin typeface="Courier New" pitchFamily="49" charset="0"/>
            </a:endParaRPr>
          </a:p>
          <a:p>
            <a:pPr eaLnBrk="0" hangingPunct="0"/>
            <a:r>
              <a:rPr lang="en-US" sz="1800" b="1" dirty="0">
                <a:latin typeface="Courier New" pitchFamily="49" charset="0"/>
              </a:rPr>
              <a:t>	</a:t>
            </a:r>
            <a:r>
              <a:rPr lang="en-US" sz="1800" b="1" dirty="0" err="1">
                <a:latin typeface="Courier New" pitchFamily="49" charset="0"/>
              </a:rPr>
              <a:t>va_start</a:t>
            </a:r>
            <a:r>
              <a:rPr lang="en-US" sz="1800" b="1" dirty="0">
                <a:latin typeface="Courier New" pitchFamily="49" charset="0"/>
              </a:rPr>
              <a:t>(</a:t>
            </a:r>
            <a:r>
              <a:rPr lang="en-US" sz="1800" b="1" dirty="0" err="1">
                <a:latin typeface="Courier New" pitchFamily="49" charset="0"/>
              </a:rPr>
              <a:t>arg_ptr</a:t>
            </a:r>
            <a:r>
              <a:rPr lang="en-US" sz="1800" b="1" dirty="0">
                <a:latin typeface="Courier New" pitchFamily="49" charset="0"/>
              </a:rPr>
              <a:t>, </a:t>
            </a:r>
            <a:r>
              <a:rPr lang="en-US" sz="1800" b="1" dirty="0" err="1">
                <a:latin typeface="Courier New" pitchFamily="49" charset="0"/>
              </a:rPr>
              <a:t>fmt</a:t>
            </a:r>
            <a:r>
              <a:rPr lang="en-US" sz="1800" b="1" dirty="0">
                <a:latin typeface="Courier New" pitchFamily="49" charset="0"/>
              </a:rPr>
              <a:t>);</a:t>
            </a:r>
          </a:p>
          <a:p>
            <a:pPr eaLnBrk="0" hangingPunct="0"/>
            <a:r>
              <a:rPr lang="en-US" sz="1800" b="1" dirty="0">
                <a:latin typeface="Courier New" pitchFamily="49" charset="0"/>
              </a:rPr>
              <a:t>	</a:t>
            </a:r>
            <a:r>
              <a:rPr lang="en-US" sz="1800" b="1" dirty="0" err="1">
                <a:latin typeface="Courier New" pitchFamily="49" charset="0"/>
              </a:rPr>
              <a:t>vsprintf</a:t>
            </a:r>
            <a:r>
              <a:rPr lang="en-US" sz="1800" b="1" dirty="0">
                <a:latin typeface="Courier New" pitchFamily="49" charset="0"/>
              </a:rPr>
              <a:t>(</a:t>
            </a:r>
            <a:r>
              <a:rPr lang="en-US" sz="1800" b="1" dirty="0" err="1">
                <a:latin typeface="Courier New" pitchFamily="49" charset="0"/>
              </a:rPr>
              <a:t>pBuffer</a:t>
            </a:r>
            <a:r>
              <a:rPr lang="en-US" sz="1800" b="1" dirty="0">
                <a:latin typeface="Courier New" pitchFamily="49" charset="0"/>
              </a:rPr>
              <a:t>, </a:t>
            </a:r>
            <a:r>
              <a:rPr lang="en-US" sz="1800" b="1" dirty="0" err="1">
                <a:latin typeface="Courier New" pitchFamily="49" charset="0"/>
              </a:rPr>
              <a:t>fmt</a:t>
            </a:r>
            <a:r>
              <a:rPr lang="en-US" sz="1800" b="1" dirty="0">
                <a:latin typeface="Courier New" pitchFamily="49" charset="0"/>
              </a:rPr>
              <a:t>, </a:t>
            </a:r>
            <a:r>
              <a:rPr lang="en-US" sz="1800" b="1" dirty="0" err="1">
                <a:latin typeface="Courier New" pitchFamily="49" charset="0"/>
              </a:rPr>
              <a:t>arg_ptr</a:t>
            </a:r>
            <a:r>
              <a:rPr lang="en-US" sz="1800" b="1" dirty="0">
                <a:latin typeface="Courier New" pitchFamily="49" charset="0"/>
              </a:rPr>
              <a:t>);</a:t>
            </a:r>
          </a:p>
          <a:p>
            <a:pPr eaLnBrk="0" hangingPunct="0"/>
            <a:endParaRPr lang="en-US" sz="1800" b="1" dirty="0">
              <a:latin typeface="Courier New" pitchFamily="49" charset="0"/>
            </a:endParaRPr>
          </a:p>
          <a:p>
            <a:pPr eaLnBrk="0" hangingPunct="0"/>
            <a:r>
              <a:rPr lang="en-US" sz="1800" b="1" dirty="0">
                <a:latin typeface="Courier New" pitchFamily="49" charset="0"/>
              </a:rPr>
              <a:t>	</a:t>
            </a:r>
            <a:r>
              <a:rPr lang="en-US" sz="1800" b="1" dirty="0">
                <a:solidFill>
                  <a:srgbClr val="FF0033"/>
                </a:solidFill>
                <a:latin typeface="Courier New" pitchFamily="49" charset="0"/>
              </a:rPr>
              <a:t>while (*s) </a:t>
            </a:r>
            <a:r>
              <a:rPr lang="en-US" sz="1800" b="1" dirty="0" err="1">
                <a:solidFill>
                  <a:srgbClr val="FF0033"/>
                </a:solidFill>
                <a:latin typeface="Courier New" pitchFamily="49" charset="0"/>
              </a:rPr>
              <a:t>putchar</a:t>
            </a:r>
            <a:r>
              <a:rPr lang="en-US" sz="1800" b="1" dirty="0">
                <a:solidFill>
                  <a:srgbClr val="FF0033"/>
                </a:solidFill>
                <a:latin typeface="Courier New" pitchFamily="49" charset="0"/>
              </a:rPr>
              <a:t>(*s++);</a:t>
            </a:r>
          </a:p>
          <a:p>
            <a:pPr eaLnBrk="0" hangingPunct="0"/>
            <a:endParaRPr lang="en-US" sz="1800" b="1" dirty="0">
              <a:latin typeface="Courier New" pitchFamily="49" charset="0"/>
            </a:endParaRPr>
          </a:p>
          <a:p>
            <a:pPr eaLnBrk="0" hangingPunct="0"/>
            <a:r>
              <a:rPr lang="en-US" sz="1800" b="1" dirty="0">
                <a:latin typeface="Courier New" pitchFamily="49" charset="0"/>
              </a:rPr>
              <a:t>	</a:t>
            </a:r>
            <a:r>
              <a:rPr lang="en-US" sz="1800" b="1" dirty="0" err="1">
                <a:latin typeface="Courier New" pitchFamily="49" charset="0"/>
              </a:rPr>
              <a:t>va_end</a:t>
            </a:r>
            <a:r>
              <a:rPr lang="en-US" sz="1800" b="1" dirty="0">
                <a:latin typeface="Courier New" pitchFamily="49" charset="0"/>
              </a:rPr>
              <a:t>(</a:t>
            </a:r>
            <a:r>
              <a:rPr lang="en-US" sz="1800" b="1" dirty="0" err="1">
                <a:latin typeface="Courier New" pitchFamily="49" charset="0"/>
              </a:rPr>
              <a:t>arg_ptr</a:t>
            </a:r>
            <a:r>
              <a:rPr lang="en-US" sz="1800" b="1" dirty="0">
                <a:latin typeface="Courier New" pitchFamily="49" charset="0"/>
              </a:rPr>
              <a:t>);</a:t>
            </a:r>
          </a:p>
          <a:p>
            <a:pPr eaLnBrk="0" hangingPunct="0"/>
            <a:r>
              <a:rPr lang="en-US" sz="1800" b="1" dirty="0">
                <a:latin typeface="Courier New" pitchFamily="49" charset="0"/>
              </a:rPr>
              <a:t>} // end </a:t>
            </a:r>
            <a:r>
              <a:rPr lang="en-US" sz="1800" b="1" dirty="0" err="1">
                <a:latin typeface="Courier New" pitchFamily="49" charset="0"/>
              </a:rPr>
              <a:t>my_printf</a:t>
            </a:r>
            <a:endParaRPr lang="en-US" sz="1800" b="1" dirty="0">
              <a:latin typeface="Courier New" pitchFamily="49" charset="0"/>
            </a:endParaRPr>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BYU CS 345</a:t>
            </a:r>
            <a:endParaRPr lang="en-US"/>
          </a:p>
        </p:txBody>
      </p:sp>
      <p:sp>
        <p:nvSpPr>
          <p:cNvPr id="8" name="Footer Placeholder 4"/>
          <p:cNvSpPr>
            <a:spLocks noGrp="1"/>
          </p:cNvSpPr>
          <p:nvPr>
            <p:ph type="ftr" sz="quarter" idx="11"/>
          </p:nvPr>
        </p:nvSpPr>
        <p:spPr/>
        <p:txBody>
          <a:bodyPr/>
          <a:lstStyle/>
          <a:p>
            <a:r>
              <a:rPr lang="en-US" smtClean="0"/>
              <a:t>Project 2 - Tasking</a:t>
            </a:r>
            <a:endParaRPr lang="en-US"/>
          </a:p>
        </p:txBody>
      </p:sp>
      <p:sp>
        <p:nvSpPr>
          <p:cNvPr id="9" name="Slide Number Placeholder 5"/>
          <p:cNvSpPr>
            <a:spLocks noGrp="1"/>
          </p:cNvSpPr>
          <p:nvPr>
            <p:ph type="sldNum" sz="quarter" idx="12"/>
          </p:nvPr>
        </p:nvSpPr>
        <p:spPr/>
        <p:txBody>
          <a:bodyPr/>
          <a:lstStyle/>
          <a:p>
            <a:fld id="{C01E9940-03B3-4423-9D82-82A0BACC278E}" type="slidenum">
              <a:rPr lang="en-US"/>
              <a:pPr/>
              <a:t>25</a:t>
            </a:fld>
            <a:endParaRPr lang="en-US"/>
          </a:p>
        </p:txBody>
      </p:sp>
      <p:sp>
        <p:nvSpPr>
          <p:cNvPr id="2678786" name="Rectangle 2"/>
          <p:cNvSpPr>
            <a:spLocks noGrp="1" noChangeArrowheads="1"/>
          </p:cNvSpPr>
          <p:nvPr>
            <p:ph type="title"/>
          </p:nvPr>
        </p:nvSpPr>
        <p:spPr/>
        <p:txBody>
          <a:bodyPr/>
          <a:lstStyle/>
          <a:p>
            <a:r>
              <a:rPr lang="en-US" dirty="0" smtClean="0"/>
              <a:t>Project 2 </a:t>
            </a:r>
            <a:r>
              <a:rPr lang="en-US" dirty="0"/>
              <a:t>Bonus Points</a:t>
            </a:r>
          </a:p>
        </p:txBody>
      </p:sp>
      <p:sp>
        <p:nvSpPr>
          <p:cNvPr id="2678787" name="Rectangle 3"/>
          <p:cNvSpPr>
            <a:spLocks noGrp="1" noChangeArrowheads="1"/>
          </p:cNvSpPr>
          <p:nvPr>
            <p:ph type="body" idx="1"/>
          </p:nvPr>
        </p:nvSpPr>
        <p:spPr>
          <a:xfrm>
            <a:off x="428625" y="1449388"/>
            <a:ext cx="8553450" cy="869950"/>
          </a:xfrm>
        </p:spPr>
        <p:txBody>
          <a:bodyPr/>
          <a:lstStyle/>
          <a:p>
            <a:pPr>
              <a:tabLst>
                <a:tab pos="1428750" algn="l"/>
              </a:tabLst>
            </a:pPr>
            <a:r>
              <a:rPr lang="en-US" sz="2400">
                <a:cs typeface="Times New Roman" pitchFamily="18" charset="0"/>
              </a:rPr>
              <a:t>Task time slices</a:t>
            </a:r>
          </a:p>
        </p:txBody>
      </p:sp>
      <p:sp>
        <p:nvSpPr>
          <p:cNvPr id="2678789" name="Text Box 5"/>
          <p:cNvSpPr txBox="1">
            <a:spLocks noChangeArrowheads="1"/>
          </p:cNvSpPr>
          <p:nvPr/>
        </p:nvSpPr>
        <p:spPr bwMode="auto">
          <a:xfrm>
            <a:off x="841375" y="2582863"/>
            <a:ext cx="800258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800" b="1" dirty="0">
                <a:latin typeface="Courier New" pitchFamily="49" charset="0"/>
              </a:rPr>
              <a:t>// schedule shell task</a:t>
            </a:r>
          </a:p>
          <a:p>
            <a:pPr eaLnBrk="0" hangingPunct="0"/>
            <a:r>
              <a:rPr lang="en-US" sz="1800" b="1" dirty="0">
                <a:latin typeface="Courier New" pitchFamily="49" charset="0"/>
              </a:rPr>
              <a:t>createTask(	"</a:t>
            </a:r>
            <a:r>
              <a:rPr lang="en-US" sz="1800" b="1" dirty="0" err="1">
                <a:latin typeface="Courier New" pitchFamily="49" charset="0"/>
              </a:rPr>
              <a:t>myShell</a:t>
            </a:r>
            <a:r>
              <a:rPr lang="en-US" sz="1800" b="1" dirty="0">
                <a:latin typeface="Courier New" pitchFamily="49" charset="0"/>
              </a:rPr>
              <a:t>",	// task name</a:t>
            </a:r>
          </a:p>
          <a:p>
            <a:pPr eaLnBrk="0" hangingPunct="0"/>
            <a:r>
              <a:rPr lang="en-US" sz="1800" b="1" dirty="0">
                <a:latin typeface="Courier New" pitchFamily="49" charset="0"/>
              </a:rPr>
              <a:t>		P1_shellTask,	// task</a:t>
            </a:r>
          </a:p>
          <a:p>
            <a:pPr eaLnBrk="0" hangingPunct="0"/>
            <a:r>
              <a:rPr lang="en-US" sz="1800" b="1" dirty="0">
                <a:latin typeface="Courier New" pitchFamily="49" charset="0"/>
              </a:rPr>
              <a:t>		5,		// task priority</a:t>
            </a:r>
          </a:p>
          <a:p>
            <a:pPr eaLnBrk="0" hangingPunct="0"/>
            <a:endParaRPr lang="en-US" sz="1800" b="1" dirty="0">
              <a:latin typeface="Courier New" pitchFamily="49" charset="0"/>
            </a:endParaRPr>
          </a:p>
          <a:p>
            <a:pPr eaLnBrk="0" hangingPunct="0"/>
            <a:r>
              <a:rPr lang="en-US" sz="1800" b="1" dirty="0">
                <a:latin typeface="Courier New" pitchFamily="49" charset="0"/>
              </a:rPr>
              <a:t>		</a:t>
            </a:r>
            <a:r>
              <a:rPr lang="en-US" sz="1800" b="1" dirty="0" err="1">
                <a:latin typeface="Courier New" pitchFamily="49" charset="0"/>
              </a:rPr>
              <a:t>argc</a:t>
            </a:r>
            <a:r>
              <a:rPr lang="en-US" sz="1800" b="1" dirty="0">
                <a:latin typeface="Courier New" pitchFamily="49" charset="0"/>
              </a:rPr>
              <a:t>,		// task </a:t>
            </a:r>
            <a:r>
              <a:rPr lang="en-US" sz="1800" b="1" dirty="0" err="1">
                <a:latin typeface="Courier New" pitchFamily="49" charset="0"/>
              </a:rPr>
              <a:t>arg</a:t>
            </a:r>
            <a:r>
              <a:rPr lang="en-US" sz="1800" b="1" dirty="0">
                <a:latin typeface="Courier New" pitchFamily="49" charset="0"/>
              </a:rPr>
              <a:t> count</a:t>
            </a:r>
          </a:p>
          <a:p>
            <a:pPr eaLnBrk="0" hangingPunct="0"/>
            <a:r>
              <a:rPr lang="en-US" sz="1800" b="1" dirty="0">
                <a:latin typeface="Courier New" pitchFamily="49" charset="0"/>
              </a:rPr>
              <a:t>		</a:t>
            </a:r>
            <a:r>
              <a:rPr lang="en-US" sz="1800" b="1" dirty="0" err="1">
                <a:latin typeface="Courier New" pitchFamily="49" charset="0"/>
              </a:rPr>
              <a:t>argv</a:t>
            </a:r>
            <a:r>
              <a:rPr lang="en-US" sz="1800" b="1" dirty="0">
                <a:latin typeface="Courier New" pitchFamily="49" charset="0"/>
              </a:rPr>
              <a:t>		// task argument pointers</a:t>
            </a:r>
          </a:p>
          <a:p>
            <a:pPr eaLnBrk="0" hangingPunct="0"/>
            <a:r>
              <a:rPr lang="en-US" sz="1800" b="1" dirty="0">
                <a:latin typeface="Courier New" pitchFamily="49" charset="0"/>
              </a:rPr>
              <a:t>	    );</a:t>
            </a:r>
          </a:p>
        </p:txBody>
      </p:sp>
      <p:sp>
        <p:nvSpPr>
          <p:cNvPr id="2678790" name="Rectangle 6"/>
          <p:cNvSpPr>
            <a:spLocks noChangeArrowheads="1"/>
          </p:cNvSpPr>
          <p:nvPr/>
        </p:nvSpPr>
        <p:spPr bwMode="auto">
          <a:xfrm>
            <a:off x="2671763" y="3690938"/>
            <a:ext cx="447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800" b="1">
                <a:solidFill>
                  <a:srgbClr val="FF0033"/>
                </a:solidFill>
                <a:latin typeface="Courier New" pitchFamily="49" charset="0"/>
              </a:rPr>
              <a:t>4,		// task time slice</a:t>
            </a:r>
          </a:p>
        </p:txBody>
      </p:sp>
      <p:sp>
        <p:nvSpPr>
          <p:cNvPr id="11"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8790"/>
                                        </p:tgtEl>
                                        <p:attrNameLst>
                                          <p:attrName>style.visibility</p:attrName>
                                        </p:attrNameLst>
                                      </p:cBhvr>
                                      <p:to>
                                        <p:strVal val="visible"/>
                                      </p:to>
                                    </p:set>
                                    <p:animEffect transition="in" filter="dissolve">
                                      <p:cBhvr>
                                        <p:cTn id="7" dur="500"/>
                                        <p:tgtEl>
                                          <p:spTgt spid="267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87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BYU CS 345</a:t>
            </a:r>
            <a:endParaRPr lang="en-US" sz="1400"/>
          </a:p>
        </p:txBody>
      </p:sp>
      <p:sp>
        <p:nvSpPr>
          <p:cNvPr id="44035" name="Footer Placeholder 2"/>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sz="1400" smtClean="0"/>
              <a:t>Project 2 - Tasking</a:t>
            </a:r>
            <a:endParaRPr lang="en-US" sz="1400"/>
          </a:p>
        </p:txBody>
      </p:sp>
      <p:sp>
        <p:nvSpPr>
          <p:cNvPr id="44036" name="Slide Number Placeholder 3"/>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EE75A62D-32E3-4079-8A3B-CC9391D0D100}" type="slidenum">
              <a:rPr lang="en-US" sz="1400"/>
              <a:pPr eaLnBrk="1" hangingPunct="1"/>
              <a:t>26</a:t>
            </a:fld>
            <a:endParaRPr lang="en-US" sz="1400"/>
          </a:p>
        </p:txBody>
      </p:sp>
      <p:pic>
        <p:nvPicPr>
          <p:cNvPr id="44037"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983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EEE5FEAE-08E8-4EBB-BEF0-73EEFDAF1E86}" type="slidenum">
              <a:rPr lang="en-US"/>
              <a:pPr/>
              <a:t>27</a:t>
            </a:fld>
            <a:endParaRPr lang="en-US"/>
          </a:p>
        </p:txBody>
      </p:sp>
      <p:sp>
        <p:nvSpPr>
          <p:cNvPr id="2676738" name="Rectangle 2"/>
          <p:cNvSpPr>
            <a:spLocks noGrp="1" noChangeArrowheads="1"/>
          </p:cNvSpPr>
          <p:nvPr>
            <p:ph type="title"/>
          </p:nvPr>
        </p:nvSpPr>
        <p:spPr>
          <a:xfrm>
            <a:off x="1049338" y="152400"/>
            <a:ext cx="7910512" cy="914400"/>
          </a:xfrm>
        </p:spPr>
        <p:txBody>
          <a:bodyPr/>
          <a:lstStyle/>
          <a:p>
            <a:r>
              <a:rPr lang="en-US"/>
              <a:t>STDARG - Variable Arguments</a:t>
            </a:r>
          </a:p>
        </p:txBody>
      </p:sp>
      <p:sp>
        <p:nvSpPr>
          <p:cNvPr id="2676739" name="Rectangle 3"/>
          <p:cNvSpPr>
            <a:spLocks noGrp="1" noChangeArrowheads="1"/>
          </p:cNvSpPr>
          <p:nvPr>
            <p:ph type="body" idx="1"/>
          </p:nvPr>
        </p:nvSpPr>
        <p:spPr>
          <a:xfrm>
            <a:off x="406400" y="1427163"/>
            <a:ext cx="8378825" cy="5253037"/>
          </a:xfrm>
        </p:spPr>
        <p:txBody>
          <a:bodyPr/>
          <a:lstStyle/>
          <a:p>
            <a:pPr>
              <a:lnSpc>
                <a:spcPct val="80000"/>
              </a:lnSpc>
              <a:tabLst>
                <a:tab pos="1428750" algn="l"/>
              </a:tabLst>
            </a:pPr>
            <a:r>
              <a:rPr lang="en-US" sz="1400" b="1" dirty="0">
                <a:cs typeface="Times New Roman" pitchFamily="18" charset="0"/>
              </a:rPr>
              <a:t>Usage:</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#include &lt;</a:t>
            </a:r>
            <a:r>
              <a:rPr lang="en-US" sz="1400" b="1" dirty="0" err="1">
                <a:latin typeface="Courier New" pitchFamily="49" charset="0"/>
                <a:cs typeface="Times New Roman" pitchFamily="18" charset="0"/>
              </a:rPr>
              <a:t>stdarg.h</a:t>
            </a:r>
            <a:r>
              <a:rPr lang="en-US" sz="1400" b="1" dirty="0">
                <a:latin typeface="Courier New" pitchFamily="49" charset="0"/>
                <a:cs typeface="Times New Roman" pitchFamily="18" charset="0"/>
              </a:rPr>
              <a:t>&gt;</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TYPE </a:t>
            </a:r>
            <a:r>
              <a:rPr lang="en-US" sz="1400" b="1" dirty="0" err="1">
                <a:latin typeface="Courier New" pitchFamily="49" charset="0"/>
                <a:cs typeface="Times New Roman" pitchFamily="18" charset="0"/>
              </a:rPr>
              <a:t>func</a:t>
            </a:r>
            <a:r>
              <a:rPr lang="en-US" sz="1400" b="1" dirty="0">
                <a:latin typeface="Courier New" pitchFamily="49" charset="0"/>
                <a:cs typeface="Times New Roman" pitchFamily="18" charset="0"/>
              </a:rPr>
              <a:t>(TYPE arg1,TYPE arg2, ...)</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va_list</a:t>
            </a: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ap</a:t>
            </a:r>
            <a:r>
              <a:rPr lang="en-US" sz="1400" b="1" dirty="0">
                <a:latin typeface="Courier New" pitchFamily="49" charset="0"/>
                <a:cs typeface="Times New Roman" pitchFamily="18" charset="0"/>
              </a:rPr>
              <a:t>;</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TYPE x;</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va_start</a:t>
            </a:r>
            <a:r>
              <a:rPr lang="en-US" sz="1400" b="1" dirty="0">
                <a:latin typeface="Courier New" pitchFamily="49" charset="0"/>
                <a:cs typeface="Times New Roman" pitchFamily="18" charset="0"/>
              </a:rPr>
              <a:t>(ap,arg2);</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x = </a:t>
            </a:r>
            <a:r>
              <a:rPr lang="en-US" sz="1400" b="1" dirty="0" err="1">
                <a:latin typeface="Courier New" pitchFamily="49" charset="0"/>
                <a:cs typeface="Times New Roman" pitchFamily="18" charset="0"/>
              </a:rPr>
              <a:t>va_arg</a:t>
            </a:r>
            <a:r>
              <a:rPr lang="en-US" sz="1400" b="1" dirty="0">
                <a:latin typeface="Courier New" pitchFamily="49" charset="0"/>
                <a:cs typeface="Times New Roman" pitchFamily="18" charset="0"/>
              </a:rPr>
              <a:t>(</a:t>
            </a:r>
            <a:r>
              <a:rPr lang="en-US" sz="1400" b="1" dirty="0" err="1">
                <a:latin typeface="Courier New" pitchFamily="49" charset="0"/>
                <a:cs typeface="Times New Roman" pitchFamily="18" charset="0"/>
              </a:rPr>
              <a:t>ap,TYPE</a:t>
            </a:r>
            <a:r>
              <a:rPr lang="en-US" sz="1400" b="1" dirty="0">
                <a:latin typeface="Courier New" pitchFamily="49" charset="0"/>
                <a:cs typeface="Times New Roman" pitchFamily="18" charset="0"/>
              </a:rPr>
              <a:t>);</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 and so on */</a:t>
            </a:r>
          </a:p>
          <a:p>
            <a:pPr lvl="2">
              <a:lnSpc>
                <a:spcPct val="80000"/>
              </a:lnSpc>
              <a:buFont typeface="Wingdings" pitchFamily="2" charset="2"/>
              <a:buNone/>
              <a:tabLst>
                <a:tab pos="1428750" algn="l"/>
              </a:tabLst>
            </a:pPr>
            <a:r>
              <a:rPr lang="en-US" sz="1400" b="1" dirty="0">
                <a:latin typeface="Courier New" pitchFamily="49" charset="0"/>
                <a:cs typeface="Times New Roman" pitchFamily="18" charset="0"/>
              </a:rPr>
              <a:t>    </a:t>
            </a:r>
            <a:r>
              <a:rPr lang="en-US" sz="1400" b="1" dirty="0" err="1">
                <a:latin typeface="Courier New" pitchFamily="49" charset="0"/>
                <a:cs typeface="Times New Roman" pitchFamily="18" charset="0"/>
              </a:rPr>
              <a:t>va_end</a:t>
            </a:r>
            <a:r>
              <a:rPr lang="en-US" sz="1400" b="1" dirty="0">
                <a:latin typeface="Courier New" pitchFamily="49" charset="0"/>
                <a:cs typeface="Times New Roman" pitchFamily="18" charset="0"/>
              </a:rPr>
              <a:t>(</a:t>
            </a:r>
            <a:r>
              <a:rPr lang="en-US" sz="1400" b="1" dirty="0" err="1">
                <a:latin typeface="Courier New" pitchFamily="49" charset="0"/>
                <a:cs typeface="Times New Roman" pitchFamily="18" charset="0"/>
              </a:rPr>
              <a:t>ap</a:t>
            </a:r>
            <a:r>
              <a:rPr lang="en-US" sz="1400" b="1" dirty="0">
                <a:latin typeface="Courier New" pitchFamily="49" charset="0"/>
                <a:cs typeface="Times New Roman" pitchFamily="18" charset="0"/>
              </a:rPr>
              <a:t>);</a:t>
            </a:r>
          </a:p>
          <a:p>
            <a:pPr lvl="2">
              <a:lnSpc>
                <a:spcPct val="80000"/>
              </a:lnSpc>
              <a:buFont typeface="Wingdings" pitchFamily="2" charset="2"/>
              <a:buNone/>
              <a:tabLst>
                <a:tab pos="1428750" algn="l"/>
              </a:tabLst>
            </a:pPr>
            <a:r>
              <a:rPr lang="en-US" sz="1400" b="1" dirty="0" smtClean="0">
                <a:latin typeface="Courier New" pitchFamily="49" charset="0"/>
                <a:cs typeface="Times New Roman" pitchFamily="18" charset="0"/>
              </a:rPr>
              <a:t>}</a:t>
            </a:r>
            <a:endParaRPr lang="en-US" sz="1400" b="1" dirty="0">
              <a:latin typeface="Courier New" pitchFamily="49" charset="0"/>
              <a:cs typeface="Times New Roman" pitchFamily="18" charset="0"/>
            </a:endParaRPr>
          </a:p>
        </p:txBody>
      </p:sp>
      <p:sp>
        <p:nvSpPr>
          <p:cNvPr id="9"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93CDB107-EF34-4B6C-9A5C-14D94F5F4AB7}" type="slidenum">
              <a:rPr lang="en-US"/>
              <a:pPr/>
              <a:t>28</a:t>
            </a:fld>
            <a:endParaRPr lang="en-US"/>
          </a:p>
        </p:txBody>
      </p:sp>
      <p:sp>
        <p:nvSpPr>
          <p:cNvPr id="2677762" name="Rectangle 2"/>
          <p:cNvSpPr>
            <a:spLocks noGrp="1" noChangeArrowheads="1"/>
          </p:cNvSpPr>
          <p:nvPr>
            <p:ph type="title"/>
          </p:nvPr>
        </p:nvSpPr>
        <p:spPr>
          <a:xfrm>
            <a:off x="1104900" y="152400"/>
            <a:ext cx="7854950" cy="914400"/>
          </a:xfrm>
        </p:spPr>
        <p:txBody>
          <a:bodyPr/>
          <a:lstStyle/>
          <a:p>
            <a:r>
              <a:rPr lang="en-US" sz="3200"/>
              <a:t>VSPRINTF - Print Variable Arguments</a:t>
            </a:r>
          </a:p>
        </p:txBody>
      </p:sp>
      <p:sp>
        <p:nvSpPr>
          <p:cNvPr id="2677763" name="Rectangle 3"/>
          <p:cNvSpPr>
            <a:spLocks noGrp="1" noChangeArrowheads="1"/>
          </p:cNvSpPr>
          <p:nvPr>
            <p:ph type="body" idx="1"/>
          </p:nvPr>
        </p:nvSpPr>
        <p:spPr>
          <a:xfrm>
            <a:off x="450850" y="1438275"/>
            <a:ext cx="8378825" cy="5310188"/>
          </a:xfrm>
        </p:spPr>
        <p:txBody>
          <a:bodyPr/>
          <a:lstStyle/>
          <a:p>
            <a:pPr>
              <a:lnSpc>
                <a:spcPct val="80000"/>
              </a:lnSpc>
              <a:tabLst>
                <a:tab pos="1428750" algn="l"/>
              </a:tabLst>
            </a:pPr>
            <a:r>
              <a:rPr lang="en-US" sz="2000" dirty="0">
                <a:cs typeface="Times New Roman" pitchFamily="18" charset="0"/>
              </a:rPr>
              <a:t>Usage:</a:t>
            </a:r>
          </a:p>
          <a:p>
            <a:pPr lvl="1">
              <a:lnSpc>
                <a:spcPct val="80000"/>
              </a:lnSpc>
              <a:tabLst>
                <a:tab pos="1428750" algn="l"/>
              </a:tabLst>
            </a:pPr>
            <a:r>
              <a:rPr lang="en-US" sz="2000" dirty="0">
                <a:cs typeface="Times New Roman" pitchFamily="18" charset="0"/>
              </a:rPr>
              <a:t>#include &lt;</a:t>
            </a:r>
            <a:r>
              <a:rPr lang="en-US" sz="2000" dirty="0" err="1">
                <a:cs typeface="Times New Roman" pitchFamily="18" charset="0"/>
              </a:rPr>
              <a:t>stdarg.h</a:t>
            </a:r>
            <a:r>
              <a:rPr lang="en-US" sz="2000" dirty="0">
                <a:cs typeface="Times New Roman" pitchFamily="18" charset="0"/>
              </a:rPr>
              <a:t>&gt;</a:t>
            </a:r>
          </a:p>
          <a:p>
            <a:pPr lvl="1">
              <a:lnSpc>
                <a:spcPct val="80000"/>
              </a:lnSpc>
              <a:tabLst>
                <a:tab pos="1428750" algn="l"/>
              </a:tabLst>
            </a:pPr>
            <a:r>
              <a:rPr lang="en-US" sz="2000" dirty="0">
                <a:cs typeface="Times New Roman" pitchFamily="18" charset="0"/>
              </a:rPr>
              <a:t>#include &lt;</a:t>
            </a:r>
            <a:r>
              <a:rPr lang="en-US" sz="2000" dirty="0" err="1">
                <a:cs typeface="Times New Roman" pitchFamily="18" charset="0"/>
              </a:rPr>
              <a:t>stdio.h</a:t>
            </a:r>
            <a:r>
              <a:rPr lang="en-US" sz="2000" dirty="0">
                <a:cs typeface="Times New Roman" pitchFamily="18" charset="0"/>
              </a:rPr>
              <a:t>&gt;</a:t>
            </a:r>
          </a:p>
          <a:p>
            <a:pPr lvl="1">
              <a:lnSpc>
                <a:spcPct val="80000"/>
              </a:lnSpc>
              <a:tabLst>
                <a:tab pos="1428750" algn="l"/>
              </a:tabLst>
            </a:pPr>
            <a:r>
              <a:rPr lang="en-US" sz="2000" dirty="0" err="1">
                <a:cs typeface="Times New Roman" pitchFamily="18" charset="0"/>
              </a:rPr>
              <a:t>nout</a:t>
            </a:r>
            <a:r>
              <a:rPr lang="en-US" sz="2000" dirty="0">
                <a:cs typeface="Times New Roman" pitchFamily="18" charset="0"/>
              </a:rPr>
              <a:t> = </a:t>
            </a:r>
            <a:r>
              <a:rPr lang="en-US" sz="2000" dirty="0" err="1">
                <a:cs typeface="Times New Roman" pitchFamily="18" charset="0"/>
              </a:rPr>
              <a:t>vsprintf</a:t>
            </a:r>
            <a:r>
              <a:rPr lang="en-US" sz="2000" dirty="0">
                <a:cs typeface="Times New Roman" pitchFamily="18" charset="0"/>
              </a:rPr>
              <a:t>(</a:t>
            </a:r>
            <a:r>
              <a:rPr lang="en-US" sz="2000" dirty="0" err="1">
                <a:cs typeface="Times New Roman" pitchFamily="18" charset="0"/>
              </a:rPr>
              <a:t>str,format,varlist</a:t>
            </a:r>
            <a:r>
              <a:rPr lang="en-US" sz="2000" dirty="0">
                <a:cs typeface="Times New Roman" pitchFamily="18" charset="0"/>
              </a:rPr>
              <a:t>);</a:t>
            </a:r>
          </a:p>
          <a:p>
            <a:pPr>
              <a:lnSpc>
                <a:spcPct val="80000"/>
              </a:lnSpc>
              <a:tabLst>
                <a:tab pos="1428750" algn="l"/>
              </a:tabLst>
            </a:pPr>
            <a:r>
              <a:rPr lang="en-US" sz="2000" dirty="0" smtClean="0">
                <a:cs typeface="Times New Roman" pitchFamily="18" charset="0"/>
              </a:rPr>
              <a:t>Description:</a:t>
            </a:r>
          </a:p>
          <a:p>
            <a:pPr lvl="1">
              <a:tabLst>
                <a:tab pos="1428750" algn="l"/>
              </a:tabLst>
            </a:pPr>
            <a:r>
              <a:rPr lang="en-US" sz="1800" dirty="0" smtClean="0">
                <a:cs typeface="Times New Roman" pitchFamily="18" charset="0"/>
              </a:rPr>
              <a:t>"</a:t>
            </a:r>
            <a:r>
              <a:rPr lang="en-US" sz="1800" dirty="0" err="1">
                <a:cs typeface="Times New Roman" pitchFamily="18" charset="0"/>
              </a:rPr>
              <a:t>vsprintf</a:t>
            </a:r>
            <a:r>
              <a:rPr lang="en-US" sz="1800" dirty="0">
                <a:cs typeface="Times New Roman" pitchFamily="18" charset="0"/>
              </a:rPr>
              <a:t>" is the same as "</a:t>
            </a:r>
            <a:r>
              <a:rPr lang="en-US" sz="1800" dirty="0" err="1">
                <a:cs typeface="Times New Roman" pitchFamily="18" charset="0"/>
              </a:rPr>
              <a:t>sprintf</a:t>
            </a:r>
            <a:r>
              <a:rPr lang="en-US" sz="1800" dirty="0">
                <a:cs typeface="Times New Roman" pitchFamily="18" charset="0"/>
              </a:rPr>
              <a:t>" except that it prints out a number of values from a variable argument list. The "</a:t>
            </a:r>
            <a:r>
              <a:rPr lang="en-US" sz="1800" dirty="0" err="1">
                <a:cs typeface="Times New Roman" pitchFamily="18" charset="0"/>
              </a:rPr>
              <a:t>varlist</a:t>
            </a:r>
            <a:r>
              <a:rPr lang="en-US" sz="1800" dirty="0">
                <a:cs typeface="Times New Roman" pitchFamily="18" charset="0"/>
              </a:rPr>
              <a:t>" variable must have been initialized with the "</a:t>
            </a:r>
            <a:r>
              <a:rPr lang="en-US" sz="1800" dirty="0" err="1">
                <a:cs typeface="Times New Roman" pitchFamily="18" charset="0"/>
              </a:rPr>
              <a:t>va_start</a:t>
            </a:r>
            <a:r>
              <a:rPr lang="en-US" sz="1800" dirty="0">
                <a:cs typeface="Times New Roman" pitchFamily="18" charset="0"/>
              </a:rPr>
              <a:t>" </a:t>
            </a:r>
            <a:r>
              <a:rPr lang="en-US" sz="1800" dirty="0" smtClean="0">
                <a:cs typeface="Times New Roman" pitchFamily="18" charset="0"/>
              </a:rPr>
              <a:t>macro.</a:t>
            </a:r>
          </a:p>
          <a:p>
            <a:pPr lvl="1">
              <a:tabLst>
                <a:tab pos="1428750" algn="l"/>
              </a:tabLst>
            </a:pPr>
            <a:r>
              <a:rPr lang="en-US" sz="1800" dirty="0" smtClean="0">
                <a:cs typeface="Times New Roman" pitchFamily="18" charset="0"/>
              </a:rPr>
              <a:t>If </a:t>
            </a:r>
            <a:r>
              <a:rPr lang="en-US" sz="1800" dirty="0">
                <a:cs typeface="Times New Roman" pitchFamily="18" charset="0"/>
              </a:rPr>
              <a:t>there have already been calls to "</a:t>
            </a:r>
            <a:r>
              <a:rPr lang="en-US" sz="1800" dirty="0" err="1">
                <a:cs typeface="Times New Roman" pitchFamily="18" charset="0"/>
              </a:rPr>
              <a:t>va_arg</a:t>
            </a:r>
            <a:r>
              <a:rPr lang="en-US" sz="1800" dirty="0">
                <a:cs typeface="Times New Roman" pitchFamily="18" charset="0"/>
              </a:rPr>
              <a:t>" to obtain arguments from the variable list, "</a:t>
            </a:r>
            <a:r>
              <a:rPr lang="en-US" sz="1800" dirty="0" err="1">
                <a:cs typeface="Times New Roman" pitchFamily="18" charset="0"/>
              </a:rPr>
              <a:t>vsprintf</a:t>
            </a:r>
            <a:r>
              <a:rPr lang="en-US" sz="1800" dirty="0">
                <a:cs typeface="Times New Roman" pitchFamily="18" charset="0"/>
              </a:rPr>
              <a:t>" will start at the first argument that has not yet been obtained through "</a:t>
            </a:r>
            <a:r>
              <a:rPr lang="en-US" sz="1800" dirty="0" err="1">
                <a:cs typeface="Times New Roman" pitchFamily="18" charset="0"/>
              </a:rPr>
              <a:t>va_arg</a:t>
            </a:r>
            <a:r>
              <a:rPr lang="en-US" sz="1800" dirty="0" smtClean="0">
                <a:cs typeface="Times New Roman" pitchFamily="18" charset="0"/>
              </a:rPr>
              <a:t>".</a:t>
            </a:r>
          </a:p>
          <a:p>
            <a:pPr lvl="1">
              <a:tabLst>
                <a:tab pos="1428750" algn="l"/>
              </a:tabLst>
            </a:pPr>
            <a:r>
              <a:rPr lang="en-US" sz="1800" dirty="0" smtClean="0">
                <a:cs typeface="Times New Roman" pitchFamily="18" charset="0"/>
              </a:rPr>
              <a:t>"</a:t>
            </a:r>
            <a:r>
              <a:rPr lang="en-US" sz="1800" dirty="0" err="1">
                <a:cs typeface="Times New Roman" pitchFamily="18" charset="0"/>
              </a:rPr>
              <a:t>vsprintf</a:t>
            </a:r>
            <a:r>
              <a:rPr lang="en-US" sz="1800" dirty="0">
                <a:cs typeface="Times New Roman" pitchFamily="18" charset="0"/>
              </a:rPr>
              <a:t>" effectively uses "</a:t>
            </a:r>
            <a:r>
              <a:rPr lang="en-US" sz="1800" dirty="0" err="1">
                <a:cs typeface="Times New Roman" pitchFamily="18" charset="0"/>
              </a:rPr>
              <a:t>va_arg</a:t>
            </a:r>
            <a:r>
              <a:rPr lang="en-US" sz="1800" dirty="0">
                <a:cs typeface="Times New Roman" pitchFamily="18" charset="0"/>
              </a:rPr>
              <a:t>" to obtain arguments from the variable list; therefore a call to "</a:t>
            </a:r>
            <a:r>
              <a:rPr lang="en-US" sz="1800" dirty="0" err="1">
                <a:cs typeface="Times New Roman" pitchFamily="18" charset="0"/>
              </a:rPr>
              <a:t>va_arg</a:t>
            </a:r>
            <a:r>
              <a:rPr lang="en-US" sz="1800" dirty="0">
                <a:cs typeface="Times New Roman" pitchFamily="18" charset="0"/>
              </a:rPr>
              <a:t>" after "</a:t>
            </a:r>
            <a:r>
              <a:rPr lang="en-US" sz="1800" dirty="0" err="1">
                <a:cs typeface="Times New Roman" pitchFamily="18" charset="0"/>
              </a:rPr>
              <a:t>vsprintf</a:t>
            </a:r>
            <a:r>
              <a:rPr lang="en-US" sz="1800" dirty="0">
                <a:cs typeface="Times New Roman" pitchFamily="18" charset="0"/>
              </a:rPr>
              <a:t>" will obtain the argument AFTER the last argument printed. </a:t>
            </a:r>
          </a:p>
          <a:p>
            <a:pPr lvl="1">
              <a:lnSpc>
                <a:spcPct val="80000"/>
              </a:lnSpc>
              <a:tabLst>
                <a:tab pos="1428750" algn="l"/>
              </a:tabLst>
            </a:pPr>
            <a:r>
              <a:rPr lang="en-US" sz="1800" dirty="0">
                <a:cs typeface="Times New Roman" pitchFamily="18" charset="0"/>
              </a:rPr>
              <a:t>After a call to "</a:t>
            </a:r>
            <a:r>
              <a:rPr lang="en-US" sz="1800" dirty="0" err="1">
                <a:cs typeface="Times New Roman" pitchFamily="18" charset="0"/>
              </a:rPr>
              <a:t>vsprintf</a:t>
            </a:r>
            <a:r>
              <a:rPr lang="en-US" sz="1800" dirty="0">
                <a:cs typeface="Times New Roman" pitchFamily="18" charset="0"/>
              </a:rPr>
              <a:t>", the "</a:t>
            </a:r>
            <a:r>
              <a:rPr lang="en-US" sz="1800" dirty="0" err="1">
                <a:cs typeface="Times New Roman" pitchFamily="18" charset="0"/>
              </a:rPr>
              <a:t>varlist</a:t>
            </a:r>
            <a:r>
              <a:rPr lang="en-US" sz="1800" dirty="0">
                <a:cs typeface="Times New Roman" pitchFamily="18" charset="0"/>
              </a:rPr>
              <a:t>" variable should be assumed to be in an undefined state. If you want to use "</a:t>
            </a:r>
            <a:r>
              <a:rPr lang="en-US" sz="1800" dirty="0" err="1">
                <a:cs typeface="Times New Roman" pitchFamily="18" charset="0"/>
              </a:rPr>
              <a:t>varlist</a:t>
            </a:r>
            <a:r>
              <a:rPr lang="en-US" sz="1800" dirty="0">
                <a:cs typeface="Times New Roman" pitchFamily="18" charset="0"/>
              </a:rPr>
              <a:t>" again, you must call "</a:t>
            </a:r>
            <a:r>
              <a:rPr lang="en-US" sz="1800" dirty="0" err="1">
                <a:cs typeface="Times New Roman" pitchFamily="18" charset="0"/>
              </a:rPr>
              <a:t>va_end</a:t>
            </a:r>
            <a:r>
              <a:rPr lang="en-US" sz="1800" dirty="0">
                <a:cs typeface="Times New Roman" pitchFamily="18" charset="0"/>
              </a:rPr>
              <a:t>" to clean up, then "</a:t>
            </a:r>
            <a:r>
              <a:rPr lang="en-US" sz="1800" dirty="0" err="1">
                <a:cs typeface="Times New Roman" pitchFamily="18" charset="0"/>
              </a:rPr>
              <a:t>va_start</a:t>
            </a:r>
            <a:r>
              <a:rPr lang="en-US" sz="1800" dirty="0">
                <a:cs typeface="Times New Roman" pitchFamily="18" charset="0"/>
              </a:rPr>
              <a:t>" to reinitialize it. </a:t>
            </a:r>
          </a:p>
          <a:p>
            <a:pPr>
              <a:lnSpc>
                <a:spcPct val="80000"/>
              </a:lnSpc>
              <a:tabLst>
                <a:tab pos="1428750" algn="l"/>
              </a:tabLst>
            </a:pPr>
            <a:endParaRPr lang="en-US" sz="2000" dirty="0">
              <a:cs typeface="Times New Roman" pitchFamily="18" charset="0"/>
            </a:endParaRPr>
          </a:p>
        </p:txBody>
      </p:sp>
      <p:sp>
        <p:nvSpPr>
          <p:cNvPr id="9"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Project 2</a:t>
            </a:r>
            <a:endParaRPr lang="en-US" sz="1800" b="1"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2 - Tasking</a:t>
            </a:r>
            <a:endParaRPr lang="en-US"/>
          </a:p>
        </p:txBody>
      </p:sp>
      <p:sp>
        <p:nvSpPr>
          <p:cNvPr id="6" name="Slide Number Placeholder 5"/>
          <p:cNvSpPr>
            <a:spLocks noGrp="1"/>
          </p:cNvSpPr>
          <p:nvPr>
            <p:ph type="sldNum" sz="quarter" idx="12"/>
          </p:nvPr>
        </p:nvSpPr>
        <p:spPr/>
        <p:txBody>
          <a:bodyPr/>
          <a:lstStyle/>
          <a:p>
            <a:fld id="{31313572-2BBE-4562-A362-A1F939B87B19}" type="slidenum">
              <a:rPr lang="en-US" smtClean="0"/>
              <a:pPr/>
              <a:t>29</a:t>
            </a:fld>
            <a:endParaRPr lang="en-US"/>
          </a:p>
        </p:txBody>
      </p:sp>
    </p:spTree>
    <p:extLst>
      <p:ext uri="{BB962C8B-B14F-4D97-AF65-F5344CB8AC3E}">
        <p14:creationId xmlns:p14="http://schemas.microsoft.com/office/powerpoint/2010/main" val="1780040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B0C213BC-7A75-4272-B53B-E1D703A960B8}" type="slidenum">
              <a:rPr lang="en-US"/>
              <a:pPr/>
              <a:t>3</a:t>
            </a:fld>
            <a:endParaRPr lang="en-US"/>
          </a:p>
        </p:txBody>
      </p:sp>
      <p:sp>
        <p:nvSpPr>
          <p:cNvPr id="2663426" name="Rectangle 2"/>
          <p:cNvSpPr>
            <a:spLocks noGrp="1" noChangeArrowheads="1"/>
          </p:cNvSpPr>
          <p:nvPr>
            <p:ph type="title"/>
          </p:nvPr>
        </p:nvSpPr>
        <p:spPr/>
        <p:txBody>
          <a:bodyPr/>
          <a:lstStyle/>
          <a:p>
            <a:r>
              <a:rPr lang="en-US" dirty="0" smtClean="0"/>
              <a:t>Project 2 </a:t>
            </a:r>
            <a:r>
              <a:rPr lang="en-US" sz="2000" dirty="0"/>
              <a:t>(continued…)</a:t>
            </a:r>
          </a:p>
        </p:txBody>
      </p:sp>
      <p:sp>
        <p:nvSpPr>
          <p:cNvPr id="2663427" name="Rectangle 3"/>
          <p:cNvSpPr>
            <a:spLocks noGrp="1" noChangeArrowheads="1"/>
          </p:cNvSpPr>
          <p:nvPr>
            <p:ph type="body" idx="1"/>
          </p:nvPr>
        </p:nvSpPr>
        <p:spPr>
          <a:xfrm>
            <a:off x="471488" y="1438275"/>
            <a:ext cx="8313737" cy="4835525"/>
          </a:xfrm>
        </p:spPr>
        <p:txBody>
          <a:bodyPr/>
          <a:lstStyle/>
          <a:p>
            <a:r>
              <a:rPr lang="en-US" sz="2400" dirty="0">
                <a:cs typeface="Times New Roman" pitchFamily="18" charset="0"/>
              </a:rPr>
              <a:t>The highest priority, unblocked, ready task should always be </a:t>
            </a:r>
            <a:r>
              <a:rPr lang="en-US" sz="2400" dirty="0" smtClean="0">
                <a:cs typeface="Times New Roman" pitchFamily="18" charset="0"/>
              </a:rPr>
              <a:t>executing.</a:t>
            </a:r>
            <a:endParaRPr lang="en-US" sz="2400" dirty="0">
              <a:cs typeface="Times New Roman" pitchFamily="18" charset="0"/>
            </a:endParaRPr>
          </a:p>
          <a:p>
            <a:r>
              <a:rPr lang="en-US" sz="2400" dirty="0">
                <a:cs typeface="Times New Roman" pitchFamily="18" charset="0"/>
              </a:rPr>
              <a:t>Tasks of the same priority should be scheduled in a round-robin, FIFO fashion.</a:t>
            </a:r>
          </a:p>
          <a:p>
            <a:r>
              <a:rPr lang="en-US" sz="2400" dirty="0">
                <a:cs typeface="Times New Roman" pitchFamily="18" charset="0"/>
              </a:rPr>
              <a:t>Any change of events (</a:t>
            </a:r>
            <a:r>
              <a:rPr lang="en-US" sz="2400" b="1" dirty="0">
                <a:latin typeface="Arial Narrow" pitchFamily="34" charset="0"/>
                <a:cs typeface="Times New Roman" pitchFamily="18" charset="0"/>
              </a:rPr>
              <a:t>SEM_SIGNAL</a:t>
            </a:r>
            <a:r>
              <a:rPr lang="en-US" sz="2400" dirty="0">
                <a:cs typeface="Times New Roman" pitchFamily="18" charset="0"/>
              </a:rPr>
              <a:t>) should cause a context switch.</a:t>
            </a:r>
          </a:p>
          <a:p>
            <a:r>
              <a:rPr lang="en-US" sz="2400" dirty="0">
                <a:cs typeface="Times New Roman" pitchFamily="18" charset="0"/>
              </a:rPr>
              <a:t>To simulate interrupts, character inputs and timers need to be “polled” in the scheduling loop.</a:t>
            </a:r>
          </a:p>
          <a:p>
            <a:pPr lvl="1"/>
            <a:r>
              <a:rPr lang="en-US" sz="2000" b="1" dirty="0">
                <a:latin typeface="Arial Narrow" pitchFamily="34" charset="0"/>
                <a:cs typeface="Times New Roman" pitchFamily="18" charset="0"/>
              </a:rPr>
              <a:t>void </a:t>
            </a:r>
            <a:r>
              <a:rPr lang="en-US" sz="2000" b="1" dirty="0" err="1">
                <a:latin typeface="Arial Narrow" pitchFamily="34" charset="0"/>
                <a:cs typeface="Times New Roman" pitchFamily="18" charset="0"/>
              </a:rPr>
              <a:t>pollInterrupts</a:t>
            </a:r>
            <a:r>
              <a:rPr lang="en-US" sz="2000" b="1" dirty="0">
                <a:latin typeface="Arial Narrow" pitchFamily="34" charset="0"/>
                <a:cs typeface="Times New Roman" pitchFamily="18" charset="0"/>
              </a:rPr>
              <a:t>()</a:t>
            </a:r>
            <a:r>
              <a:rPr lang="en-US" sz="2000" dirty="0">
                <a:cs typeface="Times New Roman" pitchFamily="18" charset="0"/>
              </a:rPr>
              <a:t> in </a:t>
            </a:r>
            <a:r>
              <a:rPr lang="en-US" sz="2000" b="1" dirty="0">
                <a:latin typeface="Arial Narrow" pitchFamily="34" charset="0"/>
                <a:cs typeface="Times New Roman" pitchFamily="18" charset="0"/>
              </a:rPr>
              <a:t>OS345p1.c</a:t>
            </a:r>
            <a:endParaRPr lang="en-US" sz="2000" dirty="0">
              <a:cs typeface="Times New Roman" pitchFamily="18" charset="0"/>
            </a:endParaRPr>
          </a:p>
          <a:p>
            <a:r>
              <a:rPr lang="en-US" sz="2400" dirty="0">
                <a:cs typeface="Times New Roman" pitchFamily="18" charset="0"/>
              </a:rPr>
              <a:t>Parsed command line arguments </a:t>
            </a:r>
            <a:r>
              <a:rPr lang="en-US" sz="2400" dirty="0" smtClean="0">
                <a:cs typeface="Times New Roman" pitchFamily="18" charset="0"/>
              </a:rPr>
              <a:t>are passed </a:t>
            </a:r>
            <a:r>
              <a:rPr lang="en-US" sz="2400" dirty="0">
                <a:cs typeface="Times New Roman" pitchFamily="18" charset="0"/>
              </a:rPr>
              <a:t>to </a:t>
            </a:r>
            <a:r>
              <a:rPr lang="en-US" sz="2400" dirty="0" smtClean="0">
                <a:cs typeface="Times New Roman" pitchFamily="18" charset="0"/>
              </a:rPr>
              <a:t>tasks (</a:t>
            </a:r>
            <a:r>
              <a:rPr lang="en-US" sz="2400" dirty="0" err="1" smtClean="0">
                <a:cs typeface="Times New Roman" pitchFamily="18" charset="0"/>
              </a:rPr>
              <a:t>ie</a:t>
            </a:r>
            <a:r>
              <a:rPr lang="en-US" sz="2400" dirty="0" smtClean="0">
                <a:cs typeface="Times New Roman" pitchFamily="18" charset="0"/>
              </a:rPr>
              <a:t>. functions) </a:t>
            </a:r>
            <a:r>
              <a:rPr lang="en-US" sz="2400" dirty="0">
                <a:cs typeface="Times New Roman" pitchFamily="18" charset="0"/>
              </a:rPr>
              <a:t>via </a:t>
            </a:r>
            <a:r>
              <a:rPr lang="en-US" sz="2400" b="1" dirty="0" err="1">
                <a:latin typeface="Arial Narrow" pitchFamily="34" charset="0"/>
                <a:cs typeface="Times New Roman" pitchFamily="18" charset="0"/>
              </a:rPr>
              <a:t>argc</a:t>
            </a:r>
            <a:r>
              <a:rPr lang="en-US" sz="2400" dirty="0">
                <a:cs typeface="Times New Roman" pitchFamily="18" charset="0"/>
              </a:rPr>
              <a:t>/</a:t>
            </a:r>
            <a:r>
              <a:rPr lang="en-US" sz="2400" b="1" dirty="0" err="1">
                <a:latin typeface="Arial Narrow" pitchFamily="34" charset="0"/>
                <a:cs typeface="Times New Roman" pitchFamily="18" charset="0"/>
              </a:rPr>
              <a:t>argv</a:t>
            </a:r>
            <a:r>
              <a:rPr lang="en-US" sz="2400" dirty="0">
                <a:cs typeface="Times New Roman" pitchFamily="18" charset="0"/>
              </a:rPr>
              <a:t> variables.</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BYU CS 345</a:t>
            </a:r>
            <a:endParaRPr lang="en-US"/>
          </a:p>
        </p:txBody>
      </p:sp>
      <p:sp>
        <p:nvSpPr>
          <p:cNvPr id="5" name="Footer Placeholder 3"/>
          <p:cNvSpPr>
            <a:spLocks noGrp="1"/>
          </p:cNvSpPr>
          <p:nvPr>
            <p:ph type="ftr" sz="quarter" idx="11"/>
          </p:nvPr>
        </p:nvSpPr>
        <p:spPr/>
        <p:txBody>
          <a:bodyPr/>
          <a:lstStyle/>
          <a:p>
            <a:r>
              <a:rPr lang="en-US" smtClean="0"/>
              <a:t>Project 2 - Tasking</a:t>
            </a:r>
            <a:endParaRPr lang="en-US"/>
          </a:p>
        </p:txBody>
      </p:sp>
      <p:sp>
        <p:nvSpPr>
          <p:cNvPr id="6" name="Slide Number Placeholder 4"/>
          <p:cNvSpPr>
            <a:spLocks noGrp="1"/>
          </p:cNvSpPr>
          <p:nvPr>
            <p:ph type="sldNum" sz="quarter" idx="12"/>
          </p:nvPr>
        </p:nvSpPr>
        <p:spPr/>
        <p:txBody>
          <a:bodyPr/>
          <a:lstStyle/>
          <a:p>
            <a:fld id="{E9175434-C753-4919-B220-93092FAF2753}" type="slidenum">
              <a:rPr lang="en-US"/>
              <a:pPr/>
              <a:t>30</a:t>
            </a:fld>
            <a:endParaRPr lang="en-US"/>
          </a:p>
        </p:txBody>
      </p:sp>
      <p:sp>
        <p:nvSpPr>
          <p:cNvPr id="2668546" name="Rectangle 2"/>
          <p:cNvSpPr>
            <a:spLocks noGrp="1" noChangeArrowheads="1"/>
          </p:cNvSpPr>
          <p:nvPr>
            <p:ph type="title"/>
          </p:nvPr>
        </p:nvSpPr>
        <p:spPr/>
        <p:txBody>
          <a:bodyPr/>
          <a:lstStyle/>
          <a:p>
            <a:r>
              <a:rPr lang="en-US"/>
              <a:t>SWAP (Context Switch)</a:t>
            </a:r>
          </a:p>
        </p:txBody>
      </p:sp>
      <p:sp>
        <p:nvSpPr>
          <p:cNvPr id="2668547" name="Rectangle 3"/>
          <p:cNvSpPr>
            <a:spLocks noChangeArrowheads="1"/>
          </p:cNvSpPr>
          <p:nvPr/>
        </p:nvSpPr>
        <p:spPr bwMode="auto">
          <a:xfrm>
            <a:off x="457200" y="1454150"/>
            <a:ext cx="825182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tabLst>
                <a:tab pos="458788" algn="l"/>
              </a:tabLst>
            </a:pPr>
            <a:r>
              <a:rPr lang="en-US" sz="2000" b="1" dirty="0">
                <a:solidFill>
                  <a:schemeClr val="hlink"/>
                </a:solidFill>
                <a:latin typeface="Arial Narrow" pitchFamily="34" charset="0"/>
              </a:rPr>
              <a:t>// ***********************************************************************</a:t>
            </a:r>
          </a:p>
          <a:p>
            <a:pPr eaLnBrk="0" hangingPunct="0">
              <a:tabLst>
                <a:tab pos="458788" algn="l"/>
              </a:tabLst>
            </a:pPr>
            <a:r>
              <a:rPr lang="en-US" sz="2000" b="1" dirty="0">
                <a:solidFill>
                  <a:schemeClr val="hlink"/>
                </a:solidFill>
                <a:latin typeface="Arial Narrow" pitchFamily="34" charset="0"/>
              </a:rPr>
              <a:t>// Do a context switch to next task.</a:t>
            </a:r>
          </a:p>
          <a:p>
            <a:pPr eaLnBrk="0" hangingPunct="0">
              <a:tabLst>
                <a:tab pos="458788" algn="l"/>
              </a:tabLst>
            </a:pPr>
            <a:r>
              <a:rPr lang="en-US" sz="2000" b="1" dirty="0">
                <a:solidFill>
                  <a:schemeClr val="hlink"/>
                </a:solidFill>
                <a:latin typeface="Arial Narrow" pitchFamily="34" charset="0"/>
              </a:rPr>
              <a:t>// Save the state of the current task and return to the kernel.</a:t>
            </a:r>
          </a:p>
          <a:p>
            <a:pPr eaLnBrk="0" hangingPunct="0">
              <a:tabLst>
                <a:tab pos="458788" algn="l"/>
              </a:tabLst>
            </a:pPr>
            <a:r>
              <a:rPr lang="en-US" sz="2000" b="1" dirty="0">
                <a:solidFill>
                  <a:schemeClr val="hlink"/>
                </a:solidFill>
                <a:latin typeface="Arial Narrow" pitchFamily="34" charset="0"/>
              </a:rPr>
              <a:t>// Return here when task is rescheduled.</a:t>
            </a:r>
          </a:p>
          <a:p>
            <a:pPr eaLnBrk="0" hangingPunct="0">
              <a:tabLst>
                <a:tab pos="458788" algn="l"/>
              </a:tabLst>
            </a:pPr>
            <a:r>
              <a:rPr lang="en-US" sz="2000" b="1" dirty="0">
                <a:latin typeface="Arial Narrow" pitchFamily="34" charset="0"/>
              </a:rPr>
              <a:t>void swapTask()</a:t>
            </a: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increment swap cycle counter</a:t>
            </a:r>
          </a:p>
          <a:p>
            <a:pPr eaLnBrk="0" hangingPunct="0">
              <a:tabLst>
                <a:tab pos="458788" algn="l"/>
              </a:tabLst>
            </a:pPr>
            <a:r>
              <a:rPr lang="en-US" sz="2000" b="1" dirty="0">
                <a:latin typeface="Arial Narrow" pitchFamily="34" charset="0"/>
              </a:rPr>
              <a:t>	</a:t>
            </a:r>
            <a:r>
              <a:rPr lang="en-US" sz="2000" b="1" dirty="0" err="1">
                <a:latin typeface="Arial Narrow" pitchFamily="34" charset="0"/>
              </a:rPr>
              <a:t>swapCount</a:t>
            </a:r>
            <a:r>
              <a:rPr lang="en-US" sz="2000" b="1" dirty="0">
                <a:latin typeface="Arial Narrow" pitchFamily="34" charset="0"/>
              </a:rPr>
              <a:t>++;</a:t>
            </a: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either capture state and enter kernel mode (</a:t>
            </a:r>
            <a:r>
              <a:rPr lang="en-US" sz="2000" b="1" dirty="0" err="1">
                <a:solidFill>
                  <a:schemeClr val="hlink"/>
                </a:solidFill>
                <a:latin typeface="Arial Narrow" pitchFamily="34" charset="0"/>
              </a:rPr>
              <a:t>k_context</a:t>
            </a:r>
            <a:r>
              <a:rPr lang="en-US" sz="2000" b="1" dirty="0">
                <a:solidFill>
                  <a:schemeClr val="hlink"/>
                </a:solidFill>
                <a:latin typeface="Arial Narrow" pitchFamily="34" charset="0"/>
              </a:rPr>
              <a:t>)</a:t>
            </a:r>
          </a:p>
          <a:p>
            <a:pPr eaLnBrk="0" hangingPunct="0">
              <a:tabLst>
                <a:tab pos="458788" algn="l"/>
              </a:tabLst>
            </a:pPr>
            <a:r>
              <a:rPr lang="en-US" sz="2000" b="1" dirty="0">
                <a:solidFill>
                  <a:schemeClr val="hlink"/>
                </a:solidFill>
                <a:latin typeface="Arial Narrow" pitchFamily="34" charset="0"/>
              </a:rPr>
              <a:t>	// or resume execution by “</a:t>
            </a:r>
            <a:r>
              <a:rPr lang="en-US" sz="2000" b="1" dirty="0" err="1">
                <a:solidFill>
                  <a:schemeClr val="hlink"/>
                </a:solidFill>
                <a:latin typeface="Arial Narrow" pitchFamily="34" charset="0"/>
              </a:rPr>
              <a:t>return”ing</a:t>
            </a:r>
            <a:endParaRPr lang="en-US" sz="2000" b="1" dirty="0">
              <a:solidFill>
                <a:schemeClr val="hlink"/>
              </a:solidFill>
              <a:latin typeface="Arial Narrow" pitchFamily="34" charset="0"/>
            </a:endParaRPr>
          </a:p>
          <a:p>
            <a:pPr eaLnBrk="0" hangingPunct="0">
              <a:tabLst>
                <a:tab pos="458788" algn="l"/>
              </a:tabLst>
            </a:pPr>
            <a:r>
              <a:rPr lang="en-US" sz="2000" b="1" dirty="0">
                <a:latin typeface="Arial Narrow" pitchFamily="34" charset="0"/>
              </a:rPr>
              <a:t>	if(</a:t>
            </a:r>
            <a:r>
              <a:rPr lang="en-US" sz="2000" b="1" dirty="0" err="1">
                <a:solidFill>
                  <a:srgbClr val="FF0033"/>
                </a:solidFill>
                <a:latin typeface="Arial Narrow" pitchFamily="34" charset="0"/>
              </a:rPr>
              <a:t>setjmp</a:t>
            </a:r>
            <a:r>
              <a:rPr lang="en-US" sz="2000" b="1" dirty="0">
                <a:solidFill>
                  <a:srgbClr val="FF0033"/>
                </a:solidFill>
                <a:latin typeface="Arial Narrow" pitchFamily="34" charset="0"/>
              </a:rPr>
              <a:t>(</a:t>
            </a:r>
            <a:r>
              <a:rPr lang="en-US" sz="2000" b="1" dirty="0" err="1">
                <a:solidFill>
                  <a:srgbClr val="FF0033"/>
                </a:solidFill>
                <a:latin typeface="Arial Narrow" pitchFamily="34" charset="0"/>
              </a:rPr>
              <a:t>tcb</a:t>
            </a:r>
            <a:r>
              <a:rPr lang="en-US" sz="2000" b="1" dirty="0">
                <a:solidFill>
                  <a:srgbClr val="FF0033"/>
                </a:solidFill>
                <a:latin typeface="Arial Narrow" pitchFamily="34" charset="0"/>
              </a:rPr>
              <a:t>[</a:t>
            </a:r>
            <a:r>
              <a:rPr lang="en-US" sz="2000" b="1" dirty="0" err="1">
                <a:solidFill>
                  <a:srgbClr val="FF0033"/>
                </a:solidFill>
                <a:latin typeface="Arial Narrow" pitchFamily="34" charset="0"/>
              </a:rPr>
              <a:t>curTask</a:t>
            </a:r>
            <a:r>
              <a:rPr lang="en-US" sz="2000" b="1" dirty="0">
                <a:solidFill>
                  <a:srgbClr val="FF0033"/>
                </a:solidFill>
                <a:latin typeface="Arial Narrow" pitchFamily="34" charset="0"/>
              </a:rPr>
              <a:t>].context)</a:t>
            </a:r>
            <a:r>
              <a:rPr lang="en-US" sz="2000" b="1" dirty="0">
                <a:latin typeface="Arial Narrow" pitchFamily="34" charset="0"/>
              </a:rPr>
              <a:t>) return;</a:t>
            </a: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task context has been saved in </a:t>
            </a:r>
            <a:r>
              <a:rPr lang="en-US" sz="2000" b="1" dirty="0" err="1">
                <a:solidFill>
                  <a:schemeClr val="hlink"/>
                </a:solidFill>
                <a:latin typeface="Arial Narrow" pitchFamily="34" charset="0"/>
              </a:rPr>
              <a:t>tcb</a:t>
            </a:r>
            <a:r>
              <a:rPr lang="en-US" sz="2000" b="1" dirty="0">
                <a:solidFill>
                  <a:schemeClr val="hlink"/>
                </a:solidFill>
                <a:latin typeface="Arial Narrow" pitchFamily="34" charset="0"/>
              </a:rPr>
              <a:t>, set task state as “READY”</a:t>
            </a:r>
          </a:p>
          <a:p>
            <a:pPr eaLnBrk="0" hangingPunct="0">
              <a:tabLst>
                <a:tab pos="458788" algn="l"/>
              </a:tabLst>
            </a:pPr>
            <a:r>
              <a:rPr lang="en-US" sz="2000" b="1" dirty="0">
                <a:latin typeface="Arial Narrow" pitchFamily="34" charset="0"/>
              </a:rPr>
              <a:t>	if(</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curTask</a:t>
            </a:r>
            <a:r>
              <a:rPr lang="en-US" sz="2000" b="1" dirty="0">
                <a:latin typeface="Arial Narrow" pitchFamily="34" charset="0"/>
              </a:rPr>
              <a:t>].state == S_RUNNING) </a:t>
            </a:r>
            <a:r>
              <a:rPr lang="en-US" sz="2000" b="1" dirty="0" err="1">
                <a:latin typeface="Arial Narrow" pitchFamily="34" charset="0"/>
              </a:rPr>
              <a:t>tcb</a:t>
            </a:r>
            <a:r>
              <a:rPr lang="en-US" sz="2000" b="1" dirty="0">
                <a:latin typeface="Arial Narrow" pitchFamily="34" charset="0"/>
              </a:rPr>
              <a:t>[</a:t>
            </a:r>
            <a:r>
              <a:rPr lang="en-US" sz="2000" b="1" dirty="0" err="1">
                <a:latin typeface="Arial Narrow" pitchFamily="34" charset="0"/>
              </a:rPr>
              <a:t>curTask</a:t>
            </a:r>
            <a:r>
              <a:rPr lang="en-US" sz="2000" b="1" dirty="0">
                <a:latin typeface="Arial Narrow" pitchFamily="34" charset="0"/>
              </a:rPr>
              <a:t>].state = S_READY;</a:t>
            </a: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enter kernel context and select highest priority ready task</a:t>
            </a:r>
          </a:p>
          <a:p>
            <a:pPr eaLnBrk="0" hangingPunct="0">
              <a:tabLst>
                <a:tab pos="458788" algn="l"/>
              </a:tabLst>
            </a:pPr>
            <a:r>
              <a:rPr lang="en-US" sz="2000" b="1" dirty="0">
                <a:latin typeface="Arial Narrow" pitchFamily="34" charset="0"/>
              </a:rPr>
              <a:t>	</a:t>
            </a:r>
            <a:r>
              <a:rPr lang="en-US" sz="2000" b="1" dirty="0" err="1">
                <a:solidFill>
                  <a:srgbClr val="FF0033"/>
                </a:solidFill>
                <a:latin typeface="Arial Narrow" pitchFamily="34" charset="0"/>
              </a:rPr>
              <a:t>longjmp</a:t>
            </a:r>
            <a:r>
              <a:rPr lang="en-US" sz="2000" b="1" dirty="0">
                <a:solidFill>
                  <a:srgbClr val="FF0033"/>
                </a:solidFill>
                <a:latin typeface="Arial Narrow" pitchFamily="34" charset="0"/>
              </a:rPr>
              <a:t>(</a:t>
            </a:r>
            <a:r>
              <a:rPr lang="en-US" sz="2000" b="1" dirty="0" err="1">
                <a:solidFill>
                  <a:srgbClr val="FF0033"/>
                </a:solidFill>
                <a:latin typeface="Arial Narrow" pitchFamily="34" charset="0"/>
              </a:rPr>
              <a:t>k_context</a:t>
            </a:r>
            <a:r>
              <a:rPr lang="en-US" sz="2000" b="1" dirty="0">
                <a:solidFill>
                  <a:srgbClr val="FF0033"/>
                </a:solidFill>
                <a:latin typeface="Arial Narrow" pitchFamily="34" charset="0"/>
              </a:rPr>
              <a:t>, 2)</a:t>
            </a:r>
            <a:r>
              <a:rPr lang="en-US" sz="2000" b="1" dirty="0">
                <a:latin typeface="Arial Narrow" pitchFamily="34" charset="0"/>
              </a:rPr>
              <a:t>;</a:t>
            </a:r>
          </a:p>
          <a:p>
            <a:pPr eaLnBrk="0" hangingPunct="0">
              <a:tabLst>
                <a:tab pos="458788" algn="l"/>
              </a:tabLst>
            </a:pPr>
            <a:r>
              <a:rPr lang="en-US" sz="2000" b="1" dirty="0">
                <a:latin typeface="Arial Narrow" pitchFamily="34" charset="0"/>
              </a:rPr>
              <a:t>} </a:t>
            </a:r>
            <a:r>
              <a:rPr lang="en-US" sz="2000" b="1" dirty="0">
                <a:solidFill>
                  <a:schemeClr val="hlink"/>
                </a:solidFill>
                <a:latin typeface="Arial Narrow" pitchFamily="34" charset="0"/>
              </a:rPr>
              <a:t>// end swapTask</a:t>
            </a:r>
          </a:p>
        </p:txBody>
      </p:sp>
    </p:spTree>
    <p:extLst>
      <p:ext uri="{BB962C8B-B14F-4D97-AF65-F5344CB8AC3E}">
        <p14:creationId xmlns:p14="http://schemas.microsoft.com/office/powerpoint/2010/main" val="39032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EEE5FEAE-08E8-4EBB-BEF0-73EEFDAF1E86}" type="slidenum">
              <a:rPr lang="en-US"/>
              <a:pPr/>
              <a:t>31</a:t>
            </a:fld>
            <a:endParaRPr lang="en-US"/>
          </a:p>
        </p:txBody>
      </p:sp>
      <p:sp>
        <p:nvSpPr>
          <p:cNvPr id="2676738" name="Rectangle 2"/>
          <p:cNvSpPr>
            <a:spLocks noGrp="1" noChangeArrowheads="1"/>
          </p:cNvSpPr>
          <p:nvPr>
            <p:ph type="title"/>
          </p:nvPr>
        </p:nvSpPr>
        <p:spPr>
          <a:xfrm>
            <a:off x="1049338" y="152400"/>
            <a:ext cx="7910512" cy="914400"/>
          </a:xfrm>
        </p:spPr>
        <p:txBody>
          <a:bodyPr/>
          <a:lstStyle/>
          <a:p>
            <a:r>
              <a:rPr lang="en-US"/>
              <a:t>STDARG - Variable Arguments</a:t>
            </a:r>
          </a:p>
        </p:txBody>
      </p:sp>
      <p:sp>
        <p:nvSpPr>
          <p:cNvPr id="2676739" name="Rectangle 3"/>
          <p:cNvSpPr>
            <a:spLocks noGrp="1" noChangeArrowheads="1"/>
          </p:cNvSpPr>
          <p:nvPr>
            <p:ph type="body" idx="1"/>
          </p:nvPr>
        </p:nvSpPr>
        <p:spPr>
          <a:xfrm>
            <a:off x="406400" y="1427163"/>
            <a:ext cx="8378825" cy="5253037"/>
          </a:xfrm>
        </p:spPr>
        <p:txBody>
          <a:bodyPr/>
          <a:lstStyle/>
          <a:p>
            <a:pPr>
              <a:lnSpc>
                <a:spcPct val="80000"/>
              </a:lnSpc>
              <a:tabLst>
                <a:tab pos="1428750" algn="l"/>
              </a:tabLst>
            </a:pPr>
            <a:r>
              <a:rPr lang="en-US" sz="1400" b="1">
                <a:cs typeface="Times New Roman" pitchFamily="18" charset="0"/>
              </a:rPr>
              <a:t>Usage:</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#include &lt;stdarg.h&gt;</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TYPE func(TYPE arg1,TYPE arg2, ...)</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va_list ap;</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TYPE x;</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va_start(ap,arg2);</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x = va_arg(ap,TYPE);</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 and so on */</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    va_end(ap);</a:t>
            </a:r>
          </a:p>
          <a:p>
            <a:pPr lvl="2">
              <a:lnSpc>
                <a:spcPct val="80000"/>
              </a:lnSpc>
              <a:buFont typeface="Wingdings" pitchFamily="2" charset="2"/>
              <a:buNone/>
              <a:tabLst>
                <a:tab pos="1428750" algn="l"/>
              </a:tabLst>
            </a:pPr>
            <a:r>
              <a:rPr lang="en-US" sz="1400" b="1">
                <a:latin typeface="Courier New" pitchFamily="49" charset="0"/>
                <a:cs typeface="Times New Roman" pitchFamily="18" charset="0"/>
              </a:rPr>
              <a:t>}</a:t>
            </a:r>
          </a:p>
          <a:p>
            <a:pPr>
              <a:lnSpc>
                <a:spcPct val="80000"/>
              </a:lnSpc>
              <a:tabLst>
                <a:tab pos="1428750" algn="l"/>
              </a:tabLst>
            </a:pPr>
            <a:r>
              <a:rPr lang="en-US" sz="1400" b="1">
                <a:cs typeface="Times New Roman" pitchFamily="18" charset="0"/>
              </a:rPr>
              <a:t>Description:</a:t>
            </a:r>
          </a:p>
          <a:p>
            <a:pPr lvl="1">
              <a:lnSpc>
                <a:spcPct val="80000"/>
              </a:lnSpc>
              <a:tabLst>
                <a:tab pos="1428750" algn="l"/>
              </a:tabLst>
            </a:pPr>
            <a:r>
              <a:rPr lang="en-US" sz="1200" b="1">
                <a:cs typeface="Times New Roman" pitchFamily="18" charset="0"/>
              </a:rPr>
              <a:t>The beginning of the function definition uses the normal format to declare arguments that are always present. In addition, it uses an ellipsis (...) to stand for the variable part of the argument list. In its local declarations, the function should declare a variable of the type "va_list". This type is defined with a typedef statement in &lt;stdarg.h&gt;. </a:t>
            </a:r>
          </a:p>
          <a:p>
            <a:pPr lvl="1">
              <a:lnSpc>
                <a:spcPct val="80000"/>
              </a:lnSpc>
              <a:tabLst>
                <a:tab pos="1428750" algn="l"/>
              </a:tabLst>
            </a:pPr>
            <a:endParaRPr lang="en-US" sz="1200" b="1">
              <a:cs typeface="Times New Roman" pitchFamily="18" charset="0"/>
            </a:endParaRPr>
          </a:p>
          <a:p>
            <a:pPr lvl="1">
              <a:lnSpc>
                <a:spcPct val="80000"/>
              </a:lnSpc>
              <a:tabLst>
                <a:tab pos="1428750" algn="l"/>
              </a:tabLst>
            </a:pPr>
            <a:r>
              <a:rPr lang="en-US" sz="1200" b="1">
                <a:cs typeface="Times New Roman" pitchFamily="18" charset="0"/>
              </a:rPr>
              <a:t>To begin processing the variable part of the argument list, you must issue the macro call va_start(ap,lastparm); where "ap" is the variable of type "va_list" and "lastparm" is the last named parameter (i.e. the one that immediately precedes the ellipsis). </a:t>
            </a:r>
          </a:p>
          <a:p>
            <a:pPr lvl="1">
              <a:lnSpc>
                <a:spcPct val="80000"/>
              </a:lnSpc>
              <a:tabLst>
                <a:tab pos="1428750" algn="l"/>
              </a:tabLst>
            </a:pPr>
            <a:endParaRPr lang="en-US" sz="1200" b="1">
              <a:cs typeface="Times New Roman" pitchFamily="18" charset="0"/>
            </a:endParaRPr>
          </a:p>
          <a:p>
            <a:pPr lvl="1">
              <a:lnSpc>
                <a:spcPct val="80000"/>
              </a:lnSpc>
              <a:tabLst>
                <a:tab pos="1428750" algn="l"/>
              </a:tabLst>
            </a:pPr>
            <a:r>
              <a:rPr lang="en-US" sz="1200" b="1">
                <a:cs typeface="Times New Roman" pitchFamily="18" charset="0"/>
              </a:rPr>
              <a:t>To obtain an argument value from the variable part of the argument list, you use the macro call va_arg(ap,TYPE) where TYPE is the type of value that you want to obtain from the variable part of the argument list. The result of "va_arg" is an expression whose value is the next value from the argument list. For example, i = va_arg(ap,int); obtains an integer from the variable part of the argument list and assigns it to "i". </a:t>
            </a:r>
          </a:p>
          <a:p>
            <a:pPr lvl="1">
              <a:lnSpc>
                <a:spcPct val="80000"/>
              </a:lnSpc>
              <a:tabLst>
                <a:tab pos="1428750" algn="l"/>
              </a:tabLst>
            </a:pPr>
            <a:endParaRPr lang="en-US" sz="1200" b="1">
              <a:cs typeface="Times New Roman" pitchFamily="18" charset="0"/>
            </a:endParaRPr>
          </a:p>
          <a:p>
            <a:pPr lvl="1">
              <a:lnSpc>
                <a:spcPct val="80000"/>
              </a:lnSpc>
              <a:tabLst>
                <a:tab pos="1428750" algn="l"/>
              </a:tabLst>
            </a:pPr>
            <a:r>
              <a:rPr lang="en-US" sz="1200" b="1">
                <a:cs typeface="Times New Roman" pitchFamily="18" charset="0"/>
              </a:rPr>
              <a:t>To finish processing the variable part of the argument list, you must issue the macro call va_end(ap); You can issue "va_end", even if you have not read every argument from the variable part of the list. After issuing "va_end", you can issue "va_start" again to go back to the beginning of the list and start over. </a:t>
            </a:r>
          </a:p>
        </p:txBody>
      </p:sp>
    </p:spTree>
    <p:extLst>
      <p:ext uri="{BB962C8B-B14F-4D97-AF65-F5344CB8AC3E}">
        <p14:creationId xmlns:p14="http://schemas.microsoft.com/office/powerpoint/2010/main" val="7177328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BYU CS 345</a:t>
            </a:r>
            <a:endParaRPr lang="en-US"/>
          </a:p>
        </p:txBody>
      </p:sp>
      <p:sp>
        <p:nvSpPr>
          <p:cNvPr id="6" name="Footer Placeholder 4"/>
          <p:cNvSpPr>
            <a:spLocks noGrp="1"/>
          </p:cNvSpPr>
          <p:nvPr>
            <p:ph type="ftr" sz="quarter" idx="11"/>
          </p:nvPr>
        </p:nvSpPr>
        <p:spPr/>
        <p:txBody>
          <a:bodyPr/>
          <a:lstStyle/>
          <a:p>
            <a:r>
              <a:rPr lang="en-US" smtClean="0"/>
              <a:t>Project 2 - Tasking</a:t>
            </a:r>
            <a:endParaRPr lang="en-US"/>
          </a:p>
        </p:txBody>
      </p:sp>
      <p:sp>
        <p:nvSpPr>
          <p:cNvPr id="7" name="Slide Number Placeholder 5"/>
          <p:cNvSpPr>
            <a:spLocks noGrp="1"/>
          </p:cNvSpPr>
          <p:nvPr>
            <p:ph type="sldNum" sz="quarter" idx="12"/>
          </p:nvPr>
        </p:nvSpPr>
        <p:spPr/>
        <p:txBody>
          <a:bodyPr/>
          <a:lstStyle/>
          <a:p>
            <a:fld id="{93CDB107-EF34-4B6C-9A5C-14D94F5F4AB7}" type="slidenum">
              <a:rPr lang="en-US"/>
              <a:pPr/>
              <a:t>32</a:t>
            </a:fld>
            <a:endParaRPr lang="en-US"/>
          </a:p>
        </p:txBody>
      </p:sp>
      <p:sp>
        <p:nvSpPr>
          <p:cNvPr id="2677762" name="Rectangle 2"/>
          <p:cNvSpPr>
            <a:spLocks noGrp="1" noChangeArrowheads="1"/>
          </p:cNvSpPr>
          <p:nvPr>
            <p:ph type="title"/>
          </p:nvPr>
        </p:nvSpPr>
        <p:spPr>
          <a:xfrm>
            <a:off x="1104900" y="152400"/>
            <a:ext cx="7854950" cy="914400"/>
          </a:xfrm>
        </p:spPr>
        <p:txBody>
          <a:bodyPr/>
          <a:lstStyle/>
          <a:p>
            <a:r>
              <a:rPr lang="en-US" sz="3200"/>
              <a:t>VSPRINTF - Print Variable Arguments</a:t>
            </a:r>
          </a:p>
        </p:txBody>
      </p:sp>
      <p:sp>
        <p:nvSpPr>
          <p:cNvPr id="2677763" name="Rectangle 3"/>
          <p:cNvSpPr>
            <a:spLocks noGrp="1" noChangeArrowheads="1"/>
          </p:cNvSpPr>
          <p:nvPr>
            <p:ph type="body" idx="1"/>
          </p:nvPr>
        </p:nvSpPr>
        <p:spPr>
          <a:xfrm>
            <a:off x="450850" y="1438275"/>
            <a:ext cx="8378825" cy="5310188"/>
          </a:xfrm>
        </p:spPr>
        <p:txBody>
          <a:bodyPr/>
          <a:lstStyle/>
          <a:p>
            <a:pPr>
              <a:lnSpc>
                <a:spcPct val="80000"/>
              </a:lnSpc>
              <a:tabLst>
                <a:tab pos="1428750" algn="l"/>
              </a:tabLst>
            </a:pPr>
            <a:r>
              <a:rPr lang="en-US" sz="1600">
                <a:cs typeface="Times New Roman" pitchFamily="18" charset="0"/>
              </a:rPr>
              <a:t>Usage:</a:t>
            </a:r>
          </a:p>
          <a:p>
            <a:pPr lvl="1">
              <a:lnSpc>
                <a:spcPct val="80000"/>
              </a:lnSpc>
              <a:tabLst>
                <a:tab pos="1428750" algn="l"/>
              </a:tabLst>
            </a:pPr>
            <a:r>
              <a:rPr lang="en-US" sz="1400">
                <a:cs typeface="Times New Roman" pitchFamily="18" charset="0"/>
              </a:rPr>
              <a:t>#include &lt;stdarg.h&gt;</a:t>
            </a:r>
          </a:p>
          <a:p>
            <a:pPr lvl="1">
              <a:lnSpc>
                <a:spcPct val="80000"/>
              </a:lnSpc>
              <a:tabLst>
                <a:tab pos="1428750" algn="l"/>
              </a:tabLst>
            </a:pPr>
            <a:r>
              <a:rPr lang="en-US" sz="1400">
                <a:cs typeface="Times New Roman" pitchFamily="18" charset="0"/>
              </a:rPr>
              <a:t>#include &lt;stdio.h&gt;</a:t>
            </a:r>
          </a:p>
          <a:p>
            <a:pPr lvl="1">
              <a:lnSpc>
                <a:spcPct val="80000"/>
              </a:lnSpc>
              <a:tabLst>
                <a:tab pos="1428750" algn="l"/>
              </a:tabLst>
            </a:pPr>
            <a:r>
              <a:rPr lang="en-US" sz="1400">
                <a:cs typeface="Times New Roman" pitchFamily="18" charset="0"/>
              </a:rPr>
              <a:t>nout = vsprintf(str,format,varlist);</a:t>
            </a:r>
          </a:p>
          <a:p>
            <a:pPr>
              <a:lnSpc>
                <a:spcPct val="80000"/>
              </a:lnSpc>
              <a:tabLst>
                <a:tab pos="1428750" algn="l"/>
              </a:tabLst>
            </a:pPr>
            <a:r>
              <a:rPr lang="en-US" sz="1600">
                <a:cs typeface="Times New Roman" pitchFamily="18" charset="0"/>
              </a:rPr>
              <a:t>Where:</a:t>
            </a:r>
          </a:p>
          <a:p>
            <a:pPr lvl="1">
              <a:lnSpc>
                <a:spcPct val="80000"/>
              </a:lnSpc>
              <a:tabLst>
                <a:tab pos="1428750" algn="l"/>
              </a:tabLst>
            </a:pPr>
            <a:r>
              <a:rPr lang="en-US" sz="1400">
                <a:cs typeface="Times New Roman" pitchFamily="18" charset="0"/>
              </a:rPr>
              <a:t>char *str;</a:t>
            </a:r>
          </a:p>
          <a:p>
            <a:pPr lvl="2">
              <a:lnSpc>
                <a:spcPct val="80000"/>
              </a:lnSpc>
              <a:tabLst>
                <a:tab pos="1428750" algn="l"/>
              </a:tabLst>
            </a:pPr>
            <a:r>
              <a:rPr lang="en-US" sz="1200">
                <a:cs typeface="Times New Roman" pitchFamily="18" charset="0"/>
              </a:rPr>
              <a:t>points to the string where the output will be written. </a:t>
            </a:r>
          </a:p>
          <a:p>
            <a:pPr lvl="1">
              <a:lnSpc>
                <a:spcPct val="80000"/>
              </a:lnSpc>
              <a:tabLst>
                <a:tab pos="1428750" algn="l"/>
              </a:tabLst>
            </a:pPr>
            <a:r>
              <a:rPr lang="en-US" sz="1400">
                <a:cs typeface="Times New Roman" pitchFamily="18" charset="0"/>
              </a:rPr>
              <a:t>const char *format; </a:t>
            </a:r>
          </a:p>
          <a:p>
            <a:pPr lvl="2">
              <a:lnSpc>
                <a:spcPct val="80000"/>
              </a:lnSpc>
              <a:tabLst>
                <a:tab pos="1428750" algn="l"/>
              </a:tabLst>
            </a:pPr>
            <a:r>
              <a:rPr lang="en-US" sz="1200">
                <a:cs typeface="Times New Roman" pitchFamily="18" charset="0"/>
              </a:rPr>
              <a:t>is a standard "printf" format string. </a:t>
            </a:r>
          </a:p>
          <a:p>
            <a:pPr lvl="1">
              <a:lnSpc>
                <a:spcPct val="80000"/>
              </a:lnSpc>
              <a:tabLst>
                <a:tab pos="1428750" algn="l"/>
              </a:tabLst>
            </a:pPr>
            <a:r>
              <a:rPr lang="en-US" sz="1400">
                <a:cs typeface="Times New Roman" pitchFamily="18" charset="0"/>
              </a:rPr>
              <a:t>va_list varlist; </a:t>
            </a:r>
          </a:p>
          <a:p>
            <a:pPr lvl="2">
              <a:lnSpc>
                <a:spcPct val="80000"/>
              </a:lnSpc>
              <a:tabLst>
                <a:tab pos="1428750" algn="l"/>
              </a:tabLst>
            </a:pPr>
            <a:r>
              <a:rPr lang="en-US" sz="1200">
                <a:cs typeface="Times New Roman" pitchFamily="18" charset="0"/>
              </a:rPr>
              <a:t>is a variable argument list consisting of the values to be printed. </a:t>
            </a:r>
          </a:p>
          <a:p>
            <a:pPr lvl="1">
              <a:lnSpc>
                <a:spcPct val="80000"/>
              </a:lnSpc>
              <a:tabLst>
                <a:tab pos="1428750" algn="l"/>
              </a:tabLst>
            </a:pPr>
            <a:r>
              <a:rPr lang="en-US" sz="1400">
                <a:cs typeface="Times New Roman" pitchFamily="18" charset="0"/>
              </a:rPr>
              <a:t>int nout; </a:t>
            </a:r>
          </a:p>
          <a:p>
            <a:pPr lvl="2">
              <a:lnSpc>
                <a:spcPct val="80000"/>
              </a:lnSpc>
              <a:tabLst>
                <a:tab pos="1428750" algn="l"/>
              </a:tabLst>
            </a:pPr>
            <a:r>
              <a:rPr lang="en-US" sz="1200">
                <a:cs typeface="Times New Roman" pitchFamily="18" charset="0"/>
              </a:rPr>
              <a:t>is the number of characters output (not counting the '\0' on the end of the string). If the print operation failed for some reason, a negative number is returned. </a:t>
            </a:r>
          </a:p>
          <a:p>
            <a:pPr>
              <a:lnSpc>
                <a:spcPct val="80000"/>
              </a:lnSpc>
              <a:tabLst>
                <a:tab pos="1428750" algn="l"/>
              </a:tabLst>
            </a:pPr>
            <a:r>
              <a:rPr lang="en-US" sz="1600">
                <a:cs typeface="Times New Roman" pitchFamily="18" charset="0"/>
              </a:rPr>
              <a:t>Description:</a:t>
            </a:r>
          </a:p>
          <a:p>
            <a:pPr lvl="1">
              <a:lnSpc>
                <a:spcPct val="80000"/>
              </a:lnSpc>
              <a:tabLst>
                <a:tab pos="1428750" algn="l"/>
              </a:tabLst>
            </a:pPr>
            <a:r>
              <a:rPr lang="en-US" sz="1600">
                <a:cs typeface="Times New Roman" pitchFamily="18" charset="0"/>
              </a:rPr>
              <a:t>"vsprintf" is the same as "sprintf" except that it prints out a number of values from a variable argument list. The "varlist" variable must have been initialized with the "va_start" macro. If there have already been calls to "va_arg" to obtain arguments from the variable list, "vsprintf" will start at the first argument that has not yet been obtained through "va_arg". "vsprintf" effectively uses "va_arg" to obtain arguments from the variable list; therefore a call to "va_arg" after "vsprintf" will obtain the argument AFTER the last argument printed. </a:t>
            </a:r>
          </a:p>
          <a:p>
            <a:pPr lvl="1">
              <a:lnSpc>
                <a:spcPct val="80000"/>
              </a:lnSpc>
              <a:tabLst>
                <a:tab pos="1428750" algn="l"/>
              </a:tabLst>
            </a:pPr>
            <a:r>
              <a:rPr lang="en-US" sz="1600">
                <a:cs typeface="Times New Roman" pitchFamily="18" charset="0"/>
              </a:rPr>
              <a:t>After a call to "vsprintf", the "varlist" variable should be assumed to be in an undefined state. If you want to use "varlist" again, you must call "va_end" to clean up, then "va_start" to reinitialize it. </a:t>
            </a:r>
          </a:p>
          <a:p>
            <a:pPr>
              <a:lnSpc>
                <a:spcPct val="80000"/>
              </a:lnSpc>
              <a:tabLst>
                <a:tab pos="1428750" algn="l"/>
              </a:tabLst>
            </a:pPr>
            <a:endParaRPr lang="en-US" sz="1600">
              <a:cs typeface="Times New Roman" pitchFamily="18" charset="0"/>
            </a:endParaRPr>
          </a:p>
        </p:txBody>
      </p:sp>
    </p:spTree>
    <p:extLst>
      <p:ext uri="{BB962C8B-B14F-4D97-AF65-F5344CB8AC3E}">
        <p14:creationId xmlns:p14="http://schemas.microsoft.com/office/powerpoint/2010/main" val="608125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BYU CS 345</a:t>
            </a:r>
            <a:endParaRPr lang="en-US"/>
          </a:p>
        </p:txBody>
      </p:sp>
      <p:sp>
        <p:nvSpPr>
          <p:cNvPr id="6" name="Footer Placeholder 3"/>
          <p:cNvSpPr>
            <a:spLocks noGrp="1"/>
          </p:cNvSpPr>
          <p:nvPr>
            <p:ph type="ftr" sz="quarter" idx="11"/>
          </p:nvPr>
        </p:nvSpPr>
        <p:spPr/>
        <p:txBody>
          <a:bodyPr/>
          <a:lstStyle/>
          <a:p>
            <a:r>
              <a:rPr lang="en-US" smtClean="0"/>
              <a:t>Project 2 - Tasking</a:t>
            </a:r>
            <a:endParaRPr lang="en-US"/>
          </a:p>
        </p:txBody>
      </p:sp>
      <p:sp>
        <p:nvSpPr>
          <p:cNvPr id="7" name="Slide Number Placeholder 4"/>
          <p:cNvSpPr>
            <a:spLocks noGrp="1"/>
          </p:cNvSpPr>
          <p:nvPr>
            <p:ph type="sldNum" sz="quarter" idx="12"/>
          </p:nvPr>
        </p:nvSpPr>
        <p:spPr/>
        <p:txBody>
          <a:bodyPr/>
          <a:lstStyle/>
          <a:p>
            <a:fld id="{98917B72-F1B3-4E4F-AEB5-66B354E5D1DD}" type="slidenum">
              <a:rPr lang="en-US"/>
              <a:pPr/>
              <a:t>33</a:t>
            </a:fld>
            <a:endParaRPr lang="en-US"/>
          </a:p>
        </p:txBody>
      </p:sp>
      <p:sp>
        <p:nvSpPr>
          <p:cNvPr id="2671618" name="Rectangle 2"/>
          <p:cNvSpPr>
            <a:spLocks noGrp="1" noChangeArrowheads="1"/>
          </p:cNvSpPr>
          <p:nvPr>
            <p:ph type="title"/>
          </p:nvPr>
        </p:nvSpPr>
        <p:spPr/>
        <p:txBody>
          <a:bodyPr/>
          <a:lstStyle/>
          <a:p>
            <a:r>
              <a:rPr lang="en-US"/>
              <a:t>Task Dispatching</a:t>
            </a:r>
          </a:p>
        </p:txBody>
      </p:sp>
      <p:sp>
        <p:nvSpPr>
          <p:cNvPr id="2671619" name="Rectangle 3"/>
          <p:cNvSpPr>
            <a:spLocks noChangeArrowheads="1"/>
          </p:cNvSpPr>
          <p:nvPr/>
        </p:nvSpPr>
        <p:spPr bwMode="auto">
          <a:xfrm>
            <a:off x="546100" y="1464189"/>
            <a:ext cx="8342313"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int dispatcher(int </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int result;</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switch(</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a:t>
            </a:r>
            <a:r>
              <a:rPr lang="en-US" sz="1400" b="1" dirty="0">
                <a:solidFill>
                  <a:schemeClr val="hlink"/>
                </a:solidFill>
                <a:latin typeface="Arial Narrow" pitchFamily="34" charset="0"/>
              </a:rPr>
              <a:t>// schedule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	case S_NEW:			</a:t>
            </a:r>
            <a:r>
              <a:rPr lang="en-US" sz="1400" b="1" dirty="0">
                <a:solidFill>
                  <a:schemeClr val="hlink"/>
                </a:solidFill>
                <a:latin typeface="Arial Narrow" pitchFamily="34" charset="0"/>
              </a:rPr>
              <a:t>// new task, start executing</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 S_RUNNING;		</a:t>
            </a:r>
            <a:r>
              <a:rPr lang="en-US" sz="1400" b="1" dirty="0">
                <a:solidFill>
                  <a:schemeClr val="hlink"/>
                </a:solidFill>
                <a:latin typeface="Arial Narrow" pitchFamily="34" charset="0"/>
              </a:rPr>
              <a:t>// set task to run state</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if(</a:t>
            </a:r>
            <a:r>
              <a:rPr lang="en-US" sz="1400" b="1" dirty="0" err="1">
                <a:solidFill>
                  <a:srgbClr val="000000"/>
                </a:solidFill>
                <a:latin typeface="Arial Narrow" pitchFamily="34" charset="0"/>
              </a:rPr>
              <a:t>setjmp</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k_context</a:t>
            </a:r>
            <a:r>
              <a:rPr lang="en-US" sz="1400" b="1" dirty="0">
                <a:solidFill>
                  <a:srgbClr val="000000"/>
                </a:solidFill>
                <a:latin typeface="Arial Narrow" pitchFamily="34" charset="0"/>
              </a:rPr>
              <a:t>)) break;		</a:t>
            </a:r>
            <a:r>
              <a:rPr lang="en-US" sz="1400" b="1" dirty="0">
                <a:solidFill>
                  <a:schemeClr val="hlink"/>
                </a:solidFill>
                <a:latin typeface="Arial Narrow" pitchFamily="34" charset="0"/>
              </a:rPr>
              <a:t>// context switch to new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temp = (int*)</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].stack + (STACK_SIZE-8);	</a:t>
            </a:r>
            <a:r>
              <a:rPr lang="en-US" sz="1400" b="1" dirty="0">
                <a:solidFill>
                  <a:schemeClr val="hlink"/>
                </a:solidFill>
                <a:latin typeface="Arial Narrow" pitchFamily="34" charset="0"/>
              </a:rPr>
              <a:t>// move to new stack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a:solidFill>
                  <a:srgbClr val="FF0033"/>
                </a:solidFill>
                <a:latin typeface="Arial Narrow" pitchFamily="34" charset="0"/>
              </a:rPr>
              <a:t>SET_STACK(temp)</a:t>
            </a:r>
          </a:p>
          <a:p>
            <a:pPr eaLnBrk="0" hangingPunct="0">
              <a:lnSpc>
                <a:spcPct val="90000"/>
              </a:lnSpc>
              <a:tabLst>
                <a:tab pos="458788" algn="l"/>
                <a:tab pos="919163" algn="l"/>
                <a:tab pos="1366838" algn="l"/>
                <a:tab pos="1827213" algn="l"/>
                <a:tab pos="2286000" algn="l"/>
                <a:tab pos="4572000" algn="l"/>
              </a:tabLst>
            </a:pPr>
            <a:r>
              <a:rPr lang="en-US" sz="1400" b="1" dirty="0">
                <a:solidFill>
                  <a:srgbClr val="FF0033"/>
                </a:solidFill>
                <a:latin typeface="Arial Narrow" pitchFamily="34" charset="0"/>
              </a:rPr>
              <a:t>			result = (*</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].task)(</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].argument);</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begin execution of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 S_EXIT;		</a:t>
            </a:r>
            <a:r>
              <a:rPr lang="en-US" sz="1400" b="1" dirty="0">
                <a:solidFill>
                  <a:schemeClr val="hlink"/>
                </a:solidFill>
                <a:latin typeface="Arial Narrow" pitchFamily="34" charset="0"/>
              </a:rPr>
              <a:t>// set task to exit state</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a:solidFill>
                  <a:srgbClr val="000000"/>
                </a:solidFill>
                <a:latin typeface="Arial Narrow" pitchFamily="34" charset="0"/>
              </a:rPr>
              <a:t>longjmp</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k_context</a:t>
            </a:r>
            <a:r>
              <a:rPr lang="en-US" sz="1400" b="1" dirty="0">
                <a:solidFill>
                  <a:srgbClr val="000000"/>
                </a:solidFill>
                <a:latin typeface="Arial Narrow" pitchFamily="34" charset="0"/>
              </a:rPr>
              <a:t>, 1);		</a:t>
            </a:r>
            <a:r>
              <a:rPr lang="en-US" sz="1400" b="1" dirty="0">
                <a:solidFill>
                  <a:schemeClr val="hlink"/>
                </a:solidFill>
                <a:latin typeface="Arial Narrow" pitchFamily="34" charset="0"/>
              </a:rPr>
              <a:t>// return to kernel</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S_READY:	</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 S_RUNNING;	</a:t>
            </a:r>
            <a:r>
              <a:rPr lang="en-US" sz="1400" b="1" dirty="0">
                <a:solidFill>
                  <a:schemeClr val="hlink"/>
                </a:solidFill>
                <a:latin typeface="Arial Narrow" pitchFamily="34" charset="0"/>
              </a:rPr>
              <a:t>// set task to run</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S_RUNNING:	</a:t>
            </a:r>
            <a:r>
              <a:rPr lang="en-US" sz="1400" b="1" dirty="0">
                <a:solidFill>
                  <a:srgbClr val="FF0033"/>
                </a:solidFill>
                <a:latin typeface="Arial Narrow" pitchFamily="34" charset="0"/>
              </a:rPr>
              <a:t>if(</a:t>
            </a:r>
            <a:r>
              <a:rPr lang="en-US" sz="1400" b="1" dirty="0" err="1">
                <a:solidFill>
                  <a:srgbClr val="FF0033"/>
                </a:solidFill>
                <a:latin typeface="Arial Narrow" pitchFamily="34" charset="0"/>
              </a:rPr>
              <a:t>setjmp</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k_context</a:t>
            </a:r>
            <a:r>
              <a:rPr lang="en-US" sz="1400" b="1" dirty="0">
                <a:solidFill>
                  <a:srgbClr val="FF0033"/>
                </a:solidFill>
                <a:latin typeface="Arial Narrow" pitchFamily="34" charset="0"/>
              </a:rPr>
              <a:t>)) break;</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return from </a:t>
            </a:r>
            <a:r>
              <a:rPr lang="en-US" sz="1400" b="1" dirty="0" smtClean="0">
                <a:solidFill>
                  <a:schemeClr val="hlink"/>
                </a:solidFill>
                <a:latin typeface="Arial Narrow" pitchFamily="34" charset="0"/>
              </a:rPr>
              <a:t>task</a:t>
            </a:r>
          </a:p>
          <a:p>
            <a:pPr eaLnBrk="0" hangingPunct="0">
              <a:lnSpc>
                <a:spcPct val="90000"/>
              </a:lnSpc>
              <a:tabLst>
                <a:tab pos="458788" algn="l"/>
                <a:tab pos="919163" algn="l"/>
                <a:tab pos="1366838" algn="l"/>
                <a:tab pos="1827213" algn="l"/>
                <a:tab pos="2286000" algn="l"/>
                <a:tab pos="4572000" algn="l"/>
              </a:tabLst>
            </a:pPr>
            <a:r>
              <a:rPr lang="en-US" sz="1400" b="1" dirty="0">
                <a:solidFill>
                  <a:schemeClr val="hlink"/>
                </a:solidFill>
                <a:latin typeface="Arial Narrow" pitchFamily="34" charset="0"/>
              </a:rPr>
              <a:t>		</a:t>
            </a:r>
            <a:r>
              <a:rPr lang="en-US" sz="1400" b="1" dirty="0" smtClean="0">
                <a:solidFill>
                  <a:schemeClr val="hlink"/>
                </a:solidFill>
                <a:latin typeface="Arial Narrow" pitchFamily="34" charset="0"/>
              </a:rPr>
              <a:t>		</a:t>
            </a:r>
            <a:r>
              <a:rPr lang="en-US" sz="1400" b="1" dirty="0">
                <a:solidFill>
                  <a:schemeClr val="hlink"/>
                </a:solidFill>
                <a:latin typeface="Arial Narrow" pitchFamily="34" charset="0"/>
              </a:rPr>
              <a:t>	if (signals()) break</a:t>
            </a:r>
            <a:r>
              <a:rPr lang="en-US" sz="1400" b="1" dirty="0" smtClean="0">
                <a:solidFill>
                  <a:schemeClr val="hlink"/>
                </a:solidFill>
                <a:latin typeface="Arial Narrow" pitchFamily="34" charset="0"/>
              </a:rPr>
              <a:t>;</a:t>
            </a:r>
            <a:endParaRPr lang="en-US" sz="14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a:solidFill>
                  <a:srgbClr val="FF0033"/>
                </a:solidFill>
                <a:latin typeface="Arial Narrow" pitchFamily="34" charset="0"/>
              </a:rPr>
              <a:t>longjmp</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].context, 3);</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restore task context</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S_BLOCKED:	break;		</a:t>
            </a:r>
            <a:r>
              <a:rPr lang="en-US" sz="1400" b="1" dirty="0">
                <a:solidFill>
                  <a:schemeClr val="hlink"/>
                </a:solidFill>
                <a:latin typeface="Arial Narrow" pitchFamily="34" charset="0"/>
              </a:rPr>
              <a:t>// ?? Could check here to unblock task</a:t>
            </a:r>
          </a:p>
          <a:p>
            <a:pPr eaLnBrk="0" hangingPunct="0">
              <a:lnSpc>
                <a:spcPct val="90000"/>
              </a:lnSpc>
              <a:tabLst>
                <a:tab pos="458788" algn="l"/>
                <a:tab pos="919163" algn="l"/>
                <a:tab pos="1366838" algn="l"/>
                <a:tab pos="1827213" algn="l"/>
                <a:tab pos="2286000" algn="l"/>
                <a:tab pos="4572000" algn="l"/>
              </a:tabLst>
            </a:pPr>
            <a:endParaRPr lang="en-US" sz="8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S_EXIT</a:t>
            </a:r>
            <a:r>
              <a:rPr lang="en-US" sz="1400" b="1" dirty="0" smtClean="0">
                <a:solidFill>
                  <a:srgbClr val="000000"/>
                </a:solidFill>
                <a:latin typeface="Arial Narrow" pitchFamily="34" charset="0"/>
              </a:rPr>
              <a:t>:	</a:t>
            </a:r>
            <a:r>
              <a:rPr lang="en-US" sz="1400" b="1" dirty="0">
                <a:solidFill>
                  <a:srgbClr val="000000"/>
                </a:solidFill>
                <a:latin typeface="Arial Narrow" pitchFamily="34" charset="0"/>
              </a:rPr>
              <a:t>	if(</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 == 0) return -1;		</a:t>
            </a:r>
            <a:r>
              <a:rPr lang="en-US" sz="1400" b="1" dirty="0">
                <a:solidFill>
                  <a:schemeClr val="hlink"/>
                </a:solidFill>
                <a:latin typeface="Arial Narrow" pitchFamily="34" charset="0"/>
              </a:rPr>
              <a:t>// if CLI, then quit scheduler</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smtClean="0">
                <a:solidFill>
                  <a:srgbClr val="000000"/>
                </a:solidFill>
                <a:latin typeface="Arial Narrow" pitchFamily="34" charset="0"/>
              </a:rPr>
              <a:t>syskillTask</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curTask</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kill current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break;</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default: 		</a:t>
            </a:r>
            <a:r>
              <a:rPr lang="en-US" sz="1400" b="1" dirty="0" err="1">
                <a:solidFill>
                  <a:srgbClr val="000000"/>
                </a:solidFill>
                <a:latin typeface="Arial Narrow" pitchFamily="34" charset="0"/>
              </a:rPr>
              <a:t>powerDown</a:t>
            </a:r>
            <a:r>
              <a:rPr lang="en-US" sz="1400" b="1" dirty="0">
                <a:solidFill>
                  <a:srgbClr val="000000"/>
                </a:solidFill>
                <a:latin typeface="Arial Narrow" pitchFamily="34" charset="0"/>
              </a:rPr>
              <a:t>(-1);		</a:t>
            </a:r>
            <a:r>
              <a:rPr lang="en-US" sz="1400" b="1" dirty="0">
                <a:solidFill>
                  <a:schemeClr val="hlink"/>
                </a:solidFill>
                <a:latin typeface="Arial Narrow" pitchFamily="34" charset="0"/>
              </a:rPr>
              <a:t>// problem!!</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return 0;</a:t>
            </a:r>
          </a:p>
          <a:p>
            <a:pPr eaLnBrk="0" hangingPunct="0">
              <a:lnSpc>
                <a:spcPct val="90000"/>
              </a:lnSpc>
              <a:tabLst>
                <a:tab pos="458788" algn="l"/>
                <a:tab pos="919163" algn="l"/>
                <a:tab pos="1366838" algn="l"/>
                <a:tab pos="1827213" algn="l"/>
                <a:tab pos="2286000" algn="l"/>
                <a:tab pos="4572000" algn="l"/>
              </a:tabLst>
            </a:pPr>
            <a:r>
              <a:rPr lang="en-US" sz="1400" b="1" dirty="0">
                <a:latin typeface="Arial Narrow" pitchFamily="34" charset="0"/>
              </a:rPr>
              <a:t>} // end dispatcher</a:t>
            </a:r>
          </a:p>
        </p:txBody>
      </p:sp>
      <p:sp>
        <p:nvSpPr>
          <p:cNvPr id="2671620" name="AutoShape 4"/>
          <p:cNvSpPr>
            <a:spLocks noChangeArrowheads="1"/>
          </p:cNvSpPr>
          <p:nvPr/>
        </p:nvSpPr>
        <p:spPr bwMode="auto">
          <a:xfrm>
            <a:off x="5867400" y="2834127"/>
            <a:ext cx="3067050" cy="695325"/>
          </a:xfrm>
          <a:prstGeom prst="wedgeRoundRectCallout">
            <a:avLst>
              <a:gd name="adj1" fmla="val -86648"/>
              <a:gd name="adj2" fmla="val 11415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800" b="1">
                <a:latin typeface="Arial" charset="0"/>
              </a:rPr>
              <a:t>Calls to Signal handlers inserted here…</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Lab 2</a:t>
            </a:r>
            <a:endParaRPr lang="en-US" sz="1800" b="1" dirty="0">
              <a:latin typeface="+mn-lt"/>
            </a:endParaRPr>
          </a:p>
        </p:txBody>
      </p:sp>
    </p:spTree>
    <p:extLst>
      <p:ext uri="{BB962C8B-B14F-4D97-AF65-F5344CB8AC3E}">
        <p14:creationId xmlns:p14="http://schemas.microsoft.com/office/powerpoint/2010/main" val="528866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1620"/>
                                        </p:tgtEl>
                                        <p:attrNameLst>
                                          <p:attrName>style.visibility</p:attrName>
                                        </p:attrNameLst>
                                      </p:cBhvr>
                                      <p:to>
                                        <p:strVal val="visible"/>
                                      </p:to>
                                    </p:set>
                                    <p:animEffect transition="in" filter="dissolve">
                                      <p:cBhvr>
                                        <p:cTn id="7" dur="500"/>
                                        <p:tgtEl>
                                          <p:spTgt spid="267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16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r>
              <a:rPr lang="en-US" smtClean="0"/>
              <a:t>BYU CS 345</a:t>
            </a:r>
            <a:endParaRPr lang="en-US"/>
          </a:p>
        </p:txBody>
      </p:sp>
      <p:sp>
        <p:nvSpPr>
          <p:cNvPr id="6" name="Footer Placeholder 3"/>
          <p:cNvSpPr>
            <a:spLocks noGrp="1"/>
          </p:cNvSpPr>
          <p:nvPr>
            <p:ph type="ftr" sz="quarter" idx="11"/>
          </p:nvPr>
        </p:nvSpPr>
        <p:spPr/>
        <p:txBody>
          <a:bodyPr/>
          <a:lstStyle/>
          <a:p>
            <a:r>
              <a:rPr lang="en-US" smtClean="0"/>
              <a:t>Project 2 - Tasking</a:t>
            </a:r>
            <a:endParaRPr lang="en-US"/>
          </a:p>
        </p:txBody>
      </p:sp>
      <p:sp>
        <p:nvSpPr>
          <p:cNvPr id="7" name="Slide Number Placeholder 4"/>
          <p:cNvSpPr>
            <a:spLocks noGrp="1"/>
          </p:cNvSpPr>
          <p:nvPr>
            <p:ph type="sldNum" sz="quarter" idx="12"/>
          </p:nvPr>
        </p:nvSpPr>
        <p:spPr/>
        <p:txBody>
          <a:bodyPr/>
          <a:lstStyle/>
          <a:p>
            <a:fld id="{98917B72-F1B3-4E4F-AEB5-66B354E5D1DD}" type="slidenum">
              <a:rPr lang="en-US"/>
              <a:pPr/>
              <a:t>34</a:t>
            </a:fld>
            <a:endParaRPr lang="en-US"/>
          </a:p>
        </p:txBody>
      </p:sp>
      <p:sp>
        <p:nvSpPr>
          <p:cNvPr id="2671618" name="Rectangle 2"/>
          <p:cNvSpPr>
            <a:spLocks noGrp="1" noChangeArrowheads="1"/>
          </p:cNvSpPr>
          <p:nvPr>
            <p:ph type="title"/>
          </p:nvPr>
        </p:nvSpPr>
        <p:spPr/>
        <p:txBody>
          <a:bodyPr/>
          <a:lstStyle/>
          <a:p>
            <a:r>
              <a:rPr lang="en-US"/>
              <a:t>Task Dispatching</a:t>
            </a:r>
          </a:p>
        </p:txBody>
      </p:sp>
      <p:sp>
        <p:nvSpPr>
          <p:cNvPr id="2671619" name="Rectangle 3"/>
          <p:cNvSpPr>
            <a:spLocks noChangeArrowheads="1"/>
          </p:cNvSpPr>
          <p:nvPr/>
        </p:nvSpPr>
        <p:spPr bwMode="auto">
          <a:xfrm>
            <a:off x="546100" y="1464189"/>
            <a:ext cx="8342313" cy="510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int dispatcher(int </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int result;</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switch(</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a:t>
            </a:r>
            <a:r>
              <a:rPr lang="en-US" sz="1400" b="1" dirty="0">
                <a:solidFill>
                  <a:schemeClr val="hlink"/>
                </a:solidFill>
                <a:latin typeface="Arial Narrow" pitchFamily="34" charset="0"/>
              </a:rPr>
              <a:t>// schedule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S_NEW</a:t>
            </a:r>
            <a:r>
              <a:rPr lang="en-US" sz="1400" b="1" dirty="0" smtClean="0">
                <a:solidFill>
                  <a:srgbClr val="000000"/>
                </a:solidFill>
                <a:latin typeface="Arial Narrow" pitchFamily="34" charset="0"/>
              </a:rPr>
              <a:t>:	</a:t>
            </a:r>
            <a:r>
              <a:rPr lang="en-US" sz="1400" b="1" dirty="0" err="1" smtClean="0">
                <a:solidFill>
                  <a:srgbClr val="000000"/>
                </a:solidFill>
                <a:latin typeface="Arial Narrow" pitchFamily="34" charset="0"/>
              </a:rPr>
              <a:t>tcb</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curTask</a:t>
            </a:r>
            <a:r>
              <a:rPr lang="en-US" sz="1400" b="1" dirty="0">
                <a:solidFill>
                  <a:srgbClr val="000000"/>
                </a:solidFill>
                <a:latin typeface="Arial Narrow" pitchFamily="34" charset="0"/>
              </a:rPr>
              <a:t>].state = S_RUNNING;	</a:t>
            </a:r>
            <a:r>
              <a:rPr lang="en-US" sz="1400" b="1" dirty="0" smtClean="0">
                <a:solidFill>
                  <a:schemeClr val="hlink"/>
                </a:solidFill>
                <a:latin typeface="Arial Narrow" pitchFamily="34" charset="0"/>
              </a:rPr>
              <a:t>// </a:t>
            </a:r>
            <a:r>
              <a:rPr lang="en-US" sz="1400" b="1" dirty="0">
                <a:solidFill>
                  <a:schemeClr val="hlink"/>
                </a:solidFill>
                <a:latin typeface="Arial Narrow" pitchFamily="34" charset="0"/>
              </a:rPr>
              <a:t>set task to run state</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if(</a:t>
            </a:r>
            <a:r>
              <a:rPr lang="en-US" sz="1400" b="1" dirty="0" err="1" smtClean="0">
                <a:solidFill>
                  <a:srgbClr val="000000"/>
                </a:solidFill>
                <a:latin typeface="Arial Narrow" pitchFamily="34" charset="0"/>
              </a:rPr>
              <a:t>setjmp</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k_context</a:t>
            </a:r>
            <a:r>
              <a:rPr lang="en-US" sz="1400" b="1" dirty="0">
                <a:solidFill>
                  <a:srgbClr val="000000"/>
                </a:solidFill>
                <a:latin typeface="Arial Narrow" pitchFamily="34" charset="0"/>
              </a:rPr>
              <a:t>)) break;		</a:t>
            </a:r>
            <a:r>
              <a:rPr lang="en-US" sz="1400" b="1" dirty="0">
                <a:solidFill>
                  <a:schemeClr val="hlink"/>
                </a:solidFill>
                <a:latin typeface="Arial Narrow" pitchFamily="34" charset="0"/>
              </a:rPr>
              <a:t>// context switch to new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temp </a:t>
            </a:r>
            <a:r>
              <a:rPr lang="en-US" sz="1400" b="1" dirty="0">
                <a:solidFill>
                  <a:srgbClr val="000000"/>
                </a:solidFill>
                <a:latin typeface="Arial Narrow" pitchFamily="34" charset="0"/>
              </a:rPr>
              <a:t>= (int*)</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].stack + (STACK_SIZE-8</a:t>
            </a:r>
            <a:r>
              <a:rPr lang="en-US" sz="1400" b="1" dirty="0" smtClean="0">
                <a:solidFill>
                  <a:srgbClr val="000000"/>
                </a:solidFill>
                <a:latin typeface="Arial Narrow" pitchFamily="34" charset="0"/>
              </a:rPr>
              <a:t>);</a:t>
            </a:r>
            <a:endParaRPr lang="en-US" sz="14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a:t>
            </a:r>
            <a:r>
              <a:rPr lang="en-US" sz="1400" b="1" dirty="0" smtClean="0">
                <a:solidFill>
                  <a:srgbClr val="FF0033"/>
                </a:solidFill>
                <a:latin typeface="Arial Narrow" pitchFamily="34" charset="0"/>
              </a:rPr>
              <a:t>SET_STACK(temp)</a:t>
            </a: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a:t>
            </a:r>
            <a:r>
              <a:rPr lang="en-US" sz="1400" b="1" dirty="0" smtClean="0">
                <a:solidFill>
                  <a:schemeClr val="hlink"/>
                </a:solidFill>
                <a:latin typeface="Arial Narrow" pitchFamily="34" charset="0"/>
              </a:rPr>
              <a:t>// </a:t>
            </a:r>
            <a:r>
              <a:rPr lang="en-US" sz="1400" b="1" dirty="0">
                <a:solidFill>
                  <a:schemeClr val="hlink"/>
                </a:solidFill>
                <a:latin typeface="Arial Narrow" pitchFamily="34" charset="0"/>
              </a:rPr>
              <a:t>move to new stack</a:t>
            </a:r>
            <a:endParaRPr lang="en-US" sz="1400" b="1" dirty="0">
              <a:solidFill>
                <a:srgbClr val="FF0033"/>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FF0033"/>
                </a:solidFill>
                <a:latin typeface="Arial Narrow" pitchFamily="34" charset="0"/>
              </a:rPr>
              <a:t>			</a:t>
            </a:r>
            <a:r>
              <a:rPr lang="en-US" sz="1400" b="1" dirty="0" smtClean="0">
                <a:solidFill>
                  <a:srgbClr val="FF0033"/>
                </a:solidFill>
                <a:latin typeface="Arial Narrow" pitchFamily="34" charset="0"/>
              </a:rPr>
              <a:t>		result </a:t>
            </a:r>
            <a:r>
              <a:rPr lang="en-US" sz="1400" b="1" dirty="0">
                <a:solidFill>
                  <a:srgbClr val="FF0033"/>
                </a:solidFill>
                <a:latin typeface="Arial Narrow" pitchFamily="34" charset="0"/>
              </a:rPr>
              <a:t>= (*</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].task)(</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].argument</a:t>
            </a:r>
            <a:r>
              <a:rPr lang="en-US" sz="1400" b="1" dirty="0" smtClean="0">
                <a:solidFill>
                  <a:srgbClr val="FF0033"/>
                </a:solidFill>
                <a:latin typeface="Arial Narrow" pitchFamily="34" charset="0"/>
              </a:rPr>
              <a:t>);</a:t>
            </a:r>
            <a:endParaRPr lang="en-US" sz="14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a:t>
            </a:r>
            <a:r>
              <a:rPr lang="en-US" sz="1400" b="1" dirty="0" err="1" smtClean="0">
                <a:solidFill>
                  <a:srgbClr val="000000"/>
                </a:solidFill>
                <a:latin typeface="Arial Narrow" pitchFamily="34" charset="0"/>
              </a:rPr>
              <a:t>tcb</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curTask</a:t>
            </a:r>
            <a:r>
              <a:rPr lang="en-US" sz="1400" b="1" dirty="0">
                <a:solidFill>
                  <a:srgbClr val="000000"/>
                </a:solidFill>
                <a:latin typeface="Arial Narrow" pitchFamily="34" charset="0"/>
              </a:rPr>
              <a:t>].state = S_EXIT;		</a:t>
            </a:r>
            <a:r>
              <a:rPr lang="en-US" sz="1400" b="1" dirty="0">
                <a:solidFill>
                  <a:schemeClr val="hlink"/>
                </a:solidFill>
                <a:latin typeface="Arial Narrow" pitchFamily="34" charset="0"/>
              </a:rPr>
              <a:t>// set task to exit state</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a:t>
            </a:r>
            <a:r>
              <a:rPr lang="en-US" sz="1400" b="1" dirty="0" err="1" smtClean="0">
                <a:solidFill>
                  <a:srgbClr val="000000"/>
                </a:solidFill>
                <a:latin typeface="Arial Narrow" pitchFamily="34" charset="0"/>
              </a:rPr>
              <a:t>longjmp</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k_context</a:t>
            </a:r>
            <a:r>
              <a:rPr lang="en-US" sz="1400" b="1" dirty="0">
                <a:solidFill>
                  <a:srgbClr val="000000"/>
                </a:solidFill>
                <a:latin typeface="Arial Narrow" pitchFamily="34" charset="0"/>
              </a:rPr>
              <a:t>, 1);		</a:t>
            </a:r>
            <a:r>
              <a:rPr lang="en-US" sz="1400" b="1" dirty="0">
                <a:solidFill>
                  <a:schemeClr val="hlink"/>
                </a:solidFill>
                <a:latin typeface="Arial Narrow" pitchFamily="34" charset="0"/>
              </a:rPr>
              <a:t>// return to kernel</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S_READY:	</a:t>
            </a:r>
            <a:r>
              <a:rPr lang="en-US" sz="1400" b="1" dirty="0" err="1">
                <a:solidFill>
                  <a:srgbClr val="000000"/>
                </a:solidFill>
                <a:latin typeface="Arial Narrow" pitchFamily="34" charset="0"/>
              </a:rPr>
              <a:t>tcb</a:t>
            </a:r>
            <a:r>
              <a:rPr lang="en-US" sz="1400" b="1" dirty="0">
                <a:solidFill>
                  <a:srgbClr val="000000"/>
                </a:solidFill>
                <a:latin typeface="Arial Narrow" pitchFamily="34" charset="0"/>
              </a:rPr>
              <a:t>[</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].state = S_RUNNING;	</a:t>
            </a:r>
            <a:r>
              <a:rPr lang="en-US" sz="1400" b="1" dirty="0">
                <a:solidFill>
                  <a:schemeClr val="hlink"/>
                </a:solidFill>
                <a:latin typeface="Arial Narrow" pitchFamily="34" charset="0"/>
              </a:rPr>
              <a:t>// set task to run</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S_RUNNING:	</a:t>
            </a:r>
            <a:r>
              <a:rPr lang="en-US" sz="1400" b="1" dirty="0">
                <a:solidFill>
                  <a:srgbClr val="FF0033"/>
                </a:solidFill>
                <a:latin typeface="Arial Narrow" pitchFamily="34" charset="0"/>
              </a:rPr>
              <a:t>if(</a:t>
            </a:r>
            <a:r>
              <a:rPr lang="en-US" sz="1400" b="1" dirty="0" err="1">
                <a:solidFill>
                  <a:srgbClr val="FF0033"/>
                </a:solidFill>
                <a:latin typeface="Arial Narrow" pitchFamily="34" charset="0"/>
              </a:rPr>
              <a:t>setjmp</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k_context</a:t>
            </a:r>
            <a:r>
              <a:rPr lang="en-US" sz="1400" b="1" dirty="0">
                <a:solidFill>
                  <a:srgbClr val="FF0033"/>
                </a:solidFill>
                <a:latin typeface="Arial Narrow" pitchFamily="34" charset="0"/>
              </a:rPr>
              <a:t>)) break;</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return from </a:t>
            </a:r>
            <a:r>
              <a:rPr lang="en-US" sz="1400" b="1" dirty="0" smtClean="0">
                <a:solidFill>
                  <a:schemeClr val="hlink"/>
                </a:solidFill>
                <a:latin typeface="Arial Narrow" pitchFamily="34" charset="0"/>
              </a:rPr>
              <a:t>task</a:t>
            </a:r>
          </a:p>
          <a:p>
            <a:pPr eaLnBrk="0" hangingPunct="0">
              <a:lnSpc>
                <a:spcPct val="90000"/>
              </a:lnSpc>
              <a:tabLst>
                <a:tab pos="458788" algn="l"/>
                <a:tab pos="919163" algn="l"/>
                <a:tab pos="1366838" algn="l"/>
                <a:tab pos="1827213" algn="l"/>
                <a:tab pos="2286000" algn="l"/>
                <a:tab pos="4572000" algn="l"/>
              </a:tabLst>
            </a:pPr>
            <a:r>
              <a:rPr lang="en-US" sz="1400" b="1" dirty="0">
                <a:solidFill>
                  <a:schemeClr val="hlink"/>
                </a:solidFill>
                <a:latin typeface="Arial Narrow" pitchFamily="34" charset="0"/>
              </a:rPr>
              <a:t>		</a:t>
            </a:r>
            <a:r>
              <a:rPr lang="en-US" sz="1400" b="1" dirty="0" smtClean="0">
                <a:solidFill>
                  <a:schemeClr val="hlink"/>
                </a:solidFill>
                <a:latin typeface="Arial Narrow" pitchFamily="34" charset="0"/>
              </a:rPr>
              <a:t>		</a:t>
            </a:r>
            <a:r>
              <a:rPr lang="en-US" sz="1400" b="1" dirty="0">
                <a:solidFill>
                  <a:schemeClr val="hlink"/>
                </a:solidFill>
                <a:latin typeface="Arial Narrow" pitchFamily="34" charset="0"/>
              </a:rPr>
              <a:t>	if (signals()) break</a:t>
            </a:r>
            <a:r>
              <a:rPr lang="en-US" sz="1400" b="1" dirty="0" smtClean="0">
                <a:solidFill>
                  <a:schemeClr val="hlink"/>
                </a:solidFill>
                <a:latin typeface="Arial Narrow" pitchFamily="34" charset="0"/>
              </a:rPr>
              <a:t>;</a:t>
            </a:r>
            <a:endParaRPr lang="en-US" sz="14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a:solidFill>
                  <a:srgbClr val="FF0033"/>
                </a:solidFill>
                <a:latin typeface="Arial Narrow" pitchFamily="34" charset="0"/>
              </a:rPr>
              <a:t>longjmp</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tcb</a:t>
            </a:r>
            <a:r>
              <a:rPr lang="en-US" sz="1400" b="1" dirty="0">
                <a:solidFill>
                  <a:srgbClr val="FF0033"/>
                </a:solidFill>
                <a:latin typeface="Arial Narrow" pitchFamily="34" charset="0"/>
              </a:rPr>
              <a:t>[</a:t>
            </a:r>
            <a:r>
              <a:rPr lang="en-US" sz="1400" b="1" dirty="0" err="1">
                <a:solidFill>
                  <a:srgbClr val="FF0033"/>
                </a:solidFill>
                <a:latin typeface="Arial Narrow" pitchFamily="34" charset="0"/>
              </a:rPr>
              <a:t>curTask</a:t>
            </a:r>
            <a:r>
              <a:rPr lang="en-US" sz="1400" b="1" dirty="0">
                <a:solidFill>
                  <a:srgbClr val="FF0033"/>
                </a:solidFill>
                <a:latin typeface="Arial Narrow" pitchFamily="34" charset="0"/>
              </a:rPr>
              <a:t>].context, 3);</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restore task context</a:t>
            </a:r>
          </a:p>
          <a:p>
            <a:pPr eaLnBrk="0" hangingPunct="0">
              <a:lnSpc>
                <a:spcPct val="90000"/>
              </a:lnSpc>
              <a:tabLst>
                <a:tab pos="458788" algn="l"/>
                <a:tab pos="919163" algn="l"/>
                <a:tab pos="1366838" algn="l"/>
                <a:tab pos="1827213" algn="l"/>
                <a:tab pos="2286000" algn="l"/>
                <a:tab pos="4572000" algn="l"/>
              </a:tabLst>
            </a:pPr>
            <a:endParaRPr lang="en-US" sz="800" b="1" dirty="0">
              <a:solidFill>
                <a:schemeClr val="hlink"/>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S_EXIT</a:t>
            </a:r>
            <a:r>
              <a:rPr lang="en-US" sz="1400" b="1" dirty="0" smtClean="0">
                <a:solidFill>
                  <a:srgbClr val="000000"/>
                </a:solidFill>
                <a:latin typeface="Arial Narrow" pitchFamily="34" charset="0"/>
              </a:rPr>
              <a:t>:	</a:t>
            </a:r>
            <a:r>
              <a:rPr lang="en-US" sz="1400" b="1" dirty="0">
                <a:solidFill>
                  <a:srgbClr val="000000"/>
                </a:solidFill>
                <a:latin typeface="Arial Narrow" pitchFamily="34" charset="0"/>
              </a:rPr>
              <a:t>	if(</a:t>
            </a:r>
            <a:r>
              <a:rPr lang="en-US" sz="1400" b="1" dirty="0" err="1">
                <a:solidFill>
                  <a:srgbClr val="000000"/>
                </a:solidFill>
                <a:latin typeface="Arial Narrow" pitchFamily="34" charset="0"/>
              </a:rPr>
              <a:t>curTask</a:t>
            </a:r>
            <a:r>
              <a:rPr lang="en-US" sz="1400" b="1" dirty="0">
                <a:solidFill>
                  <a:srgbClr val="000000"/>
                </a:solidFill>
                <a:latin typeface="Arial Narrow" pitchFamily="34" charset="0"/>
              </a:rPr>
              <a:t> == 0) return -1;		</a:t>
            </a:r>
            <a:r>
              <a:rPr lang="en-US" sz="1400" b="1" dirty="0">
                <a:solidFill>
                  <a:schemeClr val="hlink"/>
                </a:solidFill>
                <a:latin typeface="Arial Narrow" pitchFamily="34" charset="0"/>
              </a:rPr>
              <a:t>// if CLI, then quit scheduler</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err="1" smtClean="0">
                <a:solidFill>
                  <a:srgbClr val="000000"/>
                </a:solidFill>
                <a:latin typeface="Arial Narrow" pitchFamily="34" charset="0"/>
              </a:rPr>
              <a:t>syskillTask</a:t>
            </a:r>
            <a:r>
              <a:rPr lang="en-US" sz="1400" b="1" dirty="0" smtClean="0">
                <a:solidFill>
                  <a:srgbClr val="000000"/>
                </a:solidFill>
                <a:latin typeface="Arial Narrow" pitchFamily="34" charset="0"/>
              </a:rPr>
              <a:t>(</a:t>
            </a:r>
            <a:r>
              <a:rPr lang="en-US" sz="1400" b="1" dirty="0" err="1" smtClean="0">
                <a:solidFill>
                  <a:srgbClr val="000000"/>
                </a:solidFill>
                <a:latin typeface="Arial Narrow" pitchFamily="34" charset="0"/>
              </a:rPr>
              <a:t>curTask</a:t>
            </a:r>
            <a:r>
              <a:rPr lang="en-US" sz="1400" b="1" dirty="0">
                <a:solidFill>
                  <a:srgbClr val="000000"/>
                </a:solidFill>
                <a:latin typeface="Arial Narrow" pitchFamily="34" charset="0"/>
              </a:rPr>
              <a:t>);		</a:t>
            </a:r>
            <a:r>
              <a:rPr lang="en-US" sz="1400" b="1" dirty="0">
                <a:solidFill>
                  <a:schemeClr val="hlink"/>
                </a:solidFill>
                <a:latin typeface="Arial Narrow" pitchFamily="34" charset="0"/>
              </a:rPr>
              <a:t>// kill current task</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r>
              <a:rPr lang="en-US" sz="1400" b="1" dirty="0" smtClean="0">
                <a:solidFill>
                  <a:srgbClr val="000000"/>
                </a:solidFill>
                <a:latin typeface="Arial Narrow" pitchFamily="34" charset="0"/>
              </a:rPr>
              <a:t>			break</a:t>
            </a:r>
            <a:r>
              <a:rPr lang="en-US" sz="1400" b="1" dirty="0">
                <a:solidFill>
                  <a:srgbClr val="000000"/>
                </a:solidFill>
                <a:latin typeface="Arial Narrow" pitchFamily="34" charset="0"/>
              </a:rPr>
              <a:t>;</a:t>
            </a:r>
          </a:p>
          <a:p>
            <a:pPr eaLnBrk="0" hangingPunct="0">
              <a:lnSpc>
                <a:spcPct val="90000"/>
              </a:lnSpc>
              <a:tabLst>
                <a:tab pos="458788" algn="l"/>
                <a:tab pos="919163" algn="l"/>
                <a:tab pos="1366838" algn="l"/>
                <a:tab pos="1827213" algn="l"/>
                <a:tab pos="2286000" algn="l"/>
                <a:tab pos="4572000" algn="l"/>
              </a:tabLst>
            </a:pPr>
            <a:endParaRPr lang="en-US" sz="800" b="1" dirty="0">
              <a:solidFill>
                <a:srgbClr val="000000"/>
              </a:solidFill>
              <a:latin typeface="Arial Narrow" pitchFamily="34" charset="0"/>
            </a:endParaRP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default: 		</a:t>
            </a:r>
            <a:r>
              <a:rPr lang="en-US" sz="1400" b="1" dirty="0" err="1">
                <a:solidFill>
                  <a:srgbClr val="000000"/>
                </a:solidFill>
                <a:latin typeface="Arial Narrow" pitchFamily="34" charset="0"/>
              </a:rPr>
              <a:t>powerDown</a:t>
            </a:r>
            <a:r>
              <a:rPr lang="en-US" sz="1400" b="1" dirty="0">
                <a:solidFill>
                  <a:srgbClr val="000000"/>
                </a:solidFill>
                <a:latin typeface="Arial Narrow" pitchFamily="34" charset="0"/>
              </a:rPr>
              <a:t>(-1);		</a:t>
            </a:r>
            <a:r>
              <a:rPr lang="en-US" sz="1400" b="1" dirty="0">
                <a:solidFill>
                  <a:schemeClr val="hlink"/>
                </a:solidFill>
                <a:latin typeface="Arial Narrow" pitchFamily="34" charset="0"/>
              </a:rPr>
              <a:t>// problem!!</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case S_BLOCKED:	break;		</a:t>
            </a:r>
            <a:r>
              <a:rPr lang="en-US" sz="1400" b="1" dirty="0">
                <a:solidFill>
                  <a:schemeClr val="hlink"/>
                </a:solidFill>
                <a:latin typeface="Arial Narrow" pitchFamily="34" charset="0"/>
              </a:rPr>
              <a:t>// NEVER HAPPEN!</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a:t>
            </a:r>
          </a:p>
          <a:p>
            <a:pPr eaLnBrk="0" hangingPunct="0">
              <a:lnSpc>
                <a:spcPct val="90000"/>
              </a:lnSpc>
              <a:tabLst>
                <a:tab pos="458788" algn="l"/>
                <a:tab pos="919163" algn="l"/>
                <a:tab pos="1366838" algn="l"/>
                <a:tab pos="1827213" algn="l"/>
                <a:tab pos="2286000" algn="l"/>
                <a:tab pos="4572000" algn="l"/>
              </a:tabLst>
            </a:pPr>
            <a:r>
              <a:rPr lang="en-US" sz="1400" b="1" dirty="0">
                <a:solidFill>
                  <a:srgbClr val="000000"/>
                </a:solidFill>
                <a:latin typeface="Arial Narrow" pitchFamily="34" charset="0"/>
              </a:rPr>
              <a:t>	return 0;</a:t>
            </a:r>
          </a:p>
          <a:p>
            <a:pPr eaLnBrk="0" hangingPunct="0">
              <a:lnSpc>
                <a:spcPct val="90000"/>
              </a:lnSpc>
              <a:tabLst>
                <a:tab pos="458788" algn="l"/>
                <a:tab pos="919163" algn="l"/>
                <a:tab pos="1366838" algn="l"/>
                <a:tab pos="1827213" algn="l"/>
                <a:tab pos="2286000" algn="l"/>
                <a:tab pos="4572000" algn="l"/>
              </a:tabLst>
            </a:pPr>
            <a:r>
              <a:rPr lang="en-US" sz="1400" b="1" dirty="0">
                <a:latin typeface="Arial Narrow" pitchFamily="34" charset="0"/>
              </a:rPr>
              <a:t>} // end dispatcher</a:t>
            </a: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Lab 2</a:t>
            </a:r>
            <a:endParaRPr lang="en-US" sz="1800" b="1" dirty="0">
              <a:latin typeface="+mn-lt"/>
            </a:endParaRPr>
          </a:p>
        </p:txBody>
      </p:sp>
    </p:spTree>
    <p:extLst>
      <p:ext uri="{BB962C8B-B14F-4D97-AF65-F5344CB8AC3E}">
        <p14:creationId xmlns:p14="http://schemas.microsoft.com/office/powerpoint/2010/main" val="23816340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Priority Queue</a:t>
            </a:r>
            <a:endParaRPr lang="en-US" dirty="0"/>
          </a:p>
        </p:txBody>
      </p:sp>
      <p:sp>
        <p:nvSpPr>
          <p:cNvPr id="3" name="Content Placeholder 2"/>
          <p:cNvSpPr>
            <a:spLocks noGrp="1"/>
          </p:cNvSpPr>
          <p:nvPr>
            <p:ph idx="1"/>
          </p:nvPr>
        </p:nvSpPr>
        <p:spPr>
          <a:xfrm>
            <a:off x="474160" y="1479882"/>
            <a:ext cx="6720723" cy="4820653"/>
          </a:xfrm>
        </p:spPr>
        <p:txBody>
          <a:bodyPr/>
          <a:lstStyle/>
          <a:p>
            <a:r>
              <a:rPr lang="en-US" sz="2400" dirty="0" smtClean="0"/>
              <a:t>Create a priority queue</a:t>
            </a:r>
          </a:p>
          <a:p>
            <a:pPr lvl="1"/>
            <a:r>
              <a:rPr lang="en-US" sz="2000" dirty="0" err="1" smtClean="0"/>
              <a:t>typedef</a:t>
            </a:r>
            <a:r>
              <a:rPr lang="en-US" sz="2000" dirty="0" smtClean="0"/>
              <a:t> </a:t>
            </a:r>
            <a:r>
              <a:rPr lang="en-US" sz="2000" dirty="0" err="1" smtClean="0"/>
              <a:t>int</a:t>
            </a:r>
            <a:r>
              <a:rPr lang="en-US" sz="2000" dirty="0" smtClean="0"/>
              <a:t> TID;		// task ID</a:t>
            </a:r>
          </a:p>
          <a:p>
            <a:pPr marL="746125" lvl="1" indent="-288925">
              <a:spcBef>
                <a:spcPts val="0"/>
              </a:spcBef>
              <a:buNone/>
            </a:pPr>
            <a:r>
              <a:rPr lang="en-US" sz="2000" dirty="0" smtClean="0"/>
              <a:t>	</a:t>
            </a:r>
            <a:r>
              <a:rPr lang="en-US" sz="2000" dirty="0" err="1" smtClean="0"/>
              <a:t>typedel</a:t>
            </a:r>
            <a:r>
              <a:rPr lang="en-US" sz="2000" dirty="0" smtClean="0"/>
              <a:t> </a:t>
            </a:r>
            <a:r>
              <a:rPr lang="en-US" sz="2000" dirty="0" err="1" smtClean="0"/>
              <a:t>int</a:t>
            </a:r>
            <a:r>
              <a:rPr lang="en-US" sz="2000" dirty="0" smtClean="0"/>
              <a:t> Priority;	// task priority</a:t>
            </a:r>
          </a:p>
          <a:p>
            <a:pPr marL="746125" lvl="1" indent="-288925">
              <a:spcBef>
                <a:spcPts val="0"/>
              </a:spcBef>
              <a:buNone/>
            </a:pPr>
            <a:r>
              <a:rPr lang="en-US" sz="2000" dirty="0" smtClean="0"/>
              <a:t>	</a:t>
            </a:r>
            <a:r>
              <a:rPr lang="en-US" sz="2000" dirty="0" err="1" smtClean="0"/>
              <a:t>typedef</a:t>
            </a:r>
            <a:r>
              <a:rPr lang="en-US" sz="2000" dirty="0" smtClean="0"/>
              <a:t> </a:t>
            </a:r>
            <a:r>
              <a:rPr lang="en-US" sz="2000" dirty="0" err="1"/>
              <a:t>int</a:t>
            </a:r>
            <a:r>
              <a:rPr lang="en-US" sz="2000" dirty="0"/>
              <a:t>* </a:t>
            </a:r>
            <a:r>
              <a:rPr lang="en-US" sz="2000" dirty="0" err="1"/>
              <a:t>PQueue</a:t>
            </a:r>
            <a:r>
              <a:rPr lang="en-US" sz="2000" dirty="0"/>
              <a:t>;	// priority queue</a:t>
            </a:r>
          </a:p>
          <a:p>
            <a:r>
              <a:rPr lang="en-US" sz="2400" dirty="0" smtClean="0"/>
              <a:t>Write queue functions to add/delete elements</a:t>
            </a:r>
          </a:p>
          <a:p>
            <a:pPr lvl="1"/>
            <a:r>
              <a:rPr lang="en-US" sz="2000" dirty="0" err="1"/>
              <a:t>int</a:t>
            </a:r>
            <a:r>
              <a:rPr lang="en-US" sz="2000" dirty="0"/>
              <a:t> </a:t>
            </a:r>
            <a:r>
              <a:rPr lang="en-US" sz="2000" dirty="0" err="1"/>
              <a:t>enQ</a:t>
            </a:r>
            <a:r>
              <a:rPr lang="en-US" sz="2000" dirty="0"/>
              <a:t>(</a:t>
            </a:r>
            <a:r>
              <a:rPr lang="en-US" sz="2000" dirty="0" err="1"/>
              <a:t>PQueue</a:t>
            </a:r>
            <a:r>
              <a:rPr lang="en-US" sz="2000" dirty="0"/>
              <a:t> q, </a:t>
            </a:r>
            <a:r>
              <a:rPr lang="en-US" sz="2000" dirty="0" smtClean="0"/>
              <a:t>TID </a:t>
            </a:r>
            <a:r>
              <a:rPr lang="en-US" sz="2000" dirty="0" err="1" smtClean="0"/>
              <a:t>tid</a:t>
            </a:r>
            <a:r>
              <a:rPr lang="en-US" sz="2000" dirty="0" smtClean="0"/>
              <a:t>, Priority p);</a:t>
            </a:r>
          </a:p>
          <a:p>
            <a:pPr lvl="1"/>
            <a:r>
              <a:rPr lang="en-US" sz="2000" dirty="0" err="1"/>
              <a:t>int</a:t>
            </a:r>
            <a:r>
              <a:rPr lang="en-US" sz="2000" dirty="0"/>
              <a:t> </a:t>
            </a:r>
            <a:r>
              <a:rPr lang="en-US" sz="2000" dirty="0" err="1"/>
              <a:t>deQ</a:t>
            </a:r>
            <a:r>
              <a:rPr lang="en-US" sz="2000" dirty="0"/>
              <a:t>(</a:t>
            </a:r>
            <a:r>
              <a:rPr lang="en-US" sz="2000" dirty="0" err="1"/>
              <a:t>PQueue</a:t>
            </a:r>
            <a:r>
              <a:rPr lang="en-US" sz="2000" dirty="0"/>
              <a:t> q, </a:t>
            </a:r>
            <a:r>
              <a:rPr lang="en-US" sz="2000" dirty="0" smtClean="0"/>
              <a:t>TID </a:t>
            </a:r>
            <a:r>
              <a:rPr lang="en-US" sz="2000" dirty="0" err="1" smtClean="0"/>
              <a:t>tid</a:t>
            </a:r>
            <a:r>
              <a:rPr lang="en-US" sz="2000" dirty="0" smtClean="0"/>
              <a:t>);</a:t>
            </a:r>
          </a:p>
          <a:p>
            <a:pPr lvl="2"/>
            <a:r>
              <a:rPr lang="en-US" sz="1800" dirty="0" smtClean="0"/>
              <a:t>q	# | pr1/tid1 | pr2/tid2 | …</a:t>
            </a:r>
          </a:p>
          <a:p>
            <a:pPr lvl="2">
              <a:spcBef>
                <a:spcPts val="0"/>
              </a:spcBef>
            </a:pPr>
            <a:r>
              <a:rPr lang="en-US" sz="1800" dirty="0" err="1" smtClean="0"/>
              <a:t>tid</a:t>
            </a:r>
            <a:r>
              <a:rPr lang="en-US" sz="1800" dirty="0"/>
              <a:t>	&gt;=0	find </a:t>
            </a:r>
            <a:r>
              <a:rPr lang="en-US" sz="1800" dirty="0" smtClean="0"/>
              <a:t>and delete </a:t>
            </a:r>
            <a:r>
              <a:rPr lang="en-US" sz="1800" dirty="0" err="1" smtClean="0"/>
              <a:t>tid</a:t>
            </a:r>
            <a:r>
              <a:rPr lang="en-US" sz="1800" dirty="0" smtClean="0"/>
              <a:t> from </a:t>
            </a:r>
            <a:r>
              <a:rPr lang="en-US" sz="1800" dirty="0"/>
              <a:t>q</a:t>
            </a:r>
          </a:p>
          <a:p>
            <a:pPr marL="914400" lvl="2" indent="0">
              <a:spcBef>
                <a:spcPts val="0"/>
              </a:spcBef>
              <a:buNone/>
            </a:pPr>
            <a:r>
              <a:rPr lang="en-US" sz="1800" dirty="0"/>
              <a:t>	-1	return highest </a:t>
            </a:r>
            <a:r>
              <a:rPr lang="en-US" sz="1800" dirty="0" smtClean="0"/>
              <a:t>priority </a:t>
            </a:r>
            <a:r>
              <a:rPr lang="en-US" sz="1800" dirty="0" err="1" smtClean="0"/>
              <a:t>tid</a:t>
            </a:r>
            <a:endParaRPr lang="en-US" sz="1800" dirty="0"/>
          </a:p>
          <a:p>
            <a:pPr lvl="2">
              <a:spcBef>
                <a:spcPts val="0"/>
              </a:spcBef>
            </a:pPr>
            <a:r>
              <a:rPr lang="en-US" sz="1800" dirty="0" err="1" smtClean="0"/>
              <a:t>int</a:t>
            </a:r>
            <a:r>
              <a:rPr lang="en-US" sz="1800" dirty="0" smtClean="0"/>
              <a:t>	</a:t>
            </a:r>
            <a:r>
              <a:rPr lang="en-US" sz="1800" dirty="0" err="1" smtClean="0"/>
              <a:t>tid</a:t>
            </a:r>
            <a:r>
              <a:rPr lang="en-US" sz="1800" dirty="0" smtClean="0"/>
              <a:t>	(if found and deleted from q)</a:t>
            </a:r>
          </a:p>
          <a:p>
            <a:pPr marL="914400" lvl="2" indent="0">
              <a:spcBef>
                <a:spcPts val="0"/>
              </a:spcBef>
              <a:buNone/>
            </a:pPr>
            <a:r>
              <a:rPr lang="en-US" sz="1800" dirty="0" smtClean="0"/>
              <a:t>	-1	(if q empty or task not found)</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35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626187545"/>
              </p:ext>
            </p:extLst>
          </p:nvPr>
        </p:nvGraphicFramePr>
        <p:xfrm>
          <a:off x="7347284" y="1300747"/>
          <a:ext cx="1339516" cy="2225040"/>
        </p:xfrm>
        <a:graphic>
          <a:graphicData uri="http://schemas.openxmlformats.org/drawingml/2006/table">
            <a:tbl>
              <a:tblPr firstRow="1" bandRow="1">
                <a:tableStyleId>{5C22544A-7EE6-4342-B048-85BDC9FD1C3A}</a:tableStyleId>
              </a:tblPr>
              <a:tblGrid>
                <a:gridCol w="1339516"/>
              </a:tblGrid>
              <a:tr h="370840">
                <a:tc>
                  <a:txBody>
                    <a:bodyPr/>
                    <a:lstStyle/>
                    <a:p>
                      <a:pPr algn="ctr"/>
                      <a:r>
                        <a:rPr lang="en-US" dirty="0" smtClean="0">
                          <a:solidFill>
                            <a:schemeClr val="tx1"/>
                          </a:solidFill>
                          <a:sym typeface="Symbol"/>
                        </a:rPr>
                        <a: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Priority/TID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 of entries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6641432" y="3657595"/>
            <a:ext cx="2370221" cy="2862322"/>
          </a:xfrm>
          <a:prstGeom prst="rect">
            <a:avLst/>
          </a:prstGeom>
          <a:noFill/>
        </p:spPr>
        <p:txBody>
          <a:bodyPr wrap="square" rtlCol="0">
            <a:spAutoFit/>
          </a:bodyPr>
          <a:lstStyle/>
          <a:p>
            <a:pPr>
              <a:tabLst>
                <a:tab pos="228600" algn="l"/>
                <a:tab pos="457200" algn="l"/>
                <a:tab pos="685800" algn="l"/>
                <a:tab pos="914400" algn="l"/>
              </a:tabLst>
            </a:pPr>
            <a:r>
              <a:rPr lang="en-US" sz="1800" b="1" dirty="0" err="1">
                <a:latin typeface="Arial Narrow" panose="020B0606020202030204" pitchFamily="34" charset="0"/>
              </a:rPr>
              <a:t>typedef</a:t>
            </a:r>
            <a:r>
              <a:rPr lang="en-US" sz="1800" b="1" dirty="0">
                <a:latin typeface="Arial Narrow" panose="020B0606020202030204" pitchFamily="34" charset="0"/>
              </a:rPr>
              <a:t> </a:t>
            </a:r>
            <a:r>
              <a:rPr lang="en-US" sz="1800" b="1" dirty="0" err="1">
                <a:latin typeface="Arial Narrow" panose="020B0606020202030204" pitchFamily="34" charset="0"/>
              </a:rPr>
              <a:t>struct</a:t>
            </a:r>
            <a:endParaRPr lang="en-US" sz="1800" b="1" dirty="0">
              <a:latin typeface="Arial Narrow" panose="020B0606020202030204" pitchFamily="34" charset="0"/>
            </a:endParaRPr>
          </a:p>
          <a:p>
            <a:pPr>
              <a:tabLst>
                <a:tab pos="228600" algn="l"/>
                <a:tab pos="457200" algn="l"/>
                <a:tab pos="685800" algn="l"/>
                <a:tab pos="914400" algn="l"/>
              </a:tabLst>
            </a:pPr>
            <a:r>
              <a:rPr lang="en-US" sz="1800" b="1" dirty="0" smtClean="0">
                <a:latin typeface="Arial Narrow" panose="020B0606020202030204" pitchFamily="34" charset="0"/>
              </a:rPr>
              <a:t>{</a:t>
            </a:r>
            <a:r>
              <a:rPr lang="en-US" sz="1800" b="1" dirty="0">
                <a:latin typeface="Arial Narrow" panose="020B0606020202030204" pitchFamily="34" charset="0"/>
              </a:rPr>
              <a:t>	</a:t>
            </a:r>
            <a:r>
              <a:rPr lang="en-US" sz="1800" b="1" dirty="0" err="1" smtClean="0">
                <a:latin typeface="Arial Narrow" panose="020B0606020202030204" pitchFamily="34" charset="0"/>
              </a:rPr>
              <a:t>int</a:t>
            </a:r>
            <a:r>
              <a:rPr lang="en-US" sz="1800" b="1" dirty="0" smtClean="0">
                <a:latin typeface="Arial Narrow" panose="020B0606020202030204" pitchFamily="34" charset="0"/>
              </a:rPr>
              <a:t> </a:t>
            </a:r>
            <a:r>
              <a:rPr lang="en-US" sz="1800" b="1" dirty="0">
                <a:latin typeface="Arial Narrow" panose="020B0606020202030204" pitchFamily="34" charset="0"/>
              </a:rPr>
              <a:t>size;</a:t>
            </a:r>
          </a:p>
          <a:p>
            <a:pPr>
              <a:tabLst>
                <a:tab pos="228600" algn="l"/>
                <a:tab pos="457200" algn="l"/>
                <a:tab pos="685800" algn="l"/>
                <a:tab pos="914400" algn="l"/>
              </a:tabLst>
            </a:pPr>
            <a:r>
              <a:rPr lang="en-US" sz="1800" b="1" dirty="0" smtClean="0">
                <a:latin typeface="Arial Narrow" panose="020B0606020202030204" pitchFamily="34" charset="0"/>
              </a:rPr>
              <a:t>	union</a:t>
            </a:r>
            <a:endParaRPr lang="en-US" sz="1800" b="1" dirty="0">
              <a:latin typeface="Arial Narrow" panose="020B0606020202030204" pitchFamily="34" charset="0"/>
            </a:endParaRPr>
          </a:p>
          <a:p>
            <a:pPr>
              <a:tabLst>
                <a:tab pos="228600" algn="l"/>
                <a:tab pos="457200" algn="l"/>
                <a:tab pos="685800" algn="l"/>
                <a:tab pos="914400" algn="l"/>
              </a:tabLst>
            </a:pPr>
            <a:r>
              <a:rPr lang="en-US" sz="1800" b="1" dirty="0" smtClean="0">
                <a:latin typeface="Arial Narrow" panose="020B0606020202030204" pitchFamily="34" charset="0"/>
              </a:rPr>
              <a:t>	{	</a:t>
            </a:r>
            <a:r>
              <a:rPr lang="en-US" sz="1800" b="1" dirty="0" err="1" smtClean="0">
                <a:latin typeface="Arial Narrow" panose="020B0606020202030204" pitchFamily="34" charset="0"/>
              </a:rPr>
              <a:t>int</a:t>
            </a:r>
            <a:r>
              <a:rPr lang="en-US" sz="1800" b="1" dirty="0" smtClean="0">
                <a:latin typeface="Arial Narrow" panose="020B0606020202030204" pitchFamily="34" charset="0"/>
              </a:rPr>
              <a:t> element;</a:t>
            </a:r>
          </a:p>
          <a:p>
            <a:pPr>
              <a:tabLst>
                <a:tab pos="228600" algn="l"/>
                <a:tab pos="457200" algn="l"/>
                <a:tab pos="685800" algn="l"/>
                <a:tab pos="914400" algn="l"/>
              </a:tabLst>
            </a:pPr>
            <a:r>
              <a:rPr lang="en-US" sz="1800" b="1" dirty="0" smtClean="0">
                <a:latin typeface="Arial Narrow" panose="020B0606020202030204" pitchFamily="34" charset="0"/>
              </a:rPr>
              <a:t>		</a:t>
            </a:r>
            <a:r>
              <a:rPr lang="en-US" sz="1800" b="1" dirty="0" err="1" smtClean="0">
                <a:latin typeface="Arial Narrow" panose="020B0606020202030204" pitchFamily="34" charset="0"/>
              </a:rPr>
              <a:t>struct</a:t>
            </a:r>
            <a:endParaRPr lang="en-US" sz="1800" b="1" dirty="0">
              <a:latin typeface="Arial Narrow" panose="020B0606020202030204" pitchFamily="34" charset="0"/>
            </a:endParaRPr>
          </a:p>
          <a:p>
            <a:pPr>
              <a:tabLst>
                <a:tab pos="228600" algn="l"/>
                <a:tab pos="457200" algn="l"/>
                <a:tab pos="685800" algn="l"/>
                <a:tab pos="914400" algn="l"/>
              </a:tabLst>
            </a:pPr>
            <a:r>
              <a:rPr lang="en-US" sz="1800" b="1" dirty="0" smtClean="0">
                <a:latin typeface="Arial Narrow" panose="020B0606020202030204" pitchFamily="34" charset="0"/>
              </a:rPr>
              <a:t>		{	uint8 </a:t>
            </a:r>
            <a:r>
              <a:rPr lang="en-US" sz="1800" b="1" dirty="0" err="1" smtClean="0">
                <a:latin typeface="Arial Narrow" panose="020B0606020202030204" pitchFamily="34" charset="0"/>
              </a:rPr>
              <a:t>tid</a:t>
            </a:r>
            <a:r>
              <a:rPr lang="en-US" sz="1800" b="1" dirty="0" smtClean="0">
                <a:latin typeface="Arial Narrow" panose="020B0606020202030204" pitchFamily="34" charset="0"/>
              </a:rPr>
              <a:t>;</a:t>
            </a:r>
          </a:p>
          <a:p>
            <a:pPr>
              <a:tabLst>
                <a:tab pos="228600" algn="l"/>
                <a:tab pos="457200" algn="l"/>
                <a:tab pos="685800" algn="l"/>
                <a:tab pos="914400" algn="l"/>
              </a:tabLst>
            </a:pPr>
            <a:r>
              <a:rPr lang="en-US" sz="1800" b="1" dirty="0">
                <a:latin typeface="Arial Narrow" panose="020B0606020202030204" pitchFamily="34" charset="0"/>
              </a:rPr>
              <a:t>			</a:t>
            </a:r>
            <a:r>
              <a:rPr lang="en-US" sz="1800" b="1" dirty="0" smtClean="0">
                <a:latin typeface="Arial Narrow" panose="020B0606020202030204" pitchFamily="34" charset="0"/>
              </a:rPr>
              <a:t>uint8 </a:t>
            </a:r>
            <a:r>
              <a:rPr lang="en-US" sz="1800" b="1" dirty="0">
                <a:latin typeface="Arial Narrow" panose="020B0606020202030204" pitchFamily="34" charset="0"/>
              </a:rPr>
              <a:t>priority;</a:t>
            </a:r>
          </a:p>
          <a:p>
            <a:pPr>
              <a:tabLst>
                <a:tab pos="228600" algn="l"/>
                <a:tab pos="457200" algn="l"/>
                <a:tab pos="685800" algn="l"/>
                <a:tab pos="914400" algn="l"/>
              </a:tabLst>
            </a:pPr>
            <a:r>
              <a:rPr lang="en-US" sz="1800" b="1" dirty="0">
                <a:latin typeface="Arial Narrow" panose="020B0606020202030204" pitchFamily="34" charset="0"/>
              </a:rPr>
              <a:t>		} entry;</a:t>
            </a:r>
          </a:p>
          <a:p>
            <a:pPr>
              <a:tabLst>
                <a:tab pos="228600" algn="l"/>
                <a:tab pos="457200" algn="l"/>
                <a:tab pos="685800" algn="l"/>
                <a:tab pos="914400" algn="l"/>
              </a:tabLst>
            </a:pPr>
            <a:r>
              <a:rPr lang="en-US" sz="1800" b="1" dirty="0">
                <a:latin typeface="Arial Narrow" panose="020B0606020202030204" pitchFamily="34" charset="0"/>
              </a:rPr>
              <a:t>	} queue[100];</a:t>
            </a:r>
          </a:p>
          <a:p>
            <a:pPr>
              <a:tabLst>
                <a:tab pos="228600" algn="l"/>
                <a:tab pos="457200" algn="l"/>
                <a:tab pos="685800" algn="l"/>
                <a:tab pos="914400" algn="l"/>
              </a:tabLst>
            </a:pPr>
            <a:r>
              <a:rPr lang="en-US" sz="1800" b="1" dirty="0">
                <a:latin typeface="Arial Narrow" panose="020B0606020202030204" pitchFamily="34" charset="0"/>
              </a:rPr>
              <a:t>} </a:t>
            </a:r>
            <a:r>
              <a:rPr lang="en-US" sz="1800" b="1" dirty="0" err="1" smtClean="0">
                <a:latin typeface="Arial Narrow" panose="020B0606020202030204" pitchFamily="34" charset="0"/>
              </a:rPr>
              <a:t>PQueue</a:t>
            </a:r>
            <a:r>
              <a:rPr lang="en-US" sz="1800" b="1" dirty="0" smtClean="0">
                <a:latin typeface="Arial Narrow" panose="020B0606020202030204" pitchFamily="34" charset="0"/>
              </a:rPr>
              <a:t>;</a:t>
            </a:r>
            <a:endParaRPr lang="en-US" sz="1800" b="1" dirty="0">
              <a:latin typeface="Arial Narrow" panose="020B0606020202030204" pitchFamily="34" charset="0"/>
            </a:endParaRPr>
          </a:p>
        </p:txBody>
      </p:sp>
    </p:spTree>
    <p:extLst>
      <p:ext uri="{BB962C8B-B14F-4D97-AF65-F5344CB8AC3E}">
        <p14:creationId xmlns:p14="http://schemas.microsoft.com/office/powerpoint/2010/main" val="1916095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4: Counting Semaphore</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smtClean="0"/>
              <a:t>Implement counting functionality to semaphores</a:t>
            </a:r>
          </a:p>
          <a:p>
            <a:r>
              <a:rPr lang="en-US" sz="2400" dirty="0" smtClean="0"/>
              <a:t>Add </a:t>
            </a:r>
            <a:r>
              <a:rPr lang="en-US" sz="2400" dirty="0"/>
              <a:t>a 10 second timer (tics10sec) counting semaphore to the polling </a:t>
            </a:r>
            <a:r>
              <a:rPr lang="en-US" sz="2400" dirty="0" smtClean="0"/>
              <a:t>routine </a:t>
            </a:r>
            <a:r>
              <a:rPr lang="en-US" sz="2400" dirty="0"/>
              <a:t>(</a:t>
            </a:r>
            <a:r>
              <a:rPr lang="en-US" sz="2400" dirty="0" err="1"/>
              <a:t>pollInterrupts</a:t>
            </a:r>
            <a:r>
              <a:rPr lang="en-US" sz="2400" dirty="0"/>
              <a:t>).  This can be done by including the &lt;</a:t>
            </a:r>
            <a:r>
              <a:rPr lang="en-US" sz="2400" dirty="0" err="1"/>
              <a:t>time.h</a:t>
            </a:r>
            <a:r>
              <a:rPr lang="en-US" sz="2400" dirty="0"/>
              <a:t>&gt; </a:t>
            </a:r>
            <a:r>
              <a:rPr lang="en-US" sz="2400" dirty="0" smtClean="0"/>
              <a:t>header </a:t>
            </a:r>
            <a:r>
              <a:rPr lang="en-US" sz="2400" dirty="0"/>
              <a:t>and calling the C function time(</a:t>
            </a:r>
            <a:r>
              <a:rPr lang="en-US" sz="2400" dirty="0" err="1"/>
              <a:t>time_t</a:t>
            </a:r>
            <a:r>
              <a:rPr lang="en-US" sz="2400" dirty="0"/>
              <a:t> *timer).  semSignal the </a:t>
            </a:r>
            <a:r>
              <a:rPr lang="en-US" sz="2400" dirty="0" smtClean="0"/>
              <a:t>tics10sec </a:t>
            </a:r>
            <a:r>
              <a:rPr lang="en-US" sz="2400" dirty="0"/>
              <a:t>semaphore every 10 seconds</a:t>
            </a:r>
            <a:r>
              <a:rPr lang="en-US" sz="2400" dirty="0" smtClean="0"/>
              <a:t>.</a:t>
            </a:r>
          </a:p>
          <a:p>
            <a:r>
              <a:rPr lang="en-US" sz="2400" dirty="0"/>
              <a:t>Create a reentrant high priority task that blocks (SEM_WAIT) on the 10 second timer semaphore (tics10sec).  When activated, output a message with the current task number and time and then block again.</a:t>
            </a:r>
          </a:p>
          <a:p>
            <a:endParaRPr lang="en-US" sz="2400" dirty="0"/>
          </a:p>
          <a:p>
            <a:endParaRPr lang="en-US" sz="1400" dirty="0" smtClean="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36</a:t>
            </a:fld>
            <a:endParaRPr lang="en-US"/>
          </a:p>
        </p:txBody>
      </p:sp>
      <p:sp>
        <p:nvSpPr>
          <p:cNvPr id="7"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516462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5: List Tasks</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a:t>Modify the list tasks command to display all tasks in the system </a:t>
            </a:r>
            <a:r>
              <a:rPr lang="en-US" sz="2400" dirty="0" smtClean="0"/>
              <a:t>queues </a:t>
            </a:r>
            <a:r>
              <a:rPr lang="en-US" sz="2400" dirty="0"/>
              <a:t>in execution/priority order indicating the task name, if the task </a:t>
            </a:r>
            <a:r>
              <a:rPr lang="en-US" sz="2400" dirty="0" smtClean="0"/>
              <a:t>is </a:t>
            </a:r>
            <a:r>
              <a:rPr lang="en-US" sz="2400" dirty="0"/>
              <a:t>ready, paused, executing, or blocked, and the task priority.  If the </a:t>
            </a:r>
            <a:r>
              <a:rPr lang="en-US" sz="2400" dirty="0" smtClean="0"/>
              <a:t>task </a:t>
            </a:r>
            <a:r>
              <a:rPr lang="en-US" sz="2400" dirty="0"/>
              <a:t>is blocked, list the reason for the block</a:t>
            </a:r>
            <a:r>
              <a:rPr lang="en-US" sz="2400" dirty="0" smtClean="0"/>
              <a:t>.</a:t>
            </a:r>
            <a:endParaRPr lang="en-US" sz="1400" dirty="0" smtClean="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37</a:t>
            </a:fld>
            <a:endParaRPr lang="en-US"/>
          </a:p>
        </p:txBody>
      </p:sp>
      <p:sp>
        <p:nvSpPr>
          <p:cNvPr id="7"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4211600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Priority Queue</a:t>
            </a:r>
            <a:endParaRPr lang="en-US" dirty="0"/>
          </a:p>
        </p:txBody>
      </p:sp>
      <p:sp>
        <p:nvSpPr>
          <p:cNvPr id="3" name="Content Placeholder 2"/>
          <p:cNvSpPr>
            <a:spLocks noGrp="1"/>
          </p:cNvSpPr>
          <p:nvPr>
            <p:ph idx="1"/>
          </p:nvPr>
        </p:nvSpPr>
        <p:spPr>
          <a:xfrm>
            <a:off x="474160" y="1479882"/>
            <a:ext cx="6764525" cy="4820653"/>
          </a:xfrm>
        </p:spPr>
        <p:txBody>
          <a:bodyPr/>
          <a:lstStyle/>
          <a:p>
            <a:r>
              <a:rPr lang="en-US" sz="2400" dirty="0" smtClean="0"/>
              <a:t>Create a priority queue</a:t>
            </a:r>
          </a:p>
          <a:p>
            <a:pPr lvl="1"/>
            <a:r>
              <a:rPr lang="en-US" sz="1400" b="1" dirty="0" err="1" smtClean="0">
                <a:latin typeface="Courier New" panose="02070309020205020404" pitchFamily="49" charset="0"/>
                <a:cs typeface="Courier New" panose="02070309020205020404" pitchFamily="49" charset="0"/>
              </a:rPr>
              <a:t>typedef</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int</a:t>
            </a:r>
            <a:r>
              <a:rPr lang="en-US" sz="1400" b="1" dirty="0" smtClean="0">
                <a:latin typeface="Courier New" panose="02070309020205020404" pitchFamily="49" charset="0"/>
                <a:cs typeface="Courier New" panose="02070309020205020404" pitchFamily="49" charset="0"/>
              </a:rPr>
              <a:t> TID;		// task ID</a:t>
            </a:r>
          </a:p>
          <a:p>
            <a:pPr marL="746125" lvl="1" indent="-288925">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typedef </a:t>
            </a:r>
            <a:r>
              <a:rPr lang="en-US" sz="1400" b="1" dirty="0" smtClean="0">
                <a:latin typeface="Courier New" panose="02070309020205020404" pitchFamily="49" charset="0"/>
                <a:cs typeface="Courier New" panose="02070309020205020404" pitchFamily="49" charset="0"/>
              </a:rPr>
              <a:t>int Priority;	// task priority</a:t>
            </a:r>
          </a:p>
          <a:p>
            <a:pPr marL="746125" lvl="1" indent="-288925">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typedef</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PQueue</a:t>
            </a:r>
            <a:r>
              <a:rPr lang="en-US" sz="1400" b="1" dirty="0">
                <a:latin typeface="Courier New" panose="02070309020205020404" pitchFamily="49" charset="0"/>
                <a:cs typeface="Courier New" panose="02070309020205020404" pitchFamily="49" charset="0"/>
              </a:rPr>
              <a:t>;	// priority queue</a:t>
            </a:r>
          </a:p>
          <a:p>
            <a:pPr lvl="1"/>
            <a:r>
              <a:rPr lang="en-US" sz="1400" b="1" dirty="0" err="1">
                <a:latin typeface="Courier New" panose="02070309020205020404" pitchFamily="49" charset="0"/>
                <a:cs typeface="Courier New" panose="02070309020205020404" pitchFamily="49" charset="0"/>
              </a:rPr>
              <a:t>PQueue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rq</a:t>
            </a:r>
            <a:r>
              <a:rPr lang="en-US" sz="1400" b="1" dirty="0" smtClean="0">
                <a:latin typeface="Courier New" panose="02070309020205020404" pitchFamily="49" charset="0"/>
                <a:cs typeface="Courier New" panose="02070309020205020404" pitchFamily="49" charset="0"/>
              </a:rPr>
              <a:t>;		// ready queue</a:t>
            </a:r>
            <a:endParaRPr lang="en-US" sz="1400" b="1" dirty="0">
              <a:latin typeface="Courier New" panose="02070309020205020404" pitchFamily="49" charset="0"/>
              <a:cs typeface="Courier New" panose="02070309020205020404" pitchFamily="49" charset="0"/>
            </a:endParaRPr>
          </a:p>
          <a:p>
            <a:pPr marL="746125" lvl="1" indent="-288925">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rq</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*)malloc(MAX_TASKS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a:t>
            </a:r>
          </a:p>
          <a:p>
            <a:pPr marL="746125" lvl="1" indent="-288925">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rq</a:t>
            </a:r>
            <a:r>
              <a:rPr lang="en-US" sz="1400" b="1" dirty="0" smtClean="0">
                <a:latin typeface="Courier New" panose="02070309020205020404" pitchFamily="49" charset="0"/>
                <a:cs typeface="Courier New" panose="02070309020205020404" pitchFamily="49" charset="0"/>
              </a:rPr>
              <a:t>[0</a:t>
            </a:r>
            <a:r>
              <a:rPr lang="en-US" sz="1400" b="1" dirty="0">
                <a:latin typeface="Courier New" panose="02070309020205020404" pitchFamily="49" charset="0"/>
                <a:cs typeface="Courier New" panose="02070309020205020404" pitchFamily="49" charset="0"/>
              </a:rPr>
              <a:t>] = 0;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 ready queue</a:t>
            </a:r>
          </a:p>
          <a:p>
            <a:r>
              <a:rPr lang="en-US" sz="2400" dirty="0" smtClean="0"/>
              <a:t>Queue functions</a:t>
            </a:r>
          </a:p>
          <a:p>
            <a:pPr lvl="1"/>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enQ</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PQueue</a:t>
            </a:r>
            <a:r>
              <a:rPr lang="en-US" sz="1600" b="1" dirty="0">
                <a:latin typeface="Courier New" panose="02070309020205020404" pitchFamily="49" charset="0"/>
                <a:cs typeface="Courier New" panose="02070309020205020404" pitchFamily="49" charset="0"/>
              </a:rPr>
              <a:t> q, </a:t>
            </a:r>
            <a:r>
              <a:rPr lang="en-US" sz="1600" b="1" dirty="0" smtClean="0">
                <a:latin typeface="Courier New" panose="02070309020205020404" pitchFamily="49" charset="0"/>
                <a:cs typeface="Courier New" panose="02070309020205020404" pitchFamily="49" charset="0"/>
              </a:rPr>
              <a:t>TID </a:t>
            </a:r>
            <a:r>
              <a:rPr lang="en-US" sz="1600" b="1" dirty="0" err="1" smtClean="0">
                <a:latin typeface="Courier New" panose="02070309020205020404" pitchFamily="49" charset="0"/>
                <a:cs typeface="Courier New" panose="02070309020205020404" pitchFamily="49" charset="0"/>
              </a:rPr>
              <a:t>tid</a:t>
            </a:r>
            <a:r>
              <a:rPr lang="en-US" sz="1600" b="1" dirty="0" smtClean="0">
                <a:latin typeface="Courier New" panose="02070309020205020404" pitchFamily="49" charset="0"/>
                <a:cs typeface="Courier New" panose="02070309020205020404" pitchFamily="49" charset="0"/>
              </a:rPr>
              <a:t>, Priority p</a:t>
            </a:r>
            <a:r>
              <a:rPr lang="en-US" sz="1600" b="1" dirty="0" smtClean="0">
                <a:latin typeface="Courier New" panose="02070309020205020404" pitchFamily="49" charset="0"/>
                <a:cs typeface="Courier New" panose="02070309020205020404" pitchFamily="49" charset="0"/>
              </a:rPr>
              <a:t>);</a:t>
            </a:r>
          </a:p>
          <a:p>
            <a:pPr marL="914400" lvl="2" indent="0">
              <a:buNone/>
            </a:pPr>
            <a:r>
              <a:rPr lang="en-US" sz="1400" b="1" dirty="0">
                <a:latin typeface="Courier New" panose="02070309020205020404" pitchFamily="49" charset="0"/>
                <a:cs typeface="Courier New" panose="02070309020205020404" pitchFamily="49" charset="0"/>
              </a:rPr>
              <a:t>q	</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priority queue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pr1/tid1 | pr2/tid2 | </a:t>
            </a:r>
            <a:r>
              <a:rPr lang="en-US" sz="1400" b="1" dirty="0" smtClean="0">
                <a:latin typeface="Courier New" panose="02070309020205020404" pitchFamily="49" charset="0"/>
                <a:cs typeface="Courier New" panose="02070309020205020404" pitchFamily="49" charset="0"/>
              </a:rPr>
              <a:t>…)</a:t>
            </a:r>
          </a:p>
          <a:p>
            <a:pPr marL="914400" lvl="2" indent="0">
              <a:spcBef>
                <a:spcPts val="0"/>
              </a:spcBef>
              <a:buNone/>
            </a:pPr>
            <a:r>
              <a:rPr lang="en-US" sz="1400" b="1" dirty="0" err="1" smtClean="0">
                <a:latin typeface="Courier New" panose="02070309020205020404" pitchFamily="49" charset="0"/>
                <a:cs typeface="Courier New" panose="02070309020205020404" pitchFamily="49" charset="0"/>
              </a:rPr>
              <a:t>tid</a:t>
            </a:r>
            <a:r>
              <a:rPr lang="en-US" sz="1400" b="1" dirty="0" smtClean="0">
                <a:latin typeface="Courier New" panose="02070309020205020404" pitchFamily="49" charset="0"/>
                <a:cs typeface="Courier New" panose="02070309020205020404" pitchFamily="49" charset="0"/>
              </a:rPr>
              <a:t>	task id</a:t>
            </a:r>
          </a:p>
          <a:p>
            <a:pPr marL="914400" lvl="2" indent="0">
              <a:spcBef>
                <a:spcPts val="0"/>
              </a:spcBef>
              <a:buNone/>
            </a:pPr>
            <a:r>
              <a:rPr lang="en-US" sz="1400" b="1" dirty="0">
                <a:latin typeface="Courier New" panose="02070309020205020404" pitchFamily="49" charset="0"/>
                <a:cs typeface="Courier New" panose="02070309020205020404" pitchFamily="49" charset="0"/>
              </a:rPr>
              <a:t>p</a:t>
            </a:r>
            <a:r>
              <a:rPr lang="en-US" sz="1400" b="1" dirty="0" smtClean="0">
                <a:latin typeface="Courier New" panose="02070309020205020404" pitchFamily="49" charset="0"/>
                <a:cs typeface="Courier New" panose="02070309020205020404" pitchFamily="49" charset="0"/>
              </a:rPr>
              <a:t>	task priority</a:t>
            </a:r>
          </a:p>
          <a:p>
            <a:pPr marL="914400" lvl="2" indent="0">
              <a:spcBef>
                <a:spcPts val="0"/>
              </a:spcBef>
              <a:buNone/>
            </a:pPr>
            <a:r>
              <a:rPr lang="en-US" sz="1400" b="1" dirty="0">
                <a:latin typeface="Courier New" panose="02070309020205020404" pitchFamily="49" charset="0"/>
                <a:cs typeface="Courier New" panose="02070309020205020404" pitchFamily="49" charset="0"/>
              </a:rPr>
              <a:t>i</a:t>
            </a:r>
            <a:r>
              <a:rPr lang="en-US" sz="1400" b="1" dirty="0" smtClean="0">
                <a:latin typeface="Courier New" panose="02070309020205020404" pitchFamily="49" charset="0"/>
                <a:cs typeface="Courier New" panose="02070309020205020404" pitchFamily="49" charset="0"/>
              </a:rPr>
              <a:t>nt	returned </a:t>
            </a:r>
            <a:r>
              <a:rPr lang="en-US" sz="1400" b="1" dirty="0" err="1" smtClean="0">
                <a:latin typeface="Courier New" panose="02070309020205020404" pitchFamily="49" charset="0"/>
                <a:cs typeface="Courier New" panose="02070309020205020404" pitchFamily="49" charset="0"/>
              </a:rPr>
              <a:t>tid</a:t>
            </a:r>
            <a:endParaRPr lang="en-US" sz="1400" b="1" dirty="0" smtClean="0">
              <a:latin typeface="Courier New" panose="02070309020205020404" pitchFamily="49" charset="0"/>
              <a:cs typeface="Courier New" panose="02070309020205020404" pitchFamily="49" charset="0"/>
            </a:endParaRPr>
          </a:p>
          <a:p>
            <a:pPr lvl="1"/>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deQ</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PQueue</a:t>
            </a:r>
            <a:r>
              <a:rPr lang="en-US" sz="1600" b="1" dirty="0">
                <a:latin typeface="Courier New" panose="02070309020205020404" pitchFamily="49" charset="0"/>
                <a:cs typeface="Courier New" panose="02070309020205020404" pitchFamily="49" charset="0"/>
              </a:rPr>
              <a:t> q, </a:t>
            </a:r>
            <a:r>
              <a:rPr lang="en-US" sz="1600" b="1" dirty="0" smtClean="0">
                <a:latin typeface="Courier New" panose="02070309020205020404" pitchFamily="49" charset="0"/>
                <a:cs typeface="Courier New" panose="02070309020205020404" pitchFamily="49" charset="0"/>
              </a:rPr>
              <a:t>TID </a:t>
            </a:r>
            <a:r>
              <a:rPr lang="en-US" sz="1600" b="1" dirty="0" err="1" smtClean="0">
                <a:latin typeface="Courier New" panose="02070309020205020404" pitchFamily="49" charset="0"/>
                <a:cs typeface="Courier New" panose="02070309020205020404" pitchFamily="49" charset="0"/>
              </a:rPr>
              <a:t>tid</a:t>
            </a:r>
            <a:r>
              <a:rPr lang="en-US" sz="1600" b="1" dirty="0" smtClean="0">
                <a:latin typeface="Courier New" panose="02070309020205020404" pitchFamily="49" charset="0"/>
                <a:cs typeface="Courier New" panose="02070309020205020404" pitchFamily="49" charset="0"/>
              </a:rPr>
              <a:t>);</a:t>
            </a:r>
          </a:p>
          <a:p>
            <a:pPr marL="914400" lvl="2" indent="0">
              <a:buNone/>
            </a:pPr>
            <a:r>
              <a:rPr lang="en-US" sz="1400" b="1" dirty="0" smtClean="0">
                <a:latin typeface="Courier New" panose="02070309020205020404" pitchFamily="49" charset="0"/>
                <a:cs typeface="Courier New" panose="02070309020205020404" pitchFamily="49" charset="0"/>
              </a:rPr>
              <a:t>q	</a:t>
            </a:r>
            <a:r>
              <a:rPr lang="en-US" sz="1400" b="1" dirty="0" smtClean="0">
                <a:latin typeface="Courier New" panose="02070309020205020404" pitchFamily="49" charset="0"/>
                <a:cs typeface="Courier New" panose="02070309020205020404" pitchFamily="49" charset="0"/>
              </a:rPr>
              <a:t>priority queue</a:t>
            </a:r>
            <a:endParaRPr lang="en-US" sz="1400" b="1" dirty="0" smtClean="0">
              <a:latin typeface="Courier New" panose="02070309020205020404" pitchFamily="49" charset="0"/>
              <a:cs typeface="Courier New" panose="02070309020205020404" pitchFamily="49" charset="0"/>
            </a:endParaRPr>
          </a:p>
          <a:p>
            <a:pPr marL="914400" lvl="2" indent="0">
              <a:spcBef>
                <a:spcPts val="0"/>
              </a:spcBef>
              <a:buNone/>
            </a:pPr>
            <a:r>
              <a:rPr lang="en-US" sz="1400" b="1" dirty="0" err="1" smtClean="0">
                <a:latin typeface="Courier New" panose="02070309020205020404" pitchFamily="49" charset="0"/>
                <a:cs typeface="Courier New" panose="02070309020205020404" pitchFamily="49" charset="0"/>
              </a:rPr>
              <a:t>tid</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find </a:t>
            </a:r>
            <a:r>
              <a:rPr lang="en-US" sz="1400" b="1" dirty="0" smtClean="0">
                <a:latin typeface="Courier New" panose="02070309020205020404" pitchFamily="49" charset="0"/>
                <a:cs typeface="Courier New" panose="02070309020205020404" pitchFamily="49" charset="0"/>
              </a:rPr>
              <a:t>and delete </a:t>
            </a:r>
            <a:r>
              <a:rPr lang="en-US" sz="1400" b="1" dirty="0" err="1" smtClean="0">
                <a:latin typeface="Courier New" panose="02070309020205020404" pitchFamily="49" charset="0"/>
                <a:cs typeface="Courier New" panose="02070309020205020404" pitchFamily="49" charset="0"/>
              </a:rPr>
              <a:t>tid</a:t>
            </a:r>
            <a:r>
              <a:rPr lang="en-US" sz="1400" b="1" dirty="0" smtClean="0">
                <a:latin typeface="Courier New" panose="02070309020205020404" pitchFamily="49" charset="0"/>
                <a:cs typeface="Courier New" panose="02070309020205020404" pitchFamily="49" charset="0"/>
              </a:rPr>
              <a:t> from </a:t>
            </a:r>
            <a:r>
              <a:rPr lang="en-US" sz="1400" b="1" dirty="0" smtClean="0">
                <a:latin typeface="Courier New" panose="02070309020205020404" pitchFamily="49" charset="0"/>
                <a:cs typeface="Courier New" panose="02070309020205020404" pitchFamily="49" charset="0"/>
              </a:rPr>
              <a:t>q</a:t>
            </a:r>
            <a:endParaRPr lang="en-US" sz="1400" b="1" dirty="0">
              <a:latin typeface="Courier New" panose="02070309020205020404" pitchFamily="49" charset="0"/>
              <a:cs typeface="Courier New" panose="02070309020205020404" pitchFamily="49" charset="0"/>
            </a:endParaRPr>
          </a:p>
          <a:p>
            <a:pPr marL="914400" lvl="2" indent="0">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tid</a:t>
            </a:r>
            <a:r>
              <a:rPr lang="en-US" sz="1400" b="1" dirty="0" smtClean="0">
                <a:latin typeface="Courier New" panose="02070309020205020404" pitchFamily="49" charset="0"/>
                <a:cs typeface="Courier New" panose="02070309020205020404" pitchFamily="49" charset="0"/>
              </a:rPr>
              <a:t> == -1 </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a:t>
            </a:r>
            <a:r>
              <a:rPr lang="en-US" sz="1400" b="1" dirty="0" smtClean="0">
                <a:latin typeface="Courier New" panose="02070309020205020404" pitchFamily="49" charset="0"/>
                <a:cs typeface="Courier New" panose="02070309020205020404" pitchFamily="49" charset="0"/>
              </a:rPr>
              <a:t> find/delete </a:t>
            </a:r>
            <a:r>
              <a:rPr lang="en-US" sz="1400" b="1" dirty="0">
                <a:latin typeface="Courier New" panose="02070309020205020404" pitchFamily="49" charset="0"/>
                <a:cs typeface="Courier New" panose="02070309020205020404" pitchFamily="49" charset="0"/>
              </a:rPr>
              <a:t>highest </a:t>
            </a:r>
            <a:r>
              <a:rPr lang="en-US" sz="1400" b="1" dirty="0" smtClean="0">
                <a:latin typeface="Courier New" panose="02070309020205020404" pitchFamily="49" charset="0"/>
                <a:cs typeface="Courier New" panose="02070309020205020404" pitchFamily="49" charset="0"/>
              </a:rPr>
              <a:t>priority)</a:t>
            </a:r>
            <a:endParaRPr lang="en-US" sz="1400" b="1" dirty="0">
              <a:latin typeface="Courier New" panose="02070309020205020404" pitchFamily="49" charset="0"/>
              <a:cs typeface="Courier New" panose="02070309020205020404" pitchFamily="49" charset="0"/>
            </a:endParaRPr>
          </a:p>
          <a:p>
            <a:pPr marL="914400" lvl="2" indent="0">
              <a:spcBef>
                <a:spcPts val="0"/>
              </a:spcBef>
              <a:buNone/>
            </a:pPr>
            <a:r>
              <a:rPr lang="en-US" sz="1400" b="1" dirty="0" smtClean="0">
                <a:latin typeface="Courier New" panose="02070309020205020404" pitchFamily="49" charset="0"/>
                <a:cs typeface="Courier New" panose="02070309020205020404" pitchFamily="49" charset="0"/>
              </a:rPr>
              <a:t>int	</a:t>
            </a:r>
            <a:r>
              <a:rPr lang="en-US" sz="1400" b="1" dirty="0" smtClean="0">
                <a:latin typeface="Courier New" panose="02070309020205020404" pitchFamily="49" charset="0"/>
                <a:cs typeface="Courier New" panose="02070309020205020404" pitchFamily="49" charset="0"/>
              </a:rPr>
              <a:t>deleted </a:t>
            </a:r>
            <a:r>
              <a:rPr lang="en-US" sz="1400" b="1" dirty="0" err="1" smtClean="0">
                <a:latin typeface="Courier New" panose="02070309020205020404" pitchFamily="49" charset="0"/>
                <a:cs typeface="Courier New" panose="02070309020205020404" pitchFamily="49" charset="0"/>
              </a:rPr>
              <a:t>tid</a:t>
            </a:r>
            <a:endParaRPr lang="en-US" sz="1400" b="1" dirty="0" smtClean="0">
              <a:latin typeface="Courier New" panose="02070309020205020404" pitchFamily="49" charset="0"/>
              <a:cs typeface="Courier New" panose="02070309020205020404" pitchFamily="49" charset="0"/>
            </a:endParaRPr>
          </a:p>
          <a:p>
            <a:pPr marL="914400" lvl="2" indent="0">
              <a:spcBef>
                <a:spcPts val="0"/>
              </a:spcBef>
              <a:buNone/>
            </a:pPr>
            <a:r>
              <a:rPr lang="en-US" sz="1400" b="1"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tid</a:t>
            </a:r>
            <a:r>
              <a:rPr lang="en-US" sz="1400" b="1" dirty="0" smtClean="0">
                <a:latin typeface="Courier New" panose="02070309020205020404" pitchFamily="49" charset="0"/>
                <a:cs typeface="Courier New" panose="02070309020205020404" pitchFamily="49" charset="0"/>
              </a:rPr>
              <a:t> == -1 </a:t>
            </a:r>
            <a:r>
              <a:rPr lang="en-US" sz="1400" b="1" dirty="0" smtClean="0">
                <a:latin typeface="Courier New" panose="02070309020205020404" pitchFamily="49" charset="0"/>
                <a:cs typeface="Courier New" panose="02070309020205020404" pitchFamily="49" charset="0"/>
                <a:sym typeface="Wingdings" panose="05000000000000000000" pitchFamily="2" charset="2"/>
              </a:rPr>
              <a:t> </a:t>
            </a:r>
            <a:r>
              <a:rPr lang="en-US" sz="1400" b="1" dirty="0" smtClean="0">
                <a:latin typeface="Courier New" panose="02070309020205020404" pitchFamily="49" charset="0"/>
                <a:cs typeface="Courier New" panose="02070309020205020404" pitchFamily="49" charset="0"/>
              </a:rPr>
              <a:t>q task </a:t>
            </a:r>
            <a:r>
              <a:rPr lang="en-US" sz="1400" b="1" dirty="0" smtClean="0">
                <a:latin typeface="Courier New" panose="02070309020205020404" pitchFamily="49" charset="0"/>
                <a:cs typeface="Courier New" panose="02070309020205020404" pitchFamily="49" charset="0"/>
              </a:rPr>
              <a:t>not found)</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53562796"/>
              </p:ext>
            </p:extLst>
          </p:nvPr>
        </p:nvGraphicFramePr>
        <p:xfrm>
          <a:off x="7347284" y="1300747"/>
          <a:ext cx="1339516" cy="2225040"/>
        </p:xfrm>
        <a:graphic>
          <a:graphicData uri="http://schemas.openxmlformats.org/drawingml/2006/table">
            <a:tbl>
              <a:tblPr firstRow="1" bandRow="1">
                <a:tableStyleId>{5C22544A-7EE6-4342-B048-85BDC9FD1C3A}</a:tableStyleId>
              </a:tblPr>
              <a:tblGrid>
                <a:gridCol w="1339516"/>
              </a:tblGrid>
              <a:tr h="370840">
                <a:tc>
                  <a:txBody>
                    <a:bodyPr/>
                    <a:lstStyle/>
                    <a:p>
                      <a:pPr algn="ctr"/>
                      <a:r>
                        <a:rPr lang="en-US" dirty="0" smtClean="0">
                          <a:solidFill>
                            <a:schemeClr val="tx1"/>
                          </a:solidFill>
                          <a:sym typeface="Symbol"/>
                        </a:rPr>
                        <a: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Priority/TID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 of entries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66162554"/>
              </p:ext>
            </p:extLst>
          </p:nvPr>
        </p:nvGraphicFramePr>
        <p:xfrm>
          <a:off x="7042484" y="3895638"/>
          <a:ext cx="1764632" cy="2225040"/>
        </p:xfrm>
        <a:graphic>
          <a:graphicData uri="http://schemas.openxmlformats.org/drawingml/2006/table">
            <a:tbl>
              <a:tblPr firstRow="1" bandRow="1">
                <a:tableStyleId>{5C22544A-7EE6-4342-B048-85BDC9FD1C3A}</a:tableStyleId>
              </a:tblPr>
              <a:tblGrid>
                <a:gridCol w="753979"/>
                <a:gridCol w="1010653"/>
              </a:tblGrid>
              <a:tr h="370840">
                <a:tc>
                  <a:txBody>
                    <a:bodyPr/>
                    <a:lstStyle/>
                    <a:p>
                      <a:pPr algn="ctr"/>
                      <a:r>
                        <a:rPr lang="en-US" b="0" dirty="0" err="1" smtClean="0">
                          <a:solidFill>
                            <a:schemeClr val="tx1"/>
                          </a:solidFill>
                        </a:rPr>
                        <a:t>rq</a:t>
                      </a:r>
                      <a:r>
                        <a:rPr lang="en-US" b="0" dirty="0" smtClean="0">
                          <a:solidFill>
                            <a:schemeClr val="tx1"/>
                          </a:solidFill>
                        </a:rPr>
                        <a:t>[5]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err="1" smtClean="0"/>
                        <a:t>rq</a:t>
                      </a:r>
                      <a:r>
                        <a:rPr lang="en-US" dirty="0" smtClean="0"/>
                        <a:t>[1]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 / 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err="1" smtClean="0"/>
                        <a:t>rq</a:t>
                      </a:r>
                      <a:r>
                        <a:rPr lang="en-US" dirty="0" smtClean="0"/>
                        <a:t>[0]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1801675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Schedule w/Ready Queue</a:t>
            </a:r>
            <a:endParaRPr lang="en-US" dirty="0"/>
          </a:p>
        </p:txBody>
      </p:sp>
      <p:sp>
        <p:nvSpPr>
          <p:cNvPr id="3" name="Content Placeholder 2"/>
          <p:cNvSpPr>
            <a:spLocks noGrp="1"/>
          </p:cNvSpPr>
          <p:nvPr>
            <p:ph idx="1"/>
          </p:nvPr>
        </p:nvSpPr>
        <p:spPr>
          <a:xfrm>
            <a:off x="474161" y="1479882"/>
            <a:ext cx="7099456" cy="4820653"/>
          </a:xfrm>
        </p:spPr>
        <p:txBody>
          <a:bodyPr/>
          <a:lstStyle/>
          <a:p>
            <a:r>
              <a:rPr lang="en-US" sz="2400" dirty="0"/>
              <a:t>Create a </a:t>
            </a:r>
            <a:r>
              <a:rPr lang="en-US" sz="2400" dirty="0" smtClean="0"/>
              <a:t>ready priority </a:t>
            </a:r>
            <a:r>
              <a:rPr lang="en-US" sz="2400" dirty="0"/>
              <a:t>queue</a:t>
            </a:r>
          </a:p>
          <a:p>
            <a:pPr lvl="1"/>
            <a:r>
              <a:rPr lang="en-US" sz="1800" b="1" dirty="0" err="1" smtClean="0">
                <a:latin typeface="Courier New" panose="02070309020205020404" pitchFamily="49" charset="0"/>
                <a:cs typeface="Courier New" panose="02070309020205020404" pitchFamily="49" charset="0"/>
              </a:rPr>
              <a:t>PQueue</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rq</a:t>
            </a:r>
            <a:r>
              <a:rPr lang="en-US" sz="1800" b="1" dirty="0">
                <a:latin typeface="Courier New" panose="02070309020205020404" pitchFamily="49" charset="0"/>
                <a:cs typeface="Courier New" panose="02070309020205020404" pitchFamily="49" charset="0"/>
              </a:rPr>
              <a:t>;		// ready queue</a:t>
            </a:r>
          </a:p>
          <a:p>
            <a:pPr marL="746125" lvl="1" indent="-288925">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rq</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*)malloc(MAX_TASKS * </a:t>
            </a:r>
            <a:r>
              <a:rPr lang="en-US" sz="1800" b="1" dirty="0" err="1">
                <a:latin typeface="Courier New" panose="02070309020205020404" pitchFamily="49" charset="0"/>
                <a:cs typeface="Courier New" panose="02070309020205020404" pitchFamily="49" charset="0"/>
              </a:rPr>
              <a:t>sizeof</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a:t>
            </a:r>
          </a:p>
          <a:p>
            <a:pPr marL="746125" lvl="1" indent="-288925">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rq</a:t>
            </a:r>
            <a:r>
              <a:rPr lang="en-US" sz="1800" b="1" dirty="0">
                <a:latin typeface="Courier New" panose="02070309020205020404" pitchFamily="49" charset="0"/>
                <a:cs typeface="Courier New" panose="02070309020205020404" pitchFamily="49" charset="0"/>
              </a:rPr>
              <a:t>[0] = 0;		</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init</a:t>
            </a:r>
            <a:r>
              <a:rPr lang="en-US" sz="1800" b="1" dirty="0">
                <a:latin typeface="Courier New" panose="02070309020205020404" pitchFamily="49" charset="0"/>
                <a:cs typeface="Courier New" panose="02070309020205020404" pitchFamily="49" charset="0"/>
              </a:rPr>
              <a:t> ready </a:t>
            </a:r>
            <a:r>
              <a:rPr lang="en-US" sz="1800" b="1" dirty="0" smtClean="0">
                <a:latin typeface="Courier New" panose="02070309020205020404" pitchFamily="49" charset="0"/>
                <a:cs typeface="Courier New" panose="02070309020205020404" pitchFamily="49" charset="0"/>
              </a:rPr>
              <a:t>queue</a:t>
            </a:r>
            <a:endParaRPr lang="en-US" sz="1800" b="1" dirty="0">
              <a:latin typeface="Courier New" panose="02070309020205020404" pitchFamily="49" charset="0"/>
              <a:cs typeface="Courier New" panose="02070309020205020404" pitchFamily="49" charset="0"/>
            </a:endParaRPr>
          </a:p>
          <a:p>
            <a:r>
              <a:rPr lang="en-US" sz="2400" dirty="0" smtClean="0"/>
              <a:t>Add new task to ready queue in </a:t>
            </a:r>
            <a:r>
              <a:rPr lang="en-US" sz="2400" dirty="0" err="1" smtClean="0"/>
              <a:t>createTask</a:t>
            </a:r>
            <a:endParaRPr lang="en-US" sz="2400" dirty="0" smtClean="0"/>
          </a:p>
          <a:p>
            <a:pPr lvl="1"/>
            <a:r>
              <a:rPr lang="en-US" sz="1800" b="1" dirty="0" err="1">
                <a:latin typeface="Courier New" panose="02070309020205020404" pitchFamily="49" charset="0"/>
                <a:cs typeface="Courier New" panose="02070309020205020404" pitchFamily="49" charset="0"/>
              </a:rPr>
              <a:t>enQ</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rq</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tid</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tcb</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tid</a:t>
            </a:r>
            <a:r>
              <a:rPr lang="en-US" sz="1800" b="1" dirty="0" smtClean="0">
                <a:latin typeface="Courier New" panose="02070309020205020404" pitchFamily="49" charset="0"/>
                <a:cs typeface="Courier New" panose="02070309020205020404" pitchFamily="49" charset="0"/>
              </a:rPr>
              <a:t>].priority);</a:t>
            </a:r>
          </a:p>
          <a:p>
            <a:r>
              <a:rPr lang="en-US" sz="2400" dirty="0" smtClean="0"/>
              <a:t>Change scheduler() to </a:t>
            </a:r>
            <a:r>
              <a:rPr lang="en-US" sz="2400" dirty="0" err="1" smtClean="0"/>
              <a:t>deQueue</a:t>
            </a:r>
            <a:r>
              <a:rPr lang="en-US" sz="2400" dirty="0" smtClean="0"/>
              <a:t> and then </a:t>
            </a:r>
            <a:r>
              <a:rPr lang="en-US" sz="2400" dirty="0" err="1" smtClean="0"/>
              <a:t>enQueue</a:t>
            </a:r>
            <a:r>
              <a:rPr lang="en-US" sz="2400" dirty="0" smtClean="0"/>
              <a:t> next </a:t>
            </a:r>
            <a:r>
              <a:rPr lang="en-US" sz="2400" dirty="0" smtClean="0"/>
              <a:t>task</a:t>
            </a:r>
          </a:p>
          <a:p>
            <a:pPr marL="0" indent="0">
              <a:buNone/>
            </a:pPr>
            <a:endParaRPr lang="en-US" sz="1000" dirty="0" smtClean="0"/>
          </a:p>
          <a:p>
            <a:pPr marL="746125" lvl="1" indent="-288925">
              <a:buNone/>
            </a:pPr>
            <a:r>
              <a:rPr lang="en-US" sz="1600" b="1" dirty="0" smtClean="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nextTask</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deQ</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rq</a:t>
            </a:r>
            <a:r>
              <a:rPr lang="en-US" sz="1600" b="1" dirty="0">
                <a:latin typeface="Courier New" panose="02070309020205020404" pitchFamily="49" charset="0"/>
                <a:cs typeface="Courier New" panose="02070309020205020404" pitchFamily="49" charset="0"/>
              </a:rPr>
              <a:t>, -1)) &gt;= 0</a:t>
            </a:r>
            <a:r>
              <a:rPr lang="en-US" sz="1600" b="1" dirty="0" smtClean="0">
                <a:latin typeface="Courier New" panose="02070309020205020404" pitchFamily="49" charset="0"/>
                <a:cs typeface="Courier New" panose="02070309020205020404" pitchFamily="49" charset="0"/>
              </a:rPr>
              <a:t>)</a:t>
            </a:r>
          </a:p>
          <a:p>
            <a:pPr marL="746125" lvl="1" indent="-288925">
              <a:spcBef>
                <a:spcPts val="0"/>
              </a:spcBef>
              <a:buNone/>
              <a:tabLst>
                <a:tab pos="1143000" algn="l"/>
              </a:tabLst>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pPr marL="746125" lvl="1" indent="-288925">
              <a:spcBef>
                <a:spcPts val="0"/>
              </a:spcBef>
              <a:buNone/>
              <a:tabLst>
                <a:tab pos="1143000" algn="l"/>
              </a:tabLst>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enQ</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rq</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nextTask</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tcb</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nextTask</a:t>
            </a:r>
            <a:r>
              <a:rPr lang="en-US" sz="1600" b="1" dirty="0" smtClean="0">
                <a:latin typeface="Courier New" panose="02070309020205020404" pitchFamily="49" charset="0"/>
                <a:cs typeface="Courier New" panose="02070309020205020404" pitchFamily="49" charset="0"/>
              </a:rPr>
              <a:t>].priority);</a:t>
            </a:r>
            <a:endParaRPr lang="en-US" sz="1600" b="1" dirty="0" smtClean="0">
              <a:latin typeface="Courier New" panose="02070309020205020404" pitchFamily="49" charset="0"/>
              <a:cs typeface="Courier New" panose="02070309020205020404" pitchFamily="49" charset="0"/>
            </a:endParaRPr>
          </a:p>
          <a:p>
            <a:pPr marL="746125" lvl="1" indent="-288925">
              <a:spcBef>
                <a:spcPts val="0"/>
              </a:spcBef>
              <a:buNone/>
              <a:tabLst>
                <a:tab pos="1143000" algn="l"/>
              </a:tabLst>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0"/>
          </p:nvPr>
        </p:nvSpPr>
        <p:spPr/>
        <p:txBody>
          <a:bodyPr/>
          <a:lstStyle/>
          <a:p>
            <a:r>
              <a:rPr lang="en-US" smtClean="0"/>
              <a:t>BYU CS 345</a:t>
            </a:r>
            <a:endParaRPr lang="en-US"/>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39245793"/>
              </p:ext>
            </p:extLst>
          </p:nvPr>
        </p:nvGraphicFramePr>
        <p:xfrm>
          <a:off x="7347284" y="1300747"/>
          <a:ext cx="1339516" cy="2225040"/>
        </p:xfrm>
        <a:graphic>
          <a:graphicData uri="http://schemas.openxmlformats.org/drawingml/2006/table">
            <a:tbl>
              <a:tblPr firstRow="1" bandRow="1">
                <a:tableStyleId>{5C22544A-7EE6-4342-B048-85BDC9FD1C3A}</a:tableStyleId>
              </a:tblPr>
              <a:tblGrid>
                <a:gridCol w="1339516"/>
              </a:tblGrid>
              <a:tr h="370840">
                <a:tc>
                  <a:txBody>
                    <a:bodyPr/>
                    <a:lstStyle/>
                    <a:p>
                      <a:pPr algn="ctr"/>
                      <a:r>
                        <a:rPr lang="en-US" dirty="0" smtClean="0">
                          <a:solidFill>
                            <a:schemeClr val="tx1"/>
                          </a:solidFill>
                          <a:sym typeface="Symbol"/>
                        </a:rPr>
                        <a: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Priority/TID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Priority/TID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 of entries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09884337"/>
              </p:ext>
            </p:extLst>
          </p:nvPr>
        </p:nvGraphicFramePr>
        <p:xfrm>
          <a:off x="7042484" y="3895638"/>
          <a:ext cx="1764632" cy="2225040"/>
        </p:xfrm>
        <a:graphic>
          <a:graphicData uri="http://schemas.openxmlformats.org/drawingml/2006/table">
            <a:tbl>
              <a:tblPr firstRow="1" bandRow="1">
                <a:tableStyleId>{5C22544A-7EE6-4342-B048-85BDC9FD1C3A}</a:tableStyleId>
              </a:tblPr>
              <a:tblGrid>
                <a:gridCol w="753979"/>
                <a:gridCol w="1010653"/>
              </a:tblGrid>
              <a:tr h="370840">
                <a:tc>
                  <a:txBody>
                    <a:bodyPr/>
                    <a:lstStyle/>
                    <a:p>
                      <a:pPr algn="ctr"/>
                      <a:r>
                        <a:rPr lang="en-US" b="0" dirty="0" err="1" smtClean="0">
                          <a:solidFill>
                            <a:schemeClr val="tx1"/>
                          </a:solidFill>
                        </a:rPr>
                        <a:t>rq</a:t>
                      </a:r>
                      <a:r>
                        <a:rPr lang="en-US" b="0" dirty="0" smtClean="0">
                          <a:solidFill>
                            <a:schemeClr val="tx1"/>
                          </a:solidFill>
                        </a:rPr>
                        <a:t>[5]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rq</a:t>
                      </a:r>
                      <a:r>
                        <a:rPr lang="en-US" dirty="0" smtClean="0"/>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err="1" smtClean="0"/>
                        <a:t>rq</a:t>
                      </a:r>
                      <a:r>
                        <a:rPr lang="en-US" dirty="0" smtClean="0"/>
                        <a:t>[1]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 / 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err="1" smtClean="0"/>
                        <a:t>rq</a:t>
                      </a:r>
                      <a:r>
                        <a:rPr lang="en-US" dirty="0" smtClean="0"/>
                        <a:t>[0]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2227238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1484580" y="2466975"/>
            <a:ext cx="6211620" cy="1847850"/>
          </a:xfrm>
          <a:prstGeom prst="ellipse">
            <a:avLst/>
          </a:prstGeom>
          <a:solidFill>
            <a:srgbClr val="FFFF00">
              <a:alpha val="81000"/>
            </a:srgbClr>
          </a:solidFill>
          <a:ln w="508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 name="Title 1"/>
          <p:cNvSpPr>
            <a:spLocks noGrp="1"/>
          </p:cNvSpPr>
          <p:nvPr>
            <p:ph type="title"/>
          </p:nvPr>
        </p:nvSpPr>
        <p:spPr/>
        <p:txBody>
          <a:bodyPr/>
          <a:lstStyle/>
          <a:p>
            <a:r>
              <a:rPr lang="en-US" dirty="0" smtClean="0"/>
              <a:t>2-State Scheduler</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Project 2 - Tasking</a:t>
            </a:r>
            <a:endParaRPr lang="en-US"/>
          </a:p>
        </p:txBody>
      </p:sp>
      <p:sp>
        <p:nvSpPr>
          <p:cNvPr id="5" name="Slide Number Placeholder 4"/>
          <p:cNvSpPr>
            <a:spLocks noGrp="1"/>
          </p:cNvSpPr>
          <p:nvPr>
            <p:ph type="sldNum" sz="quarter" idx="12"/>
          </p:nvPr>
        </p:nvSpPr>
        <p:spPr/>
        <p:txBody>
          <a:bodyPr/>
          <a:lstStyle/>
          <a:p>
            <a:fld id="{D1BF5D35-EB8B-43E5-BF36-CDBB75D609C7}" type="slidenum">
              <a:rPr lang="en-US" smtClean="0"/>
              <a:pPr/>
              <a:t>6</a:t>
            </a:fld>
            <a:endParaRPr lang="en-US"/>
          </a:p>
        </p:txBody>
      </p:sp>
      <p:cxnSp>
        <p:nvCxnSpPr>
          <p:cNvPr id="6" name="Straight Arrow Connector 5"/>
          <p:cNvCxnSpPr>
            <a:endCxn id="18" idx="2"/>
          </p:cNvCxnSpPr>
          <p:nvPr/>
        </p:nvCxnSpPr>
        <p:spPr bwMode="auto">
          <a:xfrm flipV="1">
            <a:off x="1484580" y="3469663"/>
            <a:ext cx="1277670" cy="7789"/>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22" idx="3"/>
          </p:cNvCxnSpPr>
          <p:nvPr/>
        </p:nvCxnSpPr>
        <p:spPr bwMode="auto">
          <a:xfrm>
            <a:off x="6603184" y="3477452"/>
            <a:ext cx="984692"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4173566" y="3344485"/>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4173566" y="3631355"/>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484580" y="3060276"/>
            <a:ext cx="1470742" cy="307777"/>
          </a:xfrm>
          <a:prstGeom prst="rect">
            <a:avLst/>
          </a:prstGeom>
          <a:noFill/>
        </p:spPr>
        <p:txBody>
          <a:bodyPr wrap="square" rtlCol="0">
            <a:spAutoFit/>
          </a:bodyPr>
          <a:lstStyle/>
          <a:p>
            <a:pPr algn="ctr"/>
            <a:r>
              <a:rPr lang="en-US" sz="1400" b="1" dirty="0" smtClean="0"/>
              <a:t>createTask()</a:t>
            </a:r>
            <a:endParaRPr lang="en-US" sz="1400" b="1" dirty="0"/>
          </a:p>
        </p:txBody>
      </p:sp>
      <p:sp>
        <p:nvSpPr>
          <p:cNvPr id="11" name="TextBox 10"/>
          <p:cNvSpPr txBox="1"/>
          <p:nvPr/>
        </p:nvSpPr>
        <p:spPr>
          <a:xfrm>
            <a:off x="4025180" y="2944787"/>
            <a:ext cx="1470742" cy="307777"/>
          </a:xfrm>
          <a:prstGeom prst="rect">
            <a:avLst/>
          </a:prstGeom>
          <a:noFill/>
        </p:spPr>
        <p:txBody>
          <a:bodyPr wrap="square" rtlCol="0">
            <a:spAutoFit/>
          </a:bodyPr>
          <a:lstStyle/>
          <a:p>
            <a:pPr algn="ctr"/>
            <a:r>
              <a:rPr lang="en-US" sz="1400" b="1" dirty="0"/>
              <a:t>d</a:t>
            </a:r>
            <a:r>
              <a:rPr lang="en-US" sz="1400" b="1" dirty="0" smtClean="0"/>
              <a:t>ispatch()</a:t>
            </a:r>
            <a:endParaRPr lang="en-US" sz="1400" b="1" dirty="0"/>
          </a:p>
        </p:txBody>
      </p:sp>
      <p:sp>
        <p:nvSpPr>
          <p:cNvPr id="12" name="TextBox 11"/>
          <p:cNvSpPr txBox="1"/>
          <p:nvPr/>
        </p:nvSpPr>
        <p:spPr>
          <a:xfrm>
            <a:off x="4105863" y="3675408"/>
            <a:ext cx="1470742" cy="307777"/>
          </a:xfrm>
          <a:prstGeom prst="rect">
            <a:avLst/>
          </a:prstGeom>
          <a:noFill/>
        </p:spPr>
        <p:txBody>
          <a:bodyPr wrap="square" rtlCol="0">
            <a:spAutoFit/>
          </a:bodyPr>
          <a:lstStyle/>
          <a:p>
            <a:pPr algn="ctr"/>
            <a:r>
              <a:rPr lang="en-US" sz="1400" b="1" dirty="0" smtClean="0"/>
              <a:t>swapTask()</a:t>
            </a:r>
            <a:endParaRPr lang="en-US" sz="1400" b="1" dirty="0"/>
          </a:p>
        </p:txBody>
      </p:sp>
      <p:sp>
        <p:nvSpPr>
          <p:cNvPr id="13" name="TextBox 12"/>
          <p:cNvSpPr txBox="1"/>
          <p:nvPr/>
        </p:nvSpPr>
        <p:spPr>
          <a:xfrm>
            <a:off x="6337696" y="3060276"/>
            <a:ext cx="1470742" cy="307777"/>
          </a:xfrm>
          <a:prstGeom prst="rect">
            <a:avLst/>
          </a:prstGeom>
          <a:noFill/>
        </p:spPr>
        <p:txBody>
          <a:bodyPr wrap="square" rtlCol="0">
            <a:spAutoFit/>
          </a:bodyPr>
          <a:lstStyle/>
          <a:p>
            <a:pPr algn="ctr"/>
            <a:r>
              <a:rPr lang="en-US" sz="1400" b="1" dirty="0" smtClean="0"/>
              <a:t>killTask()</a:t>
            </a:r>
            <a:endParaRPr lang="en-US" sz="1400" b="1" dirty="0"/>
          </a:p>
        </p:txBody>
      </p:sp>
      <p:grpSp>
        <p:nvGrpSpPr>
          <p:cNvPr id="14" name="Group 13"/>
          <p:cNvGrpSpPr/>
          <p:nvPr/>
        </p:nvGrpSpPr>
        <p:grpSpPr>
          <a:xfrm>
            <a:off x="668154" y="3155582"/>
            <a:ext cx="985558" cy="643741"/>
            <a:chOff x="466725" y="3968600"/>
            <a:chExt cx="985558" cy="643741"/>
          </a:xfrm>
        </p:grpSpPr>
        <p:sp>
          <p:nvSpPr>
            <p:cNvPr id="15" name="Oval 14"/>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TextBox 15"/>
            <p:cNvSpPr txBox="1"/>
            <p:nvPr/>
          </p:nvSpPr>
          <p:spPr>
            <a:xfrm>
              <a:off x="473449" y="4090415"/>
              <a:ext cx="978834" cy="400110"/>
            </a:xfrm>
            <a:prstGeom prst="rect">
              <a:avLst/>
            </a:prstGeom>
            <a:noFill/>
          </p:spPr>
          <p:txBody>
            <a:bodyPr wrap="square" rtlCol="0">
              <a:spAutoFit/>
            </a:bodyPr>
            <a:lstStyle/>
            <a:p>
              <a:pPr algn="ctr"/>
              <a:r>
                <a:rPr lang="en-US" sz="2000" b="1" dirty="0" smtClean="0"/>
                <a:t>New</a:t>
              </a:r>
              <a:endParaRPr lang="en-US" sz="2000" b="1" dirty="0"/>
            </a:p>
          </p:txBody>
        </p:sp>
      </p:grpSp>
      <p:grpSp>
        <p:nvGrpSpPr>
          <p:cNvPr id="17" name="Group 16"/>
          <p:cNvGrpSpPr/>
          <p:nvPr/>
        </p:nvGrpSpPr>
        <p:grpSpPr>
          <a:xfrm>
            <a:off x="2752858" y="3088901"/>
            <a:ext cx="1526619" cy="761523"/>
            <a:chOff x="460703" y="3968600"/>
            <a:chExt cx="978834" cy="545743"/>
          </a:xfrm>
        </p:grpSpPr>
        <p:sp>
          <p:nvSpPr>
            <p:cNvPr id="18" name="Oval 17"/>
            <p:cNvSpPr/>
            <p:nvPr/>
          </p:nvSpPr>
          <p:spPr bwMode="auto">
            <a:xfrm>
              <a:off x="466725" y="3968600"/>
              <a:ext cx="931769" cy="545743"/>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60703" y="3995742"/>
              <a:ext cx="978834" cy="507304"/>
            </a:xfrm>
            <a:prstGeom prst="rect">
              <a:avLst/>
            </a:prstGeom>
            <a:noFill/>
          </p:spPr>
          <p:txBody>
            <a:bodyPr wrap="square" rtlCol="0">
              <a:spAutoFit/>
            </a:bodyPr>
            <a:lstStyle/>
            <a:p>
              <a:pPr algn="ctr"/>
              <a:r>
                <a:rPr lang="en-US" sz="2000" b="1" dirty="0" smtClean="0"/>
                <a:t>Ready</a:t>
              </a:r>
            </a:p>
            <a:p>
              <a:pPr algn="ctr"/>
              <a:r>
                <a:rPr lang="en-US" sz="2000" b="1" dirty="0" smtClean="0"/>
                <a:t>Queue</a:t>
              </a:r>
              <a:endParaRPr lang="en-US" sz="2000" b="1" dirty="0"/>
            </a:p>
          </p:txBody>
        </p:sp>
      </p:grpSp>
      <p:grpSp>
        <p:nvGrpSpPr>
          <p:cNvPr id="20" name="Group 19"/>
          <p:cNvGrpSpPr/>
          <p:nvPr/>
        </p:nvGrpSpPr>
        <p:grpSpPr>
          <a:xfrm>
            <a:off x="5269722" y="3155582"/>
            <a:ext cx="1367958" cy="643741"/>
            <a:chOff x="466725" y="3968600"/>
            <a:chExt cx="1367958" cy="643741"/>
          </a:xfrm>
        </p:grpSpPr>
        <p:sp>
          <p:nvSpPr>
            <p:cNvPr id="21" name="Oval 20"/>
            <p:cNvSpPr/>
            <p:nvPr/>
          </p:nvSpPr>
          <p:spPr bwMode="auto">
            <a:xfrm>
              <a:off x="466725" y="3968600"/>
              <a:ext cx="1367958"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2" name="TextBox 21"/>
            <p:cNvSpPr txBox="1"/>
            <p:nvPr/>
          </p:nvSpPr>
          <p:spPr>
            <a:xfrm>
              <a:off x="533083" y="4090415"/>
              <a:ext cx="1267104" cy="400110"/>
            </a:xfrm>
            <a:prstGeom prst="rect">
              <a:avLst/>
            </a:prstGeom>
            <a:noFill/>
          </p:spPr>
          <p:txBody>
            <a:bodyPr wrap="square" rtlCol="0">
              <a:spAutoFit/>
            </a:bodyPr>
            <a:lstStyle/>
            <a:p>
              <a:pPr algn="ctr"/>
              <a:r>
                <a:rPr lang="en-US" sz="2000" b="1" dirty="0" smtClean="0"/>
                <a:t>Running</a:t>
              </a:r>
              <a:endParaRPr lang="en-US" sz="2000" b="1" dirty="0"/>
            </a:p>
          </p:txBody>
        </p:sp>
      </p:grpSp>
      <p:grpSp>
        <p:nvGrpSpPr>
          <p:cNvPr id="23" name="Group 22"/>
          <p:cNvGrpSpPr/>
          <p:nvPr/>
        </p:nvGrpSpPr>
        <p:grpSpPr>
          <a:xfrm>
            <a:off x="7554258" y="3155582"/>
            <a:ext cx="985558" cy="643741"/>
            <a:chOff x="466725" y="3968600"/>
            <a:chExt cx="985558" cy="643741"/>
          </a:xfrm>
        </p:grpSpPr>
        <p:sp>
          <p:nvSpPr>
            <p:cNvPr id="24" name="Oval 23"/>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5" name="TextBox 24"/>
            <p:cNvSpPr txBox="1"/>
            <p:nvPr/>
          </p:nvSpPr>
          <p:spPr>
            <a:xfrm>
              <a:off x="473449" y="4090415"/>
              <a:ext cx="978834" cy="400110"/>
            </a:xfrm>
            <a:prstGeom prst="rect">
              <a:avLst/>
            </a:prstGeom>
            <a:noFill/>
          </p:spPr>
          <p:txBody>
            <a:bodyPr wrap="square" rtlCol="0">
              <a:spAutoFit/>
            </a:bodyPr>
            <a:lstStyle/>
            <a:p>
              <a:pPr algn="ctr"/>
              <a:r>
                <a:rPr lang="en-US" sz="2000" b="1" dirty="0" smtClean="0"/>
                <a:t>Exit</a:t>
              </a:r>
              <a:endParaRPr lang="en-US" sz="2000" b="1" dirty="0"/>
            </a:p>
          </p:txBody>
        </p:sp>
      </p:grpSp>
      <p:sp>
        <p:nvSpPr>
          <p:cNvPr id="34"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
        <p:nvSpPr>
          <p:cNvPr id="38" name="Rounded Rectangular Callout 37"/>
          <p:cNvSpPr/>
          <p:nvPr/>
        </p:nvSpPr>
        <p:spPr>
          <a:xfrm>
            <a:off x="3033994" y="4972050"/>
            <a:ext cx="5839413" cy="781050"/>
          </a:xfrm>
          <a:prstGeom prst="wedgeRoundRectCallout">
            <a:avLst>
              <a:gd name="adj1" fmla="val -40145"/>
              <a:gd name="adj2" fmla="val -203465"/>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err="1">
                <a:solidFill>
                  <a:srgbClr val="000000"/>
                </a:solidFill>
                <a:latin typeface="Comic Sans MS" pitchFamily="66" charset="0"/>
              </a:rPr>
              <a:t>nextTask</a:t>
            </a:r>
            <a:r>
              <a:rPr lang="en-US" sz="2000" b="1" dirty="0">
                <a:solidFill>
                  <a:srgbClr val="000000"/>
                </a:solidFill>
                <a:latin typeface="Comic Sans MS" pitchFamily="66" charset="0"/>
              </a:rPr>
              <a:t> = </a:t>
            </a:r>
            <a:r>
              <a:rPr lang="en-US" sz="2000" b="1" dirty="0" err="1" smtClean="0">
                <a:solidFill>
                  <a:srgbClr val="000000"/>
                </a:solidFill>
                <a:latin typeface="Comic Sans MS" pitchFamily="66" charset="0"/>
              </a:rPr>
              <a:t>enQueue</a:t>
            </a:r>
            <a:r>
              <a:rPr lang="en-US" sz="2000" b="1" dirty="0" smtClean="0">
                <a:solidFill>
                  <a:srgbClr val="000000"/>
                </a:solidFill>
                <a:latin typeface="Comic Sans MS" pitchFamily="66" charset="0"/>
              </a:rPr>
              <a:t>(</a:t>
            </a:r>
            <a:r>
              <a:rPr lang="en-US" sz="2000" b="1" dirty="0" err="1" smtClean="0">
                <a:solidFill>
                  <a:srgbClr val="000000"/>
                </a:solidFill>
                <a:latin typeface="Comic Sans MS" pitchFamily="66" charset="0"/>
              </a:rPr>
              <a:t>rq</a:t>
            </a:r>
            <a:r>
              <a:rPr lang="en-US" sz="2000" b="1" dirty="0" smtClean="0">
                <a:solidFill>
                  <a:srgbClr val="000000"/>
                </a:solidFill>
                <a:latin typeface="Comic Sans MS" pitchFamily="66" charset="0"/>
              </a:rPr>
              <a:t>, </a:t>
            </a:r>
            <a:r>
              <a:rPr lang="en-US" sz="2000" b="1" dirty="0" err="1" smtClean="0">
                <a:solidFill>
                  <a:srgbClr val="000000"/>
                </a:solidFill>
                <a:latin typeface="Comic Sans MS" pitchFamily="66" charset="0"/>
              </a:rPr>
              <a:t>deQueue</a:t>
            </a:r>
            <a:r>
              <a:rPr lang="en-US" sz="2000" b="1" dirty="0" smtClean="0">
                <a:solidFill>
                  <a:srgbClr val="000000"/>
                </a:solidFill>
                <a:latin typeface="Comic Sans MS" pitchFamily="66" charset="0"/>
              </a:rPr>
              <a:t>(</a:t>
            </a:r>
            <a:r>
              <a:rPr lang="en-US" sz="2000" b="1" dirty="0" err="1" smtClean="0">
                <a:solidFill>
                  <a:srgbClr val="000000"/>
                </a:solidFill>
                <a:latin typeface="Comic Sans MS" pitchFamily="66" charset="0"/>
              </a:rPr>
              <a:t>rq</a:t>
            </a:r>
            <a:r>
              <a:rPr lang="en-US" sz="2000" b="1" dirty="0">
                <a:solidFill>
                  <a:srgbClr val="000000"/>
                </a:solidFill>
                <a:latin typeface="Comic Sans MS" pitchFamily="66" charset="0"/>
              </a:rPr>
              <a:t>, -1</a:t>
            </a:r>
            <a:r>
              <a:rPr lang="en-US" sz="2000" b="1" dirty="0" smtClean="0">
                <a:solidFill>
                  <a:srgbClr val="000000"/>
                </a:solidFill>
                <a:latin typeface="Comic Sans MS" pitchFamily="66" charset="0"/>
              </a:rPr>
              <a:t>));</a:t>
            </a:r>
            <a:endParaRPr lang="en-US" sz="2000" b="1" dirty="0">
              <a:solidFill>
                <a:srgbClr val="000000"/>
              </a:solidFill>
              <a:latin typeface="Comic Sans MS" pitchFamily="66" charset="0"/>
            </a:endParaRPr>
          </a:p>
        </p:txBody>
      </p:sp>
    </p:spTree>
    <p:extLst>
      <p:ext uri="{BB962C8B-B14F-4D97-AF65-F5344CB8AC3E}">
        <p14:creationId xmlns:p14="http://schemas.microsoft.com/office/powerpoint/2010/main" val="6914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907337" cy="866775"/>
          </a:xfrm>
        </p:spPr>
        <p:txBody>
          <a:bodyPr/>
          <a:lstStyle/>
          <a:p>
            <a:r>
              <a:rPr lang="en-US" dirty="0" smtClean="0"/>
              <a:t>Step 3: 5-State Scheduling</a:t>
            </a:r>
            <a:endParaRPr lang="en-US" dirty="0"/>
          </a:p>
        </p:txBody>
      </p:sp>
      <p:sp>
        <p:nvSpPr>
          <p:cNvPr id="4" name="Date Placeholder 3"/>
          <p:cNvSpPr>
            <a:spLocks noGrp="1"/>
          </p:cNvSpPr>
          <p:nvPr>
            <p:ph type="dt" sz="half" idx="10"/>
          </p:nvPr>
        </p:nvSpPr>
        <p:spPr/>
        <p:txBody>
          <a:bodyPr/>
          <a:lstStyle/>
          <a:p>
            <a:r>
              <a:rPr lang="en-US" smtClean="0"/>
              <a:t>BYU CS 345</a:t>
            </a:r>
            <a:endParaRPr lang="en-US"/>
          </a:p>
        </p:txBody>
      </p:sp>
      <p:sp>
        <p:nvSpPr>
          <p:cNvPr id="3" name="Content Placeholder 2"/>
          <p:cNvSpPr>
            <a:spLocks noGrp="1"/>
          </p:cNvSpPr>
          <p:nvPr>
            <p:ph idx="1"/>
          </p:nvPr>
        </p:nvSpPr>
        <p:spPr>
          <a:xfrm>
            <a:off x="474160" y="1479882"/>
            <a:ext cx="8060239" cy="4820653"/>
          </a:xfrm>
        </p:spPr>
        <p:txBody>
          <a:bodyPr/>
          <a:lstStyle/>
          <a:p>
            <a:r>
              <a:rPr lang="en-US" sz="2400" dirty="0" smtClean="0"/>
              <a:t>Add priority queue to semaphore </a:t>
            </a:r>
            <a:r>
              <a:rPr lang="en-US" sz="2400" dirty="0" err="1" smtClean="0"/>
              <a:t>struct</a:t>
            </a:r>
            <a:endParaRPr lang="en-US" sz="2400" dirty="0"/>
          </a:p>
          <a:p>
            <a:pPr lvl="1">
              <a:tabLst>
                <a:tab pos="1143000" algn="l"/>
                <a:tab pos="4457700" algn="l"/>
              </a:tabLst>
            </a:pPr>
            <a:r>
              <a:rPr lang="en-US" sz="1600" dirty="0" err="1"/>
              <a:t>typedef</a:t>
            </a:r>
            <a:r>
              <a:rPr lang="en-US" sz="1600" dirty="0"/>
              <a:t> </a:t>
            </a:r>
            <a:r>
              <a:rPr lang="en-US" sz="1600" dirty="0" err="1"/>
              <a:t>struct</a:t>
            </a:r>
            <a:r>
              <a:rPr lang="en-US" sz="1600" dirty="0"/>
              <a:t> </a:t>
            </a:r>
            <a:r>
              <a:rPr lang="en-US" sz="1600" dirty="0" smtClean="0"/>
              <a:t>semaphore</a:t>
            </a:r>
            <a:r>
              <a:rPr lang="en-US" sz="1600" dirty="0"/>
              <a:t>		// semaphore</a:t>
            </a:r>
          </a:p>
          <a:p>
            <a:pPr lvl="1">
              <a:lnSpc>
                <a:spcPts val="1600"/>
              </a:lnSpc>
              <a:spcBef>
                <a:spcPts val="0"/>
              </a:spcBef>
              <a:buNone/>
              <a:tabLst>
                <a:tab pos="1143000" algn="l"/>
                <a:tab pos="4457700" algn="l"/>
              </a:tabLst>
            </a:pPr>
            <a:r>
              <a:rPr lang="en-US" sz="1600" dirty="0" smtClean="0"/>
              <a:t>	{	</a:t>
            </a:r>
            <a:r>
              <a:rPr lang="en-US" sz="1600" dirty="0" err="1" smtClean="0"/>
              <a:t>struct</a:t>
            </a:r>
            <a:r>
              <a:rPr lang="en-US" sz="1600" dirty="0" smtClean="0"/>
              <a:t> </a:t>
            </a:r>
            <a:r>
              <a:rPr lang="en-US" sz="1600" dirty="0"/>
              <a:t>semaphore* </a:t>
            </a:r>
            <a:r>
              <a:rPr lang="en-US" sz="1600" dirty="0" err="1"/>
              <a:t>semLink</a:t>
            </a:r>
            <a:r>
              <a:rPr lang="en-US" sz="1600" dirty="0"/>
              <a:t>;	</a:t>
            </a:r>
            <a:r>
              <a:rPr lang="en-US" sz="1600" dirty="0" smtClean="0"/>
              <a:t>// link to next semaphore</a:t>
            </a:r>
            <a:endParaRPr lang="en-US" sz="1600" dirty="0"/>
          </a:p>
          <a:p>
            <a:pPr lvl="1">
              <a:lnSpc>
                <a:spcPts val="1600"/>
              </a:lnSpc>
              <a:spcBef>
                <a:spcPts val="0"/>
              </a:spcBef>
              <a:buNone/>
              <a:tabLst>
                <a:tab pos="1143000" algn="l"/>
                <a:tab pos="4457700" algn="l"/>
              </a:tabLst>
            </a:pPr>
            <a:r>
              <a:rPr lang="en-US" sz="1600" dirty="0" smtClean="0"/>
              <a:t>		char</a:t>
            </a:r>
            <a:r>
              <a:rPr lang="en-US" sz="1600" dirty="0"/>
              <a:t>* name</a:t>
            </a:r>
            <a:r>
              <a:rPr lang="en-US" sz="1600" dirty="0" smtClean="0"/>
              <a:t>;</a:t>
            </a:r>
            <a:r>
              <a:rPr lang="en-US" sz="1600" dirty="0"/>
              <a:t>	// </a:t>
            </a:r>
            <a:r>
              <a:rPr lang="en-US" sz="1600" dirty="0" smtClean="0"/>
              <a:t>semaphore name (</a:t>
            </a:r>
            <a:r>
              <a:rPr lang="en-US" sz="1600" dirty="0" err="1" smtClean="0"/>
              <a:t>malloc</a:t>
            </a:r>
            <a:r>
              <a:rPr lang="en-US" sz="1600" dirty="0" smtClean="0"/>
              <a:t>)</a:t>
            </a:r>
            <a:endParaRPr lang="en-US" sz="1600" dirty="0"/>
          </a:p>
          <a:p>
            <a:pPr marL="457200" lvl="1" indent="0">
              <a:lnSpc>
                <a:spcPts val="1600"/>
              </a:lnSpc>
              <a:spcBef>
                <a:spcPts val="0"/>
              </a:spcBef>
              <a:buNone/>
              <a:tabLst>
                <a:tab pos="1143000" algn="l"/>
                <a:tab pos="4457700" algn="l"/>
              </a:tabLst>
            </a:pPr>
            <a:r>
              <a:rPr lang="en-US" sz="1600" dirty="0"/>
              <a:t>	int state;	</a:t>
            </a:r>
            <a:r>
              <a:rPr lang="en-US" sz="1600" dirty="0" smtClean="0"/>
              <a:t>// state (count)</a:t>
            </a:r>
            <a:endParaRPr lang="en-US" sz="1600" dirty="0"/>
          </a:p>
          <a:p>
            <a:pPr marL="457200" lvl="1" indent="0">
              <a:lnSpc>
                <a:spcPts val="1600"/>
              </a:lnSpc>
              <a:spcBef>
                <a:spcPts val="0"/>
              </a:spcBef>
              <a:buNone/>
              <a:tabLst>
                <a:tab pos="1143000" algn="l"/>
                <a:tab pos="4457700" algn="l"/>
              </a:tabLst>
            </a:pPr>
            <a:r>
              <a:rPr lang="en-US" sz="1600" dirty="0"/>
              <a:t>	int type;	</a:t>
            </a:r>
            <a:r>
              <a:rPr lang="en-US" sz="1600" dirty="0" smtClean="0"/>
              <a:t>// type (binary/counting)</a:t>
            </a:r>
            <a:endParaRPr lang="en-US" sz="1600" dirty="0"/>
          </a:p>
          <a:p>
            <a:pPr marL="457200" lvl="1" indent="0">
              <a:lnSpc>
                <a:spcPts val="1600"/>
              </a:lnSpc>
              <a:spcBef>
                <a:spcPts val="0"/>
              </a:spcBef>
              <a:buNone/>
              <a:tabLst>
                <a:tab pos="1143000" algn="l"/>
                <a:tab pos="4457700" algn="l"/>
              </a:tabLst>
            </a:pPr>
            <a:r>
              <a:rPr lang="en-US" sz="1600" dirty="0"/>
              <a:t>	int </a:t>
            </a:r>
            <a:r>
              <a:rPr lang="en-US" sz="1600" dirty="0" err="1"/>
              <a:t>taskNum</a:t>
            </a:r>
            <a:r>
              <a:rPr lang="en-US" sz="1600" dirty="0"/>
              <a:t>;	</a:t>
            </a:r>
            <a:r>
              <a:rPr lang="en-US" sz="1600" dirty="0" smtClean="0"/>
              <a:t>// </a:t>
            </a:r>
            <a:r>
              <a:rPr lang="en-US" sz="1600" dirty="0" err="1" smtClean="0"/>
              <a:t>tid</a:t>
            </a:r>
            <a:r>
              <a:rPr lang="en-US" sz="1600" dirty="0" smtClean="0"/>
              <a:t> of creator</a:t>
            </a:r>
          </a:p>
          <a:p>
            <a:pPr marL="457200" lvl="1" indent="0">
              <a:lnSpc>
                <a:spcPts val="1600"/>
              </a:lnSpc>
              <a:spcBef>
                <a:spcPts val="0"/>
              </a:spcBef>
              <a:buNone/>
              <a:tabLst>
                <a:tab pos="1143000" algn="l"/>
                <a:tab pos="4457700" algn="l"/>
              </a:tabLst>
            </a:pPr>
            <a:r>
              <a:rPr lang="en-US" sz="1600" dirty="0"/>
              <a:t>	</a:t>
            </a:r>
            <a:r>
              <a:rPr lang="en-US" sz="1600" b="1" dirty="0" err="1" smtClean="0">
                <a:solidFill>
                  <a:srgbClr val="FF0000"/>
                </a:solidFill>
              </a:rPr>
              <a:t>PQueue</a:t>
            </a:r>
            <a:r>
              <a:rPr lang="en-US" sz="1600" b="1" dirty="0" smtClean="0">
                <a:solidFill>
                  <a:srgbClr val="FF0000"/>
                </a:solidFill>
              </a:rPr>
              <a:t> q;	// blocked queue</a:t>
            </a:r>
            <a:endParaRPr lang="en-US" sz="1600" b="1" dirty="0">
              <a:solidFill>
                <a:srgbClr val="FF0000"/>
              </a:solidFill>
            </a:endParaRPr>
          </a:p>
          <a:p>
            <a:pPr lvl="1">
              <a:lnSpc>
                <a:spcPts val="1600"/>
              </a:lnSpc>
              <a:spcBef>
                <a:spcPts val="0"/>
              </a:spcBef>
              <a:buNone/>
              <a:tabLst>
                <a:tab pos="1143000" algn="l"/>
                <a:tab pos="4457700" algn="l"/>
              </a:tabLst>
            </a:pPr>
            <a:r>
              <a:rPr lang="en-US" sz="1600" dirty="0"/>
              <a:t>	</a:t>
            </a:r>
            <a:r>
              <a:rPr lang="en-US" sz="1600" dirty="0" smtClean="0"/>
              <a:t>} </a:t>
            </a:r>
            <a:r>
              <a:rPr lang="en-US" sz="1600" dirty="0"/>
              <a:t>Semaphore</a:t>
            </a:r>
            <a:r>
              <a:rPr lang="en-US" sz="1600" dirty="0" smtClean="0"/>
              <a:t>;</a:t>
            </a:r>
            <a:endParaRPr lang="en-US" sz="2000" dirty="0"/>
          </a:p>
          <a:p>
            <a:r>
              <a:rPr lang="en-US" sz="2400" dirty="0" err="1" smtClean="0"/>
              <a:t>Malloc</a:t>
            </a:r>
            <a:r>
              <a:rPr lang="en-US" sz="2400" dirty="0" smtClean="0"/>
              <a:t> </a:t>
            </a:r>
            <a:r>
              <a:rPr lang="en-US" sz="2400" dirty="0"/>
              <a:t>semaphore queue in </a:t>
            </a:r>
            <a:r>
              <a:rPr lang="en-US" sz="2400" dirty="0" err="1"/>
              <a:t>createSemaphore</a:t>
            </a:r>
            <a:endParaRPr lang="en-US" sz="2400" dirty="0"/>
          </a:p>
          <a:p>
            <a:pPr lvl="1"/>
            <a:r>
              <a:rPr lang="en-US" sz="1600" dirty="0" smtClean="0"/>
              <a:t>semaphore-&gt;q </a:t>
            </a:r>
            <a:r>
              <a:rPr lang="en-US" sz="1600" dirty="0"/>
              <a:t>= (int*)</a:t>
            </a:r>
            <a:r>
              <a:rPr lang="en-US" sz="1600" dirty="0" err="1"/>
              <a:t>malloc</a:t>
            </a:r>
            <a:r>
              <a:rPr lang="en-US" sz="1600" dirty="0"/>
              <a:t>(MAX_TASKS * </a:t>
            </a:r>
            <a:r>
              <a:rPr lang="en-US" sz="1600" dirty="0" err="1"/>
              <a:t>sizeof</a:t>
            </a:r>
            <a:r>
              <a:rPr lang="en-US" sz="1600" dirty="0"/>
              <a:t>(int));</a:t>
            </a:r>
          </a:p>
          <a:p>
            <a:pPr lvl="1">
              <a:lnSpc>
                <a:spcPts val="1600"/>
              </a:lnSpc>
              <a:spcBef>
                <a:spcPts val="0"/>
              </a:spcBef>
              <a:buNone/>
            </a:pPr>
            <a:r>
              <a:rPr lang="en-US" sz="1600" dirty="0" smtClean="0"/>
              <a:t>	semaphore-&gt;q[0</a:t>
            </a:r>
            <a:r>
              <a:rPr lang="en-US" sz="1600" dirty="0"/>
              <a:t>] = 0;			// </a:t>
            </a:r>
            <a:r>
              <a:rPr lang="en-US" sz="1600" dirty="0" err="1"/>
              <a:t>init</a:t>
            </a:r>
            <a:r>
              <a:rPr lang="en-US" sz="1600" dirty="0"/>
              <a:t> </a:t>
            </a:r>
            <a:r>
              <a:rPr lang="en-US" sz="1600" dirty="0" smtClean="0"/>
              <a:t>queue</a:t>
            </a:r>
            <a:endParaRPr lang="en-US" sz="1600" dirty="0"/>
          </a:p>
          <a:p>
            <a:r>
              <a:rPr lang="en-US" sz="2400" dirty="0" smtClean="0"/>
              <a:t>semWait: </a:t>
            </a:r>
            <a:r>
              <a:rPr lang="en-US" sz="2400" dirty="0" err="1" smtClean="0"/>
              <a:t>deQueue</a:t>
            </a:r>
            <a:r>
              <a:rPr lang="en-US" sz="2400" dirty="0" smtClean="0"/>
              <a:t> current task from ready queue and </a:t>
            </a:r>
            <a:r>
              <a:rPr lang="en-US" sz="2400" dirty="0" err="1" smtClean="0"/>
              <a:t>enQueue</a:t>
            </a:r>
            <a:r>
              <a:rPr lang="en-US" sz="2400" dirty="0" smtClean="0"/>
              <a:t> in semaphore queue</a:t>
            </a:r>
          </a:p>
          <a:p>
            <a:r>
              <a:rPr lang="en-US" sz="2400" dirty="0" smtClean="0"/>
              <a:t>semSignal: </a:t>
            </a:r>
            <a:r>
              <a:rPr lang="en-US" sz="2400" dirty="0" err="1" smtClean="0"/>
              <a:t>deQueue</a:t>
            </a:r>
            <a:r>
              <a:rPr lang="en-US" sz="2400" dirty="0" smtClean="0"/>
              <a:t> task from blocked queue and </a:t>
            </a:r>
            <a:r>
              <a:rPr lang="en-US" sz="2400" dirty="0" err="1" smtClean="0"/>
              <a:t>enQueue</a:t>
            </a:r>
            <a:r>
              <a:rPr lang="en-US" sz="2400" dirty="0" smtClean="0"/>
              <a:t> in ready queue.</a:t>
            </a:r>
            <a:endParaRPr lang="en-US" sz="1400" dirty="0" smtClean="0"/>
          </a:p>
        </p:txBody>
      </p:sp>
      <p:sp>
        <p:nvSpPr>
          <p:cNvPr id="5" name="Footer Placeholder 4"/>
          <p:cNvSpPr>
            <a:spLocks noGrp="1"/>
          </p:cNvSpPr>
          <p:nvPr>
            <p:ph type="ftr" sz="quarter" idx="11"/>
          </p:nvPr>
        </p:nvSpPr>
        <p:spPr/>
        <p:txBody>
          <a:bodyPr/>
          <a:lstStyle/>
          <a:p>
            <a:r>
              <a:rPr lang="en-US" smtClean="0"/>
              <a:t>Project 2 - Tasking</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7</a:t>
            </a:fld>
            <a:endParaRPr lang="en-US"/>
          </a:p>
        </p:txBody>
      </p:sp>
      <p:sp>
        <p:nvSpPr>
          <p:cNvPr id="9"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2602219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bwMode="auto">
          <a:xfrm>
            <a:off x="1484580" y="1962149"/>
            <a:ext cx="6211620" cy="3914775"/>
          </a:xfrm>
          <a:prstGeom prst="ellipse">
            <a:avLst/>
          </a:prstGeom>
          <a:solidFill>
            <a:srgbClr val="FFFF00">
              <a:alpha val="81000"/>
            </a:srgbClr>
          </a:solidFill>
          <a:ln w="508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grpSp>
        <p:nvGrpSpPr>
          <p:cNvPr id="30" name="Group 29"/>
          <p:cNvGrpSpPr/>
          <p:nvPr/>
        </p:nvGrpSpPr>
        <p:grpSpPr>
          <a:xfrm>
            <a:off x="3723250" y="3669455"/>
            <a:ext cx="2401743" cy="2055066"/>
            <a:chOff x="3723250" y="3669455"/>
            <a:chExt cx="2401743" cy="2055066"/>
          </a:xfrm>
        </p:grpSpPr>
        <p:cxnSp>
          <p:nvCxnSpPr>
            <p:cNvPr id="29" name="Straight Arrow Connector 28"/>
            <p:cNvCxnSpPr>
              <a:endCxn id="27" idx="7"/>
            </p:cNvCxnSpPr>
            <p:nvPr/>
          </p:nvCxnSpPr>
          <p:spPr bwMode="auto">
            <a:xfrm flipH="1">
              <a:off x="5252628" y="3669455"/>
              <a:ext cx="657372" cy="133105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flipH="1" flipV="1">
              <a:off x="3731068" y="3799323"/>
              <a:ext cx="640907" cy="112693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25"/>
            <p:cNvGrpSpPr/>
            <p:nvPr/>
          </p:nvGrpSpPr>
          <p:grpSpPr>
            <a:xfrm>
              <a:off x="3996605" y="4876284"/>
              <a:ext cx="1556470" cy="848237"/>
              <a:chOff x="466725" y="4062873"/>
              <a:chExt cx="985558" cy="504177"/>
            </a:xfrm>
          </p:grpSpPr>
          <p:sp>
            <p:nvSpPr>
              <p:cNvPr id="27" name="Oval 26"/>
              <p:cNvSpPr/>
              <p:nvPr/>
            </p:nvSpPr>
            <p:spPr bwMode="auto">
              <a:xfrm>
                <a:off x="466725" y="4062873"/>
                <a:ext cx="931769" cy="504177"/>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 name="TextBox 27"/>
              <p:cNvSpPr txBox="1"/>
              <p:nvPr/>
            </p:nvSpPr>
            <p:spPr>
              <a:xfrm>
                <a:off x="473449" y="4114043"/>
                <a:ext cx="978834" cy="420755"/>
              </a:xfrm>
              <a:prstGeom prst="rect">
                <a:avLst/>
              </a:prstGeom>
              <a:noFill/>
            </p:spPr>
            <p:txBody>
              <a:bodyPr wrap="square" rtlCol="0">
                <a:spAutoFit/>
              </a:bodyPr>
              <a:lstStyle/>
              <a:p>
                <a:pPr algn="ctr"/>
                <a:r>
                  <a:rPr lang="en-US" sz="2000" b="1" dirty="0" smtClean="0"/>
                  <a:t>Blocked</a:t>
                </a:r>
              </a:p>
              <a:p>
                <a:pPr algn="ctr"/>
                <a:r>
                  <a:rPr lang="en-US" sz="2000" b="1" dirty="0" smtClean="0"/>
                  <a:t>Queues</a:t>
                </a:r>
                <a:endParaRPr lang="en-US" sz="2000" b="1" dirty="0"/>
              </a:p>
            </p:txBody>
          </p:sp>
        </p:grpSp>
        <p:sp>
          <p:nvSpPr>
            <p:cNvPr id="36" name="TextBox 35"/>
            <p:cNvSpPr txBox="1"/>
            <p:nvPr/>
          </p:nvSpPr>
          <p:spPr>
            <a:xfrm rot="17779538">
              <a:off x="5085967" y="4225816"/>
              <a:ext cx="1554831" cy="523220"/>
            </a:xfrm>
            <a:prstGeom prst="rect">
              <a:avLst/>
            </a:prstGeom>
            <a:noFill/>
          </p:spPr>
          <p:txBody>
            <a:bodyPr wrap="square" rtlCol="0">
              <a:spAutoFit/>
            </a:bodyPr>
            <a:lstStyle/>
            <a:p>
              <a:pPr algn="ctr"/>
              <a:r>
                <a:rPr lang="en-US" sz="1400" b="1" dirty="0" smtClean="0"/>
                <a:t>semWait()</a:t>
              </a:r>
            </a:p>
            <a:p>
              <a:pPr algn="ctr"/>
              <a:r>
                <a:rPr lang="en-US" sz="1400" b="1" dirty="0" smtClean="0"/>
                <a:t>semTryLock()</a:t>
              </a:r>
              <a:endParaRPr lang="en-US" sz="1400" b="1" dirty="0"/>
            </a:p>
          </p:txBody>
        </p:sp>
        <p:sp>
          <p:nvSpPr>
            <p:cNvPr id="37" name="TextBox 36"/>
            <p:cNvSpPr txBox="1"/>
            <p:nvPr/>
          </p:nvSpPr>
          <p:spPr>
            <a:xfrm rot="3540780">
              <a:off x="3208503" y="4326518"/>
              <a:ext cx="1337271" cy="307777"/>
            </a:xfrm>
            <a:prstGeom prst="rect">
              <a:avLst/>
            </a:prstGeom>
            <a:noFill/>
          </p:spPr>
          <p:txBody>
            <a:bodyPr wrap="square" rtlCol="0">
              <a:spAutoFit/>
            </a:bodyPr>
            <a:lstStyle/>
            <a:p>
              <a:pPr algn="ctr"/>
              <a:r>
                <a:rPr lang="en-US" sz="1400" b="1" dirty="0" smtClean="0"/>
                <a:t>semSignal()</a:t>
              </a:r>
              <a:endParaRPr lang="en-US" sz="1400" b="1" dirty="0"/>
            </a:p>
          </p:txBody>
        </p:sp>
      </p:grpSp>
      <p:sp>
        <p:nvSpPr>
          <p:cNvPr id="2" name="Title 1"/>
          <p:cNvSpPr>
            <a:spLocks noGrp="1"/>
          </p:cNvSpPr>
          <p:nvPr>
            <p:ph type="title"/>
          </p:nvPr>
        </p:nvSpPr>
        <p:spPr/>
        <p:txBody>
          <a:bodyPr/>
          <a:lstStyle/>
          <a:p>
            <a:r>
              <a:rPr lang="en-US" dirty="0" smtClean="0"/>
              <a:t>5-State Scheduler</a:t>
            </a:r>
            <a:endParaRPr lang="en-US" dirty="0"/>
          </a:p>
        </p:txBody>
      </p:sp>
      <p:sp>
        <p:nvSpPr>
          <p:cNvPr id="3" name="Date Placeholder 2"/>
          <p:cNvSpPr>
            <a:spLocks noGrp="1"/>
          </p:cNvSpPr>
          <p:nvPr>
            <p:ph type="dt" sz="half" idx="10"/>
          </p:nvPr>
        </p:nvSpPr>
        <p:spPr/>
        <p:txBody>
          <a:bodyPr/>
          <a:lstStyle/>
          <a:p>
            <a:r>
              <a:rPr lang="en-US" smtClean="0"/>
              <a:t>BYU CS 345</a:t>
            </a:r>
            <a:endParaRPr lang="en-US"/>
          </a:p>
        </p:txBody>
      </p:sp>
      <p:sp>
        <p:nvSpPr>
          <p:cNvPr id="4" name="Footer Placeholder 3"/>
          <p:cNvSpPr>
            <a:spLocks noGrp="1"/>
          </p:cNvSpPr>
          <p:nvPr>
            <p:ph type="ftr" sz="quarter" idx="11"/>
          </p:nvPr>
        </p:nvSpPr>
        <p:spPr/>
        <p:txBody>
          <a:bodyPr/>
          <a:lstStyle/>
          <a:p>
            <a:r>
              <a:rPr lang="en-US" smtClean="0"/>
              <a:t>Project 2 - Tasking</a:t>
            </a:r>
            <a:endParaRPr lang="en-US"/>
          </a:p>
        </p:txBody>
      </p:sp>
      <p:sp>
        <p:nvSpPr>
          <p:cNvPr id="5" name="Slide Number Placeholder 4"/>
          <p:cNvSpPr>
            <a:spLocks noGrp="1"/>
          </p:cNvSpPr>
          <p:nvPr>
            <p:ph type="sldNum" sz="quarter" idx="12"/>
          </p:nvPr>
        </p:nvSpPr>
        <p:spPr/>
        <p:txBody>
          <a:bodyPr/>
          <a:lstStyle/>
          <a:p>
            <a:fld id="{D1BF5D35-EB8B-43E5-BF36-CDBB75D609C7}" type="slidenum">
              <a:rPr lang="en-US" smtClean="0"/>
              <a:pPr/>
              <a:t>8</a:t>
            </a:fld>
            <a:endParaRPr lang="en-US"/>
          </a:p>
        </p:txBody>
      </p:sp>
      <p:cxnSp>
        <p:nvCxnSpPr>
          <p:cNvPr id="6" name="Straight Arrow Connector 5"/>
          <p:cNvCxnSpPr>
            <a:endCxn id="18" idx="2"/>
          </p:cNvCxnSpPr>
          <p:nvPr/>
        </p:nvCxnSpPr>
        <p:spPr bwMode="auto">
          <a:xfrm flipV="1">
            <a:off x="1484580" y="3469663"/>
            <a:ext cx="1277670" cy="7789"/>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22" idx="3"/>
          </p:cNvCxnSpPr>
          <p:nvPr/>
        </p:nvCxnSpPr>
        <p:spPr bwMode="auto">
          <a:xfrm>
            <a:off x="6603184" y="3477452"/>
            <a:ext cx="984692"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4173566" y="3344485"/>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4173566" y="3631355"/>
            <a:ext cx="117314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484580" y="3540176"/>
            <a:ext cx="1470742" cy="338577"/>
          </a:xfrm>
          <a:prstGeom prst="rect">
            <a:avLst/>
          </a:prstGeom>
          <a:noFill/>
        </p:spPr>
        <p:txBody>
          <a:bodyPr wrap="square" rtlCol="0">
            <a:spAutoFit/>
          </a:bodyPr>
          <a:lstStyle/>
          <a:p>
            <a:pPr algn="ctr"/>
            <a:r>
              <a:rPr lang="en-US" sz="1400" b="1" dirty="0" smtClean="0"/>
              <a:t>createTask()</a:t>
            </a:r>
            <a:endParaRPr lang="en-US" sz="1400" b="1" dirty="0"/>
          </a:p>
        </p:txBody>
      </p:sp>
      <p:sp>
        <p:nvSpPr>
          <p:cNvPr id="11" name="TextBox 10"/>
          <p:cNvSpPr txBox="1"/>
          <p:nvPr/>
        </p:nvSpPr>
        <p:spPr>
          <a:xfrm>
            <a:off x="4025180" y="2944787"/>
            <a:ext cx="1470742" cy="307777"/>
          </a:xfrm>
          <a:prstGeom prst="rect">
            <a:avLst/>
          </a:prstGeom>
          <a:noFill/>
        </p:spPr>
        <p:txBody>
          <a:bodyPr wrap="square" rtlCol="0">
            <a:spAutoFit/>
          </a:bodyPr>
          <a:lstStyle/>
          <a:p>
            <a:pPr algn="ctr"/>
            <a:r>
              <a:rPr lang="en-US" sz="1400" b="1" dirty="0"/>
              <a:t>d</a:t>
            </a:r>
            <a:r>
              <a:rPr lang="en-US" sz="1400" b="1" dirty="0" smtClean="0"/>
              <a:t>ispatch()</a:t>
            </a:r>
            <a:endParaRPr lang="en-US" sz="1400" b="1" dirty="0"/>
          </a:p>
        </p:txBody>
      </p:sp>
      <p:sp>
        <p:nvSpPr>
          <p:cNvPr id="12" name="TextBox 11"/>
          <p:cNvSpPr txBox="1"/>
          <p:nvPr/>
        </p:nvSpPr>
        <p:spPr>
          <a:xfrm>
            <a:off x="4105863" y="3675408"/>
            <a:ext cx="1470742" cy="307777"/>
          </a:xfrm>
          <a:prstGeom prst="rect">
            <a:avLst/>
          </a:prstGeom>
          <a:noFill/>
        </p:spPr>
        <p:txBody>
          <a:bodyPr wrap="square" rtlCol="0">
            <a:spAutoFit/>
          </a:bodyPr>
          <a:lstStyle/>
          <a:p>
            <a:pPr algn="ctr"/>
            <a:r>
              <a:rPr lang="en-US" sz="1400" b="1" dirty="0" smtClean="0"/>
              <a:t>swapTask()</a:t>
            </a:r>
            <a:endParaRPr lang="en-US" sz="1400" b="1" dirty="0"/>
          </a:p>
        </p:txBody>
      </p:sp>
      <p:sp>
        <p:nvSpPr>
          <p:cNvPr id="13" name="TextBox 12"/>
          <p:cNvSpPr txBox="1"/>
          <p:nvPr/>
        </p:nvSpPr>
        <p:spPr>
          <a:xfrm>
            <a:off x="6337696" y="3540176"/>
            <a:ext cx="1470742" cy="338577"/>
          </a:xfrm>
          <a:prstGeom prst="rect">
            <a:avLst/>
          </a:prstGeom>
          <a:noFill/>
        </p:spPr>
        <p:txBody>
          <a:bodyPr wrap="square" rtlCol="0">
            <a:spAutoFit/>
          </a:bodyPr>
          <a:lstStyle/>
          <a:p>
            <a:pPr algn="ctr"/>
            <a:r>
              <a:rPr lang="en-US" sz="1400" b="1" dirty="0" smtClean="0"/>
              <a:t>killTask()</a:t>
            </a:r>
            <a:endParaRPr lang="en-US" sz="1400" b="1" dirty="0"/>
          </a:p>
        </p:txBody>
      </p:sp>
      <p:grpSp>
        <p:nvGrpSpPr>
          <p:cNvPr id="14" name="Group 13"/>
          <p:cNvGrpSpPr/>
          <p:nvPr/>
        </p:nvGrpSpPr>
        <p:grpSpPr>
          <a:xfrm>
            <a:off x="668154" y="3155582"/>
            <a:ext cx="985558" cy="643741"/>
            <a:chOff x="466725" y="3968600"/>
            <a:chExt cx="985558" cy="643741"/>
          </a:xfrm>
        </p:grpSpPr>
        <p:sp>
          <p:nvSpPr>
            <p:cNvPr id="15" name="Oval 14"/>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TextBox 15"/>
            <p:cNvSpPr txBox="1"/>
            <p:nvPr/>
          </p:nvSpPr>
          <p:spPr>
            <a:xfrm>
              <a:off x="473449" y="4090415"/>
              <a:ext cx="978834" cy="400110"/>
            </a:xfrm>
            <a:prstGeom prst="rect">
              <a:avLst/>
            </a:prstGeom>
            <a:noFill/>
          </p:spPr>
          <p:txBody>
            <a:bodyPr wrap="square" rtlCol="0">
              <a:spAutoFit/>
            </a:bodyPr>
            <a:lstStyle/>
            <a:p>
              <a:pPr algn="ctr"/>
              <a:r>
                <a:rPr lang="en-US" sz="2000" b="1" dirty="0" smtClean="0"/>
                <a:t>New</a:t>
              </a:r>
              <a:endParaRPr lang="en-US" sz="2000" b="1" dirty="0"/>
            </a:p>
          </p:txBody>
        </p:sp>
      </p:grpSp>
      <p:grpSp>
        <p:nvGrpSpPr>
          <p:cNvPr id="17" name="Group 16"/>
          <p:cNvGrpSpPr/>
          <p:nvPr/>
        </p:nvGrpSpPr>
        <p:grpSpPr>
          <a:xfrm>
            <a:off x="2752858" y="3088901"/>
            <a:ext cx="1526619" cy="761523"/>
            <a:chOff x="460703" y="3968600"/>
            <a:chExt cx="978834" cy="545743"/>
          </a:xfrm>
        </p:grpSpPr>
        <p:sp>
          <p:nvSpPr>
            <p:cNvPr id="18" name="Oval 17"/>
            <p:cNvSpPr/>
            <p:nvPr/>
          </p:nvSpPr>
          <p:spPr bwMode="auto">
            <a:xfrm>
              <a:off x="466725" y="3968600"/>
              <a:ext cx="931769" cy="545743"/>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60703" y="3995742"/>
              <a:ext cx="978834" cy="507304"/>
            </a:xfrm>
            <a:prstGeom prst="rect">
              <a:avLst/>
            </a:prstGeom>
            <a:noFill/>
          </p:spPr>
          <p:txBody>
            <a:bodyPr wrap="square" rtlCol="0">
              <a:spAutoFit/>
            </a:bodyPr>
            <a:lstStyle/>
            <a:p>
              <a:pPr algn="ctr"/>
              <a:r>
                <a:rPr lang="en-US" sz="2000" b="1" dirty="0" smtClean="0"/>
                <a:t>Ready</a:t>
              </a:r>
            </a:p>
            <a:p>
              <a:pPr algn="ctr"/>
              <a:r>
                <a:rPr lang="en-US" sz="2000" b="1" dirty="0" smtClean="0"/>
                <a:t>Queue</a:t>
              </a:r>
              <a:endParaRPr lang="en-US" sz="2000" b="1" dirty="0"/>
            </a:p>
          </p:txBody>
        </p:sp>
      </p:grpSp>
      <p:grpSp>
        <p:nvGrpSpPr>
          <p:cNvPr id="20" name="Group 19"/>
          <p:cNvGrpSpPr/>
          <p:nvPr/>
        </p:nvGrpSpPr>
        <p:grpSpPr>
          <a:xfrm>
            <a:off x="5269722" y="3155582"/>
            <a:ext cx="1367958" cy="643741"/>
            <a:chOff x="466725" y="3968600"/>
            <a:chExt cx="1367958" cy="643741"/>
          </a:xfrm>
        </p:grpSpPr>
        <p:sp>
          <p:nvSpPr>
            <p:cNvPr id="21" name="Oval 20"/>
            <p:cNvSpPr/>
            <p:nvPr/>
          </p:nvSpPr>
          <p:spPr bwMode="auto">
            <a:xfrm>
              <a:off x="466725" y="3968600"/>
              <a:ext cx="1367958"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2" name="TextBox 21"/>
            <p:cNvSpPr txBox="1"/>
            <p:nvPr/>
          </p:nvSpPr>
          <p:spPr>
            <a:xfrm>
              <a:off x="533083" y="4090415"/>
              <a:ext cx="1267104" cy="400110"/>
            </a:xfrm>
            <a:prstGeom prst="rect">
              <a:avLst/>
            </a:prstGeom>
            <a:noFill/>
          </p:spPr>
          <p:txBody>
            <a:bodyPr wrap="square" rtlCol="0">
              <a:spAutoFit/>
            </a:bodyPr>
            <a:lstStyle/>
            <a:p>
              <a:pPr algn="ctr"/>
              <a:r>
                <a:rPr lang="en-US" sz="2000" b="1" dirty="0" smtClean="0"/>
                <a:t>Running</a:t>
              </a:r>
              <a:endParaRPr lang="en-US" sz="2000" b="1" dirty="0"/>
            </a:p>
          </p:txBody>
        </p:sp>
      </p:grpSp>
      <p:grpSp>
        <p:nvGrpSpPr>
          <p:cNvPr id="23" name="Group 22"/>
          <p:cNvGrpSpPr/>
          <p:nvPr/>
        </p:nvGrpSpPr>
        <p:grpSpPr>
          <a:xfrm>
            <a:off x="7554258" y="3155582"/>
            <a:ext cx="985558" cy="643741"/>
            <a:chOff x="466725" y="3968600"/>
            <a:chExt cx="985558" cy="643741"/>
          </a:xfrm>
        </p:grpSpPr>
        <p:sp>
          <p:nvSpPr>
            <p:cNvPr id="24" name="Oval 23"/>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5" name="TextBox 24"/>
            <p:cNvSpPr txBox="1"/>
            <p:nvPr/>
          </p:nvSpPr>
          <p:spPr>
            <a:xfrm>
              <a:off x="473449" y="4090415"/>
              <a:ext cx="978834" cy="400110"/>
            </a:xfrm>
            <a:prstGeom prst="rect">
              <a:avLst/>
            </a:prstGeom>
            <a:noFill/>
          </p:spPr>
          <p:txBody>
            <a:bodyPr wrap="square" rtlCol="0">
              <a:spAutoFit/>
            </a:bodyPr>
            <a:lstStyle/>
            <a:p>
              <a:pPr algn="ctr"/>
              <a:r>
                <a:rPr lang="en-US" sz="2000" b="1" dirty="0" smtClean="0"/>
                <a:t>Exit</a:t>
              </a:r>
              <a:endParaRPr lang="en-US" sz="2000" b="1" dirty="0"/>
            </a:p>
          </p:txBody>
        </p:sp>
      </p:grpSp>
      <p:sp>
        <p:nvSpPr>
          <p:cNvPr id="43" name="TextBox 42"/>
          <p:cNvSpPr txBox="1"/>
          <p:nvPr/>
        </p:nvSpPr>
        <p:spPr>
          <a:xfrm>
            <a:off x="1186535" y="1371600"/>
            <a:ext cx="5732805" cy="95410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define </a:t>
            </a:r>
            <a:r>
              <a:rPr lang="en-US" sz="1400" b="1" dirty="0" smtClean="0">
                <a:latin typeface="Courier New" panose="02070309020205020404" pitchFamily="49" charset="0"/>
                <a:cs typeface="Courier New" panose="02070309020205020404" pitchFamily="49" charset="0"/>
              </a:rPr>
              <a:t>SWAP           swapTask</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define SEM_WAIT(s</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semWait</a:t>
            </a:r>
            <a:r>
              <a:rPr lang="en-US" sz="1400" b="1" dirty="0" smtClean="0">
                <a:latin typeface="Courier New" panose="02070309020205020404" pitchFamily="49" charset="0"/>
                <a:cs typeface="Courier New" panose="02070309020205020404" pitchFamily="49" charset="0"/>
              </a:rPr>
              <a:t>(s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#define SEM_SIGNAL(s</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semSignal</a:t>
            </a:r>
            <a:r>
              <a:rPr lang="en-US" sz="1400" b="1" dirty="0" smtClean="0">
                <a:latin typeface="Courier New" panose="02070309020205020404" pitchFamily="49" charset="0"/>
                <a:cs typeface="Courier New" panose="02070309020205020404" pitchFamily="49" charset="0"/>
              </a:rPr>
              <a:t>(s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#define SEM_TRYLOCK(s</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semTryLock</a:t>
            </a:r>
            <a:r>
              <a:rPr lang="en-US" sz="1400" b="1" dirty="0" smtClean="0">
                <a:latin typeface="Courier New" panose="02070309020205020404" pitchFamily="49" charset="0"/>
                <a:cs typeface="Courier New" panose="02070309020205020404" pitchFamily="49" charset="0"/>
              </a:rPr>
              <a:t>(s</a:t>
            </a:r>
            <a:r>
              <a:rPr lang="en-US" sz="1400" b="1" dirty="0">
                <a:latin typeface="Courier New" panose="02070309020205020404" pitchFamily="49" charset="0"/>
                <a:cs typeface="Courier New" panose="02070309020205020404" pitchFamily="49" charset="0"/>
              </a:rPr>
              <a:t>);</a:t>
            </a:r>
          </a:p>
        </p:txBody>
      </p:sp>
      <p:sp>
        <p:nvSpPr>
          <p:cNvPr id="34"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P2 - Tasking</a:t>
            </a:r>
            <a:endParaRPr lang="en-US" sz="1800" b="1" dirty="0">
              <a:latin typeface="+mn-lt"/>
            </a:endParaRPr>
          </a:p>
        </p:txBody>
      </p:sp>
    </p:spTree>
    <p:extLst>
      <p:ext uri="{BB962C8B-B14F-4D97-AF65-F5344CB8AC3E}">
        <p14:creationId xmlns:p14="http://schemas.microsoft.com/office/powerpoint/2010/main" val="259927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10"/>
          </p:nvPr>
        </p:nvSpPr>
        <p:spPr/>
        <p:txBody>
          <a:bodyPr/>
          <a:lstStyle/>
          <a:p>
            <a:r>
              <a:rPr lang="en-US" smtClean="0"/>
              <a:t>BYU CS 345</a:t>
            </a:r>
            <a:endParaRPr lang="en-US"/>
          </a:p>
        </p:txBody>
      </p:sp>
      <p:sp>
        <p:nvSpPr>
          <p:cNvPr id="30" name="Footer Placeholder 3"/>
          <p:cNvSpPr>
            <a:spLocks noGrp="1"/>
          </p:cNvSpPr>
          <p:nvPr>
            <p:ph type="ftr" sz="quarter" idx="11"/>
          </p:nvPr>
        </p:nvSpPr>
        <p:spPr/>
        <p:txBody>
          <a:bodyPr/>
          <a:lstStyle/>
          <a:p>
            <a:r>
              <a:rPr lang="en-US" smtClean="0"/>
              <a:t>Project 2 - Tasking</a:t>
            </a:r>
            <a:endParaRPr lang="en-US"/>
          </a:p>
        </p:txBody>
      </p:sp>
      <p:sp>
        <p:nvSpPr>
          <p:cNvPr id="31" name="Slide Number Placeholder 4"/>
          <p:cNvSpPr>
            <a:spLocks noGrp="1"/>
          </p:cNvSpPr>
          <p:nvPr>
            <p:ph type="sldNum" sz="quarter" idx="12"/>
          </p:nvPr>
        </p:nvSpPr>
        <p:spPr/>
        <p:txBody>
          <a:bodyPr/>
          <a:lstStyle/>
          <a:p>
            <a:fld id="{F862C2F9-D503-4F55-828D-7BBA22F2CAF5}" type="slidenum">
              <a:rPr lang="en-US"/>
              <a:pPr/>
              <a:t>9</a:t>
            </a:fld>
            <a:endParaRPr lang="en-US"/>
          </a:p>
        </p:txBody>
      </p:sp>
      <p:sp>
        <p:nvSpPr>
          <p:cNvPr id="2669570" name="Rectangle 2"/>
          <p:cNvSpPr>
            <a:spLocks noGrp="1" noChangeArrowheads="1"/>
          </p:cNvSpPr>
          <p:nvPr>
            <p:ph type="title"/>
          </p:nvPr>
        </p:nvSpPr>
        <p:spPr/>
        <p:txBody>
          <a:bodyPr/>
          <a:lstStyle/>
          <a:p>
            <a:r>
              <a:rPr lang="en-US"/>
              <a:t>Task Scheduling</a:t>
            </a:r>
          </a:p>
        </p:txBody>
      </p:sp>
      <p:sp>
        <p:nvSpPr>
          <p:cNvPr id="2669571" name="Text Box 3"/>
          <p:cNvSpPr txBox="1">
            <a:spLocks noChangeArrowheads="1"/>
          </p:cNvSpPr>
          <p:nvPr/>
        </p:nvSpPr>
        <p:spPr bwMode="auto">
          <a:xfrm>
            <a:off x="2720975" y="1884363"/>
            <a:ext cx="2671763" cy="3952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Ready Priority Queue</a:t>
            </a:r>
          </a:p>
        </p:txBody>
      </p:sp>
      <p:sp>
        <p:nvSpPr>
          <p:cNvPr id="2669572" name="Text Box 4"/>
          <p:cNvSpPr txBox="1">
            <a:spLocks noChangeArrowheads="1"/>
          </p:cNvSpPr>
          <p:nvPr/>
        </p:nvSpPr>
        <p:spPr bwMode="auto">
          <a:xfrm>
            <a:off x="2722563" y="3455988"/>
            <a:ext cx="2670175" cy="3952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Semaphore Priority Queue</a:t>
            </a:r>
          </a:p>
        </p:txBody>
      </p:sp>
      <p:sp>
        <p:nvSpPr>
          <p:cNvPr id="2669573" name="Text Box 5"/>
          <p:cNvSpPr txBox="1">
            <a:spLocks noChangeArrowheads="1"/>
          </p:cNvSpPr>
          <p:nvPr/>
        </p:nvSpPr>
        <p:spPr bwMode="auto">
          <a:xfrm>
            <a:off x="2722563" y="4202113"/>
            <a:ext cx="2670175" cy="3952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Semaphore Priority Queue</a:t>
            </a:r>
          </a:p>
        </p:txBody>
      </p:sp>
      <p:sp>
        <p:nvSpPr>
          <p:cNvPr id="2669574" name="Text Box 6"/>
          <p:cNvSpPr txBox="1">
            <a:spLocks noChangeArrowheads="1"/>
          </p:cNvSpPr>
          <p:nvPr/>
        </p:nvSpPr>
        <p:spPr bwMode="auto">
          <a:xfrm>
            <a:off x="2722563" y="4949825"/>
            <a:ext cx="2670175" cy="395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Narrow" pitchFamily="34" charset="0"/>
              </a:rPr>
              <a:t>Semaphore Priority Queue</a:t>
            </a:r>
          </a:p>
        </p:txBody>
      </p:sp>
      <p:sp>
        <p:nvSpPr>
          <p:cNvPr id="2669575" name="Text Box 7"/>
          <p:cNvSpPr txBox="1">
            <a:spLocks noChangeArrowheads="1"/>
          </p:cNvSpPr>
          <p:nvPr/>
        </p:nvSpPr>
        <p:spPr bwMode="auto">
          <a:xfrm>
            <a:off x="3079750" y="5330825"/>
            <a:ext cx="2006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b="1">
                <a:latin typeface="Times New Roman" pitchFamily="18" charset="0"/>
              </a:rPr>
              <a:t>…</a:t>
            </a:r>
          </a:p>
        </p:txBody>
      </p:sp>
      <p:sp>
        <p:nvSpPr>
          <p:cNvPr id="2669576" name="Line 8"/>
          <p:cNvSpPr>
            <a:spLocks noChangeShapeType="1"/>
          </p:cNvSpPr>
          <p:nvPr/>
        </p:nvSpPr>
        <p:spPr bwMode="auto">
          <a:xfrm flipH="1">
            <a:off x="1100138" y="2854325"/>
            <a:ext cx="6188075"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77" name="Line 9"/>
          <p:cNvSpPr>
            <a:spLocks noChangeShapeType="1"/>
          </p:cNvSpPr>
          <p:nvPr/>
        </p:nvSpPr>
        <p:spPr bwMode="auto">
          <a:xfrm flipH="1">
            <a:off x="1100138" y="4398963"/>
            <a:ext cx="1614487"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78" name="Line 10"/>
          <p:cNvSpPr>
            <a:spLocks noChangeShapeType="1"/>
          </p:cNvSpPr>
          <p:nvPr/>
        </p:nvSpPr>
        <p:spPr bwMode="auto">
          <a:xfrm>
            <a:off x="1100138" y="2081213"/>
            <a:ext cx="1614487"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79" name="Line 11"/>
          <p:cNvSpPr>
            <a:spLocks noChangeShapeType="1"/>
          </p:cNvSpPr>
          <p:nvPr/>
        </p:nvSpPr>
        <p:spPr bwMode="auto">
          <a:xfrm>
            <a:off x="1101725" y="2070100"/>
            <a:ext cx="0" cy="399097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80" name="Text Box 12"/>
          <p:cNvSpPr txBox="1">
            <a:spLocks noChangeArrowheads="1"/>
          </p:cNvSpPr>
          <p:nvPr/>
        </p:nvSpPr>
        <p:spPr bwMode="auto">
          <a:xfrm>
            <a:off x="3319463" y="2511425"/>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charset="0"/>
              </a:rPr>
              <a:t>SWAP</a:t>
            </a:r>
          </a:p>
        </p:txBody>
      </p:sp>
      <p:sp>
        <p:nvSpPr>
          <p:cNvPr id="2669581" name="Text Box 13"/>
          <p:cNvSpPr txBox="1">
            <a:spLocks noChangeArrowheads="1"/>
          </p:cNvSpPr>
          <p:nvPr/>
        </p:nvSpPr>
        <p:spPr bwMode="auto">
          <a:xfrm>
            <a:off x="1101725" y="3324225"/>
            <a:ext cx="168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SEM_SIGNAL</a:t>
            </a:r>
          </a:p>
        </p:txBody>
      </p:sp>
      <p:sp>
        <p:nvSpPr>
          <p:cNvPr id="2669582" name="Text Box 14"/>
          <p:cNvSpPr txBox="1">
            <a:spLocks noChangeArrowheads="1"/>
          </p:cNvSpPr>
          <p:nvPr/>
        </p:nvSpPr>
        <p:spPr bwMode="auto">
          <a:xfrm>
            <a:off x="5487988" y="3324225"/>
            <a:ext cx="1684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SEM_WAIT</a:t>
            </a:r>
          </a:p>
        </p:txBody>
      </p:sp>
      <p:sp>
        <p:nvSpPr>
          <p:cNvPr id="2669583" name="Line 15"/>
          <p:cNvSpPr>
            <a:spLocks noChangeShapeType="1"/>
          </p:cNvSpPr>
          <p:nvPr/>
        </p:nvSpPr>
        <p:spPr bwMode="auto">
          <a:xfrm flipH="1">
            <a:off x="1096963" y="5162550"/>
            <a:ext cx="1614487"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84" name="Line 16"/>
          <p:cNvSpPr>
            <a:spLocks noChangeShapeType="1"/>
          </p:cNvSpPr>
          <p:nvPr/>
        </p:nvSpPr>
        <p:spPr bwMode="auto">
          <a:xfrm flipH="1">
            <a:off x="1096963" y="3646488"/>
            <a:ext cx="1614487"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85" name="Line 17"/>
          <p:cNvSpPr>
            <a:spLocks noChangeShapeType="1"/>
          </p:cNvSpPr>
          <p:nvPr/>
        </p:nvSpPr>
        <p:spPr bwMode="auto">
          <a:xfrm flipH="1">
            <a:off x="5394325" y="3646488"/>
            <a:ext cx="1887538" cy="1270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86" name="Line 18"/>
          <p:cNvSpPr>
            <a:spLocks noChangeShapeType="1"/>
          </p:cNvSpPr>
          <p:nvPr/>
        </p:nvSpPr>
        <p:spPr bwMode="auto">
          <a:xfrm>
            <a:off x="7286625" y="2470150"/>
            <a:ext cx="12700" cy="358775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87" name="Text Box 19"/>
          <p:cNvSpPr txBox="1">
            <a:spLocks noChangeArrowheads="1"/>
          </p:cNvSpPr>
          <p:nvPr/>
        </p:nvSpPr>
        <p:spPr bwMode="auto">
          <a:xfrm>
            <a:off x="1098550" y="4043363"/>
            <a:ext cx="168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SEM_SIGNAL</a:t>
            </a:r>
          </a:p>
        </p:txBody>
      </p:sp>
      <p:sp>
        <p:nvSpPr>
          <p:cNvPr id="2669588" name="Text Box 20"/>
          <p:cNvSpPr txBox="1">
            <a:spLocks noChangeArrowheads="1"/>
          </p:cNvSpPr>
          <p:nvPr/>
        </p:nvSpPr>
        <p:spPr bwMode="auto">
          <a:xfrm>
            <a:off x="5484813" y="4043363"/>
            <a:ext cx="1684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SEM_WAIT</a:t>
            </a:r>
          </a:p>
        </p:txBody>
      </p:sp>
      <p:sp>
        <p:nvSpPr>
          <p:cNvPr id="2669589" name="Text Box 21"/>
          <p:cNvSpPr txBox="1">
            <a:spLocks noChangeArrowheads="1"/>
          </p:cNvSpPr>
          <p:nvPr/>
        </p:nvSpPr>
        <p:spPr bwMode="auto">
          <a:xfrm>
            <a:off x="1106488" y="4829175"/>
            <a:ext cx="1684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SEM_SIGNAL</a:t>
            </a:r>
          </a:p>
        </p:txBody>
      </p:sp>
      <p:sp>
        <p:nvSpPr>
          <p:cNvPr id="2669590" name="Text Box 22"/>
          <p:cNvSpPr txBox="1">
            <a:spLocks noChangeArrowheads="1"/>
          </p:cNvSpPr>
          <p:nvPr/>
        </p:nvSpPr>
        <p:spPr bwMode="auto">
          <a:xfrm>
            <a:off x="5492750" y="4829175"/>
            <a:ext cx="1684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latin typeface="Arial" charset="0"/>
              </a:rPr>
              <a:t>SEM_WAIT</a:t>
            </a:r>
          </a:p>
        </p:txBody>
      </p:sp>
      <p:sp>
        <p:nvSpPr>
          <p:cNvPr id="2669591" name="Line 23"/>
          <p:cNvSpPr>
            <a:spLocks noChangeShapeType="1"/>
          </p:cNvSpPr>
          <p:nvPr/>
        </p:nvSpPr>
        <p:spPr bwMode="auto">
          <a:xfrm flipV="1">
            <a:off x="5395913" y="2065338"/>
            <a:ext cx="1031875"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92" name="Oval 24"/>
          <p:cNvSpPr>
            <a:spLocks noChangeArrowheads="1"/>
          </p:cNvSpPr>
          <p:nvPr/>
        </p:nvSpPr>
        <p:spPr bwMode="auto">
          <a:xfrm>
            <a:off x="6424613" y="1662113"/>
            <a:ext cx="1746250" cy="795337"/>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93" name="Text Box 25"/>
          <p:cNvSpPr txBox="1">
            <a:spLocks noChangeArrowheads="1"/>
          </p:cNvSpPr>
          <p:nvPr/>
        </p:nvSpPr>
        <p:spPr bwMode="auto">
          <a:xfrm>
            <a:off x="6451600" y="1843088"/>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b="1">
                <a:latin typeface="Arial" charset="0"/>
              </a:rPr>
              <a:t>Executing</a:t>
            </a:r>
          </a:p>
        </p:txBody>
      </p:sp>
      <p:sp>
        <p:nvSpPr>
          <p:cNvPr id="2669594" name="Text Box 26"/>
          <p:cNvSpPr txBox="1">
            <a:spLocks noChangeArrowheads="1"/>
          </p:cNvSpPr>
          <p:nvPr/>
        </p:nvSpPr>
        <p:spPr bwMode="auto">
          <a:xfrm>
            <a:off x="2671763" y="1468438"/>
            <a:ext cx="2790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800" b="1">
                <a:latin typeface="Arial" charset="0"/>
              </a:rPr>
              <a:t>Scheduler / Dispatcher</a:t>
            </a:r>
          </a:p>
        </p:txBody>
      </p:sp>
      <p:sp>
        <p:nvSpPr>
          <p:cNvPr id="2669595" name="Line 27"/>
          <p:cNvSpPr>
            <a:spLocks noChangeShapeType="1"/>
          </p:cNvSpPr>
          <p:nvPr/>
        </p:nvSpPr>
        <p:spPr bwMode="auto">
          <a:xfrm flipH="1">
            <a:off x="5403850" y="4392613"/>
            <a:ext cx="1887538" cy="1270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69596" name="Line 28"/>
          <p:cNvSpPr>
            <a:spLocks noChangeShapeType="1"/>
          </p:cNvSpPr>
          <p:nvPr/>
        </p:nvSpPr>
        <p:spPr bwMode="auto">
          <a:xfrm flipH="1">
            <a:off x="5403850" y="5154613"/>
            <a:ext cx="1887538" cy="1270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mn-lt"/>
              </a:rPr>
              <a:t>Scheduling</a:t>
            </a:r>
            <a:endParaRPr lang="en-US" sz="1800" b="1"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7787</TotalTime>
  <Words>2121</Words>
  <Application>Microsoft Office PowerPoint</Application>
  <PresentationFormat>On-screen Show (4:3)</PresentationFormat>
  <Paragraphs>732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Blends</vt:lpstr>
      <vt:lpstr>Project 2 - Tasking</vt:lpstr>
      <vt:lpstr>Project 2</vt:lpstr>
      <vt:lpstr>Project 2 (continued…)</vt:lpstr>
      <vt:lpstr>Step 1: Priority Queue</vt:lpstr>
      <vt:lpstr>Step 2: Schedule w/Ready Queue</vt:lpstr>
      <vt:lpstr>2-State Scheduler</vt:lpstr>
      <vt:lpstr>Step 3: 5-State Scheduling</vt:lpstr>
      <vt:lpstr>5-State Scheduler</vt:lpstr>
      <vt:lpstr>Task Scheduling</vt:lpstr>
      <vt:lpstr>Step 4a: Counting Semaphore</vt:lpstr>
      <vt:lpstr>Step 4b: List Tasks</vt:lpstr>
      <vt:lpstr>Task Control Block (tcb)</vt:lpstr>
      <vt:lpstr>Step 5: Verification</vt:lpstr>
      <vt:lpstr>Step 6: Bonus Credit</vt:lpstr>
      <vt:lpstr>setjmp / longjmp</vt:lpstr>
      <vt:lpstr>Multi-tasking in C</vt:lpstr>
      <vt:lpstr>Creating a Task</vt:lpstr>
      <vt:lpstr>Creating a Task (continued…)</vt:lpstr>
      <vt:lpstr>SWAP (Context Switch)</vt:lpstr>
      <vt:lpstr>Task Scheduling</vt:lpstr>
      <vt:lpstr>Task Dispatching</vt:lpstr>
      <vt:lpstr>Project 2 Grading Criteria</vt:lpstr>
      <vt:lpstr>Project 2 Grading Criteria</vt:lpstr>
      <vt:lpstr>Project 2 Bonus Points</vt:lpstr>
      <vt:lpstr>Project 2 Bonus Points</vt:lpstr>
      <vt:lpstr>PowerPoint Presentation</vt:lpstr>
      <vt:lpstr>STDARG - Variable Arguments</vt:lpstr>
      <vt:lpstr>VSPRINTF - Print Variable Arguments</vt:lpstr>
      <vt:lpstr>PowerPoint Presentation</vt:lpstr>
      <vt:lpstr>SWAP (Context Switch)</vt:lpstr>
      <vt:lpstr>STDARG - Variable Arguments</vt:lpstr>
      <vt:lpstr>VSPRINTF - Print Variable Arguments</vt:lpstr>
      <vt:lpstr>Task Dispatching</vt:lpstr>
      <vt:lpstr>Task Dispatching</vt:lpstr>
      <vt:lpstr>Step 1: Priority Queue</vt:lpstr>
      <vt:lpstr>Step 4: Counting Semaphore</vt:lpstr>
      <vt:lpstr>Step 5: List Tasks</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Tasking</dc:title>
  <dc:creator>Paul Roper</dc:creator>
  <cp:lastModifiedBy>proper</cp:lastModifiedBy>
  <cp:revision>351</cp:revision>
  <cp:lastPrinted>2000-08-31T19:14:43Z</cp:lastPrinted>
  <dcterms:created xsi:type="dcterms:W3CDTF">2000-08-22T23:43:45Z</dcterms:created>
  <dcterms:modified xsi:type="dcterms:W3CDTF">2015-01-28T17:54:51Z</dcterms:modified>
</cp:coreProperties>
</file>