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5"/>
  </p:notesMasterIdLst>
  <p:handoutMasterIdLst>
    <p:handoutMasterId r:id="rId36"/>
  </p:handoutMasterIdLst>
  <p:sldIdLst>
    <p:sldId id="1480" r:id="rId2"/>
    <p:sldId id="1628" r:id="rId3"/>
    <p:sldId id="1629" r:id="rId4"/>
    <p:sldId id="1630" r:id="rId5"/>
    <p:sldId id="1631" r:id="rId6"/>
    <p:sldId id="1632" r:id="rId7"/>
    <p:sldId id="1633" r:id="rId8"/>
    <p:sldId id="1634" r:id="rId9"/>
    <p:sldId id="1635" r:id="rId10"/>
    <p:sldId id="1636" r:id="rId11"/>
    <p:sldId id="1637" r:id="rId12"/>
    <p:sldId id="1638" r:id="rId13"/>
    <p:sldId id="1639" r:id="rId14"/>
    <p:sldId id="1640" r:id="rId15"/>
    <p:sldId id="1641" r:id="rId16"/>
    <p:sldId id="1645" r:id="rId17"/>
    <p:sldId id="1648" r:id="rId18"/>
    <p:sldId id="1664" r:id="rId19"/>
    <p:sldId id="1650" r:id="rId20"/>
    <p:sldId id="1651" r:id="rId21"/>
    <p:sldId id="1652" r:id="rId22"/>
    <p:sldId id="1653" r:id="rId23"/>
    <p:sldId id="1654" r:id="rId24"/>
    <p:sldId id="1655" r:id="rId25"/>
    <p:sldId id="1656" r:id="rId26"/>
    <p:sldId id="1657" r:id="rId27"/>
    <p:sldId id="1658" r:id="rId28"/>
    <p:sldId id="1660" r:id="rId29"/>
    <p:sldId id="1661" r:id="rId30"/>
    <p:sldId id="1662" r:id="rId31"/>
    <p:sldId id="1646" r:id="rId32"/>
    <p:sldId id="1647" r:id="rId33"/>
    <p:sldId id="1665" r:id="rId34"/>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258" autoAdjust="0"/>
  </p:normalViewPr>
  <p:slideViewPr>
    <p:cSldViewPr snapToGrid="0">
      <p:cViewPr varScale="1">
        <p:scale>
          <a:sx n="79" d="100"/>
          <a:sy n="79" d="100"/>
        </p:scale>
        <p:origin x="-1109" y="-67"/>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220FFA0C-5503-4247-8909-DA70CE146117}" type="slidenum">
              <a:rPr lang="en-US"/>
              <a:pPr/>
              <a:t>‹#›</a:t>
            </a:fld>
            <a:endParaRPr lang="en-US"/>
          </a:p>
        </p:txBody>
      </p:sp>
    </p:spTree>
    <p:extLst>
      <p:ext uri="{BB962C8B-B14F-4D97-AF65-F5344CB8AC3E}">
        <p14:creationId xmlns:p14="http://schemas.microsoft.com/office/powerpoint/2010/main" val="1529875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C2E3CF27-2071-4F68-BBDE-651E614730BA}" type="slidenum">
              <a:rPr lang="en-US"/>
              <a:pPr/>
              <a:t>‹#›</a:t>
            </a:fld>
            <a:endParaRPr lang="en-US"/>
          </a:p>
        </p:txBody>
      </p:sp>
    </p:spTree>
    <p:extLst>
      <p:ext uri="{BB962C8B-B14F-4D97-AF65-F5344CB8AC3E}">
        <p14:creationId xmlns:p14="http://schemas.microsoft.com/office/powerpoint/2010/main" val="409975347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Alex Milenkovich</a:t>
            </a:r>
          </a:p>
        </p:txBody>
      </p:sp>
      <p:sp>
        <p:nvSpPr>
          <p:cNvPr id="7" name="Rectangle 7"/>
          <p:cNvSpPr>
            <a:spLocks noGrp="1" noChangeArrowheads="1"/>
          </p:cNvSpPr>
          <p:nvPr>
            <p:ph type="sldNum" sz="quarter" idx="5"/>
          </p:nvPr>
        </p:nvSpPr>
        <p:spPr>
          <a:ln/>
        </p:spPr>
        <p:txBody>
          <a:bodyPr/>
          <a:lstStyle/>
          <a:p>
            <a:fld id="{BFA287A4-DD9B-4491-B09D-992787A7F42E}" type="slidenum">
              <a:rPr lang="en-US"/>
              <a:pPr/>
              <a:t>30</a:t>
            </a:fld>
            <a:endParaRPr lang="en-US"/>
          </a:p>
        </p:txBody>
      </p:sp>
      <p:sp>
        <p:nvSpPr>
          <p:cNvPr id="2694146" name="Rectangle 6"/>
          <p:cNvSpPr txBox="1">
            <a:spLocks noGrp="1" noChangeArrowheads="1"/>
          </p:cNvSpPr>
          <p:nvPr/>
        </p:nvSpPr>
        <p:spPr bwMode="auto">
          <a:xfrm>
            <a:off x="0" y="8831263"/>
            <a:ext cx="29733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r>
              <a:rPr lang="en-US" sz="1300"/>
              <a:t>Paul Roper</a:t>
            </a:r>
          </a:p>
        </p:txBody>
      </p:sp>
      <p:sp>
        <p:nvSpPr>
          <p:cNvPr id="2694147" name="Rectangle 7"/>
          <p:cNvSpPr txBox="1">
            <a:spLocks noGrp="1" noChangeArrowheads="1"/>
          </p:cNvSpPr>
          <p:nvPr/>
        </p:nvSpPr>
        <p:spPr bwMode="auto">
          <a:xfrm>
            <a:off x="3884613" y="8831263"/>
            <a:ext cx="29733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pPr algn="r"/>
            <a:fld id="{245F0631-7874-4D7E-9E20-2ADC07E67592}" type="slidenum">
              <a:rPr lang="en-US" sz="1300"/>
              <a:pPr algn="r"/>
              <a:t>30</a:t>
            </a:fld>
            <a:endParaRPr lang="en-US" sz="1300"/>
          </a:p>
        </p:txBody>
      </p:sp>
      <p:sp>
        <p:nvSpPr>
          <p:cNvPr id="2694148" name="Rectangle 2"/>
          <p:cNvSpPr>
            <a:spLocks noGrp="1" noRot="1" noChangeAspect="1" noChangeArrowheads="1" noTextEdit="1"/>
          </p:cNvSpPr>
          <p:nvPr>
            <p:ph type="sldImg"/>
          </p:nvPr>
        </p:nvSpPr>
        <p:spPr>
          <a:ln/>
        </p:spPr>
      </p:sp>
      <p:sp>
        <p:nvSpPr>
          <p:cNvPr id="2694149" name="Rectangle 3"/>
          <p:cNvSpPr>
            <a:spLocks noGrp="1" noChangeArrowheads="1"/>
          </p:cNvSpPr>
          <p:nvPr>
            <p:ph type="body" idx="1"/>
          </p:nvPr>
        </p:nvSpPr>
        <p:spPr/>
        <p:txBody>
          <a:bodyPr lIns="92227" tIns="46114" rIns="92227" bIns="46114"/>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Alex Milenkovich</a:t>
            </a:r>
          </a:p>
        </p:txBody>
      </p:sp>
      <p:sp>
        <p:nvSpPr>
          <p:cNvPr id="7" name="Rectangle 7"/>
          <p:cNvSpPr>
            <a:spLocks noGrp="1" noChangeArrowheads="1"/>
          </p:cNvSpPr>
          <p:nvPr>
            <p:ph type="sldNum" sz="quarter" idx="5"/>
          </p:nvPr>
        </p:nvSpPr>
        <p:spPr>
          <a:ln/>
        </p:spPr>
        <p:txBody>
          <a:bodyPr/>
          <a:lstStyle/>
          <a:p>
            <a:fld id="{BFA287A4-DD9B-4491-B09D-992787A7F42E}" type="slidenum">
              <a:rPr lang="en-US"/>
              <a:pPr/>
              <a:t>33</a:t>
            </a:fld>
            <a:endParaRPr lang="en-US"/>
          </a:p>
        </p:txBody>
      </p:sp>
      <p:sp>
        <p:nvSpPr>
          <p:cNvPr id="2694146" name="Rectangle 6"/>
          <p:cNvSpPr txBox="1">
            <a:spLocks noGrp="1" noChangeArrowheads="1"/>
          </p:cNvSpPr>
          <p:nvPr/>
        </p:nvSpPr>
        <p:spPr bwMode="auto">
          <a:xfrm>
            <a:off x="0" y="8831263"/>
            <a:ext cx="29733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r>
              <a:rPr lang="en-US" sz="1300"/>
              <a:t>Paul Roper</a:t>
            </a:r>
          </a:p>
        </p:txBody>
      </p:sp>
      <p:sp>
        <p:nvSpPr>
          <p:cNvPr id="2694147" name="Rectangle 7"/>
          <p:cNvSpPr txBox="1">
            <a:spLocks noGrp="1" noChangeArrowheads="1"/>
          </p:cNvSpPr>
          <p:nvPr/>
        </p:nvSpPr>
        <p:spPr bwMode="auto">
          <a:xfrm>
            <a:off x="3884613" y="8831263"/>
            <a:ext cx="29733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pPr algn="r"/>
            <a:fld id="{245F0631-7874-4D7E-9E20-2ADC07E67592}" type="slidenum">
              <a:rPr lang="en-US" sz="1300"/>
              <a:pPr algn="r"/>
              <a:t>33</a:t>
            </a:fld>
            <a:endParaRPr lang="en-US" sz="1300"/>
          </a:p>
        </p:txBody>
      </p:sp>
      <p:sp>
        <p:nvSpPr>
          <p:cNvPr id="2694148" name="Rectangle 2"/>
          <p:cNvSpPr>
            <a:spLocks noGrp="1" noRot="1" noChangeAspect="1" noChangeArrowheads="1" noTextEdit="1"/>
          </p:cNvSpPr>
          <p:nvPr>
            <p:ph type="sldImg"/>
          </p:nvPr>
        </p:nvSpPr>
        <p:spPr>
          <a:ln/>
        </p:spPr>
      </p:sp>
      <p:sp>
        <p:nvSpPr>
          <p:cNvPr id="2694149" name="Rectangle 3"/>
          <p:cNvSpPr>
            <a:spLocks noGrp="1" noChangeArrowheads="1"/>
          </p:cNvSpPr>
          <p:nvPr>
            <p:ph type="body" idx="1"/>
          </p:nvPr>
        </p:nvSpPr>
        <p:spPr/>
        <p:txBody>
          <a:bodyPr lIns="92227" tIns="46114" rIns="92227" bIns="4611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98392753-8BCB-4960-8B25-3A4AE2E6F51C}" type="slidenum">
              <a:rPr lang="en-US"/>
              <a:pPr/>
              <a:t>‹#›</a:t>
            </a:fld>
            <a:endParaRPr lang="en-US"/>
          </a:p>
        </p:txBody>
      </p:sp>
    </p:spTree>
    <p:extLst>
      <p:ext uri="{BB962C8B-B14F-4D97-AF65-F5344CB8AC3E}">
        <p14:creationId xmlns:p14="http://schemas.microsoft.com/office/powerpoint/2010/main" val="157243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D7E2E39E-559F-461C-AA11-D8C2AA0A04A6}" type="slidenum">
              <a:rPr lang="en-US"/>
              <a:pPr/>
              <a:t>‹#›</a:t>
            </a:fld>
            <a:endParaRPr lang="en-US"/>
          </a:p>
        </p:txBody>
      </p:sp>
    </p:spTree>
    <p:extLst>
      <p:ext uri="{BB962C8B-B14F-4D97-AF65-F5344CB8AC3E}">
        <p14:creationId xmlns:p14="http://schemas.microsoft.com/office/powerpoint/2010/main" val="3051842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46100" y="1416050"/>
            <a:ext cx="4005263"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0038" y="6324600"/>
            <a:ext cx="1905000" cy="457200"/>
          </a:xfrm>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a:xfrm>
            <a:off x="2151063" y="6324600"/>
            <a:ext cx="4911725" cy="457200"/>
          </a:xfrm>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a:xfrm>
            <a:off x="6937375" y="6324600"/>
            <a:ext cx="1905000" cy="457200"/>
          </a:xfrm>
        </p:spPr>
        <p:txBody>
          <a:bodyPr/>
          <a:lstStyle>
            <a:lvl1pPr>
              <a:defRPr/>
            </a:lvl1pPr>
          </a:lstStyle>
          <a:p>
            <a:fld id="{898698D4-3C1F-4EF6-ACB4-F9A8F2007536}" type="slidenum">
              <a:rPr lang="en-US"/>
              <a:pPr/>
              <a:t>‹#›</a:t>
            </a:fld>
            <a:endParaRPr lang="en-US"/>
          </a:p>
        </p:txBody>
      </p:sp>
    </p:spTree>
    <p:extLst>
      <p:ext uri="{BB962C8B-B14F-4D97-AF65-F5344CB8AC3E}">
        <p14:creationId xmlns:p14="http://schemas.microsoft.com/office/powerpoint/2010/main" val="128185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1A69183D-BA39-4483-B869-7E1AAD51E590}" type="slidenum">
              <a:rPr lang="en-US"/>
              <a:pPr/>
              <a:t>‹#›</a:t>
            </a:fld>
            <a:endParaRPr lang="en-US"/>
          </a:p>
        </p:txBody>
      </p:sp>
    </p:spTree>
    <p:extLst>
      <p:ext uri="{BB962C8B-B14F-4D97-AF65-F5344CB8AC3E}">
        <p14:creationId xmlns:p14="http://schemas.microsoft.com/office/powerpoint/2010/main" val="67658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31313572-2BBE-4562-A362-A1F939B87B19}" type="slidenum">
              <a:rPr lang="en-US"/>
              <a:pPr/>
              <a:t>‹#›</a:t>
            </a:fld>
            <a:endParaRPr lang="en-US"/>
          </a:p>
        </p:txBody>
      </p:sp>
    </p:spTree>
    <p:extLst>
      <p:ext uri="{BB962C8B-B14F-4D97-AF65-F5344CB8AC3E}">
        <p14:creationId xmlns:p14="http://schemas.microsoft.com/office/powerpoint/2010/main" val="501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p:txBody>
          <a:bodyPr/>
          <a:lstStyle>
            <a:lvl1pPr>
              <a:defRPr/>
            </a:lvl1pPr>
          </a:lstStyle>
          <a:p>
            <a:fld id="{8F32D72A-4805-48E2-8B31-FDB64CE9C56F}" type="slidenum">
              <a:rPr lang="en-US"/>
              <a:pPr/>
              <a:t>‹#›</a:t>
            </a:fld>
            <a:endParaRPr lang="en-US"/>
          </a:p>
        </p:txBody>
      </p:sp>
    </p:spTree>
    <p:extLst>
      <p:ext uri="{BB962C8B-B14F-4D97-AF65-F5344CB8AC3E}">
        <p14:creationId xmlns:p14="http://schemas.microsoft.com/office/powerpoint/2010/main" val="223409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CS 345</a:t>
            </a:r>
            <a:endParaRPr lang="en-US"/>
          </a:p>
        </p:txBody>
      </p:sp>
      <p:sp>
        <p:nvSpPr>
          <p:cNvPr id="8" name="Footer Placeholder 7"/>
          <p:cNvSpPr>
            <a:spLocks noGrp="1"/>
          </p:cNvSpPr>
          <p:nvPr>
            <p:ph type="ftr" sz="quarter" idx="11"/>
          </p:nvPr>
        </p:nvSpPr>
        <p:spPr/>
        <p:txBody>
          <a:bodyPr/>
          <a:lstStyle>
            <a:lvl1pPr>
              <a:defRPr/>
            </a:lvl1pPr>
          </a:lstStyle>
          <a:p>
            <a:r>
              <a:rPr lang="en-US" smtClean="0"/>
              <a:t>Lab 3 – Jurassic Park</a:t>
            </a:r>
            <a:endParaRPr lang="en-US"/>
          </a:p>
        </p:txBody>
      </p:sp>
      <p:sp>
        <p:nvSpPr>
          <p:cNvPr id="9" name="Slide Number Placeholder 8"/>
          <p:cNvSpPr>
            <a:spLocks noGrp="1"/>
          </p:cNvSpPr>
          <p:nvPr>
            <p:ph type="sldNum" sz="quarter" idx="12"/>
          </p:nvPr>
        </p:nvSpPr>
        <p:spPr/>
        <p:txBody>
          <a:bodyPr/>
          <a:lstStyle>
            <a:lvl1pPr>
              <a:defRPr/>
            </a:lvl1pPr>
          </a:lstStyle>
          <a:p>
            <a:fld id="{51189D1C-B7B5-4FB9-A6DF-898716D57A5B}" type="slidenum">
              <a:rPr lang="en-US"/>
              <a:pPr/>
              <a:t>‹#›</a:t>
            </a:fld>
            <a:endParaRPr lang="en-US"/>
          </a:p>
        </p:txBody>
      </p:sp>
    </p:spTree>
    <p:extLst>
      <p:ext uri="{BB962C8B-B14F-4D97-AF65-F5344CB8AC3E}">
        <p14:creationId xmlns:p14="http://schemas.microsoft.com/office/powerpoint/2010/main" val="78688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CS 345</a:t>
            </a:r>
            <a:endParaRPr lang="en-US"/>
          </a:p>
        </p:txBody>
      </p:sp>
      <p:sp>
        <p:nvSpPr>
          <p:cNvPr id="4" name="Footer Placeholder 3"/>
          <p:cNvSpPr>
            <a:spLocks noGrp="1"/>
          </p:cNvSpPr>
          <p:nvPr>
            <p:ph type="ftr" sz="quarter" idx="11"/>
          </p:nvPr>
        </p:nvSpPr>
        <p:spPr/>
        <p:txBody>
          <a:bodyPr/>
          <a:lstStyle>
            <a:lvl1pPr>
              <a:defRPr/>
            </a:lvl1pPr>
          </a:lstStyle>
          <a:p>
            <a:r>
              <a:rPr lang="en-US" smtClean="0"/>
              <a:t>Lab 3 – Jurassic Park</a:t>
            </a:r>
            <a:endParaRPr lang="en-US"/>
          </a:p>
        </p:txBody>
      </p:sp>
      <p:sp>
        <p:nvSpPr>
          <p:cNvPr id="5" name="Slide Number Placeholder 4"/>
          <p:cNvSpPr>
            <a:spLocks noGrp="1"/>
          </p:cNvSpPr>
          <p:nvPr>
            <p:ph type="sldNum" sz="quarter" idx="12"/>
          </p:nvPr>
        </p:nvSpPr>
        <p:spPr/>
        <p:txBody>
          <a:bodyPr/>
          <a:lstStyle>
            <a:lvl1pPr>
              <a:defRPr/>
            </a:lvl1pPr>
          </a:lstStyle>
          <a:p>
            <a:fld id="{D1BF5D35-EB8B-43E5-BF36-CDBB75D609C7}" type="slidenum">
              <a:rPr lang="en-US"/>
              <a:pPr/>
              <a:t>‹#›</a:t>
            </a:fld>
            <a:endParaRPr lang="en-US"/>
          </a:p>
        </p:txBody>
      </p:sp>
    </p:spTree>
    <p:extLst>
      <p:ext uri="{BB962C8B-B14F-4D97-AF65-F5344CB8AC3E}">
        <p14:creationId xmlns:p14="http://schemas.microsoft.com/office/powerpoint/2010/main" val="4838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CS 345</a:t>
            </a:r>
            <a:endParaRPr lang="en-US"/>
          </a:p>
        </p:txBody>
      </p:sp>
      <p:sp>
        <p:nvSpPr>
          <p:cNvPr id="3" name="Footer Placeholder 2"/>
          <p:cNvSpPr>
            <a:spLocks noGrp="1"/>
          </p:cNvSpPr>
          <p:nvPr>
            <p:ph type="ftr" sz="quarter" idx="11"/>
          </p:nvPr>
        </p:nvSpPr>
        <p:spPr/>
        <p:txBody>
          <a:bodyPr/>
          <a:lstStyle>
            <a:lvl1pPr>
              <a:defRPr/>
            </a:lvl1pPr>
          </a:lstStyle>
          <a:p>
            <a:r>
              <a:rPr lang="en-US" smtClean="0"/>
              <a:t>Lab 3 – Jurassic Park</a:t>
            </a:r>
            <a:endParaRPr lang="en-US"/>
          </a:p>
        </p:txBody>
      </p:sp>
      <p:sp>
        <p:nvSpPr>
          <p:cNvPr id="4" name="Slide Number Placeholder 3"/>
          <p:cNvSpPr>
            <a:spLocks noGrp="1"/>
          </p:cNvSpPr>
          <p:nvPr>
            <p:ph type="sldNum" sz="quarter" idx="12"/>
          </p:nvPr>
        </p:nvSpPr>
        <p:spPr/>
        <p:txBody>
          <a:bodyPr/>
          <a:lstStyle>
            <a:lvl1pPr>
              <a:defRPr/>
            </a:lvl1pPr>
          </a:lstStyle>
          <a:p>
            <a:fld id="{F4A4E831-61CB-4C86-92D0-3501E8FB529E}" type="slidenum">
              <a:rPr lang="en-US"/>
              <a:pPr/>
              <a:t>‹#›</a:t>
            </a:fld>
            <a:endParaRPr lang="en-US"/>
          </a:p>
        </p:txBody>
      </p:sp>
    </p:spTree>
    <p:extLst>
      <p:ext uri="{BB962C8B-B14F-4D97-AF65-F5344CB8AC3E}">
        <p14:creationId xmlns:p14="http://schemas.microsoft.com/office/powerpoint/2010/main" val="142787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p:txBody>
          <a:bodyPr/>
          <a:lstStyle>
            <a:lvl1pPr>
              <a:defRPr/>
            </a:lvl1pPr>
          </a:lstStyle>
          <a:p>
            <a:fld id="{9AEE44F2-02C0-4536-8DBB-BF4E60715379}" type="slidenum">
              <a:rPr lang="en-US"/>
              <a:pPr/>
              <a:t>‹#›</a:t>
            </a:fld>
            <a:endParaRPr lang="en-US"/>
          </a:p>
        </p:txBody>
      </p:sp>
    </p:spTree>
    <p:extLst>
      <p:ext uri="{BB962C8B-B14F-4D97-AF65-F5344CB8AC3E}">
        <p14:creationId xmlns:p14="http://schemas.microsoft.com/office/powerpoint/2010/main" val="255724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p:txBody>
          <a:bodyPr/>
          <a:lstStyle>
            <a:lvl1pPr>
              <a:defRPr/>
            </a:lvl1pPr>
          </a:lstStyle>
          <a:p>
            <a:fld id="{DD15A0A7-7F7A-4ACC-A19A-F15F9CF2837F}" type="slidenum">
              <a:rPr lang="en-US"/>
              <a:pPr/>
              <a:t>‹#›</a:t>
            </a:fld>
            <a:endParaRPr lang="en-US"/>
          </a:p>
        </p:txBody>
      </p:sp>
    </p:spTree>
    <p:extLst>
      <p:ext uri="{BB962C8B-B14F-4D97-AF65-F5344CB8AC3E}">
        <p14:creationId xmlns:p14="http://schemas.microsoft.com/office/powerpoint/2010/main" val="307811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3000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CS 345</a:t>
            </a:r>
            <a:endParaRPr lang="en-US"/>
          </a:p>
        </p:txBody>
      </p:sp>
      <p:sp>
        <p:nvSpPr>
          <p:cNvPr id="557068" name="Rectangle 12"/>
          <p:cNvSpPr>
            <a:spLocks noGrp="1" noChangeArrowheads="1"/>
          </p:cNvSpPr>
          <p:nvPr>
            <p:ph type="ftr" sz="quarter" idx="3"/>
          </p:nvPr>
        </p:nvSpPr>
        <p:spPr bwMode="auto">
          <a:xfrm>
            <a:off x="2151063" y="6324600"/>
            <a:ext cx="4911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Lab 3 – Jurassic Park</a:t>
            </a:r>
            <a:endParaRPr lang="en-US"/>
          </a:p>
        </p:txBody>
      </p:sp>
      <p:sp>
        <p:nvSpPr>
          <p:cNvPr id="557069" name="Rectangle 13"/>
          <p:cNvSpPr>
            <a:spLocks noGrp="1" noChangeArrowheads="1"/>
          </p:cNvSpPr>
          <p:nvPr>
            <p:ph type="sldNum" sz="quarter" idx="4"/>
          </p:nvPr>
        </p:nvSpPr>
        <p:spPr bwMode="auto">
          <a:xfrm>
            <a:off x="693737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7DD34F12-F1A7-4EC0-8486-82840C2043E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p:txBody>
          <a:bodyPr/>
          <a:lstStyle/>
          <a:p>
            <a:r>
              <a:rPr lang="en-US" dirty="0" smtClean="0"/>
              <a:t>Project 3 – Jurassic Park</a:t>
            </a:r>
            <a:endParaRPr lang="en-US" dirty="0"/>
          </a:p>
        </p:txBody>
      </p:sp>
      <p:sp>
        <p:nvSpPr>
          <p:cNvPr id="2475011" name="Rectangle 3"/>
          <p:cNvSpPr>
            <a:spLocks noGrp="1" noChangeArrowheads="1"/>
          </p:cNvSpPr>
          <p:nvPr>
            <p:ph type="subTitle" idx="1"/>
          </p:nvPr>
        </p:nvSpPr>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half" idx="10"/>
          </p:nvPr>
        </p:nvSpPr>
        <p:spPr/>
        <p:txBody>
          <a:bodyPr/>
          <a:lstStyle/>
          <a:p>
            <a:r>
              <a:rPr lang="en-US" smtClean="0"/>
              <a:t>CS 345</a:t>
            </a:r>
            <a:endParaRPr lang="en-US"/>
          </a:p>
        </p:txBody>
      </p:sp>
      <p:sp>
        <p:nvSpPr>
          <p:cNvPr id="18" name="Footer Placeholder 3"/>
          <p:cNvSpPr>
            <a:spLocks noGrp="1"/>
          </p:cNvSpPr>
          <p:nvPr>
            <p:ph type="ftr" sz="quarter" idx="11"/>
          </p:nvPr>
        </p:nvSpPr>
        <p:spPr/>
        <p:txBody>
          <a:bodyPr/>
          <a:lstStyle/>
          <a:p>
            <a:r>
              <a:rPr lang="en-US" smtClean="0"/>
              <a:t>Lab 3 – Jurassic Park</a:t>
            </a:r>
            <a:endParaRPr lang="en-US"/>
          </a:p>
        </p:txBody>
      </p:sp>
      <p:sp>
        <p:nvSpPr>
          <p:cNvPr id="2294800" name="Rectangle 16"/>
          <p:cNvSpPr>
            <a:spLocks noGrp="1" noChangeArrowheads="1"/>
          </p:cNvSpPr>
          <p:nvPr>
            <p:ph type="title"/>
          </p:nvPr>
        </p:nvSpPr>
        <p:spPr>
          <a:xfrm>
            <a:off x="1249553" y="265395"/>
            <a:ext cx="7793037" cy="866775"/>
          </a:xfrm>
        </p:spPr>
        <p:txBody>
          <a:bodyPr/>
          <a:lstStyle/>
          <a:p>
            <a:r>
              <a:rPr lang="en-US" dirty="0"/>
              <a:t>Jurassic Park </a:t>
            </a:r>
            <a:r>
              <a:rPr lang="en-US" dirty="0" err="1"/>
              <a:t>struct</a:t>
            </a:r>
            <a:endParaRPr lang="en-US" dirty="0"/>
          </a:p>
        </p:txBody>
      </p:sp>
      <p:pic>
        <p:nvPicPr>
          <p:cNvPr id="2294802" name="Picture 18" descr="jp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35" y="1902483"/>
            <a:ext cx="5334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2294803" name="AutoShape 19"/>
          <p:cNvSpPr>
            <a:spLocks noChangeArrowheads="1"/>
          </p:cNvSpPr>
          <p:nvPr/>
        </p:nvSpPr>
        <p:spPr bwMode="auto">
          <a:xfrm>
            <a:off x="7306235" y="2283483"/>
            <a:ext cx="1371600" cy="533400"/>
          </a:xfrm>
          <a:prstGeom prst="wedgeRoundRectCallout">
            <a:avLst>
              <a:gd name="adj1" fmla="val -142593"/>
              <a:gd name="adj2" fmla="val 8541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Driver Status</a:t>
            </a:r>
          </a:p>
          <a:p>
            <a:pPr eaLnBrk="1" hangingPunct="1"/>
            <a:r>
              <a:rPr lang="en-US" sz="1200" b="1" i="1">
                <a:latin typeface="Arial" charset="0"/>
              </a:rPr>
              <a:t>park.drivers[ ]</a:t>
            </a:r>
          </a:p>
        </p:txBody>
      </p:sp>
      <p:sp>
        <p:nvSpPr>
          <p:cNvPr id="2294804" name="AutoShape 20"/>
          <p:cNvSpPr>
            <a:spLocks noChangeArrowheads="1"/>
          </p:cNvSpPr>
          <p:nvPr/>
        </p:nvSpPr>
        <p:spPr bwMode="auto">
          <a:xfrm>
            <a:off x="6239435" y="1292883"/>
            <a:ext cx="2057400" cy="533400"/>
          </a:xfrm>
          <a:prstGeom prst="wedgeRoundRectCallout">
            <a:avLst>
              <a:gd name="adj1" fmla="val -81250"/>
              <a:gd name="adj2" fmla="val 2455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of Passengers</a:t>
            </a:r>
          </a:p>
          <a:p>
            <a:pPr eaLnBrk="1" hangingPunct="1"/>
            <a:r>
              <a:rPr lang="en-US" sz="1200" b="1" i="1">
                <a:latin typeface="Arial" charset="0"/>
              </a:rPr>
              <a:t>park.cars[ ].passengers</a:t>
            </a:r>
          </a:p>
        </p:txBody>
      </p:sp>
      <p:sp>
        <p:nvSpPr>
          <p:cNvPr id="2294805" name="AutoShape 21"/>
          <p:cNvSpPr>
            <a:spLocks noChangeArrowheads="1"/>
          </p:cNvSpPr>
          <p:nvPr/>
        </p:nvSpPr>
        <p:spPr bwMode="auto">
          <a:xfrm>
            <a:off x="753035" y="4721883"/>
            <a:ext cx="1524000" cy="533400"/>
          </a:xfrm>
          <a:prstGeom prst="wedgeRoundRectCallout">
            <a:avLst>
              <a:gd name="adj1" fmla="val 83440"/>
              <a:gd name="adj2" fmla="val 6606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Exited Park</a:t>
            </a:r>
          </a:p>
          <a:p>
            <a:pPr eaLnBrk="1" hangingPunct="1"/>
            <a:r>
              <a:rPr lang="en-US" sz="1200" b="1" i="1">
                <a:latin typeface="Arial" charset="0"/>
              </a:rPr>
              <a:t>numExitedPark</a:t>
            </a:r>
          </a:p>
        </p:txBody>
      </p:sp>
      <p:sp>
        <p:nvSpPr>
          <p:cNvPr id="2294806" name="AutoShape 22"/>
          <p:cNvSpPr>
            <a:spLocks noChangeArrowheads="1"/>
          </p:cNvSpPr>
          <p:nvPr/>
        </p:nvSpPr>
        <p:spPr bwMode="auto">
          <a:xfrm>
            <a:off x="1743635" y="1292883"/>
            <a:ext cx="1905000" cy="533400"/>
          </a:xfrm>
          <a:prstGeom prst="wedgeRoundRectCallout">
            <a:avLst>
              <a:gd name="adj1" fmla="val 33083"/>
              <a:gd name="adj2" fmla="val 1580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Waiting to Enter Park</a:t>
            </a:r>
          </a:p>
          <a:p>
            <a:pPr eaLnBrk="1" hangingPunct="1"/>
            <a:r>
              <a:rPr lang="en-US" sz="1200" b="1" i="1">
                <a:latin typeface="Arial" charset="0"/>
              </a:rPr>
              <a:t>numOutsidePark</a:t>
            </a:r>
          </a:p>
        </p:txBody>
      </p:sp>
      <p:sp>
        <p:nvSpPr>
          <p:cNvPr id="2294807" name="AutoShape 23"/>
          <p:cNvSpPr>
            <a:spLocks noChangeArrowheads="1"/>
          </p:cNvSpPr>
          <p:nvPr/>
        </p:nvSpPr>
        <p:spPr bwMode="auto">
          <a:xfrm>
            <a:off x="295835" y="2740683"/>
            <a:ext cx="1981200" cy="533400"/>
          </a:xfrm>
          <a:prstGeom prst="wedgeRoundRectCallout">
            <a:avLst>
              <a:gd name="adj1" fmla="val 82611"/>
              <a:gd name="adj2" fmla="val 392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Tickets Available</a:t>
            </a:r>
          </a:p>
          <a:p>
            <a:pPr eaLnBrk="1" hangingPunct="1"/>
            <a:r>
              <a:rPr lang="en-US" sz="1200" b="1" i="1">
                <a:latin typeface="Arial" charset="0"/>
              </a:rPr>
              <a:t>numTicketsAvailable</a:t>
            </a:r>
          </a:p>
        </p:txBody>
      </p:sp>
      <p:sp>
        <p:nvSpPr>
          <p:cNvPr id="2294808" name="AutoShape 24"/>
          <p:cNvSpPr>
            <a:spLocks noChangeArrowheads="1"/>
          </p:cNvSpPr>
          <p:nvPr/>
        </p:nvSpPr>
        <p:spPr bwMode="auto">
          <a:xfrm>
            <a:off x="676835" y="3426483"/>
            <a:ext cx="1143000" cy="533400"/>
          </a:xfrm>
          <a:prstGeom prst="wedgeRoundRectCallout">
            <a:avLst>
              <a:gd name="adj1" fmla="val 148472"/>
              <a:gd name="adj2" fmla="val -556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Park</a:t>
            </a:r>
          </a:p>
          <a:p>
            <a:pPr eaLnBrk="1" hangingPunct="1"/>
            <a:r>
              <a:rPr lang="en-US" sz="1200" b="1" i="1">
                <a:latin typeface="Arial" charset="0"/>
              </a:rPr>
              <a:t>numInPark</a:t>
            </a:r>
          </a:p>
        </p:txBody>
      </p:sp>
      <p:sp>
        <p:nvSpPr>
          <p:cNvPr id="2294809" name="AutoShape 25"/>
          <p:cNvSpPr>
            <a:spLocks noChangeArrowheads="1"/>
          </p:cNvSpPr>
          <p:nvPr/>
        </p:nvSpPr>
        <p:spPr bwMode="auto">
          <a:xfrm>
            <a:off x="676835" y="4112283"/>
            <a:ext cx="1600200" cy="533400"/>
          </a:xfrm>
          <a:prstGeom prst="wedgeRoundRectCallout">
            <a:avLst>
              <a:gd name="adj1" fmla="val 98907"/>
              <a:gd name="adj2" fmla="val -1517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Rides Taken</a:t>
            </a:r>
          </a:p>
          <a:p>
            <a:pPr eaLnBrk="1" hangingPunct="1"/>
            <a:r>
              <a:rPr lang="en-US" sz="1200" b="1" i="1">
                <a:latin typeface="Arial" charset="0"/>
              </a:rPr>
              <a:t>numRidesTaken</a:t>
            </a:r>
          </a:p>
        </p:txBody>
      </p:sp>
      <p:sp>
        <p:nvSpPr>
          <p:cNvPr id="2294810" name="AutoShape 26"/>
          <p:cNvSpPr>
            <a:spLocks noChangeArrowheads="1"/>
          </p:cNvSpPr>
          <p:nvPr/>
        </p:nvSpPr>
        <p:spPr bwMode="auto">
          <a:xfrm>
            <a:off x="753035" y="1978683"/>
            <a:ext cx="1524000" cy="533400"/>
          </a:xfrm>
          <a:prstGeom prst="wedgeRoundRectCallout">
            <a:avLst>
              <a:gd name="adj1" fmla="val 128231"/>
              <a:gd name="adj2" fmla="val 18571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Ticket Line</a:t>
            </a:r>
          </a:p>
          <a:p>
            <a:pPr eaLnBrk="1" hangingPunct="1"/>
            <a:r>
              <a:rPr lang="en-US" sz="1200" b="1" i="1">
                <a:latin typeface="Arial" charset="0"/>
              </a:rPr>
              <a:t>numInTicketLine</a:t>
            </a:r>
          </a:p>
        </p:txBody>
      </p:sp>
      <p:sp>
        <p:nvSpPr>
          <p:cNvPr id="2294811" name="AutoShape 27"/>
          <p:cNvSpPr>
            <a:spLocks noChangeArrowheads="1"/>
          </p:cNvSpPr>
          <p:nvPr/>
        </p:nvSpPr>
        <p:spPr bwMode="auto">
          <a:xfrm>
            <a:off x="2277035" y="5941083"/>
            <a:ext cx="1447800" cy="533400"/>
          </a:xfrm>
          <a:prstGeom prst="wedgeRoundRectCallout">
            <a:avLst>
              <a:gd name="adj1" fmla="val 53509"/>
              <a:gd name="adj2" fmla="val -18214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Gift Shop</a:t>
            </a:r>
          </a:p>
          <a:p>
            <a:pPr eaLnBrk="1" hangingPunct="1"/>
            <a:r>
              <a:rPr lang="en-US" sz="1200" b="1" i="1">
                <a:latin typeface="Arial" charset="0"/>
              </a:rPr>
              <a:t>numInGiftShop</a:t>
            </a:r>
          </a:p>
        </p:txBody>
      </p:sp>
      <p:sp>
        <p:nvSpPr>
          <p:cNvPr id="2294812" name="AutoShape 28"/>
          <p:cNvSpPr>
            <a:spLocks noChangeArrowheads="1"/>
          </p:cNvSpPr>
          <p:nvPr/>
        </p:nvSpPr>
        <p:spPr bwMode="auto">
          <a:xfrm>
            <a:off x="5401235" y="5941083"/>
            <a:ext cx="1371600" cy="533400"/>
          </a:xfrm>
          <a:prstGeom prst="wedgeRoundRectCallout">
            <a:avLst>
              <a:gd name="adj1" fmla="val -94560"/>
              <a:gd name="adj2" fmla="val -1794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Museum</a:t>
            </a:r>
          </a:p>
          <a:p>
            <a:pPr eaLnBrk="1" hangingPunct="1"/>
            <a:r>
              <a:rPr lang="en-US" sz="1200" b="1" i="1">
                <a:latin typeface="Arial" charset="0"/>
              </a:rPr>
              <a:t>numInMuseum</a:t>
            </a:r>
          </a:p>
        </p:txBody>
      </p:sp>
      <p:sp>
        <p:nvSpPr>
          <p:cNvPr id="2294813" name="AutoShape 29"/>
          <p:cNvSpPr>
            <a:spLocks noChangeArrowheads="1"/>
          </p:cNvSpPr>
          <p:nvPr/>
        </p:nvSpPr>
        <p:spPr bwMode="auto">
          <a:xfrm>
            <a:off x="4182035" y="1292883"/>
            <a:ext cx="1371600" cy="533400"/>
          </a:xfrm>
          <a:prstGeom prst="wedgeRoundRectCallout">
            <a:avLst>
              <a:gd name="adj1" fmla="val -51968"/>
              <a:gd name="adj2" fmla="val 2181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Tour Car Line</a:t>
            </a:r>
          </a:p>
          <a:p>
            <a:pPr eaLnBrk="1" hangingPunct="1"/>
            <a:r>
              <a:rPr lang="en-US" sz="1200" b="1" i="1">
                <a:latin typeface="Arial" charset="0"/>
              </a:rPr>
              <a:t>numInCarLine</a:t>
            </a:r>
          </a:p>
        </p:txBody>
      </p:sp>
      <p:sp>
        <p:nvSpPr>
          <p:cNvPr id="2294814" name="AutoShape 30"/>
          <p:cNvSpPr>
            <a:spLocks noChangeArrowheads="1"/>
          </p:cNvSpPr>
          <p:nvPr/>
        </p:nvSpPr>
        <p:spPr bwMode="auto">
          <a:xfrm>
            <a:off x="3877235" y="5941083"/>
            <a:ext cx="1371600" cy="533400"/>
          </a:xfrm>
          <a:prstGeom prst="wedgeRoundRectCallout">
            <a:avLst>
              <a:gd name="adj1" fmla="val -38194"/>
              <a:gd name="adj2" fmla="val -2919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Gift Shop Line</a:t>
            </a:r>
          </a:p>
          <a:p>
            <a:pPr eaLnBrk="1" hangingPunct="1"/>
            <a:r>
              <a:rPr lang="en-US" sz="1200" b="1" i="1">
                <a:latin typeface="Arial" charset="0"/>
              </a:rPr>
              <a:t>numInGiftLine</a:t>
            </a:r>
          </a:p>
        </p:txBody>
      </p:sp>
      <p:sp>
        <p:nvSpPr>
          <p:cNvPr id="2294815" name="AutoShape 31"/>
          <p:cNvSpPr>
            <a:spLocks noChangeArrowheads="1"/>
          </p:cNvSpPr>
          <p:nvPr/>
        </p:nvSpPr>
        <p:spPr bwMode="auto">
          <a:xfrm>
            <a:off x="6925235" y="5941083"/>
            <a:ext cx="1752600" cy="533400"/>
          </a:xfrm>
          <a:prstGeom prst="wedgeRoundRectCallout">
            <a:avLst>
              <a:gd name="adj1" fmla="val -184148"/>
              <a:gd name="adj2" fmla="val -29256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Museum Line</a:t>
            </a:r>
          </a:p>
          <a:p>
            <a:pPr eaLnBrk="1" hangingPunct="1"/>
            <a:r>
              <a:rPr lang="en-US" sz="1200" b="1" i="1">
                <a:latin typeface="Arial" charset="0"/>
              </a:rPr>
              <a:t>numInMuseumLine</a:t>
            </a:r>
          </a:p>
        </p:txBody>
      </p:sp>
      <p:sp>
        <p:nvSpPr>
          <p:cNvPr id="20"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10</a:t>
            </a:fld>
            <a:endParaRPr lang="en-US"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549131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2258" name="Rectangle 2"/>
          <p:cNvSpPr>
            <a:spLocks noGrp="1" noChangeArrowheads="1"/>
          </p:cNvSpPr>
          <p:nvPr>
            <p:ph type="title"/>
          </p:nvPr>
        </p:nvSpPr>
        <p:spPr>
          <a:xfrm>
            <a:off x="1231623" y="265395"/>
            <a:ext cx="7793037" cy="866775"/>
          </a:xfrm>
        </p:spPr>
        <p:txBody>
          <a:bodyPr/>
          <a:lstStyle/>
          <a:p>
            <a:r>
              <a:rPr lang="en-US" dirty="0"/>
              <a:t>Semaphores</a:t>
            </a:r>
          </a:p>
        </p:txBody>
      </p:sp>
      <p:sp>
        <p:nvSpPr>
          <p:cNvPr id="2272259" name="Rectangle 3"/>
          <p:cNvSpPr>
            <a:spLocks noGrp="1" noChangeArrowheads="1"/>
          </p:cNvSpPr>
          <p:nvPr>
            <p:ph type="body" idx="1"/>
          </p:nvPr>
        </p:nvSpPr>
        <p:spPr>
          <a:xfrm>
            <a:off x="406400" y="1685365"/>
            <a:ext cx="8356600" cy="1483285"/>
          </a:xfrm>
        </p:spPr>
        <p:txBody>
          <a:bodyPr/>
          <a:lstStyle/>
          <a:p>
            <a:pPr>
              <a:lnSpc>
                <a:spcPct val="90000"/>
              </a:lnSpc>
            </a:pPr>
            <a:r>
              <a:rPr lang="en-US" sz="2400" dirty="0"/>
              <a:t>Use </a:t>
            </a:r>
            <a:r>
              <a:rPr lang="en-US" sz="2400" b="1" u="sng" dirty="0"/>
              <a:t>resource</a:t>
            </a:r>
            <a:r>
              <a:rPr lang="en-US" sz="2400" dirty="0"/>
              <a:t> semaphores (counting) to control access to the park, the number of tickets available, and the number of people allowed in the gift shop and museum.</a:t>
            </a:r>
          </a:p>
        </p:txBody>
      </p:sp>
      <p:sp>
        <p:nvSpPr>
          <p:cNvPr id="2272260" name="Text Box 4"/>
          <p:cNvSpPr txBox="1">
            <a:spLocks noChangeArrowheads="1"/>
          </p:cNvSpPr>
          <p:nvPr/>
        </p:nvSpPr>
        <p:spPr bwMode="auto">
          <a:xfrm>
            <a:off x="909638" y="2967213"/>
            <a:ext cx="773112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create MAX_TICKETS tickets using counting semaphore</a:t>
            </a:r>
          </a:p>
          <a:p>
            <a:pPr algn="l"/>
            <a:r>
              <a:rPr lang="en-US" sz="2000" b="1" dirty="0">
                <a:latin typeface="Arial" charset="0"/>
              </a:rPr>
              <a:t>tickets = </a:t>
            </a:r>
            <a:r>
              <a:rPr lang="en-US" sz="2000" b="1" dirty="0" err="1">
                <a:latin typeface="Arial" charset="0"/>
              </a:rPr>
              <a:t>createSemaphore</a:t>
            </a:r>
            <a:r>
              <a:rPr lang="en-US" sz="2000" b="1" dirty="0">
                <a:latin typeface="Arial" charset="0"/>
              </a:rPr>
              <a:t>("tickets", COUNTING, MAX_TICKETS);</a:t>
            </a:r>
          </a:p>
          <a:p>
            <a:pPr algn="l"/>
            <a:r>
              <a:rPr lang="en-US" sz="2000" b="1" dirty="0">
                <a:latin typeface="Arial" charset="0"/>
              </a:rPr>
              <a:t>SWAP;</a:t>
            </a:r>
          </a:p>
          <a:p>
            <a:pPr algn="l"/>
            <a:endParaRPr lang="en-US" sz="2000" b="1" dirty="0">
              <a:latin typeface="Arial" charset="0"/>
            </a:endParaRPr>
          </a:p>
          <a:p>
            <a:pPr algn="l"/>
            <a:r>
              <a:rPr lang="en-US" sz="2000" b="1" dirty="0">
                <a:latin typeface="Arial" charset="0"/>
              </a:rPr>
              <a:t>// buy a ticket (consume)</a:t>
            </a:r>
          </a:p>
          <a:p>
            <a:pPr algn="l"/>
            <a:r>
              <a:rPr lang="en-US" sz="2000" b="1" dirty="0">
                <a:latin typeface="Arial" charset="0"/>
              </a:rPr>
              <a:t>SEM_WAIT(tickets);			SWAP;</a:t>
            </a:r>
          </a:p>
          <a:p>
            <a:pPr algn="l"/>
            <a:endParaRPr lang="en-US" sz="2000" b="1" dirty="0">
              <a:latin typeface="Arial" charset="0"/>
            </a:endParaRPr>
          </a:p>
          <a:p>
            <a:pPr algn="l"/>
            <a:r>
              <a:rPr lang="en-US" sz="2000" b="1" dirty="0">
                <a:latin typeface="Arial" charset="0"/>
              </a:rPr>
              <a:t>// resell ticket (produce)</a:t>
            </a:r>
          </a:p>
          <a:p>
            <a:pPr algn="l"/>
            <a:r>
              <a:rPr lang="en-US" sz="2000" b="1" dirty="0">
                <a:latin typeface="Arial" charset="0"/>
              </a:rPr>
              <a:t>SEM_SIGNAL(tickets);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11</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01278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2260"/>
                                        </p:tgtEl>
                                        <p:attrNameLst>
                                          <p:attrName>style.visibility</p:attrName>
                                        </p:attrNameLst>
                                      </p:cBhvr>
                                      <p:to>
                                        <p:strVal val="visible"/>
                                      </p:to>
                                    </p:set>
                                    <p:animEffect transition="in" filter="dissolve">
                                      <p:cBhvr>
                                        <p:cTn id="7" dur="500"/>
                                        <p:tgtEl>
                                          <p:spTgt spid="2272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22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3282" name="Rectangle 2"/>
          <p:cNvSpPr>
            <a:spLocks noGrp="1" noChangeArrowheads="1"/>
          </p:cNvSpPr>
          <p:nvPr>
            <p:ph type="title"/>
          </p:nvPr>
        </p:nvSpPr>
        <p:spPr>
          <a:xfrm>
            <a:off x="1240588" y="274360"/>
            <a:ext cx="7793037" cy="866775"/>
          </a:xfrm>
        </p:spPr>
        <p:txBody>
          <a:bodyPr/>
          <a:lstStyle/>
          <a:p>
            <a:r>
              <a:rPr lang="en-US" dirty="0"/>
              <a:t>Semaphores</a:t>
            </a:r>
          </a:p>
        </p:txBody>
      </p:sp>
      <p:sp>
        <p:nvSpPr>
          <p:cNvPr id="2273283" name="Rectangle 3"/>
          <p:cNvSpPr>
            <a:spLocks noGrp="1" noChangeArrowheads="1"/>
          </p:cNvSpPr>
          <p:nvPr>
            <p:ph type="body" idx="1"/>
          </p:nvPr>
        </p:nvSpPr>
        <p:spPr>
          <a:xfrm>
            <a:off x="406400" y="1622611"/>
            <a:ext cx="8356600" cy="2363601"/>
          </a:xfrm>
        </p:spPr>
        <p:txBody>
          <a:bodyPr/>
          <a:lstStyle/>
          <a:p>
            <a:r>
              <a:rPr lang="en-US" sz="2400" dirty="0"/>
              <a:t>Use </a:t>
            </a:r>
            <a:r>
              <a:rPr lang="en-US" sz="2400" b="1" u="sng" dirty="0" err="1"/>
              <a:t>mutex</a:t>
            </a:r>
            <a:r>
              <a:rPr lang="en-US" sz="2400" dirty="0"/>
              <a:t> semaphores (binary) to protect any critical sections of code, such as when updating the delta clock, acquiring a driver to buy a ticket or drive a tour car, accessing global data, or sampling the state of a semaphore.</a:t>
            </a:r>
          </a:p>
        </p:txBody>
      </p:sp>
      <p:sp>
        <p:nvSpPr>
          <p:cNvPr id="2273284" name="Text Box 4"/>
          <p:cNvSpPr txBox="1">
            <a:spLocks noChangeArrowheads="1"/>
          </p:cNvSpPr>
          <p:nvPr/>
        </p:nvSpPr>
        <p:spPr bwMode="auto">
          <a:xfrm>
            <a:off x="909638" y="3541235"/>
            <a:ext cx="76612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need ticket, wait for driver (</a:t>
            </a:r>
            <a:r>
              <a:rPr lang="en-US" sz="2000" b="1" dirty="0" err="1">
                <a:latin typeface="Arial" charset="0"/>
              </a:rPr>
              <a:t>mutex</a:t>
            </a:r>
            <a:r>
              <a:rPr lang="en-US" sz="2000" b="1" dirty="0">
                <a:latin typeface="Arial" charset="0"/>
              </a:rPr>
              <a:t>)</a:t>
            </a:r>
          </a:p>
          <a:p>
            <a:pPr algn="l"/>
            <a:r>
              <a:rPr lang="en-US" sz="2000" b="1" dirty="0">
                <a:latin typeface="Arial" charset="0"/>
              </a:rPr>
              <a:t>SEM_WAIT(</a:t>
            </a:r>
            <a:r>
              <a:rPr lang="en-US" sz="2000" b="1" dirty="0" err="1">
                <a:latin typeface="Arial" charset="0"/>
              </a:rPr>
              <a:t>needDriverMutex</a:t>
            </a:r>
            <a:r>
              <a:rPr lang="en-US" sz="2000" b="1" dirty="0">
                <a:latin typeface="Arial" charset="0"/>
              </a:rPr>
              <a:t>);		SWAP;</a:t>
            </a:r>
          </a:p>
          <a:p>
            <a:pPr algn="l"/>
            <a:r>
              <a:rPr lang="en-US" sz="2000" b="1" dirty="0">
                <a:latin typeface="Arial" charset="0"/>
              </a:rPr>
              <a:t>{</a:t>
            </a:r>
          </a:p>
          <a:p>
            <a:pPr algn="l"/>
            <a:r>
              <a:rPr lang="en-US" sz="2000" b="1" dirty="0">
                <a:latin typeface="Arial" charset="0"/>
              </a:rPr>
              <a:t>	// signal need ticket (signal, put hand up)</a:t>
            </a:r>
          </a:p>
          <a:p>
            <a:pPr algn="l"/>
            <a:r>
              <a:rPr lang="en-US" sz="2000" b="1" dirty="0">
                <a:latin typeface="Arial" charset="0"/>
              </a:rPr>
              <a:t>	…</a:t>
            </a:r>
          </a:p>
          <a:p>
            <a:pPr algn="l"/>
            <a:r>
              <a:rPr lang="en-US" sz="2000" b="1" dirty="0">
                <a:latin typeface="Arial" charset="0"/>
              </a:rPr>
              <a:t>}</a:t>
            </a:r>
          </a:p>
          <a:p>
            <a:pPr algn="l"/>
            <a:r>
              <a:rPr lang="en-US" sz="2000" b="1" dirty="0">
                <a:latin typeface="Arial" charset="0"/>
              </a:rPr>
              <a:t>// release driver (</a:t>
            </a:r>
            <a:r>
              <a:rPr lang="en-US" sz="2000" b="1" dirty="0" err="1">
                <a:latin typeface="Arial" charset="0"/>
              </a:rPr>
              <a:t>mutex</a:t>
            </a:r>
            <a:r>
              <a:rPr lang="en-US" sz="2000" b="1" dirty="0">
                <a:latin typeface="Arial" charset="0"/>
              </a:rPr>
              <a:t>)</a:t>
            </a:r>
          </a:p>
          <a:p>
            <a:pPr algn="l"/>
            <a:r>
              <a:rPr lang="en-US" sz="2000" b="1" dirty="0">
                <a:latin typeface="Arial" charset="0"/>
              </a:rPr>
              <a:t>SEM_SIGNAL(</a:t>
            </a:r>
            <a:r>
              <a:rPr lang="en-US" sz="2000" b="1" dirty="0" err="1">
                <a:latin typeface="Arial" charset="0"/>
              </a:rPr>
              <a:t>needDriverMutex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503906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284"/>
                                        </p:tgtEl>
                                        <p:attrNameLst>
                                          <p:attrName>style.visibility</p:attrName>
                                        </p:attrNameLst>
                                      </p:cBhvr>
                                      <p:to>
                                        <p:strVal val="visible"/>
                                      </p:to>
                                    </p:set>
                                    <p:animEffect transition="in" filter="dissolve">
                                      <p:cBhvr>
                                        <p:cTn id="7" dur="500"/>
                                        <p:tgtEl>
                                          <p:spTgt spid="227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2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4306" name="Rectangle 2"/>
          <p:cNvSpPr>
            <a:spLocks noGrp="1" noChangeArrowheads="1"/>
          </p:cNvSpPr>
          <p:nvPr>
            <p:ph type="title"/>
          </p:nvPr>
        </p:nvSpPr>
        <p:spPr>
          <a:xfrm>
            <a:off x="1240588" y="265395"/>
            <a:ext cx="7793037" cy="866775"/>
          </a:xfrm>
        </p:spPr>
        <p:txBody>
          <a:bodyPr/>
          <a:lstStyle/>
          <a:p>
            <a:r>
              <a:rPr lang="en-US" dirty="0"/>
              <a:t>Semaphores</a:t>
            </a:r>
          </a:p>
        </p:txBody>
      </p:sp>
      <p:sp>
        <p:nvSpPr>
          <p:cNvPr id="2274307" name="Rectangle 3"/>
          <p:cNvSpPr>
            <a:spLocks noGrp="1" noChangeArrowheads="1"/>
          </p:cNvSpPr>
          <p:nvPr>
            <p:ph type="body" idx="1"/>
          </p:nvPr>
        </p:nvSpPr>
        <p:spPr>
          <a:xfrm>
            <a:off x="406400" y="1443309"/>
            <a:ext cx="8356600" cy="1254685"/>
          </a:xfrm>
        </p:spPr>
        <p:txBody>
          <a:bodyPr/>
          <a:lstStyle/>
          <a:p>
            <a:r>
              <a:rPr lang="en-US" sz="2400" dirty="0"/>
              <a:t>Use </a:t>
            </a:r>
            <a:r>
              <a:rPr lang="en-US" sz="2400" b="1" u="sng" dirty="0"/>
              <a:t>signal</a:t>
            </a:r>
            <a:r>
              <a:rPr lang="en-US" sz="2400" dirty="0"/>
              <a:t> semaphores (binary) to synchronize and communicate events between tasks, such as to awaken a driver, signal data is valid, etc.</a:t>
            </a:r>
          </a:p>
        </p:txBody>
      </p:sp>
      <p:sp>
        <p:nvSpPr>
          <p:cNvPr id="2274308" name="Text Box 4"/>
          <p:cNvSpPr txBox="1">
            <a:spLocks noChangeArrowheads="1"/>
          </p:cNvSpPr>
          <p:nvPr/>
        </p:nvSpPr>
        <p:spPr bwMode="auto">
          <a:xfrm>
            <a:off x="846883" y="2647945"/>
            <a:ext cx="76612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signal need ticket (signal, put hand up)</a:t>
            </a:r>
          </a:p>
          <a:p>
            <a:pPr algn="l"/>
            <a:r>
              <a:rPr lang="en-US" sz="2000" b="1" dirty="0">
                <a:latin typeface="Arial" charset="0"/>
              </a:rPr>
              <a:t>SEM_SIGNAL(</a:t>
            </a:r>
            <a:r>
              <a:rPr lang="en-US" sz="2000" b="1" dirty="0" err="1">
                <a:latin typeface="Arial" charset="0"/>
              </a:rPr>
              <a:t>needTicket</a:t>
            </a:r>
            <a:r>
              <a:rPr lang="en-US" sz="2000" b="1" dirty="0">
                <a:latin typeface="Arial" charset="0"/>
              </a:rPr>
              <a:t>);			SWAP;</a:t>
            </a:r>
          </a:p>
          <a:p>
            <a:pPr algn="l"/>
            <a:r>
              <a:rPr lang="en-US" sz="2000" b="1" dirty="0">
                <a:latin typeface="Arial" charset="0"/>
              </a:rPr>
              <a:t>{</a:t>
            </a:r>
          </a:p>
          <a:p>
            <a:pPr algn="l"/>
            <a:r>
              <a:rPr lang="en-US" sz="2000" b="1" dirty="0">
                <a:latin typeface="Arial" charset="0"/>
              </a:rPr>
              <a:t>	// wakeup driver (signal)</a:t>
            </a:r>
          </a:p>
          <a:p>
            <a:pPr algn="l"/>
            <a:r>
              <a:rPr lang="en-US" sz="2000" b="1" dirty="0">
                <a:latin typeface="Arial" charset="0"/>
              </a:rPr>
              <a:t>	SEM_SIGNAL(</a:t>
            </a:r>
            <a:r>
              <a:rPr lang="en-US" sz="2000" b="1" dirty="0" err="1">
                <a:latin typeface="Arial" charset="0"/>
              </a:rPr>
              <a:t>wakeupDriver</a:t>
            </a:r>
            <a:r>
              <a:rPr lang="en-US" sz="2000" b="1" dirty="0">
                <a:latin typeface="Arial" charset="0"/>
              </a:rPr>
              <a:t>);		SWAP;</a:t>
            </a:r>
          </a:p>
          <a:p>
            <a:pPr algn="l"/>
            <a:r>
              <a:rPr lang="en-US" sz="2000" b="1" dirty="0">
                <a:latin typeface="Arial" charset="0"/>
              </a:rPr>
              <a:t>	// wait ticket available (signal)</a:t>
            </a:r>
          </a:p>
          <a:p>
            <a:pPr algn="l"/>
            <a:r>
              <a:rPr lang="en-US" sz="2000" b="1" dirty="0">
                <a:latin typeface="Arial" charset="0"/>
              </a:rPr>
              <a:t>	SEM_WAIT(</a:t>
            </a:r>
            <a:r>
              <a:rPr lang="en-US" sz="2000" b="1" dirty="0" err="1">
                <a:latin typeface="Arial" charset="0"/>
              </a:rPr>
              <a:t>ticketReady</a:t>
            </a:r>
            <a:r>
              <a:rPr lang="en-US" sz="2000" b="1" dirty="0">
                <a:latin typeface="Arial" charset="0"/>
              </a:rPr>
              <a:t>);		</a:t>
            </a:r>
            <a:r>
              <a:rPr lang="en-US" sz="2000" b="1" dirty="0" smtClean="0">
                <a:latin typeface="Arial" charset="0"/>
              </a:rPr>
              <a:t>SWAP</a:t>
            </a:r>
            <a:r>
              <a:rPr lang="en-US" sz="2000" b="1" dirty="0">
                <a:latin typeface="Arial" charset="0"/>
              </a:rPr>
              <a:t>;</a:t>
            </a:r>
          </a:p>
          <a:p>
            <a:pPr algn="l"/>
            <a:r>
              <a:rPr lang="en-US" sz="2000" b="1" dirty="0">
                <a:latin typeface="Arial" charset="0"/>
              </a:rPr>
              <a:t>	// buy ticket (signal)</a:t>
            </a:r>
          </a:p>
          <a:p>
            <a:pPr algn="l"/>
            <a:r>
              <a:rPr lang="en-US" sz="2000" b="1" dirty="0">
                <a:latin typeface="Arial" charset="0"/>
              </a:rPr>
              <a:t>	SEM_SIGNAL(</a:t>
            </a:r>
            <a:r>
              <a:rPr lang="en-US" sz="2000" b="1" dirty="0" err="1">
                <a:latin typeface="Arial" charset="0"/>
              </a:rPr>
              <a:t>buyTicket</a:t>
            </a:r>
            <a:r>
              <a:rPr lang="en-US" sz="2000" b="1" dirty="0">
                <a:latin typeface="Arial" charset="0"/>
              </a:rPr>
              <a:t>);		SWAP;</a:t>
            </a:r>
          </a:p>
          <a:p>
            <a:pPr algn="l"/>
            <a:r>
              <a:rPr lang="en-US" sz="2000" b="1" dirty="0">
                <a:latin typeface="Arial" charset="0"/>
              </a:rPr>
              <a:t>}</a:t>
            </a:r>
          </a:p>
          <a:p>
            <a:pPr algn="l"/>
            <a:r>
              <a:rPr lang="en-US" sz="2000" b="1" dirty="0">
                <a:latin typeface="Arial" charset="0"/>
              </a:rPr>
              <a:t>// put hand down (signal)</a:t>
            </a:r>
          </a:p>
          <a:p>
            <a:pPr algn="l"/>
            <a:r>
              <a:rPr lang="en-US" sz="2000" b="1" dirty="0">
                <a:latin typeface="Arial" charset="0"/>
              </a:rPr>
              <a:t>SEM_WAIT(</a:t>
            </a:r>
            <a:r>
              <a:rPr lang="en-US" sz="2000" b="1" dirty="0" err="1">
                <a:latin typeface="Arial" charset="0"/>
              </a:rPr>
              <a:t>needTicket</a:t>
            </a:r>
            <a:r>
              <a:rPr lang="en-US" sz="2000" b="1" dirty="0" smtClean="0">
                <a:latin typeface="Arial" charset="0"/>
              </a:rPr>
              <a:t>);</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13</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281290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4308"/>
                                        </p:tgtEl>
                                        <p:attrNameLst>
                                          <p:attrName>style.visibility</p:attrName>
                                        </p:attrNameLst>
                                      </p:cBhvr>
                                      <p:to>
                                        <p:strVal val="visible"/>
                                      </p:to>
                                    </p:set>
                                    <p:animEffect transition="in" filter="dissolve">
                                      <p:cBhvr>
                                        <p:cTn id="7" dur="500"/>
                                        <p:tgtEl>
                                          <p:spTgt spid="227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5330" name="Rectangle 2"/>
          <p:cNvSpPr>
            <a:spLocks noGrp="1" noChangeArrowheads="1"/>
          </p:cNvSpPr>
          <p:nvPr>
            <p:ph type="title"/>
          </p:nvPr>
        </p:nvSpPr>
        <p:spPr>
          <a:xfrm>
            <a:off x="1222658" y="265395"/>
            <a:ext cx="7793037" cy="866775"/>
          </a:xfrm>
        </p:spPr>
        <p:txBody>
          <a:bodyPr/>
          <a:lstStyle/>
          <a:p>
            <a:r>
              <a:rPr lang="en-US" dirty="0"/>
              <a:t>Shared Memory</a:t>
            </a:r>
          </a:p>
        </p:txBody>
      </p:sp>
      <p:sp>
        <p:nvSpPr>
          <p:cNvPr id="2275331" name="Rectangle 3"/>
          <p:cNvSpPr>
            <a:spLocks noGrp="1" noChangeArrowheads="1"/>
          </p:cNvSpPr>
          <p:nvPr>
            <p:ph type="body" idx="1"/>
          </p:nvPr>
        </p:nvSpPr>
        <p:spPr>
          <a:xfrm>
            <a:off x="406400" y="1631576"/>
            <a:ext cx="8356600" cy="1308474"/>
          </a:xfrm>
        </p:spPr>
        <p:txBody>
          <a:bodyPr/>
          <a:lstStyle/>
          <a:p>
            <a:r>
              <a:rPr lang="en-US" sz="2400" dirty="0"/>
              <a:t>Shared memory can be implemented using C global memory when protected with </a:t>
            </a:r>
            <a:r>
              <a:rPr lang="en-US" sz="2400" dirty="0" err="1"/>
              <a:t>mutex</a:t>
            </a:r>
            <a:r>
              <a:rPr lang="en-US" sz="2400" dirty="0"/>
              <a:t> semaphores.</a:t>
            </a:r>
          </a:p>
        </p:txBody>
      </p:sp>
      <p:sp>
        <p:nvSpPr>
          <p:cNvPr id="2275332" name="Text Box 4"/>
          <p:cNvSpPr txBox="1">
            <a:spLocks noChangeArrowheads="1"/>
          </p:cNvSpPr>
          <p:nvPr/>
        </p:nvSpPr>
        <p:spPr bwMode="auto">
          <a:xfrm>
            <a:off x="909638" y="3154363"/>
            <a:ext cx="7661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protect shared memory access</a:t>
            </a:r>
          </a:p>
          <a:p>
            <a:pPr algn="l"/>
            <a:r>
              <a:rPr lang="en-US" sz="2000" b="1" dirty="0">
                <a:latin typeface="Arial" charset="0"/>
              </a:rPr>
              <a:t>SEM_WAIT(</a:t>
            </a:r>
            <a:r>
              <a:rPr lang="en-US" sz="2000" b="1" dirty="0" err="1">
                <a:latin typeface="Arial" charset="0"/>
              </a:rPr>
              <a:t>parkMutex</a:t>
            </a:r>
            <a:r>
              <a:rPr lang="en-US" sz="2000" b="1" dirty="0">
                <a:latin typeface="Arial" charset="0"/>
              </a:rPr>
              <a:t>);			</a:t>
            </a:r>
            <a:r>
              <a:rPr lang="en-US" sz="2000" b="1" dirty="0" smtClean="0">
                <a:latin typeface="Arial" charset="0"/>
              </a:rPr>
              <a:t>;</a:t>
            </a:r>
            <a:r>
              <a:rPr lang="en-US" sz="2000" b="1" dirty="0">
                <a:latin typeface="Arial" charset="0"/>
              </a:rPr>
              <a:t>SWAP</a:t>
            </a:r>
          </a:p>
          <a:p>
            <a:pPr algn="l"/>
            <a:endParaRPr lang="en-US" sz="2000" b="1" dirty="0">
              <a:latin typeface="Arial" charset="0"/>
            </a:endParaRPr>
          </a:p>
          <a:p>
            <a:pPr algn="l"/>
            <a:r>
              <a:rPr lang="en-US" sz="2000" b="1" dirty="0">
                <a:latin typeface="Arial" charset="0"/>
              </a:rPr>
              <a:t>// access inside park variables</a:t>
            </a:r>
          </a:p>
          <a:p>
            <a:pPr algn="l"/>
            <a:r>
              <a:rPr lang="en-US" sz="2000" b="1" dirty="0" err="1">
                <a:latin typeface="Arial" charset="0"/>
              </a:rPr>
              <a:t>myPark.numOutsidePark</a:t>
            </a:r>
            <a:r>
              <a:rPr lang="en-US" sz="2000" b="1" dirty="0">
                <a:latin typeface="Arial" charset="0"/>
              </a:rPr>
              <a:t>--;			;SWAP</a:t>
            </a:r>
          </a:p>
          <a:p>
            <a:pPr algn="l"/>
            <a:r>
              <a:rPr lang="en-US" sz="2000" b="1" dirty="0" err="1">
                <a:latin typeface="Arial" charset="0"/>
              </a:rPr>
              <a:t>myPark.numInPark</a:t>
            </a:r>
            <a:r>
              <a:rPr lang="en-US" sz="2000" b="1" dirty="0">
                <a:latin typeface="Arial" charset="0"/>
              </a:rPr>
              <a:t>++;				;SWAP</a:t>
            </a:r>
          </a:p>
          <a:p>
            <a:pPr algn="l"/>
            <a:endParaRPr lang="en-US" sz="2000" b="1" dirty="0">
              <a:latin typeface="Arial" charset="0"/>
            </a:endParaRPr>
          </a:p>
          <a:p>
            <a:pPr algn="l"/>
            <a:r>
              <a:rPr lang="en-US" sz="2000" b="1" dirty="0">
                <a:latin typeface="Arial" charset="0"/>
              </a:rPr>
              <a:t>// release protect shared memory access</a:t>
            </a:r>
          </a:p>
          <a:p>
            <a:pPr algn="l"/>
            <a:r>
              <a:rPr lang="en-US" sz="2000" b="1" dirty="0">
                <a:latin typeface="Arial" charset="0"/>
              </a:rPr>
              <a:t>SEM_SIGNAL(</a:t>
            </a:r>
            <a:r>
              <a:rPr lang="en-US" sz="2000" b="1" dirty="0" err="1">
                <a:latin typeface="Arial" charset="0"/>
              </a:rPr>
              <a:t>parkMutex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14</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1833721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5332"/>
                                        </p:tgtEl>
                                        <p:attrNameLst>
                                          <p:attrName>style.visibility</p:attrName>
                                        </p:attrNameLst>
                                      </p:cBhvr>
                                      <p:to>
                                        <p:strVal val="visible"/>
                                      </p:to>
                                    </p:set>
                                    <p:animEffect transition="in" filter="dissolve">
                                      <p:cBhvr>
                                        <p:cTn id="7" dur="500"/>
                                        <p:tgtEl>
                                          <p:spTgt spid="227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53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6594" name="Rectangle 2"/>
          <p:cNvSpPr>
            <a:spLocks noGrp="1" noChangeArrowheads="1"/>
          </p:cNvSpPr>
          <p:nvPr>
            <p:ph type="title"/>
          </p:nvPr>
        </p:nvSpPr>
        <p:spPr>
          <a:xfrm>
            <a:off x="1240588" y="265395"/>
            <a:ext cx="7793037" cy="866775"/>
          </a:xfrm>
        </p:spPr>
        <p:txBody>
          <a:bodyPr/>
          <a:lstStyle/>
          <a:p>
            <a:r>
              <a:rPr lang="en-US" dirty="0" smtClean="0"/>
              <a:t>Project 3 </a:t>
            </a:r>
            <a:r>
              <a:rPr lang="en-US" dirty="0"/>
              <a:t>– Jurassic Park</a:t>
            </a:r>
          </a:p>
        </p:txBody>
      </p:sp>
      <p:sp>
        <p:nvSpPr>
          <p:cNvPr id="2286595" name="Rectangle 3"/>
          <p:cNvSpPr>
            <a:spLocks noGrp="1" noChangeArrowheads="1"/>
          </p:cNvSpPr>
          <p:nvPr>
            <p:ph type="body" idx="1"/>
          </p:nvPr>
        </p:nvSpPr>
        <p:spPr>
          <a:xfrm>
            <a:off x="406400" y="1488141"/>
            <a:ext cx="8356600" cy="4977747"/>
          </a:xfrm>
        </p:spPr>
        <p:txBody>
          <a:bodyPr/>
          <a:lstStyle/>
          <a:p>
            <a:pPr>
              <a:lnSpc>
                <a:spcPct val="80000"/>
              </a:lnSpc>
            </a:pPr>
            <a:r>
              <a:rPr lang="en-US" sz="1800" b="1" dirty="0"/>
              <a:t>3</a:t>
            </a:r>
            <a:r>
              <a:rPr lang="en-US" sz="1800" b="1" dirty="0" smtClean="0"/>
              <a:t> </a:t>
            </a:r>
            <a:r>
              <a:rPr lang="en-US" sz="1800" b="1" dirty="0"/>
              <a:t>points</a:t>
            </a:r>
            <a:r>
              <a:rPr lang="en-US" sz="1800" dirty="0"/>
              <a:t> – Implement a delta clock in the </a:t>
            </a:r>
            <a:r>
              <a:rPr lang="en-US" sz="1800" dirty="0" err="1"/>
              <a:t>pollInterrupts</a:t>
            </a:r>
            <a:r>
              <a:rPr lang="en-US" sz="1800" dirty="0"/>
              <a:t> routine (OS345.c) that should tick down every 1/10 of a second</a:t>
            </a:r>
            <a:r>
              <a:rPr lang="en-US" sz="1800" dirty="0" smtClean="0"/>
              <a:t>.</a:t>
            </a:r>
            <a:endParaRPr lang="en-US" sz="1800" dirty="0"/>
          </a:p>
          <a:p>
            <a:pPr>
              <a:lnSpc>
                <a:spcPct val="80000"/>
              </a:lnSpc>
            </a:pPr>
            <a:r>
              <a:rPr lang="en-US" sz="1800" b="1" dirty="0"/>
              <a:t>2</a:t>
            </a:r>
            <a:r>
              <a:rPr lang="en-US" sz="1800" b="1" dirty="0" smtClean="0"/>
              <a:t> </a:t>
            </a:r>
            <a:r>
              <a:rPr lang="en-US" sz="1800" b="1" dirty="0"/>
              <a:t>points</a:t>
            </a:r>
            <a:r>
              <a:rPr lang="en-US" sz="1800" dirty="0"/>
              <a:t> – Create a single, re-entrant visitor task </a:t>
            </a:r>
            <a:r>
              <a:rPr lang="en-US" sz="1800" dirty="0" smtClean="0"/>
              <a:t>that enters </a:t>
            </a:r>
            <a:r>
              <a:rPr lang="en-US" sz="1800" dirty="0"/>
              <a:t>the Jurassic Park at random </a:t>
            </a:r>
            <a:r>
              <a:rPr lang="en-US" sz="1800" dirty="0" smtClean="0"/>
              <a:t>times, purchases </a:t>
            </a:r>
            <a:r>
              <a:rPr lang="en-US" sz="1800" dirty="0"/>
              <a:t>a </a:t>
            </a:r>
            <a:r>
              <a:rPr lang="en-US" sz="1800" dirty="0" smtClean="0"/>
              <a:t>ticket, visits </a:t>
            </a:r>
            <a:r>
              <a:rPr lang="en-US" sz="1800" dirty="0"/>
              <a:t>the museum, </a:t>
            </a:r>
            <a:r>
              <a:rPr lang="en-US" sz="1800" dirty="0" smtClean="0"/>
              <a:t>takes a tour of the park, stops by the gift shop, and then exits the park.</a:t>
            </a:r>
          </a:p>
          <a:p>
            <a:pPr>
              <a:lnSpc>
                <a:spcPct val="80000"/>
              </a:lnSpc>
            </a:pPr>
            <a:r>
              <a:rPr lang="en-US" sz="1800" b="1" dirty="0"/>
              <a:t>1 point</a:t>
            </a:r>
            <a:r>
              <a:rPr lang="en-US" sz="1800" dirty="0"/>
              <a:t> – Create a single, re-entrant car </a:t>
            </a:r>
            <a:r>
              <a:rPr lang="en-US" sz="1800" dirty="0" smtClean="0"/>
              <a:t>task the </a:t>
            </a:r>
            <a:r>
              <a:rPr lang="en-US" sz="1800" dirty="0"/>
              <a:t>acquires </a:t>
            </a:r>
            <a:r>
              <a:rPr lang="en-US" sz="1800" dirty="0" smtClean="0"/>
              <a:t>3 visitors and a driver while touring the park.</a:t>
            </a:r>
            <a:endParaRPr lang="en-US" sz="1800" dirty="0"/>
          </a:p>
          <a:p>
            <a:pPr>
              <a:lnSpc>
                <a:spcPct val="80000"/>
              </a:lnSpc>
            </a:pPr>
            <a:r>
              <a:rPr lang="en-US" sz="1800" b="1" dirty="0"/>
              <a:t>1 point</a:t>
            </a:r>
            <a:r>
              <a:rPr lang="en-US" sz="1800" dirty="0"/>
              <a:t> – Create a single, re-entrant driver task, which </a:t>
            </a:r>
            <a:r>
              <a:rPr lang="en-US" sz="1800" dirty="0" smtClean="0"/>
              <a:t>sleeps until awakened to sell a ticket or drive a tour car.</a:t>
            </a:r>
            <a:endParaRPr lang="en-US" sz="1800" dirty="0"/>
          </a:p>
          <a:p>
            <a:pPr>
              <a:lnSpc>
                <a:spcPct val="80000"/>
              </a:lnSpc>
            </a:pPr>
            <a:r>
              <a:rPr lang="en-US" sz="1800" b="1" dirty="0"/>
              <a:t>1 point</a:t>
            </a:r>
            <a:r>
              <a:rPr lang="en-US" sz="1800" dirty="0"/>
              <a:t> – </a:t>
            </a:r>
            <a:r>
              <a:rPr lang="en-US" sz="1800" dirty="0" smtClean="0"/>
              <a:t>Correctly use resource, </a:t>
            </a:r>
            <a:r>
              <a:rPr lang="en-US" sz="1800" dirty="0" err="1" smtClean="0"/>
              <a:t>mutex</a:t>
            </a:r>
            <a:r>
              <a:rPr lang="en-US" sz="1800" dirty="0" smtClean="0"/>
              <a:t>, and synchronization </a:t>
            </a:r>
            <a:r>
              <a:rPr lang="en-US" sz="1800" dirty="0"/>
              <a:t>semaphores </a:t>
            </a:r>
            <a:r>
              <a:rPr lang="en-US" sz="1800" dirty="0" smtClean="0"/>
              <a:t>in your implementation.</a:t>
            </a:r>
          </a:p>
          <a:p>
            <a:pPr>
              <a:lnSpc>
                <a:spcPct val="80000"/>
              </a:lnSpc>
              <a:spcBef>
                <a:spcPts val="600"/>
              </a:spcBef>
            </a:pPr>
            <a:r>
              <a:rPr lang="en-US" sz="1800" b="1" dirty="0"/>
              <a:t>2 points</a:t>
            </a:r>
            <a:r>
              <a:rPr lang="en-US" sz="1800" dirty="0"/>
              <a:t> – </a:t>
            </a:r>
            <a:r>
              <a:rPr lang="en-US" sz="1800" dirty="0" smtClean="0"/>
              <a:t>P3 starts a fully functional </a:t>
            </a:r>
            <a:r>
              <a:rPr lang="en-US" sz="1800" dirty="0" err="1" smtClean="0"/>
              <a:t>jurassicTask</a:t>
            </a:r>
            <a:r>
              <a:rPr lang="en-US" sz="1800" dirty="0" smtClean="0"/>
              <a:t>.</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76" y="4519952"/>
            <a:ext cx="7830311" cy="201386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26988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spcBef>
                <a:spcPts val="600"/>
              </a:spcBef>
            </a:pPr>
            <a:r>
              <a:rPr lang="en-US" smtClean="0"/>
              <a:t>CS 345</a:t>
            </a:r>
            <a:endParaRPr lang="en-US"/>
          </a:p>
        </p:txBody>
      </p:sp>
      <p:sp>
        <p:nvSpPr>
          <p:cNvPr id="5" name="Footer Placeholder 4"/>
          <p:cNvSpPr>
            <a:spLocks noGrp="1"/>
          </p:cNvSpPr>
          <p:nvPr>
            <p:ph type="ftr" sz="quarter" idx="11"/>
          </p:nvPr>
        </p:nvSpPr>
        <p:spPr/>
        <p:txBody>
          <a:bodyPr/>
          <a:lstStyle/>
          <a:p>
            <a:pPr>
              <a:spcBef>
                <a:spcPts val="600"/>
              </a:spcBef>
            </a:pPr>
            <a:r>
              <a:rPr lang="en-US" smtClean="0"/>
              <a:t>Lab 3 – Jurassic Park</a:t>
            </a:r>
            <a:endParaRPr lang="en-US"/>
          </a:p>
        </p:txBody>
      </p:sp>
      <p:sp>
        <p:nvSpPr>
          <p:cNvPr id="2277378" name="Rectangle 2"/>
          <p:cNvSpPr>
            <a:spLocks noGrp="1" noChangeArrowheads="1"/>
          </p:cNvSpPr>
          <p:nvPr>
            <p:ph type="title"/>
          </p:nvPr>
        </p:nvSpPr>
        <p:spPr>
          <a:xfrm>
            <a:off x="1240588" y="274360"/>
            <a:ext cx="7793037" cy="866775"/>
          </a:xfrm>
        </p:spPr>
        <p:txBody>
          <a:bodyPr/>
          <a:lstStyle/>
          <a:p>
            <a:pPr>
              <a:spcBef>
                <a:spcPts val="600"/>
              </a:spcBef>
            </a:pPr>
            <a:r>
              <a:rPr lang="en-US" dirty="0" smtClean="0"/>
              <a:t>Project 3 </a:t>
            </a:r>
            <a:r>
              <a:rPr lang="en-US" dirty="0"/>
              <a:t>– Jurassic Park</a:t>
            </a:r>
          </a:p>
        </p:txBody>
      </p:sp>
      <p:sp>
        <p:nvSpPr>
          <p:cNvPr id="2277379" name="Rectangle 3"/>
          <p:cNvSpPr>
            <a:spLocks noGrp="1" noChangeArrowheads="1"/>
          </p:cNvSpPr>
          <p:nvPr>
            <p:ph type="body" idx="1"/>
          </p:nvPr>
        </p:nvSpPr>
        <p:spPr>
          <a:xfrm>
            <a:off x="406399" y="1479175"/>
            <a:ext cx="8656919" cy="4780337"/>
          </a:xfrm>
        </p:spPr>
        <p:txBody>
          <a:bodyPr/>
          <a:lstStyle/>
          <a:p>
            <a:pPr>
              <a:lnSpc>
                <a:spcPct val="80000"/>
              </a:lnSpc>
              <a:spcBef>
                <a:spcPts val="600"/>
              </a:spcBef>
              <a:tabLst>
                <a:tab pos="2452688" algn="l"/>
              </a:tabLst>
            </a:pPr>
            <a:r>
              <a:rPr lang="en-US" sz="2000" dirty="0"/>
              <a:t>In addition to the possible </a:t>
            </a:r>
            <a:r>
              <a:rPr lang="en-US" sz="2000" dirty="0" smtClean="0"/>
              <a:t>10 </a:t>
            </a:r>
            <a:r>
              <a:rPr lang="en-US" sz="2000" dirty="0"/>
              <a:t>points, the following bonus/penalties apply</a:t>
            </a:r>
            <a:r>
              <a:rPr lang="en-US" sz="2000" b="1" dirty="0"/>
              <a:t>:</a:t>
            </a:r>
          </a:p>
          <a:p>
            <a:pPr lvl="1">
              <a:lnSpc>
                <a:spcPct val="80000"/>
              </a:lnSpc>
              <a:spcBef>
                <a:spcPts val="600"/>
              </a:spcBef>
              <a:tabLst>
                <a:tab pos="2452688" algn="l"/>
              </a:tabLst>
            </a:pPr>
            <a:r>
              <a:rPr lang="en-US" sz="1800" b="1" dirty="0" smtClean="0"/>
              <a:t>+1 point</a:t>
            </a:r>
            <a:r>
              <a:rPr lang="en-US" sz="1800" dirty="0" smtClean="0"/>
              <a:t> </a:t>
            </a:r>
            <a:r>
              <a:rPr lang="en-US" sz="1800" dirty="0"/>
              <a:t>– bonus for early pass-off (at least one day before due date.)</a:t>
            </a:r>
          </a:p>
          <a:p>
            <a:pPr lvl="1">
              <a:lnSpc>
                <a:spcPct val="80000"/>
              </a:lnSpc>
              <a:spcBef>
                <a:spcPts val="600"/>
              </a:spcBef>
              <a:tabLst>
                <a:tab pos="2452688" algn="l"/>
              </a:tabLst>
            </a:pPr>
            <a:r>
              <a:rPr lang="en-US" sz="1800" b="1" dirty="0"/>
              <a:t>+</a:t>
            </a:r>
            <a:r>
              <a:rPr lang="en-US" sz="1800" b="1" dirty="0" smtClean="0"/>
              <a:t>1-4 </a:t>
            </a:r>
            <a:r>
              <a:rPr lang="en-US" sz="1800" b="1" dirty="0"/>
              <a:t>points</a:t>
            </a:r>
            <a:r>
              <a:rPr lang="en-US" sz="1800" dirty="0"/>
              <a:t> – bonus for approved changes to os345park.c, such as:</a:t>
            </a:r>
          </a:p>
          <a:p>
            <a:pPr lvl="2">
              <a:lnSpc>
                <a:spcPct val="80000"/>
              </a:lnSpc>
              <a:spcBef>
                <a:spcPts val="600"/>
              </a:spcBef>
              <a:tabLst>
                <a:tab pos="2452688" algn="l"/>
              </a:tabLst>
            </a:pPr>
            <a:r>
              <a:rPr lang="en-US" sz="1600" dirty="0"/>
              <a:t>Improved interface to park</a:t>
            </a:r>
          </a:p>
          <a:p>
            <a:pPr lvl="2">
              <a:lnSpc>
                <a:spcPct val="80000"/>
              </a:lnSpc>
              <a:spcBef>
                <a:spcPts val="600"/>
              </a:spcBef>
              <a:tabLst>
                <a:tab pos="2452688" algn="l"/>
              </a:tabLst>
            </a:pPr>
            <a:r>
              <a:rPr lang="en-US" sz="1600" dirty="0"/>
              <a:t>Different routes in park</a:t>
            </a:r>
          </a:p>
          <a:p>
            <a:pPr lvl="2">
              <a:lnSpc>
                <a:spcPct val="80000"/>
              </a:lnSpc>
              <a:spcBef>
                <a:spcPts val="600"/>
              </a:spcBef>
              <a:tabLst>
                <a:tab pos="2452688" algn="l"/>
              </a:tabLst>
            </a:pPr>
            <a:r>
              <a:rPr lang="en-US" sz="1600" dirty="0"/>
              <a:t>Making dinosaurs individual tasks</a:t>
            </a:r>
          </a:p>
          <a:p>
            <a:pPr lvl="2">
              <a:lnSpc>
                <a:spcPct val="80000"/>
              </a:lnSpc>
              <a:spcBef>
                <a:spcPts val="600"/>
              </a:spcBef>
              <a:tabLst>
                <a:tab pos="2452688" algn="l"/>
              </a:tabLst>
            </a:pPr>
            <a:r>
              <a:rPr lang="en-US" sz="1600" dirty="0"/>
              <a:t>Random lost (or consumed) park visitors (must be accounted for)</a:t>
            </a:r>
          </a:p>
          <a:p>
            <a:pPr lvl="2">
              <a:lnSpc>
                <a:spcPct val="80000"/>
              </a:lnSpc>
              <a:spcBef>
                <a:spcPts val="600"/>
              </a:spcBef>
              <a:tabLst>
                <a:tab pos="2452688" algn="l"/>
              </a:tabLst>
            </a:pPr>
            <a:r>
              <a:rPr lang="en-US" sz="1600" dirty="0"/>
              <a:t>Gift shop expenditures</a:t>
            </a:r>
          </a:p>
          <a:p>
            <a:pPr lvl="2">
              <a:lnSpc>
                <a:spcPct val="80000"/>
              </a:lnSpc>
              <a:spcBef>
                <a:spcPts val="600"/>
              </a:spcBef>
              <a:tabLst>
                <a:tab pos="2452688" algn="l"/>
              </a:tabLst>
            </a:pPr>
            <a:r>
              <a:rPr lang="en-US" sz="1600" dirty="0"/>
              <a:t>Having drivers do periodic maintenance on park ride</a:t>
            </a:r>
          </a:p>
          <a:p>
            <a:pPr lvl="2">
              <a:lnSpc>
                <a:spcPct val="80000"/>
              </a:lnSpc>
              <a:spcBef>
                <a:spcPts val="600"/>
              </a:spcBef>
              <a:tabLst>
                <a:tab pos="2452688" algn="l"/>
              </a:tabLst>
            </a:pPr>
            <a:r>
              <a:rPr lang="en-US" sz="1600" dirty="0"/>
              <a:t>Something you think is clever…</a:t>
            </a:r>
          </a:p>
          <a:p>
            <a:pPr lvl="1">
              <a:lnSpc>
                <a:spcPct val="80000"/>
              </a:lnSpc>
              <a:spcBef>
                <a:spcPts val="600"/>
              </a:spcBef>
              <a:tabLst>
                <a:tab pos="2452688" algn="l"/>
              </a:tabLst>
            </a:pPr>
            <a:r>
              <a:rPr lang="en-US" sz="1800" b="1" dirty="0"/>
              <a:t>-</a:t>
            </a:r>
            <a:r>
              <a:rPr lang="en-US" sz="1800" b="1" dirty="0" smtClean="0"/>
              <a:t>1 point</a:t>
            </a:r>
            <a:r>
              <a:rPr lang="en-US" sz="1800" dirty="0" smtClean="0"/>
              <a:t> </a:t>
            </a:r>
            <a:r>
              <a:rPr lang="en-US" sz="1800" dirty="0"/>
              <a:t>– penalty for not running visitor, car, and driver tasks at same priority level.</a:t>
            </a:r>
          </a:p>
          <a:p>
            <a:pPr lvl="1">
              <a:lnSpc>
                <a:spcPct val="80000"/>
              </a:lnSpc>
              <a:spcBef>
                <a:spcPts val="600"/>
              </a:spcBef>
              <a:tabLst>
                <a:tab pos="2452688" algn="l"/>
              </a:tabLst>
            </a:pPr>
            <a:r>
              <a:rPr lang="en-US" sz="1800" b="1" dirty="0"/>
              <a:t>-</a:t>
            </a:r>
            <a:r>
              <a:rPr lang="en-US" sz="1800" b="1" dirty="0" smtClean="0"/>
              <a:t>1 point</a:t>
            </a:r>
            <a:r>
              <a:rPr lang="en-US" sz="1800" dirty="0" smtClean="0"/>
              <a:t> </a:t>
            </a:r>
            <a:r>
              <a:rPr lang="en-US" sz="1800" dirty="0"/>
              <a:t>– penalty for altering os345park.c without approval.</a:t>
            </a:r>
          </a:p>
          <a:p>
            <a:pPr lvl="1">
              <a:lnSpc>
                <a:spcPct val="80000"/>
              </a:lnSpc>
              <a:spcBef>
                <a:spcPts val="600"/>
              </a:spcBef>
              <a:tabLst>
                <a:tab pos="2452688" algn="l"/>
              </a:tabLst>
            </a:pPr>
            <a:r>
              <a:rPr lang="en-US" sz="1800" b="1" dirty="0"/>
              <a:t>-</a:t>
            </a:r>
            <a:r>
              <a:rPr lang="en-US" sz="1800" b="1" dirty="0" smtClean="0"/>
              <a:t>10 </a:t>
            </a:r>
            <a:r>
              <a:rPr lang="en-US" sz="1800" b="1" dirty="0"/>
              <a:t>points</a:t>
            </a:r>
            <a:r>
              <a:rPr lang="en-US" sz="1800" dirty="0"/>
              <a:t> – penalty for not having a SWAP after every C line of code.</a:t>
            </a:r>
          </a:p>
          <a:p>
            <a:pPr lvl="1">
              <a:lnSpc>
                <a:spcPct val="80000"/>
              </a:lnSpc>
              <a:spcBef>
                <a:spcPts val="600"/>
              </a:spcBef>
              <a:tabLst>
                <a:tab pos="2452688" algn="l"/>
              </a:tabLst>
            </a:pPr>
            <a:r>
              <a:rPr lang="en-US" sz="1800" b="1" dirty="0"/>
              <a:t>-</a:t>
            </a:r>
            <a:r>
              <a:rPr lang="en-US" sz="1800" b="1" dirty="0" smtClean="0"/>
              <a:t>1 point</a:t>
            </a:r>
            <a:r>
              <a:rPr lang="en-US" sz="1800" dirty="0" smtClean="0"/>
              <a:t> </a:t>
            </a:r>
            <a:r>
              <a:rPr lang="en-US" sz="1800" dirty="0"/>
              <a:t>– penalty for each school day late.</a:t>
            </a:r>
          </a:p>
        </p:txBody>
      </p:sp>
      <p:sp>
        <p:nvSpPr>
          <p:cNvPr id="7" name="Slide Number Placeholder 5"/>
          <p:cNvSpPr>
            <a:spLocks noGrp="1"/>
          </p:cNvSpPr>
          <p:nvPr>
            <p:ph type="sldNum" sz="quarter" idx="12"/>
          </p:nvPr>
        </p:nvSpPr>
        <p:spPr>
          <a:xfrm>
            <a:off x="6937375" y="6324600"/>
            <a:ext cx="1905000" cy="457200"/>
          </a:xfrm>
        </p:spPr>
        <p:txBody>
          <a:bodyPr/>
          <a:lstStyle/>
          <a:p>
            <a:pPr>
              <a:spcBef>
                <a:spcPts val="600"/>
              </a:spcBef>
            </a:pPr>
            <a:fld id="{9504EA81-2F0E-47AE-8B75-1B264D5A4407}" type="slidenum">
              <a:rPr lang="en-US"/>
              <a:pPr>
                <a:spcBef>
                  <a:spcPts val="600"/>
                </a:spcBef>
              </a:pPr>
              <a:t>16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1842032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Delta Clock</a:t>
            </a:r>
            <a:endParaRPr lang="en-US" dirty="0"/>
          </a:p>
        </p:txBody>
      </p:sp>
      <p:sp>
        <p:nvSpPr>
          <p:cNvPr id="3" name="Content Placeholder 2"/>
          <p:cNvSpPr>
            <a:spLocks noGrp="1"/>
          </p:cNvSpPr>
          <p:nvPr>
            <p:ph idx="1"/>
          </p:nvPr>
        </p:nvSpPr>
        <p:spPr>
          <a:xfrm>
            <a:off x="474161" y="1479882"/>
            <a:ext cx="6362574" cy="3102751"/>
          </a:xfrm>
        </p:spPr>
        <p:txBody>
          <a:bodyPr/>
          <a:lstStyle/>
          <a:p>
            <a:r>
              <a:rPr lang="en-US" sz="2400" dirty="0"/>
              <a:t>Implement delta clock.</a:t>
            </a:r>
          </a:p>
          <a:p>
            <a:pPr lvl="1"/>
            <a:r>
              <a:rPr lang="en-US" sz="2000" dirty="0" smtClean="0"/>
              <a:t>Design </a:t>
            </a:r>
            <a:r>
              <a:rPr lang="en-US" sz="2000" dirty="0"/>
              <a:t>data structure to hold delta times/events.</a:t>
            </a:r>
          </a:p>
          <a:p>
            <a:pPr lvl="1"/>
            <a:r>
              <a:rPr lang="en-US" sz="2000" dirty="0"/>
              <a:t>Program an insert delta clock function</a:t>
            </a:r>
          </a:p>
          <a:p>
            <a:pPr lvl="2"/>
            <a:r>
              <a:rPr lang="en-US" sz="1600" dirty="0" err="1"/>
              <a:t>insertDeltaClock</a:t>
            </a:r>
            <a:r>
              <a:rPr lang="en-US" sz="1600" dirty="0"/>
              <a:t>(int time, Semaphore* </a:t>
            </a:r>
            <a:r>
              <a:rPr lang="en-US" sz="1600" dirty="0" err="1"/>
              <a:t>sem</a:t>
            </a:r>
            <a:r>
              <a:rPr lang="en-US" sz="1600" dirty="0" smtClean="0"/>
              <a:t>);</a:t>
            </a:r>
          </a:p>
          <a:p>
            <a:pPr lvl="2"/>
            <a:r>
              <a:rPr lang="en-US" sz="1600" dirty="0" smtClean="0"/>
              <a:t>High priority, </a:t>
            </a:r>
            <a:r>
              <a:rPr lang="en-US" sz="1600" dirty="0" err="1" smtClean="0"/>
              <a:t>mutex</a:t>
            </a:r>
            <a:r>
              <a:rPr lang="en-US" sz="1600" dirty="0" smtClean="0"/>
              <a:t> protected</a:t>
            </a:r>
            <a:endParaRPr lang="en-US" sz="1600" dirty="0"/>
          </a:p>
          <a:p>
            <a:pPr lvl="1"/>
            <a:r>
              <a:rPr lang="en-US" sz="2000" dirty="0" smtClean="0"/>
              <a:t>Add </a:t>
            </a:r>
            <a:r>
              <a:rPr lang="en-US" sz="2000" dirty="0"/>
              <a:t>1/10 second </a:t>
            </a:r>
            <a:r>
              <a:rPr lang="en-US" sz="2000" dirty="0" smtClean="0"/>
              <a:t>function to decrement top event and semSignal semaphore when 0</a:t>
            </a:r>
          </a:p>
          <a:p>
            <a:pPr lvl="2"/>
            <a:r>
              <a:rPr lang="en-US" sz="1600" dirty="0" err="1" smtClean="0"/>
              <a:t>pollinterrupts</a:t>
            </a:r>
            <a:r>
              <a:rPr lang="en-US" sz="1600" dirty="0"/>
              <a:t> </a:t>
            </a:r>
            <a:r>
              <a:rPr lang="en-US" sz="1600" dirty="0" smtClean="0"/>
              <a:t>or</a:t>
            </a:r>
          </a:p>
          <a:p>
            <a:pPr lvl="2"/>
            <a:r>
              <a:rPr lang="en-US" sz="1600" dirty="0" smtClean="0"/>
              <a:t>High priority, </a:t>
            </a:r>
            <a:r>
              <a:rPr lang="en-US" sz="1600" dirty="0" err="1" smtClean="0"/>
              <a:t>mutex</a:t>
            </a:r>
            <a:r>
              <a:rPr lang="en-US" sz="1600" dirty="0" smtClean="0"/>
              <a:t> protected.</a:t>
            </a:r>
            <a:endParaRPr lang="en-US" sz="1200" b="1" dirty="0"/>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49018682"/>
              </p:ext>
            </p:extLst>
          </p:nvPr>
        </p:nvGraphicFramePr>
        <p:xfrm>
          <a:off x="6889899" y="1652185"/>
          <a:ext cx="1927851" cy="2225040"/>
        </p:xfrm>
        <a:graphic>
          <a:graphicData uri="http://schemas.openxmlformats.org/drawingml/2006/table">
            <a:tbl>
              <a:tblPr firstRow="1" bandRow="1">
                <a:tableStyleId>{5C22544A-7EE6-4342-B048-85BDC9FD1C3A}</a:tableStyleId>
              </a:tblPr>
              <a:tblGrid>
                <a:gridCol w="701748"/>
                <a:gridCol w="1226103"/>
              </a:tblGrid>
              <a:tr h="370840">
                <a:tc>
                  <a:txBody>
                    <a:bodyPr/>
                    <a:lstStyle/>
                    <a:p>
                      <a:pPr algn="ctr"/>
                      <a:r>
                        <a:rPr lang="en-US" b="0" dirty="0" smtClean="0">
                          <a:solidFill>
                            <a:schemeClr val="tx1"/>
                          </a:solidFill>
                        </a:rPr>
                        <a:t>dc[5]</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dc[4]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 / sem1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dc[3]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 sem2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dc[2]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 / sem3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dc[1]</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 / sem4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dc[0]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11" name="Content Placeholder 2"/>
          <p:cNvSpPr txBox="1">
            <a:spLocks/>
          </p:cNvSpPr>
          <p:nvPr/>
        </p:nvSpPr>
        <p:spPr bwMode="auto">
          <a:xfrm>
            <a:off x="467065" y="4486948"/>
            <a:ext cx="8542477" cy="192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a:r>
              <a:rPr lang="en-US" sz="2000" kern="0" dirty="0" smtClean="0"/>
              <a:t>Thoroughly test the operation of your delta clock before proceeding.</a:t>
            </a:r>
          </a:p>
          <a:p>
            <a:pPr lvl="2"/>
            <a:r>
              <a:rPr lang="en-US" sz="1600" kern="0" dirty="0" smtClean="0"/>
              <a:t>os345p3.c</a:t>
            </a:r>
          </a:p>
          <a:p>
            <a:pPr lvl="2"/>
            <a:r>
              <a:rPr lang="sv-SE" sz="1600" kern="0" dirty="0" smtClean="0"/>
              <a:t>Print Delta Clock (dc): int P3_dc(int argc, char* argv[]);</a:t>
            </a:r>
          </a:p>
          <a:p>
            <a:pPr lvl="2"/>
            <a:r>
              <a:rPr lang="sv-SE" sz="1600" kern="0" dirty="0" smtClean="0"/>
              <a:t>Test Delta Clock (tdc): int P3_tdc(int argc, char* argv[]);</a:t>
            </a:r>
            <a:endParaRPr lang="en-US" sz="1600" kern="0" dirty="0" smtClean="0"/>
          </a:p>
          <a:p>
            <a:pPr marL="1371600" lvl="3" indent="-223838"/>
            <a:r>
              <a:rPr lang="en-US" sz="1400" b="1" kern="0" dirty="0" smtClean="0"/>
              <a:t>int </a:t>
            </a:r>
            <a:r>
              <a:rPr lang="en-US" sz="1400" b="1" kern="0" dirty="0" err="1" smtClean="0"/>
              <a:t>dcMonitorTask</a:t>
            </a:r>
            <a:r>
              <a:rPr lang="en-US" sz="1400" b="1" kern="0" dirty="0" smtClean="0"/>
              <a:t>(int </a:t>
            </a:r>
            <a:r>
              <a:rPr lang="en-US" sz="1400" b="1" kern="0" dirty="0" err="1" smtClean="0"/>
              <a:t>argc</a:t>
            </a:r>
            <a:r>
              <a:rPr lang="en-US" sz="1400" b="1" kern="0" dirty="0" smtClean="0"/>
              <a:t>, char* </a:t>
            </a:r>
            <a:r>
              <a:rPr lang="en-US" sz="1400" b="1" kern="0" dirty="0" err="1" smtClean="0"/>
              <a:t>argv</a:t>
            </a:r>
            <a:r>
              <a:rPr lang="en-US" sz="1400" b="1" kern="0" dirty="0" smtClean="0"/>
              <a:t>[]);</a:t>
            </a:r>
          </a:p>
          <a:p>
            <a:pPr marL="1371600" lvl="3" indent="-223838"/>
            <a:r>
              <a:rPr lang="en-US" sz="1400" b="1" kern="0" dirty="0" smtClean="0"/>
              <a:t>int </a:t>
            </a:r>
            <a:r>
              <a:rPr lang="en-US" sz="1400" b="1" kern="0" dirty="0" err="1" smtClean="0"/>
              <a:t>timeTask</a:t>
            </a:r>
            <a:r>
              <a:rPr lang="en-US" sz="1400" b="1" kern="0" dirty="0" smtClean="0"/>
              <a:t>(int </a:t>
            </a:r>
            <a:r>
              <a:rPr lang="en-US" sz="1400" b="1" kern="0" dirty="0" err="1" smtClean="0"/>
              <a:t>argc</a:t>
            </a:r>
            <a:r>
              <a:rPr lang="en-US" sz="1400" b="1" kern="0" dirty="0" smtClean="0"/>
              <a:t>, char* </a:t>
            </a:r>
            <a:r>
              <a:rPr lang="en-US" sz="1400" b="1" kern="0" dirty="0" err="1" smtClean="0"/>
              <a:t>argv</a:t>
            </a:r>
            <a:r>
              <a:rPr lang="en-US" sz="1400" b="1" kern="0" dirty="0" smtClean="0"/>
              <a:t>[]);</a:t>
            </a:r>
            <a:endParaRPr lang="en-US" sz="1400" b="1" kern="0" dirty="0"/>
          </a:p>
        </p:txBody>
      </p:sp>
    </p:spTree>
    <p:extLst>
      <p:ext uri="{BB962C8B-B14F-4D97-AF65-F5344CB8AC3E}">
        <p14:creationId xmlns:p14="http://schemas.microsoft.com/office/powerpoint/2010/main" val="3954246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Car Tasks</a:t>
            </a:r>
            <a:endParaRPr lang="en-US" dirty="0"/>
          </a:p>
        </p:txBody>
      </p:sp>
      <p:sp>
        <p:nvSpPr>
          <p:cNvPr id="3" name="Content Placeholder 2"/>
          <p:cNvSpPr>
            <a:spLocks noGrp="1"/>
          </p:cNvSpPr>
          <p:nvPr>
            <p:ph idx="1"/>
          </p:nvPr>
        </p:nvSpPr>
        <p:spPr>
          <a:xfrm>
            <a:off x="474161" y="1479883"/>
            <a:ext cx="7999988" cy="1220787"/>
          </a:xfrm>
        </p:spPr>
        <p:txBody>
          <a:bodyPr/>
          <a:lstStyle/>
          <a:p>
            <a:r>
              <a:rPr lang="en-US" sz="2400" dirty="0" smtClean="0"/>
              <a:t>Implement simple car </a:t>
            </a:r>
            <a:r>
              <a:rPr lang="en-US" sz="2400" dirty="0"/>
              <a:t>task.</a:t>
            </a:r>
          </a:p>
          <a:p>
            <a:pPr lvl="1"/>
            <a:r>
              <a:rPr lang="en-US" sz="2000" dirty="0" smtClean="0"/>
              <a:t>Design </a:t>
            </a:r>
            <a:r>
              <a:rPr lang="en-US" sz="2000" dirty="0"/>
              <a:t>car functionality and Jurassic Park interface.  (Don’t worry about </a:t>
            </a:r>
            <a:r>
              <a:rPr lang="en-US" sz="2000" dirty="0" smtClean="0"/>
              <a:t>passengers or drivers </a:t>
            </a:r>
            <a:r>
              <a:rPr lang="en-US" sz="2000" dirty="0"/>
              <a:t>yet</a:t>
            </a:r>
            <a:r>
              <a:rPr lang="en-US" sz="2000" dirty="0" smtClean="0"/>
              <a:t>.)</a:t>
            </a:r>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18</a:t>
            </a:fld>
            <a:endParaRPr lang="en-US"/>
          </a:p>
        </p:txBody>
      </p:sp>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9" name="Rectangle 8"/>
          <p:cNvSpPr/>
          <p:nvPr/>
        </p:nvSpPr>
        <p:spPr>
          <a:xfrm>
            <a:off x="1307803" y="2758918"/>
            <a:ext cx="6159797" cy="830997"/>
          </a:xfrm>
          <a:prstGeom prst="rect">
            <a:avLst/>
          </a:prstGeom>
        </p:spPr>
        <p:txBody>
          <a:bodyPr wrap="square">
            <a:spAutoFit/>
          </a:bodyPr>
          <a:lstStyle/>
          <a:p>
            <a:r>
              <a:rPr lang="en-US" sz="1600" b="1" dirty="0" smtClean="0">
                <a:latin typeface="Courier New" panose="02070309020205020404" pitchFamily="49" charset="0"/>
                <a:cs typeface="Courier New" panose="02070309020205020404" pitchFamily="49" charset="0"/>
              </a:rPr>
              <a:t>Semaphore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fillSeat</a:t>
            </a:r>
            <a:r>
              <a:rPr lang="en-US" sz="1600" b="1" dirty="0">
                <a:latin typeface="Courier New" panose="02070309020205020404" pitchFamily="49" charset="0"/>
                <a:cs typeface="Courier New" panose="02070309020205020404" pitchFamily="49" charset="0"/>
              </a:rPr>
              <a:t>[NUM_CARS];      SWAP;</a:t>
            </a:r>
            <a:endParaRPr lang="en-US" sz="1600"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Semaphore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seatFilled</a:t>
            </a:r>
            <a:r>
              <a:rPr lang="en-US" sz="1600" b="1" dirty="0">
                <a:latin typeface="Courier New" panose="02070309020205020404" pitchFamily="49" charset="0"/>
                <a:cs typeface="Courier New" panose="02070309020205020404" pitchFamily="49" charset="0"/>
              </a:rPr>
              <a:t>[NUM_CARS];    SWAP;</a:t>
            </a:r>
            <a:endParaRPr lang="en-US" sz="1600"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Semaphore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rideOver</a:t>
            </a:r>
            <a:r>
              <a:rPr lang="en-US" sz="1600" b="1" dirty="0">
                <a:latin typeface="Courier New" panose="02070309020205020404" pitchFamily="49" charset="0"/>
                <a:cs typeface="Courier New" panose="02070309020205020404" pitchFamily="49" charset="0"/>
              </a:rPr>
              <a:t>[NUM_CARS];      SWAP</a:t>
            </a:r>
            <a:r>
              <a:rPr lang="en-US" sz="1600" b="1" dirty="0" smtClean="0">
                <a:latin typeface="Courier New" panose="02070309020205020404" pitchFamily="49" charset="0"/>
                <a:cs typeface="Courier New" panose="02070309020205020404" pitchFamily="49"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662857109"/>
              </p:ext>
            </p:extLst>
          </p:nvPr>
        </p:nvGraphicFramePr>
        <p:xfrm>
          <a:off x="540568" y="3610520"/>
          <a:ext cx="8337618" cy="2164080"/>
        </p:xfrm>
        <a:graphic>
          <a:graphicData uri="http://schemas.openxmlformats.org/drawingml/2006/table">
            <a:tbl>
              <a:tblPr/>
              <a:tblGrid>
                <a:gridCol w="2188542"/>
                <a:gridCol w="3056435"/>
                <a:gridCol w="334291"/>
                <a:gridCol w="2758350"/>
              </a:tblGrid>
              <a:tr h="0">
                <a:tc>
                  <a:txBody>
                    <a:bodyPr/>
                    <a:lstStyle/>
                    <a:p>
                      <a:pPr marL="0" marR="0">
                        <a:spcBef>
                          <a:spcPts val="0"/>
                        </a:spcBef>
                        <a:spcAft>
                          <a:spcPts val="0"/>
                        </a:spcAft>
                      </a:pPr>
                      <a:r>
                        <a:rPr lang="en-US" sz="1600" b="1" dirty="0">
                          <a:effectLst/>
                          <a:latin typeface="Arial"/>
                        </a:rPr>
                        <a:t>Action</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1600" b="1" dirty="0">
                          <a:effectLst/>
                          <a:latin typeface="Arial"/>
                        </a:rPr>
                        <a:t>Car Task</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1600" b="1" dirty="0">
                          <a:effectLst/>
                          <a:latin typeface="Arial"/>
                        </a:rPr>
                        <a:t> </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1600" b="1" dirty="0">
                          <a:effectLst/>
                          <a:latin typeface="Arial"/>
                        </a:rPr>
                        <a:t>Park Task</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marL="0" marR="0">
                        <a:spcBef>
                          <a:spcPts val="0"/>
                        </a:spcBef>
                        <a:spcAft>
                          <a:spcPts val="0"/>
                        </a:spcAft>
                      </a:pPr>
                      <a:r>
                        <a:rPr lang="en-US" sz="1400" b="1" dirty="0">
                          <a:effectLst/>
                          <a:latin typeface="Comic Sans MS" panose="030F0702030302020204" pitchFamily="66" charset="0"/>
                        </a:rPr>
                        <a:t>For each car seat</a:t>
                      </a:r>
                      <a:r>
                        <a:rPr lang="en-US" sz="1400" b="1" dirty="0" smtClean="0">
                          <a:effectLst/>
                          <a:latin typeface="Comic Sans MS" panose="030F0702030302020204" pitchFamily="66" charset="0"/>
                        </a:rPr>
                        <a:t>:</a:t>
                      </a:r>
                    </a:p>
                    <a:p>
                      <a:pPr marL="0" marR="0">
                        <a:spcBef>
                          <a:spcPts val="0"/>
                        </a:spcBef>
                        <a:spcAft>
                          <a:spcPts val="0"/>
                        </a:spcAft>
                      </a:pPr>
                      <a:endParaRPr lang="en-US" sz="1400" b="1" dirty="0" smtClean="0">
                        <a:effectLst/>
                        <a:latin typeface="Comic Sans MS" panose="030F0702030302020204" pitchFamily="66" charset="0"/>
                      </a:endParaRPr>
                    </a:p>
                    <a:p>
                      <a:pPr marL="0" marR="0">
                        <a:spcBef>
                          <a:spcPts val="0"/>
                        </a:spcBef>
                        <a:spcAft>
                          <a:spcPts val="0"/>
                        </a:spcAft>
                      </a:pPr>
                      <a:r>
                        <a:rPr lang="en-US" sz="1200" b="1" dirty="0" smtClean="0">
                          <a:effectLst/>
                          <a:latin typeface="Comic Sans MS" panose="030F0702030302020204" pitchFamily="66" charset="0"/>
                        </a:rPr>
                        <a:t>(3 times, then car takes</a:t>
                      </a:r>
                      <a:r>
                        <a:rPr lang="en-US" sz="1200" b="1" baseline="0" dirty="0" smtClean="0">
                          <a:effectLst/>
                          <a:latin typeface="Comic Sans MS" panose="030F0702030302020204" pitchFamily="66" charset="0"/>
                        </a:rPr>
                        <a:t> off)</a:t>
                      </a:r>
                      <a:endParaRPr lang="en-US" sz="1200" b="1" dirty="0">
                        <a:effectLst/>
                        <a:latin typeface="Comic Sans MS" panose="030F0702030302020204" pitchFamily="66"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rgbClr val="FF0000"/>
                          </a:solidFill>
                          <a:effectLst/>
                          <a:latin typeface="Arial Narrow" panose="020B0606020202030204" pitchFamily="34" charset="0"/>
                        </a:rPr>
                        <a:t>SEM_WAIT(</a:t>
                      </a:r>
                      <a:r>
                        <a:rPr lang="en-US" sz="1400" b="1" dirty="0" err="1">
                          <a:solidFill>
                            <a:srgbClr val="FF0000"/>
                          </a:solidFill>
                          <a:effectLst/>
                          <a:latin typeface="Arial Narrow" panose="020B0606020202030204" pitchFamily="34" charset="0"/>
                        </a:rPr>
                        <a:t>fillSeat</a:t>
                      </a:r>
                      <a:r>
                        <a:rPr lang="en-US" sz="1400" b="1" dirty="0">
                          <a:solidFill>
                            <a:srgbClr val="FF0000"/>
                          </a:solidFill>
                          <a:effectLst/>
                          <a:latin typeface="Arial Narrow" panose="020B0606020202030204" pitchFamily="34" charset="0"/>
                        </a:rPr>
                        <a:t>[</a:t>
                      </a:r>
                      <a:r>
                        <a:rPr lang="en-US" sz="1400" b="1" dirty="0" err="1">
                          <a:solidFill>
                            <a:srgbClr val="FF0000"/>
                          </a:solidFill>
                          <a:effectLst/>
                          <a:latin typeface="Arial Narrow" panose="020B0606020202030204" pitchFamily="34" charset="0"/>
                        </a:rPr>
                        <a:t>carID</a:t>
                      </a:r>
                      <a:r>
                        <a:rPr lang="en-US" sz="1400" b="1" dirty="0">
                          <a:solidFill>
                            <a:srgbClr val="FF0000"/>
                          </a:solidFill>
                          <a:effectLst/>
                          <a:latin typeface="Arial Narrow" panose="020B0606020202030204" pitchFamily="34" charset="0"/>
                        </a:rPr>
                        <a:t>]);</a:t>
                      </a:r>
                    </a:p>
                    <a:p>
                      <a:pPr marL="0" marR="0">
                        <a:spcBef>
                          <a:spcPts val="0"/>
                        </a:spcBef>
                        <a:spcAft>
                          <a:spcPts val="0"/>
                        </a:spcAft>
                      </a:pPr>
                      <a:r>
                        <a:rPr lang="en-US" sz="1400" b="1" dirty="0">
                          <a:effectLst/>
                          <a:latin typeface="Arial Narrow" panose="020B0606020202030204" pitchFamily="34" charset="0"/>
                        </a:rPr>
                        <a:t>Get passenger</a:t>
                      </a:r>
                    </a:p>
                    <a:p>
                      <a:pPr marL="0" marR="0">
                        <a:spcBef>
                          <a:spcPts val="0"/>
                        </a:spcBef>
                        <a:spcAft>
                          <a:spcPts val="0"/>
                        </a:spcAft>
                      </a:pPr>
                      <a:r>
                        <a:rPr lang="en-US" sz="1400" b="1" dirty="0">
                          <a:effectLst/>
                          <a:latin typeface="Arial Narrow" panose="020B0606020202030204" pitchFamily="34" charset="0"/>
                        </a:rPr>
                        <a:t>Save passenger </a:t>
                      </a:r>
                      <a:r>
                        <a:rPr lang="en-US" sz="1400" b="1" dirty="0" err="1">
                          <a:effectLst/>
                          <a:latin typeface="Arial Narrow" panose="020B0606020202030204" pitchFamily="34" charset="0"/>
                        </a:rPr>
                        <a:t>rideDone</a:t>
                      </a:r>
                      <a:r>
                        <a:rPr lang="en-US" sz="1400" b="1" dirty="0">
                          <a:effectLst/>
                          <a:latin typeface="Arial Narrow" panose="020B0606020202030204" pitchFamily="34" charset="0"/>
                        </a:rPr>
                        <a:t>[] semaphore</a:t>
                      </a:r>
                    </a:p>
                    <a:p>
                      <a:pPr marL="0" marR="0">
                        <a:spcBef>
                          <a:spcPts val="0"/>
                        </a:spcBef>
                        <a:spcAft>
                          <a:spcPts val="0"/>
                        </a:spcAft>
                      </a:pPr>
                      <a:r>
                        <a:rPr lang="en-US" sz="1400" b="1" dirty="0">
                          <a:effectLst/>
                          <a:latin typeface="Arial Narrow" panose="020B0606020202030204" pitchFamily="34" charset="0"/>
                        </a:rPr>
                        <a:t>Get driver (if last passenger)</a:t>
                      </a:r>
                    </a:p>
                    <a:p>
                      <a:pPr marL="0" marR="0">
                        <a:spcBef>
                          <a:spcPts val="0"/>
                        </a:spcBef>
                        <a:spcAft>
                          <a:spcPts val="0"/>
                        </a:spcAft>
                      </a:pPr>
                      <a:r>
                        <a:rPr lang="en-US" sz="1400" b="1" dirty="0">
                          <a:effectLst/>
                          <a:latin typeface="Arial Narrow" panose="020B0606020202030204" pitchFamily="34" charset="0"/>
                        </a:rPr>
                        <a:t>Save driver </a:t>
                      </a:r>
                      <a:r>
                        <a:rPr lang="en-US" sz="1400" b="1" dirty="0" err="1">
                          <a:effectLst/>
                          <a:latin typeface="Arial Narrow" panose="020B0606020202030204" pitchFamily="34" charset="0"/>
                        </a:rPr>
                        <a:t>driverDone</a:t>
                      </a:r>
                      <a:r>
                        <a:rPr lang="en-US" sz="1400" b="1" dirty="0">
                          <a:effectLst/>
                          <a:latin typeface="Arial Narrow" panose="020B0606020202030204" pitchFamily="34" charset="0"/>
                        </a:rPr>
                        <a:t> semaphore</a:t>
                      </a:r>
                    </a:p>
                    <a:p>
                      <a:pPr marL="0" marR="0">
                        <a:spcBef>
                          <a:spcPts val="0"/>
                        </a:spcBef>
                        <a:spcAft>
                          <a:spcPts val="0"/>
                        </a:spcAft>
                      </a:pPr>
                      <a:r>
                        <a:rPr lang="en-US" sz="1400" b="1" dirty="0">
                          <a:solidFill>
                            <a:srgbClr val="FF0000"/>
                          </a:solidFill>
                          <a:effectLst/>
                          <a:latin typeface="Arial Narrow" panose="020B0606020202030204" pitchFamily="34" charset="0"/>
                        </a:rPr>
                        <a:t>SEM_SIGNAL(</a:t>
                      </a:r>
                      <a:r>
                        <a:rPr lang="en-US" sz="1400" b="1" dirty="0" err="1">
                          <a:solidFill>
                            <a:srgbClr val="FF0000"/>
                          </a:solidFill>
                          <a:effectLst/>
                          <a:latin typeface="Arial Narrow" panose="020B0606020202030204" pitchFamily="34" charset="0"/>
                        </a:rPr>
                        <a:t>seatFilled</a:t>
                      </a:r>
                      <a:r>
                        <a:rPr lang="en-US" sz="1400" b="1" dirty="0">
                          <a:solidFill>
                            <a:srgbClr val="FF0000"/>
                          </a:solidFill>
                          <a:effectLst/>
                          <a:latin typeface="Arial Narrow" panose="020B0606020202030204" pitchFamily="34" charset="0"/>
                        </a:rPr>
                        <a:t>[</a:t>
                      </a:r>
                      <a:r>
                        <a:rPr lang="en-US" sz="1400" b="1" dirty="0" err="1">
                          <a:solidFill>
                            <a:srgbClr val="FF0000"/>
                          </a:solidFill>
                          <a:effectLst/>
                          <a:latin typeface="Arial Narrow" panose="020B0606020202030204" pitchFamily="34" charset="0"/>
                        </a:rPr>
                        <a:t>carID</a:t>
                      </a:r>
                      <a:r>
                        <a:rPr lang="en-US" sz="1400" b="1" dirty="0">
                          <a:solidFill>
                            <a:srgbClr val="FF0000"/>
                          </a:solidFill>
                          <a:effectLst/>
                          <a:latin typeface="Arial Narrow" panose="020B0606020202030204" pitchFamily="34"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Symbol"/>
                        </a:rPr>
                        <a:t>¬</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Symbol"/>
                        </a:rPr>
                        <a:t>®</a:t>
                      </a:r>
                      <a:endParaRPr lang="en-US" sz="1400" b="1"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SEM_SIGNAL(</a:t>
                      </a:r>
                      <a:r>
                        <a:rPr lang="en-US" sz="1200" b="1" dirty="0" err="1">
                          <a:effectLst/>
                          <a:latin typeface="Courier New" panose="02070309020205020404" pitchFamily="49" charset="0"/>
                          <a:cs typeface="Courier New" panose="02070309020205020404" pitchFamily="49" charset="0"/>
                        </a:rPr>
                        <a:t>fillSeat</a:t>
                      </a:r>
                      <a:r>
                        <a:rPr lang="en-US" sz="1200" b="1" dirty="0">
                          <a:effectLst/>
                          <a:latin typeface="Courier New" panose="02070309020205020404" pitchFamily="49" charset="0"/>
                          <a:cs typeface="Courier New" panose="02070309020205020404" pitchFamily="49" charset="0"/>
                        </a:rPr>
                        <a:t>[</a:t>
                      </a:r>
                      <a:r>
                        <a:rPr lang="en-US" sz="1200" b="1" dirty="0" err="1">
                          <a:effectLst/>
                          <a:latin typeface="Courier New" panose="02070309020205020404" pitchFamily="49" charset="0"/>
                          <a:cs typeface="Courier New" panose="02070309020205020404" pitchFamily="49" charset="0"/>
                        </a:rPr>
                        <a:t>carID</a:t>
                      </a:r>
                      <a:r>
                        <a:rPr lang="en-US" sz="1200" b="1" dirty="0">
                          <a:effectLst/>
                          <a:latin typeface="Courier New" panose="02070309020205020404" pitchFamily="49" charset="0"/>
                          <a:cs typeface="Courier New" panose="02070309020205020404" pitchFamily="49" charset="0"/>
                        </a:rPr>
                        <a:t>]);</a:t>
                      </a: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r>
                        <a:rPr lang="en-US" sz="1200" b="1" dirty="0" smtClean="0">
                          <a:effectLst/>
                          <a:latin typeface="Courier New" panose="02070309020205020404" pitchFamily="49" charset="0"/>
                          <a:cs typeface="Courier New" panose="02070309020205020404" pitchFamily="49" charset="0"/>
                        </a:rPr>
                        <a:t>SEM_WAIT(</a:t>
                      </a:r>
                      <a:r>
                        <a:rPr lang="en-US" sz="1200" b="1" dirty="0" err="1" smtClean="0">
                          <a:effectLst/>
                          <a:latin typeface="Courier New" panose="02070309020205020404" pitchFamily="49" charset="0"/>
                          <a:cs typeface="Courier New" panose="02070309020205020404" pitchFamily="49" charset="0"/>
                        </a:rPr>
                        <a:t>seatFilled</a:t>
                      </a:r>
                      <a:r>
                        <a:rPr lang="en-US" sz="1200" b="1" dirty="0" smtClean="0">
                          <a:effectLst/>
                          <a:latin typeface="Courier New" panose="02070309020205020404" pitchFamily="49" charset="0"/>
                          <a:cs typeface="Courier New" panose="02070309020205020404" pitchFamily="49" charset="0"/>
                        </a:rPr>
                        <a:t>[</a:t>
                      </a:r>
                      <a:r>
                        <a:rPr lang="en-US" sz="1200" b="1" dirty="0" err="1" smtClean="0">
                          <a:effectLst/>
                          <a:latin typeface="Courier New" panose="02070309020205020404" pitchFamily="49" charset="0"/>
                          <a:cs typeface="Courier New" panose="02070309020205020404" pitchFamily="49" charset="0"/>
                        </a:rPr>
                        <a:t>carID</a:t>
                      </a:r>
                      <a:r>
                        <a:rPr lang="en-US" sz="1200" b="1" dirty="0">
                          <a:effectLst/>
                          <a:latin typeface="Courier New" panose="02070309020205020404" pitchFamily="49" charset="0"/>
                          <a:cs typeface="Courier New" panose="02070309020205020404" pitchFamily="49"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spcBef>
                          <a:spcPts val="0"/>
                        </a:spcBef>
                        <a:spcAft>
                          <a:spcPts val="0"/>
                        </a:spcAft>
                      </a:pPr>
                      <a:r>
                        <a:rPr lang="en-US" sz="1400" b="1" dirty="0">
                          <a:effectLst/>
                          <a:latin typeface="Comic Sans MS" panose="030F0702030302020204" pitchFamily="66" charset="0"/>
                        </a:rPr>
                        <a:t>Wait until ride over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rgbClr val="FF0000"/>
                          </a:solidFill>
                          <a:effectLst/>
                          <a:latin typeface="Arial Narrow" panose="020B0606020202030204" pitchFamily="34" charset="0"/>
                        </a:rPr>
                        <a:t>SEM_WAIT(</a:t>
                      </a:r>
                      <a:r>
                        <a:rPr lang="en-US" sz="1400" b="1" dirty="0" err="1">
                          <a:solidFill>
                            <a:srgbClr val="FF0000"/>
                          </a:solidFill>
                          <a:effectLst/>
                          <a:latin typeface="Arial Narrow" panose="020B0606020202030204" pitchFamily="34" charset="0"/>
                        </a:rPr>
                        <a:t>rideOver</a:t>
                      </a:r>
                      <a:r>
                        <a:rPr lang="en-US" sz="1400" b="1" dirty="0">
                          <a:solidFill>
                            <a:srgbClr val="FF0000"/>
                          </a:solidFill>
                          <a:effectLst/>
                          <a:latin typeface="Arial Narrow" panose="020B0606020202030204" pitchFamily="34" charset="0"/>
                        </a:rPr>
                        <a:t>[</a:t>
                      </a:r>
                      <a:r>
                        <a:rPr lang="en-US" sz="1400" b="1" dirty="0" err="1">
                          <a:solidFill>
                            <a:srgbClr val="FF0000"/>
                          </a:solidFill>
                          <a:effectLst/>
                          <a:latin typeface="Arial Narrow" panose="020B0606020202030204" pitchFamily="34" charset="0"/>
                        </a:rPr>
                        <a:t>carID</a:t>
                      </a:r>
                      <a:r>
                        <a:rPr lang="en-US" sz="1400" b="1" dirty="0">
                          <a:solidFill>
                            <a:srgbClr val="FF0000"/>
                          </a:solidFill>
                          <a:effectLst/>
                          <a:latin typeface="Arial Narrow" panose="020B060602020203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Symbol"/>
                        </a:rPr>
                        <a:t>¬</a:t>
                      </a:r>
                      <a:endParaRPr lang="en-US" sz="1400" b="1" dirty="0">
                        <a:effectLst/>
                        <a:latin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SEM_SIGNAL(</a:t>
                      </a:r>
                      <a:r>
                        <a:rPr lang="en-US" sz="1200" b="1" dirty="0" err="1">
                          <a:effectLst/>
                          <a:latin typeface="Courier New" panose="02070309020205020404" pitchFamily="49" charset="0"/>
                          <a:cs typeface="Courier New" panose="02070309020205020404" pitchFamily="49" charset="0"/>
                        </a:rPr>
                        <a:t>rideOver</a:t>
                      </a:r>
                      <a:r>
                        <a:rPr lang="en-US" sz="1200" b="1" dirty="0">
                          <a:effectLst/>
                          <a:latin typeface="Courier New" panose="02070309020205020404" pitchFamily="49" charset="0"/>
                          <a:cs typeface="Courier New" panose="02070309020205020404" pitchFamily="49" charset="0"/>
                        </a:rPr>
                        <a:t>[</a:t>
                      </a:r>
                      <a:r>
                        <a:rPr lang="en-US" sz="1200" b="1" dirty="0" err="1">
                          <a:effectLst/>
                          <a:latin typeface="Courier New" panose="02070309020205020404" pitchFamily="49" charset="0"/>
                          <a:cs typeface="Courier New" panose="02070309020205020404" pitchFamily="49" charset="0"/>
                        </a:rPr>
                        <a:t>carID</a:t>
                      </a:r>
                      <a:r>
                        <a:rPr lang="en-US" sz="1200" b="1" dirty="0">
                          <a:effectLst/>
                          <a:latin typeface="Courier New" panose="02070309020205020404" pitchFamily="49" charset="0"/>
                          <a:cs typeface="Courier New" panose="020703090202050204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spcBef>
                          <a:spcPts val="0"/>
                        </a:spcBef>
                        <a:spcAft>
                          <a:spcPts val="0"/>
                        </a:spcAft>
                      </a:pPr>
                      <a:r>
                        <a:rPr lang="en-US" sz="1400" b="1" dirty="0">
                          <a:effectLst/>
                          <a:latin typeface="Comic Sans MS" panose="030F0702030302020204" pitchFamily="66" charset="0"/>
                        </a:rPr>
                        <a:t>Release driver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Arial Narrow" panose="020B0606020202030204" pitchFamily="34" charset="0"/>
                        </a:rPr>
                        <a:t>SEM_SIGNAL(</a:t>
                      </a:r>
                      <a:r>
                        <a:rPr lang="en-US" sz="1400" b="1" dirty="0" err="1">
                          <a:effectLst/>
                          <a:latin typeface="Arial Narrow" panose="020B0606020202030204" pitchFamily="34" charset="0"/>
                        </a:rPr>
                        <a:t>driverDone</a:t>
                      </a:r>
                      <a:r>
                        <a:rPr lang="en-US" sz="1400" b="1" dirty="0">
                          <a:effectLst/>
                          <a:latin typeface="Arial Narrow" panose="020B060602020203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Courier New"/>
                        </a:rPr>
                        <a:t> </a:t>
                      </a:r>
                      <a:endParaRPr lang="en-US" sz="1400" b="1" dirty="0">
                        <a:effectLst/>
                        <a:latin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spcBef>
                          <a:spcPts val="0"/>
                        </a:spcBef>
                        <a:spcAft>
                          <a:spcPts val="0"/>
                        </a:spcAft>
                      </a:pPr>
                      <a:r>
                        <a:rPr lang="en-US" sz="1400" b="1" dirty="0">
                          <a:effectLst/>
                          <a:latin typeface="Comic Sans MS" panose="030F0702030302020204" pitchFamily="66" charset="0"/>
                        </a:rPr>
                        <a:t>Release passengers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Arial Narrow" panose="020B0606020202030204" pitchFamily="34" charset="0"/>
                        </a:rPr>
                        <a:t>SEM_SIGNAL(</a:t>
                      </a:r>
                      <a:r>
                        <a:rPr lang="en-US" sz="1400" b="1" dirty="0" err="1">
                          <a:effectLst/>
                          <a:latin typeface="Arial Narrow" panose="020B0606020202030204" pitchFamily="34" charset="0"/>
                        </a:rPr>
                        <a:t>rideDone</a:t>
                      </a:r>
                      <a:r>
                        <a:rPr lang="en-US" sz="1400" b="1" dirty="0">
                          <a:effectLst/>
                          <a:latin typeface="Arial Narrow" panose="020B0606020202030204" pitchFamily="34" charset="0"/>
                        </a:rPr>
                        <a:t>[</a:t>
                      </a:r>
                      <a:r>
                        <a:rPr lang="en-US" sz="1400" b="1" dirty="0" err="1">
                          <a:effectLst/>
                          <a:latin typeface="Arial Narrow" panose="020B0606020202030204" pitchFamily="34" charset="0"/>
                        </a:rPr>
                        <a:t>i</a:t>
                      </a:r>
                      <a:r>
                        <a:rPr lang="en-US" sz="1400" b="1" dirty="0">
                          <a:effectLst/>
                          <a:latin typeface="Arial Narrow" panose="020B060602020203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Courier New"/>
                        </a:rPr>
                        <a:t> </a:t>
                      </a:r>
                      <a:endParaRPr lang="en-US" sz="1400" b="1" dirty="0">
                        <a:effectLst/>
                        <a:latin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466725" y="5918627"/>
            <a:ext cx="8382000" cy="584775"/>
          </a:xfrm>
          <a:prstGeom prst="rect">
            <a:avLst/>
          </a:prstGeom>
        </p:spPr>
        <p:txBody>
          <a:bodyPr wrap="square">
            <a:spAutoFit/>
          </a:bodyPr>
          <a:lstStyle/>
          <a:p>
            <a:r>
              <a:rPr lang="en-US" sz="1600" b="1" dirty="0" smtClean="0">
                <a:latin typeface="Courier New" panose="02070309020205020404" pitchFamily="49" charset="0"/>
                <a:cs typeface="Courier New" panose="02070309020205020404" pitchFamily="49" charset="0"/>
              </a:rPr>
              <a:t>***Temporarily add the following to get the cars moving:</a:t>
            </a:r>
          </a:p>
          <a:p>
            <a:r>
              <a:rPr lang="en-US" sz="1600" b="1" dirty="0" smtClean="0">
                <a:solidFill>
                  <a:srgbClr val="FF0000"/>
                </a:solidFill>
                <a:latin typeface="Courier New" panose="02070309020205020404" pitchFamily="49" charset="0"/>
                <a:cs typeface="Courier New" panose="02070309020205020404" pitchFamily="49" charset="0"/>
              </a:rPr>
              <a:t>	</a:t>
            </a:r>
            <a:r>
              <a:rPr lang="en-US" sz="1600" b="1" dirty="0" err="1" smtClean="0">
                <a:solidFill>
                  <a:srgbClr val="FF0000"/>
                </a:solidFill>
                <a:latin typeface="Courier New" panose="02070309020205020404" pitchFamily="49" charset="0"/>
                <a:cs typeface="Courier New" panose="02070309020205020404" pitchFamily="49" charset="0"/>
              </a:rPr>
              <a:t>myPark.numInCarLine</a:t>
            </a:r>
            <a:r>
              <a:rPr lang="en-US" sz="1600" b="1" dirty="0" smtClean="0">
                <a:solidFill>
                  <a:srgbClr val="FF0000"/>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myPark.numInPark</a:t>
            </a:r>
            <a:r>
              <a:rPr lang="en-US" sz="1600" b="1" dirty="0">
                <a:solidFill>
                  <a:srgbClr val="FF0000"/>
                </a:solidFill>
                <a:latin typeface="Courier New" panose="02070309020205020404" pitchFamily="49" charset="0"/>
                <a:cs typeface="Courier New" panose="02070309020205020404" pitchFamily="49" charset="0"/>
              </a:rPr>
              <a:t> = 4;</a:t>
            </a:r>
          </a:p>
        </p:txBody>
      </p:sp>
    </p:spTree>
    <p:extLst>
      <p:ext uri="{BB962C8B-B14F-4D97-AF65-F5344CB8AC3E}">
        <p14:creationId xmlns:p14="http://schemas.microsoft.com/office/powerpoint/2010/main" val="2357049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Car Tasks</a:t>
            </a:r>
            <a:r>
              <a:rPr lang="en-US" sz="2400" dirty="0" smtClean="0"/>
              <a:t> (example)</a:t>
            </a:r>
            <a:endParaRPr lang="en-US" sz="2400" dirty="0"/>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19</a:t>
            </a:fld>
            <a:endParaRPr lang="en-US"/>
          </a:p>
        </p:txBody>
      </p:sp>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9" name="Rectangle 8"/>
          <p:cNvSpPr/>
          <p:nvPr/>
        </p:nvSpPr>
        <p:spPr>
          <a:xfrm>
            <a:off x="861237" y="1411476"/>
            <a:ext cx="7783034" cy="5201424"/>
          </a:xfrm>
          <a:prstGeom prst="rect">
            <a:avLst/>
          </a:prstGeom>
        </p:spPr>
        <p:txBody>
          <a:bodyPr wrap="square">
            <a:spAutoFit/>
          </a:bodyPr>
          <a:lstStyle/>
          <a:p>
            <a:r>
              <a:rPr lang="en-US" sz="1600" b="1" dirty="0" smtClean="0">
                <a:solidFill>
                  <a:srgbClr val="FF0000"/>
                </a:solidFill>
                <a:latin typeface="Courier New" panose="02070309020205020404" pitchFamily="49" charset="0"/>
                <a:cs typeface="Courier New" panose="02070309020205020404" pitchFamily="49" charset="0"/>
              </a:rPr>
              <a:t>// For each car, do 3 times:</a:t>
            </a:r>
          </a:p>
          <a:p>
            <a:r>
              <a:rPr lang="en-US" sz="1400" b="1" dirty="0" smtClean="0">
                <a:solidFill>
                  <a:srgbClr val="FF0000"/>
                </a:solidFill>
                <a:latin typeface="Courier New" panose="02070309020205020404" pitchFamily="49" charset="0"/>
                <a:cs typeface="Courier New" panose="02070309020205020404" pitchFamily="49" charset="0"/>
              </a:rPr>
              <a:t>{  SEM_WAIT(</a:t>
            </a:r>
            <a:r>
              <a:rPr lang="en-US" sz="1400" b="1" dirty="0" err="1" smtClean="0">
                <a:solidFill>
                  <a:srgbClr val="FF0000"/>
                </a:solidFill>
                <a:latin typeface="Courier New" panose="02070309020205020404" pitchFamily="49" charset="0"/>
                <a:cs typeface="Courier New" panose="02070309020205020404" pitchFamily="49" charset="0"/>
              </a:rPr>
              <a:t>fillSeat</a:t>
            </a:r>
            <a:r>
              <a:rPr lang="en-US" sz="1400" b="1" dirty="0" smtClean="0">
                <a:solidFill>
                  <a:srgbClr val="FF0000"/>
                </a:solidFill>
                <a:latin typeface="Courier New" panose="02070309020205020404" pitchFamily="49" charset="0"/>
                <a:cs typeface="Courier New" panose="02070309020205020404" pitchFamily="49" charset="0"/>
              </a:rPr>
              <a:t>[</a:t>
            </a:r>
            <a:r>
              <a:rPr lang="en-US" sz="1400" b="1" dirty="0" err="1" smtClean="0">
                <a:solidFill>
                  <a:srgbClr val="FF0000"/>
                </a:solidFill>
                <a:latin typeface="Courier New" panose="02070309020205020404" pitchFamily="49" charset="0"/>
                <a:cs typeface="Courier New" panose="02070309020205020404" pitchFamily="49" charset="0"/>
              </a:rPr>
              <a:t>carID</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SWAP</a:t>
            </a:r>
            <a:r>
              <a:rPr lang="en-US" sz="1400" b="1" dirty="0">
                <a:solidFill>
                  <a:srgbClr val="FF0000"/>
                </a:solidFill>
                <a:latin typeface="Courier New" panose="02070309020205020404" pitchFamily="49" charset="0"/>
                <a:cs typeface="Courier New" panose="02070309020205020404" pitchFamily="49" charset="0"/>
              </a:rPr>
              <a:t>; // wait for available seat</a:t>
            </a:r>
          </a:p>
          <a:p>
            <a:endParaRPr lang="en-US" sz="1400" b="1" dirty="0" smtClean="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SEM_SIGNAL(</a:t>
            </a:r>
            <a:r>
              <a:rPr lang="en-US" sz="1400" b="1" dirty="0" err="1" smtClean="0">
                <a:latin typeface="Courier New" panose="02070309020205020404" pitchFamily="49" charset="0"/>
                <a:cs typeface="Courier New" panose="02070309020205020404" pitchFamily="49" charset="0"/>
              </a:rPr>
              <a:t>getPassenger</a:t>
            </a:r>
            <a:r>
              <a:rPr lang="en-US" sz="1400" b="1" dirty="0" smtClean="0">
                <a:latin typeface="Courier New" panose="02070309020205020404" pitchFamily="49" charset="0"/>
                <a:cs typeface="Courier New" panose="02070309020205020404" pitchFamily="49" charset="0"/>
              </a:rPr>
              <a:t>);       SWAP</a:t>
            </a:r>
            <a:r>
              <a:rPr lang="en-US" sz="1400" b="1" dirty="0">
                <a:latin typeface="Courier New" panose="02070309020205020404" pitchFamily="49" charset="0"/>
                <a:cs typeface="Courier New" panose="02070309020205020404" pitchFamily="49" charset="0"/>
              </a:rPr>
              <a:t>; // signal for visitor</a:t>
            </a:r>
          </a:p>
          <a:p>
            <a:r>
              <a:rPr lang="en-US" sz="1400" b="1" dirty="0" smtClean="0">
                <a:latin typeface="Courier New" panose="02070309020205020404" pitchFamily="49" charset="0"/>
                <a:cs typeface="Courier New" panose="02070309020205020404" pitchFamily="49" charset="0"/>
              </a:rPr>
              <a:t>     SEM_WAIT(</a:t>
            </a:r>
            <a:r>
              <a:rPr lang="en-US" sz="1400" b="1" dirty="0" err="1" smtClean="0">
                <a:latin typeface="Courier New" panose="02070309020205020404" pitchFamily="49" charset="0"/>
                <a:cs typeface="Courier New" panose="02070309020205020404" pitchFamily="49" charset="0"/>
              </a:rPr>
              <a:t>seatTaken</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 // wait for visitor to reply</a:t>
            </a:r>
          </a:p>
          <a:p>
            <a:endParaRPr lang="en-US" sz="8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save passenger ride over semaphore ...</a:t>
            </a:r>
          </a:p>
          <a:p>
            <a:endParaRPr lang="en-US" sz="8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SEM_SIGNAL(</a:t>
            </a:r>
            <a:r>
              <a:rPr lang="en-US" sz="1400" b="1" dirty="0" err="1" smtClean="0">
                <a:latin typeface="Courier New" panose="02070309020205020404" pitchFamily="49" charset="0"/>
                <a:cs typeface="Courier New" panose="02070309020205020404" pitchFamily="49" charset="0"/>
              </a:rPr>
              <a:t>passengerSeated</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 // signal visitor in seat</a:t>
            </a:r>
          </a:p>
          <a:p>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if last passenger, get driver</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SEM_WAIT(</a:t>
            </a:r>
            <a:r>
              <a:rPr lang="en-US" sz="1400" b="1" dirty="0" err="1">
                <a:latin typeface="Courier New" panose="02070309020205020404" pitchFamily="49" charset="0"/>
                <a:cs typeface="Courier New" panose="02070309020205020404" pitchFamily="49" charset="0"/>
              </a:rPr>
              <a:t>needDriverMutex</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wakeup attendant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SEM_SIGNAL(</a:t>
            </a:r>
            <a:r>
              <a:rPr lang="en-US" sz="1400" b="1" dirty="0" err="1">
                <a:latin typeface="Courier New" panose="02070309020205020404" pitchFamily="49" charset="0"/>
                <a:cs typeface="Courier New" panose="02070309020205020404" pitchFamily="49" charset="0"/>
              </a:rPr>
              <a:t>wakeupDriver</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a:t>
            </a:r>
          </a:p>
          <a:p>
            <a:endParaRPr lang="en-US" sz="8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save driver ride over semaphore ...</a:t>
            </a:r>
          </a:p>
          <a:p>
            <a:endParaRPr lang="en-US" sz="8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got driver (</a:t>
            </a:r>
            <a:r>
              <a:rPr lang="en-US" sz="1400" b="1" dirty="0" err="1">
                <a:latin typeface="Courier New" panose="02070309020205020404" pitchFamily="49" charset="0"/>
                <a:cs typeface="Courier New" panose="02070309020205020404" pitchFamily="49" charset="0"/>
              </a:rPr>
              <a:t>mutex</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SEM_SIGNAL(</a:t>
            </a:r>
            <a:r>
              <a:rPr lang="en-US" sz="1400" b="1" dirty="0" err="1" smtClean="0">
                <a:latin typeface="Courier New" panose="02070309020205020404" pitchFamily="49" charset="0"/>
                <a:cs typeface="Courier New" panose="02070309020205020404" pitchFamily="49" charset="0"/>
              </a:rPr>
              <a:t>needDriverMutex</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r>
              <a:rPr lang="en-US" sz="1400" b="1" dirty="0" smtClean="0">
                <a:solidFill>
                  <a:srgbClr val="FF0000"/>
                </a:solidFill>
                <a:latin typeface="Courier New" panose="02070309020205020404" pitchFamily="49" charset="0"/>
                <a:cs typeface="Courier New" panose="02070309020205020404" pitchFamily="49" charset="0"/>
              </a:rPr>
              <a:t>     SEM_SIGNAL(</a:t>
            </a:r>
            <a:r>
              <a:rPr lang="en-US" sz="1400" b="1" dirty="0" err="1" smtClean="0">
                <a:solidFill>
                  <a:srgbClr val="FF0000"/>
                </a:solidFill>
                <a:latin typeface="Courier New" panose="02070309020205020404" pitchFamily="49" charset="0"/>
                <a:cs typeface="Courier New" panose="02070309020205020404" pitchFamily="49" charset="0"/>
              </a:rPr>
              <a:t>seatFilled</a:t>
            </a:r>
            <a:r>
              <a:rPr lang="en-US" sz="1400" b="1" dirty="0" smtClean="0">
                <a:solidFill>
                  <a:srgbClr val="FF0000"/>
                </a:solidFill>
                <a:latin typeface="Courier New" panose="02070309020205020404" pitchFamily="49" charset="0"/>
                <a:cs typeface="Courier New" panose="02070309020205020404" pitchFamily="49" charset="0"/>
              </a:rPr>
              <a:t>[</a:t>
            </a:r>
            <a:r>
              <a:rPr lang="en-US" sz="1400" b="1" dirty="0" err="1" smtClean="0">
                <a:solidFill>
                  <a:srgbClr val="FF0000"/>
                </a:solidFill>
                <a:latin typeface="Courier New" panose="02070309020205020404" pitchFamily="49" charset="0"/>
                <a:cs typeface="Courier New" panose="02070309020205020404" pitchFamily="49" charset="0"/>
              </a:rPr>
              <a:t>carID</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SWAP</a:t>
            </a:r>
            <a:r>
              <a:rPr lang="en-US" sz="1400" b="1" dirty="0">
                <a:solidFill>
                  <a:srgbClr val="FF0000"/>
                </a:solidFill>
                <a:latin typeface="Courier New" panose="02070309020205020404" pitchFamily="49" charset="0"/>
                <a:cs typeface="Courier New" panose="02070309020205020404" pitchFamily="49" charset="0"/>
              </a:rPr>
              <a:t>; // signal </a:t>
            </a:r>
            <a:r>
              <a:rPr lang="en-US" sz="1400" b="1" dirty="0" smtClean="0">
                <a:solidFill>
                  <a:srgbClr val="FF0000"/>
                </a:solidFill>
                <a:latin typeface="Courier New" panose="02070309020205020404" pitchFamily="49" charset="0"/>
                <a:cs typeface="Courier New" panose="02070309020205020404" pitchFamily="49" charset="0"/>
              </a:rPr>
              <a:t>next seat ready</a:t>
            </a:r>
          </a:p>
          <a:p>
            <a:r>
              <a:rPr lang="en-US" sz="1400" b="1" dirty="0">
                <a:solidFill>
                  <a:srgbClr val="FF0000"/>
                </a:solidFill>
                <a:latin typeface="Courier New" panose="02070309020205020404" pitchFamily="49" charset="0"/>
                <a:cs typeface="Courier New" panose="02070309020205020404" pitchFamily="49" charset="0"/>
              </a:rPr>
              <a:t>}</a:t>
            </a:r>
          </a:p>
          <a:p>
            <a:r>
              <a:rPr lang="en-US" sz="1400" b="1" dirty="0" smtClean="0">
                <a:solidFill>
                  <a:srgbClr val="FF0000"/>
                </a:solidFill>
                <a:latin typeface="Courier New" panose="02070309020205020404" pitchFamily="49" charset="0"/>
                <a:cs typeface="Courier New" panose="02070309020205020404" pitchFamily="49" charset="0"/>
              </a:rPr>
              <a:t>SEM_WAIT(</a:t>
            </a:r>
            <a:r>
              <a:rPr lang="en-US" sz="1400" b="1" dirty="0" err="1" smtClean="0">
                <a:solidFill>
                  <a:srgbClr val="FF0000"/>
                </a:solidFill>
                <a:latin typeface="Courier New" panose="02070309020205020404" pitchFamily="49" charset="0"/>
                <a:cs typeface="Courier New" panose="02070309020205020404" pitchFamily="49" charset="0"/>
              </a:rPr>
              <a:t>rideOver</a:t>
            </a:r>
            <a:r>
              <a:rPr lang="en-US" sz="1400" b="1" dirty="0" smtClean="0">
                <a:solidFill>
                  <a:srgbClr val="FF0000"/>
                </a:solidFill>
                <a:latin typeface="Courier New" panose="02070309020205020404" pitchFamily="49" charset="0"/>
                <a:cs typeface="Courier New" panose="02070309020205020404" pitchFamily="49" charset="0"/>
              </a:rPr>
              <a:t>[</a:t>
            </a:r>
            <a:r>
              <a:rPr lang="en-US" sz="1400" b="1" dirty="0" err="1" smtClean="0">
                <a:solidFill>
                  <a:srgbClr val="FF0000"/>
                </a:solidFill>
                <a:latin typeface="Courier New" panose="02070309020205020404" pitchFamily="49" charset="0"/>
                <a:cs typeface="Courier New" panose="02070309020205020404" pitchFamily="49" charset="0"/>
              </a:rPr>
              <a:t>myID</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SWAP</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wait for ride </a:t>
            </a:r>
            <a:r>
              <a:rPr lang="en-US" sz="1400" b="1" dirty="0">
                <a:solidFill>
                  <a:srgbClr val="FF0000"/>
                </a:solidFill>
                <a:latin typeface="Courier New" panose="02070309020205020404" pitchFamily="49" charset="0"/>
                <a:cs typeface="Courier New" panose="02070309020205020404" pitchFamily="49" charset="0"/>
              </a:rPr>
              <a:t>over</a:t>
            </a:r>
          </a:p>
          <a:p>
            <a:endParaRPr lang="en-US" sz="8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release passengers and driver ...</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4897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dirty="0"/>
          </a:p>
        </p:txBody>
      </p:sp>
      <p:sp>
        <p:nvSpPr>
          <p:cNvPr id="2263042" name="Rectangle 2"/>
          <p:cNvSpPr>
            <a:spLocks noGrp="1" noChangeArrowheads="1"/>
          </p:cNvSpPr>
          <p:nvPr>
            <p:ph type="title"/>
          </p:nvPr>
        </p:nvSpPr>
        <p:spPr>
          <a:xfrm>
            <a:off x="1249553" y="274360"/>
            <a:ext cx="7793037" cy="866775"/>
          </a:xfrm>
        </p:spPr>
        <p:txBody>
          <a:bodyPr/>
          <a:lstStyle/>
          <a:p>
            <a:r>
              <a:rPr lang="en-US" dirty="0"/>
              <a:t>Delta Clock</a:t>
            </a:r>
          </a:p>
        </p:txBody>
      </p:sp>
      <p:sp>
        <p:nvSpPr>
          <p:cNvPr id="2263043" name="Rectangle 3"/>
          <p:cNvSpPr>
            <a:spLocks noGrp="1" noChangeArrowheads="1"/>
          </p:cNvSpPr>
          <p:nvPr>
            <p:ph type="body" idx="1"/>
          </p:nvPr>
        </p:nvSpPr>
        <p:spPr/>
        <p:txBody>
          <a:bodyPr/>
          <a:lstStyle/>
          <a:p>
            <a:r>
              <a:rPr lang="en-US" sz="2800" dirty="0"/>
              <a:t>Problem: How to efficiently monitor timed events?</a:t>
            </a:r>
          </a:p>
          <a:p>
            <a:r>
              <a:rPr lang="en-US" sz="2800" dirty="0"/>
              <a:t>Examples of timed events:</a:t>
            </a:r>
          </a:p>
          <a:p>
            <a:pPr lvl="1"/>
            <a:r>
              <a:rPr lang="en-US" sz="2400" dirty="0"/>
              <a:t>scheduling</a:t>
            </a:r>
          </a:p>
          <a:p>
            <a:pPr lvl="1"/>
            <a:r>
              <a:rPr lang="en-US" sz="2400" dirty="0"/>
              <a:t>real-time sequencing</a:t>
            </a:r>
          </a:p>
          <a:p>
            <a:pPr lvl="1"/>
            <a:r>
              <a:rPr lang="en-US" sz="2400" dirty="0"/>
              <a:t>timers</a:t>
            </a:r>
          </a:p>
          <a:p>
            <a:pPr lvl="1"/>
            <a:r>
              <a:rPr lang="en-US" sz="2400" dirty="0"/>
              <a:t>timeouts</a:t>
            </a:r>
          </a:p>
          <a:p>
            <a:r>
              <a:rPr lang="en-US" sz="2800" dirty="0"/>
              <a:t>Lists require each event to be examined to determined if time has expired.</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166521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43">
                                            <p:txEl>
                                              <p:pRg st="0" end="0"/>
                                            </p:txEl>
                                          </p:spTgt>
                                        </p:tgtEl>
                                        <p:attrNameLst>
                                          <p:attrName>style.visibility</p:attrName>
                                        </p:attrNameLst>
                                      </p:cBhvr>
                                      <p:to>
                                        <p:strVal val="visible"/>
                                      </p:to>
                                    </p:set>
                                    <p:animEffect transition="in" filter="wipe(left)">
                                      <p:cBhvr>
                                        <p:cTn id="7" dur="500"/>
                                        <p:tgtEl>
                                          <p:spTgt spid="226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43">
                                            <p:txEl>
                                              <p:pRg st="1" end="1"/>
                                            </p:txEl>
                                          </p:spTgt>
                                        </p:tgtEl>
                                        <p:attrNameLst>
                                          <p:attrName>style.visibility</p:attrName>
                                        </p:attrNameLst>
                                      </p:cBhvr>
                                      <p:to>
                                        <p:strVal val="visible"/>
                                      </p:to>
                                    </p:set>
                                    <p:animEffect transition="in" filter="wipe(left)">
                                      <p:cBhvr>
                                        <p:cTn id="12" dur="500"/>
                                        <p:tgtEl>
                                          <p:spTgt spid="22630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63043">
                                            <p:txEl>
                                              <p:pRg st="2" end="2"/>
                                            </p:txEl>
                                          </p:spTgt>
                                        </p:tgtEl>
                                        <p:attrNameLst>
                                          <p:attrName>style.visibility</p:attrName>
                                        </p:attrNameLst>
                                      </p:cBhvr>
                                      <p:to>
                                        <p:strVal val="visible"/>
                                      </p:to>
                                    </p:set>
                                    <p:animEffect transition="in" filter="wipe(left)">
                                      <p:cBhvr>
                                        <p:cTn id="15" dur="500"/>
                                        <p:tgtEl>
                                          <p:spTgt spid="226304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63043">
                                            <p:txEl>
                                              <p:pRg st="3" end="3"/>
                                            </p:txEl>
                                          </p:spTgt>
                                        </p:tgtEl>
                                        <p:attrNameLst>
                                          <p:attrName>style.visibility</p:attrName>
                                        </p:attrNameLst>
                                      </p:cBhvr>
                                      <p:to>
                                        <p:strVal val="visible"/>
                                      </p:to>
                                    </p:set>
                                    <p:animEffect transition="in" filter="wipe(left)">
                                      <p:cBhvr>
                                        <p:cTn id="18" dur="500"/>
                                        <p:tgtEl>
                                          <p:spTgt spid="226304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63043">
                                            <p:txEl>
                                              <p:pRg st="4" end="4"/>
                                            </p:txEl>
                                          </p:spTgt>
                                        </p:tgtEl>
                                        <p:attrNameLst>
                                          <p:attrName>style.visibility</p:attrName>
                                        </p:attrNameLst>
                                      </p:cBhvr>
                                      <p:to>
                                        <p:strVal val="visible"/>
                                      </p:to>
                                    </p:set>
                                    <p:animEffect transition="in" filter="wipe(left)">
                                      <p:cBhvr>
                                        <p:cTn id="21" dur="500"/>
                                        <p:tgtEl>
                                          <p:spTgt spid="22630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63043">
                                            <p:txEl>
                                              <p:pRg st="5" end="5"/>
                                            </p:txEl>
                                          </p:spTgt>
                                        </p:tgtEl>
                                        <p:attrNameLst>
                                          <p:attrName>style.visibility</p:attrName>
                                        </p:attrNameLst>
                                      </p:cBhvr>
                                      <p:to>
                                        <p:strVal val="visible"/>
                                      </p:to>
                                    </p:set>
                                    <p:animEffect transition="in" filter="wipe(left)">
                                      <p:cBhvr>
                                        <p:cTn id="24" dur="500"/>
                                        <p:tgtEl>
                                          <p:spTgt spid="226304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63043">
                                            <p:txEl>
                                              <p:pRg st="6" end="6"/>
                                            </p:txEl>
                                          </p:spTgt>
                                        </p:tgtEl>
                                        <p:attrNameLst>
                                          <p:attrName>style.visibility</p:attrName>
                                        </p:attrNameLst>
                                      </p:cBhvr>
                                      <p:to>
                                        <p:strVal val="visible"/>
                                      </p:to>
                                    </p:set>
                                    <p:animEffect transition="in" filter="wipe(left)">
                                      <p:cBhvr>
                                        <p:cTn id="29" dur="500"/>
                                        <p:tgtEl>
                                          <p:spTgt spid="2263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smtClean="0"/>
              <a:t>Design </a:t>
            </a:r>
            <a:r>
              <a:rPr lang="en-US" sz="2200" dirty="0"/>
              <a:t>visitor functionality and car task interface</a:t>
            </a:r>
            <a:r>
              <a:rPr lang="en-US" sz="2200" dirty="0" smtClean="0"/>
              <a:t>.   </a:t>
            </a:r>
            <a:r>
              <a:rPr lang="en-US" sz="2200" dirty="0"/>
              <a:t>(Don’t worry about tickets yet</a:t>
            </a:r>
            <a:r>
              <a:rPr lang="en-US" sz="2200" dirty="0" smtClean="0"/>
              <a:t>.)</a:t>
            </a:r>
          </a:p>
          <a:p>
            <a:pPr lvl="1"/>
            <a:r>
              <a:rPr lang="en-US" sz="1800" dirty="0"/>
              <a:t>Each task </a:t>
            </a:r>
            <a:r>
              <a:rPr lang="en-US" sz="1800" dirty="0" smtClean="0"/>
              <a:t>visitor </a:t>
            </a:r>
            <a:r>
              <a:rPr lang="en-US" sz="1800" dirty="0"/>
              <a:t>should create its own timing semaphore, which is used for timing functions (</a:t>
            </a:r>
            <a:r>
              <a:rPr lang="en-US" sz="1800" dirty="0" err="1"/>
              <a:t>ie</a:t>
            </a:r>
            <a:r>
              <a:rPr lang="en-US" sz="1800" dirty="0"/>
              <a:t>, arrival delay, standing in lines, time in gift shop or museum.)  The delta clock should be used to </a:t>
            </a:r>
            <a:r>
              <a:rPr lang="en-US" sz="1800" b="1" dirty="0">
                <a:latin typeface="Arial Narrow" pitchFamily="34" charset="0"/>
              </a:rPr>
              <a:t>SEM_SIGNAL</a:t>
            </a:r>
            <a:r>
              <a:rPr lang="en-US" sz="1800" dirty="0"/>
              <a:t> these semaphores.  </a:t>
            </a:r>
          </a:p>
          <a:p>
            <a:pPr lvl="1"/>
            <a:r>
              <a:rPr lang="en-US" sz="1800" dirty="0" smtClean="0"/>
              <a:t>Park </a:t>
            </a:r>
            <a:r>
              <a:rPr lang="en-US" sz="1800" dirty="0"/>
              <a:t>visitors should randomly arrive at the park over a 10 second period.  In addition, visitors should stand in lines for a random time before requesting a ticket or entrance to the museum or gift shop (3 seconds maximum</a:t>
            </a:r>
            <a:r>
              <a:rPr lang="en-US" sz="1800" dirty="0" smtClean="0"/>
              <a:t>).</a:t>
            </a:r>
          </a:p>
          <a:p>
            <a:r>
              <a:rPr lang="en-US" sz="2200" dirty="0"/>
              <a:t>The “SWAP” directive should be inserted </a:t>
            </a:r>
            <a:r>
              <a:rPr lang="en-US" sz="2200" dirty="0" smtClean="0"/>
              <a:t>after every </a:t>
            </a:r>
            <a:r>
              <a:rPr lang="en-US" sz="2200" dirty="0"/>
              <a:t>line of code in your Jurassic Park simulation.  Park critical code must be protected by the </a:t>
            </a:r>
            <a:r>
              <a:rPr lang="en-US" sz="2200" dirty="0" err="1"/>
              <a:t>parkMutex</a:t>
            </a:r>
            <a:r>
              <a:rPr lang="en-US" sz="2200" dirty="0"/>
              <a:t> </a:t>
            </a:r>
            <a:r>
              <a:rPr lang="en-US" sz="2200" dirty="0" err="1"/>
              <a:t>mutex</a:t>
            </a:r>
            <a:r>
              <a:rPr lang="en-US" sz="2200" dirty="0"/>
              <a:t>.</a:t>
            </a:r>
          </a:p>
          <a:p>
            <a:r>
              <a:rPr lang="en-US" sz="2200" dirty="0"/>
              <a:t>The park simulation creates a “</a:t>
            </a:r>
            <a:r>
              <a:rPr lang="en-US" sz="2200" dirty="0" err="1"/>
              <a:t>lostVisitor</a:t>
            </a:r>
            <a:r>
              <a:rPr lang="en-US" sz="2200" dirty="0"/>
              <a:t>” task which sums critical variables in the park to detect any lost </a:t>
            </a:r>
            <a:r>
              <a:rPr lang="en-US" sz="2200" dirty="0" smtClean="0"/>
              <a:t>visitors.</a:t>
            </a:r>
            <a:endParaRPr lang="en-US" sz="2400" dirty="0"/>
          </a:p>
        </p:txBody>
      </p:sp>
      <p:sp>
        <p:nvSpPr>
          <p:cNvPr id="4" name="Date Placeholder 3"/>
          <p:cNvSpPr>
            <a:spLocks noGrp="1"/>
          </p:cNvSpPr>
          <p:nvPr>
            <p:ph type="dt" sz="half" idx="10"/>
          </p:nvPr>
        </p:nvSpPr>
        <p:spPr/>
        <p:txBody>
          <a:bodyPr/>
          <a:lstStyle/>
          <a:p>
            <a:r>
              <a:rPr lang="en-US" smtClean="0"/>
              <a:t>CS 345</a:t>
            </a:r>
            <a:endParaRPr lang="en-US" dirty="0"/>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20</a:t>
            </a:fld>
            <a:endParaRPr lang="en-US"/>
          </a:p>
        </p:txBody>
      </p:sp>
      <p:sp>
        <p:nvSpPr>
          <p:cNvPr id="7" name="Title 1"/>
          <p:cNvSpPr>
            <a:spLocks noGrp="1"/>
          </p:cNvSpPr>
          <p:nvPr>
            <p:ph type="title"/>
          </p:nvPr>
        </p:nvSpPr>
        <p:spPr>
          <a:xfrm>
            <a:off x="1150938" y="193675"/>
            <a:ext cx="7793037" cy="866775"/>
          </a:xfrm>
        </p:spPr>
        <p:txBody>
          <a:bodyPr/>
          <a:lstStyle/>
          <a:p>
            <a:r>
              <a:rPr lang="en-US" dirty="0" smtClean="0"/>
              <a:t>Step 3: Visitor Tasks</a:t>
            </a:r>
            <a:endParaRPr lang="en-US" sz="2400" dirty="0"/>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Tree>
    <p:extLst>
      <p:ext uri="{BB962C8B-B14F-4D97-AF65-F5344CB8AC3E}">
        <p14:creationId xmlns:p14="http://schemas.microsoft.com/office/powerpoint/2010/main" val="1894001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Use </a:t>
            </a:r>
            <a:r>
              <a:rPr lang="en-US" sz="2400" b="1" u="sng" dirty="0"/>
              <a:t>resource semaphores </a:t>
            </a:r>
            <a:r>
              <a:rPr lang="en-US" sz="2400" dirty="0"/>
              <a:t>(counting) to control access to the park, the number of tickets available, and the number of people allowed in the gift shop and museum.</a:t>
            </a:r>
          </a:p>
          <a:p>
            <a:r>
              <a:rPr lang="en-US" sz="2400" dirty="0"/>
              <a:t>Use </a:t>
            </a:r>
            <a:r>
              <a:rPr lang="en-US" sz="2400" u="sng" dirty="0" err="1"/>
              <a:t>mutex</a:t>
            </a:r>
            <a:r>
              <a:rPr lang="en-US" sz="2400" u="sng" dirty="0"/>
              <a:t> semaphores </a:t>
            </a:r>
            <a:r>
              <a:rPr lang="en-US" sz="2400" dirty="0"/>
              <a:t>(binary) to protect any critical sections of code within your implementation, such as when updating the delta clock, acquiring a driver to buy a ticket or drive a tour car, accessing global data, or sampling the state of a semaphore.</a:t>
            </a:r>
          </a:p>
          <a:p>
            <a:r>
              <a:rPr lang="en-US" sz="2400" dirty="0"/>
              <a:t>Use </a:t>
            </a:r>
            <a:r>
              <a:rPr lang="en-US" sz="2400" b="1" u="sng" dirty="0"/>
              <a:t>semaphores (binary) </a:t>
            </a:r>
            <a:r>
              <a:rPr lang="en-US" sz="2400" dirty="0"/>
              <a:t>to synchronize and communicate events between tasks, such as to awaken a driver, signal data is valid, signal a mode change, etc.</a:t>
            </a:r>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21</a:t>
            </a:fld>
            <a:endParaRPr lang="en-US"/>
          </a:p>
        </p:txBody>
      </p:sp>
      <p:sp>
        <p:nvSpPr>
          <p:cNvPr id="7" name="Title 1"/>
          <p:cNvSpPr>
            <a:spLocks noGrp="1"/>
          </p:cNvSpPr>
          <p:nvPr>
            <p:ph type="title"/>
          </p:nvPr>
        </p:nvSpPr>
        <p:spPr>
          <a:xfrm>
            <a:off x="1150938" y="193675"/>
            <a:ext cx="7793037" cy="866775"/>
          </a:xfrm>
        </p:spPr>
        <p:txBody>
          <a:bodyPr/>
          <a:lstStyle/>
          <a:p>
            <a:r>
              <a:rPr lang="en-US" dirty="0" smtClean="0"/>
              <a:t>Step 3: Visitor Tasks</a:t>
            </a:r>
            <a:endParaRPr lang="en-US" sz="2400" dirty="0"/>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Tree>
    <p:extLst>
      <p:ext uri="{BB962C8B-B14F-4D97-AF65-F5344CB8AC3E}">
        <p14:creationId xmlns:p14="http://schemas.microsoft.com/office/powerpoint/2010/main" val="190401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2258" name="Rectangle 2"/>
          <p:cNvSpPr>
            <a:spLocks noGrp="1" noChangeArrowheads="1"/>
          </p:cNvSpPr>
          <p:nvPr>
            <p:ph type="title"/>
          </p:nvPr>
        </p:nvSpPr>
        <p:spPr>
          <a:xfrm>
            <a:off x="1231623" y="265395"/>
            <a:ext cx="7793037" cy="866775"/>
          </a:xfrm>
        </p:spPr>
        <p:txBody>
          <a:bodyPr/>
          <a:lstStyle/>
          <a:p>
            <a:r>
              <a:rPr lang="en-US" dirty="0"/>
              <a:t>Semaphores</a:t>
            </a:r>
          </a:p>
        </p:txBody>
      </p:sp>
      <p:sp>
        <p:nvSpPr>
          <p:cNvPr id="2272259" name="Rectangle 3"/>
          <p:cNvSpPr>
            <a:spLocks noGrp="1" noChangeArrowheads="1"/>
          </p:cNvSpPr>
          <p:nvPr>
            <p:ph type="body" idx="1"/>
          </p:nvPr>
        </p:nvSpPr>
        <p:spPr>
          <a:xfrm>
            <a:off x="406400" y="1685365"/>
            <a:ext cx="8356600" cy="1483285"/>
          </a:xfrm>
        </p:spPr>
        <p:txBody>
          <a:bodyPr/>
          <a:lstStyle/>
          <a:p>
            <a:pPr>
              <a:lnSpc>
                <a:spcPct val="90000"/>
              </a:lnSpc>
            </a:pPr>
            <a:r>
              <a:rPr lang="en-US" sz="2400" dirty="0"/>
              <a:t>Use </a:t>
            </a:r>
            <a:r>
              <a:rPr lang="en-US" sz="2400" b="1" u="sng" dirty="0"/>
              <a:t>resource</a:t>
            </a:r>
            <a:r>
              <a:rPr lang="en-US" sz="2400" dirty="0"/>
              <a:t> semaphores (counting) to control access to the park, the number of tickets available, and the number of people allowed in the gift shop and museum.</a:t>
            </a:r>
          </a:p>
        </p:txBody>
      </p:sp>
      <p:sp>
        <p:nvSpPr>
          <p:cNvPr id="2272260" name="Text Box 4"/>
          <p:cNvSpPr txBox="1">
            <a:spLocks noChangeArrowheads="1"/>
          </p:cNvSpPr>
          <p:nvPr/>
        </p:nvSpPr>
        <p:spPr bwMode="auto">
          <a:xfrm>
            <a:off x="909638" y="2967213"/>
            <a:ext cx="773112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create MAX_TICKETS tickets using counting semaphore</a:t>
            </a:r>
          </a:p>
          <a:p>
            <a:pPr algn="l"/>
            <a:r>
              <a:rPr lang="en-US" sz="2000" b="1" dirty="0">
                <a:latin typeface="Arial" charset="0"/>
              </a:rPr>
              <a:t>tickets = </a:t>
            </a:r>
            <a:r>
              <a:rPr lang="en-US" sz="2000" b="1" dirty="0" err="1">
                <a:latin typeface="Arial" charset="0"/>
              </a:rPr>
              <a:t>createSemaphore</a:t>
            </a:r>
            <a:r>
              <a:rPr lang="en-US" sz="2000" b="1" dirty="0">
                <a:latin typeface="Arial" charset="0"/>
              </a:rPr>
              <a:t>("tickets", COUNTING, MAX_TICKETS);</a:t>
            </a:r>
          </a:p>
          <a:p>
            <a:pPr algn="l"/>
            <a:r>
              <a:rPr lang="en-US" sz="2000" b="1" dirty="0">
                <a:latin typeface="Arial" charset="0"/>
              </a:rPr>
              <a:t>SWAP;</a:t>
            </a:r>
          </a:p>
          <a:p>
            <a:pPr algn="l"/>
            <a:endParaRPr lang="en-US" sz="2000" b="1" dirty="0">
              <a:latin typeface="Arial" charset="0"/>
            </a:endParaRPr>
          </a:p>
          <a:p>
            <a:pPr algn="l"/>
            <a:r>
              <a:rPr lang="en-US" sz="2000" b="1" dirty="0">
                <a:latin typeface="Arial" charset="0"/>
              </a:rPr>
              <a:t>// buy a ticket (consume)</a:t>
            </a:r>
          </a:p>
          <a:p>
            <a:pPr algn="l"/>
            <a:r>
              <a:rPr lang="en-US" sz="2000" b="1" dirty="0">
                <a:latin typeface="Arial" charset="0"/>
              </a:rPr>
              <a:t>SEM_WAIT(tickets);			SWAP;</a:t>
            </a:r>
          </a:p>
          <a:p>
            <a:pPr algn="l"/>
            <a:endParaRPr lang="en-US" sz="2000" b="1" dirty="0">
              <a:latin typeface="Arial" charset="0"/>
            </a:endParaRPr>
          </a:p>
          <a:p>
            <a:pPr algn="l"/>
            <a:r>
              <a:rPr lang="en-US" sz="2000" b="1" dirty="0">
                <a:latin typeface="Arial" charset="0"/>
              </a:rPr>
              <a:t>// resell ticket (produce)</a:t>
            </a:r>
          </a:p>
          <a:p>
            <a:pPr algn="l"/>
            <a:r>
              <a:rPr lang="en-US" sz="2000" b="1" dirty="0">
                <a:latin typeface="Arial" charset="0"/>
              </a:rPr>
              <a:t>SEM_SIGNAL(tickets);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22</a:t>
            </a:fld>
            <a:endParaRPr lang="en-US" dirty="0"/>
          </a:p>
        </p:txBody>
      </p:sp>
    </p:spTree>
    <p:extLst>
      <p:ext uri="{BB962C8B-B14F-4D97-AF65-F5344CB8AC3E}">
        <p14:creationId xmlns:p14="http://schemas.microsoft.com/office/powerpoint/2010/main" val="1443769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2260"/>
                                        </p:tgtEl>
                                        <p:attrNameLst>
                                          <p:attrName>style.visibility</p:attrName>
                                        </p:attrNameLst>
                                      </p:cBhvr>
                                      <p:to>
                                        <p:strVal val="visible"/>
                                      </p:to>
                                    </p:set>
                                    <p:animEffect transition="in" filter="dissolve">
                                      <p:cBhvr>
                                        <p:cTn id="7" dur="500"/>
                                        <p:tgtEl>
                                          <p:spTgt spid="2272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22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3282" name="Rectangle 2"/>
          <p:cNvSpPr>
            <a:spLocks noGrp="1" noChangeArrowheads="1"/>
          </p:cNvSpPr>
          <p:nvPr>
            <p:ph type="title"/>
          </p:nvPr>
        </p:nvSpPr>
        <p:spPr>
          <a:xfrm>
            <a:off x="1240588" y="274360"/>
            <a:ext cx="7793037" cy="866775"/>
          </a:xfrm>
        </p:spPr>
        <p:txBody>
          <a:bodyPr/>
          <a:lstStyle/>
          <a:p>
            <a:r>
              <a:rPr lang="en-US" dirty="0"/>
              <a:t>Semaphores</a:t>
            </a:r>
          </a:p>
        </p:txBody>
      </p:sp>
      <p:sp>
        <p:nvSpPr>
          <p:cNvPr id="2273283" name="Rectangle 3"/>
          <p:cNvSpPr>
            <a:spLocks noGrp="1" noChangeArrowheads="1"/>
          </p:cNvSpPr>
          <p:nvPr>
            <p:ph type="body" idx="1"/>
          </p:nvPr>
        </p:nvSpPr>
        <p:spPr>
          <a:xfrm>
            <a:off x="406400" y="1622611"/>
            <a:ext cx="8356600" cy="2363601"/>
          </a:xfrm>
        </p:spPr>
        <p:txBody>
          <a:bodyPr/>
          <a:lstStyle/>
          <a:p>
            <a:r>
              <a:rPr lang="en-US" sz="2400" dirty="0"/>
              <a:t>Use </a:t>
            </a:r>
            <a:r>
              <a:rPr lang="en-US" sz="2400" b="1" u="sng" dirty="0" err="1"/>
              <a:t>mutex</a:t>
            </a:r>
            <a:r>
              <a:rPr lang="en-US" sz="2400" dirty="0"/>
              <a:t> semaphores (binary) to protect any critical sections of code, such as when updating the delta clock, acquiring a driver to buy a ticket or drive a tour car, accessing global data, or sampling the state of a semaphore.</a:t>
            </a:r>
          </a:p>
        </p:txBody>
      </p:sp>
      <p:sp>
        <p:nvSpPr>
          <p:cNvPr id="2273284" name="Text Box 4"/>
          <p:cNvSpPr txBox="1">
            <a:spLocks noChangeArrowheads="1"/>
          </p:cNvSpPr>
          <p:nvPr/>
        </p:nvSpPr>
        <p:spPr bwMode="auto">
          <a:xfrm>
            <a:off x="909638" y="3541235"/>
            <a:ext cx="76612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need ticket, wait for driver (</a:t>
            </a:r>
            <a:r>
              <a:rPr lang="en-US" sz="2000" b="1" dirty="0" err="1">
                <a:latin typeface="Arial" charset="0"/>
              </a:rPr>
              <a:t>mutex</a:t>
            </a:r>
            <a:r>
              <a:rPr lang="en-US" sz="2000" b="1" dirty="0">
                <a:latin typeface="Arial" charset="0"/>
              </a:rPr>
              <a:t>)</a:t>
            </a:r>
          </a:p>
          <a:p>
            <a:pPr algn="l"/>
            <a:r>
              <a:rPr lang="en-US" sz="2000" b="1" dirty="0">
                <a:latin typeface="Arial" charset="0"/>
              </a:rPr>
              <a:t>SEM_WAIT(</a:t>
            </a:r>
            <a:r>
              <a:rPr lang="en-US" sz="2000" b="1" dirty="0" err="1">
                <a:latin typeface="Arial" charset="0"/>
              </a:rPr>
              <a:t>needDriverMutex</a:t>
            </a:r>
            <a:r>
              <a:rPr lang="en-US" sz="2000" b="1" dirty="0">
                <a:latin typeface="Arial" charset="0"/>
              </a:rPr>
              <a:t>);		SWAP;</a:t>
            </a:r>
          </a:p>
          <a:p>
            <a:pPr algn="l"/>
            <a:r>
              <a:rPr lang="en-US" sz="2000" b="1" dirty="0">
                <a:latin typeface="Arial" charset="0"/>
              </a:rPr>
              <a:t>{</a:t>
            </a:r>
          </a:p>
          <a:p>
            <a:pPr algn="l"/>
            <a:r>
              <a:rPr lang="en-US" sz="2000" b="1" dirty="0">
                <a:latin typeface="Arial" charset="0"/>
              </a:rPr>
              <a:t>	// signal need ticket (signal, put hand up)</a:t>
            </a:r>
          </a:p>
          <a:p>
            <a:pPr algn="l"/>
            <a:r>
              <a:rPr lang="en-US" sz="2000" b="1" dirty="0">
                <a:latin typeface="Arial" charset="0"/>
              </a:rPr>
              <a:t>	…</a:t>
            </a:r>
          </a:p>
          <a:p>
            <a:pPr algn="l"/>
            <a:r>
              <a:rPr lang="en-US" sz="2000" b="1" dirty="0">
                <a:latin typeface="Arial" charset="0"/>
              </a:rPr>
              <a:t>}</a:t>
            </a:r>
          </a:p>
          <a:p>
            <a:pPr algn="l"/>
            <a:r>
              <a:rPr lang="en-US" sz="2000" b="1" dirty="0">
                <a:latin typeface="Arial" charset="0"/>
              </a:rPr>
              <a:t>// release driver (</a:t>
            </a:r>
            <a:r>
              <a:rPr lang="en-US" sz="2000" b="1" dirty="0" err="1">
                <a:latin typeface="Arial" charset="0"/>
              </a:rPr>
              <a:t>mutex</a:t>
            </a:r>
            <a:r>
              <a:rPr lang="en-US" sz="2000" b="1" dirty="0">
                <a:latin typeface="Arial" charset="0"/>
              </a:rPr>
              <a:t>)</a:t>
            </a:r>
          </a:p>
          <a:p>
            <a:pPr algn="l"/>
            <a:r>
              <a:rPr lang="en-US" sz="2000" b="1" dirty="0">
                <a:latin typeface="Arial" charset="0"/>
              </a:rPr>
              <a:t>SEM_SIGNAL(</a:t>
            </a:r>
            <a:r>
              <a:rPr lang="en-US" sz="2000" b="1" dirty="0" err="1">
                <a:latin typeface="Arial" charset="0"/>
              </a:rPr>
              <a:t>needDriverMutex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23</a:t>
            </a:fld>
            <a:endParaRPr lang="en-US" dirty="0"/>
          </a:p>
        </p:txBody>
      </p:sp>
    </p:spTree>
    <p:extLst>
      <p:ext uri="{BB962C8B-B14F-4D97-AF65-F5344CB8AC3E}">
        <p14:creationId xmlns:p14="http://schemas.microsoft.com/office/powerpoint/2010/main" val="2329524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284"/>
                                        </p:tgtEl>
                                        <p:attrNameLst>
                                          <p:attrName>style.visibility</p:attrName>
                                        </p:attrNameLst>
                                      </p:cBhvr>
                                      <p:to>
                                        <p:strVal val="visible"/>
                                      </p:to>
                                    </p:set>
                                    <p:animEffect transition="in" filter="dissolve">
                                      <p:cBhvr>
                                        <p:cTn id="7" dur="500"/>
                                        <p:tgtEl>
                                          <p:spTgt spid="227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2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4306" name="Rectangle 2"/>
          <p:cNvSpPr>
            <a:spLocks noGrp="1" noChangeArrowheads="1"/>
          </p:cNvSpPr>
          <p:nvPr>
            <p:ph type="title"/>
          </p:nvPr>
        </p:nvSpPr>
        <p:spPr>
          <a:xfrm>
            <a:off x="1240588" y="265395"/>
            <a:ext cx="7793037" cy="866775"/>
          </a:xfrm>
        </p:spPr>
        <p:txBody>
          <a:bodyPr/>
          <a:lstStyle/>
          <a:p>
            <a:r>
              <a:rPr lang="en-US" dirty="0"/>
              <a:t>Semaphores</a:t>
            </a:r>
          </a:p>
        </p:txBody>
      </p:sp>
      <p:sp>
        <p:nvSpPr>
          <p:cNvPr id="2274307" name="Rectangle 3"/>
          <p:cNvSpPr>
            <a:spLocks noGrp="1" noChangeArrowheads="1"/>
          </p:cNvSpPr>
          <p:nvPr>
            <p:ph type="body" idx="1"/>
          </p:nvPr>
        </p:nvSpPr>
        <p:spPr>
          <a:xfrm>
            <a:off x="406400" y="1443309"/>
            <a:ext cx="8356600" cy="1254685"/>
          </a:xfrm>
        </p:spPr>
        <p:txBody>
          <a:bodyPr/>
          <a:lstStyle/>
          <a:p>
            <a:r>
              <a:rPr lang="en-US" sz="2400" dirty="0"/>
              <a:t>Use </a:t>
            </a:r>
            <a:r>
              <a:rPr lang="en-US" sz="2400" b="1" u="sng" dirty="0"/>
              <a:t>signal</a:t>
            </a:r>
            <a:r>
              <a:rPr lang="en-US" sz="2400" dirty="0"/>
              <a:t> semaphores (binary) to synchronize and communicate events between tasks, such as to awaken a driver, signal data is valid, etc.</a:t>
            </a:r>
          </a:p>
        </p:txBody>
      </p:sp>
      <p:sp>
        <p:nvSpPr>
          <p:cNvPr id="2274308" name="Text Box 4"/>
          <p:cNvSpPr txBox="1">
            <a:spLocks noChangeArrowheads="1"/>
          </p:cNvSpPr>
          <p:nvPr/>
        </p:nvSpPr>
        <p:spPr bwMode="auto">
          <a:xfrm>
            <a:off x="846883" y="2647945"/>
            <a:ext cx="76612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signal need ticket (signal, put hand up)</a:t>
            </a:r>
          </a:p>
          <a:p>
            <a:pPr algn="l"/>
            <a:r>
              <a:rPr lang="en-US" sz="2000" b="1" dirty="0">
                <a:latin typeface="Arial" charset="0"/>
              </a:rPr>
              <a:t>SEM_SIGNAL(</a:t>
            </a:r>
            <a:r>
              <a:rPr lang="en-US" sz="2000" b="1" dirty="0" err="1">
                <a:latin typeface="Arial" charset="0"/>
              </a:rPr>
              <a:t>needTicket</a:t>
            </a:r>
            <a:r>
              <a:rPr lang="en-US" sz="2000" b="1" dirty="0">
                <a:latin typeface="Arial" charset="0"/>
              </a:rPr>
              <a:t>);			SWAP;</a:t>
            </a:r>
          </a:p>
          <a:p>
            <a:pPr algn="l"/>
            <a:r>
              <a:rPr lang="en-US" sz="2000" b="1" dirty="0">
                <a:latin typeface="Arial" charset="0"/>
              </a:rPr>
              <a:t>{</a:t>
            </a:r>
          </a:p>
          <a:p>
            <a:pPr algn="l"/>
            <a:r>
              <a:rPr lang="en-US" sz="2000" b="1" dirty="0">
                <a:latin typeface="Arial" charset="0"/>
              </a:rPr>
              <a:t>	// wakeup driver (signal)</a:t>
            </a:r>
          </a:p>
          <a:p>
            <a:pPr algn="l"/>
            <a:r>
              <a:rPr lang="en-US" sz="2000" b="1" dirty="0">
                <a:latin typeface="Arial" charset="0"/>
              </a:rPr>
              <a:t>	SEM_SIGNAL(</a:t>
            </a:r>
            <a:r>
              <a:rPr lang="en-US" sz="2000" b="1" dirty="0" err="1">
                <a:latin typeface="Arial" charset="0"/>
              </a:rPr>
              <a:t>wakeupDriver</a:t>
            </a:r>
            <a:r>
              <a:rPr lang="en-US" sz="2000" b="1" dirty="0">
                <a:latin typeface="Arial" charset="0"/>
              </a:rPr>
              <a:t>);		SWAP;</a:t>
            </a:r>
          </a:p>
          <a:p>
            <a:pPr algn="l"/>
            <a:r>
              <a:rPr lang="en-US" sz="2000" b="1" dirty="0">
                <a:latin typeface="Arial" charset="0"/>
              </a:rPr>
              <a:t>	// wait ticket available (signal)</a:t>
            </a:r>
          </a:p>
          <a:p>
            <a:pPr algn="l"/>
            <a:r>
              <a:rPr lang="en-US" sz="2000" b="1" dirty="0">
                <a:latin typeface="Arial" charset="0"/>
              </a:rPr>
              <a:t>	SEM_WAIT(</a:t>
            </a:r>
            <a:r>
              <a:rPr lang="en-US" sz="2000" b="1" dirty="0" err="1">
                <a:latin typeface="Arial" charset="0"/>
              </a:rPr>
              <a:t>ticketReady</a:t>
            </a:r>
            <a:r>
              <a:rPr lang="en-US" sz="2000" b="1" dirty="0">
                <a:latin typeface="Arial" charset="0"/>
              </a:rPr>
              <a:t>);		</a:t>
            </a:r>
            <a:r>
              <a:rPr lang="en-US" sz="2000" b="1" dirty="0" smtClean="0">
                <a:latin typeface="Arial" charset="0"/>
              </a:rPr>
              <a:t>SWAP</a:t>
            </a:r>
            <a:r>
              <a:rPr lang="en-US" sz="2000" b="1" dirty="0">
                <a:latin typeface="Arial" charset="0"/>
              </a:rPr>
              <a:t>;</a:t>
            </a:r>
          </a:p>
          <a:p>
            <a:pPr algn="l"/>
            <a:r>
              <a:rPr lang="en-US" sz="2000" b="1" dirty="0">
                <a:latin typeface="Arial" charset="0"/>
              </a:rPr>
              <a:t>	// buy ticket (signal)</a:t>
            </a:r>
          </a:p>
          <a:p>
            <a:pPr algn="l"/>
            <a:r>
              <a:rPr lang="en-US" sz="2000" b="1" dirty="0">
                <a:latin typeface="Arial" charset="0"/>
              </a:rPr>
              <a:t>	SEM_SIGNAL(</a:t>
            </a:r>
            <a:r>
              <a:rPr lang="en-US" sz="2000" b="1" dirty="0" err="1">
                <a:latin typeface="Arial" charset="0"/>
              </a:rPr>
              <a:t>buyTicket</a:t>
            </a:r>
            <a:r>
              <a:rPr lang="en-US" sz="2000" b="1" dirty="0">
                <a:latin typeface="Arial" charset="0"/>
              </a:rPr>
              <a:t>);		SWAP;</a:t>
            </a:r>
          </a:p>
          <a:p>
            <a:pPr algn="l"/>
            <a:r>
              <a:rPr lang="en-US" sz="2000" b="1" dirty="0">
                <a:latin typeface="Arial" charset="0"/>
              </a:rPr>
              <a:t>}</a:t>
            </a:r>
          </a:p>
          <a:p>
            <a:pPr algn="l"/>
            <a:r>
              <a:rPr lang="en-US" sz="2000" b="1" dirty="0">
                <a:latin typeface="Arial" charset="0"/>
              </a:rPr>
              <a:t>// put hand down (signal)</a:t>
            </a:r>
          </a:p>
          <a:p>
            <a:pPr algn="l"/>
            <a:r>
              <a:rPr lang="en-US" sz="2000" b="1" dirty="0">
                <a:latin typeface="Arial" charset="0"/>
              </a:rPr>
              <a:t>SEM_WAIT(</a:t>
            </a:r>
            <a:r>
              <a:rPr lang="en-US" sz="2000" b="1" dirty="0" err="1">
                <a:latin typeface="Arial" charset="0"/>
              </a:rPr>
              <a:t>needTicket</a:t>
            </a:r>
            <a:r>
              <a:rPr lang="en-US" sz="2000" b="1" dirty="0" smtClean="0">
                <a:latin typeface="Arial" charset="0"/>
              </a:rPr>
              <a:t>);</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24</a:t>
            </a:fld>
            <a:endParaRPr lang="en-US" dirty="0"/>
          </a:p>
        </p:txBody>
      </p:sp>
    </p:spTree>
    <p:extLst>
      <p:ext uri="{BB962C8B-B14F-4D97-AF65-F5344CB8AC3E}">
        <p14:creationId xmlns:p14="http://schemas.microsoft.com/office/powerpoint/2010/main" val="1487988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4308"/>
                                        </p:tgtEl>
                                        <p:attrNameLst>
                                          <p:attrName>style.visibility</p:attrName>
                                        </p:attrNameLst>
                                      </p:cBhvr>
                                      <p:to>
                                        <p:strVal val="visible"/>
                                      </p:to>
                                    </p:set>
                                    <p:animEffect transition="in" filter="dissolve">
                                      <p:cBhvr>
                                        <p:cTn id="7" dur="500"/>
                                        <p:tgtEl>
                                          <p:spTgt spid="227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0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5330" name="Rectangle 2"/>
          <p:cNvSpPr>
            <a:spLocks noGrp="1" noChangeArrowheads="1"/>
          </p:cNvSpPr>
          <p:nvPr>
            <p:ph type="title"/>
          </p:nvPr>
        </p:nvSpPr>
        <p:spPr>
          <a:xfrm>
            <a:off x="1222658" y="265395"/>
            <a:ext cx="7793037" cy="866775"/>
          </a:xfrm>
        </p:spPr>
        <p:txBody>
          <a:bodyPr/>
          <a:lstStyle/>
          <a:p>
            <a:r>
              <a:rPr lang="en-US" dirty="0"/>
              <a:t>Shared Memory</a:t>
            </a:r>
          </a:p>
        </p:txBody>
      </p:sp>
      <p:sp>
        <p:nvSpPr>
          <p:cNvPr id="2275331" name="Rectangle 3"/>
          <p:cNvSpPr>
            <a:spLocks noGrp="1" noChangeArrowheads="1"/>
          </p:cNvSpPr>
          <p:nvPr>
            <p:ph type="body" idx="1"/>
          </p:nvPr>
        </p:nvSpPr>
        <p:spPr>
          <a:xfrm>
            <a:off x="406400" y="1631576"/>
            <a:ext cx="8356600" cy="1308474"/>
          </a:xfrm>
        </p:spPr>
        <p:txBody>
          <a:bodyPr/>
          <a:lstStyle/>
          <a:p>
            <a:r>
              <a:rPr lang="en-US" sz="2400" dirty="0"/>
              <a:t>Shared memory can be implemented using C global memory when protected with </a:t>
            </a:r>
            <a:r>
              <a:rPr lang="en-US" sz="2400" dirty="0" err="1"/>
              <a:t>mutex</a:t>
            </a:r>
            <a:r>
              <a:rPr lang="en-US" sz="2400" dirty="0"/>
              <a:t> semaphores.</a:t>
            </a:r>
          </a:p>
        </p:txBody>
      </p:sp>
      <p:sp>
        <p:nvSpPr>
          <p:cNvPr id="2275332" name="Text Box 4"/>
          <p:cNvSpPr txBox="1">
            <a:spLocks noChangeArrowheads="1"/>
          </p:cNvSpPr>
          <p:nvPr/>
        </p:nvSpPr>
        <p:spPr bwMode="auto">
          <a:xfrm>
            <a:off x="909638" y="3154363"/>
            <a:ext cx="7661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protect shared memory access</a:t>
            </a:r>
          </a:p>
          <a:p>
            <a:pPr algn="l"/>
            <a:r>
              <a:rPr lang="en-US" sz="2000" b="1" dirty="0">
                <a:latin typeface="Arial" charset="0"/>
              </a:rPr>
              <a:t>SEM_WAIT(</a:t>
            </a:r>
            <a:r>
              <a:rPr lang="en-US" sz="2000" b="1" dirty="0" err="1">
                <a:latin typeface="Arial" charset="0"/>
              </a:rPr>
              <a:t>parkMutex</a:t>
            </a:r>
            <a:r>
              <a:rPr lang="en-US" sz="2000" b="1" dirty="0">
                <a:latin typeface="Arial" charset="0"/>
              </a:rPr>
              <a:t>);			</a:t>
            </a:r>
            <a:r>
              <a:rPr lang="en-US" sz="2000" b="1" dirty="0" smtClean="0">
                <a:latin typeface="Arial" charset="0"/>
              </a:rPr>
              <a:t>;</a:t>
            </a:r>
            <a:r>
              <a:rPr lang="en-US" sz="2000" b="1" dirty="0">
                <a:latin typeface="Arial" charset="0"/>
              </a:rPr>
              <a:t>SWAP</a:t>
            </a:r>
          </a:p>
          <a:p>
            <a:pPr algn="l"/>
            <a:endParaRPr lang="en-US" sz="2000" b="1" dirty="0">
              <a:latin typeface="Arial" charset="0"/>
            </a:endParaRPr>
          </a:p>
          <a:p>
            <a:pPr algn="l"/>
            <a:r>
              <a:rPr lang="en-US" sz="2000" b="1" dirty="0">
                <a:latin typeface="Arial" charset="0"/>
              </a:rPr>
              <a:t>// access inside park variables</a:t>
            </a:r>
          </a:p>
          <a:p>
            <a:pPr algn="l"/>
            <a:r>
              <a:rPr lang="en-US" sz="2000" b="1" dirty="0" err="1">
                <a:latin typeface="Arial" charset="0"/>
              </a:rPr>
              <a:t>myPark.numOutsidePark</a:t>
            </a:r>
            <a:r>
              <a:rPr lang="en-US" sz="2000" b="1" dirty="0">
                <a:latin typeface="Arial" charset="0"/>
              </a:rPr>
              <a:t>--;			;SWAP</a:t>
            </a:r>
          </a:p>
          <a:p>
            <a:pPr algn="l"/>
            <a:r>
              <a:rPr lang="en-US" sz="2000" b="1" dirty="0" err="1">
                <a:latin typeface="Arial" charset="0"/>
              </a:rPr>
              <a:t>myPark.numInPark</a:t>
            </a:r>
            <a:r>
              <a:rPr lang="en-US" sz="2000" b="1" dirty="0">
                <a:latin typeface="Arial" charset="0"/>
              </a:rPr>
              <a:t>++;				;SWAP</a:t>
            </a:r>
          </a:p>
          <a:p>
            <a:pPr algn="l"/>
            <a:endParaRPr lang="en-US" sz="2000" b="1" dirty="0">
              <a:latin typeface="Arial" charset="0"/>
            </a:endParaRPr>
          </a:p>
          <a:p>
            <a:pPr algn="l"/>
            <a:r>
              <a:rPr lang="en-US" sz="2000" b="1" dirty="0">
                <a:latin typeface="Arial" charset="0"/>
              </a:rPr>
              <a:t>// release protect shared memory access</a:t>
            </a:r>
          </a:p>
          <a:p>
            <a:pPr algn="l"/>
            <a:r>
              <a:rPr lang="en-US" sz="2000" b="1" dirty="0">
                <a:latin typeface="Arial" charset="0"/>
              </a:rPr>
              <a:t>SEM_SIGNAL(</a:t>
            </a:r>
            <a:r>
              <a:rPr lang="en-US" sz="2000" b="1" dirty="0" err="1">
                <a:latin typeface="Arial" charset="0"/>
              </a:rPr>
              <a:t>parkMutex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25</a:t>
            </a:fld>
            <a:endParaRPr lang="en-US" dirty="0"/>
          </a:p>
        </p:txBody>
      </p:sp>
    </p:spTree>
    <p:extLst>
      <p:ext uri="{BB962C8B-B14F-4D97-AF65-F5344CB8AC3E}">
        <p14:creationId xmlns:p14="http://schemas.microsoft.com/office/powerpoint/2010/main" val="289642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5332"/>
                                        </p:tgtEl>
                                        <p:attrNameLst>
                                          <p:attrName>style.visibility</p:attrName>
                                        </p:attrNameLst>
                                      </p:cBhvr>
                                      <p:to>
                                        <p:strVal val="visible"/>
                                      </p:to>
                                    </p:set>
                                    <p:animEffect transition="in" filter="dissolve">
                                      <p:cBhvr>
                                        <p:cTn id="7" dur="500"/>
                                        <p:tgtEl>
                                          <p:spTgt spid="227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53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5330" name="Rectangle 2"/>
          <p:cNvSpPr>
            <a:spLocks noGrp="1" noChangeArrowheads="1"/>
          </p:cNvSpPr>
          <p:nvPr>
            <p:ph type="title"/>
          </p:nvPr>
        </p:nvSpPr>
        <p:spPr>
          <a:xfrm>
            <a:off x="1222658" y="265395"/>
            <a:ext cx="7793037" cy="866775"/>
          </a:xfrm>
        </p:spPr>
        <p:txBody>
          <a:bodyPr/>
          <a:lstStyle/>
          <a:p>
            <a:r>
              <a:rPr lang="en-US" dirty="0" smtClean="0"/>
              <a:t>Passing Semaphores</a:t>
            </a:r>
            <a:endParaRPr lang="en-US" dirty="0"/>
          </a:p>
        </p:txBody>
      </p:sp>
      <p:sp>
        <p:nvSpPr>
          <p:cNvPr id="2275331" name="Rectangle 3"/>
          <p:cNvSpPr>
            <a:spLocks noGrp="1" noChangeArrowheads="1"/>
          </p:cNvSpPr>
          <p:nvPr>
            <p:ph type="body" idx="1"/>
          </p:nvPr>
        </p:nvSpPr>
        <p:spPr>
          <a:xfrm>
            <a:off x="457915" y="1390541"/>
            <a:ext cx="8356600" cy="1308474"/>
          </a:xfrm>
        </p:spPr>
        <p:txBody>
          <a:bodyPr/>
          <a:lstStyle/>
          <a:p>
            <a:r>
              <a:rPr lang="en-US" sz="2400" dirty="0"/>
              <a:t>Shared memory can be implemented using C global memory when protected with </a:t>
            </a:r>
            <a:r>
              <a:rPr lang="en-US" sz="2400" dirty="0" err="1"/>
              <a:t>mutex</a:t>
            </a:r>
            <a:r>
              <a:rPr lang="en-US" sz="2400" dirty="0"/>
              <a:t> semaphores.</a:t>
            </a:r>
          </a:p>
        </p:txBody>
      </p:sp>
      <p:sp>
        <p:nvSpPr>
          <p:cNvPr id="2275332" name="Text Box 4"/>
          <p:cNvSpPr txBox="1">
            <a:spLocks noChangeArrowheads="1"/>
          </p:cNvSpPr>
          <p:nvPr/>
        </p:nvSpPr>
        <p:spPr bwMode="auto">
          <a:xfrm>
            <a:off x="742214" y="2204991"/>
            <a:ext cx="830678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dirty="0">
                <a:latin typeface="Arial" charset="0"/>
              </a:rPr>
              <a:t>// </a:t>
            </a:r>
            <a:r>
              <a:rPr lang="en-US" sz="2000" b="1" dirty="0" smtClean="0">
                <a:latin typeface="Arial" charset="0"/>
              </a:rPr>
              <a:t>pass semaphore to car (1 at a time)</a:t>
            </a:r>
          </a:p>
          <a:p>
            <a:r>
              <a:rPr lang="en-US" sz="2000" b="1" dirty="0" smtClean="0">
                <a:latin typeface="Arial" charset="0"/>
              </a:rPr>
              <a:t>SEM_WAIT(</a:t>
            </a:r>
            <a:r>
              <a:rPr lang="en-US" sz="2000" b="1" dirty="0" err="1" smtClean="0">
                <a:latin typeface="Arial" charset="0"/>
              </a:rPr>
              <a:t>mailboxMutex</a:t>
            </a:r>
            <a:r>
              <a:rPr lang="en-US" sz="2000" b="1" dirty="0" smtClean="0">
                <a:latin typeface="Arial" charset="0"/>
              </a:rPr>
              <a:t>);</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wait </a:t>
            </a:r>
            <a:r>
              <a:rPr lang="en-US" sz="2000" b="1" smtClean="0">
                <a:solidFill>
                  <a:srgbClr val="FF0000"/>
                </a:solidFill>
                <a:latin typeface="Arial" charset="0"/>
              </a:rPr>
              <a:t>for mailbox</a:t>
            </a:r>
            <a:endParaRPr lang="en-US" sz="2000" b="1" dirty="0" smtClean="0">
              <a:solidFill>
                <a:srgbClr val="FF0000"/>
              </a:solidFill>
              <a:latin typeface="Arial" charset="0"/>
            </a:endParaRPr>
          </a:p>
          <a:p>
            <a:r>
              <a:rPr lang="en-US" sz="2000" b="1" dirty="0" smtClean="0">
                <a:latin typeface="Arial" charset="0"/>
              </a:rPr>
              <a:t>SEM_WAIT(</a:t>
            </a:r>
            <a:r>
              <a:rPr lang="en-US" sz="2000" b="1" dirty="0" err="1" smtClean="0">
                <a:latin typeface="Arial" charset="0"/>
              </a:rPr>
              <a:t>needPassenger</a:t>
            </a:r>
            <a:r>
              <a:rPr lang="en-US" sz="2000" b="1" dirty="0" smtClean="0">
                <a:latin typeface="Arial" charset="0"/>
              </a:rPr>
              <a:t>); SWAP:</a:t>
            </a:r>
            <a:r>
              <a:rPr lang="en-US" sz="2000" b="1" dirty="0" smtClean="0">
                <a:solidFill>
                  <a:srgbClr val="FF0000"/>
                </a:solidFill>
                <a:latin typeface="Arial" charset="0"/>
              </a:rPr>
              <a:t>	// wait for passenger request</a:t>
            </a:r>
          </a:p>
          <a:p>
            <a:r>
              <a:rPr lang="en-US" sz="2000" b="1" dirty="0" err="1" smtClean="0">
                <a:latin typeface="Arial" charset="0"/>
              </a:rPr>
              <a:t>gMailbox</a:t>
            </a:r>
            <a:r>
              <a:rPr lang="en-US" sz="2000" b="1" dirty="0" smtClean="0">
                <a:latin typeface="Arial" charset="0"/>
              </a:rPr>
              <a:t> = </a:t>
            </a:r>
            <a:r>
              <a:rPr lang="en-US" sz="2000" b="1" dirty="0" err="1" smtClean="0">
                <a:latin typeface="Arial" charset="0"/>
              </a:rPr>
              <a:t>mySemaphore</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put semaphore in mailbox</a:t>
            </a:r>
            <a:endParaRPr lang="en-US" sz="2000" b="1" dirty="0">
              <a:solidFill>
                <a:srgbClr val="FF0000"/>
              </a:solidFill>
              <a:latin typeface="Arial" charset="0"/>
            </a:endParaRPr>
          </a:p>
          <a:p>
            <a:pPr algn="l"/>
            <a:r>
              <a:rPr lang="en-US" sz="2000" b="1" dirty="0" smtClean="0">
                <a:latin typeface="Arial" charset="0"/>
              </a:rPr>
              <a:t>SEM_SIGNAL(</a:t>
            </a:r>
            <a:r>
              <a:rPr lang="en-US" sz="2000" b="1" dirty="0" err="1" smtClean="0">
                <a:latin typeface="Arial" charset="0"/>
              </a:rPr>
              <a:t>mailboxReady</a:t>
            </a:r>
            <a:r>
              <a:rPr lang="en-US" sz="2000" b="1" dirty="0" smtClean="0">
                <a:latin typeface="Arial" charset="0"/>
              </a:rPr>
              <a:t>); SWAP;</a:t>
            </a:r>
            <a:r>
              <a:rPr lang="en-US" sz="2000" b="1" dirty="0" smtClean="0">
                <a:solidFill>
                  <a:srgbClr val="FF0000"/>
                </a:solidFill>
                <a:latin typeface="Arial" charset="0"/>
              </a:rPr>
              <a:t>	// raise the mailbox flag</a:t>
            </a:r>
          </a:p>
          <a:p>
            <a:r>
              <a:rPr lang="en-US" sz="2000" b="1" dirty="0" smtClean="0">
                <a:latin typeface="Arial" charset="0"/>
              </a:rPr>
              <a:t>SEM_WAIT(</a:t>
            </a:r>
            <a:r>
              <a:rPr lang="en-US" sz="2000" b="1" dirty="0" err="1" smtClean="0">
                <a:latin typeface="Arial" charset="0"/>
              </a:rPr>
              <a:t>mailAcquired</a:t>
            </a:r>
            <a:r>
              <a:rPr lang="en-US" sz="2000" b="1" dirty="0" smtClean="0">
                <a:latin typeface="Arial" charset="0"/>
              </a:rPr>
              <a:t>);</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wait for delivery</a:t>
            </a:r>
          </a:p>
          <a:p>
            <a:r>
              <a:rPr lang="en-US" sz="2000" b="1" dirty="0" smtClean="0">
                <a:latin typeface="Arial" charset="0"/>
              </a:rPr>
              <a:t>SEM_SIGNAL(</a:t>
            </a:r>
            <a:r>
              <a:rPr lang="en-US" sz="2000" b="1" dirty="0" err="1" smtClean="0">
                <a:latin typeface="Arial" charset="0"/>
              </a:rPr>
              <a:t>mailboxMutex</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release mailbox</a:t>
            </a:r>
            <a:endParaRPr lang="en-US" sz="2000" b="1" dirty="0">
              <a:solidFill>
                <a:srgbClr val="FF0000"/>
              </a:solidFill>
              <a:latin typeface="Arial" charset="0"/>
            </a:endParaRP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26</a:t>
            </a:fld>
            <a:endParaRPr lang="en-US" dirty="0"/>
          </a:p>
        </p:txBody>
      </p:sp>
      <p:sp>
        <p:nvSpPr>
          <p:cNvPr id="9" name="Text Box 4"/>
          <p:cNvSpPr txBox="1">
            <a:spLocks noChangeArrowheads="1"/>
          </p:cNvSpPr>
          <p:nvPr/>
        </p:nvSpPr>
        <p:spPr bwMode="auto">
          <a:xfrm>
            <a:off x="1801368" y="4626783"/>
            <a:ext cx="7069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dirty="0">
                <a:latin typeface="Arial" charset="0"/>
              </a:rPr>
              <a:t>// </a:t>
            </a:r>
            <a:r>
              <a:rPr lang="en-US" sz="2000" b="1" dirty="0" smtClean="0">
                <a:latin typeface="Arial" charset="0"/>
              </a:rPr>
              <a:t>get passenger semaphore</a:t>
            </a:r>
          </a:p>
          <a:p>
            <a:r>
              <a:rPr lang="en-US" sz="2000" b="1" dirty="0" smtClean="0">
                <a:latin typeface="Arial" charset="0"/>
              </a:rPr>
              <a:t>SEM_SIGNAL(</a:t>
            </a:r>
            <a:r>
              <a:rPr lang="en-US" sz="2000" b="1" dirty="0" err="1" smtClean="0">
                <a:latin typeface="Arial" charset="0"/>
              </a:rPr>
              <a:t>needPassenger</a:t>
            </a:r>
            <a:r>
              <a:rPr lang="en-US" sz="2000" b="1" dirty="0" smtClean="0">
                <a:latin typeface="Arial" charset="0"/>
              </a:rPr>
              <a:t>); </a:t>
            </a:r>
            <a:r>
              <a:rPr lang="en-US" sz="2000" b="1" dirty="0">
                <a:latin typeface="Arial" charset="0"/>
              </a:rPr>
              <a:t>SWAP</a:t>
            </a:r>
            <a:r>
              <a:rPr lang="en-US" sz="2000" b="1" dirty="0" smtClean="0">
                <a:latin typeface="Arial" charset="0"/>
              </a:rPr>
              <a:t>;</a:t>
            </a:r>
          </a:p>
          <a:p>
            <a:r>
              <a:rPr lang="en-US" sz="2000" b="1" dirty="0" smtClean="0">
                <a:latin typeface="Arial" charset="0"/>
              </a:rPr>
              <a:t>SEM_WAIT(</a:t>
            </a:r>
            <a:r>
              <a:rPr lang="en-US" sz="2000" b="1" dirty="0" err="1" smtClean="0">
                <a:latin typeface="Arial" charset="0"/>
              </a:rPr>
              <a:t>mailboxReady</a:t>
            </a:r>
            <a:r>
              <a:rPr lang="en-US" sz="2000" b="1" dirty="0" smtClean="0">
                <a:latin typeface="Arial" charset="0"/>
              </a:rPr>
              <a:t>); SWAP</a:t>
            </a:r>
            <a:r>
              <a:rPr lang="en-US" sz="2000" b="1" dirty="0">
                <a:latin typeface="Arial" charset="0"/>
              </a:rPr>
              <a:t>;</a:t>
            </a:r>
            <a:r>
              <a:rPr lang="en-US" sz="2000" b="1" dirty="0" smtClean="0">
                <a:solidFill>
                  <a:srgbClr val="FF0000"/>
                </a:solidFill>
                <a:latin typeface="Arial" charset="0"/>
              </a:rPr>
              <a:t>	// wait for mail</a:t>
            </a:r>
          </a:p>
          <a:p>
            <a:r>
              <a:rPr lang="en-US" sz="2000" b="1" dirty="0" err="1">
                <a:latin typeface="Arial" charset="0"/>
              </a:rPr>
              <a:t>mySemaphore</a:t>
            </a:r>
            <a:r>
              <a:rPr lang="en-US" sz="2000" b="1" dirty="0">
                <a:latin typeface="Arial" charset="0"/>
              </a:rPr>
              <a:t> </a:t>
            </a:r>
            <a:r>
              <a:rPr lang="en-US" sz="2000" b="1" dirty="0" smtClean="0">
                <a:latin typeface="Arial" charset="0"/>
              </a:rPr>
              <a:t>= </a:t>
            </a:r>
            <a:r>
              <a:rPr lang="en-US" sz="2000" b="1" dirty="0" err="1" smtClean="0">
                <a:latin typeface="Arial" charset="0"/>
              </a:rPr>
              <a:t>gMailbox</a:t>
            </a:r>
            <a:r>
              <a:rPr lang="en-US" sz="2000" b="1" dirty="0" smtClean="0">
                <a:latin typeface="Arial" charset="0"/>
              </a:rPr>
              <a:t>; </a:t>
            </a:r>
            <a:r>
              <a:rPr lang="en-US" sz="2000" b="1" dirty="0">
                <a:latin typeface="Arial" charset="0"/>
              </a:rPr>
              <a:t>SWAP</a:t>
            </a:r>
            <a:r>
              <a:rPr lang="en-US" sz="2000" b="1" dirty="0" smtClean="0">
                <a:latin typeface="Arial" charset="0"/>
              </a:rPr>
              <a:t>;</a:t>
            </a:r>
            <a:r>
              <a:rPr lang="en-US" sz="2000" b="1" dirty="0" smtClean="0">
                <a:solidFill>
                  <a:srgbClr val="FF0000"/>
                </a:solidFill>
                <a:latin typeface="Arial" charset="0"/>
              </a:rPr>
              <a:t>	// get mail</a:t>
            </a:r>
            <a:endParaRPr lang="en-US" sz="2000" b="1" dirty="0">
              <a:solidFill>
                <a:srgbClr val="FF0000"/>
              </a:solidFill>
              <a:latin typeface="Arial" charset="0"/>
            </a:endParaRPr>
          </a:p>
          <a:p>
            <a:r>
              <a:rPr lang="en-US" sz="2000" b="1" dirty="0" smtClean="0">
                <a:latin typeface="Arial" charset="0"/>
              </a:rPr>
              <a:t>SEM_SIGNAL(</a:t>
            </a:r>
            <a:r>
              <a:rPr lang="en-US" sz="2000" b="1" dirty="0" err="1" smtClean="0">
                <a:latin typeface="Arial" charset="0"/>
              </a:rPr>
              <a:t>mailAcquired</a:t>
            </a:r>
            <a:r>
              <a:rPr lang="en-US" sz="2000" b="1" dirty="0">
                <a:latin typeface="Arial" charset="0"/>
              </a:rPr>
              <a:t>); </a:t>
            </a:r>
            <a:r>
              <a:rPr lang="en-US" sz="2000" b="1" dirty="0" smtClean="0">
                <a:latin typeface="Arial" charset="0"/>
              </a:rPr>
              <a:t>SWAP;</a:t>
            </a:r>
            <a:r>
              <a:rPr lang="en-US" sz="2000" b="1" dirty="0" smtClean="0">
                <a:solidFill>
                  <a:srgbClr val="FF0000"/>
                </a:solidFill>
                <a:latin typeface="Arial" charset="0"/>
              </a:rPr>
              <a:t>	// put flag down</a:t>
            </a:r>
          </a:p>
        </p:txBody>
      </p:sp>
    </p:spTree>
    <p:extLst>
      <p:ext uri="{BB962C8B-B14F-4D97-AF65-F5344CB8AC3E}">
        <p14:creationId xmlns:p14="http://schemas.microsoft.com/office/powerpoint/2010/main" val="184552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5332"/>
                                        </p:tgtEl>
                                        <p:attrNameLst>
                                          <p:attrName>style.visibility</p:attrName>
                                        </p:attrNameLst>
                                      </p:cBhvr>
                                      <p:to>
                                        <p:strVal val="visible"/>
                                      </p:to>
                                    </p:set>
                                    <p:animEffect transition="in" filter="dissolve">
                                      <p:cBhvr>
                                        <p:cTn id="7" dur="500"/>
                                        <p:tgtEl>
                                          <p:spTgt spid="22753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533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half" idx="10"/>
          </p:nvPr>
        </p:nvSpPr>
        <p:spPr/>
        <p:txBody>
          <a:bodyPr/>
          <a:lstStyle/>
          <a:p>
            <a:r>
              <a:rPr lang="en-US" smtClean="0"/>
              <a:t>CS 345</a:t>
            </a:r>
            <a:endParaRPr lang="en-US"/>
          </a:p>
        </p:txBody>
      </p:sp>
      <p:sp>
        <p:nvSpPr>
          <p:cNvPr id="18" name="Footer Placeholder 3"/>
          <p:cNvSpPr>
            <a:spLocks noGrp="1"/>
          </p:cNvSpPr>
          <p:nvPr>
            <p:ph type="ftr" sz="quarter" idx="11"/>
          </p:nvPr>
        </p:nvSpPr>
        <p:spPr/>
        <p:txBody>
          <a:bodyPr/>
          <a:lstStyle/>
          <a:p>
            <a:r>
              <a:rPr lang="en-US" smtClean="0"/>
              <a:t>Lab 3 – Jurassic Park</a:t>
            </a:r>
            <a:endParaRPr lang="en-US"/>
          </a:p>
        </p:txBody>
      </p:sp>
      <p:sp>
        <p:nvSpPr>
          <p:cNvPr id="2294800" name="Rectangle 16"/>
          <p:cNvSpPr>
            <a:spLocks noGrp="1" noChangeArrowheads="1"/>
          </p:cNvSpPr>
          <p:nvPr>
            <p:ph type="title"/>
          </p:nvPr>
        </p:nvSpPr>
        <p:spPr>
          <a:xfrm>
            <a:off x="1249553" y="265395"/>
            <a:ext cx="7793037" cy="866775"/>
          </a:xfrm>
        </p:spPr>
        <p:txBody>
          <a:bodyPr/>
          <a:lstStyle/>
          <a:p>
            <a:r>
              <a:rPr lang="en-US" dirty="0"/>
              <a:t>Jurassic Park </a:t>
            </a:r>
            <a:r>
              <a:rPr lang="en-US" dirty="0" err="1"/>
              <a:t>struct</a:t>
            </a:r>
            <a:endParaRPr lang="en-US" dirty="0"/>
          </a:p>
        </p:txBody>
      </p:sp>
      <p:pic>
        <p:nvPicPr>
          <p:cNvPr id="2294802" name="Picture 18" descr="jp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35" y="1902483"/>
            <a:ext cx="5334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2294803" name="AutoShape 19"/>
          <p:cNvSpPr>
            <a:spLocks noChangeArrowheads="1"/>
          </p:cNvSpPr>
          <p:nvPr/>
        </p:nvSpPr>
        <p:spPr bwMode="auto">
          <a:xfrm>
            <a:off x="7306235" y="2283483"/>
            <a:ext cx="1371600" cy="533400"/>
          </a:xfrm>
          <a:prstGeom prst="wedgeRoundRectCallout">
            <a:avLst>
              <a:gd name="adj1" fmla="val -142593"/>
              <a:gd name="adj2" fmla="val 8541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Driver Status</a:t>
            </a:r>
          </a:p>
          <a:p>
            <a:pPr eaLnBrk="1" hangingPunct="1"/>
            <a:r>
              <a:rPr lang="en-US" sz="1200" b="1" i="1">
                <a:latin typeface="Arial" charset="0"/>
              </a:rPr>
              <a:t>park.drivers[ ]</a:t>
            </a:r>
          </a:p>
        </p:txBody>
      </p:sp>
      <p:sp>
        <p:nvSpPr>
          <p:cNvPr id="2294804" name="AutoShape 20"/>
          <p:cNvSpPr>
            <a:spLocks noChangeArrowheads="1"/>
          </p:cNvSpPr>
          <p:nvPr/>
        </p:nvSpPr>
        <p:spPr bwMode="auto">
          <a:xfrm>
            <a:off x="6239435" y="1292883"/>
            <a:ext cx="2057400" cy="533400"/>
          </a:xfrm>
          <a:prstGeom prst="wedgeRoundRectCallout">
            <a:avLst>
              <a:gd name="adj1" fmla="val -81250"/>
              <a:gd name="adj2" fmla="val 2455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of Passengers</a:t>
            </a:r>
          </a:p>
          <a:p>
            <a:pPr eaLnBrk="1" hangingPunct="1"/>
            <a:r>
              <a:rPr lang="en-US" sz="1200" b="1" i="1">
                <a:latin typeface="Arial" charset="0"/>
              </a:rPr>
              <a:t>park.cars[ ].passengers</a:t>
            </a:r>
          </a:p>
        </p:txBody>
      </p:sp>
      <p:sp>
        <p:nvSpPr>
          <p:cNvPr id="2294805" name="AutoShape 21"/>
          <p:cNvSpPr>
            <a:spLocks noChangeArrowheads="1"/>
          </p:cNvSpPr>
          <p:nvPr/>
        </p:nvSpPr>
        <p:spPr bwMode="auto">
          <a:xfrm>
            <a:off x="753035" y="4721883"/>
            <a:ext cx="1524000" cy="533400"/>
          </a:xfrm>
          <a:prstGeom prst="wedgeRoundRectCallout">
            <a:avLst>
              <a:gd name="adj1" fmla="val 83440"/>
              <a:gd name="adj2" fmla="val 6606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Exited Park</a:t>
            </a:r>
          </a:p>
          <a:p>
            <a:pPr eaLnBrk="1" hangingPunct="1"/>
            <a:r>
              <a:rPr lang="en-US" sz="1200" b="1" i="1">
                <a:latin typeface="Arial" charset="0"/>
              </a:rPr>
              <a:t>numExitedPark</a:t>
            </a:r>
          </a:p>
        </p:txBody>
      </p:sp>
      <p:sp>
        <p:nvSpPr>
          <p:cNvPr id="2294806" name="AutoShape 22"/>
          <p:cNvSpPr>
            <a:spLocks noChangeArrowheads="1"/>
          </p:cNvSpPr>
          <p:nvPr/>
        </p:nvSpPr>
        <p:spPr bwMode="auto">
          <a:xfrm>
            <a:off x="1743635" y="1292883"/>
            <a:ext cx="1905000" cy="533400"/>
          </a:xfrm>
          <a:prstGeom prst="wedgeRoundRectCallout">
            <a:avLst>
              <a:gd name="adj1" fmla="val 33083"/>
              <a:gd name="adj2" fmla="val 1580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Waiting to Enter Park</a:t>
            </a:r>
          </a:p>
          <a:p>
            <a:pPr eaLnBrk="1" hangingPunct="1"/>
            <a:r>
              <a:rPr lang="en-US" sz="1200" b="1" i="1">
                <a:latin typeface="Arial" charset="0"/>
              </a:rPr>
              <a:t>numOutsidePark</a:t>
            </a:r>
          </a:p>
        </p:txBody>
      </p:sp>
      <p:sp>
        <p:nvSpPr>
          <p:cNvPr id="2294807" name="AutoShape 23"/>
          <p:cNvSpPr>
            <a:spLocks noChangeArrowheads="1"/>
          </p:cNvSpPr>
          <p:nvPr/>
        </p:nvSpPr>
        <p:spPr bwMode="auto">
          <a:xfrm>
            <a:off x="295835" y="2740683"/>
            <a:ext cx="1981200" cy="533400"/>
          </a:xfrm>
          <a:prstGeom prst="wedgeRoundRectCallout">
            <a:avLst>
              <a:gd name="adj1" fmla="val 82611"/>
              <a:gd name="adj2" fmla="val 392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Tickets Available</a:t>
            </a:r>
          </a:p>
          <a:p>
            <a:pPr eaLnBrk="1" hangingPunct="1"/>
            <a:r>
              <a:rPr lang="en-US" sz="1200" b="1" i="1">
                <a:latin typeface="Arial" charset="0"/>
              </a:rPr>
              <a:t>numTicketsAvailable</a:t>
            </a:r>
          </a:p>
        </p:txBody>
      </p:sp>
      <p:sp>
        <p:nvSpPr>
          <p:cNvPr id="2294808" name="AutoShape 24"/>
          <p:cNvSpPr>
            <a:spLocks noChangeArrowheads="1"/>
          </p:cNvSpPr>
          <p:nvPr/>
        </p:nvSpPr>
        <p:spPr bwMode="auto">
          <a:xfrm>
            <a:off x="676835" y="3426483"/>
            <a:ext cx="1143000" cy="533400"/>
          </a:xfrm>
          <a:prstGeom prst="wedgeRoundRectCallout">
            <a:avLst>
              <a:gd name="adj1" fmla="val 148472"/>
              <a:gd name="adj2" fmla="val -556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Park</a:t>
            </a:r>
          </a:p>
          <a:p>
            <a:pPr eaLnBrk="1" hangingPunct="1"/>
            <a:r>
              <a:rPr lang="en-US" sz="1200" b="1" i="1">
                <a:latin typeface="Arial" charset="0"/>
              </a:rPr>
              <a:t>numInPark</a:t>
            </a:r>
          </a:p>
        </p:txBody>
      </p:sp>
      <p:sp>
        <p:nvSpPr>
          <p:cNvPr id="2294809" name="AutoShape 25"/>
          <p:cNvSpPr>
            <a:spLocks noChangeArrowheads="1"/>
          </p:cNvSpPr>
          <p:nvPr/>
        </p:nvSpPr>
        <p:spPr bwMode="auto">
          <a:xfrm>
            <a:off x="676835" y="4112283"/>
            <a:ext cx="1600200" cy="533400"/>
          </a:xfrm>
          <a:prstGeom prst="wedgeRoundRectCallout">
            <a:avLst>
              <a:gd name="adj1" fmla="val 98907"/>
              <a:gd name="adj2" fmla="val -1517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Rides Taken</a:t>
            </a:r>
          </a:p>
          <a:p>
            <a:pPr eaLnBrk="1" hangingPunct="1"/>
            <a:r>
              <a:rPr lang="en-US" sz="1200" b="1" i="1">
                <a:latin typeface="Arial" charset="0"/>
              </a:rPr>
              <a:t>numRidesTaken</a:t>
            </a:r>
          </a:p>
        </p:txBody>
      </p:sp>
      <p:sp>
        <p:nvSpPr>
          <p:cNvPr id="2294810" name="AutoShape 26"/>
          <p:cNvSpPr>
            <a:spLocks noChangeArrowheads="1"/>
          </p:cNvSpPr>
          <p:nvPr/>
        </p:nvSpPr>
        <p:spPr bwMode="auto">
          <a:xfrm>
            <a:off x="753035" y="1978683"/>
            <a:ext cx="1524000" cy="533400"/>
          </a:xfrm>
          <a:prstGeom prst="wedgeRoundRectCallout">
            <a:avLst>
              <a:gd name="adj1" fmla="val 128231"/>
              <a:gd name="adj2" fmla="val 18571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Ticket Line</a:t>
            </a:r>
          </a:p>
          <a:p>
            <a:pPr eaLnBrk="1" hangingPunct="1"/>
            <a:r>
              <a:rPr lang="en-US" sz="1200" b="1" i="1">
                <a:latin typeface="Arial" charset="0"/>
              </a:rPr>
              <a:t>numInTicketLine</a:t>
            </a:r>
          </a:p>
        </p:txBody>
      </p:sp>
      <p:sp>
        <p:nvSpPr>
          <p:cNvPr id="2294811" name="AutoShape 27"/>
          <p:cNvSpPr>
            <a:spLocks noChangeArrowheads="1"/>
          </p:cNvSpPr>
          <p:nvPr/>
        </p:nvSpPr>
        <p:spPr bwMode="auto">
          <a:xfrm>
            <a:off x="2277035" y="5941083"/>
            <a:ext cx="1447800" cy="533400"/>
          </a:xfrm>
          <a:prstGeom prst="wedgeRoundRectCallout">
            <a:avLst>
              <a:gd name="adj1" fmla="val 53509"/>
              <a:gd name="adj2" fmla="val -18214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Gift Shop</a:t>
            </a:r>
          </a:p>
          <a:p>
            <a:pPr eaLnBrk="1" hangingPunct="1"/>
            <a:r>
              <a:rPr lang="en-US" sz="1200" b="1" i="1">
                <a:latin typeface="Arial" charset="0"/>
              </a:rPr>
              <a:t>numInGiftShop</a:t>
            </a:r>
          </a:p>
        </p:txBody>
      </p:sp>
      <p:sp>
        <p:nvSpPr>
          <p:cNvPr id="2294812" name="AutoShape 28"/>
          <p:cNvSpPr>
            <a:spLocks noChangeArrowheads="1"/>
          </p:cNvSpPr>
          <p:nvPr/>
        </p:nvSpPr>
        <p:spPr bwMode="auto">
          <a:xfrm>
            <a:off x="5401235" y="5941083"/>
            <a:ext cx="1371600" cy="533400"/>
          </a:xfrm>
          <a:prstGeom prst="wedgeRoundRectCallout">
            <a:avLst>
              <a:gd name="adj1" fmla="val -94560"/>
              <a:gd name="adj2" fmla="val -1794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Museum</a:t>
            </a:r>
          </a:p>
          <a:p>
            <a:pPr eaLnBrk="1" hangingPunct="1"/>
            <a:r>
              <a:rPr lang="en-US" sz="1200" b="1" i="1">
                <a:latin typeface="Arial" charset="0"/>
              </a:rPr>
              <a:t>numInMuseum</a:t>
            </a:r>
          </a:p>
        </p:txBody>
      </p:sp>
      <p:sp>
        <p:nvSpPr>
          <p:cNvPr id="2294813" name="AutoShape 29"/>
          <p:cNvSpPr>
            <a:spLocks noChangeArrowheads="1"/>
          </p:cNvSpPr>
          <p:nvPr/>
        </p:nvSpPr>
        <p:spPr bwMode="auto">
          <a:xfrm>
            <a:off x="4182035" y="1292883"/>
            <a:ext cx="1371600" cy="533400"/>
          </a:xfrm>
          <a:prstGeom prst="wedgeRoundRectCallout">
            <a:avLst>
              <a:gd name="adj1" fmla="val -51968"/>
              <a:gd name="adj2" fmla="val 2181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Tour Car Line</a:t>
            </a:r>
          </a:p>
          <a:p>
            <a:pPr eaLnBrk="1" hangingPunct="1"/>
            <a:r>
              <a:rPr lang="en-US" sz="1200" b="1" i="1">
                <a:latin typeface="Arial" charset="0"/>
              </a:rPr>
              <a:t>numInCarLine</a:t>
            </a:r>
          </a:p>
        </p:txBody>
      </p:sp>
      <p:sp>
        <p:nvSpPr>
          <p:cNvPr id="2294814" name="AutoShape 30"/>
          <p:cNvSpPr>
            <a:spLocks noChangeArrowheads="1"/>
          </p:cNvSpPr>
          <p:nvPr/>
        </p:nvSpPr>
        <p:spPr bwMode="auto">
          <a:xfrm>
            <a:off x="3877235" y="5941083"/>
            <a:ext cx="1371600" cy="533400"/>
          </a:xfrm>
          <a:prstGeom prst="wedgeRoundRectCallout">
            <a:avLst>
              <a:gd name="adj1" fmla="val -38194"/>
              <a:gd name="adj2" fmla="val -2919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Gift Shop Line</a:t>
            </a:r>
          </a:p>
          <a:p>
            <a:pPr eaLnBrk="1" hangingPunct="1"/>
            <a:r>
              <a:rPr lang="en-US" sz="1200" b="1" i="1">
                <a:latin typeface="Arial" charset="0"/>
              </a:rPr>
              <a:t>numInGiftLine</a:t>
            </a:r>
          </a:p>
        </p:txBody>
      </p:sp>
      <p:sp>
        <p:nvSpPr>
          <p:cNvPr id="2294815" name="AutoShape 31"/>
          <p:cNvSpPr>
            <a:spLocks noChangeArrowheads="1"/>
          </p:cNvSpPr>
          <p:nvPr/>
        </p:nvSpPr>
        <p:spPr bwMode="auto">
          <a:xfrm>
            <a:off x="6925235" y="5941083"/>
            <a:ext cx="1752600" cy="533400"/>
          </a:xfrm>
          <a:prstGeom prst="wedgeRoundRectCallout">
            <a:avLst>
              <a:gd name="adj1" fmla="val -184148"/>
              <a:gd name="adj2" fmla="val -29256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Museum Line</a:t>
            </a:r>
          </a:p>
          <a:p>
            <a:pPr eaLnBrk="1" hangingPunct="1"/>
            <a:r>
              <a:rPr lang="en-US" sz="1200" b="1" i="1">
                <a:latin typeface="Arial" charset="0"/>
              </a:rPr>
              <a:t>numInMuseumLine</a:t>
            </a:r>
          </a:p>
        </p:txBody>
      </p:sp>
      <p:sp>
        <p:nvSpPr>
          <p:cNvPr id="20"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27</a:t>
            </a:fld>
            <a:endParaRPr lang="en-US" dirty="0"/>
          </a:p>
        </p:txBody>
      </p:sp>
      <p:sp>
        <p:nvSpPr>
          <p:cNvPr id="2" name="Rectangle 1"/>
          <p:cNvSpPr/>
          <p:nvPr/>
        </p:nvSpPr>
        <p:spPr>
          <a:xfrm>
            <a:off x="1286435" y="2476215"/>
            <a:ext cx="7561305" cy="3231654"/>
          </a:xfrm>
          <a:prstGeom prst="rect">
            <a:avLst/>
          </a:prstGeom>
          <a:solidFill>
            <a:schemeClr val="accent1"/>
          </a:solidFill>
        </p:spPr>
        <p:txBody>
          <a:bodyPr wrap="square">
            <a:spAutoFit/>
          </a:bodyPr>
          <a:lstStyle/>
          <a:p>
            <a:pPr>
              <a:tabLst>
                <a:tab pos="461963" algn="l"/>
                <a:tab pos="3205163" algn="l"/>
              </a:tabLst>
            </a:pPr>
            <a:r>
              <a:rPr lang="en-US" sz="1200" b="1" dirty="0" err="1" smtClean="0">
                <a:latin typeface="Courier New" panose="02070309020205020404" pitchFamily="49" charset="0"/>
                <a:cs typeface="Courier New" panose="02070309020205020404" pitchFamily="49" charset="0"/>
              </a:rPr>
              <a:t>typedef</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struct</a:t>
            </a:r>
            <a:endParaRPr lang="en-US" sz="1200" b="1" dirty="0">
              <a:latin typeface="Courier New" panose="02070309020205020404" pitchFamily="49" charset="0"/>
              <a:cs typeface="Courier New" panose="02070309020205020404" pitchFamily="49" charset="0"/>
            </a:endParaRPr>
          </a:p>
          <a:p>
            <a:pPr>
              <a:tabLst>
                <a:tab pos="461963" algn="l"/>
                <a:tab pos="3205163" algn="l"/>
              </a:tabLst>
            </a:pPr>
            <a:r>
              <a:rPr lang="en-US" sz="1200" b="1" dirty="0">
                <a:latin typeface="Courier New" panose="02070309020205020404" pitchFamily="49" charset="0"/>
                <a:cs typeface="Courier New" panose="02070309020205020404" pitchFamily="49" charset="0"/>
              </a:rPr>
              <a:t>{</a:t>
            </a:r>
          </a:p>
          <a:p>
            <a:pPr>
              <a:tabLst>
                <a:tab pos="461963" algn="l"/>
                <a:tab pos="3205163" algn="l"/>
              </a:tabLst>
            </a:pPr>
            <a:r>
              <a:rPr lang="en-US" sz="1200" b="1" dirty="0">
                <a:latin typeface="Courier New" panose="02070309020205020404" pitchFamily="49" charset="0"/>
                <a:cs typeface="Courier New" panose="02070309020205020404" pitchFamily="49" charset="0"/>
              </a:rPr>
              <a:t>	int </a:t>
            </a:r>
            <a:r>
              <a:rPr lang="en-US" sz="1200" b="1" dirty="0" err="1">
                <a:latin typeface="Courier New" panose="02070309020205020404" pitchFamily="49" charset="0"/>
                <a:cs typeface="Courier New" panose="02070309020205020404" pitchFamily="49" charset="0"/>
              </a:rPr>
              <a:t>numOutsidePark</a:t>
            </a:r>
            <a:r>
              <a:rPr lang="en-US" sz="1200" b="1" dirty="0" smtClean="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 # outside of park</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numInPark</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park (P=#)</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numTicketsAvailable</a:t>
            </a:r>
            <a:r>
              <a:rPr lang="en-US" sz="1200" b="1" dirty="0">
                <a:latin typeface="Courier New" panose="02070309020205020404" pitchFamily="49" charset="0"/>
                <a:cs typeface="Courier New" panose="02070309020205020404" pitchFamily="49" charset="0"/>
              </a:rPr>
              <a:t>;	// # left to sell (T=#)</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numRidesTaken</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of tour rides taken (S=#)</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numExitedPark</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who have exited the park</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numInTicketLine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ticket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numInMuseumLine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museum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numInMuseum</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museum</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numInCarLine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tour car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numInCars</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tour cars</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numInGiftLine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gift shop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numInGiftShop</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gift shop</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a:latin typeface="Courier New" panose="02070309020205020404" pitchFamily="49" charset="0"/>
                <a:cs typeface="Courier New" panose="02070309020205020404" pitchFamily="49" charset="0"/>
              </a:rPr>
              <a:t>drivers[NUM_DRIVERS];	// driver state (-1=T, 0=z, 1=A, 2=B, etc.)</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CAR </a:t>
            </a:r>
            <a:r>
              <a:rPr lang="en-US" sz="1200" b="1" dirty="0">
                <a:latin typeface="Courier New" panose="02070309020205020404" pitchFamily="49" charset="0"/>
                <a:cs typeface="Courier New" panose="02070309020205020404" pitchFamily="49" charset="0"/>
              </a:rPr>
              <a:t>cars[NUM_CARS];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cars in park</a:t>
            </a:r>
          </a:p>
          <a:p>
            <a:pPr>
              <a:tabLst>
                <a:tab pos="461963" algn="l"/>
                <a:tab pos="3205163" algn="l"/>
              </a:tabLst>
            </a:pPr>
            <a:r>
              <a:rPr lang="en-US" sz="1200" b="1" dirty="0">
                <a:latin typeface="Courier New" panose="02070309020205020404" pitchFamily="49" charset="0"/>
                <a:cs typeface="Courier New" panose="02070309020205020404" pitchFamily="49" charset="0"/>
              </a:rPr>
              <a:t>} JPARK;</a:t>
            </a:r>
          </a:p>
        </p:txBody>
      </p:sp>
    </p:spTree>
    <p:extLst>
      <p:ext uri="{BB962C8B-B14F-4D97-AF65-F5344CB8AC3E}">
        <p14:creationId xmlns:p14="http://schemas.microsoft.com/office/powerpoint/2010/main" val="5376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Develop the driver task.</a:t>
            </a:r>
          </a:p>
          <a:p>
            <a:pPr lvl="1"/>
            <a:r>
              <a:rPr lang="en-US" sz="2000" dirty="0" smtClean="0"/>
              <a:t>Design </a:t>
            </a:r>
            <a:r>
              <a:rPr lang="en-US" sz="2000" dirty="0"/>
              <a:t>driver functionality and interface with </a:t>
            </a:r>
            <a:r>
              <a:rPr lang="en-US" sz="2000" dirty="0" smtClean="0"/>
              <a:t>visitor/car </a:t>
            </a:r>
            <a:r>
              <a:rPr lang="en-US" sz="2000" dirty="0"/>
              <a:t>tasks.</a:t>
            </a:r>
          </a:p>
          <a:p>
            <a:pPr lvl="1"/>
            <a:r>
              <a:rPr lang="en-US" sz="2000" dirty="0" smtClean="0"/>
              <a:t>Implement </a:t>
            </a:r>
            <a:r>
              <a:rPr lang="en-US" sz="2000" dirty="0"/>
              <a:t>design and integrate with os345, visitor, and car tasks.  (Now is the time to worry about ticket sales and driver duties.)</a:t>
            </a:r>
          </a:p>
          <a:p>
            <a:pPr lvl="1"/>
            <a:r>
              <a:rPr lang="en-US" sz="2000" dirty="0" smtClean="0"/>
              <a:t>Add </a:t>
            </a:r>
            <a:r>
              <a:rPr lang="en-US" sz="2000" dirty="0"/>
              <a:t>ticket sales and driver responsibilities.</a:t>
            </a:r>
          </a:p>
          <a:p>
            <a:pPr lvl="1"/>
            <a:r>
              <a:rPr lang="en-US" sz="2000" dirty="0" smtClean="0"/>
              <a:t>When </a:t>
            </a:r>
            <a:r>
              <a:rPr lang="en-US" sz="2000" dirty="0"/>
              <a:t>a driver is awakened, use the semTryLock function to determine if a driver or a ticket seller is needed.</a:t>
            </a:r>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28</a:t>
            </a:fld>
            <a:endParaRPr lang="en-US"/>
          </a:p>
        </p:txBody>
      </p:sp>
      <p:sp>
        <p:nvSpPr>
          <p:cNvPr id="7" name="Title 1"/>
          <p:cNvSpPr>
            <a:spLocks noGrp="1"/>
          </p:cNvSpPr>
          <p:nvPr>
            <p:ph type="title"/>
          </p:nvPr>
        </p:nvSpPr>
        <p:spPr>
          <a:xfrm>
            <a:off x="1150938" y="193675"/>
            <a:ext cx="7793037" cy="866775"/>
          </a:xfrm>
        </p:spPr>
        <p:txBody>
          <a:bodyPr/>
          <a:lstStyle/>
          <a:p>
            <a:r>
              <a:rPr lang="en-US" dirty="0" smtClean="0"/>
              <a:t>Step 4: Driver Tasks</a:t>
            </a:r>
            <a:endParaRPr lang="en-US" sz="2400" dirty="0"/>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76" y="4327452"/>
            <a:ext cx="7830311" cy="2013866"/>
          </a:xfrm>
          <a:prstGeom prst="rect">
            <a:avLst/>
          </a:prstGeom>
        </p:spPr>
      </p:pic>
    </p:spTree>
    <p:extLst>
      <p:ext uri="{BB962C8B-B14F-4D97-AF65-F5344CB8AC3E}">
        <p14:creationId xmlns:p14="http://schemas.microsoft.com/office/powerpoint/2010/main" val="367496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Task</a:t>
            </a:r>
            <a:endParaRPr lang="en-US" dirty="0"/>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29</a:t>
            </a:fld>
            <a:endParaRPr lang="en-US"/>
          </a:p>
        </p:txBody>
      </p:sp>
      <p:sp>
        <p:nvSpPr>
          <p:cNvPr id="7" name="TextBox 6"/>
          <p:cNvSpPr txBox="1"/>
          <p:nvPr/>
        </p:nvSpPr>
        <p:spPr>
          <a:xfrm>
            <a:off x="776184" y="1360956"/>
            <a:ext cx="8208335" cy="5447645"/>
          </a:xfrm>
          <a:prstGeom prst="rect">
            <a:avLst/>
          </a:prstGeom>
          <a:noFill/>
        </p:spPr>
        <p:txBody>
          <a:bodyPr wrap="square" rtlCol="0">
            <a:spAutoFit/>
          </a:bodyPr>
          <a:lstStyle/>
          <a:p>
            <a:pPr>
              <a:tabLst>
                <a:tab pos="233363" algn="l"/>
                <a:tab pos="457200" algn="l"/>
                <a:tab pos="690563" algn="l"/>
                <a:tab pos="914400" algn="l"/>
                <a:tab pos="3657600" algn="l"/>
              </a:tabLst>
            </a:pPr>
            <a:r>
              <a:rPr lang="en-US" sz="1200" b="1" dirty="0" smtClean="0">
                <a:latin typeface="Comic Sans MS" panose="030F0702030302020204" pitchFamily="66" charset="0"/>
              </a:rPr>
              <a:t>int </a:t>
            </a:r>
            <a:r>
              <a:rPr lang="en-US" sz="1200" b="1" dirty="0" err="1">
                <a:latin typeface="Comic Sans MS" panose="030F0702030302020204" pitchFamily="66" charset="0"/>
              </a:rPr>
              <a:t>driverTask</a:t>
            </a:r>
            <a:r>
              <a:rPr lang="en-US" sz="1200" b="1" dirty="0">
                <a:latin typeface="Comic Sans MS" panose="030F0702030302020204" pitchFamily="66" charset="0"/>
              </a:rPr>
              <a:t>(int </a:t>
            </a:r>
            <a:r>
              <a:rPr lang="en-US" sz="1200" b="1" dirty="0" err="1">
                <a:latin typeface="Comic Sans MS" panose="030F0702030302020204" pitchFamily="66" charset="0"/>
              </a:rPr>
              <a:t>argc</a:t>
            </a:r>
            <a:r>
              <a:rPr lang="en-US" sz="1200" b="1" dirty="0">
                <a:latin typeface="Comic Sans MS" panose="030F0702030302020204" pitchFamily="66" charset="0"/>
              </a:rPr>
              <a:t>, char* </a:t>
            </a:r>
            <a:r>
              <a:rPr lang="en-US" sz="1200" b="1" dirty="0" err="1">
                <a:latin typeface="Comic Sans MS" panose="030F0702030302020204" pitchFamily="66" charset="0"/>
              </a:rPr>
              <a:t>argv</a:t>
            </a:r>
            <a:r>
              <a:rPr lang="en-US" sz="1200" b="1" dirty="0">
                <a:latin typeface="Comic Sans MS" panose="030F0702030302020204" pitchFamily="66" charset="0"/>
              </a:rPr>
              <a:t>[])</a:t>
            </a:r>
          </a:p>
          <a:p>
            <a:pPr>
              <a:tabLst>
                <a:tab pos="233363" algn="l"/>
                <a:tab pos="457200" algn="l"/>
                <a:tab pos="690563" algn="l"/>
                <a:tab pos="914400" algn="l"/>
                <a:tab pos="3657600" algn="l"/>
              </a:tabLst>
            </a:pPr>
            <a:r>
              <a:rPr lang="en-US" sz="1200" b="1" dirty="0">
                <a:latin typeface="Comic Sans MS" panose="030F0702030302020204" pitchFamily="66" charset="0"/>
              </a:rPr>
              <a:t>{</a:t>
            </a:r>
          </a:p>
          <a:p>
            <a:pPr>
              <a:tabLst>
                <a:tab pos="233363" algn="l"/>
                <a:tab pos="457200" algn="l"/>
                <a:tab pos="690563" algn="l"/>
                <a:tab pos="914400" algn="l"/>
                <a:tab pos="3657600" algn="l"/>
              </a:tabLst>
            </a:pPr>
            <a:r>
              <a:rPr lang="en-US" sz="1200" b="1" dirty="0">
                <a:latin typeface="Comic Sans MS" panose="030F0702030302020204" pitchFamily="66" charset="0"/>
              </a:rPr>
              <a:t>	char </a:t>
            </a:r>
            <a:r>
              <a:rPr lang="en-US" sz="1200" b="1" dirty="0" err="1">
                <a:latin typeface="Comic Sans MS" panose="030F0702030302020204" pitchFamily="66" charset="0"/>
              </a:rPr>
              <a:t>buf</a:t>
            </a:r>
            <a:r>
              <a:rPr lang="en-US" sz="1200" b="1" dirty="0">
                <a:latin typeface="Comic Sans MS" panose="030F0702030302020204" pitchFamily="66" charset="0"/>
              </a:rPr>
              <a:t>[32];</a:t>
            </a:r>
          </a:p>
          <a:p>
            <a:pPr>
              <a:tabLst>
                <a:tab pos="233363" algn="l"/>
                <a:tab pos="457200" algn="l"/>
                <a:tab pos="690563" algn="l"/>
                <a:tab pos="914400" algn="l"/>
                <a:tab pos="3657600" algn="l"/>
              </a:tabLst>
            </a:pPr>
            <a:r>
              <a:rPr lang="en-US" sz="1200" b="1" dirty="0">
                <a:latin typeface="Comic Sans MS" panose="030F0702030302020204" pitchFamily="66" charset="0"/>
              </a:rPr>
              <a:t>	Semaphore* </a:t>
            </a:r>
            <a:r>
              <a:rPr lang="en-US" sz="1200" b="1" dirty="0" err="1">
                <a:latin typeface="Comic Sans MS" panose="030F0702030302020204" pitchFamily="66" charset="0"/>
              </a:rPr>
              <a:t>driverDone</a:t>
            </a:r>
            <a:r>
              <a:rPr lang="en-US" sz="1200" b="1" dirty="0">
                <a:latin typeface="Comic Sans MS" panose="030F0702030302020204" pitchFamily="66" charset="0"/>
              </a:rPr>
              <a:t>;</a:t>
            </a:r>
          </a:p>
          <a:p>
            <a:pPr>
              <a:tabLst>
                <a:tab pos="233363" algn="l"/>
                <a:tab pos="457200" algn="l"/>
                <a:tab pos="690563" algn="l"/>
                <a:tab pos="914400" algn="l"/>
                <a:tab pos="3657600" algn="l"/>
              </a:tabLst>
            </a:pPr>
            <a:r>
              <a:rPr lang="en-US" sz="1200" b="1" dirty="0">
                <a:latin typeface="Comic Sans MS" panose="030F0702030302020204" pitchFamily="66" charset="0"/>
              </a:rPr>
              <a:t>	int </a:t>
            </a:r>
            <a:r>
              <a:rPr lang="en-US" sz="1200" b="1" dirty="0" err="1">
                <a:latin typeface="Comic Sans MS" panose="030F0702030302020204" pitchFamily="66" charset="0"/>
              </a:rPr>
              <a:t>myID</a:t>
            </a:r>
            <a:r>
              <a:rPr lang="en-US" sz="1200" b="1" dirty="0">
                <a:latin typeface="Comic Sans MS" panose="030F0702030302020204" pitchFamily="66" charset="0"/>
              </a:rPr>
              <a:t> = </a:t>
            </a:r>
            <a:r>
              <a:rPr lang="en-US" sz="1200" b="1" dirty="0" err="1">
                <a:latin typeface="Comic Sans MS" panose="030F0702030302020204" pitchFamily="66" charset="0"/>
              </a:rPr>
              <a:t>atoi</a:t>
            </a:r>
            <a:r>
              <a:rPr lang="en-US" sz="1200" b="1" dirty="0">
                <a:latin typeface="Comic Sans MS" panose="030F0702030302020204" pitchFamily="66" charset="0"/>
              </a:rPr>
              <a:t>(</a:t>
            </a:r>
            <a:r>
              <a:rPr lang="en-US" sz="1200" b="1" dirty="0" err="1">
                <a:latin typeface="Comic Sans MS" panose="030F0702030302020204" pitchFamily="66" charset="0"/>
              </a:rPr>
              <a:t>argv</a:t>
            </a:r>
            <a:r>
              <a:rPr lang="en-US" sz="1200" b="1" dirty="0">
                <a:latin typeface="Comic Sans MS" panose="030F0702030302020204" pitchFamily="66" charset="0"/>
              </a:rPr>
              <a:t>[1]) - </a:t>
            </a:r>
            <a:r>
              <a:rPr lang="en-US" sz="1200" b="1" dirty="0" smtClean="0">
                <a:latin typeface="Comic Sans MS" panose="030F0702030302020204" pitchFamily="66" charset="0"/>
              </a:rPr>
              <a:t>1;		SWAP;	</a:t>
            </a:r>
            <a:r>
              <a:rPr lang="en-US" sz="1200" b="1" dirty="0" smtClean="0">
                <a:solidFill>
                  <a:srgbClr val="FF0000"/>
                </a:solidFill>
                <a:latin typeface="Comic Sans MS" panose="030F0702030302020204" pitchFamily="66" charset="0"/>
              </a:rPr>
              <a:t>// get unique drive id</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smtClean="0">
                <a:latin typeface="Comic Sans MS" panose="030F0702030302020204" pitchFamily="66" charset="0"/>
              </a:rPr>
              <a:t>printf</a:t>
            </a:r>
            <a:r>
              <a:rPr lang="en-US" sz="1200" b="1" dirty="0" smtClean="0">
                <a:latin typeface="Comic Sans MS" panose="030F0702030302020204" pitchFamily="66" charset="0"/>
              </a:rPr>
              <a:t>(</a:t>
            </a:r>
            <a:r>
              <a:rPr lang="en-US" sz="1200" b="1" dirty="0" err="1" smtClean="0">
                <a:latin typeface="Comic Sans MS" panose="030F0702030302020204" pitchFamily="66" charset="0"/>
              </a:rPr>
              <a:t>buf</a:t>
            </a:r>
            <a:r>
              <a:rPr lang="en-US" sz="1200" b="1" dirty="0">
                <a:latin typeface="Comic Sans MS" panose="030F0702030302020204" pitchFamily="66" charset="0"/>
              </a:rPr>
              <a:t>, "Starting </a:t>
            </a:r>
            <a:r>
              <a:rPr lang="en-US" sz="1200" b="1" dirty="0" err="1">
                <a:latin typeface="Comic Sans MS" panose="030F0702030302020204" pitchFamily="66" charset="0"/>
              </a:rPr>
              <a:t>driverTask%d</a:t>
            </a:r>
            <a:r>
              <a:rPr lang="en-US" sz="1200" b="1" dirty="0">
                <a:latin typeface="Comic Sans MS" panose="030F0702030302020204" pitchFamily="66" charset="0"/>
              </a:rPr>
              <a:t>", </a:t>
            </a:r>
            <a:r>
              <a:rPr lang="en-US" sz="1200" b="1" dirty="0" err="1">
                <a:latin typeface="Comic Sans MS" panose="030F0702030302020204" pitchFamily="66" charset="0"/>
              </a:rPr>
              <a:t>myID</a:t>
            </a:r>
            <a:r>
              <a:rPr lang="en-US" sz="1200" b="1" dirty="0" smtClean="0">
                <a:latin typeface="Comic Sans MS" panose="030F0702030302020204" pitchFamily="66" charset="0"/>
              </a:rPr>
              <a:t>);</a:t>
            </a:r>
            <a:r>
              <a:rPr lang="en-US" sz="1200" b="1" dirty="0">
                <a:latin typeface="Comic Sans MS" panose="030F0702030302020204" pitchFamily="66" charset="0"/>
              </a:rPr>
              <a:t>		SWAP;</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sprintf</a:t>
            </a:r>
            <a:r>
              <a:rPr lang="en-US" sz="1200" b="1" dirty="0">
                <a:latin typeface="Comic Sans MS" panose="030F0702030302020204" pitchFamily="66" charset="0"/>
              </a:rPr>
              <a:t>(</a:t>
            </a:r>
            <a:r>
              <a:rPr lang="en-US" sz="1200" b="1" dirty="0" err="1">
                <a:latin typeface="Comic Sans MS" panose="030F0702030302020204" pitchFamily="66" charset="0"/>
              </a:rPr>
              <a:t>buf</a:t>
            </a:r>
            <a:r>
              <a:rPr lang="en-US" sz="1200" b="1" dirty="0">
                <a:latin typeface="Comic Sans MS" panose="030F0702030302020204" pitchFamily="66" charset="0"/>
              </a:rPr>
              <a:t>, "</a:t>
            </a:r>
            <a:r>
              <a:rPr lang="en-US" sz="1200" b="1" dirty="0" err="1">
                <a:latin typeface="Comic Sans MS" panose="030F0702030302020204" pitchFamily="66" charset="0"/>
              </a:rPr>
              <a:t>driverDone%d</a:t>
            </a:r>
            <a:r>
              <a:rPr lang="en-US" sz="1200" b="1" dirty="0">
                <a:latin typeface="Comic Sans MS" panose="030F0702030302020204" pitchFamily="66" charset="0"/>
              </a:rPr>
              <a:t>", </a:t>
            </a:r>
            <a:r>
              <a:rPr lang="en-US" sz="1200" b="1" dirty="0" err="1">
                <a:latin typeface="Comic Sans MS" panose="030F0702030302020204" pitchFamily="66" charset="0"/>
              </a:rPr>
              <a:t>myID</a:t>
            </a:r>
            <a:r>
              <a:rPr lang="en-US" sz="1200" b="1" dirty="0">
                <a:latin typeface="Comic Sans MS" panose="030F0702030302020204" pitchFamily="66" charset="0"/>
              </a:rPr>
              <a:t> + 1</a:t>
            </a:r>
            <a:r>
              <a:rPr lang="en-US" sz="1200" b="1" dirty="0" smtClean="0">
                <a:latin typeface="Comic Sans MS" panose="030F0702030302020204" pitchFamily="66" charset="0"/>
              </a:rPr>
              <a:t>);</a:t>
            </a:r>
            <a:r>
              <a:rPr lang="en-US" sz="1200" b="1" dirty="0">
                <a:latin typeface="Comic Sans MS" panose="030F0702030302020204" pitchFamily="66" charset="0"/>
              </a:rPr>
              <a:t> 	</a:t>
            </a:r>
            <a:r>
              <a:rPr lang="en-US" sz="1200" b="1" dirty="0" smtClean="0">
                <a:latin typeface="Comic Sans MS" panose="030F0702030302020204" pitchFamily="66" charset="0"/>
              </a:rPr>
              <a:t>	SWAP;</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driverDone</a:t>
            </a:r>
            <a:r>
              <a:rPr lang="en-US" sz="1200" b="1" dirty="0">
                <a:latin typeface="Comic Sans MS" panose="030F0702030302020204" pitchFamily="66" charset="0"/>
              </a:rPr>
              <a:t> = </a:t>
            </a:r>
            <a:r>
              <a:rPr lang="en-US" sz="1200" b="1" dirty="0" err="1">
                <a:latin typeface="Comic Sans MS" panose="030F0702030302020204" pitchFamily="66" charset="0"/>
              </a:rPr>
              <a:t>createSemaphore</a:t>
            </a:r>
            <a:r>
              <a:rPr lang="en-US" sz="1200" b="1" dirty="0">
                <a:latin typeface="Comic Sans MS" panose="030F0702030302020204" pitchFamily="66" charset="0"/>
              </a:rPr>
              <a:t>(</a:t>
            </a:r>
            <a:r>
              <a:rPr lang="en-US" sz="1200" b="1" dirty="0" err="1">
                <a:latin typeface="Comic Sans MS" panose="030F0702030302020204" pitchFamily="66" charset="0"/>
              </a:rPr>
              <a:t>buf</a:t>
            </a:r>
            <a:r>
              <a:rPr lang="en-US" sz="1200" b="1" dirty="0">
                <a:latin typeface="Comic Sans MS" panose="030F0702030302020204" pitchFamily="66" charset="0"/>
              </a:rPr>
              <a:t>, BINARY, 0</a:t>
            </a:r>
            <a:r>
              <a:rPr lang="en-US" sz="1200" b="1" dirty="0" smtClean="0">
                <a:latin typeface="Comic Sans MS" panose="030F0702030302020204" pitchFamily="66" charset="0"/>
              </a:rPr>
              <a:t>);</a:t>
            </a:r>
            <a:r>
              <a:rPr lang="en-US" sz="1200" b="1" dirty="0">
                <a:latin typeface="Comic Sans MS" panose="030F0702030302020204" pitchFamily="66" charset="0"/>
              </a:rPr>
              <a:t>	SWAP</a:t>
            </a:r>
            <a:r>
              <a:rPr lang="en-US" sz="1200" b="1" dirty="0" smtClean="0">
                <a:latin typeface="Comic Sans MS" panose="030F0702030302020204" pitchFamily="66" charset="0"/>
              </a:rPr>
              <a:t>;</a:t>
            </a:r>
            <a:r>
              <a:rPr lang="en-US" sz="1200" b="1" dirty="0">
                <a:latin typeface="Comic Sans MS" panose="030F0702030302020204" pitchFamily="66" charset="0"/>
              </a:rPr>
              <a:t> 	</a:t>
            </a:r>
            <a:r>
              <a:rPr lang="en-US" sz="1200" b="1" dirty="0">
                <a:solidFill>
                  <a:srgbClr val="FF0000"/>
                </a:solidFill>
                <a:latin typeface="Comic Sans MS" panose="030F0702030302020204" pitchFamily="66" charset="0"/>
              </a:rPr>
              <a:t>// create notification event</a:t>
            </a:r>
          </a:p>
          <a:p>
            <a:pPr>
              <a:tabLst>
                <a:tab pos="233363" algn="l"/>
                <a:tab pos="457200" algn="l"/>
                <a:tab pos="690563" algn="l"/>
                <a:tab pos="914400" algn="l"/>
                <a:tab pos="3657600" algn="l"/>
              </a:tabLst>
            </a:pP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while(1</a:t>
            </a:r>
            <a:r>
              <a:rPr lang="en-US" sz="1200" b="1" dirty="0" smtClean="0">
                <a:latin typeface="Comic Sans MS" panose="030F0702030302020204" pitchFamily="66" charset="0"/>
              </a:rPr>
              <a:t>)				// such is my life!!</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mySEM_WAIT</a:t>
            </a:r>
            <a:r>
              <a:rPr lang="en-US" sz="1200" b="1" dirty="0">
                <a:latin typeface="Comic Sans MS" panose="030F0702030302020204" pitchFamily="66" charset="0"/>
              </a:rPr>
              <a:t>(</a:t>
            </a:r>
            <a:r>
              <a:rPr lang="en-US" sz="1200" b="1" dirty="0" err="1">
                <a:latin typeface="Comic Sans MS" panose="030F0702030302020204" pitchFamily="66" charset="0"/>
              </a:rPr>
              <a:t>wakeupDriver</a:t>
            </a:r>
            <a:r>
              <a:rPr lang="en-US" sz="1200" b="1" dirty="0">
                <a:latin typeface="Comic Sans MS" panose="030F0702030302020204" pitchFamily="66" charset="0"/>
              </a:rPr>
              <a:t>);		</a:t>
            </a:r>
            <a:r>
              <a:rPr lang="en-US" sz="1200" b="1" dirty="0" smtClean="0">
                <a:latin typeface="Comic Sans MS" panose="030F0702030302020204" pitchFamily="66" charset="0"/>
              </a:rPr>
              <a:t>SWAP;	</a:t>
            </a:r>
            <a:r>
              <a:rPr lang="en-US" sz="1200" b="1" dirty="0" smtClean="0">
                <a:solidFill>
                  <a:srgbClr val="FF0000"/>
                </a:solidFill>
                <a:latin typeface="Comic Sans MS" panose="030F0702030302020204" pitchFamily="66" charset="0"/>
              </a:rPr>
              <a:t>// </a:t>
            </a:r>
            <a:r>
              <a:rPr lang="en-US" sz="1200" b="1" dirty="0" err="1">
                <a:solidFill>
                  <a:srgbClr val="FF0000"/>
                </a:solidFill>
                <a:latin typeface="Comic Sans MS" panose="030F0702030302020204" pitchFamily="66" charset="0"/>
              </a:rPr>
              <a:t>goto</a:t>
            </a:r>
            <a:r>
              <a:rPr lang="en-US" sz="1200" b="1" dirty="0">
                <a:solidFill>
                  <a:srgbClr val="FF0000"/>
                </a:solidFill>
                <a:latin typeface="Comic Sans MS" panose="030F0702030302020204" pitchFamily="66" charset="0"/>
              </a:rPr>
              <a:t> sleep</a:t>
            </a:r>
          </a:p>
          <a:p>
            <a:pPr>
              <a:tabLst>
                <a:tab pos="233363" algn="l"/>
                <a:tab pos="457200" algn="l"/>
                <a:tab pos="690563" algn="l"/>
                <a:tab pos="914400" algn="l"/>
                <a:tab pos="3657600" algn="l"/>
              </a:tabLst>
            </a:pPr>
            <a:r>
              <a:rPr lang="en-US" sz="1200" b="1" dirty="0">
                <a:latin typeface="Comic Sans MS" panose="030F0702030302020204" pitchFamily="66" charset="0"/>
              </a:rPr>
              <a:t>		if (</a:t>
            </a:r>
            <a:r>
              <a:rPr lang="en-US" sz="1200" b="1" dirty="0" err="1">
                <a:latin typeface="Comic Sans MS" panose="030F0702030302020204" pitchFamily="66" charset="0"/>
              </a:rPr>
              <a:t>mySEM_TRYLOCK</a:t>
            </a:r>
            <a:r>
              <a:rPr lang="en-US" sz="1200" b="1" dirty="0">
                <a:latin typeface="Comic Sans MS" panose="030F0702030302020204" pitchFamily="66" charset="0"/>
              </a:rPr>
              <a:t>(</a:t>
            </a:r>
            <a:r>
              <a:rPr lang="en-US" sz="1200" b="1" dirty="0" err="1">
                <a:latin typeface="Comic Sans MS" panose="030F0702030302020204" pitchFamily="66" charset="0"/>
              </a:rPr>
              <a:t>needDriver</a:t>
            </a:r>
            <a:r>
              <a:rPr lang="en-US" sz="1200" b="1" dirty="0" smtClean="0">
                <a:latin typeface="Comic Sans MS" panose="030F0702030302020204" pitchFamily="66" charset="0"/>
              </a:rPr>
              <a:t>))			</a:t>
            </a:r>
            <a:r>
              <a:rPr lang="en-US" sz="1200" b="1" dirty="0" smtClean="0">
                <a:solidFill>
                  <a:srgbClr val="FF0000"/>
                </a:solidFill>
                <a:latin typeface="Comic Sans MS" panose="030F0702030302020204" pitchFamily="66" charset="0"/>
              </a:rPr>
              <a:t>// </a:t>
            </a:r>
            <a:r>
              <a:rPr lang="en-US" sz="1200" b="1" dirty="0" err="1">
                <a:solidFill>
                  <a:srgbClr val="FF0000"/>
                </a:solidFill>
                <a:latin typeface="Comic Sans MS" panose="030F0702030302020204" pitchFamily="66" charset="0"/>
              </a:rPr>
              <a:t>i</a:t>
            </a:r>
            <a:r>
              <a:rPr lang="en-US" sz="1200" b="1" dirty="0" err="1" smtClean="0">
                <a:solidFill>
                  <a:srgbClr val="FF0000"/>
                </a:solidFill>
                <a:latin typeface="Comic Sans MS" panose="030F0702030302020204" pitchFamily="66" charset="0"/>
              </a:rPr>
              <a:t>’m</a:t>
            </a:r>
            <a:r>
              <a:rPr lang="en-US" sz="1200" b="1" dirty="0" smtClean="0">
                <a:solidFill>
                  <a:srgbClr val="FF0000"/>
                </a:solidFill>
                <a:latin typeface="Comic Sans MS" panose="030F0702030302020204" pitchFamily="66" charset="0"/>
              </a:rPr>
              <a:t> awake  - driver needed?</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					// yes</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driverDoneSemaphore</a:t>
            </a:r>
            <a:r>
              <a:rPr lang="en-US" sz="1200" b="1" dirty="0">
                <a:latin typeface="Comic Sans MS" panose="030F0702030302020204" pitchFamily="66" charset="0"/>
              </a:rPr>
              <a:t> = </a:t>
            </a:r>
            <a:r>
              <a:rPr lang="en-US" sz="1200" b="1" dirty="0" err="1">
                <a:latin typeface="Comic Sans MS" panose="030F0702030302020204" pitchFamily="66" charset="0"/>
              </a:rPr>
              <a:t>driverDone</a:t>
            </a:r>
            <a:r>
              <a:rPr lang="en-US" sz="1200" b="1" dirty="0">
                <a:latin typeface="Comic Sans MS" panose="030F0702030302020204" pitchFamily="66" charset="0"/>
              </a:rPr>
              <a:t>;		</a:t>
            </a:r>
            <a:r>
              <a:rPr lang="en-US" sz="1200" b="1" dirty="0" smtClean="0">
                <a:latin typeface="Comic Sans MS" panose="030F0702030302020204" pitchFamily="66" charset="0"/>
              </a:rPr>
              <a:t>SWAP;	</a:t>
            </a:r>
            <a:r>
              <a:rPr lang="en-US" sz="1200" b="1" dirty="0" smtClean="0">
                <a:solidFill>
                  <a:srgbClr val="FF0000"/>
                </a:solidFill>
                <a:latin typeface="Comic Sans MS" panose="030F0702030302020204" pitchFamily="66" charset="0"/>
              </a:rPr>
              <a:t>// </a:t>
            </a:r>
            <a:r>
              <a:rPr lang="en-US" sz="1200" b="1" dirty="0">
                <a:solidFill>
                  <a:srgbClr val="FF0000"/>
                </a:solidFill>
                <a:latin typeface="Comic Sans MS" panose="030F0702030302020204" pitchFamily="66" charset="0"/>
              </a:rPr>
              <a:t>pass notification </a:t>
            </a:r>
            <a:r>
              <a:rPr lang="en-US" sz="1200" b="1" dirty="0" smtClean="0">
                <a:solidFill>
                  <a:srgbClr val="FF0000"/>
                </a:solidFill>
                <a:latin typeface="Comic Sans MS" panose="030F0702030302020204" pitchFamily="66" charset="0"/>
              </a:rPr>
              <a:t>semaphore</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smtClean="0">
                <a:latin typeface="Comic Sans MS" panose="030F0702030302020204" pitchFamily="66" charset="0"/>
              </a:rPr>
              <a:t>mySEM_SIGNAL</a:t>
            </a:r>
            <a:r>
              <a:rPr lang="en-US" sz="1200" b="1" dirty="0" smtClean="0">
                <a:latin typeface="Comic Sans MS" panose="030F0702030302020204" pitchFamily="66" charset="0"/>
              </a:rPr>
              <a:t>(</a:t>
            </a:r>
            <a:r>
              <a:rPr lang="en-US" sz="1200" b="1" dirty="0" err="1" smtClean="0">
                <a:latin typeface="Comic Sans MS" panose="030F0702030302020204" pitchFamily="66" charset="0"/>
              </a:rPr>
              <a:t>driverReady</a:t>
            </a:r>
            <a:r>
              <a:rPr lang="en-US" sz="1200" b="1" dirty="0">
                <a:latin typeface="Comic Sans MS" panose="030F0702030302020204" pitchFamily="66" charset="0"/>
              </a:rPr>
              <a:t>);		</a:t>
            </a:r>
            <a:r>
              <a:rPr lang="en-US" sz="1200" b="1" dirty="0" smtClean="0">
                <a:latin typeface="Comic Sans MS" panose="030F0702030302020204" pitchFamily="66" charset="0"/>
              </a:rPr>
              <a:t>SWAP;	</a:t>
            </a:r>
            <a:r>
              <a:rPr lang="en-US" sz="1200" b="1" dirty="0">
                <a:solidFill>
                  <a:srgbClr val="FF0000"/>
                </a:solidFill>
                <a:latin typeface="Comic Sans MS" panose="030F0702030302020204" pitchFamily="66" charset="0"/>
              </a:rPr>
              <a:t>// driver is </a:t>
            </a:r>
            <a:r>
              <a:rPr lang="en-US" sz="1200" b="1" dirty="0" smtClean="0">
                <a:solidFill>
                  <a:srgbClr val="FF0000"/>
                </a:solidFill>
                <a:latin typeface="Comic Sans MS" panose="030F0702030302020204" pitchFamily="66" charset="0"/>
              </a:rPr>
              <a:t>awake</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mySEM_WAIT</a:t>
            </a:r>
            <a:r>
              <a:rPr lang="en-US" sz="1200" b="1" dirty="0">
                <a:latin typeface="Comic Sans MS" panose="030F0702030302020204" pitchFamily="66" charset="0"/>
              </a:rPr>
              <a:t>(</a:t>
            </a:r>
            <a:r>
              <a:rPr lang="en-US" sz="1200" b="1" dirty="0" err="1">
                <a:latin typeface="Comic Sans MS" panose="030F0702030302020204" pitchFamily="66" charset="0"/>
              </a:rPr>
              <a:t>carReady</a:t>
            </a:r>
            <a:r>
              <a:rPr lang="en-US" sz="1200" b="1" dirty="0" smtClean="0">
                <a:latin typeface="Comic Sans MS" panose="030F0702030302020204" pitchFamily="66" charset="0"/>
              </a:rPr>
              <a:t>);</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smtClean="0">
                <a:solidFill>
                  <a:srgbClr val="FF0000"/>
                </a:solidFill>
                <a:latin typeface="Comic Sans MS" panose="030F0702030302020204" pitchFamily="66" charset="0"/>
              </a:rPr>
              <a:t>// </a:t>
            </a:r>
            <a:r>
              <a:rPr lang="en-US" sz="1200" b="1" dirty="0">
                <a:solidFill>
                  <a:srgbClr val="FF0000"/>
                </a:solidFill>
                <a:latin typeface="Comic Sans MS" panose="030F0702030302020204" pitchFamily="66" charset="0"/>
              </a:rPr>
              <a:t>wait for car ready to go</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mySEM_WAIT</a:t>
            </a:r>
            <a:r>
              <a:rPr lang="en-US" sz="1200" b="1" dirty="0">
                <a:latin typeface="Comic Sans MS" panose="030F0702030302020204" pitchFamily="66" charset="0"/>
              </a:rPr>
              <a:t>(</a:t>
            </a:r>
            <a:r>
              <a:rPr lang="en-US" sz="1200" b="1" dirty="0" err="1">
                <a:latin typeface="Comic Sans MS" panose="030F0702030302020204" pitchFamily="66" charset="0"/>
              </a:rPr>
              <a:t>driverDone</a:t>
            </a:r>
            <a:r>
              <a:rPr lang="en-US" sz="1200" b="1" dirty="0" smtClean="0">
                <a:latin typeface="Comic Sans MS" panose="030F0702030302020204" pitchFamily="66" charset="0"/>
              </a:rPr>
              <a:t>);	</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a:solidFill>
                  <a:srgbClr val="FF0000"/>
                </a:solidFill>
                <a:latin typeface="Comic Sans MS" panose="030F0702030302020204" pitchFamily="66" charset="0"/>
              </a:rPr>
              <a:t>// drive ride</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else if (</a:t>
            </a:r>
            <a:r>
              <a:rPr lang="en-US" sz="1200" b="1" dirty="0" err="1">
                <a:latin typeface="Comic Sans MS" panose="030F0702030302020204" pitchFamily="66" charset="0"/>
              </a:rPr>
              <a:t>mySEM_TRYLOCK</a:t>
            </a:r>
            <a:r>
              <a:rPr lang="en-US" sz="1200" b="1" dirty="0">
                <a:latin typeface="Comic Sans MS" panose="030F0702030302020204" pitchFamily="66" charset="0"/>
              </a:rPr>
              <a:t>(</a:t>
            </a:r>
            <a:r>
              <a:rPr lang="en-US" sz="1200" b="1" dirty="0" err="1">
                <a:latin typeface="Comic Sans MS" panose="030F0702030302020204" pitchFamily="66" charset="0"/>
              </a:rPr>
              <a:t>needTicket</a:t>
            </a:r>
            <a:r>
              <a:rPr lang="en-US" sz="1200" b="1" dirty="0" smtClean="0">
                <a:latin typeface="Comic Sans MS" panose="030F0702030302020204" pitchFamily="66" charset="0"/>
              </a:rPr>
              <a:t>))			// someone need ticket?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					// yes</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smtClean="0">
                <a:latin typeface="Comic Sans MS" panose="030F0702030302020204" pitchFamily="66" charset="0"/>
              </a:rPr>
              <a:t>mySEM_WAIT</a:t>
            </a:r>
            <a:r>
              <a:rPr lang="en-US" sz="1200" b="1" dirty="0" smtClean="0">
                <a:latin typeface="Comic Sans MS" panose="030F0702030302020204" pitchFamily="66" charset="0"/>
              </a:rPr>
              <a:t>(tickets);</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a:latin typeface="Comic Sans MS" panose="030F0702030302020204" pitchFamily="66" charset="0"/>
              </a:rPr>
              <a:t>// wait for </a:t>
            </a:r>
            <a:r>
              <a:rPr lang="en-US" sz="1200" b="1" dirty="0" smtClean="0">
                <a:latin typeface="Comic Sans MS" panose="030F0702030302020204" pitchFamily="66" charset="0"/>
              </a:rPr>
              <a:t>ticket </a:t>
            </a:r>
            <a:r>
              <a:rPr lang="en-US" sz="1200" b="1" dirty="0">
                <a:latin typeface="Comic Sans MS" panose="030F0702030302020204" pitchFamily="66" charset="0"/>
              </a:rPr>
              <a:t>(counting)</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mySEM_SIGNAL</a:t>
            </a:r>
            <a:r>
              <a:rPr lang="en-US" sz="1200" b="1" dirty="0">
                <a:latin typeface="Comic Sans MS" panose="030F0702030302020204" pitchFamily="66" charset="0"/>
              </a:rPr>
              <a:t>(</a:t>
            </a:r>
            <a:r>
              <a:rPr lang="en-US" sz="1200" b="1" dirty="0" err="1">
                <a:latin typeface="Comic Sans MS" panose="030F0702030302020204" pitchFamily="66" charset="0"/>
              </a:rPr>
              <a:t>takeTicket</a:t>
            </a:r>
            <a:r>
              <a:rPr lang="en-US" sz="1200" b="1" dirty="0" smtClean="0">
                <a:latin typeface="Comic Sans MS" panose="030F0702030302020204" pitchFamily="66" charset="0"/>
              </a:rPr>
              <a:t>);</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a:latin typeface="Comic Sans MS" panose="030F0702030302020204" pitchFamily="66" charset="0"/>
              </a:rPr>
              <a:t>// print a ticket (binary</a:t>
            </a:r>
            <a:r>
              <a:rPr lang="en-US" sz="1200" b="1" dirty="0" smtClean="0">
                <a:latin typeface="Comic Sans MS" panose="030F0702030302020204" pitchFamily="66" charset="0"/>
              </a:rPr>
              <a: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else break;			// don’t bother me!</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p>
          <a:p>
            <a:pPr>
              <a:tabLst>
                <a:tab pos="233363" algn="l"/>
                <a:tab pos="457200" algn="l"/>
                <a:tab pos="690563" algn="l"/>
                <a:tab pos="914400" algn="l"/>
                <a:tab pos="3657600" algn="l"/>
              </a:tabLst>
            </a:pPr>
            <a:r>
              <a:rPr lang="en-US" sz="1200" b="1" dirty="0">
                <a:latin typeface="Comic Sans MS" panose="030F0702030302020204" pitchFamily="66" charset="0"/>
              </a:rPr>
              <a:t>	return 0;</a:t>
            </a:r>
          </a:p>
          <a:p>
            <a:pPr>
              <a:tabLst>
                <a:tab pos="233363" algn="l"/>
                <a:tab pos="457200" algn="l"/>
                <a:tab pos="690563" algn="l"/>
                <a:tab pos="914400" algn="l"/>
                <a:tab pos="3657600" algn="l"/>
              </a:tabLst>
            </a:pPr>
            <a:r>
              <a:rPr lang="en-US" sz="1200" b="1" dirty="0">
                <a:latin typeface="Comic Sans MS" panose="030F0702030302020204" pitchFamily="66" charset="0"/>
              </a:rPr>
              <a:t>} // end </a:t>
            </a:r>
            <a:r>
              <a:rPr lang="en-US" sz="1200" b="1" dirty="0" err="1" smtClean="0">
                <a:latin typeface="Comic Sans MS" panose="030F0702030302020204" pitchFamily="66" charset="0"/>
              </a:rPr>
              <a:t>driverTask</a:t>
            </a:r>
            <a:endParaRPr lang="en-US" sz="1200" b="1" dirty="0">
              <a:latin typeface="Comic Sans MS" panose="030F0702030302020204" pitchFamily="66" charset="0"/>
            </a:endParaRP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9" name="Cloud Callout 8"/>
          <p:cNvSpPr/>
          <p:nvPr/>
        </p:nvSpPr>
        <p:spPr bwMode="auto">
          <a:xfrm>
            <a:off x="4348716" y="2892056"/>
            <a:ext cx="1903227" cy="978195"/>
          </a:xfrm>
          <a:prstGeom prst="cloudCallout">
            <a:avLst>
              <a:gd name="adj1" fmla="val -55010"/>
              <a:gd name="adj2" fmla="val 67935"/>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rPr>
              <a:t>Should this</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rPr>
              <a:t> be </a:t>
            </a:r>
            <a:r>
              <a:rPr kumimoji="0" lang="en-US" sz="1800" b="0" i="0" u="none" strike="noStrike" cap="none" normalizeH="0" baseline="0" dirty="0" err="1" smtClean="0">
                <a:ln>
                  <a:noFill/>
                </a:ln>
                <a:solidFill>
                  <a:schemeClr val="tx1"/>
                </a:solidFill>
                <a:effectLst/>
                <a:latin typeface="Comic Sans MS" panose="030F0702030302020204" pitchFamily="66" charset="0"/>
              </a:rPr>
              <a:t>mutexed</a:t>
            </a:r>
            <a:r>
              <a:rPr kumimoji="0" lang="en-US" sz="1800" b="0" i="0" u="none" strike="noStrike" cap="none" normalizeH="0" baseline="0" dirty="0" smtClean="0">
                <a:ln>
                  <a:noFill/>
                </a:ln>
                <a:solidFill>
                  <a:schemeClr val="tx1"/>
                </a:solidFill>
                <a:effectLst/>
                <a:latin typeface="Comic Sans MS" panose="030F0702030302020204" pitchFamily="66" charset="0"/>
              </a:rPr>
              <a:t>?</a:t>
            </a:r>
          </a:p>
        </p:txBody>
      </p:sp>
    </p:spTree>
    <p:extLst>
      <p:ext uri="{BB962C8B-B14F-4D97-AF65-F5344CB8AC3E}">
        <p14:creationId xmlns:p14="http://schemas.microsoft.com/office/powerpoint/2010/main" val="19940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2"/>
          <p:cNvSpPr>
            <a:spLocks noGrp="1"/>
          </p:cNvSpPr>
          <p:nvPr>
            <p:ph type="dt" sz="half" idx="10"/>
          </p:nvPr>
        </p:nvSpPr>
        <p:spPr/>
        <p:txBody>
          <a:bodyPr/>
          <a:lstStyle/>
          <a:p>
            <a:r>
              <a:rPr lang="en-US" smtClean="0"/>
              <a:t>CS 345</a:t>
            </a:r>
            <a:endParaRPr lang="en-US"/>
          </a:p>
        </p:txBody>
      </p:sp>
      <p:sp>
        <p:nvSpPr>
          <p:cNvPr id="143" name="Footer Placeholder 3"/>
          <p:cNvSpPr>
            <a:spLocks noGrp="1"/>
          </p:cNvSpPr>
          <p:nvPr>
            <p:ph type="ftr" sz="quarter" idx="11"/>
          </p:nvPr>
        </p:nvSpPr>
        <p:spPr/>
        <p:txBody>
          <a:bodyPr/>
          <a:lstStyle/>
          <a:p>
            <a:r>
              <a:rPr lang="en-US" smtClean="0"/>
              <a:t>Lab 3 – Jurassic Park</a:t>
            </a:r>
            <a:endParaRPr lang="en-US"/>
          </a:p>
        </p:txBody>
      </p:sp>
      <p:sp>
        <p:nvSpPr>
          <p:cNvPr id="2264066" name="Rectangle 2"/>
          <p:cNvSpPr>
            <a:spLocks noGrp="1" noChangeArrowheads="1"/>
          </p:cNvSpPr>
          <p:nvPr>
            <p:ph type="title"/>
          </p:nvPr>
        </p:nvSpPr>
        <p:spPr>
          <a:xfrm>
            <a:off x="1240588" y="283325"/>
            <a:ext cx="7793037" cy="866775"/>
          </a:xfrm>
        </p:spPr>
        <p:txBody>
          <a:bodyPr/>
          <a:lstStyle/>
          <a:p>
            <a:r>
              <a:rPr lang="en-US" dirty="0"/>
              <a:t>DC Implementation</a:t>
            </a:r>
          </a:p>
        </p:txBody>
      </p:sp>
      <p:sp>
        <p:nvSpPr>
          <p:cNvPr id="2264068" name="Text Box 4"/>
          <p:cNvSpPr txBox="1">
            <a:spLocks noChangeArrowheads="1"/>
          </p:cNvSpPr>
          <p:nvPr/>
        </p:nvSpPr>
        <p:spPr bwMode="auto">
          <a:xfrm>
            <a:off x="436563" y="1670050"/>
            <a:ext cx="386715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dirty="0"/>
              <a:t>Suppose:</a:t>
            </a:r>
          </a:p>
          <a:p>
            <a:pPr algn="l">
              <a:spcBef>
                <a:spcPct val="50000"/>
              </a:spcBef>
            </a:pPr>
            <a:r>
              <a:rPr lang="en-US" sz="2000" dirty="0"/>
              <a:t>   Event1 occurs in 20 tics</a:t>
            </a:r>
          </a:p>
          <a:p>
            <a:pPr algn="l">
              <a:spcBef>
                <a:spcPts val="600"/>
              </a:spcBef>
            </a:pPr>
            <a:r>
              <a:rPr lang="en-US" sz="2000" dirty="0"/>
              <a:t>   Event2 occurs in 5 tics</a:t>
            </a:r>
          </a:p>
          <a:p>
            <a:pPr algn="l">
              <a:spcBef>
                <a:spcPts val="600"/>
              </a:spcBef>
            </a:pPr>
            <a:r>
              <a:rPr lang="en-US" sz="2000" dirty="0"/>
              <a:t>   Event3 occurs in 35 tics</a:t>
            </a:r>
          </a:p>
          <a:p>
            <a:pPr algn="l">
              <a:spcBef>
                <a:spcPts val="600"/>
              </a:spcBef>
            </a:pPr>
            <a:r>
              <a:rPr lang="en-US" sz="2000" dirty="0"/>
              <a:t>   Event4 occurs in 27 tics</a:t>
            </a:r>
          </a:p>
          <a:p>
            <a:pPr algn="l">
              <a:spcBef>
                <a:spcPts val="600"/>
              </a:spcBef>
            </a:pPr>
            <a:r>
              <a:rPr lang="en-US" sz="2000" dirty="0"/>
              <a:t>   Event 5 occurs in 27 tics</a:t>
            </a:r>
          </a:p>
          <a:p>
            <a:pPr algn="l">
              <a:spcBef>
                <a:spcPts val="600"/>
              </a:spcBef>
            </a:pPr>
            <a:r>
              <a:rPr lang="en-US" sz="2000" dirty="0"/>
              <a:t>   Event 6 occurs in 22 tics</a:t>
            </a:r>
          </a:p>
        </p:txBody>
      </p:sp>
      <p:grpSp>
        <p:nvGrpSpPr>
          <p:cNvPr id="2264069" name="Group 5"/>
          <p:cNvGrpSpPr>
            <a:grpSpLocks/>
          </p:cNvGrpSpPr>
          <p:nvPr/>
        </p:nvGrpSpPr>
        <p:grpSpPr bwMode="auto">
          <a:xfrm>
            <a:off x="4860925" y="1803400"/>
            <a:ext cx="1889125" cy="4059238"/>
            <a:chOff x="2846" y="1136"/>
            <a:chExt cx="1190" cy="2557"/>
          </a:xfrm>
        </p:grpSpPr>
        <p:grpSp>
          <p:nvGrpSpPr>
            <p:cNvPr id="2264070" name="Group 6"/>
            <p:cNvGrpSpPr>
              <a:grpSpLocks/>
            </p:cNvGrpSpPr>
            <p:nvPr/>
          </p:nvGrpSpPr>
          <p:grpSpPr bwMode="auto">
            <a:xfrm>
              <a:off x="2924" y="1136"/>
              <a:ext cx="768" cy="2208"/>
              <a:chOff x="2448" y="528"/>
              <a:chExt cx="768" cy="2208"/>
            </a:xfrm>
          </p:grpSpPr>
          <p:grpSp>
            <p:nvGrpSpPr>
              <p:cNvPr id="2264071" name="Group 7"/>
              <p:cNvGrpSpPr>
                <a:grpSpLocks/>
              </p:cNvGrpSpPr>
              <p:nvPr/>
            </p:nvGrpSpPr>
            <p:grpSpPr bwMode="auto">
              <a:xfrm>
                <a:off x="2448" y="528"/>
                <a:ext cx="768" cy="192"/>
                <a:chOff x="2496" y="912"/>
                <a:chExt cx="768" cy="192"/>
              </a:xfrm>
            </p:grpSpPr>
            <p:sp>
              <p:nvSpPr>
                <p:cNvPr id="2264072" name="Rectangle 8"/>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73" name="Text Box 9"/>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20</a:t>
                  </a:r>
                </a:p>
              </p:txBody>
            </p:sp>
            <p:sp>
              <p:nvSpPr>
                <p:cNvPr id="2264074" name="Text Box 10"/>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075" name="Line 11"/>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76" name="Line 12"/>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77" name="Group 13"/>
              <p:cNvGrpSpPr>
                <a:grpSpLocks/>
              </p:cNvGrpSpPr>
              <p:nvPr/>
            </p:nvGrpSpPr>
            <p:grpSpPr bwMode="auto">
              <a:xfrm>
                <a:off x="2448" y="931"/>
                <a:ext cx="768" cy="192"/>
                <a:chOff x="2496" y="912"/>
                <a:chExt cx="768" cy="192"/>
              </a:xfrm>
            </p:grpSpPr>
            <p:sp>
              <p:nvSpPr>
                <p:cNvPr id="2264078" name="Rectangle 14"/>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79" name="Text Box 15"/>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080" name="Text Box 16"/>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081" name="Line 17"/>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82" name="Line 18"/>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83" name="Group 19"/>
              <p:cNvGrpSpPr>
                <a:grpSpLocks/>
              </p:cNvGrpSpPr>
              <p:nvPr/>
            </p:nvGrpSpPr>
            <p:grpSpPr bwMode="auto">
              <a:xfrm>
                <a:off x="2448" y="1334"/>
                <a:ext cx="768" cy="192"/>
                <a:chOff x="2496" y="912"/>
                <a:chExt cx="768" cy="192"/>
              </a:xfrm>
            </p:grpSpPr>
            <p:sp>
              <p:nvSpPr>
                <p:cNvPr id="2264084" name="Rectangle 20"/>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85" name="Text Box 21"/>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35</a:t>
                  </a:r>
                </a:p>
              </p:txBody>
            </p:sp>
            <p:sp>
              <p:nvSpPr>
                <p:cNvPr id="2264086" name="Text Box 22"/>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087" name="Line 23"/>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88" name="Line 24"/>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89" name="Group 25"/>
              <p:cNvGrpSpPr>
                <a:grpSpLocks/>
              </p:cNvGrpSpPr>
              <p:nvPr/>
            </p:nvGrpSpPr>
            <p:grpSpPr bwMode="auto">
              <a:xfrm>
                <a:off x="2448" y="1737"/>
                <a:ext cx="768" cy="192"/>
                <a:chOff x="2496" y="912"/>
                <a:chExt cx="768" cy="192"/>
              </a:xfrm>
            </p:grpSpPr>
            <p:sp>
              <p:nvSpPr>
                <p:cNvPr id="2264090" name="Rectangle 26"/>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91" name="Text Box 27"/>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27</a:t>
                  </a:r>
                </a:p>
              </p:txBody>
            </p:sp>
            <p:sp>
              <p:nvSpPr>
                <p:cNvPr id="2264092" name="Text Box 28"/>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093" name="Line 29"/>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94" name="Line 30"/>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95" name="Group 31"/>
              <p:cNvGrpSpPr>
                <a:grpSpLocks/>
              </p:cNvGrpSpPr>
              <p:nvPr/>
            </p:nvGrpSpPr>
            <p:grpSpPr bwMode="auto">
              <a:xfrm>
                <a:off x="2448" y="2140"/>
                <a:ext cx="768" cy="192"/>
                <a:chOff x="2496" y="912"/>
                <a:chExt cx="768" cy="192"/>
              </a:xfrm>
            </p:grpSpPr>
            <p:sp>
              <p:nvSpPr>
                <p:cNvPr id="2264096" name="Rectangle 32"/>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97" name="Text Box 33"/>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27</a:t>
                  </a:r>
                </a:p>
              </p:txBody>
            </p:sp>
            <p:sp>
              <p:nvSpPr>
                <p:cNvPr id="2264098" name="Text Box 34"/>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099" name="Line 35"/>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0" name="Line 36"/>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101" name="Group 37"/>
              <p:cNvGrpSpPr>
                <a:grpSpLocks/>
              </p:cNvGrpSpPr>
              <p:nvPr/>
            </p:nvGrpSpPr>
            <p:grpSpPr bwMode="auto">
              <a:xfrm>
                <a:off x="2448" y="2544"/>
                <a:ext cx="768" cy="192"/>
                <a:chOff x="2496" y="912"/>
                <a:chExt cx="768" cy="192"/>
              </a:xfrm>
            </p:grpSpPr>
            <p:sp>
              <p:nvSpPr>
                <p:cNvPr id="2264102" name="Rectangle 38"/>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03" name="Text Box 39"/>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22</a:t>
                  </a:r>
                </a:p>
              </p:txBody>
            </p:sp>
            <p:sp>
              <p:nvSpPr>
                <p:cNvPr id="2264104" name="Text Box 40"/>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05" name="Line 41"/>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6" name="Line 42"/>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07" name="Line 43"/>
              <p:cNvSpPr>
                <a:spLocks noChangeShapeType="1"/>
              </p:cNvSpPr>
              <p:nvPr/>
            </p:nvSpPr>
            <p:spPr bwMode="auto">
              <a:xfrm flipH="1">
                <a:off x="2496" y="624"/>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8" name="Line 44"/>
              <p:cNvSpPr>
                <a:spLocks noChangeShapeType="1"/>
              </p:cNvSpPr>
              <p:nvPr/>
            </p:nvSpPr>
            <p:spPr bwMode="auto">
              <a:xfrm flipH="1">
                <a:off x="2448" y="1056"/>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9" name="Line 45"/>
              <p:cNvSpPr>
                <a:spLocks noChangeShapeType="1"/>
              </p:cNvSpPr>
              <p:nvPr/>
            </p:nvSpPr>
            <p:spPr bwMode="auto">
              <a:xfrm flipH="1">
                <a:off x="2448" y="1440"/>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0" name="Line 46"/>
              <p:cNvSpPr>
                <a:spLocks noChangeShapeType="1"/>
              </p:cNvSpPr>
              <p:nvPr/>
            </p:nvSpPr>
            <p:spPr bwMode="auto">
              <a:xfrm flipH="1">
                <a:off x="2448" y="1824"/>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1" name="Line 47"/>
              <p:cNvSpPr>
                <a:spLocks noChangeShapeType="1"/>
              </p:cNvSpPr>
              <p:nvPr/>
            </p:nvSpPr>
            <p:spPr bwMode="auto">
              <a:xfrm flipH="1">
                <a:off x="2448" y="2256"/>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12" name="Text Box 48"/>
            <p:cNvSpPr txBox="1">
              <a:spLocks noChangeArrowheads="1"/>
            </p:cNvSpPr>
            <p:nvPr/>
          </p:nvSpPr>
          <p:spPr bwMode="auto">
            <a:xfrm>
              <a:off x="2846" y="3462"/>
              <a:ext cx="1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Arial" charset="0"/>
                </a:rPr>
                <a:t>Linked List</a:t>
              </a:r>
            </a:p>
          </p:txBody>
        </p:sp>
      </p:grpSp>
      <p:grpSp>
        <p:nvGrpSpPr>
          <p:cNvPr id="2264113" name="Group 49"/>
          <p:cNvGrpSpPr>
            <a:grpSpLocks/>
          </p:cNvGrpSpPr>
          <p:nvPr/>
        </p:nvGrpSpPr>
        <p:grpSpPr bwMode="auto">
          <a:xfrm>
            <a:off x="6924675" y="3479800"/>
            <a:ext cx="1889125" cy="2382838"/>
            <a:chOff x="4362" y="2192"/>
            <a:chExt cx="1190" cy="1501"/>
          </a:xfrm>
        </p:grpSpPr>
        <p:grpSp>
          <p:nvGrpSpPr>
            <p:cNvPr id="2264114" name="Group 50"/>
            <p:cNvGrpSpPr>
              <a:grpSpLocks/>
            </p:cNvGrpSpPr>
            <p:nvPr/>
          </p:nvGrpSpPr>
          <p:grpSpPr bwMode="auto">
            <a:xfrm>
              <a:off x="4432" y="2192"/>
              <a:ext cx="624" cy="1152"/>
              <a:chOff x="2448" y="768"/>
              <a:chExt cx="624" cy="1152"/>
            </a:xfrm>
          </p:grpSpPr>
          <p:sp>
            <p:nvSpPr>
              <p:cNvPr id="2264115" name="Rectangle 51"/>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16" name="Text Box 52"/>
              <p:cNvSpPr txBox="1">
                <a:spLocks noChangeArrowheads="1"/>
              </p:cNvSpPr>
              <p:nvPr/>
            </p:nvSpPr>
            <p:spPr bwMode="auto">
              <a:xfrm>
                <a:off x="2448" y="78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17" name="Text Box 53"/>
              <p:cNvSpPr txBox="1">
                <a:spLocks noChangeArrowheads="1"/>
              </p:cNvSpPr>
              <p:nvPr/>
            </p:nvSpPr>
            <p:spPr bwMode="auto">
              <a:xfrm>
                <a:off x="2640" y="78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118" name="Line 54"/>
              <p:cNvSpPr>
                <a:spLocks noChangeShapeType="1"/>
              </p:cNvSpPr>
              <p:nvPr/>
            </p:nvSpPr>
            <p:spPr bwMode="auto">
              <a:xfrm>
                <a:off x="2640" y="7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9" name="Rectangle 55"/>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0" name="Text Box 56"/>
              <p:cNvSpPr txBox="1">
                <a:spLocks noChangeArrowheads="1"/>
              </p:cNvSpPr>
              <p:nvPr/>
            </p:nvSpPr>
            <p:spPr bwMode="auto">
              <a:xfrm>
                <a:off x="2448" y="97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15</a:t>
                </a:r>
              </a:p>
            </p:txBody>
          </p:sp>
          <p:sp>
            <p:nvSpPr>
              <p:cNvPr id="2264121" name="Text Box 57"/>
              <p:cNvSpPr txBox="1">
                <a:spLocks noChangeArrowheads="1"/>
              </p:cNvSpPr>
              <p:nvPr/>
            </p:nvSpPr>
            <p:spPr bwMode="auto">
              <a:xfrm>
                <a:off x="2640" y="97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22" name="Line 58"/>
              <p:cNvSpPr>
                <a:spLocks noChangeShapeType="1"/>
              </p:cNvSpPr>
              <p:nvPr/>
            </p:nvSpPr>
            <p:spPr bwMode="auto">
              <a:xfrm>
                <a:off x="2640" y="9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23" name="Rectangle 59"/>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4" name="Text Box 60"/>
              <p:cNvSpPr txBox="1">
                <a:spLocks noChangeArrowheads="1"/>
              </p:cNvSpPr>
              <p:nvPr/>
            </p:nvSpPr>
            <p:spPr bwMode="auto">
              <a:xfrm>
                <a:off x="2448" y="11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25" name="Text Box 61"/>
              <p:cNvSpPr txBox="1">
                <a:spLocks noChangeArrowheads="1"/>
              </p:cNvSpPr>
              <p:nvPr/>
            </p:nvSpPr>
            <p:spPr bwMode="auto">
              <a:xfrm>
                <a:off x="2640" y="117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26" name="Line 62"/>
              <p:cNvSpPr>
                <a:spLocks noChangeShapeType="1"/>
              </p:cNvSpPr>
              <p:nvPr/>
            </p:nvSpPr>
            <p:spPr bwMode="auto">
              <a:xfrm>
                <a:off x="2640" y="115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27" name="Rectangle 63"/>
              <p:cNvSpPr>
                <a:spLocks noChangeArrowheads="1"/>
              </p:cNvSpPr>
              <p:nvPr/>
            </p:nvSpPr>
            <p:spPr bwMode="auto">
              <a:xfrm>
                <a:off x="2448" y="134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8" name="Text Box 64"/>
              <p:cNvSpPr txBox="1">
                <a:spLocks noChangeArrowheads="1"/>
              </p:cNvSpPr>
              <p:nvPr/>
            </p:nvSpPr>
            <p:spPr bwMode="auto">
              <a:xfrm>
                <a:off x="2448" y="136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29" name="Text Box 65"/>
              <p:cNvSpPr txBox="1">
                <a:spLocks noChangeArrowheads="1"/>
              </p:cNvSpPr>
              <p:nvPr/>
            </p:nvSpPr>
            <p:spPr bwMode="auto">
              <a:xfrm>
                <a:off x="2640" y="136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30" name="Line 66"/>
              <p:cNvSpPr>
                <a:spLocks noChangeShapeType="1"/>
              </p:cNvSpPr>
              <p:nvPr/>
            </p:nvSpPr>
            <p:spPr bwMode="auto">
              <a:xfrm>
                <a:off x="2640"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31" name="Rectangle 67"/>
              <p:cNvSpPr>
                <a:spLocks noChangeArrowheads="1"/>
              </p:cNvSpPr>
              <p:nvPr/>
            </p:nvSpPr>
            <p:spPr bwMode="auto">
              <a:xfrm>
                <a:off x="2448" y="153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32" name="Text Box 68"/>
              <p:cNvSpPr txBox="1">
                <a:spLocks noChangeArrowheads="1"/>
              </p:cNvSpPr>
              <p:nvPr/>
            </p:nvSpPr>
            <p:spPr bwMode="auto">
              <a:xfrm>
                <a:off x="2448" y="155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33" name="Text Box 69"/>
              <p:cNvSpPr txBox="1">
                <a:spLocks noChangeArrowheads="1"/>
              </p:cNvSpPr>
              <p:nvPr/>
            </p:nvSpPr>
            <p:spPr bwMode="auto">
              <a:xfrm>
                <a:off x="2640" y="155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34" name="Line 70"/>
              <p:cNvSpPr>
                <a:spLocks noChangeShapeType="1"/>
              </p:cNvSpPr>
              <p:nvPr/>
            </p:nvSpPr>
            <p:spPr bwMode="auto">
              <a:xfrm>
                <a:off x="2640" y="153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35" name="Rectangle 71"/>
              <p:cNvSpPr>
                <a:spLocks noChangeArrowheads="1"/>
              </p:cNvSpPr>
              <p:nvPr/>
            </p:nvSpPr>
            <p:spPr bwMode="auto">
              <a:xfrm>
                <a:off x="2448" y="172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36" name="Text Box 72"/>
              <p:cNvSpPr txBox="1">
                <a:spLocks noChangeArrowheads="1"/>
              </p:cNvSpPr>
              <p:nvPr/>
            </p:nvSpPr>
            <p:spPr bwMode="auto">
              <a:xfrm>
                <a:off x="2448" y="174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8</a:t>
                </a:r>
              </a:p>
            </p:txBody>
          </p:sp>
          <p:sp>
            <p:nvSpPr>
              <p:cNvPr id="2264137" name="Text Box 73"/>
              <p:cNvSpPr txBox="1">
                <a:spLocks noChangeArrowheads="1"/>
              </p:cNvSpPr>
              <p:nvPr/>
            </p:nvSpPr>
            <p:spPr bwMode="auto">
              <a:xfrm>
                <a:off x="2640" y="1747"/>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38" name="Line 74"/>
              <p:cNvSpPr>
                <a:spLocks noChangeShapeType="1"/>
              </p:cNvSpPr>
              <p:nvPr/>
            </p:nvSpPr>
            <p:spPr bwMode="auto">
              <a:xfrm>
                <a:off x="2640"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39" name="Text Box 75"/>
            <p:cNvSpPr txBox="1">
              <a:spLocks noChangeArrowheads="1"/>
            </p:cNvSpPr>
            <p:nvPr/>
          </p:nvSpPr>
          <p:spPr bwMode="auto">
            <a:xfrm>
              <a:off x="4362" y="3462"/>
              <a:ext cx="1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Arial" charset="0"/>
                </a:rPr>
                <a:t>Delta Clock</a:t>
              </a:r>
            </a:p>
          </p:txBody>
        </p:sp>
      </p:grpSp>
      <p:sp>
        <p:nvSpPr>
          <p:cNvPr id="2264140" name="AutoShape 76"/>
          <p:cNvSpPr>
            <a:spLocks noChangeArrowheads="1"/>
          </p:cNvSpPr>
          <p:nvPr/>
        </p:nvSpPr>
        <p:spPr bwMode="auto">
          <a:xfrm>
            <a:off x="6584950" y="1282700"/>
            <a:ext cx="1689100" cy="685800"/>
          </a:xfrm>
          <a:prstGeom prst="wedgeRoundRectCallout">
            <a:avLst>
              <a:gd name="adj1" fmla="val -95111"/>
              <a:gd name="adj2" fmla="val 44907"/>
              <a:gd name="adj3" fmla="val 16667"/>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b="1">
                <a:solidFill>
                  <a:srgbClr val="FF0033"/>
                </a:solidFill>
              </a:rPr>
              <a:t>Notice that Event1 occurs 15 tics after Event2</a:t>
            </a:r>
          </a:p>
        </p:txBody>
      </p:sp>
      <p:sp>
        <p:nvSpPr>
          <p:cNvPr id="2264141" name="AutoShape 77"/>
          <p:cNvSpPr>
            <a:spLocks noChangeArrowheads="1"/>
          </p:cNvSpPr>
          <p:nvPr/>
        </p:nvSpPr>
        <p:spPr bwMode="auto">
          <a:xfrm>
            <a:off x="2014538" y="4646613"/>
            <a:ext cx="1957387" cy="661988"/>
          </a:xfrm>
          <a:prstGeom prst="wedgeRoundRectCallout">
            <a:avLst>
              <a:gd name="adj1" fmla="val 104125"/>
              <a:gd name="adj2" fmla="val 36025"/>
              <a:gd name="adj3" fmla="val 16667"/>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b="1" dirty="0">
                <a:solidFill>
                  <a:srgbClr val="FF0033"/>
                </a:solidFill>
              </a:rPr>
              <a:t>And that Event6 occurs 2 tics after Event1</a:t>
            </a:r>
          </a:p>
        </p:txBody>
      </p:sp>
      <p:sp>
        <p:nvSpPr>
          <p:cNvPr id="2264142" name="Text Box 78"/>
          <p:cNvSpPr txBox="1">
            <a:spLocks noChangeArrowheads="1"/>
          </p:cNvSpPr>
          <p:nvPr/>
        </p:nvSpPr>
        <p:spPr bwMode="auto">
          <a:xfrm>
            <a:off x="436562" y="5667760"/>
            <a:ext cx="51577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000" dirty="0"/>
              <a:t>What if Event7 occurs in 17 tics?</a:t>
            </a:r>
          </a:p>
        </p:txBody>
      </p:sp>
      <p:grpSp>
        <p:nvGrpSpPr>
          <p:cNvPr id="2264143" name="Group 79"/>
          <p:cNvGrpSpPr>
            <a:grpSpLocks/>
          </p:cNvGrpSpPr>
          <p:nvPr/>
        </p:nvGrpSpPr>
        <p:grpSpPr bwMode="auto">
          <a:xfrm>
            <a:off x="7035800" y="3175000"/>
            <a:ext cx="990600" cy="2133600"/>
            <a:chOff x="4432" y="2000"/>
            <a:chExt cx="624" cy="1344"/>
          </a:xfrm>
        </p:grpSpPr>
        <p:sp>
          <p:nvSpPr>
            <p:cNvPr id="2264144" name="Rectangle 80"/>
            <p:cNvSpPr>
              <a:spLocks noChangeArrowheads="1"/>
            </p:cNvSpPr>
            <p:nvPr/>
          </p:nvSpPr>
          <p:spPr bwMode="auto">
            <a:xfrm>
              <a:off x="4432" y="219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45" name="Text Box 81"/>
            <p:cNvSpPr txBox="1">
              <a:spLocks noChangeArrowheads="1"/>
            </p:cNvSpPr>
            <p:nvPr/>
          </p:nvSpPr>
          <p:spPr bwMode="auto">
            <a:xfrm>
              <a:off x="4432" y="221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12</a:t>
              </a:r>
            </a:p>
          </p:txBody>
        </p:sp>
        <p:sp>
          <p:nvSpPr>
            <p:cNvPr id="2264146" name="Text Box 82"/>
            <p:cNvSpPr txBox="1">
              <a:spLocks noChangeArrowheads="1"/>
            </p:cNvSpPr>
            <p:nvPr/>
          </p:nvSpPr>
          <p:spPr bwMode="auto">
            <a:xfrm>
              <a:off x="4624" y="221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Event7</a:t>
              </a:r>
            </a:p>
          </p:txBody>
        </p:sp>
        <p:sp>
          <p:nvSpPr>
            <p:cNvPr id="2264147" name="Line 83"/>
            <p:cNvSpPr>
              <a:spLocks noChangeShapeType="1"/>
            </p:cNvSpPr>
            <p:nvPr/>
          </p:nvSpPr>
          <p:spPr bwMode="auto">
            <a:xfrm>
              <a:off x="4624" y="21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48" name="Rectangle 84"/>
            <p:cNvSpPr>
              <a:spLocks noChangeArrowheads="1"/>
            </p:cNvSpPr>
            <p:nvPr/>
          </p:nvSpPr>
          <p:spPr bwMode="auto">
            <a:xfrm>
              <a:off x="4432" y="238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49" name="Text Box 85"/>
            <p:cNvSpPr txBox="1">
              <a:spLocks noChangeArrowheads="1"/>
            </p:cNvSpPr>
            <p:nvPr/>
          </p:nvSpPr>
          <p:spPr bwMode="auto">
            <a:xfrm>
              <a:off x="4432" y="240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a:t>
              </a:r>
            </a:p>
          </p:txBody>
        </p:sp>
        <p:sp>
          <p:nvSpPr>
            <p:cNvPr id="2264150" name="Text Box 86"/>
            <p:cNvSpPr txBox="1">
              <a:spLocks noChangeArrowheads="1"/>
            </p:cNvSpPr>
            <p:nvPr/>
          </p:nvSpPr>
          <p:spPr bwMode="auto">
            <a:xfrm>
              <a:off x="4624" y="240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51" name="Line 87"/>
            <p:cNvSpPr>
              <a:spLocks noChangeShapeType="1"/>
            </p:cNvSpPr>
            <p:nvPr/>
          </p:nvSpPr>
          <p:spPr bwMode="auto">
            <a:xfrm>
              <a:off x="4624" y="2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52" name="Rectangle 88"/>
            <p:cNvSpPr>
              <a:spLocks noChangeArrowheads="1"/>
            </p:cNvSpPr>
            <p:nvPr/>
          </p:nvSpPr>
          <p:spPr bwMode="auto">
            <a:xfrm>
              <a:off x="4432" y="257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53" name="Text Box 89"/>
            <p:cNvSpPr txBox="1">
              <a:spLocks noChangeArrowheads="1"/>
            </p:cNvSpPr>
            <p:nvPr/>
          </p:nvSpPr>
          <p:spPr bwMode="auto">
            <a:xfrm>
              <a:off x="4432" y="259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54" name="Text Box 90"/>
            <p:cNvSpPr txBox="1">
              <a:spLocks noChangeArrowheads="1"/>
            </p:cNvSpPr>
            <p:nvPr/>
          </p:nvSpPr>
          <p:spPr bwMode="auto">
            <a:xfrm>
              <a:off x="4624" y="2595"/>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55" name="Line 91"/>
            <p:cNvSpPr>
              <a:spLocks noChangeShapeType="1"/>
            </p:cNvSpPr>
            <p:nvPr/>
          </p:nvSpPr>
          <p:spPr bwMode="auto">
            <a:xfrm>
              <a:off x="4624" y="257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56" name="Rectangle 92"/>
            <p:cNvSpPr>
              <a:spLocks noChangeArrowheads="1"/>
            </p:cNvSpPr>
            <p:nvPr/>
          </p:nvSpPr>
          <p:spPr bwMode="auto">
            <a:xfrm>
              <a:off x="4432" y="276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57" name="Text Box 93"/>
            <p:cNvSpPr txBox="1">
              <a:spLocks noChangeArrowheads="1"/>
            </p:cNvSpPr>
            <p:nvPr/>
          </p:nvSpPr>
          <p:spPr bwMode="auto">
            <a:xfrm>
              <a:off x="4432" y="278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58" name="Text Box 94"/>
            <p:cNvSpPr txBox="1">
              <a:spLocks noChangeArrowheads="1"/>
            </p:cNvSpPr>
            <p:nvPr/>
          </p:nvSpPr>
          <p:spPr bwMode="auto">
            <a:xfrm>
              <a:off x="4624" y="278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59" name="Line 95"/>
            <p:cNvSpPr>
              <a:spLocks noChangeShapeType="1"/>
            </p:cNvSpPr>
            <p:nvPr/>
          </p:nvSpPr>
          <p:spPr bwMode="auto">
            <a:xfrm>
              <a:off x="4624" y="27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0" name="Rectangle 96"/>
            <p:cNvSpPr>
              <a:spLocks noChangeArrowheads="1"/>
            </p:cNvSpPr>
            <p:nvPr/>
          </p:nvSpPr>
          <p:spPr bwMode="auto">
            <a:xfrm>
              <a:off x="4432" y="296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1" name="Text Box 97"/>
            <p:cNvSpPr txBox="1">
              <a:spLocks noChangeArrowheads="1"/>
            </p:cNvSpPr>
            <p:nvPr/>
          </p:nvSpPr>
          <p:spPr bwMode="auto">
            <a:xfrm>
              <a:off x="4432" y="297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62" name="Text Box 98"/>
            <p:cNvSpPr txBox="1">
              <a:spLocks noChangeArrowheads="1"/>
            </p:cNvSpPr>
            <p:nvPr/>
          </p:nvSpPr>
          <p:spPr bwMode="auto">
            <a:xfrm>
              <a:off x="4624" y="2979"/>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63" name="Line 99"/>
            <p:cNvSpPr>
              <a:spLocks noChangeShapeType="1"/>
            </p:cNvSpPr>
            <p:nvPr/>
          </p:nvSpPr>
          <p:spPr bwMode="auto">
            <a:xfrm>
              <a:off x="4624" y="29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4" name="Rectangle 100"/>
            <p:cNvSpPr>
              <a:spLocks noChangeArrowheads="1"/>
            </p:cNvSpPr>
            <p:nvPr/>
          </p:nvSpPr>
          <p:spPr bwMode="auto">
            <a:xfrm>
              <a:off x="4432" y="315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5" name="Text Box 101"/>
            <p:cNvSpPr txBox="1">
              <a:spLocks noChangeArrowheads="1"/>
            </p:cNvSpPr>
            <p:nvPr/>
          </p:nvSpPr>
          <p:spPr bwMode="auto">
            <a:xfrm>
              <a:off x="4432" y="31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8</a:t>
              </a:r>
            </a:p>
          </p:txBody>
        </p:sp>
        <p:sp>
          <p:nvSpPr>
            <p:cNvPr id="2264166" name="Text Box 102"/>
            <p:cNvSpPr txBox="1">
              <a:spLocks noChangeArrowheads="1"/>
            </p:cNvSpPr>
            <p:nvPr/>
          </p:nvSpPr>
          <p:spPr bwMode="auto">
            <a:xfrm>
              <a:off x="4624" y="3171"/>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67" name="Line 103"/>
            <p:cNvSpPr>
              <a:spLocks noChangeShapeType="1"/>
            </p:cNvSpPr>
            <p:nvPr/>
          </p:nvSpPr>
          <p:spPr bwMode="auto">
            <a:xfrm>
              <a:off x="4624" y="315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8" name="Rectangle 104"/>
            <p:cNvSpPr>
              <a:spLocks noChangeArrowheads="1"/>
            </p:cNvSpPr>
            <p:nvPr/>
          </p:nvSpPr>
          <p:spPr bwMode="auto">
            <a:xfrm>
              <a:off x="4432" y="200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9" name="Text Box 105"/>
            <p:cNvSpPr txBox="1">
              <a:spLocks noChangeArrowheads="1"/>
            </p:cNvSpPr>
            <p:nvPr/>
          </p:nvSpPr>
          <p:spPr bwMode="auto">
            <a:xfrm>
              <a:off x="4432" y="201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70" name="Text Box 106"/>
            <p:cNvSpPr txBox="1">
              <a:spLocks noChangeArrowheads="1"/>
            </p:cNvSpPr>
            <p:nvPr/>
          </p:nvSpPr>
          <p:spPr bwMode="auto">
            <a:xfrm>
              <a:off x="4624" y="201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171" name="Line 107"/>
            <p:cNvSpPr>
              <a:spLocks noChangeShapeType="1"/>
            </p:cNvSpPr>
            <p:nvPr/>
          </p:nvSpPr>
          <p:spPr bwMode="auto">
            <a:xfrm>
              <a:off x="4624" y="20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72" name="Text Box 108"/>
          <p:cNvSpPr txBox="1">
            <a:spLocks noChangeArrowheads="1"/>
          </p:cNvSpPr>
          <p:nvPr/>
        </p:nvSpPr>
        <p:spPr bwMode="auto">
          <a:xfrm>
            <a:off x="436563" y="6067810"/>
            <a:ext cx="4303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dirty="0"/>
              <a:t>Event8 in 31 tics?</a:t>
            </a:r>
          </a:p>
        </p:txBody>
      </p:sp>
      <p:grpSp>
        <p:nvGrpSpPr>
          <p:cNvPr id="2264173" name="Group 109"/>
          <p:cNvGrpSpPr>
            <a:grpSpLocks/>
          </p:cNvGrpSpPr>
          <p:nvPr/>
        </p:nvGrpSpPr>
        <p:grpSpPr bwMode="auto">
          <a:xfrm>
            <a:off x="7035800" y="2851150"/>
            <a:ext cx="990600" cy="2447925"/>
            <a:chOff x="4432" y="1796"/>
            <a:chExt cx="624" cy="1542"/>
          </a:xfrm>
        </p:grpSpPr>
        <p:sp>
          <p:nvSpPr>
            <p:cNvPr id="2264174" name="Rectangle 110"/>
            <p:cNvSpPr>
              <a:spLocks noChangeArrowheads="1"/>
            </p:cNvSpPr>
            <p:nvPr/>
          </p:nvSpPr>
          <p:spPr bwMode="auto">
            <a:xfrm>
              <a:off x="4432" y="198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75" name="Text Box 111"/>
            <p:cNvSpPr txBox="1">
              <a:spLocks noChangeArrowheads="1"/>
            </p:cNvSpPr>
            <p:nvPr/>
          </p:nvSpPr>
          <p:spPr bwMode="auto">
            <a:xfrm>
              <a:off x="4432" y="200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12</a:t>
              </a:r>
            </a:p>
          </p:txBody>
        </p:sp>
        <p:sp>
          <p:nvSpPr>
            <p:cNvPr id="2264176" name="Text Box 112"/>
            <p:cNvSpPr txBox="1">
              <a:spLocks noChangeArrowheads="1"/>
            </p:cNvSpPr>
            <p:nvPr/>
          </p:nvSpPr>
          <p:spPr bwMode="auto">
            <a:xfrm>
              <a:off x="4624" y="200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Event7</a:t>
              </a:r>
            </a:p>
          </p:txBody>
        </p:sp>
        <p:sp>
          <p:nvSpPr>
            <p:cNvPr id="2264177" name="Line 113"/>
            <p:cNvSpPr>
              <a:spLocks noChangeShapeType="1"/>
            </p:cNvSpPr>
            <p:nvPr/>
          </p:nvSpPr>
          <p:spPr bwMode="auto">
            <a:xfrm>
              <a:off x="4624" y="198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78" name="Rectangle 114"/>
            <p:cNvSpPr>
              <a:spLocks noChangeArrowheads="1"/>
            </p:cNvSpPr>
            <p:nvPr/>
          </p:nvSpPr>
          <p:spPr bwMode="auto">
            <a:xfrm>
              <a:off x="4432" y="218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79" name="Text Box 115"/>
            <p:cNvSpPr txBox="1">
              <a:spLocks noChangeArrowheads="1"/>
            </p:cNvSpPr>
            <p:nvPr/>
          </p:nvSpPr>
          <p:spPr bwMode="auto">
            <a:xfrm>
              <a:off x="4432" y="219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a:t>
              </a:r>
            </a:p>
          </p:txBody>
        </p:sp>
        <p:sp>
          <p:nvSpPr>
            <p:cNvPr id="2264180" name="Text Box 116"/>
            <p:cNvSpPr txBox="1">
              <a:spLocks noChangeArrowheads="1"/>
            </p:cNvSpPr>
            <p:nvPr/>
          </p:nvSpPr>
          <p:spPr bwMode="auto">
            <a:xfrm>
              <a:off x="4624" y="219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81" name="Line 117"/>
            <p:cNvSpPr>
              <a:spLocks noChangeShapeType="1"/>
            </p:cNvSpPr>
            <p:nvPr/>
          </p:nvSpPr>
          <p:spPr bwMode="auto">
            <a:xfrm>
              <a:off x="4624" y="21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82" name="Rectangle 118"/>
            <p:cNvSpPr>
              <a:spLocks noChangeArrowheads="1"/>
            </p:cNvSpPr>
            <p:nvPr/>
          </p:nvSpPr>
          <p:spPr bwMode="auto">
            <a:xfrm>
              <a:off x="4432" y="237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83" name="Text Box 119"/>
            <p:cNvSpPr txBox="1">
              <a:spLocks noChangeArrowheads="1"/>
            </p:cNvSpPr>
            <p:nvPr/>
          </p:nvSpPr>
          <p:spPr bwMode="auto">
            <a:xfrm>
              <a:off x="4432" y="239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84" name="Text Box 120"/>
            <p:cNvSpPr txBox="1">
              <a:spLocks noChangeArrowheads="1"/>
            </p:cNvSpPr>
            <p:nvPr/>
          </p:nvSpPr>
          <p:spPr bwMode="auto">
            <a:xfrm>
              <a:off x="4624" y="239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85" name="Line 121"/>
            <p:cNvSpPr>
              <a:spLocks noChangeShapeType="1"/>
            </p:cNvSpPr>
            <p:nvPr/>
          </p:nvSpPr>
          <p:spPr bwMode="auto">
            <a:xfrm>
              <a:off x="4624" y="237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86" name="Rectangle 122"/>
            <p:cNvSpPr>
              <a:spLocks noChangeArrowheads="1"/>
            </p:cNvSpPr>
            <p:nvPr/>
          </p:nvSpPr>
          <p:spPr bwMode="auto">
            <a:xfrm>
              <a:off x="4432" y="256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87" name="Text Box 123"/>
            <p:cNvSpPr txBox="1">
              <a:spLocks noChangeArrowheads="1"/>
            </p:cNvSpPr>
            <p:nvPr/>
          </p:nvSpPr>
          <p:spPr bwMode="auto">
            <a:xfrm>
              <a:off x="4432" y="258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88" name="Text Box 124"/>
            <p:cNvSpPr txBox="1">
              <a:spLocks noChangeArrowheads="1"/>
            </p:cNvSpPr>
            <p:nvPr/>
          </p:nvSpPr>
          <p:spPr bwMode="auto">
            <a:xfrm>
              <a:off x="4624" y="258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89" name="Line 125"/>
            <p:cNvSpPr>
              <a:spLocks noChangeShapeType="1"/>
            </p:cNvSpPr>
            <p:nvPr/>
          </p:nvSpPr>
          <p:spPr bwMode="auto">
            <a:xfrm>
              <a:off x="4624" y="25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0" name="Rectangle 126"/>
            <p:cNvSpPr>
              <a:spLocks noChangeArrowheads="1"/>
            </p:cNvSpPr>
            <p:nvPr/>
          </p:nvSpPr>
          <p:spPr bwMode="auto">
            <a:xfrm>
              <a:off x="4432" y="275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1" name="Text Box 127"/>
            <p:cNvSpPr txBox="1">
              <a:spLocks noChangeArrowheads="1"/>
            </p:cNvSpPr>
            <p:nvPr/>
          </p:nvSpPr>
          <p:spPr bwMode="auto">
            <a:xfrm>
              <a:off x="4432" y="277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92" name="Text Box 128"/>
            <p:cNvSpPr txBox="1">
              <a:spLocks noChangeArrowheads="1"/>
            </p:cNvSpPr>
            <p:nvPr/>
          </p:nvSpPr>
          <p:spPr bwMode="auto">
            <a:xfrm>
              <a:off x="4624" y="277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93" name="Line 129"/>
            <p:cNvSpPr>
              <a:spLocks noChangeShapeType="1"/>
            </p:cNvSpPr>
            <p:nvPr/>
          </p:nvSpPr>
          <p:spPr bwMode="auto">
            <a:xfrm>
              <a:off x="4624" y="275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4" name="Rectangle 130"/>
            <p:cNvSpPr>
              <a:spLocks noChangeArrowheads="1"/>
            </p:cNvSpPr>
            <p:nvPr/>
          </p:nvSpPr>
          <p:spPr bwMode="auto">
            <a:xfrm>
              <a:off x="4432" y="314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5" name="Text Box 131"/>
            <p:cNvSpPr txBox="1">
              <a:spLocks noChangeArrowheads="1"/>
            </p:cNvSpPr>
            <p:nvPr/>
          </p:nvSpPr>
          <p:spPr bwMode="auto">
            <a:xfrm>
              <a:off x="4432" y="316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4</a:t>
              </a:r>
            </a:p>
          </p:txBody>
        </p:sp>
        <p:sp>
          <p:nvSpPr>
            <p:cNvPr id="2264196" name="Text Box 132"/>
            <p:cNvSpPr txBox="1">
              <a:spLocks noChangeArrowheads="1"/>
            </p:cNvSpPr>
            <p:nvPr/>
          </p:nvSpPr>
          <p:spPr bwMode="auto">
            <a:xfrm>
              <a:off x="4624" y="316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97" name="Line 133"/>
            <p:cNvSpPr>
              <a:spLocks noChangeShapeType="1"/>
            </p:cNvSpPr>
            <p:nvPr/>
          </p:nvSpPr>
          <p:spPr bwMode="auto">
            <a:xfrm>
              <a:off x="4624" y="314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8" name="Rectangle 134"/>
            <p:cNvSpPr>
              <a:spLocks noChangeArrowheads="1"/>
            </p:cNvSpPr>
            <p:nvPr/>
          </p:nvSpPr>
          <p:spPr bwMode="auto">
            <a:xfrm>
              <a:off x="4432" y="179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9" name="Text Box 135"/>
            <p:cNvSpPr txBox="1">
              <a:spLocks noChangeArrowheads="1"/>
            </p:cNvSpPr>
            <p:nvPr/>
          </p:nvSpPr>
          <p:spPr bwMode="auto">
            <a:xfrm>
              <a:off x="4432" y="181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200" name="Text Box 136"/>
            <p:cNvSpPr txBox="1">
              <a:spLocks noChangeArrowheads="1"/>
            </p:cNvSpPr>
            <p:nvPr/>
          </p:nvSpPr>
          <p:spPr bwMode="auto">
            <a:xfrm>
              <a:off x="4624" y="1815"/>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201" name="Line 137"/>
            <p:cNvSpPr>
              <a:spLocks noChangeShapeType="1"/>
            </p:cNvSpPr>
            <p:nvPr/>
          </p:nvSpPr>
          <p:spPr bwMode="auto">
            <a:xfrm>
              <a:off x="4624" y="17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202" name="Rectangle 138"/>
            <p:cNvSpPr>
              <a:spLocks noChangeArrowheads="1"/>
            </p:cNvSpPr>
            <p:nvPr/>
          </p:nvSpPr>
          <p:spPr bwMode="auto">
            <a:xfrm>
              <a:off x="4432" y="294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203" name="Text Box 139"/>
            <p:cNvSpPr txBox="1">
              <a:spLocks noChangeArrowheads="1"/>
            </p:cNvSpPr>
            <p:nvPr/>
          </p:nvSpPr>
          <p:spPr bwMode="auto">
            <a:xfrm>
              <a:off x="4432" y="296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4</a:t>
              </a:r>
            </a:p>
          </p:txBody>
        </p:sp>
        <p:sp>
          <p:nvSpPr>
            <p:cNvPr id="2264204" name="Text Box 140"/>
            <p:cNvSpPr txBox="1">
              <a:spLocks noChangeArrowheads="1"/>
            </p:cNvSpPr>
            <p:nvPr/>
          </p:nvSpPr>
          <p:spPr bwMode="auto">
            <a:xfrm>
              <a:off x="4624" y="2967"/>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Event8</a:t>
              </a:r>
            </a:p>
          </p:txBody>
        </p:sp>
        <p:sp>
          <p:nvSpPr>
            <p:cNvPr id="2264205" name="Line 141"/>
            <p:cNvSpPr>
              <a:spLocks noChangeShapeType="1"/>
            </p:cNvSpPr>
            <p:nvPr/>
          </p:nvSpPr>
          <p:spPr bwMode="auto">
            <a:xfrm>
              <a:off x="4624" y="29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5"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3</a:t>
            </a:fld>
            <a:endParaRPr lang="en-US" dirty="0"/>
          </a:p>
        </p:txBody>
      </p:sp>
      <p:pic>
        <p:nvPicPr>
          <p:cNvPr id="146" name="Picture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496608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64068"/>
                                        </p:tgtEl>
                                        <p:attrNameLst>
                                          <p:attrName>style.visibility</p:attrName>
                                        </p:attrNameLst>
                                      </p:cBhvr>
                                      <p:to>
                                        <p:strVal val="visible"/>
                                      </p:to>
                                    </p:set>
                                    <p:animEffect transition="in" filter="wipe(up)">
                                      <p:cBhvr>
                                        <p:cTn id="7" dur="500"/>
                                        <p:tgtEl>
                                          <p:spTgt spid="226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64069"/>
                                        </p:tgtEl>
                                        <p:attrNameLst>
                                          <p:attrName>style.visibility</p:attrName>
                                        </p:attrNameLst>
                                      </p:cBhvr>
                                      <p:to>
                                        <p:strVal val="visible"/>
                                      </p:to>
                                    </p:set>
                                    <p:animEffect transition="in" filter="dissolve">
                                      <p:cBhvr>
                                        <p:cTn id="12" dur="500"/>
                                        <p:tgtEl>
                                          <p:spTgt spid="2264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64140"/>
                                        </p:tgtEl>
                                        <p:attrNameLst>
                                          <p:attrName>style.visibility</p:attrName>
                                        </p:attrNameLst>
                                      </p:cBhvr>
                                      <p:to>
                                        <p:strVal val="visible"/>
                                      </p:to>
                                    </p:set>
                                    <p:animEffect transition="in" filter="dissolve">
                                      <p:cBhvr>
                                        <p:cTn id="17" dur="500"/>
                                        <p:tgtEl>
                                          <p:spTgt spid="2264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64141"/>
                                        </p:tgtEl>
                                        <p:attrNameLst>
                                          <p:attrName>style.visibility</p:attrName>
                                        </p:attrNameLst>
                                      </p:cBhvr>
                                      <p:to>
                                        <p:strVal val="visible"/>
                                      </p:to>
                                    </p:set>
                                    <p:animEffect transition="in" filter="dissolve">
                                      <p:cBhvr>
                                        <p:cTn id="22" dur="500"/>
                                        <p:tgtEl>
                                          <p:spTgt spid="2264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64113"/>
                                        </p:tgtEl>
                                        <p:attrNameLst>
                                          <p:attrName>style.visibility</p:attrName>
                                        </p:attrNameLst>
                                      </p:cBhvr>
                                      <p:to>
                                        <p:strVal val="visible"/>
                                      </p:to>
                                    </p:set>
                                    <p:animEffect transition="in" filter="dissolve">
                                      <p:cBhvr>
                                        <p:cTn id="27" dur="500"/>
                                        <p:tgtEl>
                                          <p:spTgt spid="2264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64142"/>
                                        </p:tgtEl>
                                        <p:attrNameLst>
                                          <p:attrName>style.visibility</p:attrName>
                                        </p:attrNameLst>
                                      </p:cBhvr>
                                      <p:to>
                                        <p:strVal val="visible"/>
                                      </p:to>
                                    </p:set>
                                    <p:animEffect transition="in" filter="wipe(up)">
                                      <p:cBhvr>
                                        <p:cTn id="32" dur="500"/>
                                        <p:tgtEl>
                                          <p:spTgt spid="22641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64143"/>
                                        </p:tgtEl>
                                        <p:attrNameLst>
                                          <p:attrName>style.visibility</p:attrName>
                                        </p:attrNameLst>
                                      </p:cBhvr>
                                      <p:to>
                                        <p:strVal val="visible"/>
                                      </p:to>
                                    </p:set>
                                    <p:animEffect transition="in" filter="dissolve">
                                      <p:cBhvr>
                                        <p:cTn id="37" dur="500"/>
                                        <p:tgtEl>
                                          <p:spTgt spid="2264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64172"/>
                                        </p:tgtEl>
                                        <p:attrNameLst>
                                          <p:attrName>style.visibility</p:attrName>
                                        </p:attrNameLst>
                                      </p:cBhvr>
                                      <p:to>
                                        <p:strVal val="visible"/>
                                      </p:to>
                                    </p:set>
                                    <p:animEffect transition="in" filter="wipe(up)">
                                      <p:cBhvr>
                                        <p:cTn id="42" dur="500"/>
                                        <p:tgtEl>
                                          <p:spTgt spid="22641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264173"/>
                                        </p:tgtEl>
                                        <p:attrNameLst>
                                          <p:attrName>style.visibility</p:attrName>
                                        </p:attrNameLst>
                                      </p:cBhvr>
                                      <p:to>
                                        <p:strVal val="visible"/>
                                      </p:to>
                                    </p:set>
                                    <p:animEffect transition="in" filter="dissolve">
                                      <p:cBhvr>
                                        <p:cTn id="47" dur="500"/>
                                        <p:tgtEl>
                                          <p:spTgt spid="2264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068" grpId="0" autoUpdateAnimBg="0"/>
      <p:bldP spid="2264140" grpId="0" animBg="1" autoUpdateAnimBg="0"/>
      <p:bldP spid="2264141" grpId="0" animBg="1" autoUpdateAnimBg="0"/>
      <p:bldP spid="2264142" grpId="0" autoUpdateAnimBg="0"/>
      <p:bldP spid="226417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CS 345</a:t>
            </a:r>
            <a:endParaRPr lang="en-US"/>
          </a:p>
        </p:txBody>
      </p:sp>
      <p:sp>
        <p:nvSpPr>
          <p:cNvPr id="4" name="Footer Placeholder 2"/>
          <p:cNvSpPr>
            <a:spLocks noGrp="1"/>
          </p:cNvSpPr>
          <p:nvPr>
            <p:ph type="ftr" sz="quarter" idx="11"/>
          </p:nvPr>
        </p:nvSpPr>
        <p:spPr/>
        <p:txBody>
          <a:bodyPr/>
          <a:lstStyle/>
          <a:p>
            <a:r>
              <a:rPr lang="en-US" smtClean="0"/>
              <a:t>Lab 3 – Jurassic Park</a:t>
            </a:r>
            <a:endParaRPr lang="en-US"/>
          </a:p>
        </p:txBody>
      </p:sp>
      <p:sp>
        <p:nvSpPr>
          <p:cNvPr id="5" name="Slide Number Placeholder 3"/>
          <p:cNvSpPr>
            <a:spLocks noGrp="1"/>
          </p:cNvSpPr>
          <p:nvPr>
            <p:ph type="sldNum" sz="quarter" idx="12"/>
          </p:nvPr>
        </p:nvSpPr>
        <p:spPr/>
        <p:txBody>
          <a:bodyPr/>
          <a:lstStyle/>
          <a:p>
            <a:fld id="{1544EBE8-8F72-44A8-B157-4F9BF40DD789}" type="slidenum">
              <a:rPr lang="en-US"/>
              <a:pPr/>
              <a:t>30</a:t>
            </a:fld>
            <a:endParaRPr lang="en-US"/>
          </a:p>
        </p:txBody>
      </p:sp>
      <p:pic>
        <p:nvPicPr>
          <p:cNvPr id="2693122" name="Picture 2" descr="monkey program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33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9666" name="Rectangle 2"/>
          <p:cNvSpPr>
            <a:spLocks noGrp="1" noChangeArrowheads="1"/>
          </p:cNvSpPr>
          <p:nvPr>
            <p:ph type="title"/>
          </p:nvPr>
        </p:nvSpPr>
        <p:spPr>
          <a:xfrm>
            <a:off x="1231623" y="265395"/>
            <a:ext cx="7793037" cy="866775"/>
          </a:xfrm>
        </p:spPr>
        <p:txBody>
          <a:bodyPr/>
          <a:lstStyle/>
          <a:p>
            <a:r>
              <a:rPr lang="en-US" dirty="0"/>
              <a:t>Suggested Implementation Steps</a:t>
            </a:r>
          </a:p>
        </p:txBody>
      </p:sp>
      <p:sp>
        <p:nvSpPr>
          <p:cNvPr id="2289667" name="Rectangle 3"/>
          <p:cNvSpPr>
            <a:spLocks noGrp="1" noChangeArrowheads="1"/>
          </p:cNvSpPr>
          <p:nvPr>
            <p:ph type="body" idx="1"/>
          </p:nvPr>
        </p:nvSpPr>
        <p:spPr>
          <a:xfrm>
            <a:off x="406400" y="1488141"/>
            <a:ext cx="8356600" cy="4420534"/>
          </a:xfrm>
        </p:spPr>
        <p:txBody>
          <a:bodyPr/>
          <a:lstStyle/>
          <a:p>
            <a:pPr>
              <a:lnSpc>
                <a:spcPct val="80000"/>
              </a:lnSpc>
              <a:buFont typeface="Monotype Sorts" pitchFamily="2" charset="2"/>
              <a:buNone/>
              <a:tabLst>
                <a:tab pos="863600" algn="l"/>
              </a:tabLst>
            </a:pPr>
            <a:r>
              <a:rPr lang="en-US" sz="2400" b="1" dirty="0"/>
              <a:t>1. Implement delta clock.</a:t>
            </a:r>
          </a:p>
          <a:p>
            <a:pPr lvl="1">
              <a:lnSpc>
                <a:spcPct val="80000"/>
              </a:lnSpc>
              <a:buFont typeface="Wingdings" pitchFamily="2" charset="2"/>
              <a:buNone/>
              <a:tabLst>
                <a:tab pos="863600" algn="l"/>
              </a:tabLst>
            </a:pPr>
            <a:r>
              <a:rPr lang="en-US" sz="2000" b="1" dirty="0"/>
              <a:t>a.	Design data structure to hold delta times/events.</a:t>
            </a:r>
          </a:p>
          <a:p>
            <a:pPr lvl="1">
              <a:lnSpc>
                <a:spcPct val="80000"/>
              </a:lnSpc>
              <a:buFont typeface="Wingdings" pitchFamily="2" charset="2"/>
              <a:buNone/>
              <a:tabLst>
                <a:tab pos="863600" algn="l"/>
              </a:tabLst>
            </a:pPr>
            <a:r>
              <a:rPr lang="en-US" sz="2000" b="1" dirty="0"/>
              <a:t>b.	Add 1/10 second routine to </a:t>
            </a:r>
            <a:r>
              <a:rPr lang="en-US" sz="2000" b="1" dirty="0" err="1"/>
              <a:t>pollinterrupts</a:t>
            </a:r>
            <a:r>
              <a:rPr lang="en-US" sz="2000" b="1" dirty="0"/>
              <a:t>.  Decrement top event and </a:t>
            </a:r>
            <a:r>
              <a:rPr lang="en-US" sz="2000" b="1" dirty="0" err="1"/>
              <a:t>semSignal</a:t>
            </a:r>
            <a:r>
              <a:rPr lang="en-US" sz="2000" b="1" dirty="0"/>
              <a:t> when time = 0.</a:t>
            </a:r>
          </a:p>
          <a:p>
            <a:pPr lvl="1">
              <a:lnSpc>
                <a:spcPct val="80000"/>
              </a:lnSpc>
              <a:buFont typeface="Wingdings" pitchFamily="2" charset="2"/>
              <a:buNone/>
              <a:tabLst>
                <a:tab pos="863600" algn="l"/>
              </a:tabLst>
            </a:pPr>
            <a:r>
              <a:rPr lang="en-US" sz="2000" b="1" dirty="0"/>
              <a:t>c.	Program an insert delta clock routine (</a:t>
            </a:r>
            <a:r>
              <a:rPr lang="en-US" sz="2000" b="1" dirty="0" err="1"/>
              <a:t>insertDeltaClock</a:t>
            </a:r>
            <a:r>
              <a:rPr lang="en-US" sz="2000" b="1" dirty="0"/>
              <a:t>(</a:t>
            </a:r>
            <a:r>
              <a:rPr lang="en-US" sz="2000" b="1" dirty="0" err="1"/>
              <a:t>int</a:t>
            </a:r>
            <a:r>
              <a:rPr lang="en-US" sz="2000" b="1" dirty="0"/>
              <a:t> time, Semaphore* </a:t>
            </a:r>
            <a:r>
              <a:rPr lang="en-US" sz="2000" b="1" dirty="0" err="1"/>
              <a:t>sem</a:t>
            </a:r>
            <a:r>
              <a:rPr lang="en-US" sz="2000" b="1" dirty="0"/>
              <a:t>)).</a:t>
            </a:r>
          </a:p>
          <a:p>
            <a:pPr lvl="1">
              <a:lnSpc>
                <a:spcPct val="80000"/>
              </a:lnSpc>
              <a:buFont typeface="Wingdings" pitchFamily="2" charset="2"/>
              <a:buNone/>
              <a:tabLst>
                <a:tab pos="863600" algn="l"/>
              </a:tabLst>
            </a:pPr>
            <a:r>
              <a:rPr lang="en-US" sz="2000" b="1" dirty="0"/>
              <a:t>d.	Thoroughly test the operation of your delta clock before proceeding.</a:t>
            </a:r>
          </a:p>
          <a:p>
            <a:pPr>
              <a:lnSpc>
                <a:spcPct val="80000"/>
              </a:lnSpc>
              <a:buFont typeface="Monotype Sorts" pitchFamily="2" charset="2"/>
              <a:buNone/>
              <a:tabLst>
                <a:tab pos="863600" algn="l"/>
              </a:tabLst>
            </a:pPr>
            <a:r>
              <a:rPr lang="en-US" sz="2400" b="1" dirty="0"/>
              <a:t>2. Develop the car task.</a:t>
            </a:r>
          </a:p>
          <a:p>
            <a:pPr lvl="1">
              <a:lnSpc>
                <a:spcPct val="80000"/>
              </a:lnSpc>
              <a:buFont typeface="Wingdings" pitchFamily="2" charset="2"/>
              <a:buNone/>
              <a:tabLst>
                <a:tab pos="863600" algn="l"/>
              </a:tabLst>
            </a:pPr>
            <a:r>
              <a:rPr lang="en-US" sz="2000" b="1" dirty="0"/>
              <a:t>a.	Design car functionality and Jurassic Park interface.  (Don’t worry about passengers yet.)</a:t>
            </a:r>
          </a:p>
          <a:p>
            <a:pPr lvl="1">
              <a:lnSpc>
                <a:spcPct val="80000"/>
              </a:lnSpc>
              <a:buFont typeface="Wingdings" pitchFamily="2" charset="2"/>
              <a:buNone/>
              <a:tabLst>
                <a:tab pos="863600" algn="l"/>
              </a:tabLst>
            </a:pPr>
            <a:r>
              <a:rPr lang="en-US" sz="2000" b="1" dirty="0"/>
              <a:t>b.	Implement design and integrate with os345 and Jurassic Park.</a:t>
            </a:r>
          </a:p>
          <a:p>
            <a:pPr lvl="1">
              <a:lnSpc>
                <a:spcPct val="80000"/>
              </a:lnSpc>
              <a:buFont typeface="Wingdings" pitchFamily="2" charset="2"/>
              <a:buNone/>
              <a:tabLst>
                <a:tab pos="863600" algn="l"/>
              </a:tabLst>
            </a:pPr>
            <a:r>
              <a:rPr lang="en-US" sz="2000" b="1" dirty="0"/>
              <a:t>c.	Observe correct car behavior.</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31</a:t>
            </a:fld>
            <a:endParaRPr lang="en-US" dirty="0"/>
          </a:p>
        </p:txBody>
      </p:sp>
    </p:spTree>
    <p:extLst>
      <p:ext uri="{BB962C8B-B14F-4D97-AF65-F5344CB8AC3E}">
        <p14:creationId xmlns:p14="http://schemas.microsoft.com/office/powerpoint/2010/main" val="409541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91714" name="Rectangle 2"/>
          <p:cNvSpPr>
            <a:spLocks noGrp="1" noChangeArrowheads="1"/>
          </p:cNvSpPr>
          <p:nvPr>
            <p:ph type="title"/>
          </p:nvPr>
        </p:nvSpPr>
        <p:spPr>
          <a:xfrm>
            <a:off x="1195763" y="265395"/>
            <a:ext cx="7793037" cy="866775"/>
          </a:xfrm>
        </p:spPr>
        <p:txBody>
          <a:bodyPr/>
          <a:lstStyle/>
          <a:p>
            <a:r>
              <a:rPr lang="en-US" dirty="0"/>
              <a:t>Suggested Implementation Steps</a:t>
            </a:r>
          </a:p>
        </p:txBody>
      </p:sp>
      <p:sp>
        <p:nvSpPr>
          <p:cNvPr id="2291715" name="Rectangle 3"/>
          <p:cNvSpPr>
            <a:spLocks noGrp="1" noChangeArrowheads="1"/>
          </p:cNvSpPr>
          <p:nvPr>
            <p:ph type="body" idx="1"/>
          </p:nvPr>
        </p:nvSpPr>
        <p:spPr>
          <a:xfrm>
            <a:off x="406400" y="1479175"/>
            <a:ext cx="8356600" cy="4429499"/>
          </a:xfrm>
        </p:spPr>
        <p:txBody>
          <a:bodyPr/>
          <a:lstStyle/>
          <a:p>
            <a:pPr>
              <a:lnSpc>
                <a:spcPct val="80000"/>
              </a:lnSpc>
              <a:buFont typeface="Monotype Sorts" pitchFamily="2" charset="2"/>
              <a:buNone/>
              <a:tabLst>
                <a:tab pos="863600" algn="l"/>
              </a:tabLst>
            </a:pPr>
            <a:r>
              <a:rPr lang="en-US" sz="2400" b="1" dirty="0"/>
              <a:t>3. Develop the visitor task.</a:t>
            </a:r>
          </a:p>
          <a:p>
            <a:pPr lvl="1">
              <a:lnSpc>
                <a:spcPct val="80000"/>
              </a:lnSpc>
              <a:spcBef>
                <a:spcPts val="600"/>
              </a:spcBef>
              <a:buFont typeface="Wingdings" pitchFamily="2" charset="2"/>
              <a:buNone/>
              <a:tabLst>
                <a:tab pos="863600" algn="l"/>
              </a:tabLst>
            </a:pPr>
            <a:r>
              <a:rPr lang="en-US" sz="2000" b="1" dirty="0"/>
              <a:t>a.	Design visitor functionality and car task interface.</a:t>
            </a:r>
          </a:p>
          <a:p>
            <a:pPr lvl="1">
              <a:lnSpc>
                <a:spcPct val="80000"/>
              </a:lnSpc>
              <a:spcBef>
                <a:spcPts val="600"/>
              </a:spcBef>
              <a:buFont typeface="Wingdings" pitchFamily="2" charset="2"/>
              <a:buNone/>
              <a:tabLst>
                <a:tab pos="863600" algn="l"/>
              </a:tabLst>
            </a:pPr>
            <a:r>
              <a:rPr lang="en-US" sz="2000" b="1" dirty="0"/>
              <a:t>b.	Implement design and integrate with os345 and car tasks.  (Don’t worry about tickets yet.)</a:t>
            </a:r>
          </a:p>
          <a:p>
            <a:pPr lvl="1">
              <a:lnSpc>
                <a:spcPct val="80000"/>
              </a:lnSpc>
              <a:spcBef>
                <a:spcPts val="600"/>
              </a:spcBef>
              <a:buFont typeface="Wingdings" pitchFamily="2" charset="2"/>
              <a:buNone/>
              <a:tabLst>
                <a:tab pos="863600" algn="l"/>
              </a:tabLst>
            </a:pPr>
            <a:r>
              <a:rPr lang="en-US" sz="2000" b="1" dirty="0"/>
              <a:t>c.	Use delta-clock to vary visitor time in all lines, museum, and gift shop.</a:t>
            </a:r>
          </a:p>
          <a:p>
            <a:pPr lvl="1">
              <a:lnSpc>
                <a:spcPct val="80000"/>
              </a:lnSpc>
              <a:spcBef>
                <a:spcPts val="600"/>
              </a:spcBef>
              <a:buFont typeface="Wingdings" pitchFamily="2" charset="2"/>
              <a:buNone/>
              <a:tabLst>
                <a:tab pos="863600" algn="l"/>
              </a:tabLst>
            </a:pPr>
            <a:r>
              <a:rPr lang="en-US" sz="2000" b="1" dirty="0"/>
              <a:t>d.	Observe correct visitor behavior as a visitor moves through the park.</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32</a:t>
            </a:fld>
            <a:endParaRPr lang="en-US" dirty="0"/>
          </a:p>
        </p:txBody>
      </p:sp>
      <p:sp>
        <p:nvSpPr>
          <p:cNvPr id="8" name="Rectangle 3"/>
          <p:cNvSpPr txBox="1">
            <a:spLocks noChangeArrowheads="1"/>
          </p:cNvSpPr>
          <p:nvPr/>
        </p:nvSpPr>
        <p:spPr bwMode="auto">
          <a:xfrm>
            <a:off x="406400" y="3962481"/>
            <a:ext cx="8356600" cy="262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80000"/>
              </a:lnSpc>
              <a:buFont typeface="Monotype Sorts" pitchFamily="2" charset="2"/>
              <a:buNone/>
              <a:tabLst>
                <a:tab pos="863600" algn="l"/>
              </a:tabLst>
            </a:pPr>
            <a:r>
              <a:rPr lang="en-US" sz="2400" b="1" smtClean="0"/>
              <a:t>4. Develop the driver task.</a:t>
            </a:r>
          </a:p>
          <a:p>
            <a:pPr lvl="1">
              <a:lnSpc>
                <a:spcPct val="80000"/>
              </a:lnSpc>
              <a:buFont typeface="Wingdings" pitchFamily="2" charset="2"/>
              <a:buNone/>
              <a:tabLst>
                <a:tab pos="863600" algn="l"/>
              </a:tabLst>
            </a:pPr>
            <a:r>
              <a:rPr lang="en-US" sz="2000" b="1" smtClean="0"/>
              <a:t>a.	Design driver functionality and interface with visitor and car tasks.</a:t>
            </a:r>
          </a:p>
          <a:p>
            <a:pPr lvl="1">
              <a:lnSpc>
                <a:spcPct val="80000"/>
              </a:lnSpc>
              <a:buFont typeface="Wingdings" pitchFamily="2" charset="2"/>
              <a:buNone/>
              <a:tabLst>
                <a:tab pos="863600" algn="l"/>
              </a:tabLst>
            </a:pPr>
            <a:r>
              <a:rPr lang="en-US" sz="2000" b="1" smtClean="0"/>
              <a:t>b.	Implement design and integrate with os345, visitor, and car tasks.  (Now is the time to worry about ticket sales and driver duties.)</a:t>
            </a:r>
          </a:p>
          <a:p>
            <a:pPr lvl="1">
              <a:lnSpc>
                <a:spcPct val="80000"/>
              </a:lnSpc>
              <a:buFont typeface="Wingdings" pitchFamily="2" charset="2"/>
              <a:buNone/>
              <a:tabLst>
                <a:tab pos="863600" algn="l"/>
              </a:tabLst>
            </a:pPr>
            <a:r>
              <a:rPr lang="en-US" sz="2000" b="1" smtClean="0"/>
              <a:t>c.	Add ticket sales and driver responsibilities.</a:t>
            </a:r>
          </a:p>
          <a:p>
            <a:pPr lvl="1">
              <a:lnSpc>
                <a:spcPct val="80000"/>
              </a:lnSpc>
              <a:buFont typeface="Wingdings" pitchFamily="2" charset="2"/>
              <a:buNone/>
              <a:tabLst>
                <a:tab pos="863600" algn="l"/>
              </a:tabLst>
            </a:pPr>
            <a:r>
              <a:rPr lang="en-US" sz="2000" b="1" smtClean="0"/>
              <a:t>d.	When a driver is awakened, use the semTryLock function to determine if a driver or a ticket seller is needed.</a:t>
            </a:r>
            <a:endParaRPr lang="en-US" sz="2000" b="1" dirty="0"/>
          </a:p>
        </p:txBody>
      </p:sp>
    </p:spTree>
    <p:extLst>
      <p:ext uri="{BB962C8B-B14F-4D97-AF65-F5344CB8AC3E}">
        <p14:creationId xmlns:p14="http://schemas.microsoft.com/office/powerpoint/2010/main" val="384189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CS 345</a:t>
            </a:r>
            <a:endParaRPr lang="en-US"/>
          </a:p>
        </p:txBody>
      </p:sp>
      <p:sp>
        <p:nvSpPr>
          <p:cNvPr id="4" name="Footer Placeholder 2"/>
          <p:cNvSpPr>
            <a:spLocks noGrp="1"/>
          </p:cNvSpPr>
          <p:nvPr>
            <p:ph type="ftr" sz="quarter" idx="11"/>
          </p:nvPr>
        </p:nvSpPr>
        <p:spPr/>
        <p:txBody>
          <a:bodyPr/>
          <a:lstStyle/>
          <a:p>
            <a:r>
              <a:rPr lang="en-US" smtClean="0"/>
              <a:t>Lab 3 – Jurassic Park</a:t>
            </a:r>
            <a:endParaRPr lang="en-US"/>
          </a:p>
        </p:txBody>
      </p:sp>
      <p:sp>
        <p:nvSpPr>
          <p:cNvPr id="5" name="Slide Number Placeholder 3"/>
          <p:cNvSpPr>
            <a:spLocks noGrp="1"/>
          </p:cNvSpPr>
          <p:nvPr>
            <p:ph type="sldNum" sz="quarter" idx="12"/>
          </p:nvPr>
        </p:nvSpPr>
        <p:spPr/>
        <p:txBody>
          <a:bodyPr/>
          <a:lstStyle/>
          <a:p>
            <a:fld id="{1544EBE8-8F72-44A8-B157-4F9BF40DD789}" type="slidenum">
              <a:rPr lang="en-US"/>
              <a:pPr/>
              <a:t>33</a:t>
            </a:fld>
            <a:endParaRPr lang="en-US"/>
          </a:p>
        </p:txBody>
      </p:sp>
      <p:pic>
        <p:nvPicPr>
          <p:cNvPr id="2693122" name="Picture 2" descr="monkey program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508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5570" name="Rectangle 2"/>
          <p:cNvSpPr>
            <a:spLocks noGrp="1" noChangeArrowheads="1"/>
          </p:cNvSpPr>
          <p:nvPr>
            <p:ph type="title"/>
          </p:nvPr>
        </p:nvSpPr>
        <p:spPr>
          <a:xfrm>
            <a:off x="1258518" y="274360"/>
            <a:ext cx="7793037" cy="866775"/>
          </a:xfrm>
        </p:spPr>
        <p:txBody>
          <a:bodyPr/>
          <a:lstStyle/>
          <a:p>
            <a:r>
              <a:rPr lang="en-US" dirty="0" smtClean="0"/>
              <a:t>Project 3 </a:t>
            </a:r>
            <a:r>
              <a:rPr lang="en-US" dirty="0"/>
              <a:t>– Jurassic Park</a:t>
            </a:r>
          </a:p>
        </p:txBody>
      </p:sp>
      <p:sp>
        <p:nvSpPr>
          <p:cNvPr id="2285571" name="Rectangle 3"/>
          <p:cNvSpPr>
            <a:spLocks noGrp="1" noChangeArrowheads="1"/>
          </p:cNvSpPr>
          <p:nvPr>
            <p:ph type="body" idx="1"/>
          </p:nvPr>
        </p:nvSpPr>
        <p:spPr>
          <a:xfrm>
            <a:off x="406400" y="1524000"/>
            <a:ext cx="8356600" cy="4438650"/>
          </a:xfrm>
        </p:spPr>
        <p:txBody>
          <a:bodyPr/>
          <a:lstStyle/>
          <a:p>
            <a:pPr>
              <a:lnSpc>
                <a:spcPct val="90000"/>
              </a:lnSpc>
            </a:pPr>
            <a:r>
              <a:rPr lang="en-US" sz="2400" dirty="0"/>
              <a:t>Contemporary operating systems are built around the concept of processes or tasks.  These tasks usually need to share resources in a protected, prioritized, and equitable manner.</a:t>
            </a:r>
          </a:p>
          <a:p>
            <a:pPr>
              <a:lnSpc>
                <a:spcPct val="90000"/>
              </a:lnSpc>
            </a:pPr>
            <a:r>
              <a:rPr lang="en-US" sz="2400" dirty="0"/>
              <a:t>Jurassic Park is a inter-process communication and synchronization problem between multiple tasks. </a:t>
            </a:r>
          </a:p>
          <a:p>
            <a:pPr>
              <a:lnSpc>
                <a:spcPct val="90000"/>
              </a:lnSpc>
            </a:pPr>
            <a:r>
              <a:rPr lang="en-US" sz="2400" dirty="0"/>
              <a:t>Visitors, drivers, and cars are represented by concurrent tasks while additional tasks display the park status and check for any lost visitors.</a:t>
            </a:r>
          </a:p>
          <a:p>
            <a:pPr>
              <a:lnSpc>
                <a:spcPct val="90000"/>
              </a:lnSpc>
            </a:pPr>
            <a:r>
              <a:rPr lang="en-US" sz="2400" dirty="0"/>
              <a:t>A poorly implemented solution could lead to the inter-process communication problems of starvation and deadlock. </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579477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p:txBody>
          <a:bodyPr/>
          <a:lstStyle/>
          <a:p>
            <a:r>
              <a:rPr lang="en-US" smtClean="0"/>
              <a:t>CS 345</a:t>
            </a:r>
            <a:endParaRPr lang="en-US"/>
          </a:p>
        </p:txBody>
      </p:sp>
      <p:sp>
        <p:nvSpPr>
          <p:cNvPr id="13" name="Footer Placeholder 3"/>
          <p:cNvSpPr>
            <a:spLocks noGrp="1"/>
          </p:cNvSpPr>
          <p:nvPr>
            <p:ph type="ftr" sz="quarter" idx="11"/>
          </p:nvPr>
        </p:nvSpPr>
        <p:spPr/>
        <p:txBody>
          <a:bodyPr/>
          <a:lstStyle/>
          <a:p>
            <a:r>
              <a:rPr lang="en-US" smtClean="0"/>
              <a:t>Lab 3 – Jurassic Park</a:t>
            </a:r>
            <a:endParaRPr lang="en-US"/>
          </a:p>
        </p:txBody>
      </p:sp>
      <p:pic>
        <p:nvPicPr>
          <p:cNvPr id="2282498" name="Picture 2" descr="Jurassic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2222500"/>
            <a:ext cx="6408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2282502" name="AutoShape 6"/>
          <p:cNvSpPr>
            <a:spLocks noChangeArrowheads="1"/>
          </p:cNvSpPr>
          <p:nvPr/>
        </p:nvSpPr>
        <p:spPr bwMode="auto">
          <a:xfrm>
            <a:off x="368300" y="1401763"/>
            <a:ext cx="4371975" cy="820737"/>
          </a:xfrm>
          <a:prstGeom prst="wedgeRoundRectCallout">
            <a:avLst>
              <a:gd name="adj1" fmla="val 14994"/>
              <a:gd name="adj2" fmla="val 102268"/>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Visitors try to enter the Jurassic Park at random times.  (Only a set number of visitors may be in the park at any one time – OSHA requirements!)</a:t>
            </a:r>
          </a:p>
        </p:txBody>
      </p:sp>
      <p:sp>
        <p:nvSpPr>
          <p:cNvPr id="2282512" name="Rectangle 16"/>
          <p:cNvSpPr>
            <a:spLocks noGrp="1" noChangeArrowheads="1"/>
          </p:cNvSpPr>
          <p:nvPr>
            <p:ph type="title"/>
          </p:nvPr>
        </p:nvSpPr>
        <p:spPr>
          <a:xfrm>
            <a:off x="1231623" y="265395"/>
            <a:ext cx="7793037" cy="866775"/>
          </a:xfrm>
        </p:spPr>
        <p:txBody>
          <a:bodyPr/>
          <a:lstStyle/>
          <a:p>
            <a:r>
              <a:rPr lang="en-US" dirty="0"/>
              <a:t>Jurassic Park</a:t>
            </a:r>
          </a:p>
        </p:txBody>
      </p:sp>
      <p:sp>
        <p:nvSpPr>
          <p:cNvPr id="2282513" name="AutoShape 17"/>
          <p:cNvSpPr>
            <a:spLocks noChangeArrowheads="1"/>
          </p:cNvSpPr>
          <p:nvPr/>
        </p:nvSpPr>
        <p:spPr bwMode="auto">
          <a:xfrm>
            <a:off x="354293" y="2616343"/>
            <a:ext cx="2039376" cy="763352"/>
          </a:xfrm>
          <a:prstGeom prst="wedgeRoundRectCallout">
            <a:avLst>
              <a:gd name="adj1" fmla="val 95484"/>
              <a:gd name="adj2" fmla="val 42855"/>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Upon being allowed in the park, a visitor must get in line to purchase a ticket.</a:t>
            </a:r>
          </a:p>
        </p:txBody>
      </p:sp>
      <p:sp>
        <p:nvSpPr>
          <p:cNvPr id="2282514" name="AutoShape 18"/>
          <p:cNvSpPr>
            <a:spLocks noChangeArrowheads="1"/>
          </p:cNvSpPr>
          <p:nvPr/>
        </p:nvSpPr>
        <p:spPr bwMode="auto">
          <a:xfrm>
            <a:off x="5280212" y="5499100"/>
            <a:ext cx="3703452" cy="882089"/>
          </a:xfrm>
          <a:prstGeom prst="wedgeRoundRectCallout">
            <a:avLst>
              <a:gd name="adj1" fmla="val -64038"/>
              <a:gd name="adj2" fmla="val -163016"/>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successfully obtaining a ticket </a:t>
            </a:r>
            <a:r>
              <a:rPr lang="en-US" sz="1200" b="1" u="sng" dirty="0">
                <a:latin typeface="Arial" charset="0"/>
              </a:rPr>
              <a:t>from a driver</a:t>
            </a:r>
            <a:r>
              <a:rPr lang="en-US" sz="1200" dirty="0">
                <a:latin typeface="Arial" charset="0"/>
              </a:rPr>
              <a:t>, the visitor gets in the museum line and visits the museum.  (A limited number of visitors are allowed in the museum as well as the gift shop.)</a:t>
            </a:r>
          </a:p>
        </p:txBody>
      </p:sp>
      <p:sp>
        <p:nvSpPr>
          <p:cNvPr id="2282515" name="AutoShape 19"/>
          <p:cNvSpPr>
            <a:spLocks noChangeArrowheads="1"/>
          </p:cNvSpPr>
          <p:nvPr/>
        </p:nvSpPr>
        <p:spPr bwMode="auto">
          <a:xfrm>
            <a:off x="368300" y="3746781"/>
            <a:ext cx="2011363" cy="1568824"/>
          </a:xfrm>
          <a:prstGeom prst="wedgeRoundRectCallout">
            <a:avLst>
              <a:gd name="adj1" fmla="val 139118"/>
              <a:gd name="adj2" fmla="val -95515"/>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visiting the museum, the visitor gets in the tour car line to wait until permitted to board a tour car. (As a visitor boards a tour car, he returns his ticket.)</a:t>
            </a:r>
          </a:p>
        </p:txBody>
      </p:sp>
      <p:sp>
        <p:nvSpPr>
          <p:cNvPr id="2282516" name="AutoShape 20"/>
          <p:cNvSpPr>
            <a:spLocks noChangeArrowheads="1"/>
          </p:cNvSpPr>
          <p:nvPr/>
        </p:nvSpPr>
        <p:spPr bwMode="auto">
          <a:xfrm>
            <a:off x="4960938" y="1401016"/>
            <a:ext cx="4022725" cy="801688"/>
          </a:xfrm>
          <a:prstGeom prst="wedgeRoundRectCallout">
            <a:avLst>
              <a:gd name="adj1" fmla="val -56497"/>
              <a:gd name="adj2" fmla="val 14687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When the touring car is filled with visitors and a driver is obtained, the car enters Jurassic Park and runs a guided tour through the park.</a:t>
            </a:r>
          </a:p>
        </p:txBody>
      </p:sp>
      <p:sp>
        <p:nvSpPr>
          <p:cNvPr id="2282517" name="AutoShape 21"/>
          <p:cNvSpPr>
            <a:spLocks noChangeArrowheads="1"/>
          </p:cNvSpPr>
          <p:nvPr/>
        </p:nvSpPr>
        <p:spPr bwMode="auto">
          <a:xfrm>
            <a:off x="6768353" y="3069945"/>
            <a:ext cx="2126316" cy="1461247"/>
          </a:xfrm>
          <a:prstGeom prst="wedgeRoundRectCallout">
            <a:avLst>
              <a:gd name="adj1" fmla="val -140711"/>
              <a:gd name="adj2" fmla="val -8766"/>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When the tour car pulls into the unloading station, the visitors exit the tour car. and the driver goes to sleep awaiting new duties.  The tour car pulls forward to be loaded again.</a:t>
            </a:r>
          </a:p>
        </p:txBody>
      </p:sp>
      <p:sp>
        <p:nvSpPr>
          <p:cNvPr id="2282518" name="AutoShape 22"/>
          <p:cNvSpPr>
            <a:spLocks noChangeArrowheads="1"/>
          </p:cNvSpPr>
          <p:nvPr/>
        </p:nvSpPr>
        <p:spPr bwMode="auto">
          <a:xfrm>
            <a:off x="368299" y="5847229"/>
            <a:ext cx="2011363" cy="580231"/>
          </a:xfrm>
          <a:prstGeom prst="wedgeRoundRectCallout">
            <a:avLst>
              <a:gd name="adj1" fmla="val 60072"/>
              <a:gd name="adj2" fmla="val -17720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visiting the gift shop, the visitors exit the park.</a:t>
            </a:r>
          </a:p>
        </p:txBody>
      </p:sp>
      <p:sp>
        <p:nvSpPr>
          <p:cNvPr id="2282519" name="AutoShape 23"/>
          <p:cNvSpPr>
            <a:spLocks noChangeArrowheads="1"/>
          </p:cNvSpPr>
          <p:nvPr/>
        </p:nvSpPr>
        <p:spPr bwMode="auto">
          <a:xfrm>
            <a:off x="2606675" y="5673164"/>
            <a:ext cx="2592854" cy="708025"/>
          </a:xfrm>
          <a:prstGeom prst="wedgeRoundRectCallout">
            <a:avLst>
              <a:gd name="adj1" fmla="val 8220"/>
              <a:gd name="adj2" fmla="val -21324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the visitors exit a tour car, they get into the gift shop line until they can visit the gift shop.</a:t>
            </a:r>
          </a:p>
        </p:txBody>
      </p:sp>
      <p:sp>
        <p:nvSpPr>
          <p:cNvPr id="15"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5</a:t>
            </a:fld>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1533389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82502"/>
                                        </p:tgtEl>
                                        <p:attrNameLst>
                                          <p:attrName>style.visibility</p:attrName>
                                        </p:attrNameLst>
                                      </p:cBhvr>
                                      <p:to>
                                        <p:strVal val="visible"/>
                                      </p:to>
                                    </p:set>
                                    <p:animEffect transition="in" filter="dissolve">
                                      <p:cBhvr>
                                        <p:cTn id="7" dur="500"/>
                                        <p:tgtEl>
                                          <p:spTgt spid="2282502"/>
                                        </p:tgtEl>
                                      </p:cBhvr>
                                    </p:animEffect>
                                  </p:childTnLst>
                                  <p:subTnLst>
                                    <p:set>
                                      <p:cBhvr override="childStyle">
                                        <p:cTn dur="1" fill="hold" display="0" masterRel="nextClick" afterEffect="1"/>
                                        <p:tgtEl>
                                          <p:spTgt spid="228250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82513"/>
                                        </p:tgtEl>
                                        <p:attrNameLst>
                                          <p:attrName>style.visibility</p:attrName>
                                        </p:attrNameLst>
                                      </p:cBhvr>
                                      <p:to>
                                        <p:strVal val="visible"/>
                                      </p:to>
                                    </p:set>
                                    <p:animEffect transition="in" filter="dissolve">
                                      <p:cBhvr>
                                        <p:cTn id="12" dur="500"/>
                                        <p:tgtEl>
                                          <p:spTgt spid="2282513"/>
                                        </p:tgtEl>
                                      </p:cBhvr>
                                    </p:animEffect>
                                  </p:childTnLst>
                                  <p:subTnLst>
                                    <p:set>
                                      <p:cBhvr override="childStyle">
                                        <p:cTn dur="1" fill="hold" display="0" masterRel="nextClick" afterEffect="1"/>
                                        <p:tgtEl>
                                          <p:spTgt spid="228251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82514"/>
                                        </p:tgtEl>
                                        <p:attrNameLst>
                                          <p:attrName>style.visibility</p:attrName>
                                        </p:attrNameLst>
                                      </p:cBhvr>
                                      <p:to>
                                        <p:strVal val="visible"/>
                                      </p:to>
                                    </p:set>
                                    <p:animEffect transition="in" filter="dissolve">
                                      <p:cBhvr>
                                        <p:cTn id="17" dur="500"/>
                                        <p:tgtEl>
                                          <p:spTgt spid="2282514"/>
                                        </p:tgtEl>
                                      </p:cBhvr>
                                    </p:animEffect>
                                  </p:childTnLst>
                                  <p:subTnLst>
                                    <p:set>
                                      <p:cBhvr override="childStyle">
                                        <p:cTn dur="1" fill="hold" display="0" masterRel="nextClick" afterEffect="1"/>
                                        <p:tgtEl>
                                          <p:spTgt spid="228251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82515"/>
                                        </p:tgtEl>
                                        <p:attrNameLst>
                                          <p:attrName>style.visibility</p:attrName>
                                        </p:attrNameLst>
                                      </p:cBhvr>
                                      <p:to>
                                        <p:strVal val="visible"/>
                                      </p:to>
                                    </p:set>
                                    <p:animEffect transition="in" filter="dissolve">
                                      <p:cBhvr>
                                        <p:cTn id="22" dur="500"/>
                                        <p:tgtEl>
                                          <p:spTgt spid="2282515"/>
                                        </p:tgtEl>
                                      </p:cBhvr>
                                    </p:animEffect>
                                  </p:childTnLst>
                                  <p:subTnLst>
                                    <p:set>
                                      <p:cBhvr override="childStyle">
                                        <p:cTn dur="1" fill="hold" display="0" masterRel="nextClick" afterEffect="1"/>
                                        <p:tgtEl>
                                          <p:spTgt spid="228251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82516"/>
                                        </p:tgtEl>
                                        <p:attrNameLst>
                                          <p:attrName>style.visibility</p:attrName>
                                        </p:attrNameLst>
                                      </p:cBhvr>
                                      <p:to>
                                        <p:strVal val="visible"/>
                                      </p:to>
                                    </p:set>
                                    <p:animEffect transition="in" filter="dissolve">
                                      <p:cBhvr>
                                        <p:cTn id="27" dur="500"/>
                                        <p:tgtEl>
                                          <p:spTgt spid="2282516"/>
                                        </p:tgtEl>
                                      </p:cBhvr>
                                    </p:animEffect>
                                  </p:childTnLst>
                                  <p:subTnLst>
                                    <p:set>
                                      <p:cBhvr override="childStyle">
                                        <p:cTn dur="1" fill="hold" display="0" masterRel="nextClick" afterEffect="1"/>
                                        <p:tgtEl>
                                          <p:spTgt spid="228251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82517"/>
                                        </p:tgtEl>
                                        <p:attrNameLst>
                                          <p:attrName>style.visibility</p:attrName>
                                        </p:attrNameLst>
                                      </p:cBhvr>
                                      <p:to>
                                        <p:strVal val="visible"/>
                                      </p:to>
                                    </p:set>
                                    <p:animEffect transition="in" filter="dissolve">
                                      <p:cBhvr>
                                        <p:cTn id="32" dur="500"/>
                                        <p:tgtEl>
                                          <p:spTgt spid="2282517"/>
                                        </p:tgtEl>
                                      </p:cBhvr>
                                    </p:animEffect>
                                  </p:childTnLst>
                                  <p:subTnLst>
                                    <p:set>
                                      <p:cBhvr override="childStyle">
                                        <p:cTn dur="1" fill="hold" display="0" masterRel="nextClick" afterEffect="1"/>
                                        <p:tgtEl>
                                          <p:spTgt spid="228251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82519"/>
                                        </p:tgtEl>
                                        <p:attrNameLst>
                                          <p:attrName>style.visibility</p:attrName>
                                        </p:attrNameLst>
                                      </p:cBhvr>
                                      <p:to>
                                        <p:strVal val="visible"/>
                                      </p:to>
                                    </p:set>
                                    <p:animEffect transition="in" filter="dissolve">
                                      <p:cBhvr>
                                        <p:cTn id="37" dur="500"/>
                                        <p:tgtEl>
                                          <p:spTgt spid="2282519"/>
                                        </p:tgtEl>
                                      </p:cBhvr>
                                    </p:animEffect>
                                  </p:childTnLst>
                                  <p:subTnLst>
                                    <p:set>
                                      <p:cBhvr override="childStyle">
                                        <p:cTn dur="1" fill="hold" display="0" masterRel="nextClick" afterEffect="1"/>
                                        <p:tgtEl>
                                          <p:spTgt spid="228251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82518"/>
                                        </p:tgtEl>
                                        <p:attrNameLst>
                                          <p:attrName>style.visibility</p:attrName>
                                        </p:attrNameLst>
                                      </p:cBhvr>
                                      <p:to>
                                        <p:strVal val="visible"/>
                                      </p:to>
                                    </p:set>
                                    <p:animEffect transition="in" filter="dissolve">
                                      <p:cBhvr>
                                        <p:cTn id="42" dur="500"/>
                                        <p:tgtEl>
                                          <p:spTgt spid="2282518"/>
                                        </p:tgtEl>
                                      </p:cBhvr>
                                    </p:animEffect>
                                  </p:childTnLst>
                                  <p:subTnLst>
                                    <p:set>
                                      <p:cBhvr override="childStyle">
                                        <p:cTn dur="1" fill="hold" display="0" masterRel="nextClick" afterEffect="1"/>
                                        <p:tgtEl>
                                          <p:spTgt spid="22825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2502" grpId="0" animBg="1"/>
      <p:bldP spid="2282513" grpId="0" animBg="1"/>
      <p:bldP spid="2282514" grpId="0" animBg="1"/>
      <p:bldP spid="2282515" grpId="0" animBg="1"/>
      <p:bldP spid="2282516" grpId="0" animBg="1"/>
      <p:bldP spid="2282517" grpId="0" animBg="1"/>
      <p:bldP spid="2282518" grpId="0" animBg="1"/>
      <p:bldP spid="22825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70210" name="Rectangle 2"/>
          <p:cNvSpPr>
            <a:spLocks noGrp="1" noChangeArrowheads="1"/>
          </p:cNvSpPr>
          <p:nvPr>
            <p:ph type="title"/>
          </p:nvPr>
        </p:nvSpPr>
        <p:spPr>
          <a:xfrm>
            <a:off x="1249553" y="265395"/>
            <a:ext cx="7793037" cy="866775"/>
          </a:xfrm>
        </p:spPr>
        <p:txBody>
          <a:bodyPr/>
          <a:lstStyle/>
          <a:p>
            <a:r>
              <a:rPr lang="en-US" dirty="0" smtClean="0"/>
              <a:t>Project 3 </a:t>
            </a:r>
            <a:r>
              <a:rPr lang="en-US" dirty="0"/>
              <a:t>– Guidelines…</a:t>
            </a:r>
          </a:p>
        </p:txBody>
      </p:sp>
      <p:sp>
        <p:nvSpPr>
          <p:cNvPr id="2270211" name="Rectangle 3"/>
          <p:cNvSpPr>
            <a:spLocks noGrp="1" noChangeArrowheads="1"/>
          </p:cNvSpPr>
          <p:nvPr>
            <p:ph type="body" idx="1"/>
          </p:nvPr>
        </p:nvSpPr>
        <p:spPr>
          <a:xfrm>
            <a:off x="406400" y="1589565"/>
            <a:ext cx="8432800" cy="4452647"/>
          </a:xfrm>
        </p:spPr>
        <p:txBody>
          <a:bodyPr/>
          <a:lstStyle/>
          <a:p>
            <a:pPr>
              <a:lnSpc>
                <a:spcPct val="90000"/>
              </a:lnSpc>
            </a:pPr>
            <a:r>
              <a:rPr lang="en-US" sz="2400" dirty="0" smtClean="0"/>
              <a:t>You may use </a:t>
            </a:r>
            <a:r>
              <a:rPr lang="en-US" sz="2400" dirty="0"/>
              <a:t>the arguments to the project3 command to optionally specify the number of park </a:t>
            </a:r>
            <a:r>
              <a:rPr lang="en-US" sz="2400" dirty="0" smtClean="0"/>
              <a:t>visitors, in multiples of 3.  </a:t>
            </a:r>
            <a:r>
              <a:rPr lang="en-US" sz="2400" dirty="0"/>
              <a:t>(The default is 45 visitors.)</a:t>
            </a:r>
          </a:p>
          <a:p>
            <a:pPr>
              <a:lnSpc>
                <a:spcPct val="90000"/>
              </a:lnSpc>
            </a:pPr>
            <a:r>
              <a:rPr lang="en-US" sz="2400" dirty="0"/>
              <a:t>Add a delta clock to your operating system.  The delta clock ticks in tenth-of-a-second increments.</a:t>
            </a:r>
          </a:p>
          <a:p>
            <a:pPr>
              <a:lnSpc>
                <a:spcPct val="90000"/>
              </a:lnSpc>
            </a:pPr>
            <a:r>
              <a:rPr lang="en-US" sz="2400" dirty="0"/>
              <a:t>Create a task for each park visitor (</a:t>
            </a:r>
            <a:r>
              <a:rPr lang="en-US" sz="2400" b="1" dirty="0">
                <a:latin typeface="Arial Narrow" pitchFamily="34" charset="0"/>
              </a:rPr>
              <a:t>NUM_VISITORS</a:t>
            </a:r>
            <a:r>
              <a:rPr lang="en-US" sz="2400" dirty="0"/>
              <a:t>), driver (</a:t>
            </a:r>
            <a:r>
              <a:rPr lang="en-US" sz="2400" b="1" dirty="0">
                <a:latin typeface="Arial Narrow" pitchFamily="34" charset="0"/>
              </a:rPr>
              <a:t>NUM_DRIVERS</a:t>
            </a:r>
            <a:r>
              <a:rPr lang="en-US" sz="2400" dirty="0"/>
              <a:t>), and tour car (</a:t>
            </a:r>
            <a:r>
              <a:rPr lang="en-US" sz="2400" b="1" dirty="0">
                <a:latin typeface="Arial Narrow" pitchFamily="34" charset="0"/>
              </a:rPr>
              <a:t>NUM_CARS</a:t>
            </a:r>
            <a:r>
              <a:rPr lang="en-US" sz="2400" dirty="0"/>
              <a:t>).  These tasks should all run at the </a:t>
            </a:r>
            <a:r>
              <a:rPr lang="en-US" sz="2400" u="sng" dirty="0"/>
              <a:t>same priority level</a:t>
            </a:r>
            <a:r>
              <a:rPr lang="en-US" sz="2400" dirty="0"/>
              <a:t>.</a:t>
            </a:r>
          </a:p>
          <a:p>
            <a:pPr>
              <a:lnSpc>
                <a:spcPct val="90000"/>
              </a:lnSpc>
            </a:pPr>
            <a:r>
              <a:rPr lang="en-US" sz="2400" dirty="0"/>
              <a:t>Update the park data structure variables appropriately as visitor, driver, and car states change.  The park is displayed using the park data </a:t>
            </a:r>
            <a:r>
              <a:rPr lang="en-US" sz="2400" dirty="0" err="1"/>
              <a:t>struct</a:t>
            </a:r>
            <a:r>
              <a:rPr lang="en-US" sz="2400" dirty="0"/>
              <a:t> every second by the </a:t>
            </a:r>
            <a:r>
              <a:rPr lang="en-US" sz="2400" b="1" dirty="0" err="1">
                <a:latin typeface="Arial Narrow" pitchFamily="34" charset="0"/>
              </a:rPr>
              <a:t>jurassicTask</a:t>
            </a:r>
            <a:r>
              <a:rPr lang="en-US" sz="2400" dirty="0"/>
              <a:t> task.</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328615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3522" name="Rectangle 2"/>
          <p:cNvSpPr>
            <a:spLocks noGrp="1" noChangeArrowheads="1"/>
          </p:cNvSpPr>
          <p:nvPr>
            <p:ph type="title"/>
          </p:nvPr>
        </p:nvSpPr>
        <p:spPr>
          <a:xfrm>
            <a:off x="1231623" y="265395"/>
            <a:ext cx="7793037" cy="866775"/>
          </a:xfrm>
        </p:spPr>
        <p:txBody>
          <a:bodyPr/>
          <a:lstStyle/>
          <a:p>
            <a:r>
              <a:rPr lang="en-US" dirty="0" smtClean="0"/>
              <a:t>Project 3 </a:t>
            </a:r>
            <a:r>
              <a:rPr lang="en-US" dirty="0"/>
              <a:t>– Guidelines…</a:t>
            </a:r>
          </a:p>
        </p:txBody>
      </p:sp>
      <p:sp>
        <p:nvSpPr>
          <p:cNvPr id="2283523" name="Rectangle 3"/>
          <p:cNvSpPr>
            <a:spLocks noGrp="1" noChangeArrowheads="1"/>
          </p:cNvSpPr>
          <p:nvPr>
            <p:ph type="body" idx="1"/>
          </p:nvPr>
        </p:nvSpPr>
        <p:spPr>
          <a:xfrm>
            <a:off x="546100" y="1550525"/>
            <a:ext cx="8164513" cy="4908550"/>
          </a:xfrm>
        </p:spPr>
        <p:txBody>
          <a:bodyPr/>
          <a:lstStyle/>
          <a:p>
            <a:r>
              <a:rPr lang="en-US" sz="2400" dirty="0"/>
              <a:t>Each task (visitor, driver, and car) should create its own timing semaphore, which is used for timing functions (</a:t>
            </a:r>
            <a:r>
              <a:rPr lang="en-US" sz="2400" dirty="0" err="1"/>
              <a:t>ie</a:t>
            </a:r>
            <a:r>
              <a:rPr lang="en-US" sz="2400" dirty="0"/>
              <a:t>, arrival delay, standing in lines, time in gift shop or museum.)  The delta clock should be used to </a:t>
            </a:r>
            <a:r>
              <a:rPr lang="en-US" sz="2400" b="1" dirty="0">
                <a:latin typeface="Arial Narrow" pitchFamily="34" charset="0"/>
              </a:rPr>
              <a:t>SEM_SIGNAL</a:t>
            </a:r>
            <a:r>
              <a:rPr lang="en-US" sz="2400" dirty="0"/>
              <a:t> these semaphores.  </a:t>
            </a:r>
          </a:p>
          <a:p>
            <a:r>
              <a:rPr lang="en-US" sz="2400" dirty="0"/>
              <a:t>Park visitors should randomly arrive at the park over a 10 second period.  In addition, visitors should stand in lines for a random time before requesting a ticket or entrance to the museum or gift shop (3 seconds maximum).</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4032912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71234" name="Rectangle 2"/>
          <p:cNvSpPr>
            <a:spLocks noGrp="1" noChangeArrowheads="1"/>
          </p:cNvSpPr>
          <p:nvPr>
            <p:ph type="title"/>
          </p:nvPr>
        </p:nvSpPr>
        <p:spPr>
          <a:xfrm>
            <a:off x="1249553" y="265395"/>
            <a:ext cx="7793037" cy="866775"/>
          </a:xfrm>
        </p:spPr>
        <p:txBody>
          <a:bodyPr/>
          <a:lstStyle/>
          <a:p>
            <a:r>
              <a:rPr lang="en-US" dirty="0" smtClean="0"/>
              <a:t>Project 3 </a:t>
            </a:r>
            <a:r>
              <a:rPr lang="en-US" dirty="0"/>
              <a:t>– Guidelines…</a:t>
            </a:r>
          </a:p>
        </p:txBody>
      </p:sp>
      <p:sp>
        <p:nvSpPr>
          <p:cNvPr id="2271235" name="Rectangle 3"/>
          <p:cNvSpPr>
            <a:spLocks noGrp="1" noChangeArrowheads="1"/>
          </p:cNvSpPr>
          <p:nvPr>
            <p:ph type="body" idx="1"/>
          </p:nvPr>
        </p:nvSpPr>
        <p:spPr/>
        <p:txBody>
          <a:bodyPr/>
          <a:lstStyle/>
          <a:p>
            <a:pPr>
              <a:lnSpc>
                <a:spcPct val="80000"/>
              </a:lnSpc>
            </a:pPr>
            <a:r>
              <a:rPr lang="en-US" sz="2400" dirty="0"/>
              <a:t>Use resource semaphores (counting) to control access to the park, the number of tickets available, and the number of people allowed in the gift shop and museum.</a:t>
            </a:r>
          </a:p>
          <a:p>
            <a:pPr>
              <a:lnSpc>
                <a:spcPct val="80000"/>
              </a:lnSpc>
            </a:pPr>
            <a:r>
              <a:rPr lang="en-US" sz="2400" dirty="0"/>
              <a:t>Use </a:t>
            </a:r>
            <a:r>
              <a:rPr lang="en-US" sz="2400" dirty="0" err="1"/>
              <a:t>mutex</a:t>
            </a:r>
            <a:r>
              <a:rPr lang="en-US" sz="2400" dirty="0"/>
              <a:t> semaphores (binary) to protect any critical sections of code within your implementation, such as when updating the delta clock, acquiring a driver to buy a ticket or drive a tour car, accessing global data, or sampling the state of a semaphore.</a:t>
            </a:r>
          </a:p>
          <a:p>
            <a:pPr>
              <a:lnSpc>
                <a:spcPct val="80000"/>
              </a:lnSpc>
            </a:pPr>
            <a:r>
              <a:rPr lang="en-US" sz="2400" dirty="0"/>
              <a:t>Use semaphores (binary) to synchronize and communicate events between tasks, such as to awaken a driver, signal data is valid, signal a mode change, etc.</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891727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4546" name="Rectangle 2"/>
          <p:cNvSpPr>
            <a:spLocks noGrp="1" noChangeArrowheads="1"/>
          </p:cNvSpPr>
          <p:nvPr>
            <p:ph type="title"/>
          </p:nvPr>
        </p:nvSpPr>
        <p:spPr>
          <a:xfrm>
            <a:off x="1240588" y="265395"/>
            <a:ext cx="7793037" cy="866775"/>
          </a:xfrm>
        </p:spPr>
        <p:txBody>
          <a:bodyPr/>
          <a:lstStyle/>
          <a:p>
            <a:r>
              <a:rPr lang="en-US" dirty="0" smtClean="0"/>
              <a:t>Project 3 </a:t>
            </a:r>
            <a:r>
              <a:rPr lang="en-US" dirty="0"/>
              <a:t>– Guidelines…</a:t>
            </a:r>
          </a:p>
        </p:txBody>
      </p:sp>
      <p:sp>
        <p:nvSpPr>
          <p:cNvPr id="2284547" name="Rectangle 3"/>
          <p:cNvSpPr>
            <a:spLocks noGrp="1" noChangeArrowheads="1"/>
          </p:cNvSpPr>
          <p:nvPr>
            <p:ph type="body" idx="1"/>
          </p:nvPr>
        </p:nvSpPr>
        <p:spPr/>
        <p:txBody>
          <a:bodyPr/>
          <a:lstStyle/>
          <a:p>
            <a:pPr>
              <a:lnSpc>
                <a:spcPct val="90000"/>
              </a:lnSpc>
            </a:pPr>
            <a:r>
              <a:rPr lang="en-US" sz="2400" dirty="0"/>
              <a:t>Use at least one </a:t>
            </a:r>
            <a:r>
              <a:rPr lang="en-US" sz="2400" b="1" dirty="0">
                <a:latin typeface="Arial Narrow" pitchFamily="34" charset="0"/>
              </a:rPr>
              <a:t>SEM_TRYLOCK</a:t>
            </a:r>
            <a:r>
              <a:rPr lang="en-US" sz="2400" dirty="0"/>
              <a:t> function in your simulation.</a:t>
            </a:r>
          </a:p>
          <a:p>
            <a:pPr>
              <a:lnSpc>
                <a:spcPct val="90000"/>
              </a:lnSpc>
            </a:pPr>
            <a:r>
              <a:rPr lang="en-US" sz="2400" dirty="0"/>
              <a:t>The “</a:t>
            </a:r>
            <a:r>
              <a:rPr lang="en-US" sz="2400" b="1" dirty="0">
                <a:latin typeface="Arial Narrow" pitchFamily="34" charset="0"/>
              </a:rPr>
              <a:t>SWAP</a:t>
            </a:r>
            <a:r>
              <a:rPr lang="en-US" sz="2400" dirty="0"/>
              <a:t>” directive should be inserted between every line of code in your Jurassic Park simulation.  Park critical code must be protected by the </a:t>
            </a:r>
            <a:r>
              <a:rPr lang="en-US" sz="2400" b="1" dirty="0" err="1">
                <a:latin typeface="Arial Narrow" pitchFamily="34" charset="0"/>
              </a:rPr>
              <a:t>parkMutex</a:t>
            </a:r>
            <a:r>
              <a:rPr lang="en-US" sz="2400" dirty="0"/>
              <a:t> </a:t>
            </a:r>
            <a:r>
              <a:rPr lang="en-US" sz="2400" dirty="0" err="1"/>
              <a:t>mutex</a:t>
            </a:r>
            <a:r>
              <a:rPr lang="en-US" sz="2400" dirty="0"/>
              <a:t>.</a:t>
            </a:r>
          </a:p>
          <a:p>
            <a:pPr>
              <a:lnSpc>
                <a:spcPct val="90000"/>
              </a:lnSpc>
            </a:pPr>
            <a:r>
              <a:rPr lang="en-US" sz="2400" dirty="0"/>
              <a:t>The park simulation creates a “</a:t>
            </a:r>
            <a:r>
              <a:rPr lang="en-US" sz="2400" b="1" dirty="0" err="1">
                <a:latin typeface="Arial Narrow" pitchFamily="34" charset="0"/>
              </a:rPr>
              <a:t>lostVisitor</a:t>
            </a:r>
            <a:r>
              <a:rPr lang="en-US" sz="2400" dirty="0"/>
              <a:t>” task which sums critical variables in the park to detect any lost visitors.  Beware!</a:t>
            </a:r>
          </a:p>
          <a:p>
            <a:pPr>
              <a:lnSpc>
                <a:spcPct val="90000"/>
              </a:lnSpc>
            </a:pPr>
            <a:r>
              <a:rPr lang="en-US" sz="2400" dirty="0"/>
              <a:t>You are to implement a fair algorithm that prevents deadlock and starvation rather than detect them</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40921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4375</TotalTime>
  <Words>2815</Words>
  <Application>Microsoft Office PowerPoint</Application>
  <PresentationFormat>On-screen Show (4:3)</PresentationFormat>
  <Paragraphs>584</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Blends</vt:lpstr>
      <vt:lpstr>Project 3 – Jurassic Park</vt:lpstr>
      <vt:lpstr>Delta Clock</vt:lpstr>
      <vt:lpstr>DC Implementation</vt:lpstr>
      <vt:lpstr>Project 3 – Jurassic Park</vt:lpstr>
      <vt:lpstr>Jurassic Park</vt:lpstr>
      <vt:lpstr>Project 3 – Guidelines…</vt:lpstr>
      <vt:lpstr>Project 3 – Guidelines…</vt:lpstr>
      <vt:lpstr>Project 3 – Guidelines…</vt:lpstr>
      <vt:lpstr>Project 3 – Guidelines…</vt:lpstr>
      <vt:lpstr>Jurassic Park struct</vt:lpstr>
      <vt:lpstr>Semaphores</vt:lpstr>
      <vt:lpstr>Semaphores</vt:lpstr>
      <vt:lpstr>Semaphores</vt:lpstr>
      <vt:lpstr>Shared Memory</vt:lpstr>
      <vt:lpstr>Project 3 – Jurassic Park</vt:lpstr>
      <vt:lpstr>Project 3 – Jurassic Park</vt:lpstr>
      <vt:lpstr>Step 1: Delta Clock</vt:lpstr>
      <vt:lpstr>Step 2: Car Tasks</vt:lpstr>
      <vt:lpstr>Step 2: Car Tasks (example)</vt:lpstr>
      <vt:lpstr>Step 3: Visitor Tasks</vt:lpstr>
      <vt:lpstr>Step 3: Visitor Tasks</vt:lpstr>
      <vt:lpstr>Semaphores</vt:lpstr>
      <vt:lpstr>Semaphores</vt:lpstr>
      <vt:lpstr>Semaphores</vt:lpstr>
      <vt:lpstr>Shared Memory</vt:lpstr>
      <vt:lpstr>Passing Semaphores</vt:lpstr>
      <vt:lpstr>Jurassic Park struct</vt:lpstr>
      <vt:lpstr>Step 4: Driver Tasks</vt:lpstr>
      <vt:lpstr>Driver Task</vt:lpstr>
      <vt:lpstr>PowerPoint Presentation</vt:lpstr>
      <vt:lpstr>Suggested Implementation Steps</vt:lpstr>
      <vt:lpstr>Suggested Implementation Steps</vt:lpstr>
      <vt:lpstr>PowerPoint Presentation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Tasking</dc:title>
  <dc:creator>Paul Roper</dc:creator>
  <cp:lastModifiedBy>proper</cp:lastModifiedBy>
  <cp:revision>334</cp:revision>
  <cp:lastPrinted>2000-08-31T19:14:43Z</cp:lastPrinted>
  <dcterms:created xsi:type="dcterms:W3CDTF">2000-08-22T23:43:45Z</dcterms:created>
  <dcterms:modified xsi:type="dcterms:W3CDTF">2016-06-28T21:32:31Z</dcterms:modified>
</cp:coreProperties>
</file>