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1458" r:id="rId2"/>
    <p:sldId id="1628" r:id="rId3"/>
    <p:sldId id="1533" r:id="rId4"/>
    <p:sldId id="1532" r:id="rId5"/>
    <p:sldId id="1536" r:id="rId6"/>
    <p:sldId id="1702" r:id="rId7"/>
    <p:sldId id="1537" r:id="rId8"/>
    <p:sldId id="1538" r:id="rId9"/>
    <p:sldId id="1633" r:id="rId10"/>
    <p:sldId id="1634" r:id="rId11"/>
    <p:sldId id="1539" r:id="rId12"/>
    <p:sldId id="1540" r:id="rId13"/>
    <p:sldId id="1541" r:id="rId14"/>
    <p:sldId id="1688" r:id="rId15"/>
    <p:sldId id="1687" r:id="rId16"/>
    <p:sldId id="1636" r:id="rId17"/>
    <p:sldId id="1637" r:id="rId18"/>
    <p:sldId id="1638" r:id="rId19"/>
    <p:sldId id="1630" r:id="rId20"/>
    <p:sldId id="1631" r:id="rId21"/>
    <p:sldId id="1646" r:id="rId22"/>
    <p:sldId id="1643" r:id="rId23"/>
    <p:sldId id="1677" r:id="rId24"/>
    <p:sldId id="1678" r:id="rId25"/>
    <p:sldId id="1679" r:id="rId26"/>
    <p:sldId id="1685" r:id="rId27"/>
    <p:sldId id="1680" r:id="rId2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C0C0C0"/>
    <a:srgbClr val="990099"/>
    <a:srgbClr val="0033CC"/>
    <a:srgbClr val="CC3300"/>
    <a:srgbClr val="96969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4" autoAdjust="0"/>
    <p:restoredTop sz="94697" autoAdjust="0"/>
  </p:normalViewPr>
  <p:slideViewPr>
    <p:cSldViewPr snapToGrid="0">
      <p:cViewPr varScale="1">
        <p:scale>
          <a:sx n="80" d="100"/>
          <a:sy n="80" d="100"/>
        </p:scale>
        <p:origin x="-307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FB954668-97D2-43C2-A1B7-6412BF13C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35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3313" y="693738"/>
            <a:ext cx="4652962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14838"/>
            <a:ext cx="5032375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6C345F02-2D84-44AC-99B4-1EE943A5D9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684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93A1F-896D-488E-A62F-1F720D7D6EF9}" type="slidenum">
              <a:rPr lang="en-US"/>
              <a:pPr/>
              <a:t>1</a:t>
            </a:fld>
            <a:endParaRPr lang="en-US"/>
          </a:p>
        </p:txBody>
      </p:sp>
      <p:sp>
        <p:nvSpPr>
          <p:cNvPr id="243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700088"/>
            <a:ext cx="4643437" cy="34829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43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465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64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6C595-E9E0-4051-8E20-2F4F707D6562}" type="slidenum">
              <a:rPr lang="en-US"/>
              <a:pPr/>
              <a:t>12</a:t>
            </a:fld>
            <a:endParaRPr lang="en-US"/>
          </a:p>
        </p:txBody>
      </p:sp>
      <p:sp>
        <p:nvSpPr>
          <p:cNvPr id="259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59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8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9DF56-DD8F-499C-869F-87A1FAFB9A09}" type="slidenum">
              <a:rPr lang="en-US"/>
              <a:pPr/>
              <a:t>13</a:t>
            </a:fld>
            <a:endParaRPr lang="en-US"/>
          </a:p>
        </p:txBody>
      </p:sp>
      <p:sp>
        <p:nvSpPr>
          <p:cNvPr id="260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096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600964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0888" indent="-28892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5700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7663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79625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368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940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512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084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F070FB42-29F7-403D-B7F6-09FE6F9C8711}" type="slidenum">
              <a:rPr lang="en-US" sz="1000" i="1"/>
              <a:pPr algn="r"/>
              <a:t>13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2325530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3C5FBE-ACAE-4E06-8675-156EDD95E083}" type="slidenum">
              <a:rPr lang="en-US"/>
              <a:pPr/>
              <a:t>15</a:t>
            </a:fld>
            <a:endParaRPr lang="en-US"/>
          </a:p>
        </p:txBody>
      </p:sp>
      <p:sp>
        <p:nvSpPr>
          <p:cNvPr id="136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23" name="Notes Placeholder 2"/>
          <p:cNvSpPr>
            <a:spLocks noGrp="1"/>
          </p:cNvSpPr>
          <p:nvPr>
            <p:ph type="body" idx="1"/>
          </p:nvPr>
        </p:nvSpPr>
        <p:spPr/>
        <p:txBody>
          <a:bodyPr lIns="93652" tIns="47620" rIns="93652" bIns="47620"/>
          <a:lstStyle/>
          <a:p>
            <a:endParaRPr lang="en-US"/>
          </a:p>
        </p:txBody>
      </p:sp>
      <p:sp>
        <p:nvSpPr>
          <p:cNvPr id="1361924" name="Slide Number Placeholder 3"/>
          <p:cNvSpPr txBox="1">
            <a:spLocks noGrp="1"/>
          </p:cNvSpPr>
          <p:nvPr/>
        </p:nvSpPr>
        <p:spPr bwMode="auto">
          <a:xfrm>
            <a:off x="3884561" y="8831580"/>
            <a:ext cx="2974611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2AE2D8B-E792-4BFD-A987-A97D618B6FEF}" type="slidenum">
              <a:rPr lang="en-US" sz="1000" i="1"/>
              <a:pPr algn="r"/>
              <a:t>15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832595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69D09-1624-489C-86BA-5077DA0A25C3}" type="slidenum">
              <a:rPr lang="en-US"/>
              <a:pPr/>
              <a:t>16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78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5A7F9-C46B-4358-9767-883FBE9CA640}" type="slidenum">
              <a:rPr lang="en-US"/>
              <a:pPr/>
              <a:t>18</a:t>
            </a:fld>
            <a:endParaRPr lang="en-US"/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57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287A4-DD9B-4491-B09D-992787A7F42E}" type="slidenum">
              <a:rPr lang="en-US"/>
              <a:pPr/>
              <a:t>27</a:t>
            </a:fld>
            <a:endParaRPr lang="en-US"/>
          </a:p>
        </p:txBody>
      </p:sp>
      <p:sp>
        <p:nvSpPr>
          <p:cNvPr id="2694146" name="Rectangle 6"/>
          <p:cNvSpPr txBox="1">
            <a:spLocks noGrp="1" noChangeArrowheads="1"/>
          </p:cNvSpPr>
          <p:nvPr/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27" tIns="46114" rIns="92227" bIns="46114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300"/>
              <a:t>Paul Roper</a:t>
            </a:r>
          </a:p>
        </p:txBody>
      </p:sp>
      <p:sp>
        <p:nvSpPr>
          <p:cNvPr id="2694147" name="Rectangle 7"/>
          <p:cNvSpPr txBox="1">
            <a:spLocks noGrp="1" noChangeArrowheads="1"/>
          </p:cNvSpPr>
          <p:nvPr/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27" tIns="46114" rIns="92227" bIns="46114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45F0631-7874-4D7E-9E20-2ADC07E67592}" type="slidenum">
              <a:rPr lang="en-US" sz="1300"/>
              <a:pPr algn="r"/>
              <a:t>27</a:t>
            </a:fld>
            <a:endParaRPr lang="en-US" sz="1300"/>
          </a:p>
        </p:txBody>
      </p:sp>
      <p:sp>
        <p:nvSpPr>
          <p:cNvPr id="2694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4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227" tIns="46114" rIns="92227" bIns="4611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9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CCF40-E105-4D1E-80CD-2F65484624DE}" type="slidenum">
              <a:rPr lang="en-US"/>
              <a:pPr/>
              <a:t>3</a:t>
            </a:fld>
            <a:endParaRPr lang="en-US"/>
          </a:p>
        </p:txBody>
      </p:sp>
      <p:sp>
        <p:nvSpPr>
          <p:cNvPr id="258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58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5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9E887-2FD1-44F8-B442-73891CEF9F1F}" type="slidenum">
              <a:rPr lang="en-US"/>
              <a:pPr/>
              <a:t>4</a:t>
            </a:fld>
            <a:endParaRPr lang="en-US"/>
          </a:p>
        </p:txBody>
      </p:sp>
      <p:sp>
        <p:nvSpPr>
          <p:cNvPr id="258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582531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82532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0888" indent="-28892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5700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7663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79625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368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940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512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084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6187368-741C-4056-9A38-FA1B134A16AA}" type="slidenum">
              <a:rPr lang="en-US" sz="1000" i="1"/>
              <a:pPr algn="r"/>
              <a:t>4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1587249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CEB857-89DE-489A-868B-2900CF97F023}" type="slidenum">
              <a:rPr lang="en-US"/>
              <a:pPr/>
              <a:t>5</a:t>
            </a:fld>
            <a:endParaRPr lang="en-US"/>
          </a:p>
        </p:txBody>
      </p:sp>
      <p:sp>
        <p:nvSpPr>
          <p:cNvPr id="259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59072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90724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0888" indent="-28892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5700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7663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79625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368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940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512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084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B1C9085-D818-4FF6-B4DC-70EC7EE7BAB0}" type="slidenum">
              <a:rPr lang="en-US" sz="1000" i="1"/>
              <a:pPr algn="r"/>
              <a:t>5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132963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F0A96-5389-4CB1-98E1-819D4E7098D2}" type="slidenum">
              <a:rPr lang="en-US"/>
              <a:pPr/>
              <a:t>6</a:t>
            </a:fld>
            <a:endParaRPr lang="en-US"/>
          </a:p>
        </p:txBody>
      </p:sp>
      <p:sp>
        <p:nvSpPr>
          <p:cNvPr id="258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58867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88676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0888" indent="-28892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5700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7663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79625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368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940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512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084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EE9652A-AC3D-440A-B303-9305AC523710}" type="slidenum">
              <a:rPr lang="en-US" sz="1000" i="1"/>
              <a:pPr algn="r"/>
              <a:t>6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46606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68C13-1165-4675-84F4-75C06E53A2C6}" type="slidenum">
              <a:rPr lang="en-US"/>
              <a:pPr/>
              <a:t>7</a:t>
            </a:fld>
            <a:endParaRPr lang="en-US"/>
          </a:p>
        </p:txBody>
      </p:sp>
      <p:sp>
        <p:nvSpPr>
          <p:cNvPr id="259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59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83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4D025-21EF-48C2-8C7E-F56C8CD08AA1}" type="slidenum">
              <a:rPr lang="en-US"/>
              <a:pPr/>
              <a:t>8</a:t>
            </a:fld>
            <a:endParaRPr lang="en-US"/>
          </a:p>
        </p:txBody>
      </p:sp>
      <p:sp>
        <p:nvSpPr>
          <p:cNvPr id="259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594819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94820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0888" indent="-28892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5700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7663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79625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368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940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512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084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ED63BEE-415D-42C6-8ABD-6EADABC90546}" type="slidenum">
              <a:rPr lang="en-US" sz="1000" i="1"/>
              <a:pPr algn="r"/>
              <a:t>8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3339532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318F6-5778-45DA-A61D-2A15FA0A2889}" type="slidenum">
              <a:rPr lang="en-US"/>
              <a:pPr/>
              <a:t>9</a:t>
            </a:fld>
            <a:endParaRPr lang="en-US"/>
          </a:p>
        </p:txBody>
      </p:sp>
      <p:sp>
        <p:nvSpPr>
          <p:cNvPr id="135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6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C5446-24B9-4A7A-8828-D8032C09C6EA}" type="slidenum">
              <a:rPr lang="en-US"/>
              <a:pPr/>
              <a:t>11</a:t>
            </a:fld>
            <a:endParaRPr lang="en-US"/>
          </a:p>
        </p:txBody>
      </p:sp>
      <p:sp>
        <p:nvSpPr>
          <p:cNvPr id="259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596867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96868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0888" indent="-28892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5700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7663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79625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368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940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512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084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07187D1-CB26-4281-AFCA-E64C6A79B9C1}" type="slidenum">
              <a:rPr lang="en-US" sz="1000" i="1"/>
              <a:pPr algn="r"/>
              <a:t>11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336959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80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80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84263" y="1452563"/>
            <a:ext cx="7853362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87425" y="3624263"/>
            <a:ext cx="7453313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5809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5809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55809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55E604D-CBCF-420B-9692-332DDCEA86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30800-125F-4A52-984D-762A0C005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1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300" y="193675"/>
            <a:ext cx="2098675" cy="6130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0" y="193675"/>
            <a:ext cx="6146800" cy="6130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3F127-52F8-4699-8585-84E327FFE6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23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93675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46100" y="1416050"/>
            <a:ext cx="8164513" cy="49085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F670E38-C1EC-4941-A19F-CFE0110A6F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8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965C2-20F6-4E23-BE91-54EB359D7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2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7B9B4-0BC6-44C8-819B-2353E2EB44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16050"/>
            <a:ext cx="4005263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416050"/>
            <a:ext cx="4006850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FB0BB-54E8-4FD6-9716-21B0BB0854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4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AA0E2-041A-4F4D-8568-12BECE9A9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4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529B3-5A08-421C-823B-1019ADD158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BA445-2015-4D47-8EDD-958FA15C4C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5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52EAD-061C-412D-8A50-6770A7D91A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2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6D9B6-FBA7-4B26-8898-DE30B21182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93675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16050"/>
            <a:ext cx="8164513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7838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BYU CS 345</a:t>
            </a:r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D978B7F-CD72-4E98-8403-9C3113BA110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3138" y="2152650"/>
            <a:ext cx="7735856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dirty="0" smtClean="0"/>
              <a:t>CS 345 Project 4</a:t>
            </a:r>
            <a:endParaRPr lang="en-US" dirty="0"/>
          </a:p>
        </p:txBody>
      </p:sp>
      <p:sp>
        <p:nvSpPr>
          <p:cNvPr id="2434051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 algn="l"/>
            <a:r>
              <a:rPr lang="en-US" dirty="0" smtClean="0">
                <a:latin typeface="Arial Black" pitchFamily="34" charset="0"/>
              </a:rPr>
              <a:t>Virtual </a:t>
            </a:r>
            <a:r>
              <a:rPr lang="en-US" dirty="0">
                <a:latin typeface="Arial Black" pitchFamily="34" charset="0"/>
              </a:rPr>
              <a:t>Memory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#defines…</a:t>
            </a:r>
          </a:p>
        </p:txBody>
      </p:sp>
      <p:sp>
        <p:nvSpPr>
          <p:cNvPr id="1258499" name="Rectangle 3"/>
          <p:cNvSpPr>
            <a:spLocks noChangeArrowheads="1"/>
          </p:cNvSpPr>
          <p:nvPr/>
        </p:nvSpPr>
        <p:spPr bwMode="auto">
          <a:xfrm>
            <a:off x="483463" y="1471069"/>
            <a:ext cx="8135938" cy="494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// definitions within a root or user table page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DEFINED(e1)	((e1)&amp;BIT_15_MASK)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DIRTY(e1)	((e1)&amp;BIT_14_MASK)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REFERENCED(e1)	((e1)&amp;BIT_13_MASK)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PINNED(e1)	((e1)&amp;BIT_12_MASK)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FRAME(e1)	((e1)&amp;BITS_9_0_MASK)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PAGED(e2)	((e2)&amp;BIT_15_MASK)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SWAPPAGE(e2)	((e2)&amp;</a:t>
            </a:r>
            <a:r>
              <a:rPr lang="en-US" sz="1600" b="1" dirty="0" smtClean="0">
                <a:latin typeface="Arial" charset="0"/>
              </a:rPr>
              <a:t>BITS_12_0_MASK</a:t>
            </a:r>
            <a:r>
              <a:rPr lang="en-US" sz="1600" b="1" dirty="0">
                <a:latin typeface="Arial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endParaRPr lang="en-US" sz="1600" b="1" dirty="0">
              <a:latin typeface="Arial" charset="0"/>
            </a:endParaRP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MEMWORD(a)	(memory[a])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MEMLWORD(a)	((memory[a]&lt;&lt;16)+memory[(a)+1])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endParaRPr lang="en-US" sz="1600" b="1" dirty="0">
              <a:latin typeface="Arial" charset="0"/>
            </a:endParaRP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SET_DEFINED(e1)	((e1)|BIT_15_MASK)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SET_DIRTY(e1)	((e1)|BIT_14_MASK)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SET_REF(e1)	((e1)|BIT_13_MASK)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SET_PINNED(e1)	((e1)|BIT_12_MASK)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SET_PAGED(e2)	((e2)|BIT_15_MASK)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endParaRPr lang="en-US" sz="1600" b="1" dirty="0">
              <a:latin typeface="Arial" charset="0"/>
            </a:endParaRP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CLEAR_DEFINED(e1)	((e1)&amp;~BIT_15_MASK)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CLEAR_DIRTY(e1)	((e1)&amp;~BIT_14_MASK)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CLEAR_REF(e1)	((e1)&amp;~BIT_13_MASK)</a:t>
            </a:r>
          </a:p>
          <a:p>
            <a:pPr algn="l">
              <a:lnSpc>
                <a:spcPct val="90000"/>
              </a:lnSpc>
              <a:tabLst>
                <a:tab pos="3090863" algn="l"/>
              </a:tabLst>
            </a:pPr>
            <a:r>
              <a:rPr lang="en-US" sz="1600" b="1" dirty="0">
                <a:latin typeface="Arial" charset="0"/>
              </a:rPr>
              <a:t>#define CLEAR_PINNED(e1)	((e1)&amp;~BIT_12_MASK)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1B0295DC-D0E5-4C68-9A41-16FBF107FB68}" type="slidenum">
              <a:rPr lang="en-US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A50-7BBD-4CD5-9D29-09E73EC031E7}" type="slidenum">
              <a:rPr lang="en-US"/>
              <a:pPr/>
              <a:t>11</a:t>
            </a:fld>
            <a:endParaRPr lang="en-US"/>
          </a:p>
        </p:txBody>
      </p:sp>
      <p:sp>
        <p:nvSpPr>
          <p:cNvPr id="2595843" name="Line 606"/>
          <p:cNvSpPr>
            <a:spLocks noChangeShapeType="1"/>
          </p:cNvSpPr>
          <p:nvPr/>
        </p:nvSpPr>
        <p:spPr bwMode="auto">
          <a:xfrm flipH="1">
            <a:off x="436563" y="1524000"/>
            <a:ext cx="3678237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58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Page Table Entry</a:t>
            </a:r>
          </a:p>
        </p:txBody>
      </p:sp>
      <p:sp>
        <p:nvSpPr>
          <p:cNvPr id="1256453" name="Rectangle 5"/>
          <p:cNvSpPr>
            <a:spLocks noChangeArrowheads="1"/>
          </p:cNvSpPr>
          <p:nvPr/>
        </p:nvSpPr>
        <p:spPr bwMode="auto">
          <a:xfrm>
            <a:off x="352425" y="2600325"/>
            <a:ext cx="8516938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marL="233363" indent="-233363" eaLnBrk="0" hangingPunct="0">
              <a:spcBef>
                <a:spcPct val="20000"/>
              </a:spcBef>
            </a:pPr>
            <a:r>
              <a:rPr lang="en-US" sz="18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1800" b="1" u="sng" dirty="0">
                <a:latin typeface="Times New Roman" pitchFamily="18" charset="0"/>
              </a:rPr>
              <a:t>F</a:t>
            </a:r>
            <a:r>
              <a:rPr lang="en-US" sz="1800" dirty="0">
                <a:latin typeface="Times New Roman" pitchFamily="18" charset="0"/>
              </a:rPr>
              <a:t>rame valid (1 bit): one if referenced frame is in main memory; zero otherwise. 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18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1800" b="1" u="sng" dirty="0">
                <a:latin typeface="Times New Roman" pitchFamily="18" charset="0"/>
              </a:rPr>
              <a:t>D</a:t>
            </a:r>
            <a:r>
              <a:rPr lang="en-US" sz="1800" dirty="0">
                <a:latin typeface="Times New Roman" pitchFamily="18" charset="0"/>
              </a:rPr>
              <a:t>irty (1 bit): one if referenced frame has been altered;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18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1800" b="1" u="sng" dirty="0">
                <a:latin typeface="Times New Roman" pitchFamily="18" charset="0"/>
              </a:rPr>
              <a:t>R</a:t>
            </a:r>
            <a:r>
              <a:rPr lang="en-US" sz="1800" dirty="0">
                <a:latin typeface="Times New Roman" pitchFamily="18" charset="0"/>
              </a:rPr>
              <a:t>eference (1 bit): one if frame has been referenced;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18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1800" b="1" u="sng" dirty="0">
                <a:latin typeface="Times New Roman" pitchFamily="18" charset="0"/>
              </a:rPr>
              <a:t>P</a:t>
            </a:r>
            <a:r>
              <a:rPr lang="en-US" sz="1800" dirty="0">
                <a:latin typeface="Times New Roman" pitchFamily="18" charset="0"/>
              </a:rPr>
              <a:t>inned (1 bit): one if frame is pinned in memory;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18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1800" dirty="0">
                <a:latin typeface="Times New Roman" pitchFamily="18" charset="0"/>
              </a:rPr>
              <a:t>Frame number (10 bits): If referenced page is in memory, this value specifies which frame it occupies.  (1024 frames 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1800" dirty="0">
                <a:latin typeface="Times New Roman" pitchFamily="18" charset="0"/>
              </a:rPr>
              <a:t> 64 words = 2</a:t>
            </a:r>
            <a:r>
              <a:rPr lang="en-US" sz="1800" baseline="30000" dirty="0">
                <a:latin typeface="Times New Roman" pitchFamily="18" charset="0"/>
                <a:sym typeface="Symbol" pitchFamily="18" charset="2"/>
              </a:rPr>
              <a:t>10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</a:t>
            </a:r>
            <a:r>
              <a:rPr lang="en-US" sz="1800" dirty="0">
                <a:latin typeface="Times New Roman" pitchFamily="18" charset="0"/>
              </a:rPr>
              <a:t> 2</a:t>
            </a:r>
            <a:r>
              <a:rPr lang="en-US" sz="1800" baseline="30000" dirty="0">
                <a:latin typeface="Times New Roman" pitchFamily="18" charset="0"/>
                <a:sym typeface="Symbol" pitchFamily="18" charset="2"/>
              </a:rPr>
              <a:t>6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= 2</a:t>
            </a:r>
            <a:r>
              <a:rPr lang="en-US" sz="1800" baseline="30000" dirty="0">
                <a:latin typeface="Times New Roman" pitchFamily="18" charset="0"/>
                <a:sym typeface="Symbol" pitchFamily="18" charset="2"/>
              </a:rPr>
              <a:t>16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bytes = 65536 words.) 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18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1800" b="1" u="sng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wap valid (1 bit): one if referenced page has been allocated in swap space;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18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Swap page number (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13 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bits).  This specifies where referenced page is stored in swap space.  When you load a page into memory, you should include this value in your frame table summary.  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(8,192 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pages </a:t>
            </a:r>
            <a:r>
              <a:rPr lang="en-US" sz="1800" dirty="0">
                <a:latin typeface="Times New Roman" pitchFamily="18" charset="0"/>
              </a:rPr>
              <a:t> 128 bytes = </a:t>
            </a:r>
            <a:r>
              <a:rPr lang="en-US" sz="1800" dirty="0" smtClean="0">
                <a:latin typeface="Times New Roman" pitchFamily="18" charset="0"/>
              </a:rPr>
              <a:t>2</a:t>
            </a:r>
            <a:r>
              <a:rPr lang="en-US" sz="1800" baseline="30000" dirty="0" smtClean="0">
                <a:latin typeface="Times New Roman" pitchFamily="18" charset="0"/>
                <a:sym typeface="Symbol" pitchFamily="18" charset="2"/>
              </a:rPr>
              <a:t>13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1800" dirty="0">
                <a:latin typeface="Times New Roman" pitchFamily="18" charset="0"/>
              </a:rPr>
              <a:t> 2</a:t>
            </a:r>
            <a:r>
              <a:rPr lang="en-US" sz="1800" baseline="30000" dirty="0">
                <a:latin typeface="Times New Roman" pitchFamily="18" charset="0"/>
                <a:sym typeface="Symbol" pitchFamily="18" charset="2"/>
              </a:rPr>
              <a:t>7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1800" baseline="30000" dirty="0" smtClean="0">
                <a:latin typeface="Times New Roman" pitchFamily="18" charset="0"/>
                <a:sym typeface="Symbol" pitchFamily="18" charset="2"/>
              </a:rPr>
              <a:t>20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bytes = 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1,048,576 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bytes.)</a:t>
            </a:r>
          </a:p>
        </p:txBody>
      </p:sp>
      <p:graphicFrame>
        <p:nvGraphicFramePr>
          <p:cNvPr id="1257052" name="Group 6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16016"/>
              </p:ext>
            </p:extLst>
          </p:nvPr>
        </p:nvGraphicFramePr>
        <p:xfrm>
          <a:off x="4572000" y="1577975"/>
          <a:ext cx="4141788" cy="574676"/>
        </p:xfrm>
        <a:graphic>
          <a:graphicData uri="http://schemas.openxmlformats.org/drawingml/2006/table">
            <a:tbl>
              <a:tblPr/>
              <a:tblGrid>
                <a:gridCol w="258763"/>
                <a:gridCol w="258762"/>
                <a:gridCol w="258763"/>
                <a:gridCol w="258762"/>
                <a:gridCol w="258763"/>
                <a:gridCol w="258762"/>
                <a:gridCol w="258763"/>
                <a:gridCol w="260350"/>
                <a:gridCol w="258762"/>
                <a:gridCol w="258763"/>
                <a:gridCol w="258762"/>
                <a:gridCol w="258763"/>
                <a:gridCol w="258762"/>
                <a:gridCol w="258763"/>
                <a:gridCol w="258762"/>
                <a:gridCol w="258763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Page # (0 – 8191)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57021" name="Group 573"/>
          <p:cNvGraphicFramePr>
            <a:graphicFrameLocks noGrp="1"/>
          </p:cNvGraphicFramePr>
          <p:nvPr/>
        </p:nvGraphicFramePr>
        <p:xfrm>
          <a:off x="441325" y="1581150"/>
          <a:ext cx="4141788" cy="565150"/>
        </p:xfrm>
        <a:graphic>
          <a:graphicData uri="http://schemas.openxmlformats.org/drawingml/2006/table">
            <a:tbl>
              <a:tblPr/>
              <a:tblGrid>
                <a:gridCol w="258763"/>
                <a:gridCol w="258762"/>
                <a:gridCol w="258763"/>
                <a:gridCol w="258762"/>
                <a:gridCol w="258763"/>
                <a:gridCol w="258762"/>
                <a:gridCol w="258763"/>
                <a:gridCol w="260350"/>
                <a:gridCol w="258762"/>
                <a:gridCol w="258763"/>
                <a:gridCol w="258762"/>
                <a:gridCol w="258763"/>
                <a:gridCol w="258762"/>
                <a:gridCol w="258763"/>
                <a:gridCol w="258762"/>
                <a:gridCol w="258763"/>
              </a:tblGrid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Frame # (0 – 1023)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95930" name="Text Box 390"/>
          <p:cNvSpPr txBox="1">
            <a:spLocks noChangeArrowheads="1"/>
          </p:cNvSpPr>
          <p:nvPr/>
        </p:nvSpPr>
        <p:spPr bwMode="auto">
          <a:xfrm>
            <a:off x="3949700" y="1312863"/>
            <a:ext cx="1233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4 bytes</a:t>
            </a:r>
          </a:p>
        </p:txBody>
      </p:sp>
      <p:sp>
        <p:nvSpPr>
          <p:cNvPr id="2595931" name="Line 391"/>
          <p:cNvSpPr>
            <a:spLocks noChangeShapeType="1"/>
          </p:cNvSpPr>
          <p:nvPr/>
        </p:nvSpPr>
        <p:spPr bwMode="auto">
          <a:xfrm>
            <a:off x="5008563" y="1514475"/>
            <a:ext cx="3678237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6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6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6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6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6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6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6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45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D4C9-E388-44D3-BD5B-4D9F9C685A49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127125" y="2819400"/>
            <a:ext cx="6870700" cy="1101725"/>
            <a:chOff x="710" y="1776"/>
            <a:chExt cx="4328" cy="694"/>
          </a:xfrm>
        </p:grpSpPr>
        <p:sp>
          <p:nvSpPr>
            <p:cNvPr id="2597892" name="Rectangle 23"/>
            <p:cNvSpPr>
              <a:spLocks noChangeArrowheads="1"/>
            </p:cNvSpPr>
            <p:nvPr/>
          </p:nvSpPr>
          <p:spPr bwMode="auto">
            <a:xfrm>
              <a:off x="710" y="2134"/>
              <a:ext cx="4328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7893" name="Line 22"/>
            <p:cNvSpPr>
              <a:spLocks noChangeShapeType="1"/>
            </p:cNvSpPr>
            <p:nvPr/>
          </p:nvSpPr>
          <p:spPr bwMode="auto">
            <a:xfrm flipH="1">
              <a:off x="2256" y="1776"/>
              <a:ext cx="720" cy="384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7894" name="Rectangle 9"/>
            <p:cNvSpPr>
              <a:spLocks noChangeArrowheads="1"/>
            </p:cNvSpPr>
            <p:nvPr/>
          </p:nvSpPr>
          <p:spPr bwMode="auto">
            <a:xfrm>
              <a:off x="814" y="2180"/>
              <a:ext cx="411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b="1">
                  <a:latin typeface="Arial" charset="0"/>
                </a:rPr>
                <a:t>&amp;memory[(upte1&amp;0x03ff)&lt;&lt;6+((va)&amp;0x003f)]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82625" y="1828800"/>
            <a:ext cx="7762875" cy="1084263"/>
            <a:chOff x="430" y="1152"/>
            <a:chExt cx="4890" cy="683"/>
          </a:xfrm>
        </p:grpSpPr>
        <p:sp>
          <p:nvSpPr>
            <p:cNvPr id="2597896" name="Rectangle 19"/>
            <p:cNvSpPr>
              <a:spLocks noChangeArrowheads="1"/>
            </p:cNvSpPr>
            <p:nvPr/>
          </p:nvSpPr>
          <p:spPr bwMode="auto">
            <a:xfrm>
              <a:off x="430" y="1499"/>
              <a:ext cx="4890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7897" name="Line 21"/>
            <p:cNvSpPr>
              <a:spLocks noChangeShapeType="1"/>
            </p:cNvSpPr>
            <p:nvPr/>
          </p:nvSpPr>
          <p:spPr bwMode="auto">
            <a:xfrm flipH="1">
              <a:off x="1673" y="1152"/>
              <a:ext cx="1303" cy="384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7898" name="Rectangle 3"/>
            <p:cNvSpPr>
              <a:spLocks noChangeArrowheads="1"/>
            </p:cNvSpPr>
            <p:nvPr/>
          </p:nvSpPr>
          <p:spPr bwMode="auto">
            <a:xfrm>
              <a:off x="485" y="1532"/>
              <a:ext cx="479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b="1">
                  <a:latin typeface="Arial" charset="0"/>
                </a:rPr>
                <a:t>memory[(rpte1&amp;0x03ff)&lt;&lt;6+((((va)&amp;0x7c0)&gt;&gt;6)&lt;&lt;1)]</a:t>
              </a:r>
            </a:p>
          </p:txBody>
        </p:sp>
      </p:grpSp>
      <p:sp>
        <p:nvSpPr>
          <p:cNvPr id="25978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Virtual to Physical Address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208088" y="1349375"/>
            <a:ext cx="6792912" cy="533400"/>
            <a:chOff x="884" y="850"/>
            <a:chExt cx="3991" cy="336"/>
          </a:xfrm>
        </p:grpSpPr>
        <p:sp>
          <p:nvSpPr>
            <p:cNvPr id="2597901" name="Rectangle 18"/>
            <p:cNvSpPr>
              <a:spLocks noChangeArrowheads="1"/>
            </p:cNvSpPr>
            <p:nvPr/>
          </p:nvSpPr>
          <p:spPr bwMode="auto">
            <a:xfrm>
              <a:off x="884" y="850"/>
              <a:ext cx="3991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7902" name="Rectangle 5"/>
            <p:cNvSpPr>
              <a:spLocks noChangeArrowheads="1"/>
            </p:cNvSpPr>
            <p:nvPr/>
          </p:nvSpPr>
          <p:spPr bwMode="auto">
            <a:xfrm>
              <a:off x="906" y="885"/>
              <a:ext cx="3929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b="1">
                  <a:latin typeface="Arial" charset="0"/>
                </a:rPr>
                <a:t>memory[taskRPT + ((((va)&amp;0xf800)&gt;&gt;11)&lt;&lt;1)]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81000" y="4419600"/>
            <a:ext cx="8382000" cy="1600200"/>
            <a:chOff x="240" y="2784"/>
            <a:chExt cx="5280" cy="1008"/>
          </a:xfrm>
        </p:grpSpPr>
        <p:sp>
          <p:nvSpPr>
            <p:cNvPr id="2597904" name="Rectangle 27"/>
            <p:cNvSpPr>
              <a:spLocks noChangeArrowheads="1"/>
            </p:cNvSpPr>
            <p:nvPr/>
          </p:nvSpPr>
          <p:spPr bwMode="auto">
            <a:xfrm>
              <a:off x="240" y="2784"/>
              <a:ext cx="5280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7905" name="Rectangle 7"/>
            <p:cNvSpPr>
              <a:spLocks noChangeArrowheads="1"/>
            </p:cNvSpPr>
            <p:nvPr/>
          </p:nvSpPr>
          <p:spPr bwMode="auto">
            <a:xfrm>
              <a:off x="365" y="2832"/>
              <a:ext cx="5029" cy="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b="1">
                  <a:latin typeface="Arial" charset="0"/>
                </a:rPr>
                <a:t>rpte1 = MEMWORD(taskRPT + RPTI(va));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b="1">
                  <a:latin typeface="Arial" charset="0"/>
                </a:rPr>
                <a:t>upte1 = MEMWORD((FRAME(rpte1)&lt;&lt;6) + UPTI(va));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b="1">
                  <a:latin typeface="Arial" charset="0"/>
                </a:rPr>
                <a:t>&amp;memory[(FRAME(upte1)&lt;&lt;6) + FRAMEOFFSET(va)]; </a:t>
              </a: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23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67BE-9374-4411-B402-B1881303D879}" type="slidenum">
              <a:rPr lang="en-US"/>
              <a:pPr/>
              <a:t>13</a:t>
            </a:fld>
            <a:endParaRPr lang="en-US"/>
          </a:p>
        </p:txBody>
      </p:sp>
      <p:sp>
        <p:nvSpPr>
          <p:cNvPr id="2599939" name="Rectangle 240"/>
          <p:cNvSpPr>
            <a:spLocks noChangeArrowheads="1"/>
          </p:cNvSpPr>
          <p:nvPr/>
        </p:nvSpPr>
        <p:spPr bwMode="auto">
          <a:xfrm>
            <a:off x="3494088" y="1370066"/>
            <a:ext cx="5391150" cy="51117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9940" name="Rectangle 241"/>
          <p:cNvSpPr>
            <a:spLocks noChangeArrowheads="1"/>
          </p:cNvSpPr>
          <p:nvPr/>
        </p:nvSpPr>
        <p:spPr bwMode="auto">
          <a:xfrm>
            <a:off x="7524750" y="2633716"/>
            <a:ext cx="1358900" cy="198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9941" name="AutoShape 2"/>
          <p:cNvSpPr>
            <a:spLocks noChangeArrowheads="1"/>
          </p:cNvSpPr>
          <p:nvPr/>
        </p:nvSpPr>
        <p:spPr bwMode="auto">
          <a:xfrm>
            <a:off x="7683500" y="2768654"/>
            <a:ext cx="946150" cy="1511300"/>
          </a:xfrm>
          <a:prstGeom prst="can">
            <a:avLst>
              <a:gd name="adj" fmla="val 399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9942" name="Text Box 3"/>
          <p:cNvSpPr txBox="1">
            <a:spLocks noChangeArrowheads="1"/>
          </p:cNvSpPr>
          <p:nvPr/>
        </p:nvSpPr>
        <p:spPr bwMode="auto">
          <a:xfrm>
            <a:off x="1631950" y="5265791"/>
            <a:ext cx="977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RPTE’s</a:t>
            </a:r>
          </a:p>
        </p:txBody>
      </p:sp>
      <p:sp>
        <p:nvSpPr>
          <p:cNvPr id="259994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Global Clock</a:t>
            </a:r>
          </a:p>
        </p:txBody>
      </p:sp>
      <p:grpSp>
        <p:nvGrpSpPr>
          <p:cNvPr id="2599945" name="Group 6"/>
          <p:cNvGrpSpPr>
            <a:grpSpLocks/>
          </p:cNvGrpSpPr>
          <p:nvPr/>
        </p:nvGrpSpPr>
        <p:grpSpPr bwMode="auto">
          <a:xfrm>
            <a:off x="1565275" y="1871716"/>
            <a:ext cx="1066800" cy="762000"/>
            <a:chOff x="1056" y="1056"/>
            <a:chExt cx="672" cy="480"/>
          </a:xfrm>
        </p:grpSpPr>
        <p:sp>
          <p:nvSpPr>
            <p:cNvPr id="2599946" name="Rectangle 7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9947" name="Line 8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48" name="Line 9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49" name="Line 10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50" name="Line 11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51" name="Line 12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52" name="Line 13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53" name="Line 14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54" name="Line 15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55" name="Line 16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99956" name="Group 17"/>
          <p:cNvGrpSpPr>
            <a:grpSpLocks/>
          </p:cNvGrpSpPr>
          <p:nvPr/>
        </p:nvGrpSpPr>
        <p:grpSpPr bwMode="auto">
          <a:xfrm>
            <a:off x="1565275" y="2633716"/>
            <a:ext cx="1066800" cy="762000"/>
            <a:chOff x="1056" y="1056"/>
            <a:chExt cx="672" cy="480"/>
          </a:xfrm>
        </p:grpSpPr>
        <p:sp>
          <p:nvSpPr>
            <p:cNvPr id="2599957" name="Rectangle 18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9958" name="Line 19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59" name="Line 20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60" name="Line 21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61" name="Line 22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62" name="Line 23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63" name="Line 24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64" name="Line 25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65" name="Line 26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66" name="Line 27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99967" name="Group 28"/>
          <p:cNvGrpSpPr>
            <a:grpSpLocks/>
          </p:cNvGrpSpPr>
          <p:nvPr/>
        </p:nvGrpSpPr>
        <p:grpSpPr bwMode="auto">
          <a:xfrm>
            <a:off x="1565275" y="3395716"/>
            <a:ext cx="1066800" cy="762000"/>
            <a:chOff x="1056" y="1056"/>
            <a:chExt cx="672" cy="480"/>
          </a:xfrm>
        </p:grpSpPr>
        <p:sp>
          <p:nvSpPr>
            <p:cNvPr id="2599968" name="Rectangle 29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9969" name="Line 30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0" name="Line 31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1" name="Line 32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2" name="Line 33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3" name="Line 34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4" name="Line 35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5" name="Line 36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6" name="Line 37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7" name="Line 38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99978" name="Group 39"/>
          <p:cNvGrpSpPr>
            <a:grpSpLocks/>
          </p:cNvGrpSpPr>
          <p:nvPr/>
        </p:nvGrpSpPr>
        <p:grpSpPr bwMode="auto">
          <a:xfrm>
            <a:off x="1565275" y="4386316"/>
            <a:ext cx="1066800" cy="762000"/>
            <a:chOff x="1056" y="1056"/>
            <a:chExt cx="672" cy="480"/>
          </a:xfrm>
        </p:grpSpPr>
        <p:sp>
          <p:nvSpPr>
            <p:cNvPr id="2599979" name="Rectangle 40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9980" name="Line 41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1" name="Line 42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2" name="Line 43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3" name="Line 44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4" name="Line 45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5" name="Line 46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6" name="Line 47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7" name="Line 48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8" name="Line 49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99989" name="Group 50"/>
          <p:cNvGrpSpPr>
            <a:grpSpLocks/>
          </p:cNvGrpSpPr>
          <p:nvPr/>
        </p:nvGrpSpPr>
        <p:grpSpPr bwMode="auto">
          <a:xfrm>
            <a:off x="3927475" y="1490716"/>
            <a:ext cx="1066800" cy="762000"/>
            <a:chOff x="1056" y="1056"/>
            <a:chExt cx="672" cy="480"/>
          </a:xfrm>
        </p:grpSpPr>
        <p:sp>
          <p:nvSpPr>
            <p:cNvPr id="2599990" name="Rectangle 51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9991" name="Line 52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2" name="Line 53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3" name="Line 54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4" name="Line 55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5" name="Line 56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6" name="Line 57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7" name="Line 58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8" name="Line 59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9" name="Line 60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00" name="Group 61"/>
          <p:cNvGrpSpPr>
            <a:grpSpLocks/>
          </p:cNvGrpSpPr>
          <p:nvPr/>
        </p:nvGrpSpPr>
        <p:grpSpPr bwMode="auto">
          <a:xfrm>
            <a:off x="3927475" y="2405116"/>
            <a:ext cx="1066800" cy="762000"/>
            <a:chOff x="1056" y="1056"/>
            <a:chExt cx="672" cy="480"/>
          </a:xfrm>
        </p:grpSpPr>
        <p:sp>
          <p:nvSpPr>
            <p:cNvPr id="2600001" name="Rectangle 62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02" name="Line 63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03" name="Line 64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04" name="Line 65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05" name="Line 66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06" name="Line 67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07" name="Line 68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08" name="Line 69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09" name="Line 70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10" name="Line 71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11" name="Group 72"/>
          <p:cNvGrpSpPr>
            <a:grpSpLocks/>
          </p:cNvGrpSpPr>
          <p:nvPr/>
        </p:nvGrpSpPr>
        <p:grpSpPr bwMode="auto">
          <a:xfrm>
            <a:off x="3927475" y="3319516"/>
            <a:ext cx="1066800" cy="762000"/>
            <a:chOff x="1056" y="1056"/>
            <a:chExt cx="672" cy="480"/>
          </a:xfrm>
        </p:grpSpPr>
        <p:sp>
          <p:nvSpPr>
            <p:cNvPr id="2600012" name="Rectangle 73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13" name="Line 74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14" name="Line 75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15" name="Line 76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16" name="Line 77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17" name="Line 78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18" name="Line 79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19" name="Line 80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20" name="Line 81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21" name="Line 82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22" name="Group 83"/>
          <p:cNvGrpSpPr>
            <a:grpSpLocks/>
          </p:cNvGrpSpPr>
          <p:nvPr/>
        </p:nvGrpSpPr>
        <p:grpSpPr bwMode="auto">
          <a:xfrm>
            <a:off x="3927475" y="4538716"/>
            <a:ext cx="1066800" cy="762000"/>
            <a:chOff x="1056" y="1056"/>
            <a:chExt cx="672" cy="480"/>
          </a:xfrm>
        </p:grpSpPr>
        <p:sp>
          <p:nvSpPr>
            <p:cNvPr id="2600023" name="Rectangle 84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24" name="Line 85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25" name="Line 86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26" name="Line 87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27" name="Line 88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28" name="Line 89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29" name="Line 90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30" name="Line 91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31" name="Line 92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32" name="Line 93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33" name="Group 94"/>
          <p:cNvGrpSpPr>
            <a:grpSpLocks/>
          </p:cNvGrpSpPr>
          <p:nvPr/>
        </p:nvGrpSpPr>
        <p:grpSpPr bwMode="auto">
          <a:xfrm>
            <a:off x="3927475" y="5453116"/>
            <a:ext cx="1066800" cy="762000"/>
            <a:chOff x="1056" y="1056"/>
            <a:chExt cx="672" cy="480"/>
          </a:xfrm>
        </p:grpSpPr>
        <p:sp>
          <p:nvSpPr>
            <p:cNvPr id="2600034" name="Rectangle 95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35" name="Line 96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36" name="Line 97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37" name="Line 98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38" name="Line 99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39" name="Line 100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40" name="Line 101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41" name="Line 102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42" name="Line 103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43" name="Line 104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44" name="Group 105"/>
          <p:cNvGrpSpPr>
            <a:grpSpLocks/>
          </p:cNvGrpSpPr>
          <p:nvPr/>
        </p:nvGrpSpPr>
        <p:grpSpPr bwMode="auto">
          <a:xfrm>
            <a:off x="5984875" y="1414516"/>
            <a:ext cx="1066800" cy="762000"/>
            <a:chOff x="1056" y="1056"/>
            <a:chExt cx="672" cy="480"/>
          </a:xfrm>
        </p:grpSpPr>
        <p:sp>
          <p:nvSpPr>
            <p:cNvPr id="2600045" name="Rectangle 106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46" name="Line 107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47" name="Line 108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48" name="Line 109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49" name="Line 110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50" name="Line 111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51" name="Line 112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52" name="Line 113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53" name="Line 114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54" name="Line 115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55" name="Group 116"/>
          <p:cNvGrpSpPr>
            <a:grpSpLocks/>
          </p:cNvGrpSpPr>
          <p:nvPr/>
        </p:nvGrpSpPr>
        <p:grpSpPr bwMode="auto">
          <a:xfrm>
            <a:off x="5984875" y="2328916"/>
            <a:ext cx="1066800" cy="762000"/>
            <a:chOff x="1056" y="1056"/>
            <a:chExt cx="672" cy="480"/>
          </a:xfrm>
        </p:grpSpPr>
        <p:sp>
          <p:nvSpPr>
            <p:cNvPr id="2600056" name="Rectangle 117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57" name="Line 118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58" name="Line 119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59" name="Line 120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60" name="Line 121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61" name="Line 122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62" name="Line 123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63" name="Line 124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64" name="Line 125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65" name="Line 126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66" name="Group 127"/>
          <p:cNvGrpSpPr>
            <a:grpSpLocks/>
          </p:cNvGrpSpPr>
          <p:nvPr/>
        </p:nvGrpSpPr>
        <p:grpSpPr bwMode="auto">
          <a:xfrm>
            <a:off x="5984875" y="3243316"/>
            <a:ext cx="1066800" cy="762000"/>
            <a:chOff x="1056" y="1056"/>
            <a:chExt cx="672" cy="480"/>
          </a:xfrm>
        </p:grpSpPr>
        <p:sp>
          <p:nvSpPr>
            <p:cNvPr id="2600067" name="Rectangle 128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68" name="Line 129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69" name="Line 130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70" name="Line 131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71" name="Line 132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72" name="Line 133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73" name="Line 134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74" name="Line 135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75" name="Line 136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76" name="Line 137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77" name="Group 138"/>
          <p:cNvGrpSpPr>
            <a:grpSpLocks/>
          </p:cNvGrpSpPr>
          <p:nvPr/>
        </p:nvGrpSpPr>
        <p:grpSpPr bwMode="auto">
          <a:xfrm>
            <a:off x="5984875" y="4462516"/>
            <a:ext cx="1066800" cy="762000"/>
            <a:chOff x="1056" y="1056"/>
            <a:chExt cx="672" cy="480"/>
          </a:xfrm>
        </p:grpSpPr>
        <p:sp>
          <p:nvSpPr>
            <p:cNvPr id="2600078" name="Rectangle 139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79" name="Line 140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0" name="Line 141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1" name="Line 142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2" name="Line 143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3" name="Line 144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4" name="Line 145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5" name="Line 146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6" name="Line 147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7" name="Line 148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88" name="Group 149"/>
          <p:cNvGrpSpPr>
            <a:grpSpLocks/>
          </p:cNvGrpSpPr>
          <p:nvPr/>
        </p:nvGrpSpPr>
        <p:grpSpPr bwMode="auto">
          <a:xfrm>
            <a:off x="5984875" y="5376916"/>
            <a:ext cx="1066800" cy="762000"/>
            <a:chOff x="1056" y="1056"/>
            <a:chExt cx="672" cy="480"/>
          </a:xfrm>
        </p:grpSpPr>
        <p:sp>
          <p:nvSpPr>
            <p:cNvPr id="2600089" name="Rectangle 150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90" name="Line 151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1" name="Line 152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2" name="Line 153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3" name="Line 154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4" name="Line 155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5" name="Line 156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6" name="Line 157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7" name="Line 158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8" name="Line 159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99" name="Group 160"/>
          <p:cNvGrpSpPr>
            <a:grpSpLocks/>
          </p:cNvGrpSpPr>
          <p:nvPr/>
        </p:nvGrpSpPr>
        <p:grpSpPr bwMode="auto">
          <a:xfrm>
            <a:off x="7204075" y="1719316"/>
            <a:ext cx="1066800" cy="762000"/>
            <a:chOff x="1056" y="1056"/>
            <a:chExt cx="672" cy="480"/>
          </a:xfrm>
        </p:grpSpPr>
        <p:sp>
          <p:nvSpPr>
            <p:cNvPr id="2600100" name="Rectangle 161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101" name="Line 162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2" name="Line 163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3" name="Line 164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4" name="Line 165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5" name="Line 166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6" name="Line 167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7" name="Line 168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8" name="Line 169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9" name="Line 170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110" name="Group 171"/>
          <p:cNvGrpSpPr>
            <a:grpSpLocks/>
          </p:cNvGrpSpPr>
          <p:nvPr/>
        </p:nvGrpSpPr>
        <p:grpSpPr bwMode="auto">
          <a:xfrm>
            <a:off x="7204075" y="4767316"/>
            <a:ext cx="1066800" cy="762000"/>
            <a:chOff x="1056" y="1056"/>
            <a:chExt cx="672" cy="480"/>
          </a:xfrm>
        </p:grpSpPr>
        <p:sp>
          <p:nvSpPr>
            <p:cNvPr id="2600111" name="Rectangle 172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112" name="Line 173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13" name="Line 174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14" name="Line 175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15" name="Line 176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16" name="Line 177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17" name="Line 178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18" name="Line 179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19" name="Line 180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20" name="Line 181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00121" name="Line 182"/>
          <p:cNvSpPr>
            <a:spLocks noChangeShapeType="1"/>
          </p:cNvSpPr>
          <p:nvPr/>
        </p:nvSpPr>
        <p:spPr bwMode="auto">
          <a:xfrm flipV="1">
            <a:off x="4689475" y="1414516"/>
            <a:ext cx="1295400" cy="3810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2" name="Line 183"/>
          <p:cNvSpPr>
            <a:spLocks noChangeShapeType="1"/>
          </p:cNvSpPr>
          <p:nvPr/>
        </p:nvSpPr>
        <p:spPr bwMode="auto">
          <a:xfrm flipV="1">
            <a:off x="4689475" y="1692329"/>
            <a:ext cx="2528888" cy="2222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3" name="Line 184"/>
          <p:cNvSpPr>
            <a:spLocks noChangeShapeType="1"/>
          </p:cNvSpPr>
          <p:nvPr/>
        </p:nvSpPr>
        <p:spPr bwMode="auto">
          <a:xfrm>
            <a:off x="4689475" y="2066979"/>
            <a:ext cx="1306513" cy="27622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4" name="Line 185"/>
          <p:cNvSpPr>
            <a:spLocks noChangeShapeType="1"/>
          </p:cNvSpPr>
          <p:nvPr/>
        </p:nvSpPr>
        <p:spPr bwMode="auto">
          <a:xfrm>
            <a:off x="4689475" y="2219379"/>
            <a:ext cx="3209925" cy="1052512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5" name="Line 186"/>
          <p:cNvSpPr>
            <a:spLocks noChangeShapeType="1"/>
          </p:cNvSpPr>
          <p:nvPr/>
        </p:nvSpPr>
        <p:spPr bwMode="auto">
          <a:xfrm flipV="1">
            <a:off x="4689475" y="3243316"/>
            <a:ext cx="1295400" cy="1968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6" name="Line 187"/>
          <p:cNvSpPr>
            <a:spLocks noChangeShapeType="1"/>
          </p:cNvSpPr>
          <p:nvPr/>
        </p:nvSpPr>
        <p:spPr bwMode="auto">
          <a:xfrm flipV="1">
            <a:off x="4689475" y="3548116"/>
            <a:ext cx="3200400" cy="3810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7" name="Line 188"/>
          <p:cNvSpPr>
            <a:spLocks noChangeShapeType="1"/>
          </p:cNvSpPr>
          <p:nvPr/>
        </p:nvSpPr>
        <p:spPr bwMode="auto">
          <a:xfrm flipV="1">
            <a:off x="4699000" y="4473629"/>
            <a:ext cx="1287463" cy="1090612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8" name="Line 189"/>
          <p:cNvSpPr>
            <a:spLocks noChangeShapeType="1"/>
          </p:cNvSpPr>
          <p:nvPr/>
        </p:nvSpPr>
        <p:spPr bwMode="auto">
          <a:xfrm flipV="1">
            <a:off x="4689475" y="4767316"/>
            <a:ext cx="2516188" cy="110807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9" name="Line 190"/>
          <p:cNvSpPr>
            <a:spLocks noChangeShapeType="1"/>
          </p:cNvSpPr>
          <p:nvPr/>
        </p:nvSpPr>
        <p:spPr bwMode="auto">
          <a:xfrm flipV="1">
            <a:off x="4668838" y="5376916"/>
            <a:ext cx="1319212" cy="658813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0" name="Line 191"/>
          <p:cNvSpPr>
            <a:spLocks noChangeShapeType="1"/>
          </p:cNvSpPr>
          <p:nvPr/>
        </p:nvSpPr>
        <p:spPr bwMode="auto">
          <a:xfrm flipV="1">
            <a:off x="4689475" y="3624316"/>
            <a:ext cx="3181350" cy="20193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1" name="Line 192"/>
          <p:cNvSpPr>
            <a:spLocks noChangeShapeType="1"/>
          </p:cNvSpPr>
          <p:nvPr/>
        </p:nvSpPr>
        <p:spPr bwMode="auto">
          <a:xfrm flipV="1">
            <a:off x="2022475" y="1492304"/>
            <a:ext cx="1922463" cy="5715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2" name="Line 193"/>
          <p:cNvSpPr>
            <a:spLocks noChangeShapeType="1"/>
          </p:cNvSpPr>
          <p:nvPr/>
        </p:nvSpPr>
        <p:spPr bwMode="auto">
          <a:xfrm flipV="1">
            <a:off x="2022475" y="2408291"/>
            <a:ext cx="1900238" cy="115888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3" name="Line 194"/>
          <p:cNvSpPr>
            <a:spLocks noChangeShapeType="1"/>
          </p:cNvSpPr>
          <p:nvPr/>
        </p:nvSpPr>
        <p:spPr bwMode="auto">
          <a:xfrm>
            <a:off x="2022475" y="3197279"/>
            <a:ext cx="1920875" cy="1079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4" name="Line 195"/>
          <p:cNvSpPr>
            <a:spLocks noChangeShapeType="1"/>
          </p:cNvSpPr>
          <p:nvPr/>
        </p:nvSpPr>
        <p:spPr bwMode="auto">
          <a:xfrm flipV="1">
            <a:off x="2022475" y="4530779"/>
            <a:ext cx="1920875" cy="16827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5" name="Line 196"/>
          <p:cNvSpPr>
            <a:spLocks noChangeShapeType="1"/>
          </p:cNvSpPr>
          <p:nvPr/>
        </p:nvSpPr>
        <p:spPr bwMode="auto">
          <a:xfrm>
            <a:off x="2022475" y="4884791"/>
            <a:ext cx="1920875" cy="595313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6" name="Text Box 197"/>
          <p:cNvSpPr txBox="1">
            <a:spLocks noChangeArrowheads="1"/>
          </p:cNvSpPr>
          <p:nvPr/>
        </p:nvSpPr>
        <p:spPr bwMode="auto">
          <a:xfrm>
            <a:off x="3973513" y="6162729"/>
            <a:ext cx="977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UPTE’s</a:t>
            </a:r>
          </a:p>
        </p:txBody>
      </p:sp>
      <p:sp>
        <p:nvSpPr>
          <p:cNvPr id="2600137" name="Text Box 198"/>
          <p:cNvSpPr txBox="1">
            <a:spLocks noChangeArrowheads="1"/>
          </p:cNvSpPr>
          <p:nvPr/>
        </p:nvSpPr>
        <p:spPr bwMode="auto">
          <a:xfrm>
            <a:off x="6048375" y="6159554"/>
            <a:ext cx="1084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Frame’s</a:t>
            </a:r>
          </a:p>
        </p:txBody>
      </p:sp>
      <p:sp>
        <p:nvSpPr>
          <p:cNvPr id="2600138" name="Line 199"/>
          <p:cNvSpPr>
            <a:spLocks noChangeShapeType="1"/>
          </p:cNvSpPr>
          <p:nvPr/>
        </p:nvSpPr>
        <p:spPr bwMode="auto">
          <a:xfrm>
            <a:off x="4697413" y="2582916"/>
            <a:ext cx="3173412" cy="792163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9" name="Rectangle 200"/>
          <p:cNvSpPr>
            <a:spLocks noChangeArrowheads="1"/>
          </p:cNvSpPr>
          <p:nvPr/>
        </p:nvSpPr>
        <p:spPr bwMode="auto">
          <a:xfrm>
            <a:off x="7859713" y="3268716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600140" name="Rectangle 201"/>
          <p:cNvSpPr>
            <a:spLocks noChangeArrowheads="1"/>
          </p:cNvSpPr>
          <p:nvPr/>
        </p:nvSpPr>
        <p:spPr bwMode="auto">
          <a:xfrm>
            <a:off x="7859713" y="3365554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600141" name="Rectangle 202"/>
          <p:cNvSpPr>
            <a:spLocks noChangeArrowheads="1"/>
          </p:cNvSpPr>
          <p:nvPr/>
        </p:nvSpPr>
        <p:spPr bwMode="auto">
          <a:xfrm>
            <a:off x="7859713" y="3462391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600142" name="Rectangle 203"/>
          <p:cNvSpPr>
            <a:spLocks noChangeArrowheads="1"/>
          </p:cNvSpPr>
          <p:nvPr/>
        </p:nvSpPr>
        <p:spPr bwMode="auto">
          <a:xfrm>
            <a:off x="7859713" y="3559229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600143" name="Text Box 204"/>
          <p:cNvSpPr txBox="1">
            <a:spLocks noChangeArrowheads="1"/>
          </p:cNvSpPr>
          <p:nvPr/>
        </p:nvSpPr>
        <p:spPr bwMode="auto">
          <a:xfrm>
            <a:off x="7524750" y="42275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Swap Space</a:t>
            </a:r>
          </a:p>
        </p:txBody>
      </p:sp>
      <p:sp>
        <p:nvSpPr>
          <p:cNvPr id="2600144" name="Rectangle 205"/>
          <p:cNvSpPr>
            <a:spLocks noChangeArrowheads="1"/>
          </p:cNvSpPr>
          <p:nvPr/>
        </p:nvSpPr>
        <p:spPr bwMode="auto">
          <a:xfrm>
            <a:off x="7856538" y="3656066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600145" name="Line 206"/>
          <p:cNvSpPr>
            <a:spLocks noChangeShapeType="1"/>
          </p:cNvSpPr>
          <p:nvPr/>
        </p:nvSpPr>
        <p:spPr bwMode="auto">
          <a:xfrm flipV="1">
            <a:off x="2038350" y="3459216"/>
            <a:ext cx="5851525" cy="2921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46" name="Line 207"/>
          <p:cNvSpPr>
            <a:spLocks noChangeShapeType="1"/>
          </p:cNvSpPr>
          <p:nvPr/>
        </p:nvSpPr>
        <p:spPr bwMode="auto">
          <a:xfrm flipV="1">
            <a:off x="4697413" y="4473629"/>
            <a:ext cx="1290637" cy="338137"/>
          </a:xfrm>
          <a:prstGeom prst="line">
            <a:avLst/>
          </a:prstGeom>
          <a:noFill/>
          <a:ln w="1905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28" name="Line 208"/>
          <p:cNvSpPr>
            <a:spLocks noChangeShapeType="1"/>
          </p:cNvSpPr>
          <p:nvPr/>
        </p:nvSpPr>
        <p:spPr bwMode="auto">
          <a:xfrm>
            <a:off x="2022475" y="1566916"/>
            <a:ext cx="0" cy="496888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29" name="Line 209"/>
          <p:cNvSpPr>
            <a:spLocks noChangeShapeType="1"/>
          </p:cNvSpPr>
          <p:nvPr/>
        </p:nvSpPr>
        <p:spPr bwMode="auto">
          <a:xfrm>
            <a:off x="2022475" y="2060629"/>
            <a:ext cx="0" cy="496887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30" name="Line 210"/>
          <p:cNvSpPr>
            <a:spLocks noChangeShapeType="1"/>
          </p:cNvSpPr>
          <p:nvPr/>
        </p:nvSpPr>
        <p:spPr bwMode="auto">
          <a:xfrm>
            <a:off x="2030413" y="2546404"/>
            <a:ext cx="0" cy="650875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31" name="Line 211"/>
          <p:cNvSpPr>
            <a:spLocks noChangeShapeType="1"/>
          </p:cNvSpPr>
          <p:nvPr/>
        </p:nvSpPr>
        <p:spPr bwMode="auto">
          <a:xfrm>
            <a:off x="2038350" y="3209979"/>
            <a:ext cx="0" cy="1481137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32" name="Line 212"/>
          <p:cNvSpPr>
            <a:spLocks noChangeShapeType="1"/>
          </p:cNvSpPr>
          <p:nvPr/>
        </p:nvSpPr>
        <p:spPr bwMode="auto">
          <a:xfrm flipH="1">
            <a:off x="2035175" y="4614916"/>
            <a:ext cx="3175" cy="284163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" name="Group 213"/>
          <p:cNvGrpSpPr>
            <a:grpSpLocks/>
          </p:cNvGrpSpPr>
          <p:nvPr/>
        </p:nvGrpSpPr>
        <p:grpSpPr bwMode="auto">
          <a:xfrm>
            <a:off x="1112838" y="1538341"/>
            <a:ext cx="925512" cy="4143375"/>
            <a:chOff x="771" y="846"/>
            <a:chExt cx="583" cy="2610"/>
          </a:xfrm>
        </p:grpSpPr>
        <p:sp>
          <p:nvSpPr>
            <p:cNvPr id="2600153" name="Line 214"/>
            <p:cNvSpPr>
              <a:spLocks noChangeShapeType="1"/>
            </p:cNvSpPr>
            <p:nvPr/>
          </p:nvSpPr>
          <p:spPr bwMode="auto">
            <a:xfrm>
              <a:off x="1352" y="2989"/>
              <a:ext cx="0" cy="467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54" name="Line 215"/>
            <p:cNvSpPr>
              <a:spLocks noChangeShapeType="1"/>
            </p:cNvSpPr>
            <p:nvPr/>
          </p:nvSpPr>
          <p:spPr bwMode="auto">
            <a:xfrm>
              <a:off x="778" y="864"/>
              <a:ext cx="0" cy="2579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55" name="Line 216"/>
            <p:cNvSpPr>
              <a:spLocks noChangeShapeType="1"/>
            </p:cNvSpPr>
            <p:nvPr/>
          </p:nvSpPr>
          <p:spPr bwMode="auto">
            <a:xfrm>
              <a:off x="778" y="3443"/>
              <a:ext cx="576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56" name="Line 217"/>
            <p:cNvSpPr>
              <a:spLocks noChangeShapeType="1"/>
            </p:cNvSpPr>
            <p:nvPr/>
          </p:nvSpPr>
          <p:spPr bwMode="auto">
            <a:xfrm>
              <a:off x="771" y="846"/>
              <a:ext cx="576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85338" name="Line 218"/>
          <p:cNvSpPr>
            <a:spLocks noChangeShapeType="1"/>
          </p:cNvSpPr>
          <p:nvPr/>
        </p:nvSpPr>
        <p:spPr bwMode="auto">
          <a:xfrm flipV="1">
            <a:off x="2022475" y="1492304"/>
            <a:ext cx="2151063" cy="57467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39" name="Line 219"/>
          <p:cNvSpPr>
            <a:spLocks noChangeShapeType="1"/>
          </p:cNvSpPr>
          <p:nvPr/>
        </p:nvSpPr>
        <p:spPr bwMode="auto">
          <a:xfrm>
            <a:off x="4148138" y="1490716"/>
            <a:ext cx="1587" cy="762000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0" name="Line 220"/>
          <p:cNvSpPr>
            <a:spLocks noChangeShapeType="1"/>
          </p:cNvSpPr>
          <p:nvPr/>
        </p:nvSpPr>
        <p:spPr bwMode="auto">
          <a:xfrm flipH="1">
            <a:off x="4149725" y="2405116"/>
            <a:ext cx="6350" cy="788988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1" name="Line 221"/>
          <p:cNvSpPr>
            <a:spLocks noChangeShapeType="1"/>
          </p:cNvSpPr>
          <p:nvPr/>
        </p:nvSpPr>
        <p:spPr bwMode="auto">
          <a:xfrm>
            <a:off x="4149725" y="3305229"/>
            <a:ext cx="0" cy="785812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2" name="Line 222"/>
          <p:cNvSpPr>
            <a:spLocks noChangeShapeType="1"/>
          </p:cNvSpPr>
          <p:nvPr/>
        </p:nvSpPr>
        <p:spPr bwMode="auto">
          <a:xfrm flipH="1">
            <a:off x="4149725" y="4538716"/>
            <a:ext cx="6350" cy="77152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3" name="Line 223"/>
          <p:cNvSpPr>
            <a:spLocks noChangeShapeType="1"/>
          </p:cNvSpPr>
          <p:nvPr/>
        </p:nvSpPr>
        <p:spPr bwMode="auto">
          <a:xfrm>
            <a:off x="4148138" y="5480104"/>
            <a:ext cx="1587" cy="73818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4" name="Line 224"/>
          <p:cNvSpPr>
            <a:spLocks noChangeShapeType="1"/>
          </p:cNvSpPr>
          <p:nvPr/>
        </p:nvSpPr>
        <p:spPr bwMode="auto">
          <a:xfrm flipH="1" flipV="1">
            <a:off x="2038350" y="2066979"/>
            <a:ext cx="2135188" cy="18573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5" name="Line 225"/>
          <p:cNvSpPr>
            <a:spLocks noChangeShapeType="1"/>
          </p:cNvSpPr>
          <p:nvPr/>
        </p:nvSpPr>
        <p:spPr bwMode="auto">
          <a:xfrm flipH="1" flipV="1">
            <a:off x="2022475" y="2524179"/>
            <a:ext cx="2125663" cy="647700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6" name="Line 226"/>
          <p:cNvSpPr>
            <a:spLocks noChangeShapeType="1"/>
          </p:cNvSpPr>
          <p:nvPr/>
        </p:nvSpPr>
        <p:spPr bwMode="auto">
          <a:xfrm flipH="1" flipV="1">
            <a:off x="2012950" y="3194104"/>
            <a:ext cx="2143125" cy="89693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7" name="Line 227"/>
          <p:cNvSpPr>
            <a:spLocks noChangeShapeType="1"/>
          </p:cNvSpPr>
          <p:nvPr/>
        </p:nvSpPr>
        <p:spPr bwMode="auto">
          <a:xfrm flipH="1" flipV="1">
            <a:off x="2012950" y="4691116"/>
            <a:ext cx="2139950" cy="608013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8" name="Line 228"/>
          <p:cNvSpPr>
            <a:spLocks noChangeShapeType="1"/>
          </p:cNvSpPr>
          <p:nvPr/>
        </p:nvSpPr>
        <p:spPr bwMode="auto">
          <a:xfrm flipH="1" flipV="1">
            <a:off x="2017713" y="4899079"/>
            <a:ext cx="2132012" cy="1319212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9" name="Line 229"/>
          <p:cNvSpPr>
            <a:spLocks noChangeShapeType="1"/>
          </p:cNvSpPr>
          <p:nvPr/>
        </p:nvSpPr>
        <p:spPr bwMode="auto">
          <a:xfrm flipV="1">
            <a:off x="2019300" y="2408291"/>
            <a:ext cx="2136775" cy="119063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50" name="Line 230"/>
          <p:cNvSpPr>
            <a:spLocks noChangeShapeType="1"/>
          </p:cNvSpPr>
          <p:nvPr/>
        </p:nvSpPr>
        <p:spPr bwMode="auto">
          <a:xfrm>
            <a:off x="2027238" y="3179816"/>
            <a:ext cx="2120900" cy="139700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51" name="Line 231"/>
          <p:cNvSpPr>
            <a:spLocks noChangeShapeType="1"/>
          </p:cNvSpPr>
          <p:nvPr/>
        </p:nvSpPr>
        <p:spPr bwMode="auto">
          <a:xfrm flipV="1">
            <a:off x="2046288" y="4538716"/>
            <a:ext cx="2132012" cy="14922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52" name="Line 232"/>
          <p:cNvSpPr>
            <a:spLocks noChangeShapeType="1"/>
          </p:cNvSpPr>
          <p:nvPr/>
        </p:nvSpPr>
        <p:spPr bwMode="auto">
          <a:xfrm>
            <a:off x="2043113" y="4918129"/>
            <a:ext cx="2127250" cy="56197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39" name="Picture 2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8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8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8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8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8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8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8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8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8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8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8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8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328" grpId="0" animBg="1"/>
      <p:bldP spid="1285329" grpId="0" animBg="1"/>
      <p:bldP spid="1285330" grpId="0" animBg="1"/>
      <p:bldP spid="1285331" grpId="0" animBg="1"/>
      <p:bldP spid="1285332" grpId="0" animBg="1"/>
      <p:bldP spid="1285338" grpId="0" animBg="1"/>
      <p:bldP spid="1285339" grpId="0" animBg="1"/>
      <p:bldP spid="1285340" grpId="0" animBg="1"/>
      <p:bldP spid="1285341" grpId="0" animBg="1"/>
      <p:bldP spid="1285342" grpId="0" animBg="1"/>
      <p:bldP spid="1285343" grpId="0" animBg="1"/>
      <p:bldP spid="1285344" grpId="0" animBg="1"/>
      <p:bldP spid="1285345" grpId="0" animBg="1"/>
      <p:bldP spid="1285346" grpId="0" animBg="1"/>
      <p:bldP spid="1285347" grpId="0" animBg="1"/>
      <p:bldP spid="1285348" grpId="0" animBg="1"/>
      <p:bldP spid="1285349" grpId="0" animBg="1"/>
      <p:bldP spid="1285350" grpId="0" animBg="1"/>
      <p:bldP spid="1285351" grpId="0" animBg="1"/>
      <p:bldP spid="12853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 Frame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  <p:sp>
        <p:nvSpPr>
          <p:cNvPr id="136089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1484246"/>
            <a:ext cx="8458200" cy="5072063"/>
          </a:xfrm>
          <a:noFill/>
        </p:spPr>
        <p:txBody>
          <a:bodyPr anchor="t"/>
          <a:lstStyle/>
          <a:p>
            <a:pPr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</a:tabLst>
            </a:pP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unsigned short int *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getMemAdr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(int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va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, int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rwFlg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)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{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if (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va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&lt; 0x3000) return &amp;memory[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va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];		// turn off virtual addressing for system RAM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rpta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=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tcb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[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curTask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].RPT + RPTI(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va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);  rpte1 = MEMWORD(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rpta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);  rpte2 = MEMWORD(rpta+1);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if (DEFINED(rpte1))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{	//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rpte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defined	}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else	//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rpte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undefined	1. get a UPT frame from memory (may have to free up frame)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{	//     			2. if paged out (DEFINED) load swapped page into UPT frame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	//        			else initialize UPT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	frame =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getFrame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(-1);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	rpte1 = SET_DEFINED(frame);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	if (PAGED(rpte2))	// UPT frame paged out - read from SWAPPAGE(rpte2) into frame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	{	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accessPage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(SWAPPAGE(rpte2), frame, PAGE_READ);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	}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	else	// define new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upt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frame and reference from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rpt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	{	rpte1 = SET_DIRTY(rpte1);  rpte2 = 0;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		//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undefine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all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upte's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     		}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}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MEMWORD(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rpta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) = rpte1 = SET_REF(SET_PINNED(rpte1));	// set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rpt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frame access bit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MEMWORD(rpta+1) = rpte2;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upta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= (FRAME(rpte1)&lt;&lt;6) + UPTI(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va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);  upte1 = MEMWORD(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upta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);  upte2 = MEMWORD(upta+1);		if (DEFINED(upte1))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{	//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upte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defined	}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else	// 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upte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 undefined	1. get a physical frame (may have to free up frame) (x3000 - limit) (192 - 1023)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{	//     			2. if paged out (DEFINED) load swapped page into physical frame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	//        			else new frame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}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	return &amp;memory[(FRAME(upte1)&lt;&lt;6) + FRAMEOFFSET(</a:t>
            </a:r>
            <a:r>
              <a:rPr lang="en-US" sz="1200" b="1" i="0" dirty="0" err="1">
                <a:solidFill>
                  <a:schemeClr val="tx1"/>
                </a:solidFill>
                <a:latin typeface="Arial" charset="0"/>
              </a:rPr>
              <a:t>va</a:t>
            </a: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)];	// return physical address}</a:t>
            </a:r>
            <a:br>
              <a:rPr lang="en-US" sz="12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200" b="1" i="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1360900" name="Rectangle 5"/>
          <p:cNvSpPr>
            <a:spLocks noChangeArrowheads="1"/>
          </p:cNvSpPr>
          <p:nvPr/>
        </p:nvSpPr>
        <p:spPr bwMode="auto">
          <a:xfrm>
            <a:off x="1224410" y="431034"/>
            <a:ext cx="7853362" cy="69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l"/>
            <a:r>
              <a:rPr lang="en-US" sz="2800" dirty="0">
                <a:solidFill>
                  <a:schemeClr val="tx2"/>
                </a:solidFill>
                <a:latin typeface="Arial" charset="0"/>
              </a:rPr>
              <a:t>unsigned short 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Arial" charset="0"/>
              </a:rPr>
              <a:t> *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</a:rPr>
              <a:t>getMemAdr</a:t>
            </a:r>
            <a:r>
              <a:rPr lang="en-US" sz="2800" dirty="0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</a:rPr>
              <a:t>va</a:t>
            </a:r>
            <a:r>
              <a:rPr lang="en-US" sz="28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</a:rPr>
              <a:t>rwFlg</a:t>
            </a:r>
            <a:r>
              <a:rPr lang="en-US" sz="2800" dirty="0">
                <a:solidFill>
                  <a:schemeClr val="tx2"/>
                </a:solidFill>
                <a:latin typeface="Arial" charset="0"/>
              </a:rPr>
              <a:t>)</a:t>
            </a:r>
          </a:p>
        </p:txBody>
      </p:sp>
      <p:sp>
        <p:nvSpPr>
          <p:cNvPr id="1260551" name="AutoShape 7"/>
          <p:cNvSpPr>
            <a:spLocks noChangeArrowheads="1"/>
          </p:cNvSpPr>
          <p:nvPr/>
        </p:nvSpPr>
        <p:spPr bwMode="auto">
          <a:xfrm>
            <a:off x="4911725" y="1484246"/>
            <a:ext cx="3470275" cy="247650"/>
          </a:xfrm>
          <a:prstGeom prst="wedgeRoundRectCallout">
            <a:avLst>
              <a:gd name="adj1" fmla="val -88931"/>
              <a:gd name="adj2" fmla="val 14102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400" b="1">
                <a:solidFill>
                  <a:srgbClr val="FF0033"/>
                </a:solidFill>
              </a:rPr>
              <a:t>MMU turned off for system access</a:t>
            </a:r>
          </a:p>
        </p:txBody>
      </p:sp>
      <p:sp>
        <p:nvSpPr>
          <p:cNvPr id="1260552" name="AutoShape 8"/>
          <p:cNvSpPr>
            <a:spLocks noChangeArrowheads="1"/>
          </p:cNvSpPr>
          <p:nvPr/>
        </p:nvSpPr>
        <p:spPr bwMode="auto">
          <a:xfrm>
            <a:off x="138113" y="3078096"/>
            <a:ext cx="1152525" cy="254000"/>
          </a:xfrm>
          <a:prstGeom prst="wedgeRoundRectCallout">
            <a:avLst>
              <a:gd name="adj1" fmla="val 50690"/>
              <a:gd name="adj2" fmla="val -17812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400" b="1">
                <a:solidFill>
                  <a:srgbClr val="FF0033"/>
                </a:solidFill>
              </a:rPr>
              <a:t>Page Fault</a:t>
            </a:r>
          </a:p>
        </p:txBody>
      </p:sp>
      <p:sp>
        <p:nvSpPr>
          <p:cNvPr id="1260553" name="AutoShape 9"/>
          <p:cNvSpPr>
            <a:spLocks noChangeArrowheads="1"/>
          </p:cNvSpPr>
          <p:nvPr/>
        </p:nvSpPr>
        <p:spPr bwMode="auto">
          <a:xfrm>
            <a:off x="152400" y="2265296"/>
            <a:ext cx="609600" cy="228600"/>
          </a:xfrm>
          <a:prstGeom prst="wedgeRoundRectCallout">
            <a:avLst>
              <a:gd name="adj1" fmla="val 141667"/>
              <a:gd name="adj2" fmla="val 1319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400" b="1">
                <a:solidFill>
                  <a:srgbClr val="FF0033"/>
                </a:solidFill>
              </a:rPr>
              <a:t>Hit!</a:t>
            </a:r>
          </a:p>
        </p:txBody>
      </p:sp>
      <p:sp>
        <p:nvSpPr>
          <p:cNvPr id="1260554" name="AutoShape 10"/>
          <p:cNvSpPr>
            <a:spLocks noChangeArrowheads="1"/>
          </p:cNvSpPr>
          <p:nvPr/>
        </p:nvSpPr>
        <p:spPr bwMode="auto">
          <a:xfrm>
            <a:off x="7467600" y="2951096"/>
            <a:ext cx="1533525" cy="228600"/>
          </a:xfrm>
          <a:prstGeom prst="wedgeRoundRectCallout">
            <a:avLst>
              <a:gd name="adj1" fmla="val -144204"/>
              <a:gd name="adj2" fmla="val 2291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400" b="1">
                <a:solidFill>
                  <a:srgbClr val="FF0033"/>
                </a:solidFill>
              </a:rPr>
              <a:t>Go get a Frame</a:t>
            </a:r>
          </a:p>
        </p:txBody>
      </p:sp>
      <p:sp>
        <p:nvSpPr>
          <p:cNvPr id="1260555" name="AutoShape 11"/>
          <p:cNvSpPr>
            <a:spLocks noChangeArrowheads="1"/>
          </p:cNvSpPr>
          <p:nvPr/>
        </p:nvSpPr>
        <p:spPr bwMode="auto">
          <a:xfrm>
            <a:off x="6705600" y="3865496"/>
            <a:ext cx="2286000" cy="228600"/>
          </a:xfrm>
          <a:prstGeom prst="wedgeRoundRectCallout">
            <a:avLst>
              <a:gd name="adj1" fmla="val -89444"/>
              <a:gd name="adj2" fmla="val -15694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400" b="1">
                <a:solidFill>
                  <a:srgbClr val="FF0033"/>
                </a:solidFill>
              </a:rPr>
              <a:t>UPT Page in swap space</a:t>
            </a:r>
          </a:p>
        </p:txBody>
      </p:sp>
      <p:sp>
        <p:nvSpPr>
          <p:cNvPr id="1260556" name="AutoShape 12"/>
          <p:cNvSpPr>
            <a:spLocks noChangeArrowheads="1"/>
          </p:cNvSpPr>
          <p:nvPr/>
        </p:nvSpPr>
        <p:spPr bwMode="auto">
          <a:xfrm>
            <a:off x="5029200" y="4170296"/>
            <a:ext cx="1600200" cy="228600"/>
          </a:xfrm>
          <a:prstGeom prst="wedgeRoundRectCallout">
            <a:avLst>
              <a:gd name="adj1" fmla="val -80653"/>
              <a:gd name="adj2" fmla="val -8541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400" b="1">
                <a:solidFill>
                  <a:srgbClr val="FF0033"/>
                </a:solidFill>
              </a:rPr>
              <a:t>New UPT Frame</a:t>
            </a:r>
          </a:p>
        </p:txBody>
      </p:sp>
      <p:sp>
        <p:nvSpPr>
          <p:cNvPr id="1260557" name="AutoShape 13"/>
          <p:cNvSpPr>
            <a:spLocks noChangeArrowheads="1"/>
          </p:cNvSpPr>
          <p:nvPr/>
        </p:nvSpPr>
        <p:spPr bwMode="auto">
          <a:xfrm>
            <a:off x="152399" y="4094096"/>
            <a:ext cx="2150125" cy="190500"/>
          </a:xfrm>
          <a:prstGeom prst="wedgeRoundRectCallout">
            <a:avLst>
              <a:gd name="adj1" fmla="val 90900"/>
              <a:gd name="adj2" fmla="val 28582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400" b="1" dirty="0">
                <a:solidFill>
                  <a:srgbClr val="FF0033"/>
                </a:solidFill>
              </a:rPr>
              <a:t>Frame referenced</a:t>
            </a:r>
          </a:p>
        </p:txBody>
      </p:sp>
      <p:sp>
        <p:nvSpPr>
          <p:cNvPr id="1260558" name="AutoShape 14"/>
          <p:cNvSpPr>
            <a:spLocks noChangeArrowheads="1"/>
          </p:cNvSpPr>
          <p:nvPr/>
        </p:nvSpPr>
        <p:spPr bwMode="auto">
          <a:xfrm>
            <a:off x="152400" y="5237096"/>
            <a:ext cx="609600" cy="228600"/>
          </a:xfrm>
          <a:prstGeom prst="wedgeRoundRectCallout">
            <a:avLst>
              <a:gd name="adj1" fmla="val 141667"/>
              <a:gd name="adj2" fmla="val 1319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400" b="1">
                <a:solidFill>
                  <a:srgbClr val="FF0033"/>
                </a:solidFill>
              </a:rPr>
              <a:t>Hit!</a:t>
            </a:r>
          </a:p>
        </p:txBody>
      </p:sp>
      <p:sp>
        <p:nvSpPr>
          <p:cNvPr id="1260559" name="AutoShape 15"/>
          <p:cNvSpPr>
            <a:spLocks noChangeArrowheads="1"/>
          </p:cNvSpPr>
          <p:nvPr/>
        </p:nvSpPr>
        <p:spPr bwMode="auto">
          <a:xfrm>
            <a:off x="3048000" y="5237096"/>
            <a:ext cx="1152525" cy="228600"/>
          </a:xfrm>
          <a:prstGeom prst="wedgeRoundRectCallout">
            <a:avLst>
              <a:gd name="adj1" fmla="val -171074"/>
              <a:gd name="adj2" fmla="val 14861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400" b="1">
                <a:solidFill>
                  <a:srgbClr val="FF0033"/>
                </a:solidFill>
              </a:rPr>
              <a:t>Page Fault</a:t>
            </a:r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6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6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6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6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6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6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6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551" grpId="0" animBg="1" autoUpdateAnimBg="0"/>
      <p:bldP spid="1260552" grpId="0" animBg="1" autoUpdateAnimBg="0"/>
      <p:bldP spid="1260553" grpId="0" animBg="1" autoUpdateAnimBg="0"/>
      <p:bldP spid="1260554" grpId="0" animBg="1" autoUpdateAnimBg="0"/>
      <p:bldP spid="1260555" grpId="0" animBg="1" autoUpdateAnimBg="0"/>
      <p:bldP spid="1260556" grpId="0" animBg="1" autoUpdateAnimBg="0"/>
      <p:bldP spid="1260557" grpId="0" animBg="1" autoUpdateAnimBg="0"/>
      <p:bldP spid="1260558" grpId="0" animBg="1" autoUpdateAnimBg="0"/>
      <p:bldP spid="1260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Frame Bit Table</a:t>
            </a:r>
          </a:p>
        </p:txBody>
      </p:sp>
      <p:pic>
        <p:nvPicPr>
          <p:cNvPr id="1362948" name="Picture 5" descr="P4 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09" y="1452850"/>
            <a:ext cx="57435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055409" y="3686462"/>
            <a:ext cx="4500563" cy="1355725"/>
            <a:chOff x="2398" y="2160"/>
            <a:chExt cx="2835" cy="854"/>
          </a:xfrm>
        </p:grpSpPr>
        <p:sp>
          <p:nvSpPr>
            <p:cNvPr id="1362950" name="Oval 6"/>
            <p:cNvSpPr>
              <a:spLocks noChangeArrowheads="1"/>
            </p:cNvSpPr>
            <p:nvPr/>
          </p:nvSpPr>
          <p:spPr bwMode="auto">
            <a:xfrm>
              <a:off x="2398" y="2867"/>
              <a:ext cx="161" cy="147"/>
            </a:xfrm>
            <a:prstGeom prst="ellips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951" name="Line 7"/>
            <p:cNvSpPr>
              <a:spLocks noChangeShapeType="1"/>
            </p:cNvSpPr>
            <p:nvPr/>
          </p:nvSpPr>
          <p:spPr bwMode="auto">
            <a:xfrm flipV="1">
              <a:off x="2552" y="2297"/>
              <a:ext cx="1668" cy="637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2952" name="Text Box 8"/>
            <p:cNvSpPr txBox="1">
              <a:spLocks noChangeArrowheads="1"/>
            </p:cNvSpPr>
            <p:nvPr/>
          </p:nvSpPr>
          <p:spPr bwMode="auto">
            <a:xfrm>
              <a:off x="4215" y="2160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FF0033"/>
                  </a:solidFill>
                </a:rPr>
                <a:t>2 Frames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134784" y="2010062"/>
            <a:ext cx="4424363" cy="1066800"/>
            <a:chOff x="2448" y="1104"/>
            <a:chExt cx="2787" cy="672"/>
          </a:xfrm>
        </p:grpSpPr>
        <p:sp>
          <p:nvSpPr>
            <p:cNvPr id="1362955" name="Line 15"/>
            <p:cNvSpPr>
              <a:spLocks noChangeShapeType="1"/>
            </p:cNvSpPr>
            <p:nvPr/>
          </p:nvSpPr>
          <p:spPr bwMode="auto">
            <a:xfrm flipV="1">
              <a:off x="2448" y="1241"/>
              <a:ext cx="1774" cy="53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2956" name="Text Box 16"/>
            <p:cNvSpPr txBox="1">
              <a:spLocks noChangeArrowheads="1"/>
            </p:cNvSpPr>
            <p:nvPr/>
          </p:nvSpPr>
          <p:spPr bwMode="auto">
            <a:xfrm>
              <a:off x="4217" y="1104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FF0033"/>
                  </a:solidFill>
                </a:rPr>
                <a:t>0x3000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344584" y="2391062"/>
            <a:ext cx="2209800" cy="990600"/>
            <a:chOff x="3840" y="1344"/>
            <a:chExt cx="1392" cy="624"/>
          </a:xfrm>
        </p:grpSpPr>
        <p:sp>
          <p:nvSpPr>
            <p:cNvPr id="1362958" name="Line 19"/>
            <p:cNvSpPr>
              <a:spLocks noChangeShapeType="1"/>
            </p:cNvSpPr>
            <p:nvPr/>
          </p:nvSpPr>
          <p:spPr bwMode="auto">
            <a:xfrm flipV="1">
              <a:off x="3840" y="1481"/>
              <a:ext cx="379" cy="487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2959" name="Text Box 20"/>
            <p:cNvSpPr txBox="1">
              <a:spLocks noChangeArrowheads="1"/>
            </p:cNvSpPr>
            <p:nvPr/>
          </p:nvSpPr>
          <p:spPr bwMode="auto">
            <a:xfrm>
              <a:off x="4214" y="1344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FF0033"/>
                  </a:solidFill>
                </a:rPr>
                <a:t>0x8000</a:t>
              </a:r>
            </a:p>
          </p:txBody>
        </p:sp>
      </p:grp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16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1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accessPage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1388" y="1390644"/>
            <a:ext cx="7985125" cy="516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// ********************************************************************************************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// read/write to swap space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 </a:t>
            </a:r>
            <a:r>
              <a:rPr lang="en-US" sz="1600" b="1" dirty="0" err="1">
                <a:latin typeface="Arial" charset="0"/>
              </a:rPr>
              <a:t>accessPage</a:t>
            </a:r>
            <a:r>
              <a:rPr lang="en-US" sz="1600" b="1" dirty="0">
                <a:latin typeface="Arial" charset="0"/>
              </a:rPr>
              <a:t>(</a:t>
            </a:r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 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, </a:t>
            </a:r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 frame, </a:t>
            </a:r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 </a:t>
            </a:r>
            <a:r>
              <a:rPr lang="en-US" sz="1600" b="1" dirty="0" err="1">
                <a:latin typeface="Arial" charset="0"/>
              </a:rPr>
              <a:t>rwnFlg</a:t>
            </a:r>
            <a:r>
              <a:rPr lang="en-US" sz="1600" b="1" dirty="0">
                <a:latin typeface="Arial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{	static unsigned short </a:t>
            </a:r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 </a:t>
            </a:r>
            <a:r>
              <a:rPr lang="en-US" sz="1600" b="1" dirty="0" err="1">
                <a:latin typeface="Arial" charset="0"/>
              </a:rPr>
              <a:t>swapMemory</a:t>
            </a:r>
            <a:r>
              <a:rPr lang="en-US" sz="1600" b="1" dirty="0">
                <a:latin typeface="Arial" charset="0"/>
              </a:rPr>
              <a:t>[LC3_MAX_SWAP_MEMORY];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endParaRPr lang="en-US" sz="1600" b="1" dirty="0">
              <a:latin typeface="Arial" charset="0"/>
            </a:endParaRP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switch(</a:t>
            </a:r>
            <a:r>
              <a:rPr lang="en-US" sz="1600" b="1" dirty="0" err="1">
                <a:latin typeface="Arial" charset="0"/>
              </a:rPr>
              <a:t>rwnFlg</a:t>
            </a:r>
            <a:r>
              <a:rPr lang="en-US" sz="1600" b="1" dirty="0">
                <a:latin typeface="Arial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{	case PAGE_GET_ADR:			// return page address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{	return (</a:t>
            </a:r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)(&amp;</a:t>
            </a:r>
            <a:r>
              <a:rPr lang="en-US" sz="1600" b="1" dirty="0" err="1">
                <a:latin typeface="Arial" charset="0"/>
              </a:rPr>
              <a:t>swapMemory</a:t>
            </a:r>
            <a:r>
              <a:rPr lang="en-US" sz="1600" b="1" dirty="0">
                <a:latin typeface="Arial" charset="0"/>
              </a:rPr>
              <a:t>[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&lt;&lt;6]);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}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case PAGE_NEW_WRITE:		// new write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{	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 = </a:t>
            </a:r>
            <a:r>
              <a:rPr lang="en-US" sz="1600" b="1" dirty="0" err="1">
                <a:latin typeface="Arial" charset="0"/>
              </a:rPr>
              <a:t>nextPage</a:t>
            </a:r>
            <a:r>
              <a:rPr lang="en-US" sz="1600" b="1" dirty="0">
                <a:latin typeface="Arial" charset="0"/>
              </a:rPr>
              <a:t>++;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}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case PAGE_OLD_WRITE:		// write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{	</a:t>
            </a:r>
            <a:r>
              <a:rPr lang="en-US" sz="1600" b="1" dirty="0" err="1">
                <a:latin typeface="Arial" charset="0"/>
              </a:rPr>
              <a:t>memcpy</a:t>
            </a:r>
            <a:r>
              <a:rPr lang="en-US" sz="1600" b="1" dirty="0">
                <a:latin typeface="Arial" charset="0"/>
              </a:rPr>
              <a:t>(&amp;</a:t>
            </a:r>
            <a:r>
              <a:rPr lang="en-US" sz="1600" b="1" dirty="0" err="1">
                <a:latin typeface="Arial" charset="0"/>
              </a:rPr>
              <a:t>swapMemory</a:t>
            </a:r>
            <a:r>
              <a:rPr lang="en-US" sz="1600" b="1" dirty="0">
                <a:latin typeface="Arial" charset="0"/>
              </a:rPr>
              <a:t>[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&lt;&lt;6], &amp;memory[frame&lt;&lt;6], 1&lt;&lt;7);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	return 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}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case PAGE_READ:			// read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{	</a:t>
            </a:r>
            <a:r>
              <a:rPr lang="en-US" sz="1600" b="1" dirty="0" err="1">
                <a:latin typeface="Arial" charset="0"/>
              </a:rPr>
              <a:t>memcpy</a:t>
            </a:r>
            <a:r>
              <a:rPr lang="en-US" sz="1600" b="1" dirty="0">
                <a:latin typeface="Arial" charset="0"/>
              </a:rPr>
              <a:t>(&amp;memory[frame&lt;&lt;6], &amp;</a:t>
            </a:r>
            <a:r>
              <a:rPr lang="en-US" sz="1600" b="1" dirty="0" err="1">
                <a:latin typeface="Arial" charset="0"/>
              </a:rPr>
              <a:t>swapMemory</a:t>
            </a:r>
            <a:r>
              <a:rPr lang="en-US" sz="1600" b="1" dirty="0">
                <a:latin typeface="Arial" charset="0"/>
              </a:rPr>
              <a:t>[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&lt;&lt;6], 1&lt;&lt;7);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	return 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}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}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return 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}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vma</a:t>
            </a:r>
          </a:p>
        </p:txBody>
      </p:sp>
      <p:pic>
        <p:nvPicPr>
          <p:cNvPr id="1364996" name="Picture 8" descr="P4 v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6" y="1430918"/>
            <a:ext cx="54864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385316" y="5748918"/>
            <a:ext cx="4629451" cy="366713"/>
            <a:chOff x="2617" y="3483"/>
            <a:chExt cx="3040" cy="231"/>
          </a:xfrm>
        </p:grpSpPr>
        <p:sp>
          <p:nvSpPr>
            <p:cNvPr id="1364998" name="Line 9"/>
            <p:cNvSpPr>
              <a:spLocks noChangeShapeType="1"/>
            </p:cNvSpPr>
            <p:nvPr/>
          </p:nvSpPr>
          <p:spPr bwMode="auto">
            <a:xfrm flipH="1">
              <a:off x="2617" y="3617"/>
              <a:ext cx="1514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4999" name="Text Box 10"/>
            <p:cNvSpPr txBox="1">
              <a:spLocks noChangeArrowheads="1"/>
            </p:cNvSpPr>
            <p:nvPr/>
          </p:nvSpPr>
          <p:spPr bwMode="auto">
            <a:xfrm>
              <a:off x="4103" y="3483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Clock did not advance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596578" y="2607256"/>
            <a:ext cx="3467520" cy="366712"/>
            <a:chOff x="3380" y="1469"/>
            <a:chExt cx="2277" cy="231"/>
          </a:xfrm>
        </p:grpSpPr>
        <p:sp>
          <p:nvSpPr>
            <p:cNvPr id="1365001" name="Line 11"/>
            <p:cNvSpPr>
              <a:spLocks noChangeShapeType="1"/>
            </p:cNvSpPr>
            <p:nvPr/>
          </p:nvSpPr>
          <p:spPr bwMode="auto">
            <a:xfrm flipH="1">
              <a:off x="3380" y="1590"/>
              <a:ext cx="75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5002" name="Text Box 12"/>
            <p:cNvSpPr txBox="1">
              <a:spLocks noChangeArrowheads="1"/>
            </p:cNvSpPr>
            <p:nvPr/>
          </p:nvSpPr>
          <p:spPr bwMode="auto">
            <a:xfrm>
              <a:off x="4103" y="1469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2 frames – UPT, Frame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596578" y="3304168"/>
            <a:ext cx="3467520" cy="366713"/>
            <a:chOff x="3380" y="1908"/>
            <a:chExt cx="2277" cy="231"/>
          </a:xfrm>
        </p:grpSpPr>
        <p:sp>
          <p:nvSpPr>
            <p:cNvPr id="1365004" name="Line 13"/>
            <p:cNvSpPr>
              <a:spLocks noChangeShapeType="1"/>
            </p:cNvSpPr>
            <p:nvPr/>
          </p:nvSpPr>
          <p:spPr bwMode="auto">
            <a:xfrm flipH="1">
              <a:off x="3380" y="2029"/>
              <a:ext cx="75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5005" name="Text Box 14"/>
            <p:cNvSpPr txBox="1">
              <a:spLocks noChangeArrowheads="1"/>
            </p:cNvSpPr>
            <p:nvPr/>
          </p:nvSpPr>
          <p:spPr bwMode="auto">
            <a:xfrm>
              <a:off x="4103" y="1908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No new frames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596578" y="4256668"/>
            <a:ext cx="3467520" cy="366713"/>
            <a:chOff x="3380" y="2508"/>
            <a:chExt cx="2277" cy="231"/>
          </a:xfrm>
        </p:grpSpPr>
        <p:sp>
          <p:nvSpPr>
            <p:cNvPr id="1365007" name="Line 15"/>
            <p:cNvSpPr>
              <a:spLocks noChangeShapeType="1"/>
            </p:cNvSpPr>
            <p:nvPr/>
          </p:nvSpPr>
          <p:spPr bwMode="auto">
            <a:xfrm flipH="1">
              <a:off x="3380" y="2629"/>
              <a:ext cx="75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5008" name="Text Box 16"/>
            <p:cNvSpPr txBox="1">
              <a:spLocks noChangeArrowheads="1"/>
            </p:cNvSpPr>
            <p:nvPr/>
          </p:nvSpPr>
          <p:spPr bwMode="auto">
            <a:xfrm>
              <a:off x="4103" y="2508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Same UPT, new Frame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596578" y="5386968"/>
            <a:ext cx="3467520" cy="366713"/>
            <a:chOff x="3380" y="3220"/>
            <a:chExt cx="2277" cy="231"/>
          </a:xfrm>
        </p:grpSpPr>
        <p:sp>
          <p:nvSpPr>
            <p:cNvPr id="1365010" name="Line 17"/>
            <p:cNvSpPr>
              <a:spLocks noChangeShapeType="1"/>
            </p:cNvSpPr>
            <p:nvPr/>
          </p:nvSpPr>
          <p:spPr bwMode="auto">
            <a:xfrm flipH="1">
              <a:off x="3380" y="3341"/>
              <a:ext cx="75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5011" name="Text Box 18"/>
            <p:cNvSpPr txBox="1">
              <a:spLocks noChangeArrowheads="1"/>
            </p:cNvSpPr>
            <p:nvPr/>
          </p:nvSpPr>
          <p:spPr bwMode="auto">
            <a:xfrm>
              <a:off x="4103" y="3220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New UPT, new Frame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978667" y="4956756"/>
            <a:ext cx="6945698" cy="849312"/>
            <a:chOff x="1101" y="2949"/>
            <a:chExt cx="4561" cy="535"/>
          </a:xfrm>
        </p:grpSpPr>
        <p:sp>
          <p:nvSpPr>
            <p:cNvPr id="1365013" name="Line 25"/>
            <p:cNvSpPr>
              <a:spLocks noChangeShapeType="1"/>
            </p:cNvSpPr>
            <p:nvPr/>
          </p:nvSpPr>
          <p:spPr bwMode="auto">
            <a:xfrm flipH="1">
              <a:off x="1101" y="3083"/>
              <a:ext cx="3035" cy="40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5014" name="Text Box 26"/>
            <p:cNvSpPr txBox="1">
              <a:spLocks noChangeArrowheads="1"/>
            </p:cNvSpPr>
            <p:nvPr/>
          </p:nvSpPr>
          <p:spPr bwMode="auto">
            <a:xfrm>
              <a:off x="4108" y="2949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No swap pages</a:t>
              </a:r>
            </a:p>
          </p:txBody>
        </p:sp>
      </p:grpSp>
      <p:sp>
        <p:nvSpPr>
          <p:cNvPr id="28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18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Guidelines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571348"/>
            <a:ext cx="8181975" cy="4640540"/>
          </a:xfrm>
        </p:spPr>
        <p:txBody>
          <a:bodyPr/>
          <a:lstStyle/>
          <a:p>
            <a:pPr marL="609600" indent="-609600">
              <a:buSzPct val="150000"/>
              <a:buFont typeface="Wingdings" pitchFamily="2" charset="2"/>
              <a:buChar char="ü"/>
            </a:pPr>
            <a:r>
              <a:rPr lang="en-US" sz="2200" dirty="0">
                <a:cs typeface="Times New Roman" pitchFamily="18" charset="0"/>
              </a:rPr>
              <a:t>Verify a clean compilation of your LC-3 virtual memory simulator.  Validate that “</a:t>
            </a:r>
            <a:r>
              <a:rPr lang="en-US" sz="2200" b="1" dirty="0" err="1">
                <a:latin typeface="Arial Narrow" pitchFamily="34" charset="0"/>
                <a:cs typeface="Arial" charset="0"/>
              </a:rPr>
              <a:t>crawler.hex</a:t>
            </a:r>
            <a:r>
              <a:rPr lang="en-US" sz="2200" dirty="0">
                <a:cs typeface="Times New Roman" pitchFamily="18" charset="0"/>
              </a:rPr>
              <a:t>” and “</a:t>
            </a:r>
            <a:r>
              <a:rPr lang="en-US" sz="2200" b="1" dirty="0" err="1">
                <a:latin typeface="Arial Narrow" pitchFamily="34" charset="0"/>
                <a:cs typeface="Courier New" pitchFamily="49" charset="0"/>
              </a:rPr>
              <a:t>memtest.hex</a:t>
            </a:r>
            <a:r>
              <a:rPr lang="en-US" sz="2200" dirty="0">
                <a:cs typeface="Times New Roman" pitchFamily="18" charset="0"/>
              </a:rPr>
              <a:t>” programs execute properly.</a:t>
            </a:r>
          </a:p>
          <a:p>
            <a:pPr marL="609600" indent="-609600">
              <a:buSzPct val="150000"/>
              <a:buFont typeface="Wingdings" pitchFamily="2" charset="2"/>
              <a:buChar char="ü"/>
            </a:pPr>
            <a:r>
              <a:rPr lang="en-US" sz="2200" dirty="0">
                <a:cs typeface="Times New Roman" pitchFamily="18" charset="0"/>
              </a:rPr>
              <a:t>Modify the </a:t>
            </a:r>
            <a:r>
              <a:rPr lang="en-US" sz="2200" b="1" dirty="0" err="1">
                <a:latin typeface="Arial Narrow" pitchFamily="34" charset="0"/>
                <a:cs typeface="Arial" charset="0"/>
              </a:rPr>
              <a:t>getMemAdr</a:t>
            </a:r>
            <a:r>
              <a:rPr lang="en-US" sz="2200" b="1" dirty="0">
                <a:latin typeface="Arial Narrow" pitchFamily="34" charset="0"/>
                <a:cs typeface="Times New Roman" pitchFamily="18" charset="0"/>
              </a:rPr>
              <a:t>()</a:t>
            </a:r>
            <a:r>
              <a:rPr lang="en-US" sz="2200" dirty="0">
                <a:cs typeface="Times New Roman" pitchFamily="18" charset="0"/>
              </a:rPr>
              <a:t> function to handle a 2-level, paging, virtual memory addressing.</a:t>
            </a:r>
          </a:p>
          <a:p>
            <a:pPr marL="609600" indent="-609600">
              <a:buSzPct val="150000"/>
              <a:buFont typeface="Wingdings" pitchFamily="2" charset="2"/>
              <a:buChar char="ü"/>
            </a:pPr>
            <a:r>
              <a:rPr lang="en-US" sz="2200" dirty="0">
                <a:cs typeface="Times New Roman" pitchFamily="18" charset="0"/>
              </a:rPr>
              <a:t>Implement a clock page replacement algorithm to pick which frame is unloaded, if necessary, on a page fault.</a:t>
            </a:r>
          </a:p>
          <a:p>
            <a:pPr marL="609600" indent="-609600">
              <a:buSzPct val="150000"/>
              <a:buFont typeface="Wingdings" pitchFamily="2" charset="2"/>
              <a:buChar char="ü"/>
            </a:pPr>
            <a:r>
              <a:rPr lang="en-US" sz="2200" dirty="0">
                <a:cs typeface="Times New Roman" pitchFamily="18" charset="0"/>
              </a:rPr>
              <a:t>Use the provided 1</a:t>
            </a:r>
            <a:r>
              <a:rPr lang="en-US" sz="2200" dirty="0" smtClean="0">
                <a:cs typeface="Times New Roman" pitchFamily="18" charset="0"/>
              </a:rPr>
              <a:t>MB </a:t>
            </a:r>
            <a:r>
              <a:rPr lang="en-US" sz="2200" dirty="0">
                <a:cs typeface="Times New Roman" pitchFamily="18" charset="0"/>
              </a:rPr>
              <a:t>page swap table routine to simulate paged disk storage </a:t>
            </a:r>
            <a:r>
              <a:rPr lang="en-US" sz="2200" dirty="0" smtClean="0">
                <a:cs typeface="Times New Roman" pitchFamily="18" charset="0"/>
              </a:rPr>
              <a:t>(8192 </a:t>
            </a:r>
            <a:r>
              <a:rPr lang="en-US" sz="2200" dirty="0">
                <a:cs typeface="Times New Roman" pitchFamily="18" charset="0"/>
              </a:rPr>
              <a:t>pages) or implement your own routine.</a:t>
            </a:r>
          </a:p>
          <a:p>
            <a:pPr marL="609600" indent="-609600">
              <a:buSzPct val="150000"/>
              <a:buFont typeface="Wingdings" pitchFamily="2" charset="2"/>
              <a:buChar char="ü"/>
            </a:pPr>
            <a:r>
              <a:rPr lang="en-US" sz="2200" dirty="0">
                <a:cs typeface="Times New Roman" pitchFamily="18" charset="0"/>
              </a:rPr>
              <a:t>Use </a:t>
            </a:r>
            <a:r>
              <a:rPr lang="en-US" sz="2200" b="1" dirty="0" err="1">
                <a:latin typeface="Arial Narrow" pitchFamily="34" charset="0"/>
                <a:cs typeface="Arial" charset="0"/>
              </a:rPr>
              <a:t>crawler.hex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dirty="0">
                <a:cs typeface="Times New Roman" pitchFamily="18" charset="0"/>
              </a:rPr>
              <a:t>and </a:t>
            </a:r>
            <a:r>
              <a:rPr lang="en-US" sz="2200" b="1" dirty="0" err="1">
                <a:latin typeface="Arial Narrow" pitchFamily="34" charset="0"/>
                <a:cs typeface="Courier New" pitchFamily="49" charset="0"/>
              </a:rPr>
              <a:t>memtest.hex</a:t>
            </a:r>
            <a:r>
              <a:rPr lang="en-US" sz="2200" dirty="0">
                <a:cs typeface="Times New Roman" pitchFamily="18" charset="0"/>
              </a:rPr>
              <a:t> to </a:t>
            </a:r>
            <a:r>
              <a:rPr lang="en-US" sz="2200" u="sng" dirty="0">
                <a:cs typeface="Times New Roman" pitchFamily="18" charset="0"/>
              </a:rPr>
              <a:t>validate</a:t>
            </a:r>
            <a:r>
              <a:rPr lang="en-US" sz="2200" dirty="0">
                <a:cs typeface="Times New Roman" pitchFamily="18" charset="0"/>
              </a:rPr>
              <a:t> your virtual memory implementation.  Use other routines (such as </a:t>
            </a:r>
            <a:r>
              <a:rPr lang="en-US" sz="2200" dirty="0" err="1">
                <a:cs typeface="Times New Roman" pitchFamily="18" charset="0"/>
              </a:rPr>
              <a:t>im</a:t>
            </a:r>
            <a:r>
              <a:rPr lang="en-US" sz="2200" dirty="0">
                <a:cs typeface="Times New Roman" pitchFamily="18" charset="0"/>
              </a:rPr>
              <a:t>) to debug you implementation.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E727B9B4-0BC6-44C8-819B-2353E2EB442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Objectives…</a:t>
            </a:r>
            <a:endParaRPr lang="en-US" dirty="0"/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503929"/>
            <a:ext cx="8382000" cy="5097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Student explores the concepts of </a:t>
            </a:r>
            <a:r>
              <a:rPr lang="en-US" sz="2400" i="1" dirty="0"/>
              <a:t>swap space</a:t>
            </a:r>
            <a:r>
              <a:rPr lang="en-US" sz="2400" dirty="0"/>
              <a:t>, </a:t>
            </a:r>
            <a:r>
              <a:rPr lang="en-US" sz="2400" i="1" dirty="0"/>
              <a:t>main memory</a:t>
            </a:r>
            <a:r>
              <a:rPr lang="en-US" sz="2400" dirty="0"/>
              <a:t>, and </a:t>
            </a:r>
            <a:r>
              <a:rPr lang="en-US" sz="2400" i="1" dirty="0"/>
              <a:t>virtual memory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Understand the details of page faulting and page replacement algorithms, what memory access, hit and fault counts are, and how to track them.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Student implements a virtual address translation system (MMU) to </a:t>
            </a:r>
            <a:r>
              <a:rPr lang="en-US" sz="2400" dirty="0" smtClean="0"/>
              <a:t>Project </a:t>
            </a:r>
            <a:r>
              <a:rPr lang="en-US" sz="2400" dirty="0"/>
              <a:t>4 using a two-level hierarchical page table system.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LC-3 processor is provided that makes all memory accesses through one function.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That’s right!  You only need to implement one function for Project </a:t>
            </a:r>
            <a:r>
              <a:rPr lang="en-US" sz="2400" dirty="0" smtClean="0"/>
              <a:t>4, </a:t>
            </a:r>
            <a:r>
              <a:rPr lang="en-US" sz="2400" dirty="0"/>
              <a:t>namely, </a:t>
            </a:r>
            <a:r>
              <a:rPr lang="en-US" sz="2400" b="1" dirty="0" err="1">
                <a:solidFill>
                  <a:schemeClr val="tx1"/>
                </a:solidFill>
                <a:latin typeface="Arial" charset="0"/>
              </a:rPr>
              <a:t>getMemAdr</a:t>
            </a: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()</a:t>
            </a:r>
            <a:r>
              <a:rPr lang="en-US" sz="2400" dirty="0"/>
              <a:t>.</a:t>
            </a:r>
            <a:endParaRPr lang="en-US" sz="2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8C856CA6-03AD-4CB4-970F-0564B4DCA21E}" type="slidenum">
              <a:rPr lang="en-US"/>
              <a:pPr/>
              <a:t>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150000"/>
              <a:buFont typeface="Wingdings" pitchFamily="2" charset="2"/>
              <a:buChar char="ü"/>
              <a:tabLst>
                <a:tab pos="2290763" algn="l"/>
              </a:tabLst>
            </a:pPr>
            <a:r>
              <a:rPr lang="en-US" sz="2400"/>
              <a:t>Use the following CLI commands to verify and validate your virtual memory system.  (Most of these routines are provided, but may require some adaptation to your system.)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>
                <a:latin typeface="Arial Narrow" pitchFamily="34" charset="0"/>
              </a:rPr>
              <a:t>dfm &lt;#&gt;</a:t>
            </a:r>
            <a:r>
              <a:rPr lang="en-US" sz="2000"/>
              <a:t>	Display LC3 memory frame &lt;#&gt;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>
                <a:latin typeface="Arial Narrow" pitchFamily="34" charset="0"/>
              </a:rPr>
              <a:t>dft</a:t>
            </a:r>
            <a:r>
              <a:rPr lang="en-US" sz="2000"/>
              <a:t>	Display frame allocation table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>
                <a:latin typeface="Arial Narrow" pitchFamily="34" charset="0"/>
              </a:rPr>
              <a:t>dm &lt;sa&gt;,&lt;ea&gt;</a:t>
            </a:r>
            <a:r>
              <a:rPr lang="en-US" sz="2000"/>
              <a:t>	Display physical LC3 memory from &lt;sa&gt; to &lt;ea&gt;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>
                <a:latin typeface="Arial Narrow" pitchFamily="34" charset="0"/>
              </a:rPr>
              <a:t>dp &lt;#&gt;</a:t>
            </a:r>
            <a:r>
              <a:rPr lang="en-US" sz="2000"/>
              <a:t>	Display page &lt;#&gt; in swap space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>
                <a:latin typeface="Arial Narrow" pitchFamily="34" charset="0"/>
              </a:rPr>
              <a:t>dv &lt;sa&gt;,&lt;ea&gt;</a:t>
            </a:r>
            <a:r>
              <a:rPr lang="en-US" sz="2000"/>
              <a:t>	Display virtual LC3 memory &lt;sa&gt; to &lt;ea&gt;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>
                <a:latin typeface="Arial Narrow" pitchFamily="34" charset="0"/>
              </a:rPr>
              <a:t>im &lt;ea&gt;</a:t>
            </a:r>
            <a:r>
              <a:rPr lang="en-US" sz="2000"/>
              <a:t>	Init LC3/Set upper LC3 memory limit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>
                <a:latin typeface="Arial Narrow" pitchFamily="34" charset="0"/>
              </a:rPr>
              <a:t>rpt &lt;#&gt;</a:t>
            </a:r>
            <a:r>
              <a:rPr lang="en-US" sz="2000"/>
              <a:t>	Display task &lt;#&gt; root page table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>
                <a:latin typeface="Arial Narrow" pitchFamily="34" charset="0"/>
              </a:rPr>
              <a:t>upt &lt;p&gt;&lt;#&gt;</a:t>
            </a:r>
            <a:r>
              <a:rPr lang="en-US" sz="2000"/>
              <a:t>	Display task &lt;p&gt; user page table &lt;#&gt;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>
                <a:latin typeface="Arial Narrow" pitchFamily="34" charset="0"/>
              </a:rPr>
              <a:t>vma &lt;a&gt;</a:t>
            </a:r>
            <a:r>
              <a:rPr lang="en-US" sz="2000"/>
              <a:t>	Access &lt;a&gt; and display RPTE’s and UPTE’s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>
                <a:latin typeface="Arial Narrow" pitchFamily="34" charset="0"/>
              </a:rPr>
              <a:t>vms</a:t>
            </a:r>
            <a:r>
              <a:rPr lang="en-US" sz="2000"/>
              <a:t>	Display LC3 statistics</a:t>
            </a:r>
          </a:p>
          <a:p>
            <a:pPr>
              <a:lnSpc>
                <a:spcPct val="90000"/>
              </a:lnSpc>
              <a:buSzPct val="150000"/>
              <a:buFont typeface="Wingdings" pitchFamily="2" charset="2"/>
              <a:buChar char="Ø"/>
              <a:tabLst>
                <a:tab pos="2290763" algn="l"/>
              </a:tabLst>
            </a:pPr>
            <a:endParaRPr lang="en-US" sz="2400"/>
          </a:p>
        </p:txBody>
      </p:sp>
      <p:sp>
        <p:nvSpPr>
          <p:cNvPr id="13455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Virtual Memory Guidelines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E727B9B4-0BC6-44C8-819B-2353E2EB442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Guidelines</a:t>
            </a:r>
          </a:p>
        </p:txBody>
      </p:sp>
      <p:sp>
        <p:nvSpPr>
          <p:cNvPr id="1342636" name="Rectangle 172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en-US" sz="240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E727B9B4-0BC6-44C8-819B-2353E2EB4426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072063"/>
              </p:ext>
            </p:extLst>
          </p:nvPr>
        </p:nvGraphicFramePr>
        <p:xfrm>
          <a:off x="1379943" y="3726365"/>
          <a:ext cx="6141720" cy="27736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06195"/>
                <a:gridCol w="831215"/>
                <a:gridCol w="814705"/>
                <a:gridCol w="814705"/>
                <a:gridCol w="745490"/>
                <a:gridCol w="814705"/>
                <a:gridCol w="814705"/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Crawler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Memtest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Accesses: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Hits: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Faults: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Page Reads: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Page Writes: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Swap Pages: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84806" y="1384916"/>
            <a:ext cx="8181975" cy="263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SzPct val="150000"/>
              <a:buNone/>
            </a:pPr>
            <a:r>
              <a:rPr lang="en-US" sz="2000" dirty="0" smtClean="0">
                <a:cs typeface="Times New Roman" pitchFamily="18" charset="0"/>
              </a:rPr>
              <a:t>Demonstrate that LC-3 tasks run correctly.  Be able to dynamically change LC-3 memory size (</a:t>
            </a:r>
            <a:r>
              <a:rPr lang="en-US" sz="2000" b="1" dirty="0" err="1" smtClean="0">
                <a:latin typeface="Arial Narrow" pitchFamily="34" charset="0"/>
                <a:cs typeface="Times New Roman" pitchFamily="18" charset="0"/>
              </a:rPr>
              <a:t>im</a:t>
            </a:r>
            <a:r>
              <a:rPr lang="en-US" sz="2000" dirty="0" smtClean="0">
                <a:cs typeface="Times New Roman" pitchFamily="18" charset="0"/>
              </a:rPr>
              <a:t> command) and chart resulting changes in page hits/faults.  Memory accesses, hits and faults are defined as follows:</a:t>
            </a:r>
          </a:p>
          <a:p>
            <a:pPr marL="609600" indent="-609600">
              <a:lnSpc>
                <a:spcPct val="80000"/>
              </a:lnSpc>
              <a:buSzPct val="150000"/>
              <a:buFont typeface="Wingdings" pitchFamily="2" charset="2"/>
              <a:buNone/>
            </a:pPr>
            <a:endParaRPr lang="en-US" sz="800" dirty="0" smtClean="0">
              <a:cs typeface="Times New Roman" pitchFamily="18" charset="0"/>
            </a:endParaRPr>
          </a:p>
          <a:p>
            <a:pPr marL="609600" indent="-609600">
              <a:lnSpc>
                <a:spcPct val="80000"/>
              </a:lnSpc>
              <a:buSzPct val="150000"/>
              <a:buNone/>
            </a:pPr>
            <a:r>
              <a:rPr lang="en-US" sz="1200" dirty="0" smtClean="0">
                <a:cs typeface="Times New Roman" pitchFamily="18" charset="0"/>
              </a:rPr>
              <a:t>	</a:t>
            </a:r>
            <a:r>
              <a:rPr lang="en-US" sz="1200" dirty="0">
                <a:cs typeface="Times New Roman" pitchFamily="18" charset="0"/>
              </a:rPr>
              <a:t>Memory access (</a:t>
            </a:r>
            <a:r>
              <a:rPr lang="en-US" sz="1200" b="1" dirty="0" err="1">
                <a:latin typeface="Arial Narrow" pitchFamily="34" charset="0"/>
                <a:cs typeface="Times New Roman" pitchFamily="18" charset="0"/>
              </a:rPr>
              <a:t>memAccess</a:t>
            </a:r>
            <a:r>
              <a:rPr lang="en-US" sz="1200" dirty="0">
                <a:cs typeface="Times New Roman" pitchFamily="18" charset="0"/>
              </a:rPr>
              <a:t>) = sum of memory hits (</a:t>
            </a:r>
            <a:r>
              <a:rPr lang="en-US" sz="1200" b="1" dirty="0" err="1">
                <a:latin typeface="Arial Narrow" pitchFamily="34" charset="0"/>
                <a:cs typeface="Times New Roman" pitchFamily="18" charset="0"/>
              </a:rPr>
              <a:t>memHits</a:t>
            </a:r>
            <a:r>
              <a:rPr lang="en-US" sz="1200" dirty="0">
                <a:cs typeface="Times New Roman" pitchFamily="18" charset="0"/>
              </a:rPr>
              <a:t>) and memory faults (</a:t>
            </a:r>
            <a:r>
              <a:rPr lang="en-US" sz="1200" b="1" dirty="0" err="1">
                <a:latin typeface="Arial Narrow" pitchFamily="34" charset="0"/>
                <a:cs typeface="Times New Roman" pitchFamily="18" charset="0"/>
              </a:rPr>
              <a:t>memPageFaults</a:t>
            </a:r>
            <a:r>
              <a:rPr lang="en-US" sz="1200" dirty="0">
                <a:cs typeface="Times New Roman" pitchFamily="18" charset="0"/>
              </a:rPr>
              <a:t>).</a:t>
            </a:r>
          </a:p>
          <a:p>
            <a:pPr marL="609600" indent="-609600">
              <a:lnSpc>
                <a:spcPct val="80000"/>
              </a:lnSpc>
              <a:buSzPct val="150000"/>
              <a:buNone/>
            </a:pPr>
            <a:r>
              <a:rPr lang="en-US" sz="1200" dirty="0">
                <a:cs typeface="Times New Roman" pitchFamily="18" charset="0"/>
              </a:rPr>
              <a:t>	</a:t>
            </a:r>
            <a:r>
              <a:rPr lang="en-US" sz="1200" dirty="0" smtClean="0">
                <a:cs typeface="Times New Roman" pitchFamily="18" charset="0"/>
              </a:rPr>
              <a:t>Hit (</a:t>
            </a:r>
            <a:r>
              <a:rPr lang="en-US" sz="1200" b="1" dirty="0" err="1" smtClean="0">
                <a:latin typeface="Arial Narrow" pitchFamily="34" charset="0"/>
                <a:cs typeface="Times New Roman" pitchFamily="18" charset="0"/>
              </a:rPr>
              <a:t>memHits</a:t>
            </a:r>
            <a:r>
              <a:rPr lang="en-US" sz="1200" dirty="0" smtClean="0">
                <a:cs typeface="Times New Roman" pitchFamily="18" charset="0"/>
              </a:rPr>
              <a:t>) = access to task RPT, UPT, or data frame.  (Exclude accesses below 0x3000.)</a:t>
            </a:r>
          </a:p>
          <a:p>
            <a:pPr marL="609600" indent="-609600">
              <a:lnSpc>
                <a:spcPct val="80000"/>
              </a:lnSpc>
              <a:buSzPct val="150000"/>
              <a:buFont typeface="Wingdings" pitchFamily="2" charset="2"/>
              <a:buNone/>
            </a:pPr>
            <a:r>
              <a:rPr lang="en-US" sz="1200" dirty="0" smtClean="0">
                <a:cs typeface="Times New Roman" pitchFamily="18" charset="0"/>
              </a:rPr>
              <a:t>	Fault (</a:t>
            </a:r>
            <a:r>
              <a:rPr lang="en-US" sz="1200" b="1" dirty="0" err="1" smtClean="0">
                <a:latin typeface="Arial Narrow" pitchFamily="34" charset="0"/>
                <a:cs typeface="Times New Roman" pitchFamily="18" charset="0"/>
              </a:rPr>
              <a:t>memPageFaults</a:t>
            </a:r>
            <a:r>
              <a:rPr lang="en-US" sz="1200" dirty="0" smtClean="0">
                <a:cs typeface="Times New Roman" pitchFamily="18" charset="0"/>
              </a:rPr>
              <a:t>) = access to a task page that is undefined or not currently in a memory frame.</a:t>
            </a:r>
          </a:p>
          <a:p>
            <a:pPr marL="609600" indent="-609600">
              <a:lnSpc>
                <a:spcPct val="80000"/>
              </a:lnSpc>
              <a:buSzPct val="150000"/>
              <a:buFont typeface="Wingdings" pitchFamily="2" charset="2"/>
              <a:buNone/>
            </a:pPr>
            <a:r>
              <a:rPr lang="en-US" sz="1200" dirty="0" smtClean="0">
                <a:cs typeface="Times New Roman" pitchFamily="18" charset="0"/>
              </a:rPr>
              <a:t>	Page Reads</a:t>
            </a:r>
            <a:r>
              <a:rPr lang="en-US" sz="1200" dirty="0">
                <a:cs typeface="Times New Roman" pitchFamily="18" charset="0"/>
              </a:rPr>
              <a:t> </a:t>
            </a:r>
            <a:r>
              <a:rPr lang="en-US" sz="1200" dirty="0" smtClean="0">
                <a:cs typeface="Times New Roman" pitchFamily="18" charset="0"/>
              </a:rPr>
              <a:t>(</a:t>
            </a:r>
            <a:r>
              <a:rPr lang="en-US" sz="1200" b="1" dirty="0" err="1" smtClean="0">
                <a:latin typeface="Arial Narrow" pitchFamily="34" charset="0"/>
                <a:cs typeface="Times New Roman" pitchFamily="18" charset="0"/>
              </a:rPr>
              <a:t>pageReads</a:t>
            </a:r>
            <a:r>
              <a:rPr lang="en-US" sz="1200" dirty="0" smtClean="0">
                <a:cs typeface="Times New Roman" pitchFamily="18" charset="0"/>
              </a:rPr>
              <a:t>) = # pages read from swap space into memory.</a:t>
            </a:r>
          </a:p>
          <a:p>
            <a:pPr marL="609600" indent="-609600">
              <a:lnSpc>
                <a:spcPct val="80000"/>
              </a:lnSpc>
              <a:buSzPct val="150000"/>
              <a:buNone/>
            </a:pPr>
            <a:r>
              <a:rPr lang="en-US" sz="1200" dirty="0">
                <a:cs typeface="Times New Roman" pitchFamily="18" charset="0"/>
              </a:rPr>
              <a:t>	</a:t>
            </a:r>
            <a:r>
              <a:rPr lang="en-US" sz="1200" dirty="0" smtClean="0">
                <a:cs typeface="Times New Roman" pitchFamily="18" charset="0"/>
              </a:rPr>
              <a:t>Page Writes</a:t>
            </a:r>
            <a:r>
              <a:rPr lang="en-US" sz="1200" dirty="0">
                <a:cs typeface="Times New Roman" pitchFamily="18" charset="0"/>
              </a:rPr>
              <a:t> </a:t>
            </a:r>
            <a:r>
              <a:rPr lang="en-US" sz="1200" dirty="0" smtClean="0">
                <a:cs typeface="Times New Roman" pitchFamily="18" charset="0"/>
              </a:rPr>
              <a:t>(</a:t>
            </a:r>
            <a:r>
              <a:rPr lang="en-US" sz="1200" b="1" dirty="0" err="1" smtClean="0">
                <a:latin typeface="Arial Narrow" pitchFamily="34" charset="0"/>
                <a:cs typeface="Times New Roman" pitchFamily="18" charset="0"/>
              </a:rPr>
              <a:t>pageWrites</a:t>
            </a:r>
            <a:r>
              <a:rPr lang="en-US" sz="1200" dirty="0" smtClean="0">
                <a:cs typeface="Times New Roman" pitchFamily="18" charset="0"/>
              </a:rPr>
              <a:t>) = # pages written from memory to swap space.</a:t>
            </a:r>
          </a:p>
          <a:p>
            <a:pPr marL="609600" indent="-609600">
              <a:lnSpc>
                <a:spcPct val="80000"/>
              </a:lnSpc>
              <a:buSzPct val="150000"/>
              <a:buNone/>
            </a:pPr>
            <a:r>
              <a:rPr lang="en-US" sz="1200" dirty="0">
                <a:cs typeface="Times New Roman" pitchFamily="18" charset="0"/>
              </a:rPr>
              <a:t>	</a:t>
            </a:r>
            <a:r>
              <a:rPr lang="en-US" sz="1200" dirty="0" smtClean="0">
                <a:cs typeface="Times New Roman" pitchFamily="18" charset="0"/>
              </a:rPr>
              <a:t>Swap Page</a:t>
            </a:r>
            <a:r>
              <a:rPr lang="en-US" sz="1200" dirty="0">
                <a:cs typeface="Times New Roman" pitchFamily="18" charset="0"/>
              </a:rPr>
              <a:t> </a:t>
            </a:r>
            <a:r>
              <a:rPr lang="en-US" sz="1200" dirty="0" smtClean="0">
                <a:cs typeface="Times New Roman" pitchFamily="18" charset="0"/>
              </a:rPr>
              <a:t>(</a:t>
            </a:r>
            <a:r>
              <a:rPr lang="en-US" sz="1200" b="1" dirty="0" err="1" smtClean="0">
                <a:latin typeface="Arial Narrow" pitchFamily="34" charset="0"/>
                <a:cs typeface="Times New Roman" pitchFamily="18" charset="0"/>
              </a:rPr>
              <a:t>nextPage</a:t>
            </a:r>
            <a:r>
              <a:rPr lang="en-US" sz="1200" dirty="0" smtClean="0">
                <a:cs typeface="Times New Roman" pitchFamily="18" charset="0"/>
              </a:rPr>
              <a:t>) = # of swap space pages currently allocated to swapped pages.</a:t>
            </a:r>
            <a:endParaRPr lang="en-US" sz="1200" dirty="0">
              <a:cs typeface="Times New Roman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4 </a:t>
            </a:r>
            <a:r>
              <a:rPr lang="en-US" dirty="0"/>
              <a:t>Grading Criteria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522993"/>
            <a:ext cx="8636000" cy="4966584"/>
          </a:xfrm>
        </p:spPr>
        <p:txBody>
          <a:bodyPr/>
          <a:lstStyle/>
          <a:p>
            <a:pPr marL="231775" indent="-231775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  <a:tabLst>
                <a:tab pos="974725" algn="l"/>
                <a:tab pos="1376363" algn="l"/>
              </a:tabLst>
            </a:pPr>
            <a:r>
              <a:rPr lang="en-US" sz="1800" u="sng" dirty="0"/>
              <a:t>REQUIRED:</a:t>
            </a:r>
          </a:p>
          <a:p>
            <a:pPr marL="231775" indent="-231775">
              <a:spcBef>
                <a:spcPct val="15000"/>
              </a:spcBef>
              <a:tabLst>
                <a:tab pos="974725" algn="l"/>
                <a:tab pos="1376363" algn="l"/>
              </a:tabLst>
            </a:pPr>
            <a:r>
              <a:rPr lang="en-US" sz="1600" dirty="0"/>
              <a:t>4</a:t>
            </a:r>
            <a:r>
              <a:rPr lang="en-US" sz="1600" dirty="0" smtClean="0"/>
              <a:t> </a:t>
            </a:r>
            <a:r>
              <a:rPr lang="en-US" sz="1600" dirty="0"/>
              <a:t>pts </a:t>
            </a:r>
            <a:r>
              <a:rPr lang="en-US" sz="1600" dirty="0" smtClean="0"/>
              <a:t>–	Successfully </a:t>
            </a:r>
            <a:r>
              <a:rPr lang="en-US" sz="1600" dirty="0"/>
              <a:t>execute </a:t>
            </a:r>
            <a:r>
              <a:rPr lang="en-US" sz="1600" b="1" dirty="0">
                <a:latin typeface="Arial Narrow" pitchFamily="34" charset="0"/>
              </a:rPr>
              <a:t>crawler</a:t>
            </a:r>
            <a:r>
              <a:rPr lang="en-US" sz="1600" dirty="0"/>
              <a:t> and </a:t>
            </a:r>
            <a:r>
              <a:rPr lang="en-US" sz="1600" b="1" dirty="0" err="1">
                <a:latin typeface="Arial Narrow" pitchFamily="34" charset="0"/>
              </a:rPr>
              <a:t>memtest</a:t>
            </a:r>
            <a:r>
              <a:rPr lang="en-US" sz="1600" dirty="0"/>
              <a:t> in 20k words (320 frames).</a:t>
            </a:r>
          </a:p>
          <a:p>
            <a:pPr marL="231775" indent="-231775">
              <a:spcBef>
                <a:spcPct val="15000"/>
              </a:spcBef>
              <a:tabLst>
                <a:tab pos="974725" algn="l"/>
                <a:tab pos="1376363" algn="l"/>
              </a:tabLst>
            </a:pPr>
            <a:r>
              <a:rPr lang="en-US" sz="1600" dirty="0"/>
              <a:t>3</a:t>
            </a:r>
            <a:r>
              <a:rPr lang="en-US" sz="1600" dirty="0" smtClean="0"/>
              <a:t> pts –	Successfully </a:t>
            </a:r>
            <a:r>
              <a:rPr lang="en-US" sz="1600" dirty="0"/>
              <a:t>execute </a:t>
            </a:r>
            <a:r>
              <a:rPr lang="en-US" sz="1600" b="1" dirty="0">
                <a:latin typeface="Arial Narrow" pitchFamily="34" charset="0"/>
              </a:rPr>
              <a:t>crawler</a:t>
            </a:r>
            <a:r>
              <a:rPr lang="en-US" sz="1600" dirty="0"/>
              <a:t> and </a:t>
            </a:r>
            <a:r>
              <a:rPr lang="en-US" sz="1600" b="1" dirty="0" err="1">
                <a:latin typeface="Arial Narrow" pitchFamily="34" charset="0"/>
              </a:rPr>
              <a:t>memtest</a:t>
            </a:r>
            <a:r>
              <a:rPr lang="en-US" sz="1600" dirty="0"/>
              <a:t> in 1k words (16 frames).</a:t>
            </a:r>
          </a:p>
          <a:p>
            <a:pPr marL="231775" indent="-231775">
              <a:spcBef>
                <a:spcPct val="15000"/>
              </a:spcBef>
              <a:tabLst>
                <a:tab pos="974725" algn="l"/>
                <a:tab pos="1376363" algn="l"/>
              </a:tabLst>
            </a:pPr>
            <a:r>
              <a:rPr lang="en-US" sz="1600" dirty="0"/>
              <a:t>1</a:t>
            </a:r>
            <a:r>
              <a:rPr lang="en-US" sz="1600" dirty="0" smtClean="0"/>
              <a:t> </a:t>
            </a:r>
            <a:r>
              <a:rPr lang="en-US" sz="1600" dirty="0" err="1" smtClean="0"/>
              <a:t>pt</a:t>
            </a:r>
            <a:r>
              <a:rPr lang="en-US" sz="1600" dirty="0" smtClean="0"/>
              <a:t> –	Successfully </a:t>
            </a:r>
            <a:r>
              <a:rPr lang="en-US" sz="1600" dirty="0"/>
              <a:t>execute 5 or more LC-3 tasks simultaneously in 16 frames of </a:t>
            </a:r>
            <a:r>
              <a:rPr lang="en-US" sz="1600" dirty="0" smtClean="0"/>
              <a:t>LC-3</a:t>
            </a:r>
          </a:p>
          <a:p>
            <a:pPr marL="231775" indent="-231775">
              <a:spcBef>
                <a:spcPts val="0"/>
              </a:spcBef>
              <a:buNone/>
              <a:tabLst>
                <a:tab pos="974725" algn="l"/>
                <a:tab pos="1376363" algn="l"/>
              </a:tabLst>
            </a:pPr>
            <a:r>
              <a:rPr lang="en-US" sz="1600" dirty="0" smtClean="0"/>
              <a:t> 	  	memory</a:t>
            </a:r>
            <a:r>
              <a:rPr lang="en-US" sz="1600" dirty="0"/>
              <a:t>.</a:t>
            </a:r>
          </a:p>
          <a:p>
            <a:pPr marL="231775" indent="-231775">
              <a:spcBef>
                <a:spcPct val="15000"/>
              </a:spcBef>
              <a:tabLst>
                <a:tab pos="974725" algn="l"/>
                <a:tab pos="1376363" algn="l"/>
              </a:tabLst>
            </a:pPr>
            <a:r>
              <a:rPr lang="en-US" sz="1600" dirty="0"/>
              <a:t>1</a:t>
            </a:r>
            <a:r>
              <a:rPr lang="en-US" sz="1600" dirty="0" smtClean="0"/>
              <a:t> </a:t>
            </a:r>
            <a:r>
              <a:rPr lang="en-US" sz="1600" dirty="0" err="1" smtClean="0"/>
              <a:t>pt</a:t>
            </a:r>
            <a:r>
              <a:rPr lang="en-US" sz="1600" dirty="0" smtClean="0"/>
              <a:t> –	Correctly </a:t>
            </a:r>
            <a:r>
              <a:rPr lang="en-US" sz="1600" dirty="0"/>
              <a:t>use the dirty bit to only write altered or new memory frames to </a:t>
            </a:r>
            <a:r>
              <a:rPr lang="en-US" sz="1600" dirty="0" smtClean="0"/>
              <a:t>swap</a:t>
            </a:r>
          </a:p>
          <a:p>
            <a:pPr marL="231775" indent="-231775">
              <a:spcBef>
                <a:spcPts val="0"/>
              </a:spcBef>
              <a:buNone/>
              <a:tabLst>
                <a:tab pos="974725" algn="l"/>
                <a:tab pos="1376363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  	space</a:t>
            </a:r>
            <a:r>
              <a:rPr lang="en-US" sz="1600" dirty="0"/>
              <a:t>.</a:t>
            </a:r>
          </a:p>
          <a:p>
            <a:pPr marL="231775" indent="-231775">
              <a:spcBef>
                <a:spcPct val="15000"/>
              </a:spcBef>
              <a:tabLst>
                <a:tab pos="974725" algn="l"/>
                <a:tab pos="1376363" algn="l"/>
              </a:tabLst>
            </a:pPr>
            <a:r>
              <a:rPr lang="en-US" sz="1600" dirty="0"/>
              <a:t>1</a:t>
            </a:r>
            <a:r>
              <a:rPr lang="en-US" sz="1600" dirty="0" smtClean="0"/>
              <a:t> </a:t>
            </a:r>
            <a:r>
              <a:rPr lang="en-US" sz="1600" dirty="0" err="1" smtClean="0"/>
              <a:t>pt</a:t>
            </a:r>
            <a:r>
              <a:rPr lang="en-US" sz="1600" dirty="0" smtClean="0"/>
              <a:t> –	Chart and submit the </a:t>
            </a:r>
            <a:r>
              <a:rPr lang="en-US" sz="1600" dirty="0"/>
              <a:t>resulting memory access, hit, </a:t>
            </a:r>
            <a:r>
              <a:rPr lang="en-US" sz="1600" dirty="0" smtClean="0"/>
              <a:t>fault, and swap page statistics</a:t>
            </a:r>
          </a:p>
          <a:p>
            <a:pPr marL="231775" indent="-231775">
              <a:spcBef>
                <a:spcPts val="0"/>
              </a:spcBef>
              <a:buNone/>
              <a:tabLst>
                <a:tab pos="974725" algn="l"/>
                <a:tab pos="1376363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  	after </a:t>
            </a:r>
            <a:r>
              <a:rPr lang="en-US" sz="1600" dirty="0"/>
              <a:t>executing crawler (and then </a:t>
            </a:r>
            <a:r>
              <a:rPr lang="en-US" sz="1600" dirty="0" err="1"/>
              <a:t>memtest</a:t>
            </a:r>
            <a:r>
              <a:rPr lang="en-US" sz="1600" dirty="0"/>
              <a:t>) in 320 and 16 </a:t>
            </a:r>
            <a:r>
              <a:rPr lang="en-US" sz="1600" dirty="0" smtClean="0"/>
              <a:t>frames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vms</a:t>
            </a:r>
            <a:r>
              <a:rPr lang="en-US" sz="1600" dirty="0" smtClean="0"/>
              <a:t>).</a:t>
            </a:r>
          </a:p>
          <a:p>
            <a:pPr marL="231775" indent="-231775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None/>
              <a:tabLst>
                <a:tab pos="974725" algn="l"/>
                <a:tab pos="1376363" algn="l"/>
              </a:tabLst>
            </a:pPr>
            <a:endParaRPr lang="en-US" sz="800" u="sng" dirty="0" smtClean="0">
              <a:solidFill>
                <a:schemeClr val="bg2"/>
              </a:solidFill>
            </a:endParaRPr>
          </a:p>
          <a:p>
            <a:pPr marL="231775" indent="-231775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None/>
              <a:tabLst>
                <a:tab pos="974725" algn="l"/>
                <a:tab pos="1376363" algn="l"/>
              </a:tabLst>
            </a:pPr>
            <a:r>
              <a:rPr lang="en-US" sz="1800" u="sng" dirty="0" smtClean="0">
                <a:solidFill>
                  <a:schemeClr val="bg2"/>
                </a:solidFill>
              </a:rPr>
              <a:t>BONUS</a:t>
            </a:r>
            <a:r>
              <a:rPr lang="en-US" sz="1800" u="sng" dirty="0">
                <a:solidFill>
                  <a:schemeClr val="bg2"/>
                </a:solidFill>
              </a:rPr>
              <a:t>:</a:t>
            </a:r>
            <a:endParaRPr lang="en-US" sz="2000" u="sng" dirty="0">
              <a:solidFill>
                <a:schemeClr val="bg2"/>
              </a:solidFill>
            </a:endParaRPr>
          </a:p>
          <a:p>
            <a:pPr marL="231775" indent="-231775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tabLst>
                <a:tab pos="974725" algn="l"/>
                <a:tab pos="1376363" algn="l"/>
              </a:tabLst>
            </a:pP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+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1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 point –	early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pass-off (at least one day before due date.)</a:t>
            </a:r>
          </a:p>
          <a:p>
            <a:pPr marL="231775" indent="-231775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tabLst>
                <a:tab pos="974725" algn="l"/>
                <a:tab pos="1376363" algn="l"/>
              </a:tabLst>
            </a:pP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+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1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 point –	Add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a per/task frame/swap page recovery mechanism of a terminated task.</a:t>
            </a:r>
          </a:p>
          <a:p>
            <a:pPr marL="231775" indent="-231775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tabLst>
                <a:tab pos="974725" algn="l"/>
                <a:tab pos="1376363" algn="l"/>
              </a:tabLst>
            </a:pP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+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1 point 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–	Implement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the advanced clock algorithm 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and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chart the results.</a:t>
            </a:r>
          </a:p>
          <a:p>
            <a:pPr marL="231775" indent="-231775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tabLst>
                <a:tab pos="974725" algn="l"/>
                <a:tab pos="1376363" algn="l"/>
              </a:tabLst>
            </a:pP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+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1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 point –	Join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the 2-frame club.  (Successfully execute 5 or more LC-3 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tasks</a:t>
            </a:r>
          </a:p>
          <a:p>
            <a:pPr marL="0" indent="0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None/>
              <a:tabLst>
                <a:tab pos="974725" algn="l"/>
                <a:tab pos="1376363" algn="l"/>
              </a:tabLst>
            </a:pP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	simultaneously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in 2 frames of LC-3 memory.  Chart the memory accesses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,</a:t>
            </a:r>
          </a:p>
          <a:p>
            <a:pPr marL="0" indent="0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None/>
              <a:tabLst>
                <a:tab pos="974725" algn="l"/>
                <a:tab pos="1376363" algn="l"/>
              </a:tabLst>
            </a:pP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	hits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, and faults.)</a:t>
            </a:r>
          </a:p>
          <a:p>
            <a:pPr marL="231775" indent="-231775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tabLst>
                <a:tab pos="974725" algn="l"/>
                <a:tab pos="1376363" algn="l"/>
              </a:tabLst>
            </a:pP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–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1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 point		penalty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for each school day late.</a:t>
            </a:r>
          </a:p>
          <a:p>
            <a:pPr marL="231775" indent="-231775">
              <a:spcBef>
                <a:spcPct val="15000"/>
              </a:spcBef>
              <a:tabLst>
                <a:tab pos="974725" algn="l"/>
                <a:tab pos="1376363" algn="l"/>
              </a:tabLst>
            </a:pPr>
            <a:endParaRPr lang="en-US" sz="1800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dirty="0"/>
              <a:t>BYU CS 345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Virtual Memory</a:t>
            </a:r>
            <a:endParaRPr lang="en-US" dirty="0"/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476949"/>
            <a:ext cx="8567738" cy="979941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000" dirty="0"/>
              <a:t>1.	</a:t>
            </a:r>
            <a:r>
              <a:rPr lang="en-US" sz="2000" dirty="0" smtClean="0"/>
              <a:t>Validate that the demo LC-3 simulator works for a single task with pass-through addressing (virtual equals physical) for the LC-3 by setting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anose="02070309020205020404" pitchFamily="49" charset="0"/>
              </a:rPr>
              <a:t>MMU_ENABLE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/>
              <a:t>to 0 and executing the commands  “</a:t>
            </a:r>
            <a:r>
              <a:rPr lang="en-US" sz="2000" b="1" dirty="0" smtClean="0">
                <a:latin typeface="Arial Narrow" pitchFamily="34" charset="0"/>
              </a:rPr>
              <a:t>crawler</a:t>
            </a:r>
            <a:r>
              <a:rPr lang="en-US" sz="2000" dirty="0" smtClean="0"/>
              <a:t>” and “</a:t>
            </a:r>
            <a:r>
              <a:rPr lang="en-US" sz="2000" b="1" dirty="0" err="1" smtClean="0">
                <a:latin typeface="Arial Narrow" pitchFamily="34" charset="0"/>
              </a:rPr>
              <a:t>memtest</a:t>
            </a:r>
            <a:r>
              <a:rPr lang="en-US" sz="2000" dirty="0" smtClean="0"/>
              <a:t>”.</a:t>
            </a:r>
            <a:endParaRPr lang="en-US" sz="200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23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64799" y="2797431"/>
            <a:ext cx="7274859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b="1" dirty="0">
                <a:latin typeface="Courier New" pitchFamily="49" charset="0"/>
              </a:rPr>
              <a:t>#define </a:t>
            </a:r>
            <a:r>
              <a:rPr lang="en-US" sz="1600" b="1" dirty="0" smtClean="0">
                <a:latin typeface="Courier New" pitchFamily="49" charset="0"/>
              </a:rPr>
              <a:t>MMU_ENABLE  0</a:t>
            </a:r>
          </a:p>
          <a:p>
            <a:r>
              <a:rPr lang="en-US" sz="1600" b="1" dirty="0" smtClean="0">
                <a:latin typeface="Courier New" pitchFamily="49" charset="0"/>
              </a:rPr>
              <a:t>unsigned </a:t>
            </a:r>
            <a:r>
              <a:rPr lang="en-US" sz="1600" b="1" dirty="0">
                <a:latin typeface="Courier New" pitchFamily="49" charset="0"/>
              </a:rPr>
              <a:t>short int *</a:t>
            </a:r>
            <a:r>
              <a:rPr lang="en-US" sz="1600" b="1" dirty="0" err="1">
                <a:latin typeface="Courier New" pitchFamily="49" charset="0"/>
              </a:rPr>
              <a:t>getMemAdr</a:t>
            </a:r>
            <a:r>
              <a:rPr lang="en-US" sz="1600" b="1" dirty="0">
                <a:latin typeface="Courier New" pitchFamily="49" charset="0"/>
              </a:rPr>
              <a:t>(int </a:t>
            </a:r>
            <a:r>
              <a:rPr lang="en-US" sz="1600" b="1" dirty="0" err="1">
                <a:latin typeface="Courier New" pitchFamily="49" charset="0"/>
              </a:rPr>
              <a:t>va</a:t>
            </a:r>
            <a:r>
              <a:rPr lang="en-US" sz="1600" b="1" dirty="0">
                <a:latin typeface="Courier New" pitchFamily="49" charset="0"/>
              </a:rPr>
              <a:t>, int </a:t>
            </a:r>
            <a:r>
              <a:rPr lang="en-US" sz="1600" b="1" dirty="0" err="1">
                <a:latin typeface="Courier New" pitchFamily="49" charset="0"/>
              </a:rPr>
              <a:t>rwFlg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r>
              <a:rPr lang="en-US" sz="1600" b="1" dirty="0">
                <a:latin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</a:rPr>
              <a:t>	unsigned short int pa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// turn off virtual addressing for system RAM</a:t>
            </a:r>
          </a:p>
          <a:p>
            <a:r>
              <a:rPr lang="en-US" sz="1600" b="1" dirty="0">
                <a:latin typeface="Courier New" pitchFamily="49" charset="0"/>
              </a:rPr>
              <a:t>	if (</a:t>
            </a:r>
            <a:r>
              <a:rPr lang="en-US" sz="1600" b="1" dirty="0" err="1">
                <a:latin typeface="Courier New" pitchFamily="49" charset="0"/>
              </a:rPr>
              <a:t>va</a:t>
            </a:r>
            <a:r>
              <a:rPr lang="en-US" sz="1600" b="1" dirty="0">
                <a:latin typeface="Courier New" pitchFamily="49" charset="0"/>
              </a:rPr>
              <a:t> &lt; 0x3000) return &amp;memory[</a:t>
            </a:r>
            <a:r>
              <a:rPr lang="en-US" sz="1600" b="1" dirty="0" err="1">
                <a:latin typeface="Courier New" pitchFamily="49" charset="0"/>
              </a:rPr>
              <a:t>va</a:t>
            </a:r>
            <a:r>
              <a:rPr lang="en-US" sz="1600" b="1" dirty="0" smtClean="0">
                <a:latin typeface="Courier New" pitchFamily="49" charset="0"/>
              </a:rPr>
              <a:t>];</a:t>
            </a:r>
          </a:p>
          <a:p>
            <a:r>
              <a:rPr lang="en-US" sz="1600" b="1" dirty="0">
                <a:latin typeface="Courier New" pitchFamily="49" charset="0"/>
              </a:rPr>
              <a:t>#if </a:t>
            </a:r>
            <a:r>
              <a:rPr lang="en-US" sz="1600" b="1" dirty="0" smtClean="0">
                <a:latin typeface="Courier New" pitchFamily="49" charset="0"/>
              </a:rPr>
              <a:t>MMU_ENABLE</a:t>
            </a:r>
          </a:p>
          <a:p>
            <a:r>
              <a:rPr lang="en-US" sz="1600" b="1" dirty="0" smtClean="0">
                <a:latin typeface="Courier New" pitchFamily="49" charset="0"/>
              </a:rPr>
              <a:t>#else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// calculate physical from virtual </a:t>
            </a:r>
            <a:r>
              <a:rPr lang="en-US" sz="1600" b="1" dirty="0" err="1">
                <a:solidFill>
                  <a:schemeClr val="hlink"/>
                </a:solidFill>
                <a:latin typeface="Courier New" pitchFamily="49" charset="0"/>
              </a:rPr>
              <a:t>virtual</a:t>
            </a:r>
            <a:endParaRPr lang="en-US" sz="1600" b="1" dirty="0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pa = </a:t>
            </a:r>
            <a:r>
              <a:rPr lang="en-US" sz="1600" b="1" dirty="0" err="1">
                <a:latin typeface="Courier New" pitchFamily="49" charset="0"/>
              </a:rPr>
              <a:t>va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</a:rPr>
              <a:t>#</a:t>
            </a:r>
            <a:r>
              <a:rPr lang="en-US" sz="1600" b="1" dirty="0" err="1" smtClean="0">
                <a:latin typeface="Courier New" pitchFamily="49" charset="0"/>
              </a:rPr>
              <a:t>endif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// return physical memory address</a:t>
            </a:r>
          </a:p>
          <a:p>
            <a:r>
              <a:rPr lang="en-US" sz="1600" b="1" dirty="0">
                <a:latin typeface="Courier New" pitchFamily="49" charset="0"/>
              </a:rPr>
              <a:t>	return &amp;memory[pa];</a:t>
            </a:r>
          </a:p>
          <a:p>
            <a:r>
              <a:rPr lang="en-US" sz="1600" b="1" dirty="0">
                <a:latin typeface="Courier New" pitchFamily="49" charset="0"/>
              </a:rPr>
              <a:t>} // end </a:t>
            </a:r>
            <a:r>
              <a:rPr lang="en-US" sz="1600" b="1" dirty="0" err="1">
                <a:latin typeface="Courier New" pitchFamily="49" charset="0"/>
              </a:rPr>
              <a:t>getMemAdr</a:t>
            </a:r>
            <a:endParaRPr lang="en-US" sz="1600" b="1" dirty="0">
              <a:latin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58" y="2487039"/>
            <a:ext cx="5820649" cy="37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0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Virtual Memory</a:t>
            </a:r>
            <a:endParaRPr lang="en-US" dirty="0"/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467424"/>
            <a:ext cx="8556625" cy="95192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2.	Implement </a:t>
            </a:r>
            <a:r>
              <a:rPr lang="en-US" sz="2000" dirty="0"/>
              <a:t>page fault frame replacement using </a:t>
            </a:r>
            <a:r>
              <a:rPr lang="en-US" sz="2000" u="sng" dirty="0"/>
              <a:t>available memory frames only</a:t>
            </a:r>
            <a:r>
              <a:rPr lang="en-US" sz="2000" dirty="0" smtClean="0"/>
              <a:t>.</a:t>
            </a:r>
            <a:endParaRPr lang="en-US" sz="1600" dirty="0" smtClean="0"/>
          </a:p>
          <a:p>
            <a:pPr lvl="1" indent="-396875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AutoNum type="alphaLcPeriod"/>
            </a:pPr>
            <a:r>
              <a:rPr lang="en-US" sz="1800" dirty="0" smtClean="0"/>
              <a:t>Modify createTask() to allocate an unique Root Page Table for each task. (</a:t>
            </a:r>
            <a:r>
              <a:rPr lang="en-US" sz="1800" dirty="0" err="1" smtClean="0"/>
              <a:t>ie</a:t>
            </a:r>
            <a:r>
              <a:rPr lang="en-US" sz="1800" dirty="0" smtClean="0"/>
              <a:t>,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].RPT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LC3_RPT + ((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? ((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tid-1)&lt;&lt;6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0);</a:t>
            </a:r>
            <a:r>
              <a:rPr lang="en-US" sz="1800" dirty="0" smtClean="0"/>
              <a:t>)</a:t>
            </a:r>
          </a:p>
          <a:p>
            <a:pPr lvl="1" indent="-396875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AutoNum type="alphaLcPeriod"/>
            </a:pPr>
            <a:r>
              <a:rPr lang="en-US" sz="1800" dirty="0" smtClean="0"/>
              <a:t>Fix </a:t>
            </a:r>
            <a:r>
              <a:rPr lang="en-US" sz="1800" dirty="0" err="1" smtClean="0"/>
              <a:t>getMemAdr</a:t>
            </a:r>
            <a:r>
              <a:rPr lang="en-US" sz="1800" dirty="0" smtClean="0"/>
              <a:t> such that if root page table entry undefined, use </a:t>
            </a:r>
            <a:r>
              <a:rPr lang="en-US" sz="1800" dirty="0" err="1" smtClean="0"/>
              <a:t>getFrame</a:t>
            </a:r>
            <a:r>
              <a:rPr lang="en-US" sz="1800" dirty="0" smtClean="0"/>
              <a:t> to return a new UPT frame from available memory and initialize all user page table entries.</a:t>
            </a:r>
          </a:p>
          <a:p>
            <a:pPr lvl="1" indent="-396875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AutoNum type="alphaLcPeriod"/>
            </a:pPr>
            <a:r>
              <a:rPr lang="en-US" sz="1800" dirty="0"/>
              <a:t>Fix </a:t>
            </a:r>
            <a:r>
              <a:rPr lang="en-US" sz="1800" dirty="0" err="1"/>
              <a:t>getMemAdr</a:t>
            </a:r>
            <a:r>
              <a:rPr lang="en-US" sz="1800" dirty="0"/>
              <a:t> such that if </a:t>
            </a:r>
            <a:r>
              <a:rPr lang="en-US" sz="1800" dirty="0" smtClean="0"/>
              <a:t>user page table entry undefined, use </a:t>
            </a:r>
            <a:r>
              <a:rPr lang="en-US" sz="1800" dirty="0" err="1" smtClean="0"/>
              <a:t>getFrame</a:t>
            </a:r>
            <a:r>
              <a:rPr lang="en-US" sz="1800" dirty="0" smtClean="0"/>
              <a:t> to return a new data frame from available memory.</a:t>
            </a:r>
          </a:p>
          <a:p>
            <a:pPr lvl="1" indent="-396875">
              <a:lnSpc>
                <a:spcPct val="90000"/>
              </a:lnSpc>
              <a:buAutoNum type="alphaLcPeriod"/>
            </a:pPr>
            <a:endParaRPr lang="en-US" sz="1600" dirty="0" smtClean="0"/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This </a:t>
            </a:r>
            <a:r>
              <a:rPr lang="en-US" sz="2000" dirty="0"/>
              <a:t>should allow you to execute any test program in a full address space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24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Virtual Memory</a:t>
            </a:r>
            <a:endParaRPr lang="en-US" dirty="0"/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467423"/>
            <a:ext cx="8423275" cy="492321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tx1"/>
              </a:buClr>
              <a:buSzPct val="100000"/>
              <a:buAutoNum type="arabicPeriod" startAt="3"/>
            </a:pPr>
            <a:r>
              <a:rPr lang="en-US" sz="2000" dirty="0" smtClean="0"/>
              <a:t>Implement </a:t>
            </a:r>
            <a:r>
              <a:rPr lang="en-US" sz="2000" dirty="0"/>
              <a:t>clock page replacement algorithm to unload data frames to swap pages and reload with a new frame or an existing frame from swap </a:t>
            </a:r>
            <a:r>
              <a:rPr lang="en-US" sz="2000" dirty="0" smtClean="0"/>
              <a:t>space if needed.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 smtClean="0"/>
              <a:t>Create and validate a “clock” mechanism that accesses all global root page tables, user page tables, and data frames.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 smtClean="0"/>
              <a:t>Swap to swap space the first frame with the reference bit equal to zero (and not equal to the </a:t>
            </a:r>
            <a:r>
              <a:rPr lang="en-US" sz="1800" dirty="0" err="1" smtClean="0"/>
              <a:t>notme</a:t>
            </a:r>
            <a:r>
              <a:rPr lang="en-US" sz="1800" dirty="0" smtClean="0"/>
              <a:t> frame).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 smtClean="0"/>
              <a:t>Advance the clock.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 smtClean="0"/>
              <a:t>Return frame number for use as a UPT or data frame.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Use the </a:t>
            </a:r>
            <a:r>
              <a:rPr lang="en-US" sz="1800" dirty="0" err="1"/>
              <a:t>vma</a:t>
            </a:r>
            <a:r>
              <a:rPr lang="en-US" sz="1800" dirty="0"/>
              <a:t> function to access a single virtual memory location and then display any non-zero RPT and UPT entries. </a:t>
            </a:r>
          </a:p>
          <a:p>
            <a:pPr marL="400050" lvl="1" inden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None/>
            </a:pPr>
            <a:r>
              <a:rPr lang="en-US" sz="1800" dirty="0"/>
              <a:t>This should allow you to execute all the test programs in a 32k word address space (20k of paging frames</a:t>
            </a:r>
            <a:r>
              <a:rPr lang="en-US" sz="1800" dirty="0" smtClean="0"/>
              <a:t>).</a:t>
            </a:r>
            <a:endParaRPr lang="en-US" sz="180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25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Virtual Memory</a:t>
            </a:r>
            <a:endParaRPr lang="en-US" dirty="0"/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467423"/>
            <a:ext cx="8423275" cy="3215109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en-US" sz="2000" dirty="0"/>
              <a:t>Implement clock page replacement algorithm to unload User Page Tables when there are no physical data frame references in the UPT.  This will be necessary when running in a small physical space (16k words) with multiple tasks</a:t>
            </a:r>
            <a:r>
              <a:rPr lang="en-US" sz="2000" dirty="0" smtClean="0"/>
              <a:t>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If a User Page Table </a:t>
            </a:r>
            <a:r>
              <a:rPr lang="en-US" sz="1800" dirty="0" smtClean="0"/>
              <a:t>does not have </a:t>
            </a:r>
            <a:r>
              <a:rPr lang="en-US" sz="1800" dirty="0"/>
              <a:t>the reference bit set AND </a:t>
            </a:r>
            <a:r>
              <a:rPr lang="en-US" sz="1800" dirty="0" smtClean="0"/>
              <a:t>does not have </a:t>
            </a:r>
            <a:r>
              <a:rPr lang="en-US" sz="1800" dirty="0"/>
              <a:t>any entries with in-memory frame bit </a:t>
            </a:r>
            <a:r>
              <a:rPr lang="en-US" sz="1800" dirty="0" smtClean="0"/>
              <a:t>set AND if not the </a:t>
            </a:r>
            <a:r>
              <a:rPr lang="en-US" sz="1800" dirty="0" err="1" smtClean="0"/>
              <a:t>notme</a:t>
            </a:r>
            <a:r>
              <a:rPr lang="en-US" sz="1800" dirty="0" smtClean="0"/>
              <a:t> frame, </a:t>
            </a:r>
            <a:r>
              <a:rPr lang="en-US" sz="1800" dirty="0"/>
              <a:t>swap to swap </a:t>
            </a:r>
            <a:r>
              <a:rPr lang="en-US" sz="1800" dirty="0" smtClean="0"/>
              <a:t>space.</a:t>
            </a:r>
            <a:endParaRPr lang="en-US" sz="1800" dirty="0"/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Advance the clock.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Return frame number for use as a UPT or data </a:t>
            </a:r>
            <a:r>
              <a:rPr lang="en-US" sz="1800" dirty="0" smtClean="0"/>
              <a:t>frame.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 smtClean="0"/>
              <a:t>When </a:t>
            </a:r>
            <a:r>
              <a:rPr lang="en-US" sz="1800" dirty="0"/>
              <a:t>swapping a user page table to swap space, add some debug “sanity check” code to validate that the UPT does not have any entries with the frame bit set.</a:t>
            </a:r>
            <a:endParaRPr lang="en-US" sz="1800" dirty="0" smtClean="0"/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 smtClean="0"/>
              <a:t>Use </a:t>
            </a:r>
            <a:r>
              <a:rPr lang="en-US" sz="1800" dirty="0"/>
              <a:t>the </a:t>
            </a:r>
            <a:r>
              <a:rPr lang="en-US" sz="1800" dirty="0" err="1"/>
              <a:t>vma</a:t>
            </a:r>
            <a:r>
              <a:rPr lang="en-US" sz="1800" dirty="0"/>
              <a:t> function to access a single virtual memory location and then display any non-zero RPT and UPT entries. 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endParaRPr lang="en-US" sz="180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26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6400" y="6103443"/>
            <a:ext cx="8423275" cy="47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sz="2000" kern="0" dirty="0" smtClean="0"/>
              <a:t>5.</a:t>
            </a:r>
            <a:r>
              <a:rPr lang="en-US" sz="2000" kern="0" dirty="0"/>
              <a:t>	Implement dirty bit to minimize writing frames to swap space.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6144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EBE8-8F72-44A8-B157-4F9BF40DD789}" type="slidenum">
              <a:rPr lang="en-US"/>
              <a:pPr/>
              <a:t>27</a:t>
            </a:fld>
            <a:endParaRPr lang="en-US"/>
          </a:p>
        </p:txBody>
      </p:sp>
      <p:pic>
        <p:nvPicPr>
          <p:cNvPr id="2693122" name="Picture 2" descr="monkey programm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914400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2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6B98-EDB7-4292-AC68-87EFAA0BD56F}" type="slidenum">
              <a:rPr lang="en-US"/>
              <a:pPr/>
              <a:t>3</a:t>
            </a:fld>
            <a:endParaRPr lang="en-US"/>
          </a:p>
        </p:txBody>
      </p:sp>
      <p:sp>
        <p:nvSpPr>
          <p:cNvPr id="258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Virtual Memory</a:t>
            </a:r>
          </a:p>
        </p:txBody>
      </p:sp>
      <p:sp>
        <p:nvSpPr>
          <p:cNvPr id="2583556" name="Text Box 3"/>
          <p:cNvSpPr txBox="1">
            <a:spLocks noChangeArrowheads="1"/>
          </p:cNvSpPr>
          <p:nvPr/>
        </p:nvSpPr>
        <p:spPr bwMode="auto">
          <a:xfrm>
            <a:off x="598488" y="1455738"/>
            <a:ext cx="1419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b="1"/>
              <a:t>Virtual</a:t>
            </a:r>
          </a:p>
          <a:p>
            <a:pPr algn="ctr" eaLnBrk="1" hangingPunct="1"/>
            <a:r>
              <a:rPr lang="en-US" b="1"/>
              <a:t>Address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27263" y="1497013"/>
            <a:ext cx="2909887" cy="701675"/>
            <a:chOff x="1403" y="1207"/>
            <a:chExt cx="1833" cy="442"/>
          </a:xfrm>
        </p:grpSpPr>
        <p:sp>
          <p:nvSpPr>
            <p:cNvPr id="2583558" name="Text Box 5"/>
            <p:cNvSpPr txBox="1">
              <a:spLocks noChangeArrowheads="1"/>
            </p:cNvSpPr>
            <p:nvPr/>
          </p:nvSpPr>
          <p:spPr bwMode="auto">
            <a:xfrm>
              <a:off x="2342" y="1207"/>
              <a:ext cx="89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4000" i="1"/>
                <a:t>f</a:t>
              </a:r>
              <a:r>
                <a:rPr lang="en-US" sz="4000"/>
                <a:t> (</a:t>
              </a:r>
              <a:r>
                <a:rPr lang="en-US" sz="3600" i="1"/>
                <a:t>va</a:t>
              </a:r>
              <a:r>
                <a:rPr lang="en-US" sz="4000"/>
                <a:t>)</a:t>
              </a:r>
            </a:p>
          </p:txBody>
        </p:sp>
        <p:sp>
          <p:nvSpPr>
            <p:cNvPr id="2583559" name="AutoShape 6"/>
            <p:cNvSpPr>
              <a:spLocks noChangeArrowheads="1"/>
            </p:cNvSpPr>
            <p:nvPr/>
          </p:nvSpPr>
          <p:spPr bwMode="auto">
            <a:xfrm>
              <a:off x="1403" y="1274"/>
              <a:ext cx="709" cy="354"/>
            </a:xfrm>
            <a:prstGeom prst="notchedRightArrow">
              <a:avLst>
                <a:gd name="adj1" fmla="val 50000"/>
                <a:gd name="adj2" fmla="val 5007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313363" y="1455738"/>
            <a:ext cx="2706687" cy="822325"/>
            <a:chOff x="3347" y="1181"/>
            <a:chExt cx="1705" cy="518"/>
          </a:xfrm>
        </p:grpSpPr>
        <p:sp>
          <p:nvSpPr>
            <p:cNvPr id="2583561" name="Text Box 8"/>
            <p:cNvSpPr txBox="1">
              <a:spLocks noChangeArrowheads="1"/>
            </p:cNvSpPr>
            <p:nvPr/>
          </p:nvSpPr>
          <p:spPr bwMode="auto">
            <a:xfrm>
              <a:off x="4158" y="1181"/>
              <a:ext cx="89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b="1"/>
                <a:t>Physical</a:t>
              </a:r>
            </a:p>
            <a:p>
              <a:pPr algn="ctr" eaLnBrk="1" hangingPunct="1"/>
              <a:r>
                <a:rPr lang="en-US" b="1"/>
                <a:t>Address</a:t>
              </a:r>
            </a:p>
          </p:txBody>
        </p:sp>
        <p:sp>
          <p:nvSpPr>
            <p:cNvPr id="2583562" name="AutoShape 9"/>
            <p:cNvSpPr>
              <a:spLocks noChangeArrowheads="1"/>
            </p:cNvSpPr>
            <p:nvPr/>
          </p:nvSpPr>
          <p:spPr bwMode="auto">
            <a:xfrm>
              <a:off x="3347" y="1279"/>
              <a:ext cx="709" cy="354"/>
            </a:xfrm>
            <a:prstGeom prst="notchedRightArrow">
              <a:avLst>
                <a:gd name="adj1" fmla="val 50000"/>
                <a:gd name="adj2" fmla="val 5007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08013" y="2870200"/>
            <a:ext cx="2098675" cy="3209925"/>
            <a:chOff x="383" y="2072"/>
            <a:chExt cx="1322" cy="2022"/>
          </a:xfrm>
        </p:grpSpPr>
        <p:sp>
          <p:nvSpPr>
            <p:cNvPr id="2583564" name="AutoShape 11"/>
            <p:cNvSpPr>
              <a:spLocks noChangeArrowheads="1"/>
            </p:cNvSpPr>
            <p:nvPr/>
          </p:nvSpPr>
          <p:spPr bwMode="auto">
            <a:xfrm>
              <a:off x="436" y="2072"/>
              <a:ext cx="782" cy="583"/>
            </a:xfrm>
            <a:prstGeom prst="flowChartPredefinedProcess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83565" name="Text Box 12"/>
            <p:cNvSpPr txBox="1">
              <a:spLocks noChangeArrowheads="1"/>
            </p:cNvSpPr>
            <p:nvPr/>
          </p:nvSpPr>
          <p:spPr bwMode="auto">
            <a:xfrm>
              <a:off x="552" y="2233"/>
              <a:ext cx="5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1"/>
                <a:t>LC-3</a:t>
              </a:r>
            </a:p>
          </p:txBody>
        </p:sp>
        <p:sp>
          <p:nvSpPr>
            <p:cNvPr id="2583566" name="Text Box 13"/>
            <p:cNvSpPr txBox="1">
              <a:spLocks noChangeArrowheads="1"/>
            </p:cNvSpPr>
            <p:nvPr/>
          </p:nvSpPr>
          <p:spPr bwMode="auto">
            <a:xfrm>
              <a:off x="383" y="2884"/>
              <a:ext cx="1322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>
                  <a:latin typeface="Arial" charset="0"/>
                  <a:sym typeface="Symbol" pitchFamily="18" charset="2"/>
                </a:rPr>
                <a:t></a:t>
              </a:r>
              <a:r>
                <a:rPr lang="en-US" sz="2000" b="1">
                  <a:latin typeface="Arial" charset="0"/>
                </a:rPr>
                <a:t>PC-Relative</a:t>
              </a:r>
            </a:p>
            <a:p>
              <a:pPr eaLnBrk="1" hangingPunct="1"/>
              <a:r>
                <a:rPr lang="en-US" sz="2000" b="1">
                  <a:latin typeface="Arial" charset="0"/>
                  <a:sym typeface="Symbol" pitchFamily="18" charset="2"/>
                </a:rPr>
                <a:t></a:t>
              </a:r>
              <a:r>
                <a:rPr lang="en-US" sz="2000" b="1">
                  <a:latin typeface="Arial" charset="0"/>
                </a:rPr>
                <a:t>Indirect</a:t>
              </a:r>
            </a:p>
            <a:p>
              <a:pPr eaLnBrk="1" hangingPunct="1"/>
              <a:r>
                <a:rPr lang="en-US" sz="2000" b="1">
                  <a:latin typeface="Arial" charset="0"/>
                  <a:sym typeface="Symbol" pitchFamily="18" charset="2"/>
                </a:rPr>
                <a:t></a:t>
              </a:r>
              <a:r>
                <a:rPr lang="en-US" sz="2000" b="1">
                  <a:latin typeface="Arial" charset="0"/>
                </a:rPr>
                <a:t>Base+Offset</a:t>
              </a:r>
            </a:p>
            <a:p>
              <a:pPr eaLnBrk="1" hangingPunct="1"/>
              <a:r>
                <a:rPr lang="en-US" sz="2000" b="1">
                  <a:latin typeface="Arial" charset="0"/>
                </a:rPr>
                <a:t>IR, TRAP</a:t>
              </a:r>
            </a:p>
            <a:p>
              <a:pPr eaLnBrk="1" hangingPunct="1"/>
              <a:r>
                <a:rPr lang="en-US" sz="2000" b="1">
                  <a:latin typeface="Arial" charset="0"/>
                </a:rPr>
                <a:t>LD, LDR, LDI</a:t>
              </a:r>
            </a:p>
            <a:p>
              <a:pPr eaLnBrk="1" hangingPunct="1"/>
              <a:r>
                <a:rPr lang="en-US" sz="2000" b="1">
                  <a:latin typeface="Arial" charset="0"/>
                </a:rPr>
                <a:t>ST, STR, STI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284788" y="2649538"/>
            <a:ext cx="2851150" cy="1654175"/>
            <a:chOff x="3329" y="1933"/>
            <a:chExt cx="1796" cy="1042"/>
          </a:xfrm>
        </p:grpSpPr>
        <p:sp>
          <p:nvSpPr>
            <p:cNvPr id="2583568" name="AutoShape 15"/>
            <p:cNvSpPr>
              <a:spLocks noChangeArrowheads="1"/>
            </p:cNvSpPr>
            <p:nvPr/>
          </p:nvSpPr>
          <p:spPr bwMode="auto">
            <a:xfrm>
              <a:off x="4284" y="1933"/>
              <a:ext cx="841" cy="104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83569" name="Text Box 16"/>
            <p:cNvSpPr txBox="1">
              <a:spLocks noChangeArrowheads="1"/>
            </p:cNvSpPr>
            <p:nvPr/>
          </p:nvSpPr>
          <p:spPr bwMode="auto">
            <a:xfrm>
              <a:off x="4258" y="2209"/>
              <a:ext cx="703" cy="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Arial Narrow" pitchFamily="34" charset="0"/>
                </a:rPr>
                <a:t>LC-3</a:t>
              </a:r>
            </a:p>
            <a:p>
              <a:pPr algn="ctr" eaLnBrk="1" hangingPunct="1"/>
              <a:r>
                <a:rPr lang="en-US" sz="2000" b="1">
                  <a:latin typeface="Arial Narrow" pitchFamily="34" charset="0"/>
                </a:rPr>
                <a:t>Memory</a:t>
              </a:r>
            </a:p>
            <a:p>
              <a:pPr algn="ctr" eaLnBrk="1" hangingPunct="1"/>
              <a:r>
                <a:rPr lang="en-US" sz="1800" b="1">
                  <a:latin typeface="Arial Narrow" pitchFamily="34" charset="0"/>
                </a:rPr>
                <a:t>2</a:t>
              </a:r>
              <a:r>
                <a:rPr lang="en-US" sz="1800" b="1" baseline="30000">
                  <a:latin typeface="Arial Narrow" pitchFamily="34" charset="0"/>
                </a:rPr>
                <a:t>16</a:t>
              </a:r>
              <a:r>
                <a:rPr lang="en-US" sz="1800" b="1">
                  <a:latin typeface="Arial Narrow" pitchFamily="34" charset="0"/>
                </a:rPr>
                <a:t> Words</a:t>
              </a:r>
            </a:p>
          </p:txBody>
        </p:sp>
        <p:sp>
          <p:nvSpPr>
            <p:cNvPr id="2583570" name="AutoShape 17"/>
            <p:cNvSpPr>
              <a:spLocks noChangeArrowheads="1"/>
            </p:cNvSpPr>
            <p:nvPr/>
          </p:nvSpPr>
          <p:spPr bwMode="auto">
            <a:xfrm>
              <a:off x="3329" y="2190"/>
              <a:ext cx="709" cy="354"/>
            </a:xfrm>
            <a:prstGeom prst="notchedRightArrow">
              <a:avLst>
                <a:gd name="adj1" fmla="val 50000"/>
                <a:gd name="adj2" fmla="val 5007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557713" y="4000500"/>
            <a:ext cx="3663950" cy="1719263"/>
            <a:chOff x="2871" y="2784"/>
            <a:chExt cx="2308" cy="1083"/>
          </a:xfrm>
        </p:grpSpPr>
        <p:sp>
          <p:nvSpPr>
            <p:cNvPr id="2583572" name="Text Box 19"/>
            <p:cNvSpPr txBox="1">
              <a:spLocks noChangeArrowheads="1"/>
            </p:cNvSpPr>
            <p:nvPr/>
          </p:nvSpPr>
          <p:spPr bwMode="auto">
            <a:xfrm>
              <a:off x="2871" y="2996"/>
              <a:ext cx="102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/>
                <a:t>OS Clock</a:t>
              </a:r>
            </a:p>
            <a:p>
              <a:pPr eaLnBrk="1" hangingPunct="1"/>
              <a:r>
                <a:rPr lang="en-US" sz="2000" b="1"/>
                <a:t>Replacement Algorithm</a:t>
              </a:r>
            </a:p>
          </p:txBody>
        </p:sp>
        <p:sp>
          <p:nvSpPr>
            <p:cNvPr id="2583573" name="AutoShape 20"/>
            <p:cNvSpPr>
              <a:spLocks noChangeArrowheads="1"/>
            </p:cNvSpPr>
            <p:nvPr/>
          </p:nvSpPr>
          <p:spPr bwMode="auto">
            <a:xfrm>
              <a:off x="4265" y="3102"/>
              <a:ext cx="878" cy="765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83574" name="Text Box 21"/>
            <p:cNvSpPr txBox="1">
              <a:spLocks noChangeArrowheads="1"/>
            </p:cNvSpPr>
            <p:nvPr/>
          </p:nvSpPr>
          <p:spPr bwMode="auto">
            <a:xfrm>
              <a:off x="4270" y="3305"/>
              <a:ext cx="9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Arial Narrow" pitchFamily="34" charset="0"/>
                </a:rPr>
                <a:t>Paged</a:t>
              </a:r>
            </a:p>
            <a:p>
              <a:pPr algn="ctr" eaLnBrk="1" hangingPunct="1"/>
              <a:r>
                <a:rPr lang="en-US" sz="2000" b="1">
                  <a:latin typeface="Arial Narrow" pitchFamily="34" charset="0"/>
                </a:rPr>
                <a:t>Swap Space</a:t>
              </a:r>
            </a:p>
          </p:txBody>
        </p:sp>
        <p:sp>
          <p:nvSpPr>
            <p:cNvPr id="2583575" name="AutoShape 22"/>
            <p:cNvSpPr>
              <a:spLocks noChangeArrowheads="1"/>
            </p:cNvSpPr>
            <p:nvPr/>
          </p:nvSpPr>
          <p:spPr bwMode="auto">
            <a:xfrm rot="2096968">
              <a:off x="3188" y="2784"/>
              <a:ext cx="1060" cy="295"/>
            </a:xfrm>
            <a:prstGeom prst="leftRightArrow">
              <a:avLst>
                <a:gd name="adj1" fmla="val 50000"/>
                <a:gd name="adj2" fmla="val 7186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076450" y="2870200"/>
            <a:ext cx="2787650" cy="1282700"/>
            <a:chOff x="1308" y="2072"/>
            <a:chExt cx="1756" cy="808"/>
          </a:xfrm>
        </p:grpSpPr>
        <p:sp>
          <p:nvSpPr>
            <p:cNvPr id="2583577" name="AutoShape 24"/>
            <p:cNvSpPr>
              <a:spLocks noChangeArrowheads="1"/>
            </p:cNvSpPr>
            <p:nvPr/>
          </p:nvSpPr>
          <p:spPr bwMode="auto">
            <a:xfrm>
              <a:off x="2275" y="2072"/>
              <a:ext cx="782" cy="583"/>
            </a:xfrm>
            <a:prstGeom prst="flowChartPredefinedProcess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83578" name="Text Box 25"/>
            <p:cNvSpPr txBox="1">
              <a:spLocks noChangeArrowheads="1"/>
            </p:cNvSpPr>
            <p:nvPr/>
          </p:nvSpPr>
          <p:spPr bwMode="auto">
            <a:xfrm>
              <a:off x="2362" y="2233"/>
              <a:ext cx="7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1"/>
                <a:t>MMU</a:t>
              </a:r>
            </a:p>
          </p:txBody>
        </p:sp>
        <p:sp>
          <p:nvSpPr>
            <p:cNvPr id="2583579" name="AutoShape 26"/>
            <p:cNvSpPr>
              <a:spLocks noChangeArrowheads="1"/>
            </p:cNvSpPr>
            <p:nvPr/>
          </p:nvSpPr>
          <p:spPr bwMode="auto">
            <a:xfrm>
              <a:off x="1413" y="2192"/>
              <a:ext cx="709" cy="354"/>
            </a:xfrm>
            <a:prstGeom prst="notchedRightArrow">
              <a:avLst>
                <a:gd name="adj1" fmla="val 50000"/>
                <a:gd name="adj2" fmla="val 5007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83580" name="Text Box 27"/>
            <p:cNvSpPr txBox="1">
              <a:spLocks noChangeArrowheads="1"/>
            </p:cNvSpPr>
            <p:nvPr/>
          </p:nvSpPr>
          <p:spPr bwMode="auto">
            <a:xfrm>
              <a:off x="1308" y="2514"/>
              <a:ext cx="96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Arial" charset="0"/>
                </a:rPr>
                <a:t>getMemAdr()</a:t>
              </a:r>
            </a:p>
            <a:p>
              <a:pPr algn="ctr" eaLnBrk="1" hangingPunct="1"/>
              <a:r>
                <a:rPr lang="en-US" sz="1600" b="1">
                  <a:latin typeface="Arial" charset="0"/>
                </a:rPr>
                <a:t>(Hardware)</a:t>
              </a: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BF22-2161-420B-BE48-1FC5ED54DBA8}" type="slidenum">
              <a:rPr lang="en-US"/>
              <a:pPr/>
              <a:t>4</a:t>
            </a:fld>
            <a:endParaRPr lang="en-US"/>
          </a:p>
        </p:txBody>
      </p:sp>
      <p:sp>
        <p:nvSpPr>
          <p:cNvPr id="258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 dirty="0"/>
              <a:t>Project </a:t>
            </a:r>
            <a:r>
              <a:rPr lang="en-US" dirty="0" smtClean="0"/>
              <a:t>4 </a:t>
            </a:r>
            <a:r>
              <a:rPr lang="en-US" dirty="0"/>
              <a:t>– Virtual Memory</a:t>
            </a:r>
          </a:p>
        </p:txBody>
      </p:sp>
      <p:sp>
        <p:nvSpPr>
          <p:cNvPr id="2581509" name="Text Box 6"/>
          <p:cNvSpPr txBox="1">
            <a:spLocks noChangeArrowheads="1"/>
          </p:cNvSpPr>
          <p:nvPr/>
        </p:nvSpPr>
        <p:spPr bwMode="auto">
          <a:xfrm>
            <a:off x="457200" y="1524000"/>
            <a:ext cx="8382000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200" b="1" dirty="0">
                <a:latin typeface="Courier New" pitchFamily="49" charset="0"/>
              </a:rPr>
              <a:t>unsigned short int *</a:t>
            </a:r>
            <a:r>
              <a:rPr lang="en-US" sz="2200" b="1" dirty="0" err="1">
                <a:latin typeface="Courier New" pitchFamily="49" charset="0"/>
              </a:rPr>
              <a:t>getMemAdr</a:t>
            </a:r>
            <a:r>
              <a:rPr lang="en-US" sz="2200" b="1" dirty="0">
                <a:latin typeface="Courier New" pitchFamily="49" charset="0"/>
              </a:rPr>
              <a:t>(int </a:t>
            </a:r>
            <a:r>
              <a:rPr lang="en-US" sz="2200" b="1" dirty="0" err="1">
                <a:latin typeface="Courier New" pitchFamily="49" charset="0"/>
              </a:rPr>
              <a:t>va</a:t>
            </a:r>
            <a:r>
              <a:rPr lang="en-US" sz="2200" b="1" dirty="0">
                <a:latin typeface="Courier New" pitchFamily="49" charset="0"/>
              </a:rPr>
              <a:t>, int </a:t>
            </a:r>
            <a:r>
              <a:rPr lang="en-US" sz="2200" b="1" dirty="0" err="1">
                <a:latin typeface="Courier New" pitchFamily="49" charset="0"/>
              </a:rPr>
              <a:t>rwFlg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</a:rPr>
              <a:t>{</a:t>
            </a:r>
          </a:p>
          <a:p>
            <a:r>
              <a:rPr lang="en-US" sz="2200" b="1" dirty="0">
                <a:latin typeface="Courier New" pitchFamily="49" charset="0"/>
              </a:rPr>
              <a:t>	unsigned short int pa;</a:t>
            </a:r>
          </a:p>
          <a:p>
            <a:endParaRPr lang="en-US" sz="2200" b="1" dirty="0">
              <a:latin typeface="Courier New" pitchFamily="49" charset="0"/>
            </a:endParaRPr>
          </a:p>
          <a:p>
            <a:r>
              <a:rPr lang="en-US" sz="2200" b="1" dirty="0">
                <a:latin typeface="Courier New" pitchFamily="49" charset="0"/>
              </a:rPr>
              <a:t>	</a:t>
            </a:r>
            <a:r>
              <a:rPr lang="en-US" sz="2200" b="1" dirty="0">
                <a:solidFill>
                  <a:schemeClr val="hlink"/>
                </a:solidFill>
                <a:latin typeface="Courier New" pitchFamily="49" charset="0"/>
              </a:rPr>
              <a:t>// turn off virtual addressing for system RAM</a:t>
            </a:r>
          </a:p>
          <a:p>
            <a:r>
              <a:rPr lang="en-US" sz="2200" b="1" dirty="0">
                <a:latin typeface="Courier New" pitchFamily="49" charset="0"/>
              </a:rPr>
              <a:t>	if (</a:t>
            </a:r>
            <a:r>
              <a:rPr lang="en-US" sz="2200" b="1" dirty="0" err="1">
                <a:latin typeface="Courier New" pitchFamily="49" charset="0"/>
              </a:rPr>
              <a:t>va</a:t>
            </a:r>
            <a:r>
              <a:rPr lang="en-US" sz="2200" b="1" dirty="0">
                <a:latin typeface="Courier New" pitchFamily="49" charset="0"/>
              </a:rPr>
              <a:t> &lt; 0x3000) return &amp;memory[</a:t>
            </a:r>
            <a:r>
              <a:rPr lang="en-US" sz="2200" b="1" dirty="0" err="1">
                <a:latin typeface="Courier New" pitchFamily="49" charset="0"/>
              </a:rPr>
              <a:t>va</a:t>
            </a:r>
            <a:r>
              <a:rPr lang="en-US" sz="2200" b="1" dirty="0">
                <a:latin typeface="Courier New" pitchFamily="49" charset="0"/>
              </a:rPr>
              <a:t>];</a:t>
            </a:r>
          </a:p>
          <a:p>
            <a:endParaRPr lang="en-US" sz="2200" b="1" dirty="0">
              <a:latin typeface="Courier New" pitchFamily="49" charset="0"/>
            </a:endParaRPr>
          </a:p>
          <a:p>
            <a:r>
              <a:rPr lang="en-US" sz="2200" b="1" dirty="0">
                <a:latin typeface="Courier New" pitchFamily="49" charset="0"/>
              </a:rPr>
              <a:t>	</a:t>
            </a:r>
            <a:r>
              <a:rPr lang="en-US" sz="2200" b="1" dirty="0">
                <a:solidFill>
                  <a:schemeClr val="hlink"/>
                </a:solidFill>
                <a:latin typeface="Courier New" pitchFamily="49" charset="0"/>
              </a:rPr>
              <a:t>// calculate physical from virtual </a:t>
            </a:r>
            <a:r>
              <a:rPr lang="en-US" sz="2200" b="1" dirty="0" smtClean="0">
                <a:solidFill>
                  <a:schemeClr val="hlink"/>
                </a:solidFill>
                <a:latin typeface="Courier New" pitchFamily="49" charset="0"/>
              </a:rPr>
              <a:t>address</a:t>
            </a:r>
            <a:endParaRPr lang="en-US" sz="2200" b="1" dirty="0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en-US" sz="2200" b="1" dirty="0">
                <a:latin typeface="Courier New" pitchFamily="49" charset="0"/>
              </a:rPr>
              <a:t>	pa = </a:t>
            </a:r>
            <a:r>
              <a:rPr lang="en-US" sz="2200" b="1" dirty="0" err="1">
                <a:latin typeface="Courier New" pitchFamily="49" charset="0"/>
              </a:rPr>
              <a:t>va</a:t>
            </a:r>
            <a:r>
              <a:rPr lang="en-US" sz="2200" b="1" dirty="0">
                <a:latin typeface="Courier New" pitchFamily="49" charset="0"/>
              </a:rPr>
              <a:t>;</a:t>
            </a:r>
          </a:p>
          <a:p>
            <a:endParaRPr lang="en-US" sz="2200" b="1" dirty="0">
              <a:latin typeface="Courier New" pitchFamily="49" charset="0"/>
            </a:endParaRPr>
          </a:p>
          <a:p>
            <a:r>
              <a:rPr lang="en-US" sz="2200" b="1" dirty="0">
                <a:latin typeface="Courier New" pitchFamily="49" charset="0"/>
              </a:rPr>
              <a:t>	</a:t>
            </a:r>
            <a:r>
              <a:rPr lang="en-US" sz="2200" b="1" dirty="0">
                <a:solidFill>
                  <a:schemeClr val="hlink"/>
                </a:solidFill>
                <a:latin typeface="Courier New" pitchFamily="49" charset="0"/>
              </a:rPr>
              <a:t>// return physical memory address</a:t>
            </a:r>
          </a:p>
          <a:p>
            <a:r>
              <a:rPr lang="en-US" sz="2200" b="1" dirty="0">
                <a:latin typeface="Courier New" pitchFamily="49" charset="0"/>
              </a:rPr>
              <a:t>	return &amp;memory[pa];</a:t>
            </a:r>
          </a:p>
          <a:p>
            <a:r>
              <a:rPr lang="en-US" sz="2200" b="1" dirty="0">
                <a:latin typeface="Courier New" pitchFamily="49" charset="0"/>
              </a:rPr>
              <a:t>} // end </a:t>
            </a:r>
            <a:r>
              <a:rPr lang="en-US" sz="2200" b="1" dirty="0" err="1">
                <a:latin typeface="Courier New" pitchFamily="49" charset="0"/>
              </a:rPr>
              <a:t>getMemAdr</a:t>
            </a:r>
            <a:endParaRPr lang="en-US" sz="2200" b="1" dirty="0">
              <a:latin typeface="Courier New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1A39-23AC-4D9F-A174-638F44406C3B}" type="slidenum">
              <a:rPr lang="en-US"/>
              <a:pPr/>
              <a:t>5</a:t>
            </a:fld>
            <a:endParaRPr lang="en-US"/>
          </a:p>
        </p:txBody>
      </p:sp>
      <p:sp>
        <p:nvSpPr>
          <p:cNvPr id="258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Crawler, Memtest</a:t>
            </a:r>
          </a:p>
        </p:txBody>
      </p:sp>
      <p:sp>
        <p:nvSpPr>
          <p:cNvPr id="2589700" name="Text Box 3"/>
          <p:cNvSpPr txBox="1">
            <a:spLocks noChangeArrowheads="1"/>
          </p:cNvSpPr>
          <p:nvPr/>
        </p:nvSpPr>
        <p:spPr bwMode="auto">
          <a:xfrm>
            <a:off x="1073150" y="1454150"/>
            <a:ext cx="5826125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b="1">
                <a:latin typeface="Arial" charset="0"/>
              </a:rPr>
              <a:t>Welcome to OS345 Rev 1.1</a:t>
            </a:r>
          </a:p>
          <a:p>
            <a:pPr eaLnBrk="1" hangingPunct="1"/>
            <a:r>
              <a:rPr lang="en-US" sz="1200" b="1">
                <a:latin typeface="Arial" charset="0"/>
              </a:rPr>
              <a:t>0&gt;&gt;crawler</a:t>
            </a:r>
          </a:p>
          <a:p>
            <a:pPr eaLnBrk="1" hangingPunct="1"/>
            <a:r>
              <a:rPr lang="en-US" sz="1200" b="1">
                <a:latin typeface="Arial" charset="0"/>
              </a:rPr>
              <a:t>178068&gt;&gt;</a:t>
            </a:r>
          </a:p>
          <a:p>
            <a:pPr eaLnBrk="1" hangingPunct="1"/>
            <a:r>
              <a:rPr lang="en-US" sz="1200" b="1">
                <a:latin typeface="Arial" charset="0"/>
              </a:rPr>
              <a:t>Crawler R1.1</a:t>
            </a:r>
          </a:p>
          <a:p>
            <a:pPr eaLnBrk="1" hangingPunct="1"/>
            <a:r>
              <a:rPr lang="en-US" sz="1200" b="1">
                <a:latin typeface="Arial" charset="0"/>
              </a:rPr>
              <a:t>Process 1: Move #1 to xE29E</a:t>
            </a:r>
          </a:p>
          <a:p>
            <a:pPr eaLnBrk="1" hangingPunct="1"/>
            <a:r>
              <a:rPr lang="en-US" sz="1200" b="1">
                <a:latin typeface="Arial" charset="0"/>
              </a:rPr>
              <a:t>Process 1: Move #2 to x6B3F</a:t>
            </a:r>
          </a:p>
          <a:p>
            <a:pPr eaLnBrk="1" hangingPunct="1"/>
            <a:r>
              <a:rPr lang="en-US" sz="1200" b="1">
                <a:latin typeface="Arial" charset="0"/>
              </a:rPr>
              <a:t>…</a:t>
            </a:r>
          </a:p>
          <a:p>
            <a:pPr eaLnBrk="1" hangingPunct="1"/>
            <a:r>
              <a:rPr lang="en-US" sz="1200" b="1">
                <a:latin typeface="Arial" charset="0"/>
              </a:rPr>
              <a:t>Process 1: Move #99 to x932E</a:t>
            </a:r>
          </a:p>
          <a:p>
            <a:pPr eaLnBrk="1" hangingPunct="1"/>
            <a:r>
              <a:rPr lang="en-US" sz="1200" b="1">
                <a:latin typeface="Arial" charset="0"/>
              </a:rPr>
              <a:t>Process 1: Move #100 to xDA8F</a:t>
            </a:r>
          </a:p>
          <a:p>
            <a:pPr eaLnBrk="1" hangingPunct="1"/>
            <a:r>
              <a:rPr lang="en-US" sz="1200" b="1">
                <a:latin typeface="Arial" charset="0"/>
              </a:rPr>
              <a:t>Process #1 Halted at 0x937e</a:t>
            </a:r>
          </a:p>
          <a:p>
            <a:pPr eaLnBrk="1" hangingPunct="1"/>
            <a:r>
              <a:rPr lang="en-US" sz="1200" b="1">
                <a:latin typeface="Arial" charset="0"/>
              </a:rPr>
              <a:t>1807827&gt;&gt;memtest</a:t>
            </a:r>
          </a:p>
          <a:p>
            <a:pPr eaLnBrk="1" hangingPunct="1"/>
            <a:r>
              <a:rPr lang="en-US" sz="1200" b="1">
                <a:latin typeface="Arial" charset="0"/>
              </a:rPr>
              <a:t>MemTest R1.0a</a:t>
            </a:r>
          </a:p>
          <a:p>
            <a:pPr eaLnBrk="1" hangingPunct="1"/>
            <a:r>
              <a:rPr lang="en-US" sz="1200" b="1">
                <a:latin typeface="Arial" charset="0"/>
              </a:rPr>
              <a:t>(1) Round 1, Writing to memory...</a:t>
            </a:r>
          </a:p>
          <a:p>
            <a:pPr eaLnBrk="1" hangingPunct="1"/>
            <a:r>
              <a:rPr lang="en-US" sz="1200" b="1">
                <a:latin typeface="Arial" charset="0"/>
              </a:rPr>
              <a:t>(1) Round 1, Verifying...</a:t>
            </a:r>
          </a:p>
          <a:p>
            <a:pPr eaLnBrk="1" hangingPunct="1"/>
            <a:r>
              <a:rPr lang="en-US" sz="1200" b="1">
                <a:latin typeface="Arial" charset="0"/>
              </a:rPr>
              <a:t>(1) Round 2, Writing to memory...lt</a:t>
            </a:r>
          </a:p>
          <a:p>
            <a:pPr eaLnBrk="1" hangingPunct="1"/>
            <a:r>
              <a:rPr lang="en-US" sz="1200" b="1">
                <a:latin typeface="Arial" charset="0"/>
              </a:rPr>
              <a:t>   #  TID  name                address line prior time semaphore  status</a:t>
            </a:r>
          </a:p>
          <a:p>
            <a:pPr eaLnBrk="1" hangingPunct="1"/>
            <a:r>
              <a:rPr lang="en-US" sz="1200" b="1">
                <a:latin typeface="Arial" charset="0"/>
              </a:rPr>
              <a:t>   0  0/0   CLI                     403b61  457    5      1                         Running</a:t>
            </a:r>
          </a:p>
          <a:p>
            <a:pPr eaLnBrk="1" hangingPunct="1"/>
            <a:r>
              <a:rPr lang="en-US" sz="1200" b="1">
                <a:latin typeface="Arial" charset="0"/>
              </a:rPr>
              <a:t>   1  1/0   LC3 MemTest    40190c    0      5      1                         Waiting</a:t>
            </a:r>
          </a:p>
          <a:p>
            <a:pPr eaLnBrk="1" hangingPunct="1"/>
            <a:r>
              <a:rPr lang="en-US" sz="1200" b="1">
                <a:latin typeface="Arial" charset="0"/>
              </a:rPr>
              <a:t>1911162&gt;&gt;</a:t>
            </a:r>
          </a:p>
          <a:p>
            <a:pPr eaLnBrk="1" hangingPunct="1"/>
            <a:r>
              <a:rPr lang="en-US" sz="1200" b="1">
                <a:latin typeface="Arial" charset="0"/>
              </a:rPr>
              <a:t>(1) Round 2, Verifying...</a:t>
            </a:r>
          </a:p>
          <a:p>
            <a:pPr eaLnBrk="1" hangingPunct="1"/>
            <a:r>
              <a:rPr lang="en-US" sz="1200" b="1">
                <a:latin typeface="Arial" charset="0"/>
              </a:rPr>
              <a:t>(1) Round 3, Writing to memory...</a:t>
            </a:r>
          </a:p>
          <a:p>
            <a:pPr eaLnBrk="1" hangingPunct="1"/>
            <a:r>
              <a:rPr lang="en-US" sz="1200" b="1">
                <a:latin typeface="Arial" charset="0"/>
              </a:rPr>
              <a:t>(1) Round 3, Verifying...</a:t>
            </a:r>
          </a:p>
          <a:p>
            <a:pPr eaLnBrk="1" hangingPunct="1"/>
            <a:r>
              <a:rPr lang="en-US" sz="1200" b="1">
                <a:latin typeface="Arial" charset="0"/>
              </a:rPr>
              <a:t>…</a:t>
            </a:r>
          </a:p>
          <a:p>
            <a:pPr eaLnBrk="1" hangingPunct="1"/>
            <a:r>
              <a:rPr lang="en-US" sz="1200" b="1">
                <a:latin typeface="Arial" charset="0"/>
              </a:rPr>
              <a:t>(1) Round 10, Writing to memory...</a:t>
            </a:r>
          </a:p>
          <a:p>
            <a:pPr eaLnBrk="1" hangingPunct="1"/>
            <a:r>
              <a:rPr lang="en-US" sz="1200" b="1">
                <a:latin typeface="Arial" charset="0"/>
              </a:rPr>
              <a:t>(1) Round 10, Verifying...</a:t>
            </a:r>
          </a:p>
          <a:p>
            <a:pPr eaLnBrk="1" hangingPunct="1"/>
            <a:r>
              <a:rPr lang="en-US" sz="1200" b="1">
                <a:latin typeface="Arial" charset="0"/>
              </a:rPr>
              <a:t>Process #1 Halted at 0x305c</a:t>
            </a:r>
          </a:p>
          <a:p>
            <a:pPr eaLnBrk="1" hangingPunct="1"/>
            <a:endParaRPr lang="en-US" sz="1200" b="1"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F55E-698E-451A-A92C-DAE27124E227}" type="slidenum">
              <a:rPr lang="en-US"/>
              <a:pPr/>
              <a:t>6</a:t>
            </a:fld>
            <a:endParaRPr lang="en-US"/>
          </a:p>
        </p:txBody>
      </p:sp>
      <p:sp>
        <p:nvSpPr>
          <p:cNvPr id="258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LC-3 Simulator</a:t>
            </a:r>
          </a:p>
        </p:txBody>
      </p:sp>
      <p:pic>
        <p:nvPicPr>
          <p:cNvPr id="2587652" name="Picture 3" descr="LC3Micro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347788"/>
            <a:ext cx="7267575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7956" name="AutoShape 4"/>
          <p:cNvSpPr>
            <a:spLocks noChangeArrowheads="1"/>
          </p:cNvSpPr>
          <p:nvPr/>
        </p:nvSpPr>
        <p:spPr bwMode="auto">
          <a:xfrm>
            <a:off x="7162800" y="2170113"/>
            <a:ext cx="1817688" cy="561975"/>
          </a:xfrm>
          <a:prstGeom prst="wedgeRoundRectCallout">
            <a:avLst>
              <a:gd name="adj1" fmla="val -59782"/>
              <a:gd name="adj2" fmla="val -130227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1400" b="1">
                <a:latin typeface="Times New Roman" pitchFamily="18" charset="0"/>
              </a:rPr>
              <a:t>MAR access  thru </a:t>
            </a:r>
            <a:r>
              <a:rPr lang="en-US" sz="1400" b="1">
                <a:latin typeface="Arial Narrow" pitchFamily="34" charset="0"/>
              </a:rPr>
              <a:t>getMemAdr(va, rwflg)</a:t>
            </a:r>
          </a:p>
        </p:txBody>
      </p:sp>
      <p:sp>
        <p:nvSpPr>
          <p:cNvPr id="1277957" name="AutoShape 5"/>
          <p:cNvSpPr>
            <a:spLocks noChangeArrowheads="1"/>
          </p:cNvSpPr>
          <p:nvPr/>
        </p:nvSpPr>
        <p:spPr bwMode="auto">
          <a:xfrm>
            <a:off x="7138988" y="3862388"/>
            <a:ext cx="1817687" cy="773112"/>
          </a:xfrm>
          <a:prstGeom prst="wedgeRoundRectCallout">
            <a:avLst>
              <a:gd name="adj1" fmla="val -60481"/>
              <a:gd name="adj2" fmla="val 144250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1400" b="1">
                <a:latin typeface="Times New Roman" pitchFamily="18" charset="0"/>
              </a:rPr>
              <a:t>MDR access  thru </a:t>
            </a:r>
            <a:r>
              <a:rPr lang="en-US" sz="1400" b="1">
                <a:latin typeface="Arial Narrow" pitchFamily="34" charset="0"/>
              </a:rPr>
              <a:t>getMemData(va)</a:t>
            </a:r>
          </a:p>
          <a:p>
            <a:pPr algn="ctr"/>
            <a:r>
              <a:rPr lang="en-US" sz="1400" b="1">
                <a:latin typeface="Arial Narrow" pitchFamily="34" charset="0"/>
              </a:rPr>
              <a:t>setMemData(va)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30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7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6" grpId="0" animBg="1" autoUpdateAnimBg="0"/>
      <p:bldP spid="127795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8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8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B128-5312-4B8D-8140-1433C97B5CC4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65463" y="2171700"/>
            <a:ext cx="3319462" cy="3576638"/>
            <a:chOff x="1931" y="1173"/>
            <a:chExt cx="2091" cy="2253"/>
          </a:xfrm>
        </p:grpSpPr>
        <p:sp>
          <p:nvSpPr>
            <p:cNvPr id="2591748" name="Line 3"/>
            <p:cNvSpPr>
              <a:spLocks noChangeShapeType="1"/>
            </p:cNvSpPr>
            <p:nvPr/>
          </p:nvSpPr>
          <p:spPr bwMode="auto">
            <a:xfrm>
              <a:off x="3359" y="2591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49" name="Line 4"/>
            <p:cNvSpPr>
              <a:spLocks noChangeShapeType="1"/>
            </p:cNvSpPr>
            <p:nvPr/>
          </p:nvSpPr>
          <p:spPr bwMode="auto">
            <a:xfrm>
              <a:off x="1931" y="2872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50" name="Line 5"/>
            <p:cNvSpPr>
              <a:spLocks noChangeShapeType="1"/>
            </p:cNvSpPr>
            <p:nvPr/>
          </p:nvSpPr>
          <p:spPr bwMode="auto">
            <a:xfrm flipV="1">
              <a:off x="2187" y="1173"/>
              <a:ext cx="2" cy="16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51" name="Line 6"/>
            <p:cNvSpPr>
              <a:spLocks noChangeShapeType="1"/>
            </p:cNvSpPr>
            <p:nvPr/>
          </p:nvSpPr>
          <p:spPr bwMode="auto">
            <a:xfrm>
              <a:off x="2289" y="2875"/>
              <a:ext cx="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52" name="Line 7"/>
            <p:cNvSpPr>
              <a:spLocks noChangeShapeType="1"/>
            </p:cNvSpPr>
            <p:nvPr/>
          </p:nvSpPr>
          <p:spPr bwMode="auto">
            <a:xfrm flipV="1">
              <a:off x="2374" y="2596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53" name="Line 8"/>
            <p:cNvSpPr>
              <a:spLocks noChangeShapeType="1"/>
            </p:cNvSpPr>
            <p:nvPr/>
          </p:nvSpPr>
          <p:spPr bwMode="auto">
            <a:xfrm>
              <a:off x="2371" y="2600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54" name="Rectangle 9"/>
            <p:cNvSpPr>
              <a:spLocks noChangeArrowheads="1"/>
            </p:cNvSpPr>
            <p:nvPr/>
          </p:nvSpPr>
          <p:spPr bwMode="auto">
            <a:xfrm>
              <a:off x="2534" y="1660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55" name="Rectangle 10"/>
            <p:cNvSpPr>
              <a:spLocks noChangeArrowheads="1"/>
            </p:cNvSpPr>
            <p:nvPr/>
          </p:nvSpPr>
          <p:spPr bwMode="auto">
            <a:xfrm>
              <a:off x="2534" y="177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56" name="Rectangle 11"/>
            <p:cNvSpPr>
              <a:spLocks noChangeArrowheads="1"/>
            </p:cNvSpPr>
            <p:nvPr/>
          </p:nvSpPr>
          <p:spPr bwMode="auto">
            <a:xfrm>
              <a:off x="2534" y="1881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57" name="Rectangle 12"/>
            <p:cNvSpPr>
              <a:spLocks noChangeArrowheads="1"/>
            </p:cNvSpPr>
            <p:nvPr/>
          </p:nvSpPr>
          <p:spPr bwMode="auto">
            <a:xfrm>
              <a:off x="2534" y="199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58" name="Rectangle 13"/>
            <p:cNvSpPr>
              <a:spLocks noChangeArrowheads="1"/>
            </p:cNvSpPr>
            <p:nvPr/>
          </p:nvSpPr>
          <p:spPr bwMode="auto">
            <a:xfrm>
              <a:off x="2534" y="210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59" name="Rectangle 14"/>
            <p:cNvSpPr>
              <a:spLocks noChangeArrowheads="1"/>
            </p:cNvSpPr>
            <p:nvPr/>
          </p:nvSpPr>
          <p:spPr bwMode="auto">
            <a:xfrm>
              <a:off x="2534" y="2212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60" name="Rectangle 15"/>
            <p:cNvSpPr>
              <a:spLocks noChangeArrowheads="1"/>
            </p:cNvSpPr>
            <p:nvPr/>
          </p:nvSpPr>
          <p:spPr bwMode="auto">
            <a:xfrm>
              <a:off x="2534" y="232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61" name="Rectangle 16"/>
            <p:cNvSpPr>
              <a:spLocks noChangeArrowheads="1"/>
            </p:cNvSpPr>
            <p:nvPr/>
          </p:nvSpPr>
          <p:spPr bwMode="auto">
            <a:xfrm>
              <a:off x="2534" y="243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62" name="Rectangle 17"/>
            <p:cNvSpPr>
              <a:spLocks noChangeArrowheads="1"/>
            </p:cNvSpPr>
            <p:nvPr/>
          </p:nvSpPr>
          <p:spPr bwMode="auto">
            <a:xfrm>
              <a:off x="2534" y="2543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63" name="Rectangle 18"/>
            <p:cNvSpPr>
              <a:spLocks noChangeArrowheads="1"/>
            </p:cNvSpPr>
            <p:nvPr/>
          </p:nvSpPr>
          <p:spPr bwMode="auto">
            <a:xfrm>
              <a:off x="2534" y="2654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64" name="Rectangle 19"/>
            <p:cNvSpPr>
              <a:spLocks noChangeArrowheads="1"/>
            </p:cNvSpPr>
            <p:nvPr/>
          </p:nvSpPr>
          <p:spPr bwMode="auto">
            <a:xfrm>
              <a:off x="2534" y="2764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65" name="Rectangle 20"/>
            <p:cNvSpPr>
              <a:spLocks noChangeArrowheads="1"/>
            </p:cNvSpPr>
            <p:nvPr/>
          </p:nvSpPr>
          <p:spPr bwMode="auto">
            <a:xfrm>
              <a:off x="2534" y="2874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66" name="Rectangle 21"/>
            <p:cNvSpPr>
              <a:spLocks noChangeArrowheads="1"/>
            </p:cNvSpPr>
            <p:nvPr/>
          </p:nvSpPr>
          <p:spPr bwMode="auto">
            <a:xfrm>
              <a:off x="2534" y="2985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67" name="Rectangle 22"/>
            <p:cNvSpPr>
              <a:spLocks noChangeArrowheads="1"/>
            </p:cNvSpPr>
            <p:nvPr/>
          </p:nvSpPr>
          <p:spPr bwMode="auto">
            <a:xfrm>
              <a:off x="2534" y="3095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68" name="Rectangle 23"/>
            <p:cNvSpPr>
              <a:spLocks noChangeArrowheads="1"/>
            </p:cNvSpPr>
            <p:nvPr/>
          </p:nvSpPr>
          <p:spPr bwMode="auto">
            <a:xfrm>
              <a:off x="2534" y="3205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69" name="Rectangle 24"/>
            <p:cNvSpPr>
              <a:spLocks noChangeArrowheads="1"/>
            </p:cNvSpPr>
            <p:nvPr/>
          </p:nvSpPr>
          <p:spPr bwMode="auto">
            <a:xfrm>
              <a:off x="2534" y="3316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70" name="Text Box 25"/>
            <p:cNvSpPr txBox="1">
              <a:spLocks noChangeArrowheads="1"/>
            </p:cNvSpPr>
            <p:nvPr/>
          </p:nvSpPr>
          <p:spPr bwMode="auto">
            <a:xfrm>
              <a:off x="2602" y="2541"/>
              <a:ext cx="76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Flags / Frame #</a:t>
              </a:r>
            </a:p>
          </p:txBody>
        </p:sp>
        <p:sp>
          <p:nvSpPr>
            <p:cNvPr id="2591771" name="Rectangle 26"/>
            <p:cNvSpPr>
              <a:spLocks noChangeArrowheads="1"/>
            </p:cNvSpPr>
            <p:nvPr/>
          </p:nvSpPr>
          <p:spPr bwMode="auto">
            <a:xfrm>
              <a:off x="3471" y="2811"/>
              <a:ext cx="511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72" name="Text Box 27"/>
            <p:cNvSpPr txBox="1">
              <a:spLocks noChangeArrowheads="1"/>
            </p:cNvSpPr>
            <p:nvPr/>
          </p:nvSpPr>
          <p:spPr bwMode="auto">
            <a:xfrm>
              <a:off x="3535" y="2839"/>
              <a:ext cx="48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Frame&lt;&lt;6</a:t>
              </a:r>
            </a:p>
          </p:txBody>
        </p:sp>
        <p:sp>
          <p:nvSpPr>
            <p:cNvPr id="2591773" name="Line 28"/>
            <p:cNvSpPr>
              <a:spLocks noChangeShapeType="1"/>
            </p:cNvSpPr>
            <p:nvPr/>
          </p:nvSpPr>
          <p:spPr bwMode="auto">
            <a:xfrm>
              <a:off x="3619" y="258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74" name="Text Box 29"/>
            <p:cNvSpPr txBox="1">
              <a:spLocks noChangeArrowheads="1"/>
            </p:cNvSpPr>
            <p:nvPr/>
          </p:nvSpPr>
          <p:spPr bwMode="auto">
            <a:xfrm>
              <a:off x="2629" y="1523"/>
              <a:ext cx="78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User Page Table</a:t>
              </a:r>
            </a:p>
          </p:txBody>
        </p:sp>
        <p:sp>
          <p:nvSpPr>
            <p:cNvPr id="2591775" name="Oval 30"/>
            <p:cNvSpPr>
              <a:spLocks noChangeArrowheads="1"/>
            </p:cNvSpPr>
            <p:nvPr/>
          </p:nvSpPr>
          <p:spPr bwMode="auto">
            <a:xfrm>
              <a:off x="2106" y="2783"/>
              <a:ext cx="179" cy="16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76" name="Text Box 31"/>
            <p:cNvSpPr txBox="1">
              <a:spLocks noChangeArrowheads="1"/>
            </p:cNvSpPr>
            <p:nvPr/>
          </p:nvSpPr>
          <p:spPr bwMode="auto">
            <a:xfrm>
              <a:off x="2093" y="2757"/>
              <a:ext cx="2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+</a:t>
              </a:r>
            </a:p>
          </p:txBody>
        </p:sp>
      </p:grpSp>
      <p:sp>
        <p:nvSpPr>
          <p:cNvPr id="2591777" name="Rectangle 3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Two-Level Paging System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57175" y="1706563"/>
            <a:ext cx="4883150" cy="473075"/>
            <a:chOff x="162" y="1144"/>
            <a:chExt cx="3076" cy="298"/>
          </a:xfrm>
        </p:grpSpPr>
        <p:sp>
          <p:nvSpPr>
            <p:cNvPr id="2591779" name="Rectangle 34"/>
            <p:cNvSpPr>
              <a:spLocks noChangeArrowheads="1"/>
            </p:cNvSpPr>
            <p:nvPr/>
          </p:nvSpPr>
          <p:spPr bwMode="auto">
            <a:xfrm>
              <a:off x="1500" y="1276"/>
              <a:ext cx="479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80" name="Text Box 35"/>
            <p:cNvSpPr txBox="1">
              <a:spLocks noChangeArrowheads="1"/>
            </p:cNvSpPr>
            <p:nvPr/>
          </p:nvSpPr>
          <p:spPr bwMode="auto">
            <a:xfrm>
              <a:off x="1560" y="1301"/>
              <a:ext cx="419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RPTE #</a:t>
              </a:r>
            </a:p>
          </p:txBody>
        </p:sp>
        <p:sp>
          <p:nvSpPr>
            <p:cNvPr id="2591781" name="Rectangle 36"/>
            <p:cNvSpPr>
              <a:spLocks noChangeArrowheads="1"/>
            </p:cNvSpPr>
            <p:nvPr/>
          </p:nvSpPr>
          <p:spPr bwMode="auto">
            <a:xfrm>
              <a:off x="1979" y="1276"/>
              <a:ext cx="480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82" name="Text Box 37"/>
            <p:cNvSpPr txBox="1">
              <a:spLocks noChangeArrowheads="1"/>
            </p:cNvSpPr>
            <p:nvPr/>
          </p:nvSpPr>
          <p:spPr bwMode="auto">
            <a:xfrm>
              <a:off x="2039" y="1301"/>
              <a:ext cx="42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UPTE #</a:t>
              </a:r>
            </a:p>
          </p:txBody>
        </p:sp>
        <p:sp>
          <p:nvSpPr>
            <p:cNvPr id="2591783" name="Rectangle 38"/>
            <p:cNvSpPr>
              <a:spLocks noChangeArrowheads="1"/>
            </p:cNvSpPr>
            <p:nvPr/>
          </p:nvSpPr>
          <p:spPr bwMode="auto">
            <a:xfrm>
              <a:off x="2459" y="1276"/>
              <a:ext cx="719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84" name="Text Box 39"/>
            <p:cNvSpPr txBox="1">
              <a:spLocks noChangeArrowheads="1"/>
            </p:cNvSpPr>
            <p:nvPr/>
          </p:nvSpPr>
          <p:spPr bwMode="auto">
            <a:xfrm>
              <a:off x="2519" y="1301"/>
              <a:ext cx="719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Frame Offset</a:t>
              </a:r>
            </a:p>
          </p:txBody>
        </p:sp>
        <p:sp>
          <p:nvSpPr>
            <p:cNvPr id="2591785" name="Text Box 40"/>
            <p:cNvSpPr txBox="1">
              <a:spLocks noChangeArrowheads="1"/>
            </p:cNvSpPr>
            <p:nvPr/>
          </p:nvSpPr>
          <p:spPr bwMode="auto">
            <a:xfrm>
              <a:off x="1500" y="1144"/>
              <a:ext cx="17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15     …    11 10      …      6 5            …            0</a:t>
              </a:r>
            </a:p>
          </p:txBody>
        </p:sp>
        <p:sp>
          <p:nvSpPr>
            <p:cNvPr id="2591786" name="AutoShape 41"/>
            <p:cNvSpPr>
              <a:spLocks noChangeArrowheads="1"/>
            </p:cNvSpPr>
            <p:nvPr/>
          </p:nvSpPr>
          <p:spPr bwMode="auto">
            <a:xfrm>
              <a:off x="162" y="1219"/>
              <a:ext cx="1012" cy="199"/>
            </a:xfrm>
            <a:prstGeom prst="wedgeRoundRectCallout">
              <a:avLst>
                <a:gd name="adj1" fmla="val 78954"/>
                <a:gd name="adj2" fmla="val 29398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Virtual Address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4525963" y="2171700"/>
            <a:ext cx="4006850" cy="4037013"/>
            <a:chOff x="2851" y="1173"/>
            <a:chExt cx="2524" cy="2543"/>
          </a:xfrm>
        </p:grpSpPr>
        <p:sp>
          <p:nvSpPr>
            <p:cNvPr id="2591789" name="Rectangle 44"/>
            <p:cNvSpPr>
              <a:spLocks noChangeArrowheads="1"/>
            </p:cNvSpPr>
            <p:nvPr/>
          </p:nvSpPr>
          <p:spPr bwMode="auto">
            <a:xfrm>
              <a:off x="4534" y="1933"/>
              <a:ext cx="838" cy="17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90" name="Text Box 45"/>
            <p:cNvSpPr txBox="1">
              <a:spLocks noChangeArrowheads="1"/>
            </p:cNvSpPr>
            <p:nvPr/>
          </p:nvSpPr>
          <p:spPr bwMode="auto">
            <a:xfrm>
              <a:off x="4597" y="1788"/>
              <a:ext cx="72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LC-3 Main Memory</a:t>
              </a:r>
            </a:p>
          </p:txBody>
        </p:sp>
        <p:sp>
          <p:nvSpPr>
            <p:cNvPr id="2591791" name="Rectangle 46"/>
            <p:cNvSpPr>
              <a:spLocks noChangeArrowheads="1"/>
            </p:cNvSpPr>
            <p:nvPr/>
          </p:nvSpPr>
          <p:spPr bwMode="auto">
            <a:xfrm>
              <a:off x="4538" y="2819"/>
              <a:ext cx="837" cy="1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92" name="Rectangle 47"/>
            <p:cNvSpPr>
              <a:spLocks noChangeArrowheads="1"/>
            </p:cNvSpPr>
            <p:nvPr/>
          </p:nvSpPr>
          <p:spPr bwMode="auto">
            <a:xfrm>
              <a:off x="3978" y="2811"/>
              <a:ext cx="381" cy="1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793" name="Text Box 48"/>
            <p:cNvSpPr txBox="1">
              <a:spLocks noChangeArrowheads="1"/>
            </p:cNvSpPr>
            <p:nvPr/>
          </p:nvSpPr>
          <p:spPr bwMode="auto">
            <a:xfrm>
              <a:off x="4033" y="2842"/>
              <a:ext cx="42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Offset</a:t>
              </a:r>
            </a:p>
          </p:txBody>
        </p:sp>
        <p:sp>
          <p:nvSpPr>
            <p:cNvPr id="2591794" name="Line 49"/>
            <p:cNvSpPr>
              <a:spLocks noChangeShapeType="1"/>
            </p:cNvSpPr>
            <p:nvPr/>
          </p:nvSpPr>
          <p:spPr bwMode="auto">
            <a:xfrm>
              <a:off x="2851" y="1317"/>
              <a:ext cx="12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95" name="Line 50"/>
            <p:cNvSpPr>
              <a:spLocks noChangeShapeType="1"/>
            </p:cNvSpPr>
            <p:nvPr/>
          </p:nvSpPr>
          <p:spPr bwMode="auto">
            <a:xfrm flipV="1">
              <a:off x="4102" y="1310"/>
              <a:ext cx="0" cy="15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96" name="Text Box 51"/>
            <p:cNvSpPr txBox="1">
              <a:spLocks noChangeArrowheads="1"/>
            </p:cNvSpPr>
            <p:nvPr/>
          </p:nvSpPr>
          <p:spPr bwMode="auto">
            <a:xfrm>
              <a:off x="3476" y="2974"/>
              <a:ext cx="9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15      …       6 5    …    0</a:t>
              </a:r>
            </a:p>
          </p:txBody>
        </p:sp>
        <p:sp>
          <p:nvSpPr>
            <p:cNvPr id="2591797" name="Line 52"/>
            <p:cNvSpPr>
              <a:spLocks noChangeShapeType="1"/>
            </p:cNvSpPr>
            <p:nvPr/>
          </p:nvSpPr>
          <p:spPr bwMode="auto">
            <a:xfrm>
              <a:off x="4359" y="289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98" name="Line 53"/>
            <p:cNvSpPr>
              <a:spLocks noChangeShapeType="1"/>
            </p:cNvSpPr>
            <p:nvPr/>
          </p:nvSpPr>
          <p:spPr bwMode="auto">
            <a:xfrm>
              <a:off x="2852" y="1173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799" name="AutoShape 54"/>
            <p:cNvSpPr>
              <a:spLocks noChangeArrowheads="1"/>
            </p:cNvSpPr>
            <p:nvPr/>
          </p:nvSpPr>
          <p:spPr bwMode="auto">
            <a:xfrm>
              <a:off x="3043" y="3517"/>
              <a:ext cx="1012" cy="199"/>
            </a:xfrm>
            <a:prstGeom prst="wedgeRoundRectCallout">
              <a:avLst>
                <a:gd name="adj1" fmla="val 32116"/>
                <a:gd name="adj2" fmla="val -300755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Physical Address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554038" y="2178050"/>
            <a:ext cx="3079750" cy="4032250"/>
            <a:chOff x="349" y="1177"/>
            <a:chExt cx="1940" cy="2540"/>
          </a:xfrm>
        </p:grpSpPr>
        <p:sp>
          <p:nvSpPr>
            <p:cNvPr id="2591801" name="Rectangle 56"/>
            <p:cNvSpPr>
              <a:spLocks noChangeArrowheads="1"/>
            </p:cNvSpPr>
            <p:nvPr/>
          </p:nvSpPr>
          <p:spPr bwMode="auto">
            <a:xfrm>
              <a:off x="1088" y="1488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02" name="Rectangle 57"/>
            <p:cNvSpPr>
              <a:spLocks noChangeArrowheads="1"/>
            </p:cNvSpPr>
            <p:nvPr/>
          </p:nvSpPr>
          <p:spPr bwMode="auto">
            <a:xfrm>
              <a:off x="1088" y="1598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03" name="Rectangle 58"/>
            <p:cNvSpPr>
              <a:spLocks noChangeArrowheads="1"/>
            </p:cNvSpPr>
            <p:nvPr/>
          </p:nvSpPr>
          <p:spPr bwMode="auto">
            <a:xfrm>
              <a:off x="1088" y="1709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04" name="Rectangle 59"/>
            <p:cNvSpPr>
              <a:spLocks noChangeArrowheads="1"/>
            </p:cNvSpPr>
            <p:nvPr/>
          </p:nvSpPr>
          <p:spPr bwMode="auto">
            <a:xfrm>
              <a:off x="1088" y="1819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05" name="Rectangle 60"/>
            <p:cNvSpPr>
              <a:spLocks noChangeArrowheads="1"/>
            </p:cNvSpPr>
            <p:nvPr/>
          </p:nvSpPr>
          <p:spPr bwMode="auto">
            <a:xfrm>
              <a:off x="1088" y="1929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06" name="Rectangle 61"/>
            <p:cNvSpPr>
              <a:spLocks noChangeArrowheads="1"/>
            </p:cNvSpPr>
            <p:nvPr/>
          </p:nvSpPr>
          <p:spPr bwMode="auto">
            <a:xfrm>
              <a:off x="1088" y="2040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07" name="Rectangle 62"/>
            <p:cNvSpPr>
              <a:spLocks noChangeArrowheads="1"/>
            </p:cNvSpPr>
            <p:nvPr/>
          </p:nvSpPr>
          <p:spPr bwMode="auto">
            <a:xfrm>
              <a:off x="1088" y="2150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08" name="Rectangle 63"/>
            <p:cNvSpPr>
              <a:spLocks noChangeArrowheads="1"/>
            </p:cNvSpPr>
            <p:nvPr/>
          </p:nvSpPr>
          <p:spPr bwMode="auto">
            <a:xfrm>
              <a:off x="1088" y="226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09" name="Rectangle 64"/>
            <p:cNvSpPr>
              <a:spLocks noChangeArrowheads="1"/>
            </p:cNvSpPr>
            <p:nvPr/>
          </p:nvSpPr>
          <p:spPr bwMode="auto">
            <a:xfrm>
              <a:off x="1088" y="237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10" name="Rectangle 65"/>
            <p:cNvSpPr>
              <a:spLocks noChangeArrowheads="1"/>
            </p:cNvSpPr>
            <p:nvPr/>
          </p:nvSpPr>
          <p:spPr bwMode="auto">
            <a:xfrm>
              <a:off x="1088" y="2481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11" name="Rectangle 66"/>
            <p:cNvSpPr>
              <a:spLocks noChangeArrowheads="1"/>
            </p:cNvSpPr>
            <p:nvPr/>
          </p:nvSpPr>
          <p:spPr bwMode="auto">
            <a:xfrm>
              <a:off x="1088" y="259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12" name="Rectangle 67"/>
            <p:cNvSpPr>
              <a:spLocks noChangeArrowheads="1"/>
            </p:cNvSpPr>
            <p:nvPr/>
          </p:nvSpPr>
          <p:spPr bwMode="auto">
            <a:xfrm>
              <a:off x="1088" y="270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13" name="Rectangle 68"/>
            <p:cNvSpPr>
              <a:spLocks noChangeArrowheads="1"/>
            </p:cNvSpPr>
            <p:nvPr/>
          </p:nvSpPr>
          <p:spPr bwMode="auto">
            <a:xfrm>
              <a:off x="1088" y="2812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14" name="Rectangle 69"/>
            <p:cNvSpPr>
              <a:spLocks noChangeArrowheads="1"/>
            </p:cNvSpPr>
            <p:nvPr/>
          </p:nvSpPr>
          <p:spPr bwMode="auto">
            <a:xfrm>
              <a:off x="1088" y="292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15" name="Rectangle 70"/>
            <p:cNvSpPr>
              <a:spLocks noChangeArrowheads="1"/>
            </p:cNvSpPr>
            <p:nvPr/>
          </p:nvSpPr>
          <p:spPr bwMode="auto">
            <a:xfrm>
              <a:off x="1088" y="303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16" name="Rectangle 71"/>
            <p:cNvSpPr>
              <a:spLocks noChangeArrowheads="1"/>
            </p:cNvSpPr>
            <p:nvPr/>
          </p:nvSpPr>
          <p:spPr bwMode="auto">
            <a:xfrm>
              <a:off x="1088" y="3143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17" name="Line 72"/>
            <p:cNvSpPr>
              <a:spLocks noChangeShapeType="1"/>
            </p:cNvSpPr>
            <p:nvPr/>
          </p:nvSpPr>
          <p:spPr bwMode="auto">
            <a:xfrm>
              <a:off x="1709" y="1177"/>
              <a:ext cx="0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818" name="Line 73"/>
            <p:cNvSpPr>
              <a:spLocks noChangeShapeType="1"/>
            </p:cNvSpPr>
            <p:nvPr/>
          </p:nvSpPr>
          <p:spPr bwMode="auto">
            <a:xfrm flipV="1">
              <a:off x="712" y="1324"/>
              <a:ext cx="0" cy="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819" name="Line 74"/>
            <p:cNvSpPr>
              <a:spLocks noChangeShapeType="1"/>
            </p:cNvSpPr>
            <p:nvPr/>
          </p:nvSpPr>
          <p:spPr bwMode="auto">
            <a:xfrm flipV="1">
              <a:off x="701" y="1324"/>
              <a:ext cx="1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820" name="Rectangle 75"/>
            <p:cNvSpPr>
              <a:spLocks noChangeArrowheads="1"/>
            </p:cNvSpPr>
            <p:nvPr/>
          </p:nvSpPr>
          <p:spPr bwMode="auto">
            <a:xfrm>
              <a:off x="349" y="3521"/>
              <a:ext cx="723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21" name="Text Box 76"/>
            <p:cNvSpPr txBox="1">
              <a:spLocks noChangeArrowheads="1"/>
            </p:cNvSpPr>
            <p:nvPr/>
          </p:nvSpPr>
          <p:spPr bwMode="auto">
            <a:xfrm>
              <a:off x="363" y="3546"/>
              <a:ext cx="66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tcb[curTask].RPT</a:t>
              </a:r>
            </a:p>
          </p:txBody>
        </p:sp>
        <p:sp>
          <p:nvSpPr>
            <p:cNvPr id="2591822" name="Line 77"/>
            <p:cNvSpPr>
              <a:spLocks noChangeShapeType="1"/>
            </p:cNvSpPr>
            <p:nvPr/>
          </p:nvSpPr>
          <p:spPr bwMode="auto">
            <a:xfrm flipV="1">
              <a:off x="717" y="2627"/>
              <a:ext cx="0" cy="8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823" name="Line 78"/>
            <p:cNvSpPr>
              <a:spLocks noChangeShapeType="1"/>
            </p:cNvSpPr>
            <p:nvPr/>
          </p:nvSpPr>
          <p:spPr bwMode="auto">
            <a:xfrm flipV="1">
              <a:off x="875" y="2865"/>
              <a:ext cx="214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824" name="Line 79"/>
            <p:cNvSpPr>
              <a:spLocks noChangeShapeType="1"/>
            </p:cNvSpPr>
            <p:nvPr/>
          </p:nvSpPr>
          <p:spPr bwMode="auto">
            <a:xfrm flipV="1">
              <a:off x="878" y="2565"/>
              <a:ext cx="0" cy="3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825" name="Line 80"/>
            <p:cNvSpPr>
              <a:spLocks noChangeShapeType="1"/>
            </p:cNvSpPr>
            <p:nvPr/>
          </p:nvSpPr>
          <p:spPr bwMode="auto">
            <a:xfrm flipH="1" flipV="1">
              <a:off x="773" y="2569"/>
              <a:ext cx="1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826" name="Text Box 81"/>
            <p:cNvSpPr txBox="1">
              <a:spLocks noChangeArrowheads="1"/>
            </p:cNvSpPr>
            <p:nvPr/>
          </p:nvSpPr>
          <p:spPr bwMode="auto">
            <a:xfrm>
              <a:off x="1190" y="2814"/>
              <a:ext cx="66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Flags / UPT #</a:t>
              </a:r>
            </a:p>
          </p:txBody>
        </p:sp>
        <p:sp>
          <p:nvSpPr>
            <p:cNvPr id="2591827" name="Text Box 82"/>
            <p:cNvSpPr txBox="1">
              <a:spLocks noChangeArrowheads="1"/>
            </p:cNvSpPr>
            <p:nvPr/>
          </p:nvSpPr>
          <p:spPr bwMode="auto">
            <a:xfrm>
              <a:off x="1128" y="1364"/>
              <a:ext cx="78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Root Page Table</a:t>
              </a:r>
            </a:p>
          </p:txBody>
        </p:sp>
        <p:sp>
          <p:nvSpPr>
            <p:cNvPr id="2591828" name="AutoShape 83"/>
            <p:cNvSpPr>
              <a:spLocks noChangeArrowheads="1"/>
            </p:cNvSpPr>
            <p:nvPr/>
          </p:nvSpPr>
          <p:spPr bwMode="auto">
            <a:xfrm>
              <a:off x="1277" y="3518"/>
              <a:ext cx="1012" cy="199"/>
            </a:xfrm>
            <a:prstGeom prst="wedgeRoundRectCallout">
              <a:avLst>
                <a:gd name="adj1" fmla="val -72333"/>
                <a:gd name="adj2" fmla="val 5778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One per process</a:t>
              </a:r>
            </a:p>
          </p:txBody>
        </p:sp>
        <p:sp>
          <p:nvSpPr>
            <p:cNvPr id="2591829" name="Oval 84"/>
            <p:cNvSpPr>
              <a:spLocks noChangeArrowheads="1"/>
            </p:cNvSpPr>
            <p:nvPr/>
          </p:nvSpPr>
          <p:spPr bwMode="auto">
            <a:xfrm>
              <a:off x="620" y="2481"/>
              <a:ext cx="179" cy="16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1830" name="Text Box 85"/>
            <p:cNvSpPr txBox="1">
              <a:spLocks noChangeArrowheads="1"/>
            </p:cNvSpPr>
            <p:nvPr/>
          </p:nvSpPr>
          <p:spPr bwMode="auto">
            <a:xfrm>
              <a:off x="614" y="2455"/>
              <a:ext cx="2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+</a:t>
              </a:r>
            </a:p>
          </p:txBody>
        </p:sp>
      </p:grpSp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95DC-D0E5-4C68-9A41-16FBF107FB68}" type="slidenum">
              <a:rPr lang="en-US"/>
              <a:pPr/>
              <a:t>8</a:t>
            </a:fld>
            <a:endParaRPr lang="en-US"/>
          </a:p>
        </p:txBody>
      </p:sp>
      <p:sp>
        <p:nvSpPr>
          <p:cNvPr id="259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Virtual Memory</a:t>
            </a:r>
          </a:p>
        </p:txBody>
      </p:sp>
      <p:sp>
        <p:nvSpPr>
          <p:cNvPr id="259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2214563"/>
            <a:ext cx="2992438" cy="3367087"/>
          </a:xfrm>
        </p:spPr>
        <p:txBody>
          <a:bodyPr lIns="92075" tIns="46038" rIns="92075" bIns="46038"/>
          <a:lstStyle/>
          <a:p>
            <a:pPr marL="176213" indent="-176213"/>
            <a:r>
              <a:rPr lang="en-US" sz="2000"/>
              <a:t>All tables in LC-3 memory.</a:t>
            </a:r>
          </a:p>
          <a:p>
            <a:pPr marL="176213" indent="-176213"/>
            <a:r>
              <a:rPr lang="en-US" sz="2000"/>
              <a:t>All memory accesses thru </a:t>
            </a:r>
            <a:r>
              <a:rPr lang="en-US" sz="2000" b="1">
                <a:latin typeface="Arial Narrow" pitchFamily="34" charset="0"/>
              </a:rPr>
              <a:t>getMemAdr()</a:t>
            </a:r>
            <a:r>
              <a:rPr lang="en-US" sz="2000"/>
              <a:t>.</a:t>
            </a:r>
          </a:p>
          <a:p>
            <a:pPr marL="176213" indent="-176213"/>
            <a:r>
              <a:rPr lang="en-US" sz="2000"/>
              <a:t>RPT’s pinned.</a:t>
            </a:r>
          </a:p>
          <a:p>
            <a:pPr marL="176213" indent="-176213"/>
            <a:r>
              <a:rPr lang="en-US" sz="2000"/>
              <a:t>Each process has an RPT pointer (swapped on context switch).</a:t>
            </a:r>
          </a:p>
          <a:p>
            <a:pPr marL="176213" indent="-176213"/>
            <a:endParaRPr lang="en-US" sz="2000"/>
          </a:p>
        </p:txBody>
      </p:sp>
      <p:sp>
        <p:nvSpPr>
          <p:cNvPr id="2593797" name="Rectangle 4"/>
          <p:cNvSpPr>
            <a:spLocks noChangeArrowheads="1"/>
          </p:cNvSpPr>
          <p:nvPr/>
        </p:nvSpPr>
        <p:spPr bwMode="auto">
          <a:xfrm>
            <a:off x="5243513" y="1419225"/>
            <a:ext cx="1582737" cy="4619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3798" name="Text Box 5"/>
          <p:cNvSpPr txBox="1">
            <a:spLocks noChangeArrowheads="1"/>
          </p:cNvSpPr>
          <p:nvPr/>
        </p:nvSpPr>
        <p:spPr bwMode="auto">
          <a:xfrm>
            <a:off x="4675188" y="2193925"/>
            <a:ext cx="715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x2400</a:t>
            </a:r>
          </a:p>
        </p:txBody>
      </p:sp>
      <p:sp>
        <p:nvSpPr>
          <p:cNvPr id="2593799" name="Text Box 6"/>
          <p:cNvSpPr txBox="1">
            <a:spLocks noChangeArrowheads="1"/>
          </p:cNvSpPr>
          <p:nvPr/>
        </p:nvSpPr>
        <p:spPr bwMode="auto">
          <a:xfrm>
            <a:off x="5278438" y="2382838"/>
            <a:ext cx="160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RPT’s </a:t>
            </a:r>
            <a:r>
              <a:rPr lang="en-US" sz="800" b="1">
                <a:latin typeface="Arial" charset="0"/>
              </a:rPr>
              <a:t>(Pinned)</a:t>
            </a:r>
          </a:p>
        </p:txBody>
      </p:sp>
      <p:sp>
        <p:nvSpPr>
          <p:cNvPr id="2593800" name="Text Box 7"/>
          <p:cNvSpPr txBox="1">
            <a:spLocks noChangeArrowheads="1"/>
          </p:cNvSpPr>
          <p:nvPr/>
        </p:nvSpPr>
        <p:spPr bwMode="auto">
          <a:xfrm>
            <a:off x="4675188" y="2012950"/>
            <a:ext cx="715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x2000</a:t>
            </a:r>
          </a:p>
        </p:txBody>
      </p:sp>
      <p:sp>
        <p:nvSpPr>
          <p:cNvPr id="2593801" name="Text Box 8"/>
          <p:cNvSpPr txBox="1">
            <a:spLocks noChangeArrowheads="1"/>
          </p:cNvSpPr>
          <p:nvPr/>
        </p:nvSpPr>
        <p:spPr bwMode="auto">
          <a:xfrm>
            <a:off x="5278438" y="2001838"/>
            <a:ext cx="1514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Frame Table</a:t>
            </a:r>
          </a:p>
        </p:txBody>
      </p:sp>
      <p:sp>
        <p:nvSpPr>
          <p:cNvPr id="2593802" name="Text Box 9"/>
          <p:cNvSpPr txBox="1">
            <a:spLocks noChangeArrowheads="1"/>
          </p:cNvSpPr>
          <p:nvPr/>
        </p:nvSpPr>
        <p:spPr bwMode="auto">
          <a:xfrm>
            <a:off x="5278438" y="2790825"/>
            <a:ext cx="14763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UPT’s</a:t>
            </a:r>
          </a:p>
          <a:p>
            <a:pPr algn="ctr" eaLnBrk="1" hangingPunct="1">
              <a:spcBef>
                <a:spcPct val="50000"/>
              </a:spcBef>
            </a:pPr>
            <a:endParaRPr lang="en-US" sz="1200" b="1">
              <a:latin typeface="Arial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US" sz="1200" b="1">
              <a:latin typeface="Arial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(Swappable Frames)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User Frames</a:t>
            </a:r>
          </a:p>
        </p:txBody>
      </p:sp>
      <p:sp>
        <p:nvSpPr>
          <p:cNvPr id="2593803" name="Text Box 10"/>
          <p:cNvSpPr txBox="1">
            <a:spLocks noChangeArrowheads="1"/>
          </p:cNvSpPr>
          <p:nvPr/>
        </p:nvSpPr>
        <p:spPr bwMode="auto">
          <a:xfrm>
            <a:off x="4675188" y="2579688"/>
            <a:ext cx="715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x3000</a:t>
            </a:r>
          </a:p>
        </p:txBody>
      </p:sp>
      <p:sp>
        <p:nvSpPr>
          <p:cNvPr id="2593804" name="Line 11"/>
          <p:cNvSpPr>
            <a:spLocks noChangeShapeType="1"/>
          </p:cNvSpPr>
          <p:nvPr/>
        </p:nvSpPr>
        <p:spPr bwMode="auto">
          <a:xfrm>
            <a:off x="5310188" y="4357688"/>
            <a:ext cx="14192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805" name="Text Box 12"/>
          <p:cNvSpPr txBox="1">
            <a:spLocks noChangeArrowheads="1"/>
          </p:cNvSpPr>
          <p:nvPr/>
        </p:nvSpPr>
        <p:spPr bwMode="auto">
          <a:xfrm>
            <a:off x="4683125" y="5873750"/>
            <a:ext cx="715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xFFFF</a:t>
            </a:r>
          </a:p>
        </p:txBody>
      </p:sp>
      <p:sp>
        <p:nvSpPr>
          <p:cNvPr id="2593806" name="Text Box 13"/>
          <p:cNvSpPr txBox="1">
            <a:spLocks noChangeArrowheads="1"/>
          </p:cNvSpPr>
          <p:nvPr/>
        </p:nvSpPr>
        <p:spPr bwMode="auto">
          <a:xfrm>
            <a:off x="4683125" y="1309688"/>
            <a:ext cx="715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x0000</a:t>
            </a:r>
          </a:p>
        </p:txBody>
      </p:sp>
      <p:sp>
        <p:nvSpPr>
          <p:cNvPr id="2593807" name="AutoShape 14"/>
          <p:cNvSpPr>
            <a:spLocks noChangeArrowheads="1"/>
          </p:cNvSpPr>
          <p:nvPr/>
        </p:nvSpPr>
        <p:spPr bwMode="auto">
          <a:xfrm>
            <a:off x="6905625" y="2489200"/>
            <a:ext cx="433388" cy="657225"/>
          </a:xfrm>
          <a:prstGeom prst="curvedLeftArrow">
            <a:avLst>
              <a:gd name="adj1" fmla="val 30330"/>
              <a:gd name="adj2" fmla="val 60659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3808" name="AutoShape 15"/>
          <p:cNvSpPr>
            <a:spLocks noChangeArrowheads="1"/>
          </p:cNvSpPr>
          <p:nvPr/>
        </p:nvSpPr>
        <p:spPr bwMode="auto">
          <a:xfrm>
            <a:off x="4619625" y="2865438"/>
            <a:ext cx="563563" cy="984250"/>
          </a:xfrm>
          <a:prstGeom prst="curvedRightArrow">
            <a:avLst>
              <a:gd name="adj1" fmla="val 34930"/>
              <a:gd name="adj2" fmla="val 69859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3809" name="Text Box 16"/>
          <p:cNvSpPr txBox="1">
            <a:spLocks noChangeArrowheads="1"/>
          </p:cNvSpPr>
          <p:nvPr/>
        </p:nvSpPr>
        <p:spPr bwMode="auto">
          <a:xfrm>
            <a:off x="5384800" y="4468813"/>
            <a:ext cx="12779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b="1">
                <a:latin typeface="Arial" charset="0"/>
              </a:rPr>
              <a:t>Memory Limit</a:t>
            </a:r>
          </a:p>
          <a:p>
            <a:pPr algn="ctr" eaLnBrk="1" hangingPunct="1"/>
            <a:r>
              <a:rPr lang="en-US" sz="1000" b="1">
                <a:latin typeface="Arial" charset="0"/>
              </a:rPr>
              <a:t>(Variable)</a:t>
            </a:r>
          </a:p>
        </p:txBody>
      </p:sp>
      <p:sp>
        <p:nvSpPr>
          <p:cNvPr id="2593810" name="Line 17"/>
          <p:cNvSpPr>
            <a:spLocks noChangeShapeType="1"/>
          </p:cNvSpPr>
          <p:nvPr/>
        </p:nvSpPr>
        <p:spPr bwMode="auto">
          <a:xfrm>
            <a:off x="5307013" y="2709863"/>
            <a:ext cx="14192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811" name="Line 18"/>
          <p:cNvSpPr>
            <a:spLocks noChangeShapeType="1"/>
          </p:cNvSpPr>
          <p:nvPr/>
        </p:nvSpPr>
        <p:spPr bwMode="auto">
          <a:xfrm>
            <a:off x="5314950" y="2317750"/>
            <a:ext cx="14192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812" name="AutoShape 19"/>
          <p:cNvSpPr>
            <a:spLocks noChangeArrowheads="1"/>
          </p:cNvSpPr>
          <p:nvPr/>
        </p:nvSpPr>
        <p:spPr bwMode="auto">
          <a:xfrm flipV="1">
            <a:off x="3857625" y="2263775"/>
            <a:ext cx="1277938" cy="352425"/>
          </a:xfrm>
          <a:custGeom>
            <a:avLst/>
            <a:gdLst>
              <a:gd name="T0" fmla="*/ 894911 w 21600"/>
              <a:gd name="T1" fmla="*/ 0 h 21600"/>
              <a:gd name="T2" fmla="*/ 894911 w 21600"/>
              <a:gd name="T3" fmla="*/ 198370 h 21600"/>
              <a:gd name="T4" fmla="*/ 191513 w 21600"/>
              <a:gd name="T5" fmla="*/ 352425 h 21600"/>
              <a:gd name="T6" fmla="*/ 1277938 w 21600"/>
              <a:gd name="T7" fmla="*/ 9918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3813" name="Text Box 20"/>
          <p:cNvSpPr txBox="1">
            <a:spLocks noChangeArrowheads="1"/>
          </p:cNvSpPr>
          <p:nvPr/>
        </p:nvSpPr>
        <p:spPr bwMode="auto">
          <a:xfrm>
            <a:off x="3322638" y="1962150"/>
            <a:ext cx="1362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Virtual Address</a:t>
            </a:r>
          </a:p>
        </p:txBody>
      </p:sp>
      <p:sp>
        <p:nvSpPr>
          <p:cNvPr id="2593814" name="Text Box 21"/>
          <p:cNvSpPr txBox="1">
            <a:spLocks noChangeArrowheads="1"/>
          </p:cNvSpPr>
          <p:nvPr/>
        </p:nvSpPr>
        <p:spPr bwMode="auto">
          <a:xfrm>
            <a:off x="5275263" y="1620838"/>
            <a:ext cx="2428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System </a:t>
            </a:r>
            <a:r>
              <a:rPr lang="en-US" sz="800" b="1">
                <a:latin typeface="Arial" charset="0"/>
              </a:rPr>
              <a:t>(unmapped)</a:t>
            </a:r>
          </a:p>
        </p:txBody>
      </p:sp>
      <p:sp>
        <p:nvSpPr>
          <p:cNvPr id="2593815" name="AutoShape 22"/>
          <p:cNvSpPr>
            <a:spLocks/>
          </p:cNvSpPr>
          <p:nvPr/>
        </p:nvSpPr>
        <p:spPr bwMode="auto">
          <a:xfrm>
            <a:off x="7443788" y="2674938"/>
            <a:ext cx="276225" cy="1757362"/>
          </a:xfrm>
          <a:prstGeom prst="rightBrace">
            <a:avLst>
              <a:gd name="adj1" fmla="val 53017"/>
              <a:gd name="adj2" fmla="val 50046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3816" name="AutoShape 23"/>
          <p:cNvSpPr>
            <a:spLocks noChangeArrowheads="1"/>
          </p:cNvSpPr>
          <p:nvPr/>
        </p:nvSpPr>
        <p:spPr bwMode="auto">
          <a:xfrm>
            <a:off x="7924800" y="3213100"/>
            <a:ext cx="727075" cy="820738"/>
          </a:xfrm>
          <a:prstGeom prst="can">
            <a:avLst>
              <a:gd name="adj" fmla="val 2822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3817" name="Text Box 24"/>
          <p:cNvSpPr txBox="1">
            <a:spLocks noChangeArrowheads="1"/>
          </p:cNvSpPr>
          <p:nvPr/>
        </p:nvSpPr>
        <p:spPr bwMode="auto">
          <a:xfrm>
            <a:off x="7951788" y="3384550"/>
            <a:ext cx="7270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b="1">
                <a:latin typeface="Arial" charset="0"/>
              </a:rPr>
              <a:t>Paged</a:t>
            </a:r>
          </a:p>
          <a:p>
            <a:pPr eaLnBrk="1" hangingPunct="1"/>
            <a:r>
              <a:rPr lang="en-US" sz="1200" b="1">
                <a:latin typeface="Arial" charset="0"/>
              </a:rPr>
              <a:t>Swap</a:t>
            </a:r>
          </a:p>
          <a:p>
            <a:pPr eaLnBrk="1" hangingPunct="1"/>
            <a:r>
              <a:rPr lang="en-US" sz="1200" b="1">
                <a:latin typeface="Arial" charset="0"/>
              </a:rPr>
              <a:t>Space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7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#defines…</a:t>
            </a:r>
          </a:p>
        </p:txBody>
      </p:sp>
      <p:sp>
        <p:nvSpPr>
          <p:cNvPr id="1352708" name="Rectangle 3"/>
          <p:cNvSpPr>
            <a:spLocks noChangeArrowheads="1"/>
          </p:cNvSpPr>
          <p:nvPr/>
        </p:nvSpPr>
        <p:spPr bwMode="auto">
          <a:xfrm>
            <a:off x="471630" y="1395116"/>
            <a:ext cx="8177213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LC3_MAX_MEMORY	65536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LC3_FRAME_SIZE	64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LC3_FRAMES	1024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endParaRPr lang="en-US" sz="1600" b="1">
              <a:latin typeface="Arial" charset="0"/>
            </a:endParaRP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LC3_FBT	0x2000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LC3_RPT	0x2400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LC3_RPT_END	0x2800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LC3_MEM	0x3000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LC3_MEM_END	0x10000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endParaRPr lang="en-US" sz="1600" b="1">
              <a:latin typeface="Arial" charset="0"/>
            </a:endParaRP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LC3_MAX_PAGE	(LC3_FRAMES&lt;&lt;2)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LC3_MAX_SWAP_MEMORY	(LC3_MAX_PAGE&lt;&lt;6)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endParaRPr lang="en-US" sz="1600" b="1">
              <a:latin typeface="Arial" charset="0"/>
            </a:endParaRP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LC3_FBT_FRAME	(LC3_FBT&gt;&gt;6)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LC3_RPT_FRAME	(LC3_RPT&gt;&gt;6)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LC3_RPT_END_FRAME	(LC3_RPT_END&gt;&gt;6)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LC3_MEM_FRAME	(LC3_MEM&gt;&gt;6)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LC3_MEM_END_FRAME	(LC3_MEM_END&gt;&gt;6)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endParaRPr lang="en-US" sz="1600" b="1">
              <a:latin typeface="Arial" charset="0"/>
            </a:endParaRP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// parts of a virtual address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RPTI(va)	(((va)&amp;BITS_15_11_MASK)&gt;&gt;10)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UPTI(va)	(((va)&amp;BITS_10_6_MASK)&gt;&gt;5)</a:t>
            </a:r>
          </a:p>
          <a:p>
            <a:pPr algn="l">
              <a:lnSpc>
                <a:spcPct val="90000"/>
              </a:lnSpc>
              <a:tabLst>
                <a:tab pos="3544888" algn="l"/>
              </a:tabLst>
            </a:pPr>
            <a:r>
              <a:rPr lang="en-US" sz="1600" b="1">
                <a:latin typeface="Arial" charset="0"/>
              </a:rPr>
              <a:t>#define FRAMEOFFSET(va)	((va)&amp;BITS_5_0_MASK)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756293" y="1328441"/>
            <a:ext cx="3700462" cy="366712"/>
            <a:chOff x="2967" y="703"/>
            <a:chExt cx="2331" cy="231"/>
          </a:xfrm>
        </p:grpSpPr>
        <p:sp>
          <p:nvSpPr>
            <p:cNvPr id="1352710" name="Line 4"/>
            <p:cNvSpPr>
              <a:spLocks noChangeShapeType="1"/>
            </p:cNvSpPr>
            <p:nvPr/>
          </p:nvSpPr>
          <p:spPr bwMode="auto">
            <a:xfrm flipH="1">
              <a:off x="2967" y="824"/>
              <a:ext cx="924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2711" name="Text Box 5"/>
            <p:cNvSpPr txBox="1">
              <a:spLocks noChangeArrowheads="1"/>
            </p:cNvSpPr>
            <p:nvPr/>
          </p:nvSpPr>
          <p:spPr bwMode="auto">
            <a:xfrm>
              <a:off x="3925" y="703"/>
              <a:ext cx="1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2</a:t>
              </a:r>
              <a:r>
                <a:rPr lang="en-US" sz="1800" baseline="30000"/>
                <a:t>16</a:t>
              </a:r>
              <a:r>
                <a:rPr lang="en-US" sz="1800"/>
                <a:t> Words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53118" y="1558628"/>
            <a:ext cx="3700462" cy="366713"/>
            <a:chOff x="2965" y="848"/>
            <a:chExt cx="2331" cy="231"/>
          </a:xfrm>
        </p:grpSpPr>
        <p:sp>
          <p:nvSpPr>
            <p:cNvPr id="1352713" name="Line 7"/>
            <p:cNvSpPr>
              <a:spLocks noChangeShapeType="1"/>
            </p:cNvSpPr>
            <p:nvPr/>
          </p:nvSpPr>
          <p:spPr bwMode="auto">
            <a:xfrm flipH="1">
              <a:off x="2965" y="969"/>
              <a:ext cx="924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2714" name="Text Box 8"/>
            <p:cNvSpPr txBox="1">
              <a:spLocks noChangeArrowheads="1"/>
            </p:cNvSpPr>
            <p:nvPr/>
          </p:nvSpPr>
          <p:spPr bwMode="auto">
            <a:xfrm>
              <a:off x="3923" y="848"/>
              <a:ext cx="1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2</a:t>
              </a:r>
              <a:r>
                <a:rPr lang="en-US" sz="1800" baseline="30000"/>
                <a:t>6</a:t>
              </a:r>
              <a:r>
                <a:rPr lang="en-US" sz="1800"/>
                <a:t> Words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761055" y="1788816"/>
            <a:ext cx="3700463" cy="366712"/>
            <a:chOff x="2970" y="993"/>
            <a:chExt cx="2331" cy="231"/>
          </a:xfrm>
        </p:grpSpPr>
        <p:sp>
          <p:nvSpPr>
            <p:cNvPr id="1352716" name="Line 9"/>
            <p:cNvSpPr>
              <a:spLocks noChangeShapeType="1"/>
            </p:cNvSpPr>
            <p:nvPr/>
          </p:nvSpPr>
          <p:spPr bwMode="auto">
            <a:xfrm flipH="1">
              <a:off x="2970" y="1114"/>
              <a:ext cx="924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2717" name="Text Box 10"/>
            <p:cNvSpPr txBox="1">
              <a:spLocks noChangeArrowheads="1"/>
            </p:cNvSpPr>
            <p:nvPr/>
          </p:nvSpPr>
          <p:spPr bwMode="auto">
            <a:xfrm>
              <a:off x="3928" y="993"/>
              <a:ext cx="1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2</a:t>
              </a:r>
              <a:r>
                <a:rPr lang="en-US" sz="1800" baseline="30000"/>
                <a:t>16</a:t>
              </a:r>
              <a:r>
                <a:rPr lang="en-US" sz="1800"/>
                <a:t> / 2</a:t>
              </a:r>
              <a:r>
                <a:rPr lang="en-US" sz="1800" baseline="30000"/>
                <a:t>6</a:t>
              </a:r>
              <a:r>
                <a:rPr lang="en-US" sz="1800"/>
                <a:t> = 2</a:t>
              </a:r>
              <a:r>
                <a:rPr lang="en-US" sz="1800" baseline="30000"/>
                <a:t>10</a:t>
              </a:r>
              <a:r>
                <a:rPr lang="en-US" sz="1800"/>
                <a:t> Frames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908693" y="2204741"/>
            <a:ext cx="3700462" cy="366712"/>
            <a:chOff x="2967" y="703"/>
            <a:chExt cx="2331" cy="231"/>
          </a:xfrm>
        </p:grpSpPr>
        <p:sp>
          <p:nvSpPr>
            <p:cNvPr id="1352720" name="Line 16"/>
            <p:cNvSpPr>
              <a:spLocks noChangeShapeType="1"/>
            </p:cNvSpPr>
            <p:nvPr/>
          </p:nvSpPr>
          <p:spPr bwMode="auto">
            <a:xfrm flipH="1">
              <a:off x="2967" y="824"/>
              <a:ext cx="924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2721" name="Text Box 17"/>
            <p:cNvSpPr txBox="1">
              <a:spLocks noChangeArrowheads="1"/>
            </p:cNvSpPr>
            <p:nvPr/>
          </p:nvSpPr>
          <p:spPr bwMode="auto">
            <a:xfrm>
              <a:off x="3925" y="703"/>
              <a:ext cx="1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Frame Bit Table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905518" y="2434928"/>
            <a:ext cx="3700462" cy="366713"/>
            <a:chOff x="2965" y="848"/>
            <a:chExt cx="2331" cy="231"/>
          </a:xfrm>
        </p:grpSpPr>
        <p:sp>
          <p:nvSpPr>
            <p:cNvPr id="1352723" name="Line 19"/>
            <p:cNvSpPr>
              <a:spLocks noChangeShapeType="1"/>
            </p:cNvSpPr>
            <p:nvPr/>
          </p:nvSpPr>
          <p:spPr bwMode="auto">
            <a:xfrm flipH="1">
              <a:off x="2965" y="969"/>
              <a:ext cx="924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2724" name="Text Box 20"/>
            <p:cNvSpPr txBox="1">
              <a:spLocks noChangeArrowheads="1"/>
            </p:cNvSpPr>
            <p:nvPr/>
          </p:nvSpPr>
          <p:spPr bwMode="auto">
            <a:xfrm>
              <a:off x="3923" y="848"/>
              <a:ext cx="1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Root Page Tables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913455" y="2893716"/>
            <a:ext cx="3700463" cy="366712"/>
            <a:chOff x="2970" y="993"/>
            <a:chExt cx="2331" cy="231"/>
          </a:xfrm>
        </p:grpSpPr>
        <p:sp>
          <p:nvSpPr>
            <p:cNvPr id="1352726" name="Line 22"/>
            <p:cNvSpPr>
              <a:spLocks noChangeShapeType="1"/>
            </p:cNvSpPr>
            <p:nvPr/>
          </p:nvSpPr>
          <p:spPr bwMode="auto">
            <a:xfrm flipH="1">
              <a:off x="2970" y="1114"/>
              <a:ext cx="924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2727" name="Text Box 23"/>
            <p:cNvSpPr txBox="1">
              <a:spLocks noChangeArrowheads="1"/>
            </p:cNvSpPr>
            <p:nvPr/>
          </p:nvSpPr>
          <p:spPr bwMode="auto">
            <a:xfrm>
              <a:off x="3928" y="993"/>
              <a:ext cx="1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Start User Memory</a:t>
              </a: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2255980" y="4722516"/>
            <a:ext cx="6629400" cy="1204912"/>
            <a:chOff x="1392" y="2841"/>
            <a:chExt cx="4176" cy="759"/>
          </a:xfrm>
        </p:grpSpPr>
        <p:sp>
          <p:nvSpPr>
            <p:cNvPr id="1352729" name="Line 25"/>
            <p:cNvSpPr>
              <a:spLocks noChangeShapeType="1"/>
            </p:cNvSpPr>
            <p:nvPr/>
          </p:nvSpPr>
          <p:spPr bwMode="auto">
            <a:xfrm flipH="1">
              <a:off x="1392" y="2962"/>
              <a:ext cx="2604" cy="638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2730" name="Text Box 26"/>
            <p:cNvSpPr txBox="1">
              <a:spLocks noChangeArrowheads="1"/>
            </p:cNvSpPr>
            <p:nvPr/>
          </p:nvSpPr>
          <p:spPr bwMode="auto">
            <a:xfrm>
              <a:off x="4030" y="2841"/>
              <a:ext cx="15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Root Page Table Index</a:t>
              </a: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2255980" y="4951116"/>
            <a:ext cx="6629400" cy="1204912"/>
            <a:chOff x="1392" y="2841"/>
            <a:chExt cx="4176" cy="759"/>
          </a:xfrm>
        </p:grpSpPr>
        <p:sp>
          <p:nvSpPr>
            <p:cNvPr id="1352732" name="Line 29"/>
            <p:cNvSpPr>
              <a:spLocks noChangeShapeType="1"/>
            </p:cNvSpPr>
            <p:nvPr/>
          </p:nvSpPr>
          <p:spPr bwMode="auto">
            <a:xfrm flipH="1">
              <a:off x="1392" y="2962"/>
              <a:ext cx="2604" cy="638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2733" name="Text Box 30"/>
            <p:cNvSpPr txBox="1">
              <a:spLocks noChangeArrowheads="1"/>
            </p:cNvSpPr>
            <p:nvPr/>
          </p:nvSpPr>
          <p:spPr bwMode="auto">
            <a:xfrm>
              <a:off x="4030" y="2841"/>
              <a:ext cx="15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User Page Table Index</a:t>
              </a:r>
            </a:p>
          </p:txBody>
        </p:sp>
      </p:grpSp>
      <p:sp>
        <p:nvSpPr>
          <p:cNvPr id="34" name="Date Placeholder 1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/>
              <a:t>BYU CS 345</a:t>
            </a: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1B0295DC-D0E5-4C68-9A41-16FBF107FB68}" type="slidenum">
              <a:rPr lang="en-US"/>
              <a:pPr/>
              <a:t>9</a:t>
            </a:fld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0" y="1"/>
            <a:ext cx="1536820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5457</TotalTime>
  <Words>1494</Words>
  <Application>Microsoft Office PowerPoint</Application>
  <PresentationFormat>On-screen Show (4:3)</PresentationFormat>
  <Paragraphs>524</Paragraphs>
  <Slides>27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Blends</vt:lpstr>
      <vt:lpstr>CS 345 Project 4</vt:lpstr>
      <vt:lpstr>Learning Objectives…</vt:lpstr>
      <vt:lpstr>Virtual Memory</vt:lpstr>
      <vt:lpstr>Project 4 – Virtual Memory</vt:lpstr>
      <vt:lpstr>Crawler, Memtest</vt:lpstr>
      <vt:lpstr>LC-3 Simulator</vt:lpstr>
      <vt:lpstr>Two-Level Paging System</vt:lpstr>
      <vt:lpstr>Virtual Memory</vt:lpstr>
      <vt:lpstr>#defines…</vt:lpstr>
      <vt:lpstr>#defines…</vt:lpstr>
      <vt:lpstr>Page Table Entry</vt:lpstr>
      <vt:lpstr>Virtual to Physical Address</vt:lpstr>
      <vt:lpstr>Global Clock</vt:lpstr>
      <vt:lpstr>8 Frame Exercise</vt:lpstr>
      <vt:lpstr>unsigned short int *getMemAdr(int va, int rwFlg) {  if (va &lt; 0x3000) return &amp;memory[va];  // turn off virtual addressing for system RAM  rpta = tcb[curTask].RPT + RPTI(va);  rpte1 = MEMWORD(rpta);  rpte2 = MEMWORD(rpta+1);  if (DEFINED(rpte1))  { // rpte defined }  else // rpte undefined 1. get a UPT frame from memory (may have to free up frame)  { //        2. if paged out (DEFINED) load swapped page into UPT frame   //           else initialize UPT   frame = getFrame(-1);   rpte1 = SET_DEFINED(frame);   if (PAGED(rpte2)) // UPT frame paged out - read from SWAPPAGE(rpte2) into frame   { accessPage(SWAPPAGE(rpte2), frame, PAGE_READ);   }   else // define new upt frame and reference from rpt   { rpte1 = SET_DIRTY(rpte1);  rpte2 = 0;    // undefine all upte's         }  }  MEMWORD(rpta) = rpte1 = SET_REF(SET_PINNED(rpte1)); // set rpt frame access bit  MEMWORD(rpta+1) = rpte2;  upta = (FRAME(rpte1)&lt;&lt;6) + UPTI(va);  upte1 = MEMWORD(upta);  upte2 = MEMWORD(upta+1);  if (DEFINED(upte1))  { // upte defined }  else // upte undefined 1. get a physical frame (may have to free up frame) (x3000 - limit) (192 - 1023)  { //        2. if paged out (DEFINED) load swapped page into physical frame   //           else new frame  }  return &amp;memory[(FRAME(upte1)&lt;&lt;6) + FRAMEOFFSET(va)]; // return physical address} }</vt:lpstr>
      <vt:lpstr>Frame Bit Table</vt:lpstr>
      <vt:lpstr>accessPage</vt:lpstr>
      <vt:lpstr>vma</vt:lpstr>
      <vt:lpstr>Virtual Memory Guidelines</vt:lpstr>
      <vt:lpstr>Virtual Memory Guidelines</vt:lpstr>
      <vt:lpstr>Virtual Memory Guidelines</vt:lpstr>
      <vt:lpstr>Project 4 Grading Criteria</vt:lpstr>
      <vt:lpstr>Step 1 – Virtual Memory</vt:lpstr>
      <vt:lpstr>Step 2 – Virtual Memory</vt:lpstr>
      <vt:lpstr>Step 3 – Virtual Memory</vt:lpstr>
      <vt:lpstr>Step 4 – Virtual Memory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CS345 02 - Computer Systems</dc:title>
  <dc:creator>Paul Roper</dc:creator>
  <cp:lastModifiedBy>proper</cp:lastModifiedBy>
  <cp:revision>417</cp:revision>
  <cp:lastPrinted>2000-08-31T19:14:43Z</cp:lastPrinted>
  <dcterms:created xsi:type="dcterms:W3CDTF">2000-08-22T23:43:45Z</dcterms:created>
  <dcterms:modified xsi:type="dcterms:W3CDTF">2017-03-02T21:20:56Z</dcterms:modified>
</cp:coreProperties>
</file>