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47"/>
  </p:notesMasterIdLst>
  <p:handoutMasterIdLst>
    <p:handoutMasterId r:id="rId48"/>
  </p:handoutMasterIdLst>
  <p:sldIdLst>
    <p:sldId id="1480" r:id="rId2"/>
    <p:sldId id="1481" r:id="rId3"/>
    <p:sldId id="1482" r:id="rId4"/>
    <p:sldId id="1483" r:id="rId5"/>
    <p:sldId id="1484" r:id="rId6"/>
    <p:sldId id="1486" r:id="rId7"/>
    <p:sldId id="1487" r:id="rId8"/>
    <p:sldId id="1490" r:id="rId9"/>
    <p:sldId id="1489" r:id="rId10"/>
    <p:sldId id="1547" r:id="rId11"/>
    <p:sldId id="1602" r:id="rId12"/>
    <p:sldId id="1648" r:id="rId13"/>
    <p:sldId id="1604" r:id="rId14"/>
    <p:sldId id="1645" r:id="rId15"/>
    <p:sldId id="1603" r:id="rId16"/>
    <p:sldId id="1548" r:id="rId17"/>
    <p:sldId id="1582" r:id="rId18"/>
    <p:sldId id="1561" r:id="rId19"/>
    <p:sldId id="1499" r:id="rId20"/>
    <p:sldId id="1533" r:id="rId21"/>
    <p:sldId id="1532" r:id="rId22"/>
    <p:sldId id="1500" r:id="rId23"/>
    <p:sldId id="1626" r:id="rId24"/>
    <p:sldId id="1502" r:id="rId25"/>
    <p:sldId id="1503" r:id="rId26"/>
    <p:sldId id="1562" r:id="rId27"/>
    <p:sldId id="1598" r:id="rId28"/>
    <p:sldId id="1513" r:id="rId29"/>
    <p:sldId id="1549" r:id="rId30"/>
    <p:sldId id="1550" r:id="rId31"/>
    <p:sldId id="1593" r:id="rId32"/>
    <p:sldId id="1591" r:id="rId33"/>
    <p:sldId id="1552" r:id="rId34"/>
    <p:sldId id="1592" r:id="rId35"/>
    <p:sldId id="1544" r:id="rId36"/>
    <p:sldId id="1605" r:id="rId37"/>
    <p:sldId id="1606" r:id="rId38"/>
    <p:sldId id="1553" r:id="rId39"/>
    <p:sldId id="1600" r:id="rId40"/>
    <p:sldId id="1554" r:id="rId41"/>
    <p:sldId id="1555" r:id="rId42"/>
    <p:sldId id="1556" r:id="rId43"/>
    <p:sldId id="1557" r:id="rId44"/>
    <p:sldId id="1558" r:id="rId45"/>
    <p:sldId id="1546" r:id="rId4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0099"/>
    <a:srgbClr val="0033CC"/>
    <a:srgbClr val="CC3300"/>
    <a:srgbClr val="969696"/>
    <a:srgbClr val="000099"/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97" autoAdjust="0"/>
  </p:normalViewPr>
  <p:slideViewPr>
    <p:cSldViewPr snapToGrid="0">
      <p:cViewPr varScale="1">
        <p:scale>
          <a:sx n="77" d="100"/>
          <a:sy n="77" d="100"/>
        </p:scale>
        <p:origin x="-1157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Alex Milenkovich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BEE6F9F-96B0-495F-8E35-4973E7F4D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3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3313" y="693738"/>
            <a:ext cx="4652962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14838"/>
            <a:ext cx="5032375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Alex Milenkovich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1744C3D-147A-458E-9F3B-F09ADC3EC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526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8B0F2FB-065C-4066-94F5-8C11F7421BD4}" type="slidenum">
              <a:rPr lang="en-US" sz="1300">
                <a:latin typeface="Times New Roman" pitchFamily="18" charset="0"/>
              </a:rPr>
              <a:pPr/>
              <a:t>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F46045A-2129-4BA3-9393-8EFFE95A013A}" type="slidenum">
              <a:rPr lang="en-US" sz="1300">
                <a:latin typeface="Times New Roman" pitchFamily="18" charset="0"/>
              </a:rPr>
              <a:pPr/>
              <a:t>10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700088"/>
            <a:ext cx="4643437" cy="3482975"/>
          </a:xfrm>
          <a:solidFill>
            <a:srgbClr val="FFFFFF"/>
          </a:solidFill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4650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73138"/>
            <a:r>
              <a:rPr lang="en-US" smtClean="0"/>
              <a:t>Filename and Extension are NOT C-strings – not null terminated.</a:t>
            </a:r>
          </a:p>
          <a:p>
            <a:pPr defTabSz="973138"/>
            <a:r>
              <a:rPr lang="en-US" smtClean="0"/>
              <a:t>The only characters in these fields are characters, numbers, and SPACES!</a:t>
            </a:r>
          </a:p>
          <a:p>
            <a:pPr defTabSz="973138"/>
            <a:r>
              <a:rPr lang="en-US" smtClean="0"/>
              <a:t>Thus, cannot use string compare for finding file names.</a:t>
            </a:r>
          </a:p>
          <a:p>
            <a:pPr defTabSz="973138"/>
            <a:r>
              <a:rPr lang="en-US" smtClean="0"/>
              <a:t>Use FOR loops to compare (8 then 3).</a:t>
            </a:r>
          </a:p>
          <a:p>
            <a:pPr defTabSz="973138"/>
            <a:r>
              <a:rPr lang="en-US" smtClean="0"/>
              <a:t>Take disk with long file names and look at the directory.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Paul Roper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961E75-D95A-4238-AC2B-C1016D085C4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49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665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D7EEFE8-596E-4321-AA32-8109A9F29370}" type="slidenum">
              <a:rPr lang="en-US" sz="1300">
                <a:latin typeface="Times New Roman" pitchFamily="18" charset="0"/>
              </a:rPr>
              <a:pPr/>
              <a:t>17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747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285F745-171A-4927-A02A-37F80CF82802}" type="slidenum">
              <a:rPr lang="en-US" sz="1300">
                <a:latin typeface="Times New Roman" pitchFamily="18" charset="0"/>
              </a:rPr>
              <a:pPr/>
              <a:t>19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768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21EFAA9-FF45-4333-9054-086141EACB64}" type="slidenum">
              <a:rPr lang="en-US" sz="1300">
                <a:latin typeface="Times New Roman" pitchFamily="18" charset="0"/>
              </a:rPr>
              <a:pPr/>
              <a:t>20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778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3FD3AAD-36B5-4740-B9F3-82764688F848}" type="slidenum">
              <a:rPr lang="en-US" sz="1300">
                <a:latin typeface="Times New Roman" pitchFamily="18" charset="0"/>
              </a:rPr>
              <a:pPr/>
              <a:t>21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757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6F5259-0396-458A-AADB-B0B686328357}" type="slidenum">
              <a:rPr lang="en-US" sz="1300">
                <a:latin typeface="Times New Roman" pitchFamily="18" charset="0"/>
              </a:rPr>
              <a:pPr/>
              <a:t>22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757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6F5259-0396-458A-AADB-B0B686328357}" type="slidenum">
              <a:rPr lang="en-US" sz="1300">
                <a:latin typeface="Times New Roman" pitchFamily="18" charset="0"/>
              </a:rPr>
              <a:pPr/>
              <a:t>23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788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D265DEC-2A52-420D-8D41-DAD55C3F1E69}" type="slidenum">
              <a:rPr lang="en-US" sz="1300">
                <a:latin typeface="Times New Roman" pitchFamily="18" charset="0"/>
              </a:rPr>
              <a:pPr/>
              <a:t>24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A9E8BA4-FFFA-4DC4-AF0F-236677C285E7}" type="slidenum">
              <a:rPr lang="en-US" sz="1300">
                <a:latin typeface="Times New Roman" pitchFamily="18" charset="0"/>
              </a:rPr>
              <a:pPr/>
              <a:t>25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A147E4C-4CA5-4564-903E-FBC472DBB94C}" type="slidenum">
              <a:rPr lang="en-US" sz="1300">
                <a:latin typeface="Times New Roman" pitchFamily="18" charset="0"/>
              </a:rPr>
              <a:pPr/>
              <a:t>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8500"/>
            <a:ext cx="4646613" cy="3484563"/>
          </a:xfrm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4650"/>
          </a:xfrm>
          <a:noFill/>
        </p:spPr>
        <p:txBody>
          <a:bodyPr/>
          <a:lstStyle/>
          <a:p>
            <a:r>
              <a:rPr lang="en-US" smtClean="0"/>
              <a:t>(Look at BYTE SectorsPerCluster) not 512 bytes</a:t>
            </a:r>
          </a:p>
          <a:p>
            <a:r>
              <a:rPr lang="en-US" smtClean="0"/>
              <a:t>#define SizeOfSector 512</a:t>
            </a:r>
          </a:p>
          <a:p>
            <a:r>
              <a:rPr lang="en-US" smtClean="0"/>
              <a:t>cluster = SizeOfSector * SizeOfCluster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Paul Roper</a:t>
            </a:r>
          </a:p>
        </p:txBody>
      </p:sp>
      <p:sp>
        <p:nvSpPr>
          <p:cNvPr id="12902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76D9EC4-0FEE-4858-BDD0-B9043A4CA8AE}" type="slidenum">
              <a:rPr lang="en-US" sz="1300">
                <a:latin typeface="Times New Roman" pitchFamily="18" charset="0"/>
              </a:rPr>
              <a:pPr/>
              <a:t>45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F077A81-F2B1-4CA6-B5A9-A9FB067BE044}" type="slidenum">
              <a:rPr lang="en-US" sz="1300">
                <a:latin typeface="Times New Roman" pitchFamily="18" charset="0"/>
              </a:rPr>
              <a:pPr/>
              <a:t>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8500"/>
            <a:ext cx="4646613" cy="3484563"/>
          </a:xfrm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4650"/>
          </a:xfrm>
          <a:noFill/>
        </p:spPr>
        <p:txBody>
          <a:bodyPr/>
          <a:lstStyle/>
          <a:p>
            <a:r>
              <a:rPr lang="en-US" smtClean="0"/>
              <a:t>Root Directory limited to 14 sectors – limits the number of files on a disk at the root directory level (limited to 252 files)</a:t>
            </a:r>
          </a:p>
          <a:p>
            <a:r>
              <a:rPr lang="en-US" smtClean="0"/>
              <a:t>(Look at WORD MaxRootEntries)</a:t>
            </a:r>
          </a:p>
          <a:p>
            <a:r>
              <a:rPr lang="en-US" smtClean="0"/>
              <a:t>This is defined at format disk time</a:t>
            </a:r>
          </a:p>
          <a:p>
            <a:r>
              <a:rPr lang="en-US" smtClean="0"/>
              <a:t>Windows stores in clusters (which may be multiple sectors)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9E5221F-4ED8-418A-A679-E9CB5269D1A3}" type="slidenum">
              <a:rPr lang="en-US" sz="1300">
                <a:latin typeface="Times New Roman" pitchFamily="18" charset="0"/>
              </a:rPr>
              <a:pPr/>
              <a:t>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22387A4-DBE5-4E95-9363-8B724AF2C734}" type="slidenum">
              <a:rPr lang="en-US" sz="1300">
                <a:latin typeface="Times New Roman" pitchFamily="18" charset="0"/>
              </a:rPr>
              <a:pPr/>
              <a:t>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1D4CA47-E536-4822-B7A3-077C2D49586D}" type="slidenum">
              <a:rPr lang="en-US" sz="1300">
                <a:latin typeface="Times New Roman" pitchFamily="18" charset="0"/>
              </a:rPr>
              <a:pPr/>
              <a:t>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8500"/>
            <a:ext cx="4646613" cy="3484563"/>
          </a:xfrm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4650"/>
          </a:xfrm>
          <a:noFill/>
        </p:spPr>
        <p:txBody>
          <a:bodyPr/>
          <a:lstStyle/>
          <a:p>
            <a:r>
              <a:rPr lang="en-US" smtClean="0"/>
              <a:t>14 x 512 x 32 = 224 files stored in root directory</a:t>
            </a:r>
          </a:p>
          <a:p>
            <a:r>
              <a:rPr lang="en-US" smtClean="0"/>
              <a:t>14 sectors x 512 bytes/sector x 32 bytes/directory entry</a:t>
            </a:r>
          </a:p>
          <a:p>
            <a:endParaRPr lang="en-US" smtClean="0"/>
          </a:p>
          <a:p>
            <a:r>
              <a:rPr lang="en-US" smtClean="0"/>
              <a:t>What happens when I fill up this disk with little sectors then delete them.  Will I get back the same amount of free space?</a:t>
            </a:r>
          </a:p>
          <a:p>
            <a:r>
              <a:rPr lang="en-US" smtClean="0"/>
              <a:t>No!  Windows does not reclaim empty subdirectory sectors.</a:t>
            </a:r>
          </a:p>
          <a:p>
            <a:r>
              <a:rPr lang="en-US" smtClean="0"/>
              <a:t>However, deleting subdirectories would recover the space.</a:t>
            </a:r>
          </a:p>
          <a:p>
            <a:r>
              <a:rPr lang="en-US" smtClean="0"/>
              <a:t>Allows undelete to work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624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94FDC6D-928C-48DA-B1FC-EF28CF0AB77D}" type="slidenum">
              <a:rPr lang="en-US" sz="1300">
                <a:latin typeface="Times New Roman" pitchFamily="18" charset="0"/>
              </a:rPr>
              <a:pPr/>
              <a:t>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8500"/>
            <a:ext cx="4646613" cy="3484563"/>
          </a:xfrm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4650"/>
          </a:xfrm>
          <a:noFill/>
        </p:spPr>
        <p:txBody>
          <a:bodyPr/>
          <a:lstStyle/>
          <a:p>
            <a:r>
              <a:rPr lang="en-US" smtClean="0"/>
              <a:t>Filename and Extension are NOT C-strings – not null terminated.</a:t>
            </a:r>
          </a:p>
          <a:p>
            <a:r>
              <a:rPr lang="en-US" smtClean="0"/>
              <a:t>The only characters in these fields are characters, numbers, and SPACES!</a:t>
            </a:r>
          </a:p>
          <a:p>
            <a:r>
              <a:rPr lang="en-US" smtClean="0"/>
              <a:t>Thus, cannot use string compare for finding file names.</a:t>
            </a:r>
          </a:p>
          <a:p>
            <a:r>
              <a:rPr lang="en-US" smtClean="0"/>
              <a:t>Use FOR loops to compare (8 then 3).</a:t>
            </a:r>
          </a:p>
          <a:p>
            <a:r>
              <a:rPr lang="en-US" smtClean="0"/>
              <a:t>Take disk with long file names and look at the directory.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655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F16BC27-9214-43A9-ABF1-B5929638496D}" type="slidenum">
              <a:rPr lang="en-US" sz="1300">
                <a:latin typeface="Times New Roman" pitchFamily="18" charset="0"/>
              </a:rPr>
              <a:pPr/>
              <a:t>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645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F2C9A2C-1221-456E-B4EF-30DE0E47B981}" type="slidenum">
              <a:rPr lang="en-US" sz="1300">
                <a:latin typeface="Times New Roman" pitchFamily="18" charset="0"/>
              </a:rPr>
              <a:pPr/>
              <a:t>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84263" y="1452563"/>
            <a:ext cx="7853362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987425" y="3624263"/>
            <a:ext cx="7453313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FE61A90-3D9D-4627-99CC-E3A820FE5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6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E1AEE-9EFA-4AB8-8F39-467AC06E7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8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300" y="193675"/>
            <a:ext cx="2098675" cy="6130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0" y="193675"/>
            <a:ext cx="6146800" cy="6130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15B9D-BDF8-4306-8CD7-B9A6DC5AF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8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3A692-8671-4B55-8F30-D6FF68AF2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D9D8F-F26B-435D-9BB1-AAB141EE3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8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16050"/>
            <a:ext cx="4005263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416050"/>
            <a:ext cx="4006850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A703-DBB0-4C8C-85BE-49FE190074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68A98-90FA-46EF-AFFD-2A5BABE0A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1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2B339-ADD3-441F-A467-E7D26818A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0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1AA3E-2EAB-480B-9A3B-EC13307E1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14A99-AB53-4D27-9CD6-2D7DD5869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5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2E705-18BB-4318-B3AB-98223D161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93675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16050"/>
            <a:ext cx="8164513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7838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5FE38F1-FAE9-493F-B36E-7ED7BFA29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FAT 12 File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en-US" sz="1600" dirty="0" smtClean="0"/>
              <a:t>(2016-11-09)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6EE59C7-5920-4AF2-AB3C-2841D16429E0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Directory Example</a:t>
            </a:r>
          </a:p>
        </p:txBody>
      </p:sp>
      <p:sp>
        <p:nvSpPr>
          <p:cNvPr id="40966" name="Rectangle 3"/>
          <p:cNvSpPr>
            <a:spLocks noChangeArrowheads="1"/>
          </p:cNvSpPr>
          <p:nvPr/>
        </p:nvSpPr>
        <p:spPr bwMode="auto">
          <a:xfrm>
            <a:off x="304800" y="2376488"/>
            <a:ext cx="3770313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#pragma pack(push, 1)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typedef struct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{	unsigned char	Name[8];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char	Extension[3];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char	Attributes;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char	Reserved[10];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short	Time;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short	Date;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short	startCluster;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long	fileSize;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solidFill>
                  <a:srgbClr val="000000"/>
                </a:solidFill>
                <a:latin typeface="Arial" charset="0"/>
                <a:cs typeface="Courier New" pitchFamily="49" charset="0"/>
              </a:rPr>
              <a:t>}  DirEntry;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#pragma pack(pop)</a:t>
            </a:r>
            <a:endParaRPr lang="en-US" sz="1600" b="1">
              <a:latin typeface="Arial" charset="0"/>
            </a:endParaRPr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3962400" y="1233488"/>
            <a:ext cx="495300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800" b="1">
                <a:latin typeface="Courier New" pitchFamily="49" charset="0"/>
              </a:rPr>
              <a:t>c:\lcc\projects\disk1:\lc-3&gt;dir</a:t>
            </a:r>
          </a:p>
          <a:p>
            <a:r>
              <a:rPr lang="en-US" sz="800" b="1">
                <a:latin typeface="Courier New" pitchFamily="49" charset="0"/>
              </a:rPr>
              <a:t>Name:ext                time      date    cluster  size</a:t>
            </a:r>
          </a:p>
          <a:p>
            <a:r>
              <a:rPr lang="en-US" sz="800" b="1">
                <a:latin typeface="Courier New" pitchFamily="49" charset="0"/>
              </a:rPr>
              <a:t>.             ----D-  14:09:42 02/23/2004     2     0</a:t>
            </a:r>
          </a:p>
          <a:p>
            <a:r>
              <a:rPr lang="en-US" sz="800" b="1">
                <a:latin typeface="Courier New" pitchFamily="49" charset="0"/>
              </a:rPr>
              <a:t>..            ----D-  14:09:42 02/23/2004     0     0</a:t>
            </a:r>
          </a:p>
          <a:p>
            <a:r>
              <a:rPr lang="en-US" sz="800" b="1">
                <a:latin typeface="Courier New" pitchFamily="49" charset="0"/>
              </a:rPr>
              <a:t>README.TXT    -----A  14:15:36 02/23/2004   117   147</a:t>
            </a:r>
          </a:p>
          <a:p>
            <a:r>
              <a:rPr lang="en-US" sz="800" b="1">
                <a:latin typeface="Courier New" pitchFamily="49" charset="0"/>
              </a:rPr>
              <a:t>HEX           ----D-  14:12:46 02/23/2004    84     0</a:t>
            </a:r>
          </a:p>
          <a:p>
            <a:r>
              <a:rPr lang="en-US" sz="800" b="1">
                <a:latin typeface="Courier New" pitchFamily="49" charset="0"/>
              </a:rPr>
              <a:t>SOURCE        ----D-  14:13:06 02/23/2004    85     0</a:t>
            </a:r>
          </a:p>
          <a:p>
            <a:r>
              <a:rPr lang="en-US" sz="800" b="1">
                <a:latin typeface="Courier New" pitchFamily="49" charset="0"/>
              </a:rPr>
              <a:t>c:\lcc\projects\disk1:\lc-3&gt;ds 33</a:t>
            </a:r>
          </a:p>
          <a:p>
            <a:r>
              <a:rPr lang="en-US" sz="800" b="1">
                <a:latin typeface="Courier New" pitchFamily="49" charset="0"/>
              </a:rPr>
              <a:t>Sector 33: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0x00004200: 2e 20 20 20 20 20 20 20 20 20 20 10 00 18 34 71  .          ..↑4q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0x00004210: 57 30 57 30 00 00 35 71 57 30 02 00 00 00 00 00  W0W0..5qW0......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0x00004220: 2e 2e 20 20 20 20 20 20 20 20 20 10 00 18 34 71  ..         ..↑4q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0x00004230: 57 30 57 30 00 00 35 71 57 30 00 00 00 00 00 00  W0W0..5qW0......</a:t>
            </a:r>
          </a:p>
          <a:p>
            <a:r>
              <a:rPr lang="en-US" sz="800" b="1">
                <a:latin typeface="Courier New" pitchFamily="49" charset="0"/>
              </a:rPr>
              <a:t>0x00004240: 41 52 00 65 00 61 00 64 00 6d 00 0f 00 73 65 00  AR.e.a.d.m...se.</a:t>
            </a:r>
          </a:p>
          <a:p>
            <a:r>
              <a:rPr lang="en-US" sz="800" b="1">
                <a:latin typeface="Courier New" pitchFamily="49" charset="0"/>
              </a:rPr>
              <a:t>0x00004250: 2e 00 74 00 78 00 74 00 00 00 00 00 ff ff ff ff  ..t.x.t.........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0x00004260: 52 45 41 44 4d 45 20 20 54 58 54 20 00 7e f0 71  README  TXT .~.q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0x00004270: 57 30 57 30 00 00 f2 71 57 30 75 00 93 00 00 00  W0W0...qW0u.....</a:t>
            </a:r>
          </a:p>
          <a:p>
            <a:r>
              <a:rPr lang="en-US" sz="800" b="1">
                <a:latin typeface="Courier New" pitchFamily="49" charset="0"/>
              </a:rPr>
              <a:t>0x00004280: e5 4d 00 65 00 6d 00 54 00 65 00 0f 00 68 73 00  .M.e.m.T.e...hs.</a:t>
            </a:r>
          </a:p>
          <a:p>
            <a:r>
              <a:rPr lang="en-US" sz="800" b="1">
                <a:latin typeface="Courier New" pitchFamily="49" charset="0"/>
              </a:rPr>
              <a:t>0x00004290: 74 00 2e 00 68 00 65 00 78 00 00 00 00 00 ff ff  t...h.e.x.......</a:t>
            </a:r>
          </a:p>
          <a:p>
            <a:r>
              <a:rPr lang="en-US" sz="800" b="1">
                <a:latin typeface="Courier New" pitchFamily="49" charset="0"/>
              </a:rPr>
              <a:t>0x000042a0: e5 45 4d 54 45 53 54 20 48 45 58 20 00 62 78 71  .EMTEST HEX .bxq</a:t>
            </a:r>
          </a:p>
          <a:p>
            <a:r>
              <a:rPr lang="en-US" sz="800" b="1">
                <a:latin typeface="Courier New" pitchFamily="49" charset="0"/>
              </a:rPr>
              <a:t>0x000042b0: 57 30 57 30 00 00 30 b1 49 30 08 00 50 0a 00 00  W0W0..0.I0..P...</a:t>
            </a:r>
          </a:p>
          <a:p>
            <a:r>
              <a:rPr lang="en-US" sz="800" b="1">
                <a:latin typeface="Courier New" pitchFamily="49" charset="0"/>
              </a:rPr>
              <a:t>0x000042c0: e5 78 00 00 00 ff ff ff ff ff ff 0f 00 cc ff ff  .x..............</a:t>
            </a:r>
          </a:p>
          <a:p>
            <a:r>
              <a:rPr lang="en-US" sz="800" b="1">
                <a:latin typeface="Courier New" pitchFamily="49" charset="0"/>
              </a:rPr>
              <a:t>0x000042d0: ff ff ff ff ff ff ff ff ff ff 00 00 ff ff ff ff  ................</a:t>
            </a:r>
          </a:p>
          <a:p>
            <a:r>
              <a:rPr lang="en-US" sz="800" b="1">
                <a:latin typeface="Courier New" pitchFamily="49" charset="0"/>
              </a:rPr>
              <a:t>0x000042e0: e5 43 00 61 00 6c 00 63 00 75 00 0f 00 cc 6c 00  .C.a.l.c.u....l.</a:t>
            </a:r>
          </a:p>
          <a:p>
            <a:r>
              <a:rPr lang="en-US" sz="800" b="1">
                <a:latin typeface="Courier New" pitchFamily="49" charset="0"/>
              </a:rPr>
              <a:t>0x000042f0: 61 00 74 00 6f 00 72 00 2e 00 00 00 68 00 65 00  a.t.o.r.....h.e.</a:t>
            </a:r>
          </a:p>
          <a:p>
            <a:r>
              <a:rPr lang="en-US" sz="800" b="1">
                <a:latin typeface="Courier New" pitchFamily="49" charset="0"/>
              </a:rPr>
              <a:t>0x00004300: e5 41 4c 43 55 4c 7e 31 48 45 58 20 00 82 7b 71  .ALCUL~1HEX ..{q</a:t>
            </a:r>
          </a:p>
          <a:p>
            <a:r>
              <a:rPr lang="en-US" sz="800" b="1">
                <a:latin typeface="Courier New" pitchFamily="49" charset="0"/>
              </a:rPr>
              <a:t>0x00004310: 57 30 57 30 00 00 c9 74 3b 30 0e 00 1e 18 00 00  W0W0...t;0..▲↑..</a:t>
            </a:r>
          </a:p>
          <a:p>
            <a:r>
              <a:rPr lang="en-US" sz="800" b="1">
                <a:latin typeface="Courier New" pitchFamily="49" charset="0"/>
              </a:rPr>
              <a:t>0x00004320: e5 6d 00 00 00 ff ff ff ff ff ff 0f 00 06 ff ff  .m..............</a:t>
            </a:r>
          </a:p>
          <a:p>
            <a:r>
              <a:rPr lang="en-US" sz="800" b="1">
                <a:latin typeface="Courier New" pitchFamily="49" charset="0"/>
              </a:rPr>
              <a:t>0x00004330: ff ff ff ff ff ff ff ff ff ff 00 00 ff ff ff ff  ................</a:t>
            </a:r>
          </a:p>
          <a:p>
            <a:r>
              <a:rPr lang="en-US" sz="800" b="1">
                <a:latin typeface="Courier New" pitchFamily="49" charset="0"/>
              </a:rPr>
              <a:t>0x00004340: e5 43 00 61 00 6c 00 63 00 75 00 0f 00 06 6c 00  .C.a.l.c.u....l.</a:t>
            </a:r>
          </a:p>
          <a:p>
            <a:r>
              <a:rPr lang="en-US" sz="800" b="1">
                <a:latin typeface="Courier New" pitchFamily="49" charset="0"/>
              </a:rPr>
              <a:t>0x00004350: 61 00 74 00 6f 00 72 00 2e 00 00 00 61 00 73 00  a.t.o.r.....a.s.</a:t>
            </a:r>
          </a:p>
          <a:p>
            <a:r>
              <a:rPr lang="en-US" sz="800" b="1">
                <a:latin typeface="Courier New" pitchFamily="49" charset="0"/>
              </a:rPr>
              <a:t>0x00004360: e5 41 4c 43 55 4c 7e 31 41 53 4d 20 00 7c 83 71  .ALCUL~1ASM .|.q</a:t>
            </a:r>
          </a:p>
          <a:p>
            <a:r>
              <a:rPr lang="en-US" sz="800" b="1">
                <a:latin typeface="Courier New" pitchFamily="49" charset="0"/>
              </a:rPr>
              <a:t>0x00004370: 57 30 57 30 00 00 ef 74 3b 30 1b 00 12 71 00 00  W0W0...t;0←..q..</a:t>
            </a:r>
          </a:p>
          <a:p>
            <a:r>
              <a:rPr lang="en-US" sz="800" b="1">
                <a:latin typeface="Courier New" pitchFamily="49" charset="0"/>
              </a:rPr>
              <a:t>0x00004380: e5 4e 00 65 00 77 00 20 00 46 00 0f 00 dd 6f 00  .N.e.w. .F....o.</a:t>
            </a:r>
          </a:p>
          <a:p>
            <a:r>
              <a:rPr lang="en-US" sz="800" b="1">
                <a:latin typeface="Courier New" pitchFamily="49" charset="0"/>
              </a:rPr>
              <a:t>0x00004390: 6c 00 64 00 65 00 72 00 00 00 00 00 ff ff ff ff  l.d.e.r.........</a:t>
            </a:r>
          </a:p>
          <a:p>
            <a:r>
              <a:rPr lang="en-US" sz="800" b="1">
                <a:latin typeface="Courier New" pitchFamily="49" charset="0"/>
              </a:rPr>
              <a:t>0x000043a0: e5 45 57 46 4f 4c 7e 31 20 20 20 10 00 74 96 71  .EWFOL~1   ..t.q</a:t>
            </a:r>
          </a:p>
          <a:p>
            <a:r>
              <a:rPr lang="en-US" sz="800" b="1">
                <a:latin typeface="Courier New" pitchFamily="49" charset="0"/>
              </a:rPr>
              <a:t>0x000043b0: 57 30 57 30 00 00 97 71 57 30 54 00 00 00 00 00  W0W0...qW0T.....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0x000043c0: 48 45 58 20 20 20 20 20 20 20 20 10 08 74 96 71  HEX        ..t.q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0x000043d0: 57 30 57 30 00 00 97 71 57 30 54 00 00 00 00 00  W0W0...qW0T.....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0x000043e0: 53 4f 55 52 43 45 20 20 20 20 20 10 08 42 a2 71  SOURCE     ..B.q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0x000043f0: 57 30 57 30 00 00 a3 71 57 30 55 00 00 00 00 00  W0W0...qW0U.....</a:t>
            </a:r>
          </a:p>
          <a:p>
            <a:r>
              <a:rPr lang="en-US" sz="800" b="1">
                <a:latin typeface="Courier New" pitchFamily="49" charset="0"/>
              </a:rPr>
              <a:t>c:\lcc\projects\disk1:\lc-3&gt;</a:t>
            </a:r>
          </a:p>
        </p:txBody>
      </p:sp>
      <p:sp>
        <p:nvSpPr>
          <p:cNvPr id="2011142" name="Oval 6"/>
          <p:cNvSpPr>
            <a:spLocks noChangeArrowheads="1"/>
          </p:cNvSpPr>
          <p:nvPr/>
        </p:nvSpPr>
        <p:spPr bwMode="auto">
          <a:xfrm>
            <a:off x="6716233" y="2810653"/>
            <a:ext cx="2286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011143" name="Oval 7"/>
          <p:cNvSpPr>
            <a:spLocks noChangeArrowheads="1"/>
          </p:cNvSpPr>
          <p:nvPr/>
        </p:nvSpPr>
        <p:spPr bwMode="auto">
          <a:xfrm>
            <a:off x="4735033" y="3332940"/>
            <a:ext cx="2286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1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1142" grpId="0" animBg="1"/>
      <p:bldP spid="20111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FAT Quiz #1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79" y="3454400"/>
            <a:ext cx="4741014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Wednesday, March 29, 2017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BYU CS 345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FAT File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B06FD-1902-49F5-8700-7AA35EE1464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185" y="4367016"/>
            <a:ext cx="1105667" cy="2030817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1801" y="1991466"/>
            <a:ext cx="7286692" cy="4151150"/>
          </a:xfrm>
        </p:spPr>
        <p:txBody>
          <a:bodyPr/>
          <a:lstStyle/>
          <a:p>
            <a:r>
              <a:rPr lang="en-US" sz="2400" b="1" dirty="0"/>
              <a:t>And it came to pass…</a:t>
            </a:r>
          </a:p>
          <a:p>
            <a:pPr lvl="1"/>
            <a:r>
              <a:rPr lang="en-US" sz="2200" b="1" dirty="0" smtClean="0"/>
              <a:t>Presentations </a:t>
            </a:r>
            <a:r>
              <a:rPr lang="en-US" sz="2200" b="1" dirty="0"/>
              <a:t>start </a:t>
            </a:r>
            <a:r>
              <a:rPr lang="en-US" sz="2200" b="1" dirty="0" smtClean="0"/>
              <a:t>Friday</a:t>
            </a:r>
          </a:p>
          <a:p>
            <a:pPr lvl="1"/>
            <a:r>
              <a:rPr lang="en-US" sz="2200" b="1" dirty="0" smtClean="0"/>
              <a:t>Exam II 03/30 – 04/04</a:t>
            </a:r>
          </a:p>
          <a:p>
            <a:pPr lvl="2"/>
            <a:r>
              <a:rPr lang="en-US" sz="1800" b="1" dirty="0" smtClean="0"/>
              <a:t>50 questions</a:t>
            </a:r>
          </a:p>
          <a:p>
            <a:pPr lvl="2"/>
            <a:r>
              <a:rPr lang="en-US" sz="1800" b="1" dirty="0" smtClean="0"/>
              <a:t>Closed book</a:t>
            </a:r>
          </a:p>
          <a:p>
            <a:pPr lvl="2"/>
            <a:r>
              <a:rPr lang="en-US" sz="1800" b="1" dirty="0" smtClean="0"/>
              <a:t>1 </a:t>
            </a:r>
            <a:r>
              <a:rPr lang="en-US" sz="1800" b="1" dirty="0"/>
              <a:t>Sheet Handwritten </a:t>
            </a:r>
            <a:r>
              <a:rPr lang="en-US" sz="1800" b="1" dirty="0" smtClean="0"/>
              <a:t>Notes</a:t>
            </a:r>
          </a:p>
          <a:p>
            <a:pPr lvl="2"/>
            <a:r>
              <a:rPr lang="en-US" sz="1800" b="1" dirty="0" smtClean="0"/>
              <a:t>No </a:t>
            </a:r>
            <a:r>
              <a:rPr lang="en-US" sz="1800" b="1" dirty="0"/>
              <a:t>time limit</a:t>
            </a:r>
          </a:p>
          <a:p>
            <a:pPr lvl="1"/>
            <a:r>
              <a:rPr lang="en-US" sz="2200" b="1" dirty="0" smtClean="0"/>
              <a:t>Homework #6 due 04/14</a:t>
            </a:r>
          </a:p>
          <a:p>
            <a:pPr lvl="1"/>
            <a:r>
              <a:rPr lang="en-US" sz="2200" b="1" dirty="0" smtClean="0"/>
              <a:t>Project 6 – 2 parts</a:t>
            </a:r>
          </a:p>
          <a:p>
            <a:pPr lvl="2"/>
            <a:r>
              <a:rPr lang="en-US" sz="1800" b="1" dirty="0" smtClean="0"/>
              <a:t>FAT I due April 13</a:t>
            </a:r>
          </a:p>
          <a:p>
            <a:pPr lvl="2"/>
            <a:r>
              <a:rPr lang="en-US" sz="1800" b="1" dirty="0" smtClean="0"/>
              <a:t>FAT II due April 20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31796" y="6024282"/>
            <a:ext cx="7286692" cy="57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/>
              <a:t>FAT, part 2</a:t>
            </a:r>
          </a:p>
          <a:p>
            <a:pPr lvl="1"/>
            <a:endParaRPr lang="en-US" sz="1600" b="1" kern="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436795" y="1407966"/>
            <a:ext cx="8257057" cy="1714500"/>
            <a:chOff x="436795" y="1407966"/>
            <a:chExt cx="8257057" cy="1714500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436795" y="1407966"/>
              <a:ext cx="7154705" cy="8627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2400" b="1" kern="0" dirty="0" smtClean="0"/>
                <a:t>National Lemon Chiffon Cake Day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9352" y="1407966"/>
              <a:ext cx="1714500" cy="1714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13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2"/>
      <p:bldP spid="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FAT File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B339-ADD3-441F-A467-E7D26818A5D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318769"/>
            <a:ext cx="7688850" cy="5970271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 bwMode="auto">
          <a:xfrm>
            <a:off x="2291379" y="329527"/>
            <a:ext cx="4819425" cy="36576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91379" y="697087"/>
            <a:ext cx="4819425" cy="36576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91379" y="1450147"/>
            <a:ext cx="4819425" cy="36576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291379" y="2194237"/>
            <a:ext cx="4819425" cy="36576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291379" y="2938144"/>
            <a:ext cx="4819425" cy="36576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291379" y="3305704"/>
            <a:ext cx="4819425" cy="36576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291379" y="4069490"/>
            <a:ext cx="4819425" cy="36576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291379" y="4437050"/>
            <a:ext cx="4819425" cy="36576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323653" y="451820"/>
            <a:ext cx="3108959" cy="849855"/>
            <a:chOff x="2323653" y="451820"/>
            <a:chExt cx="3108959" cy="849855"/>
          </a:xfrm>
        </p:grpSpPr>
        <p:sp>
          <p:nvSpPr>
            <p:cNvPr id="14" name="Oval 13"/>
            <p:cNvSpPr/>
            <p:nvPr/>
          </p:nvSpPr>
          <p:spPr bwMode="auto">
            <a:xfrm>
              <a:off x="2323653" y="1052089"/>
              <a:ext cx="333487" cy="249586"/>
            </a:xfrm>
            <a:prstGeom prst="ellipse">
              <a:avLst/>
            </a:prstGeom>
            <a:solidFill>
              <a:srgbClr val="FFFF00">
                <a:alpha val="1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 bwMode="auto">
            <a:xfrm>
              <a:off x="3345628" y="451820"/>
              <a:ext cx="2086984" cy="344245"/>
            </a:xfrm>
            <a:prstGeom prst="wedgeRoundRectCallout">
              <a:avLst>
                <a:gd name="adj1" fmla="val -75581"/>
                <a:gd name="adj2" fmla="val 142187"/>
                <a:gd name="adj3" fmla="val 16667"/>
              </a:avLst>
            </a:prstGeom>
            <a:solidFill>
              <a:srgbClr val="FFFF00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anose="030F0702030302020204" pitchFamily="66" charset="0"/>
                </a:rPr>
                <a:t>Deleted entry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50776" y="1777151"/>
            <a:ext cx="3067723" cy="942050"/>
            <a:chOff x="-410583" y="1052089"/>
            <a:chExt cx="3067723" cy="942050"/>
          </a:xfrm>
        </p:grpSpPr>
        <p:sp>
          <p:nvSpPr>
            <p:cNvPr id="18" name="Oval 17"/>
            <p:cNvSpPr/>
            <p:nvPr/>
          </p:nvSpPr>
          <p:spPr bwMode="auto">
            <a:xfrm>
              <a:off x="2323653" y="1052089"/>
              <a:ext cx="333487" cy="249586"/>
            </a:xfrm>
            <a:prstGeom prst="ellipse">
              <a:avLst/>
            </a:prstGeom>
            <a:solidFill>
              <a:srgbClr val="FFFF00">
                <a:alpha val="1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Rounded Rectangular Callout 18"/>
            <p:cNvSpPr/>
            <p:nvPr/>
          </p:nvSpPr>
          <p:spPr bwMode="auto">
            <a:xfrm>
              <a:off x="-410583" y="1649894"/>
              <a:ext cx="2181099" cy="344245"/>
            </a:xfrm>
            <a:prstGeom prst="wedgeRoundRectCallout">
              <a:avLst>
                <a:gd name="adj1" fmla="val 74911"/>
                <a:gd name="adj2" fmla="val -148438"/>
                <a:gd name="adj3" fmla="val 16667"/>
              </a:avLst>
            </a:prstGeom>
            <a:solidFill>
              <a:srgbClr val="FFFF00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anose="030F0702030302020204" pitchFamily="66" charset="0"/>
                </a:rPr>
                <a:t>Long File Name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60158" y="2161641"/>
            <a:ext cx="3067723" cy="942050"/>
            <a:chOff x="-410583" y="1052089"/>
            <a:chExt cx="3067723" cy="942050"/>
          </a:xfrm>
        </p:grpSpPr>
        <p:sp>
          <p:nvSpPr>
            <p:cNvPr id="21" name="Oval 20"/>
            <p:cNvSpPr/>
            <p:nvPr/>
          </p:nvSpPr>
          <p:spPr bwMode="auto">
            <a:xfrm>
              <a:off x="2323653" y="1052089"/>
              <a:ext cx="333487" cy="249586"/>
            </a:xfrm>
            <a:prstGeom prst="ellipse">
              <a:avLst/>
            </a:prstGeom>
            <a:solidFill>
              <a:srgbClr val="FFFF00">
                <a:alpha val="1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2" name="Rounded Rectangular Callout 21"/>
            <p:cNvSpPr/>
            <p:nvPr/>
          </p:nvSpPr>
          <p:spPr bwMode="auto">
            <a:xfrm>
              <a:off x="-410583" y="1649894"/>
              <a:ext cx="2181099" cy="344245"/>
            </a:xfrm>
            <a:prstGeom prst="wedgeRoundRectCallout">
              <a:avLst>
                <a:gd name="adj1" fmla="val 74911"/>
                <a:gd name="adj2" fmla="val -148438"/>
                <a:gd name="adj3" fmla="val 16667"/>
              </a:avLst>
            </a:prstGeom>
            <a:solidFill>
              <a:srgbClr val="FFFF00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anose="030F0702030302020204" pitchFamily="66" charset="0"/>
                </a:rPr>
                <a:t>8.3 Compliant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323653" y="4780972"/>
            <a:ext cx="3594846" cy="1114172"/>
            <a:chOff x="2323653" y="1052089"/>
            <a:chExt cx="3594846" cy="1114172"/>
          </a:xfrm>
        </p:grpSpPr>
        <p:sp>
          <p:nvSpPr>
            <p:cNvPr id="24" name="Oval 23"/>
            <p:cNvSpPr/>
            <p:nvPr/>
          </p:nvSpPr>
          <p:spPr bwMode="auto">
            <a:xfrm>
              <a:off x="2323653" y="1052089"/>
              <a:ext cx="333487" cy="249586"/>
            </a:xfrm>
            <a:prstGeom prst="ellipse">
              <a:avLst/>
            </a:prstGeom>
            <a:solidFill>
              <a:srgbClr val="FFFF00">
                <a:alpha val="1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5" name="Rounded Rectangular Callout 24"/>
            <p:cNvSpPr/>
            <p:nvPr/>
          </p:nvSpPr>
          <p:spPr bwMode="auto">
            <a:xfrm>
              <a:off x="3403913" y="1822016"/>
              <a:ext cx="2514586" cy="344245"/>
            </a:xfrm>
            <a:prstGeom prst="wedgeRoundRectCallout">
              <a:avLst>
                <a:gd name="adj1" fmla="val -77525"/>
                <a:gd name="adj2" fmla="val -217188"/>
                <a:gd name="adj3" fmla="val 16667"/>
              </a:avLst>
            </a:prstGeom>
            <a:solidFill>
              <a:srgbClr val="FFFF00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anose="030F0702030302020204" pitchFamily="66" charset="0"/>
                </a:rPr>
                <a:t>End-of-Directory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7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FAT File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B339-ADD3-441F-A467-E7D26818A5D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4856" y="1215614"/>
            <a:ext cx="7616415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Std" pitchFamily="49" charset="0"/>
              </a:rPr>
              <a:t>c:/lcc/projects/disk4:\&gt;&gt;dir</a:t>
            </a:r>
          </a:p>
          <a:p>
            <a:r>
              <a:rPr lang="en-US" sz="1600" b="1" dirty="0" err="1">
                <a:latin typeface="Courier Std" pitchFamily="49" charset="0"/>
              </a:rPr>
              <a:t>Name:ext</a:t>
            </a:r>
            <a:r>
              <a:rPr lang="en-US" sz="1600" b="1" dirty="0">
                <a:latin typeface="Courier Std" pitchFamily="49" charset="0"/>
              </a:rPr>
              <a:t>                time      date    cluster  size</a:t>
            </a:r>
          </a:p>
          <a:p>
            <a:r>
              <a:rPr lang="en-US" sz="1600" b="1" dirty="0">
                <a:latin typeface="Courier Std" pitchFamily="49" charset="0"/>
              </a:rPr>
              <a:t>BIGDIR        ----D-  11:31:40 04/31/2004     3     0</a:t>
            </a:r>
          </a:p>
          <a:p>
            <a:r>
              <a:rPr lang="en-US" sz="1600" b="1" dirty="0">
                <a:latin typeface="Courier Std" pitchFamily="49" charset="0"/>
              </a:rPr>
              <a:t>BYU           ----D-  11:34:54 04/31/2004   171     0</a:t>
            </a:r>
          </a:p>
          <a:p>
            <a:r>
              <a:rPr lang="en-US" sz="1600" b="1" dirty="0">
                <a:latin typeface="Courier Std" pitchFamily="49" charset="0"/>
              </a:rPr>
              <a:t>JOKES         ----D-  11:37:06 04/31/2004   800     0</a:t>
            </a:r>
          </a:p>
          <a:p>
            <a:r>
              <a:rPr lang="en-US" sz="1600" b="1" dirty="0">
                <a:latin typeface="Courier Std" pitchFamily="49" charset="0"/>
              </a:rPr>
              <a:t>LONGFI~1      ----D-  11:37:14 04/31/2004   875     0</a:t>
            </a:r>
          </a:p>
          <a:p>
            <a:r>
              <a:rPr lang="en-US" sz="1600" b="1" dirty="0">
                <a:latin typeface="Courier Std" pitchFamily="49" charset="0"/>
              </a:rPr>
              <a:t>PERSONAL      ----D-  11:37:18 04/31/2004   937     0</a:t>
            </a:r>
          </a:p>
          <a:p>
            <a:r>
              <a:rPr lang="en-US" sz="1600" b="1" dirty="0">
                <a:latin typeface="Courier Std" pitchFamily="49" charset="0"/>
              </a:rPr>
              <a:t>TEMP          ----D-  11:37:36 04/31/2004  1355     0</a:t>
            </a:r>
          </a:p>
          <a:p>
            <a:r>
              <a:rPr lang="en-US" sz="1600" b="1" dirty="0">
                <a:latin typeface="Courier Std" pitchFamily="49" charset="0"/>
              </a:rPr>
              <a:t>H2O.C         -----A  19:00:02 03/12/2004  1380  3425</a:t>
            </a:r>
          </a:p>
          <a:p>
            <a:r>
              <a:rPr lang="en-US" sz="1600" b="1" dirty="0">
                <a:latin typeface="Courier Std" pitchFamily="49" charset="0"/>
              </a:rPr>
              <a:t>MAKE.TXT      -----A  16:26:58 03/27/2004  1387 18584</a:t>
            </a:r>
          </a:p>
          <a:p>
            <a:r>
              <a:rPr lang="en-US" sz="1600" b="1" dirty="0">
                <a:latin typeface="Courier Std" pitchFamily="49" charset="0"/>
              </a:rPr>
              <a:t>c:/lcc/projects/disk4:\&gt;&gt;cd </a:t>
            </a:r>
            <a:r>
              <a:rPr lang="en-US" sz="1600" b="1" dirty="0" err="1">
                <a:latin typeface="Courier Std" pitchFamily="49" charset="0"/>
              </a:rPr>
              <a:t>byu</a:t>
            </a:r>
            <a:endParaRPr lang="en-US" sz="1600" b="1" dirty="0">
              <a:latin typeface="Courier Std" pitchFamily="49" charset="0"/>
            </a:endParaRPr>
          </a:p>
          <a:p>
            <a:r>
              <a:rPr lang="en-US" sz="1600" b="1" dirty="0">
                <a:latin typeface="Courier Std" pitchFamily="49" charset="0"/>
              </a:rPr>
              <a:t>c:/lcc/projects/disk4:\byu&gt;&gt;dir</a:t>
            </a:r>
          </a:p>
          <a:p>
            <a:r>
              <a:rPr lang="en-US" sz="1600" b="1" dirty="0" err="1">
                <a:latin typeface="Courier Std" pitchFamily="49" charset="0"/>
              </a:rPr>
              <a:t>Name:ext</a:t>
            </a:r>
            <a:r>
              <a:rPr lang="en-US" sz="1600" b="1" dirty="0">
                <a:latin typeface="Courier Std" pitchFamily="49" charset="0"/>
              </a:rPr>
              <a:t>                time      date    cluster  size</a:t>
            </a:r>
          </a:p>
          <a:p>
            <a:r>
              <a:rPr lang="en-US" sz="1600" b="1" dirty="0">
                <a:latin typeface="Courier Std" pitchFamily="49" charset="0"/>
              </a:rPr>
              <a:t>.             ----D-  11:34:54 04/31/2004   171     0</a:t>
            </a:r>
          </a:p>
          <a:p>
            <a:r>
              <a:rPr lang="en-US" sz="1600" b="1" dirty="0">
                <a:latin typeface="Courier Std" pitchFamily="49" charset="0"/>
              </a:rPr>
              <a:t>..            ----D-  11:34:54 04/31/2004     0     0</a:t>
            </a:r>
          </a:p>
          <a:p>
            <a:r>
              <a:rPr lang="en-US" sz="1600" b="1" dirty="0">
                <a:latin typeface="Courier Std" pitchFamily="49" charset="0"/>
              </a:rPr>
              <a:t>ANXIETY.TXT   -----A  15:53:10 03/27/2004   173   242</a:t>
            </a:r>
          </a:p>
          <a:p>
            <a:r>
              <a:rPr lang="en-US" sz="1600" b="1" dirty="0">
                <a:latin typeface="Courier Std" pitchFamily="49" charset="0"/>
              </a:rPr>
              <a:t>INVARI~1.TXT  -----A  15:58:22 03/27/2004   174  1483</a:t>
            </a:r>
          </a:p>
          <a:p>
            <a:r>
              <a:rPr lang="en-US" sz="1600" b="1" dirty="0">
                <a:latin typeface="Courier Std" pitchFamily="49" charset="0"/>
              </a:rPr>
              <a:t>SYLLAB.C      -----A  16:06:28 03/27/2004   178  1667</a:t>
            </a:r>
          </a:p>
          <a:p>
            <a:r>
              <a:rPr lang="en-US" sz="1600" b="1" dirty="0">
                <a:latin typeface="Courier Std" pitchFamily="49" charset="0"/>
              </a:rPr>
              <a:t>THERAC25.TXT  -----A  16:01:14 03/27/2004   182 17717</a:t>
            </a:r>
          </a:p>
          <a:p>
            <a:r>
              <a:rPr lang="en-US" sz="1600" b="1" dirty="0">
                <a:latin typeface="Courier Std" pitchFamily="49" charset="0"/>
              </a:rPr>
              <a:t>CS345         ----D-  11:35:04 04/31/2004   218     0</a:t>
            </a:r>
          </a:p>
          <a:p>
            <a:r>
              <a:rPr lang="en-US" sz="1600" b="1" dirty="0">
                <a:latin typeface="Courier Std" pitchFamily="49" charset="0"/>
              </a:rPr>
              <a:t>CS124         ----D-  11:37:02 04/31/2004   796     </a:t>
            </a:r>
            <a:r>
              <a:rPr lang="en-US" sz="1600" b="1" dirty="0" smtClean="0">
                <a:latin typeface="Courier Std" pitchFamily="49" charset="0"/>
              </a:rPr>
              <a:t>0</a:t>
            </a:r>
            <a:endParaRPr lang="en-US" sz="1600" b="1" dirty="0">
              <a:latin typeface="Courier Std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7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FAT Quiz #2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79" y="3592830"/>
            <a:ext cx="3688599" cy="240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4198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B027758-CB04-436A-8EB0-CA9E412063B3}" type="slidenum">
              <a:rPr lang="en-US" sz="1400"/>
              <a:pPr eaLnBrk="1" hangingPunct="1"/>
              <a:t>16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69" y="243840"/>
            <a:ext cx="7683022" cy="61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2470484" y="4644189"/>
            <a:ext cx="1090863" cy="336885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22" name="Picture 18" descr="f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465" y="3930316"/>
            <a:ext cx="3051354" cy="223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0412F87-5947-4445-A931-093D3EA1C462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11150"/>
            <a:ext cx="7793037" cy="723900"/>
          </a:xfrm>
        </p:spPr>
        <p:txBody>
          <a:bodyPr/>
          <a:lstStyle/>
          <a:p>
            <a:pPr eaLnBrk="1" hangingPunct="1"/>
            <a:r>
              <a:rPr lang="en-US" smtClean="0"/>
              <a:t>FAT-12</a:t>
            </a:r>
          </a:p>
        </p:txBody>
      </p:sp>
      <p:sp>
        <p:nvSpPr>
          <p:cNvPr id="249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16050"/>
            <a:ext cx="8164513" cy="487521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Each FAT entry is 12 bits (byte and a half)</a:t>
            </a:r>
          </a:p>
          <a:p>
            <a:pPr lvl="1" eaLnBrk="1" hangingPunct="1"/>
            <a:r>
              <a:rPr lang="en-US" sz="2000" dirty="0" smtClean="0"/>
              <a:t>4096 possible blocks (2 entries in 3 bytes)</a:t>
            </a:r>
          </a:p>
          <a:p>
            <a:pPr lvl="1" eaLnBrk="1" hangingPunct="1"/>
            <a:r>
              <a:rPr lang="en-US" sz="2000" dirty="0" smtClean="0"/>
              <a:t>With 512 byte sectors, can represent 2 Mb (DD Floppy)</a:t>
            </a:r>
          </a:p>
          <a:p>
            <a:pPr eaLnBrk="1" hangingPunct="1"/>
            <a:r>
              <a:rPr lang="en-US" sz="2400" dirty="0" smtClean="0"/>
              <a:t>First 2 entries in the FAT are reserved</a:t>
            </a:r>
          </a:p>
          <a:p>
            <a:pPr lvl="1" eaLnBrk="1" hangingPunct="1"/>
            <a:r>
              <a:rPr lang="en-US" sz="2000" dirty="0" smtClean="0"/>
              <a:t>Don’t use</a:t>
            </a:r>
          </a:p>
          <a:p>
            <a:pPr eaLnBrk="1" hangingPunct="1"/>
            <a:r>
              <a:rPr lang="en-US" sz="2400" dirty="0" smtClean="0"/>
              <a:t>All linking is done in logical cluster numbers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550863" y="4250747"/>
            <a:ext cx="7667625" cy="218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kern="0" dirty="0" smtClean="0"/>
              <a:t>Example FAT: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kern="0" dirty="0" smtClean="0"/>
              <a:t>F0 FF </a:t>
            </a:r>
            <a:r>
              <a:rPr lang="en-US" sz="2000" kern="0" dirty="0" err="1" smtClean="0"/>
              <a:t>FF</a:t>
            </a:r>
            <a:r>
              <a:rPr lang="en-US" sz="2000" kern="0" dirty="0" smtClean="0"/>
              <a:t> 03 40 00 05 60 00 07 80 00 09 F0 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kern="0" dirty="0" smtClean="0"/>
              <a:t>First 2 entries are reserved (3 bytes)</a:t>
            </a:r>
            <a:endParaRPr lang="en-US" sz="2000" kern="0" dirty="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kern="0" dirty="0" smtClean="0">
                <a:sym typeface="Wingdings" pitchFamily="2" charset="2"/>
              </a:rPr>
              <a:t>First file cluster is 2 (bytes 3 and 4)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kern="0" dirty="0" smtClean="0"/>
              <a:t>03 40 00 </a:t>
            </a:r>
            <a:r>
              <a:rPr lang="en-US" sz="2000" kern="0" dirty="0" smtClean="0">
                <a:sym typeface="Wingdings" pitchFamily="2" charset="2"/>
              </a:rPr>
              <a:t> 003 and 004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kern="0" dirty="0" smtClean="0"/>
              <a:t>FF8 – FFF indicates EOF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65894" y="513624"/>
            <a:ext cx="5227502" cy="405231"/>
            <a:chOff x="3632199" y="641209"/>
            <a:chExt cx="5227502" cy="405231"/>
          </a:xfrm>
        </p:grpSpPr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6079645" y="641209"/>
              <a:ext cx="278005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 b="1" dirty="0">
                  <a:latin typeface="Arial" charset="0"/>
                  <a:sym typeface="Symbol" pitchFamily="18" charset="2"/>
                </a:rPr>
                <a:t></a:t>
              </a:r>
              <a:r>
                <a:rPr lang="en-US" sz="2000" b="1" dirty="0">
                  <a:latin typeface="Arial" charset="0"/>
                  <a:sym typeface="Wingdings" pitchFamily="2" charset="2"/>
                </a:rPr>
                <a:t> A</a:t>
              </a:r>
              <a:r>
                <a:rPr lang="en-US" sz="2000" b="1" baseline="-25000" dirty="0">
                  <a:latin typeface="Arial" charset="0"/>
                  <a:sym typeface="Wingdings" pitchFamily="2" charset="2"/>
                </a:rPr>
                <a:t>1</a:t>
              </a:r>
              <a:r>
                <a:rPr lang="en-US" sz="2000" b="1" dirty="0">
                  <a:latin typeface="Arial" charset="0"/>
                  <a:sym typeface="Wingdings" pitchFamily="2" charset="2"/>
                </a:rPr>
                <a:t>A</a:t>
              </a:r>
              <a:r>
                <a:rPr lang="en-US" sz="2000" b="1" baseline="-25000" dirty="0">
                  <a:latin typeface="Arial" charset="0"/>
                  <a:sym typeface="Wingdings" pitchFamily="2" charset="2"/>
                </a:rPr>
                <a:t>2</a:t>
              </a:r>
              <a:r>
                <a:rPr lang="en-US" sz="2000" b="1" dirty="0">
                  <a:latin typeface="Arial" charset="0"/>
                  <a:sym typeface="Wingdings" pitchFamily="2" charset="2"/>
                </a:rPr>
                <a:t>A</a:t>
              </a:r>
              <a:r>
                <a:rPr lang="en-US" sz="2000" b="1" baseline="-25000" dirty="0">
                  <a:latin typeface="Arial" charset="0"/>
                  <a:sym typeface="Wingdings" pitchFamily="2" charset="2"/>
                </a:rPr>
                <a:t>3</a:t>
              </a:r>
              <a:r>
                <a:rPr lang="en-US" sz="2000" b="1" dirty="0">
                  <a:latin typeface="Arial" charset="0"/>
                  <a:sym typeface="Wingdings" pitchFamily="2" charset="2"/>
                </a:rPr>
                <a:t> and B</a:t>
              </a:r>
              <a:r>
                <a:rPr lang="en-US" sz="2000" b="1" baseline="-25000" dirty="0">
                  <a:latin typeface="Arial" charset="0"/>
                  <a:sym typeface="Wingdings" pitchFamily="2" charset="2"/>
                </a:rPr>
                <a:t>1</a:t>
              </a:r>
              <a:r>
                <a:rPr lang="en-US" sz="2000" b="1" dirty="0">
                  <a:latin typeface="Arial" charset="0"/>
                  <a:sym typeface="Wingdings" pitchFamily="2" charset="2"/>
                </a:rPr>
                <a:t>B</a:t>
              </a:r>
              <a:r>
                <a:rPr lang="en-US" sz="2000" b="1" baseline="-25000" dirty="0">
                  <a:latin typeface="Arial" charset="0"/>
                  <a:sym typeface="Wingdings" pitchFamily="2" charset="2"/>
                </a:rPr>
                <a:t>2</a:t>
              </a:r>
              <a:r>
                <a:rPr lang="en-US" sz="2000" b="1" dirty="0">
                  <a:latin typeface="Arial" charset="0"/>
                  <a:sym typeface="Wingdings" pitchFamily="2" charset="2"/>
                </a:rPr>
                <a:t>B</a:t>
              </a:r>
              <a:r>
                <a:rPr lang="en-US" sz="2000" b="1" baseline="-25000" dirty="0">
                  <a:latin typeface="Arial" charset="0"/>
                  <a:sym typeface="Wingdings" pitchFamily="2" charset="2"/>
                </a:rPr>
                <a:t>3</a:t>
              </a:r>
              <a:endParaRPr lang="en-US" sz="2000" b="1" baseline="-25000" dirty="0">
                <a:latin typeface="Arial" charset="0"/>
              </a:endParaRPr>
            </a:p>
          </p:txBody>
        </p:sp>
        <p:grpSp>
          <p:nvGrpSpPr>
            <p:cNvPr id="27" name="Group 14"/>
            <p:cNvGrpSpPr>
              <a:grpSpLocks/>
            </p:cNvGrpSpPr>
            <p:nvPr/>
          </p:nvGrpSpPr>
          <p:grpSpPr bwMode="auto">
            <a:xfrm>
              <a:off x="5251452" y="644802"/>
              <a:ext cx="752476" cy="401638"/>
              <a:chOff x="1156" y="861"/>
              <a:chExt cx="474" cy="253"/>
            </a:xfrm>
          </p:grpSpPr>
          <p:sp>
            <p:nvSpPr>
              <p:cNvPr id="28" name="Text Box 15"/>
              <p:cNvSpPr txBox="1">
                <a:spLocks noChangeArrowheads="1"/>
              </p:cNvSpPr>
              <p:nvPr/>
            </p:nvSpPr>
            <p:spPr bwMode="auto">
              <a:xfrm>
                <a:off x="1156" y="861"/>
                <a:ext cx="474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45720" rIns="4572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1" dirty="0">
                    <a:latin typeface="Arial Narrow" pitchFamily="34" charset="0"/>
                  </a:rPr>
                  <a:t>B</a:t>
                </a:r>
                <a:r>
                  <a:rPr lang="en-US" sz="2000" b="1" baseline="-25000" dirty="0">
                    <a:latin typeface="Arial Narrow" pitchFamily="34" charset="0"/>
                  </a:rPr>
                  <a:t>3</a:t>
                </a:r>
                <a:r>
                  <a:rPr lang="en-US" sz="2000" b="1" dirty="0">
                    <a:latin typeface="Arial Narrow" pitchFamily="34" charset="0"/>
                  </a:rPr>
                  <a:t>   B</a:t>
                </a:r>
                <a:r>
                  <a:rPr lang="en-US" sz="2000" b="1" baseline="-25000" dirty="0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29" name="Line 16"/>
              <p:cNvSpPr>
                <a:spLocks noChangeShapeType="1"/>
              </p:cNvSpPr>
              <p:nvPr/>
            </p:nvSpPr>
            <p:spPr bwMode="auto">
              <a:xfrm>
                <a:off x="1396" y="865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>
                <a:off x="1394" y="1073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7" name="Group 14"/>
            <p:cNvGrpSpPr>
              <a:grpSpLocks/>
            </p:cNvGrpSpPr>
            <p:nvPr/>
          </p:nvGrpSpPr>
          <p:grpSpPr bwMode="auto">
            <a:xfrm>
              <a:off x="4441826" y="644802"/>
              <a:ext cx="752476" cy="401638"/>
              <a:chOff x="1156" y="861"/>
              <a:chExt cx="474" cy="253"/>
            </a:xfrm>
          </p:grpSpPr>
          <p:sp>
            <p:nvSpPr>
              <p:cNvPr id="38" name="Text Box 15"/>
              <p:cNvSpPr txBox="1">
                <a:spLocks noChangeArrowheads="1"/>
              </p:cNvSpPr>
              <p:nvPr/>
            </p:nvSpPr>
            <p:spPr bwMode="auto">
              <a:xfrm>
                <a:off x="1156" y="861"/>
                <a:ext cx="474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45720" rIns="4572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1" dirty="0" smtClean="0">
                    <a:latin typeface="Arial Narrow" pitchFamily="34" charset="0"/>
                  </a:rPr>
                  <a:t>B</a:t>
                </a:r>
                <a:r>
                  <a:rPr lang="en-US" sz="2000" b="1" baseline="-25000" dirty="0" smtClean="0">
                    <a:latin typeface="Arial Narrow" pitchFamily="34" charset="0"/>
                  </a:rPr>
                  <a:t>1</a:t>
                </a:r>
                <a:r>
                  <a:rPr lang="en-US" sz="2000" b="1" dirty="0" smtClean="0">
                    <a:latin typeface="Arial Narrow" pitchFamily="34" charset="0"/>
                  </a:rPr>
                  <a:t>   A</a:t>
                </a:r>
                <a:r>
                  <a:rPr lang="en-US" sz="2000" b="1" baseline="-25000" dirty="0">
                    <a:latin typeface="Arial Narrow" pitchFamily="34" charset="0"/>
                  </a:rPr>
                  <a:t>3</a:t>
                </a:r>
              </a:p>
            </p:txBody>
          </p:sp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>
                <a:off x="1396" y="865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" name="Line 17"/>
              <p:cNvSpPr>
                <a:spLocks noChangeShapeType="1"/>
              </p:cNvSpPr>
              <p:nvPr/>
            </p:nvSpPr>
            <p:spPr bwMode="auto">
              <a:xfrm>
                <a:off x="1394" y="1073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" name="Group 14"/>
            <p:cNvGrpSpPr>
              <a:grpSpLocks/>
            </p:cNvGrpSpPr>
            <p:nvPr/>
          </p:nvGrpSpPr>
          <p:grpSpPr bwMode="auto">
            <a:xfrm>
              <a:off x="3632199" y="644802"/>
              <a:ext cx="752476" cy="401638"/>
              <a:chOff x="1156" y="861"/>
              <a:chExt cx="474" cy="253"/>
            </a:xfrm>
          </p:grpSpPr>
          <p:sp>
            <p:nvSpPr>
              <p:cNvPr id="42" name="Text Box 15"/>
              <p:cNvSpPr txBox="1">
                <a:spLocks noChangeArrowheads="1"/>
              </p:cNvSpPr>
              <p:nvPr/>
            </p:nvSpPr>
            <p:spPr bwMode="auto">
              <a:xfrm>
                <a:off x="1156" y="861"/>
                <a:ext cx="474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45720" rIns="4572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1" dirty="0" smtClean="0">
                    <a:latin typeface="Arial Narrow" pitchFamily="34" charset="0"/>
                  </a:rPr>
                  <a:t>A</a:t>
                </a:r>
                <a:r>
                  <a:rPr lang="en-US" sz="2000" b="1" baseline="-25000" dirty="0" smtClean="0">
                    <a:latin typeface="Arial Narrow" pitchFamily="34" charset="0"/>
                  </a:rPr>
                  <a:t>2</a:t>
                </a:r>
                <a:r>
                  <a:rPr lang="en-US" sz="2000" b="1" dirty="0" smtClean="0">
                    <a:latin typeface="Arial Narrow" pitchFamily="34" charset="0"/>
                  </a:rPr>
                  <a:t>   A</a:t>
                </a:r>
                <a:r>
                  <a:rPr lang="en-US" sz="2000" b="1" baseline="-25000" dirty="0"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43" name="Line 16"/>
              <p:cNvSpPr>
                <a:spLocks noChangeShapeType="1"/>
              </p:cNvSpPr>
              <p:nvPr/>
            </p:nvSpPr>
            <p:spPr bwMode="auto">
              <a:xfrm>
                <a:off x="1396" y="865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" name="Line 17"/>
              <p:cNvSpPr>
                <a:spLocks noChangeShapeType="1"/>
              </p:cNvSpPr>
              <p:nvPr/>
            </p:nvSpPr>
            <p:spPr bwMode="auto">
              <a:xfrm>
                <a:off x="1394" y="1073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530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9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9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9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9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9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97539" grpId="0" build="p" autoUpdateAnimBg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6 – FAT File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20798DC-23DF-4189-907A-DDDA82C41C09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6 – FMS I</a:t>
            </a:r>
          </a:p>
        </p:txBody>
      </p:sp>
      <p:sp>
        <p:nvSpPr>
          <p:cNvPr id="251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526583"/>
            <a:ext cx="8226425" cy="475198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2900" algn="l"/>
              </a:tabLst>
            </a:pPr>
            <a:r>
              <a:rPr lang="en-US" sz="2000" b="1" dirty="0" smtClean="0">
                <a:cs typeface="Times New Roman" pitchFamily="18" charset="0"/>
              </a:rPr>
              <a:t>RAM Disk Image</a:t>
            </a:r>
            <a:r>
              <a:rPr lang="en-US" sz="2000" dirty="0" smtClean="0">
                <a:cs typeface="Times New Roman" pitchFamily="18" charset="0"/>
              </a:rPr>
              <a:t>: A FAT-12 disk image is loaded into a RAM disk (memory array) using a </a:t>
            </a:r>
            <a:r>
              <a:rPr lang="en-US" sz="2000" b="1" dirty="0" smtClean="0">
                <a:cs typeface="Times New Roman" pitchFamily="18" charset="0"/>
              </a:rPr>
              <a:t>mount</a:t>
            </a:r>
            <a:r>
              <a:rPr lang="en-US" sz="2000" dirty="0" smtClean="0">
                <a:cs typeface="Times New Roman" pitchFamily="18" charset="0"/>
              </a:rPr>
              <a:t> command and subsequently accessed by your file manager using read/write sector primitives.  The RAM disk is divided into 2880 sectors, each being 512 bytes.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SzTx/>
              <a:buFont typeface="Monotype Sorts" pitchFamily="2" charset="2"/>
              <a:buAutoNum type="arabicParenR"/>
              <a:tabLst>
                <a:tab pos="342900" algn="l"/>
              </a:tabLst>
            </a:pPr>
            <a:r>
              <a:rPr lang="en-US" sz="2000" b="1" dirty="0" smtClean="0">
                <a:cs typeface="Times New Roman" pitchFamily="18" charset="0"/>
              </a:rPr>
              <a:t>RAM Disk Files and Directories</a:t>
            </a:r>
            <a:r>
              <a:rPr lang="en-US" sz="2000" dirty="0" smtClean="0">
                <a:cs typeface="Times New Roman" pitchFamily="18" charset="0"/>
              </a:rPr>
              <a:t>: A FAT-12 file system specifies how files are named, accessed, and stored in your RAM disk image.  Your program will maintain a current directory (</a:t>
            </a:r>
            <a:r>
              <a:rPr lang="en-US" sz="2000" dirty="0" err="1" smtClean="0">
                <a:cs typeface="Times New Roman" pitchFamily="18" charset="0"/>
              </a:rPr>
              <a:t>cDir</a:t>
            </a:r>
            <a:r>
              <a:rPr lang="en-US" sz="2000" dirty="0" smtClean="0">
                <a:cs typeface="Times New Roman" pitchFamily="18" charset="0"/>
              </a:rPr>
              <a:t>) and be able to navigate hierarchal directories.  File and directory names are at most 8 characters long, with an optional 3 character extension.  Directory names may be preceded by 1 or more long file name directory entries.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SzTx/>
              <a:buFont typeface="Monotype Sorts" pitchFamily="2" charset="2"/>
              <a:buAutoNum type="arabicParenR"/>
              <a:tabLst>
                <a:tab pos="342900" algn="l"/>
              </a:tabLst>
            </a:pPr>
            <a:r>
              <a:rPr lang="en-US" sz="2000" b="1" dirty="0" smtClean="0">
                <a:cs typeface="Times New Roman" pitchFamily="18" charset="0"/>
              </a:rPr>
              <a:t>Read/Write Sector</a:t>
            </a:r>
            <a:r>
              <a:rPr lang="en-US" sz="2000" dirty="0" smtClean="0">
                <a:cs typeface="Times New Roman" pitchFamily="18" charset="0"/>
              </a:rPr>
              <a:t>: All accesses to the RAM disk memory array must be through the read/write sector functions!  This would enable your project to easily be converted to use real physical disk devices.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1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39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9A28E13-3F27-4252-A7EB-915BE4A0A4A6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866775"/>
          </a:xfrm>
        </p:spPr>
        <p:txBody>
          <a:bodyPr/>
          <a:lstStyle/>
          <a:p>
            <a:pPr eaLnBrk="1" hangingPunct="1"/>
            <a:r>
              <a:rPr lang="en-US" smtClean="0"/>
              <a:t>The FAT File System</a:t>
            </a:r>
          </a:p>
        </p:txBody>
      </p:sp>
      <p:sp>
        <p:nvSpPr>
          <p:cNvPr id="247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412875"/>
            <a:ext cx="8356600" cy="250507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Files are stored on the disk as linked clusters</a:t>
            </a:r>
          </a:p>
          <a:p>
            <a:pPr lvl="1" eaLnBrk="1" hangingPunct="1"/>
            <a:r>
              <a:rPr lang="en-US" sz="2000" dirty="0" smtClean="0"/>
              <a:t>A cluster maps to one or more sectors (defined in boot sector)</a:t>
            </a:r>
          </a:p>
          <a:p>
            <a:pPr eaLnBrk="1" hangingPunct="1"/>
            <a:r>
              <a:rPr lang="en-US" sz="2400" dirty="0" smtClean="0"/>
              <a:t>Directories are arrays of binary records</a:t>
            </a:r>
          </a:p>
          <a:p>
            <a:pPr lvl="1" eaLnBrk="1" hangingPunct="1"/>
            <a:r>
              <a:rPr lang="en-US" sz="2000" dirty="0" smtClean="0"/>
              <a:t>Root directory stored in reserved sectors</a:t>
            </a:r>
          </a:p>
          <a:p>
            <a:pPr lvl="1" eaLnBrk="1" hangingPunct="1"/>
            <a:r>
              <a:rPr lang="en-US" sz="2000" dirty="0" smtClean="0"/>
              <a:t>Subdirectories stored in files within cluster space</a:t>
            </a:r>
          </a:p>
          <a:p>
            <a:pPr eaLnBrk="1" hangingPunct="1"/>
            <a:r>
              <a:rPr lang="en-US" sz="2400" dirty="0" smtClean="0"/>
              <a:t>Directory entries store only the first cluster of file</a:t>
            </a:r>
          </a:p>
          <a:p>
            <a:pPr lvl="1" eaLnBrk="1" hangingPunct="1"/>
            <a:r>
              <a:rPr lang="en-US" sz="2000" dirty="0" smtClean="0"/>
              <a:t>The rest of the file is linked in the FAT</a:t>
            </a:r>
          </a:p>
          <a:p>
            <a:pPr eaLnBrk="1" hangingPunct="1"/>
            <a:endParaRPr lang="en-US" sz="2400" dirty="0" smtClean="0"/>
          </a:p>
        </p:txBody>
      </p:sp>
      <p:grpSp>
        <p:nvGrpSpPr>
          <p:cNvPr id="2477060" name="Group 4"/>
          <p:cNvGrpSpPr>
            <a:grpSpLocks/>
          </p:cNvGrpSpPr>
          <p:nvPr/>
        </p:nvGrpSpPr>
        <p:grpSpPr bwMode="auto">
          <a:xfrm>
            <a:off x="1674813" y="4313585"/>
            <a:ext cx="1028700" cy="2039938"/>
            <a:chOff x="923" y="2575"/>
            <a:chExt cx="648" cy="1285"/>
          </a:xfrm>
        </p:grpSpPr>
        <p:sp>
          <p:nvSpPr>
            <p:cNvPr id="4209" name="AutoShape 5"/>
            <p:cNvSpPr>
              <a:spLocks noChangeArrowheads="1"/>
            </p:cNvSpPr>
            <p:nvPr/>
          </p:nvSpPr>
          <p:spPr bwMode="auto">
            <a:xfrm>
              <a:off x="923" y="2820"/>
              <a:ext cx="648" cy="1040"/>
            </a:xfrm>
            <a:prstGeom prst="can">
              <a:avLst>
                <a:gd name="adj" fmla="val 40123"/>
              </a:avLst>
            </a:pr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Rectangle 6"/>
            <p:cNvSpPr>
              <a:spLocks noChangeArrowheads="1"/>
            </p:cNvSpPr>
            <p:nvPr/>
          </p:nvSpPr>
          <p:spPr bwMode="auto">
            <a:xfrm>
              <a:off x="1004" y="3150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" name="Rectangle 7"/>
            <p:cNvSpPr>
              <a:spLocks noChangeArrowheads="1"/>
            </p:cNvSpPr>
            <p:nvPr/>
          </p:nvSpPr>
          <p:spPr bwMode="auto">
            <a:xfrm>
              <a:off x="1139" y="3150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2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4212" name="Rectangle 8"/>
            <p:cNvSpPr>
              <a:spLocks noChangeArrowheads="1"/>
            </p:cNvSpPr>
            <p:nvPr/>
          </p:nvSpPr>
          <p:spPr bwMode="auto">
            <a:xfrm>
              <a:off x="1274" y="3150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" name="Rectangle 9"/>
            <p:cNvSpPr>
              <a:spLocks noChangeArrowheads="1"/>
            </p:cNvSpPr>
            <p:nvPr/>
          </p:nvSpPr>
          <p:spPr bwMode="auto">
            <a:xfrm>
              <a:off x="1409" y="3150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2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4214" name="Rectangle 10"/>
            <p:cNvSpPr>
              <a:spLocks noChangeArrowheads="1"/>
            </p:cNvSpPr>
            <p:nvPr/>
          </p:nvSpPr>
          <p:spPr bwMode="auto">
            <a:xfrm>
              <a:off x="1004" y="3276"/>
              <a:ext cx="81" cy="7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Rectangle 11"/>
            <p:cNvSpPr>
              <a:spLocks noChangeArrowheads="1"/>
            </p:cNvSpPr>
            <p:nvPr/>
          </p:nvSpPr>
          <p:spPr bwMode="auto">
            <a:xfrm>
              <a:off x="1139" y="3276"/>
              <a:ext cx="81" cy="7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2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4216" name="Rectangle 12"/>
            <p:cNvSpPr>
              <a:spLocks noChangeArrowheads="1"/>
            </p:cNvSpPr>
            <p:nvPr/>
          </p:nvSpPr>
          <p:spPr bwMode="auto">
            <a:xfrm>
              <a:off x="1274" y="3276"/>
              <a:ext cx="81" cy="7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Rectangle 13"/>
            <p:cNvSpPr>
              <a:spLocks noChangeArrowheads="1"/>
            </p:cNvSpPr>
            <p:nvPr/>
          </p:nvSpPr>
          <p:spPr bwMode="auto">
            <a:xfrm>
              <a:off x="1409" y="3276"/>
              <a:ext cx="81" cy="7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Rectangle 14"/>
            <p:cNvSpPr>
              <a:spLocks noChangeArrowheads="1"/>
            </p:cNvSpPr>
            <p:nvPr/>
          </p:nvSpPr>
          <p:spPr bwMode="auto">
            <a:xfrm>
              <a:off x="1004" y="3403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Rectangle 15"/>
            <p:cNvSpPr>
              <a:spLocks noChangeArrowheads="1"/>
            </p:cNvSpPr>
            <p:nvPr/>
          </p:nvSpPr>
          <p:spPr bwMode="auto">
            <a:xfrm>
              <a:off x="1139" y="3403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2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4220" name="Rectangle 16"/>
            <p:cNvSpPr>
              <a:spLocks noChangeArrowheads="1"/>
            </p:cNvSpPr>
            <p:nvPr/>
          </p:nvSpPr>
          <p:spPr bwMode="auto">
            <a:xfrm>
              <a:off x="1274" y="3403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" name="Rectangle 17"/>
            <p:cNvSpPr>
              <a:spLocks noChangeArrowheads="1"/>
            </p:cNvSpPr>
            <p:nvPr/>
          </p:nvSpPr>
          <p:spPr bwMode="auto">
            <a:xfrm>
              <a:off x="1409" y="3403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" name="Rectangle 18"/>
            <p:cNvSpPr>
              <a:spLocks noChangeArrowheads="1"/>
            </p:cNvSpPr>
            <p:nvPr/>
          </p:nvSpPr>
          <p:spPr bwMode="auto">
            <a:xfrm>
              <a:off x="1004" y="3530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3" name="Rectangle 19"/>
            <p:cNvSpPr>
              <a:spLocks noChangeArrowheads="1"/>
            </p:cNvSpPr>
            <p:nvPr/>
          </p:nvSpPr>
          <p:spPr bwMode="auto">
            <a:xfrm>
              <a:off x="1139" y="3530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Rectangle 20"/>
            <p:cNvSpPr>
              <a:spLocks noChangeArrowheads="1"/>
            </p:cNvSpPr>
            <p:nvPr/>
          </p:nvSpPr>
          <p:spPr bwMode="auto">
            <a:xfrm>
              <a:off x="1274" y="3530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2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4225" name="Rectangle 21"/>
            <p:cNvSpPr>
              <a:spLocks noChangeArrowheads="1"/>
            </p:cNvSpPr>
            <p:nvPr/>
          </p:nvSpPr>
          <p:spPr bwMode="auto">
            <a:xfrm>
              <a:off x="1409" y="3530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Rectangle 22"/>
            <p:cNvSpPr>
              <a:spLocks noChangeArrowheads="1"/>
            </p:cNvSpPr>
            <p:nvPr/>
          </p:nvSpPr>
          <p:spPr bwMode="auto">
            <a:xfrm>
              <a:off x="1004" y="3657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2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4227" name="Rectangle 23"/>
            <p:cNvSpPr>
              <a:spLocks noChangeArrowheads="1"/>
            </p:cNvSpPr>
            <p:nvPr/>
          </p:nvSpPr>
          <p:spPr bwMode="auto">
            <a:xfrm>
              <a:off x="1139" y="3657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Rectangle 24"/>
            <p:cNvSpPr>
              <a:spLocks noChangeArrowheads="1"/>
            </p:cNvSpPr>
            <p:nvPr/>
          </p:nvSpPr>
          <p:spPr bwMode="auto">
            <a:xfrm>
              <a:off x="1274" y="3657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Rectangle 25"/>
            <p:cNvSpPr>
              <a:spLocks noChangeArrowheads="1"/>
            </p:cNvSpPr>
            <p:nvPr/>
          </p:nvSpPr>
          <p:spPr bwMode="auto">
            <a:xfrm>
              <a:off x="1409" y="3657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Text Box 26"/>
            <p:cNvSpPr txBox="1">
              <a:spLocks noChangeArrowheads="1"/>
            </p:cNvSpPr>
            <p:nvPr/>
          </p:nvSpPr>
          <p:spPr bwMode="auto">
            <a:xfrm>
              <a:off x="1015" y="2575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Disk</a:t>
              </a:r>
            </a:p>
          </p:txBody>
        </p:sp>
      </p:grpSp>
      <p:grpSp>
        <p:nvGrpSpPr>
          <p:cNvPr id="2477083" name="Group 27"/>
          <p:cNvGrpSpPr>
            <a:grpSpLocks/>
          </p:cNvGrpSpPr>
          <p:nvPr/>
        </p:nvGrpSpPr>
        <p:grpSpPr bwMode="auto">
          <a:xfrm>
            <a:off x="5791200" y="4098925"/>
            <a:ext cx="1978025" cy="2347913"/>
            <a:chOff x="2006" y="2439"/>
            <a:chExt cx="1246" cy="1479"/>
          </a:xfrm>
        </p:grpSpPr>
        <p:sp>
          <p:nvSpPr>
            <p:cNvPr id="4123" name="Text Box 28"/>
            <p:cNvSpPr txBox="1">
              <a:spLocks noChangeArrowheads="1"/>
            </p:cNvSpPr>
            <p:nvPr/>
          </p:nvSpPr>
          <p:spPr bwMode="auto">
            <a:xfrm>
              <a:off x="2006" y="2439"/>
              <a:ext cx="124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File Allocation Table</a:t>
              </a:r>
            </a:p>
          </p:txBody>
        </p:sp>
        <p:sp>
          <p:nvSpPr>
            <p:cNvPr id="4124" name="Rectangle 29"/>
            <p:cNvSpPr>
              <a:spLocks noChangeArrowheads="1"/>
            </p:cNvSpPr>
            <p:nvPr/>
          </p:nvSpPr>
          <p:spPr bwMode="auto">
            <a:xfrm>
              <a:off x="2908" y="3856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endParaRPr lang="en-US" sz="600" b="1">
                <a:latin typeface="Arial Narrow" pitchFamily="34" charset="0"/>
              </a:endParaRPr>
            </a:p>
          </p:txBody>
        </p:sp>
        <p:sp>
          <p:nvSpPr>
            <p:cNvPr id="4125" name="Rectangle 30"/>
            <p:cNvSpPr>
              <a:spLocks noChangeArrowheads="1"/>
            </p:cNvSpPr>
            <p:nvPr/>
          </p:nvSpPr>
          <p:spPr bwMode="auto">
            <a:xfrm>
              <a:off x="2682" y="3856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19</a:t>
              </a:r>
            </a:p>
          </p:txBody>
        </p:sp>
        <p:sp>
          <p:nvSpPr>
            <p:cNvPr id="4126" name="Rectangle 31"/>
            <p:cNvSpPr>
              <a:spLocks noChangeArrowheads="1"/>
            </p:cNvSpPr>
            <p:nvPr/>
          </p:nvSpPr>
          <p:spPr bwMode="auto">
            <a:xfrm>
              <a:off x="2908" y="3794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EOF</a:t>
              </a:r>
            </a:p>
          </p:txBody>
        </p:sp>
        <p:sp>
          <p:nvSpPr>
            <p:cNvPr id="4127" name="Rectangle 32"/>
            <p:cNvSpPr>
              <a:spLocks noChangeArrowheads="1"/>
            </p:cNvSpPr>
            <p:nvPr/>
          </p:nvSpPr>
          <p:spPr bwMode="auto">
            <a:xfrm>
              <a:off x="2682" y="3794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18</a:t>
              </a:r>
            </a:p>
          </p:txBody>
        </p:sp>
        <p:sp>
          <p:nvSpPr>
            <p:cNvPr id="4128" name="Rectangle 33"/>
            <p:cNvSpPr>
              <a:spLocks noChangeArrowheads="1"/>
            </p:cNvSpPr>
            <p:nvPr/>
          </p:nvSpPr>
          <p:spPr bwMode="auto">
            <a:xfrm>
              <a:off x="2908" y="3732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13</a:t>
              </a:r>
            </a:p>
          </p:txBody>
        </p:sp>
        <p:sp>
          <p:nvSpPr>
            <p:cNvPr id="4129" name="Rectangle 34"/>
            <p:cNvSpPr>
              <a:spLocks noChangeArrowheads="1"/>
            </p:cNvSpPr>
            <p:nvPr/>
          </p:nvSpPr>
          <p:spPr bwMode="auto">
            <a:xfrm>
              <a:off x="2682" y="3732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17</a:t>
              </a:r>
            </a:p>
          </p:txBody>
        </p:sp>
        <p:sp>
          <p:nvSpPr>
            <p:cNvPr id="4130" name="Rectangle 35"/>
            <p:cNvSpPr>
              <a:spLocks noChangeArrowheads="1"/>
            </p:cNvSpPr>
            <p:nvPr/>
          </p:nvSpPr>
          <p:spPr bwMode="auto">
            <a:xfrm>
              <a:off x="2908" y="3669"/>
              <a:ext cx="225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EOF</a:t>
              </a:r>
            </a:p>
          </p:txBody>
        </p:sp>
        <p:sp>
          <p:nvSpPr>
            <p:cNvPr id="4131" name="Rectangle 36"/>
            <p:cNvSpPr>
              <a:spLocks noChangeArrowheads="1"/>
            </p:cNvSpPr>
            <p:nvPr/>
          </p:nvSpPr>
          <p:spPr bwMode="auto">
            <a:xfrm>
              <a:off x="2682" y="3669"/>
              <a:ext cx="226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16</a:t>
              </a:r>
            </a:p>
          </p:txBody>
        </p:sp>
        <p:sp>
          <p:nvSpPr>
            <p:cNvPr id="4132" name="Rectangle 37"/>
            <p:cNvSpPr>
              <a:spLocks noChangeArrowheads="1"/>
            </p:cNvSpPr>
            <p:nvPr/>
          </p:nvSpPr>
          <p:spPr bwMode="auto">
            <a:xfrm>
              <a:off x="2908" y="3607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16</a:t>
              </a:r>
            </a:p>
          </p:txBody>
        </p:sp>
        <p:sp>
          <p:nvSpPr>
            <p:cNvPr id="4133" name="Rectangle 38"/>
            <p:cNvSpPr>
              <a:spLocks noChangeArrowheads="1"/>
            </p:cNvSpPr>
            <p:nvPr/>
          </p:nvSpPr>
          <p:spPr bwMode="auto">
            <a:xfrm>
              <a:off x="2682" y="3607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15</a:t>
              </a:r>
            </a:p>
          </p:txBody>
        </p:sp>
        <p:sp>
          <p:nvSpPr>
            <p:cNvPr id="4134" name="Rectangle 39"/>
            <p:cNvSpPr>
              <a:spLocks noChangeArrowheads="1"/>
            </p:cNvSpPr>
            <p:nvPr/>
          </p:nvSpPr>
          <p:spPr bwMode="auto">
            <a:xfrm>
              <a:off x="2908" y="3545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6</a:t>
              </a:r>
            </a:p>
          </p:txBody>
        </p:sp>
        <p:sp>
          <p:nvSpPr>
            <p:cNvPr id="4135" name="Rectangle 40"/>
            <p:cNvSpPr>
              <a:spLocks noChangeArrowheads="1"/>
            </p:cNvSpPr>
            <p:nvPr/>
          </p:nvSpPr>
          <p:spPr bwMode="auto">
            <a:xfrm>
              <a:off x="2682" y="3545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14</a:t>
              </a:r>
            </a:p>
          </p:txBody>
        </p:sp>
        <p:sp>
          <p:nvSpPr>
            <p:cNvPr id="4136" name="Rectangle 41"/>
            <p:cNvSpPr>
              <a:spLocks noChangeArrowheads="1"/>
            </p:cNvSpPr>
            <p:nvPr/>
          </p:nvSpPr>
          <p:spPr bwMode="auto">
            <a:xfrm>
              <a:off x="2908" y="3483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15</a:t>
              </a:r>
            </a:p>
          </p:txBody>
        </p:sp>
        <p:sp>
          <p:nvSpPr>
            <p:cNvPr id="4137" name="Rectangle 42"/>
            <p:cNvSpPr>
              <a:spLocks noChangeArrowheads="1"/>
            </p:cNvSpPr>
            <p:nvPr/>
          </p:nvSpPr>
          <p:spPr bwMode="auto">
            <a:xfrm>
              <a:off x="2682" y="3483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13</a:t>
              </a:r>
            </a:p>
          </p:txBody>
        </p:sp>
        <p:sp>
          <p:nvSpPr>
            <p:cNvPr id="4138" name="Rectangle 43"/>
            <p:cNvSpPr>
              <a:spLocks noChangeArrowheads="1"/>
            </p:cNvSpPr>
            <p:nvPr/>
          </p:nvSpPr>
          <p:spPr bwMode="auto">
            <a:xfrm>
              <a:off x="2908" y="3421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17</a:t>
              </a:r>
            </a:p>
          </p:txBody>
        </p:sp>
        <p:sp>
          <p:nvSpPr>
            <p:cNvPr id="4139" name="Rectangle 44"/>
            <p:cNvSpPr>
              <a:spLocks noChangeArrowheads="1"/>
            </p:cNvSpPr>
            <p:nvPr/>
          </p:nvSpPr>
          <p:spPr bwMode="auto">
            <a:xfrm>
              <a:off x="2682" y="3421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12</a:t>
              </a:r>
            </a:p>
          </p:txBody>
        </p:sp>
        <p:sp>
          <p:nvSpPr>
            <p:cNvPr id="4140" name="Rectangle 45"/>
            <p:cNvSpPr>
              <a:spLocks noChangeArrowheads="1"/>
            </p:cNvSpPr>
            <p:nvPr/>
          </p:nvSpPr>
          <p:spPr bwMode="auto">
            <a:xfrm>
              <a:off x="2908" y="3359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EOF</a:t>
              </a:r>
            </a:p>
          </p:txBody>
        </p:sp>
        <p:sp>
          <p:nvSpPr>
            <p:cNvPr id="4141" name="Rectangle 46"/>
            <p:cNvSpPr>
              <a:spLocks noChangeArrowheads="1"/>
            </p:cNvSpPr>
            <p:nvPr/>
          </p:nvSpPr>
          <p:spPr bwMode="auto">
            <a:xfrm>
              <a:off x="2682" y="3359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11</a:t>
              </a:r>
            </a:p>
          </p:txBody>
        </p:sp>
        <p:sp>
          <p:nvSpPr>
            <p:cNvPr id="4142" name="Rectangle 47"/>
            <p:cNvSpPr>
              <a:spLocks noChangeArrowheads="1"/>
            </p:cNvSpPr>
            <p:nvPr/>
          </p:nvSpPr>
          <p:spPr bwMode="auto">
            <a:xfrm>
              <a:off x="2908" y="3297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11</a:t>
              </a:r>
            </a:p>
          </p:txBody>
        </p:sp>
        <p:sp>
          <p:nvSpPr>
            <p:cNvPr id="4143" name="Rectangle 48"/>
            <p:cNvSpPr>
              <a:spLocks noChangeArrowheads="1"/>
            </p:cNvSpPr>
            <p:nvPr/>
          </p:nvSpPr>
          <p:spPr bwMode="auto">
            <a:xfrm>
              <a:off x="2682" y="3297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10</a:t>
              </a:r>
            </a:p>
          </p:txBody>
        </p:sp>
        <p:sp>
          <p:nvSpPr>
            <p:cNvPr id="4144" name="Rectangle 49"/>
            <p:cNvSpPr>
              <a:spLocks noChangeArrowheads="1"/>
            </p:cNvSpPr>
            <p:nvPr/>
          </p:nvSpPr>
          <p:spPr bwMode="auto">
            <a:xfrm>
              <a:off x="2908" y="3234"/>
              <a:ext cx="225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10</a:t>
              </a:r>
            </a:p>
          </p:txBody>
        </p:sp>
        <p:sp>
          <p:nvSpPr>
            <p:cNvPr id="4145" name="Rectangle 50"/>
            <p:cNvSpPr>
              <a:spLocks noChangeArrowheads="1"/>
            </p:cNvSpPr>
            <p:nvPr/>
          </p:nvSpPr>
          <p:spPr bwMode="auto">
            <a:xfrm>
              <a:off x="2682" y="3234"/>
              <a:ext cx="226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9</a:t>
              </a:r>
            </a:p>
          </p:txBody>
        </p:sp>
        <p:sp>
          <p:nvSpPr>
            <p:cNvPr id="4146" name="Rectangle 51"/>
            <p:cNvSpPr>
              <a:spLocks noChangeArrowheads="1"/>
            </p:cNvSpPr>
            <p:nvPr/>
          </p:nvSpPr>
          <p:spPr bwMode="auto">
            <a:xfrm>
              <a:off x="2908" y="3172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18</a:t>
              </a:r>
            </a:p>
          </p:txBody>
        </p:sp>
        <p:sp>
          <p:nvSpPr>
            <p:cNvPr id="4147" name="Rectangle 52"/>
            <p:cNvSpPr>
              <a:spLocks noChangeArrowheads="1"/>
            </p:cNvSpPr>
            <p:nvPr/>
          </p:nvSpPr>
          <p:spPr bwMode="auto">
            <a:xfrm>
              <a:off x="2682" y="3172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8</a:t>
              </a:r>
            </a:p>
          </p:txBody>
        </p:sp>
        <p:sp>
          <p:nvSpPr>
            <p:cNvPr id="4148" name="Rectangle 53"/>
            <p:cNvSpPr>
              <a:spLocks noChangeArrowheads="1"/>
            </p:cNvSpPr>
            <p:nvPr/>
          </p:nvSpPr>
          <p:spPr bwMode="auto">
            <a:xfrm>
              <a:off x="2908" y="3110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9</a:t>
              </a:r>
            </a:p>
          </p:txBody>
        </p:sp>
        <p:sp>
          <p:nvSpPr>
            <p:cNvPr id="4149" name="Rectangle 54"/>
            <p:cNvSpPr>
              <a:spLocks noChangeArrowheads="1"/>
            </p:cNvSpPr>
            <p:nvPr/>
          </p:nvSpPr>
          <p:spPr bwMode="auto">
            <a:xfrm>
              <a:off x="2682" y="3110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7</a:t>
              </a:r>
            </a:p>
          </p:txBody>
        </p:sp>
        <p:sp>
          <p:nvSpPr>
            <p:cNvPr id="4150" name="Rectangle 55"/>
            <p:cNvSpPr>
              <a:spLocks noChangeArrowheads="1"/>
            </p:cNvSpPr>
            <p:nvPr/>
          </p:nvSpPr>
          <p:spPr bwMode="auto">
            <a:xfrm>
              <a:off x="2908" y="3048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EOF</a:t>
              </a:r>
            </a:p>
          </p:txBody>
        </p:sp>
        <p:sp>
          <p:nvSpPr>
            <p:cNvPr id="4151" name="Rectangle 56"/>
            <p:cNvSpPr>
              <a:spLocks noChangeArrowheads="1"/>
            </p:cNvSpPr>
            <p:nvPr/>
          </p:nvSpPr>
          <p:spPr bwMode="auto">
            <a:xfrm>
              <a:off x="2682" y="3048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6</a:t>
              </a:r>
            </a:p>
          </p:txBody>
        </p:sp>
        <p:sp>
          <p:nvSpPr>
            <p:cNvPr id="4152" name="Rectangle 57"/>
            <p:cNvSpPr>
              <a:spLocks noChangeArrowheads="1"/>
            </p:cNvSpPr>
            <p:nvPr/>
          </p:nvSpPr>
          <p:spPr bwMode="auto">
            <a:xfrm>
              <a:off x="2908" y="2986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8</a:t>
              </a:r>
            </a:p>
          </p:txBody>
        </p:sp>
        <p:sp>
          <p:nvSpPr>
            <p:cNvPr id="4153" name="Rectangle 58"/>
            <p:cNvSpPr>
              <a:spLocks noChangeArrowheads="1"/>
            </p:cNvSpPr>
            <p:nvPr/>
          </p:nvSpPr>
          <p:spPr bwMode="auto">
            <a:xfrm>
              <a:off x="2682" y="2986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5</a:t>
              </a:r>
            </a:p>
          </p:txBody>
        </p:sp>
        <p:sp>
          <p:nvSpPr>
            <p:cNvPr id="4154" name="Rectangle 59"/>
            <p:cNvSpPr>
              <a:spLocks noChangeArrowheads="1"/>
            </p:cNvSpPr>
            <p:nvPr/>
          </p:nvSpPr>
          <p:spPr bwMode="auto">
            <a:xfrm>
              <a:off x="2908" y="2924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14</a:t>
              </a:r>
            </a:p>
          </p:txBody>
        </p:sp>
        <p:sp>
          <p:nvSpPr>
            <p:cNvPr id="4155" name="Rectangle 60"/>
            <p:cNvSpPr>
              <a:spLocks noChangeArrowheads="1"/>
            </p:cNvSpPr>
            <p:nvPr/>
          </p:nvSpPr>
          <p:spPr bwMode="auto">
            <a:xfrm>
              <a:off x="2682" y="2924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4156" name="Rectangle 61"/>
            <p:cNvSpPr>
              <a:spLocks noChangeArrowheads="1"/>
            </p:cNvSpPr>
            <p:nvPr/>
          </p:nvSpPr>
          <p:spPr bwMode="auto">
            <a:xfrm>
              <a:off x="2908" y="2861"/>
              <a:ext cx="225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5</a:t>
              </a:r>
            </a:p>
          </p:txBody>
        </p:sp>
        <p:sp>
          <p:nvSpPr>
            <p:cNvPr id="4157" name="Rectangle 62"/>
            <p:cNvSpPr>
              <a:spLocks noChangeArrowheads="1"/>
            </p:cNvSpPr>
            <p:nvPr/>
          </p:nvSpPr>
          <p:spPr bwMode="auto">
            <a:xfrm>
              <a:off x="2682" y="2861"/>
              <a:ext cx="226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4158" name="Rectangle 63"/>
            <p:cNvSpPr>
              <a:spLocks noChangeArrowheads="1"/>
            </p:cNvSpPr>
            <p:nvPr/>
          </p:nvSpPr>
          <p:spPr bwMode="auto">
            <a:xfrm>
              <a:off x="2908" y="2799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4159" name="Rectangle 64"/>
            <p:cNvSpPr>
              <a:spLocks noChangeArrowheads="1"/>
            </p:cNvSpPr>
            <p:nvPr/>
          </p:nvSpPr>
          <p:spPr bwMode="auto">
            <a:xfrm>
              <a:off x="2682" y="2799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4160" name="Rectangle 65"/>
            <p:cNvSpPr>
              <a:spLocks noChangeArrowheads="1"/>
            </p:cNvSpPr>
            <p:nvPr/>
          </p:nvSpPr>
          <p:spPr bwMode="auto">
            <a:xfrm>
              <a:off x="2908" y="2737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endParaRPr lang="en-US" sz="600" b="1">
                <a:latin typeface="Arial Narrow" pitchFamily="34" charset="0"/>
              </a:endParaRPr>
            </a:p>
          </p:txBody>
        </p:sp>
        <p:sp>
          <p:nvSpPr>
            <p:cNvPr id="4161" name="Rectangle 66"/>
            <p:cNvSpPr>
              <a:spLocks noChangeArrowheads="1"/>
            </p:cNvSpPr>
            <p:nvPr/>
          </p:nvSpPr>
          <p:spPr bwMode="auto">
            <a:xfrm>
              <a:off x="2682" y="2737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4162" name="Rectangle 67"/>
            <p:cNvSpPr>
              <a:spLocks noChangeArrowheads="1"/>
            </p:cNvSpPr>
            <p:nvPr/>
          </p:nvSpPr>
          <p:spPr bwMode="auto">
            <a:xfrm>
              <a:off x="2908" y="2675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endParaRPr lang="en-US" sz="600" b="1">
                <a:latin typeface="Arial Narrow" pitchFamily="34" charset="0"/>
              </a:endParaRPr>
            </a:p>
          </p:txBody>
        </p:sp>
        <p:sp>
          <p:nvSpPr>
            <p:cNvPr id="4163" name="Rectangle 68"/>
            <p:cNvSpPr>
              <a:spLocks noChangeArrowheads="1"/>
            </p:cNvSpPr>
            <p:nvPr/>
          </p:nvSpPr>
          <p:spPr bwMode="auto">
            <a:xfrm>
              <a:off x="2682" y="2675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4164" name="Line 69"/>
            <p:cNvSpPr>
              <a:spLocks noChangeShapeType="1"/>
            </p:cNvSpPr>
            <p:nvPr/>
          </p:nvSpPr>
          <p:spPr bwMode="auto">
            <a:xfrm>
              <a:off x="2682" y="2675"/>
              <a:ext cx="22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5" name="Line 70"/>
            <p:cNvSpPr>
              <a:spLocks noChangeShapeType="1"/>
            </p:cNvSpPr>
            <p:nvPr/>
          </p:nvSpPr>
          <p:spPr bwMode="auto">
            <a:xfrm>
              <a:off x="2682" y="3918"/>
              <a:ext cx="22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6" name="Line 71"/>
            <p:cNvSpPr>
              <a:spLocks noChangeShapeType="1"/>
            </p:cNvSpPr>
            <p:nvPr/>
          </p:nvSpPr>
          <p:spPr bwMode="auto">
            <a:xfrm>
              <a:off x="2682" y="2675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7" name="Line 72"/>
            <p:cNvSpPr>
              <a:spLocks noChangeShapeType="1"/>
            </p:cNvSpPr>
            <p:nvPr/>
          </p:nvSpPr>
          <p:spPr bwMode="auto">
            <a:xfrm>
              <a:off x="3133" y="2675"/>
              <a:ext cx="0" cy="124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8" name="Line 73"/>
            <p:cNvSpPr>
              <a:spLocks noChangeShapeType="1"/>
            </p:cNvSpPr>
            <p:nvPr/>
          </p:nvSpPr>
          <p:spPr bwMode="auto">
            <a:xfrm>
              <a:off x="2908" y="2675"/>
              <a:ext cx="22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9" name="Line 74"/>
            <p:cNvSpPr>
              <a:spLocks noChangeShapeType="1"/>
            </p:cNvSpPr>
            <p:nvPr/>
          </p:nvSpPr>
          <p:spPr bwMode="auto">
            <a:xfrm>
              <a:off x="2682" y="2737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0" name="Line 75"/>
            <p:cNvSpPr>
              <a:spLocks noChangeShapeType="1"/>
            </p:cNvSpPr>
            <p:nvPr/>
          </p:nvSpPr>
          <p:spPr bwMode="auto">
            <a:xfrm>
              <a:off x="2908" y="2737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1" name="Line 76"/>
            <p:cNvSpPr>
              <a:spLocks noChangeShapeType="1"/>
            </p:cNvSpPr>
            <p:nvPr/>
          </p:nvSpPr>
          <p:spPr bwMode="auto">
            <a:xfrm>
              <a:off x="2682" y="2799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2" name="Line 77"/>
            <p:cNvSpPr>
              <a:spLocks noChangeShapeType="1"/>
            </p:cNvSpPr>
            <p:nvPr/>
          </p:nvSpPr>
          <p:spPr bwMode="auto">
            <a:xfrm>
              <a:off x="2908" y="2799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3" name="Line 78"/>
            <p:cNvSpPr>
              <a:spLocks noChangeShapeType="1"/>
            </p:cNvSpPr>
            <p:nvPr/>
          </p:nvSpPr>
          <p:spPr bwMode="auto">
            <a:xfrm>
              <a:off x="2682" y="2861"/>
              <a:ext cx="0" cy="6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4" name="Line 79"/>
            <p:cNvSpPr>
              <a:spLocks noChangeShapeType="1"/>
            </p:cNvSpPr>
            <p:nvPr/>
          </p:nvSpPr>
          <p:spPr bwMode="auto">
            <a:xfrm>
              <a:off x="2908" y="2861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5" name="Line 80"/>
            <p:cNvSpPr>
              <a:spLocks noChangeShapeType="1"/>
            </p:cNvSpPr>
            <p:nvPr/>
          </p:nvSpPr>
          <p:spPr bwMode="auto">
            <a:xfrm>
              <a:off x="2682" y="2924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6" name="Line 81"/>
            <p:cNvSpPr>
              <a:spLocks noChangeShapeType="1"/>
            </p:cNvSpPr>
            <p:nvPr/>
          </p:nvSpPr>
          <p:spPr bwMode="auto">
            <a:xfrm>
              <a:off x="2908" y="2924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7" name="Line 82"/>
            <p:cNvSpPr>
              <a:spLocks noChangeShapeType="1"/>
            </p:cNvSpPr>
            <p:nvPr/>
          </p:nvSpPr>
          <p:spPr bwMode="auto">
            <a:xfrm>
              <a:off x="2682" y="2986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8" name="Line 83"/>
            <p:cNvSpPr>
              <a:spLocks noChangeShapeType="1"/>
            </p:cNvSpPr>
            <p:nvPr/>
          </p:nvSpPr>
          <p:spPr bwMode="auto">
            <a:xfrm>
              <a:off x="2908" y="2986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9" name="Line 84"/>
            <p:cNvSpPr>
              <a:spLocks noChangeShapeType="1"/>
            </p:cNvSpPr>
            <p:nvPr/>
          </p:nvSpPr>
          <p:spPr bwMode="auto">
            <a:xfrm>
              <a:off x="2682" y="3048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80" name="Line 85"/>
            <p:cNvSpPr>
              <a:spLocks noChangeShapeType="1"/>
            </p:cNvSpPr>
            <p:nvPr/>
          </p:nvSpPr>
          <p:spPr bwMode="auto">
            <a:xfrm>
              <a:off x="2908" y="3048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81" name="Line 86"/>
            <p:cNvSpPr>
              <a:spLocks noChangeShapeType="1"/>
            </p:cNvSpPr>
            <p:nvPr/>
          </p:nvSpPr>
          <p:spPr bwMode="auto">
            <a:xfrm>
              <a:off x="2682" y="3110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82" name="Line 87"/>
            <p:cNvSpPr>
              <a:spLocks noChangeShapeType="1"/>
            </p:cNvSpPr>
            <p:nvPr/>
          </p:nvSpPr>
          <p:spPr bwMode="auto">
            <a:xfrm>
              <a:off x="2908" y="3110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83" name="Line 88"/>
            <p:cNvSpPr>
              <a:spLocks noChangeShapeType="1"/>
            </p:cNvSpPr>
            <p:nvPr/>
          </p:nvSpPr>
          <p:spPr bwMode="auto">
            <a:xfrm>
              <a:off x="2682" y="3172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84" name="Line 89"/>
            <p:cNvSpPr>
              <a:spLocks noChangeShapeType="1"/>
            </p:cNvSpPr>
            <p:nvPr/>
          </p:nvSpPr>
          <p:spPr bwMode="auto">
            <a:xfrm>
              <a:off x="2908" y="3172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85" name="Line 90"/>
            <p:cNvSpPr>
              <a:spLocks noChangeShapeType="1"/>
            </p:cNvSpPr>
            <p:nvPr/>
          </p:nvSpPr>
          <p:spPr bwMode="auto">
            <a:xfrm>
              <a:off x="2682" y="3234"/>
              <a:ext cx="0" cy="6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86" name="Line 91"/>
            <p:cNvSpPr>
              <a:spLocks noChangeShapeType="1"/>
            </p:cNvSpPr>
            <p:nvPr/>
          </p:nvSpPr>
          <p:spPr bwMode="auto">
            <a:xfrm>
              <a:off x="2908" y="3234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87" name="Line 92"/>
            <p:cNvSpPr>
              <a:spLocks noChangeShapeType="1"/>
            </p:cNvSpPr>
            <p:nvPr/>
          </p:nvSpPr>
          <p:spPr bwMode="auto">
            <a:xfrm>
              <a:off x="2682" y="3297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88" name="Line 93"/>
            <p:cNvSpPr>
              <a:spLocks noChangeShapeType="1"/>
            </p:cNvSpPr>
            <p:nvPr/>
          </p:nvSpPr>
          <p:spPr bwMode="auto">
            <a:xfrm>
              <a:off x="2908" y="3297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89" name="Line 94"/>
            <p:cNvSpPr>
              <a:spLocks noChangeShapeType="1"/>
            </p:cNvSpPr>
            <p:nvPr/>
          </p:nvSpPr>
          <p:spPr bwMode="auto">
            <a:xfrm>
              <a:off x="2682" y="3359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0" name="Line 95"/>
            <p:cNvSpPr>
              <a:spLocks noChangeShapeType="1"/>
            </p:cNvSpPr>
            <p:nvPr/>
          </p:nvSpPr>
          <p:spPr bwMode="auto">
            <a:xfrm>
              <a:off x="2908" y="3359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1" name="Line 96"/>
            <p:cNvSpPr>
              <a:spLocks noChangeShapeType="1"/>
            </p:cNvSpPr>
            <p:nvPr/>
          </p:nvSpPr>
          <p:spPr bwMode="auto">
            <a:xfrm>
              <a:off x="2682" y="3421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2" name="Line 97"/>
            <p:cNvSpPr>
              <a:spLocks noChangeShapeType="1"/>
            </p:cNvSpPr>
            <p:nvPr/>
          </p:nvSpPr>
          <p:spPr bwMode="auto">
            <a:xfrm>
              <a:off x="2908" y="3421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3" name="Line 98"/>
            <p:cNvSpPr>
              <a:spLocks noChangeShapeType="1"/>
            </p:cNvSpPr>
            <p:nvPr/>
          </p:nvSpPr>
          <p:spPr bwMode="auto">
            <a:xfrm>
              <a:off x="2682" y="3483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4" name="Line 99"/>
            <p:cNvSpPr>
              <a:spLocks noChangeShapeType="1"/>
            </p:cNvSpPr>
            <p:nvPr/>
          </p:nvSpPr>
          <p:spPr bwMode="auto">
            <a:xfrm>
              <a:off x="2908" y="3483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5" name="Line 100"/>
            <p:cNvSpPr>
              <a:spLocks noChangeShapeType="1"/>
            </p:cNvSpPr>
            <p:nvPr/>
          </p:nvSpPr>
          <p:spPr bwMode="auto">
            <a:xfrm>
              <a:off x="2682" y="3545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6" name="Line 101"/>
            <p:cNvSpPr>
              <a:spLocks noChangeShapeType="1"/>
            </p:cNvSpPr>
            <p:nvPr/>
          </p:nvSpPr>
          <p:spPr bwMode="auto">
            <a:xfrm>
              <a:off x="2908" y="3545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7" name="Line 102"/>
            <p:cNvSpPr>
              <a:spLocks noChangeShapeType="1"/>
            </p:cNvSpPr>
            <p:nvPr/>
          </p:nvSpPr>
          <p:spPr bwMode="auto">
            <a:xfrm>
              <a:off x="2682" y="3607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8" name="Line 103"/>
            <p:cNvSpPr>
              <a:spLocks noChangeShapeType="1"/>
            </p:cNvSpPr>
            <p:nvPr/>
          </p:nvSpPr>
          <p:spPr bwMode="auto">
            <a:xfrm>
              <a:off x="2908" y="3607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" name="Line 104"/>
            <p:cNvSpPr>
              <a:spLocks noChangeShapeType="1"/>
            </p:cNvSpPr>
            <p:nvPr/>
          </p:nvSpPr>
          <p:spPr bwMode="auto">
            <a:xfrm>
              <a:off x="2682" y="3669"/>
              <a:ext cx="0" cy="6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" name="Line 105"/>
            <p:cNvSpPr>
              <a:spLocks noChangeShapeType="1"/>
            </p:cNvSpPr>
            <p:nvPr/>
          </p:nvSpPr>
          <p:spPr bwMode="auto">
            <a:xfrm>
              <a:off x="2908" y="3669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" name="Line 106"/>
            <p:cNvSpPr>
              <a:spLocks noChangeShapeType="1"/>
            </p:cNvSpPr>
            <p:nvPr/>
          </p:nvSpPr>
          <p:spPr bwMode="auto">
            <a:xfrm>
              <a:off x="2682" y="3732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2" name="Line 107"/>
            <p:cNvSpPr>
              <a:spLocks noChangeShapeType="1"/>
            </p:cNvSpPr>
            <p:nvPr/>
          </p:nvSpPr>
          <p:spPr bwMode="auto">
            <a:xfrm>
              <a:off x="2908" y="3732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3" name="Line 108"/>
            <p:cNvSpPr>
              <a:spLocks noChangeShapeType="1"/>
            </p:cNvSpPr>
            <p:nvPr/>
          </p:nvSpPr>
          <p:spPr bwMode="auto">
            <a:xfrm>
              <a:off x="2682" y="3794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4" name="Line 109"/>
            <p:cNvSpPr>
              <a:spLocks noChangeShapeType="1"/>
            </p:cNvSpPr>
            <p:nvPr/>
          </p:nvSpPr>
          <p:spPr bwMode="auto">
            <a:xfrm>
              <a:off x="2908" y="3794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5" name="Line 110"/>
            <p:cNvSpPr>
              <a:spLocks noChangeShapeType="1"/>
            </p:cNvSpPr>
            <p:nvPr/>
          </p:nvSpPr>
          <p:spPr bwMode="auto">
            <a:xfrm>
              <a:off x="2682" y="3856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6" name="Line 111"/>
            <p:cNvSpPr>
              <a:spLocks noChangeShapeType="1"/>
            </p:cNvSpPr>
            <p:nvPr/>
          </p:nvSpPr>
          <p:spPr bwMode="auto">
            <a:xfrm>
              <a:off x="2908" y="3856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7" name="Line 112"/>
            <p:cNvSpPr>
              <a:spLocks noChangeShapeType="1"/>
            </p:cNvSpPr>
            <p:nvPr/>
          </p:nvSpPr>
          <p:spPr bwMode="auto">
            <a:xfrm>
              <a:off x="2908" y="3918"/>
              <a:ext cx="22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8" name="Line 113"/>
            <p:cNvSpPr>
              <a:spLocks noChangeShapeType="1"/>
            </p:cNvSpPr>
            <p:nvPr/>
          </p:nvSpPr>
          <p:spPr bwMode="auto">
            <a:xfrm>
              <a:off x="2908" y="2675"/>
              <a:ext cx="0" cy="124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77170" name="Group 114"/>
          <p:cNvGrpSpPr>
            <a:grpSpLocks/>
          </p:cNvGrpSpPr>
          <p:nvPr/>
        </p:nvGrpSpPr>
        <p:grpSpPr bwMode="auto">
          <a:xfrm>
            <a:off x="3998913" y="4994623"/>
            <a:ext cx="1214437" cy="795337"/>
            <a:chOff x="4611" y="2004"/>
            <a:chExt cx="765" cy="501"/>
          </a:xfrm>
        </p:grpSpPr>
        <p:sp>
          <p:nvSpPr>
            <p:cNvPr id="4106" name="Text Box 115"/>
            <p:cNvSpPr txBox="1">
              <a:spLocks noChangeArrowheads="1"/>
            </p:cNvSpPr>
            <p:nvPr/>
          </p:nvSpPr>
          <p:spPr bwMode="auto">
            <a:xfrm>
              <a:off x="4611" y="2004"/>
              <a:ext cx="7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Directory</a:t>
              </a:r>
            </a:p>
          </p:txBody>
        </p:sp>
        <p:sp>
          <p:nvSpPr>
            <p:cNvPr id="4107" name="Rectangle 116"/>
            <p:cNvSpPr>
              <a:spLocks noChangeArrowheads="1"/>
            </p:cNvSpPr>
            <p:nvPr/>
          </p:nvSpPr>
          <p:spPr bwMode="auto">
            <a:xfrm>
              <a:off x="4987" y="2442"/>
              <a:ext cx="153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eaLnBrk="0" hangingPunct="0"/>
              <a:r>
                <a:rPr lang="en-US" sz="600" b="1">
                  <a:latin typeface="Arial Narrow" pitchFamily="34" charset="0"/>
                </a:rPr>
                <a:t>12</a:t>
              </a:r>
            </a:p>
          </p:txBody>
        </p:sp>
        <p:sp>
          <p:nvSpPr>
            <p:cNvPr id="4108" name="Rectangle 117"/>
            <p:cNvSpPr>
              <a:spLocks noChangeArrowheads="1"/>
            </p:cNvSpPr>
            <p:nvPr/>
          </p:nvSpPr>
          <p:spPr bwMode="auto">
            <a:xfrm>
              <a:off x="4689" y="2442"/>
              <a:ext cx="298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eaLnBrk="0" hangingPunct="0"/>
              <a:r>
                <a:rPr lang="en-US" sz="600" b="1">
                  <a:latin typeface="Arial Narrow" pitchFamily="34" charset="0"/>
                </a:rPr>
                <a:t>Fooy</a:t>
              </a:r>
            </a:p>
          </p:txBody>
        </p:sp>
        <p:sp>
          <p:nvSpPr>
            <p:cNvPr id="4109" name="Rectangle 118"/>
            <p:cNvSpPr>
              <a:spLocks noChangeArrowheads="1"/>
            </p:cNvSpPr>
            <p:nvPr/>
          </p:nvSpPr>
          <p:spPr bwMode="auto">
            <a:xfrm>
              <a:off x="4987" y="2380"/>
              <a:ext cx="153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eaLnBrk="0" hangingPunct="0"/>
              <a:r>
                <a:rPr lang="en-US" sz="600" b="1">
                  <a:latin typeface="Arial Narrow" pitchFamily="34" charset="0"/>
                </a:rPr>
                <a:t>7</a:t>
              </a:r>
            </a:p>
          </p:txBody>
        </p:sp>
        <p:sp>
          <p:nvSpPr>
            <p:cNvPr id="4110" name="Rectangle 119"/>
            <p:cNvSpPr>
              <a:spLocks noChangeArrowheads="1"/>
            </p:cNvSpPr>
            <p:nvPr/>
          </p:nvSpPr>
          <p:spPr bwMode="auto">
            <a:xfrm>
              <a:off x="4689" y="2380"/>
              <a:ext cx="298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eaLnBrk="0" hangingPunct="0"/>
              <a:r>
                <a:rPr lang="en-US" sz="600" b="1">
                  <a:latin typeface="Arial Narrow" pitchFamily="34" charset="0"/>
                </a:rPr>
                <a:t>FooBar</a:t>
              </a:r>
            </a:p>
          </p:txBody>
        </p:sp>
        <p:sp>
          <p:nvSpPr>
            <p:cNvPr id="4111" name="Rectangle 120"/>
            <p:cNvSpPr>
              <a:spLocks noChangeArrowheads="1"/>
            </p:cNvSpPr>
            <p:nvPr/>
          </p:nvSpPr>
          <p:spPr bwMode="auto">
            <a:xfrm>
              <a:off x="4987" y="2318"/>
              <a:ext cx="153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eaLnBrk="0" hangingPunct="0"/>
              <a:r>
                <a:rPr lang="en-US" sz="6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4112" name="Rectangle 121"/>
            <p:cNvSpPr>
              <a:spLocks noChangeArrowheads="1"/>
            </p:cNvSpPr>
            <p:nvPr/>
          </p:nvSpPr>
          <p:spPr bwMode="auto">
            <a:xfrm>
              <a:off x="4689" y="2318"/>
              <a:ext cx="298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eaLnBrk="0" hangingPunct="0"/>
              <a:r>
                <a:rPr lang="en-US" sz="600" b="1">
                  <a:latin typeface="Arial Narrow" pitchFamily="34" charset="0"/>
                </a:rPr>
                <a:t>FooBaby</a:t>
              </a:r>
            </a:p>
          </p:txBody>
        </p:sp>
        <p:sp>
          <p:nvSpPr>
            <p:cNvPr id="4113" name="Rectangle 122"/>
            <p:cNvSpPr>
              <a:spLocks noChangeArrowheads="1"/>
            </p:cNvSpPr>
            <p:nvPr/>
          </p:nvSpPr>
          <p:spPr bwMode="auto">
            <a:xfrm>
              <a:off x="4987" y="2256"/>
              <a:ext cx="153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eaLnBrk="0" hangingPunct="0"/>
              <a:r>
                <a:rPr lang="en-US" sz="6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4114" name="Rectangle 123"/>
            <p:cNvSpPr>
              <a:spLocks noChangeArrowheads="1"/>
            </p:cNvSpPr>
            <p:nvPr/>
          </p:nvSpPr>
          <p:spPr bwMode="auto">
            <a:xfrm>
              <a:off x="4689" y="2256"/>
              <a:ext cx="298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eaLnBrk="0" hangingPunct="0"/>
              <a:r>
                <a:rPr lang="en-US" sz="600" b="1">
                  <a:latin typeface="Arial Narrow" pitchFamily="34" charset="0"/>
                </a:rPr>
                <a:t>Foo</a:t>
              </a:r>
            </a:p>
          </p:txBody>
        </p:sp>
        <p:sp>
          <p:nvSpPr>
            <p:cNvPr id="4115" name="Line 124"/>
            <p:cNvSpPr>
              <a:spLocks noChangeShapeType="1"/>
            </p:cNvSpPr>
            <p:nvPr/>
          </p:nvSpPr>
          <p:spPr bwMode="auto">
            <a:xfrm>
              <a:off x="4689" y="2256"/>
              <a:ext cx="45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16" name="Line 125"/>
            <p:cNvSpPr>
              <a:spLocks noChangeShapeType="1"/>
            </p:cNvSpPr>
            <p:nvPr/>
          </p:nvSpPr>
          <p:spPr bwMode="auto">
            <a:xfrm>
              <a:off x="4689" y="2318"/>
              <a:ext cx="4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17" name="Line 126"/>
            <p:cNvSpPr>
              <a:spLocks noChangeShapeType="1"/>
            </p:cNvSpPr>
            <p:nvPr/>
          </p:nvSpPr>
          <p:spPr bwMode="auto">
            <a:xfrm>
              <a:off x="4689" y="2380"/>
              <a:ext cx="4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18" name="Line 127"/>
            <p:cNvSpPr>
              <a:spLocks noChangeShapeType="1"/>
            </p:cNvSpPr>
            <p:nvPr/>
          </p:nvSpPr>
          <p:spPr bwMode="auto">
            <a:xfrm>
              <a:off x="4689" y="2442"/>
              <a:ext cx="4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19" name="Line 128"/>
            <p:cNvSpPr>
              <a:spLocks noChangeShapeType="1"/>
            </p:cNvSpPr>
            <p:nvPr/>
          </p:nvSpPr>
          <p:spPr bwMode="auto">
            <a:xfrm>
              <a:off x="4689" y="2505"/>
              <a:ext cx="45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0" name="Line 129"/>
            <p:cNvSpPr>
              <a:spLocks noChangeShapeType="1"/>
            </p:cNvSpPr>
            <p:nvPr/>
          </p:nvSpPr>
          <p:spPr bwMode="auto">
            <a:xfrm>
              <a:off x="4689" y="2256"/>
              <a:ext cx="0" cy="24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1" name="Line 130"/>
            <p:cNvSpPr>
              <a:spLocks noChangeShapeType="1"/>
            </p:cNvSpPr>
            <p:nvPr/>
          </p:nvSpPr>
          <p:spPr bwMode="auto">
            <a:xfrm>
              <a:off x="4987" y="2256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2" name="Line 131"/>
            <p:cNvSpPr>
              <a:spLocks noChangeShapeType="1"/>
            </p:cNvSpPr>
            <p:nvPr/>
          </p:nvSpPr>
          <p:spPr bwMode="auto">
            <a:xfrm>
              <a:off x="5140" y="2256"/>
              <a:ext cx="0" cy="24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7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7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7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7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7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77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7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7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7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705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4DED57E-431A-4837-BCE3-F8E0D07331F2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FAT File Management Functions</a:t>
            </a:r>
            <a:endParaRPr lang="en-US" sz="2000" dirty="0" smtClean="0"/>
          </a:p>
        </p:txBody>
      </p:sp>
      <p:sp>
        <p:nvSpPr>
          <p:cNvPr id="252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9265" y="4633236"/>
            <a:ext cx="7869099" cy="108339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3205163" algn="l"/>
                <a:tab pos="6003925" algn="l"/>
              </a:tabLst>
            </a:pP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fmsChangeDir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(char*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dirName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None/>
              <a:tabLst>
                <a:tab pos="342900" algn="l"/>
                <a:tab pos="3205163" algn="l"/>
                <a:tab pos="6003925" algn="l"/>
              </a:tabLst>
            </a:pP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fmsGetNextDirEntry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*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dirNum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, char* mask,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3205163" algn="l"/>
                <a:tab pos="6003925" algn="l"/>
              </a:tabLst>
            </a:pP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DirEntry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*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dirEntry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cDir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);</a:t>
            </a:r>
          </a:p>
        </p:txBody>
      </p:sp>
      <p:sp>
        <p:nvSpPr>
          <p:cNvPr id="2" name="Rectangle 1"/>
          <p:cNvSpPr/>
          <p:nvPr/>
        </p:nvSpPr>
        <p:spPr>
          <a:xfrm>
            <a:off x="877725" y="2254054"/>
            <a:ext cx="7952239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3887788" algn="l"/>
              </a:tabLst>
            </a:pP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fmsReadSector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(void* buffer,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sectorNumber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);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3887788" algn="l"/>
              </a:tabLst>
            </a:pP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fmsWriteSector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(void* buffer,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sectorNumber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);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3887788" algn="l"/>
              </a:tabLst>
            </a:pP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fmsMount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(char*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fileName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, void*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ramDisk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);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3887788" algn="l"/>
              </a:tabLst>
            </a:pP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fmsUnMount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(char*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fileName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, void*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ramDisk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11880" y="4026525"/>
            <a:ext cx="4519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dirty="0" smtClean="0"/>
              <a:t>Directory traversal (Provided)</a:t>
            </a:r>
          </a:p>
        </p:txBody>
      </p:sp>
      <p:sp>
        <p:nvSpPr>
          <p:cNvPr id="9" name="Rectangle 8"/>
          <p:cNvSpPr/>
          <p:nvPr/>
        </p:nvSpPr>
        <p:spPr>
          <a:xfrm>
            <a:off x="507268" y="1503088"/>
            <a:ext cx="3585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dirty="0" smtClean="0"/>
              <a:t>Disk access (Provided)</a:t>
            </a:r>
          </a:p>
        </p:txBody>
      </p:sp>
    </p:spTree>
    <p:extLst>
      <p:ext uri="{BB962C8B-B14F-4D97-AF65-F5344CB8AC3E}">
        <p14:creationId xmlns:p14="http://schemas.microsoft.com/office/powerpoint/2010/main" val="352214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2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2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2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7235" grpId="0" build="p" autoUpdateAnimBg="0"/>
      <p:bldP spid="2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583DEEC-0361-40D1-8A4E-5B2DD77F9F94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FAT File Management Functions</a:t>
            </a:r>
            <a:endParaRPr lang="en-US" sz="2000" dirty="0" smtClean="0"/>
          </a:p>
        </p:txBody>
      </p:sp>
      <p:sp>
        <p:nvSpPr>
          <p:cNvPr id="252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061" y="2126600"/>
            <a:ext cx="7933766" cy="1584163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2687638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fmsOpenFile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(char*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fileName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, int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rwMode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marL="609600" indent="-609600" eaLnBrk="1" hangingPunct="1">
              <a:lnSpc>
                <a:spcPct val="80000"/>
              </a:lnSpc>
              <a:spcBef>
                <a:spcPts val="12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2687638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fmsReadFile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(int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fileDescriptor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, char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* buffer,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	int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nBytes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2687638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fmsCloseFile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(int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fileDescriptor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659" y="1480071"/>
            <a:ext cx="8155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dirty="0" smtClean="0"/>
              <a:t>FAT – Part 1: Read-only file access (To be implemented)</a:t>
            </a:r>
          </a:p>
        </p:txBody>
      </p:sp>
      <p:sp>
        <p:nvSpPr>
          <p:cNvPr id="8" name="Rectangle 7"/>
          <p:cNvSpPr/>
          <p:nvPr/>
        </p:nvSpPr>
        <p:spPr>
          <a:xfrm>
            <a:off x="896197" y="4443249"/>
            <a:ext cx="795223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tabLst>
                <a:tab pos="342900" algn="l"/>
                <a:tab pos="2687638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fmsWriteFile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(int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fileDescriptor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, char* buffer, 	int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nBytes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2687638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fmsSeekFile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(int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fileDescriptor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, int index);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3887788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fmsDefineFile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(char* filename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, int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attribute);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3832225" algn="l"/>
              </a:tabLst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fmsDeleteFile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(char*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fileName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40" y="3877003"/>
            <a:ext cx="8764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dirty="0" smtClean="0"/>
              <a:t>FAT – Part 2: Write/Create/Delete files (To be implemented)</a:t>
            </a:r>
          </a:p>
        </p:txBody>
      </p:sp>
    </p:spTree>
    <p:extLst>
      <p:ext uri="{BB962C8B-B14F-4D97-AF65-F5344CB8AC3E}">
        <p14:creationId xmlns:p14="http://schemas.microsoft.com/office/powerpoint/2010/main" val="389322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2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2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283" grpId="0" build="p"/>
      <p:bldP spid="8" grpId="0" build="p" bldLvl="2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028AB87-95C5-4261-9ABC-59059DB0CB3A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FMS CLI Commands</a:t>
            </a:r>
            <a:endParaRPr lang="en-US" sz="2000" smtClean="0"/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427163"/>
            <a:ext cx="8278813" cy="4949825"/>
          </a:xfrm>
        </p:spPr>
        <p:txBody>
          <a:bodyPr/>
          <a:lstStyle/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smtClean="0">
                <a:cs typeface="Courier New" pitchFamily="49" charset="0"/>
              </a:rPr>
              <a:t>cd &lt;file name/..&gt;	Change directory</a:t>
            </a: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err="1" smtClean="0">
                <a:cs typeface="Courier New" pitchFamily="49" charset="0"/>
              </a:rPr>
              <a:t>chkdsk</a:t>
            </a:r>
            <a:r>
              <a:rPr lang="en-US" sz="2200" b="1" i="1" dirty="0" smtClean="0">
                <a:cs typeface="Courier New" pitchFamily="49" charset="0"/>
              </a:rPr>
              <a:t>	Check disk</a:t>
            </a: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smtClean="0">
                <a:cs typeface="Courier New" pitchFamily="49" charset="0"/>
              </a:rPr>
              <a:t>copy &lt;file1&gt;,&lt;file2&gt;	Copy file</a:t>
            </a: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smtClean="0">
                <a:cs typeface="Courier New" pitchFamily="49" charset="0"/>
              </a:rPr>
              <a:t>define &lt;file&gt;	Define file</a:t>
            </a: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smtClean="0">
                <a:cs typeface="Courier New" pitchFamily="49" charset="0"/>
              </a:rPr>
              <a:t>delete &lt;file name&gt;	Delete file </a:t>
            </a: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err="1" smtClean="0">
                <a:cs typeface="Courier New" pitchFamily="49" charset="0"/>
              </a:rPr>
              <a:t>dir</a:t>
            </a:r>
            <a:r>
              <a:rPr lang="en-US" sz="2200" b="1" i="1" dirty="0" smtClean="0">
                <a:cs typeface="Courier New" pitchFamily="49" charset="0"/>
              </a:rPr>
              <a:t> {&lt;mask&gt;}	Display files in current directory</a:t>
            </a: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smtClean="0">
                <a:cs typeface="Courier New" pitchFamily="49" charset="0"/>
              </a:rPr>
              <a:t>final {&lt;#&gt;</a:t>
            </a:r>
            <a:r>
              <a:rPr lang="en-US" sz="2400" b="1" i="1" dirty="0" smtClean="0">
                <a:cs typeface="Courier New" pitchFamily="49" charset="0"/>
              </a:rPr>
              <a:t>}</a:t>
            </a:r>
            <a:r>
              <a:rPr lang="en-US" sz="2200" b="1" i="1" dirty="0" smtClean="0">
                <a:cs typeface="Courier New" pitchFamily="49" charset="0"/>
              </a:rPr>
              <a:t>	Test file manager</a:t>
            </a: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err="1" smtClean="0">
                <a:cs typeface="Courier New" pitchFamily="49" charset="0"/>
              </a:rPr>
              <a:t>mkdir</a:t>
            </a:r>
            <a:r>
              <a:rPr lang="en-US" sz="2200" b="1" i="1" dirty="0" smtClean="0">
                <a:cs typeface="Courier New" pitchFamily="49" charset="0"/>
              </a:rPr>
              <a:t> &lt;</a:t>
            </a:r>
            <a:r>
              <a:rPr lang="en-US" sz="2200" b="1" i="1" dirty="0" err="1" smtClean="0">
                <a:cs typeface="Courier New" pitchFamily="49" charset="0"/>
              </a:rPr>
              <a:t>dir</a:t>
            </a:r>
            <a:r>
              <a:rPr lang="en-US" sz="2200" b="1" i="1" dirty="0" smtClean="0">
                <a:cs typeface="Courier New" pitchFamily="49" charset="0"/>
              </a:rPr>
              <a:t> name&gt;	Create directory</a:t>
            </a: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smtClean="0">
                <a:cs typeface="Courier New" pitchFamily="49" charset="0"/>
              </a:rPr>
              <a:t>mount &lt;file name&gt;	Initialize FAT-12 RAM disk</a:t>
            </a: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smtClean="0">
                <a:cs typeface="Courier New" pitchFamily="49" charset="0"/>
              </a:rPr>
              <a:t>run &lt;file name&gt;	Execute LC-3 program</a:t>
            </a: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err="1" smtClean="0">
                <a:cs typeface="Courier New" pitchFamily="49" charset="0"/>
              </a:rPr>
              <a:t>sp</a:t>
            </a:r>
            <a:r>
              <a:rPr lang="en-US" sz="2200" b="1" i="1" dirty="0" smtClean="0">
                <a:cs typeface="Courier New" pitchFamily="49" charset="0"/>
              </a:rPr>
              <a:t>	Display bytes used/free/bad/size</a:t>
            </a: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smtClean="0">
                <a:cs typeface="Courier New" pitchFamily="49" charset="0"/>
              </a:rPr>
              <a:t>type &lt;file name&gt;	Display file</a:t>
            </a: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err="1" smtClean="0">
                <a:cs typeface="Courier New" pitchFamily="49" charset="0"/>
              </a:rPr>
              <a:t>unmount</a:t>
            </a:r>
            <a:r>
              <a:rPr lang="en-US" sz="2200" b="1" i="1" dirty="0" smtClean="0">
                <a:cs typeface="Courier New" pitchFamily="49" charset="0"/>
              </a:rPr>
              <a:t> &lt;file name&gt;	Write FAT-12 RAM disk to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028AB87-95C5-4261-9ABC-59059DB0CB3A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Helper Commands</a:t>
            </a:r>
            <a:endParaRPr lang="en-US" sz="2000" dirty="0" smtClean="0"/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427163"/>
            <a:ext cx="8278813" cy="4949825"/>
          </a:xfrm>
        </p:spPr>
        <p:txBody>
          <a:bodyPr/>
          <a:lstStyle/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smtClean="0">
                <a:cs typeface="Courier New" pitchFamily="49" charset="0"/>
              </a:rPr>
              <a:t>op &lt;file name&gt;{,&lt;mode}	Open File</a:t>
            </a:r>
          </a:p>
          <a:p>
            <a:pPr marL="512763" indent="-512763" eaLnBrk="1" hangingPunct="1">
              <a:lnSpc>
                <a:spcPct val="90000"/>
              </a:lnSpc>
              <a:spcBef>
                <a:spcPts val="1800"/>
              </a:spcBef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err="1" smtClean="0">
                <a:cs typeface="Courier New" pitchFamily="49" charset="0"/>
              </a:rPr>
              <a:t>rd</a:t>
            </a:r>
            <a:r>
              <a:rPr lang="en-US" sz="2200" b="1" i="1" dirty="0" smtClean="0">
                <a:cs typeface="Courier New" pitchFamily="49" charset="0"/>
              </a:rPr>
              <a:t> &lt;# bytes&gt;			Read (max=512)</a:t>
            </a:r>
          </a:p>
          <a:p>
            <a:pPr marL="512763" indent="-512763" eaLnBrk="1" hangingPunct="1">
              <a:lnSpc>
                <a:spcPct val="90000"/>
              </a:lnSpc>
              <a:spcBef>
                <a:spcPts val="1800"/>
              </a:spcBef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err="1" smtClean="0">
                <a:cs typeface="Courier New" pitchFamily="49" charset="0"/>
              </a:rPr>
              <a:t>Wr</a:t>
            </a:r>
            <a:r>
              <a:rPr lang="en-US" sz="2200" b="1" i="1" dirty="0" smtClean="0">
                <a:cs typeface="Courier New" pitchFamily="49" charset="0"/>
              </a:rPr>
              <a:t> &lt;# bytes&gt;			Write (max=52 A-z)</a:t>
            </a:r>
          </a:p>
          <a:p>
            <a:pPr marL="512763" indent="-512763" eaLnBrk="1" hangingPunct="1">
              <a:lnSpc>
                <a:spcPct val="90000"/>
              </a:lnSpc>
              <a:spcBef>
                <a:spcPts val="1800"/>
              </a:spcBef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err="1" smtClean="0">
                <a:cs typeface="Courier New" pitchFamily="49" charset="0"/>
              </a:rPr>
              <a:t>sk</a:t>
            </a:r>
            <a:r>
              <a:rPr lang="en-US" sz="2200" b="1" i="1" dirty="0" smtClean="0">
                <a:cs typeface="Courier New" pitchFamily="49" charset="0"/>
              </a:rPr>
              <a:t> &lt;index&gt;			Seek</a:t>
            </a:r>
          </a:p>
          <a:p>
            <a:pPr marL="512763" indent="-512763" eaLnBrk="1" hangingPunct="1">
              <a:lnSpc>
                <a:spcPct val="90000"/>
              </a:lnSpc>
              <a:spcBef>
                <a:spcPts val="1800"/>
              </a:spcBef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smtClean="0">
                <a:cs typeface="Courier New" pitchFamily="49" charset="0"/>
              </a:rPr>
              <a:t>cl &lt;</a:t>
            </a:r>
            <a:r>
              <a:rPr lang="en-US" sz="2200" b="1" i="1" dirty="0" err="1" smtClean="0">
                <a:cs typeface="Courier New" pitchFamily="49" charset="0"/>
              </a:rPr>
              <a:t>fileid</a:t>
            </a:r>
            <a:r>
              <a:rPr lang="en-US" sz="2200" b="1" i="1" dirty="0" smtClean="0">
                <a:cs typeface="Courier New" pitchFamily="49" charset="0"/>
              </a:rPr>
              <a:t>&gt;			Close</a:t>
            </a:r>
          </a:p>
          <a:p>
            <a:pPr marL="512763" indent="-512763" eaLnBrk="1" hangingPunct="1">
              <a:lnSpc>
                <a:spcPct val="90000"/>
              </a:lnSpc>
              <a:spcBef>
                <a:spcPts val="1800"/>
              </a:spcBef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smtClean="0">
                <a:cs typeface="Courier New" pitchFamily="49" charset="0"/>
              </a:rPr>
              <a:t>fs			Display open files</a:t>
            </a:r>
          </a:p>
          <a:p>
            <a:pPr marL="512763" indent="-512763" eaLnBrk="1" hangingPunct="1">
              <a:lnSpc>
                <a:spcPct val="90000"/>
              </a:lnSpc>
              <a:spcBef>
                <a:spcPts val="1800"/>
              </a:spcBef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smtClean="0">
                <a:cs typeface="Courier New" pitchFamily="49" charset="0"/>
              </a:rPr>
              <a:t>ds &lt;sector #&gt;			Dump sector</a:t>
            </a:r>
          </a:p>
        </p:txBody>
      </p:sp>
    </p:spTree>
    <p:extLst>
      <p:ext uri="{BB962C8B-B14F-4D97-AF65-F5344CB8AC3E}">
        <p14:creationId xmlns:p14="http://schemas.microsoft.com/office/powerpoint/2010/main" val="427926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1560046-6C2F-40C1-89AF-22AC87E42A7B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FMS Errors</a:t>
            </a:r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500063" y="2329987"/>
            <a:ext cx="8143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-50 =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1249363" y="2329987"/>
            <a:ext cx="29432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"Invalid File Name"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32" name="Rectangle 5"/>
          <p:cNvSpPr>
            <a:spLocks noChangeArrowheads="1"/>
          </p:cNvSpPr>
          <p:nvPr/>
        </p:nvSpPr>
        <p:spPr bwMode="auto">
          <a:xfrm>
            <a:off x="4737100" y="2934824"/>
            <a:ext cx="804863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-70 =</a:t>
            </a:r>
          </a:p>
        </p:txBody>
      </p:sp>
      <p:sp>
        <p:nvSpPr>
          <p:cNvPr id="26633" name="Rectangle 6"/>
          <p:cNvSpPr>
            <a:spLocks noChangeArrowheads="1"/>
          </p:cNvSpPr>
          <p:nvPr/>
        </p:nvSpPr>
        <p:spPr bwMode="auto">
          <a:xfrm>
            <a:off x="5476875" y="2934824"/>
            <a:ext cx="29432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"Too Many Files Open"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34" name="Rectangle 7"/>
          <p:cNvSpPr>
            <a:spLocks noChangeArrowheads="1"/>
          </p:cNvSpPr>
          <p:nvPr/>
        </p:nvSpPr>
        <p:spPr bwMode="auto">
          <a:xfrm>
            <a:off x="552450" y="2633199"/>
            <a:ext cx="7620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-51 =</a:t>
            </a:r>
          </a:p>
        </p:txBody>
      </p:sp>
      <p:sp>
        <p:nvSpPr>
          <p:cNvPr id="26635" name="Rectangle 8"/>
          <p:cNvSpPr>
            <a:spLocks noChangeArrowheads="1"/>
          </p:cNvSpPr>
          <p:nvPr/>
        </p:nvSpPr>
        <p:spPr bwMode="auto">
          <a:xfrm>
            <a:off x="1249363" y="2633199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"Invalid File Type"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36" name="Rectangle 9"/>
          <p:cNvSpPr>
            <a:spLocks noChangeArrowheads="1"/>
          </p:cNvSpPr>
          <p:nvPr/>
        </p:nvSpPr>
        <p:spPr bwMode="auto">
          <a:xfrm>
            <a:off x="4572000" y="3238036"/>
            <a:ext cx="9699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-71 =</a:t>
            </a:r>
          </a:p>
        </p:txBody>
      </p:sp>
      <p:sp>
        <p:nvSpPr>
          <p:cNvPr id="26637" name="Rectangle 10"/>
          <p:cNvSpPr>
            <a:spLocks noChangeArrowheads="1"/>
          </p:cNvSpPr>
          <p:nvPr/>
        </p:nvSpPr>
        <p:spPr bwMode="auto">
          <a:xfrm>
            <a:off x="5476875" y="3238036"/>
            <a:ext cx="32845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"Not Enough Contiguous Space"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38" name="Rectangle 11"/>
          <p:cNvSpPr>
            <a:spLocks noChangeArrowheads="1"/>
          </p:cNvSpPr>
          <p:nvPr/>
        </p:nvSpPr>
        <p:spPr bwMode="auto">
          <a:xfrm>
            <a:off x="541338" y="2934824"/>
            <a:ext cx="773112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-52 =</a:t>
            </a:r>
          </a:p>
        </p:txBody>
      </p:sp>
      <p:sp>
        <p:nvSpPr>
          <p:cNvPr id="26639" name="Rectangle 12"/>
          <p:cNvSpPr>
            <a:spLocks noChangeArrowheads="1"/>
          </p:cNvSpPr>
          <p:nvPr/>
        </p:nvSpPr>
        <p:spPr bwMode="auto">
          <a:xfrm>
            <a:off x="1249363" y="2934824"/>
            <a:ext cx="29432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"Invalid File Descriptor"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40" name="Rectangle 13"/>
          <p:cNvSpPr>
            <a:spLocks noChangeArrowheads="1"/>
          </p:cNvSpPr>
          <p:nvPr/>
        </p:nvSpPr>
        <p:spPr bwMode="auto">
          <a:xfrm>
            <a:off x="4737100" y="3539661"/>
            <a:ext cx="80486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-72 =</a:t>
            </a:r>
          </a:p>
        </p:txBody>
      </p:sp>
      <p:sp>
        <p:nvSpPr>
          <p:cNvPr id="26641" name="Rectangle 14"/>
          <p:cNvSpPr>
            <a:spLocks noChangeArrowheads="1"/>
          </p:cNvSpPr>
          <p:nvPr/>
        </p:nvSpPr>
        <p:spPr bwMode="auto">
          <a:xfrm>
            <a:off x="5476875" y="3539661"/>
            <a:ext cx="29432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"Disk Not Mounted"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42" name="Rectangle 15"/>
          <p:cNvSpPr>
            <a:spLocks noChangeArrowheads="1"/>
          </p:cNvSpPr>
          <p:nvPr/>
        </p:nvSpPr>
        <p:spPr bwMode="auto">
          <a:xfrm>
            <a:off x="466725" y="3238037"/>
            <a:ext cx="8477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-53 =</a:t>
            </a:r>
          </a:p>
        </p:txBody>
      </p:sp>
      <p:sp>
        <p:nvSpPr>
          <p:cNvPr id="26643" name="Rectangle 16"/>
          <p:cNvSpPr>
            <a:spLocks noChangeArrowheads="1"/>
          </p:cNvSpPr>
          <p:nvPr/>
        </p:nvSpPr>
        <p:spPr bwMode="auto">
          <a:xfrm>
            <a:off x="1249363" y="3238037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"Invalid Sector Number"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44" name="Rectangle 17"/>
          <p:cNvSpPr>
            <a:spLocks noChangeArrowheads="1"/>
          </p:cNvSpPr>
          <p:nvPr/>
        </p:nvSpPr>
        <p:spPr bwMode="auto">
          <a:xfrm>
            <a:off x="4706938" y="3842874"/>
            <a:ext cx="8350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-80 =</a:t>
            </a:r>
          </a:p>
        </p:txBody>
      </p:sp>
      <p:sp>
        <p:nvSpPr>
          <p:cNvPr id="26645" name="Rectangle 18"/>
          <p:cNvSpPr>
            <a:spLocks noChangeArrowheads="1"/>
          </p:cNvSpPr>
          <p:nvPr/>
        </p:nvSpPr>
        <p:spPr bwMode="auto">
          <a:xfrm>
            <a:off x="5476875" y="3842874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"File Seek Error"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46" name="Rectangle 19"/>
          <p:cNvSpPr>
            <a:spLocks noChangeArrowheads="1"/>
          </p:cNvSpPr>
          <p:nvPr/>
        </p:nvSpPr>
        <p:spPr bwMode="auto">
          <a:xfrm>
            <a:off x="552450" y="3539662"/>
            <a:ext cx="7620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-54 =</a:t>
            </a:r>
          </a:p>
        </p:txBody>
      </p:sp>
      <p:sp>
        <p:nvSpPr>
          <p:cNvPr id="26647" name="Rectangle 20"/>
          <p:cNvSpPr>
            <a:spLocks noChangeArrowheads="1"/>
          </p:cNvSpPr>
          <p:nvPr/>
        </p:nvSpPr>
        <p:spPr bwMode="auto">
          <a:xfrm>
            <a:off x="1249363" y="3539662"/>
            <a:ext cx="29432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"Invalid FAT Chain"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48" name="Rectangle 21"/>
          <p:cNvSpPr>
            <a:spLocks noChangeArrowheads="1"/>
          </p:cNvSpPr>
          <p:nvPr/>
        </p:nvSpPr>
        <p:spPr bwMode="auto">
          <a:xfrm>
            <a:off x="4791075" y="4144499"/>
            <a:ext cx="750888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-81 =</a:t>
            </a:r>
          </a:p>
        </p:txBody>
      </p:sp>
      <p:sp>
        <p:nvSpPr>
          <p:cNvPr id="26649" name="Rectangle 22"/>
          <p:cNvSpPr>
            <a:spLocks noChangeArrowheads="1"/>
          </p:cNvSpPr>
          <p:nvPr/>
        </p:nvSpPr>
        <p:spPr bwMode="auto">
          <a:xfrm>
            <a:off x="5476875" y="4144499"/>
            <a:ext cx="29432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"File Locked"</a:t>
            </a:r>
          </a:p>
        </p:txBody>
      </p:sp>
      <p:sp>
        <p:nvSpPr>
          <p:cNvPr id="26650" name="Rectangle 23"/>
          <p:cNvSpPr>
            <a:spLocks noChangeArrowheads="1"/>
          </p:cNvSpPr>
          <p:nvPr/>
        </p:nvSpPr>
        <p:spPr bwMode="auto">
          <a:xfrm>
            <a:off x="520700" y="3842874"/>
            <a:ext cx="7937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-55 =</a:t>
            </a:r>
          </a:p>
        </p:txBody>
      </p:sp>
      <p:sp>
        <p:nvSpPr>
          <p:cNvPr id="26651" name="Rectangle 24"/>
          <p:cNvSpPr>
            <a:spLocks noChangeArrowheads="1"/>
          </p:cNvSpPr>
          <p:nvPr/>
        </p:nvSpPr>
        <p:spPr bwMode="auto">
          <a:xfrm>
            <a:off x="1249363" y="3842874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"Invalid Directory"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52" name="Rectangle 25"/>
          <p:cNvSpPr>
            <a:spLocks noChangeArrowheads="1"/>
          </p:cNvSpPr>
          <p:nvPr/>
        </p:nvSpPr>
        <p:spPr bwMode="auto">
          <a:xfrm>
            <a:off x="4770438" y="4447711"/>
            <a:ext cx="7715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-82 =</a:t>
            </a:r>
          </a:p>
        </p:txBody>
      </p:sp>
      <p:sp>
        <p:nvSpPr>
          <p:cNvPr id="26653" name="Rectangle 26"/>
          <p:cNvSpPr>
            <a:spLocks noChangeArrowheads="1"/>
          </p:cNvSpPr>
          <p:nvPr/>
        </p:nvSpPr>
        <p:spPr bwMode="auto">
          <a:xfrm>
            <a:off x="5476875" y="4447711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"File Delete Protected"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54" name="Rectangle 27"/>
          <p:cNvSpPr>
            <a:spLocks noChangeArrowheads="1"/>
          </p:cNvSpPr>
          <p:nvPr/>
        </p:nvSpPr>
        <p:spPr bwMode="auto">
          <a:xfrm>
            <a:off x="542925" y="4144499"/>
            <a:ext cx="7715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-60 =</a:t>
            </a:r>
          </a:p>
        </p:txBody>
      </p:sp>
      <p:sp>
        <p:nvSpPr>
          <p:cNvPr id="26655" name="Rectangle 28"/>
          <p:cNvSpPr>
            <a:spLocks noChangeArrowheads="1"/>
          </p:cNvSpPr>
          <p:nvPr/>
        </p:nvSpPr>
        <p:spPr bwMode="auto">
          <a:xfrm>
            <a:off x="1249363" y="4144499"/>
            <a:ext cx="29432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"File Already Defined"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56" name="Rectangle 29"/>
          <p:cNvSpPr>
            <a:spLocks noChangeArrowheads="1"/>
          </p:cNvSpPr>
          <p:nvPr/>
        </p:nvSpPr>
        <p:spPr bwMode="auto">
          <a:xfrm>
            <a:off x="4822825" y="4749336"/>
            <a:ext cx="719138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-83 =</a:t>
            </a:r>
          </a:p>
        </p:txBody>
      </p:sp>
      <p:sp>
        <p:nvSpPr>
          <p:cNvPr id="26657" name="Rectangle 30"/>
          <p:cNvSpPr>
            <a:spLocks noChangeArrowheads="1"/>
          </p:cNvSpPr>
          <p:nvPr/>
        </p:nvSpPr>
        <p:spPr bwMode="auto">
          <a:xfrm>
            <a:off x="5476875" y="4749336"/>
            <a:ext cx="29432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"File Write Protected"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58" name="Rectangle 31"/>
          <p:cNvSpPr>
            <a:spLocks noChangeArrowheads="1"/>
          </p:cNvSpPr>
          <p:nvPr/>
        </p:nvSpPr>
        <p:spPr bwMode="auto">
          <a:xfrm>
            <a:off x="531813" y="4447712"/>
            <a:ext cx="7826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 dirty="0">
                <a:latin typeface="Arial Narrow" pitchFamily="34" charset="0"/>
                <a:cs typeface="Courier New" pitchFamily="49" charset="0"/>
              </a:rPr>
              <a:t>-61 =</a:t>
            </a:r>
          </a:p>
        </p:txBody>
      </p:sp>
      <p:sp>
        <p:nvSpPr>
          <p:cNvPr id="26659" name="Rectangle 32"/>
          <p:cNvSpPr>
            <a:spLocks noChangeArrowheads="1"/>
          </p:cNvSpPr>
          <p:nvPr/>
        </p:nvSpPr>
        <p:spPr bwMode="auto">
          <a:xfrm>
            <a:off x="1249363" y="4447712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 dirty="0">
                <a:latin typeface="Arial Narrow" pitchFamily="34" charset="0"/>
                <a:cs typeface="Courier New" pitchFamily="49" charset="0"/>
              </a:rPr>
              <a:t>"File Not Defined"</a:t>
            </a:r>
            <a:endParaRPr lang="en-US" sz="1800" dirty="0">
              <a:latin typeface="Arial Narrow" pitchFamily="34" charset="0"/>
            </a:endParaRPr>
          </a:p>
        </p:txBody>
      </p:sp>
      <p:sp>
        <p:nvSpPr>
          <p:cNvPr id="26660" name="Rectangle 33"/>
          <p:cNvSpPr>
            <a:spLocks noChangeArrowheads="1"/>
          </p:cNvSpPr>
          <p:nvPr/>
        </p:nvSpPr>
        <p:spPr bwMode="auto">
          <a:xfrm>
            <a:off x="4822825" y="5052549"/>
            <a:ext cx="7191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-84 =</a:t>
            </a:r>
          </a:p>
        </p:txBody>
      </p:sp>
      <p:sp>
        <p:nvSpPr>
          <p:cNvPr id="26661" name="Rectangle 34"/>
          <p:cNvSpPr>
            <a:spLocks noChangeArrowheads="1"/>
          </p:cNvSpPr>
          <p:nvPr/>
        </p:nvSpPr>
        <p:spPr bwMode="auto">
          <a:xfrm>
            <a:off x="5476875" y="5052549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"Read Only File"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62" name="Rectangle 35"/>
          <p:cNvSpPr>
            <a:spLocks noChangeArrowheads="1"/>
          </p:cNvSpPr>
          <p:nvPr/>
        </p:nvSpPr>
        <p:spPr bwMode="auto">
          <a:xfrm>
            <a:off x="520700" y="4749337"/>
            <a:ext cx="7937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 dirty="0">
                <a:latin typeface="Arial Narrow" pitchFamily="34" charset="0"/>
                <a:cs typeface="Courier New" pitchFamily="49" charset="0"/>
              </a:rPr>
              <a:t>-62 =</a:t>
            </a:r>
          </a:p>
        </p:txBody>
      </p:sp>
      <p:sp>
        <p:nvSpPr>
          <p:cNvPr id="26663" name="Rectangle 36"/>
          <p:cNvSpPr>
            <a:spLocks noChangeArrowheads="1"/>
          </p:cNvSpPr>
          <p:nvPr/>
        </p:nvSpPr>
        <p:spPr bwMode="auto">
          <a:xfrm>
            <a:off x="1249363" y="4749337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"File Already Open"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64" name="Rectangle 37"/>
          <p:cNvSpPr>
            <a:spLocks noChangeArrowheads="1"/>
          </p:cNvSpPr>
          <p:nvPr/>
        </p:nvSpPr>
        <p:spPr bwMode="auto">
          <a:xfrm>
            <a:off x="4706938" y="5354174"/>
            <a:ext cx="8350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-85 =</a:t>
            </a:r>
          </a:p>
        </p:txBody>
      </p:sp>
      <p:sp>
        <p:nvSpPr>
          <p:cNvPr id="26665" name="Rectangle 38"/>
          <p:cNvSpPr>
            <a:spLocks noChangeArrowheads="1"/>
          </p:cNvSpPr>
          <p:nvPr/>
        </p:nvSpPr>
        <p:spPr bwMode="auto">
          <a:xfrm>
            <a:off x="5476875" y="5354174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"Illegal Access"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66" name="Rectangle 39"/>
          <p:cNvSpPr>
            <a:spLocks noChangeArrowheads="1"/>
          </p:cNvSpPr>
          <p:nvPr/>
        </p:nvSpPr>
        <p:spPr bwMode="auto">
          <a:xfrm>
            <a:off x="530225" y="5050962"/>
            <a:ext cx="7842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-63 =</a:t>
            </a:r>
          </a:p>
        </p:txBody>
      </p:sp>
      <p:sp>
        <p:nvSpPr>
          <p:cNvPr id="26667" name="Rectangle 40"/>
          <p:cNvSpPr>
            <a:spLocks noChangeArrowheads="1"/>
          </p:cNvSpPr>
          <p:nvPr/>
        </p:nvSpPr>
        <p:spPr bwMode="auto">
          <a:xfrm>
            <a:off x="1249363" y="5050962"/>
            <a:ext cx="29432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"File Not Open"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70" name="Rectangle 43"/>
          <p:cNvSpPr>
            <a:spLocks noChangeArrowheads="1"/>
          </p:cNvSpPr>
          <p:nvPr/>
        </p:nvSpPr>
        <p:spPr bwMode="auto">
          <a:xfrm>
            <a:off x="500063" y="5354174"/>
            <a:ext cx="8143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-64 =</a:t>
            </a:r>
          </a:p>
        </p:txBody>
      </p:sp>
      <p:sp>
        <p:nvSpPr>
          <p:cNvPr id="26671" name="Rectangle 44"/>
          <p:cNvSpPr>
            <a:spLocks noChangeArrowheads="1"/>
          </p:cNvSpPr>
          <p:nvPr/>
        </p:nvSpPr>
        <p:spPr bwMode="auto">
          <a:xfrm>
            <a:off x="1249363" y="5354174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"File Directory Full"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72" name="Rectangle 45"/>
          <p:cNvSpPr>
            <a:spLocks noChangeArrowheads="1"/>
          </p:cNvSpPr>
          <p:nvPr/>
        </p:nvSpPr>
        <p:spPr bwMode="auto">
          <a:xfrm>
            <a:off x="4781550" y="5954514"/>
            <a:ext cx="760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-1 =</a:t>
            </a:r>
          </a:p>
        </p:txBody>
      </p:sp>
      <p:sp>
        <p:nvSpPr>
          <p:cNvPr id="26673" name="Rectangle 46"/>
          <p:cNvSpPr>
            <a:spLocks noChangeArrowheads="1"/>
          </p:cNvSpPr>
          <p:nvPr/>
        </p:nvSpPr>
        <p:spPr bwMode="auto">
          <a:xfrm>
            <a:off x="5476875" y="5954514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"Undefined Error"</a:t>
            </a:r>
          </a:p>
        </p:txBody>
      </p:sp>
      <p:sp>
        <p:nvSpPr>
          <p:cNvPr id="26674" name="Rectangle 47"/>
          <p:cNvSpPr>
            <a:spLocks noChangeArrowheads="1"/>
          </p:cNvSpPr>
          <p:nvPr/>
        </p:nvSpPr>
        <p:spPr bwMode="auto">
          <a:xfrm>
            <a:off x="509588" y="5655799"/>
            <a:ext cx="804862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-65 =</a:t>
            </a:r>
          </a:p>
        </p:txBody>
      </p:sp>
      <p:sp>
        <p:nvSpPr>
          <p:cNvPr id="26675" name="Rectangle 48"/>
          <p:cNvSpPr>
            <a:spLocks noChangeArrowheads="1"/>
          </p:cNvSpPr>
          <p:nvPr/>
        </p:nvSpPr>
        <p:spPr bwMode="auto">
          <a:xfrm>
            <a:off x="1249363" y="5655799"/>
            <a:ext cx="29432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"File Space Full"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76" name="Rectangle 49"/>
          <p:cNvSpPr>
            <a:spLocks noChangeArrowheads="1"/>
          </p:cNvSpPr>
          <p:nvPr/>
        </p:nvSpPr>
        <p:spPr bwMode="auto">
          <a:xfrm>
            <a:off x="382588" y="5959012"/>
            <a:ext cx="931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-66 =</a:t>
            </a:r>
          </a:p>
        </p:txBody>
      </p:sp>
      <p:sp>
        <p:nvSpPr>
          <p:cNvPr id="26677" name="Rectangle 50"/>
          <p:cNvSpPr>
            <a:spLocks noChangeArrowheads="1"/>
          </p:cNvSpPr>
          <p:nvPr/>
        </p:nvSpPr>
        <p:spPr bwMode="auto">
          <a:xfrm>
            <a:off x="1249363" y="5959012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"End-Of-File"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78" name="Rectangle 51"/>
          <p:cNvSpPr>
            <a:spLocks noChangeArrowheads="1"/>
          </p:cNvSpPr>
          <p:nvPr/>
        </p:nvSpPr>
        <p:spPr bwMode="auto">
          <a:xfrm>
            <a:off x="4845624" y="2329987"/>
            <a:ext cx="6873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 dirty="0">
                <a:latin typeface="Arial Narrow" pitchFamily="34" charset="0"/>
                <a:cs typeface="Courier New" pitchFamily="49" charset="0"/>
              </a:rPr>
              <a:t>-67 =</a:t>
            </a:r>
          </a:p>
        </p:txBody>
      </p:sp>
      <p:sp>
        <p:nvSpPr>
          <p:cNvPr id="26679" name="Rectangle 52"/>
          <p:cNvSpPr>
            <a:spLocks noChangeArrowheads="1"/>
          </p:cNvSpPr>
          <p:nvPr/>
        </p:nvSpPr>
        <p:spPr bwMode="auto">
          <a:xfrm>
            <a:off x="5467924" y="2329987"/>
            <a:ext cx="29432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"End-Of-Directory"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80" name="Rectangle 53"/>
          <p:cNvSpPr>
            <a:spLocks noChangeArrowheads="1"/>
          </p:cNvSpPr>
          <p:nvPr/>
        </p:nvSpPr>
        <p:spPr bwMode="auto">
          <a:xfrm>
            <a:off x="4655124" y="2633199"/>
            <a:ext cx="877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-68 =</a:t>
            </a:r>
          </a:p>
        </p:txBody>
      </p:sp>
      <p:sp>
        <p:nvSpPr>
          <p:cNvPr id="26681" name="Rectangle 54"/>
          <p:cNvSpPr>
            <a:spLocks noChangeArrowheads="1"/>
          </p:cNvSpPr>
          <p:nvPr/>
        </p:nvSpPr>
        <p:spPr bwMode="auto">
          <a:xfrm>
            <a:off x="5467924" y="2633199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"Directory Not Found"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7268" y="1570197"/>
            <a:ext cx="7400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dirty="0" smtClean="0"/>
              <a:t>Error Code.  Note: MUST BE USED FOR PASS-OFF!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0B9460F-945A-41D0-B2DE-EFE817B09560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 6 Grading Criteria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6930" y="2035194"/>
            <a:ext cx="8518525" cy="1909487"/>
            <a:chOff x="446930" y="2035194"/>
            <a:chExt cx="8518525" cy="1909487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1033650" y="2329344"/>
              <a:ext cx="970737" cy="1615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1" indent="0" algn="r" eaLnBrk="1" hangingPunct="1">
                <a:lnSpc>
                  <a:spcPct val="80000"/>
                </a:lnSpc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457200" algn="l"/>
                  <a:tab pos="1371600" algn="l"/>
                </a:tabLst>
              </a:pPr>
              <a:r>
                <a:rPr lang="en-US" sz="1600" b="1" kern="0" dirty="0" smtClean="0">
                  <a:solidFill>
                    <a:srgbClr val="000000"/>
                  </a:solidFill>
                  <a:cs typeface="Times New Roman" pitchFamily="18" charset="0"/>
                </a:rPr>
                <a:t>2 pts –</a:t>
              </a:r>
            </a:p>
            <a:p>
              <a:pPr marL="0" lvl="1" indent="0" algn="r" eaLnBrk="1" hangingPunct="1">
                <a:lnSpc>
                  <a:spcPct val="80000"/>
                </a:lnSpc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457200" algn="l"/>
                  <a:tab pos="1371600" algn="l"/>
                </a:tabLst>
              </a:pPr>
              <a:r>
                <a:rPr lang="en-US" sz="1600" b="1" kern="0" dirty="0" smtClean="0">
                  <a:solidFill>
                    <a:srgbClr val="000000"/>
                  </a:solidFill>
                  <a:cs typeface="Times New Roman" pitchFamily="18" charset="0"/>
                </a:rPr>
                <a:t>2 pts –</a:t>
              </a:r>
              <a:endParaRPr lang="en-US" sz="900" b="1" kern="0" dirty="0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marL="0" lvl="1" indent="0" algn="r" eaLnBrk="1" hangingPunct="1">
                <a:lnSpc>
                  <a:spcPct val="80000"/>
                </a:lnSpc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457200" algn="l"/>
                  <a:tab pos="1371600" algn="l"/>
                </a:tabLst>
              </a:pPr>
              <a:r>
                <a:rPr lang="en-US" sz="1600" b="1" kern="0" dirty="0" smtClean="0">
                  <a:solidFill>
                    <a:srgbClr val="000000"/>
                  </a:solidFill>
                  <a:cs typeface="Times New Roman" pitchFamily="18" charset="0"/>
                </a:rPr>
                <a:t>2 pts –</a:t>
              </a:r>
            </a:p>
            <a:p>
              <a:pPr marL="0" lvl="1" indent="0" algn="r" eaLnBrk="1" hangingPunct="1">
                <a:lnSpc>
                  <a:spcPct val="80000"/>
                </a:lnSpc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457200" algn="l"/>
                  <a:tab pos="1371600" algn="l"/>
                </a:tabLst>
              </a:pPr>
              <a:endParaRPr lang="en-US" sz="900" b="1" kern="0" dirty="0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marL="0" lvl="1" indent="0" algn="r" eaLnBrk="1" hangingPunct="1">
                <a:lnSpc>
                  <a:spcPct val="80000"/>
                </a:lnSpc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457200" algn="l"/>
                  <a:tab pos="1371600" algn="l"/>
                </a:tabLst>
              </a:pPr>
              <a:r>
                <a:rPr lang="en-US" sz="1600" b="1" kern="0" dirty="0" smtClean="0">
                  <a:solidFill>
                    <a:srgbClr val="000000"/>
                  </a:solidFill>
                  <a:cs typeface="Times New Roman" pitchFamily="18" charset="0"/>
                </a:rPr>
                <a:t>2 pts –</a:t>
              </a:r>
              <a:endParaRPr lang="en-US" sz="1600" b="1" kern="0" dirty="0" smtClean="0"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04387" y="2338444"/>
              <a:ext cx="6767473" cy="15050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indent="0" eaLnBrk="1" hangingPunct="1">
                <a:lnSpc>
                  <a:spcPct val="80000"/>
                </a:lnSpc>
                <a:spcBef>
                  <a:spcPts val="600"/>
                </a:spcBef>
                <a:buClr>
                  <a:schemeClr val="folHlink"/>
                </a:buClr>
                <a:buSzPct val="60000"/>
                <a:buNone/>
                <a:tabLst>
                  <a:tab pos="457200" algn="l"/>
                  <a:tab pos="1371600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Successfully </a:t>
              </a:r>
              <a:r>
                <a:rPr lang="en-US" sz="1600" dirty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copy </a:t>
              </a:r>
              <a:r>
                <a:rPr lang="en-US" sz="16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(</a:t>
              </a:r>
              <a:r>
                <a:rPr lang="en-US" sz="1600" b="1" i="1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copy</a:t>
              </a:r>
              <a:r>
                <a:rPr lang="en-US" sz="16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) from one file to another.</a:t>
              </a:r>
            </a:p>
            <a:p>
              <a:pPr marL="0" lvl="1" indent="0" eaLnBrk="1" hangingPunct="1">
                <a:lnSpc>
                  <a:spcPct val="80000"/>
                </a:lnSpc>
                <a:spcBef>
                  <a:spcPts val="600"/>
                </a:spcBef>
                <a:buClr>
                  <a:schemeClr val="folHlink"/>
                </a:buClr>
                <a:buSzPct val="60000"/>
                <a:buNone/>
                <a:tabLst>
                  <a:tab pos="457200" algn="l"/>
                  <a:tab pos="1371600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Successfully </a:t>
              </a:r>
              <a:r>
                <a:rPr lang="en-US" sz="1600" dirty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define (</a:t>
              </a:r>
              <a:r>
                <a:rPr lang="en-US" sz="1600" b="1" i="1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define, </a:t>
              </a:r>
              <a:r>
                <a:rPr lang="en-US" sz="1600" b="1" i="1" dirty="0" err="1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mkdir</a:t>
              </a:r>
              <a:r>
                <a:rPr lang="en-US" sz="16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) </a:t>
              </a:r>
              <a:r>
                <a:rPr lang="en-US" sz="1600" dirty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and delete (</a:t>
              </a:r>
              <a:r>
                <a:rPr lang="en-US" sz="1600" b="1" i="1" dirty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delete</a:t>
              </a:r>
              <a:r>
                <a:rPr lang="en-US" sz="1600" dirty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) </a:t>
              </a:r>
              <a:r>
                <a:rPr lang="en-US" sz="16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files/directories.</a:t>
              </a:r>
            </a:p>
            <a:p>
              <a:pPr marL="0" lvl="1" indent="0" eaLnBrk="1" hangingPunct="1">
                <a:lnSpc>
                  <a:spcPct val="80000"/>
                </a:lnSpc>
                <a:spcBef>
                  <a:spcPts val="600"/>
                </a:spcBef>
                <a:buClr>
                  <a:schemeClr val="folHlink"/>
                </a:buClr>
                <a:buSzPct val="60000"/>
                <a:buNone/>
                <a:tabLst>
                  <a:tab pos="457200" algn="l"/>
                  <a:tab pos="1371600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Successfully </a:t>
              </a:r>
              <a:r>
                <a:rPr lang="en-US" sz="1600" dirty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execute (</a:t>
              </a:r>
              <a:r>
                <a:rPr lang="en-US" sz="1600" b="1" i="1" dirty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run</a:t>
              </a:r>
              <a:r>
                <a:rPr lang="en-US" sz="1600" dirty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) the LC-3 decoder </a:t>
              </a:r>
              <a:r>
                <a:rPr lang="en-US" sz="16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programs (decode1.hex</a:t>
              </a:r>
              <a:r>
                <a:rPr lang="en-US" sz="1600" dirty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,…, decode9.hex) from RAM disk 4 (</a:t>
              </a:r>
              <a:r>
                <a:rPr lang="en-US" sz="1600" i="1" dirty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disk4:\</a:t>
              </a:r>
              <a:r>
                <a:rPr lang="en-US" sz="1600" i="1" dirty="0" err="1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byu</a:t>
              </a:r>
              <a:r>
                <a:rPr lang="en-US" sz="1600" i="1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\cs345\projects\p6</a:t>
              </a:r>
              <a:r>
                <a:rPr lang="en-US" sz="16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).</a:t>
              </a:r>
            </a:p>
            <a:p>
              <a:pPr marL="0" lvl="1" indent="0" eaLnBrk="1" hangingPunct="1">
                <a:lnSpc>
                  <a:spcPct val="80000"/>
                </a:lnSpc>
                <a:spcBef>
                  <a:spcPts val="600"/>
                </a:spcBef>
                <a:buClr>
                  <a:schemeClr val="folHlink"/>
                </a:buClr>
                <a:buSzPct val="60000"/>
                <a:buNone/>
                <a:tabLst>
                  <a:tab pos="457200" algn="l"/>
                  <a:tab pos="1371600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Successfully </a:t>
              </a:r>
              <a:r>
                <a:rPr lang="en-US" sz="1600" dirty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validate your implementation </a:t>
              </a:r>
              <a:r>
                <a:rPr lang="en-US" sz="16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(</a:t>
              </a:r>
              <a:r>
                <a:rPr lang="en-US" sz="1600" b="1" i="1" dirty="0" err="1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chkdsk</a:t>
              </a:r>
              <a:r>
                <a:rPr lang="en-US" sz="16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) and pass </a:t>
              </a:r>
              <a:r>
                <a:rPr lang="en-US" sz="1600" dirty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all the file management stress tests (</a:t>
              </a:r>
              <a:r>
                <a:rPr lang="en-US" sz="1600" b="1" i="1" dirty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final</a:t>
              </a:r>
              <a:r>
                <a:rPr lang="en-US" sz="16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) in consecutive order.</a:t>
              </a:r>
              <a:endParaRPr lang="en-US" sz="1600" dirty="0">
                <a:solidFill>
                  <a:srgbClr val="000000"/>
                </a:solidFill>
                <a:latin typeface="+mn-lt"/>
                <a:cs typeface="Times New Roman" pitchFamily="18" charset="0"/>
              </a:endParaRPr>
            </a:p>
          </p:txBody>
        </p:sp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446930" y="2035194"/>
              <a:ext cx="8518525" cy="335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eaLnBrk="1" hangingPunct="1">
                <a:lnSpc>
                  <a:spcPct val="80000"/>
                </a:lnSpc>
                <a:tabLst>
                  <a:tab pos="1431925" algn="l"/>
                </a:tabLst>
              </a:pPr>
              <a:r>
                <a:rPr lang="en-US" sz="2000" kern="0" dirty="0" smtClean="0">
                  <a:cs typeface="Times New Roman" pitchFamily="18" charset="0"/>
                </a:rPr>
                <a:t>Part 2: Write, seek, define, delete</a:t>
              </a:r>
              <a:endParaRPr lang="en-US" sz="1600" kern="0" dirty="0" smtClean="0">
                <a:cs typeface="Times New Roman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0468" y="3846342"/>
            <a:ext cx="8518525" cy="2545456"/>
            <a:chOff x="450468" y="3952672"/>
            <a:chExt cx="8518525" cy="2545456"/>
          </a:xfrm>
        </p:grpSpPr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2004387" y="4251557"/>
              <a:ext cx="6781876" cy="2246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lnSpc>
                  <a:spcPct val="80000"/>
                </a:lnSpc>
                <a:spcBef>
                  <a:spcPts val="600"/>
                </a:spcBef>
                <a:buFont typeface="Wingdings" pitchFamily="2" charset="2"/>
                <a:buNone/>
                <a:tabLst>
                  <a:tab pos="1431925" algn="l"/>
                </a:tabLst>
              </a:pPr>
              <a:r>
                <a:rPr lang="en-US" sz="1600" kern="0" dirty="0" smtClean="0">
                  <a:cs typeface="Times New Roman" pitchFamily="18" charset="0"/>
                </a:rPr>
                <a:t>Early pass-off  of parts 1 and/or 2 (at least 1 day before due date).</a:t>
              </a:r>
            </a:p>
            <a:p>
              <a:pPr marL="0" lvl="1" indent="0" eaLnBrk="1" hangingPunct="1">
                <a:lnSpc>
                  <a:spcPct val="80000"/>
                </a:lnSpc>
                <a:spcBef>
                  <a:spcPts val="600"/>
                </a:spcBef>
                <a:buFont typeface="Wingdings" pitchFamily="2" charset="2"/>
                <a:buNone/>
                <a:tabLst>
                  <a:tab pos="1431925" algn="l"/>
                </a:tabLst>
              </a:pPr>
              <a:r>
                <a:rPr lang="en-US" sz="1600" kern="0" dirty="0" smtClean="0">
                  <a:cs typeface="Times New Roman" pitchFamily="18" charset="0"/>
                </a:rPr>
                <a:t>Implement support for long file names (directory lookup only).</a:t>
              </a:r>
            </a:p>
            <a:p>
              <a:pPr marL="0" lvl="1" indent="0" eaLnBrk="1" hangingPunct="1">
                <a:lnSpc>
                  <a:spcPct val="80000"/>
                </a:lnSpc>
                <a:spcBef>
                  <a:spcPts val="600"/>
                </a:spcBef>
                <a:buFont typeface="Wingdings" pitchFamily="2" charset="2"/>
                <a:buNone/>
                <a:tabLst>
                  <a:tab pos="1431925" algn="l"/>
                </a:tabLst>
              </a:pPr>
              <a:r>
                <a:rPr lang="en-US" sz="1600" kern="0" dirty="0" smtClean="0">
                  <a:cs typeface="Times New Roman" pitchFamily="18" charset="0"/>
                </a:rPr>
                <a:t>Implement undelete command.</a:t>
              </a:r>
            </a:p>
            <a:p>
              <a:pPr marL="0" lvl="1" indent="0" eaLnBrk="1" hangingPunct="1">
                <a:lnSpc>
                  <a:spcPct val="80000"/>
                </a:lnSpc>
                <a:spcBef>
                  <a:spcPts val="600"/>
                </a:spcBef>
                <a:buFont typeface="Wingdings" pitchFamily="2" charset="2"/>
                <a:buNone/>
                <a:tabLst>
                  <a:tab pos="1431925" algn="l"/>
                </a:tabLst>
              </a:pPr>
              <a:r>
                <a:rPr lang="en-US" sz="1600" kern="0" dirty="0" smtClean="0">
                  <a:cs typeface="Times New Roman" pitchFamily="18" charset="0"/>
                </a:rPr>
                <a:t>Implement rename command.</a:t>
              </a:r>
            </a:p>
            <a:p>
              <a:pPr marL="0" lvl="1" indent="0" eaLnBrk="1" hangingPunct="1">
                <a:lnSpc>
                  <a:spcPct val="80000"/>
                </a:lnSpc>
                <a:spcBef>
                  <a:spcPts val="600"/>
                </a:spcBef>
                <a:buFont typeface="Wingdings" pitchFamily="2" charset="2"/>
                <a:buNone/>
                <a:tabLst>
                  <a:tab pos="1431925" algn="l"/>
                </a:tabLst>
              </a:pPr>
              <a:r>
                <a:rPr lang="en-US" sz="1600" kern="0" dirty="0" smtClean="0">
                  <a:cs typeface="Times New Roman" pitchFamily="18" charset="0"/>
                </a:rPr>
                <a:t>Delete multiple files using a file mask.</a:t>
              </a:r>
            </a:p>
            <a:p>
              <a:pPr marL="0" lvl="1" indent="0" eaLnBrk="1" hangingPunct="1">
                <a:lnSpc>
                  <a:spcPct val="80000"/>
                </a:lnSpc>
                <a:spcBef>
                  <a:spcPts val="600"/>
                </a:spcBef>
                <a:buFont typeface="Wingdings" pitchFamily="2" charset="2"/>
                <a:buNone/>
                <a:tabLst>
                  <a:tab pos="1431925" algn="l"/>
                </a:tabLst>
              </a:pPr>
              <a:r>
                <a:rPr lang="en-US" sz="1600" kern="0" dirty="0" smtClean="0">
                  <a:cs typeface="Times New Roman" pitchFamily="18" charset="0"/>
                </a:rPr>
                <a:t>Implement your file management functions as background kernel tasks that suspend the calling process until I/O operations complete.</a:t>
              </a:r>
            </a:p>
            <a:p>
              <a:pPr marL="0" lvl="1" indent="0" eaLnBrk="1" hangingPunct="1">
                <a:lnSpc>
                  <a:spcPct val="80000"/>
                </a:lnSpc>
                <a:spcBef>
                  <a:spcPts val="600"/>
                </a:spcBef>
                <a:buFont typeface="Wingdings" pitchFamily="2" charset="2"/>
                <a:buNone/>
                <a:tabLst>
                  <a:tab pos="1431925" algn="l"/>
                </a:tabLst>
              </a:pPr>
              <a:r>
                <a:rPr lang="en-US" sz="1600" kern="0" dirty="0" smtClean="0">
                  <a:cs typeface="Times New Roman" pitchFamily="18" charset="0"/>
                </a:rPr>
                <a:t>Penalty for each school day late.</a:t>
              </a:r>
            </a:p>
            <a:p>
              <a:pPr marL="0" lvl="1" indent="0" eaLnBrk="1" hangingPunct="1">
                <a:lnSpc>
                  <a:spcPct val="80000"/>
                </a:lnSpc>
                <a:spcBef>
                  <a:spcPts val="600"/>
                </a:spcBef>
                <a:buFont typeface="Wingdings" pitchFamily="2" charset="2"/>
                <a:buNone/>
                <a:tabLst>
                  <a:tab pos="1431925" algn="l"/>
                </a:tabLst>
              </a:pPr>
              <a:r>
                <a:rPr lang="en-US" sz="1600" kern="0" dirty="0" smtClean="0">
                  <a:cs typeface="Times New Roman" pitchFamily="18" charset="0"/>
                </a:rPr>
                <a:t>Penalty for any invalid reference to the RAM disk.</a:t>
              </a:r>
            </a:p>
          </p:txBody>
        </p:sp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637953" y="4251557"/>
              <a:ext cx="1366434" cy="2234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1" indent="0" algn="r" eaLnBrk="1" hangingPunct="1">
                <a:lnSpc>
                  <a:spcPct val="80000"/>
                </a:lnSpc>
                <a:spcBef>
                  <a:spcPts val="600"/>
                </a:spcBef>
                <a:buFont typeface="Wingdings" pitchFamily="2" charset="2"/>
                <a:buNone/>
                <a:tabLst>
                  <a:tab pos="1431925" algn="l"/>
                </a:tabLst>
              </a:pPr>
              <a:r>
                <a:rPr lang="en-US" sz="1600" b="1" kern="0" dirty="0" smtClean="0">
                  <a:cs typeface="Times New Roman" pitchFamily="18" charset="0"/>
                </a:rPr>
                <a:t>+1-2 pts –</a:t>
              </a:r>
            </a:p>
            <a:p>
              <a:pPr marL="0" lvl="1" indent="0" algn="r" eaLnBrk="1" hangingPunct="1">
                <a:lnSpc>
                  <a:spcPct val="80000"/>
                </a:lnSpc>
                <a:spcBef>
                  <a:spcPts val="600"/>
                </a:spcBef>
                <a:buFont typeface="Wingdings" pitchFamily="2" charset="2"/>
                <a:buNone/>
                <a:tabLst>
                  <a:tab pos="1431925" algn="l"/>
                </a:tabLst>
              </a:pPr>
              <a:r>
                <a:rPr lang="en-US" sz="1600" b="1" kern="0" dirty="0" smtClean="0">
                  <a:cs typeface="Times New Roman" pitchFamily="18" charset="0"/>
                </a:rPr>
                <a:t>+1 </a:t>
              </a:r>
              <a:r>
                <a:rPr lang="en-US" sz="1600" b="1" kern="0" dirty="0" err="1" smtClean="0">
                  <a:cs typeface="Times New Roman" pitchFamily="18" charset="0"/>
                </a:rPr>
                <a:t>pt</a:t>
              </a:r>
              <a:r>
                <a:rPr lang="en-US" sz="1600" b="1" kern="0" dirty="0" smtClean="0">
                  <a:cs typeface="Times New Roman" pitchFamily="18" charset="0"/>
                </a:rPr>
                <a:t> –</a:t>
              </a:r>
            </a:p>
            <a:p>
              <a:pPr marL="0" lvl="1" indent="0" algn="r" eaLnBrk="1" hangingPunct="1">
                <a:lnSpc>
                  <a:spcPct val="80000"/>
                </a:lnSpc>
                <a:spcBef>
                  <a:spcPts val="600"/>
                </a:spcBef>
                <a:buFont typeface="Wingdings" pitchFamily="2" charset="2"/>
                <a:buNone/>
                <a:tabLst>
                  <a:tab pos="1431925" algn="l"/>
                </a:tabLst>
              </a:pPr>
              <a:r>
                <a:rPr lang="en-US" sz="1600" b="1" kern="0" dirty="0" smtClean="0">
                  <a:cs typeface="Times New Roman" pitchFamily="18" charset="0"/>
                </a:rPr>
                <a:t>+1 </a:t>
              </a:r>
              <a:r>
                <a:rPr lang="en-US" sz="1600" b="1" kern="0" dirty="0" err="1" smtClean="0">
                  <a:cs typeface="Times New Roman" pitchFamily="18" charset="0"/>
                </a:rPr>
                <a:t>pt</a:t>
              </a:r>
              <a:r>
                <a:rPr lang="en-US" sz="1600" b="1" kern="0" dirty="0" smtClean="0">
                  <a:cs typeface="Times New Roman" pitchFamily="18" charset="0"/>
                </a:rPr>
                <a:t> –</a:t>
              </a:r>
            </a:p>
            <a:p>
              <a:pPr marL="0" lvl="1" indent="0" algn="r" eaLnBrk="1" hangingPunct="1">
                <a:lnSpc>
                  <a:spcPct val="80000"/>
                </a:lnSpc>
                <a:spcBef>
                  <a:spcPts val="600"/>
                </a:spcBef>
                <a:buFont typeface="Wingdings" pitchFamily="2" charset="2"/>
                <a:buNone/>
                <a:tabLst>
                  <a:tab pos="1431925" algn="l"/>
                </a:tabLst>
              </a:pPr>
              <a:r>
                <a:rPr lang="en-US" sz="1600" b="1" kern="0" dirty="0" smtClean="0">
                  <a:cs typeface="Times New Roman" pitchFamily="18" charset="0"/>
                </a:rPr>
                <a:t>+1 </a:t>
              </a:r>
              <a:r>
                <a:rPr lang="en-US" sz="1600" b="1" kern="0" dirty="0" err="1" smtClean="0">
                  <a:cs typeface="Times New Roman" pitchFamily="18" charset="0"/>
                </a:rPr>
                <a:t>pt</a:t>
              </a:r>
              <a:r>
                <a:rPr lang="en-US" sz="1600" b="1" kern="0" dirty="0" smtClean="0">
                  <a:cs typeface="Times New Roman" pitchFamily="18" charset="0"/>
                </a:rPr>
                <a:t> –</a:t>
              </a:r>
            </a:p>
            <a:p>
              <a:pPr marL="0" lvl="1" indent="0" algn="r" eaLnBrk="1" hangingPunct="1">
                <a:lnSpc>
                  <a:spcPct val="80000"/>
                </a:lnSpc>
                <a:spcBef>
                  <a:spcPts val="600"/>
                </a:spcBef>
                <a:buFont typeface="Wingdings" pitchFamily="2" charset="2"/>
                <a:buNone/>
                <a:tabLst>
                  <a:tab pos="1431925" algn="l"/>
                </a:tabLst>
              </a:pPr>
              <a:r>
                <a:rPr lang="en-US" sz="1600" b="1" kern="0" dirty="0" smtClean="0">
                  <a:cs typeface="Times New Roman" pitchFamily="18" charset="0"/>
                </a:rPr>
                <a:t>+1 </a:t>
              </a:r>
              <a:r>
                <a:rPr lang="en-US" sz="1600" b="1" kern="0" dirty="0" err="1" smtClean="0">
                  <a:cs typeface="Times New Roman" pitchFamily="18" charset="0"/>
                </a:rPr>
                <a:t>pt</a:t>
              </a:r>
              <a:r>
                <a:rPr lang="en-US" sz="1600" b="1" kern="0" dirty="0" smtClean="0">
                  <a:cs typeface="Times New Roman" pitchFamily="18" charset="0"/>
                </a:rPr>
                <a:t> –</a:t>
              </a:r>
            </a:p>
            <a:p>
              <a:pPr marL="0" lvl="1" indent="0" algn="r" eaLnBrk="1" hangingPunct="1">
                <a:lnSpc>
                  <a:spcPct val="80000"/>
                </a:lnSpc>
                <a:spcBef>
                  <a:spcPts val="600"/>
                </a:spcBef>
                <a:buFont typeface="Wingdings" pitchFamily="2" charset="2"/>
                <a:buNone/>
                <a:tabLst>
                  <a:tab pos="1431925" algn="l"/>
                </a:tabLst>
              </a:pPr>
              <a:r>
                <a:rPr lang="en-US" sz="1600" b="1" kern="0" dirty="0" smtClean="0">
                  <a:cs typeface="Times New Roman" pitchFamily="18" charset="0"/>
                </a:rPr>
                <a:t>+2 pts –</a:t>
              </a:r>
            </a:p>
            <a:p>
              <a:pPr marL="0" lvl="1" indent="0" algn="r" eaLnBrk="1" hangingPunct="1">
                <a:lnSpc>
                  <a:spcPct val="80000"/>
                </a:lnSpc>
                <a:spcBef>
                  <a:spcPts val="600"/>
                </a:spcBef>
                <a:buFont typeface="Wingdings" pitchFamily="2" charset="2"/>
                <a:buNone/>
                <a:tabLst>
                  <a:tab pos="1431925" algn="l"/>
                </a:tabLst>
              </a:pPr>
              <a:endParaRPr lang="en-US" sz="900" b="1" kern="0" dirty="0" smtClean="0">
                <a:cs typeface="Times New Roman" pitchFamily="18" charset="0"/>
              </a:endParaRPr>
            </a:p>
            <a:p>
              <a:pPr marL="0" lvl="1" indent="0" algn="r" eaLnBrk="1" hangingPunct="1">
                <a:lnSpc>
                  <a:spcPct val="80000"/>
                </a:lnSpc>
                <a:spcBef>
                  <a:spcPts val="600"/>
                </a:spcBef>
                <a:buFont typeface="Wingdings" pitchFamily="2" charset="2"/>
                <a:buNone/>
                <a:tabLst>
                  <a:tab pos="1431925" algn="l"/>
                </a:tabLst>
              </a:pPr>
              <a:r>
                <a:rPr lang="en-US" sz="1600" b="1" kern="0" dirty="0" smtClean="0">
                  <a:cs typeface="Times New Roman" pitchFamily="18" charset="0"/>
                </a:rPr>
                <a:t>-1 </a:t>
              </a:r>
              <a:r>
                <a:rPr lang="en-US" sz="1600" b="1" kern="0" dirty="0" err="1" smtClean="0">
                  <a:cs typeface="Times New Roman" pitchFamily="18" charset="0"/>
                </a:rPr>
                <a:t>pt</a:t>
              </a:r>
              <a:r>
                <a:rPr lang="en-US" sz="1600" b="1" kern="0" dirty="0" smtClean="0">
                  <a:cs typeface="Times New Roman" pitchFamily="18" charset="0"/>
                </a:rPr>
                <a:t> –</a:t>
              </a:r>
            </a:p>
            <a:p>
              <a:pPr marL="0" lvl="1" indent="0" algn="r" eaLnBrk="1" hangingPunct="1">
                <a:lnSpc>
                  <a:spcPct val="80000"/>
                </a:lnSpc>
                <a:spcBef>
                  <a:spcPts val="600"/>
                </a:spcBef>
                <a:buFont typeface="Wingdings" pitchFamily="2" charset="2"/>
                <a:buNone/>
                <a:tabLst>
                  <a:tab pos="1431925" algn="l"/>
                </a:tabLst>
              </a:pPr>
              <a:r>
                <a:rPr lang="en-US" sz="1600" b="1" kern="0" dirty="0" smtClean="0">
                  <a:cs typeface="Times New Roman" pitchFamily="18" charset="0"/>
                </a:rPr>
                <a:t>-12 pts –</a:t>
              </a: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450468" y="3952672"/>
              <a:ext cx="8518525" cy="383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eaLnBrk="1" hangingPunct="1">
                <a:lnSpc>
                  <a:spcPct val="80000"/>
                </a:lnSpc>
                <a:tabLst>
                  <a:tab pos="1431925" algn="l"/>
                </a:tabLst>
              </a:pPr>
              <a:r>
                <a:rPr lang="en-US" sz="2000" kern="0" dirty="0" smtClean="0">
                  <a:cs typeface="Times New Roman" pitchFamily="18" charset="0"/>
                </a:rPr>
                <a:t>In addition to the above points, the follo</a:t>
              </a:r>
              <a:r>
                <a:rPr lang="en-US" sz="2000" b="1" kern="0" dirty="0" smtClean="0">
                  <a:cs typeface="Times New Roman" pitchFamily="18" charset="0"/>
                </a:rPr>
                <a:t>w</a:t>
              </a:r>
              <a:r>
                <a:rPr lang="en-US" sz="2000" kern="0" dirty="0" smtClean="0">
                  <a:cs typeface="Times New Roman" pitchFamily="18" charset="0"/>
                </a:rPr>
                <a:t>ing bonus/penalties apply:</a:t>
              </a:r>
              <a:endParaRPr lang="en-US" sz="1600" kern="0" dirty="0" smtClean="0">
                <a:cs typeface="Times New Roman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6930" y="1429113"/>
            <a:ext cx="8518525" cy="583798"/>
            <a:chOff x="446930" y="1429113"/>
            <a:chExt cx="8518525" cy="583798"/>
          </a:xfrm>
        </p:grpSpPr>
        <p:sp>
          <p:nvSpPr>
            <p:cNvPr id="2" name="Rectangle 1"/>
            <p:cNvSpPr/>
            <p:nvPr/>
          </p:nvSpPr>
          <p:spPr>
            <a:xfrm>
              <a:off x="1168902" y="1667080"/>
              <a:ext cx="8354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4 pts –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04387" y="1723601"/>
              <a:ext cx="5932869" cy="2893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indent="0" eaLnBrk="1" hangingPunct="1">
                <a:lnSpc>
                  <a:spcPct val="80000"/>
                </a:lnSpc>
                <a:buClr>
                  <a:schemeClr val="folHlink"/>
                </a:buClr>
                <a:buSzPct val="60000"/>
                <a:buNone/>
                <a:tabLst>
                  <a:tab pos="457200" algn="l"/>
                  <a:tab pos="13716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Successfully </a:t>
              </a:r>
              <a:r>
                <a:rPr lang="en-US" sz="16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open, read, and close (</a:t>
              </a:r>
              <a:r>
                <a:rPr lang="en-US" sz="1600" b="1" i="1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type, op, </a:t>
              </a:r>
              <a:r>
                <a:rPr lang="en-US" sz="1600" b="1" i="1" dirty="0" err="1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rd</a:t>
              </a:r>
              <a:r>
                <a:rPr lang="en-US" sz="1600" b="1" i="1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, cl</a:t>
              </a:r>
              <a:r>
                <a:rPr lang="en-US" sz="16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) a file.</a:t>
              </a:r>
              <a:endParaRPr lang="en-US" sz="1600" dirty="0">
                <a:solidFill>
                  <a:srgbClr val="000000"/>
                </a:solidFill>
                <a:latin typeface="+mn-lt"/>
                <a:cs typeface="Times New Roman" pitchFamily="18" charset="0"/>
              </a:endParaRPr>
            </a:p>
          </p:txBody>
        </p:sp>
        <p:sp>
          <p:nvSpPr>
            <p:cNvPr id="15" name="Rectangle 3"/>
            <p:cNvSpPr txBox="1">
              <a:spLocks noChangeArrowheads="1"/>
            </p:cNvSpPr>
            <p:nvPr/>
          </p:nvSpPr>
          <p:spPr bwMode="auto">
            <a:xfrm>
              <a:off x="446930" y="1429113"/>
              <a:ext cx="8518525" cy="410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eaLnBrk="1" hangingPunct="1">
                <a:lnSpc>
                  <a:spcPct val="80000"/>
                </a:lnSpc>
                <a:tabLst>
                  <a:tab pos="1431925" algn="l"/>
                </a:tabLst>
              </a:pPr>
              <a:r>
                <a:rPr lang="en-US" sz="2000" kern="0" dirty="0" smtClean="0">
                  <a:cs typeface="Times New Roman" pitchFamily="18" charset="0"/>
                </a:rPr>
                <a:t>Part 1: Open, read, close</a:t>
              </a:r>
              <a:endParaRPr lang="en-US" sz="1600" kern="0" dirty="0" smtClean="0"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6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532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6940FD5-C572-4F87-B5F6-1EC79DB05923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“How to Proceed”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6399" y="1516063"/>
            <a:ext cx="8664865" cy="4703762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1.	(Part 1) Implement </a:t>
            </a:r>
            <a:r>
              <a:rPr lang="en-US" sz="2400" b="1" dirty="0" err="1" smtClean="0">
                <a:solidFill>
                  <a:srgbClr val="FF0033"/>
                </a:solidFill>
                <a:latin typeface="Arial Narrow" pitchFamily="34" charset="0"/>
              </a:rPr>
              <a:t>fmsOpenFile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FF0033"/>
                </a:solidFill>
                <a:latin typeface="Arial Narrow" pitchFamily="34" charset="0"/>
              </a:rPr>
              <a:t>fmsReadFile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FF0033"/>
                </a:solidFill>
                <a:latin typeface="Arial Narrow" pitchFamily="34" charset="0"/>
              </a:rPr>
              <a:t>fmsCloseFile</a:t>
            </a:r>
            <a:r>
              <a:rPr lang="en-US" sz="2400" dirty="0" smtClean="0"/>
              <a:t>.</a:t>
            </a:r>
          </a:p>
          <a:p>
            <a:pPr lvl="1" eaLnBrk="1" hangingPunct="1"/>
            <a:r>
              <a:rPr lang="en-US" sz="1800" dirty="0" smtClean="0"/>
              <a:t>Use commands OP, FS, RD, and CL.</a:t>
            </a:r>
          </a:p>
          <a:p>
            <a:pPr lvl="1" eaLnBrk="1" hangingPunct="1"/>
            <a:r>
              <a:rPr lang="en-US" sz="1800" dirty="0" smtClean="0"/>
              <a:t>Verify your implementation using the </a:t>
            </a:r>
            <a:r>
              <a:rPr lang="en-US" sz="1800" b="1" dirty="0" smtClean="0">
                <a:latin typeface="Arial Narrow" pitchFamily="34" charset="0"/>
              </a:rPr>
              <a:t>type</a:t>
            </a:r>
            <a:r>
              <a:rPr lang="en-US" sz="1800" dirty="0" smtClean="0"/>
              <a:t> command.</a:t>
            </a:r>
          </a:p>
          <a:p>
            <a:pPr eaLnBrk="1" hangingPunct="1">
              <a:buFont typeface="Wingdings" pitchFamily="2" charset="2"/>
              <a:buNone/>
            </a:pPr>
            <a:endParaRPr lang="en-US" sz="12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2.	(Part 2) Implement </a:t>
            </a:r>
            <a:r>
              <a:rPr lang="en-US" sz="2400" b="1" dirty="0" err="1" smtClean="0">
                <a:solidFill>
                  <a:srgbClr val="FF0033"/>
                </a:solidFill>
                <a:latin typeface="Arial Narrow" pitchFamily="34" charset="0"/>
              </a:rPr>
              <a:t>fmsWriteFile</a:t>
            </a:r>
            <a:r>
              <a:rPr lang="en-US" sz="2400" dirty="0" smtClean="0"/>
              <a:t>.</a:t>
            </a:r>
          </a:p>
          <a:p>
            <a:pPr lvl="1" eaLnBrk="1" hangingPunct="1"/>
            <a:r>
              <a:rPr lang="en-US" sz="1800" dirty="0" smtClean="0"/>
              <a:t>Use command WR (to be written).</a:t>
            </a:r>
          </a:p>
          <a:p>
            <a:pPr lvl="1" eaLnBrk="1" hangingPunct="1"/>
            <a:r>
              <a:rPr lang="en-US" sz="1800" dirty="0" smtClean="0"/>
              <a:t>Verify your implementation using the </a:t>
            </a:r>
            <a:r>
              <a:rPr lang="en-US" sz="1800" b="1" dirty="0" smtClean="0">
                <a:latin typeface="Arial Narrow" pitchFamily="34" charset="0"/>
              </a:rPr>
              <a:t>copy</a:t>
            </a:r>
            <a:r>
              <a:rPr lang="en-US" sz="1800" dirty="0" smtClean="0"/>
              <a:t> command.</a:t>
            </a:r>
          </a:p>
          <a:p>
            <a:pPr eaLnBrk="1" hangingPunct="1">
              <a:buFont typeface="Wingdings" pitchFamily="2" charset="2"/>
              <a:buNone/>
            </a:pPr>
            <a:endParaRPr lang="en-US" sz="12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3.	Implement </a:t>
            </a:r>
            <a:r>
              <a:rPr lang="en-US" sz="2400" b="1" dirty="0" err="1" smtClean="0">
                <a:solidFill>
                  <a:srgbClr val="FF0033"/>
                </a:solidFill>
                <a:latin typeface="Arial Narrow" pitchFamily="34" charset="0"/>
              </a:rPr>
              <a:t>fmsDefineFile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solidFill>
                  <a:srgbClr val="FF0033"/>
                </a:solidFill>
                <a:latin typeface="Arial Narrow" pitchFamily="34" charset="0"/>
              </a:rPr>
              <a:t>fmsDeleteFile</a:t>
            </a:r>
            <a:r>
              <a:rPr lang="en-US" sz="2400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sz="12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4.	Implement </a:t>
            </a:r>
            <a:r>
              <a:rPr lang="en-US" sz="2400" b="1" dirty="0" err="1" smtClean="0">
                <a:solidFill>
                  <a:srgbClr val="FF0033"/>
                </a:solidFill>
                <a:latin typeface="Arial Narrow" pitchFamily="34" charset="0"/>
              </a:rPr>
              <a:t>fmsSeekFile</a:t>
            </a:r>
            <a:r>
              <a:rPr lang="en-US" sz="2400" dirty="0" smtClean="0"/>
              <a:t> and test with LC-3 decoder programs.</a:t>
            </a:r>
          </a:p>
          <a:p>
            <a:pPr eaLnBrk="1" hangingPunct="1">
              <a:buFont typeface="Wingdings" pitchFamily="2" charset="2"/>
              <a:buNone/>
            </a:pPr>
            <a:endParaRPr lang="en-US" sz="12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5.	Validate completed FMS with the </a:t>
            </a:r>
            <a:r>
              <a:rPr lang="en-US" sz="2400" b="1" dirty="0" err="1" smtClean="0"/>
              <a:t>chkdsk</a:t>
            </a:r>
            <a:r>
              <a:rPr lang="en-US" sz="2400" dirty="0" smtClean="0"/>
              <a:t>  and </a:t>
            </a:r>
            <a:r>
              <a:rPr lang="en-US" sz="2400" b="1" dirty="0" smtClean="0"/>
              <a:t>final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196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348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F52D870-DB7E-4D21-A796-AA0774509393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Mount / Unmount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z="2400" dirty="0" smtClean="0"/>
              <a:t>Reads disk image into RAM disk.</a:t>
            </a:r>
          </a:p>
          <a:p>
            <a:pPr eaLnBrk="1" hangingPunct="1"/>
            <a:r>
              <a:rPr lang="en-US" sz="2400" dirty="0" smtClean="0"/>
              <a:t>Populates FAT tables.</a:t>
            </a:r>
          </a:p>
          <a:p>
            <a:pPr eaLnBrk="1" hangingPunct="1"/>
            <a:r>
              <a:rPr lang="en-US" sz="2400" dirty="0" smtClean="0"/>
              <a:t>Sets shell prompt to display current directory pathname.</a:t>
            </a:r>
          </a:p>
          <a:p>
            <a:pPr eaLnBrk="1" hangingPunct="1"/>
            <a:r>
              <a:rPr lang="en-US" sz="2400" dirty="0" smtClean="0"/>
              <a:t>Sets other FAT variables from the boot sector.</a:t>
            </a:r>
          </a:p>
          <a:p>
            <a:pPr lvl="1" eaLnBrk="1" hangingPunct="1"/>
            <a:r>
              <a:rPr lang="en-US" sz="2000" dirty="0" smtClean="0"/>
              <a:t>Sector size</a:t>
            </a:r>
          </a:p>
          <a:p>
            <a:pPr lvl="1" eaLnBrk="1" hangingPunct="1"/>
            <a:r>
              <a:rPr lang="en-US" sz="2000" dirty="0" smtClean="0"/>
              <a:t>FAT table size</a:t>
            </a:r>
          </a:p>
          <a:p>
            <a:pPr lvl="1" eaLnBrk="1" hangingPunct="1"/>
            <a:r>
              <a:rPr lang="en-US" sz="2000" dirty="0" smtClean="0"/>
              <a:t>Root directory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430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EE30053-B548-47E9-8EE5-A677036DFACB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err="1"/>
              <a:t>fmsOpenFile</a:t>
            </a:r>
            <a:endParaRPr lang="en-US" dirty="0" smtClean="0"/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z="2400" dirty="0" smtClean="0"/>
              <a:t>Find directory entry</a:t>
            </a:r>
          </a:p>
          <a:p>
            <a:pPr lvl="1" eaLnBrk="1" hangingPunct="1"/>
            <a:r>
              <a:rPr lang="en-US" sz="2000" dirty="0" smtClean="0"/>
              <a:t>“Invalid File Name”, “File Not Defined”, “File Already open”, “Too Many Files Open”, “File Space Full”, …</a:t>
            </a:r>
          </a:p>
          <a:p>
            <a:pPr eaLnBrk="1" hangingPunct="1"/>
            <a:r>
              <a:rPr lang="en-US" sz="2400" dirty="0" smtClean="0"/>
              <a:t>Create a channel (file slot, handle)</a:t>
            </a:r>
          </a:p>
          <a:p>
            <a:pPr lvl="1" eaLnBrk="1" hangingPunct="1"/>
            <a:r>
              <a:rPr lang="en-US" sz="2000" dirty="0" smtClean="0"/>
              <a:t>Directory information</a:t>
            </a:r>
          </a:p>
          <a:p>
            <a:pPr lvl="1" eaLnBrk="1" hangingPunct="1"/>
            <a:r>
              <a:rPr lang="en-US" sz="2000" dirty="0" smtClean="0"/>
              <a:t>Transaction buffer</a:t>
            </a:r>
          </a:p>
          <a:p>
            <a:pPr lvl="1" eaLnBrk="1" hangingPunct="1"/>
            <a:r>
              <a:rPr lang="en-US" sz="2000" dirty="0" smtClean="0"/>
              <a:t>File status</a:t>
            </a:r>
          </a:p>
          <a:p>
            <a:pPr lvl="1" eaLnBrk="1" hangingPunct="1"/>
            <a:r>
              <a:rPr lang="en-US" sz="2000" dirty="0" smtClean="0"/>
              <a:t>File pointer</a:t>
            </a:r>
          </a:p>
          <a:p>
            <a:pPr eaLnBrk="1" hangingPunct="1"/>
            <a:r>
              <a:rPr lang="en-US" sz="2400" dirty="0" smtClean="0"/>
              <a:t>Return a File Descriptor</a:t>
            </a:r>
          </a:p>
        </p:txBody>
      </p:sp>
      <p:sp>
        <p:nvSpPr>
          <p:cNvPr id="43015" name="Text Box 4"/>
          <p:cNvSpPr txBox="1">
            <a:spLocks noChangeArrowheads="1"/>
          </p:cNvSpPr>
          <p:nvPr/>
        </p:nvSpPr>
        <p:spPr bwMode="auto">
          <a:xfrm>
            <a:off x="6453188" y="73105"/>
            <a:ext cx="2590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400" b="1" dirty="0" smtClean="0">
                <a:latin typeface="Arial" charset="0"/>
              </a:rPr>
              <a:t>Step 1a</a:t>
            </a:r>
            <a:endParaRPr lang="en-US" sz="1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AA74386-A65D-44FA-A8FE-BC66B4E6ECB3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0788" y="311150"/>
            <a:ext cx="7583487" cy="750888"/>
          </a:xfrm>
        </p:spPr>
        <p:txBody>
          <a:bodyPr/>
          <a:lstStyle/>
          <a:p>
            <a:pPr eaLnBrk="1" hangingPunct="1"/>
            <a:r>
              <a:rPr lang="en-US" smtClean="0"/>
              <a:t>Disk Structure</a:t>
            </a:r>
          </a:p>
        </p:txBody>
      </p:sp>
      <p:pic>
        <p:nvPicPr>
          <p:cNvPr id="5126" name="Picture 3" descr="di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3" y="1606550"/>
            <a:ext cx="140970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79108" name="Group 4"/>
          <p:cNvGraphicFramePr>
            <a:graphicFrameLocks noGrp="1"/>
          </p:cNvGraphicFramePr>
          <p:nvPr/>
        </p:nvGraphicFramePr>
        <p:xfrm>
          <a:off x="209550" y="4672013"/>
          <a:ext cx="8774113" cy="1044576"/>
        </p:xfrm>
        <a:graphic>
          <a:graphicData uri="http://schemas.openxmlformats.org/drawingml/2006/table">
            <a:tbl>
              <a:tblPr/>
              <a:tblGrid>
                <a:gridCol w="239713"/>
                <a:gridCol w="238125"/>
                <a:gridCol w="239712"/>
                <a:gridCol w="238125"/>
                <a:gridCol w="239713"/>
                <a:gridCol w="239712"/>
                <a:gridCol w="238125"/>
                <a:gridCol w="239713"/>
                <a:gridCol w="238125"/>
                <a:gridCol w="239712"/>
                <a:gridCol w="239713"/>
                <a:gridCol w="238125"/>
                <a:gridCol w="241300"/>
                <a:gridCol w="238125"/>
                <a:gridCol w="239712"/>
                <a:gridCol w="239713"/>
                <a:gridCol w="238125"/>
                <a:gridCol w="239712"/>
                <a:gridCol w="238125"/>
                <a:gridCol w="239713"/>
                <a:gridCol w="239712"/>
                <a:gridCol w="238125"/>
                <a:gridCol w="239713"/>
                <a:gridCol w="238125"/>
                <a:gridCol w="239712"/>
                <a:gridCol w="239713"/>
                <a:gridCol w="239712"/>
                <a:gridCol w="239713"/>
                <a:gridCol w="239712"/>
                <a:gridCol w="239713"/>
                <a:gridCol w="239712"/>
                <a:gridCol w="239713"/>
                <a:gridCol w="239712"/>
                <a:gridCol w="877888"/>
              </a:tblGrid>
              <a:tr h="398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Boot</a:t>
                      </a: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 Tables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1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Root Directory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(14 sectors </a:t>
                      </a: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 16 entries/sector = 224 entries)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 Clusters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2 - 2849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Area…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vert="eaVert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33 - 2880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79190" name="Rectangle 86"/>
          <p:cNvSpPr>
            <a:spLocks noGrp="1" noChangeArrowheads="1"/>
          </p:cNvSpPr>
          <p:nvPr>
            <p:ph type="body" idx="1"/>
          </p:nvPr>
        </p:nvSpPr>
        <p:spPr>
          <a:xfrm>
            <a:off x="546100" y="1463675"/>
            <a:ext cx="5591175" cy="295433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000" smtClean="0"/>
              <a:t>Sector 0:</a:t>
            </a:r>
            <a:r>
              <a:rPr lang="en-US" sz="2000" smtClean="0">
                <a:sym typeface="Wingdings" pitchFamily="2" charset="2"/>
              </a:rPr>
              <a:t> Boot Sector</a:t>
            </a:r>
          </a:p>
          <a:p>
            <a:pPr eaLnBrk="1" hangingPunct="1"/>
            <a:r>
              <a:rPr lang="en-US" sz="2000" smtClean="0">
                <a:sym typeface="Wingdings" pitchFamily="2" charset="2"/>
              </a:rPr>
              <a:t>Sector 1: First sector of first FAT</a:t>
            </a:r>
          </a:p>
          <a:p>
            <a:pPr eaLnBrk="1" hangingPunct="1"/>
            <a:r>
              <a:rPr lang="en-US" sz="2000" smtClean="0">
                <a:sym typeface="Wingdings" pitchFamily="2" charset="2"/>
              </a:rPr>
              <a:t>Sector 10: First sector of second FAT</a:t>
            </a:r>
          </a:p>
          <a:p>
            <a:pPr eaLnBrk="1" hangingPunct="1"/>
            <a:r>
              <a:rPr lang="en-US" sz="2000" smtClean="0">
                <a:sym typeface="Wingdings" pitchFamily="2" charset="2"/>
              </a:rPr>
              <a:t>Sector 19: First sector of root directory</a:t>
            </a:r>
          </a:p>
          <a:p>
            <a:pPr eaLnBrk="1" hangingPunct="1"/>
            <a:r>
              <a:rPr lang="en-US" sz="2000" smtClean="0">
                <a:sym typeface="Wingdings" pitchFamily="2" charset="2"/>
              </a:rPr>
              <a:t>Sector 32: Last sector of root directory</a:t>
            </a:r>
          </a:p>
          <a:p>
            <a:pPr lvl="1" eaLnBrk="1" hangingPunct="1"/>
            <a:r>
              <a:rPr lang="en-US" sz="2000" smtClean="0"/>
              <a:t>Check boot sector for root directory length</a:t>
            </a:r>
          </a:p>
          <a:p>
            <a:pPr eaLnBrk="1" hangingPunct="1"/>
            <a:r>
              <a:rPr lang="en-US" sz="2000" smtClean="0"/>
              <a:t>Sector 33:</a:t>
            </a:r>
            <a:r>
              <a:rPr lang="en-US" sz="2000" smtClean="0">
                <a:sym typeface="Wingdings" pitchFamily="2" charset="2"/>
              </a:rPr>
              <a:t> First sector of data area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9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9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79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79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79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79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79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919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4403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DF49148-757D-42B0-9ECB-BDE9B56E3A8E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FILE Descriptor…</a:t>
            </a:r>
          </a:p>
        </p:txBody>
      </p:sp>
      <p:sp>
        <p:nvSpPr>
          <p:cNvPr id="44038" name="Rectangle 3"/>
          <p:cNvSpPr>
            <a:spLocks noChangeArrowheads="1"/>
          </p:cNvSpPr>
          <p:nvPr/>
        </p:nvSpPr>
        <p:spPr bwMode="auto">
          <a:xfrm>
            <a:off x="422275" y="1528763"/>
            <a:ext cx="84582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defTabSz="923925" eaLnBrk="0" hangingPunct="0">
              <a:tabLst>
                <a:tab pos="455613" algn="l"/>
                <a:tab pos="911225" algn="l"/>
                <a:tab pos="1368425" algn="l"/>
                <a:tab pos="1824038" algn="l"/>
                <a:tab pos="2290763" algn="l"/>
                <a:tab pos="2746375" algn="l"/>
                <a:tab pos="3201988" algn="l"/>
                <a:tab pos="3657600" algn="l"/>
                <a:tab pos="4113213" algn="l"/>
                <a:tab pos="4570413" algn="l"/>
                <a:tab pos="5026025" algn="l"/>
              </a:tabLst>
            </a:pPr>
            <a:r>
              <a:rPr lang="en-US" sz="1400" b="1">
                <a:latin typeface="Arial" charset="0"/>
              </a:rPr>
              <a:t>#pragma pack(push,1)				// BYTE align in memory (no padding)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typedef struct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{	unsigned char	name[8];	      		// file name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unsigned char	extension[3];		// extension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   	unsigned char	attributes;	   		// file attributes code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unsigned short directoryCluster;	// directory cluster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   	unsigned long	fileSize;	   		// file size in bytes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   	unsigned short	startCluster;		// first cluster of the file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   	unsigned short	currentCluster;		// current cluster in buffer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int pid;						// process who opened file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char mode;					// access mode (read, read-only, write, append)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char flags;						//  x80 = file altered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							//   x40 = sector altered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							//   x20 = locked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							//   x10 =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							//   x08 = write protected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							//   x04 = contiguous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							//   x02 =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							//   x01 =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   	unsigned long	fileIndex;			// next character position (from beg of file)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char buffer[BYTES_PER_SECTOR];	// file buffer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} FDEntry;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#pragma pack(pop)					// End of strict alignment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453188" y="73105"/>
            <a:ext cx="2590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400" b="1" dirty="0" smtClean="0">
                <a:latin typeface="Arial" charset="0"/>
              </a:rPr>
              <a:t>Step 1a</a:t>
            </a:r>
            <a:endParaRPr lang="en-US" sz="1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4505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AD6C03E-04E2-4E21-A377-B23C04F013D1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1951756" name="Text Box 12"/>
          <p:cNvSpPr txBox="1">
            <a:spLocks noChangeArrowheads="1"/>
          </p:cNvSpPr>
          <p:nvPr/>
        </p:nvSpPr>
        <p:spPr bwMode="auto">
          <a:xfrm>
            <a:off x="3949700" y="4164013"/>
            <a:ext cx="4960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mode</a:t>
            </a:r>
          </a:p>
        </p:txBody>
      </p:sp>
      <p:sp>
        <p:nvSpPr>
          <p:cNvPr id="450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fmsOpenFile </a:t>
            </a:r>
            <a:r>
              <a:rPr lang="en-US" sz="2000" smtClean="0"/>
              <a:t>(continued…)</a:t>
            </a:r>
          </a:p>
        </p:txBody>
      </p:sp>
      <p:sp>
        <p:nvSpPr>
          <p:cNvPr id="45063" name="Text Box 3"/>
          <p:cNvSpPr txBox="1">
            <a:spLocks noChangeArrowheads="1"/>
          </p:cNvSpPr>
          <p:nvPr/>
        </p:nvSpPr>
        <p:spPr bwMode="auto">
          <a:xfrm>
            <a:off x="282575" y="1560513"/>
            <a:ext cx="3881438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marL="342900" indent="-342900" eaLnBrk="0" hangingPunct="0">
              <a:tabLst>
                <a:tab pos="1946275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344488" indent="-230188" eaLnBrk="0" hangingPunct="0">
              <a:tabLst>
                <a:tab pos="1946275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1946275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1946275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1946275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6275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6275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6275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6275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typedef struct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{	unsigned char	name[8];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	unsigned char	extension[3];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	unsigned char	attributes;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	unsigned short	directoryCluster;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	unsigned short	startCluster;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	unsigned short	currentCluster;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	unsigned long	fileSize;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	int pid;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	char mode;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	char flags;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	unsigned long	fileIndex;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	char buffer[BYTES_PER_SECTOR];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} FDEntry;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35400" y="1903413"/>
            <a:ext cx="4921250" cy="741362"/>
            <a:chOff x="2416" y="1052"/>
            <a:chExt cx="3100" cy="467"/>
          </a:xfrm>
        </p:grpSpPr>
        <p:sp>
          <p:nvSpPr>
            <p:cNvPr id="45074" name="AutoShape 5"/>
            <p:cNvSpPr>
              <a:spLocks/>
            </p:cNvSpPr>
            <p:nvPr/>
          </p:nvSpPr>
          <p:spPr bwMode="auto">
            <a:xfrm>
              <a:off x="2416" y="1052"/>
              <a:ext cx="57" cy="467"/>
            </a:xfrm>
            <a:prstGeom prst="rightBrace">
              <a:avLst>
                <a:gd name="adj1" fmla="val 68275"/>
                <a:gd name="adj2" fmla="val 5000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45075" name="Text Box 6"/>
            <p:cNvSpPr txBox="1">
              <a:spLocks noChangeArrowheads="1"/>
            </p:cNvSpPr>
            <p:nvPr/>
          </p:nvSpPr>
          <p:spPr bwMode="auto">
            <a:xfrm>
              <a:off x="2479" y="1155"/>
              <a:ext cx="30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dirEntry</a:t>
              </a:r>
              <a:r>
                <a:rPr lang="en-US" sz="1800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-&gt;name, extension, attributes</a:t>
              </a:r>
            </a:p>
          </p:txBody>
        </p:sp>
      </p:grpSp>
      <p:sp>
        <p:nvSpPr>
          <p:cNvPr id="1951751" name="Text Box 7"/>
          <p:cNvSpPr txBox="1">
            <a:spLocks noChangeArrowheads="1"/>
          </p:cNvSpPr>
          <p:nvPr/>
        </p:nvSpPr>
        <p:spPr bwMode="auto">
          <a:xfrm>
            <a:off x="3935413" y="3568700"/>
            <a:ext cx="50561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(mode == 1) ? 0 : </a:t>
            </a:r>
            <a:r>
              <a:rPr lang="en-US" sz="1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dirEntry.fileSize</a:t>
            </a:r>
            <a:endParaRPr lang="en-US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51752" name="Text Box 8"/>
          <p:cNvSpPr txBox="1">
            <a:spLocks noChangeArrowheads="1"/>
          </p:cNvSpPr>
          <p:nvPr/>
        </p:nvSpPr>
        <p:spPr bwMode="auto">
          <a:xfrm>
            <a:off x="3943350" y="2978150"/>
            <a:ext cx="487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dirEntry.startCluster</a:t>
            </a:r>
            <a:endParaRPr lang="en-US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51753" name="Text Box 9"/>
          <p:cNvSpPr txBox="1">
            <a:spLocks noChangeArrowheads="1"/>
          </p:cNvSpPr>
          <p:nvPr/>
        </p:nvSpPr>
        <p:spPr bwMode="auto">
          <a:xfrm>
            <a:off x="3937000" y="3286125"/>
            <a:ext cx="4960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951754" name="Text Box 10"/>
          <p:cNvSpPr txBox="1">
            <a:spLocks noChangeArrowheads="1"/>
          </p:cNvSpPr>
          <p:nvPr/>
        </p:nvSpPr>
        <p:spPr bwMode="auto">
          <a:xfrm>
            <a:off x="3944938" y="2706688"/>
            <a:ext cx="496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cDir</a:t>
            </a:r>
            <a:endParaRPr lang="en-US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51755" name="Text Box 11"/>
          <p:cNvSpPr txBox="1">
            <a:spLocks noChangeArrowheads="1"/>
          </p:cNvSpPr>
          <p:nvPr/>
        </p:nvSpPr>
        <p:spPr bwMode="auto">
          <a:xfrm>
            <a:off x="3941763" y="3878263"/>
            <a:ext cx="496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curTask</a:t>
            </a:r>
            <a:endParaRPr lang="en-US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51757" name="Text Box 13"/>
          <p:cNvSpPr txBox="1">
            <a:spLocks noChangeArrowheads="1"/>
          </p:cNvSpPr>
          <p:nvPr/>
        </p:nvSpPr>
        <p:spPr bwMode="auto">
          <a:xfrm>
            <a:off x="3957638" y="4427538"/>
            <a:ext cx="496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951758" name="Text Box 14"/>
          <p:cNvSpPr txBox="1">
            <a:spLocks noChangeArrowheads="1"/>
          </p:cNvSpPr>
          <p:nvPr/>
        </p:nvSpPr>
        <p:spPr bwMode="auto">
          <a:xfrm>
            <a:off x="3932238" y="4732338"/>
            <a:ext cx="5056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(mode != 2) ? 0 : </a:t>
            </a:r>
            <a:r>
              <a:rPr lang="en-US" sz="1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dirEntry.fileSize</a:t>
            </a:r>
            <a:endParaRPr lang="en-US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453188" y="73105"/>
            <a:ext cx="2590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400" b="1" dirty="0" smtClean="0">
                <a:latin typeface="Arial" charset="0"/>
              </a:rPr>
              <a:t>Step 1a</a:t>
            </a:r>
            <a:endParaRPr lang="en-US" sz="1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15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5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5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5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5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5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5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51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51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1756" grpId="0" build="p" autoUpdateAnimBg="0"/>
      <p:bldP spid="1951751" grpId="0" build="p" autoUpdateAnimBg="0"/>
      <p:bldP spid="1951752" grpId="0" build="p" autoUpdateAnimBg="0"/>
      <p:bldP spid="1951753" grpId="0" build="p" autoUpdateAnimBg="0"/>
      <p:bldP spid="1951754" grpId="0" build="p" autoUpdateAnimBg="0"/>
      <p:bldP spid="1951755" grpId="0" build="p" autoUpdateAnimBg="0"/>
      <p:bldP spid="1951757" grpId="0" build="p" autoUpdateAnimBg="0"/>
      <p:bldP spid="1951758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FAT File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B339-ADD3-441F-A467-E7D26818A5D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5481" y="1239865"/>
            <a:ext cx="625356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ourier Std" pitchFamily="49" charset="0"/>
              </a:rPr>
              <a:t>0</a:t>
            </a:r>
            <a:r>
              <a:rPr lang="en-US" sz="1100" b="1" dirty="0">
                <a:latin typeface="Courier Std" pitchFamily="49" charset="0"/>
              </a:rPr>
              <a:t>&gt;&gt;mount</a:t>
            </a:r>
          </a:p>
          <a:p>
            <a:r>
              <a:rPr lang="en-US" sz="1100" b="1" dirty="0">
                <a:latin typeface="Courier Std" pitchFamily="49" charset="0"/>
              </a:rPr>
              <a:t>Mount Disk "c:/lcc/projects/disk4"</a:t>
            </a:r>
          </a:p>
          <a:p>
            <a:r>
              <a:rPr lang="en-US" sz="1100" b="1" dirty="0">
                <a:latin typeface="Courier Std" pitchFamily="49" charset="0"/>
              </a:rPr>
              <a:t>                System: IBM  3.3</a:t>
            </a:r>
          </a:p>
          <a:p>
            <a:r>
              <a:rPr lang="en-US" sz="1100" b="1" dirty="0">
                <a:latin typeface="Courier Std" pitchFamily="49" charset="0"/>
              </a:rPr>
              <a:t>          Bytes/Sector: 512</a:t>
            </a:r>
          </a:p>
          <a:p>
            <a:r>
              <a:rPr lang="en-US" sz="1100" b="1" dirty="0">
                <a:latin typeface="Courier Std" pitchFamily="49" charset="0"/>
              </a:rPr>
              <a:t>       Sectors/Cluster: 1</a:t>
            </a:r>
          </a:p>
          <a:p>
            <a:r>
              <a:rPr lang="en-US" sz="1100" b="1" dirty="0">
                <a:latin typeface="Courier Std" pitchFamily="49" charset="0"/>
              </a:rPr>
              <a:t>      Reserved sectors: 1</a:t>
            </a:r>
          </a:p>
          <a:p>
            <a:r>
              <a:rPr lang="en-US" sz="1100" b="1" dirty="0">
                <a:latin typeface="Courier Std" pitchFamily="49" charset="0"/>
              </a:rPr>
              <a:t>            FAT tables: 2</a:t>
            </a:r>
          </a:p>
          <a:p>
            <a:r>
              <a:rPr lang="en-US" sz="1100" b="1" dirty="0">
                <a:latin typeface="Courier Std" pitchFamily="49" charset="0"/>
              </a:rPr>
              <a:t>  Max root </a:t>
            </a:r>
            <a:r>
              <a:rPr lang="en-US" sz="1100" b="1" dirty="0" err="1">
                <a:latin typeface="Courier Std" pitchFamily="49" charset="0"/>
              </a:rPr>
              <a:t>dir</a:t>
            </a:r>
            <a:r>
              <a:rPr lang="en-US" sz="1100" b="1" dirty="0">
                <a:latin typeface="Courier Std" pitchFamily="49" charset="0"/>
              </a:rPr>
              <a:t> entries: 224</a:t>
            </a:r>
          </a:p>
          <a:p>
            <a:r>
              <a:rPr lang="en-US" sz="1100" b="1" dirty="0">
                <a:latin typeface="Courier Std" pitchFamily="49" charset="0"/>
              </a:rPr>
              <a:t>        FAT-12 sectors: 2880</a:t>
            </a:r>
          </a:p>
          <a:p>
            <a:r>
              <a:rPr lang="en-US" sz="1100" b="1" dirty="0">
                <a:latin typeface="Courier Std" pitchFamily="49" charset="0"/>
              </a:rPr>
              <a:t>           FAT sectors: 9</a:t>
            </a:r>
          </a:p>
          <a:p>
            <a:r>
              <a:rPr lang="en-US" sz="1100" b="1" dirty="0">
                <a:latin typeface="Courier Std" pitchFamily="49" charset="0"/>
              </a:rPr>
              <a:t>         Sectors/track: 18</a:t>
            </a:r>
          </a:p>
          <a:p>
            <a:r>
              <a:rPr lang="en-US" sz="1100" b="1" dirty="0">
                <a:latin typeface="Courier Std" pitchFamily="49" charset="0"/>
              </a:rPr>
              <a:t>          Heads/volume: 2</a:t>
            </a:r>
          </a:p>
          <a:p>
            <a:r>
              <a:rPr lang="en-US" sz="1100" b="1" dirty="0">
                <a:latin typeface="Courier Std" pitchFamily="49" charset="0"/>
              </a:rPr>
              <a:t>        FAT-32 sectors: 0</a:t>
            </a:r>
          </a:p>
          <a:p>
            <a:r>
              <a:rPr lang="en-US" sz="1100" b="1" dirty="0">
                <a:latin typeface="Courier Std" pitchFamily="49" charset="0"/>
              </a:rPr>
              <a:t>c:/lcc/projects/disk4:\&gt;&gt;dir</a:t>
            </a:r>
          </a:p>
          <a:p>
            <a:r>
              <a:rPr lang="en-US" sz="1100" b="1" dirty="0" err="1">
                <a:latin typeface="Courier Std" pitchFamily="49" charset="0"/>
              </a:rPr>
              <a:t>Name:ext</a:t>
            </a:r>
            <a:r>
              <a:rPr lang="en-US" sz="1100" b="1" dirty="0">
                <a:latin typeface="Courier Std" pitchFamily="49" charset="0"/>
              </a:rPr>
              <a:t>                time      date    cluster  size</a:t>
            </a:r>
          </a:p>
          <a:p>
            <a:r>
              <a:rPr lang="en-US" sz="1100" b="1" dirty="0">
                <a:latin typeface="Courier Std" pitchFamily="49" charset="0"/>
              </a:rPr>
              <a:t>BIGDIR        ----D-  11:31:40 04/31/2004     3     0</a:t>
            </a:r>
          </a:p>
          <a:p>
            <a:r>
              <a:rPr lang="en-US" sz="1100" b="1" dirty="0">
                <a:latin typeface="Courier Std" pitchFamily="49" charset="0"/>
              </a:rPr>
              <a:t>BYU           ----D-  11:34:54 04/31/2004   171     0</a:t>
            </a:r>
          </a:p>
          <a:p>
            <a:r>
              <a:rPr lang="en-US" sz="1100" b="1" dirty="0">
                <a:latin typeface="Courier Std" pitchFamily="49" charset="0"/>
              </a:rPr>
              <a:t>JOKES         ----D-  11:37:06 04/31/2004   800     0</a:t>
            </a:r>
          </a:p>
          <a:p>
            <a:r>
              <a:rPr lang="en-US" sz="1100" b="1" dirty="0">
                <a:latin typeface="Courier Std" pitchFamily="49" charset="0"/>
              </a:rPr>
              <a:t>LONGFI~1      ----D-  11:37:14 04/31/2004   875     0</a:t>
            </a:r>
          </a:p>
          <a:p>
            <a:r>
              <a:rPr lang="en-US" sz="1100" b="1" dirty="0">
                <a:latin typeface="Courier Std" pitchFamily="49" charset="0"/>
              </a:rPr>
              <a:t>PERSONAL      ----D-  11:37:18 04/31/2004   937     0</a:t>
            </a:r>
          </a:p>
          <a:p>
            <a:r>
              <a:rPr lang="en-US" sz="1100" b="1" dirty="0">
                <a:latin typeface="Courier Std" pitchFamily="49" charset="0"/>
              </a:rPr>
              <a:t>TEMP          ----D-  11:37:36 04/31/2004  1355     0</a:t>
            </a:r>
          </a:p>
          <a:p>
            <a:r>
              <a:rPr lang="en-US" sz="1100" b="1" dirty="0">
                <a:latin typeface="Courier Std" pitchFamily="49" charset="0"/>
              </a:rPr>
              <a:t>H2O.C         -----A  19:00:02 03/12/2004  1380  3425</a:t>
            </a:r>
          </a:p>
          <a:p>
            <a:r>
              <a:rPr lang="en-US" sz="1100" b="1" dirty="0">
                <a:latin typeface="Courier Std" pitchFamily="49" charset="0"/>
              </a:rPr>
              <a:t>MAKE.TXT      -----A  16:26:58 03/27/2004  1387 18584</a:t>
            </a:r>
          </a:p>
          <a:p>
            <a:r>
              <a:rPr lang="en-US" sz="1100" b="1" dirty="0">
                <a:latin typeface="Courier Std" pitchFamily="49" charset="0"/>
              </a:rPr>
              <a:t>c:/lcc/projects/disk4:\&gt;&gt;op h2o.c</a:t>
            </a:r>
          </a:p>
          <a:p>
            <a:r>
              <a:rPr lang="en-US" sz="1100" b="1" dirty="0">
                <a:latin typeface="Courier Std" pitchFamily="49" charset="0"/>
              </a:rPr>
              <a:t>Open File "h2o.c",read</a:t>
            </a:r>
          </a:p>
          <a:p>
            <a:r>
              <a:rPr lang="en-US" sz="1100" b="1" dirty="0" err="1">
                <a:latin typeface="Courier Std" pitchFamily="49" charset="0"/>
              </a:rPr>
              <a:t>FileID</a:t>
            </a:r>
            <a:r>
              <a:rPr lang="en-US" sz="1100" b="1" dirty="0">
                <a:latin typeface="Courier Std" pitchFamily="49" charset="0"/>
              </a:rPr>
              <a:t> = 0</a:t>
            </a:r>
          </a:p>
          <a:p>
            <a:r>
              <a:rPr lang="en-US" sz="1100" b="1" dirty="0">
                <a:latin typeface="Courier Std" pitchFamily="49" charset="0"/>
              </a:rPr>
              <a:t>c:/lcc/projects/disk4:\&gt;&gt;fs</a:t>
            </a:r>
          </a:p>
          <a:p>
            <a:r>
              <a:rPr lang="en-US" sz="1100" b="1" dirty="0">
                <a:latin typeface="Courier Std" pitchFamily="49" charset="0"/>
              </a:rPr>
              <a:t>Slot  Name    Ext  </a:t>
            </a:r>
            <a:r>
              <a:rPr lang="en-US" sz="1100" b="1" dirty="0" err="1">
                <a:latin typeface="Courier Std" pitchFamily="49" charset="0"/>
              </a:rPr>
              <a:t>Atr</a:t>
            </a:r>
            <a:r>
              <a:rPr lang="en-US" sz="1100" b="1" dirty="0">
                <a:latin typeface="Courier Std" pitchFamily="49" charset="0"/>
              </a:rPr>
              <a:t>  Size  </a:t>
            </a:r>
            <a:r>
              <a:rPr lang="en-US" sz="1100" b="1" dirty="0" err="1">
                <a:latin typeface="Courier Std" pitchFamily="49" charset="0"/>
              </a:rPr>
              <a:t>Strt</a:t>
            </a:r>
            <a:r>
              <a:rPr lang="en-US" sz="1100" b="1" dirty="0">
                <a:latin typeface="Courier Std" pitchFamily="49" charset="0"/>
              </a:rPr>
              <a:t>  </a:t>
            </a:r>
            <a:r>
              <a:rPr lang="en-US" sz="1100" b="1" dirty="0" err="1">
                <a:latin typeface="Courier Std" pitchFamily="49" charset="0"/>
              </a:rPr>
              <a:t>Curr</a:t>
            </a:r>
            <a:r>
              <a:rPr lang="en-US" sz="1100" b="1" dirty="0">
                <a:latin typeface="Courier Std" pitchFamily="49" charset="0"/>
              </a:rPr>
              <a:t>  </a:t>
            </a:r>
            <a:r>
              <a:rPr lang="en-US" sz="1100" b="1" dirty="0" err="1">
                <a:latin typeface="Courier Std" pitchFamily="49" charset="0"/>
              </a:rPr>
              <a:t>cDir</a:t>
            </a:r>
            <a:r>
              <a:rPr lang="en-US" sz="1100" b="1" dirty="0">
                <a:latin typeface="Courier Std" pitchFamily="49" charset="0"/>
              </a:rPr>
              <a:t>  </a:t>
            </a:r>
            <a:r>
              <a:rPr lang="en-US" sz="1100" b="1" dirty="0" err="1">
                <a:latin typeface="Courier Std" pitchFamily="49" charset="0"/>
              </a:rPr>
              <a:t>cPID</a:t>
            </a:r>
            <a:r>
              <a:rPr lang="en-US" sz="1100" b="1" dirty="0">
                <a:latin typeface="Courier Std" pitchFamily="49" charset="0"/>
              </a:rPr>
              <a:t>  Mode  Flag  </a:t>
            </a:r>
            <a:r>
              <a:rPr lang="en-US" sz="1100" b="1" dirty="0" err="1">
                <a:latin typeface="Courier Std" pitchFamily="49" charset="0"/>
              </a:rPr>
              <a:t>Indx</a:t>
            </a:r>
            <a:endParaRPr lang="en-US" sz="1100" b="1" dirty="0">
              <a:latin typeface="Courier Std" pitchFamily="49" charset="0"/>
            </a:endParaRPr>
          </a:p>
          <a:p>
            <a:r>
              <a:rPr lang="en-US" sz="1100" b="1" dirty="0">
                <a:latin typeface="Courier Std" pitchFamily="49" charset="0"/>
              </a:rPr>
              <a:t>  0   H2O     C     20  3425  1380     0     0     0     0     0     0</a:t>
            </a:r>
          </a:p>
          <a:p>
            <a:r>
              <a:rPr lang="en-US" sz="1100" b="1" dirty="0">
                <a:latin typeface="Courier Std" pitchFamily="49" charset="0"/>
              </a:rPr>
              <a:t>c:/lcc/projects/disk4</a:t>
            </a:r>
            <a:r>
              <a:rPr lang="en-US" sz="1100" b="1" dirty="0" smtClean="0">
                <a:latin typeface="Courier Std" pitchFamily="49" charset="0"/>
              </a:rPr>
              <a:t>:\&gt;&gt;</a:t>
            </a:r>
            <a:endParaRPr lang="en-US" sz="1100" b="1" dirty="0">
              <a:latin typeface="Courier Std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4608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9736491-E68F-431C-9C34-3FD73A99C064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“Read from a File”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z="2400" dirty="0" smtClean="0"/>
              <a:t>Errors</a:t>
            </a:r>
          </a:p>
          <a:p>
            <a:pPr lvl="1" eaLnBrk="1" hangingPunct="1"/>
            <a:r>
              <a:rPr lang="en-US" sz="2000" dirty="0" smtClean="0"/>
              <a:t>“File Not Open”, “Invalid File Descriptor”, “End-of-File”, “Illegal Access”</a:t>
            </a:r>
          </a:p>
          <a:p>
            <a:pPr eaLnBrk="1" hangingPunct="1"/>
            <a:r>
              <a:rPr lang="en-US" sz="2400" dirty="0" smtClean="0"/>
              <a:t>Always reads from transaction buffer</a:t>
            </a:r>
          </a:p>
          <a:p>
            <a:pPr lvl="1" eaLnBrk="1" hangingPunct="1"/>
            <a:r>
              <a:rPr lang="en-US" sz="2000" dirty="0" smtClean="0"/>
              <a:t>Watch out for sector boundaries</a:t>
            </a:r>
          </a:p>
          <a:p>
            <a:pPr eaLnBrk="1" hangingPunct="1"/>
            <a:r>
              <a:rPr lang="en-US" sz="2400" dirty="0" smtClean="0"/>
              <a:t>Byte oriented (translates to cluster blocking)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453188" y="73105"/>
            <a:ext cx="2590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400" b="1" dirty="0" smtClean="0">
                <a:latin typeface="Arial" charset="0"/>
              </a:rPr>
              <a:t>Step 1b</a:t>
            </a:r>
            <a:endParaRPr lang="en-US" sz="1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FAT File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B339-ADD3-441F-A467-E7D26818A5D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5481" y="1239865"/>
            <a:ext cx="6253566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ourier Std" pitchFamily="49" charset="0"/>
              </a:rPr>
              <a:t>c</a:t>
            </a:r>
            <a:r>
              <a:rPr lang="en-US" sz="1100" b="1" dirty="0">
                <a:latin typeface="Courier Std" pitchFamily="49" charset="0"/>
              </a:rPr>
              <a:t>:/lcc/projects/disk4:\&gt;&gt;fs</a:t>
            </a:r>
          </a:p>
          <a:p>
            <a:r>
              <a:rPr lang="en-US" sz="1100" b="1" dirty="0">
                <a:latin typeface="Courier Std" pitchFamily="49" charset="0"/>
              </a:rPr>
              <a:t>Slot  Name    Ext  </a:t>
            </a:r>
            <a:r>
              <a:rPr lang="en-US" sz="1100" b="1" dirty="0" err="1">
                <a:latin typeface="Courier Std" pitchFamily="49" charset="0"/>
              </a:rPr>
              <a:t>Atr</a:t>
            </a:r>
            <a:r>
              <a:rPr lang="en-US" sz="1100" b="1" dirty="0">
                <a:latin typeface="Courier Std" pitchFamily="49" charset="0"/>
              </a:rPr>
              <a:t>  Size  </a:t>
            </a:r>
            <a:r>
              <a:rPr lang="en-US" sz="1100" b="1" dirty="0" err="1">
                <a:latin typeface="Courier Std" pitchFamily="49" charset="0"/>
              </a:rPr>
              <a:t>Strt</a:t>
            </a:r>
            <a:r>
              <a:rPr lang="en-US" sz="1100" b="1" dirty="0">
                <a:latin typeface="Courier Std" pitchFamily="49" charset="0"/>
              </a:rPr>
              <a:t>  </a:t>
            </a:r>
            <a:r>
              <a:rPr lang="en-US" sz="1100" b="1" dirty="0" err="1">
                <a:latin typeface="Courier Std" pitchFamily="49" charset="0"/>
              </a:rPr>
              <a:t>Curr</a:t>
            </a:r>
            <a:r>
              <a:rPr lang="en-US" sz="1100" b="1" dirty="0">
                <a:latin typeface="Courier Std" pitchFamily="49" charset="0"/>
              </a:rPr>
              <a:t>  </a:t>
            </a:r>
            <a:r>
              <a:rPr lang="en-US" sz="1100" b="1" dirty="0" err="1">
                <a:latin typeface="Courier Std" pitchFamily="49" charset="0"/>
              </a:rPr>
              <a:t>cDir</a:t>
            </a:r>
            <a:r>
              <a:rPr lang="en-US" sz="1100" b="1" dirty="0">
                <a:latin typeface="Courier Std" pitchFamily="49" charset="0"/>
              </a:rPr>
              <a:t>  </a:t>
            </a:r>
            <a:r>
              <a:rPr lang="en-US" sz="1100" b="1" dirty="0" err="1">
                <a:latin typeface="Courier Std" pitchFamily="49" charset="0"/>
              </a:rPr>
              <a:t>cPID</a:t>
            </a:r>
            <a:r>
              <a:rPr lang="en-US" sz="1100" b="1" dirty="0">
                <a:latin typeface="Courier Std" pitchFamily="49" charset="0"/>
              </a:rPr>
              <a:t>  Mode  Flag  </a:t>
            </a:r>
            <a:r>
              <a:rPr lang="en-US" sz="1100" b="1" dirty="0" err="1">
                <a:latin typeface="Courier Std" pitchFamily="49" charset="0"/>
              </a:rPr>
              <a:t>Indx</a:t>
            </a:r>
            <a:endParaRPr lang="en-US" sz="1100" b="1" dirty="0">
              <a:latin typeface="Courier Std" pitchFamily="49" charset="0"/>
            </a:endParaRPr>
          </a:p>
          <a:p>
            <a:r>
              <a:rPr lang="en-US" sz="1100" b="1" dirty="0">
                <a:latin typeface="Courier Std" pitchFamily="49" charset="0"/>
              </a:rPr>
              <a:t>  0   H2O     C     20  3425  1380     0     0     0     0     0     0</a:t>
            </a:r>
          </a:p>
          <a:p>
            <a:r>
              <a:rPr lang="en-US" sz="1100" b="1" dirty="0">
                <a:latin typeface="Courier Std" pitchFamily="49" charset="0"/>
              </a:rPr>
              <a:t>c:/lcc/projects/disk4:\&gt;&gt;rd 1</a:t>
            </a:r>
          </a:p>
          <a:p>
            <a:r>
              <a:rPr lang="en-US" sz="1100" b="1" dirty="0">
                <a:latin typeface="Courier Std" pitchFamily="49" charset="0"/>
              </a:rPr>
              <a:t>Buffer[0-1] = /</a:t>
            </a:r>
          </a:p>
          <a:p>
            <a:r>
              <a:rPr lang="en-US" sz="1100" b="1" dirty="0">
                <a:latin typeface="Courier Std" pitchFamily="49" charset="0"/>
              </a:rPr>
              <a:t>Slot  Name    Ext  </a:t>
            </a:r>
            <a:r>
              <a:rPr lang="en-US" sz="1100" b="1" dirty="0" err="1">
                <a:latin typeface="Courier Std" pitchFamily="49" charset="0"/>
              </a:rPr>
              <a:t>Atr</a:t>
            </a:r>
            <a:r>
              <a:rPr lang="en-US" sz="1100" b="1" dirty="0">
                <a:latin typeface="Courier Std" pitchFamily="49" charset="0"/>
              </a:rPr>
              <a:t>  Size  </a:t>
            </a:r>
            <a:r>
              <a:rPr lang="en-US" sz="1100" b="1" dirty="0" err="1">
                <a:latin typeface="Courier Std" pitchFamily="49" charset="0"/>
              </a:rPr>
              <a:t>Strt</a:t>
            </a:r>
            <a:r>
              <a:rPr lang="en-US" sz="1100" b="1" dirty="0">
                <a:latin typeface="Courier Std" pitchFamily="49" charset="0"/>
              </a:rPr>
              <a:t>  </a:t>
            </a:r>
            <a:r>
              <a:rPr lang="en-US" sz="1100" b="1" dirty="0" err="1">
                <a:latin typeface="Courier Std" pitchFamily="49" charset="0"/>
              </a:rPr>
              <a:t>Curr</a:t>
            </a:r>
            <a:r>
              <a:rPr lang="en-US" sz="1100" b="1" dirty="0">
                <a:latin typeface="Courier Std" pitchFamily="49" charset="0"/>
              </a:rPr>
              <a:t>  </a:t>
            </a:r>
            <a:r>
              <a:rPr lang="en-US" sz="1100" b="1" dirty="0" err="1">
                <a:latin typeface="Courier Std" pitchFamily="49" charset="0"/>
              </a:rPr>
              <a:t>cDir</a:t>
            </a:r>
            <a:r>
              <a:rPr lang="en-US" sz="1100" b="1" dirty="0">
                <a:latin typeface="Courier Std" pitchFamily="49" charset="0"/>
              </a:rPr>
              <a:t>  </a:t>
            </a:r>
            <a:r>
              <a:rPr lang="en-US" sz="1100" b="1" dirty="0" err="1">
                <a:latin typeface="Courier Std" pitchFamily="49" charset="0"/>
              </a:rPr>
              <a:t>cPID</a:t>
            </a:r>
            <a:r>
              <a:rPr lang="en-US" sz="1100" b="1" dirty="0">
                <a:latin typeface="Courier Std" pitchFamily="49" charset="0"/>
              </a:rPr>
              <a:t>  Mode  Flag  </a:t>
            </a:r>
            <a:r>
              <a:rPr lang="en-US" sz="1100" b="1" dirty="0" err="1">
                <a:latin typeface="Courier Std" pitchFamily="49" charset="0"/>
              </a:rPr>
              <a:t>Indx</a:t>
            </a:r>
            <a:endParaRPr lang="en-US" sz="1100" b="1" dirty="0">
              <a:latin typeface="Courier Std" pitchFamily="49" charset="0"/>
            </a:endParaRPr>
          </a:p>
          <a:p>
            <a:r>
              <a:rPr lang="en-US" sz="1100" b="1" dirty="0">
                <a:latin typeface="Courier Std" pitchFamily="49" charset="0"/>
              </a:rPr>
              <a:t>  0   H2O     C     20  3425  1380  1380     0     0     0     0     1</a:t>
            </a:r>
          </a:p>
          <a:p>
            <a:r>
              <a:rPr lang="en-US" sz="1100" b="1" dirty="0">
                <a:latin typeface="Courier Std" pitchFamily="49" charset="0"/>
              </a:rPr>
              <a:t>c:/lcc/projects/disk4:\&gt;&gt;rd 511</a:t>
            </a:r>
          </a:p>
          <a:p>
            <a:r>
              <a:rPr lang="en-US" sz="1100" b="1" dirty="0">
                <a:latin typeface="Courier Std" pitchFamily="49" charset="0"/>
              </a:rPr>
              <a:t>Buffer[0-511] = / Hex to Object </a:t>
            </a:r>
            <a:r>
              <a:rPr lang="en-US" sz="1100" b="1" dirty="0" smtClean="0">
                <a:latin typeface="Courier Std" pitchFamily="49" charset="0"/>
              </a:rPr>
              <a:t>01/24/2004</a:t>
            </a:r>
          </a:p>
          <a:p>
            <a:endParaRPr lang="en-US" sz="1100" b="1" dirty="0">
              <a:latin typeface="Courier Std" pitchFamily="49" charset="0"/>
            </a:endParaRPr>
          </a:p>
          <a:p>
            <a:r>
              <a:rPr lang="en-US" sz="11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{ displays 511 characters in Buffer }</a:t>
            </a:r>
          </a:p>
          <a:p>
            <a:endParaRPr lang="en-US" sz="1100" b="1" dirty="0">
              <a:latin typeface="Courier Std" pitchFamily="49" charset="0"/>
            </a:endParaRPr>
          </a:p>
          <a:p>
            <a:r>
              <a:rPr lang="en-US" sz="1100" b="1" dirty="0" smtClean="0">
                <a:latin typeface="Courier Std" pitchFamily="49" charset="0"/>
              </a:rPr>
              <a:t>Slot  </a:t>
            </a:r>
            <a:r>
              <a:rPr lang="en-US" sz="1100" b="1" dirty="0">
                <a:latin typeface="Courier Std" pitchFamily="49" charset="0"/>
              </a:rPr>
              <a:t>Name    Ext  </a:t>
            </a:r>
            <a:r>
              <a:rPr lang="en-US" sz="1100" b="1" dirty="0" err="1">
                <a:latin typeface="Courier Std" pitchFamily="49" charset="0"/>
              </a:rPr>
              <a:t>Atr</a:t>
            </a:r>
            <a:r>
              <a:rPr lang="en-US" sz="1100" b="1" dirty="0">
                <a:latin typeface="Courier Std" pitchFamily="49" charset="0"/>
              </a:rPr>
              <a:t>  Size  </a:t>
            </a:r>
            <a:r>
              <a:rPr lang="en-US" sz="1100" b="1" dirty="0" err="1">
                <a:latin typeface="Courier Std" pitchFamily="49" charset="0"/>
              </a:rPr>
              <a:t>Strt</a:t>
            </a:r>
            <a:r>
              <a:rPr lang="en-US" sz="1100" b="1" dirty="0">
                <a:latin typeface="Courier Std" pitchFamily="49" charset="0"/>
              </a:rPr>
              <a:t>  </a:t>
            </a:r>
            <a:r>
              <a:rPr lang="en-US" sz="1100" b="1" dirty="0" err="1">
                <a:latin typeface="Courier Std" pitchFamily="49" charset="0"/>
              </a:rPr>
              <a:t>Curr</a:t>
            </a:r>
            <a:r>
              <a:rPr lang="en-US" sz="1100" b="1" dirty="0">
                <a:latin typeface="Courier Std" pitchFamily="49" charset="0"/>
              </a:rPr>
              <a:t>  </a:t>
            </a:r>
            <a:r>
              <a:rPr lang="en-US" sz="1100" b="1" dirty="0" err="1">
                <a:latin typeface="Courier Std" pitchFamily="49" charset="0"/>
              </a:rPr>
              <a:t>cDir</a:t>
            </a:r>
            <a:r>
              <a:rPr lang="en-US" sz="1100" b="1" dirty="0">
                <a:latin typeface="Courier Std" pitchFamily="49" charset="0"/>
              </a:rPr>
              <a:t>  </a:t>
            </a:r>
            <a:r>
              <a:rPr lang="en-US" sz="1100" b="1" dirty="0" err="1">
                <a:latin typeface="Courier Std" pitchFamily="49" charset="0"/>
              </a:rPr>
              <a:t>cPID</a:t>
            </a:r>
            <a:r>
              <a:rPr lang="en-US" sz="1100" b="1" dirty="0">
                <a:latin typeface="Courier Std" pitchFamily="49" charset="0"/>
              </a:rPr>
              <a:t>  Mode  Flag  </a:t>
            </a:r>
            <a:r>
              <a:rPr lang="en-US" sz="1100" b="1" dirty="0" err="1">
                <a:latin typeface="Courier Std" pitchFamily="49" charset="0"/>
              </a:rPr>
              <a:t>Indx</a:t>
            </a:r>
            <a:endParaRPr lang="en-US" sz="1100" b="1" dirty="0">
              <a:latin typeface="Courier Std" pitchFamily="49" charset="0"/>
            </a:endParaRPr>
          </a:p>
          <a:p>
            <a:r>
              <a:rPr lang="en-US" sz="1100" b="1" dirty="0">
                <a:latin typeface="Courier Std" pitchFamily="49" charset="0"/>
              </a:rPr>
              <a:t>  0   H2O     C     20  3425  1380  1380     0     0     0     0   512</a:t>
            </a:r>
          </a:p>
          <a:p>
            <a:r>
              <a:rPr lang="en-US" sz="1100" b="1" dirty="0">
                <a:latin typeface="Courier Std" pitchFamily="49" charset="0"/>
              </a:rPr>
              <a:t>c:/lcc/projects/disk4:\&gt;&gt;rd 1</a:t>
            </a:r>
          </a:p>
          <a:p>
            <a:r>
              <a:rPr lang="en-US" sz="1100" b="1" dirty="0">
                <a:latin typeface="Courier Std" pitchFamily="49" charset="0"/>
              </a:rPr>
              <a:t>Buffer[0-1] = f</a:t>
            </a:r>
          </a:p>
          <a:p>
            <a:r>
              <a:rPr lang="en-US" sz="1100" b="1" dirty="0">
                <a:latin typeface="Courier Std" pitchFamily="49" charset="0"/>
              </a:rPr>
              <a:t>Slot  Name    Ext  </a:t>
            </a:r>
            <a:r>
              <a:rPr lang="en-US" sz="1100" b="1" dirty="0" err="1">
                <a:latin typeface="Courier Std" pitchFamily="49" charset="0"/>
              </a:rPr>
              <a:t>Atr</a:t>
            </a:r>
            <a:r>
              <a:rPr lang="en-US" sz="1100" b="1" dirty="0">
                <a:latin typeface="Courier Std" pitchFamily="49" charset="0"/>
              </a:rPr>
              <a:t>  Size  </a:t>
            </a:r>
            <a:r>
              <a:rPr lang="en-US" sz="1100" b="1" dirty="0" err="1">
                <a:latin typeface="Courier Std" pitchFamily="49" charset="0"/>
              </a:rPr>
              <a:t>Strt</a:t>
            </a:r>
            <a:r>
              <a:rPr lang="en-US" sz="1100" b="1" dirty="0">
                <a:latin typeface="Courier Std" pitchFamily="49" charset="0"/>
              </a:rPr>
              <a:t>  </a:t>
            </a:r>
            <a:r>
              <a:rPr lang="en-US" sz="1100" b="1" dirty="0" err="1">
                <a:latin typeface="Courier Std" pitchFamily="49" charset="0"/>
              </a:rPr>
              <a:t>Curr</a:t>
            </a:r>
            <a:r>
              <a:rPr lang="en-US" sz="1100" b="1" dirty="0">
                <a:latin typeface="Courier Std" pitchFamily="49" charset="0"/>
              </a:rPr>
              <a:t>  </a:t>
            </a:r>
            <a:r>
              <a:rPr lang="en-US" sz="1100" b="1" dirty="0" err="1">
                <a:latin typeface="Courier Std" pitchFamily="49" charset="0"/>
              </a:rPr>
              <a:t>cDir</a:t>
            </a:r>
            <a:r>
              <a:rPr lang="en-US" sz="1100" b="1" dirty="0">
                <a:latin typeface="Courier Std" pitchFamily="49" charset="0"/>
              </a:rPr>
              <a:t>  </a:t>
            </a:r>
            <a:r>
              <a:rPr lang="en-US" sz="1100" b="1" dirty="0" err="1">
                <a:latin typeface="Courier Std" pitchFamily="49" charset="0"/>
              </a:rPr>
              <a:t>cPID</a:t>
            </a:r>
            <a:r>
              <a:rPr lang="en-US" sz="1100" b="1" dirty="0">
                <a:latin typeface="Courier Std" pitchFamily="49" charset="0"/>
              </a:rPr>
              <a:t>  Mode  Flag  </a:t>
            </a:r>
            <a:r>
              <a:rPr lang="en-US" sz="1100" b="1" dirty="0" err="1">
                <a:latin typeface="Courier Std" pitchFamily="49" charset="0"/>
              </a:rPr>
              <a:t>Indx</a:t>
            </a:r>
            <a:endParaRPr lang="en-US" sz="1100" b="1" dirty="0">
              <a:latin typeface="Courier Std" pitchFamily="49" charset="0"/>
            </a:endParaRPr>
          </a:p>
          <a:p>
            <a:r>
              <a:rPr lang="en-US" sz="1100" b="1" dirty="0">
                <a:latin typeface="Courier Std" pitchFamily="49" charset="0"/>
              </a:rPr>
              <a:t>  0   H2O     C     20  3425  1380  1381     0     0     0     0   513</a:t>
            </a:r>
          </a:p>
          <a:p>
            <a:r>
              <a:rPr lang="en-US" sz="1100" b="1" dirty="0">
                <a:latin typeface="Courier Std" pitchFamily="49" charset="0"/>
              </a:rPr>
              <a:t>c:/lcc/projects/disk4:\&gt;&gt;☺</a:t>
            </a:r>
          </a:p>
        </p:txBody>
      </p:sp>
    </p:spTree>
    <p:extLst>
      <p:ext uri="{BB962C8B-B14F-4D97-AF65-F5344CB8AC3E}">
        <p14:creationId xmlns:p14="http://schemas.microsoft.com/office/powerpoint/2010/main" val="38713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Issues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072322"/>
              </p:ext>
            </p:extLst>
          </p:nvPr>
        </p:nvGraphicFramePr>
        <p:xfrm>
          <a:off x="1376218" y="1662555"/>
          <a:ext cx="680376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0752"/>
                <a:gridCol w="1360752"/>
                <a:gridCol w="1360752"/>
                <a:gridCol w="1360752"/>
                <a:gridCol w="1360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Sector 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Sector 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Sector 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Sector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FAT File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3A692-8671-4B55-8F30-D6FF68AF2C7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2727" y="1662555"/>
            <a:ext cx="68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File:</a:t>
            </a:r>
            <a:endParaRPr lang="en-US" sz="1600" dirty="0"/>
          </a:p>
        </p:txBody>
      </p:sp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870953"/>
              </p:ext>
            </p:extLst>
          </p:nvPr>
        </p:nvGraphicFramePr>
        <p:xfrm>
          <a:off x="2650836" y="2618527"/>
          <a:ext cx="1360752" cy="828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0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Open file information…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Buffer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1236" y="2618527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/>
              <a:t>FileDescriptor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Arial"/>
                <a:cs typeface="Arial"/>
              </a:rPr>
              <a:t>→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2650836" y="2001109"/>
            <a:ext cx="1422400" cy="12531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miter lim="800000"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4031624" y="2001109"/>
            <a:ext cx="1422400" cy="12531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miter lim="800000"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46100" y="3660398"/>
            <a:ext cx="8164513" cy="196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err="1" smtClean="0"/>
              <a:t>Lazyness</a:t>
            </a:r>
            <a:endParaRPr lang="en-US" sz="2000" dirty="0" smtClean="0"/>
          </a:p>
          <a:p>
            <a:r>
              <a:rPr lang="en-US" sz="2000" dirty="0" smtClean="0"/>
              <a:t>How does “sector altered” affect “file altered”?</a:t>
            </a:r>
          </a:p>
          <a:p>
            <a:r>
              <a:rPr lang="en-US" sz="2000" dirty="0" smtClean="0"/>
              <a:t>What cluster is in an open file buffer for file index 512?</a:t>
            </a:r>
          </a:p>
          <a:p>
            <a:r>
              <a:rPr lang="en-US" sz="2000" dirty="0" smtClean="0"/>
              <a:t>What are the differences between beginning of file and end of file?</a:t>
            </a:r>
          </a:p>
          <a:p>
            <a:r>
              <a:rPr lang="en-US" sz="2000" dirty="0" smtClean="0"/>
              <a:t>Should opening a file force a read of the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cluster?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80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FAT Quiz #3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90" y="3421379"/>
            <a:ext cx="4217670" cy="315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FAT File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B339-ADD3-441F-A467-E7D26818A5D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11" y="103804"/>
            <a:ext cx="6342149" cy="658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4710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DE1BDCA-F1D5-4891-9696-696C3602CDE3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“Write to a File”</a:t>
            </a:r>
          </a:p>
        </p:txBody>
      </p:sp>
      <p:sp>
        <p:nvSpPr>
          <p:cNvPr id="47111" name="Rectangle 3"/>
          <p:cNvSpPr>
            <a:spLocks noChangeArrowheads="1"/>
          </p:cNvSpPr>
          <p:nvPr/>
        </p:nvSpPr>
        <p:spPr bwMode="auto">
          <a:xfrm>
            <a:off x="406400" y="1304925"/>
            <a:ext cx="83566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latin typeface="Arial" charset="0"/>
              </a:rPr>
              <a:t>Errors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“File Not Open”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“Invalid File Descriptor”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“Illegal Access”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“Read Only File”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latin typeface="Arial" charset="0"/>
              </a:rPr>
              <a:t>Always Writes to transaction buffer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Watch out for sector </a:t>
            </a:r>
            <a:r>
              <a:rPr lang="en-US" sz="2000" dirty="0" smtClean="0">
                <a:latin typeface="Arial" charset="0"/>
              </a:rPr>
              <a:t>boundaries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Be lazy when writing to disk</a:t>
            </a:r>
            <a:endParaRPr lang="en-US" sz="20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latin typeface="Arial" charset="0"/>
              </a:rPr>
              <a:t>Byte oriented (translates to cluster blocking)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3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 command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FAT File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B339-ADD3-441F-A467-E7D26818A5D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0671" y="1518837"/>
            <a:ext cx="815210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914400" algn="l"/>
              </a:tabLst>
            </a:pPr>
            <a:r>
              <a:rPr lang="en-US" sz="1400" b="1" dirty="0">
                <a:latin typeface="Courier Std" pitchFamily="49" charset="0"/>
              </a:rPr>
              <a:t>// ***********************************************************************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sz="1400" b="1" dirty="0">
                <a:latin typeface="Courier Std" pitchFamily="49" charset="0"/>
              </a:rPr>
              <a:t>// write </a:t>
            </a:r>
            <a:r>
              <a:rPr lang="en-US" sz="1400" b="1" dirty="0" smtClean="0">
                <a:latin typeface="Courier Std" pitchFamily="49" charset="0"/>
              </a:rPr>
              <a:t>&lt;#&gt;{,char}</a:t>
            </a:r>
            <a:endParaRPr lang="en-US" sz="1400" b="1" dirty="0">
              <a:latin typeface="Courier Std" pitchFamily="49" charset="0"/>
            </a:endParaRPr>
          </a:p>
          <a:p>
            <a:pPr>
              <a:tabLst>
                <a:tab pos="457200" algn="l"/>
                <a:tab pos="914400" algn="l"/>
              </a:tabLst>
            </a:pPr>
            <a:r>
              <a:rPr lang="en-US" sz="1400" b="1" dirty="0">
                <a:latin typeface="Courier Std" pitchFamily="49" charset="0"/>
              </a:rPr>
              <a:t>void CL6_write(int </a:t>
            </a:r>
            <a:r>
              <a:rPr lang="en-US" sz="1400" b="1" dirty="0" err="1">
                <a:latin typeface="Courier Std" pitchFamily="49" charset="0"/>
              </a:rPr>
              <a:t>argc</a:t>
            </a:r>
            <a:r>
              <a:rPr lang="en-US" sz="1400" b="1" dirty="0">
                <a:latin typeface="Courier Std" pitchFamily="49" charset="0"/>
              </a:rPr>
              <a:t>, char* </a:t>
            </a:r>
            <a:r>
              <a:rPr lang="en-US" sz="1400" b="1" dirty="0" err="1">
                <a:latin typeface="Courier Std" pitchFamily="49" charset="0"/>
              </a:rPr>
              <a:t>argv</a:t>
            </a:r>
            <a:r>
              <a:rPr lang="en-US" sz="1400" b="1" dirty="0">
                <a:latin typeface="Courier Std" pitchFamily="49" charset="0"/>
              </a:rPr>
              <a:t>[])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sz="1400" b="1" dirty="0">
                <a:latin typeface="Courier Std" pitchFamily="49" charset="0"/>
              </a:rPr>
              <a:t>{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sz="1400" b="1" dirty="0">
                <a:latin typeface="Courier Std" pitchFamily="49" charset="0"/>
              </a:rPr>
              <a:t>	int error, </a:t>
            </a:r>
            <a:r>
              <a:rPr lang="en-US" sz="1400" b="1" dirty="0" err="1">
                <a:latin typeface="Courier Std" pitchFamily="49" charset="0"/>
              </a:rPr>
              <a:t>nBytes</a:t>
            </a:r>
            <a:r>
              <a:rPr lang="en-US" sz="1400" b="1" dirty="0">
                <a:latin typeface="Courier Std" pitchFamily="49" charset="0"/>
              </a:rPr>
              <a:t>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sz="1400" b="1" dirty="0">
                <a:latin typeface="Courier Std" pitchFamily="49" charset="0"/>
              </a:rPr>
              <a:t>	char buffer[4];</a:t>
            </a:r>
          </a:p>
          <a:p>
            <a:pPr>
              <a:tabLst>
                <a:tab pos="457200" algn="l"/>
                <a:tab pos="914400" algn="l"/>
              </a:tabLst>
            </a:pPr>
            <a:endParaRPr lang="en-US" sz="1400" b="1" dirty="0">
              <a:latin typeface="Courier Std" pitchFamily="49" charset="0"/>
            </a:endParaRPr>
          </a:p>
          <a:p>
            <a:pPr>
              <a:tabLst>
                <a:tab pos="457200" algn="l"/>
                <a:tab pos="914400" algn="l"/>
              </a:tabLst>
            </a:pPr>
            <a:r>
              <a:rPr lang="en-US" sz="1400" b="1" dirty="0">
                <a:latin typeface="Courier Std" pitchFamily="49" charset="0"/>
              </a:rPr>
              <a:t>	if (</a:t>
            </a:r>
            <a:r>
              <a:rPr lang="en-US" sz="1400" b="1" dirty="0" err="1">
                <a:latin typeface="Courier Std" pitchFamily="49" charset="0"/>
              </a:rPr>
              <a:t>argc</a:t>
            </a:r>
            <a:r>
              <a:rPr lang="en-US" sz="1400" b="1" dirty="0">
                <a:latin typeface="Courier Std" pitchFamily="49" charset="0"/>
              </a:rPr>
              <a:t> &gt; 1) </a:t>
            </a:r>
            <a:r>
              <a:rPr lang="en-US" sz="1400" b="1" dirty="0" err="1">
                <a:latin typeface="Courier Std" pitchFamily="49" charset="0"/>
              </a:rPr>
              <a:t>nBytes</a:t>
            </a:r>
            <a:r>
              <a:rPr lang="en-US" sz="1400" b="1" dirty="0">
                <a:latin typeface="Courier Std" pitchFamily="49" charset="0"/>
              </a:rPr>
              <a:t> = INTEGER(</a:t>
            </a:r>
            <a:r>
              <a:rPr lang="en-US" sz="1400" b="1" dirty="0" err="1">
                <a:latin typeface="Courier Std" pitchFamily="49" charset="0"/>
              </a:rPr>
              <a:t>argv</a:t>
            </a:r>
            <a:r>
              <a:rPr lang="en-US" sz="1400" b="1" dirty="0">
                <a:latin typeface="Courier Std" pitchFamily="49" charset="0"/>
              </a:rPr>
              <a:t>[1]);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sz="1400" b="1" dirty="0">
                <a:latin typeface="Courier Std" pitchFamily="49" charset="0"/>
              </a:rPr>
              <a:t>	else </a:t>
            </a:r>
            <a:r>
              <a:rPr lang="en-US" sz="1400" b="1" dirty="0" err="1">
                <a:latin typeface="Courier Std" pitchFamily="49" charset="0"/>
              </a:rPr>
              <a:t>nBytes</a:t>
            </a:r>
            <a:r>
              <a:rPr lang="en-US" sz="1400" b="1" dirty="0">
                <a:latin typeface="Courier Std" pitchFamily="49" charset="0"/>
              </a:rPr>
              <a:t> = 1;</a:t>
            </a:r>
          </a:p>
          <a:p>
            <a:pPr>
              <a:tabLst>
                <a:tab pos="457200" algn="l"/>
                <a:tab pos="914400" algn="l"/>
              </a:tabLst>
            </a:pPr>
            <a:endParaRPr lang="en-US" sz="1400" b="1" dirty="0">
              <a:latin typeface="Courier Std" pitchFamily="49" charset="0"/>
            </a:endParaRPr>
          </a:p>
          <a:p>
            <a:pPr>
              <a:tabLst>
                <a:tab pos="457200" algn="l"/>
                <a:tab pos="914400" algn="l"/>
              </a:tabLst>
            </a:pPr>
            <a:r>
              <a:rPr lang="en-US" sz="1400" b="1" dirty="0">
                <a:latin typeface="Courier Std" pitchFamily="49" charset="0"/>
              </a:rPr>
              <a:t>	if (</a:t>
            </a:r>
            <a:r>
              <a:rPr lang="en-US" sz="1400" b="1" dirty="0" err="1">
                <a:latin typeface="Courier Std" pitchFamily="49" charset="0"/>
              </a:rPr>
              <a:t>argc</a:t>
            </a:r>
            <a:r>
              <a:rPr lang="en-US" sz="1400" b="1" dirty="0">
                <a:latin typeface="Courier Std" pitchFamily="49" charset="0"/>
              </a:rPr>
              <a:t> &gt; 2) buffer[0] = INTEGER(</a:t>
            </a:r>
            <a:r>
              <a:rPr lang="en-US" sz="1400" b="1" dirty="0" err="1">
                <a:latin typeface="Courier Std" pitchFamily="49" charset="0"/>
              </a:rPr>
              <a:t>argv</a:t>
            </a:r>
            <a:r>
              <a:rPr lang="en-US" sz="1400" b="1" dirty="0">
                <a:latin typeface="Courier Std" pitchFamily="49" charset="0"/>
              </a:rPr>
              <a:t>[2]);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sz="1400" b="1" dirty="0">
                <a:latin typeface="Courier Std" pitchFamily="49" charset="0"/>
              </a:rPr>
              <a:t>	else buffer[0] = 'x';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sz="1400" b="1" dirty="0">
                <a:latin typeface="Courier Std" pitchFamily="49" charset="0"/>
              </a:rPr>
              <a:t>	buffer[1] = 0;</a:t>
            </a:r>
          </a:p>
          <a:p>
            <a:pPr>
              <a:tabLst>
                <a:tab pos="457200" algn="l"/>
                <a:tab pos="914400" algn="l"/>
              </a:tabLst>
            </a:pPr>
            <a:endParaRPr lang="en-US" sz="1400" b="1" dirty="0">
              <a:latin typeface="Courier Std" pitchFamily="49" charset="0"/>
            </a:endParaRPr>
          </a:p>
          <a:p>
            <a:pPr>
              <a:tabLst>
                <a:tab pos="457200" algn="l"/>
                <a:tab pos="914400" algn="l"/>
              </a:tabLst>
            </a:pPr>
            <a:r>
              <a:rPr lang="en-US" sz="1400" b="1" dirty="0">
                <a:latin typeface="Courier Std" pitchFamily="49" charset="0"/>
              </a:rPr>
              <a:t>	for (; </a:t>
            </a:r>
            <a:r>
              <a:rPr lang="en-US" sz="1400" b="1" dirty="0" err="1">
                <a:latin typeface="Courier Std" pitchFamily="49" charset="0"/>
              </a:rPr>
              <a:t>nBytes</a:t>
            </a:r>
            <a:r>
              <a:rPr lang="en-US" sz="1400" b="1" dirty="0">
                <a:latin typeface="Courier Std" pitchFamily="49" charset="0"/>
              </a:rPr>
              <a:t>; --Bytes)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sz="1400" b="1" dirty="0">
                <a:latin typeface="Courier Std" pitchFamily="49" charset="0"/>
              </a:rPr>
              <a:t>	{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sz="1400" b="1" dirty="0">
                <a:latin typeface="Courier Std" pitchFamily="49" charset="0"/>
              </a:rPr>
              <a:t>		if ((error = </a:t>
            </a:r>
            <a:r>
              <a:rPr lang="en-US" sz="1400" b="1" dirty="0" err="1">
                <a:latin typeface="Courier Std" pitchFamily="49" charset="0"/>
              </a:rPr>
              <a:t>fmsWriteFile</a:t>
            </a:r>
            <a:r>
              <a:rPr lang="en-US" sz="1400" b="1" dirty="0">
                <a:latin typeface="Courier Std" pitchFamily="49" charset="0"/>
              </a:rPr>
              <a:t>(</a:t>
            </a:r>
            <a:r>
              <a:rPr lang="en-US" sz="1400" b="1" dirty="0" err="1">
                <a:latin typeface="Courier Std" pitchFamily="49" charset="0"/>
              </a:rPr>
              <a:t>testFID</a:t>
            </a:r>
            <a:r>
              <a:rPr lang="en-US" sz="1400" b="1" dirty="0">
                <a:latin typeface="Courier Std" pitchFamily="49" charset="0"/>
              </a:rPr>
              <a:t>, buffer, 1)) &lt; 0</a:t>
            </a:r>
            <a:r>
              <a:rPr lang="en-US" sz="1400" b="1" dirty="0" smtClean="0">
                <a:latin typeface="Courier Std" pitchFamily="49" charset="0"/>
              </a:rPr>
              <a:t>)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sz="1400" b="1" dirty="0">
                <a:latin typeface="Courier Std" pitchFamily="49" charset="0"/>
              </a:rPr>
              <a:t>	</a:t>
            </a:r>
            <a:r>
              <a:rPr lang="en-US" sz="1400" b="1" dirty="0" smtClean="0">
                <a:latin typeface="Courier Std" pitchFamily="49" charset="0"/>
              </a:rPr>
              <a:t>		</a:t>
            </a:r>
            <a:r>
              <a:rPr lang="en-US" sz="1400" b="1" dirty="0" err="1" smtClean="0">
                <a:latin typeface="Courier Std" pitchFamily="49" charset="0"/>
              </a:rPr>
              <a:t>fmsError</a:t>
            </a:r>
            <a:r>
              <a:rPr lang="en-US" sz="1400" b="1" dirty="0" smtClean="0">
                <a:latin typeface="Courier Std" pitchFamily="49" charset="0"/>
              </a:rPr>
              <a:t>(error</a:t>
            </a:r>
            <a:r>
              <a:rPr lang="en-US" sz="1400" b="1" dirty="0">
                <a:latin typeface="Courier Std" pitchFamily="49" charset="0"/>
              </a:rPr>
              <a:t>);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sz="1400" b="1" dirty="0">
                <a:latin typeface="Courier Std" pitchFamily="49" charset="0"/>
              </a:rPr>
              <a:t>	}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sz="1400" b="1" dirty="0">
                <a:latin typeface="Courier Std" pitchFamily="49" charset="0"/>
              </a:rPr>
              <a:t>	return;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sz="1400" b="1" dirty="0">
                <a:latin typeface="Courier Std" pitchFamily="49" charset="0"/>
              </a:rPr>
              <a:t>} // end </a:t>
            </a:r>
            <a:r>
              <a:rPr lang="en-US" sz="1400" b="1" dirty="0" smtClean="0">
                <a:latin typeface="Courier Std" pitchFamily="49" charset="0"/>
              </a:rPr>
              <a:t>CL6_write</a:t>
            </a:r>
            <a:endParaRPr lang="en-US" sz="1400" b="1" dirty="0">
              <a:latin typeface="Courier Std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71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F4DB9F3-C507-4A98-96E3-83362FD807A8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Boot Sector</a:t>
            </a:r>
          </a:p>
        </p:txBody>
      </p:sp>
      <p:sp>
        <p:nvSpPr>
          <p:cNvPr id="6150" name="Text Box 3"/>
          <p:cNvSpPr txBox="1">
            <a:spLocks noChangeArrowheads="1"/>
          </p:cNvSpPr>
          <p:nvPr/>
        </p:nvSpPr>
        <p:spPr bwMode="auto">
          <a:xfrm>
            <a:off x="6461125" y="138113"/>
            <a:ext cx="2098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>
                <a:latin typeface="Times New Roman" pitchFamily="18" charset="0"/>
              </a:rPr>
              <a:t>BYTE = 8 bits</a:t>
            </a:r>
          </a:p>
          <a:p>
            <a:r>
              <a:rPr lang="en-US" sz="2000">
                <a:latin typeface="Times New Roman" pitchFamily="18" charset="0"/>
              </a:rPr>
              <a:t>WORD = 16 bits</a:t>
            </a:r>
          </a:p>
          <a:p>
            <a:r>
              <a:rPr lang="en-US" sz="2000">
                <a:latin typeface="Times New Roman" pitchFamily="18" charset="0"/>
              </a:rPr>
              <a:t>DWORD = 32 bits</a:t>
            </a:r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838200" y="1336675"/>
            <a:ext cx="7961313" cy="519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1200150" algn="l"/>
              </a:tabLst>
            </a:pPr>
            <a:r>
              <a:rPr lang="en-US" sz="1400" b="1">
                <a:latin typeface="Arial" charset="0"/>
                <a:cs typeface="Courier New" pitchFamily="49" charset="0"/>
              </a:rPr>
              <a:t>#pragma pack(push, 1)	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Byte align in memory (no padding) */</a:t>
            </a:r>
            <a:endParaRPr lang="en-US" sz="14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400" b="1">
                <a:latin typeface="Arial" charset="0"/>
                <a:cs typeface="Courier New" pitchFamily="49" charset="0"/>
              </a:rPr>
              <a:t>typedef struct</a:t>
            </a:r>
            <a:endParaRPr lang="en-US" sz="14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400" b="1">
                <a:latin typeface="Arial" charset="0"/>
                <a:cs typeface="Courier New" pitchFamily="49" charset="0"/>
              </a:rPr>
              <a:t>{  unsigned char	BS_jmpBoot[3];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Jump instruction to the boot code */</a:t>
            </a:r>
            <a:r>
              <a:rPr lang="en-US" sz="1400" b="1">
                <a:latin typeface="Arial" charset="0"/>
                <a:cs typeface="Courier New" pitchFamily="49" charset="0"/>
              </a:rPr>
              <a:t/>
            </a:r>
            <a:br>
              <a:rPr lang="en-US" sz="1400" b="1">
                <a:latin typeface="Arial" charset="0"/>
                <a:cs typeface="Courier New" pitchFamily="49" charset="0"/>
              </a:rPr>
            </a:br>
            <a:r>
              <a:rPr lang="en-US" sz="1400" b="1">
                <a:latin typeface="Arial" charset="0"/>
                <a:cs typeface="Courier New" pitchFamily="49" charset="0"/>
              </a:rPr>
              <a:t>   unsigned char 	BS_OEMName[8];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Name of system that formatted the volume */ 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short	BPB_BytsPerSec;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Bytes per sector (should be 512)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BPB_SecPerClus;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Sectors per cluster (FAT-12 = 1)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short	BPB_RsvdSecCnt;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Reserved sectors (FAT-12 = 1)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BPB_NumFATs;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FAT tables on the disk (should be 2)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short	BPB_RootEntCnt;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Max directory entries in root directory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short	BPB_TotSec16;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FAT-12 total number of sectors on the disk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BPB_Media;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Media type {fixed, removable, etc.}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short	BPB_FATSz16;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Sector size of FAT table (FAT-12 = 9)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short	BPB_SecPerTrk;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# of sectors per cylindrical track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short	BPB_NumHeads;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# of heads per volume (1.4Mb 3.5" = 2)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long	BPB_HiddSec;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# of preceding hidden sectors (0)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long	BPB_TotSec32;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# of FAT-32 sectors (0 for FAT-12)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BS_DrvNum;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A drive number for the media (OS specific)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BS_Reserved1;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Reserved space for Windows NT (set to 0)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BS_BootSig;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(0x29) Indicates following: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long	BS_VolID;	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Volume serial # (for tracking this disk)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BS_VolLab[11];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Volume label (RDL or "NO NAME    ")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BS_FilSysType[8];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Deceptive FAT type Label */</a:t>
            </a:r>
            <a:endParaRPr lang="en-US" sz="14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400" b="1">
                <a:solidFill>
                  <a:srgbClr val="000000"/>
                </a:solidFill>
                <a:latin typeface="Arial" charset="0"/>
                <a:cs typeface="Courier New" pitchFamily="49" charset="0"/>
              </a:rPr>
              <a:t>} BSStruct;</a:t>
            </a:r>
            <a:endParaRPr lang="en-US" sz="14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400" b="1">
                <a:latin typeface="Arial" charset="0"/>
                <a:cs typeface="Courier New" pitchFamily="49" charset="0"/>
              </a:rPr>
              <a:t>#pragma pack(pop)		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End strict alignment */</a:t>
            </a:r>
            <a:r>
              <a:rPr lang="en-US" sz="1400" b="1"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EB4C77F-B5E0-48E4-B0A0-EED8F6A1C632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 File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593850"/>
            <a:ext cx="3459163" cy="490855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z="2400" b="1" smtClean="0"/>
              <a:t>copy command: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400" b="1" smtClean="0"/>
              <a:t>	a.	fmsOpenFile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400" b="1" smtClean="0"/>
              <a:t>	b.	fmsReadFile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400" b="1" smtClean="0"/>
              <a:t>	c.	putchar(c)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400" b="1" smtClean="0"/>
              <a:t>	d.	fmsCloseFile</a:t>
            </a:r>
          </a:p>
        </p:txBody>
      </p:sp>
      <p:sp>
        <p:nvSpPr>
          <p:cNvPr id="48135" name="Text Box 4"/>
          <p:cNvSpPr txBox="1">
            <a:spLocks noChangeArrowheads="1"/>
          </p:cNvSpPr>
          <p:nvPr/>
        </p:nvSpPr>
        <p:spPr bwMode="auto">
          <a:xfrm>
            <a:off x="3937000" y="1270000"/>
            <a:ext cx="4716463" cy="5167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 marL="342900" indent="-342900" eaLnBrk="0" hangingPunct="0"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344488" indent="-230188" eaLnBrk="0" hangingPunct="0"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LABEL(COPY);	   	// copy file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{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int error, FDs, FDd, nBytes = 1;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DirEntry dirEntry;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char buffer[BYTES_PER_SECTOR];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1000" b="1">
              <a:solidFill>
                <a:schemeClr val="bg2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// open source file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if ((</a:t>
            </a:r>
            <a:r>
              <a:rPr lang="en-US" sz="1200" b="1">
                <a:solidFill>
                  <a:srgbClr val="FF0033"/>
                </a:solidFill>
                <a:latin typeface="Arial" charset="0"/>
              </a:rPr>
              <a:t>FDs = fmsOpenFile(sArgs[1], 0))</a:t>
            </a:r>
            <a:r>
              <a:rPr lang="en-US" sz="1000" b="1">
                <a:solidFill>
                  <a:schemeClr val="bg2"/>
                </a:solidFill>
                <a:latin typeface="Arial" charset="0"/>
              </a:rPr>
              <a:t> &lt; 0)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{	fmsError(FDs);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	return 0;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}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// open destination file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if ((</a:t>
            </a:r>
            <a:r>
              <a:rPr lang="en-US" sz="1200" b="1">
                <a:solidFill>
                  <a:srgbClr val="FF0033"/>
                </a:solidFill>
                <a:latin typeface="Arial" charset="0"/>
              </a:rPr>
              <a:t>FDd = fmsOpenFile(sArgs[2], 1))</a:t>
            </a:r>
            <a:r>
              <a:rPr lang="en-US" sz="1000" b="1">
                <a:solidFill>
                  <a:schemeClr val="bg2"/>
                </a:solidFill>
                <a:latin typeface="Arial" charset="0"/>
              </a:rPr>
              <a:t> &lt; 0)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{	fmsCloseFile(FDs);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	fmsError(FDd);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	return 0;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}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printf("\n FDs = %d\n FDd = %d\n", FDs, FDd);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while (nBytes &gt; 0)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{	error = 0;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	if </a:t>
            </a:r>
            <a:r>
              <a:rPr lang="en-US" sz="1200" b="1">
                <a:solidFill>
                  <a:srgbClr val="FF0033"/>
                </a:solidFill>
                <a:latin typeface="Arial" charset="0"/>
              </a:rPr>
              <a:t>((nBytes = fmsReadFile(FDs, buffer, BPS))</a:t>
            </a:r>
            <a:r>
              <a:rPr lang="en-US" sz="1000" b="1">
                <a:solidFill>
                  <a:schemeClr val="bg2"/>
                </a:solidFill>
                <a:latin typeface="Arial" charset="0"/>
              </a:rPr>
              <a:t> &lt; 0) break;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accent2"/>
                </a:solidFill>
                <a:latin typeface="Arial" charset="0"/>
              </a:rPr>
              <a:t>		//if ((error = fmsWriteFile(FDd, buffer, nBytes)) &lt; 0) break;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accent2"/>
                </a:solidFill>
                <a:latin typeface="Arial" charset="0"/>
              </a:rPr>
              <a:t>		for (error=0; error&lt;nBytes; error++) putchar(buffer[error]);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}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if (nBytes != ERR66) fmsError(nBytes);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if (error) fmsError(error);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if (error = fmsCloseFile(FDs)) fmsError(error);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if (error = fmsCloseFile(FDd)) fmsError(error);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return 0;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710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4915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79DECFD-47B9-403F-8B2A-D1570B149E3D}" type="slidenum">
              <a:rPr lang="en-US" sz="1400"/>
              <a:pPr eaLnBrk="1" hangingPunct="1"/>
              <a:t>41</a:t>
            </a:fld>
            <a:endParaRPr lang="en-US" sz="140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“Seek in a File”</a:t>
            </a:r>
          </a:p>
        </p:txBody>
      </p:sp>
      <p:sp>
        <p:nvSpPr>
          <p:cNvPr id="49159" name="Rectangle 3"/>
          <p:cNvSpPr>
            <a:spLocks noChangeArrowheads="1"/>
          </p:cNvSpPr>
          <p:nvPr/>
        </p:nvSpPr>
        <p:spPr bwMode="auto">
          <a:xfrm>
            <a:off x="406400" y="1493838"/>
            <a:ext cx="8580438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latin typeface="Arial" charset="0"/>
              </a:rPr>
              <a:t>Errors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“File Not Open”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“Invalid File Descriptor”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“File Seek Access”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“Illegal Access”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latin typeface="Arial" charset="0"/>
              </a:rPr>
              <a:t>Reads correct cluster into transaction buffer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Watch out for sector boundaries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latin typeface="Arial" charset="0"/>
              </a:rPr>
              <a:t>Byte oriented (translates to cluster blocking)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87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5017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53DDC99-01B4-4AC8-BB52-4E1D06498984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“Close a File”</a:t>
            </a:r>
          </a:p>
        </p:txBody>
      </p:sp>
      <p:sp>
        <p:nvSpPr>
          <p:cNvPr id="50183" name="Rectangle 3"/>
          <p:cNvSpPr>
            <a:spLocks noChangeArrowheads="1"/>
          </p:cNvSpPr>
          <p:nvPr/>
        </p:nvSpPr>
        <p:spPr bwMode="auto">
          <a:xfrm>
            <a:off x="406400" y="1549400"/>
            <a:ext cx="83566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latin typeface="Arial" charset="0"/>
              </a:rPr>
              <a:t>Errors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“File Not Open”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“Invalid File Descriptor”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“Illegal Access”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latin typeface="Arial" charset="0"/>
              </a:rPr>
              <a:t>Flushes transaction buffer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latin typeface="Arial" charset="0"/>
              </a:rPr>
              <a:t>Update directory if file altered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End-of-file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Creation date/time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58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5120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F74065F-787D-443A-A125-CA88491110C9}" type="slidenum">
              <a:rPr lang="en-US" sz="1400"/>
              <a:pPr eaLnBrk="1" hangingPunct="1"/>
              <a:t>43</a:t>
            </a:fld>
            <a:endParaRPr lang="en-US" sz="140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“Define a File”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z="2400" dirty="0" smtClean="0"/>
              <a:t>Errors</a:t>
            </a:r>
          </a:p>
          <a:p>
            <a:pPr lvl="1" eaLnBrk="1" hangingPunct="1"/>
            <a:r>
              <a:rPr lang="en-US" sz="2000" dirty="0" smtClean="0"/>
              <a:t>“Invalid File Name”</a:t>
            </a:r>
          </a:p>
          <a:p>
            <a:pPr lvl="1" eaLnBrk="1" hangingPunct="1"/>
            <a:r>
              <a:rPr lang="en-US" sz="2000" dirty="0" smtClean="0"/>
              <a:t>“File Already Defined”</a:t>
            </a:r>
          </a:p>
          <a:p>
            <a:pPr lvl="1" eaLnBrk="1" hangingPunct="1"/>
            <a:r>
              <a:rPr lang="en-US" sz="2000" dirty="0" smtClean="0"/>
              <a:t>“File Directory Full”</a:t>
            </a:r>
          </a:p>
          <a:p>
            <a:pPr eaLnBrk="1" hangingPunct="1"/>
            <a:r>
              <a:rPr lang="en-US" sz="2400" dirty="0" smtClean="0"/>
              <a:t>Cluster allocation - demand</a:t>
            </a:r>
          </a:p>
          <a:p>
            <a:pPr lvl="1" eaLnBrk="1" hangingPunct="1"/>
            <a:r>
              <a:rPr lang="en-US" sz="2000" dirty="0" smtClean="0"/>
              <a:t>Allocates one cluster for directory</a:t>
            </a:r>
          </a:p>
          <a:p>
            <a:pPr lvl="1" eaLnBrk="1" hangingPunct="1"/>
            <a:r>
              <a:rPr lang="en-US" sz="2000" dirty="0" smtClean="0"/>
              <a:t>No clusters allocated for file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444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5222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AAEC488-8AE8-45A9-8250-34ED0005D9C8}" type="slidenum">
              <a:rPr lang="en-US" sz="1400"/>
              <a:pPr eaLnBrk="1" hangingPunct="1"/>
              <a:t>44</a:t>
            </a:fld>
            <a:endParaRPr lang="en-US" sz="14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“Delete a File”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z="2400" dirty="0" smtClean="0"/>
              <a:t>Errors</a:t>
            </a:r>
          </a:p>
          <a:p>
            <a:pPr lvl="1" eaLnBrk="1" hangingPunct="1"/>
            <a:r>
              <a:rPr lang="en-US" sz="2000" dirty="0" smtClean="0"/>
              <a:t>“Invalid File Name”, “File Not Defined”</a:t>
            </a:r>
          </a:p>
          <a:p>
            <a:pPr eaLnBrk="1" hangingPunct="1"/>
            <a:r>
              <a:rPr lang="en-US" sz="2400" dirty="0" smtClean="0"/>
              <a:t>Files</a:t>
            </a:r>
          </a:p>
          <a:p>
            <a:pPr lvl="1" eaLnBrk="1" hangingPunct="1"/>
            <a:r>
              <a:rPr lang="en-US" sz="2000" dirty="0" smtClean="0"/>
              <a:t>Reallocates clusters in FAT1</a:t>
            </a:r>
          </a:p>
          <a:p>
            <a:pPr lvl="1" eaLnBrk="1" hangingPunct="1"/>
            <a:r>
              <a:rPr lang="en-US" sz="2000" dirty="0" smtClean="0"/>
              <a:t>Place 0xe5 in directory entry(s)</a:t>
            </a:r>
          </a:p>
          <a:p>
            <a:pPr eaLnBrk="1" hangingPunct="1"/>
            <a:r>
              <a:rPr lang="en-US" sz="2400" dirty="0" smtClean="0"/>
              <a:t>Directory</a:t>
            </a:r>
          </a:p>
          <a:p>
            <a:pPr lvl="1" eaLnBrk="1" hangingPunct="1"/>
            <a:r>
              <a:rPr lang="en-US" sz="2000" dirty="0" smtClean="0"/>
              <a:t>No files or sub-directories</a:t>
            </a:r>
          </a:p>
          <a:p>
            <a:pPr lvl="1" eaLnBrk="1" hangingPunct="1"/>
            <a:r>
              <a:rPr lang="en-US" sz="2000" dirty="0" smtClean="0"/>
              <a:t>Same as for file deletion</a:t>
            </a:r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4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11059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FAT File System</a:t>
            </a:r>
            <a:endParaRPr lang="en-US" sz="140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B06BB35-DD5A-45F0-B313-5C39BB53A458}" type="slidenum">
              <a:rPr lang="en-US" sz="1400"/>
              <a:pPr eaLnBrk="1" hangingPunct="1"/>
              <a:t>45</a:t>
            </a:fld>
            <a:endParaRPr lang="en-US" sz="1400"/>
          </a:p>
        </p:txBody>
      </p:sp>
      <p:pic>
        <p:nvPicPr>
          <p:cNvPr id="110597" name="Picture 2" descr="monkey programm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5"/>
            <a:ext cx="9144000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9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85F45CA-358D-4D4E-B1BA-C899A0B5B1ED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95275"/>
            <a:ext cx="7575550" cy="774700"/>
          </a:xfrm>
        </p:spPr>
        <p:txBody>
          <a:bodyPr/>
          <a:lstStyle/>
          <a:p>
            <a:pPr eaLnBrk="1" hangingPunct="1"/>
            <a:r>
              <a:rPr lang="en-US" u="sng" smtClean="0"/>
              <a:t>F</a:t>
            </a:r>
            <a:r>
              <a:rPr lang="en-US" smtClean="0"/>
              <a:t>ile </a:t>
            </a:r>
            <a:r>
              <a:rPr lang="en-US" u="sng" smtClean="0"/>
              <a:t>A</a:t>
            </a:r>
            <a:r>
              <a:rPr lang="en-US" smtClean="0"/>
              <a:t>llocation </a:t>
            </a:r>
            <a:r>
              <a:rPr lang="en-US" u="sng" smtClean="0"/>
              <a:t>T</a:t>
            </a:r>
            <a:r>
              <a:rPr lang="en-US" smtClean="0"/>
              <a:t>able</a:t>
            </a:r>
          </a:p>
        </p:txBody>
      </p:sp>
      <p:sp>
        <p:nvSpPr>
          <p:cNvPr id="2483204" name="AutoShape 4"/>
          <p:cNvSpPr>
            <a:spLocks noChangeArrowheads="1"/>
          </p:cNvSpPr>
          <p:nvPr/>
        </p:nvSpPr>
        <p:spPr bwMode="auto">
          <a:xfrm>
            <a:off x="6345238" y="2100263"/>
            <a:ext cx="1828800" cy="3124200"/>
          </a:xfrm>
          <a:prstGeom prst="can">
            <a:avLst>
              <a:gd name="adj" fmla="val 42708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6573838" y="3090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6"/>
          <p:cNvSpPr>
            <a:spLocks noChangeArrowheads="1"/>
          </p:cNvSpPr>
          <p:nvPr/>
        </p:nvSpPr>
        <p:spPr bwMode="auto">
          <a:xfrm>
            <a:off x="6954838" y="3090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000">
              <a:latin typeface="Times New Roman" pitchFamily="18" charset="0"/>
            </a:endParaRPr>
          </a:p>
        </p:txBody>
      </p:sp>
      <p:sp>
        <p:nvSpPr>
          <p:cNvPr id="7177" name="Rectangle 7"/>
          <p:cNvSpPr>
            <a:spLocks noChangeArrowheads="1"/>
          </p:cNvSpPr>
          <p:nvPr/>
        </p:nvSpPr>
        <p:spPr bwMode="auto">
          <a:xfrm>
            <a:off x="7335838" y="3090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8"/>
          <p:cNvSpPr>
            <a:spLocks noChangeArrowheads="1"/>
          </p:cNvSpPr>
          <p:nvPr/>
        </p:nvSpPr>
        <p:spPr bwMode="auto">
          <a:xfrm>
            <a:off x="7716838" y="3090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000">
              <a:latin typeface="Times New Roman" pitchFamily="18" charset="0"/>
            </a:endParaRPr>
          </a:p>
        </p:txBody>
      </p:sp>
      <p:sp>
        <p:nvSpPr>
          <p:cNvPr id="7179" name="Rectangle 9"/>
          <p:cNvSpPr>
            <a:spLocks noChangeArrowheads="1"/>
          </p:cNvSpPr>
          <p:nvPr/>
        </p:nvSpPr>
        <p:spPr bwMode="auto">
          <a:xfrm>
            <a:off x="6573838" y="3471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Rectangle 10"/>
          <p:cNvSpPr>
            <a:spLocks noChangeArrowheads="1"/>
          </p:cNvSpPr>
          <p:nvPr/>
        </p:nvSpPr>
        <p:spPr bwMode="auto">
          <a:xfrm>
            <a:off x="6954838" y="3471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000">
              <a:latin typeface="Times New Roman" pitchFamily="18" charset="0"/>
            </a:endParaRPr>
          </a:p>
        </p:txBody>
      </p:sp>
      <p:sp>
        <p:nvSpPr>
          <p:cNvPr id="7181" name="Rectangle 11"/>
          <p:cNvSpPr>
            <a:spLocks noChangeArrowheads="1"/>
          </p:cNvSpPr>
          <p:nvPr/>
        </p:nvSpPr>
        <p:spPr bwMode="auto">
          <a:xfrm>
            <a:off x="7335838" y="3471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Rectangle 12"/>
          <p:cNvSpPr>
            <a:spLocks noChangeArrowheads="1"/>
          </p:cNvSpPr>
          <p:nvPr/>
        </p:nvSpPr>
        <p:spPr bwMode="auto">
          <a:xfrm>
            <a:off x="7716838" y="3471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Rectangle 13"/>
          <p:cNvSpPr>
            <a:spLocks noChangeArrowheads="1"/>
          </p:cNvSpPr>
          <p:nvPr/>
        </p:nvSpPr>
        <p:spPr bwMode="auto">
          <a:xfrm>
            <a:off x="6573838" y="3852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Rectangle 14"/>
          <p:cNvSpPr>
            <a:spLocks noChangeArrowheads="1"/>
          </p:cNvSpPr>
          <p:nvPr/>
        </p:nvSpPr>
        <p:spPr bwMode="auto">
          <a:xfrm>
            <a:off x="6954838" y="3852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000">
              <a:latin typeface="Times New Roman" pitchFamily="18" charset="0"/>
            </a:endParaRPr>
          </a:p>
        </p:txBody>
      </p:sp>
      <p:sp>
        <p:nvSpPr>
          <p:cNvPr id="7185" name="Rectangle 15"/>
          <p:cNvSpPr>
            <a:spLocks noChangeArrowheads="1"/>
          </p:cNvSpPr>
          <p:nvPr/>
        </p:nvSpPr>
        <p:spPr bwMode="auto">
          <a:xfrm>
            <a:off x="7335838" y="3852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Rectangle 16"/>
          <p:cNvSpPr>
            <a:spLocks noChangeArrowheads="1"/>
          </p:cNvSpPr>
          <p:nvPr/>
        </p:nvSpPr>
        <p:spPr bwMode="auto">
          <a:xfrm>
            <a:off x="7716838" y="3852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Rectangle 17"/>
          <p:cNvSpPr>
            <a:spLocks noChangeArrowheads="1"/>
          </p:cNvSpPr>
          <p:nvPr/>
        </p:nvSpPr>
        <p:spPr bwMode="auto">
          <a:xfrm>
            <a:off x="6573838" y="4233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Rectangle 18"/>
          <p:cNvSpPr>
            <a:spLocks noChangeArrowheads="1"/>
          </p:cNvSpPr>
          <p:nvPr/>
        </p:nvSpPr>
        <p:spPr bwMode="auto">
          <a:xfrm>
            <a:off x="6954838" y="4233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Rectangle 19"/>
          <p:cNvSpPr>
            <a:spLocks noChangeArrowheads="1"/>
          </p:cNvSpPr>
          <p:nvPr/>
        </p:nvSpPr>
        <p:spPr bwMode="auto">
          <a:xfrm>
            <a:off x="7335838" y="4233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000">
              <a:latin typeface="Times New Roman" pitchFamily="18" charset="0"/>
            </a:endParaRPr>
          </a:p>
        </p:txBody>
      </p:sp>
      <p:sp>
        <p:nvSpPr>
          <p:cNvPr id="7190" name="Rectangle 20"/>
          <p:cNvSpPr>
            <a:spLocks noChangeArrowheads="1"/>
          </p:cNvSpPr>
          <p:nvPr/>
        </p:nvSpPr>
        <p:spPr bwMode="auto">
          <a:xfrm>
            <a:off x="7716838" y="4233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1"/>
          <p:cNvSpPr>
            <a:spLocks noChangeArrowheads="1"/>
          </p:cNvSpPr>
          <p:nvPr/>
        </p:nvSpPr>
        <p:spPr bwMode="auto">
          <a:xfrm>
            <a:off x="6573838" y="4614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000">
              <a:latin typeface="Times New Roman" pitchFamily="18" charset="0"/>
            </a:endParaRPr>
          </a:p>
        </p:txBody>
      </p:sp>
      <p:sp>
        <p:nvSpPr>
          <p:cNvPr id="7192" name="Rectangle 22"/>
          <p:cNvSpPr>
            <a:spLocks noChangeArrowheads="1"/>
          </p:cNvSpPr>
          <p:nvPr/>
        </p:nvSpPr>
        <p:spPr bwMode="auto">
          <a:xfrm>
            <a:off x="6954838" y="4614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Rectangle 23"/>
          <p:cNvSpPr>
            <a:spLocks noChangeArrowheads="1"/>
          </p:cNvSpPr>
          <p:nvPr/>
        </p:nvSpPr>
        <p:spPr bwMode="auto">
          <a:xfrm>
            <a:off x="7335838" y="4614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Rectangle 24"/>
          <p:cNvSpPr>
            <a:spLocks noChangeArrowheads="1"/>
          </p:cNvSpPr>
          <p:nvPr/>
        </p:nvSpPr>
        <p:spPr bwMode="auto">
          <a:xfrm>
            <a:off x="7716838" y="4614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Text Box 25"/>
          <p:cNvSpPr txBox="1">
            <a:spLocks noChangeArrowheads="1"/>
          </p:cNvSpPr>
          <p:nvPr/>
        </p:nvSpPr>
        <p:spPr bwMode="auto">
          <a:xfrm>
            <a:off x="6548438" y="3097213"/>
            <a:ext cx="301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0</a:t>
            </a:r>
          </a:p>
        </p:txBody>
      </p:sp>
      <p:sp>
        <p:nvSpPr>
          <p:cNvPr id="7196" name="Text Box 26"/>
          <p:cNvSpPr txBox="1">
            <a:spLocks noChangeArrowheads="1"/>
          </p:cNvSpPr>
          <p:nvPr/>
        </p:nvSpPr>
        <p:spPr bwMode="auto">
          <a:xfrm>
            <a:off x="6923088" y="3097213"/>
            <a:ext cx="301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1</a:t>
            </a:r>
          </a:p>
        </p:txBody>
      </p:sp>
      <p:sp>
        <p:nvSpPr>
          <p:cNvPr id="7197" name="Text Box 27"/>
          <p:cNvSpPr txBox="1">
            <a:spLocks noChangeArrowheads="1"/>
          </p:cNvSpPr>
          <p:nvPr/>
        </p:nvSpPr>
        <p:spPr bwMode="auto">
          <a:xfrm>
            <a:off x="7286625" y="3097213"/>
            <a:ext cx="301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2</a:t>
            </a:r>
          </a:p>
        </p:txBody>
      </p:sp>
      <p:sp>
        <p:nvSpPr>
          <p:cNvPr id="7198" name="Text Box 28"/>
          <p:cNvSpPr txBox="1">
            <a:spLocks noChangeArrowheads="1"/>
          </p:cNvSpPr>
          <p:nvPr/>
        </p:nvSpPr>
        <p:spPr bwMode="auto">
          <a:xfrm>
            <a:off x="7672388" y="3097213"/>
            <a:ext cx="301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3</a:t>
            </a:r>
          </a:p>
        </p:txBody>
      </p:sp>
      <p:sp>
        <p:nvSpPr>
          <p:cNvPr id="7199" name="Text Box 29"/>
          <p:cNvSpPr txBox="1">
            <a:spLocks noChangeArrowheads="1"/>
          </p:cNvSpPr>
          <p:nvPr/>
        </p:nvSpPr>
        <p:spPr bwMode="auto">
          <a:xfrm>
            <a:off x="6546850" y="3473450"/>
            <a:ext cx="301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4</a:t>
            </a:r>
          </a:p>
        </p:txBody>
      </p:sp>
      <p:sp>
        <p:nvSpPr>
          <p:cNvPr id="7200" name="Text Box 30"/>
          <p:cNvSpPr txBox="1">
            <a:spLocks noChangeArrowheads="1"/>
          </p:cNvSpPr>
          <p:nvPr/>
        </p:nvSpPr>
        <p:spPr bwMode="auto">
          <a:xfrm>
            <a:off x="6923088" y="3481388"/>
            <a:ext cx="301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5</a:t>
            </a:r>
          </a:p>
        </p:txBody>
      </p:sp>
      <p:sp>
        <p:nvSpPr>
          <p:cNvPr id="7201" name="Text Box 31"/>
          <p:cNvSpPr txBox="1">
            <a:spLocks noChangeArrowheads="1"/>
          </p:cNvSpPr>
          <p:nvPr/>
        </p:nvSpPr>
        <p:spPr bwMode="auto">
          <a:xfrm>
            <a:off x="7286625" y="3478213"/>
            <a:ext cx="301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6</a:t>
            </a:r>
          </a:p>
        </p:txBody>
      </p:sp>
      <p:sp>
        <p:nvSpPr>
          <p:cNvPr id="7202" name="Text Box 32"/>
          <p:cNvSpPr txBox="1">
            <a:spLocks noChangeArrowheads="1"/>
          </p:cNvSpPr>
          <p:nvPr/>
        </p:nvSpPr>
        <p:spPr bwMode="auto">
          <a:xfrm>
            <a:off x="7670800" y="3475038"/>
            <a:ext cx="301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7</a:t>
            </a:r>
          </a:p>
        </p:txBody>
      </p:sp>
      <p:sp>
        <p:nvSpPr>
          <p:cNvPr id="7203" name="Text Box 33"/>
          <p:cNvSpPr txBox="1">
            <a:spLocks noChangeArrowheads="1"/>
          </p:cNvSpPr>
          <p:nvPr/>
        </p:nvSpPr>
        <p:spPr bwMode="auto">
          <a:xfrm>
            <a:off x="6554788" y="3859213"/>
            <a:ext cx="301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8</a:t>
            </a:r>
          </a:p>
        </p:txBody>
      </p:sp>
      <p:sp>
        <p:nvSpPr>
          <p:cNvPr id="7204" name="Text Box 34"/>
          <p:cNvSpPr txBox="1">
            <a:spLocks noChangeArrowheads="1"/>
          </p:cNvSpPr>
          <p:nvPr/>
        </p:nvSpPr>
        <p:spPr bwMode="auto">
          <a:xfrm>
            <a:off x="6923088" y="3867150"/>
            <a:ext cx="301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9</a:t>
            </a:r>
          </a:p>
        </p:txBody>
      </p:sp>
      <p:sp>
        <p:nvSpPr>
          <p:cNvPr id="7205" name="Text Box 35"/>
          <p:cNvSpPr txBox="1">
            <a:spLocks noChangeArrowheads="1"/>
          </p:cNvSpPr>
          <p:nvPr/>
        </p:nvSpPr>
        <p:spPr bwMode="auto">
          <a:xfrm>
            <a:off x="7259638" y="3863975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10</a:t>
            </a:r>
          </a:p>
        </p:txBody>
      </p:sp>
      <p:sp>
        <p:nvSpPr>
          <p:cNvPr id="7206" name="Text Box 36"/>
          <p:cNvSpPr txBox="1">
            <a:spLocks noChangeArrowheads="1"/>
          </p:cNvSpPr>
          <p:nvPr/>
        </p:nvSpPr>
        <p:spPr bwMode="auto">
          <a:xfrm>
            <a:off x="7656513" y="3860800"/>
            <a:ext cx="3667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11</a:t>
            </a:r>
          </a:p>
        </p:txBody>
      </p:sp>
      <p:sp>
        <p:nvSpPr>
          <p:cNvPr id="7207" name="Text Box 37"/>
          <p:cNvSpPr txBox="1">
            <a:spLocks noChangeArrowheads="1"/>
          </p:cNvSpPr>
          <p:nvPr/>
        </p:nvSpPr>
        <p:spPr bwMode="auto">
          <a:xfrm>
            <a:off x="6518275" y="4222750"/>
            <a:ext cx="3667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12</a:t>
            </a:r>
          </a:p>
        </p:txBody>
      </p:sp>
      <p:sp>
        <p:nvSpPr>
          <p:cNvPr id="7208" name="Text Box 38"/>
          <p:cNvSpPr txBox="1">
            <a:spLocks noChangeArrowheads="1"/>
          </p:cNvSpPr>
          <p:nvPr/>
        </p:nvSpPr>
        <p:spPr bwMode="auto">
          <a:xfrm>
            <a:off x="6881813" y="4230688"/>
            <a:ext cx="376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13</a:t>
            </a:r>
          </a:p>
        </p:txBody>
      </p:sp>
      <p:sp>
        <p:nvSpPr>
          <p:cNvPr id="7209" name="Text Box 39"/>
          <p:cNvSpPr txBox="1">
            <a:spLocks noChangeArrowheads="1"/>
          </p:cNvSpPr>
          <p:nvPr/>
        </p:nvSpPr>
        <p:spPr bwMode="auto">
          <a:xfrm>
            <a:off x="7267575" y="4227513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14</a:t>
            </a:r>
          </a:p>
        </p:txBody>
      </p:sp>
      <p:sp>
        <p:nvSpPr>
          <p:cNvPr id="7210" name="Text Box 40"/>
          <p:cNvSpPr txBox="1">
            <a:spLocks noChangeArrowheads="1"/>
          </p:cNvSpPr>
          <p:nvPr/>
        </p:nvSpPr>
        <p:spPr bwMode="auto">
          <a:xfrm>
            <a:off x="7664450" y="4224338"/>
            <a:ext cx="3667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15</a:t>
            </a:r>
          </a:p>
        </p:txBody>
      </p:sp>
      <p:sp>
        <p:nvSpPr>
          <p:cNvPr id="7211" name="Text Box 41"/>
          <p:cNvSpPr txBox="1">
            <a:spLocks noChangeArrowheads="1"/>
          </p:cNvSpPr>
          <p:nvPr/>
        </p:nvSpPr>
        <p:spPr bwMode="auto">
          <a:xfrm>
            <a:off x="6515100" y="4608513"/>
            <a:ext cx="3667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16</a:t>
            </a:r>
          </a:p>
        </p:txBody>
      </p:sp>
      <p:sp>
        <p:nvSpPr>
          <p:cNvPr id="7212" name="Text Box 42"/>
          <p:cNvSpPr txBox="1">
            <a:spLocks noChangeArrowheads="1"/>
          </p:cNvSpPr>
          <p:nvPr/>
        </p:nvSpPr>
        <p:spPr bwMode="auto">
          <a:xfrm>
            <a:off x="6878638" y="4616450"/>
            <a:ext cx="376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17</a:t>
            </a:r>
          </a:p>
        </p:txBody>
      </p:sp>
      <p:sp>
        <p:nvSpPr>
          <p:cNvPr id="7213" name="Text Box 43"/>
          <p:cNvSpPr txBox="1">
            <a:spLocks noChangeArrowheads="1"/>
          </p:cNvSpPr>
          <p:nvPr/>
        </p:nvSpPr>
        <p:spPr bwMode="auto">
          <a:xfrm>
            <a:off x="7264400" y="4613275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18</a:t>
            </a:r>
          </a:p>
        </p:txBody>
      </p:sp>
      <p:sp>
        <p:nvSpPr>
          <p:cNvPr id="7214" name="Text Box 44"/>
          <p:cNvSpPr txBox="1">
            <a:spLocks noChangeArrowheads="1"/>
          </p:cNvSpPr>
          <p:nvPr/>
        </p:nvSpPr>
        <p:spPr bwMode="auto">
          <a:xfrm>
            <a:off x="7661275" y="4610100"/>
            <a:ext cx="3667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19</a:t>
            </a:r>
          </a:p>
        </p:txBody>
      </p:sp>
      <p:sp>
        <p:nvSpPr>
          <p:cNvPr id="7215" name="Text Box 45"/>
          <p:cNvSpPr txBox="1">
            <a:spLocks noChangeArrowheads="1"/>
          </p:cNvSpPr>
          <p:nvPr/>
        </p:nvSpPr>
        <p:spPr bwMode="auto">
          <a:xfrm>
            <a:off x="438150" y="2649538"/>
            <a:ext cx="11620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>
                <a:latin typeface="Times New Roman" pitchFamily="18" charset="0"/>
              </a:rPr>
              <a:t>File Name</a:t>
            </a:r>
          </a:p>
        </p:txBody>
      </p:sp>
      <p:sp>
        <p:nvSpPr>
          <p:cNvPr id="7216" name="Text Box 46"/>
          <p:cNvSpPr txBox="1">
            <a:spLocks noChangeArrowheads="1"/>
          </p:cNvSpPr>
          <p:nvPr/>
        </p:nvSpPr>
        <p:spPr bwMode="auto">
          <a:xfrm>
            <a:off x="1768475" y="2657475"/>
            <a:ext cx="8921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>
                <a:latin typeface="Times New Roman" pitchFamily="18" charset="0"/>
              </a:rPr>
              <a:t>Start</a:t>
            </a:r>
          </a:p>
        </p:txBody>
      </p:sp>
      <p:sp>
        <p:nvSpPr>
          <p:cNvPr id="7217" name="Rectangle 47"/>
          <p:cNvSpPr>
            <a:spLocks noChangeArrowheads="1"/>
          </p:cNvSpPr>
          <p:nvPr/>
        </p:nvSpPr>
        <p:spPr bwMode="auto">
          <a:xfrm>
            <a:off x="295275" y="2224088"/>
            <a:ext cx="15382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u="sng">
                <a:latin typeface="Arial" charset="0"/>
                <a:cs typeface="Arial" charset="0"/>
              </a:rPr>
              <a:t>Directory</a:t>
            </a:r>
          </a:p>
        </p:txBody>
      </p:sp>
      <p:graphicFrame>
        <p:nvGraphicFramePr>
          <p:cNvPr id="2483248" name="Group 48"/>
          <p:cNvGraphicFramePr>
            <a:graphicFrameLocks noGrp="1"/>
          </p:cNvGraphicFramePr>
          <p:nvPr/>
        </p:nvGraphicFramePr>
        <p:xfrm>
          <a:off x="3922713" y="1400175"/>
          <a:ext cx="1198562" cy="4876800"/>
        </p:xfrm>
        <a:graphic>
          <a:graphicData uri="http://schemas.openxmlformats.org/drawingml/2006/table">
            <a:tbl>
              <a:tblPr/>
              <a:tblGrid>
                <a:gridCol w="444500"/>
                <a:gridCol w="754062"/>
              </a:tblGrid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EOF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EOF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EOF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EOF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282" name="Group 134"/>
          <p:cNvGrpSpPr>
            <a:grpSpLocks/>
          </p:cNvGrpSpPr>
          <p:nvPr/>
        </p:nvGrpSpPr>
        <p:grpSpPr bwMode="auto">
          <a:xfrm>
            <a:off x="492125" y="2917825"/>
            <a:ext cx="2160588" cy="387350"/>
            <a:chOff x="312" y="1790"/>
            <a:chExt cx="1361" cy="244"/>
          </a:xfrm>
        </p:grpSpPr>
        <p:sp>
          <p:nvSpPr>
            <p:cNvPr id="7326" name="Rectangle 135"/>
            <p:cNvSpPr>
              <a:spLocks noChangeArrowheads="1"/>
            </p:cNvSpPr>
            <p:nvPr/>
          </p:nvSpPr>
          <p:spPr bwMode="auto">
            <a:xfrm>
              <a:off x="312" y="1790"/>
              <a:ext cx="1361" cy="2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7" name="Text Box 136"/>
            <p:cNvSpPr txBox="1">
              <a:spLocks noChangeArrowheads="1"/>
            </p:cNvSpPr>
            <p:nvPr/>
          </p:nvSpPr>
          <p:spPr bwMode="auto">
            <a:xfrm>
              <a:off x="319" y="1799"/>
              <a:ext cx="7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foo</a:t>
              </a:r>
            </a:p>
          </p:txBody>
        </p:sp>
        <p:sp>
          <p:nvSpPr>
            <p:cNvPr id="7328" name="Text Box 137"/>
            <p:cNvSpPr txBox="1">
              <a:spLocks noChangeArrowheads="1"/>
            </p:cNvSpPr>
            <p:nvPr/>
          </p:nvSpPr>
          <p:spPr bwMode="auto">
            <a:xfrm>
              <a:off x="1157" y="1797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3</a:t>
              </a:r>
            </a:p>
          </p:txBody>
        </p:sp>
        <p:sp>
          <p:nvSpPr>
            <p:cNvPr id="7329" name="Line 138"/>
            <p:cNvSpPr>
              <a:spLocks noChangeShapeType="1"/>
            </p:cNvSpPr>
            <p:nvPr/>
          </p:nvSpPr>
          <p:spPr bwMode="auto">
            <a:xfrm>
              <a:off x="1152" y="1790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283" name="Rectangle 139"/>
          <p:cNvSpPr>
            <a:spLocks noChangeArrowheads="1"/>
          </p:cNvSpPr>
          <p:nvPr/>
        </p:nvSpPr>
        <p:spPr bwMode="auto">
          <a:xfrm>
            <a:off x="3476625" y="1282700"/>
            <a:ext cx="7413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u="sng">
                <a:latin typeface="Arial" charset="0"/>
                <a:cs typeface="Arial" charset="0"/>
              </a:rPr>
              <a:t>FAT</a:t>
            </a:r>
          </a:p>
        </p:txBody>
      </p:sp>
      <p:grpSp>
        <p:nvGrpSpPr>
          <p:cNvPr id="2483340" name="Group 140"/>
          <p:cNvGrpSpPr>
            <a:grpSpLocks/>
          </p:cNvGrpSpPr>
          <p:nvPr/>
        </p:nvGrpSpPr>
        <p:grpSpPr bwMode="auto">
          <a:xfrm>
            <a:off x="6923088" y="3314700"/>
            <a:ext cx="790575" cy="411163"/>
            <a:chOff x="4361" y="2040"/>
            <a:chExt cx="498" cy="259"/>
          </a:xfrm>
        </p:grpSpPr>
        <p:sp>
          <p:nvSpPr>
            <p:cNvPr id="7322" name="Line 141"/>
            <p:cNvSpPr>
              <a:spLocks noChangeShapeType="1"/>
            </p:cNvSpPr>
            <p:nvPr/>
          </p:nvSpPr>
          <p:spPr bwMode="auto">
            <a:xfrm flipH="1">
              <a:off x="4527" y="2040"/>
              <a:ext cx="332" cy="9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323" name="Group 142"/>
            <p:cNvGrpSpPr>
              <a:grpSpLocks/>
            </p:cNvGrpSpPr>
            <p:nvPr/>
          </p:nvGrpSpPr>
          <p:grpSpPr bwMode="auto">
            <a:xfrm>
              <a:off x="4361" y="2139"/>
              <a:ext cx="190" cy="160"/>
              <a:chOff x="4361" y="2139"/>
              <a:chExt cx="190" cy="160"/>
            </a:xfrm>
          </p:grpSpPr>
          <p:sp>
            <p:nvSpPr>
              <p:cNvPr id="7324" name="Rectangle 143"/>
              <p:cNvSpPr>
                <a:spLocks noChangeArrowheads="1"/>
              </p:cNvSpPr>
              <p:nvPr/>
            </p:nvSpPr>
            <p:spPr bwMode="auto">
              <a:xfrm>
                <a:off x="4381" y="2139"/>
                <a:ext cx="144" cy="144"/>
              </a:xfrm>
              <a:prstGeom prst="rect">
                <a:avLst/>
              </a:prstGeom>
              <a:solidFill>
                <a:srgbClr val="FF0033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7325" name="Text Box 144"/>
              <p:cNvSpPr txBox="1">
                <a:spLocks noChangeArrowheads="1"/>
              </p:cNvSpPr>
              <p:nvPr/>
            </p:nvSpPr>
            <p:spPr bwMode="auto">
              <a:xfrm>
                <a:off x="4361" y="2145"/>
                <a:ext cx="19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000" b="1">
                    <a:latin typeface="Arial" charset="0"/>
                  </a:rPr>
                  <a:t>5</a:t>
                </a:r>
              </a:p>
            </p:txBody>
          </p:sp>
        </p:grpSp>
      </p:grpSp>
      <p:grpSp>
        <p:nvGrpSpPr>
          <p:cNvPr id="2483345" name="Group 145"/>
          <p:cNvGrpSpPr>
            <a:grpSpLocks/>
          </p:cNvGrpSpPr>
          <p:nvPr/>
        </p:nvGrpSpPr>
        <p:grpSpPr bwMode="auto">
          <a:xfrm>
            <a:off x="6554788" y="3702050"/>
            <a:ext cx="395287" cy="401638"/>
            <a:chOff x="4129" y="2284"/>
            <a:chExt cx="249" cy="253"/>
          </a:xfrm>
        </p:grpSpPr>
        <p:sp>
          <p:nvSpPr>
            <p:cNvPr id="7318" name="Line 146"/>
            <p:cNvSpPr>
              <a:spLocks noChangeShapeType="1"/>
            </p:cNvSpPr>
            <p:nvPr/>
          </p:nvSpPr>
          <p:spPr bwMode="auto">
            <a:xfrm flipH="1">
              <a:off x="4283" y="2284"/>
              <a:ext cx="95" cy="9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319" name="Group 147"/>
            <p:cNvGrpSpPr>
              <a:grpSpLocks/>
            </p:cNvGrpSpPr>
            <p:nvPr/>
          </p:nvGrpSpPr>
          <p:grpSpPr bwMode="auto">
            <a:xfrm>
              <a:off x="4129" y="2379"/>
              <a:ext cx="190" cy="158"/>
              <a:chOff x="4129" y="2379"/>
              <a:chExt cx="190" cy="158"/>
            </a:xfrm>
          </p:grpSpPr>
          <p:sp>
            <p:nvSpPr>
              <p:cNvPr id="7320" name="Rectangle 148"/>
              <p:cNvSpPr>
                <a:spLocks noChangeArrowheads="1"/>
              </p:cNvSpPr>
              <p:nvPr/>
            </p:nvSpPr>
            <p:spPr bwMode="auto">
              <a:xfrm>
                <a:off x="4141" y="2379"/>
                <a:ext cx="144" cy="144"/>
              </a:xfrm>
              <a:prstGeom prst="rect">
                <a:avLst/>
              </a:prstGeom>
              <a:solidFill>
                <a:srgbClr val="FF0033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1" name="Text Box 149"/>
              <p:cNvSpPr txBox="1">
                <a:spLocks noChangeArrowheads="1"/>
              </p:cNvSpPr>
              <p:nvPr/>
            </p:nvSpPr>
            <p:spPr bwMode="auto">
              <a:xfrm>
                <a:off x="4129" y="2383"/>
                <a:ext cx="19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000" b="1">
                    <a:latin typeface="Arial" charset="0"/>
                  </a:rPr>
                  <a:t>8</a:t>
                </a:r>
              </a:p>
            </p:txBody>
          </p:sp>
        </p:grpSp>
      </p:grpSp>
      <p:grpSp>
        <p:nvGrpSpPr>
          <p:cNvPr id="2483350" name="Group 150"/>
          <p:cNvGrpSpPr>
            <a:grpSpLocks/>
          </p:cNvGrpSpPr>
          <p:nvPr/>
        </p:nvGrpSpPr>
        <p:grpSpPr bwMode="auto">
          <a:xfrm>
            <a:off x="6799263" y="4078288"/>
            <a:ext cx="820737" cy="779462"/>
            <a:chOff x="4283" y="2521"/>
            <a:chExt cx="517" cy="491"/>
          </a:xfrm>
        </p:grpSpPr>
        <p:sp>
          <p:nvSpPr>
            <p:cNvPr id="7314" name="Line 151"/>
            <p:cNvSpPr>
              <a:spLocks noChangeShapeType="1"/>
            </p:cNvSpPr>
            <p:nvPr/>
          </p:nvSpPr>
          <p:spPr bwMode="auto">
            <a:xfrm>
              <a:off x="4283" y="2521"/>
              <a:ext cx="339" cy="34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315" name="Group 152"/>
            <p:cNvGrpSpPr>
              <a:grpSpLocks/>
            </p:cNvGrpSpPr>
            <p:nvPr/>
          </p:nvGrpSpPr>
          <p:grpSpPr bwMode="auto">
            <a:xfrm>
              <a:off x="4576" y="2858"/>
              <a:ext cx="224" cy="154"/>
              <a:chOff x="4576" y="2858"/>
              <a:chExt cx="224" cy="154"/>
            </a:xfrm>
          </p:grpSpPr>
          <p:sp>
            <p:nvSpPr>
              <p:cNvPr id="7316" name="Rectangle 153"/>
              <p:cNvSpPr>
                <a:spLocks noChangeArrowheads="1"/>
              </p:cNvSpPr>
              <p:nvPr/>
            </p:nvSpPr>
            <p:spPr bwMode="auto">
              <a:xfrm>
                <a:off x="4621" y="2859"/>
                <a:ext cx="144" cy="144"/>
              </a:xfrm>
              <a:prstGeom prst="rect">
                <a:avLst/>
              </a:prstGeom>
              <a:solidFill>
                <a:srgbClr val="FF0033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7" name="Text Box 154"/>
              <p:cNvSpPr txBox="1">
                <a:spLocks noChangeArrowheads="1"/>
              </p:cNvSpPr>
              <p:nvPr/>
            </p:nvSpPr>
            <p:spPr bwMode="auto">
              <a:xfrm>
                <a:off x="4576" y="2858"/>
                <a:ext cx="2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000" b="1">
                    <a:latin typeface="Arial" charset="0"/>
                  </a:rPr>
                  <a:t>18</a:t>
                </a:r>
              </a:p>
            </p:txBody>
          </p:sp>
        </p:grpSp>
      </p:grpSp>
      <p:grpSp>
        <p:nvGrpSpPr>
          <p:cNvPr id="2483355" name="Group 155"/>
          <p:cNvGrpSpPr>
            <a:grpSpLocks/>
          </p:cNvGrpSpPr>
          <p:nvPr/>
        </p:nvGrpSpPr>
        <p:grpSpPr bwMode="auto">
          <a:xfrm>
            <a:off x="2474913" y="3087688"/>
            <a:ext cx="5499100" cy="254000"/>
            <a:chOff x="1559" y="1897"/>
            <a:chExt cx="3464" cy="160"/>
          </a:xfrm>
        </p:grpSpPr>
        <p:grpSp>
          <p:nvGrpSpPr>
            <p:cNvPr id="7310" name="Group 156"/>
            <p:cNvGrpSpPr>
              <a:grpSpLocks/>
            </p:cNvGrpSpPr>
            <p:nvPr/>
          </p:nvGrpSpPr>
          <p:grpSpPr bwMode="auto">
            <a:xfrm>
              <a:off x="4833" y="1899"/>
              <a:ext cx="190" cy="158"/>
              <a:chOff x="4833" y="1899"/>
              <a:chExt cx="190" cy="158"/>
            </a:xfrm>
          </p:grpSpPr>
          <p:sp>
            <p:nvSpPr>
              <p:cNvPr id="7312" name="Rectangle 157"/>
              <p:cNvSpPr>
                <a:spLocks noChangeArrowheads="1"/>
              </p:cNvSpPr>
              <p:nvPr/>
            </p:nvSpPr>
            <p:spPr bwMode="auto">
              <a:xfrm>
                <a:off x="4861" y="1899"/>
                <a:ext cx="144" cy="144"/>
              </a:xfrm>
              <a:prstGeom prst="rect">
                <a:avLst/>
              </a:prstGeom>
              <a:solidFill>
                <a:srgbClr val="FF0033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7313" name="Text Box 158"/>
              <p:cNvSpPr txBox="1">
                <a:spLocks noChangeArrowheads="1"/>
              </p:cNvSpPr>
              <p:nvPr/>
            </p:nvSpPr>
            <p:spPr bwMode="auto">
              <a:xfrm>
                <a:off x="4833" y="1903"/>
                <a:ext cx="19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000" b="1">
                    <a:latin typeface="Arial" charset="0"/>
                  </a:rPr>
                  <a:t>3</a:t>
                </a:r>
              </a:p>
            </p:txBody>
          </p:sp>
        </p:grpSp>
        <p:sp>
          <p:nvSpPr>
            <p:cNvPr id="7311" name="Line 159"/>
            <p:cNvSpPr>
              <a:spLocks noChangeShapeType="1"/>
            </p:cNvSpPr>
            <p:nvPr/>
          </p:nvSpPr>
          <p:spPr bwMode="auto">
            <a:xfrm>
              <a:off x="1559" y="1897"/>
              <a:ext cx="3293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88" name="Group 160"/>
          <p:cNvGrpSpPr>
            <a:grpSpLocks/>
          </p:cNvGrpSpPr>
          <p:nvPr/>
        </p:nvGrpSpPr>
        <p:grpSpPr bwMode="auto">
          <a:xfrm>
            <a:off x="492125" y="3292475"/>
            <a:ext cx="2160588" cy="387350"/>
            <a:chOff x="312" y="1790"/>
            <a:chExt cx="1361" cy="244"/>
          </a:xfrm>
        </p:grpSpPr>
        <p:sp>
          <p:nvSpPr>
            <p:cNvPr id="7306" name="Rectangle 161"/>
            <p:cNvSpPr>
              <a:spLocks noChangeArrowheads="1"/>
            </p:cNvSpPr>
            <p:nvPr/>
          </p:nvSpPr>
          <p:spPr bwMode="auto">
            <a:xfrm>
              <a:off x="312" y="1790"/>
              <a:ext cx="1361" cy="2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7" name="Text Box 162"/>
            <p:cNvSpPr txBox="1">
              <a:spLocks noChangeArrowheads="1"/>
            </p:cNvSpPr>
            <p:nvPr/>
          </p:nvSpPr>
          <p:spPr bwMode="auto">
            <a:xfrm>
              <a:off x="319" y="1799"/>
              <a:ext cx="7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foobaby</a:t>
              </a:r>
            </a:p>
          </p:txBody>
        </p:sp>
        <p:sp>
          <p:nvSpPr>
            <p:cNvPr id="7308" name="Text Box 163"/>
            <p:cNvSpPr txBox="1">
              <a:spLocks noChangeArrowheads="1"/>
            </p:cNvSpPr>
            <p:nvPr/>
          </p:nvSpPr>
          <p:spPr bwMode="auto">
            <a:xfrm>
              <a:off x="1157" y="1797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2</a:t>
              </a:r>
            </a:p>
          </p:txBody>
        </p:sp>
        <p:sp>
          <p:nvSpPr>
            <p:cNvPr id="7309" name="Line 164"/>
            <p:cNvSpPr>
              <a:spLocks noChangeShapeType="1"/>
            </p:cNvSpPr>
            <p:nvPr/>
          </p:nvSpPr>
          <p:spPr bwMode="auto">
            <a:xfrm>
              <a:off x="1152" y="1790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89" name="Group 165"/>
          <p:cNvGrpSpPr>
            <a:grpSpLocks/>
          </p:cNvGrpSpPr>
          <p:nvPr/>
        </p:nvGrpSpPr>
        <p:grpSpPr bwMode="auto">
          <a:xfrm>
            <a:off x="492125" y="3678238"/>
            <a:ext cx="2160588" cy="387350"/>
            <a:chOff x="312" y="1790"/>
            <a:chExt cx="1361" cy="244"/>
          </a:xfrm>
        </p:grpSpPr>
        <p:sp>
          <p:nvSpPr>
            <p:cNvPr id="7302" name="Rectangle 166"/>
            <p:cNvSpPr>
              <a:spLocks noChangeArrowheads="1"/>
            </p:cNvSpPr>
            <p:nvPr/>
          </p:nvSpPr>
          <p:spPr bwMode="auto">
            <a:xfrm>
              <a:off x="312" y="1790"/>
              <a:ext cx="1361" cy="2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3" name="Text Box 167"/>
            <p:cNvSpPr txBox="1">
              <a:spLocks noChangeArrowheads="1"/>
            </p:cNvSpPr>
            <p:nvPr/>
          </p:nvSpPr>
          <p:spPr bwMode="auto">
            <a:xfrm>
              <a:off x="319" y="1799"/>
              <a:ext cx="7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foobar</a:t>
              </a:r>
            </a:p>
          </p:txBody>
        </p:sp>
        <p:sp>
          <p:nvSpPr>
            <p:cNvPr id="7304" name="Text Box 168"/>
            <p:cNvSpPr txBox="1">
              <a:spLocks noChangeArrowheads="1"/>
            </p:cNvSpPr>
            <p:nvPr/>
          </p:nvSpPr>
          <p:spPr bwMode="auto">
            <a:xfrm>
              <a:off x="1157" y="1797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7</a:t>
              </a:r>
            </a:p>
          </p:txBody>
        </p:sp>
        <p:sp>
          <p:nvSpPr>
            <p:cNvPr id="7305" name="Line 169"/>
            <p:cNvSpPr>
              <a:spLocks noChangeShapeType="1"/>
            </p:cNvSpPr>
            <p:nvPr/>
          </p:nvSpPr>
          <p:spPr bwMode="auto">
            <a:xfrm>
              <a:off x="1152" y="1790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90" name="Group 170"/>
          <p:cNvGrpSpPr>
            <a:grpSpLocks/>
          </p:cNvGrpSpPr>
          <p:nvPr/>
        </p:nvGrpSpPr>
        <p:grpSpPr bwMode="auto">
          <a:xfrm>
            <a:off x="492125" y="4064000"/>
            <a:ext cx="2160588" cy="387350"/>
            <a:chOff x="312" y="1790"/>
            <a:chExt cx="1361" cy="244"/>
          </a:xfrm>
        </p:grpSpPr>
        <p:sp>
          <p:nvSpPr>
            <p:cNvPr id="7298" name="Rectangle 171"/>
            <p:cNvSpPr>
              <a:spLocks noChangeArrowheads="1"/>
            </p:cNvSpPr>
            <p:nvPr/>
          </p:nvSpPr>
          <p:spPr bwMode="auto">
            <a:xfrm>
              <a:off x="312" y="1790"/>
              <a:ext cx="1361" cy="2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9" name="Text Box 172"/>
            <p:cNvSpPr txBox="1">
              <a:spLocks noChangeArrowheads="1"/>
            </p:cNvSpPr>
            <p:nvPr/>
          </p:nvSpPr>
          <p:spPr bwMode="auto">
            <a:xfrm>
              <a:off x="319" y="1799"/>
              <a:ext cx="7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fooy</a:t>
              </a:r>
            </a:p>
          </p:txBody>
        </p:sp>
        <p:sp>
          <p:nvSpPr>
            <p:cNvPr id="7300" name="Text Box 173"/>
            <p:cNvSpPr txBox="1">
              <a:spLocks noChangeArrowheads="1"/>
            </p:cNvSpPr>
            <p:nvPr/>
          </p:nvSpPr>
          <p:spPr bwMode="auto">
            <a:xfrm>
              <a:off x="1157" y="1797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12</a:t>
              </a:r>
            </a:p>
          </p:txBody>
        </p:sp>
        <p:sp>
          <p:nvSpPr>
            <p:cNvPr id="7301" name="Line 174"/>
            <p:cNvSpPr>
              <a:spLocks noChangeShapeType="1"/>
            </p:cNvSpPr>
            <p:nvPr/>
          </p:nvSpPr>
          <p:spPr bwMode="auto">
            <a:xfrm>
              <a:off x="1152" y="1790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83375" name="Line 175"/>
          <p:cNvSpPr>
            <a:spLocks noChangeShapeType="1"/>
          </p:cNvSpPr>
          <p:nvPr/>
        </p:nvSpPr>
        <p:spPr bwMode="auto">
          <a:xfrm flipV="1">
            <a:off x="2506663" y="2281238"/>
            <a:ext cx="1644650" cy="785812"/>
          </a:xfrm>
          <a:prstGeom prst="line">
            <a:avLst/>
          </a:prstGeom>
          <a:noFill/>
          <a:ln w="28575">
            <a:solidFill>
              <a:srgbClr val="FF0033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83376" name="Line 176"/>
          <p:cNvSpPr>
            <a:spLocks noChangeShapeType="1"/>
          </p:cNvSpPr>
          <p:nvPr/>
        </p:nvSpPr>
        <p:spPr bwMode="auto">
          <a:xfrm>
            <a:off x="4908550" y="2251075"/>
            <a:ext cx="2074863" cy="1192213"/>
          </a:xfrm>
          <a:prstGeom prst="line">
            <a:avLst/>
          </a:prstGeom>
          <a:noFill/>
          <a:ln w="28575">
            <a:solidFill>
              <a:srgbClr val="FF0033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83377" name="Line 177"/>
          <p:cNvSpPr>
            <a:spLocks noChangeShapeType="1"/>
          </p:cNvSpPr>
          <p:nvPr/>
        </p:nvSpPr>
        <p:spPr bwMode="auto">
          <a:xfrm>
            <a:off x="4921250" y="2759075"/>
            <a:ext cx="1654175" cy="1085850"/>
          </a:xfrm>
          <a:prstGeom prst="line">
            <a:avLst/>
          </a:prstGeom>
          <a:noFill/>
          <a:ln w="28575">
            <a:solidFill>
              <a:srgbClr val="FF0033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83378" name="Line 178"/>
          <p:cNvSpPr>
            <a:spLocks noChangeShapeType="1"/>
          </p:cNvSpPr>
          <p:nvPr/>
        </p:nvSpPr>
        <p:spPr bwMode="auto">
          <a:xfrm>
            <a:off x="4945063" y="3481388"/>
            <a:ext cx="2395537" cy="1150937"/>
          </a:xfrm>
          <a:prstGeom prst="line">
            <a:avLst/>
          </a:prstGeom>
          <a:noFill/>
          <a:ln w="28575">
            <a:solidFill>
              <a:srgbClr val="FF0033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483379" name="Group 179"/>
          <p:cNvGrpSpPr>
            <a:grpSpLocks/>
          </p:cNvGrpSpPr>
          <p:nvPr/>
        </p:nvGrpSpPr>
        <p:grpSpPr bwMode="auto">
          <a:xfrm>
            <a:off x="4978400" y="5737225"/>
            <a:ext cx="1717675" cy="274638"/>
            <a:chOff x="3136" y="3566"/>
            <a:chExt cx="1082" cy="173"/>
          </a:xfrm>
        </p:grpSpPr>
        <p:sp>
          <p:nvSpPr>
            <p:cNvPr id="7296" name="Line 180"/>
            <p:cNvSpPr>
              <a:spLocks noChangeShapeType="1"/>
            </p:cNvSpPr>
            <p:nvPr/>
          </p:nvSpPr>
          <p:spPr bwMode="auto">
            <a:xfrm flipV="1">
              <a:off x="3136" y="3651"/>
              <a:ext cx="513" cy="6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97" name="Text Box 181"/>
            <p:cNvSpPr txBox="1">
              <a:spLocks noChangeArrowheads="1"/>
            </p:cNvSpPr>
            <p:nvPr/>
          </p:nvSpPr>
          <p:spPr bwMode="auto">
            <a:xfrm>
              <a:off x="3602" y="3566"/>
              <a:ext cx="6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0033"/>
                  </a:solidFill>
                  <a:latin typeface="Arial" charset="0"/>
                </a:rPr>
                <a:t>End of File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8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833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83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83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8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833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8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8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3375" grpId="0" animBg="1"/>
      <p:bldP spid="2483376" grpId="0" animBg="1"/>
      <p:bldP spid="2483377" grpId="0" animBg="1"/>
      <p:bldP spid="24833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17CF0E6-8C6B-4CD3-BD4E-12D9A4B1B7CE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20788" y="266700"/>
            <a:ext cx="6889750" cy="757238"/>
          </a:xfrm>
        </p:spPr>
        <p:txBody>
          <a:bodyPr/>
          <a:lstStyle/>
          <a:p>
            <a:pPr eaLnBrk="1" hangingPunct="1"/>
            <a:r>
              <a:rPr lang="en-US" smtClean="0"/>
              <a:t>Directories</a:t>
            </a:r>
          </a:p>
        </p:txBody>
      </p:sp>
      <p:sp>
        <p:nvSpPr>
          <p:cNvPr id="248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1417638"/>
            <a:ext cx="8261350" cy="4879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Array of directory entries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Root directory has a fixed number of entries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14 reserved sectors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14 sectors </a:t>
            </a:r>
            <a:r>
              <a:rPr lang="en-US" sz="2000" dirty="0" smtClean="0">
                <a:sym typeface="Symbol" pitchFamily="18" charset="2"/>
              </a:rPr>
              <a:t> 16 entries/sector = 224 entries</a:t>
            </a:r>
            <a:endParaRPr lang="en-US" sz="2000" dirty="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Contiguous sectors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Referenced when </a:t>
            </a:r>
            <a:r>
              <a:rPr lang="en-US" sz="2000" dirty="0" err="1" smtClean="0"/>
              <a:t>cDir</a:t>
            </a:r>
            <a:r>
              <a:rPr lang="en-US" sz="2000" dirty="0" smtClean="0"/>
              <a:t>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Subdirectories are simply files in cluster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Same directory structure within each sector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Directory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32 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Filename’s first character is usage indicator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CC0000"/>
                </a:solidFill>
              </a:rPr>
              <a:t>0x00</a:t>
            </a:r>
            <a:r>
              <a:rPr lang="en-US" sz="1800" dirty="0" smtClean="0"/>
              <a:t> Never been used (End of directory)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CC0000"/>
                </a:solidFill>
              </a:rPr>
              <a:t>0xe5</a:t>
            </a:r>
            <a:r>
              <a:rPr lang="en-US" sz="1800" dirty="0" smtClean="0"/>
              <a:t> Used before but entry has been deleted</a:t>
            </a:r>
          </a:p>
          <a:p>
            <a:pPr marL="1085850" lvl="2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8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8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8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8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8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87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87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87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87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87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87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729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EF8005A-EC89-48C9-ADED-55B160D16837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Directory Entry</a:t>
            </a:r>
          </a:p>
        </p:txBody>
      </p: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268288" y="1817688"/>
            <a:ext cx="8605837" cy="32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#pragma pack(push, 1)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Byte align in memory (no padding) */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typedef struct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{	unsigned char	Name[8];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File name (capital letters, padded w/spaces) */</a:t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char	Extension[3];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Extension (same format as name, no '.') */</a:t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char	Attributes;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Holds the attributes code */</a:t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char	Reserved[10];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Reserved for Windows NT (</a:t>
            </a:r>
            <a:r>
              <a:rPr lang="en-US" sz="1600" b="1" u="sng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Set to zero!)</a:t>
            </a:r>
            <a:r>
              <a:rPr lang="en-US" sz="1600" b="1" i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*/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short	Time;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Time of last write */</a:t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short	Date;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Date of last write */</a:t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short	startCluster;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Pointer to the first cluster of the file */</a:t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long	fileSize;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File size in bytes */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solidFill>
                  <a:srgbClr val="000000"/>
                </a:solidFill>
                <a:latin typeface="Arial" charset="0"/>
                <a:cs typeface="Courier New" pitchFamily="49" charset="0"/>
              </a:rPr>
              <a:t>}  DirEntry;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#pragma pack(pop)	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End strict alignment */</a:t>
            </a:r>
            <a:r>
              <a:rPr lang="en-US" sz="1600" b="1"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824EF37-A945-4E56-9EF9-F9A51FDEA436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Directory Attributes</a:t>
            </a:r>
          </a:p>
        </p:txBody>
      </p:sp>
      <p:sp>
        <p:nvSpPr>
          <p:cNvPr id="249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347637"/>
            <a:ext cx="8164513" cy="290593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Long file names</a:t>
            </a:r>
          </a:p>
          <a:p>
            <a:pPr lvl="1" eaLnBrk="1" hangingPunct="1"/>
            <a:r>
              <a:rPr lang="en-US" sz="1800" dirty="0" smtClean="0"/>
              <a:t>Be essentially transparent on earlier versions of MS-DOS.</a:t>
            </a:r>
          </a:p>
          <a:p>
            <a:pPr lvl="1" eaLnBrk="1" hangingPunct="1"/>
            <a:r>
              <a:rPr lang="en-US" sz="1800" dirty="0" smtClean="0"/>
              <a:t>Be located in close proximity, on the media, to the short directory entry.</a:t>
            </a:r>
          </a:p>
          <a:p>
            <a:pPr lvl="1" eaLnBrk="1" hangingPunct="1"/>
            <a:r>
              <a:rPr lang="en-US" sz="1800" dirty="0" smtClean="0"/>
              <a:t>Disk maintenance utilities are not to jeopardize the integrity of existing file data.</a:t>
            </a:r>
          </a:p>
          <a:p>
            <a:pPr lvl="1" eaLnBrk="1" hangingPunct="1"/>
            <a:r>
              <a:rPr lang="en-US" sz="1800" dirty="0" smtClean="0"/>
              <a:t>Solution: Precede short directory entry with long name.</a:t>
            </a:r>
          </a:p>
          <a:p>
            <a:pPr marL="457200" lvl="1" indent="0" eaLnBrk="1" hangingPunct="1">
              <a:buNone/>
            </a:pPr>
            <a:endParaRPr lang="en-US" sz="1400" b="1" dirty="0" smtClean="0">
              <a:latin typeface="Arial Narrow" panose="020B0606020202030204" pitchFamily="34" charset="0"/>
            </a:endParaRPr>
          </a:p>
          <a:p>
            <a:pPr marL="457200" lvl="1" indent="0" eaLnBrk="1" hangingPunct="1">
              <a:buNone/>
            </a:pPr>
            <a:r>
              <a:rPr lang="en-US" sz="1400" b="1" dirty="0" smtClean="0">
                <a:latin typeface="Arial Narrow" panose="020B0606020202030204" pitchFamily="34" charset="0"/>
              </a:rPr>
              <a:t>ATTR_LONG_NAME </a:t>
            </a:r>
            <a:r>
              <a:rPr lang="en-US" sz="1400" b="1" dirty="0">
                <a:latin typeface="Arial Narrow" panose="020B0606020202030204" pitchFamily="34" charset="0"/>
              </a:rPr>
              <a:t>= ATTR_READ_ONLY | ATTR_HIDDEN </a:t>
            </a:r>
            <a:r>
              <a:rPr lang="en-US" sz="1400" b="1" dirty="0" smtClean="0">
                <a:latin typeface="Arial Narrow" panose="020B0606020202030204" pitchFamily="34" charset="0"/>
              </a:rPr>
              <a:t>| ATTR_SYSTEM </a:t>
            </a:r>
            <a:r>
              <a:rPr lang="en-US" sz="1400" b="1" dirty="0">
                <a:latin typeface="Arial Narrow" panose="020B0606020202030204" pitchFamily="34" charset="0"/>
              </a:rPr>
              <a:t>| </a:t>
            </a:r>
            <a:r>
              <a:rPr lang="en-US" sz="1400" b="1" dirty="0" smtClean="0">
                <a:latin typeface="Arial Narrow" panose="020B0606020202030204" pitchFamily="34" charset="0"/>
              </a:rPr>
              <a:t>ATTR_VOLUME_ID</a:t>
            </a:r>
          </a:p>
          <a:p>
            <a:pPr marL="457200" lvl="1" indent="0" eaLnBrk="1" hangingPunct="1">
              <a:buNone/>
            </a:pPr>
            <a:r>
              <a:rPr lang="en-US" sz="1400" b="1" dirty="0">
                <a:latin typeface="Arial Narrow" panose="020B0606020202030204" pitchFamily="34" charset="0"/>
              </a:rPr>
              <a:t>	</a:t>
            </a:r>
            <a:r>
              <a:rPr lang="en-US" sz="1400" b="1" dirty="0" smtClean="0">
                <a:latin typeface="Arial Narrow" panose="020B0606020202030204" pitchFamily="34" charset="0"/>
              </a:rPr>
              <a:t>	  = 0x0f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54286" y="1518834"/>
            <a:ext cx="2030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tabLst>
                <a:tab pos="341313" algn="l"/>
              </a:tabLst>
            </a:pPr>
            <a:r>
              <a:rPr lang="en-US" sz="1200" u="sng" dirty="0">
                <a:latin typeface="Arial" charset="0"/>
              </a:rPr>
              <a:t>Bit	</a:t>
            </a:r>
            <a:r>
              <a:rPr lang="en-US" sz="1200" u="sng" dirty="0" smtClean="0">
                <a:latin typeface="Arial" charset="0"/>
              </a:rPr>
              <a:t>Mask</a:t>
            </a:r>
            <a:r>
              <a:rPr lang="en-US" sz="1200" u="sng" dirty="0">
                <a:latin typeface="Arial" charset="0"/>
              </a:rPr>
              <a:t>	Attribute</a:t>
            </a:r>
          </a:p>
          <a:p>
            <a:pPr marL="0" lvl="3">
              <a:tabLst>
                <a:tab pos="341313" algn="l"/>
              </a:tabLst>
            </a:pPr>
            <a:r>
              <a:rPr lang="en-US" sz="1200" dirty="0">
                <a:latin typeface="Arial" charset="0"/>
              </a:rPr>
              <a:t> 0	</a:t>
            </a:r>
            <a:r>
              <a:rPr lang="en-US" sz="1200" dirty="0" smtClean="0">
                <a:latin typeface="Arial" charset="0"/>
              </a:rPr>
              <a:t>0x01</a:t>
            </a:r>
            <a:r>
              <a:rPr lang="en-US" sz="1200" dirty="0">
                <a:latin typeface="Arial" charset="0"/>
              </a:rPr>
              <a:t>	</a:t>
            </a:r>
            <a:r>
              <a:rPr lang="en-US" sz="1200" dirty="0" smtClean="0">
                <a:latin typeface="Arial" charset="0"/>
              </a:rPr>
              <a:t>Read </a:t>
            </a:r>
            <a:r>
              <a:rPr lang="en-US" sz="1200" dirty="0">
                <a:latin typeface="Arial" charset="0"/>
              </a:rPr>
              <a:t>Only</a:t>
            </a:r>
          </a:p>
          <a:p>
            <a:pPr marL="0" lvl="3">
              <a:tabLst>
                <a:tab pos="341313" algn="l"/>
              </a:tabLst>
            </a:pPr>
            <a:r>
              <a:rPr lang="en-US" sz="1200" dirty="0">
                <a:latin typeface="Arial" charset="0"/>
              </a:rPr>
              <a:t> 1	</a:t>
            </a:r>
            <a:r>
              <a:rPr lang="en-US" sz="1200" dirty="0" smtClean="0">
                <a:latin typeface="Arial" charset="0"/>
              </a:rPr>
              <a:t>0x02</a:t>
            </a:r>
            <a:r>
              <a:rPr lang="en-US" sz="1200" dirty="0">
                <a:latin typeface="Arial" charset="0"/>
              </a:rPr>
              <a:t>	</a:t>
            </a:r>
            <a:r>
              <a:rPr lang="en-US" sz="1200" dirty="0" smtClean="0">
                <a:latin typeface="Arial" charset="0"/>
              </a:rPr>
              <a:t>Hidden</a:t>
            </a:r>
            <a:endParaRPr lang="en-US" sz="1200" dirty="0">
              <a:latin typeface="Arial" charset="0"/>
            </a:endParaRPr>
          </a:p>
          <a:p>
            <a:pPr marL="0" lvl="3">
              <a:tabLst>
                <a:tab pos="341313" algn="l"/>
              </a:tabLst>
            </a:pPr>
            <a:r>
              <a:rPr lang="en-US" sz="1200" dirty="0">
                <a:latin typeface="Arial" charset="0"/>
              </a:rPr>
              <a:t> 2	</a:t>
            </a:r>
            <a:r>
              <a:rPr lang="en-US" sz="1200" dirty="0" smtClean="0">
                <a:latin typeface="Arial" charset="0"/>
              </a:rPr>
              <a:t>0x04</a:t>
            </a:r>
            <a:r>
              <a:rPr lang="en-US" sz="1200" dirty="0">
                <a:latin typeface="Arial" charset="0"/>
              </a:rPr>
              <a:t>	</a:t>
            </a:r>
            <a:r>
              <a:rPr lang="en-US" sz="1200" dirty="0" smtClean="0">
                <a:latin typeface="Arial" charset="0"/>
              </a:rPr>
              <a:t>System</a:t>
            </a:r>
            <a:endParaRPr lang="en-US" sz="1200" dirty="0">
              <a:latin typeface="Arial" charset="0"/>
            </a:endParaRPr>
          </a:p>
          <a:p>
            <a:pPr marL="0" lvl="3">
              <a:tabLst>
                <a:tab pos="341313" algn="l"/>
              </a:tabLst>
            </a:pPr>
            <a:r>
              <a:rPr lang="en-US" sz="1200" dirty="0">
                <a:latin typeface="Arial" charset="0"/>
              </a:rPr>
              <a:t> 3	</a:t>
            </a:r>
            <a:r>
              <a:rPr lang="en-US" sz="1200" dirty="0" smtClean="0">
                <a:latin typeface="Arial" charset="0"/>
              </a:rPr>
              <a:t>0x08</a:t>
            </a:r>
            <a:r>
              <a:rPr lang="en-US" sz="1200" dirty="0">
                <a:latin typeface="Arial" charset="0"/>
              </a:rPr>
              <a:t>	</a:t>
            </a:r>
            <a:r>
              <a:rPr lang="en-US" sz="1200" dirty="0" smtClean="0">
                <a:latin typeface="Arial" charset="0"/>
              </a:rPr>
              <a:t>Volume </a:t>
            </a:r>
            <a:r>
              <a:rPr lang="en-US" sz="1200" dirty="0">
                <a:latin typeface="Arial" charset="0"/>
              </a:rPr>
              <a:t>Label</a:t>
            </a:r>
          </a:p>
          <a:p>
            <a:pPr marL="0" lvl="3">
              <a:tabLst>
                <a:tab pos="341313" algn="l"/>
              </a:tabLst>
            </a:pPr>
            <a:r>
              <a:rPr lang="en-US" sz="1200" dirty="0">
                <a:latin typeface="Arial" charset="0"/>
              </a:rPr>
              <a:t> </a:t>
            </a:r>
            <a:r>
              <a:rPr lang="en-US" sz="1200" dirty="0">
                <a:solidFill>
                  <a:srgbClr val="CC0000"/>
                </a:solidFill>
                <a:latin typeface="Arial" charset="0"/>
              </a:rPr>
              <a:t>4	</a:t>
            </a:r>
            <a:r>
              <a:rPr lang="en-US" sz="1200" dirty="0" smtClean="0">
                <a:solidFill>
                  <a:srgbClr val="CC0000"/>
                </a:solidFill>
                <a:latin typeface="Arial" charset="0"/>
              </a:rPr>
              <a:t>0x10</a:t>
            </a:r>
            <a:r>
              <a:rPr lang="en-US" sz="1200" dirty="0">
                <a:solidFill>
                  <a:srgbClr val="CC0000"/>
                </a:solidFill>
                <a:latin typeface="Arial" charset="0"/>
              </a:rPr>
              <a:t>	</a:t>
            </a:r>
            <a:r>
              <a:rPr lang="en-US" sz="1200" dirty="0" smtClean="0">
                <a:solidFill>
                  <a:srgbClr val="CC0000"/>
                </a:solidFill>
                <a:latin typeface="Arial" charset="0"/>
              </a:rPr>
              <a:t>Subdirectory</a:t>
            </a:r>
            <a:endParaRPr lang="en-US" sz="1200" dirty="0">
              <a:solidFill>
                <a:srgbClr val="CC0000"/>
              </a:solidFill>
              <a:latin typeface="Arial" charset="0"/>
            </a:endParaRPr>
          </a:p>
          <a:p>
            <a:pPr marL="0" lvl="3">
              <a:tabLst>
                <a:tab pos="341313" algn="l"/>
              </a:tabLst>
            </a:pPr>
            <a:r>
              <a:rPr lang="en-US" sz="1200" dirty="0">
                <a:latin typeface="Arial" charset="0"/>
              </a:rPr>
              <a:t> 5	</a:t>
            </a:r>
            <a:r>
              <a:rPr lang="en-US" sz="1200" dirty="0" smtClean="0">
                <a:latin typeface="Arial" charset="0"/>
              </a:rPr>
              <a:t>0x20</a:t>
            </a:r>
            <a:r>
              <a:rPr lang="en-US" sz="1200" dirty="0">
                <a:latin typeface="Arial" charset="0"/>
              </a:rPr>
              <a:t>	</a:t>
            </a:r>
            <a:r>
              <a:rPr lang="en-US" sz="1200" dirty="0" smtClean="0">
                <a:latin typeface="Arial" charset="0"/>
              </a:rPr>
              <a:t>Archive</a:t>
            </a:r>
            <a:endParaRPr lang="en-US" sz="1200" dirty="0">
              <a:latin typeface="Arial" charset="0"/>
            </a:endParaRPr>
          </a:p>
          <a:p>
            <a:pPr marL="0" lvl="3">
              <a:tabLst>
                <a:tab pos="341313" algn="l"/>
              </a:tabLst>
            </a:pPr>
            <a:r>
              <a:rPr lang="en-US" sz="1200" dirty="0">
                <a:latin typeface="Arial" charset="0"/>
              </a:rPr>
              <a:t> 6	</a:t>
            </a:r>
            <a:r>
              <a:rPr lang="en-US" sz="1200" dirty="0" smtClean="0">
                <a:latin typeface="Arial" charset="0"/>
              </a:rPr>
              <a:t>0x40</a:t>
            </a:r>
            <a:r>
              <a:rPr lang="en-US" sz="1200" dirty="0">
                <a:latin typeface="Arial" charset="0"/>
              </a:rPr>
              <a:t>	</a:t>
            </a:r>
            <a:r>
              <a:rPr lang="en-US" sz="1200" dirty="0" smtClean="0">
                <a:latin typeface="Arial" charset="0"/>
              </a:rPr>
              <a:t>Unused</a:t>
            </a:r>
            <a:endParaRPr lang="en-US" sz="1200" dirty="0">
              <a:latin typeface="Arial" charset="0"/>
            </a:endParaRPr>
          </a:p>
          <a:p>
            <a:pPr marL="0" lvl="3">
              <a:tabLst>
                <a:tab pos="341313" algn="l"/>
              </a:tabLst>
            </a:pPr>
            <a:r>
              <a:rPr lang="en-US" sz="1200" dirty="0">
                <a:latin typeface="Arial" charset="0"/>
              </a:rPr>
              <a:t> 7	</a:t>
            </a:r>
            <a:r>
              <a:rPr lang="en-US" sz="1200" dirty="0" smtClean="0">
                <a:latin typeface="Arial" charset="0"/>
              </a:rPr>
              <a:t>0x80</a:t>
            </a:r>
            <a:r>
              <a:rPr lang="en-US" sz="1200" dirty="0">
                <a:latin typeface="Arial" charset="0"/>
              </a:rPr>
              <a:t>	</a:t>
            </a:r>
            <a:r>
              <a:rPr lang="en-US" sz="1200" dirty="0" smtClean="0">
                <a:latin typeface="Arial" charset="0"/>
              </a:rPr>
              <a:t>Unused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3520" y="1421219"/>
            <a:ext cx="8164513" cy="516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kern="0" dirty="0" smtClean="0"/>
              <a:t>8 directory attributes</a:t>
            </a:r>
            <a:endParaRPr lang="en-US" sz="1400" b="1" kern="0" dirty="0" smtClean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9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9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9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9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9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9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5491" grpId="0" build="p" autoUpdateAnimBg="0"/>
      <p:bldP spid="2" grpId="0"/>
      <p:bldP spid="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1229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81F464C-8B17-4A46-91D1-66C32E00FB51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Date/Time Bit Fields</a:t>
            </a: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450850" y="4117975"/>
            <a:ext cx="8628063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#pragma pack(push,1)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BYTE align in memory (no padding)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typedef struct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{			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(total 16 bits--a unsigned short)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	unsigned short day: 5;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low-order 5 bits are the day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	unsigned short month: 4;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next 4 bits are the month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	unsigned short year: 7;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high-order 7 bits are the year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} FATDate;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#pragma pack(pop)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End of strict alignment</a:t>
            </a:r>
            <a:r>
              <a:rPr lang="en-US" sz="1600" b="1">
                <a:latin typeface="Arial" charset="0"/>
              </a:rPr>
              <a:t> </a:t>
            </a:r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439738" y="1581150"/>
            <a:ext cx="8628062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#pragma pack(push,1)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BYTE align in memory (no padding)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typedef struct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{			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(total 16 bits--a unsigned short)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	unsigned short sec: 5;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low-order 5 bits are the seconds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	unsigned short min: 6;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next 6 bits are the minutes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	unsigned short hour: 5;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high-order 5 bits are the hour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} FATTime;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#pragma pack(pop)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End of strict alignment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5625</TotalTime>
  <Words>3771</Words>
  <Application>Microsoft Office PowerPoint</Application>
  <PresentationFormat>On-screen Show (4:3)</PresentationFormat>
  <Paragraphs>903</Paragraphs>
  <Slides>45</Slides>
  <Notes>20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Blends</vt:lpstr>
      <vt:lpstr>FAT 12 File Format</vt:lpstr>
      <vt:lpstr>The FAT File System</vt:lpstr>
      <vt:lpstr>Disk Structure</vt:lpstr>
      <vt:lpstr>Boot Sector</vt:lpstr>
      <vt:lpstr>File Allocation Table</vt:lpstr>
      <vt:lpstr>Directories</vt:lpstr>
      <vt:lpstr>Directory Entry</vt:lpstr>
      <vt:lpstr>Directory Attributes</vt:lpstr>
      <vt:lpstr>Date/Time Bit Fields</vt:lpstr>
      <vt:lpstr>Directory Example</vt:lpstr>
      <vt:lpstr>FAT Quiz #1</vt:lpstr>
      <vt:lpstr>Wednesday, March 29, 2017</vt:lpstr>
      <vt:lpstr>PowerPoint Presentation</vt:lpstr>
      <vt:lpstr>PowerPoint Presentation</vt:lpstr>
      <vt:lpstr>FAT Quiz #2</vt:lpstr>
      <vt:lpstr>PowerPoint Presentation</vt:lpstr>
      <vt:lpstr>FAT-12</vt:lpstr>
      <vt:lpstr>Project 6 – FAT File System</vt:lpstr>
      <vt:lpstr>Project 6 – FMS I</vt:lpstr>
      <vt:lpstr>FAT File Management Functions</vt:lpstr>
      <vt:lpstr>FAT File Management Functions</vt:lpstr>
      <vt:lpstr>FMS CLI Commands</vt:lpstr>
      <vt:lpstr>Helper Commands</vt:lpstr>
      <vt:lpstr>FMS Errors</vt:lpstr>
      <vt:lpstr>Project 6 Grading Criteria</vt:lpstr>
      <vt:lpstr>Implementation Notes</vt:lpstr>
      <vt:lpstr>“How to Proceed”</vt:lpstr>
      <vt:lpstr>Mount / Unmount</vt:lpstr>
      <vt:lpstr>fmsOpenFile</vt:lpstr>
      <vt:lpstr>FILE Descriptor…</vt:lpstr>
      <vt:lpstr>fmsOpenFile (continued…)</vt:lpstr>
      <vt:lpstr>PowerPoint Presentation</vt:lpstr>
      <vt:lpstr>“Read from a File”</vt:lpstr>
      <vt:lpstr>PowerPoint Presentation</vt:lpstr>
      <vt:lpstr>Caching Issues</vt:lpstr>
      <vt:lpstr>FAT Quiz #3</vt:lpstr>
      <vt:lpstr>PowerPoint Presentation</vt:lpstr>
      <vt:lpstr>“Write to a File”</vt:lpstr>
      <vt:lpstr>WR command</vt:lpstr>
      <vt:lpstr>Copy File</vt:lpstr>
      <vt:lpstr>“Seek in a File”</vt:lpstr>
      <vt:lpstr>“Close a File”</vt:lpstr>
      <vt:lpstr>“Define a File”</vt:lpstr>
      <vt:lpstr>“Delete a File”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CS345 02 - Computer Systems</dc:title>
  <dc:creator>Paul Roper</dc:creator>
  <cp:lastModifiedBy>proper</cp:lastModifiedBy>
  <cp:revision>399</cp:revision>
  <cp:lastPrinted>2000-08-31T19:14:43Z</cp:lastPrinted>
  <dcterms:created xsi:type="dcterms:W3CDTF">2000-08-22T23:43:45Z</dcterms:created>
  <dcterms:modified xsi:type="dcterms:W3CDTF">2017-08-07T15:17:42Z</dcterms:modified>
</cp:coreProperties>
</file>