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g5l/aJvpB3HfTLkPK8UmX1SjdU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E37480-9FE2-4C57-9490-47C6034E3F34}">
  <a:tblStyle styleId="{12E37480-9FE2-4C57-9490-47C6034E3F3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de-DE"/>
              <a:t>Umweltorganisationen und Supermarktketten sollen das System unterstützen</a:t>
            </a:r>
            <a:endParaRPr/>
          </a:p>
          <a:p>
            <a:pPr indent="-298450" lvl="0" marL="457200" rtl="0" algn="l">
              <a:lnSpc>
                <a:spcPct val="115000"/>
              </a:lnSpc>
              <a:spcBef>
                <a:spcPts val="0"/>
              </a:spcBef>
              <a:spcAft>
                <a:spcPts val="0"/>
              </a:spcAft>
              <a:buClr>
                <a:schemeClr val="dk1"/>
              </a:buClr>
              <a:buSzPts val="1100"/>
              <a:buChar char="●"/>
            </a:pPr>
            <a:r>
              <a:rPr lang="de-DE"/>
              <a:t>Schlüsselfunktionen des Systems sollen in einem Prototyp realisiert werden</a:t>
            </a:r>
            <a:endParaRPr/>
          </a:p>
          <a:p>
            <a:pPr indent="-298450" lvl="0" marL="457200" rtl="0" algn="l">
              <a:lnSpc>
                <a:spcPct val="115000"/>
              </a:lnSpc>
              <a:spcBef>
                <a:spcPts val="0"/>
              </a:spcBef>
              <a:spcAft>
                <a:spcPts val="0"/>
              </a:spcAft>
              <a:buClr>
                <a:schemeClr val="dk1"/>
              </a:buClr>
              <a:buSzPts val="1100"/>
              <a:buChar char="●"/>
            </a:pPr>
            <a:r>
              <a:rPr lang="de-DE"/>
              <a:t>Artefakte und Modelle müssen ständig iteriert werden, um die bestmögliche Systemlösung zu erhalten</a:t>
            </a:r>
            <a:endParaRPr/>
          </a:p>
          <a:p>
            <a:pPr indent="0" lvl="0" marL="0" rtl="0" algn="l">
              <a:spcBef>
                <a:spcPts val="1200"/>
              </a:spcBef>
              <a:spcAft>
                <a:spcPts val="0"/>
              </a:spcAft>
              <a:buNone/>
            </a:pPr>
            <a:r>
              <a:t/>
            </a:r>
            <a:endParaRPr/>
          </a:p>
        </p:txBody>
      </p:sp>
      <p:sp>
        <p:nvSpPr>
          <p:cNvPr id="140" name="Google Shape;14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de-DE">
                <a:solidFill>
                  <a:schemeClr val="dk1"/>
                </a:solidFill>
              </a:rPr>
              <a:t>Ein passendes Vorgehensmodell der Mensch-Computer-Interaktion muss angewendet werden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de-DE">
                <a:solidFill>
                  <a:schemeClr val="dk1"/>
                </a:solidFill>
              </a:rPr>
              <a:t>Das System soll eine App-Anwendung sein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de-DE" sz="700">
                <a:solidFill>
                  <a:schemeClr val="dk1"/>
                </a:solidFill>
                <a:latin typeface="Times New Roman"/>
                <a:ea typeface="Times New Roman"/>
                <a:cs typeface="Times New Roman"/>
                <a:sym typeface="Times New Roman"/>
              </a:rPr>
              <a:t> </a:t>
            </a:r>
            <a:r>
              <a:rPr lang="de-DE">
                <a:solidFill>
                  <a:schemeClr val="dk1"/>
                </a:solidFill>
              </a:rPr>
              <a:t>Es muss entschieden werden wie die Datenhaltung am besten durchgeführt wird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de-DE">
                <a:solidFill>
                  <a:schemeClr val="dk1"/>
                </a:solidFill>
              </a:rPr>
              <a:t>Die Proof of Concepts müssen in einem ersten Prototyp getestet werden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de-DE" sz="700">
                <a:solidFill>
                  <a:schemeClr val="dk1"/>
                </a:solidFill>
                <a:latin typeface="Times New Roman"/>
                <a:ea typeface="Times New Roman"/>
                <a:cs typeface="Times New Roman"/>
                <a:sym typeface="Times New Roman"/>
              </a:rPr>
              <a:t> </a:t>
            </a:r>
            <a:r>
              <a:rPr lang="de-DE">
                <a:solidFill>
                  <a:schemeClr val="dk1"/>
                </a:solidFill>
              </a:rPr>
              <a:t>Client-Server Architektur soll dem System zugrunde liegen.</a:t>
            </a:r>
            <a:endParaRPr>
              <a:solidFill>
                <a:schemeClr val="dk1"/>
              </a:solidFill>
            </a:endParaRPr>
          </a:p>
          <a:p>
            <a:pPr indent="0" lvl="0" marL="45720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
        <p:nvSpPr>
          <p:cNvPr id="145" name="Google Shape;14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a:t>Das </a:t>
            </a:r>
            <a:r>
              <a:rPr lang="de-DE"/>
              <a:t>konzeptionelle</a:t>
            </a:r>
            <a:r>
              <a:rPr lang="de-DE"/>
              <a:t> Diagramm stellt unser System ganz abstrakt vor.</a:t>
            </a:r>
            <a:br>
              <a:rPr lang="de-DE"/>
            </a:br>
            <a:r>
              <a:rPr lang="de-DE"/>
              <a:t>Der User der mit seinem Einlauf spenden möchte identifiziert sich mit seiner digitalen Kundenkarte. Diese müsste man dabei haben um sich identifizieren zu können.</a:t>
            </a:r>
            <a:br>
              <a:rPr lang="de-DE"/>
            </a:br>
            <a:r>
              <a:rPr lang="de-DE"/>
              <a:t>An der Kasse werden wie üblich die Produkte gescannt der Kunde bezahlt und kriegt ein Kassenzettel wenn es so gewünscht ist. Der identifizierte User bekommt auch ein Onlínekassenzettel der im Userprofil hochgeladen wird.</a:t>
            </a:r>
            <a:br>
              <a:rPr lang="de-DE"/>
            </a:br>
            <a:r>
              <a:rPr lang="de-DE"/>
              <a:t>Das interaktive System speichert für jeden User die Kassenbons und filtert aus dem Kassenzettel die nachhaltigen Produkte.</a:t>
            </a:r>
            <a:br>
              <a:rPr lang="de-DE"/>
            </a:br>
            <a:r>
              <a:rPr lang="de-DE"/>
              <a:t>Die Nachhaltigkeit eines Produkts wird durch Labels von “Open Food Facts” geprüft.</a:t>
            </a:r>
            <a:endParaRPr/>
          </a:p>
          <a:p>
            <a:pPr indent="0" lvl="0" marL="0" rtl="0" algn="l">
              <a:spcBef>
                <a:spcPts val="0"/>
              </a:spcBef>
              <a:spcAft>
                <a:spcPts val="0"/>
              </a:spcAft>
              <a:buNone/>
            </a:pPr>
            <a:r>
              <a:rPr lang="de-DE"/>
              <a:t>Je nach Kaufverhalten des Kunden werden spezifische Spendenmöglichkeiten angeboten.</a:t>
            </a:r>
            <a:br>
              <a:rPr lang="de-DE"/>
            </a:br>
            <a:r>
              <a:rPr lang="de-DE"/>
              <a:t> </a:t>
            </a:r>
            <a:endParaRPr/>
          </a:p>
        </p:txBody>
      </p:sp>
      <p:sp>
        <p:nvSpPr>
          <p:cNvPr id="150" name="Google Shape;15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a:t>Durch das Projekt soll die Aufmerksamkeit des Verbrauchers mehr auf seine Umwelt und Mitmenschen gelenkt werden, somit weist es eine sehr hohe gesellschaftliche als auch wirtschaftlichen Relevanz auf, denn es wird strengstens darauf aufmerksam gemacht, dass sich in der heutigen Gesellschaft hinsichtlich des Klimawandels und unserer Umwelt etwas verändern muss. Zusätzlich weist das Projekt auch eine hohe wissenschaftlich Relevanz auf, da es sich für den Schutz verschiedenster Tierarten einsetzt und auch die verschiedensten Lebensräume zu schützen versucht, sodass noch nicht entdeckte Tierarten nicht vor ihrer Entdeckung aussterben.</a:t>
            </a:r>
            <a:endParaRPr/>
          </a:p>
        </p:txBody>
      </p:sp>
      <p:sp>
        <p:nvSpPr>
          <p:cNvPr id="87" name="Google Shape;8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d9fd3c76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d9fd3c76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DE" u="sng"/>
              <a:t>Für den Vortrag:</a:t>
            </a:r>
            <a:endParaRPr b="1" u="sng"/>
          </a:p>
          <a:p>
            <a:pPr indent="0" lvl="0" marL="0" rtl="0" algn="l">
              <a:spcBef>
                <a:spcPts val="0"/>
              </a:spcBef>
              <a:spcAft>
                <a:spcPts val="0"/>
              </a:spcAft>
              <a:buNone/>
            </a:pPr>
            <a:r>
              <a:rPr b="1" lang="de-DE"/>
              <a:t>Zuerst kurze Erläuterung zu der Idee, dabei wichtig zu erwähnen ist was das Ziel des zu entwickelnden Systems ist, also was wir beabsichtigen damit zu bewirken. Danach Beschreibung der Alleinstellungsmerkmale.</a:t>
            </a:r>
            <a:endParaRPr b="1"/>
          </a:p>
          <a:p>
            <a:pPr indent="0" lvl="0" marL="0" rtl="0" algn="l">
              <a:lnSpc>
                <a:spcPct val="115000"/>
              </a:lnSpc>
              <a:spcBef>
                <a:spcPts val="1200"/>
              </a:spcBef>
              <a:spcAft>
                <a:spcPts val="0"/>
              </a:spcAft>
              <a:buClr>
                <a:schemeClr val="dk1"/>
              </a:buClr>
              <a:buSzPts val="1100"/>
              <a:buFont typeface="Arial"/>
              <a:buNone/>
            </a:pPr>
            <a:r>
              <a:rPr lang="de-DE"/>
              <a:t>Aus der Domänenrecherche, der allgemeinen Internetrecherche und der Marktanalyse bzw. der Analyse der Konkurrenzprodukte, haben sich folgende Alleinstellungsmerkmale herauskristallisiert:</a:t>
            </a:r>
            <a:endParaRPr/>
          </a:p>
          <a:p>
            <a:pPr indent="0" lvl="0" marL="0" rtl="0" algn="l">
              <a:lnSpc>
                <a:spcPct val="115000"/>
              </a:lnSpc>
              <a:spcBef>
                <a:spcPts val="1200"/>
              </a:spcBef>
              <a:spcAft>
                <a:spcPts val="0"/>
              </a:spcAft>
              <a:buClr>
                <a:schemeClr val="dk1"/>
              </a:buClr>
              <a:buSzPts val="1100"/>
              <a:buFont typeface="Arial"/>
              <a:buNone/>
            </a:pPr>
            <a:r>
              <a:rPr lang="de-DE"/>
              <a:t>Zum einen ähnelt unser System dem unter dem Namen bekannten System/Unternehmen Payback, welches Käufer dazu animierten/motiviert viel zu kaufen, dabei spielt es keine Rolle was gekauft wird solange bei sogenannten Payback-Partner Produkte erworben werden, um so möglichst viele Payback-Punkte anzusammeln, die wiederum in Produkte investierten werden können. Die Entwicklung unseres Systems zielt darauf ab das Verhalten des Users/Käufers zu verändern, sodass gezielt nachhaltige Produkte gekauft werden und es nur dann zu einer Art Belohnung kommt, welche sich in Spenden zu wählbaren Projekten, wiederspiegelt. Durch das Nutzen des Systems soll also das Einkaufverhalten des Users beeinflusst werden, sodass umweltschadende Produkte weniger gekauft werden als Umwelt schonende Produkt (Behavior Change). Systeme die gezielt versuchen das Einkaufsverhalten des Users verändern, sind uns nicht bekannt und konnten bei der Marktanalyse nicht gefunden werden, somit ist unsere Problemlösung in Form des Systems alleinstehend und macht es zu einem Alleinstellungsmerkmal.</a:t>
            </a:r>
            <a:endParaRPr/>
          </a:p>
          <a:p>
            <a:pPr indent="0" lvl="0" marL="0" rtl="0" algn="l">
              <a:lnSpc>
                <a:spcPct val="115000"/>
              </a:lnSpc>
              <a:spcBef>
                <a:spcPts val="1200"/>
              </a:spcBef>
              <a:spcAft>
                <a:spcPts val="0"/>
              </a:spcAft>
              <a:buClr>
                <a:schemeClr val="dk1"/>
              </a:buClr>
              <a:buSzPts val="1100"/>
              <a:buFont typeface="Arial"/>
              <a:buNone/>
            </a:pPr>
            <a:r>
              <a:rPr lang="de-DE"/>
              <a:t>Des Weiteren konnten auch keine Systeme anhand der Marktanalyse gefunden werden, welche gezielt nur nachhaltige Produkte aus einem großen Produktpool filtern, sodass deutlich gemacht wird, was der Umwelt schadet und was sie schont. Bei unserem System findet diese Filterung der verschiedenen Einkaufsprodukte statt und ist somit auch ein Alleinstellungsmerkmal.</a:t>
            </a:r>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a:t>Die beide</a:t>
            </a:r>
            <a:r>
              <a:rPr lang="de-DE"/>
              <a:t>n Artefakte Domänenmodell und Ursache-Wirkungs-Diagramm verdeutlichen, dass der Mensch die meiste Schuld am Klimawandel trägt und vieles durch mehr Achtsamkeit beim Thema Umwelt verbessert und verändert werden könnte.</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DE" u="sng"/>
              <a:t>Payback:</a:t>
            </a:r>
            <a:endParaRPr/>
          </a:p>
          <a:p>
            <a:pPr indent="0" lvl="0" marL="0" rtl="0" algn="l">
              <a:lnSpc>
                <a:spcPct val="115000"/>
              </a:lnSpc>
              <a:spcBef>
                <a:spcPts val="1200"/>
              </a:spcBef>
              <a:spcAft>
                <a:spcPts val="0"/>
              </a:spcAft>
              <a:buNone/>
            </a:pPr>
            <a:r>
              <a:rPr lang="de-DE"/>
              <a:t>Bei PAYBACK handelt es sich um ein kostenloses Bonusprogramm, welches mit über 600 Partner-Unternehmen zusammenarbeitet. Es können Punkte sowohl beim Einkaufen in Partner-Filialen als auch beim Online Shopping gesammelt werden. Bei den meisten Händler kann bei je zwei Euro Umsatz ein Cent erwirtschaftet werden bzw. ein Payback-Punkt, ein Punkt entspricht einem Cent. Des Weiteren bietet Payback, um die Kunden zum Kauf zu animieren, regelmäßig Coupons an. So können beispielsweise die erworbenen Punkte bei einem Coupon-Produkt versiebenfacht werden.</a:t>
            </a:r>
            <a:endParaRPr/>
          </a:p>
          <a:p>
            <a:pPr indent="0" lvl="0" marL="0" rtl="0" algn="l">
              <a:lnSpc>
                <a:spcPct val="115000"/>
              </a:lnSpc>
              <a:spcBef>
                <a:spcPts val="1200"/>
              </a:spcBef>
              <a:spcAft>
                <a:spcPts val="0"/>
              </a:spcAft>
              <a:buNone/>
            </a:pPr>
            <a:r>
              <a:rPr lang="de-DE"/>
              <a:t>Die PAYBACK Punkte können genutzt werden um aus dem PAYBACK Produktkatalog neue Sachen zu kaufen oder man kann die Punkte an eine der vielen Spendenorganisationen spenden.</a:t>
            </a:r>
            <a:endParaRPr/>
          </a:p>
          <a:p>
            <a:pPr indent="0" lvl="0" marL="0" rtl="0" algn="l">
              <a:lnSpc>
                <a:spcPct val="115000"/>
              </a:lnSpc>
              <a:spcBef>
                <a:spcPts val="1200"/>
              </a:spcBef>
              <a:spcAft>
                <a:spcPts val="0"/>
              </a:spcAft>
              <a:buNone/>
            </a:pPr>
            <a:r>
              <a:rPr lang="de-DE"/>
              <a:t>Vorteile:</a:t>
            </a:r>
            <a:endParaRPr/>
          </a:p>
          <a:p>
            <a:pPr indent="0" lvl="0" marL="0" rtl="0" algn="l">
              <a:lnSpc>
                <a:spcPct val="115000"/>
              </a:lnSpc>
              <a:spcBef>
                <a:spcPts val="1200"/>
              </a:spcBef>
              <a:spcAft>
                <a:spcPts val="0"/>
              </a:spcAft>
              <a:buNone/>
            </a:pPr>
            <a:r>
              <a:rPr lang="de-DE"/>
              <a:t>Käufer wird kauft mehr und wird dafür belohnt. Des Weiteren fast überall vorhanden und nutzbar.</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de-DE"/>
              <a:t>Nachteile:</a:t>
            </a:r>
            <a:endParaRPr/>
          </a:p>
          <a:p>
            <a:pPr indent="0" lvl="0" marL="0" rtl="0" algn="l">
              <a:lnSpc>
                <a:spcPct val="115000"/>
              </a:lnSpc>
              <a:spcBef>
                <a:spcPts val="1200"/>
              </a:spcBef>
              <a:spcAft>
                <a:spcPts val="0"/>
              </a:spcAft>
              <a:buClr>
                <a:schemeClr val="dk1"/>
              </a:buClr>
              <a:buSzPts val="1100"/>
              <a:buFont typeface="Arial"/>
              <a:buNone/>
            </a:pPr>
            <a:r>
              <a:rPr lang="de-DE"/>
              <a:t>Es ist irrelevant was gekauft wird, hauptsache es wird etwas gekauft. Das heißt der Käufer wird animiert Geld auszugeben egal für was.</a:t>
            </a:r>
            <a:endParaRPr/>
          </a:p>
          <a:p>
            <a:pPr indent="0" lvl="0" marL="0" rtl="0" algn="l">
              <a:spcBef>
                <a:spcPts val="1200"/>
              </a:spcBef>
              <a:spcAft>
                <a:spcPts val="0"/>
              </a:spcAft>
              <a:buNone/>
            </a:pPr>
            <a:r>
              <a:t/>
            </a:r>
            <a:endParaRPr b="1" u="sng"/>
          </a:p>
          <a:p>
            <a:pPr indent="0" lvl="0" marL="0" rtl="0" algn="l">
              <a:spcBef>
                <a:spcPts val="0"/>
              </a:spcBef>
              <a:spcAft>
                <a:spcPts val="0"/>
              </a:spcAft>
              <a:buNone/>
            </a:pPr>
            <a:r>
              <a:rPr b="1" lang="de-DE" u="sng"/>
              <a:t>Code-Check:</a:t>
            </a:r>
            <a:endParaRPr b="1" u="sng"/>
          </a:p>
          <a:p>
            <a:pPr indent="0" lvl="0" marL="0" rtl="0" algn="l">
              <a:spcBef>
                <a:spcPts val="0"/>
              </a:spcBef>
              <a:spcAft>
                <a:spcPts val="0"/>
              </a:spcAft>
              <a:buNone/>
            </a:pPr>
            <a:r>
              <a:rPr lang="de-DE"/>
              <a:t>Die App von Code-Check bietet dem Nutzer die Möglichkeit über das Scannen des Barcodes an Infos von Produkten, wie beispielsweise deren Inhaltsstoffe, zu kommen.</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Vorteile:</a:t>
            </a:r>
            <a:endParaRPr/>
          </a:p>
          <a:p>
            <a:pPr indent="0" lvl="0" marL="0" rtl="0" algn="l">
              <a:spcBef>
                <a:spcPts val="0"/>
              </a:spcBef>
              <a:spcAft>
                <a:spcPts val="0"/>
              </a:spcAft>
              <a:buNone/>
            </a:pPr>
            <a:r>
              <a:rPr lang="de-DE"/>
              <a:t>Sehr informativ und erkennt alle Barcodes bzw. Produkte.</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Nachteile:</a:t>
            </a:r>
            <a:endParaRPr/>
          </a:p>
          <a:p>
            <a:pPr indent="0" lvl="0" marL="0" rtl="0" algn="l">
              <a:spcBef>
                <a:spcPts val="0"/>
              </a:spcBef>
              <a:spcAft>
                <a:spcPts val="0"/>
              </a:spcAft>
              <a:buNone/>
            </a:pPr>
            <a:r>
              <a:rPr lang="de-DE"/>
              <a:t>Der Nutzer muss jedes Produkt einzelnd scannen, sehr zeitaufwendig.</a:t>
            </a:r>
            <a:endParaRPr/>
          </a:p>
          <a:p>
            <a:pPr indent="0" lvl="0" marL="0" rtl="0" algn="l">
              <a:spcBef>
                <a:spcPts val="0"/>
              </a:spcBef>
              <a:spcAft>
                <a:spcPts val="0"/>
              </a:spcAft>
              <a:buNone/>
            </a:pPr>
            <a:r>
              <a:rPr b="1" lang="de-DE" u="sng"/>
              <a:t>Ecosia:</a:t>
            </a:r>
            <a:endParaRPr b="1" u="sng"/>
          </a:p>
          <a:p>
            <a:pPr indent="0" lvl="0" marL="0" rtl="0" algn="l">
              <a:spcBef>
                <a:spcPts val="0"/>
              </a:spcBef>
              <a:spcAft>
                <a:spcPts val="0"/>
              </a:spcAft>
              <a:buNone/>
            </a:pPr>
            <a:r>
              <a:rPr lang="de-DE"/>
              <a:t>Bei Ecosia handelt es sich um eine Suchmaschine, welche 2009 von der Berliner Ecoisa GMBH gegründet wurde. Besonders an der Suchmaschine ist, dass 80% des erwirtschafteten </a:t>
            </a:r>
            <a:r>
              <a:rPr lang="de-DE"/>
              <a:t>Einnahmen Überschusses</a:t>
            </a:r>
            <a:r>
              <a:rPr lang="de-DE"/>
              <a:t> in die Pflanzung neuer Bäume, wo sie am </a:t>
            </a:r>
            <a:r>
              <a:rPr lang="de-DE"/>
              <a:t>dringendsten</a:t>
            </a:r>
            <a:r>
              <a:rPr lang="de-DE"/>
              <a:t> benötigt werden, </a:t>
            </a:r>
            <a:r>
              <a:rPr lang="de-DE"/>
              <a:t>investiert</a:t>
            </a:r>
            <a:r>
              <a:rPr lang="de-DE"/>
              <a:t> wird. Bei einer Suchanfrage wird ein halber Cent gespendet, sodass nach ca 45 Suchanfragen ein Baum gepflanzt werden kann.</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Vorteile:</a:t>
            </a:r>
            <a:endParaRPr/>
          </a:p>
          <a:p>
            <a:pPr indent="0" lvl="0" marL="0" rtl="0" algn="l">
              <a:spcBef>
                <a:spcPts val="0"/>
              </a:spcBef>
              <a:spcAft>
                <a:spcPts val="0"/>
              </a:spcAft>
              <a:buNone/>
            </a:pPr>
            <a:r>
              <a:rPr lang="de-DE"/>
              <a:t>Logischerweise der gute Zweck der hinter der ganzen Idee und dem System steckt aber Ecoisa punktet auch damit, dass Daten der Nutzer nicht an Werbeträger verkauft werden.</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Nachteile:</a:t>
            </a:r>
            <a:endParaRPr/>
          </a:p>
          <a:p>
            <a:pPr indent="0" lvl="0" marL="0" rtl="0" algn="l">
              <a:spcBef>
                <a:spcPts val="0"/>
              </a:spcBef>
              <a:spcAft>
                <a:spcPts val="0"/>
              </a:spcAft>
              <a:buNone/>
            </a:pPr>
            <a:r>
              <a:rPr lang="de-DE"/>
              <a:t>Da die Suchergebnisse von Bing geliefert werden, werden die Daten der Nutzer auch an Bing weitergeleitet und Bing nutzt diese nach eigenen Richtlinien. Des Weiteren gibt es viele Nutzer die durch sogenannte “Fake”-Klicks versuchen Spenden zu generieren, was wiederum ein Verlust für Werbetreibende ist.</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Relativ am Anfang des Projekts dachten wir uns, dass durch das Einkaufen prozentual Geld an Baumpflanzprojekte gespendet werden. Doch als wir dann bei Payback die große Anzahl an </a:t>
            </a:r>
            <a:r>
              <a:rPr lang="de-DE"/>
              <a:t>Spendenmöglichkeiten</a:t>
            </a:r>
            <a:r>
              <a:rPr lang="de-DE"/>
              <a:t> gesehen haben sind wir zum Entschluss gekommen auch eine große Vielfalt an Spendenmöglichkeiten anzubieten. Da die Einkäufe eines Nutzers im System gespeichert sind, möchten wir zu dem individuellen Kaufverhalten Spenden vorschlagen. Eine Person die gerne nachhaltige Fischprodukte kauft soll als Vorschlag bekommen an nachhaltige Fischerei zu spenden. Somit würde man auch ein viel größeres Kundenspektrum haben.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9" name="Google Shape;10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a:t>Unsere Vision des Projektes ist es, dass Menschen bei ihrem Einkauf aufmerksamer werden und eher in nachhaltige Produkte investieren. Es soll umweltfreundlicher und </a:t>
            </a:r>
            <a:r>
              <a:rPr lang="de-DE"/>
              <a:t>artgerechter</a:t>
            </a:r>
            <a:r>
              <a:rPr lang="de-DE"/>
              <a:t> eingekauft werden.</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de-DE"/>
              <a:t>Das System soll das Einkaufsverhalten des Nutzers verändern, heißt der Nutzer soll nachhaltiges Einkaufen</a:t>
            </a:r>
            <a:endParaRPr/>
          </a:p>
          <a:p>
            <a:pPr indent="-298450" lvl="0" marL="457200" rtl="0" algn="l">
              <a:lnSpc>
                <a:spcPct val="115000"/>
              </a:lnSpc>
              <a:spcBef>
                <a:spcPts val="0"/>
              </a:spcBef>
              <a:spcAft>
                <a:spcPts val="0"/>
              </a:spcAft>
              <a:buClr>
                <a:schemeClr val="dk1"/>
              </a:buClr>
              <a:buSzPts val="1100"/>
              <a:buChar char="●"/>
            </a:pPr>
            <a:r>
              <a:rPr lang="de-DE"/>
              <a:t>Das System soll den Nutzer anregen mehr auf die Umwelt zu achten</a:t>
            </a:r>
            <a:endParaRPr/>
          </a:p>
          <a:p>
            <a:pPr indent="-298450" lvl="0" marL="457200" rtl="0" algn="l">
              <a:lnSpc>
                <a:spcPct val="115000"/>
              </a:lnSpc>
              <a:spcBef>
                <a:spcPts val="0"/>
              </a:spcBef>
              <a:spcAft>
                <a:spcPts val="0"/>
              </a:spcAft>
              <a:buClr>
                <a:schemeClr val="dk1"/>
              </a:buClr>
              <a:buSzPts val="1100"/>
              <a:buChar char="●"/>
            </a:pPr>
            <a:r>
              <a:rPr lang="de-DE"/>
              <a:t>Das System soll neue Lebensräume für Tiere schaffen und verhindern das die bestehenden Lebensräume zerstört werden</a:t>
            </a:r>
            <a:endParaRPr/>
          </a:p>
          <a:p>
            <a:pPr indent="0" lvl="0" marL="0" rtl="0" algn="l">
              <a:spcBef>
                <a:spcPts val="1200"/>
              </a:spcBef>
              <a:spcAft>
                <a:spcPts val="0"/>
              </a:spcAft>
              <a:buNone/>
            </a:pPr>
            <a:r>
              <a:t/>
            </a:r>
            <a:endParaRPr/>
          </a:p>
        </p:txBody>
      </p:sp>
      <p:sp>
        <p:nvSpPr>
          <p:cNvPr id="135" name="Google Shape;1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11" name="Shape 11"/>
        <p:cNvGrpSpPr/>
        <p:nvPr/>
      </p:nvGrpSpPr>
      <p:grpSpPr>
        <a:xfrm>
          <a:off x="0" y="0"/>
          <a:ext cx="0" cy="0"/>
          <a:chOff x="0" y="0"/>
          <a:chExt cx="0" cy="0"/>
        </a:xfrm>
      </p:grpSpPr>
      <p:sp>
        <p:nvSpPr>
          <p:cNvPr id="12" name="Google Shape;1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6" name="Shape 16"/>
        <p:cNvGrpSpPr/>
        <p:nvPr/>
      </p:nvGrpSpPr>
      <p:grpSpPr>
        <a:xfrm>
          <a:off x="0" y="0"/>
          <a:ext cx="0" cy="0"/>
          <a:chOff x="0" y="0"/>
          <a:chExt cx="0" cy="0"/>
        </a:xfrm>
      </p:grpSpPr>
      <p:sp>
        <p:nvSpPr>
          <p:cNvPr id="17" name="Google Shape;17;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2" name="Shape 22"/>
        <p:cNvGrpSpPr/>
        <p:nvPr/>
      </p:nvGrpSpPr>
      <p:grpSpPr>
        <a:xfrm>
          <a:off x="0" y="0"/>
          <a:ext cx="0" cy="0"/>
          <a:chOff x="0" y="0"/>
          <a:chExt cx="0" cy="0"/>
        </a:xfrm>
      </p:grpSpPr>
      <p:sp>
        <p:nvSpPr>
          <p:cNvPr id="23" name="Google Shape;2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28" name="Shape 28"/>
        <p:cNvGrpSpPr/>
        <p:nvPr/>
      </p:nvGrpSpPr>
      <p:grpSpPr>
        <a:xfrm>
          <a:off x="0" y="0"/>
          <a:ext cx="0" cy="0"/>
          <a:chOff x="0" y="0"/>
          <a:chExt cx="0" cy="0"/>
        </a:xfrm>
      </p:grpSpPr>
      <p:sp>
        <p:nvSpPr>
          <p:cNvPr id="29" name="Google Shape;29;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34" name="Shape 34"/>
        <p:cNvGrpSpPr/>
        <p:nvPr/>
      </p:nvGrpSpPr>
      <p:grpSpPr>
        <a:xfrm>
          <a:off x="0" y="0"/>
          <a:ext cx="0" cy="0"/>
          <a:chOff x="0" y="0"/>
          <a:chExt cx="0" cy="0"/>
        </a:xfrm>
      </p:grpSpPr>
      <p:sp>
        <p:nvSpPr>
          <p:cNvPr id="35" name="Google Shape;3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41" name="Shape 41"/>
        <p:cNvGrpSpPr/>
        <p:nvPr/>
      </p:nvGrpSpPr>
      <p:grpSpPr>
        <a:xfrm>
          <a:off x="0" y="0"/>
          <a:ext cx="0" cy="0"/>
          <a:chOff x="0" y="0"/>
          <a:chExt cx="0" cy="0"/>
        </a:xfrm>
      </p:grpSpPr>
      <p:sp>
        <p:nvSpPr>
          <p:cNvPr id="42" name="Google Shape;42;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50" name="Shape 50"/>
        <p:cNvGrpSpPr/>
        <p:nvPr/>
      </p:nvGrpSpPr>
      <p:grpSpPr>
        <a:xfrm>
          <a:off x="0" y="0"/>
          <a:ext cx="0" cy="0"/>
          <a:chOff x="0" y="0"/>
          <a:chExt cx="0" cy="0"/>
        </a:xfrm>
      </p:grpSpPr>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codecheck-app.com/de/" TargetMode="External"/><Relationship Id="rId4" Type="http://schemas.openxmlformats.org/officeDocument/2006/relationships/hyperlink" Target="https://de.wikipedia.org/wiki/Datei:Payback_Logo.svg" TargetMode="External"/><Relationship Id="rId5" Type="http://schemas.openxmlformats.org/officeDocument/2006/relationships/hyperlink" Target="https://blog.zeta-producer.com/was-ist-ecosia/" TargetMode="External"/><Relationship Id="rId6" Type="http://schemas.openxmlformats.org/officeDocument/2006/relationships/hyperlink" Target="https://ec.europa.eu/clima/change/consequences_de" TargetMode="External"/><Relationship Id="rId7" Type="http://schemas.openxmlformats.org/officeDocument/2006/relationships/hyperlink" Target="https://utopia.de/ratgeber/waldrodung-ursachen-folgen-und-was-du-tun-kann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codecheck-app.com/de/" TargetMode="External"/><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3"/>
          <p:cNvSpPr txBox="1"/>
          <p:nvPr>
            <p:ph type="title"/>
          </p:nvPr>
        </p:nvSpPr>
        <p:spPr>
          <a:xfrm>
            <a:off x="838200" y="3068638"/>
            <a:ext cx="10515600" cy="720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de-DE"/>
              <a:t>Herleitung der Idee - Was ist das Problem?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1"/>
          <p:cNvSpPr txBox="1"/>
          <p:nvPr>
            <p:ph type="title"/>
          </p:nvPr>
        </p:nvSpPr>
        <p:spPr>
          <a:xfrm>
            <a:off x="838200" y="3068638"/>
            <a:ext cx="10515600" cy="720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de-DE"/>
              <a:t>Zielhierarchie – Taktische Ziele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txBox="1"/>
          <p:nvPr>
            <p:ph type="title"/>
          </p:nvPr>
        </p:nvSpPr>
        <p:spPr>
          <a:xfrm>
            <a:off x="838200" y="3068638"/>
            <a:ext cx="10515600" cy="720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de-DE"/>
              <a:t>Zielhierarchie – Operative Ziele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4"/>
          <p:cNvSpPr txBox="1"/>
          <p:nvPr>
            <p:ph type="title"/>
          </p:nvPr>
        </p:nvSpPr>
        <p:spPr>
          <a:xfrm>
            <a:off x="838200" y="614800"/>
            <a:ext cx="10515600" cy="720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de-DE"/>
              <a:t>Konzeptionelles Arichtekturdiagramm</a:t>
            </a:r>
            <a:endParaRPr/>
          </a:p>
        </p:txBody>
      </p:sp>
      <p:pic>
        <p:nvPicPr>
          <p:cNvPr id="153" name="Google Shape;153;p14"/>
          <p:cNvPicPr preferRelativeResize="0"/>
          <p:nvPr/>
        </p:nvPicPr>
        <p:blipFill>
          <a:blip r:embed="rId3">
            <a:alphaModFix/>
          </a:blip>
          <a:stretch>
            <a:fillRect/>
          </a:stretch>
        </p:blipFill>
        <p:spPr>
          <a:xfrm>
            <a:off x="1660725" y="1335400"/>
            <a:ext cx="8870550" cy="5217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5"/>
          <p:cNvSpPr txBox="1"/>
          <p:nvPr>
            <p:ph type="title"/>
          </p:nvPr>
        </p:nvSpPr>
        <p:spPr>
          <a:xfrm>
            <a:off x="838200" y="365125"/>
            <a:ext cx="10515600" cy="7207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de-DE"/>
              <a:t>Risiken</a:t>
            </a:r>
            <a:endParaRPr/>
          </a:p>
        </p:txBody>
      </p:sp>
      <p:sp>
        <p:nvSpPr>
          <p:cNvPr id="159" name="Google Shape;159;p15"/>
          <p:cNvSpPr txBox="1"/>
          <p:nvPr/>
        </p:nvSpPr>
        <p:spPr>
          <a:xfrm>
            <a:off x="779275" y="1333150"/>
            <a:ext cx="10515600" cy="1297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de-DE">
                <a:latin typeface="Calibri"/>
                <a:ea typeface="Calibri"/>
                <a:cs typeface="Calibri"/>
                <a:sym typeface="Calibri"/>
              </a:rPr>
              <a:t>Keine Rückmeldung von Codecheck wäre ein sehr großes Risiko, da wir keine andere Datenstruktur gefunden haben, welche die relevanten Informationen für nachhaltige Produkte enthalten.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de-DE">
                <a:latin typeface="Calibri"/>
                <a:ea typeface="Calibri"/>
                <a:cs typeface="Calibri"/>
                <a:sym typeface="Calibri"/>
              </a:rPr>
              <a:t>Nutzer haben keinen Transparenz bei den Spenden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de-DE">
                <a:latin typeface="Calibri"/>
                <a:ea typeface="Calibri"/>
                <a:cs typeface="Calibri"/>
                <a:sym typeface="Calibri"/>
              </a:rPr>
              <a:t>Nutzerverlust weil keine Erfolge sichtbar sind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de-DE">
                <a:latin typeface="Calibri"/>
                <a:ea typeface="Calibri"/>
                <a:cs typeface="Calibri"/>
                <a:sym typeface="Calibri"/>
              </a:rPr>
              <a:t>Spendenvorschläge funktionieren nicht</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6"/>
          <p:cNvSpPr txBox="1"/>
          <p:nvPr/>
        </p:nvSpPr>
        <p:spPr>
          <a:xfrm>
            <a:off x="3708550" y="504100"/>
            <a:ext cx="56838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5" name="Google Shape;165;p16"/>
          <p:cNvSpPr txBox="1"/>
          <p:nvPr/>
        </p:nvSpPr>
        <p:spPr>
          <a:xfrm>
            <a:off x="4413150" y="1418500"/>
            <a:ext cx="3365700" cy="37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de-DE" sz="1100">
                <a:solidFill>
                  <a:schemeClr val="dk1"/>
                </a:solidFill>
              </a:rPr>
              <a:t>http://localhost:3000/sortieren/4018077741517</a:t>
            </a:r>
            <a:endParaRPr sz="1100">
              <a:solidFill>
                <a:schemeClr val="dk1"/>
              </a:solidFill>
            </a:endParaRPr>
          </a:p>
        </p:txBody>
      </p:sp>
      <p:pic>
        <p:nvPicPr>
          <p:cNvPr id="166" name="Google Shape;166;p16"/>
          <p:cNvPicPr preferRelativeResize="0"/>
          <p:nvPr/>
        </p:nvPicPr>
        <p:blipFill>
          <a:blip r:embed="rId3">
            <a:alphaModFix/>
          </a:blip>
          <a:stretch>
            <a:fillRect/>
          </a:stretch>
        </p:blipFill>
        <p:spPr>
          <a:xfrm>
            <a:off x="3571025" y="1798000"/>
            <a:ext cx="4629150" cy="1352550"/>
          </a:xfrm>
          <a:prstGeom prst="rect">
            <a:avLst/>
          </a:prstGeom>
          <a:noFill/>
          <a:ln>
            <a:noFill/>
          </a:ln>
        </p:spPr>
      </p:pic>
      <p:sp>
        <p:nvSpPr>
          <p:cNvPr id="167" name="Google Shape;167;p16"/>
          <p:cNvSpPr txBox="1"/>
          <p:nvPr/>
        </p:nvSpPr>
        <p:spPr>
          <a:xfrm>
            <a:off x="4202750" y="3239250"/>
            <a:ext cx="3365700" cy="37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de-DE" sz="1100">
                <a:solidFill>
                  <a:schemeClr val="dk1"/>
                </a:solidFill>
              </a:rPr>
              <a:t>http://localhost:3000/sortieren/4250073450639</a:t>
            </a:r>
            <a:endParaRPr/>
          </a:p>
        </p:txBody>
      </p:sp>
      <p:pic>
        <p:nvPicPr>
          <p:cNvPr id="168" name="Google Shape;168;p16"/>
          <p:cNvPicPr preferRelativeResize="0"/>
          <p:nvPr/>
        </p:nvPicPr>
        <p:blipFill>
          <a:blip r:embed="rId4">
            <a:alphaModFix/>
          </a:blip>
          <a:stretch>
            <a:fillRect/>
          </a:stretch>
        </p:blipFill>
        <p:spPr>
          <a:xfrm>
            <a:off x="3123350" y="3618750"/>
            <a:ext cx="5524500" cy="866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7"/>
          <p:cNvSpPr txBox="1"/>
          <p:nvPr>
            <p:ph type="title"/>
          </p:nvPr>
        </p:nvSpPr>
        <p:spPr>
          <a:xfrm>
            <a:off x="838200" y="365125"/>
            <a:ext cx="10515600" cy="7207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de-DE"/>
              <a:t>Quelle</a:t>
            </a:r>
            <a:endParaRPr/>
          </a:p>
        </p:txBody>
      </p:sp>
      <p:sp>
        <p:nvSpPr>
          <p:cNvPr id="174" name="Google Shape;174;p17"/>
          <p:cNvSpPr txBox="1"/>
          <p:nvPr/>
        </p:nvSpPr>
        <p:spPr>
          <a:xfrm>
            <a:off x="967850" y="1607475"/>
            <a:ext cx="10515600" cy="3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DE" sz="1600">
                <a:latin typeface="Calibri"/>
                <a:ea typeface="Calibri"/>
                <a:cs typeface="Calibri"/>
                <a:sym typeface="Calibri"/>
              </a:rPr>
              <a:t>Abbildungen</a:t>
            </a:r>
            <a:endParaRPr b="1" sz="1600">
              <a:latin typeface="Calibri"/>
              <a:ea typeface="Calibri"/>
              <a:cs typeface="Calibri"/>
              <a:sym typeface="Calibri"/>
            </a:endParaRPr>
          </a:p>
          <a:p>
            <a:pPr indent="0" lvl="0" marL="0" rtl="0" algn="l">
              <a:spcBef>
                <a:spcPts val="0"/>
              </a:spcBef>
              <a:spcAft>
                <a:spcPts val="0"/>
              </a:spcAft>
              <a:buNone/>
            </a:pPr>
            <a:r>
              <a:rPr lang="de-DE">
                <a:latin typeface="Calibri"/>
                <a:ea typeface="Calibri"/>
                <a:cs typeface="Calibri"/>
                <a:sym typeface="Calibri"/>
              </a:rPr>
              <a:t>Abb.1: </a:t>
            </a:r>
            <a:r>
              <a:rPr lang="de-DE" u="sng">
                <a:solidFill>
                  <a:schemeClr val="hlink"/>
                </a:solidFill>
                <a:latin typeface="Calibri"/>
                <a:ea typeface="Calibri"/>
                <a:cs typeface="Calibri"/>
                <a:sym typeface="Calibri"/>
                <a:hlinkClick r:id="rId3"/>
              </a:rPr>
              <a:t>https://codecheck-app.com/de/</a:t>
            </a:r>
            <a:r>
              <a:rPr lang="de-DE">
                <a:latin typeface="Calibri"/>
                <a:ea typeface="Calibri"/>
                <a:cs typeface="Calibri"/>
                <a:sym typeface="Calibri"/>
              </a:rPr>
              <a:t> (Stand: 25.11.2020)</a:t>
            </a:r>
            <a:endParaRPr>
              <a:latin typeface="Calibri"/>
              <a:ea typeface="Calibri"/>
              <a:cs typeface="Calibri"/>
              <a:sym typeface="Calibri"/>
            </a:endParaRPr>
          </a:p>
          <a:p>
            <a:pPr indent="0" lvl="0" marL="0" rtl="0" algn="l">
              <a:spcBef>
                <a:spcPts val="0"/>
              </a:spcBef>
              <a:spcAft>
                <a:spcPts val="0"/>
              </a:spcAft>
              <a:buNone/>
            </a:pPr>
            <a:r>
              <a:rPr lang="de-DE">
                <a:latin typeface="Calibri"/>
                <a:ea typeface="Calibri"/>
                <a:cs typeface="Calibri"/>
                <a:sym typeface="Calibri"/>
              </a:rPr>
              <a:t>Abb.2: </a:t>
            </a:r>
            <a:r>
              <a:rPr lang="de-DE" u="sng">
                <a:solidFill>
                  <a:schemeClr val="hlink"/>
                </a:solidFill>
                <a:latin typeface="Calibri"/>
                <a:ea typeface="Calibri"/>
                <a:cs typeface="Calibri"/>
                <a:sym typeface="Calibri"/>
                <a:hlinkClick r:id="rId4"/>
              </a:rPr>
              <a:t>https://de.wikipedia.org/wiki/Datei:Payback_Logo.svg</a:t>
            </a:r>
            <a:r>
              <a:rPr lang="de-DE">
                <a:latin typeface="Calibri"/>
                <a:ea typeface="Calibri"/>
                <a:cs typeface="Calibri"/>
                <a:sym typeface="Calibri"/>
              </a:rPr>
              <a:t>  (Stand: 25.11.2020)</a:t>
            </a:r>
            <a:endParaRPr>
              <a:latin typeface="Calibri"/>
              <a:ea typeface="Calibri"/>
              <a:cs typeface="Calibri"/>
              <a:sym typeface="Calibri"/>
            </a:endParaRPr>
          </a:p>
          <a:p>
            <a:pPr indent="0" lvl="0" marL="0" rtl="0" algn="l">
              <a:spcBef>
                <a:spcPts val="0"/>
              </a:spcBef>
              <a:spcAft>
                <a:spcPts val="0"/>
              </a:spcAft>
              <a:buNone/>
            </a:pPr>
            <a:r>
              <a:rPr lang="de-DE">
                <a:latin typeface="Calibri"/>
                <a:ea typeface="Calibri"/>
                <a:cs typeface="Calibri"/>
                <a:sym typeface="Calibri"/>
              </a:rPr>
              <a:t>Abb.3: </a:t>
            </a:r>
            <a:r>
              <a:rPr lang="de-DE" u="sng">
                <a:solidFill>
                  <a:schemeClr val="hlink"/>
                </a:solidFill>
                <a:latin typeface="Calibri"/>
                <a:ea typeface="Calibri"/>
                <a:cs typeface="Calibri"/>
                <a:sym typeface="Calibri"/>
                <a:hlinkClick r:id="rId5"/>
              </a:rPr>
              <a:t>https://blog.zeta-producer.com/was-ist-ecosia/</a:t>
            </a:r>
            <a:r>
              <a:rPr lang="de-DE">
                <a:latin typeface="Calibri"/>
                <a:ea typeface="Calibri"/>
                <a:cs typeface="Calibri"/>
                <a:sym typeface="Calibri"/>
              </a:rPr>
              <a:t>  (Stand: 25.11.2020)</a:t>
            </a:r>
            <a:endParaRPr>
              <a:latin typeface="Calibri"/>
              <a:ea typeface="Calibri"/>
              <a:cs typeface="Calibri"/>
              <a:sym typeface="Calibri"/>
            </a:endParaRPr>
          </a:p>
          <a:p>
            <a:pPr indent="0" lvl="0" marL="0" rtl="0" algn="l">
              <a:spcBef>
                <a:spcPts val="0"/>
              </a:spcBef>
              <a:spcAft>
                <a:spcPts val="0"/>
              </a:spcAft>
              <a:buNone/>
            </a:pPr>
            <a:r>
              <a:rPr lang="de-DE" u="sng">
                <a:solidFill>
                  <a:schemeClr val="hlink"/>
                </a:solidFill>
                <a:latin typeface="Calibri"/>
                <a:ea typeface="Calibri"/>
                <a:cs typeface="Calibri"/>
                <a:sym typeface="Calibri"/>
                <a:hlinkClick r:id="rId6"/>
              </a:rPr>
              <a:t>https://ec.europa.eu/clima/change/consequences_de</a:t>
            </a:r>
            <a:r>
              <a:rPr lang="de-DE">
                <a:latin typeface="Calibri"/>
                <a:ea typeface="Calibri"/>
                <a:cs typeface="Calibri"/>
                <a:sym typeface="Calibri"/>
              </a:rPr>
              <a:t> (Stand:25.11.2020)</a:t>
            </a:r>
            <a:endParaRPr>
              <a:latin typeface="Calibri"/>
              <a:ea typeface="Calibri"/>
              <a:cs typeface="Calibri"/>
              <a:sym typeface="Calibri"/>
            </a:endParaRPr>
          </a:p>
          <a:p>
            <a:pPr indent="0" lvl="0" marL="0" rtl="0" algn="l">
              <a:spcBef>
                <a:spcPts val="0"/>
              </a:spcBef>
              <a:spcAft>
                <a:spcPts val="0"/>
              </a:spcAft>
              <a:buNone/>
            </a:pPr>
            <a:r>
              <a:rPr lang="de-DE" u="sng">
                <a:solidFill>
                  <a:schemeClr val="hlink"/>
                </a:solidFill>
                <a:latin typeface="Calibri"/>
                <a:ea typeface="Calibri"/>
                <a:cs typeface="Calibri"/>
                <a:sym typeface="Calibri"/>
                <a:hlinkClick r:id="rId7"/>
              </a:rPr>
              <a:t>https://utopia.de/ratgeber/waldrodung-ursachen-folgen-und-was-du-tun-kannst/</a:t>
            </a:r>
            <a:r>
              <a:rPr lang="de-DE">
                <a:latin typeface="Calibri"/>
                <a:ea typeface="Calibri"/>
                <a:cs typeface="Calibri"/>
                <a:sym typeface="Calibri"/>
              </a:rPr>
              <a:t> (Stand 13.11.2020)</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title"/>
          </p:nvPr>
        </p:nvSpPr>
        <p:spPr>
          <a:xfrm>
            <a:off x="838200" y="3068638"/>
            <a:ext cx="10515600" cy="720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de-DE"/>
              <a:t>Relevanz</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ad9fd3c76a_1_0"/>
          <p:cNvSpPr txBox="1"/>
          <p:nvPr>
            <p:ph type="title"/>
          </p:nvPr>
        </p:nvSpPr>
        <p:spPr>
          <a:xfrm>
            <a:off x="838200" y="276615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DE"/>
              <a:t>Alleinstellungsmerkmal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5"/>
          <p:cNvSpPr txBox="1"/>
          <p:nvPr>
            <p:ph type="title"/>
          </p:nvPr>
        </p:nvSpPr>
        <p:spPr>
          <a:xfrm>
            <a:off x="838200" y="365125"/>
            <a:ext cx="10515600" cy="7207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de-DE"/>
              <a:t>Domänenmodell</a:t>
            </a:r>
            <a:endParaRPr/>
          </a:p>
        </p:txBody>
      </p:sp>
      <p:pic>
        <p:nvPicPr>
          <p:cNvPr id="100" name="Google Shape;100;p5"/>
          <p:cNvPicPr preferRelativeResize="0"/>
          <p:nvPr/>
        </p:nvPicPr>
        <p:blipFill rotWithShape="1">
          <a:blip r:embed="rId3">
            <a:alphaModFix/>
          </a:blip>
          <a:srcRect b="0" l="0" r="0" t="0"/>
          <a:stretch/>
        </p:blipFill>
        <p:spPr>
          <a:xfrm>
            <a:off x="1951903" y="1085850"/>
            <a:ext cx="8288193" cy="49062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4"/>
          <p:cNvPicPr preferRelativeResize="0"/>
          <p:nvPr/>
        </p:nvPicPr>
        <p:blipFill rotWithShape="1">
          <a:blip r:embed="rId3">
            <a:alphaModFix/>
          </a:blip>
          <a:srcRect b="0" l="0" r="0" t="0"/>
          <a:stretch/>
        </p:blipFill>
        <p:spPr>
          <a:xfrm>
            <a:off x="1942753" y="1465645"/>
            <a:ext cx="8306494" cy="4678370"/>
          </a:xfrm>
          <a:prstGeom prst="rect">
            <a:avLst/>
          </a:prstGeom>
          <a:noFill/>
          <a:ln>
            <a:noFill/>
          </a:ln>
        </p:spPr>
      </p:pic>
      <p:sp>
        <p:nvSpPr>
          <p:cNvPr id="106" name="Google Shape;106;p4"/>
          <p:cNvSpPr txBox="1"/>
          <p:nvPr>
            <p:ph type="title"/>
          </p:nvPr>
        </p:nvSpPr>
        <p:spPr>
          <a:xfrm>
            <a:off x="838200" y="365125"/>
            <a:ext cx="10515600" cy="7207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de-DE"/>
              <a:t>Ursache-Wirkungs-Diagramm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ph type="title"/>
          </p:nvPr>
        </p:nvSpPr>
        <p:spPr>
          <a:xfrm>
            <a:off x="838200" y="365125"/>
            <a:ext cx="10515600" cy="7207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de-DE"/>
              <a:t>Marktrecherche</a:t>
            </a:r>
            <a:endParaRPr/>
          </a:p>
        </p:txBody>
      </p:sp>
      <p:pic>
        <p:nvPicPr>
          <p:cNvPr descr="CodeCheck" id="112" name="Google Shape;112;p6">
            <a:hlinkClick r:id="rId3"/>
          </p:cNvPr>
          <p:cNvPicPr preferRelativeResize="0"/>
          <p:nvPr/>
        </p:nvPicPr>
        <p:blipFill rotWithShape="1">
          <a:blip r:embed="rId4">
            <a:alphaModFix/>
          </a:blip>
          <a:srcRect b="0" l="0" r="0" t="0"/>
          <a:stretch/>
        </p:blipFill>
        <p:spPr>
          <a:xfrm>
            <a:off x="1828800" y="1864842"/>
            <a:ext cx="2257426" cy="326073"/>
          </a:xfrm>
          <a:prstGeom prst="rect">
            <a:avLst/>
          </a:prstGeom>
          <a:noFill/>
          <a:ln>
            <a:noFill/>
          </a:ln>
        </p:spPr>
      </p:pic>
      <p:sp>
        <p:nvSpPr>
          <p:cNvPr descr="PAYBACK" id="113" name="Google Shape;113;p6"/>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PAYBACK" id="114" name="Google Shape;114;p6"/>
          <p:cNvSpPr/>
          <p:nvPr/>
        </p:nvSpPr>
        <p:spPr>
          <a:xfrm>
            <a:off x="6096000" y="34290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5" name="Google Shape;115;p6"/>
          <p:cNvPicPr preferRelativeResize="0"/>
          <p:nvPr/>
        </p:nvPicPr>
        <p:blipFill rotWithShape="1">
          <a:blip r:embed="rId5">
            <a:alphaModFix/>
          </a:blip>
          <a:srcRect b="0" l="0" r="0" t="0"/>
          <a:stretch/>
        </p:blipFill>
        <p:spPr>
          <a:xfrm>
            <a:off x="7459025" y="1553297"/>
            <a:ext cx="1619250" cy="588665"/>
          </a:xfrm>
          <a:prstGeom prst="rect">
            <a:avLst/>
          </a:prstGeom>
          <a:noFill/>
          <a:ln>
            <a:noFill/>
          </a:ln>
        </p:spPr>
      </p:pic>
      <p:sp>
        <p:nvSpPr>
          <p:cNvPr id="116" name="Google Shape;116;p6"/>
          <p:cNvSpPr txBox="1"/>
          <p:nvPr/>
        </p:nvSpPr>
        <p:spPr>
          <a:xfrm>
            <a:off x="7277100" y="2289600"/>
            <a:ext cx="3600600" cy="9234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Bonusprogramm</a:t>
            </a:r>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Regt die Kunden an mehr einzukaufen</a:t>
            </a:r>
            <a:endParaRPr/>
          </a:p>
        </p:txBody>
      </p:sp>
      <p:sp>
        <p:nvSpPr>
          <p:cNvPr id="117" name="Google Shape;117;p6"/>
          <p:cNvSpPr txBox="1"/>
          <p:nvPr/>
        </p:nvSpPr>
        <p:spPr>
          <a:xfrm>
            <a:off x="1619250" y="2289600"/>
            <a:ext cx="3600600" cy="17544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App die beim Scannen diverse Informationen eines Produkts zeigt</a:t>
            </a:r>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Einkaufsverhalten der Nutzer soll verändert werden in dem man Klimawerte zeigt.</a:t>
            </a:r>
            <a:endParaRPr/>
          </a:p>
        </p:txBody>
      </p:sp>
      <p:pic>
        <p:nvPicPr>
          <p:cNvPr descr="Wie man mit einer Suchmaschine Bäume pflanzen kann" id="118" name="Google Shape;118;p6"/>
          <p:cNvPicPr preferRelativeResize="0"/>
          <p:nvPr/>
        </p:nvPicPr>
        <p:blipFill>
          <a:blip r:embed="rId6">
            <a:alphaModFix/>
          </a:blip>
          <a:stretch>
            <a:fillRect/>
          </a:stretch>
        </p:blipFill>
        <p:spPr>
          <a:xfrm>
            <a:off x="7423575" y="3322731"/>
            <a:ext cx="1690149" cy="1126766"/>
          </a:xfrm>
          <a:prstGeom prst="rect">
            <a:avLst/>
          </a:prstGeom>
          <a:noFill/>
          <a:ln>
            <a:noFill/>
          </a:ln>
        </p:spPr>
      </p:pic>
      <p:sp>
        <p:nvSpPr>
          <p:cNvPr id="119" name="Google Shape;119;p6"/>
          <p:cNvSpPr txBox="1"/>
          <p:nvPr/>
        </p:nvSpPr>
        <p:spPr>
          <a:xfrm>
            <a:off x="7277100" y="4559225"/>
            <a:ext cx="3064500" cy="720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de-DE" sz="1800">
                <a:latin typeface="Calibri"/>
                <a:ea typeface="Calibri"/>
                <a:cs typeface="Calibri"/>
                <a:sym typeface="Calibri"/>
              </a:rPr>
              <a:t>Suchmaschine</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de-DE" sz="1800">
                <a:latin typeface="Calibri"/>
                <a:ea typeface="Calibri"/>
                <a:cs typeface="Calibri"/>
                <a:sym typeface="Calibri"/>
              </a:rPr>
              <a:t>für jede Suche wird ein Baum gepflanzt.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7"/>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7"/>
          <p:cNvSpPr txBox="1"/>
          <p:nvPr>
            <p:ph type="title"/>
          </p:nvPr>
        </p:nvSpPr>
        <p:spPr>
          <a:xfrm>
            <a:off x="1028700" y="1967266"/>
            <a:ext cx="2628900" cy="25472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Font typeface="Calibri"/>
              <a:buNone/>
            </a:pPr>
            <a:r>
              <a:rPr lang="de-DE" sz="3600">
                <a:solidFill>
                  <a:srgbClr val="FFFFFF"/>
                </a:solidFill>
              </a:rPr>
              <a:t>Stakeholder Analyse</a:t>
            </a:r>
            <a:endParaRPr/>
          </a:p>
        </p:txBody>
      </p:sp>
      <p:sp>
        <p:nvSpPr>
          <p:cNvPr id="126" name="Google Shape;126;p7"/>
          <p:cNvSpPr/>
          <p:nvPr/>
        </p:nvSpPr>
        <p:spPr>
          <a:xfrm>
            <a:off x="5089525" y="1506463"/>
            <a:ext cx="184731" cy="100027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br>
              <a:rPr b="0" i="0" lang="de-DE"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spcBef>
                <a:spcPts val="6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127" name="Google Shape;127;p7"/>
          <p:cNvGraphicFramePr/>
          <p:nvPr/>
        </p:nvGraphicFramePr>
        <p:xfrm>
          <a:off x="4964020" y="643466"/>
          <a:ext cx="3000000" cy="3000000"/>
        </p:xfrm>
        <a:graphic>
          <a:graphicData uri="http://schemas.openxmlformats.org/drawingml/2006/table">
            <a:tbl>
              <a:tblPr>
                <a:noFill/>
                <a:tableStyleId>{12E37480-9FE2-4C57-9490-47C6034E3F34}</a:tableStyleId>
              </a:tblPr>
              <a:tblGrid>
                <a:gridCol w="1965400"/>
                <a:gridCol w="1216275"/>
                <a:gridCol w="3225625"/>
              </a:tblGrid>
              <a:tr h="186600">
                <a:tc>
                  <a:txBody>
                    <a:bodyPr/>
                    <a:lstStyle/>
                    <a:p>
                      <a:pPr indent="0" lvl="0" marL="0" marR="0" rtl="0" algn="l">
                        <a:spcBef>
                          <a:spcPts val="0"/>
                        </a:spcBef>
                        <a:spcAft>
                          <a:spcPts val="0"/>
                        </a:spcAft>
                        <a:buNone/>
                      </a:pPr>
                      <a:r>
                        <a:rPr b="1" i="0" lang="de-DE" sz="900" u="sng" cap="none" strike="noStrike">
                          <a:solidFill>
                            <a:srgbClr val="000000"/>
                          </a:solidFill>
                          <a:latin typeface="Arial"/>
                          <a:ea typeface="Arial"/>
                          <a:cs typeface="Arial"/>
                          <a:sym typeface="Arial"/>
                        </a:rPr>
                        <a:t>Stakeholder</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de-DE" sz="900" u="sng" cap="none" strike="noStrike">
                          <a:solidFill>
                            <a:srgbClr val="000000"/>
                          </a:solidFill>
                          <a:latin typeface="Arial"/>
                          <a:ea typeface="Arial"/>
                          <a:cs typeface="Arial"/>
                          <a:sym typeface="Arial"/>
                        </a:rPr>
                        <a:t>Art des Verhältnisses</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de-DE" sz="900" u="sng" cap="none" strike="noStrike">
                          <a:solidFill>
                            <a:srgbClr val="000000"/>
                          </a:solidFill>
                          <a:latin typeface="Arial"/>
                          <a:ea typeface="Arial"/>
                          <a:cs typeface="Arial"/>
                          <a:sym typeface="Arial"/>
                        </a:rPr>
                        <a:t>Beschreibung </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6350">
                <a:tc>
                  <a:txBody>
                    <a:bodyPr/>
                    <a:lstStyle/>
                    <a:p>
                      <a:pPr indent="0" lvl="0" marL="0" marR="0" rtl="0" algn="l">
                        <a:spcBef>
                          <a:spcPts val="0"/>
                        </a:spcBef>
                        <a:spcAft>
                          <a:spcPts val="0"/>
                        </a:spcAft>
                        <a:buNone/>
                      </a:pPr>
                      <a:r>
                        <a:rPr b="1" i="0" lang="de-DE" sz="700" u="none" cap="none" strike="noStrike">
                          <a:solidFill>
                            <a:srgbClr val="000000"/>
                          </a:solidFill>
                          <a:latin typeface="Arial"/>
                          <a:ea typeface="Arial"/>
                          <a:cs typeface="Arial"/>
                          <a:sym typeface="Arial"/>
                        </a:rPr>
                        <a:t>Politiker</a:t>
                      </a:r>
                      <a:endParaRPr b="1" sz="10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Interesse</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Politiker die zur Umweltverbesserung beitragen möchten (die Grünen) </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6350">
                <a:tc>
                  <a:txBody>
                    <a:bodyPr/>
                    <a:lstStyle/>
                    <a:p>
                      <a:pPr indent="0" lvl="0" marL="0" marR="0" rtl="0" algn="l">
                        <a:spcBef>
                          <a:spcPts val="0"/>
                        </a:spcBef>
                        <a:spcAft>
                          <a:spcPts val="0"/>
                        </a:spcAft>
                        <a:buNone/>
                      </a:pPr>
                      <a:r>
                        <a:rPr b="1" i="0" lang="de-DE" sz="700" u="none" cap="none" strike="noStrike">
                          <a:solidFill>
                            <a:srgbClr val="000000"/>
                          </a:solidFill>
                          <a:latin typeface="Arial"/>
                          <a:ea typeface="Arial"/>
                          <a:cs typeface="Arial"/>
                          <a:sym typeface="Arial"/>
                        </a:rPr>
                        <a:t>Supermarkt</a:t>
                      </a:r>
                      <a:endParaRPr b="1"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Interesse</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Wollen ihr Image verbessern und einen möglichst umfangreichen Kundenpool haben</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675">
                <a:tc>
                  <a:txBody>
                    <a:bodyPr/>
                    <a:lstStyle/>
                    <a:p>
                      <a:pPr indent="0" lvl="0" marL="0" marR="0" rtl="0" algn="l">
                        <a:spcBef>
                          <a:spcPts val="0"/>
                        </a:spcBef>
                        <a:spcAft>
                          <a:spcPts val="0"/>
                        </a:spcAft>
                        <a:buNone/>
                      </a:pPr>
                      <a:br>
                        <a:rPr b="1" lang="de-DE" sz="1200" u="none" cap="none" strike="noStrike"/>
                      </a:br>
                      <a:endParaRPr b="1"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Anteil</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Produktverkauf und Produktinformationen</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675">
                <a:tc>
                  <a:txBody>
                    <a:bodyPr/>
                    <a:lstStyle/>
                    <a:p>
                      <a:pPr indent="0" lvl="0" marL="0" marR="0" rtl="0" algn="l">
                        <a:spcBef>
                          <a:spcPts val="0"/>
                        </a:spcBef>
                        <a:spcAft>
                          <a:spcPts val="0"/>
                        </a:spcAft>
                        <a:buNone/>
                      </a:pPr>
                      <a:br>
                        <a:rPr b="1" lang="de-DE" sz="1200" u="none" cap="none" strike="noStrike"/>
                      </a:br>
                      <a:endParaRPr b="1"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Anrecht</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Keine Kundendaten weitergeben</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7250">
                <a:tc>
                  <a:txBody>
                    <a:bodyPr/>
                    <a:lstStyle/>
                    <a:p>
                      <a:pPr indent="0" lvl="0" marL="0" marR="0" rtl="0" algn="l">
                        <a:spcBef>
                          <a:spcPts val="0"/>
                        </a:spcBef>
                        <a:spcAft>
                          <a:spcPts val="0"/>
                        </a:spcAft>
                        <a:buNone/>
                      </a:pPr>
                      <a:r>
                        <a:rPr b="1" i="0" lang="de-DE" sz="700" u="none" cap="none" strike="noStrike">
                          <a:solidFill>
                            <a:srgbClr val="000000"/>
                          </a:solidFill>
                          <a:latin typeface="Arial"/>
                          <a:ea typeface="Arial"/>
                          <a:cs typeface="Arial"/>
                          <a:sym typeface="Arial"/>
                        </a:rPr>
                        <a:t>Käufer</a:t>
                      </a:r>
                      <a:endParaRPr b="1"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Interesse</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Sein Kaufverhalten (Behavior Change) zu verbessern und möchte in für ihn wichtige Bereiche der Umwelt investieren.</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675">
                <a:tc>
                  <a:txBody>
                    <a:bodyPr/>
                    <a:lstStyle/>
                    <a:p>
                      <a:pPr indent="0" lvl="0" marL="0" marR="0" rtl="0" algn="l">
                        <a:spcBef>
                          <a:spcPts val="0"/>
                        </a:spcBef>
                        <a:spcAft>
                          <a:spcPts val="0"/>
                        </a:spcAft>
                        <a:buNone/>
                      </a:pPr>
                      <a:br>
                        <a:rPr b="1" lang="de-DE" sz="1200" u="none" cap="none" strike="noStrike"/>
                      </a:br>
                      <a:endParaRPr b="1"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Anteil</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Stellt seine Daten zur Verfügung</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675">
                <a:tc>
                  <a:txBody>
                    <a:bodyPr/>
                    <a:lstStyle/>
                    <a:p>
                      <a:pPr indent="0" lvl="0" marL="0" marR="0" rtl="0" algn="l">
                        <a:spcBef>
                          <a:spcPts val="0"/>
                        </a:spcBef>
                        <a:spcAft>
                          <a:spcPts val="0"/>
                        </a:spcAft>
                        <a:buNone/>
                      </a:pPr>
                      <a:br>
                        <a:rPr b="1" lang="de-DE" sz="1200" u="none" cap="none" strike="noStrike"/>
                      </a:br>
                      <a:endParaRPr b="1"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Anrecht</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Das Daten nicht weitergeben werden</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6350">
                <a:tc>
                  <a:txBody>
                    <a:bodyPr/>
                    <a:lstStyle/>
                    <a:p>
                      <a:pPr indent="0" lvl="0" marL="0" marR="0" rtl="0" algn="l">
                        <a:spcBef>
                          <a:spcPts val="0"/>
                        </a:spcBef>
                        <a:spcAft>
                          <a:spcPts val="0"/>
                        </a:spcAft>
                        <a:buNone/>
                      </a:pPr>
                      <a:r>
                        <a:rPr b="1" i="0" lang="de-DE" sz="700" u="none" cap="none" strike="noStrike">
                          <a:solidFill>
                            <a:srgbClr val="000000"/>
                          </a:solidFill>
                          <a:latin typeface="Arial"/>
                          <a:ea typeface="Arial"/>
                          <a:cs typeface="Arial"/>
                          <a:sym typeface="Arial"/>
                        </a:rPr>
                        <a:t>Organisation für Umweltschutz (Bsp.:Greenpeace)</a:t>
                      </a:r>
                      <a:endParaRPr b="1"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Interesse</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Wollen das Menschen nachhaltiger Einkaufen.</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675">
                <a:tc>
                  <a:txBody>
                    <a:bodyPr/>
                    <a:lstStyle/>
                    <a:p>
                      <a:pPr indent="0" lvl="0" marL="0" marR="0" rtl="0" algn="l">
                        <a:spcBef>
                          <a:spcPts val="0"/>
                        </a:spcBef>
                        <a:spcAft>
                          <a:spcPts val="0"/>
                        </a:spcAft>
                        <a:buNone/>
                      </a:pPr>
                      <a:br>
                        <a:rPr b="1" lang="de-DE" sz="1200" u="none" cap="none" strike="noStrike"/>
                      </a:br>
                      <a:endParaRPr b="1"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Anteil</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Organisieren Spendenprojekte</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6350">
                <a:tc>
                  <a:txBody>
                    <a:bodyPr/>
                    <a:lstStyle/>
                    <a:p>
                      <a:pPr indent="0" lvl="0" marL="0" marR="0" rtl="0" algn="l">
                        <a:spcBef>
                          <a:spcPts val="0"/>
                        </a:spcBef>
                        <a:spcAft>
                          <a:spcPts val="0"/>
                        </a:spcAft>
                        <a:buNone/>
                      </a:pPr>
                      <a:r>
                        <a:rPr b="1" i="0" lang="de-DE" sz="700" u="none" cap="none" strike="noStrike">
                          <a:solidFill>
                            <a:srgbClr val="000000"/>
                          </a:solidFill>
                          <a:latin typeface="Arial"/>
                          <a:ea typeface="Arial"/>
                          <a:cs typeface="Arial"/>
                          <a:sym typeface="Arial"/>
                        </a:rPr>
                        <a:t>Organisation für Tierschutz (Bsp.:PETA o. WWF)</a:t>
                      </a:r>
                      <a:endParaRPr b="1"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Interesse</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Schutz vor Überfischung und neue Lebensräume schaffen durch Spendenprojekte.</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675">
                <a:tc>
                  <a:txBody>
                    <a:bodyPr/>
                    <a:lstStyle/>
                    <a:p>
                      <a:pPr indent="0" lvl="0" marL="0" marR="0" rtl="0" algn="l">
                        <a:spcBef>
                          <a:spcPts val="0"/>
                        </a:spcBef>
                        <a:spcAft>
                          <a:spcPts val="0"/>
                        </a:spcAft>
                        <a:buNone/>
                      </a:pPr>
                      <a:br>
                        <a:rPr b="1" lang="de-DE" sz="1200" u="none" cap="none" strike="noStrike"/>
                      </a:br>
                      <a:endParaRPr b="1"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Anteil</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Organisieren Spendenprojekte</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6350">
                <a:tc>
                  <a:txBody>
                    <a:bodyPr/>
                    <a:lstStyle/>
                    <a:p>
                      <a:pPr indent="0" lvl="0" marL="0" marR="0" rtl="0" algn="l">
                        <a:spcBef>
                          <a:spcPts val="0"/>
                        </a:spcBef>
                        <a:spcAft>
                          <a:spcPts val="0"/>
                        </a:spcAft>
                        <a:buNone/>
                      </a:pPr>
                      <a:r>
                        <a:rPr b="1" i="0" lang="de-DE" sz="700" u="none" cap="none" strike="noStrike">
                          <a:solidFill>
                            <a:srgbClr val="000000"/>
                          </a:solidFill>
                          <a:latin typeface="Arial"/>
                          <a:ea typeface="Arial"/>
                          <a:cs typeface="Arial"/>
                          <a:sym typeface="Arial"/>
                        </a:rPr>
                        <a:t>Spendenprojekte</a:t>
                      </a:r>
                      <a:endParaRPr b="1"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Interesse</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Mehr Möglichkeiten an Spenden zu gelangen</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675">
                <a:tc>
                  <a:txBody>
                    <a:bodyPr/>
                    <a:lstStyle/>
                    <a:p>
                      <a:pPr indent="0" lvl="0" marL="0" marR="0" rtl="0" algn="l">
                        <a:spcBef>
                          <a:spcPts val="0"/>
                        </a:spcBef>
                        <a:spcAft>
                          <a:spcPts val="0"/>
                        </a:spcAft>
                        <a:buNone/>
                      </a:pPr>
                      <a:br>
                        <a:rPr b="1" lang="de-DE" sz="1200" u="none" cap="none" strike="noStrike"/>
                      </a:br>
                      <a:endParaRPr b="1"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Anrecht</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675">
                <a:tc>
                  <a:txBody>
                    <a:bodyPr/>
                    <a:lstStyle/>
                    <a:p>
                      <a:pPr indent="0" lvl="0" marL="0" marR="0" rtl="0" algn="l">
                        <a:spcBef>
                          <a:spcPts val="0"/>
                        </a:spcBef>
                        <a:spcAft>
                          <a:spcPts val="0"/>
                        </a:spcAft>
                        <a:buNone/>
                      </a:pPr>
                      <a:br>
                        <a:rPr b="1" lang="de-DE" sz="1200" u="none" cap="none" strike="noStrike"/>
                      </a:br>
                      <a:endParaRPr b="1"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Anteil</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Setzen Spenden um</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6350">
                <a:tc>
                  <a:txBody>
                    <a:bodyPr/>
                    <a:lstStyle/>
                    <a:p>
                      <a:pPr indent="0" lvl="0" marL="0" marR="0" rtl="0" algn="l">
                        <a:spcBef>
                          <a:spcPts val="0"/>
                        </a:spcBef>
                        <a:spcAft>
                          <a:spcPts val="0"/>
                        </a:spcAft>
                        <a:buNone/>
                      </a:pPr>
                      <a:r>
                        <a:rPr b="1" i="0" lang="de-DE" sz="700" u="none" cap="none" strike="noStrike">
                          <a:solidFill>
                            <a:srgbClr val="000000"/>
                          </a:solidFill>
                          <a:latin typeface="Arial"/>
                          <a:ea typeface="Arial"/>
                          <a:cs typeface="Arial"/>
                          <a:sym typeface="Arial"/>
                        </a:rPr>
                        <a:t>Code-Check</a:t>
                      </a:r>
                      <a:endParaRPr b="1"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Anteil</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Produktinformation und wie nachhaltig ein Produkt ist</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675">
                <a:tc>
                  <a:txBody>
                    <a:bodyPr/>
                    <a:lstStyle/>
                    <a:p>
                      <a:pPr indent="0" lvl="0" marL="0" marR="0" rtl="0" algn="l">
                        <a:spcBef>
                          <a:spcPts val="0"/>
                        </a:spcBef>
                        <a:spcAft>
                          <a:spcPts val="0"/>
                        </a:spcAft>
                        <a:buNone/>
                      </a:pPr>
                      <a:br>
                        <a:rPr b="1" lang="de-DE" sz="1200" u="none" cap="none" strike="noStrike"/>
                      </a:br>
                      <a:endParaRPr b="1"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Anrecht</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Keine beanspruchten Daten seitens Code-Check an Dritte weitergeben</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675">
                <a:tc>
                  <a:txBody>
                    <a:bodyPr/>
                    <a:lstStyle/>
                    <a:p>
                      <a:pPr indent="0" lvl="0" marL="0" marR="0" rtl="0" algn="l">
                        <a:spcBef>
                          <a:spcPts val="0"/>
                        </a:spcBef>
                        <a:spcAft>
                          <a:spcPts val="0"/>
                        </a:spcAft>
                        <a:buNone/>
                      </a:pPr>
                      <a:br>
                        <a:rPr b="1" lang="de-DE" sz="1200" u="none" cap="none" strike="noStrike"/>
                      </a:br>
                      <a:endParaRPr b="1"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de-DE" sz="700" u="none" cap="none" strike="noStrike">
                          <a:solidFill>
                            <a:srgbClr val="000000"/>
                          </a:solidFill>
                          <a:latin typeface="Arial"/>
                          <a:ea typeface="Arial"/>
                          <a:cs typeface="Arial"/>
                          <a:sym typeface="Arial"/>
                        </a:rPr>
                        <a:t>Interesse</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228600" marR="0" rtl="0" algn="l">
                        <a:spcBef>
                          <a:spcPts val="0"/>
                        </a:spcBef>
                        <a:spcAft>
                          <a:spcPts val="0"/>
                        </a:spcAft>
                        <a:buNone/>
                      </a:pPr>
                      <a:r>
                        <a:rPr b="0" i="0" lang="de-DE" sz="700" u="none" cap="none" strike="noStrike">
                          <a:solidFill>
                            <a:srgbClr val="000000"/>
                          </a:solidFill>
                          <a:latin typeface="Arial"/>
                          <a:ea typeface="Arial"/>
                          <a:cs typeface="Arial"/>
                          <a:sym typeface="Arial"/>
                        </a:rPr>
                        <a:t>Kommerzielles Interesse</a:t>
                      </a:r>
                      <a:endParaRPr sz="1200" u="none" cap="none" strike="noStrike"/>
                    </a:p>
                  </a:txBody>
                  <a:tcPr marT="15600" marB="15600" marR="15600" marL="15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068638"/>
            <a:ext cx="10515600" cy="720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de-DE"/>
              <a:t>Vision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0"/>
          <p:cNvSpPr txBox="1"/>
          <p:nvPr>
            <p:ph type="title"/>
          </p:nvPr>
        </p:nvSpPr>
        <p:spPr>
          <a:xfrm>
            <a:off x="838200" y="3068638"/>
            <a:ext cx="10515600" cy="720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de-DE"/>
              <a:t>Zielhierarchie – Strategische Ziele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2020-11-26T22:10:15Z</dcterms:created>
  <dc:creator>Ubeyde Demirel</dc:creator>
</cp:coreProperties>
</file>