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Es war nicht ganz klar wer an wen was zahlt und woher das Geld letztendlich kommt, dass für die Spenden genutzt wird.</a:t>
            </a:r>
            <a:endParaRPr/>
          </a:p>
          <a:p>
            <a:pPr marL="0" lvl="0" indent="0" algn="l" rtl="0">
              <a:spcBef>
                <a:spcPts val="0"/>
              </a:spcBef>
              <a:spcAft>
                <a:spcPts val="0"/>
              </a:spcAft>
              <a:buNone/>
            </a:pPr>
            <a:endParaRPr/>
          </a:p>
          <a:p>
            <a:pPr marL="0" lvl="0" indent="0" algn="l" rtl="0">
              <a:spcBef>
                <a:spcPts val="0"/>
              </a:spcBef>
              <a:spcAft>
                <a:spcPts val="0"/>
              </a:spcAft>
              <a:buNone/>
            </a:pPr>
            <a:r>
              <a:rPr lang="de"/>
              <a:t>Ähnlich wie bei Payback sollen Händler unserem Unternehmen Geld zahlen, dass sie unser System in ihrem Vertrieb nutzen dürfen. Die Spenden resultieren dann aus diesen Einnahmen.</a:t>
            </a:r>
            <a:endParaRPr/>
          </a:p>
          <a:p>
            <a:pPr marL="0" lvl="0" indent="0" algn="l" rtl="0">
              <a:spcBef>
                <a:spcPts val="0"/>
              </a:spcBef>
              <a:spcAft>
                <a:spcPts val="0"/>
              </a:spcAft>
              <a:buNone/>
            </a:pPr>
            <a:endParaRPr/>
          </a:p>
          <a:p>
            <a:pPr marL="0" lvl="0" indent="0" algn="l" rtl="0">
              <a:spcBef>
                <a:spcPts val="0"/>
              </a:spcBef>
              <a:spcAft>
                <a:spcPts val="0"/>
              </a:spcAft>
              <a:buNone/>
            </a:pPr>
            <a:r>
              <a:rPr lang="de"/>
              <a:t>Des Weiteren war nicht ganz klar auf was wir uns in Sachen Umwelt spezialisieren wollen und wie der CO2-Fußabdruck beim Transport berücksichtigt wird. Wer nachhaltig einkauft verzichtet meist auf den Kauf von Fleischprodukten und größtenteils auch auf den Kauf von Fisch, deswegen haben wir uns entschlossen, dass unsere System sich auf trockene Produkte wie beispielsweise Reis etc. fokussiert. Wir sind auch noch zu dem Entschluss gekommen das es keinen Sinn ergibt Produkte aus dem Ausland als nachhaltig einzustufen, da der Transport etc. nicht umweltgerecht ist und beim Thema CO2-Fußabdruck nicht tragbar ist. Es werden also nur Bioprodukte aus Deutschland als nachhaltig eingestuft.</a:t>
            </a:r>
            <a:endParaRPr/>
          </a:p>
          <a:p>
            <a:pPr marL="0" lvl="0" indent="0" algn="l" rtl="0">
              <a:spcBef>
                <a:spcPts val="0"/>
              </a:spcBef>
              <a:spcAft>
                <a:spcPts val="0"/>
              </a:spcAft>
              <a:buNone/>
            </a:pPr>
            <a:endParaRPr/>
          </a:p>
          <a:p>
            <a:pPr marL="0" lvl="0" indent="0" algn="l" rtl="0">
              <a:spcBef>
                <a:spcPts val="0"/>
              </a:spcBef>
              <a:spcAft>
                <a:spcPts val="0"/>
              </a:spcAft>
              <a:buNone/>
            </a:pPr>
            <a:r>
              <a:rPr lang="de"/>
              <a:t>Es wurde auch erneut nach Siegeln gesucht und zwischen schlecht und guten Siegeln unterschieden. Wir stellen zwei schlechte Siegel vor und begründen warum diese nicht sinnvoll zu unserem System passen und stellen dann 3 passende Siegel vor.</a:t>
            </a:r>
            <a:endParaRPr/>
          </a:p>
          <a:p>
            <a:pPr marL="0" lvl="0" indent="0" algn="l" rtl="0">
              <a:spcBef>
                <a:spcPts val="0"/>
              </a:spcBef>
              <a:spcAft>
                <a:spcPts val="0"/>
              </a:spcAft>
              <a:buNone/>
            </a:pPr>
            <a:endParaRPr/>
          </a:p>
          <a:p>
            <a:pPr marL="0" lvl="0" indent="0" algn="l" rtl="0">
              <a:spcBef>
                <a:spcPts val="0"/>
              </a:spcBef>
              <a:spcAft>
                <a:spcPts val="0"/>
              </a:spcAft>
              <a:buNone/>
            </a:pPr>
            <a:r>
              <a:rPr lang="de"/>
              <a:t>Anforderungen wurden iteriert und sind nun technologie frei.</a:t>
            </a:r>
            <a:endParaRPr/>
          </a:p>
          <a:p>
            <a:pPr marL="0" lvl="0" indent="0" algn="l" rtl="0">
              <a:spcBef>
                <a:spcPts val="0"/>
              </a:spcBef>
              <a:spcAft>
                <a:spcPts val="0"/>
              </a:spcAft>
              <a:buNone/>
            </a:pPr>
            <a:endParaRPr/>
          </a:p>
          <a:p>
            <a:pPr marL="0" lvl="0" indent="0" algn="l" rtl="0">
              <a:spcBef>
                <a:spcPts val="0"/>
              </a:spcBef>
              <a:spcAft>
                <a:spcPts val="0"/>
              </a:spcAft>
              <a:buNone/>
            </a:pPr>
            <a:r>
              <a:rPr lang="de"/>
              <a:t>Es wurde beschlossen, dass der Nutzer sich nicht registrieren muss, sodass so wenig Daten wie nur möglich gespeichert werden und so die Anonymität des Nutzers gewährleistet ist.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b1208b565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b1208b565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de"/>
              <a:t>Das Interaktive System funktioniert durch Zusammenarbeit mit der Programmierschnittstelle von „Open Food Facts“. Durch diese bekommen wir für unsere Ziele relevante Informationen wie Siegel oder Herstellungsland der Produkte. </a:t>
            </a:r>
            <a:endParaRPr/>
          </a:p>
          <a:p>
            <a:pPr marL="0" lvl="0" indent="0" algn="just" rtl="0">
              <a:lnSpc>
                <a:spcPct val="115000"/>
              </a:lnSpc>
              <a:spcBef>
                <a:spcPts val="1200"/>
              </a:spcBef>
              <a:spcAft>
                <a:spcPts val="0"/>
              </a:spcAft>
              <a:buClr>
                <a:schemeClr val="dk1"/>
              </a:buClr>
              <a:buSzPts val="1100"/>
              <a:buFont typeface="Arial"/>
              <a:buNone/>
            </a:pPr>
            <a:r>
              <a:rPr lang="de"/>
              <a:t>Bei einer problemlosen Kommunikation kriegen wir alle relevanten Informationen zur weiternutzung dieser Produktinformationen zur Spendenermittlung.</a:t>
            </a:r>
            <a:br>
              <a:rPr lang="de"/>
            </a:br>
            <a:r>
              <a:rPr lang="de"/>
              <a:t>Falls die API Schnittstelle nicht erreichbar ist haben wir ein Back-Up der Informationen auf den Servern gespeichert um trotzdem Informationen liefern zu können. </a:t>
            </a:r>
            <a:endParaRPr/>
          </a:p>
          <a:p>
            <a:pPr marL="0" lvl="0" indent="0" algn="l" rtl="0">
              <a:spcBef>
                <a:spcPts val="120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b1208b565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b1208b565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Produkte werden nach den von uns ausgewählten Siegeln kategorisiert. Nachhaltige Produkte die durch die ausgewählten Siegeln identifiziert werden sollen kurzzeitig gespeichert werden für die Weiterverarbeitung der Daten.</a:t>
            </a:r>
            <a:endParaRPr/>
          </a:p>
          <a:p>
            <a:pPr marL="0" lvl="0" indent="0" algn="l" rtl="0">
              <a:spcBef>
                <a:spcPts val="0"/>
              </a:spcBef>
              <a:spcAft>
                <a:spcPts val="0"/>
              </a:spcAft>
              <a:buNone/>
            </a:pPr>
            <a:r>
              <a:rPr lang="de"/>
              <a:t>Falls diese nicht korrekt funktioniert muss es Fehler im Code geben die analysiert und verbessert werden müssen.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b1208b565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b1208b565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Der Spendenbetrag ist ein prozentualer Anteil des Einkaufspreises der nachhaltigen Produkte.</a:t>
            </a:r>
            <a:br>
              <a:rPr lang="de"/>
            </a:br>
            <a:r>
              <a:rPr lang="de"/>
              <a:t>Es muss richtig berechnet werden, damit nicht zu viel oder zu wenig gespendet wird.</a:t>
            </a:r>
            <a:br>
              <a:rPr lang="de"/>
            </a:br>
            <a:r>
              <a:rPr lang="de"/>
              <a:t>Beim Falle des Misserfolgs müsste der Code analysiert und korrigiert werden.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b1208b565c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b1208b565c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Die Transparenz bei Spenden sorgt bei Spendern für Vertrauen. Je mehr die Transparenz gewährleistet wird desto mehr User werden sich an diesem Spendenprogramm beteiligen.</a:t>
            </a:r>
            <a:br>
              <a:rPr lang="de"/>
            </a:br>
            <a:r>
              <a:rPr lang="de"/>
              <a:t>Das Vertrauen soll gewonnen werden in dem man mit Organisationen arbeiten, welche 100% gewährleisten können, dass die Spenden auch da ankommen wo es versprochen wird.</a:t>
            </a:r>
            <a:endParaRPr/>
          </a:p>
          <a:p>
            <a:pPr marL="0" lvl="0" indent="0" algn="l" rtl="0">
              <a:spcBef>
                <a:spcPts val="0"/>
              </a:spcBef>
              <a:spcAft>
                <a:spcPts val="0"/>
              </a:spcAft>
              <a:buNone/>
            </a:pPr>
            <a:r>
              <a:rPr lang="de"/>
              <a:t>Die Logos dieser werden dann auch genutzt.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b1208b565c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b1208b565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Die Anonymität der Kunden Einkäufe wird gewährleistet in dem alle gespeicherten Daten nach der Nutzung gelöscht werden.</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de"/>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798375"/>
            <a:ext cx="8520600" cy="99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
              <a:t>Iteration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1.PoC</a:t>
            </a:r>
            <a:endParaRPr/>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sz="1100" b="1">
                <a:solidFill>
                  <a:schemeClr val="dk1"/>
                </a:solidFill>
              </a:rPr>
              <a:t>Beschreibung:</a:t>
            </a:r>
            <a:endParaRPr sz="1100" b="1">
              <a:solidFill>
                <a:schemeClr val="dk1"/>
              </a:solidFill>
            </a:endParaRPr>
          </a:p>
          <a:p>
            <a:pPr marL="0" lvl="0" indent="0" algn="just" rtl="0">
              <a:spcBef>
                <a:spcPts val="0"/>
              </a:spcBef>
              <a:spcAft>
                <a:spcPts val="0"/>
              </a:spcAft>
              <a:buClr>
                <a:schemeClr val="dk1"/>
              </a:buClr>
              <a:buSzPts val="1100"/>
              <a:buFont typeface="Arial"/>
              <a:buNone/>
            </a:pPr>
            <a:r>
              <a:rPr lang="de" sz="1100">
                <a:solidFill>
                  <a:schemeClr val="dk1"/>
                </a:solidFill>
              </a:rPr>
              <a:t>API Kommunikation für Produktinformationen</a:t>
            </a:r>
            <a:endParaRPr sz="1100">
              <a:solidFill>
                <a:schemeClr val="dk1"/>
              </a:solidFill>
            </a:endParaRPr>
          </a:p>
          <a:p>
            <a:pPr marL="0" lvl="0" indent="0" algn="l" rtl="0">
              <a:spcBef>
                <a:spcPts val="0"/>
              </a:spcBef>
              <a:spcAft>
                <a:spcPts val="0"/>
              </a:spcAft>
              <a:buClr>
                <a:schemeClr val="dk1"/>
              </a:buClr>
              <a:buSzPts val="1100"/>
              <a:buFont typeface="Arial"/>
              <a:buNone/>
            </a:pPr>
            <a:r>
              <a:rPr lang="de" sz="1100" b="1">
                <a:solidFill>
                  <a:schemeClr val="dk1"/>
                </a:solidFill>
              </a:rPr>
              <a:t>Exit Kriterien:</a:t>
            </a:r>
            <a:endParaRPr sz="1100" b="1">
              <a:solidFill>
                <a:schemeClr val="dk1"/>
              </a:solidFill>
            </a:endParaRPr>
          </a:p>
          <a:p>
            <a:pPr marL="457200" lvl="0" indent="-228600" algn="l" rtl="0">
              <a:lnSpc>
                <a:spcPct val="100000"/>
              </a:lnSpc>
              <a:spcBef>
                <a:spcPts val="0"/>
              </a:spcBef>
              <a:spcAft>
                <a:spcPts val="0"/>
              </a:spcAft>
              <a:buClr>
                <a:schemeClr val="dk1"/>
              </a:buClr>
              <a:buSzPts val="1100"/>
              <a:buFont typeface="Arial"/>
              <a:buNone/>
            </a:pPr>
            <a:r>
              <a:rPr lang="de" sz="1200">
                <a:solidFill>
                  <a:schemeClr val="dk1"/>
                </a:solidFill>
                <a:latin typeface="Times New Roman"/>
                <a:ea typeface="Times New Roman"/>
                <a:cs typeface="Times New Roman"/>
                <a:sym typeface="Times New Roman"/>
              </a:rPr>
              <a:t>-</a:t>
            </a:r>
            <a:r>
              <a:rPr lang="de" sz="700">
                <a:solidFill>
                  <a:schemeClr val="dk1"/>
                </a:solidFill>
                <a:latin typeface="Times New Roman"/>
                <a:ea typeface="Times New Roman"/>
                <a:cs typeface="Times New Roman"/>
                <a:sym typeface="Times New Roman"/>
              </a:rPr>
              <a:t>          </a:t>
            </a:r>
            <a:r>
              <a:rPr lang="de" sz="1100">
                <a:solidFill>
                  <a:schemeClr val="dk1"/>
                </a:solidFill>
              </a:rPr>
              <a:t>Server ist kommunikationsbereit</a:t>
            </a:r>
            <a:endParaRPr sz="1100">
              <a:solidFill>
                <a:schemeClr val="dk1"/>
              </a:solidFill>
            </a:endParaRPr>
          </a:p>
          <a:p>
            <a:pPr marL="457200" lvl="0" indent="-228600" algn="l" rtl="0">
              <a:lnSpc>
                <a:spcPct val="100000"/>
              </a:lnSpc>
              <a:spcBef>
                <a:spcPts val="0"/>
              </a:spcBef>
              <a:spcAft>
                <a:spcPts val="0"/>
              </a:spcAft>
              <a:buClr>
                <a:schemeClr val="dk1"/>
              </a:buClr>
              <a:buSzPts val="1100"/>
              <a:buFont typeface="Arial"/>
              <a:buNone/>
            </a:pPr>
            <a:r>
              <a:rPr lang="de" sz="1200">
                <a:solidFill>
                  <a:schemeClr val="dk1"/>
                </a:solidFill>
                <a:latin typeface="Times New Roman"/>
                <a:ea typeface="Times New Roman"/>
                <a:cs typeface="Times New Roman"/>
                <a:sym typeface="Times New Roman"/>
              </a:rPr>
              <a:t>-</a:t>
            </a:r>
            <a:r>
              <a:rPr lang="de" sz="700">
                <a:solidFill>
                  <a:schemeClr val="dk1"/>
                </a:solidFill>
                <a:latin typeface="Times New Roman"/>
                <a:ea typeface="Times New Roman"/>
                <a:cs typeface="Times New Roman"/>
                <a:sym typeface="Times New Roman"/>
              </a:rPr>
              <a:t>          </a:t>
            </a:r>
            <a:r>
              <a:rPr lang="de" sz="1100">
                <a:solidFill>
                  <a:schemeClr val="dk1"/>
                </a:solidFill>
              </a:rPr>
              <a:t>Informationen können für die Funktionen genutzt werden</a:t>
            </a:r>
            <a:endParaRPr sz="1100">
              <a:solidFill>
                <a:schemeClr val="dk1"/>
              </a:solidFill>
            </a:endParaRPr>
          </a:p>
          <a:p>
            <a:pPr marL="0" lvl="0" indent="0" algn="l" rtl="0">
              <a:spcBef>
                <a:spcPts val="0"/>
              </a:spcBef>
              <a:spcAft>
                <a:spcPts val="0"/>
              </a:spcAft>
              <a:buClr>
                <a:schemeClr val="dk1"/>
              </a:buClr>
              <a:buSzPts val="1100"/>
              <a:buFont typeface="Arial"/>
              <a:buNone/>
            </a:pPr>
            <a:r>
              <a:rPr lang="de" sz="1100" b="1">
                <a:solidFill>
                  <a:schemeClr val="dk1"/>
                </a:solidFill>
              </a:rPr>
              <a:t>Fail Kriterien:</a:t>
            </a:r>
            <a:endParaRPr sz="1100" b="1">
              <a:solidFill>
                <a:schemeClr val="dk1"/>
              </a:solidFill>
            </a:endParaRPr>
          </a:p>
          <a:p>
            <a:pPr marL="457200" lvl="0" indent="-228600" algn="l" rtl="0">
              <a:spcBef>
                <a:spcPts val="0"/>
              </a:spcBef>
              <a:spcAft>
                <a:spcPts val="0"/>
              </a:spcAft>
              <a:buClr>
                <a:schemeClr val="dk1"/>
              </a:buClr>
              <a:buSzPts val="1100"/>
              <a:buFont typeface="Arial"/>
              <a:buNone/>
            </a:pPr>
            <a:r>
              <a:rPr lang="de" sz="1200">
                <a:solidFill>
                  <a:schemeClr val="dk1"/>
                </a:solidFill>
                <a:latin typeface="Times New Roman"/>
                <a:ea typeface="Times New Roman"/>
                <a:cs typeface="Times New Roman"/>
                <a:sym typeface="Times New Roman"/>
              </a:rPr>
              <a:t>-</a:t>
            </a:r>
            <a:r>
              <a:rPr lang="de" sz="700">
                <a:solidFill>
                  <a:schemeClr val="dk1"/>
                </a:solidFill>
                <a:latin typeface="Times New Roman"/>
                <a:ea typeface="Times New Roman"/>
                <a:cs typeface="Times New Roman"/>
                <a:sym typeface="Times New Roman"/>
              </a:rPr>
              <a:t>          </a:t>
            </a:r>
            <a:r>
              <a:rPr lang="de" sz="1100">
                <a:solidFill>
                  <a:schemeClr val="dk1"/>
                </a:solidFill>
              </a:rPr>
              <a:t>Server nicht erreichbar</a:t>
            </a:r>
            <a:endParaRPr sz="1100">
              <a:solidFill>
                <a:schemeClr val="dk1"/>
              </a:solidFill>
            </a:endParaRPr>
          </a:p>
          <a:p>
            <a:pPr marL="457200" lvl="0" indent="-228600" algn="l" rtl="0">
              <a:spcBef>
                <a:spcPts val="0"/>
              </a:spcBef>
              <a:spcAft>
                <a:spcPts val="0"/>
              </a:spcAft>
              <a:buClr>
                <a:schemeClr val="dk1"/>
              </a:buClr>
              <a:buSzPts val="1100"/>
              <a:buFont typeface="Arial"/>
              <a:buNone/>
            </a:pPr>
            <a:r>
              <a:rPr lang="de" sz="1200">
                <a:solidFill>
                  <a:schemeClr val="dk1"/>
                </a:solidFill>
                <a:latin typeface="Times New Roman"/>
                <a:ea typeface="Times New Roman"/>
                <a:cs typeface="Times New Roman"/>
                <a:sym typeface="Times New Roman"/>
              </a:rPr>
              <a:t>-</a:t>
            </a:r>
            <a:r>
              <a:rPr lang="de" sz="700">
                <a:solidFill>
                  <a:schemeClr val="dk1"/>
                </a:solidFill>
                <a:latin typeface="Times New Roman"/>
                <a:ea typeface="Times New Roman"/>
                <a:cs typeface="Times New Roman"/>
                <a:sym typeface="Times New Roman"/>
              </a:rPr>
              <a:t>          </a:t>
            </a:r>
            <a:r>
              <a:rPr lang="de" sz="1100">
                <a:solidFill>
                  <a:schemeClr val="dk1"/>
                </a:solidFill>
              </a:rPr>
              <a:t>API nicht erreichbar</a:t>
            </a:r>
            <a:endParaRPr sz="1100">
              <a:solidFill>
                <a:schemeClr val="dk1"/>
              </a:solidFill>
            </a:endParaRPr>
          </a:p>
          <a:p>
            <a:pPr marL="0" lvl="0" indent="0" algn="l" rtl="0">
              <a:spcBef>
                <a:spcPts val="0"/>
              </a:spcBef>
              <a:spcAft>
                <a:spcPts val="0"/>
              </a:spcAft>
              <a:buClr>
                <a:schemeClr val="dk1"/>
              </a:buClr>
              <a:buSzPts val="1100"/>
              <a:buFont typeface="Arial"/>
              <a:buNone/>
            </a:pPr>
            <a:r>
              <a:rPr lang="de" sz="1100" b="1">
                <a:solidFill>
                  <a:schemeClr val="dk1"/>
                </a:solidFill>
              </a:rPr>
              <a:t>Fallback:</a:t>
            </a:r>
            <a:endParaRPr sz="1100" b="1">
              <a:solidFill>
                <a:schemeClr val="dk1"/>
              </a:solidFill>
            </a:endParaRPr>
          </a:p>
          <a:p>
            <a:pPr marL="457200" lvl="0" indent="-228600" algn="l" rtl="0">
              <a:spcBef>
                <a:spcPts val="0"/>
              </a:spcBef>
              <a:spcAft>
                <a:spcPts val="0"/>
              </a:spcAft>
              <a:buNone/>
            </a:pPr>
            <a:r>
              <a:rPr lang="de" sz="1200">
                <a:solidFill>
                  <a:schemeClr val="dk1"/>
                </a:solidFill>
                <a:latin typeface="Times New Roman"/>
                <a:ea typeface="Times New Roman"/>
                <a:cs typeface="Times New Roman"/>
                <a:sym typeface="Times New Roman"/>
              </a:rPr>
              <a:t>-</a:t>
            </a:r>
            <a:r>
              <a:rPr lang="de" sz="700">
                <a:solidFill>
                  <a:schemeClr val="dk1"/>
                </a:solidFill>
                <a:latin typeface="Times New Roman"/>
                <a:ea typeface="Times New Roman"/>
                <a:cs typeface="Times New Roman"/>
                <a:sym typeface="Times New Roman"/>
              </a:rPr>
              <a:t>        </a:t>
            </a:r>
            <a:r>
              <a:rPr lang="de" sz="1100">
                <a:solidFill>
                  <a:schemeClr val="dk1"/>
                </a:solidFill>
              </a:rPr>
              <a:t>Für den Fall eines Ausfalls der Programmierschnittstelle speichern wir die nötigen Daten auf unseren Servern. So können User immer Daten abrufen aber die Daten könnten im Falle einer Aktualisierung von Produktinfos nicht aktuell sein.</a:t>
            </a:r>
            <a:endParaRPr sz="1100">
              <a:solidFill>
                <a:schemeClr val="dk1"/>
              </a:solidFill>
            </a:endParaRPr>
          </a:p>
          <a:p>
            <a:pPr marL="457200" lvl="0" indent="-228600" algn="l" rtl="0">
              <a:spcBef>
                <a:spcPts val="0"/>
              </a:spcBef>
              <a:spcAft>
                <a:spcPts val="0"/>
              </a:spcAft>
              <a:buNone/>
            </a:pPr>
            <a:r>
              <a:rPr lang="de" sz="1200">
                <a:solidFill>
                  <a:schemeClr val="dk1"/>
                </a:solidFill>
                <a:latin typeface="Times New Roman"/>
                <a:ea typeface="Times New Roman"/>
                <a:cs typeface="Times New Roman"/>
                <a:sym typeface="Times New Roman"/>
              </a:rPr>
              <a:t>-</a:t>
            </a:r>
            <a:r>
              <a:rPr lang="de" sz="700">
                <a:solidFill>
                  <a:schemeClr val="dk1"/>
                </a:solidFill>
                <a:latin typeface="Times New Roman"/>
                <a:ea typeface="Times New Roman"/>
                <a:cs typeface="Times New Roman"/>
                <a:sym typeface="Times New Roman"/>
              </a:rPr>
              <a:t>        </a:t>
            </a:r>
            <a:r>
              <a:rPr lang="de" sz="1100">
                <a:solidFill>
                  <a:schemeClr val="dk1"/>
                </a:solidFill>
              </a:rPr>
              <a:t>API Key Verfügbarkeit prüfen</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2. PoC</a:t>
            </a:r>
            <a:endParaRPr/>
          </a:p>
          <a:p>
            <a:pPr marL="0" lvl="0" indent="0" algn="l" rtl="0">
              <a:spcBef>
                <a:spcPts val="0"/>
              </a:spcBef>
              <a:spcAft>
                <a:spcPts val="0"/>
              </a:spcAft>
              <a:buNone/>
            </a:pPr>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sz="1100" b="1">
                <a:solidFill>
                  <a:schemeClr val="dk1"/>
                </a:solidFill>
              </a:rPr>
              <a:t>Beschreibung:</a:t>
            </a:r>
            <a:endParaRPr sz="1100" b="1">
              <a:solidFill>
                <a:schemeClr val="dk1"/>
              </a:solidFill>
            </a:endParaRPr>
          </a:p>
          <a:p>
            <a:pPr marL="0" lvl="0" indent="0" algn="l" rtl="0">
              <a:spcBef>
                <a:spcPts val="0"/>
              </a:spcBef>
              <a:spcAft>
                <a:spcPts val="0"/>
              </a:spcAft>
              <a:buClr>
                <a:schemeClr val="dk1"/>
              </a:buClr>
              <a:buSzPts val="1100"/>
              <a:buFont typeface="Arial"/>
              <a:buNone/>
            </a:pPr>
            <a:r>
              <a:rPr lang="de" sz="1100">
                <a:solidFill>
                  <a:schemeClr val="dk1"/>
                </a:solidFill>
              </a:rPr>
              <a:t>Produkte werden korrekt kategorisiert, heißt nur nachhaltige Produkte werden kurzzeitig gespeichert. Also Produkte mit entsprechenden Siegeln.</a:t>
            </a:r>
            <a:endParaRPr sz="1100">
              <a:solidFill>
                <a:schemeClr val="dk1"/>
              </a:solidFill>
            </a:endParaRPr>
          </a:p>
          <a:p>
            <a:pPr marL="0" lvl="0" indent="0" algn="l" rtl="0">
              <a:spcBef>
                <a:spcPts val="0"/>
              </a:spcBef>
              <a:spcAft>
                <a:spcPts val="0"/>
              </a:spcAft>
              <a:buClr>
                <a:schemeClr val="dk1"/>
              </a:buClr>
              <a:buSzPts val="1100"/>
              <a:buFont typeface="Arial"/>
              <a:buNone/>
            </a:pPr>
            <a:r>
              <a:rPr lang="de" sz="1100" b="1">
                <a:solidFill>
                  <a:schemeClr val="dk1"/>
                </a:solidFill>
              </a:rPr>
              <a:t>Exit:</a:t>
            </a:r>
            <a:endParaRPr sz="1100" b="1">
              <a:solidFill>
                <a:schemeClr val="dk1"/>
              </a:solidFill>
            </a:endParaRPr>
          </a:p>
          <a:p>
            <a:pPr marL="457200" lvl="0" indent="-228600" algn="l" rtl="0">
              <a:spcBef>
                <a:spcPts val="0"/>
              </a:spcBef>
              <a:spcAft>
                <a:spcPts val="0"/>
              </a:spcAft>
              <a:buClr>
                <a:schemeClr val="dk1"/>
              </a:buClr>
              <a:buSzPts val="1100"/>
              <a:buFont typeface="Arial"/>
              <a:buNone/>
            </a:pPr>
            <a:r>
              <a:rPr lang="de" sz="1100">
                <a:solidFill>
                  <a:schemeClr val="dk1"/>
                </a:solidFill>
                <a:latin typeface="Times New Roman"/>
                <a:ea typeface="Times New Roman"/>
                <a:cs typeface="Times New Roman"/>
                <a:sym typeface="Times New Roman"/>
              </a:rPr>
              <a:t>-</a:t>
            </a:r>
            <a:r>
              <a:rPr lang="de" sz="700">
                <a:solidFill>
                  <a:schemeClr val="dk1"/>
                </a:solidFill>
                <a:latin typeface="Times New Roman"/>
                <a:ea typeface="Times New Roman"/>
                <a:cs typeface="Times New Roman"/>
                <a:sym typeface="Times New Roman"/>
              </a:rPr>
              <a:t>          </a:t>
            </a:r>
            <a:r>
              <a:rPr lang="de" sz="1100">
                <a:solidFill>
                  <a:schemeClr val="dk1"/>
                </a:solidFill>
              </a:rPr>
              <a:t>Kategorisierung bzw. Unterscheidung zwischen nachhaltigen Produkten und nicht nachhaltigen Produkten funktioniert</a:t>
            </a:r>
            <a:endParaRPr sz="1100">
              <a:solidFill>
                <a:schemeClr val="dk1"/>
              </a:solidFill>
            </a:endParaRPr>
          </a:p>
          <a:p>
            <a:pPr marL="457200" lvl="0" indent="-228600" algn="l" rtl="0">
              <a:spcBef>
                <a:spcPts val="0"/>
              </a:spcBef>
              <a:spcAft>
                <a:spcPts val="0"/>
              </a:spcAft>
              <a:buClr>
                <a:schemeClr val="dk1"/>
              </a:buClr>
              <a:buSzPts val="1100"/>
              <a:buFont typeface="Arial"/>
              <a:buNone/>
            </a:pPr>
            <a:r>
              <a:rPr lang="de" sz="1100">
                <a:solidFill>
                  <a:schemeClr val="dk1"/>
                </a:solidFill>
                <a:latin typeface="Times New Roman"/>
                <a:ea typeface="Times New Roman"/>
                <a:cs typeface="Times New Roman"/>
                <a:sym typeface="Times New Roman"/>
              </a:rPr>
              <a:t>-</a:t>
            </a:r>
            <a:r>
              <a:rPr lang="de" sz="700">
                <a:solidFill>
                  <a:schemeClr val="dk1"/>
                </a:solidFill>
                <a:latin typeface="Times New Roman"/>
                <a:ea typeface="Times New Roman"/>
                <a:cs typeface="Times New Roman"/>
                <a:sym typeface="Times New Roman"/>
              </a:rPr>
              <a:t>          </a:t>
            </a:r>
            <a:r>
              <a:rPr lang="de" sz="1100">
                <a:solidFill>
                  <a:schemeClr val="dk1"/>
                </a:solidFill>
              </a:rPr>
              <a:t>Siegel werden erkannt</a:t>
            </a:r>
            <a:endParaRPr sz="1100">
              <a:solidFill>
                <a:schemeClr val="dk1"/>
              </a:solidFill>
            </a:endParaRPr>
          </a:p>
          <a:p>
            <a:pPr marL="0" lvl="0" indent="0" algn="l" rtl="0">
              <a:spcBef>
                <a:spcPts val="0"/>
              </a:spcBef>
              <a:spcAft>
                <a:spcPts val="0"/>
              </a:spcAft>
              <a:buClr>
                <a:schemeClr val="dk1"/>
              </a:buClr>
              <a:buSzPts val="1100"/>
              <a:buFont typeface="Arial"/>
              <a:buNone/>
            </a:pPr>
            <a:r>
              <a:rPr lang="de" sz="1100" b="1">
                <a:solidFill>
                  <a:schemeClr val="dk1"/>
                </a:solidFill>
              </a:rPr>
              <a:t>Fail Kriterien:</a:t>
            </a:r>
            <a:endParaRPr sz="1100" b="1">
              <a:solidFill>
                <a:schemeClr val="dk1"/>
              </a:solidFill>
            </a:endParaRPr>
          </a:p>
          <a:p>
            <a:pPr marL="457200" lvl="0" indent="-228600" algn="l" rtl="0">
              <a:spcBef>
                <a:spcPts val="0"/>
              </a:spcBef>
              <a:spcAft>
                <a:spcPts val="0"/>
              </a:spcAft>
              <a:buClr>
                <a:schemeClr val="dk1"/>
              </a:buClr>
              <a:buSzPts val="1100"/>
              <a:buFont typeface="Arial"/>
              <a:buNone/>
            </a:pPr>
            <a:r>
              <a:rPr lang="de" sz="1100">
                <a:solidFill>
                  <a:schemeClr val="dk1"/>
                </a:solidFill>
                <a:latin typeface="Times New Roman"/>
                <a:ea typeface="Times New Roman"/>
                <a:cs typeface="Times New Roman"/>
                <a:sym typeface="Times New Roman"/>
              </a:rPr>
              <a:t>-</a:t>
            </a:r>
            <a:r>
              <a:rPr lang="de" sz="700">
                <a:solidFill>
                  <a:schemeClr val="dk1"/>
                </a:solidFill>
                <a:latin typeface="Times New Roman"/>
                <a:ea typeface="Times New Roman"/>
                <a:cs typeface="Times New Roman"/>
                <a:sym typeface="Times New Roman"/>
              </a:rPr>
              <a:t>          </a:t>
            </a:r>
            <a:r>
              <a:rPr lang="de" sz="1100">
                <a:solidFill>
                  <a:schemeClr val="dk1"/>
                </a:solidFill>
              </a:rPr>
              <a:t>nicht nachhaltige Produkte werden gespeichert</a:t>
            </a:r>
            <a:endParaRPr sz="1100">
              <a:solidFill>
                <a:schemeClr val="dk1"/>
              </a:solidFill>
            </a:endParaRPr>
          </a:p>
          <a:p>
            <a:pPr marL="457200" lvl="0" indent="-228600" algn="l" rtl="0">
              <a:spcBef>
                <a:spcPts val="0"/>
              </a:spcBef>
              <a:spcAft>
                <a:spcPts val="0"/>
              </a:spcAft>
              <a:buClr>
                <a:schemeClr val="dk1"/>
              </a:buClr>
              <a:buSzPts val="1100"/>
              <a:buFont typeface="Arial"/>
              <a:buNone/>
            </a:pPr>
            <a:r>
              <a:rPr lang="de" sz="1100">
                <a:solidFill>
                  <a:schemeClr val="dk1"/>
                </a:solidFill>
                <a:latin typeface="Times New Roman"/>
                <a:ea typeface="Times New Roman"/>
                <a:cs typeface="Times New Roman"/>
                <a:sym typeface="Times New Roman"/>
              </a:rPr>
              <a:t>-</a:t>
            </a:r>
            <a:r>
              <a:rPr lang="de" sz="700">
                <a:solidFill>
                  <a:schemeClr val="dk1"/>
                </a:solidFill>
                <a:latin typeface="Times New Roman"/>
                <a:ea typeface="Times New Roman"/>
                <a:cs typeface="Times New Roman"/>
                <a:sym typeface="Times New Roman"/>
              </a:rPr>
              <a:t>          </a:t>
            </a:r>
            <a:r>
              <a:rPr lang="de" sz="1100">
                <a:solidFill>
                  <a:schemeClr val="dk1"/>
                </a:solidFill>
              </a:rPr>
              <a:t>Siegel werden nicht korrekt erkannt</a:t>
            </a:r>
            <a:endParaRPr sz="1100">
              <a:solidFill>
                <a:schemeClr val="dk1"/>
              </a:solidFill>
            </a:endParaRPr>
          </a:p>
          <a:p>
            <a:pPr marL="0" lvl="0" indent="0" algn="l" rtl="0">
              <a:spcBef>
                <a:spcPts val="0"/>
              </a:spcBef>
              <a:spcAft>
                <a:spcPts val="0"/>
              </a:spcAft>
              <a:buClr>
                <a:schemeClr val="dk1"/>
              </a:buClr>
              <a:buSzPts val="1100"/>
              <a:buFont typeface="Arial"/>
              <a:buNone/>
            </a:pPr>
            <a:r>
              <a:rPr lang="de" sz="1100" b="1">
                <a:solidFill>
                  <a:schemeClr val="dk1"/>
                </a:solidFill>
              </a:rPr>
              <a:t>Fallback:</a:t>
            </a:r>
            <a:endParaRPr sz="1100" b="1">
              <a:solidFill>
                <a:schemeClr val="dk1"/>
              </a:solidFill>
            </a:endParaRPr>
          </a:p>
          <a:p>
            <a:pPr marL="0" lvl="0" indent="0" algn="l" rtl="0">
              <a:spcBef>
                <a:spcPts val="0"/>
              </a:spcBef>
              <a:spcAft>
                <a:spcPts val="0"/>
              </a:spcAft>
              <a:buClr>
                <a:schemeClr val="dk1"/>
              </a:buClr>
              <a:buSzPts val="1100"/>
              <a:buFont typeface="Arial"/>
              <a:buNone/>
            </a:pPr>
            <a:r>
              <a:rPr lang="de" sz="1100">
                <a:solidFill>
                  <a:schemeClr val="dk1"/>
                </a:solidFill>
              </a:rPr>
              <a:t>Überarbeitung/Iteration des Sortieralgorithmus.</a:t>
            </a:r>
            <a:endParaRPr sz="1100">
              <a:solidFill>
                <a:schemeClr val="dk1"/>
              </a:solidFill>
            </a:endParaRPr>
          </a:p>
          <a:p>
            <a:pPr marL="0" lvl="0" indent="0" algn="l" rtl="0">
              <a:spcBef>
                <a:spcPts val="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3. PoC</a:t>
            </a:r>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sz="1100" b="1">
                <a:solidFill>
                  <a:schemeClr val="dk1"/>
                </a:solidFill>
              </a:rPr>
              <a:t>Beschreibung</a:t>
            </a:r>
            <a:r>
              <a:rPr lang="de" sz="1100">
                <a:solidFill>
                  <a:schemeClr val="dk1"/>
                </a:solidFill>
              </a:rPr>
              <a:t>:</a:t>
            </a:r>
            <a:endParaRPr sz="1100">
              <a:solidFill>
                <a:schemeClr val="dk1"/>
              </a:solidFill>
            </a:endParaRPr>
          </a:p>
          <a:p>
            <a:pPr marL="0" lvl="0" indent="0" algn="l" rtl="0">
              <a:spcBef>
                <a:spcPts val="0"/>
              </a:spcBef>
              <a:spcAft>
                <a:spcPts val="0"/>
              </a:spcAft>
              <a:buClr>
                <a:schemeClr val="dk1"/>
              </a:buClr>
              <a:buSzPts val="1100"/>
              <a:buFont typeface="Arial"/>
              <a:buNone/>
            </a:pPr>
            <a:r>
              <a:rPr lang="de" sz="1100">
                <a:solidFill>
                  <a:schemeClr val="dk1"/>
                </a:solidFill>
              </a:rPr>
              <a:t>Spendenbetrag wird korrekt berechnet, heißt es soll nicht zu viel oder zu wenig gespendet werden. Die vom Kunden gewählte Organisation soll die Spende erhalten.</a:t>
            </a:r>
            <a:endParaRPr sz="1100">
              <a:solidFill>
                <a:schemeClr val="dk1"/>
              </a:solidFill>
            </a:endParaRPr>
          </a:p>
          <a:p>
            <a:pPr marL="0" lvl="0" indent="0" algn="l" rtl="0">
              <a:spcBef>
                <a:spcPts val="0"/>
              </a:spcBef>
              <a:spcAft>
                <a:spcPts val="0"/>
              </a:spcAft>
              <a:buClr>
                <a:schemeClr val="dk1"/>
              </a:buClr>
              <a:buSzPts val="1100"/>
              <a:buFont typeface="Arial"/>
              <a:buNone/>
            </a:pPr>
            <a:r>
              <a:rPr lang="de" sz="1100" b="1">
                <a:solidFill>
                  <a:schemeClr val="dk1"/>
                </a:solidFill>
              </a:rPr>
              <a:t>Exit:</a:t>
            </a:r>
            <a:endParaRPr sz="1100" b="1">
              <a:solidFill>
                <a:schemeClr val="dk1"/>
              </a:solidFill>
            </a:endParaRPr>
          </a:p>
          <a:p>
            <a:pPr marL="457200" lvl="0" indent="-228600" algn="l" rtl="0">
              <a:spcBef>
                <a:spcPts val="0"/>
              </a:spcBef>
              <a:spcAft>
                <a:spcPts val="0"/>
              </a:spcAft>
              <a:buClr>
                <a:schemeClr val="dk1"/>
              </a:buClr>
              <a:buSzPts val="1100"/>
              <a:buFont typeface="Arial"/>
              <a:buNone/>
            </a:pPr>
            <a:r>
              <a:rPr lang="de" sz="1100">
                <a:solidFill>
                  <a:schemeClr val="dk1"/>
                </a:solidFill>
                <a:latin typeface="Times New Roman"/>
                <a:ea typeface="Times New Roman"/>
                <a:cs typeface="Times New Roman"/>
                <a:sym typeface="Times New Roman"/>
              </a:rPr>
              <a:t>-</a:t>
            </a:r>
            <a:r>
              <a:rPr lang="de" sz="700">
                <a:solidFill>
                  <a:schemeClr val="dk1"/>
                </a:solidFill>
                <a:latin typeface="Times New Roman"/>
                <a:ea typeface="Times New Roman"/>
                <a:cs typeface="Times New Roman"/>
                <a:sym typeface="Times New Roman"/>
              </a:rPr>
              <a:t>          </a:t>
            </a:r>
            <a:r>
              <a:rPr lang="de" sz="1100">
                <a:solidFill>
                  <a:schemeClr val="dk1"/>
                </a:solidFill>
              </a:rPr>
              <a:t>prozentualer Betrag wird korrekt berechnet</a:t>
            </a:r>
            <a:endParaRPr sz="1100">
              <a:solidFill>
                <a:schemeClr val="dk1"/>
              </a:solidFill>
            </a:endParaRPr>
          </a:p>
          <a:p>
            <a:pPr marL="457200" lvl="0" indent="-228600" algn="l" rtl="0">
              <a:spcBef>
                <a:spcPts val="0"/>
              </a:spcBef>
              <a:spcAft>
                <a:spcPts val="0"/>
              </a:spcAft>
              <a:buClr>
                <a:schemeClr val="dk1"/>
              </a:buClr>
              <a:buSzPts val="1100"/>
              <a:buFont typeface="Arial"/>
              <a:buNone/>
            </a:pPr>
            <a:r>
              <a:rPr lang="de" sz="1100">
                <a:solidFill>
                  <a:schemeClr val="dk1"/>
                </a:solidFill>
                <a:latin typeface="Times New Roman"/>
                <a:ea typeface="Times New Roman"/>
                <a:cs typeface="Times New Roman"/>
                <a:sym typeface="Times New Roman"/>
              </a:rPr>
              <a:t>-</a:t>
            </a:r>
            <a:r>
              <a:rPr lang="de" sz="700">
                <a:solidFill>
                  <a:schemeClr val="dk1"/>
                </a:solidFill>
                <a:latin typeface="Times New Roman"/>
                <a:ea typeface="Times New Roman"/>
                <a:cs typeface="Times New Roman"/>
                <a:sym typeface="Times New Roman"/>
              </a:rPr>
              <a:t>          </a:t>
            </a:r>
            <a:r>
              <a:rPr lang="de" sz="1100">
                <a:solidFill>
                  <a:schemeClr val="dk1"/>
                </a:solidFill>
              </a:rPr>
              <a:t>Betrag wird der gewählten Organisation zugewiesen</a:t>
            </a:r>
            <a:endParaRPr sz="1100">
              <a:solidFill>
                <a:schemeClr val="dk1"/>
              </a:solidFill>
            </a:endParaRPr>
          </a:p>
          <a:p>
            <a:pPr marL="0" lvl="0" indent="0" algn="l" rtl="0">
              <a:spcBef>
                <a:spcPts val="0"/>
              </a:spcBef>
              <a:spcAft>
                <a:spcPts val="0"/>
              </a:spcAft>
              <a:buClr>
                <a:schemeClr val="dk1"/>
              </a:buClr>
              <a:buSzPts val="1100"/>
              <a:buFont typeface="Arial"/>
              <a:buNone/>
            </a:pPr>
            <a:r>
              <a:rPr lang="de" sz="1100" b="1">
                <a:solidFill>
                  <a:schemeClr val="dk1"/>
                </a:solidFill>
              </a:rPr>
              <a:t>Fail Kriterien:</a:t>
            </a:r>
            <a:endParaRPr sz="1100" b="1">
              <a:solidFill>
                <a:schemeClr val="dk1"/>
              </a:solidFill>
            </a:endParaRPr>
          </a:p>
          <a:p>
            <a:pPr marL="457200" lvl="0" indent="-228600" algn="l" rtl="0">
              <a:spcBef>
                <a:spcPts val="0"/>
              </a:spcBef>
              <a:spcAft>
                <a:spcPts val="0"/>
              </a:spcAft>
              <a:buClr>
                <a:schemeClr val="dk1"/>
              </a:buClr>
              <a:buSzPts val="1100"/>
              <a:buFont typeface="Arial"/>
              <a:buNone/>
            </a:pPr>
            <a:r>
              <a:rPr lang="de" sz="1100">
                <a:solidFill>
                  <a:schemeClr val="dk1"/>
                </a:solidFill>
                <a:latin typeface="Times New Roman"/>
                <a:ea typeface="Times New Roman"/>
                <a:cs typeface="Times New Roman"/>
                <a:sym typeface="Times New Roman"/>
              </a:rPr>
              <a:t>-</a:t>
            </a:r>
            <a:r>
              <a:rPr lang="de" sz="700">
                <a:solidFill>
                  <a:schemeClr val="dk1"/>
                </a:solidFill>
                <a:latin typeface="Times New Roman"/>
                <a:ea typeface="Times New Roman"/>
                <a:cs typeface="Times New Roman"/>
                <a:sym typeface="Times New Roman"/>
              </a:rPr>
              <a:t>          </a:t>
            </a:r>
            <a:r>
              <a:rPr lang="de" sz="1100">
                <a:solidFill>
                  <a:schemeClr val="dk1"/>
                </a:solidFill>
              </a:rPr>
              <a:t>es wird zu wenig Geld gespendet, Kunde ist verärgert und nutzt System nicht mehr</a:t>
            </a:r>
            <a:endParaRPr sz="1100">
              <a:solidFill>
                <a:schemeClr val="dk1"/>
              </a:solidFill>
            </a:endParaRPr>
          </a:p>
          <a:p>
            <a:pPr marL="457200" lvl="0" indent="-228600" algn="l" rtl="0">
              <a:spcBef>
                <a:spcPts val="0"/>
              </a:spcBef>
              <a:spcAft>
                <a:spcPts val="0"/>
              </a:spcAft>
              <a:buClr>
                <a:schemeClr val="dk1"/>
              </a:buClr>
              <a:buSzPts val="1100"/>
              <a:buFont typeface="Arial"/>
              <a:buNone/>
            </a:pPr>
            <a:r>
              <a:rPr lang="de" sz="1100">
                <a:solidFill>
                  <a:schemeClr val="dk1"/>
                </a:solidFill>
                <a:latin typeface="Times New Roman"/>
                <a:ea typeface="Times New Roman"/>
                <a:cs typeface="Times New Roman"/>
                <a:sym typeface="Times New Roman"/>
              </a:rPr>
              <a:t>-</a:t>
            </a:r>
            <a:r>
              <a:rPr lang="de" sz="700">
                <a:solidFill>
                  <a:schemeClr val="dk1"/>
                </a:solidFill>
                <a:latin typeface="Times New Roman"/>
                <a:ea typeface="Times New Roman"/>
                <a:cs typeface="Times New Roman"/>
                <a:sym typeface="Times New Roman"/>
              </a:rPr>
              <a:t>          </a:t>
            </a:r>
            <a:r>
              <a:rPr lang="de" sz="1100">
                <a:solidFill>
                  <a:schemeClr val="dk1"/>
                </a:solidFill>
              </a:rPr>
              <a:t>es wird zu viel gespendet, System würde nach der Zeit zusammenbrechen, da mehr Ausgaben als Einnahmen</a:t>
            </a:r>
            <a:endParaRPr sz="1100">
              <a:solidFill>
                <a:schemeClr val="dk1"/>
              </a:solidFill>
            </a:endParaRPr>
          </a:p>
          <a:p>
            <a:pPr marL="0" lvl="0" indent="0" algn="l" rtl="0">
              <a:spcBef>
                <a:spcPts val="0"/>
              </a:spcBef>
              <a:spcAft>
                <a:spcPts val="0"/>
              </a:spcAft>
              <a:buClr>
                <a:schemeClr val="dk1"/>
              </a:buClr>
              <a:buSzPts val="1100"/>
              <a:buFont typeface="Arial"/>
              <a:buNone/>
            </a:pPr>
            <a:r>
              <a:rPr lang="de" sz="1100" b="1">
                <a:solidFill>
                  <a:schemeClr val="dk1"/>
                </a:solidFill>
              </a:rPr>
              <a:t>Fallback:</a:t>
            </a:r>
            <a:endParaRPr sz="1100" b="1">
              <a:solidFill>
                <a:schemeClr val="dk1"/>
              </a:solidFill>
            </a:endParaRPr>
          </a:p>
          <a:p>
            <a:pPr marL="0" lvl="0" indent="0" algn="l" rtl="0">
              <a:spcBef>
                <a:spcPts val="0"/>
              </a:spcBef>
              <a:spcAft>
                <a:spcPts val="0"/>
              </a:spcAft>
              <a:buClr>
                <a:schemeClr val="dk1"/>
              </a:buClr>
              <a:buSzPts val="1100"/>
              <a:buFont typeface="Arial"/>
              <a:buNone/>
            </a:pPr>
            <a:r>
              <a:rPr lang="de" sz="1100">
                <a:solidFill>
                  <a:schemeClr val="dk1"/>
                </a:solidFill>
              </a:rPr>
              <a:t>Der Spendenprozess wird analysiert und auf Fehler geprüft. Iteration wird durchgeführt.</a:t>
            </a:r>
            <a:endParaRPr sz="1100">
              <a:solidFill>
                <a:schemeClr val="dk1"/>
              </a:solidFill>
            </a:endParaRPr>
          </a:p>
          <a:p>
            <a:pPr marL="0" lvl="0" indent="0" algn="l" rtl="0">
              <a:spcBef>
                <a:spcPts val="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4. PoC</a:t>
            </a:r>
            <a:endParaRPr/>
          </a:p>
        </p:txBody>
      </p:sp>
      <p:sp>
        <p:nvSpPr>
          <p:cNvPr id="78" name="Google Shape;7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sz="1100" b="1">
                <a:solidFill>
                  <a:schemeClr val="dk1"/>
                </a:solidFill>
              </a:rPr>
              <a:t>Beschreibung:</a:t>
            </a:r>
            <a:endParaRPr sz="1100" b="1">
              <a:solidFill>
                <a:schemeClr val="dk1"/>
              </a:solidFill>
            </a:endParaRPr>
          </a:p>
          <a:p>
            <a:pPr marL="0" lvl="0" indent="0" algn="l" rtl="0">
              <a:spcBef>
                <a:spcPts val="0"/>
              </a:spcBef>
              <a:spcAft>
                <a:spcPts val="0"/>
              </a:spcAft>
              <a:buClr>
                <a:schemeClr val="dk1"/>
              </a:buClr>
              <a:buSzPts val="1100"/>
              <a:buFont typeface="Arial"/>
              <a:buNone/>
            </a:pPr>
            <a:r>
              <a:rPr lang="de" sz="1100">
                <a:solidFill>
                  <a:schemeClr val="dk1"/>
                </a:solidFill>
              </a:rPr>
              <a:t>Transparenz des Systems muss gegeben sein. Kunde muss nachvollziehen können wohin das gespendete Geld fließt, er soll einen Nachweis erhalten, dass sein Geld wirklich einer Organisation zugute kommt.</a:t>
            </a:r>
            <a:endParaRPr sz="1100">
              <a:solidFill>
                <a:schemeClr val="dk1"/>
              </a:solidFill>
            </a:endParaRPr>
          </a:p>
          <a:p>
            <a:pPr marL="0" lvl="0" indent="0" algn="l" rtl="0">
              <a:spcBef>
                <a:spcPts val="0"/>
              </a:spcBef>
              <a:spcAft>
                <a:spcPts val="0"/>
              </a:spcAft>
              <a:buClr>
                <a:schemeClr val="dk1"/>
              </a:buClr>
              <a:buSzPts val="1100"/>
              <a:buFont typeface="Arial"/>
              <a:buNone/>
            </a:pPr>
            <a:r>
              <a:rPr lang="de" sz="1100" b="1">
                <a:solidFill>
                  <a:schemeClr val="dk1"/>
                </a:solidFill>
              </a:rPr>
              <a:t>Exit:</a:t>
            </a:r>
            <a:endParaRPr sz="1100" b="1">
              <a:solidFill>
                <a:schemeClr val="dk1"/>
              </a:solidFill>
            </a:endParaRPr>
          </a:p>
          <a:p>
            <a:pPr marL="457200" lvl="0" indent="-228600" algn="l" rtl="0">
              <a:spcBef>
                <a:spcPts val="0"/>
              </a:spcBef>
              <a:spcAft>
                <a:spcPts val="0"/>
              </a:spcAft>
              <a:buClr>
                <a:schemeClr val="dk1"/>
              </a:buClr>
              <a:buSzPts val="1100"/>
              <a:buFont typeface="Arial"/>
              <a:buNone/>
            </a:pPr>
            <a:r>
              <a:rPr lang="de" sz="1100">
                <a:solidFill>
                  <a:schemeClr val="dk1"/>
                </a:solidFill>
                <a:latin typeface="Times New Roman"/>
                <a:ea typeface="Times New Roman"/>
                <a:cs typeface="Times New Roman"/>
                <a:sym typeface="Times New Roman"/>
              </a:rPr>
              <a:t>-</a:t>
            </a:r>
            <a:r>
              <a:rPr lang="de" sz="700">
                <a:solidFill>
                  <a:schemeClr val="dk1"/>
                </a:solidFill>
                <a:latin typeface="Times New Roman"/>
                <a:ea typeface="Times New Roman"/>
                <a:cs typeface="Times New Roman"/>
                <a:sym typeface="Times New Roman"/>
              </a:rPr>
              <a:t>          </a:t>
            </a:r>
            <a:r>
              <a:rPr lang="de" sz="1100">
                <a:solidFill>
                  <a:schemeClr val="dk1"/>
                </a:solidFill>
              </a:rPr>
              <a:t>Zusammenarbeit mit Organisation ist für Kunden ersichtlich</a:t>
            </a:r>
            <a:endParaRPr sz="1100">
              <a:solidFill>
                <a:schemeClr val="dk1"/>
              </a:solidFill>
            </a:endParaRPr>
          </a:p>
          <a:p>
            <a:pPr marL="457200" lvl="0" indent="-228600" algn="l" rtl="0">
              <a:spcBef>
                <a:spcPts val="0"/>
              </a:spcBef>
              <a:spcAft>
                <a:spcPts val="0"/>
              </a:spcAft>
              <a:buClr>
                <a:schemeClr val="dk1"/>
              </a:buClr>
              <a:buSzPts val="1100"/>
              <a:buFont typeface="Arial"/>
              <a:buNone/>
            </a:pPr>
            <a:r>
              <a:rPr lang="de" sz="1100">
                <a:solidFill>
                  <a:schemeClr val="dk1"/>
                </a:solidFill>
                <a:latin typeface="Times New Roman"/>
                <a:ea typeface="Times New Roman"/>
                <a:cs typeface="Times New Roman"/>
                <a:sym typeface="Times New Roman"/>
              </a:rPr>
              <a:t>-</a:t>
            </a:r>
            <a:r>
              <a:rPr lang="de" sz="700">
                <a:solidFill>
                  <a:schemeClr val="dk1"/>
                </a:solidFill>
                <a:latin typeface="Times New Roman"/>
                <a:ea typeface="Times New Roman"/>
                <a:cs typeface="Times New Roman"/>
                <a:sym typeface="Times New Roman"/>
              </a:rPr>
              <a:t>          </a:t>
            </a:r>
            <a:r>
              <a:rPr lang="de" sz="1100">
                <a:solidFill>
                  <a:schemeClr val="dk1"/>
                </a:solidFill>
              </a:rPr>
              <a:t>Organisationen erlauben Nutzung ihrer Logos</a:t>
            </a:r>
            <a:endParaRPr sz="1100">
              <a:solidFill>
                <a:schemeClr val="dk1"/>
              </a:solidFill>
            </a:endParaRPr>
          </a:p>
          <a:p>
            <a:pPr marL="0" lvl="0" indent="0" algn="l" rtl="0">
              <a:spcBef>
                <a:spcPts val="0"/>
              </a:spcBef>
              <a:spcAft>
                <a:spcPts val="0"/>
              </a:spcAft>
              <a:buClr>
                <a:schemeClr val="dk1"/>
              </a:buClr>
              <a:buSzPts val="1100"/>
              <a:buFont typeface="Arial"/>
              <a:buNone/>
            </a:pPr>
            <a:r>
              <a:rPr lang="de" sz="1100" b="1">
                <a:solidFill>
                  <a:schemeClr val="dk1"/>
                </a:solidFill>
              </a:rPr>
              <a:t>Fail Kriterien:</a:t>
            </a:r>
            <a:endParaRPr sz="1100" b="1">
              <a:solidFill>
                <a:schemeClr val="dk1"/>
              </a:solidFill>
            </a:endParaRPr>
          </a:p>
          <a:p>
            <a:pPr marL="457200" lvl="0" indent="-228600" algn="l" rtl="0">
              <a:spcBef>
                <a:spcPts val="0"/>
              </a:spcBef>
              <a:spcAft>
                <a:spcPts val="0"/>
              </a:spcAft>
              <a:buClr>
                <a:schemeClr val="dk1"/>
              </a:buClr>
              <a:buSzPts val="1100"/>
              <a:buFont typeface="Arial"/>
              <a:buNone/>
            </a:pPr>
            <a:r>
              <a:rPr lang="de" sz="1100">
                <a:solidFill>
                  <a:schemeClr val="dk1"/>
                </a:solidFill>
                <a:latin typeface="Times New Roman"/>
                <a:ea typeface="Times New Roman"/>
                <a:cs typeface="Times New Roman"/>
                <a:sym typeface="Times New Roman"/>
              </a:rPr>
              <a:t>-</a:t>
            </a:r>
            <a:r>
              <a:rPr lang="de" sz="700">
                <a:solidFill>
                  <a:schemeClr val="dk1"/>
                </a:solidFill>
                <a:latin typeface="Times New Roman"/>
                <a:ea typeface="Times New Roman"/>
                <a:cs typeface="Times New Roman"/>
                <a:sym typeface="Times New Roman"/>
              </a:rPr>
              <a:t>          </a:t>
            </a:r>
            <a:r>
              <a:rPr lang="de" sz="1100">
                <a:solidFill>
                  <a:schemeClr val="dk1"/>
                </a:solidFill>
              </a:rPr>
              <a:t>Kunde kann nicht festlegen, ob das Geld wirklich gespendet wurde</a:t>
            </a:r>
            <a:endParaRPr sz="1100">
              <a:solidFill>
                <a:schemeClr val="dk1"/>
              </a:solidFill>
            </a:endParaRPr>
          </a:p>
          <a:p>
            <a:pPr marL="457200" lvl="0" indent="-228600" algn="l" rtl="0">
              <a:spcBef>
                <a:spcPts val="0"/>
              </a:spcBef>
              <a:spcAft>
                <a:spcPts val="0"/>
              </a:spcAft>
              <a:buClr>
                <a:schemeClr val="dk1"/>
              </a:buClr>
              <a:buSzPts val="1100"/>
              <a:buFont typeface="Arial"/>
              <a:buNone/>
            </a:pPr>
            <a:r>
              <a:rPr lang="de" sz="1100">
                <a:solidFill>
                  <a:schemeClr val="dk1"/>
                </a:solidFill>
                <a:latin typeface="Times New Roman"/>
                <a:ea typeface="Times New Roman"/>
                <a:cs typeface="Times New Roman"/>
                <a:sym typeface="Times New Roman"/>
              </a:rPr>
              <a:t>-</a:t>
            </a:r>
            <a:r>
              <a:rPr lang="de" sz="700">
                <a:solidFill>
                  <a:schemeClr val="dk1"/>
                </a:solidFill>
                <a:latin typeface="Times New Roman"/>
                <a:ea typeface="Times New Roman"/>
                <a:cs typeface="Times New Roman"/>
                <a:sym typeface="Times New Roman"/>
              </a:rPr>
              <a:t>          </a:t>
            </a:r>
            <a:r>
              <a:rPr lang="de" sz="1100">
                <a:solidFill>
                  <a:schemeClr val="dk1"/>
                </a:solidFill>
              </a:rPr>
              <a:t>Organisationen wollen nicht mit unserem System zusammenarbeiten</a:t>
            </a:r>
            <a:endParaRPr sz="1100">
              <a:solidFill>
                <a:schemeClr val="dk1"/>
              </a:solidFill>
            </a:endParaRPr>
          </a:p>
          <a:p>
            <a:pPr marL="0" lvl="0" indent="0" algn="l" rtl="0">
              <a:spcBef>
                <a:spcPts val="0"/>
              </a:spcBef>
              <a:spcAft>
                <a:spcPts val="0"/>
              </a:spcAft>
              <a:buClr>
                <a:schemeClr val="dk1"/>
              </a:buClr>
              <a:buSzPts val="1100"/>
              <a:buFont typeface="Arial"/>
              <a:buNone/>
            </a:pPr>
            <a:r>
              <a:rPr lang="de" sz="1100" b="1">
                <a:solidFill>
                  <a:schemeClr val="dk1"/>
                </a:solidFill>
              </a:rPr>
              <a:t>Fallback:</a:t>
            </a:r>
            <a:endParaRPr sz="1100" b="1">
              <a:solidFill>
                <a:schemeClr val="dk1"/>
              </a:solidFill>
            </a:endParaRPr>
          </a:p>
          <a:p>
            <a:pPr marL="0" lvl="0" indent="0" algn="l" rtl="0">
              <a:spcBef>
                <a:spcPts val="0"/>
              </a:spcBef>
              <a:spcAft>
                <a:spcPts val="0"/>
              </a:spcAft>
              <a:buClr>
                <a:schemeClr val="dk1"/>
              </a:buClr>
              <a:buSzPts val="1100"/>
              <a:buFont typeface="Arial"/>
              <a:buNone/>
            </a:pPr>
            <a:r>
              <a:rPr lang="de" sz="1100">
                <a:solidFill>
                  <a:schemeClr val="dk1"/>
                </a:solidFill>
              </a:rPr>
              <a:t>Die Transparenz bei den Spenden muss den Nutzern gewährleistet werden durch vertrauenswürdige Spendenorganisationen die mit uns zusammenarbeiten.</a:t>
            </a:r>
            <a:endParaRPr sz="1100">
              <a:solidFill>
                <a:schemeClr val="dk1"/>
              </a:solidFill>
            </a:endParaRPr>
          </a:p>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5. PoC</a:t>
            </a:r>
            <a:endParaRPr/>
          </a:p>
        </p:txBody>
      </p:sp>
      <p:sp>
        <p:nvSpPr>
          <p:cNvPr id="84" name="Google Shape;8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sz="1100" b="1">
                <a:solidFill>
                  <a:schemeClr val="dk1"/>
                </a:solidFill>
              </a:rPr>
              <a:t>Beschreibung:</a:t>
            </a:r>
            <a:endParaRPr sz="1100" b="1">
              <a:solidFill>
                <a:schemeClr val="dk1"/>
              </a:solidFill>
            </a:endParaRPr>
          </a:p>
          <a:p>
            <a:pPr marL="0" lvl="0" indent="0" algn="l" rtl="0">
              <a:spcBef>
                <a:spcPts val="0"/>
              </a:spcBef>
              <a:spcAft>
                <a:spcPts val="0"/>
              </a:spcAft>
              <a:buClr>
                <a:schemeClr val="dk1"/>
              </a:buClr>
              <a:buSzPts val="1100"/>
              <a:buFont typeface="Arial"/>
              <a:buNone/>
            </a:pPr>
            <a:r>
              <a:rPr lang="de" sz="1100">
                <a:solidFill>
                  <a:schemeClr val="dk1"/>
                </a:solidFill>
              </a:rPr>
              <a:t>Kundendaten müssen zeitnah nach Kaufabschluss und Spenden Vorgang gelöscht werden, sodass Anonymität des Kunden gewahrt wird. Es soll nicht nachvollziehbar sein was gekauft wurde.</a:t>
            </a:r>
            <a:endParaRPr sz="1100">
              <a:solidFill>
                <a:schemeClr val="dk1"/>
              </a:solidFill>
            </a:endParaRPr>
          </a:p>
          <a:p>
            <a:pPr marL="0" lvl="0" indent="0" algn="l" rtl="0">
              <a:spcBef>
                <a:spcPts val="0"/>
              </a:spcBef>
              <a:spcAft>
                <a:spcPts val="0"/>
              </a:spcAft>
              <a:buClr>
                <a:schemeClr val="dk1"/>
              </a:buClr>
              <a:buSzPts val="1100"/>
              <a:buFont typeface="Arial"/>
              <a:buNone/>
            </a:pPr>
            <a:r>
              <a:rPr lang="de" sz="1100" b="1">
                <a:solidFill>
                  <a:schemeClr val="dk1"/>
                </a:solidFill>
              </a:rPr>
              <a:t>Exit:</a:t>
            </a:r>
            <a:endParaRPr sz="1100" b="1">
              <a:solidFill>
                <a:schemeClr val="dk1"/>
              </a:solidFill>
            </a:endParaRPr>
          </a:p>
          <a:p>
            <a:pPr marL="457200" lvl="0" indent="-228600" algn="l" rtl="0">
              <a:spcBef>
                <a:spcPts val="0"/>
              </a:spcBef>
              <a:spcAft>
                <a:spcPts val="0"/>
              </a:spcAft>
              <a:buClr>
                <a:schemeClr val="dk1"/>
              </a:buClr>
              <a:buSzPts val="1100"/>
              <a:buFont typeface="Arial"/>
              <a:buNone/>
            </a:pPr>
            <a:r>
              <a:rPr lang="de" sz="1100">
                <a:solidFill>
                  <a:schemeClr val="dk1"/>
                </a:solidFill>
                <a:latin typeface="Times New Roman"/>
                <a:ea typeface="Times New Roman"/>
                <a:cs typeface="Times New Roman"/>
                <a:sym typeface="Times New Roman"/>
              </a:rPr>
              <a:t>-</a:t>
            </a:r>
            <a:r>
              <a:rPr lang="de" sz="700">
                <a:solidFill>
                  <a:schemeClr val="dk1"/>
                </a:solidFill>
                <a:latin typeface="Times New Roman"/>
                <a:ea typeface="Times New Roman"/>
                <a:cs typeface="Times New Roman"/>
                <a:sym typeface="Times New Roman"/>
              </a:rPr>
              <a:t>          </a:t>
            </a:r>
            <a:r>
              <a:rPr lang="de" sz="1100">
                <a:solidFill>
                  <a:schemeClr val="dk1"/>
                </a:solidFill>
              </a:rPr>
              <a:t>Kaufdaten werden direkt nach Abschluss der Spenden gelöscht</a:t>
            </a:r>
            <a:endParaRPr sz="1100">
              <a:solidFill>
                <a:schemeClr val="dk1"/>
              </a:solidFill>
            </a:endParaRPr>
          </a:p>
          <a:p>
            <a:pPr marL="0" lvl="0" indent="-228600" algn="l" rtl="0">
              <a:spcBef>
                <a:spcPts val="0"/>
              </a:spcBef>
              <a:spcAft>
                <a:spcPts val="0"/>
              </a:spcAft>
              <a:buClr>
                <a:schemeClr val="dk1"/>
              </a:buClr>
              <a:buSzPts val="1100"/>
              <a:buFont typeface="Arial"/>
              <a:buNone/>
            </a:pPr>
            <a:r>
              <a:rPr lang="de" sz="1100">
                <a:solidFill>
                  <a:schemeClr val="dk1"/>
                </a:solidFill>
                <a:latin typeface="Times New Roman"/>
                <a:ea typeface="Times New Roman"/>
                <a:cs typeface="Times New Roman"/>
                <a:sym typeface="Times New Roman"/>
              </a:rPr>
              <a:t>-</a:t>
            </a:r>
            <a:r>
              <a:rPr lang="de" sz="700">
                <a:solidFill>
                  <a:schemeClr val="dk1"/>
                </a:solidFill>
                <a:latin typeface="Times New Roman"/>
                <a:ea typeface="Times New Roman"/>
                <a:cs typeface="Times New Roman"/>
                <a:sym typeface="Times New Roman"/>
              </a:rPr>
              <a:t>          </a:t>
            </a:r>
            <a:r>
              <a:rPr lang="de" sz="1100">
                <a:solidFill>
                  <a:schemeClr val="dk1"/>
                </a:solidFill>
              </a:rPr>
              <a:t>es werden keine Daten des Kunden gespeichert</a:t>
            </a:r>
            <a:endParaRPr sz="1100">
              <a:solidFill>
                <a:schemeClr val="dk1"/>
              </a:solidFill>
            </a:endParaRPr>
          </a:p>
          <a:p>
            <a:pPr marL="0" lvl="0" indent="0" algn="l" rtl="0">
              <a:spcBef>
                <a:spcPts val="0"/>
              </a:spcBef>
              <a:spcAft>
                <a:spcPts val="0"/>
              </a:spcAft>
              <a:buClr>
                <a:schemeClr val="dk1"/>
              </a:buClr>
              <a:buSzPts val="1100"/>
              <a:buFont typeface="Arial"/>
              <a:buNone/>
            </a:pPr>
            <a:r>
              <a:rPr lang="de" sz="1100" b="1">
                <a:solidFill>
                  <a:schemeClr val="dk1"/>
                </a:solidFill>
              </a:rPr>
              <a:t>Fail Kriterien:</a:t>
            </a:r>
            <a:endParaRPr sz="1100" b="1">
              <a:solidFill>
                <a:schemeClr val="dk1"/>
              </a:solidFill>
            </a:endParaRPr>
          </a:p>
          <a:p>
            <a:pPr marL="457200" lvl="0" indent="-228600" algn="l" rtl="0">
              <a:spcBef>
                <a:spcPts val="0"/>
              </a:spcBef>
              <a:spcAft>
                <a:spcPts val="0"/>
              </a:spcAft>
              <a:buClr>
                <a:schemeClr val="dk1"/>
              </a:buClr>
              <a:buSzPts val="1100"/>
              <a:buFont typeface="Arial"/>
              <a:buNone/>
            </a:pPr>
            <a:r>
              <a:rPr lang="de" sz="1100">
                <a:solidFill>
                  <a:schemeClr val="dk1"/>
                </a:solidFill>
                <a:latin typeface="Times New Roman"/>
                <a:ea typeface="Times New Roman"/>
                <a:cs typeface="Times New Roman"/>
                <a:sym typeface="Times New Roman"/>
              </a:rPr>
              <a:t>-</a:t>
            </a:r>
            <a:r>
              <a:rPr lang="de" sz="700">
                <a:solidFill>
                  <a:schemeClr val="dk1"/>
                </a:solidFill>
                <a:latin typeface="Times New Roman"/>
                <a:ea typeface="Times New Roman"/>
                <a:cs typeface="Times New Roman"/>
                <a:sym typeface="Times New Roman"/>
              </a:rPr>
              <a:t>          </a:t>
            </a:r>
            <a:r>
              <a:rPr lang="de" sz="1100">
                <a:solidFill>
                  <a:schemeClr val="dk1"/>
                </a:solidFill>
              </a:rPr>
              <a:t>Daten werden nicht korrekt gelöscht</a:t>
            </a:r>
            <a:endParaRPr sz="1100">
              <a:solidFill>
                <a:schemeClr val="dk1"/>
              </a:solidFill>
            </a:endParaRPr>
          </a:p>
          <a:p>
            <a:pPr marL="0" lvl="0" indent="-228600" algn="l" rtl="0">
              <a:spcBef>
                <a:spcPts val="0"/>
              </a:spcBef>
              <a:spcAft>
                <a:spcPts val="0"/>
              </a:spcAft>
              <a:buClr>
                <a:schemeClr val="dk1"/>
              </a:buClr>
              <a:buSzPts val="1100"/>
              <a:buFont typeface="Arial"/>
              <a:buNone/>
            </a:pPr>
            <a:r>
              <a:rPr lang="de" sz="1100">
                <a:solidFill>
                  <a:schemeClr val="dk1"/>
                </a:solidFill>
                <a:latin typeface="Times New Roman"/>
                <a:ea typeface="Times New Roman"/>
                <a:cs typeface="Times New Roman"/>
                <a:sym typeface="Times New Roman"/>
              </a:rPr>
              <a:t>-</a:t>
            </a:r>
            <a:r>
              <a:rPr lang="de" sz="700">
                <a:solidFill>
                  <a:schemeClr val="dk1"/>
                </a:solidFill>
                <a:latin typeface="Times New Roman"/>
                <a:ea typeface="Times New Roman"/>
                <a:cs typeface="Times New Roman"/>
                <a:sym typeface="Times New Roman"/>
              </a:rPr>
              <a:t>          </a:t>
            </a:r>
            <a:r>
              <a:rPr lang="de" sz="1100">
                <a:solidFill>
                  <a:schemeClr val="dk1"/>
                </a:solidFill>
              </a:rPr>
              <a:t>System wird nach der Zeit verlangsamt, da Datenmenge immer größer wird</a:t>
            </a:r>
            <a:endParaRPr sz="1100">
              <a:solidFill>
                <a:schemeClr val="dk1"/>
              </a:solidFill>
            </a:endParaRPr>
          </a:p>
          <a:p>
            <a:pPr marL="0" lvl="0" indent="-228600" algn="l" rtl="0">
              <a:spcBef>
                <a:spcPts val="0"/>
              </a:spcBef>
              <a:spcAft>
                <a:spcPts val="0"/>
              </a:spcAft>
              <a:buClr>
                <a:schemeClr val="dk1"/>
              </a:buClr>
              <a:buSzPts val="1100"/>
              <a:buFont typeface="Arial"/>
              <a:buNone/>
            </a:pPr>
            <a:r>
              <a:rPr lang="de" sz="1100">
                <a:solidFill>
                  <a:schemeClr val="dk1"/>
                </a:solidFill>
                <a:latin typeface="Times New Roman"/>
                <a:ea typeface="Times New Roman"/>
                <a:cs typeface="Times New Roman"/>
                <a:sym typeface="Times New Roman"/>
              </a:rPr>
              <a:t>-</a:t>
            </a:r>
            <a:r>
              <a:rPr lang="de" sz="700">
                <a:solidFill>
                  <a:schemeClr val="dk1"/>
                </a:solidFill>
                <a:latin typeface="Times New Roman"/>
                <a:ea typeface="Times New Roman"/>
                <a:cs typeface="Times New Roman"/>
                <a:sym typeface="Times New Roman"/>
              </a:rPr>
              <a:t>          </a:t>
            </a:r>
            <a:r>
              <a:rPr lang="de" sz="1100">
                <a:solidFill>
                  <a:schemeClr val="dk1"/>
                </a:solidFill>
              </a:rPr>
              <a:t>Kunde fühlt sich betrogen, da Daten nicht gelöscht wurden und Anonymität nicht gegeben ist</a:t>
            </a:r>
            <a:endParaRPr sz="1100">
              <a:solidFill>
                <a:schemeClr val="dk1"/>
              </a:solidFill>
            </a:endParaRPr>
          </a:p>
          <a:p>
            <a:pPr marL="0" lvl="0" indent="0" algn="l" rtl="0">
              <a:spcBef>
                <a:spcPts val="0"/>
              </a:spcBef>
              <a:spcAft>
                <a:spcPts val="0"/>
              </a:spcAft>
              <a:buClr>
                <a:schemeClr val="dk1"/>
              </a:buClr>
              <a:buSzPts val="1100"/>
              <a:buFont typeface="Arial"/>
              <a:buNone/>
            </a:pPr>
            <a:r>
              <a:rPr lang="de" sz="1100" b="1">
                <a:solidFill>
                  <a:schemeClr val="dk1"/>
                </a:solidFill>
              </a:rPr>
              <a:t>Fallback</a:t>
            </a:r>
            <a:r>
              <a:rPr lang="de" sz="1100">
                <a:solidFill>
                  <a:schemeClr val="dk1"/>
                </a:solidFill>
              </a:rPr>
              <a:t>:</a:t>
            </a:r>
            <a:endParaRPr sz="1100">
              <a:solidFill>
                <a:schemeClr val="dk1"/>
              </a:solidFill>
            </a:endParaRPr>
          </a:p>
          <a:p>
            <a:pPr marL="457200" lvl="0" indent="-228600" algn="l" rtl="0">
              <a:spcBef>
                <a:spcPts val="0"/>
              </a:spcBef>
              <a:spcAft>
                <a:spcPts val="0"/>
              </a:spcAft>
              <a:buClr>
                <a:schemeClr val="dk1"/>
              </a:buClr>
              <a:buSzPts val="1100"/>
              <a:buFont typeface="Arial"/>
              <a:buNone/>
            </a:pPr>
            <a:r>
              <a:rPr lang="de" sz="1100">
                <a:solidFill>
                  <a:schemeClr val="dk1"/>
                </a:solidFill>
                <a:latin typeface="Times New Roman"/>
                <a:ea typeface="Times New Roman"/>
                <a:cs typeface="Times New Roman"/>
                <a:sym typeface="Times New Roman"/>
              </a:rPr>
              <a:t>-</a:t>
            </a:r>
            <a:r>
              <a:rPr lang="de" sz="700">
                <a:solidFill>
                  <a:schemeClr val="dk1"/>
                </a:solidFill>
                <a:latin typeface="Times New Roman"/>
                <a:ea typeface="Times New Roman"/>
                <a:cs typeface="Times New Roman"/>
                <a:sym typeface="Times New Roman"/>
              </a:rPr>
              <a:t>          </a:t>
            </a:r>
            <a:r>
              <a:rPr lang="de" sz="1100">
                <a:solidFill>
                  <a:schemeClr val="dk1"/>
                </a:solidFill>
              </a:rPr>
              <a:t>Löschvorgang wird erneut getestet </a:t>
            </a:r>
            <a:endParaRPr sz="1100">
              <a:solidFill>
                <a:schemeClr val="dk1"/>
              </a:solidFill>
            </a:endParaRPr>
          </a:p>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923</Words>
  <Application>Microsoft Office PowerPoint</Application>
  <PresentationFormat>Bildschirmpräsentation (16:9)</PresentationFormat>
  <Paragraphs>77</Paragraphs>
  <Slides>6</Slides>
  <Notes>6</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6</vt:i4>
      </vt:variant>
    </vt:vector>
  </HeadingPairs>
  <TitlesOfParts>
    <vt:vector size="9" baseType="lpstr">
      <vt:lpstr>Arial</vt:lpstr>
      <vt:lpstr>Times New Roman</vt:lpstr>
      <vt:lpstr>Simple Light</vt:lpstr>
      <vt:lpstr>Iteration</vt:lpstr>
      <vt:lpstr>1.PoC</vt:lpstr>
      <vt:lpstr>2. PoC </vt:lpstr>
      <vt:lpstr>3. PoC</vt:lpstr>
      <vt:lpstr>4. PoC</vt:lpstr>
      <vt:lpstr>5. PoC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Iteration</dc:title>
  <dc:creator>Ubeyde Demirel</dc:creator>
  <cp:lastModifiedBy>Ubeyde Demirel</cp:lastModifiedBy>
  <cp:revision>1</cp:revision>
  <dcterms:modified xsi:type="dcterms:W3CDTF">2020-12-13T16:00:03Z</dcterms:modified>
</cp:coreProperties>
</file>