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Datenbank:</a:t>
            </a:r>
            <a:endParaRPr/>
          </a:p>
          <a:p>
            <a:pPr indent="0" lvl="0" marL="0" rtl="0" algn="l">
              <a:spcBef>
                <a:spcPts val="0"/>
              </a:spcBef>
              <a:spcAft>
                <a:spcPts val="0"/>
              </a:spcAft>
              <a:buNone/>
            </a:pPr>
            <a:r>
              <a:rPr lang="de"/>
              <a:t>Bisher wurde Mongodb intern genutzt, was aber im Rahmen unseres Projekts zu Problemen führen könnte, da Außenstehende wie Mentoren und Dozenten, nicht zu jeder Zeit auf die interne Datenbank zugreifen können. Des Weiteren ist es allgemein von Vorteil eine externe Datenbank in Form einer Cloud zu nutzen, da so einfacher und verlässlicher auf die gespeicherten Daten zugegriffen werden kann. Wir haben uns im Rahmen dieses Projekts für die kostenlose Version der Mongodb Atlas Cloud entschieden, da vorher schon Mongodb genutzt wurde war das umrüsten und transferieren der Daten auf die Cloud schneller und einfacher. Uns ist bewusst das Daten durch ein Backup gesichert werden sollten, in unserem Fall verzichten wir auf ein Datenbank Backup, da es sich nur um Testdaten handelt.</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Im 3. Audit wurde uns nahegelegt, dass unser Projekt eine große Lücke im Bereich der Computer-Mensch-Interaktion aufweist und diese dringends gefüllt werden sollte, um das Modell Entwicklung Interaktiver System erfolgreich zu bestehen. Daher haben wir uns dazu entschieden nochmals viel Artefakte zu überarbeiten bzw. zu iterieren.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Des Weiteren soll sich über das Gerät selbst identifiziert werden und um Spenden den richtige Organisationen zuzuweisen, soll eine Art Katalog vom Server erfragt werden, welcher clientseitig mit der Verkaufshistorie verglichen wird, um so zu berechnen, welche Spendenorganisation für den Nutzer die Richtige ist. Unser Projekt beinhaltet nur den Vorgang der Sortierung der Nachhaltigkeit gekaufter Produkte bis zur Organisations Empfehlung, dass heißt Vorgang der wirklichen Spenden an die Organisation wird nicht gezeigt bzw. lässt das Rahmen unseres Projekts nicht zu.</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Es wurden neue Internetrecherchen durchgeführt bei denen das Hauptaugenmerk das plastikfreie Einkaufen war, da die Frage des öfteren zu Tage kam, wie Nutzer, welche ihre eigenen Behälter mitbringen in unser System integriert werden. Dabei bin ich zu dem Entschluss gekommen, dass es sehr schwer ist Nutzer, welche keine vom Supermarkt gestellten Verpackungen nutzen, in mein System zu integrieren, da es auf Barcodes ausgelegt ist und es sehr schwer ist in allgemeinen Supermärkten, wie beispielsweise Edeka, Penny-Markt, etc.mit den vom Markt gestellten Codes auszukommen, wie für Obst oder Müsli (also Produkte die dort in eigenen Behälter transportiert werden können, also ohne Verpackung) da diese Codes vom Markt selbst generiert werden und sich des weiteren auch von Markt zu Markt unterscheiden, sie werden also für mein System, welches im Umfang dieses Projekts entwickelt wird nicht berücksichtigt. Trotzdem hätten Nutzer mit eigenen Behälter integriert werden können, indem auf dem Kassenbon eine Kennzeichnung des verpackungsfreien Produkts gemacht wird und so beispielsweise ohne wirkliche Informationen über das Produkt, die Summe der Spende durch das Kaufen des Produkts erhöht wird, sozusagen als größere Belohnung. Dadurch sollte der Nutzer noch mehr in Richtung Änderung des Einkaufverhaltens gedrängt werden (“behavior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Auch Modelle wie das Architekturdiagramm und REST-Tabelle wurden iteriert, dazu mehr auf den anderen Folien.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a60d7c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a60d7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Design-Prinzipien:</a:t>
            </a:r>
            <a:endParaRPr/>
          </a:p>
          <a:p>
            <a:pPr indent="0" lvl="0" marL="0" rtl="0" algn="l">
              <a:spcBef>
                <a:spcPts val="0"/>
              </a:spcBef>
              <a:spcAft>
                <a:spcPts val="0"/>
              </a:spcAft>
              <a:buNone/>
            </a:pPr>
            <a:r>
              <a:rPr lang="de"/>
              <a:t>Es wird zwischen dem benutzerzentrierten Ansatz “user centered design” und dem aufgaben- und zielorientierten Ansatz “usage centered design” unterschieden. Für das Projekt wird das Design-Prinzip “usage centered design” verwendet, da hier die Merkmale der Benutzung Ausgangspunkt für die Modellierung des Systems sein sollen. Im Rahmen des Projekts ist dieser Ansatz meiner Meinung nach der bessere.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eacd053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eacd053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Auf Personas wurde in meinem Projektkontext verzichtet, da laut Constantine und Lockwood, nur Modelle modelliert werden sollten die auch effizient seien. Meiner Meinung nach kann jeder die Applikation nutzen der Einkäufe tätigt. Es ist irrelevant, welcher gesellschaftlichen Klassen man zugeordnet ist, da nur der Besitz eines Handys eine Rolle spielt und die Tätigkeit Lebensmittel zu erwerben, deswegen macht es keine Sinn sich in verschiedene Personen hineinzuversetzen (durch Personas).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eacd0537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eacd0537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Es wurden vorerst alle “Spieler” des “Spielfeldes” modelliert. Diese müssen laut Constantine und Lockwood in zwei Klassen unterteilt werden. Direkte “Spieler” und indirekte “Spieler”. Spendenorganisationen und Personen die Spenden der Organisationen beziehen zählen zu den indirekten “Actors”, da sie keinen wirklichen Einfluss auf das System haben. Aber Supermarktbesucher und Supermartkmitarbeiter, welche die App nutzen zählen zu direkten Nutzern des Systems.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eacd0537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eacd0537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
              <a:t>R1: Scannen des Codes </a:t>
            </a:r>
            <a:endParaRPr/>
          </a:p>
          <a:p>
            <a:pPr indent="0" lvl="0" marL="0" rtl="0" algn="l">
              <a:spcBef>
                <a:spcPts val="0"/>
              </a:spcBef>
              <a:spcAft>
                <a:spcPts val="0"/>
              </a:spcAft>
              <a:buNone/>
            </a:pPr>
            <a:r>
              <a:rPr lang="de" u="sng"/>
              <a:t>Context</a:t>
            </a:r>
            <a:r>
              <a:rPr lang="de"/>
              <a:t>: </a:t>
            </a:r>
            <a:r>
              <a:rPr lang="de"/>
              <a:t>Steht meistens unter Druck, da er beim Scannen der Produkte eine gewisse Geschwindigkeit aufbringen muss/soll, um möglichst lange Schlangen an der Kasse zu verhindern. Dabei immer Blick auf Schlange, steht unter Druck.</a:t>
            </a:r>
            <a:endParaRPr/>
          </a:p>
          <a:p>
            <a:pPr indent="0" lvl="0" marL="0" rtl="0" algn="l">
              <a:spcBef>
                <a:spcPts val="0"/>
              </a:spcBef>
              <a:spcAft>
                <a:spcPts val="0"/>
              </a:spcAft>
              <a:buNone/>
            </a:pPr>
            <a:r>
              <a:rPr lang="de" u="sng"/>
              <a:t>Charakteristika</a:t>
            </a:r>
            <a:r>
              <a:rPr lang="de"/>
              <a:t>: Gleicher Vorgang, immer und immer wieder, könnte unter Druck beim Scannen zu Fehlern neigen.</a:t>
            </a:r>
            <a:endParaRPr/>
          </a:p>
          <a:p>
            <a:pPr indent="0" lvl="0" marL="0" rtl="0" algn="l">
              <a:spcBef>
                <a:spcPts val="0"/>
              </a:spcBef>
              <a:spcAft>
                <a:spcPts val="0"/>
              </a:spcAft>
              <a:buNone/>
            </a:pPr>
            <a:r>
              <a:rPr lang="de" u="sng"/>
              <a:t>Kriterien</a:t>
            </a:r>
            <a:r>
              <a:rPr lang="de"/>
              <a:t>: Sollte möglichst schnell arbeiten, bestimmte Flexibilität aufweisen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R2: Identifizierung des Käufers</a:t>
            </a:r>
            <a:endParaRPr/>
          </a:p>
          <a:p>
            <a:pPr indent="0" lvl="0" marL="0" rtl="0" algn="l">
              <a:spcBef>
                <a:spcPts val="0"/>
              </a:spcBef>
              <a:spcAft>
                <a:spcPts val="0"/>
              </a:spcAft>
              <a:buNone/>
            </a:pPr>
            <a:r>
              <a:rPr lang="de" u="sng"/>
              <a:t>Context</a:t>
            </a:r>
            <a:r>
              <a:rPr lang="de"/>
              <a:t>: Ist eine Spezialisierung von R1. Schwer für Mitarbeiter immer von nicht App Nutzern zu unterscheiden, da es durchaus vorkommen kann das Nutzer der App selbständig sagen, dass sie die App nutzen. </a:t>
            </a:r>
            <a:endParaRPr/>
          </a:p>
          <a:p>
            <a:pPr indent="0" lvl="0" marL="0" rtl="0" algn="l">
              <a:spcBef>
                <a:spcPts val="0"/>
              </a:spcBef>
              <a:spcAft>
                <a:spcPts val="0"/>
              </a:spcAft>
              <a:buNone/>
            </a:pPr>
            <a:r>
              <a:rPr lang="de" u="sng">
                <a:solidFill>
                  <a:schemeClr val="dk1"/>
                </a:solidFill>
              </a:rPr>
              <a:t>Charakteristika</a:t>
            </a:r>
            <a:r>
              <a:rPr lang="de">
                <a:solidFill>
                  <a:schemeClr val="dk1"/>
                </a:solidFill>
              </a:rPr>
              <a:t>: Gleicher Vorgang sehr trivial zu R1</a:t>
            </a:r>
            <a:endParaRPr>
              <a:solidFill>
                <a:schemeClr val="dk1"/>
              </a:solidFill>
            </a:endParaRPr>
          </a:p>
          <a:p>
            <a:pPr indent="0" lvl="0" marL="0" rtl="0" algn="l">
              <a:spcBef>
                <a:spcPts val="0"/>
              </a:spcBef>
              <a:spcAft>
                <a:spcPts val="0"/>
              </a:spcAft>
              <a:buNone/>
            </a:pPr>
            <a:r>
              <a:rPr lang="de" u="sng">
                <a:solidFill>
                  <a:schemeClr val="dk1"/>
                </a:solidFill>
              </a:rPr>
              <a:t>Kriterien</a:t>
            </a:r>
            <a:r>
              <a:rPr lang="de">
                <a:solidFill>
                  <a:schemeClr val="dk1"/>
                </a:solidFill>
              </a:rPr>
              <a:t>: Niemals vergessen QR-Code zu scannen, Aufmerksamkeit, heißt fragen ob bestimmte Kooperationen genutzt werden, wie beispielsweise Payback, (die entwickelte App),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
                <a:solidFill>
                  <a:schemeClr val="dk1"/>
                </a:solidFill>
              </a:rPr>
              <a:t>R3: Kauf nachhaltiger Produkte</a:t>
            </a:r>
            <a:endParaRPr>
              <a:solidFill>
                <a:schemeClr val="dk1"/>
              </a:solidFill>
            </a:endParaRPr>
          </a:p>
          <a:p>
            <a:pPr indent="0" lvl="0" marL="0" rtl="0" algn="l">
              <a:spcBef>
                <a:spcPts val="0"/>
              </a:spcBef>
              <a:spcAft>
                <a:spcPts val="0"/>
              </a:spcAft>
              <a:buNone/>
            </a:pPr>
            <a:r>
              <a:rPr lang="de" u="sng">
                <a:solidFill>
                  <a:schemeClr val="dk1"/>
                </a:solidFill>
              </a:rPr>
              <a:t>Context</a:t>
            </a:r>
            <a:r>
              <a:rPr lang="de">
                <a:solidFill>
                  <a:schemeClr val="dk1"/>
                </a:solidFill>
              </a:rPr>
              <a:t>: Käufer versucht möglichst nachhaltig einzukaufen, kann aber nicht immer auf alle Einflüsse bzw. Herkunft, Produktionsort, etc achten.</a:t>
            </a:r>
            <a:endParaRPr>
              <a:solidFill>
                <a:schemeClr val="dk1"/>
              </a:solidFill>
            </a:endParaRPr>
          </a:p>
          <a:p>
            <a:pPr indent="0" lvl="0" marL="0" rtl="0" algn="l">
              <a:spcBef>
                <a:spcPts val="0"/>
              </a:spcBef>
              <a:spcAft>
                <a:spcPts val="0"/>
              </a:spcAft>
              <a:buNone/>
            </a:pPr>
            <a:r>
              <a:rPr lang="de" u="sng">
                <a:solidFill>
                  <a:schemeClr val="dk1"/>
                </a:solidFill>
              </a:rPr>
              <a:t>Charakteristika</a:t>
            </a:r>
            <a:r>
              <a:rPr lang="de">
                <a:solidFill>
                  <a:schemeClr val="dk1"/>
                </a:solidFill>
              </a:rPr>
              <a:t>: Meistens sind die Einkäufe bzw. Supermarkt Besuche sehr trivial aber es kann durchaus vorkommen das ein Einkauf unter Stress oder einer bestimmten Schnelligkeit getätigt werden muss.</a:t>
            </a:r>
            <a:endParaRPr>
              <a:solidFill>
                <a:schemeClr val="dk1"/>
              </a:solidFill>
            </a:endParaRPr>
          </a:p>
          <a:p>
            <a:pPr indent="0" lvl="0" marL="0" rtl="0" algn="l">
              <a:spcBef>
                <a:spcPts val="0"/>
              </a:spcBef>
              <a:spcAft>
                <a:spcPts val="0"/>
              </a:spcAft>
              <a:buNone/>
            </a:pPr>
            <a:r>
              <a:rPr lang="de" u="sng">
                <a:solidFill>
                  <a:schemeClr val="dk1"/>
                </a:solidFill>
              </a:rPr>
              <a:t>Kriterien</a:t>
            </a:r>
            <a:r>
              <a:rPr lang="de">
                <a:solidFill>
                  <a:schemeClr val="dk1"/>
                </a:solidFill>
              </a:rPr>
              <a:t>: Sollte umweltbewusst einkaufen, es sollte auf Herkunft des Produkts geachtet werden, bestimmte Siegel sollen beachtet werden, eventuell wenn möglich auf vegane Ernährung, eigene Behälter sollten mitgebracht werden, möglichst wenig Verpackungsrest sollte erwerbt werden.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
                <a:solidFill>
                  <a:schemeClr val="dk1"/>
                </a:solidFill>
              </a:rPr>
              <a:t>R4: Wahl der Spendenorganisation</a:t>
            </a:r>
            <a:endParaRPr>
              <a:solidFill>
                <a:schemeClr val="dk1"/>
              </a:solidFill>
            </a:endParaRPr>
          </a:p>
          <a:p>
            <a:pPr indent="0" lvl="0" marL="0" rtl="0" algn="l">
              <a:spcBef>
                <a:spcPts val="0"/>
              </a:spcBef>
              <a:spcAft>
                <a:spcPts val="0"/>
              </a:spcAft>
              <a:buNone/>
            </a:pPr>
            <a:r>
              <a:rPr lang="de" u="sng">
                <a:solidFill>
                  <a:schemeClr val="dk1"/>
                </a:solidFill>
              </a:rPr>
              <a:t>Context</a:t>
            </a:r>
            <a:r>
              <a:rPr lang="de">
                <a:solidFill>
                  <a:schemeClr val="dk1"/>
                </a:solidFill>
              </a:rPr>
              <a:t>: Der Spender/Käufer kann selbständig entscheiden wohin letztendlich seine prozentuale Spende ankommt, auch unabhängig von getätigten Einkäufen.</a:t>
            </a:r>
            <a:endParaRPr>
              <a:solidFill>
                <a:schemeClr val="dk1"/>
              </a:solidFill>
            </a:endParaRPr>
          </a:p>
          <a:p>
            <a:pPr indent="0" lvl="0" marL="0" rtl="0" algn="l">
              <a:spcBef>
                <a:spcPts val="0"/>
              </a:spcBef>
              <a:spcAft>
                <a:spcPts val="0"/>
              </a:spcAft>
              <a:buNone/>
            </a:pPr>
            <a:r>
              <a:rPr lang="de" u="sng">
                <a:solidFill>
                  <a:schemeClr val="dk1"/>
                </a:solidFill>
              </a:rPr>
              <a:t>Charakteristika</a:t>
            </a:r>
            <a:r>
              <a:rPr lang="de">
                <a:solidFill>
                  <a:schemeClr val="dk1"/>
                </a:solidFill>
              </a:rPr>
              <a:t>: Sollte immer aufmerksam, nach getätigten Einkäufen verfolgen wohin seine Spende gelangt. Sollte sich bevor eigener Spendenwahl überlegen, ob wirklich der Spendenwunsch seinen Einkaufsverhalten entspricht, da Spenden nach Einkaufsverhalten berechnet werden.</a:t>
            </a:r>
            <a:endParaRPr>
              <a:solidFill>
                <a:schemeClr val="dk1"/>
              </a:solidFill>
            </a:endParaRPr>
          </a:p>
          <a:p>
            <a:pPr indent="0" lvl="0" marL="0" rtl="0" algn="l">
              <a:spcBef>
                <a:spcPts val="0"/>
              </a:spcBef>
              <a:spcAft>
                <a:spcPts val="0"/>
              </a:spcAft>
              <a:buNone/>
            </a:pPr>
            <a:r>
              <a:rPr lang="de" u="sng">
                <a:solidFill>
                  <a:schemeClr val="dk1"/>
                </a:solidFill>
              </a:rPr>
              <a:t>Kriterien</a:t>
            </a:r>
            <a:r>
              <a:rPr lang="de">
                <a:solidFill>
                  <a:schemeClr val="dk1"/>
                </a:solidFill>
              </a:rPr>
              <a:t>: Sollte ein gewisse Ziel haben, bzw. wissen sollen was verbessert werden soll, sollte nicht zufällig wählen, sollte sich informieren.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de"/>
              <a:t>User Roles stellen nicht wie beispielsweise Personas reale Personen da, sie sind eher technische und strukturierte Modelltypen. Eine User Rolle wird durch Verhalten, Erwartung und Interesse zu einem System definiert. </a:t>
            </a:r>
            <a:r>
              <a:rPr lang="de">
                <a:solidFill>
                  <a:schemeClr val="dk1"/>
                </a:solidFill>
              </a:rPr>
              <a:t>Nach Constantine sei der einfachste Weg, eine Aktivität zu modellieren, erstmal einen Plan des „Spielfelds“ mit allen Teilnehmern anzufertigen. Es sollen also alle Spieler auf “dem Feld” erfasst werden, auch genannt Actors. Diese Actors müssen zwischen User Actors und System Actors unterschieden werden. Des Weiteren werden User Actors noch in direkten User Actors und indirekten User Actors unterschieden. Nach Constantine und Lockwood sollen User Roles nach einer kartenbasiert Technik modelliert werden (base-card technique).</a:t>
            </a:r>
            <a:endParaRPr>
              <a:solidFill>
                <a:schemeClr val="dk1"/>
              </a:solidFill>
            </a:endParaRPr>
          </a:p>
          <a:p>
            <a:pPr indent="0" lvl="0" marL="0" rtl="0" algn="l">
              <a:spcBef>
                <a:spcPts val="0"/>
              </a:spcBef>
              <a:spcAft>
                <a:spcPts val="0"/>
              </a:spcAft>
              <a:buNone/>
            </a:pPr>
            <a:r>
              <a:rPr lang="de">
                <a:solidFill>
                  <a:schemeClr val="dk1"/>
                </a:solidFill>
              </a:rPr>
              <a:t>Diese Karten bestehen aus einem Context, Characteristics und bestimmten Kriterien.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eacd0537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eacd0537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eacd053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eacd053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Siehe Artefakte.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Iteration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Methodischer Rahmen</a:t>
            </a:r>
            <a:endParaRPr/>
          </a:p>
        </p:txBody>
      </p:sp>
      <p:sp>
        <p:nvSpPr>
          <p:cNvPr id="60" name="Google Shape;60;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de"/>
              <a:t>Zunächst wurde ein Design-Prinzip ausgewählt, auf dessen Grundlage ein für das Projekt geeignetes Vorgehensmodell aus der MCI gewählt wurde.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de" sz="2500"/>
              <a:t>Usage-Centered-Design (</a:t>
            </a:r>
            <a:r>
              <a:rPr lang="de" sz="2500"/>
              <a:t>Lockwood und Constantine</a:t>
            </a:r>
            <a:r>
              <a:rPr lang="de" sz="2500"/>
              <a:t>)</a:t>
            </a:r>
            <a:endParaRPr sz="250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FF0000"/>
              </a:solidFill>
            </a:endParaRPr>
          </a:p>
          <a:p>
            <a:pPr indent="-342900" lvl="0" marL="457200" rtl="0" algn="l">
              <a:spcBef>
                <a:spcPts val="1200"/>
              </a:spcBef>
              <a:spcAft>
                <a:spcPts val="0"/>
              </a:spcAft>
              <a:buSzPts val="1800"/>
              <a:buChar char="-"/>
            </a:pPr>
            <a:r>
              <a:rPr lang="de"/>
              <a:t>User Roles und Role Map =&gt; Role Model</a:t>
            </a:r>
            <a:endParaRPr/>
          </a:p>
          <a:p>
            <a:pPr indent="-342900" lvl="0" marL="457200" rtl="0" algn="l">
              <a:spcBef>
                <a:spcPts val="0"/>
              </a:spcBef>
              <a:spcAft>
                <a:spcPts val="0"/>
              </a:spcAft>
              <a:buSzPts val="1800"/>
              <a:buChar char="-"/>
            </a:pPr>
            <a:r>
              <a:rPr lang="de"/>
              <a:t>Task Cases und Task Map =&gt; Task Model</a:t>
            </a:r>
            <a:endParaRPr/>
          </a:p>
          <a:p>
            <a:pPr indent="-342900" lvl="0" marL="457200" rtl="0" algn="l">
              <a:spcBef>
                <a:spcPts val="0"/>
              </a:spcBef>
              <a:spcAft>
                <a:spcPts val="0"/>
              </a:spcAft>
              <a:buSzPts val="1800"/>
              <a:buChar char="-"/>
            </a:pPr>
            <a:r>
              <a:rPr lang="de"/>
              <a:t>Abstract Prototypes und Navigation Map =&gt; Content Model</a:t>
            </a:r>
            <a:endParaRPr/>
          </a:p>
          <a:p>
            <a:pPr indent="-342900" lvl="0" marL="457200" rtl="0" algn="l">
              <a:spcBef>
                <a:spcPts val="0"/>
              </a:spcBef>
              <a:spcAft>
                <a:spcPts val="0"/>
              </a:spcAft>
              <a:buSzPts val="1800"/>
              <a:buChar char="-"/>
            </a:pPr>
            <a:r>
              <a:rPr lang="de"/>
              <a:t>Visual and Interaction Design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Actors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A1: Mitarbeiter einer Spendenorganisation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A2: Person die Spenden bezieht(Bsp. Landwirtschaft)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A3: Supermarktbesucher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A4: Supermarktmitarbeiter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User Roles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R1: Scannen der Codes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R2: Identifizierung des Käufers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R3: Kauf nachhaltiger Produkte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de"/>
              <a:t>R4: Wahl der Spendenorganisation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Context Map</a:t>
            </a:r>
            <a:endParaRPr/>
          </a:p>
        </p:txBody>
      </p:sp>
      <p:pic>
        <p:nvPicPr>
          <p:cNvPr id="84" name="Google Shape;84;p18"/>
          <p:cNvPicPr preferRelativeResize="0"/>
          <p:nvPr/>
        </p:nvPicPr>
        <p:blipFill>
          <a:blip r:embed="rId3">
            <a:alphaModFix/>
          </a:blip>
          <a:stretch>
            <a:fillRect/>
          </a:stretch>
        </p:blipFill>
        <p:spPr>
          <a:xfrm>
            <a:off x="670288" y="1017725"/>
            <a:ext cx="7803422" cy="38433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
              <a:t>Essential Use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