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0" r:id="rId5"/>
    <p:sldId id="274" r:id="rId6"/>
    <p:sldId id="282" r:id="rId7"/>
    <p:sldId id="281" r:id="rId8"/>
    <p:sldId id="283" r:id="rId9"/>
    <p:sldId id="286" r:id="rId10"/>
    <p:sldId id="284" r:id="rId11"/>
    <p:sldId id="287" r:id="rId12"/>
    <p:sldId id="285" r:id="rId13"/>
    <p:sldId id="288" r:id="rId14"/>
    <p:sldId id="289" r:id="rId15"/>
    <p:sldId id="290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CC000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2633" autoAdjust="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D73CD-AD5E-416F-914D-693791469B20}" type="datetimeFigureOut">
              <a:rPr lang="pl-PL" smtClean="0"/>
              <a:pPr/>
              <a:t>2015-09-14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BCB2-DC49-43B2-8674-047058B9A66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485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5A34-81B0-4A1E-8A53-54C191A31FEF}" type="datetimeFigureOut">
              <a:rPr lang="pl-PL" smtClean="0"/>
              <a:pPr/>
              <a:t>2015-09-14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F4FF-59B2-4D62-9DC7-1EF3163A648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89" y="1918253"/>
            <a:ext cx="4339693" cy="170426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 userDrawn="1"/>
        </p:nvSpPr>
        <p:spPr>
          <a:xfrm>
            <a:off x="3550288" y="419011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err="1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your</a:t>
            </a:r>
            <a:r>
              <a:rPr lang="pl-PL" sz="2400" baseline="0" dirty="0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software engineering partner</a:t>
            </a:r>
            <a:endParaRPr lang="pl-PL" sz="2000" dirty="0">
              <a:solidFill>
                <a:schemeClr val="accent3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1 /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050" y="2716159"/>
            <a:ext cx="11391900" cy="1377108"/>
          </a:xfrm>
        </p:spPr>
        <p:txBody>
          <a:bodyPr/>
          <a:lstStyle>
            <a:lvl1pPr marL="0" indent="0" algn="r">
              <a:buFontTx/>
              <a:buNone/>
              <a:defRPr sz="1800" i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914400" indent="0">
              <a:buFontTx/>
              <a:buNone/>
              <a:defRPr/>
            </a:lvl3pPr>
            <a:lvl4pPr marL="1371600" indent="0" algn="ctr">
              <a:buFontTx/>
              <a:buNone/>
              <a:defRPr sz="1700" i="1">
                <a:latin typeface="HelveticaNeueLT Std Lt" panose="020B0403020202020204" pitchFamily="34" charset="0"/>
              </a:defRPr>
            </a:lvl4pPr>
            <a:lvl5pPr marL="1828800" indent="0" algn="r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86208" y="2716159"/>
            <a:ext cx="5809792" cy="3244882"/>
          </a:xfrm>
        </p:spPr>
        <p:txBody>
          <a:bodyPr anchor="b">
            <a:normAutofit/>
          </a:bodyPr>
          <a:lstStyle>
            <a:lvl1pPr marL="0" indent="0" algn="just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1083174"/>
            <a:ext cx="12192000" cy="1440000"/>
          </a:xfrm>
          <a:solidFill>
            <a:schemeClr val="bg1"/>
          </a:solidFill>
          <a:effectLst>
            <a:outerShdw blurRad="508000" sx="97000" sy="97000" algn="ctr" rotWithShape="0">
              <a:prstClr val="black">
                <a:alpha val="13000"/>
              </a:prstClr>
            </a:outerShdw>
          </a:effectLst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445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2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227015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239401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92010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04396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076546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92669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577850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4406893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260161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087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392010" y="178421"/>
            <a:ext cx="7380390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83686"/>
            <a:ext cx="3668106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444EF8-B926-415D-95F0-FB0651B7AA0D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5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cxnSp>
        <p:nvCxnSpPr>
          <p:cNvPr id="14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pic>
        <p:nvPicPr>
          <p:cNvPr id="5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054" y="2359477"/>
            <a:ext cx="3473810" cy="195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32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74715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 t="5434" b="5535"/>
          <a:stretch>
            <a:fillRect/>
          </a:stretch>
        </p:blipFill>
        <p:spPr bwMode="auto">
          <a:xfrm>
            <a:off x="4380233" y="0"/>
            <a:ext cx="3473810" cy="173899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2726873"/>
            <a:ext cx="12192000" cy="1208313"/>
          </a:xfrm>
        </p:spPr>
        <p:txBody>
          <a:bodyPr>
            <a:normAutofit/>
          </a:bodyPr>
          <a:lstStyle>
            <a:lvl1pPr algn="ctr"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53791"/>
            <a:ext cx="12192000" cy="550866"/>
          </a:xfrm>
        </p:spPr>
        <p:txBody>
          <a:bodyPr>
            <a:normAutofit/>
          </a:bodyPr>
          <a:lstStyle>
            <a:lvl1pPr marL="0" indent="0" algn="ctr">
              <a:buNone/>
              <a:defRPr sz="2000" spc="-15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pl-PL" dirty="0" smtClean="0"/>
              <a:t>subtitle</a:t>
            </a:r>
            <a:endParaRPr lang="en-US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65381" y="4732338"/>
            <a:ext cx="2006823" cy="365125"/>
          </a:xfrm>
        </p:spPr>
        <p:txBody>
          <a:bodyPr/>
          <a:lstStyle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], </a:t>
            </a:r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865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86414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54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24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06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Doubl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/>
          <a:lstStyle>
            <a:lvl1pPr>
              <a:defRPr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93700" y="1159329"/>
            <a:ext cx="11391900" cy="5306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716833"/>
            <a:ext cx="5565775" cy="4450702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64898" y="1726163"/>
            <a:ext cx="5719990" cy="4432041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053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375904"/>
            <a:ext cx="5565775" cy="480096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96000" y="1375904"/>
            <a:ext cx="5689600" cy="478745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18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67CAEAC-D843-4FF2-8657-8264B0202C16}" type="datetime1">
              <a:rPr lang="pl-PL" smtClean="0"/>
              <a:pPr/>
              <a:t>2015-09-14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FFD7C8-786B-42CE-8D79-AFCFE16DD4F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83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7" r:id="rId3"/>
    <p:sldLayoutId id="2147483660" r:id="rId4"/>
    <p:sldLayoutId id="2147483676" r:id="rId5"/>
    <p:sldLayoutId id="2147483663" r:id="rId6"/>
    <p:sldLayoutId id="2147483672" r:id="rId7"/>
    <p:sldLayoutId id="2147483678" r:id="rId8"/>
    <p:sldLayoutId id="2147483679" r:id="rId9"/>
    <p:sldLayoutId id="2147483671" r:id="rId10"/>
    <p:sldLayoutId id="2147483670" r:id="rId11"/>
    <p:sldLayoutId id="2147483677" r:id="rId12"/>
    <p:sldLayoutId id="2147483680" r:id="rId13"/>
    <p:sldLayoutId id="2147483668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6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2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100" kern="1200">
          <a:solidFill>
            <a:schemeClr val="accent3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Modeling Framework (EMF)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Paweł Żalejko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demo: command </a:t>
            </a:r>
            <a:r>
              <a:rPr lang="pl-PL" dirty="0" smtClean="0"/>
              <a:t>stack &amp; adapters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Editing objects using commands</a:t>
            </a:r>
          </a:p>
          <a:p>
            <a:r>
              <a:rPr lang="pl-PL" dirty="0" smtClean="0"/>
              <a:t>Undo/redo</a:t>
            </a:r>
          </a:p>
          <a:p>
            <a:r>
              <a:rPr lang="pl-PL" dirty="0" smtClean="0"/>
              <a:t>Adapters as change listeners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10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2" y="3199416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8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demo: </a:t>
            </a:r>
            <a:r>
              <a:rPr lang="pl-PL" dirty="0" smtClean="0"/>
              <a:t>validation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329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EMF demo: generating a UI </a:t>
            </a:r>
            <a:r>
              <a:rPr lang="pl-PL" dirty="0" smtClean="0"/>
              <a:t>editor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989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dirty="0"/>
              <a:t>EMF </a:t>
            </a:r>
            <a:r>
              <a:rPr lang="pl-PL" dirty="0" smtClean="0"/>
              <a:t>– frameworks</a:t>
            </a:r>
          </a:p>
          <a:p>
            <a:pPr lvl="0">
              <a:lnSpc>
                <a:spcPct val="150000"/>
              </a:lnSpc>
            </a:pPr>
            <a:r>
              <a:rPr lang="pl-PL" dirty="0"/>
              <a:t>EMF demo: hello </a:t>
            </a:r>
            <a:r>
              <a:rPr lang="pl-PL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dirty="0"/>
              <a:t>EMF demo: command stack &amp; </a:t>
            </a:r>
            <a:r>
              <a:rPr lang="pl-PL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dirty="0"/>
              <a:t>EMF demo: </a:t>
            </a:r>
            <a:r>
              <a:rPr lang="pl-PL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dirty="0" smtClean="0"/>
              <a:t>EMF demo: generating a UI editor</a:t>
            </a:r>
          </a:p>
          <a:p>
            <a:pPr lvl="0">
              <a:lnSpc>
                <a:spcPct val="150000"/>
              </a:lnSpc>
            </a:pPr>
            <a:endParaRPr lang="en-US" dirty="0"/>
          </a:p>
          <a:p>
            <a:pPr lvl="1"/>
            <a:endParaRPr lang="pl-PL" dirty="0" smtClean="0"/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2015-09-14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l-PL" dirty="0"/>
              <a:t>Model-Driven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Clear visibility</a:t>
            </a:r>
          </a:p>
          <a:p>
            <a:r>
              <a:rPr lang="pl-PL" dirty="0"/>
              <a:t>Flexibility(models can be adjusted</a:t>
            </a:r>
            <a:r>
              <a:rPr lang="pl-PL" dirty="0" smtClean="0"/>
              <a:t>)</a:t>
            </a:r>
          </a:p>
          <a:p>
            <a:r>
              <a:rPr lang="pl-PL" dirty="0" smtClean="0"/>
              <a:t>Fast </a:t>
            </a:r>
            <a:r>
              <a:rPr lang="pl-PL" dirty="0"/>
              <a:t>&amp; cost-effective</a:t>
            </a:r>
            <a:endParaRPr lang="pl-PL" dirty="0" smtClean="0"/>
          </a:p>
          <a:p>
            <a:r>
              <a:rPr lang="pl-PL" dirty="0" smtClean="0"/>
              <a:t>Leads </a:t>
            </a:r>
            <a:r>
              <a:rPr lang="pl-PL" dirty="0"/>
              <a:t>to increased </a:t>
            </a:r>
            <a:r>
              <a:rPr lang="pl-PL" dirty="0" smtClean="0"/>
              <a:t>quality</a:t>
            </a:r>
          </a:p>
          <a:p>
            <a:r>
              <a:rPr lang="pl-PL" dirty="0" smtClean="0"/>
              <a:t>Enforces architecture</a:t>
            </a:r>
          </a:p>
          <a:p>
            <a:r>
              <a:rPr lang="pl-PL" dirty="0" smtClean="0"/>
              <a:t>L</a:t>
            </a:r>
            <a:r>
              <a:rPr lang="en-US" dirty="0" smtClean="0"/>
              <a:t>et</a:t>
            </a:r>
            <a:r>
              <a:rPr lang="pl-PL" dirty="0" smtClean="0"/>
              <a:t>’</a:t>
            </a:r>
            <a:r>
              <a:rPr lang="en-US" dirty="0" smtClean="0"/>
              <a:t>s programmers </a:t>
            </a:r>
            <a:r>
              <a:rPr lang="en-US" dirty="0"/>
              <a:t>focus on the hard </a:t>
            </a:r>
            <a:r>
              <a:rPr lang="en-US" dirty="0" smtClean="0"/>
              <a:t>stuff</a:t>
            </a: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1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What is EMF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699" y="1254265"/>
            <a:ext cx="11391901" cy="4909098"/>
          </a:xfrm>
        </p:spPr>
        <p:txBody>
          <a:bodyPr/>
          <a:lstStyle/>
          <a:p>
            <a:r>
              <a:rPr lang="pl-PL" dirty="0" smtClean="0"/>
              <a:t>Modeling framework</a:t>
            </a:r>
          </a:p>
          <a:p>
            <a:r>
              <a:rPr lang="pl-PL" dirty="0" smtClean="0"/>
              <a:t>Code generator</a:t>
            </a:r>
          </a:p>
          <a:p>
            <a:r>
              <a:rPr lang="pl-PL" b="1" dirty="0"/>
              <a:t>F</a:t>
            </a:r>
            <a:r>
              <a:rPr lang="pl-PL" b="1" dirty="0" smtClean="0"/>
              <a:t>ramework </a:t>
            </a:r>
            <a:r>
              <a:rPr lang="en-US" b="1" dirty="0" smtClean="0"/>
              <a:t>for </a:t>
            </a:r>
            <a:r>
              <a:rPr lang="en-US" b="1" dirty="0"/>
              <a:t>building tools and </a:t>
            </a:r>
            <a:r>
              <a:rPr lang="en-US" b="1" dirty="0" smtClean="0"/>
              <a:t>applications </a:t>
            </a:r>
            <a:r>
              <a:rPr lang="en-US" b="1" dirty="0"/>
              <a:t>based on a structured data </a:t>
            </a:r>
            <a:r>
              <a:rPr lang="en-US" b="1" dirty="0" smtClean="0"/>
              <a:t>model</a:t>
            </a:r>
            <a:endParaRPr lang="pl-PL" b="1" dirty="0" smtClean="0"/>
          </a:p>
          <a:p>
            <a:pPr marL="457200" lvl="1" indent="0">
              <a:buNone/>
            </a:pP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29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frameworks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pl-PL" dirty="0" smtClean="0"/>
              <a:t>Persistence</a:t>
            </a:r>
          </a:p>
          <a:p>
            <a:pPr marL="685800" lvl="2">
              <a:spcBef>
                <a:spcPts val="1000"/>
              </a:spcBef>
            </a:pPr>
            <a:r>
              <a:rPr lang="pl-PL" dirty="0" smtClean="0"/>
              <a:t> CDO</a:t>
            </a:r>
            <a:r>
              <a:rPr lang="pl-PL" dirty="0"/>
              <a:t>, </a:t>
            </a:r>
            <a:r>
              <a:rPr lang="pl-PL" dirty="0" smtClean="0"/>
              <a:t>EMFStore, Teneo</a:t>
            </a:r>
          </a:p>
          <a:p>
            <a:pPr marL="228600" lvl="1">
              <a:spcBef>
                <a:spcPts val="1000"/>
              </a:spcBef>
            </a:pPr>
            <a:r>
              <a:rPr lang="pl-PL" dirty="0"/>
              <a:t>UI </a:t>
            </a:r>
            <a:r>
              <a:rPr lang="pl-PL" dirty="0" smtClean="0"/>
              <a:t>frameworks</a:t>
            </a:r>
          </a:p>
          <a:p>
            <a:pPr marL="685800" lvl="2">
              <a:spcBef>
                <a:spcPts val="1000"/>
              </a:spcBef>
            </a:pPr>
            <a:r>
              <a:rPr lang="pl-PL" dirty="0" smtClean="0"/>
              <a:t>EMF Forms</a:t>
            </a:r>
          </a:p>
          <a:p>
            <a:pPr marL="228600" lvl="1">
              <a:spcBef>
                <a:spcPts val="1000"/>
              </a:spcBef>
            </a:pPr>
            <a:r>
              <a:rPr lang="pl-PL" dirty="0"/>
              <a:t>Graphical </a:t>
            </a:r>
            <a:r>
              <a:rPr lang="pl-PL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dirty="0" smtClean="0"/>
              <a:t> GMF, </a:t>
            </a:r>
            <a:r>
              <a:rPr lang="pl-PL" dirty="0"/>
              <a:t>Sirius</a:t>
            </a:r>
          </a:p>
          <a:p>
            <a:pPr marL="228600" lvl="1">
              <a:spcBef>
                <a:spcPts val="1000"/>
              </a:spcBef>
            </a:pPr>
            <a:r>
              <a:rPr lang="pl-PL" dirty="0"/>
              <a:t>Textual </a:t>
            </a:r>
            <a:r>
              <a:rPr lang="pl-PL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dirty="0" smtClean="0"/>
              <a:t> </a:t>
            </a:r>
            <a:r>
              <a:rPr lang="pl-PL" dirty="0"/>
              <a:t>Xtext</a:t>
            </a:r>
          </a:p>
          <a:p>
            <a:pPr marL="0" lvl="1" indent="0">
              <a:spcBef>
                <a:spcPts val="1000"/>
              </a:spcBef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demo</a:t>
            </a:r>
            <a:r>
              <a:rPr lang="pl-PL" dirty="0"/>
              <a:t>: 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Create a model</a:t>
            </a:r>
          </a:p>
          <a:p>
            <a:pPr lvl="1"/>
            <a:r>
              <a:rPr lang="pl-PL" dirty="0" smtClean="0"/>
              <a:t>Eclipse Modeling IDE</a:t>
            </a:r>
          </a:p>
          <a:p>
            <a:pPr lvl="1"/>
            <a:r>
              <a:rPr lang="pl-PL" dirty="0" smtClean="0"/>
              <a:t>Create a new Ecore Modeling Project</a:t>
            </a:r>
          </a:p>
          <a:p>
            <a:r>
              <a:rPr lang="pl-PL" dirty="0" smtClean="0"/>
              <a:t>Generate the code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2050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86" y="3428016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– ecore &amp; genmodel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Two files:</a:t>
            </a:r>
          </a:p>
          <a:p>
            <a:pPr lvl="1"/>
            <a:r>
              <a:rPr lang="en-US" dirty="0" err="1" smtClean="0"/>
              <a:t>ecore</a:t>
            </a:r>
            <a:r>
              <a:rPr lang="en-US" dirty="0" smtClean="0"/>
              <a:t> </a:t>
            </a:r>
            <a:r>
              <a:rPr lang="pl-PL" dirty="0" smtClean="0"/>
              <a:t>- </a:t>
            </a:r>
            <a:r>
              <a:rPr lang="en-US" dirty="0" smtClean="0"/>
              <a:t>contains </a:t>
            </a:r>
            <a:r>
              <a:rPr lang="en-US" dirty="0"/>
              <a:t>the information about the defined </a:t>
            </a:r>
            <a:r>
              <a:rPr lang="en-US" dirty="0" smtClean="0"/>
              <a:t>classes</a:t>
            </a:r>
            <a:endParaRPr lang="pl-PL" dirty="0" smtClean="0"/>
          </a:p>
          <a:p>
            <a:pPr lvl="1"/>
            <a:r>
              <a:rPr lang="pl-PL" dirty="0" smtClean="0"/>
              <a:t>genmodel - </a:t>
            </a:r>
            <a:r>
              <a:rPr lang="en-US" dirty="0"/>
              <a:t>contains </a:t>
            </a:r>
            <a:r>
              <a:rPr lang="en-US" dirty="0" smtClean="0"/>
              <a:t>information </a:t>
            </a:r>
            <a:r>
              <a:rPr lang="en-US" dirty="0"/>
              <a:t>for the code generation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7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vs EObject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EObject</a:t>
            </a:r>
            <a:r>
              <a:rPr lang="en-US" dirty="0"/>
              <a:t> is the root of all modeled </a:t>
            </a:r>
            <a:r>
              <a:rPr lang="en-US" dirty="0" smtClean="0"/>
              <a:t>objects</a:t>
            </a:r>
            <a:endParaRPr lang="pl-PL" dirty="0" smtClean="0"/>
          </a:p>
          <a:p>
            <a:r>
              <a:rPr lang="en-US" dirty="0"/>
              <a:t>It provides support for the behaviors and features common to all modeled objects: </a:t>
            </a:r>
            <a:endParaRPr lang="pl-PL" dirty="0" smtClean="0"/>
          </a:p>
          <a:p>
            <a:pPr lvl="1"/>
            <a:r>
              <a:rPr lang="pl-PL" dirty="0" smtClean="0"/>
              <a:t>Reflection:</a:t>
            </a:r>
          </a:p>
          <a:p>
            <a:pPr lvl="2"/>
            <a:r>
              <a:rPr lang="pl-PL" dirty="0" smtClean="0"/>
              <a:t>eClass</a:t>
            </a:r>
          </a:p>
          <a:p>
            <a:pPr lvl="2"/>
            <a:r>
              <a:rPr lang="pl-PL" dirty="0" smtClean="0"/>
              <a:t>eGet</a:t>
            </a:r>
          </a:p>
          <a:p>
            <a:pPr lvl="2"/>
            <a:r>
              <a:rPr lang="pl-PL" dirty="0" smtClean="0"/>
              <a:t>eSet</a:t>
            </a:r>
          </a:p>
          <a:p>
            <a:pPr lvl="1"/>
            <a:r>
              <a:rPr lang="pl-PL" dirty="0" smtClean="0"/>
              <a:t>Content:</a:t>
            </a:r>
          </a:p>
          <a:p>
            <a:pPr lvl="2"/>
            <a:r>
              <a:rPr lang="pl-PL" dirty="0" smtClean="0"/>
              <a:t>eContainer</a:t>
            </a:r>
          </a:p>
          <a:p>
            <a:pPr lvl="2"/>
            <a:r>
              <a:rPr lang="pl-PL" dirty="0"/>
              <a:t>eContents</a:t>
            </a: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8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371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metamodel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EClass</a:t>
            </a:r>
            <a:endParaRPr lang="pl-PL" dirty="0" smtClean="0"/>
          </a:p>
          <a:p>
            <a:r>
              <a:rPr lang="pl-PL" dirty="0"/>
              <a:t>EStructuralFeature</a:t>
            </a:r>
          </a:p>
          <a:p>
            <a:pPr lvl="1"/>
            <a:r>
              <a:rPr lang="pl-PL" dirty="0" smtClean="0"/>
              <a:t>EAttribute</a:t>
            </a:r>
          </a:p>
          <a:p>
            <a:pPr lvl="1"/>
            <a:r>
              <a:rPr lang="pl-PL" dirty="0" smtClean="0"/>
              <a:t>EReference</a:t>
            </a:r>
          </a:p>
          <a:p>
            <a:r>
              <a:rPr lang="pl-PL" dirty="0" smtClean="0"/>
              <a:t>EOperation</a:t>
            </a:r>
          </a:p>
          <a:p>
            <a:r>
              <a:rPr lang="pl-PL" dirty="0" smtClean="0"/>
              <a:t>EDataType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068" y="1797232"/>
            <a:ext cx="7096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C Global Szablon 04.2015">
  <a:themeElements>
    <a:clrScheme name="REC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FFFFFF"/>
      </a:accent1>
      <a:accent2>
        <a:srgbClr val="3F3F3F"/>
      </a:accent2>
      <a:accent3>
        <a:srgbClr val="7B7B7B"/>
      </a:accent3>
      <a:accent4>
        <a:srgbClr val="BFBFBF"/>
      </a:accent4>
      <a:accent5>
        <a:srgbClr val="D8D8D8"/>
      </a:accent5>
      <a:accent6>
        <a:srgbClr val="FF0000"/>
      </a:accent6>
      <a:hlink>
        <a:srgbClr val="FF000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ln w="34925">
          <a:noFill/>
        </a:ln>
        <a:effectLst>
          <a:outerShdw blurRad="190500" dist="228600" dir="2700000" algn="ctr">
            <a:srgbClr val="000000">
              <a:alpha val="30000"/>
            </a:srgbClr>
          </a:outerShdw>
          <a:softEdge rad="0"/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rtlCol="0" anchor="ctr"/>
      <a:lstStyle>
        <a:defPPr algn="ctr">
          <a:defRPr>
            <a:solidFill>
              <a:srgbClr val="CC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E6BBF1A-0269-4F3A-9436-112C337F50B6}" vid="{B6A46C09-ED48-4270-8917-F3434D4BB8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691DD97235843B5E96CA882CD7A85" ma:contentTypeVersion="5" ma:contentTypeDescription="Create a new document." ma:contentTypeScope="" ma:versionID="6f08e88fdeac68ac664784283c60f5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420e54b54d84c99c75ea622d6798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A8B675-C754-493C-B718-CAC6BC2363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2C655-CE6E-4709-BE63-9C397722D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743871-875D-472A-961D-1DCE1A0B5DE9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 Global Szablon 04.2015</Template>
  <TotalTime>441</TotalTime>
  <Words>261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HelveticaNeueLT Std Lt</vt:lpstr>
      <vt:lpstr>MV Boli</vt:lpstr>
      <vt:lpstr>Verdana</vt:lpstr>
      <vt:lpstr>REC Global Szablon 04.2015</vt:lpstr>
      <vt:lpstr>Eclipse Modeling Framework (EMF)</vt:lpstr>
      <vt:lpstr>Agenda</vt:lpstr>
      <vt:lpstr>Model-Driven Development</vt:lpstr>
      <vt:lpstr>What is EMF?</vt:lpstr>
      <vt:lpstr>EMF - frameworks</vt:lpstr>
      <vt:lpstr>EMF demo: hello world</vt:lpstr>
      <vt:lpstr>EMF – ecore &amp; genmodel</vt:lpstr>
      <vt:lpstr>Object vs EObject</vt:lpstr>
      <vt:lpstr>EMF - metamodel</vt:lpstr>
      <vt:lpstr>EMF demo: command stack &amp; adapters</vt:lpstr>
      <vt:lpstr>EMF demo: validation</vt:lpstr>
      <vt:lpstr>EMF demo: generating a UI editor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wro00310</dc:creator>
  <cp:lastModifiedBy>Zalejko, Pawel (REC)</cp:lastModifiedBy>
  <cp:revision>81</cp:revision>
  <dcterms:created xsi:type="dcterms:W3CDTF">2015-04-13T10:50:36Z</dcterms:created>
  <dcterms:modified xsi:type="dcterms:W3CDTF">2015-09-14T10:19:32Z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0x010100936691DD97235843B5E96CA882CD7A85</vt:lpwstr>
  </property>
</Properties>
</file>