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0" r:id="rId5"/>
    <p:sldId id="274" r:id="rId6"/>
    <p:sldId id="293" r:id="rId7"/>
    <p:sldId id="294" r:id="rId8"/>
    <p:sldId id="282" r:id="rId9"/>
    <p:sldId id="281" r:id="rId10"/>
    <p:sldId id="283" r:id="rId11"/>
    <p:sldId id="286" r:id="rId12"/>
    <p:sldId id="284" r:id="rId13"/>
    <p:sldId id="287" r:id="rId14"/>
    <p:sldId id="285" r:id="rId15"/>
    <p:sldId id="288" r:id="rId16"/>
    <p:sldId id="289" r:id="rId17"/>
    <p:sldId id="290" r:id="rId18"/>
    <p:sldId id="292" r:id="rId19"/>
    <p:sldId id="291" r:id="rId2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CC000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2633" autoAdjust="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D73CD-AD5E-416F-914D-693791469B20}" type="datetimeFigureOut">
              <a:rPr lang="pl-PL" smtClean="0"/>
              <a:pPr/>
              <a:t>2015-09-17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DBCB2-DC49-43B2-8674-047058B9A668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0485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25A34-81B0-4A1E-8A53-54C191A31FEF}" type="datetimeFigureOut">
              <a:rPr lang="pl-PL" smtClean="0"/>
              <a:pPr/>
              <a:t>2015-09-17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4F4FF-59B2-4D62-9DC7-1EF3163A648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12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589" y="1918253"/>
            <a:ext cx="4339693" cy="1704268"/>
          </a:xfrm>
          <a:prstGeom prst="rect">
            <a:avLst/>
          </a:prstGeom>
          <a:effectLst/>
        </p:spPr>
      </p:pic>
      <p:sp>
        <p:nvSpPr>
          <p:cNvPr id="3" name="TextBox 2"/>
          <p:cNvSpPr txBox="1"/>
          <p:nvPr userDrawn="1"/>
        </p:nvSpPr>
        <p:spPr>
          <a:xfrm>
            <a:off x="3550288" y="4190110"/>
            <a:ext cx="5112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dirty="0" err="1" smtClean="0">
                <a:solidFill>
                  <a:schemeClr val="accent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your</a:t>
            </a:r>
            <a:r>
              <a:rPr lang="pl-PL" sz="2400" baseline="0" dirty="0" smtClean="0">
                <a:solidFill>
                  <a:schemeClr val="accent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software engineering partner</a:t>
            </a:r>
            <a:endParaRPr lang="pl-PL" sz="2000" dirty="0">
              <a:solidFill>
                <a:schemeClr val="accent3"/>
              </a:solidFill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3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e 1 /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04050" y="2716159"/>
            <a:ext cx="11391900" cy="1377108"/>
          </a:xfrm>
        </p:spPr>
        <p:txBody>
          <a:bodyPr/>
          <a:lstStyle>
            <a:lvl1pPr marL="0" indent="0" algn="r">
              <a:buFontTx/>
              <a:buNone/>
              <a:defRPr sz="1800" i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914400" indent="0">
              <a:buFontTx/>
              <a:buNone/>
              <a:defRPr/>
            </a:lvl3pPr>
            <a:lvl4pPr marL="1371600" indent="0" algn="ctr">
              <a:buFontTx/>
              <a:buNone/>
              <a:defRPr sz="1700" i="1">
                <a:latin typeface="HelveticaNeueLT Std Lt" panose="020B0403020202020204" pitchFamily="34" charset="0"/>
              </a:defRPr>
            </a:lvl4pPr>
            <a:lvl5pPr marL="1828800" indent="0" algn="r"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286208" y="2716159"/>
            <a:ext cx="5809792" cy="3244882"/>
          </a:xfrm>
        </p:spPr>
        <p:txBody>
          <a:bodyPr anchor="b">
            <a:normAutofit/>
          </a:bodyPr>
          <a:lstStyle>
            <a:lvl1pPr marL="0" indent="0" algn="just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0" y="1083174"/>
            <a:ext cx="12192000" cy="1440000"/>
          </a:xfrm>
          <a:solidFill>
            <a:schemeClr val="bg1"/>
          </a:solidFill>
          <a:effectLst>
            <a:outerShdw blurRad="508000" sx="97000" sy="97000" algn="ctr" rotWithShape="0">
              <a:prstClr val="black">
                <a:alpha val="13000"/>
              </a:prstClr>
            </a:outerShdw>
          </a:effectLst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4451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e 2 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4227015" y="1071281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239401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392010" y="1071281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1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404396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8080283" y="1076546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8092669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577850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35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4406893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8260161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7087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 userDrawn="1"/>
        </p:nvSpPr>
        <p:spPr>
          <a:xfrm>
            <a:off x="392010" y="178421"/>
            <a:ext cx="7380390" cy="581896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8080283" y="183686"/>
            <a:ext cx="3668106" cy="581896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A444EF8-B926-415D-95F0-FB0651B7AA0D}" type="datetime1">
              <a:rPr lang="pl-PL" smtClean="0"/>
              <a:pPr/>
              <a:t>2015-09-17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554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2015-09-17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cxnSp>
        <p:nvCxnSpPr>
          <p:cNvPr id="14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/>
          </a:p>
        </p:txBody>
      </p:sp>
      <p:pic>
        <p:nvPicPr>
          <p:cNvPr id="5" name="Picture 3" descr="C:\Users\wro00310\Desktop\LOGO i standardy NOWE - (R)\Logo REC Global (R)\logo_REC_Global_rgb_kontra_s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1054" y="2359477"/>
            <a:ext cx="3473810" cy="1953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9328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747158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7" name="Picture 3" descr="C:\Users\wro00310\Desktop\LOGO i standardy NOWE - (R)\Logo REC Global (R)\logo_REC_Global_rgb_kontra_s.png"/>
          <p:cNvPicPr>
            <a:picLocks noChangeAspect="1" noChangeArrowheads="1"/>
          </p:cNvPicPr>
          <p:nvPr userDrawn="1"/>
        </p:nvPicPr>
        <p:blipFill>
          <a:blip r:embed="rId2" cstate="print"/>
          <a:srcRect t="5434" b="5535"/>
          <a:stretch>
            <a:fillRect/>
          </a:stretch>
        </p:blipFill>
        <p:spPr bwMode="auto">
          <a:xfrm>
            <a:off x="4380233" y="0"/>
            <a:ext cx="3473810" cy="1738993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0" y="2726873"/>
            <a:ext cx="12192000" cy="1208313"/>
          </a:xfrm>
        </p:spPr>
        <p:txBody>
          <a:bodyPr>
            <a:normAutofit/>
          </a:bodyPr>
          <a:lstStyle>
            <a:lvl1pPr algn="ctr">
              <a:defRPr sz="4000" spc="-1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pl-PL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53791"/>
            <a:ext cx="12192000" cy="550866"/>
          </a:xfrm>
        </p:spPr>
        <p:txBody>
          <a:bodyPr>
            <a:normAutofit/>
          </a:bodyPr>
          <a:lstStyle>
            <a:lvl1pPr marL="0" indent="0" algn="ctr">
              <a:buNone/>
              <a:defRPr sz="2000" spc="-150">
                <a:solidFill>
                  <a:srgbClr val="8989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</a:t>
            </a:r>
            <a:r>
              <a:rPr lang="pl-PL" dirty="0" smtClean="0"/>
              <a:t>subtitle</a:t>
            </a:r>
            <a:endParaRPr lang="en-US" dirty="0" smtClean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9265381" y="4732338"/>
            <a:ext cx="2006823" cy="365125"/>
          </a:xfrm>
        </p:spPr>
        <p:txBody>
          <a:bodyPr/>
          <a:lstStyle>
            <a:lvl1pPr algn="ctr"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], </a:t>
            </a:r>
            <a:fld id="{A1C14688-799C-45A6-846F-47D660935463}" type="datetime1">
              <a:rPr lang="pl-PL" smtClean="0"/>
              <a:pPr/>
              <a:t>2015-09-17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2015-09-17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45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18651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86414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5548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3700" y="1254265"/>
            <a:ext cx="11391900" cy="490909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43246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2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2015-09-17</a:t>
            </a:fld>
            <a:endParaRPr lang="pl-PL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93700" y="1254265"/>
            <a:ext cx="11391900" cy="490909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50065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Doubl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/>
          <a:lstStyle>
            <a:lvl1pPr>
              <a:defRPr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93700" y="1159329"/>
            <a:ext cx="11391900" cy="5306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93700" y="1716833"/>
            <a:ext cx="5565775" cy="4450702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064898" y="1726163"/>
            <a:ext cx="5719990" cy="4432041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70531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93700" y="1375904"/>
            <a:ext cx="5565775" cy="4800961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096000" y="1375904"/>
            <a:ext cx="5689600" cy="4787459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7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7918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67CAEAC-D843-4FF2-8657-8264B0202C16}" type="datetime1">
              <a:rPr lang="pl-PL" smtClean="0"/>
              <a:pPr/>
              <a:t>2015-09-17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8989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FFD7C8-786B-42CE-8D79-AFCFE16DD4F2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831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67" r:id="rId3"/>
    <p:sldLayoutId id="2147483660" r:id="rId4"/>
    <p:sldLayoutId id="2147483676" r:id="rId5"/>
    <p:sldLayoutId id="2147483663" r:id="rId6"/>
    <p:sldLayoutId id="2147483672" r:id="rId7"/>
    <p:sldLayoutId id="2147483678" r:id="rId8"/>
    <p:sldLayoutId id="2147483679" r:id="rId9"/>
    <p:sldLayoutId id="2147483671" r:id="rId10"/>
    <p:sldLayoutId id="2147483670" r:id="rId11"/>
    <p:sldLayoutId id="2147483677" r:id="rId12"/>
    <p:sldLayoutId id="2147483680" r:id="rId13"/>
    <p:sldLayoutId id="2147483668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6"/>
        </a:buBlip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160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20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100" kern="1200">
          <a:solidFill>
            <a:schemeClr val="accent3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eclipse.org/ecp/emfforms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clipse.org/sirius/overview.html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clipse.org/modeling/" TargetMode="External"/><Relationship Id="rId7" Type="http://schemas.openxmlformats.org/officeDocument/2006/relationships/hyperlink" Target="https://eclipse.org/sirius/overview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eclipse.org/ecp/emfforms/" TargetMode="External"/><Relationship Id="rId5" Type="http://schemas.openxmlformats.org/officeDocument/2006/relationships/hyperlink" Target="http://www.eclipse.org/modeling/emf/docs/" TargetMode="External"/><Relationship Id="rId4" Type="http://schemas.openxmlformats.org/officeDocument/2006/relationships/hyperlink" Target="https://eclipse.org/modeling/emf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clipse.org/modeling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Modeling Framework (EMF)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Paweł Żalejko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5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Object vs EObject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dirty="0" err="1"/>
              <a:t>EObject</a:t>
            </a:r>
            <a:r>
              <a:rPr lang="en-US" sz="2200" dirty="0"/>
              <a:t> is the root of all modeled </a:t>
            </a:r>
            <a:r>
              <a:rPr lang="en-US" sz="2200" dirty="0" smtClean="0"/>
              <a:t>objects</a:t>
            </a:r>
            <a:endParaRPr lang="pl-PL" sz="2200" dirty="0" smtClean="0"/>
          </a:p>
          <a:p>
            <a:r>
              <a:rPr lang="en-US" sz="2200" dirty="0"/>
              <a:t>It provides support for the behaviors and features common to all modeled objects: </a:t>
            </a:r>
            <a:endParaRPr lang="pl-PL" sz="2200" dirty="0" smtClean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10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2015-09-17</a:t>
            </a:fld>
            <a:endParaRPr lang="pl-P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31139"/>
              </p:ext>
            </p:extLst>
          </p:nvPr>
        </p:nvGraphicFramePr>
        <p:xfrm>
          <a:off x="1339117" y="2855963"/>
          <a:ext cx="8403692" cy="2047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01846"/>
                <a:gridCol w="4201846"/>
              </a:tblGrid>
              <a:tr h="486939"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smtClean="0"/>
                        <a:t>Reflection</a:t>
                      </a:r>
                      <a:endParaRPr lang="pl-P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smtClean="0"/>
                        <a:t>Content</a:t>
                      </a:r>
                      <a:endParaRPr lang="pl-PL" sz="2400" dirty="0"/>
                    </a:p>
                  </a:txBody>
                  <a:tcPr/>
                </a:tc>
              </a:tr>
              <a:tr h="156087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eClass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eGet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eSet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...</a:t>
                      </a:r>
                      <a:endParaRPr lang="pl-P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eResource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eContainer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eContents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...</a:t>
                      </a:r>
                      <a:endParaRPr lang="pl-PL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71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- metamodel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200" dirty="0"/>
              <a:t>EClass</a:t>
            </a:r>
            <a:endParaRPr lang="pl-PL" sz="2200" dirty="0" smtClean="0"/>
          </a:p>
          <a:p>
            <a:r>
              <a:rPr lang="pl-PL" sz="2200" dirty="0"/>
              <a:t>EStructuralFeature</a:t>
            </a:r>
          </a:p>
          <a:p>
            <a:pPr lvl="1"/>
            <a:r>
              <a:rPr lang="pl-PL" sz="2000" dirty="0" smtClean="0"/>
              <a:t>EAttribute</a:t>
            </a:r>
          </a:p>
          <a:p>
            <a:pPr lvl="1"/>
            <a:r>
              <a:rPr lang="pl-PL" sz="2000" dirty="0" smtClean="0"/>
              <a:t>EReference</a:t>
            </a:r>
          </a:p>
          <a:p>
            <a:r>
              <a:rPr lang="pl-PL" sz="2200" dirty="0" smtClean="0"/>
              <a:t>EOperation</a:t>
            </a:r>
          </a:p>
          <a:p>
            <a:r>
              <a:rPr lang="pl-PL" sz="2200" dirty="0" smtClean="0"/>
              <a:t>EDataType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11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2015-09-17</a:t>
            </a:fld>
            <a:endParaRPr lang="pl-P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442" y="1772955"/>
            <a:ext cx="70961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1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demo - command </a:t>
            </a:r>
            <a:r>
              <a:rPr lang="pl-PL" dirty="0" smtClean="0"/>
              <a:t>stack &amp; adapters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2200" dirty="0" smtClean="0"/>
              <a:t>Editing objects using commands</a:t>
            </a:r>
          </a:p>
          <a:p>
            <a:r>
              <a:rPr lang="pl-PL" sz="2200" dirty="0" smtClean="0"/>
              <a:t>Undo/redo</a:t>
            </a:r>
          </a:p>
          <a:p>
            <a:r>
              <a:rPr lang="pl-PL" sz="2200" dirty="0" smtClean="0"/>
              <a:t>Adapters as change listeners</a:t>
            </a:r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12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2015-09-17</a:t>
            </a:fld>
            <a:endParaRPr lang="pl-PL" dirty="0"/>
          </a:p>
        </p:txBody>
      </p:sp>
      <p:pic>
        <p:nvPicPr>
          <p:cNvPr id="8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8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demo - </a:t>
            </a:r>
            <a:r>
              <a:rPr lang="pl-PL" dirty="0" smtClean="0"/>
              <a:t>data binding &amp; validation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200" dirty="0" smtClean="0"/>
              <a:t>Binding a model to UI controls</a:t>
            </a:r>
          </a:p>
          <a:p>
            <a:pPr lvl="1"/>
            <a:r>
              <a:rPr lang="pl-PL" sz="2000" dirty="0"/>
              <a:t>DataBindingContext</a:t>
            </a:r>
            <a:endParaRPr lang="pl-PL" sz="2000" dirty="0" smtClean="0"/>
          </a:p>
          <a:p>
            <a:pPr lvl="1"/>
            <a:r>
              <a:rPr lang="pl-PL" sz="2000" dirty="0" smtClean="0"/>
              <a:t>IObservableValue</a:t>
            </a:r>
          </a:p>
          <a:p>
            <a:pPr lvl="1"/>
            <a:r>
              <a:rPr lang="pl-PL" sz="2000" dirty="0" smtClean="0"/>
              <a:t>UpdateValueStrategy</a:t>
            </a:r>
          </a:p>
          <a:p>
            <a:r>
              <a:rPr lang="pl-PL" sz="2200" dirty="0" smtClean="0"/>
              <a:t>Validating inputs</a:t>
            </a:r>
          </a:p>
          <a:p>
            <a:pPr lvl="1"/>
            <a:r>
              <a:rPr lang="pl-PL" sz="2000" dirty="0"/>
              <a:t>Java</a:t>
            </a:r>
            <a:endParaRPr lang="pl-PL" sz="2000" dirty="0" smtClean="0"/>
          </a:p>
          <a:p>
            <a:pPr lvl="1"/>
            <a:r>
              <a:rPr lang="pl-PL" sz="2000" dirty="0" smtClean="0"/>
              <a:t>Object </a:t>
            </a:r>
            <a:r>
              <a:rPr lang="pl-PL" sz="2000" dirty="0"/>
              <a:t>Constraint Language (OCL)</a:t>
            </a:r>
            <a:endParaRPr lang="pl-PL" sz="2000" dirty="0" smtClean="0"/>
          </a:p>
          <a:p>
            <a:pPr lvl="1"/>
            <a:endParaRPr lang="pl-PL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13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2015-09-17</a:t>
            </a:fld>
            <a:endParaRPr lang="pl-PL" dirty="0"/>
          </a:p>
        </p:txBody>
      </p:sp>
      <p:pic>
        <p:nvPicPr>
          <p:cNvPr id="7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29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EMF demo - generating a UI </a:t>
            </a:r>
            <a:r>
              <a:rPr lang="pl-PL" dirty="0" smtClean="0"/>
              <a:t>editor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A simple UI editor created using EMF Forms </a:t>
            </a:r>
            <a:r>
              <a:rPr lang="pl-PL" dirty="0" smtClean="0"/>
              <a:t>framework</a:t>
            </a:r>
          </a:p>
          <a:p>
            <a:r>
              <a:rPr lang="pl-PL" dirty="0" smtClean="0"/>
              <a:t>UI:</a:t>
            </a:r>
          </a:p>
          <a:p>
            <a:pPr lvl="1"/>
            <a:r>
              <a:rPr lang="pl-PL" dirty="0" smtClean="0"/>
              <a:t>JavaFX</a:t>
            </a:r>
          </a:p>
          <a:p>
            <a:pPr lvl="1"/>
            <a:r>
              <a:rPr lang="pl-PL" dirty="0" smtClean="0"/>
              <a:t>SWT</a:t>
            </a:r>
          </a:p>
          <a:p>
            <a:pPr lvl="1"/>
            <a:r>
              <a:rPr lang="pl-PL" dirty="0" smtClean="0"/>
              <a:t>Eclipse RAP</a:t>
            </a:r>
          </a:p>
          <a:p>
            <a:pPr lvl="1"/>
            <a:endParaRPr lang="pl-PL" dirty="0" smtClean="0"/>
          </a:p>
          <a:p>
            <a:pPr marL="0" indent="0">
              <a:buNone/>
            </a:pPr>
            <a:r>
              <a:rPr lang="pl-PL" dirty="0">
                <a:hlinkClick r:id="rId2"/>
              </a:rPr>
              <a:t>http://www.eclipse.org/ecp/emfforms</a:t>
            </a:r>
            <a:r>
              <a:rPr lang="pl-PL" dirty="0" smtClean="0">
                <a:hlinkClick r:id="rId2"/>
              </a:rPr>
              <a:t>/</a:t>
            </a:r>
            <a:r>
              <a:rPr lang="pl-PL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14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2015-09-17</a:t>
            </a:fld>
            <a:endParaRPr lang="pl-PL" dirty="0"/>
          </a:p>
        </p:txBody>
      </p:sp>
      <p:pic>
        <p:nvPicPr>
          <p:cNvPr id="8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8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demo - generating a </a:t>
            </a:r>
            <a:r>
              <a:rPr lang="pl-PL" dirty="0" smtClean="0"/>
              <a:t>Sirius-based </a:t>
            </a:r>
            <a:r>
              <a:rPr lang="pl-PL" dirty="0"/>
              <a:t>editor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Sirius:</a:t>
            </a:r>
          </a:p>
          <a:p>
            <a:pPr marL="0" indent="0">
              <a:buNone/>
            </a:pPr>
            <a:r>
              <a:rPr lang="pl-PL" i="1" dirty="0" smtClean="0"/>
              <a:t>„</a:t>
            </a:r>
            <a:r>
              <a:rPr lang="en-US" b="1" i="1" dirty="0" smtClean="0"/>
              <a:t>Sirius</a:t>
            </a:r>
            <a:r>
              <a:rPr lang="en-US" i="1" dirty="0" smtClean="0"/>
              <a:t> </a:t>
            </a:r>
            <a:r>
              <a:rPr lang="en-US" i="1" dirty="0"/>
              <a:t>is an Eclipse project which </a:t>
            </a:r>
            <a:r>
              <a:rPr lang="en-US" b="1" i="1" dirty="0"/>
              <a:t>allows you</a:t>
            </a:r>
            <a:r>
              <a:rPr lang="en-US" i="1" dirty="0"/>
              <a:t> </a:t>
            </a:r>
            <a:r>
              <a:rPr lang="en-US" b="1" i="1" dirty="0"/>
              <a:t>to</a:t>
            </a:r>
            <a:r>
              <a:rPr lang="en-US" i="1" dirty="0"/>
              <a:t> easily </a:t>
            </a:r>
            <a:r>
              <a:rPr lang="en-US" b="1" i="1" dirty="0"/>
              <a:t>create</a:t>
            </a:r>
            <a:r>
              <a:rPr lang="en-US" i="1" dirty="0"/>
              <a:t> your own </a:t>
            </a:r>
            <a:r>
              <a:rPr lang="en-US" b="1" i="1" dirty="0"/>
              <a:t>graphical</a:t>
            </a:r>
            <a:r>
              <a:rPr lang="en-US" i="1" dirty="0"/>
              <a:t> </a:t>
            </a:r>
            <a:r>
              <a:rPr lang="en-US" b="1" i="1" dirty="0"/>
              <a:t>modeling</a:t>
            </a:r>
            <a:r>
              <a:rPr lang="en-US" i="1" dirty="0"/>
              <a:t> </a:t>
            </a:r>
            <a:r>
              <a:rPr lang="en-US" b="1" i="1" dirty="0"/>
              <a:t>workbench</a:t>
            </a:r>
            <a:r>
              <a:rPr lang="en-US" i="1" dirty="0"/>
              <a:t> by leveraging the Eclipse Modeling technologies, including EMF and GMF</a:t>
            </a:r>
            <a:r>
              <a:rPr lang="en-US" i="1" dirty="0" smtClean="0"/>
              <a:t>.</a:t>
            </a:r>
            <a:r>
              <a:rPr lang="pl-PL" i="1" dirty="0" smtClean="0"/>
              <a:t>”</a:t>
            </a:r>
          </a:p>
          <a:p>
            <a:pPr marL="0" indent="0">
              <a:buNone/>
            </a:pP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eclipse.org/sirius/overview.html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15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2015-09-17</a:t>
            </a:fld>
            <a:endParaRPr lang="pl-PL" dirty="0"/>
          </a:p>
        </p:txBody>
      </p:sp>
      <p:pic>
        <p:nvPicPr>
          <p:cNvPr id="7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75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Thanks!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lvl="2">
              <a:spcBef>
                <a:spcPts val="1000"/>
              </a:spcBef>
              <a:buBlip>
                <a:blip r:embed="rId2"/>
              </a:buBlip>
            </a:pPr>
            <a:r>
              <a:rPr lang="pl-PL" sz="2000" dirty="0">
                <a:hlinkClick r:id="rId3"/>
              </a:rPr>
              <a:t>https://eclipse.org/modeling</a:t>
            </a:r>
            <a:r>
              <a:rPr lang="pl-PL" sz="2000" dirty="0" smtClean="0">
                <a:hlinkClick r:id="rId3"/>
              </a:rPr>
              <a:t>/</a:t>
            </a:r>
            <a:endParaRPr lang="pl-PL" dirty="0" smtClean="0">
              <a:hlinkClick r:id="rId4"/>
            </a:endParaRPr>
          </a:p>
          <a:p>
            <a:r>
              <a:rPr lang="pl-PL" dirty="0" smtClean="0">
                <a:hlinkClick r:id="rId4"/>
              </a:rPr>
              <a:t>https</a:t>
            </a:r>
            <a:r>
              <a:rPr lang="pl-PL" dirty="0">
                <a:hlinkClick r:id="rId4"/>
              </a:rPr>
              <a:t>://eclipse.org/modeling/emf</a:t>
            </a:r>
            <a:r>
              <a:rPr lang="pl-PL" dirty="0" smtClean="0">
                <a:hlinkClick r:id="rId4"/>
              </a:rPr>
              <a:t>/</a:t>
            </a:r>
            <a:r>
              <a:rPr lang="pl-PL" dirty="0" smtClean="0"/>
              <a:t> </a:t>
            </a:r>
          </a:p>
          <a:p>
            <a:r>
              <a:rPr lang="pl-PL" dirty="0">
                <a:hlinkClick r:id="rId5"/>
              </a:rPr>
              <a:t>http://www.eclipse.org/modeling/emf/docs</a:t>
            </a:r>
            <a:r>
              <a:rPr lang="pl-PL" dirty="0" smtClean="0">
                <a:hlinkClick r:id="rId5"/>
              </a:rPr>
              <a:t>/</a:t>
            </a:r>
            <a:endParaRPr lang="pl-PL" dirty="0" smtClean="0"/>
          </a:p>
          <a:p>
            <a:r>
              <a:rPr lang="pl-PL" dirty="0">
                <a:hlinkClick r:id="rId6"/>
              </a:rPr>
              <a:t>http://www.eclipse.org/ecp/emfforms/</a:t>
            </a:r>
            <a:r>
              <a:rPr lang="pl-PL" dirty="0"/>
              <a:t> </a:t>
            </a:r>
          </a:p>
          <a:p>
            <a:r>
              <a:rPr lang="pl-PL" dirty="0" smtClean="0">
                <a:hlinkClick r:id="rId7"/>
              </a:rPr>
              <a:t>https</a:t>
            </a:r>
            <a:r>
              <a:rPr lang="pl-PL" dirty="0">
                <a:hlinkClick r:id="rId7"/>
              </a:rPr>
              <a:t>://eclipse.org/sirius/overview.html</a:t>
            </a:r>
            <a:endParaRPr lang="pl-PL" dirty="0"/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16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845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2</a:t>
            </a:fld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l-PL" sz="2200" dirty="0" smtClean="0"/>
              <a:t>Model-Driven Development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What is EMF?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</a:t>
            </a:r>
            <a:r>
              <a:rPr lang="pl-PL" sz="2200" dirty="0" smtClean="0"/>
              <a:t>– frameworks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</a:t>
            </a:r>
            <a:r>
              <a:rPr lang="pl-PL" sz="2200" dirty="0" smtClean="0"/>
              <a:t>demo - </a:t>
            </a:r>
            <a:r>
              <a:rPr lang="pl-PL" sz="2200" dirty="0"/>
              <a:t>hello </a:t>
            </a:r>
            <a:r>
              <a:rPr lang="pl-PL" sz="2200" dirty="0" smtClean="0"/>
              <a:t>world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demo - command stack &amp; </a:t>
            </a:r>
            <a:r>
              <a:rPr lang="pl-PL" sz="2200" dirty="0" smtClean="0"/>
              <a:t>adapters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demo - data binding &amp; </a:t>
            </a:r>
            <a:r>
              <a:rPr lang="pl-PL" sz="2200" dirty="0" smtClean="0"/>
              <a:t>validation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EMF </a:t>
            </a:r>
            <a:r>
              <a:rPr lang="pl-PL" sz="2200" dirty="0"/>
              <a:t>demo - </a:t>
            </a:r>
            <a:r>
              <a:rPr lang="pl-PL" sz="2200" dirty="0" smtClean="0"/>
              <a:t>generating UI editors</a:t>
            </a:r>
          </a:p>
          <a:p>
            <a:pPr lvl="2"/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/>
          <a:p>
            <a:fld id="{844BCD22-CA02-4C92-9F05-D5071550F6B3}" type="datetime1">
              <a:rPr lang="pl-PL" smtClean="0"/>
              <a:pPr/>
              <a:t>2015-09-17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Model-Driven Development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3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2015-09-17</a:t>
            </a:fld>
            <a:endParaRPr lang="pl-P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22" y="1070171"/>
            <a:ext cx="83915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8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Model-Driven Development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4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2015-09-17</a:t>
            </a:fld>
            <a:endParaRPr lang="pl-P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29" y="1142999"/>
            <a:ext cx="84010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8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pl-PL" dirty="0"/>
              <a:t>Model-Driven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200" dirty="0" smtClean="0"/>
              <a:t>Clear visibility</a:t>
            </a:r>
          </a:p>
          <a:p>
            <a:r>
              <a:rPr lang="pl-PL" sz="2200" dirty="0"/>
              <a:t>Flexibility(models can be adjusted</a:t>
            </a:r>
            <a:r>
              <a:rPr lang="pl-PL" sz="2200" dirty="0" smtClean="0"/>
              <a:t>)</a:t>
            </a:r>
          </a:p>
          <a:p>
            <a:r>
              <a:rPr lang="pl-PL" sz="2200" dirty="0" smtClean="0"/>
              <a:t>Fast </a:t>
            </a:r>
            <a:r>
              <a:rPr lang="pl-PL" sz="2200" dirty="0"/>
              <a:t>&amp; cost-effective</a:t>
            </a:r>
            <a:endParaRPr lang="pl-PL" sz="2200" dirty="0" smtClean="0"/>
          </a:p>
          <a:p>
            <a:r>
              <a:rPr lang="pl-PL" sz="2200" dirty="0" smtClean="0"/>
              <a:t>Leads </a:t>
            </a:r>
            <a:r>
              <a:rPr lang="pl-PL" sz="2200" dirty="0"/>
              <a:t>to increased </a:t>
            </a:r>
            <a:r>
              <a:rPr lang="pl-PL" sz="2200" dirty="0" smtClean="0"/>
              <a:t>quality</a:t>
            </a:r>
          </a:p>
          <a:p>
            <a:r>
              <a:rPr lang="pl-PL" sz="2200" dirty="0" smtClean="0"/>
              <a:t>Enforces architecture</a:t>
            </a:r>
          </a:p>
          <a:p>
            <a:r>
              <a:rPr lang="pl-PL" sz="2200" dirty="0" smtClean="0"/>
              <a:t>L</a:t>
            </a:r>
            <a:r>
              <a:rPr lang="en-US" sz="2200" dirty="0" smtClean="0"/>
              <a:t>et</a:t>
            </a:r>
            <a:r>
              <a:rPr lang="pl-PL" sz="2200" dirty="0" smtClean="0"/>
              <a:t>’</a:t>
            </a:r>
            <a:r>
              <a:rPr lang="en-US" sz="2200" dirty="0" smtClean="0"/>
              <a:t>s programmers </a:t>
            </a:r>
            <a:r>
              <a:rPr lang="en-US" sz="2200" dirty="0"/>
              <a:t>focus on the hard </a:t>
            </a:r>
            <a:r>
              <a:rPr lang="en-US" sz="2200" dirty="0" smtClean="0"/>
              <a:t>stuff</a:t>
            </a:r>
            <a:endParaRPr lang="pl-PL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5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516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What is EMF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3699" y="1254265"/>
            <a:ext cx="11391901" cy="4909098"/>
          </a:xfrm>
        </p:spPr>
        <p:txBody>
          <a:bodyPr/>
          <a:lstStyle/>
          <a:p>
            <a:r>
              <a:rPr lang="pl-PL" sz="2200" dirty="0" smtClean="0"/>
              <a:t>Modeling framework</a:t>
            </a:r>
          </a:p>
          <a:p>
            <a:r>
              <a:rPr lang="pl-PL" sz="2200" dirty="0" smtClean="0"/>
              <a:t>Code generator</a:t>
            </a:r>
          </a:p>
          <a:p>
            <a:r>
              <a:rPr lang="pl-PL" sz="2200" b="1" dirty="0"/>
              <a:t>F</a:t>
            </a:r>
            <a:r>
              <a:rPr lang="pl-PL" sz="2200" b="1" dirty="0" smtClean="0"/>
              <a:t>ramework </a:t>
            </a:r>
            <a:r>
              <a:rPr lang="en-US" sz="2200" b="1" dirty="0" smtClean="0"/>
              <a:t>for </a:t>
            </a:r>
            <a:r>
              <a:rPr lang="en-US" sz="2200" b="1" dirty="0"/>
              <a:t>building tools and </a:t>
            </a:r>
            <a:r>
              <a:rPr lang="en-US" sz="2200" b="1" dirty="0" smtClean="0"/>
              <a:t>applications </a:t>
            </a:r>
            <a:r>
              <a:rPr lang="en-US" sz="2200" b="1" dirty="0"/>
              <a:t>based on a structured data </a:t>
            </a:r>
            <a:r>
              <a:rPr lang="en-US" sz="2200" b="1" dirty="0" smtClean="0"/>
              <a:t>model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6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4299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- frameworks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pl-PL" sz="2200" dirty="0" smtClean="0"/>
              <a:t>Persistence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 smtClean="0"/>
              <a:t> CDO</a:t>
            </a:r>
            <a:r>
              <a:rPr lang="pl-PL" sz="2000" dirty="0"/>
              <a:t>, </a:t>
            </a:r>
            <a:r>
              <a:rPr lang="pl-PL" sz="2000" dirty="0" smtClean="0"/>
              <a:t>EMFStore, Teneo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/>
              <a:t>UI </a:t>
            </a:r>
            <a:r>
              <a:rPr lang="pl-PL" sz="2200" dirty="0" smtClean="0"/>
              <a:t>frameworks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 smtClean="0"/>
              <a:t>EMF Forms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/>
              <a:t>Graphical </a:t>
            </a:r>
            <a:r>
              <a:rPr lang="pl-PL" sz="2200" dirty="0" smtClean="0"/>
              <a:t>Modeling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 smtClean="0"/>
              <a:t> GMF, </a:t>
            </a:r>
            <a:r>
              <a:rPr lang="pl-PL" sz="2000" dirty="0"/>
              <a:t>Sirius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/>
              <a:t>Textual Modeling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/>
              <a:t>Xtext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 smtClean="0"/>
              <a:t>And much more...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>
                <a:hlinkClick r:id="rId2"/>
              </a:rPr>
              <a:t>https://eclipse.org/modeling</a:t>
            </a:r>
            <a:r>
              <a:rPr lang="pl-PL" sz="2000" dirty="0" smtClean="0">
                <a:hlinkClick r:id="rId2"/>
              </a:rPr>
              <a:t>/</a:t>
            </a:r>
            <a:endParaRPr lang="pl-PL" sz="2000" dirty="0" smtClean="0"/>
          </a:p>
          <a:p>
            <a:pPr marL="0" lvl="1" indent="0">
              <a:spcBef>
                <a:spcPts val="1000"/>
              </a:spcBef>
              <a:buNone/>
            </a:pP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7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648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demo</a:t>
            </a:r>
            <a:r>
              <a:rPr lang="pl-PL" dirty="0"/>
              <a:t> </a:t>
            </a:r>
            <a:r>
              <a:rPr lang="pl-PL" dirty="0" smtClean="0"/>
              <a:t>- </a:t>
            </a:r>
            <a:r>
              <a:rPr lang="pl-PL" dirty="0"/>
              <a:t>hello world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200" dirty="0" smtClean="0"/>
              <a:t>Create a model</a:t>
            </a:r>
          </a:p>
          <a:p>
            <a:pPr lvl="1"/>
            <a:r>
              <a:rPr lang="pl-PL" sz="2000" dirty="0" smtClean="0"/>
              <a:t>Eclipse Modeling IDE</a:t>
            </a:r>
          </a:p>
          <a:p>
            <a:pPr lvl="1"/>
            <a:r>
              <a:rPr lang="pl-PL" sz="2000" dirty="0" smtClean="0"/>
              <a:t>Create a new Ecore Modeling Project</a:t>
            </a:r>
          </a:p>
          <a:p>
            <a:r>
              <a:rPr lang="pl-PL" sz="2200" dirty="0" smtClean="0"/>
              <a:t>Generate the code</a:t>
            </a:r>
            <a:endParaRPr lang="pl-PL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8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2015-09-17</a:t>
            </a:fld>
            <a:endParaRPr lang="pl-PL" dirty="0"/>
          </a:p>
        </p:txBody>
      </p:sp>
      <p:pic>
        <p:nvPicPr>
          <p:cNvPr id="8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0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– ecore &amp; genmodel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2200" dirty="0" smtClean="0"/>
              <a:t>Two files:</a:t>
            </a:r>
          </a:p>
          <a:p>
            <a:pPr lvl="1"/>
            <a:r>
              <a:rPr lang="en-US" sz="2200" b="1" dirty="0" err="1" smtClean="0"/>
              <a:t>ecore</a:t>
            </a:r>
            <a:r>
              <a:rPr lang="en-US" sz="2200" dirty="0" smtClean="0"/>
              <a:t> </a:t>
            </a:r>
            <a:r>
              <a:rPr lang="pl-PL" sz="2200" dirty="0" smtClean="0"/>
              <a:t>- </a:t>
            </a:r>
            <a:r>
              <a:rPr lang="en-US" sz="2200" dirty="0" smtClean="0"/>
              <a:t>contains </a:t>
            </a:r>
            <a:r>
              <a:rPr lang="en-US" sz="2200" dirty="0"/>
              <a:t>the information about the defined </a:t>
            </a:r>
            <a:r>
              <a:rPr lang="en-US" sz="2200" dirty="0" smtClean="0"/>
              <a:t>classes</a:t>
            </a:r>
            <a:endParaRPr lang="pl-PL" sz="2200" dirty="0" smtClean="0"/>
          </a:p>
          <a:p>
            <a:pPr lvl="1"/>
            <a:r>
              <a:rPr lang="pl-PL" sz="2200" b="1" dirty="0" smtClean="0"/>
              <a:t>genmodel</a:t>
            </a:r>
            <a:r>
              <a:rPr lang="pl-PL" sz="2200" dirty="0" smtClean="0"/>
              <a:t> - </a:t>
            </a:r>
            <a:r>
              <a:rPr lang="en-US" sz="2200" dirty="0"/>
              <a:t>contains </a:t>
            </a:r>
            <a:r>
              <a:rPr lang="en-US" sz="2200" dirty="0" smtClean="0"/>
              <a:t>information </a:t>
            </a:r>
            <a:r>
              <a:rPr lang="en-US" sz="2200" dirty="0"/>
              <a:t>for the code generation</a:t>
            </a:r>
            <a:endParaRPr lang="pl-PL" sz="2200" dirty="0" smtClean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9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55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C Global Szablon 04.2015">
  <a:themeElements>
    <a:clrScheme name="REC">
      <a:dk1>
        <a:sysClr val="windowText" lastClr="000000"/>
      </a:dk1>
      <a:lt1>
        <a:sysClr val="window" lastClr="FFFFFF"/>
      </a:lt1>
      <a:dk2>
        <a:srgbClr val="C00000"/>
      </a:dk2>
      <a:lt2>
        <a:srgbClr val="E7E6E6"/>
      </a:lt2>
      <a:accent1>
        <a:srgbClr val="FFFFFF"/>
      </a:accent1>
      <a:accent2>
        <a:srgbClr val="3F3F3F"/>
      </a:accent2>
      <a:accent3>
        <a:srgbClr val="7B7B7B"/>
      </a:accent3>
      <a:accent4>
        <a:srgbClr val="BFBFBF"/>
      </a:accent4>
      <a:accent5>
        <a:srgbClr val="D8D8D8"/>
      </a:accent5>
      <a:accent6>
        <a:srgbClr val="FF0000"/>
      </a:accent6>
      <a:hlink>
        <a:srgbClr val="FF0000"/>
      </a:hlink>
      <a:folHlink>
        <a:srgbClr val="59595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ln w="34925">
          <a:noFill/>
        </a:ln>
        <a:effectLst>
          <a:outerShdw blurRad="190500" dist="228600" dir="2700000" algn="ctr">
            <a:srgbClr val="000000">
              <a:alpha val="30000"/>
            </a:srgbClr>
          </a:outerShdw>
          <a:softEdge rad="0"/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a:spPr>
      <a:bodyPr rtlCol="0" anchor="ctr"/>
      <a:lstStyle>
        <a:defPPr algn="ctr">
          <a:defRPr>
            <a:solidFill>
              <a:srgbClr val="CC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AE6BBF1A-0269-4F3A-9436-112C337F50B6}" vid="{B6A46C09-ED48-4270-8917-F3434D4BB8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6691DD97235843B5E96CA882CD7A85" ma:contentTypeVersion="5" ma:contentTypeDescription="Create a new document." ma:contentTypeScope="" ma:versionID="6f08e88fdeac68ac664784283c60f55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420e54b54d84c99c75ea622d6798e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A8B675-C754-493C-B718-CAC6BC2363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F2C655-CE6E-4709-BE63-9C397722D5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D743871-875D-472A-961D-1DCE1A0B5DE9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 Global Szablon 04.2015</Template>
  <TotalTime>551</TotalTime>
  <Words>390</Words>
  <Application>Microsoft Office PowerPoint</Application>
  <PresentationFormat>Widescreen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HelveticaNeueLT Std Lt</vt:lpstr>
      <vt:lpstr>MV Boli</vt:lpstr>
      <vt:lpstr>Verdana</vt:lpstr>
      <vt:lpstr>REC Global Szablon 04.2015</vt:lpstr>
      <vt:lpstr>Eclipse Modeling Framework (EMF)</vt:lpstr>
      <vt:lpstr>Agenda</vt:lpstr>
      <vt:lpstr>Model-Driven Development</vt:lpstr>
      <vt:lpstr>Model-Driven Development</vt:lpstr>
      <vt:lpstr>Model-Driven Development</vt:lpstr>
      <vt:lpstr>What is EMF?</vt:lpstr>
      <vt:lpstr>EMF - frameworks</vt:lpstr>
      <vt:lpstr>EMF demo - hello world</vt:lpstr>
      <vt:lpstr>EMF – ecore &amp; genmodel</vt:lpstr>
      <vt:lpstr>Object vs EObject</vt:lpstr>
      <vt:lpstr>EMF - metamodel</vt:lpstr>
      <vt:lpstr>EMF demo - command stack &amp; adapters</vt:lpstr>
      <vt:lpstr>EMF demo - data binding &amp; validation</vt:lpstr>
      <vt:lpstr>EMF demo - generating a UI editor</vt:lpstr>
      <vt:lpstr>EMF demo - generating a Sirius-based editor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wro00310</dc:creator>
  <cp:lastModifiedBy>Zalejko, Pawel (REC)</cp:lastModifiedBy>
  <cp:revision>140</cp:revision>
  <dcterms:created xsi:type="dcterms:W3CDTF">2015-04-13T10:50:36Z</dcterms:created>
  <dcterms:modified xsi:type="dcterms:W3CDTF">2015-09-17T07:51:39Z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0x010100936691DD97235843B5E96CA882CD7A85</vt:lpwstr>
  </property>
</Properties>
</file>