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13716000" cx="2437765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12516" lvl="1" marL="914216" marR="0" rtl="0" algn="l">
              <a:spcBef>
                <a:spcPts val="0"/>
              </a:spcBef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333" lvl="2" marL="1828433" marR="0" rtl="0" algn="l">
              <a:spcBef>
                <a:spcPts val="0"/>
              </a:spcBef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151" lvl="3" marL="2742651" marR="0" rtl="0" algn="l">
              <a:spcBef>
                <a:spcPts val="0"/>
              </a:spcBef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967" lvl="4" marL="3656867" marR="0" rtl="0" algn="l">
              <a:spcBef>
                <a:spcPts val="0"/>
              </a:spcBef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786" lvl="5" marL="4571086" marR="0" rtl="0" algn="l">
              <a:spcBef>
                <a:spcPts val="0"/>
              </a:spcBef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603" lvl="6" marL="5485303" marR="0" rtl="0" algn="l">
              <a:spcBef>
                <a:spcPts val="0"/>
              </a:spcBef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9" lvl="7" marL="6399520" marR="0" rtl="0" algn="l">
              <a:spcBef>
                <a:spcPts val="0"/>
              </a:spcBef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37" lvl="8" marL="7313737" marR="0" rtl="0" algn="l">
              <a:spcBef>
                <a:spcPts val="0"/>
              </a:spcBef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12516" lvl="1" marL="914216" marR="0" rtl="0" algn="l">
              <a:spcBef>
                <a:spcPts val="0"/>
              </a:spcBef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333" lvl="2" marL="1828433" marR="0" rtl="0" algn="l">
              <a:spcBef>
                <a:spcPts val="0"/>
              </a:spcBef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151" lvl="3" marL="2742651" marR="0" rtl="0" algn="l">
              <a:spcBef>
                <a:spcPts val="0"/>
              </a:spcBef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967" lvl="4" marL="3656867" marR="0" rtl="0" algn="l">
              <a:spcBef>
                <a:spcPts val="0"/>
              </a:spcBef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786" lvl="5" marL="4571086" marR="0" rtl="0" algn="l">
              <a:spcBef>
                <a:spcPts val="0"/>
              </a:spcBef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603" lvl="6" marL="5485303" marR="0" rtl="0" algn="l">
              <a:spcBef>
                <a:spcPts val="0"/>
              </a:spcBef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9" lvl="7" marL="6399520" marR="0" rtl="0" algn="l">
              <a:spcBef>
                <a:spcPts val="0"/>
              </a:spcBef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37" lvl="8" marL="7313737" marR="0" rtl="0" algn="l">
              <a:spcBef>
                <a:spcPts val="0"/>
              </a:spcBef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12516" lvl="1" marL="914216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12333" lvl="2" marL="1828433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12151" lvl="3" marL="2742651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11967" lvl="4" marL="3656867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11786" lvl="5" marL="4571086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603" lvl="6" marL="5485303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9" lvl="7" marL="639952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37" lvl="8" marL="7313737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12516" lvl="1" marL="914216" marR="0" rtl="0" algn="l">
              <a:spcBef>
                <a:spcPts val="0"/>
              </a:spcBef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333" lvl="2" marL="1828433" marR="0" rtl="0" algn="l">
              <a:spcBef>
                <a:spcPts val="0"/>
              </a:spcBef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151" lvl="3" marL="2742651" marR="0" rtl="0" algn="l">
              <a:spcBef>
                <a:spcPts val="0"/>
              </a:spcBef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967" lvl="4" marL="3656867" marR="0" rtl="0" algn="l">
              <a:spcBef>
                <a:spcPts val="0"/>
              </a:spcBef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786" lvl="5" marL="4571086" marR="0" rtl="0" algn="l">
              <a:spcBef>
                <a:spcPts val="0"/>
              </a:spcBef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603" lvl="6" marL="5485303" marR="0" rtl="0" algn="l">
              <a:spcBef>
                <a:spcPts val="0"/>
              </a:spcBef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9" lvl="7" marL="6399520" marR="0" rtl="0" algn="l">
              <a:spcBef>
                <a:spcPts val="0"/>
              </a:spcBef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37" lvl="8" marL="7313737" marR="0" rtl="0" algn="l">
              <a:spcBef>
                <a:spcPts val="0"/>
              </a:spcBef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-16989425" y="-11796713"/>
            <a:ext cx="22153563" cy="1246505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-16989425" y="-11796713"/>
            <a:ext cx="22153563" cy="1246505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chemeClr val="dk1"/>
              </a:buClr>
              <a:buSzPts val="2400"/>
              <a:buFont typeface="Nunito"/>
              <a:buChar char="-"/>
            </a:pPr>
            <a:r>
              <a:rPr lang="en-US"/>
              <a:t>maintenance overhead, fewer bugs, more readable classes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Defaul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Shape 11"/>
          <p:cNvGrpSpPr/>
          <p:nvPr/>
        </p:nvGrpSpPr>
        <p:grpSpPr>
          <a:xfrm rot="5400000">
            <a:off x="-16715231" y="-397360"/>
            <a:ext cx="24535151" cy="4304369"/>
            <a:chOff x="0" y="-156114"/>
            <a:chExt cx="24535151" cy="4304369"/>
          </a:xfrm>
        </p:grpSpPr>
        <p:sp>
          <p:nvSpPr>
            <p:cNvPr id="12" name="Shape 12"/>
            <p:cNvSpPr/>
            <p:nvPr/>
          </p:nvSpPr>
          <p:spPr>
            <a:xfrm>
              <a:off x="23378291" y="2431564"/>
              <a:ext cx="1134322" cy="1716691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23079220" y="-88970"/>
              <a:ext cx="1455931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20776620" y="-88970"/>
              <a:ext cx="2646748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20420244" y="-88970"/>
              <a:ext cx="3003125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7677877" y="-88971"/>
              <a:ext cx="2785824" cy="3142198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7608342" y="-88971"/>
              <a:ext cx="2168684" cy="192530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4888519" y="-88734"/>
              <a:ext cx="2811899" cy="192530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13589856" y="-88970"/>
              <a:ext cx="4137447" cy="352030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11104147" y="-111272"/>
              <a:ext cx="4346058" cy="3520308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9793019" y="-88970"/>
              <a:ext cx="369415" cy="195571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9698211" y="-88970"/>
              <a:ext cx="225996" cy="19557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8502000" y="61758"/>
              <a:ext cx="2646751" cy="225995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6821130" y="61996"/>
              <a:ext cx="2985743" cy="225995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6829814" y="-88970"/>
              <a:ext cx="2985743" cy="808366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5975275" y="-88970"/>
              <a:ext cx="943094" cy="808366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5608571" y="674793"/>
              <a:ext cx="2916204" cy="164281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5092201" y="-155877"/>
              <a:ext cx="1760153" cy="211218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443059" y="190760"/>
              <a:ext cx="5232654" cy="2977052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1264131" y="-156113"/>
              <a:ext cx="4393864" cy="2112184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1264131" y="-133574"/>
              <a:ext cx="921364" cy="369415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734484" y="-133574"/>
              <a:ext cx="621488" cy="36941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0" y="885559"/>
              <a:ext cx="447642" cy="225995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-156114"/>
              <a:ext cx="1286433" cy="334211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8462804" y="1591817"/>
              <a:ext cx="6988462" cy="1786231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9776123" y="-125128"/>
              <a:ext cx="2307757" cy="1734076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2_Defaul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Shape 38"/>
          <p:cNvGrpSpPr/>
          <p:nvPr/>
        </p:nvGrpSpPr>
        <p:grpSpPr>
          <a:xfrm rot="10800000">
            <a:off x="-23445" y="10974729"/>
            <a:ext cx="24535151" cy="4304369"/>
            <a:chOff x="0" y="-156114"/>
            <a:chExt cx="24535151" cy="4304369"/>
          </a:xfrm>
        </p:grpSpPr>
        <p:sp>
          <p:nvSpPr>
            <p:cNvPr id="39" name="Shape 39"/>
            <p:cNvSpPr/>
            <p:nvPr/>
          </p:nvSpPr>
          <p:spPr>
            <a:xfrm>
              <a:off x="23378291" y="2431564"/>
              <a:ext cx="1134322" cy="1716691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23079220" y="-88970"/>
              <a:ext cx="1455931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20776620" y="-88970"/>
              <a:ext cx="2646748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20420244" y="-88970"/>
              <a:ext cx="3003125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17677877" y="-88971"/>
              <a:ext cx="2785824" cy="3142198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17608342" y="-88971"/>
              <a:ext cx="2168684" cy="192530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14888519" y="-88734"/>
              <a:ext cx="2811899" cy="192530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13589856" y="-88970"/>
              <a:ext cx="4137447" cy="352030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11104147" y="-111272"/>
              <a:ext cx="4346058" cy="3520308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9793019" y="-88970"/>
              <a:ext cx="369415" cy="195571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9698211" y="-88970"/>
              <a:ext cx="225996" cy="19557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8502000" y="61758"/>
              <a:ext cx="2646751" cy="225995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6821130" y="61996"/>
              <a:ext cx="2985743" cy="225995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6829814" y="-88970"/>
              <a:ext cx="2985743" cy="808366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5975275" y="-88970"/>
              <a:ext cx="943094" cy="808366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5608571" y="674793"/>
              <a:ext cx="2916204" cy="164281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5092201" y="-155877"/>
              <a:ext cx="1760153" cy="211218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443059" y="190760"/>
              <a:ext cx="5232654" cy="2977052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1264131" y="-156113"/>
              <a:ext cx="4393864" cy="2112184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1264131" y="-133574"/>
              <a:ext cx="921364" cy="369415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734484" y="-133574"/>
              <a:ext cx="621488" cy="36941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0" y="885559"/>
              <a:ext cx="447642" cy="225995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0" y="-156114"/>
              <a:ext cx="1286433" cy="334211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8462804" y="1591817"/>
              <a:ext cx="6988462" cy="1786231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9776123" y="-125128"/>
              <a:ext cx="2307757" cy="1734076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1652523" y="5734650"/>
            <a:ext cx="119799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Project Lombok</a:t>
            </a:r>
          </a:p>
        </p:txBody>
      </p:sp>
      <p:grpSp>
        <p:nvGrpSpPr>
          <p:cNvPr id="69" name="Shape 69"/>
          <p:cNvGrpSpPr/>
          <p:nvPr/>
        </p:nvGrpSpPr>
        <p:grpSpPr>
          <a:xfrm>
            <a:off x="0" y="-1582768"/>
            <a:ext cx="24535151" cy="4304369"/>
            <a:chOff x="0" y="-156114"/>
            <a:chExt cx="24535151" cy="4304369"/>
          </a:xfrm>
        </p:grpSpPr>
        <p:sp>
          <p:nvSpPr>
            <p:cNvPr id="70" name="Shape 70"/>
            <p:cNvSpPr/>
            <p:nvPr/>
          </p:nvSpPr>
          <p:spPr>
            <a:xfrm>
              <a:off x="23378291" y="2431564"/>
              <a:ext cx="1134322" cy="1716691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23079220" y="-88970"/>
              <a:ext cx="1455931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20776620" y="-88970"/>
              <a:ext cx="2646748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20420244" y="-88970"/>
              <a:ext cx="3003125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7677877" y="-88971"/>
              <a:ext cx="2785824" cy="3142198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7608342" y="-88971"/>
              <a:ext cx="2168684" cy="192530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4888519" y="-88734"/>
              <a:ext cx="2811899" cy="192530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3589856" y="-88970"/>
              <a:ext cx="4137447" cy="352030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11104147" y="-111272"/>
              <a:ext cx="4346058" cy="3520308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9793019" y="-88970"/>
              <a:ext cx="369415" cy="195571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9698211" y="-88970"/>
              <a:ext cx="225996" cy="19557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8502000" y="61758"/>
              <a:ext cx="2646751" cy="225995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6821130" y="61996"/>
              <a:ext cx="2985743" cy="225995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6829814" y="-88970"/>
              <a:ext cx="2985743" cy="808366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5975275" y="-88970"/>
              <a:ext cx="943094" cy="808366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5608571" y="674793"/>
              <a:ext cx="2916204" cy="164281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5092201" y="-155877"/>
              <a:ext cx="1760153" cy="211218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443059" y="190760"/>
              <a:ext cx="5232654" cy="2977052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1264131" y="-156113"/>
              <a:ext cx="4393864" cy="2112184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1264131" y="-133574"/>
              <a:ext cx="921364" cy="369415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734484" y="-133574"/>
              <a:ext cx="621488" cy="36941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0" y="885559"/>
              <a:ext cx="447642" cy="225995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0" y="-156114"/>
              <a:ext cx="1286433" cy="334211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8462804" y="1591817"/>
              <a:ext cx="6988462" cy="1786231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9776123" y="-125128"/>
              <a:ext cx="2307757" cy="1734076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pic>
        <p:nvPicPr>
          <p:cNvPr descr="jug.png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3638" y="3482688"/>
            <a:ext cx="6750625" cy="67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-1" y="0"/>
            <a:ext cx="11352000" cy="13716000"/>
          </a:xfrm>
          <a:prstGeom prst="rect">
            <a:avLst/>
          </a:prstGeom>
          <a:solidFill>
            <a:srgbClr val="0A2C5B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0A2C5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622117" y="2436256"/>
            <a:ext cx="45816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Hello!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711325" y="4807150"/>
            <a:ext cx="7580100" cy="17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5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My name is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55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Dawid Maksylewicz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711325" y="9152435"/>
            <a:ext cx="8207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4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Contact at: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4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dawid.maksylewicz@gmail.com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1711325" y="7163835"/>
            <a:ext cx="8207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4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Contractor / Java / full-stack dev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4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Working remotely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1801200" y="1433425"/>
            <a:ext cx="4671300" cy="2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9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Agenda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1801200" y="4248125"/>
            <a:ext cx="151848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rtl="0">
              <a:lnSpc>
                <a:spcPct val="150000"/>
              </a:lnSpc>
              <a:spcBef>
                <a:spcPts val="0"/>
              </a:spcBef>
              <a:buSzPts val="4800"/>
              <a:buFont typeface="Nunito"/>
              <a:buChar char="●"/>
            </a:pP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What is the Project Lombok?</a:t>
            </a:r>
          </a:p>
          <a:p>
            <a:pPr indent="-533400" lvl="0" marL="457200" rtl="0">
              <a:lnSpc>
                <a:spcPct val="150000"/>
              </a:lnSpc>
              <a:spcBef>
                <a:spcPts val="0"/>
              </a:spcBef>
              <a:buSzPts val="4800"/>
              <a:buFont typeface="Nunito"/>
              <a:buChar char="●"/>
            </a:pP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Coding part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4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1360525" y="1405900"/>
            <a:ext cx="16349100" cy="2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9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What is the Project Lombok?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801200" y="4248125"/>
            <a:ext cx="15184800" cy="45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rtl="0">
              <a:lnSpc>
                <a:spcPct val="150000"/>
              </a:lnSpc>
              <a:spcBef>
                <a:spcPts val="0"/>
              </a:spcBef>
              <a:buSzPts val="4800"/>
              <a:buFont typeface="Nunito"/>
              <a:buChar char="●"/>
            </a:pP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Boilerplate = zero-value code</a:t>
            </a:r>
          </a:p>
          <a:p>
            <a:pPr indent="-533400" lvl="0" marL="457200" rtl="0">
              <a:lnSpc>
                <a:spcPct val="150000"/>
              </a:lnSpc>
              <a:spcBef>
                <a:spcPts val="0"/>
              </a:spcBef>
              <a:buSzPts val="4800"/>
              <a:buFont typeface="Nunito"/>
              <a:buChar char="●"/>
            </a:pP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Setup (plugin + annotation processing)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1801200" y="1433425"/>
            <a:ext cx="3652200" cy="2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9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Other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1801200" y="4248125"/>
            <a:ext cx="15184800" cy="5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rtl="0">
              <a:lnSpc>
                <a:spcPct val="150000"/>
              </a:lnSpc>
              <a:spcBef>
                <a:spcPts val="0"/>
              </a:spcBef>
              <a:buSzPts val="4800"/>
              <a:buFont typeface="Nunito"/>
              <a:buChar char="●"/>
            </a:pP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@Synchronized</a:t>
            </a:r>
          </a:p>
          <a:p>
            <a:pPr indent="-533400" lvl="0" marL="457200" rtl="0">
              <a:lnSpc>
                <a:spcPct val="150000"/>
              </a:lnSpc>
              <a:spcBef>
                <a:spcPts val="0"/>
              </a:spcBef>
              <a:buSzPts val="4800"/>
              <a:buFont typeface="Nunito"/>
              <a:buChar char="●"/>
            </a:pP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@Cleanup</a:t>
            </a:r>
          </a:p>
          <a:p>
            <a:pPr indent="-533400" lvl="0" marL="457200" rtl="0">
              <a:lnSpc>
                <a:spcPct val="150000"/>
              </a:lnSpc>
              <a:spcBef>
                <a:spcPts val="0"/>
              </a:spcBef>
              <a:buSzPts val="4800"/>
              <a:buFont typeface="Nunito"/>
              <a:buChar char="●"/>
            </a:pP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@Value</a:t>
            </a:r>
          </a:p>
          <a:p>
            <a:pPr indent="-533400" lvl="0" marL="457200" rtl="0">
              <a:lnSpc>
                <a:spcPct val="150000"/>
              </a:lnSpc>
              <a:spcBef>
                <a:spcPts val="0"/>
              </a:spcBef>
              <a:buSzPts val="4800"/>
              <a:buFont typeface="Nunito"/>
              <a:buChar char="●"/>
            </a:pP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@Singular</a:t>
            </a:r>
          </a:p>
          <a:p>
            <a:pPr indent="-533400" lvl="0" marL="457200" rtl="0">
              <a:lnSpc>
                <a:spcPct val="150000"/>
              </a:lnSpc>
              <a:spcBef>
                <a:spcPts val="0"/>
              </a:spcBef>
              <a:buSzPts val="4800"/>
              <a:buFont typeface="Nunito"/>
              <a:buChar char="●"/>
            </a:pP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val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4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1801200" y="1433425"/>
            <a:ext cx="14393700" cy="2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9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Pros &amp; cons + controversy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1801200" y="4248125"/>
            <a:ext cx="15184800" cy="5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rtl="0">
              <a:lnSpc>
                <a:spcPct val="150000"/>
              </a:lnSpc>
              <a:spcBef>
                <a:spcPts val="0"/>
              </a:spcBef>
              <a:buSzPts val="4800"/>
              <a:buFont typeface="Nunito"/>
              <a:buChar char="●"/>
            </a:pP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Reduces boilerplate</a:t>
            </a:r>
          </a:p>
          <a:p>
            <a:pPr indent="-533400" lvl="0" marL="457200" rtl="0">
              <a:lnSpc>
                <a:spcPct val="150000"/>
              </a:lnSpc>
              <a:spcBef>
                <a:spcPts val="0"/>
              </a:spcBef>
              <a:buSzPts val="4800"/>
              <a:buFont typeface="Nunito"/>
              <a:buChar char="●"/>
            </a:pP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Many annotations when used with ORM</a:t>
            </a:r>
          </a:p>
          <a:p>
            <a:pPr indent="-533400" lvl="0" marL="457200" rtl="0">
              <a:lnSpc>
                <a:spcPct val="150000"/>
              </a:lnSpc>
              <a:spcBef>
                <a:spcPts val="0"/>
              </a:spcBef>
              <a:buSzPts val="4800"/>
              <a:buFont typeface="Nunito"/>
              <a:buChar char="●"/>
            </a:pP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Annotations for meta</a:t>
            </a:r>
          </a:p>
          <a:p>
            <a:pPr indent="-533400" lvl="0" marL="457200" rtl="0">
              <a:lnSpc>
                <a:spcPct val="150000"/>
              </a:lnSpc>
              <a:spcBef>
                <a:spcPts val="0"/>
              </a:spcBef>
              <a:buSzPts val="4800"/>
              <a:buFont typeface="Nunito"/>
              <a:buChar char="●"/>
            </a:pP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It's a total hack based on non-public API</a:t>
            </a:r>
          </a:p>
          <a:p>
            <a:pPr indent="-533400" lvl="0" marL="457200" rtl="0">
              <a:lnSpc>
                <a:spcPct val="150000"/>
              </a:lnSpc>
              <a:spcBef>
                <a:spcPts val="0"/>
              </a:spcBef>
              <a:buSzPts val="4800"/>
              <a:buFont typeface="Nunito"/>
              <a:buChar char="●"/>
            </a:pPr>
            <a:r>
              <a:rPr lang="en-US" sz="4800">
                <a:latin typeface="Nunito"/>
                <a:ea typeface="Nunito"/>
                <a:cs typeface="Nunito"/>
                <a:sym typeface="Nunito"/>
              </a:rPr>
              <a:t>https://github.com/rzwitserloot/lombok/issues/985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4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6552875" y="5783550"/>
            <a:ext cx="11271900" cy="2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US" sz="12000">
                <a:latin typeface="Nunito"/>
                <a:ea typeface="Nunito"/>
                <a:cs typeface="Nunito"/>
                <a:sym typeface="Nunito"/>
              </a:rPr>
              <a:t>Thanks! Any q?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