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64" r:id="rId2"/>
    <p:sldId id="257" r:id="rId3"/>
    <p:sldId id="258" r:id="rId4"/>
    <p:sldId id="266" r:id="rId5"/>
    <p:sldId id="256" r:id="rId6"/>
    <p:sldId id="267" r:id="rId7"/>
    <p:sldId id="260" r:id="rId8"/>
    <p:sldId id="270" r:id="rId9"/>
    <p:sldId id="261" r:id="rId10"/>
    <p:sldId id="271" r:id="rId11"/>
    <p:sldId id="272" r:id="rId12"/>
    <p:sldId id="273" r:id="rId13"/>
    <p:sldId id="274" r:id="rId14"/>
    <p:sldId id="275" r:id="rId15"/>
    <p:sldId id="279" r:id="rId16"/>
    <p:sldId id="263" r:id="rId17"/>
    <p:sldId id="280" r:id="rId18"/>
    <p:sldId id="259" r:id="rId19"/>
    <p:sldId id="268" r:id="rId20"/>
    <p:sldId id="262" r:id="rId21"/>
    <p:sldId id="269" r:id="rId22"/>
    <p:sldId id="278" r:id="rId23"/>
    <p:sldId id="277" r:id="rId2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85899" autoAdjust="0"/>
  </p:normalViewPr>
  <p:slideViewPr>
    <p:cSldViewPr>
      <p:cViewPr varScale="1">
        <p:scale>
          <a:sx n="79" d="100"/>
          <a:sy n="79" d="100"/>
        </p:scale>
        <p:origin x="-15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5C9CE-A1BF-4C53-B617-51D3CCE38D22}" type="datetimeFigureOut">
              <a:rPr lang="pl-PL" smtClean="0"/>
              <a:t>2015-05-14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B2FA0-674B-46C1-B531-8F11B7CD8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438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E72263-419C-4886-9D33-5A154916A6E5}" type="slidenum">
              <a:rPr lang="pl-PL" smtClean="0"/>
              <a:pPr>
                <a:defRPr/>
              </a:pPr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310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E72263-419C-4886-9D33-5A154916A6E5}" type="slidenum">
              <a:rPr lang="pl-PL" smtClean="0"/>
              <a:pPr>
                <a:defRPr/>
              </a:pPr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31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E72263-419C-4886-9D33-5A154916A6E5}" type="slidenum">
              <a:rPr lang="pl-PL" smtClean="0"/>
              <a:pPr>
                <a:defRPr/>
              </a:pPr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338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E72263-419C-4886-9D33-5A154916A6E5}" type="slidenum">
              <a:rPr lang="pl-PL" smtClean="0"/>
              <a:pPr>
                <a:defRPr/>
              </a:pPr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338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E72263-419C-4886-9D33-5A154916A6E5}" type="slidenum">
              <a:rPr lang="pl-PL" smtClean="0"/>
              <a:pPr>
                <a:defRPr/>
              </a:pPr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3389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B2FA0-674B-46C1-B531-8F11B7CD8A19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6128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B2FA0-674B-46C1-B531-8F11B7CD8A19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8868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B2FA0-674B-46C1-B531-8F11B7CD8A19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8131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B2FA0-674B-46C1-B531-8F11B7CD8A19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357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619F-E36A-4A8F-AAA0-C2E19E09BE95}" type="datetimeFigureOut">
              <a:rPr lang="pl-PL" smtClean="0"/>
              <a:t>2015-05-14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10E3-7A10-4292-9A0B-D1F91C417A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431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619F-E36A-4A8F-AAA0-C2E19E09BE95}" type="datetimeFigureOut">
              <a:rPr lang="pl-PL" smtClean="0"/>
              <a:t>2015-05-14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10E3-7A10-4292-9A0B-D1F91C417A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342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619F-E36A-4A8F-AAA0-C2E19E09BE95}" type="datetimeFigureOut">
              <a:rPr lang="pl-PL" smtClean="0"/>
              <a:t>2015-05-14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10E3-7A10-4292-9A0B-D1F91C417A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481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619F-E36A-4A8F-AAA0-C2E19E09BE95}" type="datetimeFigureOut">
              <a:rPr lang="pl-PL" smtClean="0"/>
              <a:t>2015-05-14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10E3-7A10-4292-9A0B-D1F91C417A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370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619F-E36A-4A8F-AAA0-C2E19E09BE95}" type="datetimeFigureOut">
              <a:rPr lang="pl-PL" smtClean="0"/>
              <a:t>2015-05-14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10E3-7A10-4292-9A0B-D1F91C417A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25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619F-E36A-4A8F-AAA0-C2E19E09BE95}" type="datetimeFigureOut">
              <a:rPr lang="pl-PL" smtClean="0"/>
              <a:t>2015-05-14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10E3-7A10-4292-9A0B-D1F91C417A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866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619F-E36A-4A8F-AAA0-C2E19E09BE95}" type="datetimeFigureOut">
              <a:rPr lang="pl-PL" smtClean="0"/>
              <a:t>2015-05-14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10E3-7A10-4292-9A0B-D1F91C417A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891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619F-E36A-4A8F-AAA0-C2E19E09BE95}" type="datetimeFigureOut">
              <a:rPr lang="pl-PL" smtClean="0"/>
              <a:t>2015-05-14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10E3-7A10-4292-9A0B-D1F91C417A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864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619F-E36A-4A8F-AAA0-C2E19E09BE95}" type="datetimeFigureOut">
              <a:rPr lang="pl-PL" smtClean="0"/>
              <a:t>2015-05-14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10E3-7A10-4292-9A0B-D1F91C417A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64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619F-E36A-4A8F-AAA0-C2E19E09BE95}" type="datetimeFigureOut">
              <a:rPr lang="pl-PL" smtClean="0"/>
              <a:t>2015-05-14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10E3-7A10-4292-9A0B-D1F91C417A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215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619F-E36A-4A8F-AAA0-C2E19E09BE95}" type="datetimeFigureOut">
              <a:rPr lang="pl-PL" smtClean="0"/>
              <a:t>2015-05-14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C10E3-7A10-4292-9A0B-D1F91C417A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926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9619F-E36A-4A8F-AAA0-C2E19E09BE95}" type="datetimeFigureOut">
              <a:rPr lang="pl-PL" smtClean="0"/>
              <a:t>2015-05-14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C10E3-7A10-4292-9A0B-D1F91C417A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570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.laczkowski@interia.p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143000"/>
          </a:xfrm>
        </p:spPr>
        <p:txBody>
          <a:bodyPr/>
          <a:lstStyle/>
          <a:p>
            <a:r>
              <a:rPr lang="pl-PL" b="1" smtClean="0">
                <a:solidFill>
                  <a:srgbClr val="0070C0"/>
                </a:solidFill>
              </a:rPr>
              <a:t>O znaczeniu słów, słów kilka…</a:t>
            </a:r>
            <a:endParaRPr lang="pl-PL" b="1">
              <a:solidFill>
                <a:srgbClr val="0070C0"/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043608" y="4869160"/>
            <a:ext cx="25399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smtClean="0"/>
              <a:t>Tomasz Łączkowski</a:t>
            </a:r>
          </a:p>
          <a:p>
            <a:r>
              <a:rPr lang="pl-PL" sz="1600" smtClean="0">
                <a:hlinkClick r:id="rId2"/>
              </a:rPr>
              <a:t>t.laczkowski@interia.pl</a:t>
            </a:r>
            <a:endParaRPr lang="pl-PL" sz="1600"/>
          </a:p>
          <a:p>
            <a:r>
              <a:rPr lang="pl-PL" sz="1600"/>
              <a:t>+48 665 </a:t>
            </a:r>
            <a:r>
              <a:rPr lang="pl-PL" sz="1600" smtClean="0"/>
              <a:t>51 80 15</a:t>
            </a:r>
            <a:endParaRPr lang="pl-PL" sz="1600"/>
          </a:p>
        </p:txBody>
      </p:sp>
    </p:spTree>
    <p:extLst>
      <p:ext uri="{BB962C8B-B14F-4D97-AF65-F5344CB8AC3E}">
        <p14:creationId xmlns:p14="http://schemas.microsoft.com/office/powerpoint/2010/main" val="39682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ytuł 1"/>
          <p:cNvSpPr>
            <a:spLocks noGrp="1"/>
          </p:cNvSpPr>
          <p:nvPr>
            <p:ph type="title"/>
          </p:nvPr>
        </p:nvSpPr>
        <p:spPr>
          <a:xfrm>
            <a:off x="3131840" y="-1622"/>
            <a:ext cx="5256584" cy="766326"/>
          </a:xfrm>
        </p:spPr>
        <p:txBody>
          <a:bodyPr/>
          <a:lstStyle/>
          <a:p>
            <a:pPr algn="l" eaLnBrk="1" hangingPunct="1"/>
            <a:r>
              <a:rPr lang="pl-PL" b="1" dirty="0" smtClean="0">
                <a:solidFill>
                  <a:srgbClr val="002060"/>
                </a:solidFill>
              </a:rPr>
              <a:t>User </a:t>
            </a:r>
            <a:r>
              <a:rPr lang="pl-PL" b="1" dirty="0" err="1" smtClean="0">
                <a:solidFill>
                  <a:srgbClr val="002060"/>
                </a:solidFill>
              </a:rPr>
              <a:t>stories</a:t>
            </a:r>
            <a:endParaRPr lang="pl-PL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0" descr="C:\Users\tl\AppData\Local\Microsoft\Windows\Temporary Internet Files\Content.IE5\3DR3OVQH\MP900423066[1]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7043" y="0"/>
            <a:ext cx="91710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 rot="21065376">
            <a:off x="4582619" y="3705078"/>
            <a:ext cx="3280450" cy="193899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4000" b="1" dirty="0" smtClean="0"/>
              <a:t>As </a:t>
            </a:r>
            <a:r>
              <a:rPr lang="pl-PL" sz="4000" b="1" dirty="0" smtClean="0">
                <a:solidFill>
                  <a:srgbClr val="00B0F0"/>
                </a:solidFill>
              </a:rPr>
              <a:t>WHO</a:t>
            </a:r>
          </a:p>
          <a:p>
            <a:pPr algn="ctr"/>
            <a:r>
              <a:rPr lang="pl-PL" sz="4000" b="1" dirty="0" smtClean="0"/>
              <a:t>I want </a:t>
            </a:r>
            <a:r>
              <a:rPr lang="pl-PL" sz="4000" b="1" dirty="0" smtClean="0">
                <a:solidFill>
                  <a:srgbClr val="00B0F0"/>
                </a:solidFill>
              </a:rPr>
              <a:t>WHAT</a:t>
            </a:r>
          </a:p>
          <a:p>
            <a:pPr algn="ctr"/>
            <a:r>
              <a:rPr lang="pl-PL" sz="4000" b="1" dirty="0" err="1"/>
              <a:t>s</a:t>
            </a:r>
            <a:r>
              <a:rPr lang="pl-PL" sz="4000" b="1" dirty="0" err="1" smtClean="0"/>
              <a:t>o</a:t>
            </a:r>
            <a:r>
              <a:rPr lang="pl-PL" sz="4000" b="1" dirty="0" smtClean="0"/>
              <a:t> </a:t>
            </a:r>
            <a:r>
              <a:rPr lang="pl-PL" sz="4000" b="1" dirty="0" err="1" smtClean="0"/>
              <a:t>that</a:t>
            </a:r>
            <a:r>
              <a:rPr lang="pl-PL" sz="4000" b="1" dirty="0" smtClean="0"/>
              <a:t> </a:t>
            </a:r>
            <a:r>
              <a:rPr lang="pl-PL" sz="4000" b="1" dirty="0" smtClean="0">
                <a:solidFill>
                  <a:srgbClr val="00B0F0"/>
                </a:solidFill>
              </a:rPr>
              <a:t>WHY</a:t>
            </a:r>
            <a:endParaRPr lang="pl-PL" sz="4000" b="1" dirty="0">
              <a:solidFill>
                <a:srgbClr val="00B0F0"/>
              </a:solidFill>
            </a:endParaRPr>
          </a:p>
        </p:txBody>
      </p:sp>
      <p:sp>
        <p:nvSpPr>
          <p:cNvPr id="6" name="Tytuł 1"/>
          <p:cNvSpPr txBox="1">
            <a:spLocks/>
          </p:cNvSpPr>
          <p:nvPr/>
        </p:nvSpPr>
        <p:spPr bwMode="auto">
          <a:xfrm>
            <a:off x="395537" y="4725144"/>
            <a:ext cx="4176464" cy="76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pl-PL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Stories</a:t>
            </a:r>
            <a:endParaRPr lang="pl-P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650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ytuł 1"/>
          <p:cNvSpPr>
            <a:spLocks noGrp="1"/>
          </p:cNvSpPr>
          <p:nvPr>
            <p:ph type="title"/>
          </p:nvPr>
        </p:nvSpPr>
        <p:spPr>
          <a:xfrm>
            <a:off x="3131840" y="-1622"/>
            <a:ext cx="5256584" cy="766326"/>
          </a:xfrm>
        </p:spPr>
        <p:txBody>
          <a:bodyPr/>
          <a:lstStyle/>
          <a:p>
            <a:pPr algn="l" eaLnBrk="1" hangingPunct="1"/>
            <a:r>
              <a:rPr lang="pl-PL" b="1" dirty="0" smtClean="0">
                <a:solidFill>
                  <a:srgbClr val="002060"/>
                </a:solidFill>
              </a:rPr>
              <a:t>User </a:t>
            </a:r>
            <a:r>
              <a:rPr lang="pl-PL" b="1" dirty="0" err="1" smtClean="0">
                <a:solidFill>
                  <a:srgbClr val="002060"/>
                </a:solidFill>
              </a:rPr>
              <a:t>stories</a:t>
            </a:r>
            <a:endParaRPr lang="pl-PL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0" descr="C:\Users\tl\AppData\Local\Microsoft\Windows\Temporary Internet Files\Content.IE5\3DR3OVQH\MP900423066[1]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7043" y="0"/>
            <a:ext cx="91710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3"/>
          <p:cNvSpPr txBox="1">
            <a:spLocks noChangeArrowheads="1"/>
          </p:cNvSpPr>
          <p:nvPr/>
        </p:nvSpPr>
        <p:spPr bwMode="auto">
          <a:xfrm>
            <a:off x="395537" y="3489147"/>
            <a:ext cx="8422498" cy="4616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pl-PL"/>
            </a:defPPr>
            <a:lvl1pPr algn="ctr">
              <a:defRPr sz="4000" b="1"/>
            </a:lvl1pPr>
          </a:lstStyle>
          <a:p>
            <a:r>
              <a:rPr lang="de-DE" sz="2400" dirty="0" smtClean="0"/>
              <a:t>As </a:t>
            </a:r>
            <a:r>
              <a:rPr lang="de-DE" sz="2400" dirty="0">
                <a:solidFill>
                  <a:srgbClr val="00B0F0"/>
                </a:solidFill>
              </a:rPr>
              <a:t>a</a:t>
            </a:r>
            <a:r>
              <a:rPr lang="pl-PL" sz="2400" dirty="0">
                <a:solidFill>
                  <a:srgbClr val="00B0F0"/>
                </a:solidFill>
              </a:rPr>
              <a:t>n</a:t>
            </a:r>
            <a:r>
              <a:rPr lang="de-DE" sz="2400" dirty="0">
                <a:solidFill>
                  <a:srgbClr val="00B0F0"/>
                </a:solidFill>
              </a:rPr>
              <a:t> </a:t>
            </a:r>
            <a:r>
              <a:rPr lang="de-DE" sz="2400" dirty="0" smtClean="0">
                <a:solidFill>
                  <a:srgbClr val="00B0F0"/>
                </a:solidFill>
              </a:rPr>
              <a:t>User</a:t>
            </a:r>
            <a:r>
              <a:rPr lang="pl-PL" sz="2400" dirty="0" smtClean="0">
                <a:solidFill>
                  <a:srgbClr val="00B0F0"/>
                </a:solidFill>
              </a:rPr>
              <a:t> </a:t>
            </a:r>
            <a:r>
              <a:rPr lang="de-DE" sz="2400" dirty="0" smtClean="0"/>
              <a:t>I </a:t>
            </a:r>
            <a:r>
              <a:rPr lang="pl-PL" sz="2400" dirty="0" smtClean="0"/>
              <a:t>want</a:t>
            </a:r>
            <a:r>
              <a:rPr lang="de-DE" sz="2400" dirty="0" smtClean="0"/>
              <a:t> </a:t>
            </a:r>
            <a:r>
              <a:rPr lang="de-DE" sz="2400" dirty="0" err="1">
                <a:solidFill>
                  <a:srgbClr val="00B0F0"/>
                </a:solidFill>
              </a:rPr>
              <a:t>pay</a:t>
            </a:r>
            <a:r>
              <a:rPr lang="de-DE" sz="2400" dirty="0">
                <a:solidFill>
                  <a:srgbClr val="00B0F0"/>
                </a:solidFill>
              </a:rPr>
              <a:t> </a:t>
            </a:r>
            <a:r>
              <a:rPr lang="de-DE" sz="2400" dirty="0" err="1">
                <a:solidFill>
                  <a:srgbClr val="00B0F0"/>
                </a:solidFill>
              </a:rPr>
              <a:t>with</a:t>
            </a:r>
            <a:r>
              <a:rPr lang="de-DE" sz="2400" dirty="0">
                <a:solidFill>
                  <a:srgbClr val="00B0F0"/>
                </a:solidFill>
              </a:rPr>
              <a:t> </a:t>
            </a:r>
            <a:r>
              <a:rPr lang="de-DE" sz="2400" dirty="0" err="1">
                <a:solidFill>
                  <a:srgbClr val="00B0F0"/>
                </a:solidFill>
              </a:rPr>
              <a:t>credit</a:t>
            </a:r>
            <a:r>
              <a:rPr lang="pl-PL" sz="2400" dirty="0">
                <a:solidFill>
                  <a:srgbClr val="00B0F0"/>
                </a:solidFill>
              </a:rPr>
              <a:t> </a:t>
            </a:r>
            <a:r>
              <a:rPr lang="de-DE" sz="2400" dirty="0" err="1">
                <a:solidFill>
                  <a:srgbClr val="00B0F0"/>
                </a:solidFill>
              </a:rPr>
              <a:t>card</a:t>
            </a:r>
            <a:r>
              <a:rPr lang="de-DE" sz="2400" dirty="0">
                <a:solidFill>
                  <a:srgbClr val="00B0F0"/>
                </a:solidFill>
              </a:rPr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00B0F0"/>
                </a:solidFill>
              </a:rPr>
              <a:t>buy</a:t>
            </a:r>
            <a:r>
              <a:rPr lang="de-DE" sz="2400" dirty="0">
                <a:solidFill>
                  <a:srgbClr val="00B0F0"/>
                </a:solidFill>
              </a:rPr>
              <a:t> </a:t>
            </a:r>
            <a:r>
              <a:rPr lang="de-DE" sz="2400" dirty="0" err="1">
                <a:solidFill>
                  <a:srgbClr val="00B0F0"/>
                </a:solidFill>
              </a:rPr>
              <a:t>the</a:t>
            </a:r>
            <a:r>
              <a:rPr lang="de-DE" sz="2400" dirty="0">
                <a:solidFill>
                  <a:srgbClr val="00B0F0"/>
                </a:solidFill>
              </a:rPr>
              <a:t> </a:t>
            </a:r>
            <a:r>
              <a:rPr lang="de-DE" sz="2400" dirty="0" err="1" smtClean="0">
                <a:solidFill>
                  <a:srgbClr val="00B0F0"/>
                </a:solidFill>
              </a:rPr>
              <a:t>article</a:t>
            </a:r>
            <a:endParaRPr lang="de-DE" sz="2400" dirty="0"/>
          </a:p>
        </p:txBody>
      </p:sp>
      <p:sp>
        <p:nvSpPr>
          <p:cNvPr id="8" name="Textfeld 3"/>
          <p:cNvSpPr txBox="1">
            <a:spLocks noChangeArrowheads="1"/>
          </p:cNvSpPr>
          <p:nvPr/>
        </p:nvSpPr>
        <p:spPr bwMode="auto">
          <a:xfrm>
            <a:off x="395537" y="4161557"/>
            <a:ext cx="8422498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l-PL"/>
            </a:defPPr>
            <a:lvl1pPr algn="ctr">
              <a:defRPr sz="4000" b="1"/>
            </a:lvl1pPr>
          </a:lstStyle>
          <a:p>
            <a:r>
              <a:rPr lang="en-US" sz="2000" b="0" dirty="0"/>
              <a:t>American Express, </a:t>
            </a:r>
            <a:r>
              <a:rPr lang="en-US" sz="2000" b="0" dirty="0" err="1"/>
              <a:t>Mastercard</a:t>
            </a:r>
            <a:r>
              <a:rPr lang="en-US" sz="2000" b="0" dirty="0"/>
              <a:t>, </a:t>
            </a:r>
            <a:r>
              <a:rPr lang="en-US" sz="2000" b="0" dirty="0" smtClean="0"/>
              <a:t>Visa.</a:t>
            </a:r>
            <a:r>
              <a:rPr lang="pl-PL" sz="2000" b="0" dirty="0" smtClean="0"/>
              <a:t> But </a:t>
            </a:r>
            <a:r>
              <a:rPr lang="en-US" sz="2000" b="0" dirty="0" smtClean="0"/>
              <a:t>Not </a:t>
            </a:r>
            <a:r>
              <a:rPr lang="en-US" sz="2000" b="0" dirty="0"/>
              <a:t>Dinners Club.</a:t>
            </a:r>
          </a:p>
          <a:p>
            <a:r>
              <a:rPr lang="en-US" sz="2000" b="0" dirty="0"/>
              <a:t>Store </a:t>
            </a:r>
            <a:r>
              <a:rPr lang="pl-PL" sz="2000" b="0" dirty="0" err="1"/>
              <a:t>a</a:t>
            </a:r>
            <a:r>
              <a:rPr lang="en-US" sz="2000" b="0" dirty="0" err="1" smtClean="0"/>
              <a:t>uthorisation</a:t>
            </a:r>
            <a:r>
              <a:rPr lang="pl-PL" sz="2000" b="0" dirty="0" smtClean="0"/>
              <a:t> </a:t>
            </a:r>
            <a:r>
              <a:rPr lang="en-US" sz="2000" b="0" dirty="0" smtClean="0"/>
              <a:t>code only</a:t>
            </a:r>
            <a:r>
              <a:rPr lang="pl-PL" sz="2000" b="0" dirty="0" smtClean="0"/>
              <a:t>. </a:t>
            </a:r>
            <a:r>
              <a:rPr lang="en-US" sz="2000" b="0" dirty="0" smtClean="0"/>
              <a:t>Do </a:t>
            </a:r>
            <a:r>
              <a:rPr lang="en-US" sz="2000" b="0" dirty="0"/>
              <a:t>not store card number</a:t>
            </a:r>
            <a:endParaRPr lang="de-DE" sz="2000" b="0" dirty="0"/>
          </a:p>
        </p:txBody>
      </p:sp>
      <p:sp>
        <p:nvSpPr>
          <p:cNvPr id="9" name="Textfeld 3"/>
          <p:cNvSpPr txBox="1">
            <a:spLocks noChangeArrowheads="1"/>
          </p:cNvSpPr>
          <p:nvPr/>
        </p:nvSpPr>
        <p:spPr bwMode="auto">
          <a:xfrm>
            <a:off x="395537" y="5080187"/>
            <a:ext cx="8422498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l-PL"/>
            </a:defPPr>
            <a:lvl1pPr algn="ctr">
              <a:defRPr sz="4000" b="1"/>
            </a:lvl1pPr>
          </a:lstStyle>
          <a:p>
            <a:pPr marL="457200" indent="-457200">
              <a:buFont typeface="+mj-lt"/>
              <a:buAutoNum type="arabicPeriod"/>
            </a:pPr>
            <a:r>
              <a:rPr lang="en-US" sz="2000" b="0" dirty="0" smtClean="0"/>
              <a:t>A </a:t>
            </a:r>
            <a:r>
              <a:rPr lang="en-US" sz="2000" b="0" dirty="0"/>
              <a:t>Card with invalid date will be </a:t>
            </a:r>
            <a:r>
              <a:rPr lang="en-US" sz="2000" b="0" dirty="0" smtClean="0"/>
              <a:t>rejected</a:t>
            </a:r>
            <a:r>
              <a:rPr lang="pl-PL" sz="2000" b="0" dirty="0" smtClean="0"/>
              <a:t>.</a:t>
            </a:r>
            <a:endParaRPr lang="en-US" sz="2000" b="0" dirty="0"/>
          </a:p>
          <a:p>
            <a:pPr marL="457200" indent="-457200">
              <a:buFont typeface="+mj-lt"/>
              <a:buAutoNum type="arabicPeriod"/>
            </a:pPr>
            <a:r>
              <a:rPr lang="en-US" sz="2000" b="0" dirty="0"/>
              <a:t>A Card with invalid number will be </a:t>
            </a:r>
            <a:r>
              <a:rPr lang="en-US" sz="2000" b="0" dirty="0" smtClean="0"/>
              <a:t>rejected</a:t>
            </a:r>
            <a:r>
              <a:rPr lang="pl-PL" sz="2000" b="0" dirty="0" smtClean="0"/>
              <a:t>.</a:t>
            </a:r>
            <a:endParaRPr lang="de-DE" sz="2000" b="0" dirty="0"/>
          </a:p>
        </p:txBody>
      </p:sp>
    </p:spTree>
    <p:extLst>
      <p:ext uri="{BB962C8B-B14F-4D97-AF65-F5344CB8AC3E}">
        <p14:creationId xmlns:p14="http://schemas.microsoft.com/office/powerpoint/2010/main" val="193012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84744" y="1556792"/>
            <a:ext cx="38884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/>
              <a:t>I</a:t>
            </a:r>
            <a:r>
              <a:rPr lang="de-DE" sz="3200" dirty="0"/>
              <a:t>	</a:t>
            </a:r>
            <a:r>
              <a:rPr lang="de-DE" sz="3200" dirty="0" err="1"/>
              <a:t>Idependent</a:t>
            </a:r>
            <a:endParaRPr lang="de-DE" sz="3200" dirty="0"/>
          </a:p>
          <a:p>
            <a:r>
              <a:rPr lang="de-DE" sz="3200" b="1" dirty="0"/>
              <a:t>N</a:t>
            </a:r>
            <a:r>
              <a:rPr lang="de-DE" sz="3200" dirty="0"/>
              <a:t>	</a:t>
            </a:r>
            <a:r>
              <a:rPr lang="de-DE" sz="3200" dirty="0" err="1"/>
              <a:t>Negotiable</a:t>
            </a:r>
            <a:endParaRPr lang="de-DE" sz="3200" dirty="0"/>
          </a:p>
          <a:p>
            <a:r>
              <a:rPr lang="de-DE" sz="3200" b="1" dirty="0"/>
              <a:t>V</a:t>
            </a:r>
            <a:r>
              <a:rPr lang="de-DE" sz="3200" dirty="0"/>
              <a:t>	</a:t>
            </a:r>
            <a:r>
              <a:rPr lang="de-DE" sz="3200" dirty="0" err="1"/>
              <a:t>Valuable</a:t>
            </a:r>
            <a:endParaRPr lang="de-DE" sz="3200" dirty="0"/>
          </a:p>
          <a:p>
            <a:r>
              <a:rPr lang="de-DE" sz="3200" b="1" dirty="0"/>
              <a:t>E</a:t>
            </a:r>
            <a:r>
              <a:rPr lang="de-DE" sz="3200" dirty="0"/>
              <a:t>	</a:t>
            </a:r>
            <a:r>
              <a:rPr lang="de-DE" sz="3200" dirty="0" err="1"/>
              <a:t>Estimable</a:t>
            </a:r>
            <a:endParaRPr lang="de-DE" sz="3200" dirty="0"/>
          </a:p>
          <a:p>
            <a:r>
              <a:rPr lang="de-DE" sz="3200" b="1" dirty="0"/>
              <a:t>S</a:t>
            </a:r>
            <a:r>
              <a:rPr lang="de-DE" sz="3200" dirty="0"/>
              <a:t>	Small</a:t>
            </a:r>
          </a:p>
          <a:p>
            <a:r>
              <a:rPr lang="de-DE" sz="3200" b="1" dirty="0"/>
              <a:t>T</a:t>
            </a:r>
            <a:r>
              <a:rPr lang="de-DE" sz="3200" dirty="0"/>
              <a:t>	</a:t>
            </a:r>
            <a:r>
              <a:rPr lang="de-DE" sz="3200" dirty="0" err="1"/>
              <a:t>Testable</a:t>
            </a:r>
            <a:endParaRPr lang="de-DE" sz="3200" dirty="0"/>
          </a:p>
        </p:txBody>
      </p:sp>
      <p:pic>
        <p:nvPicPr>
          <p:cNvPr id="9218" name="Picture 2" descr="C:\Users\tl\AppData\Local\Microsoft\Windows\Temporary Internet Files\Content.IE5\SU1GEAFH\MP90044321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608" y="0"/>
            <a:ext cx="45773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35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l\AppData\Local\Microsoft\Windows\Temporary Internet Files\Content.IE5\GOPJ51T6\Polo Shirts Collection 2012 For Woman's - 009 - www.Fashionhuntworld.Blogspot.com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71187"/>
            <a:ext cx="6497912" cy="567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666125" y="2204864"/>
            <a:ext cx="44633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smtClean="0"/>
              <a:t>I żeby był duży, ładny, szybki, wygodny w użyciu, i koniecznie </a:t>
            </a:r>
            <a:r>
              <a:rPr lang="pl-PL" sz="3200" b="1" smtClean="0"/>
              <a:t>niebieski</a:t>
            </a:r>
            <a:r>
              <a:rPr lang="pl-PL" sz="3200" smtClean="0"/>
              <a:t>!</a:t>
            </a:r>
            <a:endParaRPr lang="de-DE" sz="3200" dirty="0"/>
          </a:p>
        </p:txBody>
      </p:sp>
      <p:sp>
        <p:nvSpPr>
          <p:cNvPr id="2" name="pole tekstowe 1"/>
          <p:cNvSpPr txBox="1"/>
          <p:nvPr/>
        </p:nvSpPr>
        <p:spPr>
          <a:xfrm>
            <a:off x="716936" y="4432756"/>
            <a:ext cx="2225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smtClean="0">
                <a:solidFill>
                  <a:srgbClr val="0070C0"/>
                </a:solidFill>
              </a:rPr>
              <a:t>itp. itd. etc. </a:t>
            </a:r>
            <a:endParaRPr lang="pl-PL" sz="32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7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g1.gazetaprawna.pl/p/_wspolne/pliki/1227000/1227705-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" y="1052736"/>
            <a:ext cx="913142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3923928" y="2204864"/>
            <a:ext cx="47699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b="1" smtClean="0">
                <a:solidFill>
                  <a:schemeClr val="bg1"/>
                </a:solidFill>
              </a:rPr>
              <a:t>Musi, powinien, może…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b="1" smtClean="0">
                <a:solidFill>
                  <a:schemeClr val="bg1"/>
                </a:solidFill>
              </a:rPr>
              <a:t>…lub czasopisma</a:t>
            </a:r>
            <a:endParaRPr lang="de-DE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demotywatory.pl/uploads/201002/1267180063_by_Lechuncio_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19" y="1268760"/>
            <a:ext cx="5314956" cy="47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demotywatory.pl/uploads/201101/1293986623_by_Qrvishon_6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4986829" cy="443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8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smtClean="0"/>
              <a:t>To jaka jest ta szklanka?</a:t>
            </a:r>
            <a:endParaRPr lang="pl-PL" b="1"/>
          </a:p>
        </p:txBody>
      </p:sp>
      <p:pic>
        <p:nvPicPr>
          <p:cNvPr id="3074" name="Picture 2" descr="http://z5.kowbojki.pl/9a9d0228c8616a54564d08b50f0e834c/szklank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95736" y="1494660"/>
            <a:ext cx="436887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08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static.wixstatic.com/media/b011ef_82dc40cc3c144f6bb8633b88bc97f57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0"/>
            <a:ext cx="10286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ytuł 1"/>
          <p:cNvSpPr>
            <a:spLocks noGrp="1"/>
          </p:cNvSpPr>
          <p:nvPr>
            <p:ph type="title"/>
          </p:nvPr>
        </p:nvSpPr>
        <p:spPr>
          <a:xfrm>
            <a:off x="2051720" y="5373216"/>
            <a:ext cx="5698976" cy="1143000"/>
          </a:xfrm>
        </p:spPr>
        <p:txBody>
          <a:bodyPr/>
          <a:lstStyle/>
          <a:p>
            <a:pPr algn="l"/>
            <a:r>
              <a:rPr lang="pl-PL" b="1" smtClean="0">
                <a:solidFill>
                  <a:schemeClr val="bg1"/>
                </a:solidFill>
              </a:rPr>
              <a:t>Pułapka skrzyżowania</a:t>
            </a:r>
            <a:endParaRPr lang="pl-PL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dailyperricone.com/wp-content/uploads/2011/03/Milk-Egg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6595511" cy="441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755575" y="908720"/>
            <a:ext cx="8048037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Mówi żona do męża programisty:</a:t>
            </a:r>
          </a:p>
          <a:p>
            <a:endParaRPr lang="pl-PL" smtClean="0"/>
          </a:p>
          <a:p>
            <a:pPr marL="342900" indent="-342900">
              <a:buFontTx/>
              <a:buChar char="-"/>
            </a:pPr>
            <a:r>
              <a:rPr lang="pl-PL" sz="2400" smtClean="0">
                <a:solidFill>
                  <a:srgbClr val="0070C0"/>
                </a:solidFill>
              </a:rPr>
              <a:t>Idź do sklepu i kup karton mleka, jak będą jajka, to weź sześć</a:t>
            </a:r>
          </a:p>
          <a:p>
            <a:endParaRPr lang="pl-PL" smtClean="0"/>
          </a:p>
          <a:p>
            <a:r>
              <a:rPr lang="pl-PL" smtClean="0"/>
              <a:t>Wrócił programista z sześcioma kartonami mleka…</a:t>
            </a:r>
          </a:p>
          <a:p>
            <a:endParaRPr lang="pl-PL" smtClean="0"/>
          </a:p>
          <a:p>
            <a:pPr marL="342900" indent="-342900">
              <a:buFontTx/>
              <a:buChar char="-"/>
            </a:pPr>
            <a:r>
              <a:rPr lang="pl-PL" sz="2400" smtClean="0">
                <a:solidFill>
                  <a:srgbClr val="0070C0"/>
                </a:solidFill>
              </a:rPr>
              <a:t>Na cholerę kupiłeś sześć kartonów mleka?</a:t>
            </a:r>
          </a:p>
          <a:p>
            <a:pPr marL="342900" indent="-342900">
              <a:buFontTx/>
              <a:buChar char="-"/>
            </a:pPr>
            <a:r>
              <a:rPr lang="pl-PL" sz="2400" smtClean="0">
                <a:solidFill>
                  <a:srgbClr val="0070C0"/>
                </a:solidFill>
              </a:rPr>
              <a:t>Bo mieli jajka…</a:t>
            </a:r>
          </a:p>
          <a:p>
            <a:pPr marL="342900" indent="-342900">
              <a:buFontTx/>
              <a:buChar char="-"/>
            </a:pPr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3611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- Kochanie! &#10;- Tak? – - Obierz po&amp;lstrok;ow&amp;eogon; ziemniaków i wstaw na ogie&amp;nacute;  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60999" y="1052736"/>
            <a:ext cx="3683001" cy="483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323528" y="2132856"/>
            <a:ext cx="6480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Mówi żona do męża programisty:</a:t>
            </a:r>
          </a:p>
          <a:p>
            <a:endParaRPr lang="pl-PL" smtClean="0"/>
          </a:p>
          <a:p>
            <a:pPr marL="342900" indent="-342900">
              <a:buFontTx/>
              <a:buChar char="-"/>
            </a:pPr>
            <a:r>
              <a:rPr lang="pl-PL" sz="2400" smtClean="0">
                <a:solidFill>
                  <a:srgbClr val="0070C0"/>
                </a:solidFill>
              </a:rPr>
              <a:t>Kochanie, </a:t>
            </a:r>
          </a:p>
          <a:p>
            <a:r>
              <a:rPr lang="pl-PL" sz="2400" smtClean="0">
                <a:solidFill>
                  <a:srgbClr val="0070C0"/>
                </a:solidFill>
              </a:rPr>
              <a:t>     wyciągnij ziemniaki z reklamówki, </a:t>
            </a:r>
          </a:p>
          <a:p>
            <a:r>
              <a:rPr lang="pl-PL" sz="2400" smtClean="0">
                <a:solidFill>
                  <a:srgbClr val="0070C0"/>
                </a:solidFill>
              </a:rPr>
              <a:t>     obierz połowę i wstaw do garnka</a:t>
            </a:r>
          </a:p>
        </p:txBody>
      </p:sp>
    </p:spTree>
    <p:extLst>
      <p:ext uri="{BB962C8B-B14F-4D97-AF65-F5344CB8AC3E}">
        <p14:creationId xmlns:p14="http://schemas.microsoft.com/office/powerpoint/2010/main" val="29999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users see the programmers how programmers see the us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7000875" cy="607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2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b="1" smtClean="0"/>
              <a:t>How to be a smart?</a:t>
            </a:r>
            <a:endParaRPr lang="pl-PL" b="1"/>
          </a:p>
        </p:txBody>
      </p:sp>
      <p:pic>
        <p:nvPicPr>
          <p:cNvPr id="4" name="Picture 2" descr="http://www.smartusa.com/_assets/home/choose-gas-c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389147"/>
            <a:ext cx="5885674" cy="346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 4"/>
          <p:cNvSpPr/>
          <p:nvPr/>
        </p:nvSpPr>
        <p:spPr>
          <a:xfrm>
            <a:off x="684744" y="1700808"/>
            <a:ext cx="38884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b="1" dirty="0"/>
              <a:t>S</a:t>
            </a:r>
            <a:r>
              <a:rPr lang="de-DE" sz="3200"/>
              <a:t>	</a:t>
            </a:r>
            <a:r>
              <a:rPr lang="pl-PL" sz="3200" smtClean="0"/>
              <a:t>Specific</a:t>
            </a:r>
            <a:endParaRPr lang="de-DE" sz="3200" dirty="0"/>
          </a:p>
          <a:p>
            <a:r>
              <a:rPr lang="pl-PL" sz="3200" b="1" dirty="0"/>
              <a:t>M</a:t>
            </a:r>
            <a:r>
              <a:rPr lang="de-DE" sz="3200"/>
              <a:t>	</a:t>
            </a:r>
            <a:r>
              <a:rPr lang="pl-PL" sz="3200" smtClean="0"/>
              <a:t>Measurable</a:t>
            </a:r>
            <a:endParaRPr lang="de-DE" sz="3200" dirty="0"/>
          </a:p>
          <a:p>
            <a:r>
              <a:rPr lang="pl-PL" sz="3200" b="1" dirty="0"/>
              <a:t>A</a:t>
            </a:r>
            <a:r>
              <a:rPr lang="de-DE" sz="3200"/>
              <a:t>	</a:t>
            </a:r>
            <a:r>
              <a:rPr lang="pl-PL" sz="3200" smtClean="0"/>
              <a:t>Ambitious</a:t>
            </a:r>
            <a:endParaRPr lang="de-DE" sz="3200" dirty="0"/>
          </a:p>
          <a:p>
            <a:r>
              <a:rPr lang="pl-PL" sz="3200" b="1" dirty="0"/>
              <a:t>R</a:t>
            </a:r>
            <a:r>
              <a:rPr lang="de-DE" sz="3200"/>
              <a:t>	</a:t>
            </a:r>
            <a:r>
              <a:rPr lang="pl-PL" sz="3200" smtClean="0"/>
              <a:t>Realistic</a:t>
            </a:r>
            <a:endParaRPr lang="de-DE" sz="3200" dirty="0"/>
          </a:p>
          <a:p>
            <a:r>
              <a:rPr lang="de-DE" sz="3200" b="1" smtClean="0"/>
              <a:t>T</a:t>
            </a:r>
            <a:r>
              <a:rPr lang="de-DE" sz="3200"/>
              <a:t>	</a:t>
            </a:r>
            <a:r>
              <a:rPr lang="de-DE" sz="3200" smtClean="0"/>
              <a:t>T</a:t>
            </a:r>
            <a:r>
              <a:rPr lang="pl-PL" sz="3200" smtClean="0"/>
              <a:t>ime-bound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4517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tl\AppData\Local\Microsoft\Windows\Temporary Internet Files\Content.IE5\YFAQNCW5\1194986818603360813target_with_arrow_virgin_01.svg.hi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07" y="3016169"/>
            <a:ext cx="3716056" cy="34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/>
              <a:t>6</a:t>
            </a:r>
            <a:r>
              <a:rPr lang="pl-PL" b="1" smtClean="0"/>
              <a:t>W</a:t>
            </a:r>
            <a:endParaRPr lang="pl-PL" b="1"/>
          </a:p>
        </p:txBody>
      </p:sp>
      <p:sp>
        <p:nvSpPr>
          <p:cNvPr id="3" name="Prostokąt 2"/>
          <p:cNvSpPr/>
          <p:nvPr/>
        </p:nvSpPr>
        <p:spPr>
          <a:xfrm>
            <a:off x="611560" y="2139006"/>
            <a:ext cx="792088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WHAT </a:t>
            </a:r>
            <a:r>
              <a:rPr lang="en-US" b="1" smtClean="0">
                <a:solidFill>
                  <a:srgbClr val="0070C0"/>
                </a:solidFill>
              </a:rPr>
              <a:t>:</a:t>
            </a:r>
            <a:r>
              <a:rPr lang="pl-PL" smtClean="0"/>
              <a:t>	</a:t>
            </a:r>
            <a:r>
              <a:rPr lang="en-US" smtClean="0"/>
              <a:t>What will you </a:t>
            </a:r>
            <a:r>
              <a:rPr lang="pl-PL" smtClean="0"/>
              <a:t>make/</a:t>
            </a:r>
            <a:r>
              <a:rPr lang="en-US" smtClean="0"/>
              <a:t>do this?</a:t>
            </a:r>
            <a:br>
              <a:rPr lang="en-US" smtClean="0"/>
            </a:br>
            <a:r>
              <a:rPr lang="en-US" b="1" smtClean="0">
                <a:solidFill>
                  <a:srgbClr val="0070C0"/>
                </a:solidFill>
              </a:rPr>
              <a:t>WHY </a:t>
            </a:r>
            <a:r>
              <a:rPr lang="en-US" b="1">
                <a:solidFill>
                  <a:srgbClr val="0070C0"/>
                </a:solidFill>
              </a:rPr>
              <a:t>: </a:t>
            </a:r>
            <a:r>
              <a:rPr lang="pl-PL" b="1" smtClean="0"/>
              <a:t>	</a:t>
            </a:r>
            <a:r>
              <a:rPr lang="en-US" smtClean="0"/>
              <a:t>Why will you make/do this?</a:t>
            </a:r>
            <a:br>
              <a:rPr lang="en-US" smtClean="0"/>
            </a:br>
            <a:r>
              <a:rPr lang="en-US" b="1" smtClean="0">
                <a:solidFill>
                  <a:srgbClr val="0070C0"/>
                </a:solidFill>
              </a:rPr>
              <a:t>WHERE </a:t>
            </a:r>
            <a:r>
              <a:rPr lang="en-US" b="1">
                <a:solidFill>
                  <a:srgbClr val="0070C0"/>
                </a:solidFill>
              </a:rPr>
              <a:t>: </a:t>
            </a:r>
            <a:r>
              <a:rPr lang="pl-PL" b="1" smtClean="0"/>
              <a:t>	</a:t>
            </a:r>
            <a:r>
              <a:rPr lang="en-US" smtClean="0"/>
              <a:t>Where will you make/do this?</a:t>
            </a:r>
            <a:br>
              <a:rPr lang="en-US" smtClean="0"/>
            </a:br>
            <a:r>
              <a:rPr lang="en-US" sz="2400" b="1" smtClean="0">
                <a:solidFill>
                  <a:srgbClr val="0070C0"/>
                </a:solidFill>
              </a:rPr>
              <a:t>WHO </a:t>
            </a:r>
            <a:r>
              <a:rPr lang="en-US" sz="2400" b="1">
                <a:solidFill>
                  <a:srgbClr val="0070C0"/>
                </a:solidFill>
              </a:rPr>
              <a:t>: </a:t>
            </a:r>
            <a:r>
              <a:rPr lang="pl-PL" sz="2400" b="1" smtClean="0"/>
              <a:t>	</a:t>
            </a:r>
            <a:r>
              <a:rPr lang="en-US" sz="2400" b="1" smtClean="0"/>
              <a:t>Who will make/do this?</a:t>
            </a: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solidFill>
                  <a:srgbClr val="0070C0"/>
                </a:solidFill>
              </a:rPr>
              <a:t>WHEN </a:t>
            </a:r>
            <a:r>
              <a:rPr lang="en-US" b="1">
                <a:solidFill>
                  <a:srgbClr val="0070C0"/>
                </a:solidFill>
              </a:rPr>
              <a:t>: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pl-PL" smtClean="0"/>
              <a:t>	</a:t>
            </a:r>
            <a:r>
              <a:rPr lang="en-US" smtClean="0"/>
              <a:t>When will you start/stop this (time scheduling)?</a:t>
            </a:r>
            <a:br>
              <a:rPr lang="en-US" smtClean="0"/>
            </a:br>
            <a:r>
              <a:rPr lang="en-US" b="1" smtClean="0">
                <a:solidFill>
                  <a:srgbClr val="0070C0"/>
                </a:solidFill>
              </a:rPr>
              <a:t>WHICH : </a:t>
            </a:r>
            <a:r>
              <a:rPr lang="pl-PL" b="1" smtClean="0"/>
              <a:t>	</a:t>
            </a:r>
            <a:r>
              <a:rPr lang="en-US" smtClean="0"/>
              <a:t>Which will you make/do this (process, tooling, material sources etc…)?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8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b="1" smtClean="0"/>
              <a:t>A na kłopoty - 5W</a:t>
            </a:r>
            <a:endParaRPr lang="pl-PL" b="1"/>
          </a:p>
        </p:txBody>
      </p:sp>
      <p:sp>
        <p:nvSpPr>
          <p:cNvPr id="5" name="pole tekstowe 4"/>
          <p:cNvSpPr txBox="1"/>
          <p:nvPr/>
        </p:nvSpPr>
        <p:spPr>
          <a:xfrm>
            <a:off x="827584" y="2420888"/>
            <a:ext cx="7363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 smtClean="0">
                <a:solidFill>
                  <a:srgbClr val="0070C0"/>
                </a:solidFill>
              </a:rPr>
              <a:t>Why? Why? Why? Why? Why?</a:t>
            </a:r>
            <a:endParaRPr lang="pl-PL" sz="4400" b="1">
              <a:solidFill>
                <a:srgbClr val="0070C0"/>
              </a:solidFill>
            </a:endParaRPr>
          </a:p>
        </p:txBody>
      </p:sp>
      <p:pic>
        <p:nvPicPr>
          <p:cNvPr id="8194" name="Picture 2" descr="C:\Users\tl\AppData\Local\Microsoft\Windows\Temporary Internet Files\Content.IE5\XFMKQQNN\ask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179" y="3645023"/>
            <a:ext cx="2180043" cy="218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56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merlin.pl/Beta-Karoten-Naturkaps-90-kaps_HASCO-LEK-UM,images_zdjecia,7,5904055001362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547903"/>
            <a:ext cx="4860032" cy="455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611560" y="692696"/>
            <a:ext cx="622625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Rozmawia dwóch programistów:</a:t>
            </a:r>
          </a:p>
          <a:p>
            <a:endParaRPr lang="pl-PL" smtClean="0"/>
          </a:p>
          <a:p>
            <a:pPr marL="342900" indent="-342900">
              <a:buFontTx/>
              <a:buChar char="-"/>
            </a:pPr>
            <a:r>
              <a:rPr lang="pl-PL" sz="2400" smtClean="0">
                <a:solidFill>
                  <a:srgbClr val="0070C0"/>
                </a:solidFill>
              </a:rPr>
              <a:t>Byłeś u lekarza?</a:t>
            </a:r>
          </a:p>
          <a:p>
            <a:pPr marL="342900" indent="-342900">
              <a:buFontTx/>
              <a:buChar char="-"/>
            </a:pPr>
            <a:r>
              <a:rPr lang="pl-PL" sz="2400" smtClean="0">
                <a:solidFill>
                  <a:srgbClr val="0070C0"/>
                </a:solidFill>
              </a:rPr>
              <a:t>Tak, przepisał mi beta-karoten</a:t>
            </a:r>
          </a:p>
          <a:p>
            <a:pPr marL="342900" indent="-342900">
              <a:buFontTx/>
              <a:buChar char="-"/>
            </a:pPr>
            <a:r>
              <a:rPr lang="pl-PL" sz="2400" smtClean="0">
                <a:solidFill>
                  <a:srgbClr val="0070C0"/>
                </a:solidFill>
              </a:rPr>
              <a:t>I co? Kupiłeś?</a:t>
            </a:r>
          </a:p>
          <a:p>
            <a:pPr marL="342900" indent="-342900">
              <a:buFontTx/>
              <a:buChar char="-"/>
            </a:pPr>
            <a:r>
              <a:rPr lang="pl-PL" sz="2400" smtClean="0">
                <a:solidFill>
                  <a:srgbClr val="0070C0"/>
                </a:solidFill>
              </a:rPr>
              <a:t>Nie, poczekam aż będą mieli stabilną wersję…</a:t>
            </a:r>
          </a:p>
        </p:txBody>
      </p:sp>
    </p:spTree>
    <p:extLst>
      <p:ext uri="{BB962C8B-B14F-4D97-AF65-F5344CB8AC3E}">
        <p14:creationId xmlns:p14="http://schemas.microsoft.com/office/powerpoint/2010/main" val="7802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bowdoin.edu/~disrael/what-the-customer-really-needed/what-the-customer-really-need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54" y="344066"/>
            <a:ext cx="8226491" cy="61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3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l\AppData\Local\Microsoft\Windows\Temporary Internet Files\Content.IE5\DKYUVT0H\woman-value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" y="533404"/>
            <a:ext cx="3419872" cy="514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2483768" y="940078"/>
            <a:ext cx="5676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smtClean="0">
                <a:solidFill>
                  <a:srgbClr val="0070C0"/>
                </a:solidFill>
              </a:rPr>
              <a:t>Kobieta jest jak otwarta księga…</a:t>
            </a:r>
            <a:endParaRPr lang="pl-PL" sz="3200" b="1">
              <a:solidFill>
                <a:srgbClr val="0070C0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2078604" y="2708920"/>
            <a:ext cx="70653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smtClean="0"/>
              <a:t>… tyle, że o fizyce kwantowej, </a:t>
            </a:r>
          </a:p>
          <a:p>
            <a:r>
              <a:rPr lang="pl-PL" sz="4400" smtClean="0"/>
              <a:t>napisana po chińsku</a:t>
            </a:r>
            <a:endParaRPr lang="pl-PL" sz="4400"/>
          </a:p>
        </p:txBody>
      </p:sp>
    </p:spTree>
    <p:extLst>
      <p:ext uri="{BB962C8B-B14F-4D97-AF65-F5344CB8AC3E}">
        <p14:creationId xmlns:p14="http://schemas.microsoft.com/office/powerpoint/2010/main" val="87039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/>
          <p:cNvGrpSpPr/>
          <p:nvPr/>
        </p:nvGrpSpPr>
        <p:grpSpPr>
          <a:xfrm>
            <a:off x="-156825" y="331222"/>
            <a:ext cx="9322090" cy="5774752"/>
            <a:chOff x="323528" y="590445"/>
            <a:chExt cx="8061442" cy="4854779"/>
          </a:xfrm>
        </p:grpSpPr>
        <p:pic>
          <p:nvPicPr>
            <p:cNvPr id="1027" name="Picture 3" descr="C:\Users\tl\AppData\Local\Microsoft\Windows\Temporary Internet Files\Content.IE5\GOPJ51T6\dialogo-1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90445"/>
              <a:ext cx="8061442" cy="4854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Elipsa 4"/>
            <p:cNvSpPr/>
            <p:nvPr/>
          </p:nvSpPr>
          <p:spPr>
            <a:xfrm>
              <a:off x="2699792" y="590445"/>
              <a:ext cx="2520280" cy="26225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7" name="Chmurka 6"/>
          <p:cNvSpPr/>
          <p:nvPr/>
        </p:nvSpPr>
        <p:spPr>
          <a:xfrm rot="160736">
            <a:off x="705442" y="2182594"/>
            <a:ext cx="2151453" cy="9862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POMYŚLANE</a:t>
            </a:r>
            <a:endParaRPr lang="pl-PL"/>
          </a:p>
        </p:txBody>
      </p:sp>
      <p:sp>
        <p:nvSpPr>
          <p:cNvPr id="8" name="Strzałka w prawo 7"/>
          <p:cNvSpPr/>
          <p:nvPr/>
        </p:nvSpPr>
        <p:spPr>
          <a:xfrm>
            <a:off x="2591039" y="3861048"/>
            <a:ext cx="1944216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POWIEDZIANE</a:t>
            </a:r>
            <a:endParaRPr lang="pl-PL"/>
          </a:p>
        </p:txBody>
      </p:sp>
      <p:sp>
        <p:nvSpPr>
          <p:cNvPr id="9" name="Strzałka w prawo 8"/>
          <p:cNvSpPr/>
          <p:nvPr/>
        </p:nvSpPr>
        <p:spPr>
          <a:xfrm rot="19260087">
            <a:off x="6553144" y="3650716"/>
            <a:ext cx="1951534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ODEBRANE</a:t>
            </a:r>
            <a:endParaRPr lang="pl-PL"/>
          </a:p>
        </p:txBody>
      </p:sp>
      <p:sp>
        <p:nvSpPr>
          <p:cNvPr id="10" name="Chmurka 9"/>
          <p:cNvSpPr/>
          <p:nvPr/>
        </p:nvSpPr>
        <p:spPr>
          <a:xfrm rot="160736">
            <a:off x="6381227" y="2101600"/>
            <a:ext cx="2295370" cy="9862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ZROZUMIANE</a:t>
            </a:r>
            <a:endParaRPr lang="pl-PL"/>
          </a:p>
        </p:txBody>
      </p:sp>
      <p:sp>
        <p:nvSpPr>
          <p:cNvPr id="2" name="Strzałka zakrzywiona w dół 1"/>
          <p:cNvSpPr/>
          <p:nvPr/>
        </p:nvSpPr>
        <p:spPr>
          <a:xfrm flipH="1">
            <a:off x="2699792" y="737408"/>
            <a:ext cx="3888432" cy="11535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0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Po pierwsze słownik…</a:t>
            </a:r>
            <a:endParaRPr lang="pl-PL"/>
          </a:p>
        </p:txBody>
      </p:sp>
      <p:pic>
        <p:nvPicPr>
          <p:cNvPr id="1026" name="Picture 2" descr="C:\Users\tl\AppData\Local\Microsoft\Windows\Temporary Internet Files\Content.IE5\XFMKQQNN\36.literary-dictionary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060848"/>
            <a:ext cx="4693704" cy="312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611560" y="2564904"/>
            <a:ext cx="41951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smtClean="0"/>
              <a:t>Skróty \ akronimy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smtClean="0"/>
              <a:t>Pojęcia żargonowe \ gwarowe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smtClean="0"/>
              <a:t>Pojęcia obcojęzyczne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smtClean="0"/>
              <a:t>Pojęcia podstawowe</a:t>
            </a:r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145986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kochelevator.com/wp-content/uploads/2014/02/elevator_by_kscore-d33qduq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252536" y="4293096"/>
            <a:ext cx="8229600" cy="1143000"/>
          </a:xfrm>
        </p:spPr>
        <p:txBody>
          <a:bodyPr/>
          <a:lstStyle/>
          <a:p>
            <a:r>
              <a:rPr lang="pl-PL" b="1" smtClean="0">
                <a:solidFill>
                  <a:schemeClr val="bg1"/>
                </a:solidFill>
              </a:rPr>
              <a:t>Elevator pitch</a:t>
            </a:r>
            <a:endParaRPr lang="pl-PL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0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l\AppData\Local\Microsoft\Windows\Temporary Internet Files\Content.IE5\2QDOFE5G\MP900409382[1]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b="1" smtClean="0">
                <a:solidFill>
                  <a:schemeClr val="bg1"/>
                </a:solidFill>
              </a:rPr>
              <a:t>Product vision</a:t>
            </a:r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95536" y="2805154"/>
            <a:ext cx="6720494" cy="29484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latin typeface="Calibri"/>
              </a:rPr>
              <a:t>FOR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(</a:t>
            </a:r>
            <a:r>
              <a:rPr lang="en-US" sz="2400" i="1" dirty="0" smtClean="0">
                <a:solidFill>
                  <a:schemeClr val="bg2">
                    <a:lumMod val="75000"/>
                  </a:schemeClr>
                </a:solidFill>
                <a:latin typeface="Calibri"/>
              </a:rPr>
              <a:t>customer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Calibri"/>
              </a:rPr>
              <a:t>)</a:t>
            </a:r>
            <a:r>
              <a:rPr lang="pl-PL" sz="2400" dirty="0" smtClean="0">
                <a:solidFill>
                  <a:schemeClr val="bg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WHO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(statement of need)</a:t>
            </a:r>
          </a:p>
          <a:p>
            <a:pPr lvl="0" eaLnBrk="0" hangingPunct="0"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latin typeface="Calibri"/>
              </a:rPr>
              <a:t>THE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(product </a:t>
            </a:r>
            <a:r>
              <a:rPr lang="en-US" sz="2400" i="1" dirty="0" smtClean="0">
                <a:solidFill>
                  <a:schemeClr val="bg2">
                    <a:lumMod val="75000"/>
                  </a:schemeClr>
                </a:solidFill>
                <a:latin typeface="Calibri"/>
              </a:rPr>
              <a:t>name)</a:t>
            </a:r>
            <a:r>
              <a:rPr lang="pl-PL" sz="2400" i="1" dirty="0" smtClean="0">
                <a:solidFill>
                  <a:schemeClr val="bg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IS </a:t>
            </a:r>
            <a:r>
              <a:rPr lang="en-US" sz="3200" b="1" dirty="0">
                <a:solidFill>
                  <a:prstClr val="black"/>
                </a:solidFill>
                <a:latin typeface="Calibri"/>
              </a:rPr>
              <a:t>A 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(type of product)</a:t>
            </a:r>
          </a:p>
          <a:p>
            <a:pPr lvl="0" eaLnBrk="0" hangingPunct="0"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latin typeface="Calibri"/>
              </a:rPr>
              <a:t>THAT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(has </a:t>
            </a:r>
            <a:r>
              <a:rPr lang="en-US" sz="2400" i="1" dirty="0" smtClean="0">
                <a:solidFill>
                  <a:schemeClr val="bg2">
                    <a:lumMod val="75000"/>
                  </a:schemeClr>
                </a:solidFill>
                <a:latin typeface="Calibri"/>
              </a:rPr>
              <a:t>this 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reason to buy/use</a:t>
            </a:r>
            <a:r>
              <a:rPr lang="en-US" sz="2400" i="1" dirty="0" smtClean="0">
                <a:solidFill>
                  <a:schemeClr val="bg2">
                    <a:lumMod val="75000"/>
                  </a:schemeClr>
                </a:solidFill>
                <a:latin typeface="Calibri"/>
              </a:rPr>
              <a:t>)</a:t>
            </a:r>
            <a:endParaRPr lang="en-US" sz="2400" i="1" dirty="0">
              <a:solidFill>
                <a:schemeClr val="bg2">
                  <a:lumMod val="75000"/>
                </a:schemeClr>
              </a:solidFill>
              <a:latin typeface="Calibri"/>
            </a:endParaRPr>
          </a:p>
          <a:p>
            <a:pPr lvl="0" eaLnBrk="0" hangingPunct="0"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latin typeface="Calibri"/>
              </a:rPr>
              <a:t>UNLIKE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(competitive products) </a:t>
            </a:r>
          </a:p>
          <a:p>
            <a:pPr lvl="0" eaLnBrk="0" hangingPunct="0"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latin typeface="Calibri"/>
              </a:rPr>
              <a:t>OUR PRODUCT 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(is differentiated in these ways</a:t>
            </a:r>
            <a:r>
              <a:rPr lang="en-US" sz="2400" i="1" dirty="0" smtClean="0">
                <a:solidFill>
                  <a:schemeClr val="bg2">
                    <a:lumMod val="75000"/>
                  </a:schemeClr>
                </a:solidFill>
                <a:latin typeface="Calibri"/>
              </a:rPr>
              <a:t>)</a:t>
            </a:r>
            <a:endParaRPr lang="de-DE" sz="2400" i="1" dirty="0">
              <a:solidFill>
                <a:schemeClr val="bg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86771" y="2805154"/>
            <a:ext cx="6829140" cy="35394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latin typeface="Calibri"/>
              </a:rPr>
              <a:t>FOR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 </a:t>
            </a:r>
            <a:r>
              <a:rPr lang="pl-PL" sz="2400" i="1" dirty="0" err="1">
                <a:solidFill>
                  <a:schemeClr val="bg2">
                    <a:lumMod val="75000"/>
                  </a:schemeClr>
                </a:solidFill>
              </a:rPr>
              <a:t>professional</a:t>
            </a:r>
            <a:r>
              <a:rPr lang="pl-PL" sz="240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l-PL" sz="2400" i="1" dirty="0" err="1">
                <a:solidFill>
                  <a:schemeClr val="bg2">
                    <a:lumMod val="75000"/>
                  </a:schemeClr>
                </a:solidFill>
              </a:rPr>
              <a:t>photographers</a:t>
            </a:r>
            <a:r>
              <a:rPr lang="pl-PL" sz="2400" dirty="0" smtClean="0">
                <a:solidFill>
                  <a:schemeClr val="bg2">
                    <a:lumMod val="75000"/>
                  </a:schemeClr>
                </a:solidFill>
                <a:latin typeface="Calibri"/>
              </a:rPr>
              <a:t> </a:t>
            </a:r>
          </a:p>
          <a:p>
            <a:pPr lvl="0" eaLnBrk="0" hangingPunct="0">
              <a:spcBef>
                <a:spcPct val="20000"/>
              </a:spcBef>
            </a:pP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WHO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wants to shot sports </a:t>
            </a:r>
            <a:r>
              <a:rPr lang="en-US" sz="2400" i="1" dirty="0" smtClean="0">
                <a:solidFill>
                  <a:schemeClr val="bg2">
                    <a:lumMod val="75000"/>
                  </a:schemeClr>
                </a:solidFill>
              </a:rPr>
              <a:t>picture</a:t>
            </a:r>
            <a:endParaRPr lang="en-US" sz="2400" i="1" dirty="0">
              <a:solidFill>
                <a:schemeClr val="bg2">
                  <a:lumMod val="75000"/>
                </a:schemeClr>
              </a:solidFill>
              <a:latin typeface="Calibri"/>
            </a:endParaRPr>
          </a:p>
          <a:p>
            <a:pPr lvl="0" eaLnBrk="0" hangingPunct="0"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latin typeface="Calibri"/>
              </a:rPr>
              <a:t>THE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 </a:t>
            </a:r>
            <a:r>
              <a:rPr lang="pl-PL" sz="2400" i="1" dirty="0" err="1">
                <a:solidFill>
                  <a:schemeClr val="bg2">
                    <a:lumMod val="75000"/>
                  </a:schemeClr>
                </a:solidFill>
              </a:rPr>
              <a:t>PictureOne</a:t>
            </a:r>
            <a:r>
              <a:rPr lang="pl-PL" sz="2400" i="1" dirty="0" smtClean="0">
                <a:solidFill>
                  <a:schemeClr val="bg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IS </a:t>
            </a:r>
            <a:r>
              <a:rPr lang="en-US" sz="3200" b="1" dirty="0">
                <a:solidFill>
                  <a:prstClr val="black"/>
                </a:solidFill>
                <a:latin typeface="Calibri"/>
              </a:rPr>
              <a:t>A </a:t>
            </a:r>
            <a:r>
              <a:rPr lang="pl-PL" sz="2400" i="1" dirty="0" err="1">
                <a:solidFill>
                  <a:schemeClr val="bg2">
                    <a:lumMod val="75000"/>
                  </a:schemeClr>
                </a:solidFill>
              </a:rPr>
              <a:t>digital</a:t>
            </a:r>
            <a:r>
              <a:rPr lang="pl-PL" sz="240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l-PL" sz="2400" i="1" dirty="0" err="1">
                <a:solidFill>
                  <a:schemeClr val="bg2">
                    <a:lumMod val="75000"/>
                  </a:schemeClr>
                </a:solidFill>
              </a:rPr>
              <a:t>camera</a:t>
            </a:r>
            <a:endParaRPr lang="en-US" sz="2400" i="1" dirty="0">
              <a:solidFill>
                <a:schemeClr val="bg2">
                  <a:lumMod val="75000"/>
                </a:schemeClr>
              </a:solidFill>
            </a:endParaRPr>
          </a:p>
          <a:p>
            <a:pPr lvl="0" eaLnBrk="0" hangingPunct="0"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latin typeface="Calibri"/>
              </a:rPr>
              <a:t>THAT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shots series of 60 pictures per second</a:t>
            </a:r>
            <a:endParaRPr lang="en-US" sz="2400" i="1" dirty="0">
              <a:solidFill>
                <a:schemeClr val="bg2">
                  <a:lumMod val="75000"/>
                </a:schemeClr>
              </a:solidFill>
              <a:latin typeface="Calibri"/>
            </a:endParaRPr>
          </a:p>
          <a:p>
            <a:pPr lvl="0" eaLnBrk="0" hangingPunct="0">
              <a:spcBef>
                <a:spcPct val="20000"/>
              </a:spcBef>
            </a:pP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UNLIKE</a:t>
            </a:r>
            <a:r>
              <a:rPr lang="pl-PL" sz="3200" b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pl-PL" sz="2400" i="1" dirty="0" err="1">
                <a:solidFill>
                  <a:schemeClr val="bg2">
                    <a:lumMod val="75000"/>
                  </a:schemeClr>
                </a:solidFill>
              </a:rPr>
              <a:t>Leica</a:t>
            </a:r>
            <a:r>
              <a:rPr lang="pl-PL" sz="240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l-PL" sz="2400" i="1" dirty="0" err="1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pl-PL" sz="2400" i="1" dirty="0">
                <a:solidFill>
                  <a:schemeClr val="bg2">
                    <a:lumMod val="75000"/>
                  </a:schemeClr>
                </a:solidFill>
              </a:rPr>
              <a:t> Canon</a:t>
            </a:r>
            <a:r>
              <a:rPr lang="en-US" sz="2400" i="1" dirty="0" smtClean="0">
                <a:solidFill>
                  <a:schemeClr val="bg2">
                    <a:lumMod val="75000"/>
                  </a:schemeClr>
                </a:solidFill>
                <a:latin typeface="Calibri"/>
              </a:rPr>
              <a:t> </a:t>
            </a:r>
            <a:endParaRPr lang="en-US" sz="2400" i="1" dirty="0">
              <a:solidFill>
                <a:schemeClr val="bg2">
                  <a:lumMod val="75000"/>
                </a:schemeClr>
              </a:solidFill>
              <a:latin typeface="Calibri"/>
            </a:endParaRPr>
          </a:p>
          <a:p>
            <a:pPr lvl="0" eaLnBrk="0" hangingPunct="0"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latin typeface="Calibri"/>
              </a:rPr>
              <a:t>OUR PRODUCT 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is able to use existing lens</a:t>
            </a:r>
            <a:endParaRPr lang="de-DE" sz="2400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smtClean="0"/>
              <a:t>Product box</a:t>
            </a:r>
            <a:endParaRPr lang="pl-PL" b="1"/>
          </a:p>
        </p:txBody>
      </p:sp>
      <p:pic>
        <p:nvPicPr>
          <p:cNvPr id="1026" name="Picture 2" descr="http://pccomputingpro.com/wp-content/uploads/2013/11/photodune-4393157-3d-illustration-licensed-software-box-with-a-soft-disc-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69056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Pokaz na ekranie (4:3)</PresentationFormat>
  <Paragraphs>91</Paragraphs>
  <Slides>23</Slides>
  <Notes>9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4" baseType="lpstr">
      <vt:lpstr>Motyw pakietu Office</vt:lpstr>
      <vt:lpstr>O znaczeniu słów, słów kilka…</vt:lpstr>
      <vt:lpstr>Prezentacja programu PowerPoint</vt:lpstr>
      <vt:lpstr>Prezentacja programu PowerPoint</vt:lpstr>
      <vt:lpstr>Prezentacja programu PowerPoint</vt:lpstr>
      <vt:lpstr>Prezentacja programu PowerPoint</vt:lpstr>
      <vt:lpstr>Po pierwsze słownik…</vt:lpstr>
      <vt:lpstr>Elevator pitch</vt:lpstr>
      <vt:lpstr>Product vision</vt:lpstr>
      <vt:lpstr>Product box</vt:lpstr>
      <vt:lpstr>User stories</vt:lpstr>
      <vt:lpstr>User stories</vt:lpstr>
      <vt:lpstr>Prezentacja programu PowerPoint</vt:lpstr>
      <vt:lpstr>Prezentacja programu PowerPoint</vt:lpstr>
      <vt:lpstr>Prezentacja programu PowerPoint</vt:lpstr>
      <vt:lpstr>Prezentacja programu PowerPoint</vt:lpstr>
      <vt:lpstr>To jaka jest ta szklanka?</vt:lpstr>
      <vt:lpstr>Pułapka skrzyżowania</vt:lpstr>
      <vt:lpstr>Prezentacja programu PowerPoint</vt:lpstr>
      <vt:lpstr>Prezentacja programu PowerPoint</vt:lpstr>
      <vt:lpstr>How to be a smart?</vt:lpstr>
      <vt:lpstr>6W</vt:lpstr>
      <vt:lpstr>A na kłopoty - 5W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2015-05-14T15:56:59Z</dcterms:created>
  <dcterms:modified xsi:type="dcterms:W3CDTF">2015-05-14T15:59:05Z</dcterms:modified>
</cp:coreProperties>
</file>